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88" r:id="rId3"/>
    <p:sldId id="289" r:id="rId4"/>
    <p:sldId id="290" r:id="rId5"/>
    <p:sldId id="291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0F0E6-86BB-42AF-B5C2-4B6135D73930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07908-5BA9-49AE-BF83-82B11BD06F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3EE36-F1DA-40D1-856A-B1B8A088ED5C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B6D9-68FF-4FF4-BF2E-679DB24585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9E240-8AC8-4FA0-89DD-CE067872329B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9DAAE-5CE9-4EB5-A0E6-40CE8D2720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CBFFA-322C-4955-96A2-F24DB24C3DC0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C42CA-B589-4A26-8EBF-C21D2DA669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9DCC3-D547-4871-807E-D1D66013AEE5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39A44-7171-4288-9A5E-E85DF0AF87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CCAE4-50FE-4F86-BE4A-6314B6D9AFBD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E51A9-09E4-4BF8-B0D6-DDB45828BB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7A273-3B40-4B25-B002-A4E02C26791A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7FCB0-A1F7-4C2E-8C65-E9B5839C20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C7C3-7AAD-4E2E-8CA6-3AAABC9459DE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93AF-F508-45E0-9CA3-F5633D90A0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09582-0B07-4F85-9744-8CA9A7C9F1FB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9EEFE-8791-49C8-8C9E-7A01620FC9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7E45B-1259-4ADF-AC81-BC299842E463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4D263-38EE-428A-B211-6A9F63DFCD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6CD61-DBD2-4A0D-8A1D-502146517C4C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EF677-1728-4B63-B172-906343C6B7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2284B3-27FA-41DB-97D4-915E1807EB4F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D3F7F0-32F1-4FAF-AE59-A243B30993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5" r:id="rId2"/>
    <p:sldLayoutId id="2147483997" r:id="rId3"/>
    <p:sldLayoutId id="2147483994" r:id="rId4"/>
    <p:sldLayoutId id="2147483993" r:id="rId5"/>
    <p:sldLayoutId id="2147483992" r:id="rId6"/>
    <p:sldLayoutId id="2147483991" r:id="rId7"/>
    <p:sldLayoutId id="2147483990" r:id="rId8"/>
    <p:sldLayoutId id="2147483998" r:id="rId9"/>
    <p:sldLayoutId id="2147483989" r:id="rId10"/>
    <p:sldLayoutId id="21474839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59632" y="1700808"/>
            <a:ext cx="6858000" cy="201622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Organisation du BTS </a:t>
            </a:r>
            <a:r>
              <a:rPr lang="fr-FR" sz="4000" dirty="0" smtClean="0"/>
              <a:t>Systèmes photoniques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35918"/>
          </a:xfrm>
        </p:spPr>
        <p:txBody>
          <a:bodyPr/>
          <a:lstStyle/>
          <a:p>
            <a:r>
              <a:rPr lang="fr-FR" sz="3600" b="1" dirty="0" smtClean="0"/>
              <a:t>Les horaires de formation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504" y="980728"/>
          <a:ext cx="8892480" cy="5624290"/>
        </p:xfrm>
        <a:graphic>
          <a:graphicData uri="http://schemas.openxmlformats.org/drawingml/2006/table">
            <a:tbl>
              <a:tblPr/>
              <a:tblGrid>
                <a:gridCol w="1751941"/>
                <a:gridCol w="1261825"/>
                <a:gridCol w="1261825"/>
                <a:gridCol w="1069343"/>
                <a:gridCol w="1284103"/>
                <a:gridCol w="1284103"/>
                <a:gridCol w="979340"/>
              </a:tblGrid>
              <a:tr h="51343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Arial"/>
                          <a:ea typeface="Calibri"/>
                          <a:cs typeface="Times New Roman"/>
                        </a:rPr>
                        <a:t>Discipline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Arial"/>
                          <a:ea typeface="Calibri"/>
                          <a:cs typeface="Times New Roman"/>
                        </a:rPr>
                        <a:t>HORAIRES DE 1</a:t>
                      </a:r>
                      <a:r>
                        <a:rPr lang="fr-FR" sz="1600" b="1" baseline="30000">
                          <a:latin typeface="Arial"/>
                          <a:ea typeface="Calibri"/>
                          <a:cs typeface="Times New Roman"/>
                        </a:rPr>
                        <a:t>ère</a:t>
                      </a:r>
                      <a:r>
                        <a:rPr lang="fr-FR" sz="1600" b="1">
                          <a:latin typeface="Arial"/>
                          <a:ea typeface="Calibri"/>
                          <a:cs typeface="Times New Roman"/>
                        </a:rPr>
                        <a:t> ANNÉE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Arial"/>
                          <a:ea typeface="Calibri"/>
                          <a:cs typeface="Times New Roman"/>
                        </a:rPr>
                        <a:t>HORAIRES DE 2</a:t>
                      </a:r>
                      <a:r>
                        <a:rPr lang="fr-FR" sz="1600" b="1" baseline="30000">
                          <a:latin typeface="Arial"/>
                          <a:ea typeface="Calibri"/>
                          <a:cs typeface="Times New Roman"/>
                        </a:rPr>
                        <a:t>ème</a:t>
                      </a:r>
                      <a:r>
                        <a:rPr lang="fr-FR" sz="1600" b="1">
                          <a:latin typeface="Arial"/>
                          <a:ea typeface="Calibri"/>
                          <a:cs typeface="Times New Roman"/>
                        </a:rPr>
                        <a:t> ANNÉE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7328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Arial"/>
                          <a:ea typeface="Times New Roman"/>
                          <a:cs typeface="Times New Roman"/>
                        </a:rPr>
                        <a:t>Semaine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Arial"/>
                          <a:ea typeface="Calibri"/>
                          <a:cs typeface="Times New Roman"/>
                        </a:rPr>
                        <a:t>a+b+c</a:t>
                      </a:r>
                      <a:r>
                        <a:rPr lang="fr-FR" sz="1600" b="1" baseline="30000" dirty="0">
                          <a:latin typeface="Arial"/>
                          <a:ea typeface="Calibri"/>
                          <a:cs typeface="Times New Roman"/>
                        </a:rPr>
                        <a:t>(1)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Arial"/>
                          <a:ea typeface="Calibri"/>
                          <a:cs typeface="Times New Roman"/>
                        </a:rPr>
                        <a:t>Année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Arial"/>
                          <a:ea typeface="Times New Roman"/>
                          <a:cs typeface="Times New Roman"/>
                        </a:rPr>
                        <a:t>Semaine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Arial"/>
                          <a:ea typeface="Calibri"/>
                          <a:cs typeface="Times New Roman"/>
                        </a:rPr>
                        <a:t>a+b+c</a:t>
                      </a:r>
                      <a:r>
                        <a:rPr lang="fr-FR" sz="1600" b="1" baseline="30000">
                          <a:latin typeface="Arial"/>
                          <a:ea typeface="Calibri"/>
                          <a:cs typeface="Times New Roman"/>
                        </a:rPr>
                        <a:t>(1)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Arial"/>
                          <a:ea typeface="Calibri"/>
                          <a:cs typeface="Times New Roman"/>
                        </a:rPr>
                        <a:t>Année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6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Calibri"/>
                          <a:cs typeface="Times New Roman"/>
                        </a:rPr>
                        <a:t>Culture générale et expression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2+0</a:t>
                      </a: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+0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2+0</a:t>
                      </a: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+0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Anglais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0+2+0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60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0+2+0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Mathématiques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  <a:cs typeface="Times New Roman"/>
                        </a:rPr>
                        <a:t>2+2</a:t>
                      </a:r>
                      <a:r>
                        <a:rPr lang="fr-FR" sz="1600" dirty="0">
                          <a:latin typeface="Arial"/>
                          <a:ea typeface="Calibri"/>
                          <a:cs typeface="Times New Roman"/>
                        </a:rPr>
                        <a:t>+0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120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1+2</a:t>
                      </a: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+0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96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Physique - Chimie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  <a:cs typeface="Times New Roman"/>
                        </a:rPr>
                        <a:t>4+0+4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240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4+0+4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256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6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Technologie des systèmes optiques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  <a:cs typeface="Times New Roman"/>
                        </a:rPr>
                        <a:t>4+1+4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Calibri"/>
                          <a:cs typeface="Times New Roman"/>
                        </a:rPr>
                        <a:t>270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5+1</a:t>
                      </a: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480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5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Analyse et mise en œuvre de systèmes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0+1+6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  <a:cs typeface="Times New Roman"/>
                        </a:rPr>
                        <a:t>210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0+1+1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6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Calibri"/>
                          <a:cs typeface="Times New Roman"/>
                        </a:rPr>
                        <a:t>accompagnement </a:t>
                      </a:r>
                      <a:r>
                        <a:rPr lang="fr-FR" sz="1600" dirty="0" smtClean="0">
                          <a:latin typeface="Arial"/>
                          <a:ea typeface="Calibri"/>
                          <a:cs typeface="Times New Roman"/>
                        </a:rPr>
                        <a:t>personnalisé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Arial"/>
                          <a:ea typeface="Calibri"/>
                          <a:cs typeface="Times New Roman"/>
                        </a:rPr>
                        <a:t>0+2+0</a:t>
                      </a:r>
                      <a:endParaRPr lang="fr-F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60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Arial"/>
                          <a:ea typeface="Calibri"/>
                          <a:cs typeface="Times New Roman"/>
                        </a:rPr>
                        <a:t>0+2+0</a:t>
                      </a:r>
                      <a:endParaRPr lang="fr-FR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64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Total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Arial"/>
                          <a:ea typeface="Calibri"/>
                          <a:cs typeface="Times New Roman"/>
                        </a:rPr>
                        <a:t>12+8+14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Arial"/>
                          <a:ea typeface="Calibri"/>
                          <a:cs typeface="Times New Roman"/>
                        </a:rPr>
                        <a:t>1020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latin typeface="Arial"/>
                          <a:ea typeface="Calibri"/>
                          <a:cs typeface="Times New Roman"/>
                        </a:rPr>
                        <a:t>34</a:t>
                      </a:r>
                      <a:endParaRPr lang="fr-FR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Arial"/>
                          <a:ea typeface="Calibri"/>
                          <a:cs typeface="Times New Roman"/>
                        </a:rPr>
                        <a:t>12+8+14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latin typeface="Arial"/>
                          <a:ea typeface="Calibri"/>
                          <a:cs typeface="Times New Roman"/>
                        </a:rPr>
                        <a:t>1088</a:t>
                      </a:r>
                      <a:endParaRPr lang="fr-FR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975" marR="659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63910"/>
          </a:xfrm>
        </p:spPr>
        <p:txBody>
          <a:bodyPr/>
          <a:lstStyle/>
          <a:p>
            <a:r>
              <a:rPr lang="fr-FR" sz="3200" dirty="0" smtClean="0"/>
              <a:t>Répartition horaire</a:t>
            </a:r>
            <a:endParaRPr lang="fr-FR" sz="3200" dirty="0"/>
          </a:p>
        </p:txBody>
      </p:sp>
      <p:grpSp>
        <p:nvGrpSpPr>
          <p:cNvPr id="19" name="Groupe 18"/>
          <p:cNvGrpSpPr/>
          <p:nvPr/>
        </p:nvGrpSpPr>
        <p:grpSpPr>
          <a:xfrm>
            <a:off x="179512" y="1700808"/>
            <a:ext cx="8640960" cy="3816424"/>
            <a:chOff x="755576" y="2492896"/>
            <a:chExt cx="5011738" cy="1303337"/>
          </a:xfrm>
        </p:grpSpPr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755576" y="2818333"/>
              <a:ext cx="4508500" cy="3254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TSO : cours : 4h (classe entière)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755576" y="3143771"/>
              <a:ext cx="4508500" cy="3254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TSO : TD/TP : 5h (groupe à effectif réduit)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755576" y="2492896"/>
              <a:ext cx="5010150" cy="325437"/>
              <a:chOff x="1915" y="15389"/>
              <a:chExt cx="7890" cy="513"/>
            </a:xfrm>
          </p:grpSpPr>
          <p:sp>
            <p:nvSpPr>
              <p:cNvPr id="1029" name="Text Box 5"/>
              <p:cNvSpPr txBox="1">
                <a:spLocks noChangeArrowheads="1"/>
              </p:cNvSpPr>
              <p:nvPr/>
            </p:nvSpPr>
            <p:spPr bwMode="auto">
              <a:xfrm>
                <a:off x="1915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Sep</a:t>
                </a:r>
              </a:p>
            </p:txBody>
          </p:sp>
          <p:sp>
            <p:nvSpPr>
              <p:cNvPr id="1030" name="Text Box 6"/>
              <p:cNvSpPr txBox="1">
                <a:spLocks noChangeArrowheads="1"/>
              </p:cNvSpPr>
              <p:nvPr/>
            </p:nvSpPr>
            <p:spPr bwMode="auto">
              <a:xfrm>
                <a:off x="2704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Oct</a:t>
                </a:r>
              </a:p>
            </p:txBody>
          </p:sp>
          <p:sp>
            <p:nvSpPr>
              <p:cNvPr id="1031" name="Text Box 7"/>
              <p:cNvSpPr txBox="1">
                <a:spLocks noChangeArrowheads="1"/>
              </p:cNvSpPr>
              <p:nvPr/>
            </p:nvSpPr>
            <p:spPr bwMode="auto">
              <a:xfrm>
                <a:off x="3493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Nov</a:t>
                </a:r>
              </a:p>
            </p:txBody>
          </p:sp>
          <p:sp>
            <p:nvSpPr>
              <p:cNvPr id="1032" name="Text Box 8"/>
              <p:cNvSpPr txBox="1">
                <a:spLocks noChangeArrowheads="1"/>
              </p:cNvSpPr>
              <p:nvPr/>
            </p:nvSpPr>
            <p:spPr bwMode="auto">
              <a:xfrm>
                <a:off x="4282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Dec</a:t>
                </a:r>
              </a:p>
            </p:txBody>
          </p:sp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5071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Jan</a:t>
                </a:r>
              </a:p>
            </p:txBody>
          </p:sp>
          <p:sp>
            <p:nvSpPr>
              <p:cNvPr id="1034" name="Text Box 10"/>
              <p:cNvSpPr txBox="1">
                <a:spLocks noChangeArrowheads="1"/>
              </p:cNvSpPr>
              <p:nvPr/>
            </p:nvSpPr>
            <p:spPr bwMode="auto">
              <a:xfrm>
                <a:off x="5860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Fev</a:t>
                </a:r>
              </a:p>
            </p:txBody>
          </p:sp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>
                <a:off x="6649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Mar</a:t>
                </a:r>
              </a:p>
            </p:txBody>
          </p:sp>
          <p:sp>
            <p:nvSpPr>
              <p:cNvPr id="1036" name="Text Box 12"/>
              <p:cNvSpPr txBox="1">
                <a:spLocks noChangeArrowheads="1"/>
              </p:cNvSpPr>
              <p:nvPr/>
            </p:nvSpPr>
            <p:spPr bwMode="auto">
              <a:xfrm>
                <a:off x="7438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Avr</a:t>
                </a:r>
              </a:p>
            </p:txBody>
          </p:sp>
          <p:sp>
            <p:nvSpPr>
              <p:cNvPr id="1037" name="Text Box 13"/>
              <p:cNvSpPr txBox="1">
                <a:spLocks noChangeArrowheads="1"/>
              </p:cNvSpPr>
              <p:nvPr/>
            </p:nvSpPr>
            <p:spPr bwMode="auto">
              <a:xfrm>
                <a:off x="8227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Mai</a:t>
                </a:r>
              </a:p>
            </p:txBody>
          </p:sp>
          <p:sp>
            <p:nvSpPr>
              <p:cNvPr id="1038" name="Text Box 14"/>
              <p:cNvSpPr txBox="1">
                <a:spLocks noChangeArrowheads="1"/>
              </p:cNvSpPr>
              <p:nvPr/>
            </p:nvSpPr>
            <p:spPr bwMode="auto">
              <a:xfrm>
                <a:off x="9016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Jui</a:t>
                </a:r>
              </a:p>
            </p:txBody>
          </p:sp>
        </p:grp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5264076" y="2818333"/>
              <a:ext cx="503238" cy="977900"/>
            </a:xfrm>
            <a:prstGeom prst="rect">
              <a:avLst/>
            </a:prstGeom>
            <a:solidFill>
              <a:srgbClr val="FABF8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Stage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755576" y="3470796"/>
              <a:ext cx="4508500" cy="3254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AMOS : 7h (groupe à effectif réduit)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251520" y="11967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année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179512" y="5934430"/>
            <a:ext cx="7776864" cy="72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fr-FR" sz="2400" dirty="0" smtClean="0">
                <a:latin typeface="+mj-lt"/>
              </a:rPr>
              <a:t>Accompagnement personnalisé : 2h </a:t>
            </a:r>
            <a:r>
              <a:rPr lang="fr-FR" sz="2400" dirty="0" err="1" smtClean="0">
                <a:latin typeface="+mj-lt"/>
              </a:rPr>
              <a:t>annualisable</a:t>
            </a:r>
            <a:endParaRPr lang="fr-FR" sz="24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63910"/>
          </a:xfrm>
        </p:spPr>
        <p:txBody>
          <a:bodyPr/>
          <a:lstStyle/>
          <a:p>
            <a:r>
              <a:rPr lang="fr-FR" sz="3200" dirty="0" smtClean="0"/>
              <a:t>Répartition horaire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251520" y="11967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année</a:t>
            </a:r>
            <a:endParaRPr lang="fr-FR" dirty="0"/>
          </a:p>
        </p:txBody>
      </p:sp>
      <p:grpSp>
        <p:nvGrpSpPr>
          <p:cNvPr id="39" name="Groupe 38"/>
          <p:cNvGrpSpPr/>
          <p:nvPr/>
        </p:nvGrpSpPr>
        <p:grpSpPr>
          <a:xfrm>
            <a:off x="395536" y="1700808"/>
            <a:ext cx="8352928" cy="4032448"/>
            <a:chOff x="1200150" y="5559425"/>
            <a:chExt cx="5010150" cy="1304925"/>
          </a:xfrm>
        </p:grpSpPr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1200150" y="5886450"/>
              <a:ext cx="2005013" cy="3254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TSO : cours : 5h (classe entière)</a:t>
              </a:r>
              <a:endPara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066" name="Group 18"/>
            <p:cNvGrpSpPr>
              <a:grpSpLocks/>
            </p:cNvGrpSpPr>
            <p:nvPr/>
          </p:nvGrpSpPr>
          <p:grpSpPr bwMode="auto">
            <a:xfrm>
              <a:off x="1200150" y="5559425"/>
              <a:ext cx="5010150" cy="327025"/>
              <a:chOff x="1915" y="15389"/>
              <a:chExt cx="7890" cy="513"/>
            </a:xfrm>
          </p:grpSpPr>
          <p:sp>
            <p:nvSpPr>
              <p:cNvPr id="2067" name="Text Box 19"/>
              <p:cNvSpPr txBox="1">
                <a:spLocks noChangeArrowheads="1"/>
              </p:cNvSpPr>
              <p:nvPr/>
            </p:nvSpPr>
            <p:spPr bwMode="auto">
              <a:xfrm>
                <a:off x="1915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Sep</a:t>
                </a:r>
              </a:p>
            </p:txBody>
          </p:sp>
          <p:sp>
            <p:nvSpPr>
              <p:cNvPr id="2068" name="Text Box 20"/>
              <p:cNvSpPr txBox="1">
                <a:spLocks noChangeArrowheads="1"/>
              </p:cNvSpPr>
              <p:nvPr/>
            </p:nvSpPr>
            <p:spPr bwMode="auto">
              <a:xfrm>
                <a:off x="2704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Oct</a:t>
                </a:r>
              </a:p>
            </p:txBody>
          </p:sp>
          <p:sp>
            <p:nvSpPr>
              <p:cNvPr id="2069" name="Text Box 21"/>
              <p:cNvSpPr txBox="1">
                <a:spLocks noChangeArrowheads="1"/>
              </p:cNvSpPr>
              <p:nvPr/>
            </p:nvSpPr>
            <p:spPr bwMode="auto">
              <a:xfrm>
                <a:off x="3493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Nov</a:t>
                </a:r>
              </a:p>
            </p:txBody>
          </p:sp>
          <p:sp>
            <p:nvSpPr>
              <p:cNvPr id="2070" name="Text Box 22"/>
              <p:cNvSpPr txBox="1">
                <a:spLocks noChangeArrowheads="1"/>
              </p:cNvSpPr>
              <p:nvPr/>
            </p:nvSpPr>
            <p:spPr bwMode="auto">
              <a:xfrm>
                <a:off x="4282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Dec</a:t>
                </a:r>
              </a:p>
            </p:txBody>
          </p:sp>
          <p:sp>
            <p:nvSpPr>
              <p:cNvPr id="2071" name="Text Box 23"/>
              <p:cNvSpPr txBox="1">
                <a:spLocks noChangeArrowheads="1"/>
              </p:cNvSpPr>
              <p:nvPr/>
            </p:nvSpPr>
            <p:spPr bwMode="auto">
              <a:xfrm>
                <a:off x="5071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Jan</a:t>
                </a:r>
              </a:p>
            </p:txBody>
          </p:sp>
          <p:sp>
            <p:nvSpPr>
              <p:cNvPr id="2072" name="Text Box 24"/>
              <p:cNvSpPr txBox="1">
                <a:spLocks noChangeArrowheads="1"/>
              </p:cNvSpPr>
              <p:nvPr/>
            </p:nvSpPr>
            <p:spPr bwMode="auto">
              <a:xfrm>
                <a:off x="5860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Fev</a:t>
                </a:r>
              </a:p>
            </p:txBody>
          </p:sp>
          <p:sp>
            <p:nvSpPr>
              <p:cNvPr id="2073" name="Text Box 25"/>
              <p:cNvSpPr txBox="1">
                <a:spLocks noChangeArrowheads="1"/>
              </p:cNvSpPr>
              <p:nvPr/>
            </p:nvSpPr>
            <p:spPr bwMode="auto">
              <a:xfrm>
                <a:off x="6649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Mar</a:t>
                </a:r>
              </a:p>
            </p:txBody>
          </p:sp>
          <p:sp>
            <p:nvSpPr>
              <p:cNvPr id="2074" name="Text Box 26"/>
              <p:cNvSpPr txBox="1">
                <a:spLocks noChangeArrowheads="1"/>
              </p:cNvSpPr>
              <p:nvPr/>
            </p:nvSpPr>
            <p:spPr bwMode="auto">
              <a:xfrm>
                <a:off x="7438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Avr</a:t>
                </a:r>
              </a:p>
            </p:txBody>
          </p:sp>
          <p:sp>
            <p:nvSpPr>
              <p:cNvPr id="2075" name="Text Box 27"/>
              <p:cNvSpPr txBox="1">
                <a:spLocks noChangeArrowheads="1"/>
              </p:cNvSpPr>
              <p:nvPr/>
            </p:nvSpPr>
            <p:spPr bwMode="auto">
              <a:xfrm>
                <a:off x="8227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Mai</a:t>
                </a:r>
              </a:p>
            </p:txBody>
          </p:sp>
          <p:sp>
            <p:nvSpPr>
              <p:cNvPr id="2076" name="Text Box 28"/>
              <p:cNvSpPr txBox="1">
                <a:spLocks noChangeArrowheads="1"/>
              </p:cNvSpPr>
              <p:nvPr/>
            </p:nvSpPr>
            <p:spPr bwMode="auto">
              <a:xfrm>
                <a:off x="9016" y="15389"/>
                <a:ext cx="789" cy="513"/>
              </a:xfrm>
              <a:prstGeom prst="rect">
                <a:avLst/>
              </a:prstGeom>
              <a:solidFill>
                <a:srgbClr val="C6D9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Jui</a:t>
                </a:r>
              </a:p>
            </p:txBody>
          </p:sp>
        </p:grp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1200150" y="6537325"/>
              <a:ext cx="1503363" cy="3270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AMOS : 8h (GER)</a:t>
              </a:r>
              <a:endPara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" name="Text Box 30"/>
            <p:cNvSpPr txBox="1">
              <a:spLocks noChangeArrowheads="1"/>
            </p:cNvSpPr>
            <p:nvPr/>
          </p:nvSpPr>
          <p:spPr bwMode="auto">
            <a:xfrm>
              <a:off x="3705225" y="5886450"/>
              <a:ext cx="2257425" cy="3254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TSO : cours : 5h (classe entière)</a:t>
              </a:r>
              <a:endPara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9" name="Text Box 31"/>
            <p:cNvSpPr txBox="1">
              <a:spLocks noChangeArrowheads="1"/>
            </p:cNvSpPr>
            <p:nvPr/>
          </p:nvSpPr>
          <p:spPr bwMode="auto">
            <a:xfrm>
              <a:off x="3705225" y="6211888"/>
              <a:ext cx="2257425" cy="652462"/>
            </a:xfrm>
            <a:prstGeom prst="rect">
              <a:avLst/>
            </a:prstGeom>
            <a:solidFill>
              <a:srgbClr val="9BBB5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Projet : 12h (GER)</a:t>
              </a:r>
              <a:endPara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0" name="Text Box 32"/>
            <p:cNvSpPr txBox="1">
              <a:spLocks noChangeArrowheads="1"/>
            </p:cNvSpPr>
            <p:nvPr/>
          </p:nvSpPr>
          <p:spPr bwMode="auto">
            <a:xfrm>
              <a:off x="3205163" y="5886450"/>
              <a:ext cx="500062" cy="977900"/>
            </a:xfrm>
            <a:prstGeom prst="rect">
              <a:avLst/>
            </a:prstGeom>
            <a:solidFill>
              <a:srgbClr val="FABF8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Stage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1" name="Text Box 33"/>
            <p:cNvSpPr txBox="1">
              <a:spLocks noChangeArrowheads="1"/>
            </p:cNvSpPr>
            <p:nvPr/>
          </p:nvSpPr>
          <p:spPr bwMode="auto">
            <a:xfrm>
              <a:off x="1200150" y="6211888"/>
              <a:ext cx="1503363" cy="3254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TSO : TD/TP : 4h (GER)</a:t>
              </a:r>
              <a:endPara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2" name="Text Box 34"/>
            <p:cNvSpPr txBox="1">
              <a:spLocks noChangeArrowheads="1"/>
            </p:cNvSpPr>
            <p:nvPr/>
          </p:nvSpPr>
          <p:spPr bwMode="auto">
            <a:xfrm>
              <a:off x="2703513" y="6211888"/>
              <a:ext cx="501650" cy="652462"/>
            </a:xfrm>
            <a:prstGeom prst="rect">
              <a:avLst/>
            </a:prstGeom>
            <a:solidFill>
              <a:srgbClr val="9BBB5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CCF AMOS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Projet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" name="ZoneTexte 39"/>
          <p:cNvSpPr txBox="1"/>
          <p:nvPr/>
        </p:nvSpPr>
        <p:spPr>
          <a:xfrm>
            <a:off x="395536" y="6078446"/>
            <a:ext cx="7920880" cy="72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fr-FR" sz="2400" dirty="0" smtClean="0">
                <a:latin typeface="+mj-lt"/>
              </a:rPr>
              <a:t>Accompagnement personnalisé : 2h </a:t>
            </a:r>
            <a:r>
              <a:rPr lang="fr-FR" sz="2400" dirty="0" err="1" smtClean="0">
                <a:latin typeface="+mj-lt"/>
              </a:rPr>
              <a:t>annualisable</a:t>
            </a:r>
            <a:endParaRPr lang="fr-FR" sz="24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44000" cy="5263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63910"/>
          </a:xfrm>
        </p:spPr>
        <p:txBody>
          <a:bodyPr/>
          <a:lstStyle/>
          <a:p>
            <a:r>
              <a:rPr lang="fr-FR" sz="3200" dirty="0" smtClean="0"/>
              <a:t>Exemple d’organisation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3002</TotalTime>
  <Words>184</Words>
  <Application>Microsoft Office PowerPoint</Application>
  <PresentationFormat>Affichage à l'écran (4:3)</PresentationFormat>
  <Paragraphs>106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Débit</vt:lpstr>
      <vt:lpstr>Organisation du BTS Systèmes photoniques</vt:lpstr>
      <vt:lpstr>Les horaires de formation</vt:lpstr>
      <vt:lpstr>Répartition horaire</vt:lpstr>
      <vt:lpstr>Répartition horaire</vt:lpstr>
      <vt:lpstr>Exemple d’organisation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Référentiel des activités professionnelles</dc:title>
  <dc:creator>nmorel1</dc:creator>
  <cp:lastModifiedBy>nmorel1</cp:lastModifiedBy>
  <cp:revision>61</cp:revision>
  <dcterms:created xsi:type="dcterms:W3CDTF">2013-06-01T07:34:30Z</dcterms:created>
  <dcterms:modified xsi:type="dcterms:W3CDTF">2014-10-29T21:10:57Z</dcterms:modified>
</cp:coreProperties>
</file>