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F0E6-86BB-42AF-B5C2-4B6135D73930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7908-5BA9-49AE-BF83-82B11BD06F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3EE36-F1DA-40D1-856A-B1B8A088ED5C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B6D9-68FF-4FF4-BF2E-679DB24585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9E240-8AC8-4FA0-89DD-CE067872329B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DAAE-5CE9-4EB5-A0E6-40CE8D2720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CBFFA-322C-4955-96A2-F24DB24C3DC0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C42CA-B589-4A26-8EBF-C21D2DA669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9DCC3-D547-4871-807E-D1D66013AEE5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9A44-7171-4288-9A5E-E85DF0AF87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CAE4-50FE-4F86-BE4A-6314B6D9AFBD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E51A9-09E4-4BF8-B0D6-DDB45828BB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A273-3B40-4B25-B002-A4E02C26791A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FCB0-A1F7-4C2E-8C65-E9B5839C2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C7C3-7AAD-4E2E-8CA6-3AAABC9459DE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93AF-F508-45E0-9CA3-F5633D90A0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9582-0B07-4F85-9744-8CA9A7C9F1FB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EEFE-8791-49C8-8C9E-7A01620FC9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E45B-1259-4ADF-AC81-BC299842E463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4D263-38EE-428A-B211-6A9F63DFCD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6CD61-DBD2-4A0D-8A1D-502146517C4C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EF677-1728-4B63-B172-906343C6B7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2284B3-27FA-41DB-97D4-915E1807EB4F}" type="datetimeFigureOut">
              <a:rPr lang="fr-FR"/>
              <a:pPr>
                <a:defRPr/>
              </a:pPr>
              <a:t>29/10/2014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D3F7F0-32F1-4FAF-AE59-A243B30993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7" r:id="rId3"/>
    <p:sldLayoutId id="2147483994" r:id="rId4"/>
    <p:sldLayoutId id="2147483993" r:id="rId5"/>
    <p:sldLayoutId id="2147483992" r:id="rId6"/>
    <p:sldLayoutId id="2147483991" r:id="rId7"/>
    <p:sldLayoutId id="2147483990" r:id="rId8"/>
    <p:sldLayoutId id="2147483998" r:id="rId9"/>
    <p:sldLayoutId id="2147483989" r:id="rId10"/>
    <p:sldLayoutId id="21474839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9632" y="1700808"/>
            <a:ext cx="6858000" cy="201622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Les épreuves du BTS </a:t>
            </a:r>
            <a:r>
              <a:rPr lang="fr-FR" sz="4000" dirty="0" smtClean="0"/>
              <a:t>Systèmes photoniques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048672"/>
          </a:xfrm>
        </p:spPr>
        <p:txBody>
          <a:bodyPr/>
          <a:lstStyle/>
          <a:p>
            <a:r>
              <a:rPr lang="fr-FR" dirty="0" smtClean="0"/>
              <a:t>1. </a:t>
            </a:r>
            <a:r>
              <a:rPr lang="fr-FR" b="1" dirty="0" smtClean="0"/>
              <a:t>Conduite de projet</a:t>
            </a:r>
          </a:p>
          <a:p>
            <a:pPr lvl="1"/>
            <a:r>
              <a:rPr lang="fr-FR" sz="2000" b="1" dirty="0" smtClean="0"/>
              <a:t>Revue de projet N°1 </a:t>
            </a:r>
            <a:r>
              <a:rPr lang="fr-FR" sz="2000" dirty="0" smtClean="0"/>
              <a:t>: </a:t>
            </a:r>
            <a:r>
              <a:rPr lang="fr-FR" sz="2000" dirty="0" smtClean="0"/>
              <a:t>appropriation du cahier des charges </a:t>
            </a:r>
            <a:endParaRPr lang="fr-FR" sz="2000" dirty="0" smtClean="0"/>
          </a:p>
          <a:p>
            <a:pPr lvl="1"/>
            <a:r>
              <a:rPr lang="fr-FR" sz="2000" b="1" dirty="0" smtClean="0"/>
              <a:t>Revue de projet N°2 : </a:t>
            </a:r>
            <a:r>
              <a:rPr lang="fr-FR" sz="2000" dirty="0" smtClean="0"/>
              <a:t>conception du projet </a:t>
            </a:r>
            <a:endParaRPr lang="fr-FR" sz="2000" dirty="0" smtClean="0"/>
          </a:p>
          <a:p>
            <a:pPr lvl="1"/>
            <a:r>
              <a:rPr lang="fr-FR" sz="2000" b="1" dirty="0" smtClean="0"/>
              <a:t>Revue de projet N°3 : </a:t>
            </a:r>
            <a:r>
              <a:rPr lang="fr-FR" sz="2000" dirty="0" smtClean="0"/>
              <a:t>mise en œuvre du projet </a:t>
            </a:r>
            <a:endParaRPr lang="fr-FR" sz="2000" dirty="0" smtClean="0"/>
          </a:p>
          <a:p>
            <a:r>
              <a:rPr lang="fr-FR" dirty="0" smtClean="0"/>
              <a:t>2. </a:t>
            </a:r>
            <a:r>
              <a:rPr lang="fr-FR" b="1" dirty="0" smtClean="0"/>
              <a:t>Présentation du projet</a:t>
            </a:r>
          </a:p>
          <a:p>
            <a:pPr lvl="1"/>
            <a:r>
              <a:rPr lang="fr-FR" sz="2000" dirty="0" smtClean="0"/>
              <a:t>dossier </a:t>
            </a:r>
            <a:r>
              <a:rPr lang="fr-FR" sz="2000" dirty="0" smtClean="0"/>
              <a:t>de projet </a:t>
            </a:r>
            <a:r>
              <a:rPr lang="fr-FR" sz="2000" dirty="0" smtClean="0"/>
              <a:t>remis </a:t>
            </a:r>
            <a:r>
              <a:rPr lang="fr-FR" sz="2000" dirty="0" smtClean="0"/>
              <a:t>à la commission d’interrogation deux semaines avant la date de la </a:t>
            </a:r>
            <a:r>
              <a:rPr lang="fr-FR" sz="2000" dirty="0" smtClean="0"/>
              <a:t>soutenance</a:t>
            </a:r>
          </a:p>
          <a:p>
            <a:pPr lvl="1"/>
            <a:r>
              <a:rPr lang="fr-FR" sz="2000" dirty="0" smtClean="0"/>
              <a:t>soutenance suivie d’un entretien : durée de 50 </a:t>
            </a:r>
            <a:r>
              <a:rPr lang="fr-FR" sz="2000" dirty="0" smtClean="0"/>
              <a:t>minutes (30 min + 20 min)</a:t>
            </a:r>
            <a:endParaRPr lang="fr-FR" sz="2000" dirty="0" smtClean="0"/>
          </a:p>
          <a:p>
            <a:r>
              <a:rPr lang="fr-FR" b="1" dirty="0" smtClean="0"/>
              <a:t>Evaluation :</a:t>
            </a:r>
          </a:p>
          <a:p>
            <a:pPr lvl="1"/>
            <a:r>
              <a:rPr lang="fr-FR" sz="2000" dirty="0" smtClean="0"/>
              <a:t>fiche d’appréciation de la conduite de projet </a:t>
            </a:r>
            <a:r>
              <a:rPr lang="fr-FR" sz="2000" dirty="0" smtClean="0"/>
              <a:t>sur 20 points</a:t>
            </a:r>
          </a:p>
          <a:p>
            <a:pPr lvl="1"/>
            <a:r>
              <a:rPr lang="fr-FR" sz="2000" dirty="0" smtClean="0"/>
              <a:t>fiche </a:t>
            </a:r>
            <a:r>
              <a:rPr lang="fr-FR" sz="2000" dirty="0" smtClean="0"/>
              <a:t>d’évaluation nationale </a:t>
            </a:r>
            <a:r>
              <a:rPr lang="fr-FR" sz="2000" dirty="0" smtClean="0"/>
              <a:t>de la présentation du projet sur 20 points</a:t>
            </a:r>
          </a:p>
          <a:p>
            <a:pPr lvl="1"/>
            <a:r>
              <a:rPr lang="fr-FR" sz="2000" dirty="0" smtClean="0"/>
              <a:t>Note finale : moyenne des 2 notes</a:t>
            </a:r>
            <a:endParaRPr lang="fr-F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-27384"/>
          <a:ext cx="9144000" cy="6885384"/>
        </p:xfrm>
        <a:graphic>
          <a:graphicData uri="http://schemas.openxmlformats.org/drawingml/2006/table">
            <a:tbl>
              <a:tblPr/>
              <a:tblGrid>
                <a:gridCol w="2606017"/>
                <a:gridCol w="592390"/>
                <a:gridCol w="592390"/>
                <a:gridCol w="828847"/>
                <a:gridCol w="828847"/>
                <a:gridCol w="711036"/>
                <a:gridCol w="136986"/>
                <a:gridCol w="829681"/>
                <a:gridCol w="1065301"/>
                <a:gridCol w="952505"/>
              </a:tblGrid>
              <a:tr h="215710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Arial"/>
                          <a:ea typeface="Times New Roman"/>
                          <a:cs typeface="Times New Roman"/>
                        </a:rPr>
                        <a:t>BTS systèmes photoniques</a:t>
                      </a:r>
                      <a:endParaRPr lang="fr-FR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Scolaires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(établissements publics ou privés sous contrat)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Apprentis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(CFA ou sections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d'apprentissage habilités)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Formation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professionnelle continue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dans les établissements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publics habilités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Formation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professionnelle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Malgun Gothic"/>
                          <a:cs typeface="Times New Roman"/>
                        </a:rPr>
                        <a:t>continue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(établissements publics habilités à pratiquer le CCF pour ce BTS)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Malgun Gothic"/>
                          <a:cs typeface="Times New Roman"/>
                        </a:rPr>
                        <a:t>GRETA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Scolaires</a:t>
                      </a:r>
                      <a:b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</a:br>
                      <a:r>
                        <a:rPr lang="fr-FR" sz="900" dirty="0">
                          <a:latin typeface="Arial"/>
                          <a:ea typeface="Malgun Gothic"/>
                          <a:cs typeface="Times New Roman"/>
                        </a:rPr>
                        <a:t>(établissements privés hors contrat)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Apprentis</a:t>
                      </a:r>
                      <a:b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</a:br>
                      <a:r>
                        <a:rPr lang="fr-FR" sz="900" dirty="0">
                          <a:latin typeface="Arial"/>
                          <a:ea typeface="Malgun Gothic"/>
                          <a:cs typeface="Times New Roman"/>
                        </a:rPr>
                        <a:t>(CFA ou sections d'apprentissage non habilités)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Formation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professionnelle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continue</a:t>
                      </a:r>
                      <a:b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</a:br>
                      <a:r>
                        <a:rPr lang="fr-FR" sz="900" dirty="0">
                          <a:latin typeface="Arial"/>
                          <a:ea typeface="Malgun Gothic"/>
                          <a:cs typeface="Times New Roman"/>
                        </a:rPr>
                        <a:t>(établissements privés et établissements publics non habilités à pratiquer le CCF pour ce BTS)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Au titre de leur expérience professionnelle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Malgun Gothic"/>
                          <a:cs typeface="Times New Roman"/>
                        </a:rPr>
                        <a:t>Enseignement à distance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9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Nature des épreuves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Unité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 err="1">
                          <a:latin typeface="Arial"/>
                          <a:ea typeface="Times New Roman"/>
                          <a:cs typeface="Times New Roman"/>
                        </a:rPr>
                        <a:t>Coef</a:t>
                      </a: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  <a:ea typeface="Times New Roman"/>
                          <a:cs typeface="Times New Roman"/>
                        </a:rPr>
                        <a:t>Forme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  <a:ea typeface="Times New Roman"/>
                          <a:cs typeface="Times New Roman"/>
                        </a:rPr>
                        <a:t>Durée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  <a:ea typeface="Times New Roman"/>
                          <a:cs typeface="Times New Roman"/>
                        </a:rPr>
                        <a:t>Forme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  <a:ea typeface="Times New Roman"/>
                          <a:cs typeface="Times New Roman"/>
                        </a:rPr>
                        <a:t>Durée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  <a:ea typeface="Times New Roman"/>
                          <a:cs typeface="Times New Roman"/>
                        </a:rPr>
                        <a:t>Forme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Arial"/>
                          <a:ea typeface="Times New Roman"/>
                          <a:cs typeface="Times New Roman"/>
                        </a:rPr>
                        <a:t>Durée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6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E1 Culture générale et expression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U1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 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écrite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 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6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E2 Langue vivante : anglais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45 min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6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E3 Mathématiques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U3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b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b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écrite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 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3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E4 Étude d'un système optique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3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Sous-Epreuve E41 : pré-étude et modélisation d’un système optique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U41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2,5h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2,5h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2,5h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6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Sous-Epreuve E42 : conception et industrialisation d’un système optique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U42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3h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3h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Ponctuelle écrite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3h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64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E5 Analyse et mise en œuvre d’un système optique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U5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CCF</a:t>
                      </a:r>
                      <a:b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 situations d’évaluation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pratique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 h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3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E6 Épreuve professionnelle de synthèse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95">
                <a:tc>
                  <a:txBody>
                    <a:bodyPr/>
                    <a:lstStyle/>
                    <a:p>
                      <a:pPr marL="9017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Sous-épreuve E61 : Rapport d’activité en entreprise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U6.1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 min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CCF 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1 situation d’évaluation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 min ou 25 min</a:t>
                      </a:r>
                      <a:r>
                        <a:rPr lang="fr-FR" sz="1100" baseline="30000">
                          <a:latin typeface="Arial"/>
                          <a:ea typeface="Times New Roman"/>
                          <a:cs typeface="Times New Roman"/>
                        </a:rPr>
                        <a:t>(3)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690">
                <a:tc>
                  <a:txBody>
                    <a:bodyPr/>
                    <a:lstStyle/>
                    <a:p>
                      <a:pPr marL="9017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Sous-épreuve E62 : Projet technique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U6.2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50 min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CCF 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4 situations d’évaluation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50 min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69">
                <a:tc>
                  <a:txBody>
                    <a:bodyPr/>
                    <a:lstStyle/>
                    <a:p>
                      <a:pPr marL="9017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Arial"/>
                          <a:ea typeface="Times New Roman"/>
                          <a:cs typeface="Times New Roman"/>
                        </a:rPr>
                        <a:t>Epreuve facultative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50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Langue vivante II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EF1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 min + 20 min de préparation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orale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20 min</a:t>
                      </a:r>
                      <a:r>
                        <a:rPr lang="fr-FR" sz="1100" baseline="30000">
                          <a:latin typeface="Arial"/>
                          <a:ea typeface="Times New Roman"/>
                          <a:cs typeface="Times New Roman"/>
                        </a:rPr>
                        <a:t>(6)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Times New Roman"/>
                          <a:cs typeface="Times New Roman"/>
                        </a:rPr>
                        <a:t>orale </a:t>
                      </a:r>
                      <a:endParaRPr lang="fr-FR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20 min +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Times New Roman"/>
                          <a:cs typeface="Times New Roman"/>
                        </a:rPr>
                        <a:t> 20 min de préparation</a:t>
                      </a: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34" marR="491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764704"/>
          </a:xfrm>
        </p:spPr>
        <p:txBody>
          <a:bodyPr/>
          <a:lstStyle/>
          <a:p>
            <a:pPr algn="ctr"/>
            <a:r>
              <a:rPr lang="fr-FR" dirty="0" smtClean="0"/>
              <a:t>Les épreuves du BTS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539552" y="1124744"/>
            <a:ext cx="2232248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E1: Culture </a:t>
            </a:r>
            <a:r>
              <a:rPr lang="fr-FR" dirty="0" smtClean="0"/>
              <a:t>générale et expression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39552" y="1844824"/>
            <a:ext cx="2232248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E2: Anglais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2564904"/>
            <a:ext cx="2232248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E3: M athématiques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3501008"/>
            <a:ext cx="2376264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E4.1: Physique-chimie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95536" y="4221088"/>
            <a:ext cx="2376264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E4.2: Technologie </a:t>
            </a:r>
            <a:r>
              <a:rPr lang="fr-FR" dirty="0" smtClean="0"/>
              <a:t>des systèmes optiques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95536" y="5229200"/>
            <a:ext cx="2376264" cy="648072"/>
          </a:xfrm>
          <a:prstGeom prst="round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E5: Analyse </a:t>
            </a:r>
            <a:r>
              <a:rPr lang="fr-FR" dirty="0" smtClean="0"/>
              <a:t>mise en ouvre des systèmes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5949280"/>
            <a:ext cx="2376264" cy="648072"/>
          </a:xfrm>
          <a:prstGeom prst="round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E6: Stage </a:t>
            </a:r>
            <a:r>
              <a:rPr lang="fr-FR" dirty="0" smtClean="0"/>
              <a:t>- Projet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19872" y="3645024"/>
            <a:ext cx="2160240" cy="115212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Culture spécifique</a:t>
            </a:r>
          </a:p>
          <a:p>
            <a:pPr algn="ctr"/>
            <a:r>
              <a:rPr lang="fr-FR" dirty="0" smtClean="0"/>
              <a:t>BTS systèmes photoniques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419872" y="1628800"/>
            <a:ext cx="2160240" cy="108012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Culture commune aux BTS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419872" y="5301208"/>
            <a:ext cx="2160240" cy="1152128"/>
          </a:xfrm>
          <a:prstGeom prst="round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Culture locale du BTS systèmes photoniques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300192" y="1628800"/>
            <a:ext cx="2160240" cy="108012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Epreuves nationales communes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6300192" y="3645024"/>
            <a:ext cx="2160240" cy="115212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Epreuves écrites nationales spécifiques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6300192" y="5301208"/>
            <a:ext cx="2160240" cy="1152128"/>
          </a:xfrm>
          <a:prstGeom prst="round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Epreuves orales et pratiques – supports locaux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3" idx="3"/>
          </p:cNvCxnSpPr>
          <p:nvPr/>
        </p:nvCxnSpPr>
        <p:spPr>
          <a:xfrm>
            <a:off x="2771800" y="1448780"/>
            <a:ext cx="648072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4" idx="3"/>
            <a:endCxn id="11" idx="1"/>
          </p:cNvCxnSpPr>
          <p:nvPr/>
        </p:nvCxnSpPr>
        <p:spPr>
          <a:xfrm>
            <a:off x="2771800" y="216886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5" idx="3"/>
          </p:cNvCxnSpPr>
          <p:nvPr/>
        </p:nvCxnSpPr>
        <p:spPr>
          <a:xfrm flipV="1">
            <a:off x="2771800" y="2420888"/>
            <a:ext cx="648072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11" idx="3"/>
            <a:endCxn id="13" idx="1"/>
          </p:cNvCxnSpPr>
          <p:nvPr/>
        </p:nvCxnSpPr>
        <p:spPr>
          <a:xfrm>
            <a:off x="5580112" y="216886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6" idx="3"/>
          </p:cNvCxnSpPr>
          <p:nvPr/>
        </p:nvCxnSpPr>
        <p:spPr>
          <a:xfrm>
            <a:off x="2771800" y="3825044"/>
            <a:ext cx="648072" cy="252028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7" idx="3"/>
          </p:cNvCxnSpPr>
          <p:nvPr/>
        </p:nvCxnSpPr>
        <p:spPr>
          <a:xfrm flipV="1">
            <a:off x="2771800" y="4365104"/>
            <a:ext cx="648072" cy="18002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0" idx="3"/>
            <a:endCxn id="14" idx="1"/>
          </p:cNvCxnSpPr>
          <p:nvPr/>
        </p:nvCxnSpPr>
        <p:spPr>
          <a:xfrm>
            <a:off x="5580112" y="4221088"/>
            <a:ext cx="720080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2771800" y="5517232"/>
            <a:ext cx="648072" cy="25202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V="1">
            <a:off x="2771800" y="6093296"/>
            <a:ext cx="648072" cy="1800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2" idx="3"/>
            <a:endCxn id="15" idx="1"/>
          </p:cNvCxnSpPr>
          <p:nvPr/>
        </p:nvCxnSpPr>
        <p:spPr>
          <a:xfrm>
            <a:off x="5580112" y="5877272"/>
            <a:ext cx="720080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 rot="19694932">
            <a:off x="5192162" y="5232839"/>
            <a:ext cx="168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Compétences communes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5918"/>
          </a:xfrm>
        </p:spPr>
        <p:txBody>
          <a:bodyPr/>
          <a:lstStyle/>
          <a:p>
            <a:r>
              <a:rPr lang="fr-FR" sz="3600" b="1" dirty="0" smtClean="0"/>
              <a:t>Épreuve E4 : Étude d'un système </a:t>
            </a:r>
            <a:r>
              <a:rPr lang="fr-FR" sz="3600" b="1" dirty="0" smtClean="0"/>
              <a:t>optique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127848"/>
          </a:xfrm>
        </p:spPr>
        <p:txBody>
          <a:bodyPr/>
          <a:lstStyle/>
          <a:p>
            <a:r>
              <a:rPr lang="fr-FR" sz="2800" b="1" dirty="0" smtClean="0"/>
              <a:t>2 sous épreuves :</a:t>
            </a:r>
          </a:p>
          <a:p>
            <a:pPr lvl="1"/>
            <a:r>
              <a:rPr lang="fr-FR" dirty="0" smtClean="0"/>
              <a:t>E4.1 : Pré-étude et modélisation d’un système optique</a:t>
            </a:r>
          </a:p>
          <a:p>
            <a:pPr lvl="1"/>
            <a:r>
              <a:rPr lang="fr-FR" dirty="0" smtClean="0"/>
              <a:t>E4.2 : Conception </a:t>
            </a:r>
            <a:r>
              <a:rPr lang="fr-FR" dirty="0" smtClean="0"/>
              <a:t>et industrialisation d’un système optique</a:t>
            </a:r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Le support de l’épreuve, commun avec l’épreuve d’étude d’un système optique - conception et industrialisation d’un système, est un support technique </a:t>
            </a:r>
            <a:r>
              <a:rPr lang="fr-FR" dirty="0" err="1" smtClean="0"/>
              <a:t>pluritechnologique</a:t>
            </a:r>
            <a:r>
              <a:rPr lang="fr-FR" dirty="0" smtClean="0"/>
              <a:t> dans lequel le domaine de l’optique a une place prépondérante.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r>
              <a:rPr lang="fr-FR" sz="3200" b="1" dirty="0" smtClean="0"/>
              <a:t>E4.1</a:t>
            </a:r>
            <a:r>
              <a:rPr lang="fr-FR" sz="3200" b="1" dirty="0" smtClean="0"/>
              <a:t> : </a:t>
            </a:r>
            <a:r>
              <a:rPr lang="fr-FR" sz="3200" dirty="0" smtClean="0"/>
              <a:t>Pré-étude et modélisation d’un système optique</a:t>
            </a:r>
            <a:endParaRPr lang="fr-FR" sz="32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txBody>
          <a:bodyPr/>
          <a:lstStyle/>
          <a:p>
            <a:pPr marL="273050" lvl="1" indent="-273050">
              <a:buClr>
                <a:srgbClr val="0BD0D9"/>
              </a:buClr>
              <a:buSzPct val="95000"/>
            </a:pPr>
            <a:r>
              <a:rPr lang="fr-FR" b="1" dirty="0" smtClean="0"/>
              <a:t>Forme ponctuelle écrite d’une durée de </a:t>
            </a:r>
            <a:r>
              <a:rPr lang="fr-FR" b="1" dirty="0" smtClean="0"/>
              <a:t>2,5h – coefficient 2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endParaRPr lang="fr-FR" b="1" dirty="0" smtClean="0"/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fr-FR" sz="2000" dirty="0" smtClean="0"/>
              <a:t>Le sujet proposé aborde la modélisation de tout ou partie du système étudié en respectant les capacités exigibles du référentiel de physique-chimie. Si le sujet s’intéresse à la correction ou l’amélioration du système, des questions sur ces thèmes peuvent être posées dans la partie physique-chimie. Le sujet proposé doit permettre la compréhension du système ou produit, mais aussi l’influence de son environnement</a:t>
            </a:r>
            <a:r>
              <a:rPr lang="fr-FR" sz="2000" dirty="0" smtClean="0"/>
              <a:t>.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endParaRPr lang="fr-FR" sz="2000" dirty="0" smtClean="0"/>
          </a:p>
          <a:p>
            <a:r>
              <a:rPr lang="fr-FR" sz="2400" b="1" dirty="0" smtClean="0"/>
              <a:t>Il permet </a:t>
            </a:r>
            <a:r>
              <a:rPr lang="fr-FR" sz="2400" b="1" dirty="0" smtClean="0"/>
              <a:t>d’apprécier l’aptitude du candidat à :</a:t>
            </a:r>
          </a:p>
          <a:p>
            <a:pPr lvl="1"/>
            <a:r>
              <a:rPr lang="fr-FR" sz="2000" dirty="0" smtClean="0"/>
              <a:t>identifier les phénomènes physiques mis en jeu ;</a:t>
            </a:r>
          </a:p>
          <a:p>
            <a:pPr lvl="1"/>
            <a:r>
              <a:rPr lang="fr-FR" sz="2000" dirty="0" smtClean="0"/>
              <a:t>mettre en œuvre des lois, principes et modèles de la physique et de la chimie pour la compréhension du fonctionnement du système ou du produit ;</a:t>
            </a:r>
          </a:p>
          <a:p>
            <a:pPr lvl="1"/>
            <a:r>
              <a:rPr lang="fr-FR" sz="2000" dirty="0" smtClean="0"/>
              <a:t>mener et justifier des calculs sur les grandeurs physiques ;</a:t>
            </a:r>
          </a:p>
          <a:p>
            <a:pPr lvl="1"/>
            <a:r>
              <a:rPr lang="fr-FR" sz="2000" dirty="0" smtClean="0"/>
              <a:t>interpréter des résultats, proposer une modélisation</a:t>
            </a:r>
            <a:r>
              <a:rPr lang="fr-FR" sz="2000" dirty="0" smtClean="0"/>
              <a:t>.</a:t>
            </a:r>
            <a:endParaRPr lang="fr-FR" sz="28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pPr lvl="1"/>
            <a:r>
              <a:rPr lang="fr-FR" sz="3000" b="1" dirty="0" smtClean="0"/>
              <a:t>E4.2 : </a:t>
            </a:r>
            <a:r>
              <a:rPr lang="fr-FR" sz="3000" dirty="0" smtClean="0"/>
              <a:t>Conception et industrialisation d’un </a:t>
            </a:r>
            <a:r>
              <a:rPr lang="fr-FR" sz="3000" dirty="0" smtClean="0"/>
              <a:t>système optique</a:t>
            </a:r>
            <a:endParaRPr lang="fr-FR" sz="3000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6237312"/>
          </a:xfrm>
        </p:spPr>
        <p:txBody>
          <a:bodyPr/>
          <a:lstStyle/>
          <a:p>
            <a:pPr marL="273050" lvl="1" indent="-273050">
              <a:buClr>
                <a:srgbClr val="0BD0D9"/>
              </a:buClr>
              <a:buSzPct val="95000"/>
            </a:pPr>
            <a:r>
              <a:rPr lang="fr-FR" b="1" dirty="0" smtClean="0"/>
              <a:t>Forme ponctuelle écrite d’une durée de </a:t>
            </a:r>
            <a:r>
              <a:rPr lang="fr-FR" b="1" dirty="0" smtClean="0"/>
              <a:t>3h – coefficient 2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r>
              <a:rPr lang="fr-FR" sz="2000" dirty="0" smtClean="0"/>
              <a:t>Cette épreuve est constituée de plusieurs parties pouvant être traitées indépendamment les unes des autres</a:t>
            </a:r>
            <a:r>
              <a:rPr lang="fr-FR" sz="2000" dirty="0" smtClean="0"/>
              <a:t>.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endParaRPr lang="fr-FR" sz="800" dirty="0" smtClean="0"/>
          </a:p>
          <a:p>
            <a:r>
              <a:rPr lang="fr-FR" sz="2400" b="1" dirty="0" smtClean="0"/>
              <a:t>L’évaluation </a:t>
            </a:r>
            <a:r>
              <a:rPr lang="fr-FR" sz="2400" b="1" dirty="0" smtClean="0"/>
              <a:t>porte sur les compétences :</a:t>
            </a:r>
          </a:p>
          <a:p>
            <a:pPr lvl="1"/>
            <a:r>
              <a:rPr lang="fr-FR" sz="2000" dirty="0" smtClean="0"/>
              <a:t> </a:t>
            </a:r>
            <a:r>
              <a:rPr lang="fr-FR" sz="2000" dirty="0" smtClean="0"/>
              <a:t>C1.3</a:t>
            </a:r>
            <a:r>
              <a:rPr lang="fr-FR" sz="2000" dirty="0" smtClean="0"/>
              <a:t> : Proposer des solutions techniques</a:t>
            </a:r>
          </a:p>
          <a:p>
            <a:pPr lvl="1"/>
            <a:r>
              <a:rPr lang="fr-FR" sz="2000" dirty="0" smtClean="0"/>
              <a:t>C5.2 : Exploiter des données techniques</a:t>
            </a:r>
          </a:p>
          <a:p>
            <a:pPr lvl="1"/>
            <a:r>
              <a:rPr lang="fr-FR" sz="2000" dirty="0" smtClean="0"/>
              <a:t>C5-3 : Synthétiser des données </a:t>
            </a:r>
            <a:r>
              <a:rPr lang="fr-FR" sz="2000" dirty="0" smtClean="0"/>
              <a:t>techniques</a:t>
            </a:r>
          </a:p>
          <a:p>
            <a:pPr lvl="1"/>
            <a:endParaRPr lang="fr-FR" sz="800" dirty="0" smtClean="0"/>
          </a:p>
          <a:p>
            <a:r>
              <a:rPr lang="fr-FR" sz="2400" b="1" dirty="0" smtClean="0"/>
              <a:t>Cette épreuve  permet </a:t>
            </a:r>
            <a:r>
              <a:rPr lang="fr-FR" sz="2400" b="1" dirty="0" smtClean="0"/>
              <a:t>d’apprécier l’aptitude du candidat à :</a:t>
            </a:r>
          </a:p>
          <a:p>
            <a:pPr lvl="1"/>
            <a:r>
              <a:rPr lang="fr-FR" sz="2000" dirty="0" smtClean="0"/>
              <a:t>analyser une solution structurelle ;</a:t>
            </a:r>
          </a:p>
          <a:p>
            <a:pPr lvl="1"/>
            <a:r>
              <a:rPr lang="fr-FR" sz="2000" dirty="0" smtClean="0"/>
              <a:t>justifier le choix de composants ou de sous-ensembles ;</a:t>
            </a:r>
          </a:p>
          <a:p>
            <a:pPr lvl="1"/>
            <a:r>
              <a:rPr lang="fr-FR" sz="2000" dirty="0" smtClean="0"/>
              <a:t>choisir des composants ;</a:t>
            </a:r>
          </a:p>
          <a:p>
            <a:pPr lvl="1"/>
            <a:r>
              <a:rPr lang="fr-FR" sz="2000" dirty="0" smtClean="0"/>
              <a:t>définir les interfaces ;</a:t>
            </a:r>
          </a:p>
          <a:p>
            <a:pPr lvl="1"/>
            <a:r>
              <a:rPr lang="fr-FR" sz="2000" dirty="0" smtClean="0"/>
              <a:t>proposer un processus de traitement des données ;</a:t>
            </a:r>
          </a:p>
          <a:p>
            <a:pPr lvl="1"/>
            <a:r>
              <a:rPr lang="fr-FR" sz="2000" dirty="0" smtClean="0"/>
              <a:t>proposer des réglages ou des configurations ;</a:t>
            </a:r>
          </a:p>
          <a:p>
            <a:pPr lvl="1"/>
            <a:r>
              <a:rPr lang="fr-FR" sz="2000" dirty="0" smtClean="0"/>
              <a:t>analyser un résultat de mesure ou de contrôle,</a:t>
            </a:r>
          </a:p>
          <a:p>
            <a:pPr lvl="1"/>
            <a:r>
              <a:rPr lang="fr-FR" sz="2000" dirty="0" smtClean="0"/>
              <a:t>valider une solution technologique.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pPr lvl="1"/>
            <a:r>
              <a:rPr lang="fr-FR" sz="3000" b="1" dirty="0" smtClean="0"/>
              <a:t>E5 </a:t>
            </a:r>
            <a:r>
              <a:rPr lang="fr-FR" sz="3000" b="1" dirty="0" smtClean="0"/>
              <a:t>: </a:t>
            </a:r>
            <a:r>
              <a:rPr lang="fr-FR" sz="3200" dirty="0" smtClean="0"/>
              <a:t>Analyse et mise en œuvre d’un système optique</a:t>
            </a:r>
            <a:endParaRPr lang="fr-FR" sz="3000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6237312"/>
          </a:xfrm>
        </p:spPr>
        <p:txBody>
          <a:bodyPr/>
          <a:lstStyle/>
          <a:p>
            <a:r>
              <a:rPr lang="fr-FR" sz="2400" b="1" dirty="0" smtClean="0"/>
              <a:t>Contrôle en cours de </a:t>
            </a:r>
            <a:r>
              <a:rPr lang="fr-FR" sz="2400" b="1" dirty="0" smtClean="0"/>
              <a:t>formation – coefficient 4</a:t>
            </a:r>
            <a:endParaRPr lang="fr-FR" sz="2400" b="1" dirty="0" smtClean="0"/>
          </a:p>
          <a:p>
            <a:r>
              <a:rPr lang="fr-FR" sz="2000" dirty="0" smtClean="0"/>
              <a:t>2 </a:t>
            </a:r>
            <a:r>
              <a:rPr lang="fr-FR" sz="2000" dirty="0" smtClean="0"/>
              <a:t>situations </a:t>
            </a:r>
            <a:r>
              <a:rPr lang="fr-FR" sz="2000" dirty="0" smtClean="0"/>
              <a:t>avant la fin du 1</a:t>
            </a:r>
            <a:r>
              <a:rPr lang="fr-FR" sz="2000" baseline="30000" dirty="0" smtClean="0"/>
              <a:t>er</a:t>
            </a:r>
            <a:r>
              <a:rPr lang="fr-FR" sz="2000" dirty="0" smtClean="0"/>
              <a:t> semestre de 2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année :</a:t>
            </a:r>
            <a:endParaRPr lang="fr-FR" sz="2000" dirty="0" smtClean="0"/>
          </a:p>
          <a:p>
            <a:pPr lvl="1"/>
            <a:r>
              <a:rPr lang="fr-FR" sz="1800" dirty="0" smtClean="0"/>
              <a:t>mener </a:t>
            </a:r>
            <a:r>
              <a:rPr lang="fr-FR" sz="1800" dirty="0" smtClean="0"/>
              <a:t>une analyse fonctionnelle du système, identifier ses éléments et vérifier ses performances ;</a:t>
            </a:r>
          </a:p>
          <a:p>
            <a:pPr lvl="1"/>
            <a:r>
              <a:rPr lang="fr-FR" sz="1800" dirty="0" smtClean="0"/>
              <a:t>mettre </a:t>
            </a:r>
            <a:r>
              <a:rPr lang="fr-FR" sz="1800" dirty="0" smtClean="0"/>
              <a:t>en œuvre, régler et contrôler le fonctionnement du système.</a:t>
            </a:r>
          </a:p>
          <a:p>
            <a:pPr marL="273050" lvl="1" indent="-273050">
              <a:buClr>
                <a:srgbClr val="0BD0D9"/>
              </a:buClr>
              <a:buSzPct val="95000"/>
            </a:pPr>
            <a:endParaRPr lang="fr-FR" sz="800" dirty="0" smtClean="0"/>
          </a:p>
          <a:p>
            <a:r>
              <a:rPr lang="fr-FR" sz="2400" b="1" dirty="0" smtClean="0"/>
              <a:t>L’évaluation </a:t>
            </a:r>
            <a:r>
              <a:rPr lang="fr-FR" sz="2400" b="1" dirty="0" smtClean="0"/>
              <a:t>porte sur les compétences :</a:t>
            </a:r>
          </a:p>
          <a:p>
            <a:pPr lvl="1"/>
            <a:r>
              <a:rPr lang="fr-FR" sz="2000" dirty="0" smtClean="0"/>
              <a:t>C1.5 : Simuler et valider les solutions techniques</a:t>
            </a:r>
          </a:p>
          <a:p>
            <a:pPr lvl="1"/>
            <a:r>
              <a:rPr lang="fr-FR" sz="2000" dirty="0" smtClean="0"/>
              <a:t>C2.3 : Régler le système</a:t>
            </a:r>
          </a:p>
          <a:p>
            <a:pPr lvl="1"/>
            <a:r>
              <a:rPr lang="fr-FR" sz="2000" dirty="0" smtClean="0"/>
              <a:t>C3.1 : Mettre en œuvre un système optique</a:t>
            </a:r>
          </a:p>
          <a:p>
            <a:pPr lvl="1"/>
            <a:r>
              <a:rPr lang="fr-FR" sz="2000" dirty="0" smtClean="0"/>
              <a:t>C3.2 : Valider un système</a:t>
            </a:r>
          </a:p>
          <a:p>
            <a:pPr lvl="1"/>
            <a:endParaRPr lang="fr-FR" sz="800" dirty="0" smtClean="0"/>
          </a:p>
          <a:p>
            <a:r>
              <a:rPr lang="fr-FR" sz="2400" dirty="0" smtClean="0"/>
              <a:t>L’étudiant sera confronté à un système ou sous-système présent dans le </a:t>
            </a:r>
            <a:r>
              <a:rPr lang="fr-FR" sz="2400" dirty="0" smtClean="0"/>
              <a:t>laboratoire </a:t>
            </a:r>
            <a:r>
              <a:rPr lang="fr-FR" sz="2400" dirty="0" smtClean="0"/>
              <a:t>et mis en œuvre au cours de la </a:t>
            </a:r>
            <a:r>
              <a:rPr lang="fr-FR" sz="2400" dirty="0" smtClean="0"/>
              <a:t>formation</a:t>
            </a:r>
          </a:p>
          <a:p>
            <a:endParaRPr lang="fr-F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669360"/>
          </a:xfrm>
        </p:spPr>
        <p:txBody>
          <a:bodyPr/>
          <a:lstStyle/>
          <a:p>
            <a:r>
              <a:rPr lang="fr-FR" sz="2400" b="1" dirty="0" smtClean="0"/>
              <a:t>Première situation d’évaluation</a:t>
            </a:r>
            <a:endParaRPr lang="fr-FR" sz="2400" dirty="0" smtClean="0"/>
          </a:p>
          <a:p>
            <a:pPr lvl="1"/>
            <a:r>
              <a:rPr lang="fr-FR" sz="1800" dirty="0" smtClean="0"/>
              <a:t>Cette première situation vise à évaluer la capacité de l’étudiant à :</a:t>
            </a:r>
          </a:p>
          <a:p>
            <a:pPr lvl="1"/>
            <a:r>
              <a:rPr lang="fr-FR" sz="1800" dirty="0" smtClean="0"/>
              <a:t>analyser le système ;</a:t>
            </a:r>
          </a:p>
          <a:p>
            <a:pPr lvl="1"/>
            <a:r>
              <a:rPr lang="fr-FR" sz="1800" dirty="0" smtClean="0"/>
              <a:t>participer à la validation par simulation ou expérimentation ;</a:t>
            </a:r>
          </a:p>
          <a:p>
            <a:pPr lvl="1"/>
            <a:r>
              <a:rPr lang="fr-FR" sz="1800" dirty="0" smtClean="0"/>
              <a:t>identifier le matériel de contrôle optique ;</a:t>
            </a:r>
          </a:p>
          <a:p>
            <a:pPr lvl="1"/>
            <a:r>
              <a:rPr lang="fr-FR" sz="1800" dirty="0" smtClean="0"/>
              <a:t>mettre en œuvre des procédures de tests ;</a:t>
            </a:r>
          </a:p>
          <a:p>
            <a:pPr lvl="1"/>
            <a:r>
              <a:rPr lang="fr-FR" sz="1800" dirty="0" smtClean="0"/>
              <a:t>appliquer les méthodes de mesure ;</a:t>
            </a:r>
          </a:p>
          <a:p>
            <a:pPr lvl="1"/>
            <a:r>
              <a:rPr lang="fr-FR" sz="1800" dirty="0" smtClean="0"/>
              <a:t>relever des résultats de mesure ;</a:t>
            </a:r>
          </a:p>
          <a:p>
            <a:pPr lvl="1"/>
            <a:r>
              <a:rPr lang="fr-FR" sz="1800" dirty="0" smtClean="0"/>
              <a:t>comparer les valeurs obtenues et évaluer les écarts avec les valeurs attendues ;</a:t>
            </a:r>
          </a:p>
          <a:p>
            <a:pPr lvl="1"/>
            <a:r>
              <a:rPr lang="fr-FR" sz="1800" dirty="0" smtClean="0"/>
              <a:t>contrôler les performances du système.</a:t>
            </a:r>
          </a:p>
          <a:p>
            <a:r>
              <a:rPr lang="fr-FR" sz="2400" b="1" dirty="0" smtClean="0"/>
              <a:t>Deuxième situation d’évaluation</a:t>
            </a:r>
            <a:endParaRPr lang="fr-FR" sz="2400" dirty="0" smtClean="0"/>
          </a:p>
          <a:p>
            <a:pPr lvl="1"/>
            <a:r>
              <a:rPr lang="fr-FR" sz="1800" dirty="0" smtClean="0"/>
              <a:t>Cette deuxième situation vise à évaluer la capacité de l’étudiant à :</a:t>
            </a:r>
          </a:p>
          <a:p>
            <a:pPr lvl="1"/>
            <a:r>
              <a:rPr lang="fr-FR" sz="1800" dirty="0" smtClean="0"/>
              <a:t>assembler des éléments ;</a:t>
            </a:r>
          </a:p>
          <a:p>
            <a:pPr lvl="1"/>
            <a:r>
              <a:rPr lang="fr-FR" sz="1800" dirty="0" smtClean="0"/>
              <a:t>appliquer des méthodes d’installation dans le respect des normes de sécurité ;</a:t>
            </a:r>
          </a:p>
          <a:p>
            <a:pPr lvl="1"/>
            <a:r>
              <a:rPr lang="fr-FR" sz="1800" dirty="0" smtClean="0"/>
              <a:t>mettre en œuvre un système de mesurage des paramètres optique, mécanique, électronique ;</a:t>
            </a:r>
          </a:p>
          <a:p>
            <a:pPr lvl="1"/>
            <a:r>
              <a:rPr lang="fr-FR" sz="1800" dirty="0" smtClean="0"/>
              <a:t>mettre en œuvre un processus de mesure ou de validation ;</a:t>
            </a:r>
          </a:p>
          <a:p>
            <a:pPr lvl="1"/>
            <a:r>
              <a:rPr lang="fr-FR" sz="1800" dirty="0" smtClean="0"/>
              <a:t>régler les sous-ensembles et les composants ;</a:t>
            </a:r>
          </a:p>
          <a:p>
            <a:pPr lvl="1"/>
            <a:r>
              <a:rPr lang="fr-FR" sz="1800" dirty="0" smtClean="0"/>
              <a:t>mettre en œuvre une ou plusieurs opérations techniques permettant le bon fonctionnement du produit.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6309320"/>
          </a:xfrm>
        </p:spPr>
        <p:txBody>
          <a:bodyPr/>
          <a:lstStyle/>
          <a:p>
            <a:r>
              <a:rPr lang="fr-FR" b="1" dirty="0" smtClean="0"/>
              <a:t>E6.1 : Rapport d’activité en </a:t>
            </a:r>
            <a:r>
              <a:rPr lang="fr-FR" b="1" dirty="0" smtClean="0"/>
              <a:t>entreprise – coefficient 2 </a:t>
            </a:r>
          </a:p>
          <a:p>
            <a:pPr lvl="1"/>
            <a:r>
              <a:rPr lang="fr-FR" dirty="0" smtClean="0"/>
              <a:t>Durée </a:t>
            </a:r>
            <a:r>
              <a:rPr lang="fr-FR" dirty="0" smtClean="0"/>
              <a:t>de six à dix semaines </a:t>
            </a:r>
            <a:endParaRPr lang="fr-FR" dirty="0" smtClean="0"/>
          </a:p>
          <a:p>
            <a:r>
              <a:rPr lang="fr-FR" b="1" dirty="0" smtClean="0"/>
              <a:t>Compétences évaluées</a:t>
            </a:r>
          </a:p>
          <a:p>
            <a:pPr lvl="1"/>
            <a:r>
              <a:rPr lang="fr-FR" sz="2000" dirty="0" smtClean="0"/>
              <a:t>C4.1 : Définir une maintenance corrective</a:t>
            </a:r>
          </a:p>
          <a:p>
            <a:pPr lvl="1"/>
            <a:r>
              <a:rPr lang="fr-FR" sz="2000" dirty="0" smtClean="0"/>
              <a:t>C4.2 : Définir une maintenance préventive</a:t>
            </a:r>
          </a:p>
          <a:p>
            <a:pPr lvl="1"/>
            <a:r>
              <a:rPr lang="fr-FR" sz="2000" dirty="0" smtClean="0"/>
              <a:t>C4.3 : Assurer une maintenance</a:t>
            </a:r>
          </a:p>
          <a:p>
            <a:pPr lvl="1"/>
            <a:r>
              <a:rPr lang="fr-FR" sz="2000" dirty="0" smtClean="0"/>
              <a:t>C5.4 : Communiquer oralement et par écrit</a:t>
            </a:r>
          </a:p>
          <a:p>
            <a:pPr lvl="1"/>
            <a:r>
              <a:rPr lang="fr-FR" sz="2000" dirty="0" smtClean="0"/>
              <a:t>C5.5 : Élaborer un </a:t>
            </a:r>
            <a:r>
              <a:rPr lang="fr-FR" sz="2000" dirty="0" smtClean="0"/>
              <a:t>document</a:t>
            </a:r>
          </a:p>
          <a:p>
            <a:pPr lvl="1"/>
            <a:endParaRPr lang="fr-FR" sz="800" dirty="0" smtClean="0"/>
          </a:p>
          <a:p>
            <a:r>
              <a:rPr lang="fr-FR" sz="2400" b="1" dirty="0" smtClean="0"/>
              <a:t>Pour l’évaluation, il sera tenu compte :</a:t>
            </a:r>
          </a:p>
          <a:p>
            <a:pPr lvl="1"/>
            <a:r>
              <a:rPr lang="fr-FR" sz="2000" dirty="0" smtClean="0"/>
              <a:t>du </a:t>
            </a:r>
            <a:r>
              <a:rPr lang="fr-FR" sz="2000" dirty="0" smtClean="0"/>
              <a:t>comportement lors du stage en entreprise ;</a:t>
            </a:r>
          </a:p>
          <a:p>
            <a:pPr lvl="1"/>
            <a:r>
              <a:rPr lang="fr-FR" sz="2000" dirty="0" smtClean="0"/>
              <a:t>de </a:t>
            </a:r>
            <a:r>
              <a:rPr lang="fr-FR" sz="2000" dirty="0" smtClean="0"/>
              <a:t>la capacité à communiquer avec un interlocuteur au cours des différentes activités ;</a:t>
            </a:r>
          </a:p>
          <a:p>
            <a:pPr lvl="1"/>
            <a:r>
              <a:rPr lang="fr-FR" sz="2000" dirty="0" smtClean="0"/>
              <a:t>de </a:t>
            </a:r>
            <a:r>
              <a:rPr lang="fr-FR" sz="2000" dirty="0" smtClean="0"/>
              <a:t>la rigueur, de la clarté du raisonnement et de la qualité de la rédaction du rapport d’activité en entreprise.</a:t>
            </a:r>
          </a:p>
          <a:p>
            <a:r>
              <a:rPr lang="fr-FR" sz="2400" b="1" dirty="0" smtClean="0"/>
              <a:t>Evaluation :</a:t>
            </a:r>
          </a:p>
          <a:p>
            <a:pPr lvl="1"/>
            <a:r>
              <a:rPr lang="fr-FR" sz="2000" dirty="0" smtClean="0"/>
              <a:t>Note entérinée par la commission de E62 sans la présence du candidat</a:t>
            </a:r>
            <a:endParaRPr lang="fr-FR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pPr lvl="1"/>
            <a:r>
              <a:rPr lang="fr-FR" sz="3200" b="1" dirty="0" smtClean="0"/>
              <a:t>E6 : </a:t>
            </a:r>
            <a:r>
              <a:rPr lang="fr-FR" sz="3200" dirty="0" smtClean="0"/>
              <a:t>Épreuve professionnelle de synthèse</a:t>
            </a:r>
            <a:endParaRPr lang="fr-FR" sz="3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229600" cy="6858000"/>
          </a:xfrm>
        </p:spPr>
        <p:txBody>
          <a:bodyPr/>
          <a:lstStyle/>
          <a:p>
            <a:r>
              <a:rPr lang="fr-FR" b="1" dirty="0" smtClean="0"/>
              <a:t>E6.2 : Projet </a:t>
            </a:r>
            <a:r>
              <a:rPr lang="fr-FR" b="1" dirty="0" smtClean="0"/>
              <a:t>technique </a:t>
            </a:r>
            <a:r>
              <a:rPr lang="fr-FR" b="1" dirty="0" smtClean="0"/>
              <a:t>-</a:t>
            </a:r>
            <a:r>
              <a:rPr lang="fr-FR" b="1" dirty="0" smtClean="0"/>
              <a:t> coefficient 6</a:t>
            </a:r>
          </a:p>
          <a:p>
            <a:r>
              <a:rPr lang="fr-FR" b="1" dirty="0" smtClean="0"/>
              <a:t>2 parties :</a:t>
            </a:r>
          </a:p>
          <a:p>
            <a:pPr lvl="1"/>
            <a:r>
              <a:rPr lang="fr-FR" sz="2000" dirty="0" smtClean="0"/>
              <a:t>Conduite de projet (3 revues de projet en cours de formation)</a:t>
            </a:r>
          </a:p>
          <a:p>
            <a:pPr lvl="1"/>
            <a:r>
              <a:rPr lang="fr-FR" sz="2000" dirty="0" smtClean="0"/>
              <a:t>Présentation du projet (ponctuel oral)</a:t>
            </a:r>
          </a:p>
          <a:p>
            <a:r>
              <a:rPr lang="fr-FR" sz="2200" b="1" dirty="0" smtClean="0"/>
              <a:t>Compétences évaluées :</a:t>
            </a:r>
          </a:p>
          <a:p>
            <a:pPr lvl="1"/>
            <a:r>
              <a:rPr lang="fr-FR" sz="2000" dirty="0" smtClean="0"/>
              <a:t>C1.1 : Analyser un cahier des charges</a:t>
            </a:r>
          </a:p>
          <a:p>
            <a:pPr lvl="1"/>
            <a:r>
              <a:rPr lang="fr-FR" sz="2000" dirty="0" smtClean="0"/>
              <a:t>C1.2 : Définir l’architecture fonctionnelle d’un système</a:t>
            </a:r>
          </a:p>
          <a:p>
            <a:pPr lvl="1"/>
            <a:r>
              <a:rPr lang="fr-FR" sz="2000" dirty="0" smtClean="0"/>
              <a:t>C1.4 : Élaborer les documents de conception</a:t>
            </a:r>
          </a:p>
          <a:p>
            <a:pPr lvl="1"/>
            <a:r>
              <a:rPr lang="fr-FR" sz="2000" dirty="0" smtClean="0"/>
              <a:t>C1.6 : Estimer les coûts, le rapport coût/performance</a:t>
            </a:r>
          </a:p>
          <a:p>
            <a:pPr lvl="1"/>
            <a:r>
              <a:rPr lang="fr-FR" sz="2000" dirty="0" smtClean="0"/>
              <a:t>C2.1 : Assembler les composants</a:t>
            </a:r>
          </a:p>
          <a:p>
            <a:pPr lvl="1"/>
            <a:r>
              <a:rPr lang="fr-FR" sz="2000" dirty="0" smtClean="0"/>
              <a:t>C2.2 : Intégrer les sous-ensembles</a:t>
            </a:r>
          </a:p>
          <a:p>
            <a:pPr lvl="1"/>
            <a:r>
              <a:rPr lang="fr-FR" sz="2000" dirty="0" smtClean="0"/>
              <a:t>C2.4 : Choisir les procédés de production</a:t>
            </a:r>
          </a:p>
          <a:p>
            <a:pPr lvl="1"/>
            <a:r>
              <a:rPr lang="fr-FR" sz="2000" dirty="0" smtClean="0"/>
              <a:t>C2.5 : Mettre en œuvre les procédés de production</a:t>
            </a:r>
          </a:p>
          <a:p>
            <a:pPr lvl="1"/>
            <a:r>
              <a:rPr lang="fr-FR" sz="2000" dirty="0" smtClean="0"/>
              <a:t>C2.6 : Renseigner des documents de production</a:t>
            </a:r>
          </a:p>
          <a:p>
            <a:pPr lvl="1"/>
            <a:r>
              <a:rPr lang="fr-FR" sz="2000" dirty="0" smtClean="0"/>
              <a:t>C3.3 : Élaborer des documents de mise en œuvre</a:t>
            </a:r>
          </a:p>
          <a:p>
            <a:pPr lvl="1"/>
            <a:r>
              <a:rPr lang="fr-FR" sz="2000" dirty="0" smtClean="0"/>
              <a:t>C5.1 : S’informer techniquement</a:t>
            </a:r>
          </a:p>
          <a:p>
            <a:pPr lvl="1"/>
            <a:r>
              <a:rPr lang="fr-FR" sz="2000" dirty="0" smtClean="0"/>
              <a:t>C6.1 : Organiser la planification d’un projet</a:t>
            </a:r>
          </a:p>
          <a:p>
            <a:pPr lvl="1"/>
            <a:r>
              <a:rPr lang="fr-FR" sz="2000" dirty="0" smtClean="0"/>
              <a:t>C6.2 : Organiser une réunion de travail</a:t>
            </a:r>
          </a:p>
          <a:p>
            <a:pPr lvl="1"/>
            <a:endParaRPr lang="fr-F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2968</TotalTime>
  <Words>588</Words>
  <Application>Microsoft Office PowerPoint</Application>
  <PresentationFormat>Affichage à l'écran (4:3)</PresentationFormat>
  <Paragraphs>239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Les épreuves du BTS Systèmes photoniques</vt:lpstr>
      <vt:lpstr>Les épreuves du BTS</vt:lpstr>
      <vt:lpstr>Épreuve E4 : Étude d'un système optique</vt:lpstr>
      <vt:lpstr>E4.1 : Pré-étude et modélisation d’un système optique</vt:lpstr>
      <vt:lpstr>E4.2 : Conception et industrialisation d’un système optique</vt:lpstr>
      <vt:lpstr>E5 : Analyse et mise en œuvre d’un système optique</vt:lpstr>
      <vt:lpstr>Diapositive 7</vt:lpstr>
      <vt:lpstr>E6 : Épreuve professionnelle de synthèse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Référentiel des activités professionnelles</dc:title>
  <dc:creator>nmorel1</dc:creator>
  <cp:lastModifiedBy>nmorel1</cp:lastModifiedBy>
  <cp:revision>56</cp:revision>
  <dcterms:created xsi:type="dcterms:W3CDTF">2013-06-01T07:34:30Z</dcterms:created>
  <dcterms:modified xsi:type="dcterms:W3CDTF">2014-10-29T20:18:27Z</dcterms:modified>
</cp:coreProperties>
</file>