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85" r:id="rId3"/>
    <p:sldMasterId id="2147483684" r:id="rId4"/>
    <p:sldMasterId id="2147483683" r:id="rId5"/>
    <p:sldMasterId id="2147483682" r:id="rId6"/>
    <p:sldMasterId id="2147483681" r:id="rId7"/>
    <p:sldMasterId id="2147483680" r:id="rId8"/>
    <p:sldMasterId id="2147483679" r:id="rId9"/>
    <p:sldMasterId id="2147483678" r:id="rId10"/>
    <p:sldMasterId id="2147483677" r:id="rId11"/>
    <p:sldMasterId id="2147483676" r:id="rId12"/>
    <p:sldMasterId id="2147483675" r:id="rId13"/>
    <p:sldMasterId id="2147483674" r:id="rId14"/>
    <p:sldMasterId id="2147483673" r:id="rId15"/>
  </p:sldMasterIdLst>
  <p:notesMasterIdLst>
    <p:notesMasterId r:id="rId31"/>
  </p:notesMasterIdLst>
  <p:handoutMasterIdLst>
    <p:handoutMasterId r:id="rId32"/>
  </p:handoutMasterIdLst>
  <p:sldIdLst>
    <p:sldId id="294" r:id="rId16"/>
    <p:sldId id="256" r:id="rId17"/>
    <p:sldId id="268" r:id="rId18"/>
    <p:sldId id="280" r:id="rId19"/>
    <p:sldId id="282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2" r:id="rId29"/>
    <p:sldId id="281" r:id="rId30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FF00"/>
    <a:srgbClr val="BDFF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63" autoAdjust="0"/>
  </p:normalViewPr>
  <p:slideViewPr>
    <p:cSldViewPr>
      <p:cViewPr varScale="1">
        <p:scale>
          <a:sx n="64" d="100"/>
          <a:sy n="64" d="100"/>
        </p:scale>
        <p:origin x="-119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28"/>
    </p:cViewPr>
  </p:sorterViewPr>
  <p:notesViewPr>
    <p:cSldViewPr>
      <p:cViewPr varScale="1">
        <p:scale>
          <a:sx n="50" d="100"/>
          <a:sy n="50" d="100"/>
        </p:scale>
        <p:origin x="-2100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FB6C94-2361-4282-9994-7C6D08F92F27}" type="datetimeFigureOut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98F66B-407C-4300-80FE-59F8FDCD40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B0C63D4-B40F-4679-98FE-F6E61AE45453}" type="datetimeFigureOut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4684D84-CEC7-4350-9E86-86089B1B3F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Professeur d’anglais lors de la </a:t>
            </a:r>
            <a:r>
              <a:rPr lang="fr-FR" b="1" u="sng" smtClean="0"/>
              <a:t>première revue de projet</a:t>
            </a:r>
            <a:r>
              <a:rPr lang="fr-FR" smtClean="0"/>
              <a:t>.</a:t>
            </a:r>
          </a:p>
          <a:p>
            <a:r>
              <a:rPr lang="fr-FR" smtClean="0"/>
              <a:t>Professionnel lors la </a:t>
            </a:r>
            <a:r>
              <a:rPr lang="fr-FR" b="1" u="sng" smtClean="0"/>
              <a:t>troisième revue de projet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306E-12ED-4FE2-91D1-36AC2E20EE7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3C4B-F468-4152-A7D1-F6FC4C8FA5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BC93-D6AB-4939-AD1E-8B63AB06DB3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FDA8F-A160-4841-822F-B8E927632F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DE67-96F5-4AFD-9B5D-8A73DBC1212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B246-FE8B-4E34-B8FC-BF5E565342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D0AD-A943-48FC-A909-F370E9B5508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48FF-565D-48FF-B048-E27D186211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E1A2-CE8E-42A6-8F7D-AF575A8AC67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06CB-4EFC-4C42-BF93-9387DFA603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FBB4E-F8A7-4962-9F02-0BAADEF203B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22080-CF3B-4923-BDED-426A1807ED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7954A-22C5-45CF-AA30-E9AE34595C9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451C-7B34-4AD6-8A7B-4CC30D209C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4A869-6258-4CFF-ACEE-BCDC25A2015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16F3B-4BB8-4BCB-AFBB-25DDE39D1A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AEFF-43E7-4649-8BCD-A981F7F8D79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A5B3-4B37-462B-8915-ABF7D1B78B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4755D-18AB-48FF-9CEE-EA2E6DCCF84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37A7A-71B8-4A53-870A-1D1F659826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BE99C-678A-4069-95A2-E2787074E90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141BD-4E18-4A49-AA42-21D81E83AB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D474-7C07-45A5-ACFB-A2C7EA3C49F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C5BA0-7F22-4290-85E1-57FED9080D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AB14-CC75-490F-A3AD-AFB449DFEB1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C476-F4AC-4FC7-A199-3ACCF35699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DDF23-EBAE-4188-9E9A-272B166AB67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486E4-F90C-447A-B050-0B6B3398EB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91959-AAFB-4DC1-94BA-DA2C764A299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312C-04EF-4623-B2D3-2E2F0F4107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8E510-2D5E-4C7B-A0B8-4438B7F49DF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CACE-8030-44DC-AE80-0A2C649D2D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E888A-67AF-4B7F-84A1-45B15552DF2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8D2B-2940-4FD7-B8F4-E391DDE2CD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FED4D-CA25-4BE1-B178-8B3F3239CE2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DE4B-8D1A-43DC-BF53-73AC2EFB85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62C9-E34C-46ED-8042-57C11F7AB71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52B76-6B1A-4D74-A945-A5194E936E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87100-194D-4CE5-AA9B-10E39B0A626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4641-AAC3-4CD9-B11B-688327D511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CDD76-C9ED-4926-B412-B023727A43CA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FEE1-1911-44C5-B7FD-C68BCF36A9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6087-CAAE-49C1-A183-6BC1F6D9216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00138-3B86-441B-AEAB-5A6DCBB05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AE27-92B9-40C3-9180-6836C7EF970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2339B-25B9-4DD7-85D0-D82E0C2252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EEE3F-E59A-44F2-BCF8-49DBBDF1C1E5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DFB53-ABFC-47C9-9E7B-61F85A7484A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E4D4-9E8C-4EDC-A72F-8B253681B45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0797-1CFC-4DC8-A6CF-AE86EC4603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C50B-E71F-4B3E-931A-2030CDB518D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48A1-5A18-4E6B-99A3-9999114758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79F6-6E86-42DF-A02D-BD6499756A3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7719-1820-4F33-ABE8-5DF51C8E64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E57E-B51A-4790-9E5E-F7B9D74CEAF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FC002-ED1B-48B2-9C56-74963C9063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71FBC-1AFC-4A96-93C0-D794A94933F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C8404-ECC6-43BA-B1F0-ABC115A3D8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E490-1380-4987-A636-B6B5E3205F0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E58A-BEDE-4CAA-8C29-5BED0BE249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FFE3-AED7-446B-B6C6-B226324F011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2FA4-D0E7-42CE-AAEA-B61540DD93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E2F7-EF9E-472B-96F3-20E086FD5E3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4615-0594-430D-ACD2-0E764E752B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2A37-5022-434C-9327-4851CCD0A84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9E1A3-786B-451A-B3B3-423A200017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CAD82-E98C-4B97-B51C-DF799A36BAE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D87F-50FC-4FC3-9380-10BEFD42CF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C855A8-BB0E-4F04-A941-961332CF81F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4CD04-8564-4581-A543-E0F7D77DA3D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9657-626C-4A2B-A4A5-283C4FA3E6F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AB2D3-B8C5-42C0-A9F2-99EC99977A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BBEE-EEB5-4513-B8A8-E98AD64BF79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3CA03-099E-49AB-AA41-318F523261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B6839-E81D-49B6-8B9A-EEB71E2C5C2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4D27E-D615-4D98-B530-7A5083CBDE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391B1-3244-4AAD-B3AD-1C0BD26EF63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0C40-B0D2-4424-B9EA-98110F29BD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D756-EA17-44F7-94C5-94BDB7FA018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207AC-12B1-4598-B60C-F74FAB7987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E0041-0889-4C9D-A676-B3FB7595074A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AC469-4EF1-4CD8-A62E-C45E227617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02C6-9714-401D-B456-FE2767BB69E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FBF40-9468-41E6-928C-AEEA444CE9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F9DB7-0D85-4C41-8C30-7383878EDC1A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68E3-262D-4597-AB37-C15EB901B0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58F6-2077-49F2-8910-C832962E64A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5E2BE-F0D6-4E2F-9F35-51A50AFB3B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8587-95A9-47C7-A4CE-D07EC91630F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63473-0DF5-418C-B51B-8DD0A464A9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00402-329F-4B63-87B2-4671D9C91131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99E8C-5455-41BE-9459-54C9F5151B4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E7C6-8D78-4EF1-A5FE-9C5E82D1833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3F322-CF8E-482A-BE98-E0C3E8CA1C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3B708-2EF0-4B4C-8293-BDADCF21E07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36D41-3486-4EC0-93D1-95EE51D589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FA951-2275-4531-8904-BA6D70EB271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405B2-6C4B-4AC7-92FF-4B7AB1A79E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E2DED-6EFA-4C84-88A5-31BB71C51ED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A1A1-BC26-4CE2-BE4C-3D182D36D4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9018C-D0CF-4428-9AC6-5C3E4E0B499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E5CC3-1F20-4793-BCCF-6832530757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A0FA7-8CB5-40AB-A10C-8F626CE8C58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A89F-ED3F-4D9B-AD1C-EDD47561D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1F349-53B4-4FCA-A148-AB974C5F3CF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5483-2056-4E5C-AB0B-4827E92A58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54FB-D2E1-4A8C-9FD1-5FF583DB24B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E8B0-15BA-4EB3-8407-49190D2CA9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FCF1-0ED2-401E-8385-30F6C50967E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35CE-AB5F-49CF-BF88-DFB101C7D5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7C45-848E-4678-9BE0-FD18C3BA531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B296E-A881-4E58-A4B6-E06F671586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440B1F-E783-416F-85BE-EF4EE448B64A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565A-0788-4E2A-BDDC-461C1F7455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66861-C591-414B-8DBE-F7594C670A9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57296-A3F1-42EE-B6A2-82D54FE32E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D6F8-A251-476D-A94A-2006A3F658A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7062-3B81-4E24-B84C-884D4ACB33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AECD1-D218-4E6A-A222-691948A7935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4BD9-AA04-419E-B85B-4EBA1352AC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1E07C-907B-431D-998B-F94AE96EA82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6F76-775C-4EE0-9C76-304DB2E676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5859-D62D-4549-A52A-4EB4BBD4262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414E-549B-41E4-BF1E-6E96CB74EC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DEDD4-0709-4902-806D-8080E150A60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CA3E-A552-4BE3-AECA-7B7DC2271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9F023-59AB-4C99-9F2D-532747D3595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33A29-8414-4E36-A4AB-2178178314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E3272-0DAC-401F-9C31-A74CD427A68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68B2-FD91-4929-B739-E0EF5F7440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195E0-2761-4B20-81A5-3ED9CC17972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400E0-F5B2-471B-9BB0-670D4987A7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B493-98F3-48A0-BB46-6535246C3B9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9CCF6-0FE2-4CAC-A7C1-E745F4416A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059BA-6030-47FD-B9A0-8E40A20F13C3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BA504-0264-405C-80A9-1151831984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CCBAD-0FEC-4657-AA5F-20C3AD54DFC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201A8-E923-458D-94AF-3DBA88DADBE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AD827-3425-44AA-8DA2-BFD92905273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3A9F1-0FC2-440A-839D-3C7B9364E8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3C412-F90F-4BCF-BF23-6EBF4CAFAEF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FFF21-9D74-4946-B84F-76858FA9D5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98FC5-0564-467C-BB2C-9C608D09A50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2108-C5A7-4B31-A885-B6EBE2DDE2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9B6B1-0A21-4877-8236-1FF7190F2B7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96514-0185-46B2-9B24-78CEA225B8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749A5-91D7-4D4B-98A3-2204017E5A6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9FBA2-A717-4B36-898B-7141B9DB6B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C5CEE0-A06C-4BDF-9C28-10C5D2C32773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EBE4-8C56-4D32-98C7-FC7BAFB5720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9AE59-2A30-4346-BBE4-289EED123CAD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7D228-3F2B-49A6-A70A-7E970EAFC8E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C1A0FE-D4E8-43E7-9188-C9A1D2069E77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3133-8888-4365-8BB5-7C1A1A69E2E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A3E7-6452-487A-9CC0-A7A554093B8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263C-BE6C-4EB6-A60B-20020016BB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ECB1FC-6901-43EC-991A-E9D6CFF89023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11E88-8362-4485-8DDD-779FDD37936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265AC-5427-4BF1-A633-A59A9ABCFBCA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2E4A-8F3F-4A89-8FA4-B14169FCC6A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22A7E-B9C4-4FD0-98F1-3BCC8E42C22D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CE685-0EF7-40CA-8721-654E03F8B10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760D7-6550-4898-B39D-F79BA2911B3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D4B1-2FE6-4B1D-A81D-A60048F78C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F7524-DC63-4826-B90F-72D3E70F32E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68677-C80A-46CB-AD10-2ACE5AA32EA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8CAB5-F586-492C-AF77-4D3E6456C6C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4CA3D-2279-4C78-B013-A1AF828997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4AFD-33D5-4D9B-883D-5E9E2DA2361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15629-8E94-4079-B956-E032531E40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924D-D7DD-4E0C-ACFA-89AA50D8046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FE5F9-7C34-414B-A297-1AA3EBC56B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51021-D406-4380-8C36-DA5BF0AB8AA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96E6-D4E2-4559-9740-FAE70AC058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10974-5C46-4B44-BB84-DD790BDE8F4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1E1B-2CE5-4A7B-B0B0-CAA1928157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E0C6-2BB8-4252-9D46-286E0B154BB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B656-D3D8-4947-B1E3-2221718623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086D8-1BAF-4268-B6C1-BA563376F4F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5FCF-0D0A-496C-8811-06C1F0DC29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FD01-0C0E-46E2-A35E-A9D3816259C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3316-9F4E-4A50-85F9-CB532B81BA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8E40B-50EB-4CF6-9861-B6AE6D3BA6B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2615-4279-458F-8EBA-F9784917C7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62658-C38A-4E64-B504-B74DA50B0A4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367E6-D4A9-4CE8-8ED2-DEDEB892E0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9623-0C0D-406A-8873-034E7A6922E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655C-6082-4D18-AF72-7FAD378CA4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27C4-061D-4314-B740-A727B2F9BD1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A15D-FB7B-41E0-BE65-01417C951D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E6B56-48D0-40FE-A167-28BBD85244B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AA66-732F-4274-8ADD-890E304723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DBB7-07F8-4FFC-B892-411B2B21ADF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769D-96CA-49FF-AEF6-26617C1028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559F-DAA9-4714-9840-77DEB9E02F2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15F87-D8EF-4CBF-AE1F-809F43EFB8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2C55D-AA90-4235-9F36-F91842A9881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ABE7C-385E-48FC-AFC2-AD95D2161D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9AF7-DA1F-4762-958B-412DE5F5E83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BFFA-CBE2-48DF-AE8A-6E02FF5C98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C3FF3-1C96-4FFE-A8AD-78A39DDAFAF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B373-81EF-456E-8022-327A1835C9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3A184-F952-434F-902E-AD9562FCBC9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F7BEE-7453-4E56-BF9F-67AAFC0953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C86B-FD11-45A5-82C8-2F8E5F92703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1B37-D826-4E58-A0EF-6B3ACFDAEA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489D-9A61-4E76-937A-B791F0052ED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9531C-3705-4E2D-84AA-D8C36F22FC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1E73-644D-4FF3-8428-85A2E5F372B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73D5-01C8-4D7F-85DB-2C6DBD2D80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8A43E-8293-4344-AFFA-529C147C7D5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CFCA-59CF-40CD-9FA6-A7C35A788B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483A-ACEB-4B3C-B13B-C3202719563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4DB76-9956-40CE-BB00-9E1F34125E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FF843-9951-4C52-A855-E0DD8CFA798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BE06-6B7A-406E-A2B3-F38C1E220F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74290-329A-4557-AB59-CCCEFC9A388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7C822-308F-445C-BDE1-30B0F28080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4B0A-3D0F-43A9-8CD2-575B60E4245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28609-1AC4-4961-A9E2-878103F6E0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630E1-817F-443F-A672-A24C589955A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EB9B-E7AD-433F-AB1B-407F1AC041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50646-866F-48A8-9A01-06C48B0186F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37305-43BF-45AB-A082-0F32A63339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BA3F-FF97-458C-8EBD-70B51CCB4E9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FEAF-D874-4062-8376-41599300D0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EF59-FD67-4FD1-ABD3-4DE071DFBFE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9DC3D-AFF2-4125-B252-7AC18B820E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607A5-8456-4CD1-A6E1-5FBEE2BE41E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6A16F-1C02-447F-9DCE-693B118FDF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04865-CCC4-43CE-91D8-44EF5397238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E4DB2-79E9-46B6-8632-69F53AE0AC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4C9B-689A-4199-A06D-A3607A6C89D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2380D-391A-4A2B-8386-A3A7B99F4A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CE37-8A16-4FCD-ACAE-3BA1431CA0D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9D76-7B97-4C74-BA1A-E56CFABEB1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4C49-FE4C-40F6-AFD6-8D34B81A4D2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41E11-AE1D-46AD-AB1C-30F8A28154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A971E-B2D5-4F73-AC9C-DB1D04B0A548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4809-A2C2-4A01-B96F-AE3768F8D9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37B9B-4802-44CA-B5A7-85F2D8577D0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01E4A-A726-4675-8F6F-A724863C50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A816-9336-4B76-905B-12AB1BCEA7D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E210-84F2-4E41-8B6A-830FB4745B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5033-CCC1-46C2-A651-DC5297FBA69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AE57C-C1F4-487D-AC37-4E4DBC9812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896F-37E2-46CA-86A8-A69EB81F961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6D045-90D7-42CC-9583-FA62170C79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A452B-20CB-49BC-AAC2-5D90FB78FCB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95907-3F5F-4F5D-9E9D-1F3DE3B110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21402-17F2-497E-B991-2050A4857B3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358F2-A95C-4FEF-ACE1-AA0CCDEA82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6B59-EC71-4FFE-B153-937F66751D6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0C77-D558-4C28-BF19-9831A88790C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6B1A-E094-433B-A8D1-20229DF31F2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1F198-2733-450C-BD20-4092901C65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6AC2E-212A-42E7-BEFB-F0BE8D0F881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96E1-5CA0-4A40-870E-D45F69A45F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4A75E-BCFF-421C-8043-33D1D0C8DF3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F104-1DA0-4246-906C-50F6741994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A7023-00EE-48A8-9B2F-09969395C1E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12FC6-7B1C-4446-AD3A-B0B2EDBAA8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1864B-E22A-449F-8AEE-E65CE20AC82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1562-BBFC-406B-90BE-D72A7C3CD5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BE6F2-65BD-44A6-B74F-C71FDD456F1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F66F0-AB80-4240-951D-323A447B02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BF11-EFB7-46E8-84A1-6091E68ACA7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529E-ABA1-48C9-B87E-5FF3CD890F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DDA34-905B-45CA-9316-5683171AF79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EB428-7620-4DB5-A960-CA93773F27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89D1B-6655-400A-BAB4-DF42BBDAE6F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F596E-78DA-48B3-8EE2-05C85B091C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3430-43F4-4FA5-AC7B-4E161218B49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4963-DF03-4857-8DC0-A1B9521E04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1FB1C-19B9-4916-91CE-199EB0C6FE8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09938-70F6-41FE-A254-14D2D9B065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31B0-AF51-4BA1-B9DF-822FBEBF082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25F5-53AA-4AF4-B479-987A2343E7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BE09-2F0B-4B45-B9E2-D04F54ADBBB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14A6-B2EB-4AFD-85F9-DEAAC68FB6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50EC-051F-4276-ACBF-30722CE8B06A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AEF5-DBCC-44AA-8B28-D744675CA9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E191-52B7-4DC0-9D4F-44125A5453F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C6F1D-1D09-422B-AF83-7ED9FA8531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3328-4FD6-4556-9016-9C269F5D50D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63FD5-C810-4333-9909-BEB1DF2C62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7897-2931-4885-A615-3243E153345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9935F-9D39-4B36-A54C-934084906B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892D-EA9E-42A6-9E92-0A41C956A9D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CD3B-02D2-4E75-90E6-833A38EA21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BF0B-55A4-4BB7-A10F-5421F88E1F3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04912-31CC-45B4-B547-D2F1944CE0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42B1-FD26-46C3-9AF6-4D96FEEEE3C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ACBD4-AC2C-46F1-BD9B-F8370284EA1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6D098-33C2-4619-BA0E-731F3DC3ACD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F5C8-A735-46DD-9B48-9849B6E38F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32E45-3469-4648-8228-B947F3F461B0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1ACE-701E-4B68-8B7A-991FDCFC88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4ED39-7005-456F-9D46-E9ECFA7869EF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2B0C-CA84-479A-94EA-686A44A797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E8AA6-D97D-4CC0-89D4-4AAE4B001DA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A8004-527F-4DE1-BADA-E0D9364940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3DB0-3758-427F-88D4-6DDB350F38B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A0AEA-95AD-4181-9484-7139A823FC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E231-8551-41A5-9D7A-EDEA5B96632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BBE92-CC8D-45B3-9183-D119B05982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62FA-0434-4D97-871C-7EBABC43251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09CE-6D85-4CC0-B804-301E722205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695F-84BB-4597-94CE-C7651991640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61D0-1A71-4522-A167-8E706A84ED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E14A6-29FA-49B8-A44F-252E201F735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2F33-7A05-4872-B7F3-C58C076047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57115-3352-4427-AB1A-BD2D45B5A653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69915-B9D3-4564-8E45-EDFB57A643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9600-7BF9-4020-87AC-962DF38FED1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9A73-EFA3-4F0B-A00E-0E42F233CA0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A4B82-6C18-46C5-943E-F9EE3B91ED4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2C85C-4533-462C-A7BA-39B3CF4566E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CD728-90DB-408F-9561-58D22023AF5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B1ED-7F1C-4961-B80C-DCB48ED71A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36FF-0E5E-41EB-8074-9927EA0769B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5E8C5-C24B-4781-BDBE-996C9B3B16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E91AE-3C2F-43A9-A888-FD4874E0186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8DA4-5459-4F11-A7E4-6BB12DF182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B0432-DE7D-4B91-86C6-9200C7947AB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B301-2CCA-4269-819D-996AEADEF6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657D-1D4B-4460-8BF9-96BB7877DF6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7340-4999-484B-9CC2-B662ACAAB4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D42B-6440-46DE-B6FA-570D0DA4B6BA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F997-A3DD-48B2-83B5-11D81F0AFC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047F06-3B82-4693-A0FA-E573FFF29FBB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68675" y="6237288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9C00B35-DAA8-4CC2-B9A1-FAF97D4AD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1857375" y="188913"/>
            <a:ext cx="7488238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Séminaire national BTS Systèmes Photoniques  12 novembre 2014</a:t>
            </a:r>
          </a:p>
        </p:txBody>
      </p:sp>
      <p:pic>
        <p:nvPicPr>
          <p:cNvPr id="1032" name="Picture 11" descr="image_IGEN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4488" y="5589588"/>
            <a:ext cx="35274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/>
          <p:cNvPicPr>
            <a:picLocks noChangeAspect="1" noChangeArrowheads="1"/>
          </p:cNvPicPr>
          <p:nvPr userDrawn="1"/>
        </p:nvPicPr>
        <p:blipFill>
          <a:blip r:embed="rId14"/>
          <a:srcRect l="10629" t="22678" r="34251" b="19843"/>
          <a:stretch>
            <a:fillRect/>
          </a:stretch>
        </p:blipFill>
        <p:spPr bwMode="auto">
          <a:xfrm>
            <a:off x="0" y="0"/>
            <a:ext cx="18573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4"/>
          <p:cNvPicPr>
            <a:picLocks noChangeAspect="1" noChangeArrowheads="1"/>
          </p:cNvPicPr>
          <p:nvPr userDrawn="1"/>
        </p:nvPicPr>
        <p:blipFill>
          <a:blip r:embed="rId15"/>
          <a:srcRect t="10394" r="26575" b="22678"/>
          <a:stretch>
            <a:fillRect/>
          </a:stretch>
        </p:blipFill>
        <p:spPr bwMode="auto">
          <a:xfrm>
            <a:off x="4232275" y="5805488"/>
            <a:ext cx="374491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849313" y="6381750"/>
            <a:ext cx="2376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rgbClr val="0066FF"/>
                </a:solidFill>
                <a:latin typeface="Calibri" pitchFamily="34" charset="0"/>
              </a:rPr>
              <a:t>Mohamed BAZIZ igen STI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7FE82C24-4CC0-4F8E-82A2-16CF007720C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D0A133-FC86-4827-B6ED-CCD00A4863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BE5D118-6A3B-4B64-AA53-1B49AC4065B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311BF5-8DD6-475E-B5EA-037949FF77A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5" r:id="rId2"/>
    <p:sldLayoutId id="2147483794" r:id="rId3"/>
    <p:sldLayoutId id="2147483793" r:id="rId4"/>
    <p:sldLayoutId id="2147483792" r:id="rId5"/>
    <p:sldLayoutId id="2147483791" r:id="rId6"/>
    <p:sldLayoutId id="2147483790" r:id="rId7"/>
    <p:sldLayoutId id="2147483789" r:id="rId8"/>
    <p:sldLayoutId id="2147483788" r:id="rId9"/>
    <p:sldLayoutId id="2147483787" r:id="rId10"/>
    <p:sldLayoutId id="21474837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341DA02-D6E8-442E-83BB-3FD6C50D957C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D8E343-E608-48EA-9033-FC7C4C5CC5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6" r:id="rId2"/>
    <p:sldLayoutId id="2147483805" r:id="rId3"/>
    <p:sldLayoutId id="2147483804" r:id="rId4"/>
    <p:sldLayoutId id="2147483803" r:id="rId5"/>
    <p:sldLayoutId id="2147483802" r:id="rId6"/>
    <p:sldLayoutId id="2147483801" r:id="rId7"/>
    <p:sldLayoutId id="2147483800" r:id="rId8"/>
    <p:sldLayoutId id="2147483799" r:id="rId9"/>
    <p:sldLayoutId id="2147483798" r:id="rId10"/>
    <p:sldLayoutId id="21474837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C567FDB-C6E7-4BB5-9833-7A370989F59D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A834CF-4A6B-4E0F-B129-7317C5884B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7" r:id="rId2"/>
    <p:sldLayoutId id="2147483816" r:id="rId3"/>
    <p:sldLayoutId id="2147483815" r:id="rId4"/>
    <p:sldLayoutId id="2147483814" r:id="rId5"/>
    <p:sldLayoutId id="2147483813" r:id="rId6"/>
    <p:sldLayoutId id="2147483812" r:id="rId7"/>
    <p:sldLayoutId id="2147483811" r:id="rId8"/>
    <p:sldLayoutId id="2147483810" r:id="rId9"/>
    <p:sldLayoutId id="2147483809" r:id="rId10"/>
    <p:sldLayoutId id="21474838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117CF04-77B3-440A-A022-2651939F07A9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FD679A-106E-492C-BD85-6470285E33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827" r:id="rId3"/>
    <p:sldLayoutId id="2147483826" r:id="rId4"/>
    <p:sldLayoutId id="2147483825" r:id="rId5"/>
    <p:sldLayoutId id="2147483824" r:id="rId6"/>
    <p:sldLayoutId id="2147483823" r:id="rId7"/>
    <p:sldLayoutId id="2147483822" r:id="rId8"/>
    <p:sldLayoutId id="2147483821" r:id="rId9"/>
    <p:sldLayoutId id="2147483820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408032E-8244-44A0-BECC-C47965A03FA4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873E15-B869-4428-A2AA-9D16D05480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9" r:id="rId2"/>
    <p:sldLayoutId id="2147483838" r:id="rId3"/>
    <p:sldLayoutId id="2147483837" r:id="rId4"/>
    <p:sldLayoutId id="2147483836" r:id="rId5"/>
    <p:sldLayoutId id="2147483835" r:id="rId6"/>
    <p:sldLayoutId id="2147483834" r:id="rId7"/>
    <p:sldLayoutId id="2147483833" r:id="rId8"/>
    <p:sldLayoutId id="2147483832" r:id="rId9"/>
    <p:sldLayoutId id="2147483831" r:id="rId10"/>
    <p:sldLayoutId id="214748383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B7D611F-3D94-4970-80B6-F8375A151002}" type="datetime1">
              <a:rPr lang="fr-FR"/>
              <a:pPr/>
              <a:t>16/11/2014</a:t>
            </a:fld>
            <a:endParaRPr lang="fr-FR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CECB2A-82B5-4814-9F32-C90484B43946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7A1B3C0-2BFF-499D-BFF6-806702AAF30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1E3E75-8E07-472A-B7B3-42F1759367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D50C76B-9CCB-4701-9BD9-5BC827E12D56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94B111-D324-4D38-90E2-6B465E578FA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8BF69E2-0E02-40B4-8B05-0CA88B5D746E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E4237A-C1A8-4E65-B09C-13827DA54F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44182A5-3011-4848-8631-F9BBD5628202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095E23-102A-4310-A8A4-5A39E74A34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D82A045-BBF7-4CBA-8EED-4B39D02E3E27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A27CD52-E996-42A9-A8E3-5C7ADE74E4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B84EE07-19A1-44F4-89A1-C132799E5011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7F5FCA-3D9E-4E4B-A7B1-3DAD4A6B43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179EBC5-FE84-410F-A567-45839DFF1CE5}" type="datetime1">
              <a:rPr lang="fr-FR"/>
              <a:pPr>
                <a:defRPr/>
              </a:pPr>
              <a:t>16/11/2014</a:t>
            </a:fld>
            <a:endParaRPr lang="fr-FR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CE83B4-1BCD-49B9-B529-42D99E7C60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3" r:id="rId2"/>
    <p:sldLayoutId id="2147483772" r:id="rId3"/>
    <p:sldLayoutId id="2147483771" r:id="rId4"/>
    <p:sldLayoutId id="2147483770" r:id="rId5"/>
    <p:sldLayoutId id="2147483769" r:id="rId6"/>
    <p:sldLayoutId id="2147483768" r:id="rId7"/>
    <p:sldLayoutId id="2147483767" r:id="rId8"/>
    <p:sldLayoutId id="2147483766" r:id="rId9"/>
    <p:sldLayoutId id="2147483765" r:id="rId10"/>
    <p:sldLayoutId id="21474837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/>
          </p:cNvSpPr>
          <p:nvPr>
            <p:ph type="body" idx="1"/>
          </p:nvPr>
        </p:nvSpPr>
        <p:spPr>
          <a:xfrm>
            <a:off x="488950" y="1989138"/>
            <a:ext cx="8915400" cy="35274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fr-FR" smtClean="0">
                <a:solidFill>
                  <a:schemeClr val="hlink"/>
                </a:solidFill>
              </a:rPr>
              <a:t>Rénovation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fr-FR" sz="4000" b="1" smtClean="0">
                <a:solidFill>
                  <a:schemeClr val="hlink"/>
                </a:solidFill>
              </a:rPr>
              <a:t>Brevet de Technicien Supérieur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fr-FR" sz="4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Systèmes Photoniques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endParaRPr lang="fr-FR" sz="2400" smtClean="0">
              <a:solidFill>
                <a:schemeClr val="hlink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endParaRPr lang="fr-FR" sz="2400" smtClean="0">
              <a:solidFill>
                <a:schemeClr val="hlink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endParaRPr lang="fr-FR" sz="2400" smtClean="0">
              <a:solidFill>
                <a:schemeClr val="hlink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fr-FR" sz="2400" smtClean="0">
                <a:solidFill>
                  <a:schemeClr val="accent2"/>
                </a:solidFill>
              </a:rPr>
              <a:t>Lycée Diderot Paris</a:t>
            </a:r>
            <a:r>
              <a:rPr lang="fr-FR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E1DF07-05DB-47B7-A480-4F54EFACF1F4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185346" name="Rectangle 2"/>
          <p:cNvSpPr>
            <a:spLocks noGrp="1"/>
          </p:cNvSpPr>
          <p:nvPr>
            <p:ph type="title"/>
          </p:nvPr>
        </p:nvSpPr>
        <p:spPr>
          <a:xfrm>
            <a:off x="488950" y="765175"/>
            <a:ext cx="8915400" cy="1143000"/>
          </a:xfrm>
        </p:spPr>
        <p:txBody>
          <a:bodyPr/>
          <a:lstStyle/>
          <a:p>
            <a:r>
              <a:rPr lang="fr-FR" smtClean="0"/>
              <a:t>Certification </a:t>
            </a:r>
            <a:r>
              <a:rPr lang="fr-FR" smtClean="0">
                <a:solidFill>
                  <a:srgbClr val="FF0000"/>
                </a:solidFill>
              </a:rPr>
              <a:t>écrite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136650" y="2133600"/>
            <a:ext cx="8267700" cy="2808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800" smtClean="0"/>
              <a:t>Les deux sous-épreuves  E4.1 et E4.2 s’appuient sur un </a:t>
            </a:r>
          </a:p>
          <a:p>
            <a:pPr>
              <a:buFont typeface="Arial" charset="0"/>
              <a:buNone/>
            </a:pPr>
            <a:r>
              <a:rPr lang="fr-FR" sz="2800" smtClean="0"/>
              <a:t>support technique commun.</a:t>
            </a:r>
          </a:p>
          <a:p>
            <a:pPr>
              <a:buFont typeface="Arial" charset="0"/>
              <a:buNone/>
            </a:pPr>
            <a:r>
              <a:rPr lang="fr-FR" sz="2400" smtClean="0"/>
              <a:t>	E4.1 évaluée par un </a:t>
            </a:r>
            <a:r>
              <a:rPr lang="fr-FR" sz="2400" smtClean="0">
                <a:solidFill>
                  <a:srgbClr val="FF0000"/>
                </a:solidFill>
              </a:rPr>
              <a:t>professeur de physique-chimie</a:t>
            </a:r>
            <a:endParaRPr lang="fr-FR" smtClean="0"/>
          </a:p>
          <a:p>
            <a:pPr>
              <a:buFont typeface="Arial" charset="0"/>
              <a:buNone/>
            </a:pPr>
            <a:r>
              <a:rPr lang="fr-FR" smtClean="0"/>
              <a:t>	</a:t>
            </a:r>
            <a:r>
              <a:rPr lang="fr-FR" sz="2400" smtClean="0"/>
              <a:t>E4.2 évaluée par </a:t>
            </a:r>
            <a:r>
              <a:rPr lang="fr-FR" sz="2400" smtClean="0">
                <a:solidFill>
                  <a:srgbClr val="FF0000"/>
                </a:solidFill>
              </a:rPr>
              <a:t>des professeurs de sciences industrielles de l’ingénieur</a:t>
            </a:r>
            <a:r>
              <a:rPr lang="fr-FR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65C4B8-DFC4-489F-BB9C-ABEC249862AF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186370" name="Rectangle 2"/>
          <p:cNvSpPr>
            <a:spLocks noGrp="1"/>
          </p:cNvSpPr>
          <p:nvPr>
            <p:ph type="title"/>
          </p:nvPr>
        </p:nvSpPr>
        <p:spPr>
          <a:xfrm>
            <a:off x="488950" y="908050"/>
            <a:ext cx="8915400" cy="1143000"/>
          </a:xfrm>
        </p:spPr>
        <p:txBody>
          <a:bodyPr/>
          <a:lstStyle/>
          <a:p>
            <a:r>
              <a:rPr lang="fr-FR" smtClean="0"/>
              <a:t>Certification </a:t>
            </a:r>
            <a:r>
              <a:rPr lang="fr-FR" smtClean="0">
                <a:solidFill>
                  <a:srgbClr val="FF0000"/>
                </a:solidFill>
              </a:rPr>
              <a:t>CCF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992188" y="1989138"/>
            <a:ext cx="8137525" cy="38877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800" b="1" u="sng" smtClean="0"/>
              <a:t>Epreuve E5</a:t>
            </a:r>
          </a:p>
          <a:p>
            <a:pPr>
              <a:buFont typeface="Arial" charset="0"/>
              <a:buNone/>
            </a:pPr>
            <a:r>
              <a:rPr lang="fr-FR" sz="2400" smtClean="0"/>
              <a:t>L’évaluation pour les deux situations est menée </a:t>
            </a:r>
            <a:r>
              <a:rPr lang="fr-FR" sz="2400" smtClean="0">
                <a:solidFill>
                  <a:srgbClr val="FF0000"/>
                </a:solidFill>
              </a:rPr>
              <a:t>conjointement</a:t>
            </a:r>
            <a:r>
              <a:rPr lang="fr-FR" sz="2400" smtClean="0"/>
              <a:t> </a:t>
            </a:r>
          </a:p>
          <a:p>
            <a:pPr>
              <a:buFont typeface="Arial" charset="0"/>
              <a:buNone/>
            </a:pPr>
            <a:r>
              <a:rPr lang="fr-FR" sz="2400" smtClean="0"/>
              <a:t>tout au long de l’épreuve par un </a:t>
            </a:r>
            <a:r>
              <a:rPr lang="fr-FR" sz="2400" smtClean="0">
                <a:solidFill>
                  <a:srgbClr val="FF0000"/>
                </a:solidFill>
              </a:rPr>
              <a:t>professeur de</a:t>
            </a:r>
            <a:r>
              <a:rPr lang="fr-FR" sz="2400" u="sng" smtClean="0">
                <a:solidFill>
                  <a:srgbClr val="FF0000"/>
                </a:solidFill>
              </a:rPr>
              <a:t> </a:t>
            </a:r>
            <a:r>
              <a:rPr lang="fr-FR" sz="2400" i="1" u="sng" smtClean="0">
                <a:solidFill>
                  <a:srgbClr val="FF0000"/>
                </a:solidFill>
              </a:rPr>
              <a:t>physique-chimie</a:t>
            </a:r>
            <a:r>
              <a:rPr lang="fr-FR" sz="2400" smtClean="0"/>
              <a:t> </a:t>
            </a:r>
          </a:p>
          <a:p>
            <a:pPr>
              <a:buFont typeface="Arial" charset="0"/>
              <a:buNone/>
            </a:pPr>
            <a:r>
              <a:rPr lang="fr-FR" sz="2400" smtClean="0"/>
              <a:t>et des </a:t>
            </a:r>
            <a:r>
              <a:rPr lang="fr-FR" sz="2400" smtClean="0">
                <a:solidFill>
                  <a:srgbClr val="FF0000"/>
                </a:solidFill>
              </a:rPr>
              <a:t>professeurs de </a:t>
            </a:r>
            <a:r>
              <a:rPr lang="fr-FR" sz="2400" i="1" u="sng" smtClean="0">
                <a:solidFill>
                  <a:srgbClr val="FF0000"/>
                </a:solidFill>
              </a:rPr>
              <a:t>sciences industrielles de l’ingénieur</a:t>
            </a:r>
          </a:p>
          <a:p>
            <a:pPr>
              <a:buFont typeface="Arial" charset="0"/>
              <a:buNone/>
            </a:pPr>
            <a:endParaRPr lang="fr-FR" sz="1000" b="1" u="sng" smtClean="0"/>
          </a:p>
          <a:p>
            <a:pPr>
              <a:buFont typeface="Arial" charset="0"/>
              <a:buNone/>
            </a:pPr>
            <a:r>
              <a:rPr lang="fr-FR" sz="2800" b="1" u="sng" smtClean="0"/>
              <a:t>Sous-épreuve E6.1</a:t>
            </a:r>
            <a:endParaRPr lang="fr-FR" sz="1600" b="1" u="sng" smtClean="0"/>
          </a:p>
          <a:p>
            <a:pPr>
              <a:buFont typeface="Arial" charset="0"/>
              <a:buNone/>
            </a:pPr>
            <a:r>
              <a:rPr lang="fr-FR" sz="2400" smtClean="0"/>
              <a:t>Une appréciation portée par </a:t>
            </a:r>
            <a:r>
              <a:rPr lang="fr-FR" sz="2400" u="sng" smtClean="0">
                <a:solidFill>
                  <a:srgbClr val="FF0000"/>
                </a:solidFill>
              </a:rPr>
              <a:t>le tuteur en entreprise</a:t>
            </a:r>
            <a:r>
              <a:rPr lang="fr-FR" sz="2400" smtClean="0"/>
              <a:t> et par </a:t>
            </a:r>
          </a:p>
          <a:p>
            <a:pPr>
              <a:buFont typeface="Arial" charset="0"/>
              <a:buNone/>
            </a:pPr>
            <a:r>
              <a:rPr lang="fr-FR" sz="2400" u="sng" smtClean="0">
                <a:solidFill>
                  <a:srgbClr val="FF0000"/>
                </a:solidFill>
              </a:rPr>
              <a:t>l’équipe pédagogique</a:t>
            </a:r>
            <a:r>
              <a:rPr lang="fr-FR" sz="2400" smtClean="0"/>
              <a:t> sur une fiche d’appréciation</a:t>
            </a:r>
          </a:p>
          <a:p>
            <a:pPr>
              <a:buFont typeface="Arial" charset="0"/>
              <a:buNone/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BF5D66-FEF0-42F5-BCE1-55E903BFF8C1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1423988" y="2636838"/>
            <a:ext cx="6913562" cy="21605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800" b="1" u="sng" smtClean="0"/>
              <a:t>Sous-épreuve E6.2</a:t>
            </a:r>
          </a:p>
          <a:p>
            <a:pPr>
              <a:buFont typeface="Arial" charset="0"/>
              <a:buNone/>
            </a:pPr>
            <a:r>
              <a:rPr lang="fr-FR" sz="2400" smtClean="0"/>
              <a:t>L’équipe pédagogique est composée de professeurs </a:t>
            </a:r>
          </a:p>
          <a:p>
            <a:pPr>
              <a:buFont typeface="Arial" charset="0"/>
              <a:buNone/>
            </a:pPr>
            <a:r>
              <a:rPr lang="fr-FR" sz="2400" smtClean="0"/>
              <a:t>de </a:t>
            </a:r>
            <a:r>
              <a:rPr lang="fr-FR" sz="2400" smtClean="0">
                <a:solidFill>
                  <a:srgbClr val="FF0000"/>
                </a:solidFill>
              </a:rPr>
              <a:t>SII, </a:t>
            </a:r>
            <a:r>
              <a:rPr lang="fr-FR" sz="2400" smtClean="0"/>
              <a:t>d’un professeur </a:t>
            </a:r>
            <a:r>
              <a:rPr lang="fr-FR" sz="2400" smtClean="0">
                <a:solidFill>
                  <a:srgbClr val="FF0000"/>
                </a:solidFill>
              </a:rPr>
              <a:t>d’anglais</a:t>
            </a:r>
            <a:r>
              <a:rPr lang="fr-FR" sz="2400" smtClean="0"/>
              <a:t> et éventuellement </a:t>
            </a:r>
          </a:p>
          <a:p>
            <a:pPr>
              <a:buFont typeface="Arial" charset="0"/>
              <a:buNone/>
            </a:pPr>
            <a:r>
              <a:rPr lang="fr-FR" sz="2400" smtClean="0"/>
              <a:t>d’un </a:t>
            </a:r>
            <a:r>
              <a:rPr lang="fr-FR" sz="2400" smtClean="0">
                <a:solidFill>
                  <a:srgbClr val="FF0000"/>
                </a:solidFill>
              </a:rPr>
              <a:t>professionnel</a:t>
            </a:r>
          </a:p>
          <a:p>
            <a:pPr>
              <a:buFont typeface="Arial" charset="0"/>
              <a:buNone/>
            </a:pPr>
            <a:endParaRPr lang="fr-FR" sz="2400" smtClean="0"/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187395" name="Rectangle 4"/>
          <p:cNvSpPr>
            <a:spLocks noGrp="1"/>
          </p:cNvSpPr>
          <p:nvPr>
            <p:ph type="title"/>
          </p:nvPr>
        </p:nvSpPr>
        <p:spPr>
          <a:xfrm>
            <a:off x="415925" y="1125538"/>
            <a:ext cx="8915400" cy="1143000"/>
          </a:xfrm>
        </p:spPr>
        <p:txBody>
          <a:bodyPr/>
          <a:lstStyle/>
          <a:p>
            <a:r>
              <a:rPr lang="fr-FR" smtClean="0"/>
              <a:t>Certification </a:t>
            </a:r>
            <a:r>
              <a:rPr lang="fr-FR" smtClean="0">
                <a:solidFill>
                  <a:srgbClr val="FF0000"/>
                </a:solidFill>
              </a:rPr>
              <a:t>orale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046786-D27C-43B0-8925-F8FBE985028F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189442" name="Rectangle 2"/>
          <p:cNvSpPr>
            <a:spLocks noGrp="1"/>
          </p:cNvSpPr>
          <p:nvPr>
            <p:ph type="title"/>
          </p:nvPr>
        </p:nvSpPr>
        <p:spPr>
          <a:xfrm>
            <a:off x="488950" y="765175"/>
            <a:ext cx="8915400" cy="935038"/>
          </a:xfrm>
        </p:spPr>
        <p:txBody>
          <a:bodyPr/>
          <a:lstStyle/>
          <a:p>
            <a:r>
              <a:rPr lang="fr-FR" smtClean="0"/>
              <a:t>Organisation Pédagogique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704850" y="1916113"/>
            <a:ext cx="8842375" cy="36734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Une formation assise sur une approche par compétences professionnelles qui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devra systématiquement s’appuyer sur le </a:t>
            </a:r>
            <a:r>
              <a:rPr lang="fr-FR" sz="2000" smtClean="0">
                <a:solidFill>
                  <a:srgbClr val="FF0000"/>
                </a:solidFill>
              </a:rPr>
              <a:t>cœur de la filière, </a:t>
            </a:r>
            <a:r>
              <a:rPr lang="fr-FR" sz="2400" b="1" smtClean="0">
                <a:solidFill>
                  <a:srgbClr val="FF0000"/>
                </a:solidFill>
              </a:rPr>
              <a:t>l’optique et la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400" b="1" smtClean="0">
                <a:solidFill>
                  <a:srgbClr val="FF0000"/>
                </a:solidFill>
              </a:rPr>
              <a:t>photonique</a:t>
            </a:r>
            <a:r>
              <a:rPr lang="fr-FR" sz="2000" smtClean="0"/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cs typeface="ＭＳ Ｐゴシック"/>
              </a:rPr>
              <a:t>Une formation qui nécessite de la part de chaque équipe pédagogique 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cs typeface="ＭＳ Ｐゴシック"/>
              </a:rPr>
              <a:t>		</a:t>
            </a:r>
            <a:r>
              <a:rPr lang="fr-FR" altLang="ja-JP" sz="2000" smtClean="0">
                <a:solidFill>
                  <a:schemeClr val="hlink"/>
                </a:solidFill>
                <a:cs typeface="ＭＳ Ｐゴシック"/>
              </a:rPr>
              <a:t>une étude approfondie du référentiel,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cs typeface="ＭＳ Ｐゴシック"/>
              </a:rPr>
              <a:t>		une analyse des compétences, de l’expérience et des potentialités 	pédagogiques de l’équipe pour la prise en charge de cette formation.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altLang="ja-JP" sz="2000" smtClean="0">
              <a:cs typeface="ＭＳ Ｐゴシック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cs typeface="ＭＳ Ｐゴシック"/>
              </a:rPr>
              <a:t>Éviter l'émiettement du référentiel sur les horaires d’enseignement et sur de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altLang="ja-JP" sz="2000" smtClean="0">
                <a:cs typeface="ＭＳ Ｐゴシック"/>
              </a:rPr>
              <a:t>nombreux professeurs spécialisés</a:t>
            </a:r>
            <a:endParaRPr lang="fr-FR" altLang="ja-JP" sz="2800" smtClean="0">
              <a:cs typeface="ＭＳ Ｐゴシック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3762D6-6031-4A9E-A22B-246CA9254169}" type="slidenum">
              <a:rPr lang="fr-FR" smtClean="0"/>
              <a:pPr/>
              <a:t>14</a:t>
            </a:fld>
            <a:endParaRPr lang="fr-FR" smtClean="0"/>
          </a:p>
        </p:txBody>
      </p:sp>
      <p:sp>
        <p:nvSpPr>
          <p:cNvPr id="190466" name="Rectangle 3"/>
          <p:cNvSpPr>
            <a:spLocks noGrp="1"/>
          </p:cNvSpPr>
          <p:nvPr>
            <p:ph type="body" idx="1"/>
          </p:nvPr>
        </p:nvSpPr>
        <p:spPr>
          <a:xfrm>
            <a:off x="992188" y="2420938"/>
            <a:ext cx="7991475" cy="2087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4000" smtClean="0"/>
              <a:t>La réussite des nos étudiants </a:t>
            </a:r>
          </a:p>
          <a:p>
            <a:pPr algn="ctr">
              <a:buFont typeface="Arial" charset="0"/>
              <a:buNone/>
            </a:pPr>
            <a:r>
              <a:rPr lang="fr-FR" sz="4000" smtClean="0"/>
              <a:t>commence par votre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B3BEA6-53B7-41C1-8BD4-C7012D19F739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2" name="Espace réservé du numéro de diapositive 1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577C102-3D6A-4699-ADBB-04077FE9D606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-1443583" y="2616017"/>
            <a:ext cx="12937517" cy="106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4E4906-43DD-4B6B-8FC0-5A83B74F2EF8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0" name="Espace réservé du numéro de diapositive 5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0FF615-937E-46D2-A115-2D7F8ADD0E42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920750" y="4591050"/>
            <a:ext cx="7921625" cy="1158875"/>
          </a:xfrm>
          <a:prstGeom prst="rect">
            <a:avLst/>
          </a:prstGeom>
          <a:solidFill>
            <a:schemeClr val="bg1">
              <a:alpha val="1098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alibri" pitchFamily="34" charset="0"/>
              </a:rPr>
              <a:t>		</a:t>
            </a:r>
            <a:r>
              <a:rPr lang="fr-FR" sz="2000">
                <a:latin typeface="Calibri" pitchFamily="34" charset="0"/>
              </a:rPr>
              <a:t>Une filière de la photonique de moins en moins visible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	Un vivier de bacheliers  hétérogène (Bac Pro, STI2D, SSI, 		S-SVT, Divers)</a:t>
            </a:r>
          </a:p>
        </p:txBody>
      </p:sp>
      <p:sp>
        <p:nvSpPr>
          <p:cNvPr id="176132" name="Text Box 6"/>
          <p:cNvSpPr txBox="1">
            <a:spLocks noChangeArrowheads="1"/>
          </p:cNvSpPr>
          <p:nvPr/>
        </p:nvSpPr>
        <p:spPr bwMode="auto">
          <a:xfrm>
            <a:off x="1208088" y="836613"/>
            <a:ext cx="7202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>
                <a:latin typeface="Calibri" pitchFamily="34" charset="0"/>
              </a:rPr>
              <a:t>Les raisons de cette rénovation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39888" y="1592263"/>
            <a:ext cx="6481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Un référentiel qui date de 1998</a:t>
            </a:r>
            <a:endParaRPr lang="fr-FR" sz="200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639888" y="2205038"/>
            <a:ext cx="631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Une évolution technique vers une complexité des systèmes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608138" y="2887663"/>
            <a:ext cx="557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Un besoin des entreprises d’un personnel adaptable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639888" y="3536950"/>
            <a:ext cx="4765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Des frontières de domaines en mouvements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639888" y="4111625"/>
            <a:ext cx="414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Avec la rénovation des baccalauréats 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3" grpId="0"/>
      <p:bldP spid="14344" grpId="0"/>
      <p:bldP spid="14345" grpId="0"/>
      <p:bldP spid="14346" grpId="0"/>
      <p:bldP spid="143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F0EC09-BDBE-4547-842F-241D1CBEE43E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6" name="Espace réservé du numéro de diapositive 5"/>
          <p:cNvSpPr txBox="1">
            <a:spLocks noGrp="1"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DFE8BB-0DD3-4BFA-ACCF-D8172C7606B8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8179" name="Rectangle 5"/>
          <p:cNvSpPr>
            <a:spLocks noChangeArrowheads="1"/>
          </p:cNvSpPr>
          <p:nvPr/>
        </p:nvSpPr>
        <p:spPr bwMode="auto">
          <a:xfrm>
            <a:off x="849313" y="908050"/>
            <a:ext cx="8496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/>
              <a:t>Un référentiel qui date de 1998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639888" y="1989138"/>
            <a:ext cx="7059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La durée de validité d’un référentiel se situe entre cinq et dix ans.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Pour coller au plus près au besoin de la filière</a:t>
            </a:r>
          </a:p>
          <a:p>
            <a:pPr>
              <a:spcBef>
                <a:spcPct val="50000"/>
              </a:spcBef>
            </a:pPr>
            <a:r>
              <a:rPr lang="fr-FR" sz="2000">
                <a:latin typeface="Calibri" pitchFamily="34" charset="0"/>
              </a:rPr>
              <a:t>	Pour une bonne insertion professionnelle</a:t>
            </a: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423988" y="4076700"/>
            <a:ext cx="7345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>
                <a:solidFill>
                  <a:srgbClr val="FF0000"/>
                </a:solidFill>
              </a:rPr>
              <a:t>Une rénovation qui s’imposait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DE6385-BDB8-4636-B5DC-31CAD5B679AD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179202" name="Espace réservé du contenu 2"/>
          <p:cNvSpPr>
            <a:spLocks noGrp="1"/>
          </p:cNvSpPr>
          <p:nvPr>
            <p:ph idx="1"/>
          </p:nvPr>
        </p:nvSpPr>
        <p:spPr>
          <a:xfrm>
            <a:off x="560388" y="836613"/>
            <a:ext cx="9001125" cy="15843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fr-FR" smtClean="0"/>
              <a:t>Une évolution technique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fr-FR" smtClean="0"/>
              <a:t>vers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fr-FR" smtClean="0"/>
              <a:t>une complexité des systèmes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3988" y="4005263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algn="just"/>
            <a:r>
              <a:rPr lang="fr-FR" sz="2000">
                <a:latin typeface="Calibri" pitchFamily="34" charset="0"/>
              </a:rPr>
              <a:t>Elle se traduit dans la formation par une approche pluri-technologiques  et une coordination pédagogique significative en particulier avec la physique-chimie.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423988" y="2636838"/>
            <a:ext cx="75596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" algn="just"/>
            <a:r>
              <a:rPr lang="fr-FR" sz="2000">
                <a:solidFill>
                  <a:schemeClr val="hlink"/>
                </a:solidFill>
                <a:latin typeface="Calibri" pitchFamily="34" charset="0"/>
              </a:rPr>
              <a:t>Les chaînes d’énergie et d’information s’influencent avec une telle intensité qu’une étude globale pour une compréhension et une maîtrise du système par le technicien supérieur est impérative.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9DE917-2326-42B2-A492-00975C700412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180226" name="Rectangle 2"/>
          <p:cNvSpPr>
            <a:spLocks noGrp="1"/>
          </p:cNvSpPr>
          <p:nvPr>
            <p:ph type="title"/>
          </p:nvPr>
        </p:nvSpPr>
        <p:spPr>
          <a:xfrm>
            <a:off x="1423988" y="1052513"/>
            <a:ext cx="6769100" cy="1790700"/>
          </a:xfrm>
        </p:spPr>
        <p:txBody>
          <a:bodyPr/>
          <a:lstStyle/>
          <a:p>
            <a:r>
              <a:rPr lang="fr-FR" sz="3200" smtClean="0"/>
              <a:t>Besoin d’un personnel adaptable</a:t>
            </a:r>
            <a:br>
              <a:rPr lang="fr-FR" sz="3200" smtClean="0"/>
            </a:br>
            <a:r>
              <a:rPr lang="fr-FR" sz="3200" smtClean="0"/>
              <a:t>des entreprises </a:t>
            </a:r>
            <a:br>
              <a:rPr lang="fr-FR" sz="3200" smtClean="0"/>
            </a:br>
            <a:endParaRPr lang="fr-FR" sz="3200" smtClean="0"/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208088" y="2636838"/>
            <a:ext cx="7632700" cy="1800225"/>
          </a:xfrm>
        </p:spPr>
        <p:txBody>
          <a:bodyPr/>
          <a:lstStyle/>
          <a:p>
            <a:pPr algn="dist">
              <a:buFont typeface="Arial" charset="0"/>
              <a:buNone/>
            </a:pPr>
            <a:r>
              <a:rPr lang="fr-FR" sz="2000" smtClean="0"/>
              <a:t>Le spectre de l’activité professionnelle de cette filière est très large.</a:t>
            </a:r>
          </a:p>
          <a:p>
            <a:pPr algn="dist">
              <a:buFont typeface="Arial" charset="0"/>
              <a:buNone/>
            </a:pPr>
            <a:r>
              <a:rPr lang="fr-FR" sz="2000" smtClean="0">
                <a:solidFill>
                  <a:schemeClr val="hlink"/>
                </a:solidFill>
              </a:rPr>
              <a:t>Le tissu industriel se constitue principalement de PME.</a:t>
            </a:r>
          </a:p>
          <a:p>
            <a:pPr algn="dist">
              <a:buFont typeface="Arial" charset="0"/>
              <a:buNone/>
            </a:pPr>
            <a:r>
              <a:rPr lang="fr-FR" sz="2000" smtClean="0"/>
              <a:t>L’adaptation se prépare et s’organise au cours de la formation pour une </a:t>
            </a:r>
          </a:p>
          <a:p>
            <a:pPr>
              <a:buFont typeface="Arial" charset="0"/>
              <a:buNone/>
            </a:pPr>
            <a:r>
              <a:rPr lang="fr-FR" sz="2000" smtClean="0"/>
              <a:t>bonne insertion professionnelle.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634715-9CC2-480B-8552-8766246EE6C5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181250" name="Rectangle 2"/>
          <p:cNvSpPr>
            <a:spLocks noGrp="1"/>
          </p:cNvSpPr>
          <p:nvPr>
            <p:ph type="title"/>
          </p:nvPr>
        </p:nvSpPr>
        <p:spPr>
          <a:xfrm>
            <a:off x="488950" y="1196975"/>
            <a:ext cx="8915400" cy="1143000"/>
          </a:xfrm>
        </p:spPr>
        <p:txBody>
          <a:bodyPr/>
          <a:lstStyle/>
          <a:p>
            <a:r>
              <a:rPr lang="fr-FR" sz="3200" smtClean="0"/>
              <a:t>Des frontières de domaines en mouvements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352550" y="2781300"/>
            <a:ext cx="7129463" cy="1943100"/>
          </a:xfrm>
        </p:spPr>
        <p:txBody>
          <a:bodyPr/>
          <a:lstStyle/>
          <a:p>
            <a:pPr algn="dist">
              <a:buFont typeface="Arial" charset="0"/>
              <a:buNone/>
            </a:pPr>
            <a:r>
              <a:rPr lang="fr-FR" sz="2000" smtClean="0"/>
              <a:t>Dans une société où l’information circule en temps réel d’un </a:t>
            </a:r>
          </a:p>
          <a:p>
            <a:pPr algn="dist">
              <a:buFont typeface="Arial" charset="0"/>
              <a:buNone/>
            </a:pPr>
            <a:r>
              <a:rPr lang="fr-FR" sz="2000" smtClean="0"/>
              <a:t>continent à  l’autre, où les objets de proximité de plus en plus </a:t>
            </a:r>
          </a:p>
          <a:p>
            <a:pPr algn="dist">
              <a:buFont typeface="Arial" charset="0"/>
              <a:buNone/>
            </a:pPr>
            <a:r>
              <a:rPr lang="fr-FR" sz="2000" smtClean="0"/>
              <a:t>nombreux sont connectés, la photonique s’invite dans tous les </a:t>
            </a:r>
          </a:p>
          <a:p>
            <a:pPr algn="dist">
              <a:buFont typeface="Arial" charset="0"/>
              <a:buNone/>
            </a:pPr>
            <a:r>
              <a:rPr lang="fr-FR" sz="2000" smtClean="0"/>
              <a:t>domaines de productions pour redessiner leurs frontières par ses </a:t>
            </a:r>
          </a:p>
          <a:p>
            <a:pPr>
              <a:buFont typeface="Arial" charset="0"/>
              <a:buNone/>
            </a:pPr>
            <a:r>
              <a:rPr lang="fr-FR" sz="2000" smtClean="0"/>
              <a:t>innovations technologiques.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59E666-9141-4C20-80AD-026D20E3B0DE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182274" name="Rectangle 2"/>
          <p:cNvSpPr>
            <a:spLocks noGrp="1"/>
          </p:cNvSpPr>
          <p:nvPr>
            <p:ph type="title"/>
          </p:nvPr>
        </p:nvSpPr>
        <p:spPr>
          <a:xfrm>
            <a:off x="488950" y="981075"/>
            <a:ext cx="8915400" cy="1143000"/>
          </a:xfrm>
        </p:spPr>
        <p:txBody>
          <a:bodyPr/>
          <a:lstStyle/>
          <a:p>
            <a:r>
              <a:rPr lang="fr-FR" sz="3600" smtClean="0"/>
              <a:t>Une filière de moins en moins visible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1568450" y="2276475"/>
            <a:ext cx="7561263" cy="30972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000" smtClean="0">
                <a:solidFill>
                  <a:schemeClr val="hlink"/>
                </a:solidFill>
              </a:rPr>
              <a:t>Évolution du baccalauréat STI génie optique en Bac STI2D</a:t>
            </a:r>
          </a:p>
          <a:p>
            <a:pPr>
              <a:buFont typeface="Arial" charset="0"/>
              <a:buNone/>
            </a:pPr>
            <a:endParaRPr lang="fr-FR" sz="1200" smtClean="0"/>
          </a:p>
          <a:p>
            <a:pPr>
              <a:buFont typeface="Arial" charset="0"/>
              <a:buNone/>
            </a:pPr>
            <a:r>
              <a:rPr lang="fr-FR" sz="2000" smtClean="0"/>
              <a:t>Pas suffisamment d’informations lors de l’orientation pour identifier : </a:t>
            </a:r>
          </a:p>
          <a:p>
            <a:pPr>
              <a:buFont typeface="Arial" charset="0"/>
              <a:buNone/>
            </a:pPr>
            <a:r>
              <a:rPr lang="fr-FR" sz="2000" smtClean="0"/>
              <a:t>	</a:t>
            </a:r>
            <a:r>
              <a:rPr lang="fr-FR" sz="2000" smtClean="0">
                <a:solidFill>
                  <a:schemeClr val="hlink"/>
                </a:solidFill>
              </a:rPr>
              <a:t>les études</a:t>
            </a:r>
          </a:p>
          <a:p>
            <a:pPr>
              <a:buFont typeface="Arial" charset="0"/>
              <a:buNone/>
            </a:pPr>
            <a:r>
              <a:rPr lang="fr-FR" sz="2000" smtClean="0"/>
              <a:t>	les débouchés</a:t>
            </a:r>
          </a:p>
          <a:p>
            <a:pPr>
              <a:buFont typeface="Arial" charset="0"/>
              <a:buNone/>
            </a:pPr>
            <a:r>
              <a:rPr lang="fr-FR" sz="2000" smtClean="0"/>
              <a:t>	</a:t>
            </a:r>
            <a:r>
              <a:rPr lang="fr-FR" sz="2000" smtClean="0">
                <a:solidFill>
                  <a:schemeClr val="hlink"/>
                </a:solidFill>
              </a:rPr>
              <a:t>le niveau de qualification</a:t>
            </a:r>
          </a:p>
          <a:p>
            <a:pPr>
              <a:buFont typeface="Arial" charset="0"/>
              <a:buNone/>
            </a:pPr>
            <a:r>
              <a:rPr lang="fr-FR" sz="2000" smtClean="0"/>
              <a:t>	les carrières possibles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472D20-3C19-4173-A22B-15E1DC3355CF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183298" name="Rectangle 2"/>
          <p:cNvSpPr>
            <a:spLocks noGrp="1"/>
          </p:cNvSpPr>
          <p:nvPr>
            <p:ph type="title"/>
          </p:nvPr>
        </p:nvSpPr>
        <p:spPr>
          <a:xfrm>
            <a:off x="488950" y="692150"/>
            <a:ext cx="8915400" cy="1143000"/>
          </a:xfrm>
        </p:spPr>
        <p:txBody>
          <a:bodyPr/>
          <a:lstStyle/>
          <a:p>
            <a:r>
              <a:rPr lang="fr-FR" sz="3200" smtClean="0"/>
              <a:t>Un vivier de bacheliers  hétérogènes</a:t>
            </a:r>
            <a:br>
              <a:rPr lang="fr-FR" sz="3200" smtClean="0"/>
            </a:br>
            <a:r>
              <a:rPr lang="fr-FR" sz="3200" smtClean="0"/>
              <a:t>(Bac Pro, STI2D, S-SI, S-SVT et Divers)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497013" y="1844675"/>
            <a:ext cx="7272337" cy="39592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b="1" u="sng" smtClean="0"/>
              <a:t>Un constat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Une connaissance du milieu professionnel et un métier pour les uns,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une ouverture sur la diversité technologique et une approche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d’analyse et d’expérimentation pour les autres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20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b="1" u="sng" smtClean="0">
                <a:solidFill>
                  <a:schemeClr val="hlink"/>
                </a:solidFill>
              </a:rPr>
              <a:t>Les moyens à mettre en œuvre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>
                <a:solidFill>
                  <a:schemeClr val="hlink"/>
                </a:solidFill>
              </a:rPr>
              <a:t>Une pédagogie à différencier en début de formation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>
                <a:solidFill>
                  <a:schemeClr val="hlink"/>
                </a:solidFill>
              </a:rPr>
              <a:t>Un accompagnement à organiser sur le cycle de formation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200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b="1" u="sng" smtClean="0"/>
              <a:t>Un objectif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2000" smtClean="0"/>
              <a:t>Des compétences terminales à valider par tous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18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36C8B2-9B8D-4063-BE65-8D7A10E6A122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184322" name="Rectangle 2"/>
          <p:cNvSpPr>
            <a:spLocks noGrp="1"/>
          </p:cNvSpPr>
          <p:nvPr>
            <p:ph type="title"/>
          </p:nvPr>
        </p:nvSpPr>
        <p:spPr>
          <a:xfrm>
            <a:off x="488950" y="981075"/>
            <a:ext cx="8915400" cy="1143000"/>
          </a:xfrm>
        </p:spPr>
        <p:txBody>
          <a:bodyPr/>
          <a:lstStyle/>
          <a:p>
            <a:r>
              <a:rPr lang="fr-FR" sz="3200" smtClean="0"/>
              <a:t>Le nouveau référentiel</a:t>
            </a:r>
            <a:br>
              <a:rPr lang="fr-FR" sz="3200" smtClean="0"/>
            </a:br>
            <a:r>
              <a:rPr lang="fr-FR" sz="3200" smtClean="0"/>
              <a:t>BTS Systèmes Photoniques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1568450" y="2492375"/>
            <a:ext cx="7199313" cy="29527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000" smtClean="0"/>
              <a:t>Un </a:t>
            </a:r>
            <a:r>
              <a:rPr lang="fr-FR" sz="2000" b="1" smtClean="0">
                <a:solidFill>
                  <a:srgbClr val="FF0000"/>
                </a:solidFill>
              </a:rPr>
              <a:t>diplôme unique</a:t>
            </a:r>
            <a:r>
              <a:rPr lang="fr-FR" sz="2000" smtClean="0"/>
              <a:t> </a:t>
            </a:r>
            <a:endParaRPr lang="fr-FR" sz="2000" u="sng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000" smtClean="0"/>
              <a:t>Une formation construite autour de </a:t>
            </a:r>
            <a:r>
              <a:rPr lang="fr-FR" sz="2000" b="1" smtClean="0">
                <a:solidFill>
                  <a:srgbClr val="FF0000"/>
                </a:solidFill>
              </a:rPr>
              <a:t>6 fonctions spécifiques</a:t>
            </a:r>
            <a:r>
              <a:rPr lang="fr-FR" sz="2000" smtClean="0"/>
              <a:t> du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000" smtClean="0"/>
              <a:t>domaine de la photonique et </a:t>
            </a:r>
            <a:r>
              <a:rPr lang="fr-FR" sz="2000" b="1" smtClean="0">
                <a:solidFill>
                  <a:srgbClr val="FF0000"/>
                </a:solidFill>
              </a:rPr>
              <a:t>5 fonctions transversales</a:t>
            </a:r>
            <a:r>
              <a:rPr lang="fr-FR" sz="2000" smtClean="0"/>
              <a:t> que doit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000" smtClean="0"/>
              <a:t>maîtriser tout diplômé de niveau III</a:t>
            </a:r>
            <a:endParaRPr lang="fr-FR" sz="2000" u="sng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000" smtClean="0"/>
              <a:t>Des </a:t>
            </a:r>
            <a:r>
              <a:rPr lang="fr-FR" sz="2000" b="1" smtClean="0">
                <a:solidFill>
                  <a:srgbClr val="FF0000"/>
                </a:solidFill>
              </a:rPr>
              <a:t>enseignements</a:t>
            </a:r>
            <a:r>
              <a:rPr lang="fr-FR" sz="2000" smtClean="0"/>
              <a:t> disciplinaires très imbriqués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000" smtClean="0"/>
              <a:t>Une </a:t>
            </a:r>
            <a:r>
              <a:rPr lang="fr-FR" sz="2000" smtClean="0">
                <a:solidFill>
                  <a:srgbClr val="FF0000"/>
                </a:solidFill>
              </a:rPr>
              <a:t>certification</a:t>
            </a:r>
            <a:r>
              <a:rPr lang="fr-FR" sz="2000" smtClean="0"/>
              <a:t> des compétences diverses par de </a:t>
            </a:r>
            <a:r>
              <a:rPr lang="fr-FR" sz="2400" b="1" smtClean="0">
                <a:solidFill>
                  <a:schemeClr val="hlink"/>
                </a:solidFill>
              </a:rPr>
              <a:t>l’écrit,</a:t>
            </a:r>
            <a:r>
              <a:rPr lang="fr-FR" sz="2000" smtClean="0"/>
              <a:t> en </a:t>
            </a:r>
            <a:r>
              <a:rPr lang="fr-FR" sz="2400" b="1" smtClean="0">
                <a:solidFill>
                  <a:schemeClr val="hlink"/>
                </a:solidFill>
              </a:rPr>
              <a:t>CCF</a:t>
            </a:r>
            <a:r>
              <a:rPr lang="fr-FR" sz="2000" smtClean="0"/>
              <a:t>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000" smtClean="0"/>
              <a:t>de </a:t>
            </a:r>
            <a:r>
              <a:rPr lang="fr-FR" sz="2400" b="1" smtClean="0">
                <a:solidFill>
                  <a:schemeClr val="hlink"/>
                </a:solidFill>
              </a:rPr>
              <a:t>l’orale</a:t>
            </a:r>
            <a:r>
              <a:rPr lang="fr-FR" sz="2000" smtClean="0"/>
              <a:t> et interdisciplinaires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Conception personnalisée">
  <a:themeElements>
    <a:clrScheme name="1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Conception personnalisée">
  <a:themeElements>
    <a:clrScheme name="1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Conception personnalisée">
  <a:themeElements>
    <a:clrScheme name="1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Conception personnalisée">
  <a:themeElements>
    <a:clrScheme name="10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Conception personnalisée">
  <a:themeElements>
    <a:clrScheme name="9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Conception personnalisée">
  <a:themeElements>
    <a:clrScheme name="8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nception personnalisée">
  <a:themeElements>
    <a:clrScheme name="7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624</Words>
  <Application>Microsoft Office PowerPoint</Application>
  <PresentationFormat>A4 Paper (210x297 mm)</PresentationFormat>
  <Paragraphs>116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15</vt:i4>
      </vt:variant>
      <vt:variant>
        <vt:lpstr>Titres des diapositives</vt:lpstr>
      </vt:variant>
      <vt:variant>
        <vt:i4>15</vt:i4>
      </vt:variant>
    </vt:vector>
  </HeadingPairs>
  <TitlesOfParts>
    <vt:vector size="33" baseType="lpstr">
      <vt:lpstr>Arial</vt:lpstr>
      <vt:lpstr>Calibri</vt:lpstr>
      <vt:lpstr>ＭＳ Ｐゴシック</vt:lpstr>
      <vt:lpstr>Thème Office</vt:lpstr>
      <vt:lpstr>13_Conception personnalisée</vt:lpstr>
      <vt:lpstr>12_Conception personnalisée</vt:lpstr>
      <vt:lpstr>11_Conception personnalisée</vt:lpstr>
      <vt:lpstr>10_Conception personnalisée</vt:lpstr>
      <vt:lpstr>9_Conception personnalisée</vt:lpstr>
      <vt:lpstr>8_Conception personnalisée</vt:lpstr>
      <vt:lpstr>7_Conception personnalisée</vt:lpstr>
      <vt:lpstr>6_Conception personnalisée</vt:lpstr>
      <vt:lpstr>5_Conception personnalisée</vt:lpstr>
      <vt:lpstr>4_Conception personnalisée</vt:lpstr>
      <vt:lpstr>3_Conception personnalisée</vt:lpstr>
      <vt:lpstr>2_Conception personnalisée</vt:lpstr>
      <vt:lpstr>1_Conception personnalisée</vt:lpstr>
      <vt:lpstr>Conception personnalisée</vt:lpstr>
      <vt:lpstr>Diapositive 1</vt:lpstr>
      <vt:lpstr>Diapositive 2</vt:lpstr>
      <vt:lpstr>Diapositive 3</vt:lpstr>
      <vt:lpstr>Diapositive 4</vt:lpstr>
      <vt:lpstr>Besoin d’un personnel adaptable des entreprises  </vt:lpstr>
      <vt:lpstr>Des frontières de domaines en mouvements</vt:lpstr>
      <vt:lpstr>Une filière de moins en moins visible</vt:lpstr>
      <vt:lpstr>Un vivier de bacheliers  hétérogènes (Bac Pro, STI2D, S-SI, S-SVT et Divers)</vt:lpstr>
      <vt:lpstr>Le nouveau référentiel BTS Systèmes Photoniques</vt:lpstr>
      <vt:lpstr>Certification écrite</vt:lpstr>
      <vt:lpstr>Certification CCF</vt:lpstr>
      <vt:lpstr>Certification orale</vt:lpstr>
      <vt:lpstr>Organisation Pédagogique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systèmes Photoniques</dc:title>
  <dc:creator>Mohamed Baziz</dc:creator>
  <cp:lastModifiedBy>MEN</cp:lastModifiedBy>
  <cp:revision>127</cp:revision>
  <cp:lastPrinted>2013-12-07T08:24:26Z</cp:lastPrinted>
  <dcterms:created xsi:type="dcterms:W3CDTF">2013-06-06T06:04:00Z</dcterms:created>
  <dcterms:modified xsi:type="dcterms:W3CDTF">2014-11-16T14:42:26Z</dcterms:modified>
</cp:coreProperties>
</file>