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83" r:id="rId3"/>
    <p:sldId id="284" r:id="rId4"/>
    <p:sldId id="285" r:id="rId5"/>
    <p:sldId id="306" r:id="rId6"/>
    <p:sldId id="307" r:id="rId7"/>
    <p:sldId id="308" r:id="rId8"/>
    <p:sldId id="288" r:id="rId9"/>
    <p:sldId id="294" r:id="rId10"/>
    <p:sldId id="295" r:id="rId11"/>
    <p:sldId id="296" r:id="rId12"/>
    <p:sldId id="297" r:id="rId13"/>
    <p:sldId id="301" r:id="rId14"/>
    <p:sldId id="287" r:id="rId15"/>
    <p:sldId id="292" r:id="rId16"/>
    <p:sldId id="293" r:id="rId17"/>
    <p:sldId id="298" r:id="rId18"/>
    <p:sldId id="299" r:id="rId19"/>
    <p:sldId id="302" r:id="rId20"/>
    <p:sldId id="303" r:id="rId21"/>
    <p:sldId id="300" r:id="rId22"/>
    <p:sldId id="304" r:id="rId23"/>
    <p:sldId id="305" r:id="rId24"/>
    <p:sldId id="291" r:id="rId25"/>
  </p:sldIdLst>
  <p:sldSz cx="9906000" cy="6858000" type="A4"/>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365D1"/>
    <a:srgbClr val="883AC2"/>
    <a:srgbClr val="7030A0"/>
    <a:srgbClr val="70303C"/>
    <a:srgbClr val="660066"/>
    <a:srgbClr val="C0C0C0"/>
    <a:srgbClr val="9650CA"/>
    <a:srgbClr val="9F5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4" autoAdjust="0"/>
    <p:restoredTop sz="96923" autoAdjust="0"/>
  </p:normalViewPr>
  <p:slideViewPr>
    <p:cSldViewPr>
      <p:cViewPr>
        <p:scale>
          <a:sx n="100" d="100"/>
          <a:sy n="100" d="100"/>
        </p:scale>
        <p:origin x="-252" y="420"/>
      </p:cViewPr>
      <p:guideLst>
        <p:guide orient="horz" pos="2160"/>
        <p:guide pos="312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cs typeface="+mn-cs"/>
              </a:defRPr>
            </a:lvl1pPr>
          </a:lstStyle>
          <a:p>
            <a:pPr>
              <a:defRPr/>
            </a:pPr>
            <a:endParaRPr lang="fr-FR"/>
          </a:p>
        </p:txBody>
      </p:sp>
      <p:sp>
        <p:nvSpPr>
          <p:cNvPr id="1843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cs typeface="+mn-cs"/>
              </a:defRPr>
            </a:lvl1pPr>
          </a:lstStyle>
          <a:p>
            <a:pPr>
              <a:defRPr/>
            </a:pPr>
            <a:fld id="{ABE06A64-D55A-4F31-9CDC-7B43202D49C1}" type="datetimeFigureOut">
              <a:rPr lang="fr-FR"/>
              <a:pPr>
                <a:defRPr/>
              </a:pPr>
              <a:t>15/11/2014</a:t>
            </a:fld>
            <a:endParaRPr lang="fr-FR"/>
          </a:p>
        </p:txBody>
      </p:sp>
      <p:sp>
        <p:nvSpPr>
          <p:cNvPr id="15364"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843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cs typeface="+mn-cs"/>
              </a:defRPr>
            </a:lvl1pPr>
          </a:lstStyle>
          <a:p>
            <a:pPr>
              <a:defRPr/>
            </a:pPr>
            <a:endParaRPr lang="fr-FR"/>
          </a:p>
        </p:txBody>
      </p:sp>
      <p:sp>
        <p:nvSpPr>
          <p:cNvPr id="1843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cs typeface="+mn-cs"/>
              </a:defRPr>
            </a:lvl1pPr>
          </a:lstStyle>
          <a:p>
            <a:pPr>
              <a:defRPr/>
            </a:pPr>
            <a:fld id="{2D2104B5-A1E1-4A52-B9C4-E3C6A440037C}" type="slidenum">
              <a:rPr lang="fr-FR"/>
              <a:pPr>
                <a:defRPr/>
              </a:pPr>
              <a:t>‹N°›</a:t>
            </a:fld>
            <a:endParaRPr lang="fr-FR"/>
          </a:p>
        </p:txBody>
      </p:sp>
    </p:spTree>
    <p:extLst>
      <p:ext uri="{BB962C8B-B14F-4D97-AF65-F5344CB8AC3E}">
        <p14:creationId xmlns:p14="http://schemas.microsoft.com/office/powerpoint/2010/main" val="116669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8"/>
            <a:ext cx="84201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9CF2286-D4A3-40AD-B28F-FD6C6D44DA32}" type="datetime1">
              <a:rPr lang="fr-FR"/>
              <a:pPr>
                <a:defRPr/>
              </a:pPr>
              <a:t>15/11/2014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507BAE5-99E7-48B5-B0E7-7CEC6803F41D}" type="slidenum">
              <a:rPr lang="fr-FR"/>
              <a:pPr>
                <a:defRPr/>
              </a:pPr>
              <a:t>‹N°›</a:t>
            </a:fld>
            <a:endParaRPr lang="fr-FR"/>
          </a:p>
        </p:txBody>
      </p:sp>
    </p:spTree>
    <p:extLst>
      <p:ext uri="{BB962C8B-B14F-4D97-AF65-F5344CB8AC3E}">
        <p14:creationId xmlns:p14="http://schemas.microsoft.com/office/powerpoint/2010/main" val="35716117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D8521A3-7FFC-460E-A3A7-C4DE2A9A5048}" type="datetime1">
              <a:rPr lang="fr-FR"/>
              <a:pPr>
                <a:defRPr/>
              </a:pPr>
              <a:t>15/11/2014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512265C-8B2E-4C9B-B5BD-753AF3D5E941}" type="slidenum">
              <a:rPr lang="fr-FR"/>
              <a:pPr>
                <a:defRPr/>
              </a:pPr>
              <a:t>‹N°›</a:t>
            </a:fld>
            <a:endParaRPr lang="fr-FR"/>
          </a:p>
        </p:txBody>
      </p:sp>
    </p:spTree>
    <p:extLst>
      <p:ext uri="{BB962C8B-B14F-4D97-AF65-F5344CB8AC3E}">
        <p14:creationId xmlns:p14="http://schemas.microsoft.com/office/powerpoint/2010/main" val="195313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80337" y="274641"/>
            <a:ext cx="2414588"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36576" y="274641"/>
            <a:ext cx="7078663"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494EF5B2-9094-4380-8B79-FCA8FFD6CE79}" type="datetime1">
              <a:rPr lang="fr-FR"/>
              <a:pPr>
                <a:defRPr/>
              </a:pPr>
              <a:t>15/11/2014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DA2A04E-584C-473A-A9FB-1781990BFC89}" type="slidenum">
              <a:rPr lang="fr-FR"/>
              <a:pPr>
                <a:defRPr/>
              </a:pPr>
              <a:t>‹N°›</a:t>
            </a:fld>
            <a:endParaRPr lang="fr-FR"/>
          </a:p>
        </p:txBody>
      </p:sp>
    </p:spTree>
    <p:extLst>
      <p:ext uri="{BB962C8B-B14F-4D97-AF65-F5344CB8AC3E}">
        <p14:creationId xmlns:p14="http://schemas.microsoft.com/office/powerpoint/2010/main" val="2010807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95300" y="274639"/>
            <a:ext cx="8915400" cy="585152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58058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0" y="1600201"/>
            <a:ext cx="437515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035550" y="1600200"/>
            <a:ext cx="4375150" cy="218598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035550" y="3938589"/>
            <a:ext cx="4375150" cy="2187575"/>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18738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F32D2AC-34CE-4B76-8FEE-A7E349248657}" type="datetime1">
              <a:rPr lang="fr-FR"/>
              <a:pPr>
                <a:defRPr/>
              </a:pPr>
              <a:t>15/11/2014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A6A1C24-9379-45E6-BCE0-013C26534FFC}" type="slidenum">
              <a:rPr lang="fr-FR"/>
              <a:pPr>
                <a:defRPr/>
              </a:pPr>
              <a:t>‹N°›</a:t>
            </a:fld>
            <a:endParaRPr lang="fr-FR"/>
          </a:p>
        </p:txBody>
      </p:sp>
    </p:spTree>
    <p:extLst>
      <p:ext uri="{BB962C8B-B14F-4D97-AF65-F5344CB8AC3E}">
        <p14:creationId xmlns:p14="http://schemas.microsoft.com/office/powerpoint/2010/main" val="2707384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3"/>
            <a:ext cx="84201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9057937-5A5A-49D1-B9D2-1F624E1033EE}" type="datetime1">
              <a:rPr lang="fr-FR"/>
              <a:pPr>
                <a:defRPr/>
              </a:pPr>
              <a:t>15/11/2014</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0E5C2F9F-1BDD-4D06-B87F-3B3D6090384C}" type="slidenum">
              <a:rPr lang="fr-FR"/>
              <a:pPr>
                <a:defRPr/>
              </a:pPr>
              <a:t>‹N°›</a:t>
            </a:fld>
            <a:endParaRPr lang="fr-FR"/>
          </a:p>
        </p:txBody>
      </p:sp>
    </p:spTree>
    <p:extLst>
      <p:ext uri="{BB962C8B-B14F-4D97-AF65-F5344CB8AC3E}">
        <p14:creationId xmlns:p14="http://schemas.microsoft.com/office/powerpoint/2010/main" val="1844774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7B27C480-3DEE-4F4A-9ABE-5B5EE5727D20}" type="datetime1">
              <a:rPr lang="fr-FR"/>
              <a:pPr>
                <a:defRPr/>
              </a:pPr>
              <a:t>15/11/2014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33299120-22DD-49B1-8313-0C6E6AD276D5}" type="slidenum">
              <a:rPr lang="fr-FR"/>
              <a:pPr>
                <a:defRPr/>
              </a:pPr>
              <a:t>‹N°›</a:t>
            </a:fld>
            <a:endParaRPr lang="fr-FR"/>
          </a:p>
        </p:txBody>
      </p:sp>
    </p:spTree>
    <p:extLst>
      <p:ext uri="{BB962C8B-B14F-4D97-AF65-F5344CB8AC3E}">
        <p14:creationId xmlns:p14="http://schemas.microsoft.com/office/powerpoint/2010/main" val="356318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924646A1-E26B-424E-8B57-5FC99218451A}" type="datetime1">
              <a:rPr lang="fr-FR"/>
              <a:pPr>
                <a:defRPr/>
              </a:pPr>
              <a:t>15/11/2014</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DB21743B-53BA-41C0-9D3A-AD52DD9C2F59}" type="slidenum">
              <a:rPr lang="fr-FR"/>
              <a:pPr>
                <a:defRPr/>
              </a:pPr>
              <a:t>‹N°›</a:t>
            </a:fld>
            <a:endParaRPr lang="fr-FR"/>
          </a:p>
        </p:txBody>
      </p:sp>
    </p:spTree>
    <p:extLst>
      <p:ext uri="{BB962C8B-B14F-4D97-AF65-F5344CB8AC3E}">
        <p14:creationId xmlns:p14="http://schemas.microsoft.com/office/powerpoint/2010/main" val="95432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E30AD095-D280-4ED6-A233-B755C5C8A431}" type="datetime1">
              <a:rPr lang="fr-FR"/>
              <a:pPr>
                <a:defRPr/>
              </a:pPr>
              <a:t>15/11/2014</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D9D01779-4C9F-4874-BED5-001BFE1D324A}" type="slidenum">
              <a:rPr lang="fr-FR"/>
              <a:pPr>
                <a:defRPr/>
              </a:pPr>
              <a:t>‹N°›</a:t>
            </a:fld>
            <a:endParaRPr lang="fr-FR"/>
          </a:p>
        </p:txBody>
      </p:sp>
    </p:spTree>
    <p:extLst>
      <p:ext uri="{BB962C8B-B14F-4D97-AF65-F5344CB8AC3E}">
        <p14:creationId xmlns:p14="http://schemas.microsoft.com/office/powerpoint/2010/main" val="402722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CCF1ED4-EE58-40E3-8303-2014A4C9CFA2}" type="datetime1">
              <a:rPr lang="fr-FR"/>
              <a:pPr>
                <a:defRPr/>
              </a:pPr>
              <a:t>15/11/2014</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6F5B5E8-7691-4AA0-B04B-41827A7785E1}" type="slidenum">
              <a:rPr lang="fr-FR"/>
              <a:pPr>
                <a:defRPr/>
              </a:pPr>
              <a:t>‹N°›</a:t>
            </a:fld>
            <a:endParaRPr lang="fr-FR"/>
          </a:p>
        </p:txBody>
      </p:sp>
    </p:spTree>
    <p:extLst>
      <p:ext uri="{BB962C8B-B14F-4D97-AF65-F5344CB8AC3E}">
        <p14:creationId xmlns:p14="http://schemas.microsoft.com/office/powerpoint/2010/main" val="2113863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5955C35D-210E-43D0-A66B-55893F65F62E}" type="datetime1">
              <a:rPr lang="fr-FR"/>
              <a:pPr>
                <a:defRPr/>
              </a:pPr>
              <a:t>15/11/2014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4D611ECA-A00B-40BD-8224-124D00D2E9F1}" type="slidenum">
              <a:rPr lang="fr-FR"/>
              <a:pPr>
                <a:defRPr/>
              </a:pPr>
              <a:t>‹N°›</a:t>
            </a:fld>
            <a:endParaRPr lang="fr-FR"/>
          </a:p>
        </p:txBody>
      </p:sp>
    </p:spTree>
    <p:extLst>
      <p:ext uri="{BB962C8B-B14F-4D97-AF65-F5344CB8AC3E}">
        <p14:creationId xmlns:p14="http://schemas.microsoft.com/office/powerpoint/2010/main" val="297445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674F68C-1D93-40BF-A79F-D1D46944F717}" type="datetime1">
              <a:rPr lang="fr-FR"/>
              <a:pPr>
                <a:defRPr/>
              </a:pPr>
              <a:t>15/11/2014</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E6A4BF4-C59B-4E48-B703-C77672D6FB14}" type="slidenum">
              <a:rPr lang="fr-FR"/>
              <a:pPr>
                <a:defRPr/>
              </a:pPr>
              <a:t>‹N°›</a:t>
            </a:fld>
            <a:endParaRPr lang="fr-FR"/>
          </a:p>
        </p:txBody>
      </p:sp>
    </p:spTree>
    <p:extLst>
      <p:ext uri="{BB962C8B-B14F-4D97-AF65-F5344CB8AC3E}">
        <p14:creationId xmlns:p14="http://schemas.microsoft.com/office/powerpoint/2010/main" val="213527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4DE613-44E2-4B01-A3F1-D69F29BF4D0A}" type="datetime1">
              <a:rPr lang="fr-FR"/>
              <a:pPr>
                <a:defRPr/>
              </a:pPr>
              <a:t>15/11/2014</a:t>
            </a:fld>
            <a:endParaRPr lang="fr-FR"/>
          </a:p>
        </p:txBody>
      </p:sp>
      <p:sp>
        <p:nvSpPr>
          <p:cNvPr id="5" name="Espace réservé du pied de page 4"/>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cs typeface="+mn-cs"/>
              </a:defRPr>
            </a:lvl1pPr>
          </a:lstStyle>
          <a:p>
            <a:pPr>
              <a:defRPr/>
            </a:pPr>
            <a:endParaRPr lang="fr-FR"/>
          </a:p>
        </p:txBody>
      </p:sp>
      <p:sp>
        <p:nvSpPr>
          <p:cNvPr id="6" name="Espace réservé du numéro de diapositive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B44A904-92B4-4BA7-B968-DDC841514F17}" type="slidenum">
              <a:rPr lang="fr-FR"/>
              <a:pPr>
                <a:defRPr/>
              </a:pPr>
              <a:t>‹N°›</a:t>
            </a:fld>
            <a:endParaRPr lang="fr-FR"/>
          </a:p>
        </p:txBody>
      </p:sp>
      <p:sp>
        <p:nvSpPr>
          <p:cNvPr id="2" name="ZoneTexte 1"/>
          <p:cNvSpPr txBox="1"/>
          <p:nvPr userDrawn="1"/>
        </p:nvSpPr>
        <p:spPr>
          <a:xfrm rot="16200000">
            <a:off x="-3244334" y="3167391"/>
            <a:ext cx="6858000" cy="523220"/>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fr-FR" sz="2800" b="1" dirty="0">
                <a:solidFill>
                  <a:schemeClr val="bg1"/>
                </a:solidFill>
                <a:effectLst>
                  <a:outerShdw blurRad="38100" dist="38100" dir="2700000" algn="tl">
                    <a:srgbClr val="000000">
                      <a:alpha val="43137"/>
                    </a:srgbClr>
                  </a:outerShdw>
                </a:effectLst>
                <a:latin typeface="+mn-lt"/>
                <a:cs typeface="+mn-cs"/>
              </a:rPr>
              <a:t>BTS MAINTENANCE DES </a:t>
            </a:r>
            <a:r>
              <a:rPr lang="fr-FR" sz="2800" b="1" dirty="0" smtClean="0">
                <a:solidFill>
                  <a:schemeClr val="bg1"/>
                </a:solidFill>
                <a:effectLst>
                  <a:outerShdw blurRad="38100" dist="38100" dir="2700000" algn="tl">
                    <a:srgbClr val="000000">
                      <a:alpha val="43137"/>
                    </a:srgbClr>
                  </a:outerShdw>
                </a:effectLst>
                <a:latin typeface="+mn-lt"/>
                <a:cs typeface="+mn-cs"/>
              </a:rPr>
              <a:t>SYST</a:t>
            </a:r>
            <a:r>
              <a:rPr lang="fr-FR" sz="2400" b="1" dirty="0" smtClean="0">
                <a:solidFill>
                  <a:schemeClr val="bg1"/>
                </a:solidFill>
                <a:effectLst>
                  <a:outerShdw blurRad="38100" dist="38100" dir="2700000" algn="tl">
                    <a:srgbClr val="000000">
                      <a:alpha val="43137"/>
                    </a:srgbClr>
                  </a:outerShdw>
                </a:effectLst>
                <a:latin typeface="Arial"/>
                <a:cs typeface="Arial"/>
              </a:rPr>
              <a:t>È</a:t>
            </a:r>
            <a:r>
              <a:rPr lang="fr-FR" sz="2800" b="1" dirty="0" smtClean="0">
                <a:solidFill>
                  <a:schemeClr val="bg1"/>
                </a:solidFill>
                <a:effectLst>
                  <a:outerShdw blurRad="38100" dist="38100" dir="2700000" algn="tl">
                    <a:srgbClr val="000000">
                      <a:alpha val="43137"/>
                    </a:srgbClr>
                  </a:outerShdw>
                </a:effectLst>
                <a:latin typeface="+mn-lt"/>
                <a:cs typeface="+mn-cs"/>
              </a:rPr>
              <a:t>MES</a:t>
            </a:r>
            <a:endParaRPr lang="fr-FR" sz="2800" b="1" dirty="0">
              <a:solidFill>
                <a:schemeClr val="bg1"/>
              </a:solidFill>
              <a:effectLst>
                <a:outerShdw blurRad="38100" dist="38100" dir="2700000" algn="tl">
                  <a:srgbClr val="000000">
                    <a:alpha val="43137"/>
                  </a:srgbClr>
                </a:outerShdw>
              </a:effectLst>
              <a:latin typeface="+mn-lt"/>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 id="2147483686" r:id="rId12"/>
    <p:sldLayoutId id="2147483687"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8"/>
          <p:cNvSpPr>
            <a:spLocks noChangeArrowheads="1"/>
          </p:cNvSpPr>
          <p:nvPr/>
        </p:nvSpPr>
        <p:spPr bwMode="auto">
          <a:xfrm>
            <a:off x="488504" y="2636912"/>
            <a:ext cx="9417496" cy="144655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4000" b="1" dirty="0">
                <a:ln w="11430"/>
                <a:solidFill>
                  <a:schemeClr val="accent2">
                    <a:lumMod val="75000"/>
                  </a:schemeClr>
                </a:solidFill>
                <a:effectLst>
                  <a:outerShdw blurRad="50800" dist="39000" dir="5460000" algn="tl">
                    <a:srgbClr val="000000">
                      <a:alpha val="38000"/>
                    </a:srgbClr>
                  </a:outerShdw>
                </a:effectLst>
                <a:latin typeface="+mj-lt"/>
                <a:ea typeface="+mj-ea"/>
                <a:cs typeface="+mj-cs"/>
              </a:rPr>
              <a:t>Santé - Sécurité - Environnement</a:t>
            </a:r>
          </a:p>
        </p:txBody>
      </p:sp>
      <p:sp>
        <p:nvSpPr>
          <p:cNvPr id="16388" name="ZoneTexte 3"/>
          <p:cNvSpPr txBox="1">
            <a:spLocks noChangeArrowheads="1"/>
          </p:cNvSpPr>
          <p:nvPr/>
        </p:nvSpPr>
        <p:spPr bwMode="auto">
          <a:xfrm>
            <a:off x="1601788" y="6381750"/>
            <a:ext cx="6769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fr-FR" sz="1600">
                <a:solidFill>
                  <a:srgbClr val="7F7F7F"/>
                </a:solidFill>
                <a:latin typeface="Calibri" pitchFamily="34" charset="0"/>
              </a:rPr>
              <a:t>Olivier GODIN – Lycée Guy de Maupassant FECAMP</a:t>
            </a:r>
          </a:p>
        </p:txBody>
      </p:sp>
      <p:sp>
        <p:nvSpPr>
          <p:cNvPr id="5" name="ZoneTexte 4"/>
          <p:cNvSpPr txBox="1"/>
          <p:nvPr/>
        </p:nvSpPr>
        <p:spPr>
          <a:xfrm>
            <a:off x="488504" y="188640"/>
            <a:ext cx="9417496" cy="707886"/>
          </a:xfrm>
          <a:prstGeom prst="rect">
            <a:avLst/>
          </a:prstGeom>
          <a:noFill/>
        </p:spPr>
        <p:txBody>
          <a:bodyPr wrap="square" rtlCol="0">
            <a:spAutoFit/>
          </a:bodyPr>
          <a:lstStyle/>
          <a:p>
            <a:pPr algn="ctr"/>
            <a:r>
              <a:rPr lang="fr-FR" sz="2000" dirty="0" smtClean="0">
                <a:latin typeface="+mn-lt"/>
              </a:rPr>
              <a:t>Séminaire national BTS Maintenance des Systèmes – Lycée Raspail Paris</a:t>
            </a:r>
          </a:p>
          <a:p>
            <a:pPr algn="ctr"/>
            <a:r>
              <a:rPr lang="fr-FR" sz="2000" dirty="0" smtClean="0">
                <a:latin typeface="+mn-lt"/>
              </a:rPr>
              <a:t>13 et 14 novembre 2014</a:t>
            </a:r>
            <a:endParaRPr lang="fr-FR" sz="2000" dirty="0">
              <a:latin typeface="+mn-lt"/>
            </a:endParaRPr>
          </a:p>
        </p:txBody>
      </p:sp>
      <p:sp>
        <p:nvSpPr>
          <p:cNvPr id="2" name="AutoShape 2" descr="data:image/jpeg;base64,/9j/4AAQSkZJRgABAQAAAQABAAD/2wCEAAkGBxQSEhUUEhQVFBUUFhcVFRcVFBQUFRcYFRQWFxYVFxYYHCggGBolHBcVITEkJSkrLi4uGB8zODMsNygtLiwBCgoKDg0OGxAQGiwlHyQsLCwsLCwsLCwsLCwvLCwsLCwsLCwsLCwsLCwvLCwsLCwsLCwsLCwsLCwsLCwsLCssLP/AABEIARUAtgMBIgACEQEDEQH/xAAcAAAABwEBAAAAAAAAAAAAAAAAAQMEBQYHAgj/xABAEAABAwIDBQYEAwcCBgMAAAABAAIDBBEFITEGEkFRYRMiMnGBkQdCobEUUsEjYnKC0eHwM5JDU6Ky0vEVJDT/xAAaAQACAwEBAAAAAAAAAAAAAAAAAQIDBAUG/8QALhEAAgIBBAEDAgUEAwAAAAAAAAECAxEEEiExQQUTIlFxIzJhgaEzwdHhUpGx/9oADAMBAAIRAxEAPwDTbIWRoIDByukEi15Dt06HMfqEAKhCyF0aB4EikXMu4HoQnZSZagBItRWShCIoAaYhSiWNzDxGXQ8D7qCkiNRTFrv9SE2PPL+oVmsoyf8AZTh/yy913mNCgCPwIiWB0LuGQ8jopDBZy6Pdd4mHdPpxUTMPw1TceF2fodfZSU/7Kdrx4JbNPnwKQYJVwuEkWbzS0+RSwSZyd5pgR2DSW3ojqw5eXBSiiMSZ2crJRoe6710Kl25pDAgggmIJAo0SACQRoIDA9QR2QsgZyk6hlxlqMwlUECG8Zvnz0Jtl0SofzRtYBpxXJZ7cUhga++v3Rrh7dEH+E/ogAyFyk2kjQG1zqb6HXmPqlGuB/wA/y6MgBNMSpO0jLeOoPIjRPCiQBScUq3uDWyMs5uV7EEjkpCnq2y0/ZvcA9o7t+misUkYcLOAI6i6p1TRBk2442aTkeh0SAs2E1XaRA8RkfMJzI24UZhGHPhccw5jvQghS9kwGlZCJIy08R9UhgtRvMsfE3un0T1uRI55qMc3sqi/yy5H+JAEshZBAoAJBBBMAkEaCAH9kVl0glkDkhEu0RCAOLZokpZckIA4cQAb6AXN+SrezG2lJWvdHC5zXAndbIADIB8zMzfnbXopHa0ubRVLm5EQSW/2FeZo5CIwWkgtcCCDYggZEEaFID1S0WNvb+iJ8QPQrKfh38SnSEU9cd42/ZzWzNvlkA1PULTjWi4B46EZ36jn6JiOKoHK+RHHpxQdI5pAuHX05m3+dUvcOHMH/ADJM6tvd3b2cCCwnnqP6JDHUU29wsRwUXtHSbzN8at18lIhxIDrWIycPv/nVLPYCCDmCLIAYYNVdpGObe6fTin6ruHOMM5YdHd3/AMSrEgGJyjjyzTTE4e0juNRZzfMZp84XSEMe7dvDh5IA4w2p7SMO48fNOlE0Z7KZ0fyv7zfPiFKoAIoFAlEgA0EEEwJAoIyEEgCQQXbIidASmI5AS8cPNJmJzdQQjZUEa6JAJYpSiSGSM/OxzfdpC8mdiW9pGfExxB82kgr1JtBtBHTbm/kJCGtNx4joLa26rz/8QaDsK57wLMnJkHLveL6oAq1C8tljIyIe3/uC2PCsYfCbeOM6sOnmORWMyAsd/CQfbNapS99jSOQI9QmwRo+C4lFPfsX3c3xxnKRnmNbcjn58E+rWAtuRcDxDjb+2qzOipT2jJmOMcsRyc02JadWO/M08ir7huPtl7sgDH6A/I/pnoehUMk0h1RS5mN1t4C9/ztOj/PmnELtW8R9uCiZWl4IblLCS6M9PynpwPonNNWCRjJm6Ed4cuBHmDkmgY12ipshIOGR/Qp9hlV2kYPHQ+YS80Qe0tOhFlCYXJ2Uro3cTb1GnumIn0jKbWPLVdPkSLn3QIZ40w7okbqw39OKfUswe0OHEJtEbgsdwy8wdCo7Aandkkp3asN29WnRAE8iRoIAAKCJBAEouSukLJgOaSk3hc6fdSTW20UdBXBoAIPmM/on7JARcEEdEETohUH4gbaU9AN1tpJiLtjBy6F/5R9SoP4l/E4Rb9NRm8mbXyjNrOBDfzO+gWYbP7N1WJSksDnXN3yvJtnrmdSk2NIHbVGK1QEkzWvNy0vdusYBnusClNppm1NAA7/8ATSP3ZB5ZOI5g2BWxbH/D+no2C7Q+T5nOFyf6BPsa2IpKgOvE1jnAjfYAHZ87a+qXI+DyhKN5odyyP6K47I4peIMJzZ3fT5VL7R/B+spi90G7URWJyO7JbluHU+Sz2lmdBIQQ5p8LmkFpHmDmCn2HRpUteW23LEkgD1Kkax0sIDpontjP/E3dOHfaCbZqiUOK2exxz3XNd/tIP6KeoPijKHuZVMD4nG12jvNHkfEFBR55Jbi1YXiRO6d/h3HjMkZWaTfMdTp5aWPDGlrXXbk5xLraXPiIHC+ugWVV2IR08jXQ2/DSgGzTcNcfnYPyniOd1pWB4xvU4eLFzMpM9W8H+3HohdgTlLNlblp1VM+JVQ6FjZmfm3XEcDq0/QhWlr2yM7SMtNxcOaRY8RoonEBHVRSwPLd4jde24u12rXW4Z2KljIsi2zeLCrpo5hq4WcOThk4e6lmtWUfDjFzT1L6KUbu85wbfhIzUfzAX9AtXjKYjiRtnB3of0UBtQwwyRVTfkIbJ1YTqfJWdzbiyaVFOJY3Ru0ILSgB3DIHAEaEXHqu1Wtjqw7jqeQ/tKdxYb8W37rvZWQFABoIIIAlLIkrI1cJiOU1xFj+yk7I2eWODc+NjZOyiSGeZsLhiNSxtWXNZv2kI1Gef1XpzZmhp4oGCm3THYbpbof7rGvi9sz2cgqom9yTKSwya/g48r/dOdh8RfS4bvhzi+okduAkkNazuiw5EglVTkoLcycY73hG2SV0bfE9o8yAkpKyMjuvB/hcCfZZnSwucwzPa+YCxeGkbxB5X4qToarD5RkJI3dSWuH6FUq+bXSRa6YryWCsxqSG5AEzOI8Lx/nkobEdn8Oxljn7oErRZx8ErL6X5jroofG6hsBBE12O03zYj10VaxWmkkeHQh3aG1tzPe9tVTG+cZYkWexFxymM9o/hJU0436Z4nYOBsH26HQrPK+me1xa9rmPGocLH2XofCsVjwynEdbMDNI4vEbAC9oOg3QbDqTZJvmw/FHiGWEFzg4sddu+N0XPhzbktsbPqZnA8/YfVZdk7Q33f3XHh5FXP4ZYw5tQKd7XPjc0h2V91h1vyAP6hWLHfhGA+8Tw1hOZcc2jnbj9FWtpNoIaeN1Jh3hOU9T88p0cGuHDqMuA5qzCZDLRo+K44RJGxmjiY922jmsc+5P5S0ZcvcKOleXAuaL2cZNO9unKTdI0c03PEHIcVWdk8QFZG1r7CWOzSTfOw7rib3v1GYN+auWHd0PElg7fuN03t3QLgkZ3IJ9eqAKXtphPY1DKxpsbt3iNN9ubHj+ID/AKStFwbEm1EMcrdHtBtyOhHobhVjHKY1ANM5rWtMbgx+8bFwIMdmnSxbxOWnFQvwqxUskkpJCQc3MB4Obk9o+/oUAas0pJ2TuhyPnwRwlKPZcIAq2MR/hquOpHhltFLy/dcrUFHYvQiogfGdXDLo4aH3CbbJYgZoAH/6kZ7N443agCbQQBQQBPPCb3zsnSbyQ53CfYjlFZdBEkM4ewEWIBB1BFws/wDiBGGSxBoAaGGwaAAMzcgBaFZVD4kUW9A2Qf8ADNjb8rv72VOojmBfppYsWRv8MsREgqWfMyQH+UtAH2KtNZhEch3h+zkGj2gA+Tho4eayXYLE+wxFgJs2cGM/xasPvl6raU6sSgkGoTja8DARtA3amBj2nLfY3I/xR8PRSlJBBHETA2Not8jQM+tguY23NlUdvdqG0rDFF4jcuI58054iiuKcmUrEsPpKV8kk7zVVEji5zpD3ASb2awfqTom2z8bp3ulic2khZftJmhsdhqWtItf7c+SrjKaSq35Xv3I2Akud4n5+GMcTzPDrohtlju9amhAjpoQBuN0e8ZlzjxsdPfyhXXu5kyyc9vCRJ7d7duqB+HpnvEDBuukc4mSaw4k57n1Plkq/gGyc9WRZpjjPzuBz/hHEq0bCbEb4E9Wwm+cULsrj/mScm/5mrniuLspwQ2xcBa4yAHJo+UfVOy3HESpR+pRsewP/AOMMUsB390bs+fet8pIGRtxI9b6qapMUErWStN+DtdP0N/ruqCxStdMTvHI8OCZ7PS9i8xE9x97dDy9vsiubfY3HBoc8W+zLUd5pHMcv81sqVtFTCCdtex27chwYOMzfE3o1zc/IlWjB6k2sTm029M/1BHsmm0OFdsx8Q/4o3o+krc2+5O7/AD9FahYLlg9e2eJkrPC9ocOYvwPUZhSgVE+E0MwpnCVpazevFvZOz8Qtyv8Aqr8QmIaucGut+bTzGqrkp/C14dpHVDdPISN0PqFZKllx1GYUHtXR9vTEs8bLSxniHNzt9wkThHLJwlBQ+zeKfiKdknG264cnNyKCYOGHgvV11qhZGE0sFI3cESWlZdIIGBNsQpBLG+M6PaR7hOkRCTWeBp45PPuLwPhfkLPicCOjmH+y3XB68TwRyt0kY13uMws3+JNBuTl9spM/XQqX+E2Ib1O+AnOJ1x/C/P73WXTtqTgzdqY7q42IuWMYkKeFzybG1liVHA/FK9sZJ3XEukI+WJp73kTkB1cFefiniIbAGDUv+gb/AFKY/BGm7lVMdXPZEPJjS4/949lYvlPP0KPyw+4920wBsMLRG0CMd0NHAa7v3WP4vC6GVr2Eg3D2uHAtOvney9H7TUvaUzwNQN4fy6/S6wXHYW7rmuNi03aSLg31BtoorELWvD5J7XZVnyv/AAtVDtvJUQAusH6SOblvPHE8iRw01soGpqS8kk3TXYyhkbMWSs3Y52WBdbd3tY3DzOV+qVqo3RksLSXA2sPETpkOarlHEyEWsZOQ6xTWUWdcnI8eTh4T5f1T+ppiwi/EXGmgNuHW/sm+4HA9ch65KcFyDaJvCK7deXSHcaN0FxNm2eCM+oe1g/m6q+0tEC0F2Zad4en9rqnv2elZE1rmjee0RvuRZofbeJ5kWBCulHNY2V6YnHgfvl3bHTp9047QEX5qJlfdrmjVuY9OHtb3TLAcbbLvsGrMx1B/v903JIIVSkm14J4vTRhs8t4HvD7OHvY+q77S6QrDYBw+Q3620d9Df0SLFHHBWIKttBVTRvyil/as5XvZwHugnW2OBmrZHuEBzTe/NpH/AKQUMPwaE6pLMuzVS1EQlLIiFecsTXDmJQtXJQAznBGi6GYThwSZYkPJVtvcN7amcR4o+8PLis+2Grvw9ay57s14z5nT6j6rZKiEOaWnRwIPqsQx6gMMr7XBifvtPkf/AEslvwsUjoaZ765Vj74pvP4gtOgI+oBUx8EqkdjUxHVkwf6PYG/eMqK2/wD/ALENPVt0lj3X9Hs/w+yhvhri/wCHxBgJsypHYvvpvHOM/wC7L+cqyvhsos5SN2nkaBrcHIrEtt8K7OR44Xy8tQtGxGnmY95YTuE6HQeSrm1cHaMBI7w7rvTQ+yp1EvPlF+hXz2vp8DDZTBH1eHxvid+0hLo3NOV9092x8iEhtRhrnM7ZzS14O5M05EPA18nDO/mpD4Q1+5NPTnRw7Rvm3I/S3stGxLD2VDHRvGThYkWuLG4IVv8AUjldlFsPascWefqiQMbnkBkP6BQdbiDw9u83dYbObceIX8Q56cFZNv8ABzS1TmZlurCfylW34bQQV1C+mqY2ydg/IOGYZJ3gQRmMw8ZKVaxyyM4tcFzq4d5o490a8bjj0US15bkeBA6g8Gn9DxVhnjDRyAFh5BV3FKgONmgZgi50P7p6EX8rKUngnVFy6EX1hbO3k6w92v8A/BqqmJymirQ9vgcd/wDlcbPb6G/0UrISXMOdw5mpzADrlp5nM2PH7pbV0RnpyW/6kV3s6j5m+o+oCg1k11T2NouMEoIBGYIuD0OiVL1TNgcZ7WDs3eOLLzYfCfTMegVo7S6muTPZwwUsti5n5M2/wu09jceiCZ18TzZ0RDXjK5FwWnO3uB9UFPBmbNQKJBBSKgrLktXRRIATcEmUsuXBAHCz34j4bZzZQMnCzloRCiNqqHtqdw4t7w9FTqIboP8AQv009liZnGycP4ikqaI+Jh7WK/2HqP8AqWb1jCx5tk5puDxDmm49Qbey0HBqn8NWRy/K49nJ5ONr/Y+ijPidgnYVTnNHdk/aN/m1HvdVVyylI03wxNr9zWtn8RbWUsU3/MYC4cnDJw9HApvjeDh0by3xWBH8uao/wXxnOWkccrdtH9BIPq0+61RXSgprDMkZOEsow+GY0lbHLoA8E/wk2d9Lrcmm+Y04LINv8N3HusPCbj+E5haHsJiP4iihcfE1vZu82ZfUWKzaV4zFnU9RSnGNq89lV+MmFb8Mc4GbDuO8jmPrdUf4YYsKeva15sycGE8t4kGMn1Fv5lsO2z4jSyRyuAL2kNHHe4Zea871oMclxkWuDgeRBuD7gK7KU8Gb2pOhTa4zg9J1UVwQqHjV2OLdM7g9RomeF/EORwaZA17bZ/K+/G1sk8x+tjqYe1hdfd8QOTm+YS3xnx5L3prdP8nyn5XQ0DhI0OGtrEHQ82u9eKcUs9iGk87X1y1aeoHHiM1XaDFAL30OptkDpnyBU1GWuc11gSPC7kCOBU0ilyXZUqirNBiA4RON+hjk1/2u/wC0LR45FTtuMO7anLxm6G7x1b849s/RRmze3AjY2OpabNAaJW97LhvN10Gov5KaRnnNyfJpgKCa4fWslYHxvD2nQtN/fkehQUik1JBBESmQAURQuiQAERCNEUAEuHsuLc12nEEXEoAyDanCTHI9lrA5hTG0+F/jMKin8UkTLuty8LvYi6tm1lI14Hcc4kEd1pd9lBbG0lXGJIpYwKZ29YPyf3sjYcvNYYQ2ylDwzfO3fCMvK/kxLBMQNHVxTDIRvG91Ye68f7SV6S3cgdQRcEaEHMFeeNs8KNPUPYRo4jzHA+y1b4X7XxvoGxzOPaQHs7WuSwZsPtl6K+E1jkrnTKX5VkV2zoQ7dNsnAsP3BVV2WxKahZJGAHB7ri/ynS/Xh7K2YpjbJXW8I4BVyqs4kMAJ4n5W+Z4noFlsWJuUWei0OnXtbL45IrEpnSOL5HOc52l8z5AcAqTtFSvEnhJ3sxYX9FfpYQ394nUnX+yj6ll1SpOEtx17tLDU1KvpfoUvDaCQZkEZ5BWJsgjbvXs7Qjg4HULqera1uebuQUJVVJec/bkjfKcslbop01Xt9/c4lrDHJvN0P+WVow54e0OYd0nM28JPVv8ATNUusF235J/s3iNu6SuhCWVk8hqavbsa8eC8MqbZSiw0J1YR1Py+vuqVSwiirjG8AwS93vAFpY89wm+Xddl5X5q7Us1wFB7c4OH0/aRtAMRu4Aasdk7LobH3VsTHIfVOxzN4vpppKYnxCNxLSPK4t72QSmxeOiWnaH729GAxzg1zgbDunugm9uY4FBSKzdLoFM4qlOWuugR0hZABHdABIkaNvXRACkEfEpUyjmFS9q9ruwO5HYv4DgPNUqXaKpcbmUjo2wWynQ22rcuF+pRZqIQeGbSHg8QuJ5Q0X+nNZRgGIVc8rY45XEnMk2IDRqTcLVo4bNAOZA1PHqqtRp3S9raLKrFNZwY78XMPc+05aBc7pt5d26z/AGVxP8PNZxs2Qbp1NjwNhmVvWP4EMRsLlkTL2c2xMjjkbA5botrx4daBjXw8bSneZd/7ztR7ZLmWRks8cHo9C65zglJRflf2GU84dnfe+g9lzFXubkPDy4JpUw9nrkkGh7hdo3WfneQxvuVhipt4iuT1lkqKoZsksfqS01W217qu4litzZqE5jOTqqHyBkcPcNsmz8Mc4F0ZZMBr2L95w82EB30Wh6W1LMonLfq+lb21T5I970nZd2XUFO55DWtLjyAJSSKZyzy2JKOYTFJlpqFY5sFmaN50brDW1nW8wDdRVRTB1vPVXQbi+Tn6quN0MweWi24LV3AVjiAe0tcLgggjmDqFVMLwqWI7rgcvsrdQQO5LUmcSSyZ3FVSYXVTNYN5rhkHE2LSbsd5jvBErntrspLVNjfAB2jTum5sCwgn6ED3KJTyV7DUCS1K09fY6ruWO4UNXUzgbtSbwRSbLTDMCllVsPriMip+nqboTyDWOx0kqh9mnySgK4mZcEIfQLsxitqN6oc9w3h2lyOYB09lYI56R994RDeI+VzC1nEX03vuoLE6fcqHMdcDfz8iVbXbDRkBzZXW1zAOS9BdOqMIttrjjBzKoWSk0knyWDZXD4YQ58WktiCfy2yA6cVIYlV77hC3iN6VwPhZfTzcQR5AngoiCsAyGQAt5ALjD6m7TIdZDvfy6MHt9SV5+y1yllnoo6PYui0RTNAAFgBkANAoDbDHIqeIl/ec7JjOLj/RM6rFezBcdALnyCy/anaRzj27vG67YGnMMaPFJbny6+Shlzlsh2y6GljSnfb+Vfy/C/wAjHGcVEbyZGiSc5iP5I76b/N37vuuKbZerqz2lQ/swcwH5uA4WjGTR52Uzsls2GAT1A3pX95odnuXzBN/nP0UzjuMx0zQ55zzs0W3nG2Vhy6rTBqp+3Ssvy/qYtRdPUS9y5/ZeEVuq2IgiYXyVD2gDNxDQPb9FS3vDJCYXus0919txxHO18lJYjis9dI1uZue5G3Qdep6lXHZvZFkID5gJJeWrGeQ4nqtnuOmP4ry34MWxWP4rCKqMQgmAdM50UtrPLY99sn71gRuv+iZVeKZbkN44+Odnv6vI+wyS21eGinqXNbk13fb0DtR6G6d7O4Q17RK8hwzIbw7psbjieiI1UV/jJdk533Tj7TlwiDp6l8bg5jnNcOIJ/wAKk8SeHbsjQAJmb5A0DwS14HS4v6rnaVzTL3bX3RvAG4DuP6LmcWjgb+WMuP8AO8uH0sqPUlF0qWOTT6Q5LUbV1g1LZ+nL4YXO0fE0joQLEfS6scFIBwTTBKItooG/M2Nh9bXt9VKxG4BWCPQrH83j6gZGEEoAgpFZKSxJjPGphzEzqYUSWUODwyFkpwdF1TOLdUb2kHolbXCphNrg0TrUlkkKee6dgqJpxZSUTlepZMsotFF+IGDm/bNHR/lzXOAbRSOj7IsuGsI3xfKzcrq91VO2Rpa4XBCpdHhrqOV8ZuYp+60/ldwB+11ujcp0OuXLXRVCG2+M102skZPVndI/N3f9xsfpdSEdZwCgK8FkhaeDv0K5hrbHNcL3MM969Mpxyh5tZOSyOO9jK7M8mjNx9lStnYRW1pkcLxRW3W8LDKNtvdyktpq8vMrgf9KAtb5vIZfz7xVTocbfBA6KLumR13vB71gAA1vLjn1XU0NTnCU49vj9jzXrFmycKX4WX93/AKwXfajalkF42WfL/wBLDrd3XoqTQ0E9dKTm4k997vC3/OACe7ObKvqbSPuyIm9/mfnnu/1WkUdKyJgZG0Na3QD7nmVolZDTrbDl+WcpQla8y6GWCYHFStswXcR3nnxO/oOiXxXFI6dm/K6w4DVzjyA4qO2g2kjpRu+OU6MB06uPAKiRw1GITE+I8ToyNvAdPLiqaqXZ+JY8InKxR+MexLaDGHVUu+QGgDdaOIF+J4lNoMQkYxzGus1xv1HOx4XUhiODNZUCBjr7rbyvOgIBc824ADgut2nb4YXPtxfKQD1LWj6XW2zVU1RSf7EadJfe3sX3GGG0e+d59xE3xHn+43m4qxbM4S6trGtt3d4Okto2Nug9gGpvh9HNWyiOJgJGjWjdjjHPkPPUraNkNm2UMO4DvSO70j7am2g/dHBcq++WpmuPijqxrjoKnl5sl/BIPhtpoEipIhISQ3Umjl5GiC6e2yCiPJYt1cvjulrIEKZAiqikumT4LKec1N5IVBwTLYzaIduSXZOlZoFEV+83MKmTcOS+OLOCcjlujmha8Zjqq7h2KAmxOan4JwVZCxTWUU2VyreGUzbPC7EPaOI+uX6qjzOIK2jEKUSsI9lmuO4SWk5Z8Vj1FWHlHqvRvUFKPtz7RS6070dVz7Np9BKwlMMFp4GNZPUDtGl5YIxbIgA7zh8wzGWXropd0YE247JszHREnQF4s0/7t1Q2DvY3taeosy991zr2jlaLXNuB09l1fTZZ07ivDOJ6/DGtcvDSwasy26N3SwtbIWtlZU/aba8MvFT2c7R0mrW8w3meunmoPGtqJJGNhjcQxrQ1zwLOkIFieYb01P0TvZrZUOtLU2awEARk2JPAP/L5aq6NEalvs/ZHLdkp/GJH4Bs/JWPL3lwZe7pDmXHk2+p6q+P7GhpyWtDWtHq53C54klO6urjp4955DGNFhw9GjiqDimIGuk3nXZTRHLm48hzefoFBzlc90+IolGG17IcyY0ZIdx8r/wDUqSfSO93H1IA8gVK7K7Jy18nduyJvikIy8m/md9lJbG7NGvn33ttTx2DrZAgDuxN+l/7rZqeBsbQxjQ1rRYNaLADoFhnm+xzfXg68r1oqvZh+ftv6Mj8BwKGjj7OFtvzOOb3Hm4qTRolckksI48pOTy3yEhZGiKZE4c1BdoIAlkEEEAFZEQukEANpI0wq6S4UsWpN7FFrgnGWDOccoXRHfZwS+CY3vWDsirXXUIde4VemwQNNwLLEqZwszDo6L1FdlW2a5+pP01VdJ4hhzZhfj91FUxc1StPULZjK5MEZuEsxZnO2OyztwuaM25jqFR6qnFXYghtQAGkOO62YDQg8H+eq9DuDXixAKpe03w6iqCXwOETzqCLsd7aFV176J76/+jpPU1aqv29Rw11L/JjdM6SklDnxDeboJWmw6i2XqnwxiWWTeigG+Xb3d7R7d7825fdvpmQrPNsvikPda2R7RpuPa9vpvG4Qh2UxOXJzJGg/ne1g9gVql6gpcuHJQvTEl/Vjj7lZqaV7379ZIXO/5bXAv8jbKMfVT2zezkte4BgEcMeRd8rebW/mef8A3yVwwL4YxsIdUv7Q/kZdrP5jq76K+U1MyNoZG0Ma0WDWgAD0VE5WXfn4X0LFdp9KsUfKf/J/2EMKw6OnibFELNaMuZ5k8yU7QQViWODmSbk8vs5QK6XKBBIkZQQASCBQQBLIIIIACCCCAAisjQQAm9iaTU90/XDggeSGlpE3MBCmnxpu+JRGMGPsnUciTkhSQuExD8OQ7QJm6bJM3VBujIEygmMNUnjH3TEBBdFcoAC5RlEgAkEEEAEUEEEASyCCCAAggggAIIIIAC5cgggDmy4cxBBIaEHNTeWMIIJANJGpNsYQQTAaVp3dEeGVzjkUEEwZNxvuukEECCKJBBABIkaCACQQQQ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AutoShape 4" descr="data:image/jpeg;base64,/9j/4AAQSkZJRgABAQAAAQABAAD/2wCEAAkGBxQSEhUUEhQVFBUUFhcVFRcVFBQUFRcYFRQWFxYVFxYYHCggGBolHBcVITEkJSkrLi4uGB8zODMsNygtLiwBCgoKDg0OGxAQGiwlHyQsLCwsLCwsLCwsLCwvLCwsLCwsLCwsLCwsLCwvLCwsLCwsLCwsLCwsLCwsLCwsLCssLP/AABEIARUAtgMBIgACEQEDEQH/xAAcAAAABwEBAAAAAAAAAAAAAAAAAQMEBQYHAgj/xABAEAABAwIDBQYEAwcCBgMAAAABAAIDBBEFITEGEkFRYRMiMnGBkQdCobEUUsEjYnKC0eHwM5JDU6Ky0vEVJDT/xAAaAQACAwEBAAAAAAAAAAAAAAAAAQIDBAUG/8QALhEAAgIBBAEDAgUEAwAAAAAAAAECAxEEEiExQQUTIlFxIzJhgaEzwdHhUpGx/9oADAMBAAIRAxEAPwDTbIWRoIDByukEi15Dt06HMfqEAKhCyF0aB4EikXMu4HoQnZSZagBItRWShCIoAaYhSiWNzDxGXQ8D7qCkiNRTFrv9SE2PPL+oVmsoyf8AZTh/yy913mNCgCPwIiWB0LuGQ8jopDBZy6Pdd4mHdPpxUTMPw1TceF2fodfZSU/7Kdrx4JbNPnwKQYJVwuEkWbzS0+RSwSZyd5pgR2DSW3ojqw5eXBSiiMSZ2crJRoe6710Kl25pDAgggmIJAo0SACQRoIDA9QR2QsgZyk6hlxlqMwlUECG8Zvnz0Jtl0SofzRtYBpxXJZ7cUhga++v3Rrh7dEH+E/ogAyFyk2kjQG1zqb6HXmPqlGuB/wA/y6MgBNMSpO0jLeOoPIjRPCiQBScUq3uDWyMs5uV7EEjkpCnq2y0/ZvcA9o7t+misUkYcLOAI6i6p1TRBk2442aTkeh0SAs2E1XaRA8RkfMJzI24UZhGHPhccw5jvQghS9kwGlZCJIy08R9UhgtRvMsfE3un0T1uRI55qMc3sqi/yy5H+JAEshZBAoAJBBBMAkEaCAH9kVl0glkDkhEu0RCAOLZokpZckIA4cQAb6AXN+SrezG2lJWvdHC5zXAndbIADIB8zMzfnbXopHa0ubRVLm5EQSW/2FeZo5CIwWkgtcCCDYggZEEaFID1S0WNvb+iJ8QPQrKfh38SnSEU9cd42/ZzWzNvlkA1PULTjWi4B46EZ36jn6JiOKoHK+RHHpxQdI5pAuHX05m3+dUvcOHMH/ADJM6tvd3b2cCCwnnqP6JDHUU29wsRwUXtHSbzN8at18lIhxIDrWIycPv/nVLPYCCDmCLIAYYNVdpGObe6fTin6ruHOMM5YdHd3/AMSrEgGJyjjyzTTE4e0juNRZzfMZp84XSEMe7dvDh5IA4w2p7SMO48fNOlE0Z7KZ0fyv7zfPiFKoAIoFAlEgA0EEEwJAoIyEEgCQQXbIidASmI5AS8cPNJmJzdQQjZUEa6JAJYpSiSGSM/OxzfdpC8mdiW9pGfExxB82kgr1JtBtBHTbm/kJCGtNx4joLa26rz/8QaDsK57wLMnJkHLveL6oAq1C8tljIyIe3/uC2PCsYfCbeOM6sOnmORWMyAsd/CQfbNapS99jSOQI9QmwRo+C4lFPfsX3c3xxnKRnmNbcjn58E+rWAtuRcDxDjb+2qzOipT2jJmOMcsRyc02JadWO/M08ir7huPtl7sgDH6A/I/pnoehUMk0h1RS5mN1t4C9/ztOj/PmnELtW8R9uCiZWl4IblLCS6M9PynpwPonNNWCRjJm6Ed4cuBHmDkmgY12ipshIOGR/Qp9hlV2kYPHQ+YS80Qe0tOhFlCYXJ2Uro3cTb1GnumIn0jKbWPLVdPkSLn3QIZ40w7okbqw39OKfUswe0OHEJtEbgsdwy8wdCo7Aandkkp3asN29WnRAE8iRoIAAKCJBAEouSukLJgOaSk3hc6fdSTW20UdBXBoAIPmM/on7JARcEEdEETohUH4gbaU9AN1tpJiLtjBy6F/5R9SoP4l/E4Rb9NRm8mbXyjNrOBDfzO+gWYbP7N1WJSksDnXN3yvJtnrmdSk2NIHbVGK1QEkzWvNy0vdusYBnusClNppm1NAA7/8ATSP3ZB5ZOI5g2BWxbH/D+no2C7Q+T5nOFyf6BPsa2IpKgOvE1jnAjfYAHZ87a+qXI+DyhKN5odyyP6K47I4peIMJzZ3fT5VL7R/B+spi90G7URWJyO7JbluHU+Sz2lmdBIQQ5p8LmkFpHmDmCn2HRpUteW23LEkgD1Kkax0sIDpontjP/E3dOHfaCbZqiUOK2exxz3XNd/tIP6KeoPijKHuZVMD4nG12jvNHkfEFBR55Jbi1YXiRO6d/h3HjMkZWaTfMdTp5aWPDGlrXXbk5xLraXPiIHC+ugWVV2IR08jXQ2/DSgGzTcNcfnYPyniOd1pWB4xvU4eLFzMpM9W8H+3HohdgTlLNlblp1VM+JVQ6FjZmfm3XEcDq0/QhWlr2yM7SMtNxcOaRY8RoonEBHVRSwPLd4jde24u12rXW4Z2KljIsi2zeLCrpo5hq4WcOThk4e6lmtWUfDjFzT1L6KUbu85wbfhIzUfzAX9AtXjKYjiRtnB3of0UBtQwwyRVTfkIbJ1YTqfJWdzbiyaVFOJY3Ru0ILSgB3DIHAEaEXHqu1Wtjqw7jqeQ/tKdxYb8W37rvZWQFABoIIIAlLIkrI1cJiOU1xFj+yk7I2eWODc+NjZOyiSGeZsLhiNSxtWXNZv2kI1Gef1XpzZmhp4oGCm3THYbpbof7rGvi9sz2cgqom9yTKSwya/g48r/dOdh8RfS4bvhzi+okduAkkNazuiw5EglVTkoLcycY73hG2SV0bfE9o8yAkpKyMjuvB/hcCfZZnSwucwzPa+YCxeGkbxB5X4qToarD5RkJI3dSWuH6FUq+bXSRa6YryWCsxqSG5AEzOI8Lx/nkobEdn8Oxljn7oErRZx8ErL6X5jroofG6hsBBE12O03zYj10VaxWmkkeHQh3aG1tzPe9tVTG+cZYkWexFxymM9o/hJU0436Z4nYOBsH26HQrPK+me1xa9rmPGocLH2XofCsVjwynEdbMDNI4vEbAC9oOg3QbDqTZJvmw/FHiGWEFzg4sddu+N0XPhzbktsbPqZnA8/YfVZdk7Q33f3XHh5FXP4ZYw5tQKd7XPjc0h2V91h1vyAP6hWLHfhGA+8Tw1hOZcc2jnbj9FWtpNoIaeN1Jh3hOU9T88p0cGuHDqMuA5qzCZDLRo+K44RJGxmjiY922jmsc+5P5S0ZcvcKOleXAuaL2cZNO9unKTdI0c03PEHIcVWdk8QFZG1r7CWOzSTfOw7rib3v1GYN+auWHd0PElg7fuN03t3QLgkZ3IJ9eqAKXtphPY1DKxpsbt3iNN9ubHj+ID/AKStFwbEm1EMcrdHtBtyOhHobhVjHKY1ANM5rWtMbgx+8bFwIMdmnSxbxOWnFQvwqxUskkpJCQc3MB4Obk9o+/oUAas0pJ2TuhyPnwRwlKPZcIAq2MR/hquOpHhltFLy/dcrUFHYvQiogfGdXDLo4aH3CbbJYgZoAH/6kZ7N443agCbQQBQQBPPCb3zsnSbyQ53CfYjlFZdBEkM4ewEWIBB1BFws/wDiBGGSxBoAaGGwaAAMzcgBaFZVD4kUW9A2Qf8ADNjb8rv72VOojmBfppYsWRv8MsREgqWfMyQH+UtAH2KtNZhEch3h+zkGj2gA+Tho4eayXYLE+wxFgJs2cGM/xasPvl6raU6sSgkGoTja8DARtA3amBj2nLfY3I/xR8PRSlJBBHETA2Not8jQM+tguY23NlUdvdqG0rDFF4jcuI58054iiuKcmUrEsPpKV8kk7zVVEji5zpD3ASb2awfqTom2z8bp3ulic2khZftJmhsdhqWtItf7c+SrjKaSq35Xv3I2Akud4n5+GMcTzPDrohtlju9amhAjpoQBuN0e8ZlzjxsdPfyhXXu5kyyc9vCRJ7d7duqB+HpnvEDBuukc4mSaw4k57n1Plkq/gGyc9WRZpjjPzuBz/hHEq0bCbEb4E9Wwm+cULsrj/mScm/5mrniuLspwQ2xcBa4yAHJo+UfVOy3HESpR+pRsewP/AOMMUsB390bs+fet8pIGRtxI9b6qapMUErWStN+DtdP0N/ruqCxStdMTvHI8OCZ7PS9i8xE9x97dDy9vsiubfY3HBoc8W+zLUd5pHMcv81sqVtFTCCdtex27chwYOMzfE3o1zc/IlWjB6k2sTm029M/1BHsmm0OFdsx8Q/4o3o+krc2+5O7/AD9FahYLlg9e2eJkrPC9ocOYvwPUZhSgVE+E0MwpnCVpazevFvZOz8Qtyv8Aqr8QmIaucGut+bTzGqrkp/C14dpHVDdPISN0PqFZKllx1GYUHtXR9vTEs8bLSxniHNzt9wkThHLJwlBQ+zeKfiKdknG264cnNyKCYOGHgvV11qhZGE0sFI3cESWlZdIIGBNsQpBLG+M6PaR7hOkRCTWeBp45PPuLwPhfkLPicCOjmH+y3XB68TwRyt0kY13uMws3+JNBuTl9spM/XQqX+E2Ib1O+AnOJ1x/C/P73WXTtqTgzdqY7q42IuWMYkKeFzybG1liVHA/FK9sZJ3XEukI+WJp73kTkB1cFefiniIbAGDUv+gb/AFKY/BGm7lVMdXPZEPJjS4/949lYvlPP0KPyw+4920wBsMLRG0CMd0NHAa7v3WP4vC6GVr2Eg3D2uHAtOvney9H7TUvaUzwNQN4fy6/S6wXHYW7rmuNi03aSLg31BtoorELWvD5J7XZVnyv/AAtVDtvJUQAusH6SOblvPHE8iRw01soGpqS8kk3TXYyhkbMWSs3Y52WBdbd3tY3DzOV+qVqo3RksLSXA2sPETpkOarlHEyEWsZOQ6xTWUWdcnI8eTh4T5f1T+ppiwi/EXGmgNuHW/sm+4HA9ch65KcFyDaJvCK7deXSHcaN0FxNm2eCM+oe1g/m6q+0tEC0F2Zad4en9rqnv2elZE1rmjee0RvuRZofbeJ5kWBCulHNY2V6YnHgfvl3bHTp9047QEX5qJlfdrmjVuY9OHtb3TLAcbbLvsGrMx1B/v903JIIVSkm14J4vTRhs8t4HvD7OHvY+q77S6QrDYBw+Q3620d9Df0SLFHHBWIKttBVTRvyil/as5XvZwHugnW2OBmrZHuEBzTe/NpH/AKQUMPwaE6pLMuzVS1EQlLIiFecsTXDmJQtXJQAznBGi6GYThwSZYkPJVtvcN7amcR4o+8PLis+2Grvw9ay57s14z5nT6j6rZKiEOaWnRwIPqsQx6gMMr7XBifvtPkf/AEslvwsUjoaZ765Vj74pvP4gtOgI+oBUx8EqkdjUxHVkwf6PYG/eMqK2/wD/ALENPVt0lj3X9Hs/w+yhvhri/wCHxBgJsypHYvvpvHOM/wC7L+cqyvhsos5SN2nkaBrcHIrEtt8K7OR44Xy8tQtGxGnmY95YTuE6HQeSrm1cHaMBI7w7rvTQ+yp1EvPlF+hXz2vp8DDZTBH1eHxvid+0hLo3NOV9092x8iEhtRhrnM7ZzS14O5M05EPA18nDO/mpD4Q1+5NPTnRw7Rvm3I/S3stGxLD2VDHRvGThYkWuLG4IVv8AUjldlFsPascWefqiQMbnkBkP6BQdbiDw9u83dYbObceIX8Q56cFZNv8ABzS1TmZlurCfylW34bQQV1C+mqY2ydg/IOGYZJ3gQRmMw8ZKVaxyyM4tcFzq4d5o490a8bjj0US15bkeBA6g8Gn9DxVhnjDRyAFh5BV3FKgONmgZgi50P7p6EX8rKUngnVFy6EX1hbO3k6w92v8A/BqqmJymirQ9vgcd/wDlcbPb6G/0UrISXMOdw5mpzADrlp5nM2PH7pbV0RnpyW/6kV3s6j5m+o+oCg1k11T2NouMEoIBGYIuD0OiVL1TNgcZ7WDs3eOLLzYfCfTMegVo7S6muTPZwwUsti5n5M2/wu09jceiCZ18TzZ0RDXjK5FwWnO3uB9UFPBmbNQKJBBSKgrLktXRRIATcEmUsuXBAHCz34j4bZzZQMnCzloRCiNqqHtqdw4t7w9FTqIboP8AQv009liZnGycP4ikqaI+Jh7WK/2HqP8AqWb1jCx5tk5puDxDmm49Qbey0HBqn8NWRy/K49nJ5ONr/Y+ijPidgnYVTnNHdk/aN/m1HvdVVyylI03wxNr9zWtn8RbWUsU3/MYC4cnDJw9HApvjeDh0by3xWBH8uao/wXxnOWkccrdtH9BIPq0+61RXSgprDMkZOEsow+GY0lbHLoA8E/wk2d9Lrcmm+Y04LINv8N3HusPCbj+E5haHsJiP4iihcfE1vZu82ZfUWKzaV4zFnU9RSnGNq89lV+MmFb8Mc4GbDuO8jmPrdUf4YYsKeva15sycGE8t4kGMn1Fv5lsO2z4jSyRyuAL2kNHHe4Zea871oMclxkWuDgeRBuD7gK7KU8Gb2pOhTa4zg9J1UVwQqHjV2OLdM7g9RomeF/EORwaZA17bZ/K+/G1sk8x+tjqYe1hdfd8QOTm+YS3xnx5L3prdP8nyn5XQ0DhI0OGtrEHQ82u9eKcUs9iGk87X1y1aeoHHiM1XaDFAL30OptkDpnyBU1GWuc11gSPC7kCOBU0ilyXZUqirNBiA4RON+hjk1/2u/wC0LR45FTtuMO7anLxm6G7x1b849s/RRmze3AjY2OpabNAaJW97LhvN10Gov5KaRnnNyfJpgKCa4fWslYHxvD2nQtN/fkehQUik1JBBESmQAURQuiQAERCNEUAEuHsuLc12nEEXEoAyDanCTHI9lrA5hTG0+F/jMKin8UkTLuty8LvYi6tm1lI14Hcc4kEd1pd9lBbG0lXGJIpYwKZ29YPyf3sjYcvNYYQ2ylDwzfO3fCMvK/kxLBMQNHVxTDIRvG91Ye68f7SV6S3cgdQRcEaEHMFeeNs8KNPUPYRo4jzHA+y1b4X7XxvoGxzOPaQHs7WuSwZsPtl6K+E1jkrnTKX5VkV2zoQ7dNsnAsP3BVV2WxKahZJGAHB7ri/ynS/Xh7K2YpjbJXW8I4BVyqs4kMAJ4n5W+Z4noFlsWJuUWei0OnXtbL45IrEpnSOL5HOc52l8z5AcAqTtFSvEnhJ3sxYX9FfpYQ394nUnX+yj6ll1SpOEtx17tLDU1KvpfoUvDaCQZkEZ5BWJsgjbvXs7Qjg4HULqera1uebuQUJVVJec/bkjfKcslbop01Xt9/c4lrDHJvN0P+WVow54e0OYd0nM28JPVv8ATNUusF235J/s3iNu6SuhCWVk8hqavbsa8eC8MqbZSiw0J1YR1Py+vuqVSwiirjG8AwS93vAFpY89wm+Xddl5X5q7Us1wFB7c4OH0/aRtAMRu4Aasdk7LobH3VsTHIfVOxzN4vpppKYnxCNxLSPK4t72QSmxeOiWnaH729GAxzg1zgbDunugm9uY4FBSKzdLoFM4qlOWuugR0hZABHdABIkaNvXRACkEfEpUyjmFS9q9ruwO5HYv4DgPNUqXaKpcbmUjo2wWynQ22rcuF+pRZqIQeGbSHg8QuJ5Q0X+nNZRgGIVc8rY45XEnMk2IDRqTcLVo4bNAOZA1PHqqtRp3S9raLKrFNZwY78XMPc+05aBc7pt5d26z/AGVxP8PNZxs2Qbp1NjwNhmVvWP4EMRsLlkTL2c2xMjjkbA5botrx4daBjXw8bSneZd/7ztR7ZLmWRks8cHo9C65zglJRflf2GU84dnfe+g9lzFXubkPDy4JpUw9nrkkGh7hdo3WfneQxvuVhipt4iuT1lkqKoZsksfqS01W217qu4litzZqE5jOTqqHyBkcPcNsmz8Mc4F0ZZMBr2L95w82EB30Wh6W1LMonLfq+lb21T5I970nZd2XUFO55DWtLjyAJSSKZyzy2JKOYTFJlpqFY5sFmaN50brDW1nW8wDdRVRTB1vPVXQbi+Tn6quN0MweWi24LV3AVjiAe0tcLgggjmDqFVMLwqWI7rgcvsrdQQO5LUmcSSyZ3FVSYXVTNYN5rhkHE2LSbsd5jvBErntrspLVNjfAB2jTum5sCwgn6ED3KJTyV7DUCS1K09fY6ruWO4UNXUzgbtSbwRSbLTDMCllVsPriMip+nqboTyDWOx0kqh9mnySgK4mZcEIfQLsxitqN6oc9w3h2lyOYB09lYI56R994RDeI+VzC1nEX03vuoLE6fcqHMdcDfz8iVbXbDRkBzZXW1zAOS9BdOqMIttrjjBzKoWSk0knyWDZXD4YQ58WktiCfy2yA6cVIYlV77hC3iN6VwPhZfTzcQR5AngoiCsAyGQAt5ALjD6m7TIdZDvfy6MHt9SV5+y1yllnoo6PYui0RTNAAFgBkANAoDbDHIqeIl/ec7JjOLj/RM6rFezBcdALnyCy/anaRzj27vG67YGnMMaPFJbny6+Shlzlsh2y6GljSnfb+Vfy/C/wAjHGcVEbyZGiSc5iP5I76b/N37vuuKbZerqz2lQ/swcwH5uA4WjGTR52Uzsls2GAT1A3pX95odnuXzBN/nP0UzjuMx0zQ55zzs0W3nG2Vhy6rTBqp+3Ssvy/qYtRdPUS9y5/ZeEVuq2IgiYXyVD2gDNxDQPb9FS3vDJCYXus0919txxHO18lJYjis9dI1uZue5G3Qdep6lXHZvZFkID5gJJeWrGeQ4nqtnuOmP4ry34MWxWP4rCKqMQgmAdM50UtrPLY99sn71gRuv+iZVeKZbkN44+Odnv6vI+wyS21eGinqXNbk13fb0DtR6G6d7O4Q17RK8hwzIbw7psbjieiI1UV/jJdk533Tj7TlwiDp6l8bg5jnNcOIJ/wAKk8SeHbsjQAJmb5A0DwS14HS4v6rnaVzTL3bX3RvAG4DuP6LmcWjgb+WMuP8AO8uH0sqPUlF0qWOTT6Q5LUbV1g1LZ+nL4YXO0fE0joQLEfS6scFIBwTTBKItooG/M2Nh9bXt9VKxG4BWCPQrH83j6gZGEEoAgpFZKSxJjPGphzEzqYUSWUODwyFkpwdF1TOLdUb2kHolbXCphNrg0TrUlkkKee6dgqJpxZSUTlepZMsotFF+IGDm/bNHR/lzXOAbRSOj7IsuGsI3xfKzcrq91VO2Rpa4XBCpdHhrqOV8ZuYp+60/ldwB+11ujcp0OuXLXRVCG2+M102skZPVndI/N3f9xsfpdSEdZwCgK8FkhaeDv0K5hrbHNcL3MM969Mpxyh5tZOSyOO9jK7M8mjNx9lStnYRW1pkcLxRW3W8LDKNtvdyktpq8vMrgf9KAtb5vIZfz7xVTocbfBA6KLumR13vB71gAA1vLjn1XU0NTnCU49vj9jzXrFmycKX4WX93/AKwXfajalkF42WfL/wBLDrd3XoqTQ0E9dKTm4k997vC3/OACe7ObKvqbSPuyIm9/mfnnu/1WkUdKyJgZG0Na3QD7nmVolZDTrbDl+WcpQla8y6GWCYHFStswXcR3nnxO/oOiXxXFI6dm/K6w4DVzjyA4qO2g2kjpRu+OU6MB06uPAKiRw1GITE+I8ToyNvAdPLiqaqXZ+JY8InKxR+MexLaDGHVUu+QGgDdaOIF+J4lNoMQkYxzGus1xv1HOx4XUhiODNZUCBjr7rbyvOgIBc824ADgut2nb4YXPtxfKQD1LWj6XW2zVU1RSf7EadJfe3sX3GGG0e+d59xE3xHn+43m4qxbM4S6trGtt3d4Okto2Nug9gGpvh9HNWyiOJgJGjWjdjjHPkPPUraNkNm2UMO4DvSO70j7am2g/dHBcq++WpmuPijqxrjoKnl5sl/BIPhtpoEipIhISQ3Umjl5GiC6e2yCiPJYt1cvjulrIEKZAiqikumT4LKec1N5IVBwTLYzaIduSXZOlZoFEV+83MKmTcOS+OLOCcjlujmha8Zjqq7h2KAmxOan4JwVZCxTWUU2VyreGUzbPC7EPaOI+uX6qjzOIK2jEKUSsI9lmuO4SWk5Z8Vj1FWHlHqvRvUFKPtz7RS6070dVz7Np9BKwlMMFp4GNZPUDtGl5YIxbIgA7zh8wzGWXropd0YE247JszHREnQF4s0/7t1Q2DvY3taeosy991zr2jlaLXNuB09l1fTZZ07ivDOJ6/DGtcvDSwasy26N3SwtbIWtlZU/aba8MvFT2c7R0mrW8w3meunmoPGtqJJGNhjcQxrQ1zwLOkIFieYb01P0TvZrZUOtLU2awEARk2JPAP/L5aq6NEalvs/ZHLdkp/GJH4Bs/JWPL3lwZe7pDmXHk2+p6q+P7GhpyWtDWtHq53C54klO6urjp4955DGNFhw9GjiqDimIGuk3nXZTRHLm48hzefoFBzlc90+IolGG17IcyY0ZIdx8r/wDUqSfSO93H1IA8gVK7K7Jy18nduyJvikIy8m/md9lJbG7NGvn33ttTx2DrZAgDuxN+l/7rZqeBsbQxjQ1rRYNaLADoFhnm+xzfXg68r1oqvZh+ftv6Mj8BwKGjj7OFtvzOOb3Hm4qTRolckksI48pOTy3yEhZGiKZE4c1BdoIAlkEEEAFZEQukEANpI0wq6S4UsWpN7FFrgnGWDOccoXRHfZwS+CY3vWDsirXXUIde4VemwQNNwLLEqZwszDo6L1FdlW2a5+pP01VdJ4hhzZhfj91FUxc1StPULZjK5MEZuEsxZnO2OyztwuaM25jqFR6qnFXYghtQAGkOO62YDQg8H+eq9DuDXixAKpe03w6iqCXwOETzqCLsd7aFV176J76/+jpPU1aqv29Rw11L/JjdM6SklDnxDeboJWmw6i2XqnwxiWWTeigG+Xb3d7R7d7825fdvpmQrPNsvikPda2R7RpuPa9vpvG4Qh2UxOXJzJGg/ne1g9gVql6gpcuHJQvTEl/Vjj7lZqaV7379ZIXO/5bXAv8jbKMfVT2zezkte4BgEcMeRd8rebW/mef8A3yVwwL4YxsIdUv7Q/kZdrP5jq76K+U1MyNoZG0Ma0WDWgAD0VE5WXfn4X0LFdp9KsUfKf/J/2EMKw6OnibFELNaMuZ5k8yU7QQViWODmSbk8vs5QK6XKBBIkZQQASCBQQBLIIIIACCCCAAisjQQAm9iaTU90/XDggeSGlpE3MBCmnxpu+JRGMGPsnUciTkhSQuExD8OQ7QJm6bJM3VBujIEygmMNUnjH3TEBBdFcoAC5RlEgAkEEEAEUEEEASyCCCAAggggAIIIIAC5cgggDmy4cxBBIaEHNTeWMIIJANJGpNsYQQTAaVp3dEeGVzjkUEEwZNxvuukEECCKJBBABIkaCACQQQQ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672" y="4149080"/>
            <a:ext cx="1227969" cy="1872208"/>
          </a:xfrm>
          <a:prstGeom prst="rect">
            <a:avLst/>
          </a:prstGeom>
          <a:ln>
            <a:noFill/>
          </a:ln>
          <a:effectLst>
            <a:softEdge rad="112500"/>
          </a:effec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080" y="836712"/>
            <a:ext cx="3024335" cy="201622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112" y="4149080"/>
            <a:ext cx="2596995" cy="1727566"/>
          </a:xfrm>
          <a:prstGeom prst="rect">
            <a:avLst/>
          </a:prstGeom>
          <a:ln>
            <a:noFill/>
          </a:ln>
          <a:effectLst>
            <a:softEdge rad="112500"/>
          </a:effectLst>
        </p:spPr>
      </p:pic>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b="13326"/>
          <a:stretch/>
        </p:blipFill>
        <p:spPr>
          <a:xfrm>
            <a:off x="1280592" y="980728"/>
            <a:ext cx="2466975" cy="1601605"/>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760" y="880077"/>
            <a:ext cx="4427959" cy="564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2" name="Oval 8"/>
          <p:cNvSpPr>
            <a:spLocks noChangeArrowheads="1"/>
          </p:cNvSpPr>
          <p:nvPr/>
        </p:nvSpPr>
        <p:spPr bwMode="auto">
          <a:xfrm>
            <a:off x="2700338" y="736086"/>
            <a:ext cx="936625" cy="936625"/>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8" name="Rectangle 8"/>
          <p:cNvSpPr>
            <a:spLocks noChangeArrowheads="1"/>
          </p:cNvSpPr>
          <p:nvPr/>
        </p:nvSpPr>
        <p:spPr bwMode="auto">
          <a:xfrm>
            <a:off x="477952" y="30954"/>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checkerboard(across)">
                                      <p:cBhvr>
                                        <p:cTn id="7" dur="1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457747" y="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pic>
        <p:nvPicPr>
          <p:cNvPr id="266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672" y="1628800"/>
            <a:ext cx="6033120" cy="333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3" name="Oval 5"/>
          <p:cNvSpPr>
            <a:spLocks noChangeArrowheads="1"/>
          </p:cNvSpPr>
          <p:nvPr/>
        </p:nvSpPr>
        <p:spPr bwMode="auto">
          <a:xfrm>
            <a:off x="1568624" y="4581128"/>
            <a:ext cx="6753845" cy="216024"/>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checkerboard(across)">
                                      <p:cBhvr>
                                        <p:cTn id="7" dur="1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919163" y="1125538"/>
            <a:ext cx="864235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 typeface="Wingdings" pitchFamily="2" charset="2"/>
              <a:buChar char="Ø"/>
            </a:pPr>
            <a:r>
              <a:rPr lang="fr-FR" sz="2000" b="1" dirty="0">
                <a:solidFill>
                  <a:schemeClr val="accent2">
                    <a:lumMod val="75000"/>
                  </a:schemeClr>
                </a:solidFill>
                <a:sym typeface="Wingdings" pitchFamily="2" charset="2"/>
              </a:rPr>
              <a:t> 1. Acquisition des connaissances théoriques :</a:t>
            </a:r>
          </a:p>
          <a:p>
            <a:pPr lvl="1" eaLnBrk="0" hangingPunct="0">
              <a:spcAft>
                <a:spcPct val="25000"/>
              </a:spcAft>
              <a:buFontTx/>
              <a:buChar char="•"/>
            </a:pPr>
            <a:r>
              <a:rPr lang="fr-FR" dirty="0">
                <a:solidFill>
                  <a:srgbClr val="0000FF"/>
                </a:solidFill>
                <a:sym typeface="Wingdings" pitchFamily="2" charset="2"/>
              </a:rPr>
              <a:t> </a:t>
            </a:r>
            <a:r>
              <a:rPr lang="fr-FR" dirty="0">
                <a:sym typeface="Wingdings" pitchFamily="2" charset="2"/>
              </a:rPr>
              <a:t>situation préalable aux situations professionnelles : la formation à PRE doit donc débuter dès le début de la formation</a:t>
            </a:r>
          </a:p>
          <a:p>
            <a:pPr lvl="1" eaLnBrk="0" hangingPunct="0">
              <a:spcAft>
                <a:spcPct val="25000"/>
              </a:spcAft>
              <a:buFontTx/>
              <a:buChar char="•"/>
            </a:pPr>
            <a:r>
              <a:rPr lang="fr-FR" dirty="0">
                <a:sym typeface="Wingdings" pitchFamily="2" charset="2"/>
              </a:rPr>
              <a:t> mettre en œuvre les contenus types de formation </a:t>
            </a:r>
            <a:r>
              <a:rPr lang="fr-FR" i="1" dirty="0">
                <a:sym typeface="Wingdings" pitchFamily="2" charset="2"/>
              </a:rPr>
              <a:t>(annexe D NFC 18-510)</a:t>
            </a:r>
          </a:p>
          <a:p>
            <a:pPr lvl="1" eaLnBrk="0" hangingPunct="0">
              <a:spcAft>
                <a:spcPct val="25000"/>
              </a:spcAft>
              <a:buFontTx/>
              <a:buChar char="•"/>
            </a:pPr>
            <a:r>
              <a:rPr lang="fr-FR" dirty="0">
                <a:sym typeface="Wingdings" pitchFamily="2" charset="2"/>
              </a:rPr>
              <a:t> valider la capacité des élèves à réussir aux tests </a:t>
            </a:r>
            <a:r>
              <a:rPr lang="fr-FR" i="1" dirty="0">
                <a:sym typeface="Wingdings" pitchFamily="2" charset="2"/>
              </a:rPr>
              <a:t>(partie G du référentiel)</a:t>
            </a:r>
          </a:p>
          <a:p>
            <a:pPr eaLnBrk="0" hangingPunct="0"/>
            <a:endParaRPr lang="fr-FR" sz="2000" i="1" dirty="0">
              <a:sym typeface="Wingdings" pitchFamily="2" charset="2"/>
            </a:endParaRPr>
          </a:p>
          <a:p>
            <a:pPr eaLnBrk="0" hangingPunct="0">
              <a:buFont typeface="Wingdings" pitchFamily="2" charset="2"/>
              <a:buChar char="Ø"/>
            </a:pPr>
            <a:r>
              <a:rPr lang="fr-FR" sz="2000" b="1" dirty="0">
                <a:solidFill>
                  <a:schemeClr val="accent2">
                    <a:lumMod val="75000"/>
                  </a:schemeClr>
                </a:solidFill>
                <a:sym typeface="Wingdings" pitchFamily="2" charset="2"/>
              </a:rPr>
              <a:t> 2. Acquisition des compétences pratiques :</a:t>
            </a:r>
          </a:p>
          <a:p>
            <a:pPr lvl="1" eaLnBrk="0" hangingPunct="0">
              <a:spcAft>
                <a:spcPct val="25000"/>
              </a:spcAft>
              <a:buFontTx/>
              <a:buChar char="•"/>
            </a:pPr>
            <a:r>
              <a:rPr lang="fr-FR" dirty="0">
                <a:sym typeface="Wingdings" pitchFamily="2" charset="2"/>
              </a:rPr>
              <a:t> après acquisition des connaissances théoriques</a:t>
            </a:r>
          </a:p>
          <a:p>
            <a:pPr lvl="1" eaLnBrk="0" hangingPunct="0">
              <a:spcAft>
                <a:spcPct val="25000"/>
              </a:spcAft>
              <a:buFontTx/>
              <a:buChar char="•"/>
            </a:pPr>
            <a:r>
              <a:rPr lang="fr-FR" dirty="0">
                <a:sym typeface="Wingdings" pitchFamily="2" charset="2"/>
              </a:rPr>
              <a:t> vérifier la capacité des élèves à mettre en application les tâches professionnelles </a:t>
            </a:r>
            <a:r>
              <a:rPr lang="fr-FR" i="1" dirty="0">
                <a:sym typeface="Wingdings" pitchFamily="2" charset="2"/>
              </a:rPr>
              <a:t>(partie B du référentiel),</a:t>
            </a:r>
            <a:r>
              <a:rPr lang="fr-FR" dirty="0">
                <a:sym typeface="Wingdings" pitchFamily="2" charset="2"/>
              </a:rPr>
              <a:t> </a:t>
            </a:r>
            <a:r>
              <a:rPr lang="fr-FR" u="sng" dirty="0">
                <a:sym typeface="Wingdings" pitchFamily="2" charset="2"/>
              </a:rPr>
              <a:t>dans des espaces et sur des équipements représentatifs des installations réelles de la filière considérée</a:t>
            </a:r>
          </a:p>
          <a:p>
            <a:pPr lvl="1" eaLnBrk="0" hangingPunct="0">
              <a:spcAft>
                <a:spcPct val="25000"/>
              </a:spcAft>
              <a:buFontTx/>
              <a:buChar char="•"/>
            </a:pPr>
            <a:r>
              <a:rPr lang="fr-FR" dirty="0">
                <a:sym typeface="Wingdings" pitchFamily="2" charset="2"/>
              </a:rPr>
              <a:t> validation des tâches professionnelles</a:t>
            </a:r>
          </a:p>
        </p:txBody>
      </p:sp>
      <p:sp>
        <p:nvSpPr>
          <p:cNvPr id="33796" name="Text Box 69"/>
          <p:cNvSpPr txBox="1">
            <a:spLocks noChangeArrowheads="1"/>
          </p:cNvSpPr>
          <p:nvPr/>
        </p:nvSpPr>
        <p:spPr bwMode="auto">
          <a:xfrm>
            <a:off x="935038" y="5516563"/>
            <a:ext cx="8208962" cy="788987"/>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eaLnBrk="0" hangingPunct="0">
              <a:spcBef>
                <a:spcPct val="50000"/>
              </a:spcBef>
              <a:buFontTx/>
              <a:buChar char="•"/>
            </a:pPr>
            <a:r>
              <a:rPr lang="fr-FR"/>
              <a:t> La mise en œuvre des tâches s’effectue dans des activités habituelles de TP</a:t>
            </a:r>
          </a:p>
          <a:p>
            <a:pPr eaLnBrk="0" hangingPunct="0">
              <a:spcBef>
                <a:spcPct val="50000"/>
              </a:spcBef>
              <a:buFontTx/>
              <a:buChar char="•"/>
            </a:pPr>
            <a:r>
              <a:rPr lang="fr-FR"/>
              <a:t> En cas d’insuccès, la tâche sera à nouveau évaluée</a:t>
            </a:r>
          </a:p>
        </p:txBody>
      </p:sp>
      <p:sp>
        <p:nvSpPr>
          <p:cNvPr id="8" name="Rectangle 8"/>
          <p:cNvSpPr>
            <a:spLocks noChangeArrowheads="1"/>
          </p:cNvSpPr>
          <p:nvPr/>
        </p:nvSpPr>
        <p:spPr bwMode="auto">
          <a:xfrm>
            <a:off x="488950" y="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10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37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additive="base">
                                        <p:cTn id="11" dur="10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379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additive="base">
                                        <p:cTn id="15" dur="10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379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additive="base">
                                        <p:cTn id="19" dur="10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37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anim calcmode="lin" valueType="num">
                                      <p:cBhvr additive="base">
                                        <p:cTn id="25" dur="10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379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3795">
                                            <p:txEl>
                                              <p:pRg st="6" end="6"/>
                                            </p:txEl>
                                          </p:spTgt>
                                        </p:tgtEl>
                                        <p:attrNameLst>
                                          <p:attrName>style.visibility</p:attrName>
                                        </p:attrNameLst>
                                      </p:cBhvr>
                                      <p:to>
                                        <p:strVal val="visible"/>
                                      </p:to>
                                    </p:set>
                                    <p:anim calcmode="lin" valueType="num">
                                      <p:cBhvr additive="base">
                                        <p:cTn id="29" dur="10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3795">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795">
                                            <p:txEl>
                                              <p:pRg st="7" end="7"/>
                                            </p:txEl>
                                          </p:spTgt>
                                        </p:tgtEl>
                                        <p:attrNameLst>
                                          <p:attrName>style.visibility</p:attrName>
                                        </p:attrNameLst>
                                      </p:cBhvr>
                                      <p:to>
                                        <p:strVal val="visible"/>
                                      </p:to>
                                    </p:set>
                                    <p:anim calcmode="lin" valueType="num">
                                      <p:cBhvr additive="base">
                                        <p:cTn id="33" dur="1000" fill="hold"/>
                                        <p:tgtEl>
                                          <p:spTgt spid="33795">
                                            <p:txEl>
                                              <p:pRg st="7" end="7"/>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3795">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3795">
                                            <p:txEl>
                                              <p:pRg st="8" end="8"/>
                                            </p:txEl>
                                          </p:spTgt>
                                        </p:tgtEl>
                                        <p:attrNameLst>
                                          <p:attrName>style.visibility</p:attrName>
                                        </p:attrNameLst>
                                      </p:cBhvr>
                                      <p:to>
                                        <p:strVal val="visible"/>
                                      </p:to>
                                    </p:set>
                                    <p:anim calcmode="lin" valueType="num">
                                      <p:cBhvr additive="base">
                                        <p:cTn id="37" dur="1000" fill="hold"/>
                                        <p:tgtEl>
                                          <p:spTgt spid="33795">
                                            <p:txEl>
                                              <p:pRg st="8" end="8"/>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3379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33796"/>
                                        </p:tgtEl>
                                        <p:attrNameLst>
                                          <p:attrName>style.visibility</p:attrName>
                                        </p:attrNameLst>
                                      </p:cBhvr>
                                      <p:to>
                                        <p:strVal val="visible"/>
                                      </p:to>
                                    </p:set>
                                    <p:animEffect transition="in" filter="checkerboard(across)">
                                      <p:cBhvr>
                                        <p:cTn id="43"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538163" y="1484313"/>
            <a:ext cx="86423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 typeface="Wingdings" pitchFamily="2" charset="2"/>
              <a:buChar char="Ø"/>
            </a:pPr>
            <a:r>
              <a:rPr lang="fr-FR" sz="2000" b="1" dirty="0">
                <a:solidFill>
                  <a:schemeClr val="accent2">
                    <a:lumMod val="75000"/>
                  </a:schemeClr>
                </a:solidFill>
                <a:sym typeface="Wingdings" pitchFamily="2" charset="2"/>
              </a:rPr>
              <a:t> 3. Suivi individuel de formation : </a:t>
            </a:r>
            <a:endParaRPr lang="fr-FR" sz="2000" i="1" dirty="0">
              <a:solidFill>
                <a:schemeClr val="accent2">
                  <a:lumMod val="75000"/>
                </a:schemeClr>
              </a:solidFill>
              <a:sym typeface="Wingdings" pitchFamily="2" charset="2"/>
            </a:endParaRPr>
          </a:p>
          <a:p>
            <a:pPr lvl="1" eaLnBrk="0" hangingPunct="0">
              <a:spcAft>
                <a:spcPct val="25000"/>
              </a:spcAft>
              <a:buFontTx/>
              <a:buChar char="•"/>
            </a:pPr>
            <a:r>
              <a:rPr lang="fr-FR" dirty="0">
                <a:sym typeface="Wingdings" pitchFamily="2" charset="2"/>
              </a:rPr>
              <a:t> la réussite aux tests théoriques et aux tâches professionnelles est consignée, par le professeur, dans l’outil de suivi individuel au fur et à mesure de leur validation</a:t>
            </a:r>
          </a:p>
          <a:p>
            <a:pPr lvl="1" eaLnBrk="0" hangingPunct="0">
              <a:spcAft>
                <a:spcPct val="25000"/>
              </a:spcAft>
              <a:buFontTx/>
              <a:buChar char="•"/>
            </a:pPr>
            <a:r>
              <a:rPr lang="fr-FR" dirty="0">
                <a:sym typeface="Wingdings" pitchFamily="2" charset="2"/>
              </a:rPr>
              <a:t> usage d’un outil de gestion adapté </a:t>
            </a:r>
            <a:r>
              <a:rPr lang="fr-FR" u="sng" dirty="0">
                <a:sym typeface="Wingdings" pitchFamily="2" charset="2"/>
              </a:rPr>
              <a:t>qui permet l’édition des attestations nécessaires</a:t>
            </a:r>
            <a:r>
              <a:rPr lang="fr-FR" dirty="0">
                <a:sym typeface="Wingdings" pitchFamily="2" charset="2"/>
              </a:rPr>
              <a:t> : « OGELI de l’INRS »</a:t>
            </a:r>
            <a:endParaRPr lang="fr-FR" i="1" dirty="0">
              <a:sym typeface="Wingdings" pitchFamily="2" charset="2"/>
            </a:endParaRPr>
          </a:p>
          <a:p>
            <a:pPr eaLnBrk="0" hangingPunct="0"/>
            <a:endParaRPr lang="fr-FR" sz="2000" i="1" dirty="0">
              <a:sym typeface="Wingdings" pitchFamily="2" charset="2"/>
            </a:endParaRPr>
          </a:p>
          <a:p>
            <a:pPr eaLnBrk="0" hangingPunct="0"/>
            <a:endParaRPr lang="fr-FR" sz="2000" i="1" dirty="0">
              <a:solidFill>
                <a:srgbClr val="0000FF"/>
              </a:solidFill>
              <a:sym typeface="Wingdings" pitchFamily="2" charset="2"/>
            </a:endParaRPr>
          </a:p>
          <a:p>
            <a:pPr eaLnBrk="0" hangingPunct="0"/>
            <a:endParaRPr lang="fr-FR" sz="2000" i="1" dirty="0">
              <a:solidFill>
                <a:schemeClr val="accent2">
                  <a:lumMod val="75000"/>
                </a:schemeClr>
              </a:solidFill>
              <a:sym typeface="Wingdings" pitchFamily="2" charset="2"/>
            </a:endParaRPr>
          </a:p>
          <a:p>
            <a:pPr eaLnBrk="0" hangingPunct="0">
              <a:buFont typeface="Wingdings" pitchFamily="2" charset="2"/>
              <a:buChar char="Ø"/>
            </a:pPr>
            <a:r>
              <a:rPr lang="fr-FR" sz="2000" b="1" dirty="0">
                <a:solidFill>
                  <a:schemeClr val="accent2">
                    <a:lumMod val="75000"/>
                  </a:schemeClr>
                </a:solidFill>
                <a:sym typeface="Wingdings" pitchFamily="2" charset="2"/>
              </a:rPr>
              <a:t> 4. Modalités de validation : </a:t>
            </a:r>
          </a:p>
          <a:p>
            <a:pPr lvl="1" eaLnBrk="0" hangingPunct="0">
              <a:spcAft>
                <a:spcPct val="25000"/>
              </a:spcAft>
              <a:buFontTx/>
              <a:buChar char="•"/>
            </a:pPr>
            <a:r>
              <a:rPr lang="fr-FR" dirty="0">
                <a:solidFill>
                  <a:srgbClr val="0000FF"/>
                </a:solidFill>
                <a:sym typeface="Wingdings" pitchFamily="2" charset="2"/>
              </a:rPr>
              <a:t> </a:t>
            </a:r>
            <a:r>
              <a:rPr lang="fr-FR" dirty="0">
                <a:sym typeface="Wingdings" pitchFamily="2" charset="2"/>
              </a:rPr>
              <a:t>validation indépendante de l’obtention du diplôme</a:t>
            </a:r>
          </a:p>
          <a:p>
            <a:pPr lvl="1" eaLnBrk="0" hangingPunct="0">
              <a:spcAft>
                <a:spcPct val="25000"/>
              </a:spcAft>
              <a:buFontTx/>
              <a:buChar char="•"/>
            </a:pPr>
            <a:r>
              <a:rPr lang="fr-FR" dirty="0">
                <a:sym typeface="Wingdings" pitchFamily="2" charset="2"/>
              </a:rPr>
              <a:t> intervient lorsque tous les acquis théoriques et pratiques correspondant au niveau d’habilitation visé, sont validés</a:t>
            </a:r>
          </a:p>
          <a:p>
            <a:pPr lvl="1" eaLnBrk="0" hangingPunct="0">
              <a:spcAft>
                <a:spcPct val="25000"/>
              </a:spcAft>
              <a:buFontTx/>
              <a:buChar char="•"/>
            </a:pPr>
            <a:r>
              <a:rPr lang="fr-FR" dirty="0">
                <a:sym typeface="Wingdings" pitchFamily="2" charset="2"/>
              </a:rPr>
              <a:t> </a:t>
            </a:r>
            <a:r>
              <a:rPr lang="fr-FR" b="1" dirty="0">
                <a:sym typeface="Wingdings" pitchFamily="2" charset="2"/>
              </a:rPr>
              <a:t>l’attestation éditée est signée par le chef d’établissement</a:t>
            </a:r>
            <a:endParaRPr lang="fr-FR" b="1" u="sng" dirty="0">
              <a:sym typeface="Wingdings" pitchFamily="2" charset="2"/>
            </a:endParaRPr>
          </a:p>
          <a:p>
            <a:pPr eaLnBrk="0" hangingPunct="0">
              <a:buFont typeface="Wingdings" pitchFamily="2" charset="2"/>
              <a:buChar char="Ø"/>
            </a:pPr>
            <a:endParaRPr lang="fr-FR" sz="2000" b="1" dirty="0">
              <a:sym typeface="Wingdings" pitchFamily="2" charset="2"/>
            </a:endParaRPr>
          </a:p>
        </p:txBody>
      </p:sp>
      <p:sp>
        <p:nvSpPr>
          <p:cNvPr id="8" name="Rectangle 8"/>
          <p:cNvSpPr>
            <a:spLocks noChangeArrowheads="1"/>
          </p:cNvSpPr>
          <p:nvPr/>
        </p:nvSpPr>
        <p:spPr bwMode="auto">
          <a:xfrm>
            <a:off x="488950" y="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10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78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anim calcmode="lin" valueType="num">
                                      <p:cBhvr additive="base">
                                        <p:cTn id="11" dur="10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789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anim calcmode="lin" valueType="num">
                                      <p:cBhvr additive="base">
                                        <p:cTn id="15" dur="1000" fill="hold"/>
                                        <p:tgtEl>
                                          <p:spTgt spid="37891">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37891">
                                            <p:txEl>
                                              <p:pRg st="6" end="6"/>
                                            </p:txEl>
                                          </p:spTgt>
                                        </p:tgtEl>
                                        <p:attrNameLst>
                                          <p:attrName>style.visibility</p:attrName>
                                        </p:attrNameLst>
                                      </p:cBhvr>
                                      <p:to>
                                        <p:strVal val="visible"/>
                                      </p:to>
                                    </p:set>
                                    <p:anim calcmode="lin" valueType="num">
                                      <p:cBhvr additive="base">
                                        <p:cTn id="21" dur="1000" fill="hold"/>
                                        <p:tgtEl>
                                          <p:spTgt spid="37891">
                                            <p:txEl>
                                              <p:pRg st="6" end="6"/>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37891">
                                            <p:txEl>
                                              <p:pRg st="6" end="6"/>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7891">
                                            <p:txEl>
                                              <p:pRg st="7" end="7"/>
                                            </p:txEl>
                                          </p:spTgt>
                                        </p:tgtEl>
                                        <p:attrNameLst>
                                          <p:attrName>style.visibility</p:attrName>
                                        </p:attrNameLst>
                                      </p:cBhvr>
                                      <p:to>
                                        <p:strVal val="visible"/>
                                      </p:to>
                                    </p:set>
                                    <p:anim calcmode="lin" valueType="num">
                                      <p:cBhvr additive="base">
                                        <p:cTn id="25" dur="1000" fill="hold"/>
                                        <p:tgtEl>
                                          <p:spTgt spid="37891">
                                            <p:txEl>
                                              <p:pRg st="7" end="7"/>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7891">
                                            <p:txEl>
                                              <p:pRg st="7" end="7"/>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7891">
                                            <p:txEl>
                                              <p:pRg st="8" end="8"/>
                                            </p:txEl>
                                          </p:spTgt>
                                        </p:tgtEl>
                                        <p:attrNameLst>
                                          <p:attrName>style.visibility</p:attrName>
                                        </p:attrNameLst>
                                      </p:cBhvr>
                                      <p:to>
                                        <p:strVal val="visible"/>
                                      </p:to>
                                    </p:set>
                                    <p:anim calcmode="lin" valueType="num">
                                      <p:cBhvr additive="base">
                                        <p:cTn id="29" dur="1000" fill="hold"/>
                                        <p:tgtEl>
                                          <p:spTgt spid="37891">
                                            <p:txEl>
                                              <p:pRg st="8" end="8"/>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37891">
                                            <p:txEl>
                                              <p:pRg st="8" end="8"/>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7891">
                                            <p:txEl>
                                              <p:pRg st="9" end="9"/>
                                            </p:txEl>
                                          </p:spTgt>
                                        </p:tgtEl>
                                        <p:attrNameLst>
                                          <p:attrName>style.visibility</p:attrName>
                                        </p:attrNameLst>
                                      </p:cBhvr>
                                      <p:to>
                                        <p:strVal val="visible"/>
                                      </p:to>
                                    </p:set>
                                    <p:anim calcmode="lin" valueType="num">
                                      <p:cBhvr additive="base">
                                        <p:cTn id="33" dur="1000" fill="hold"/>
                                        <p:tgtEl>
                                          <p:spTgt spid="37891">
                                            <p:txEl>
                                              <p:pRg st="9" end="9"/>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3789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7" name="Text Box 19"/>
          <p:cNvSpPr txBox="1">
            <a:spLocks noChangeArrowheads="1"/>
          </p:cNvSpPr>
          <p:nvPr/>
        </p:nvSpPr>
        <p:spPr bwMode="auto">
          <a:xfrm>
            <a:off x="5044058" y="1284963"/>
            <a:ext cx="4056989" cy="5117875"/>
          </a:xfrm>
          <a:prstGeom prst="rect">
            <a:avLst/>
          </a:prstGeom>
          <a:noFill/>
          <a:ln w="28575">
            <a:solidFill>
              <a:schemeClr val="tx1"/>
            </a:solidFill>
            <a:miter lim="800000"/>
            <a:headEnd/>
            <a:tailEnd/>
          </a:ln>
          <a:effectLst/>
          <a:extLst/>
        </p:spPr>
        <p:txBody>
          <a:bodyPr>
            <a:spAutoFit/>
          </a:bodyPr>
          <a:lstStyle/>
          <a:p>
            <a:pPr algn="ctr">
              <a:spcBef>
                <a:spcPct val="50000"/>
              </a:spcBef>
              <a:defRPr/>
            </a:pPr>
            <a:endParaRPr lang="fr-FR" dirty="0">
              <a:ln w="9525">
                <a:solidFill>
                  <a:schemeClr val="tx1"/>
                </a:solidFill>
              </a:ln>
              <a:cs typeface="+mn-cs"/>
            </a:endParaRPr>
          </a:p>
          <a:p>
            <a:pPr algn="ctr">
              <a:spcBef>
                <a:spcPct val="50000"/>
              </a:spcBef>
              <a:defRPr/>
            </a:pPr>
            <a:endParaRPr lang="fr-FR" dirty="0">
              <a:ln w="9525">
                <a:solidFill>
                  <a:schemeClr val="tx1"/>
                </a:solidFill>
              </a:ln>
              <a:cs typeface="+mn-cs"/>
            </a:endParaRPr>
          </a:p>
          <a:p>
            <a:pPr algn="ctr">
              <a:spcBef>
                <a:spcPct val="50000"/>
              </a:spcBef>
              <a:defRPr/>
            </a:pPr>
            <a:endParaRPr lang="fr-FR" dirty="0">
              <a:ln w="9525">
                <a:solidFill>
                  <a:schemeClr val="tx1"/>
                </a:solidFill>
              </a:ln>
              <a:cs typeface="+mn-cs"/>
            </a:endParaRPr>
          </a:p>
          <a:p>
            <a:pPr algn="ctr">
              <a:spcBef>
                <a:spcPct val="50000"/>
              </a:spcBef>
              <a:defRPr/>
            </a:pPr>
            <a:endParaRPr lang="fr-FR" dirty="0">
              <a:ln w="9525">
                <a:solidFill>
                  <a:schemeClr val="tx1"/>
                </a:solidFill>
              </a:ln>
              <a:cs typeface="+mn-cs"/>
            </a:endParaRPr>
          </a:p>
          <a:p>
            <a:pPr algn="ctr">
              <a:spcBef>
                <a:spcPct val="50000"/>
              </a:spcBef>
              <a:defRPr/>
            </a:pPr>
            <a:r>
              <a:rPr lang="fr-FR" dirty="0">
                <a:ln w="9525">
                  <a:solidFill>
                    <a:schemeClr val="tx1"/>
                  </a:solidFill>
                </a:ln>
                <a:cs typeface="+mn-cs"/>
              </a:rPr>
              <a:t>Dispositifs de Formation</a:t>
            </a:r>
          </a:p>
          <a:p>
            <a:pPr algn="ctr">
              <a:spcBef>
                <a:spcPct val="50000"/>
              </a:spcBef>
              <a:defRPr/>
            </a:pPr>
            <a:r>
              <a:rPr lang="fr-FR" dirty="0">
                <a:ln w="9525">
                  <a:solidFill>
                    <a:schemeClr val="tx1"/>
                  </a:solidFill>
                </a:ln>
                <a:cs typeface="+mn-cs"/>
              </a:rPr>
              <a:t>Sauvetage Secourisme du Travail</a:t>
            </a:r>
          </a:p>
          <a:p>
            <a:pPr algn="ctr">
              <a:spcBef>
                <a:spcPct val="50000"/>
              </a:spcBef>
              <a:defRPr/>
            </a:pPr>
            <a:endParaRPr lang="fr-FR" dirty="0">
              <a:ln w="9525">
                <a:solidFill>
                  <a:schemeClr val="tx1"/>
                </a:solidFill>
              </a:ln>
              <a:cs typeface="+mn-cs"/>
            </a:endParaRPr>
          </a:p>
          <a:p>
            <a:pPr algn="ctr">
              <a:spcBef>
                <a:spcPct val="50000"/>
              </a:spcBef>
              <a:defRPr/>
            </a:pPr>
            <a:r>
              <a:rPr lang="fr-FR" dirty="0">
                <a:ln w="9525">
                  <a:solidFill>
                    <a:schemeClr val="tx1"/>
                  </a:solidFill>
                </a:ln>
                <a:solidFill>
                  <a:srgbClr val="996633"/>
                </a:solidFill>
                <a:cs typeface="+mn-cs"/>
              </a:rPr>
              <a:t>DOCUMENT DE REFERENCE</a:t>
            </a:r>
          </a:p>
          <a:p>
            <a:pPr algn="ctr">
              <a:spcBef>
                <a:spcPct val="50000"/>
              </a:spcBef>
              <a:defRPr/>
            </a:pPr>
            <a:r>
              <a:rPr lang="fr-FR" sz="1400" i="1" dirty="0">
                <a:ln w="9525">
                  <a:solidFill>
                    <a:schemeClr val="tx1"/>
                  </a:solidFill>
                </a:ln>
                <a:solidFill>
                  <a:srgbClr val="FF9900"/>
                </a:solidFill>
                <a:cs typeface="+mn-cs"/>
              </a:rPr>
              <a:t>V4.04 / 2014</a:t>
            </a:r>
          </a:p>
          <a:p>
            <a:pPr algn="ctr">
              <a:spcBef>
                <a:spcPct val="50000"/>
              </a:spcBef>
              <a:defRPr/>
            </a:pPr>
            <a:endParaRPr lang="fr-FR" sz="1400" i="1" dirty="0">
              <a:ln w="9525">
                <a:solidFill>
                  <a:schemeClr val="tx1"/>
                </a:solidFill>
              </a:ln>
              <a:solidFill>
                <a:srgbClr val="FF9900"/>
              </a:solidFill>
              <a:cs typeface="+mn-cs"/>
            </a:endParaRPr>
          </a:p>
          <a:p>
            <a:pPr algn="ctr">
              <a:spcBef>
                <a:spcPct val="50000"/>
              </a:spcBef>
              <a:defRPr/>
            </a:pPr>
            <a:endParaRPr lang="fr-FR" sz="1400" i="1" dirty="0">
              <a:ln w="9525">
                <a:solidFill>
                  <a:schemeClr val="tx1"/>
                </a:solidFill>
              </a:ln>
              <a:solidFill>
                <a:srgbClr val="FF9900"/>
              </a:solidFill>
              <a:cs typeface="+mn-cs"/>
            </a:endParaRPr>
          </a:p>
          <a:p>
            <a:pPr algn="ctr">
              <a:spcBef>
                <a:spcPct val="50000"/>
              </a:spcBef>
              <a:defRPr/>
            </a:pPr>
            <a:endParaRPr lang="fr-FR" sz="1400" i="1" dirty="0">
              <a:ln w="9525">
                <a:solidFill>
                  <a:schemeClr val="tx1"/>
                </a:solidFill>
              </a:ln>
              <a:solidFill>
                <a:srgbClr val="FF9900"/>
              </a:solidFill>
              <a:cs typeface="+mn-cs"/>
            </a:endParaRPr>
          </a:p>
          <a:p>
            <a:pPr algn="ctr">
              <a:spcBef>
                <a:spcPct val="50000"/>
              </a:spcBef>
              <a:defRPr/>
            </a:pPr>
            <a:endParaRPr lang="fr-FR" sz="1400" i="1" dirty="0">
              <a:ln w="9525">
                <a:solidFill>
                  <a:schemeClr val="tx1"/>
                </a:solidFill>
              </a:ln>
              <a:solidFill>
                <a:srgbClr val="FF9900"/>
              </a:solidFill>
              <a:cs typeface="+mn-cs"/>
            </a:endParaRPr>
          </a:p>
          <a:p>
            <a:pPr algn="ctr">
              <a:spcBef>
                <a:spcPct val="50000"/>
              </a:spcBef>
              <a:defRPr/>
            </a:pPr>
            <a:endParaRPr lang="fr-FR" i="1" dirty="0">
              <a:ln w="9525">
                <a:solidFill>
                  <a:schemeClr val="tx1"/>
                </a:solidFill>
              </a:ln>
              <a:cs typeface="+mn-cs"/>
            </a:endParaRPr>
          </a:p>
        </p:txBody>
      </p:sp>
      <p:pic>
        <p:nvPicPr>
          <p:cNvPr id="7176" name="Picture 8" descr="ss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608763" y="5186363"/>
            <a:ext cx="949325" cy="914400"/>
          </a:xfrm>
        </p:spPr>
      </p:pic>
      <p:pic>
        <p:nvPicPr>
          <p:cNvPr id="7181" name="Picture 13" descr="maladi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313363" y="1484313"/>
            <a:ext cx="1558925" cy="698500"/>
          </a:xfrm>
        </p:spPr>
      </p:pic>
      <p:sp>
        <p:nvSpPr>
          <p:cNvPr id="7178" name="Text Box 10"/>
          <p:cNvSpPr txBox="1">
            <a:spLocks noChangeArrowheads="1"/>
          </p:cNvSpPr>
          <p:nvPr/>
        </p:nvSpPr>
        <p:spPr bwMode="auto">
          <a:xfrm>
            <a:off x="992188" y="1412875"/>
            <a:ext cx="3455987" cy="4573588"/>
          </a:xfrm>
          <a:prstGeom prst="rect">
            <a:avLst/>
          </a:prstGeom>
          <a:noFill/>
          <a:ln w="2857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spAutoFit/>
          </a:bodyPr>
          <a:lstStyle/>
          <a:p>
            <a:pPr algn="ctr">
              <a:spcBef>
                <a:spcPct val="50000"/>
              </a:spcBef>
              <a:defRPr/>
            </a:pPr>
            <a:endParaRPr lang="fr-FR" sz="2800" dirty="0">
              <a:cs typeface="+mn-cs"/>
            </a:endParaRPr>
          </a:p>
          <a:p>
            <a:pPr algn="ctr">
              <a:spcBef>
                <a:spcPct val="50000"/>
              </a:spcBef>
              <a:defRPr/>
            </a:pPr>
            <a:r>
              <a:rPr lang="fr-FR" sz="2800" dirty="0">
                <a:cs typeface="+mn-cs"/>
              </a:rPr>
              <a:t>Formation</a:t>
            </a:r>
          </a:p>
          <a:p>
            <a:pPr lvl="1">
              <a:spcBef>
                <a:spcPct val="50000"/>
              </a:spcBef>
              <a:defRPr/>
            </a:pPr>
            <a:r>
              <a:rPr lang="fr-FR" sz="4000" dirty="0">
                <a:cs typeface="+mn-cs"/>
              </a:rPr>
              <a:t>S</a:t>
            </a:r>
            <a:r>
              <a:rPr lang="fr-FR" sz="2800" dirty="0">
                <a:cs typeface="+mn-cs"/>
              </a:rPr>
              <a:t>auveteur </a:t>
            </a:r>
          </a:p>
          <a:p>
            <a:pPr lvl="1">
              <a:spcBef>
                <a:spcPct val="50000"/>
              </a:spcBef>
              <a:defRPr/>
            </a:pPr>
            <a:r>
              <a:rPr lang="fr-FR" sz="4000" dirty="0">
                <a:cs typeface="+mn-cs"/>
              </a:rPr>
              <a:t>S</a:t>
            </a:r>
            <a:r>
              <a:rPr lang="fr-FR" sz="2800" dirty="0">
                <a:cs typeface="+mn-cs"/>
              </a:rPr>
              <a:t>ecouriste du</a:t>
            </a:r>
          </a:p>
          <a:p>
            <a:pPr lvl="1">
              <a:spcBef>
                <a:spcPct val="50000"/>
              </a:spcBef>
              <a:defRPr/>
            </a:pPr>
            <a:r>
              <a:rPr lang="fr-FR" sz="4000" dirty="0">
                <a:cs typeface="+mn-cs"/>
              </a:rPr>
              <a:t>T</a:t>
            </a:r>
            <a:r>
              <a:rPr lang="fr-FR" sz="2800" dirty="0">
                <a:cs typeface="+mn-cs"/>
              </a:rPr>
              <a:t>ravail</a:t>
            </a:r>
          </a:p>
          <a:p>
            <a:pPr>
              <a:spcBef>
                <a:spcPct val="50000"/>
              </a:spcBef>
              <a:defRPr/>
            </a:pPr>
            <a:endParaRPr lang="fr-FR" sz="2800" dirty="0">
              <a:cs typeface="+mn-cs"/>
            </a:endParaRPr>
          </a:p>
        </p:txBody>
      </p:sp>
      <p:pic>
        <p:nvPicPr>
          <p:cNvPr id="7184" name="Picture 16" descr="inrs"/>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7545388" y="1566863"/>
            <a:ext cx="1325562" cy="473075"/>
          </a:xfrm>
        </p:spPr>
      </p:pic>
      <p:sp>
        <p:nvSpPr>
          <p:cNvPr id="8" name="Rectangle 8"/>
          <p:cNvSpPr>
            <a:spLocks noChangeArrowheads="1"/>
          </p:cNvSpPr>
          <p:nvPr/>
        </p:nvSpPr>
        <p:spPr bwMode="auto">
          <a:xfrm>
            <a:off x="488950" y="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additive="base">
                                        <p:cTn id="7" dur="1000" fill="hold"/>
                                        <p:tgtEl>
                                          <p:spTgt spid="7178"/>
                                        </p:tgtEl>
                                        <p:attrNameLst>
                                          <p:attrName>ppt_x</p:attrName>
                                        </p:attrNameLst>
                                      </p:cBhvr>
                                      <p:tavLst>
                                        <p:tav tm="0">
                                          <p:val>
                                            <p:strVal val="0-#ppt_w/2"/>
                                          </p:val>
                                        </p:tav>
                                        <p:tav tm="100000">
                                          <p:val>
                                            <p:strVal val="#ppt_x"/>
                                          </p:val>
                                        </p:tav>
                                      </p:tavLst>
                                    </p:anim>
                                    <p:anim calcmode="lin" valueType="num">
                                      <p:cBhvr additive="base">
                                        <p:cTn id="8" dur="1000" fill="hold"/>
                                        <p:tgtEl>
                                          <p:spTgt spid="71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7187"/>
                                        </p:tgtEl>
                                        <p:attrNameLst>
                                          <p:attrName>style.visibility</p:attrName>
                                        </p:attrNameLst>
                                      </p:cBhvr>
                                      <p:to>
                                        <p:strVal val="visible"/>
                                      </p:to>
                                    </p:set>
                                    <p:animEffect transition="in" filter="checkerboard(across)">
                                      <p:cBhvr>
                                        <p:cTn id="13" dur="1000"/>
                                        <p:tgtEl>
                                          <p:spTgt spid="7187"/>
                                        </p:tgtEl>
                                      </p:cBhvr>
                                    </p:animEffect>
                                  </p:childTnLst>
                                </p:cTn>
                              </p:par>
                              <p:par>
                                <p:cTn id="14" presetID="5" presetClass="entr" presetSubtype="10" fill="hold" nodeType="withEffect">
                                  <p:stCondLst>
                                    <p:cond delay="0"/>
                                  </p:stCondLst>
                                  <p:childTnLst>
                                    <p:set>
                                      <p:cBhvr>
                                        <p:cTn id="15" dur="1" fill="hold">
                                          <p:stCondLst>
                                            <p:cond delay="0"/>
                                          </p:stCondLst>
                                        </p:cTn>
                                        <p:tgtEl>
                                          <p:spTgt spid="7176"/>
                                        </p:tgtEl>
                                        <p:attrNameLst>
                                          <p:attrName>style.visibility</p:attrName>
                                        </p:attrNameLst>
                                      </p:cBhvr>
                                      <p:to>
                                        <p:strVal val="visible"/>
                                      </p:to>
                                    </p:set>
                                    <p:animEffect transition="in" filter="checkerboard(across)">
                                      <p:cBhvr>
                                        <p:cTn id="16" dur="1000"/>
                                        <p:tgtEl>
                                          <p:spTgt spid="7176"/>
                                        </p:tgtEl>
                                      </p:cBhvr>
                                    </p:animEffect>
                                  </p:childTnLst>
                                </p:cTn>
                              </p:par>
                              <p:par>
                                <p:cTn id="17" presetID="5" presetClass="entr" presetSubtype="10" fill="hold" nodeType="withEffect">
                                  <p:stCondLst>
                                    <p:cond delay="0"/>
                                  </p:stCondLst>
                                  <p:childTnLst>
                                    <p:set>
                                      <p:cBhvr>
                                        <p:cTn id="18" dur="1" fill="hold">
                                          <p:stCondLst>
                                            <p:cond delay="0"/>
                                          </p:stCondLst>
                                        </p:cTn>
                                        <p:tgtEl>
                                          <p:spTgt spid="7181"/>
                                        </p:tgtEl>
                                        <p:attrNameLst>
                                          <p:attrName>style.visibility</p:attrName>
                                        </p:attrNameLst>
                                      </p:cBhvr>
                                      <p:to>
                                        <p:strVal val="visible"/>
                                      </p:to>
                                    </p:set>
                                    <p:animEffect transition="in" filter="checkerboard(across)">
                                      <p:cBhvr>
                                        <p:cTn id="19" dur="1000"/>
                                        <p:tgtEl>
                                          <p:spTgt spid="7181"/>
                                        </p:tgtEl>
                                      </p:cBhvr>
                                    </p:animEffect>
                                  </p:childTnLst>
                                </p:cTn>
                              </p:par>
                              <p:par>
                                <p:cTn id="20" presetID="5" presetClass="entr" presetSubtype="10" fill="hold" nodeType="withEffect">
                                  <p:stCondLst>
                                    <p:cond delay="0"/>
                                  </p:stCondLst>
                                  <p:childTnLst>
                                    <p:set>
                                      <p:cBhvr>
                                        <p:cTn id="21" dur="1" fill="hold">
                                          <p:stCondLst>
                                            <p:cond delay="0"/>
                                          </p:stCondLst>
                                        </p:cTn>
                                        <p:tgtEl>
                                          <p:spTgt spid="7184"/>
                                        </p:tgtEl>
                                        <p:attrNameLst>
                                          <p:attrName>style.visibility</p:attrName>
                                        </p:attrNameLst>
                                      </p:cBhvr>
                                      <p:to>
                                        <p:strVal val="visible"/>
                                      </p:to>
                                    </p:set>
                                    <p:animEffect transition="in" filter="checkerboard(across)">
                                      <p:cBhvr>
                                        <p:cTn id="22" dur="1000"/>
                                        <p:tgtEl>
                                          <p:spTgt spid="7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Text Box 5"/>
          <p:cNvSpPr txBox="1">
            <a:spLocks noChangeArrowheads="1"/>
          </p:cNvSpPr>
          <p:nvPr/>
        </p:nvSpPr>
        <p:spPr bwMode="auto">
          <a:xfrm>
            <a:off x="849313" y="1125538"/>
            <a:ext cx="8459787" cy="1023937"/>
          </a:xfrm>
          <a:prstGeom prst="rect">
            <a:avLst/>
          </a:prstGeom>
          <a:solidFill>
            <a:srgbClr val="C0C0C0"/>
          </a:solidFill>
          <a:ln w="19050">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sz="1200" b="1"/>
              <a:t>A l’issue d’une formation, le SST doit être capable d’intervenir efficacement, face à une situation d’accident du travail, en portant secours à la ou les victime(s). Il doit être capable également d’intervenir en toute sécurité sur une situation dangereuse sur son lieu de travail en mettant en pratiques ses connaissances en matière de prévention des risques professionnels. Ceci dans le respect de l’organisation, et des procédures spécifiques de l’entreprise.</a:t>
            </a:r>
          </a:p>
        </p:txBody>
      </p:sp>
      <p:sp>
        <p:nvSpPr>
          <p:cNvPr id="27654" name="Text Box 6"/>
          <p:cNvSpPr txBox="1">
            <a:spLocks noChangeArrowheads="1"/>
          </p:cNvSpPr>
          <p:nvPr/>
        </p:nvSpPr>
        <p:spPr bwMode="auto">
          <a:xfrm>
            <a:off x="1692275" y="3225800"/>
            <a:ext cx="69119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u="sng" dirty="0">
                <a:solidFill>
                  <a:schemeClr val="accent2">
                    <a:lumMod val="75000"/>
                  </a:schemeClr>
                </a:solidFill>
              </a:rPr>
              <a:t>DOMAINE DE COMPETENCES 1</a:t>
            </a:r>
          </a:p>
          <a:p>
            <a:pPr algn="ctr">
              <a:spcBef>
                <a:spcPct val="50000"/>
              </a:spcBef>
            </a:pPr>
            <a:r>
              <a:rPr lang="fr-FR" dirty="0"/>
              <a:t>Être capable d’intervenir face à une situation d’accident de travail</a:t>
            </a:r>
          </a:p>
        </p:txBody>
      </p:sp>
      <p:sp>
        <p:nvSpPr>
          <p:cNvPr id="27655" name="Text Box 7"/>
          <p:cNvSpPr txBox="1">
            <a:spLocks noChangeArrowheads="1"/>
          </p:cNvSpPr>
          <p:nvPr/>
        </p:nvSpPr>
        <p:spPr bwMode="auto">
          <a:xfrm>
            <a:off x="1692275" y="5340350"/>
            <a:ext cx="691197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u="sng" dirty="0">
                <a:solidFill>
                  <a:schemeClr val="accent2">
                    <a:lumMod val="75000"/>
                  </a:schemeClr>
                </a:solidFill>
              </a:rPr>
              <a:t>DOMAINE DE COMPETENCES 2</a:t>
            </a:r>
          </a:p>
          <a:p>
            <a:pPr algn="ctr">
              <a:spcBef>
                <a:spcPct val="50000"/>
              </a:spcBef>
            </a:pPr>
            <a:r>
              <a:rPr lang="fr-FR" dirty="0"/>
              <a:t>Être capable de mettre en application ses compétences de SST au service de la prévention des risques professionnels de son entreprise</a:t>
            </a:r>
          </a:p>
        </p:txBody>
      </p:sp>
      <p:pic>
        <p:nvPicPr>
          <p:cNvPr id="5" name="Imag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4294188"/>
            <a:ext cx="179863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472257" y="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grpSp>
        <p:nvGrpSpPr>
          <p:cNvPr id="6173" name="Group 29"/>
          <p:cNvGrpSpPr>
            <a:grpSpLocks/>
          </p:cNvGrpSpPr>
          <p:nvPr/>
        </p:nvGrpSpPr>
        <p:grpSpPr bwMode="auto">
          <a:xfrm>
            <a:off x="819150" y="2543175"/>
            <a:ext cx="1558925" cy="669925"/>
            <a:chOff x="930" y="518"/>
            <a:chExt cx="907" cy="422"/>
          </a:xfrm>
        </p:grpSpPr>
        <p:sp>
          <p:nvSpPr>
            <p:cNvPr id="21513" name="Text Box 30"/>
            <p:cNvSpPr txBox="1">
              <a:spLocks noChangeArrowheads="1"/>
            </p:cNvSpPr>
            <p:nvPr/>
          </p:nvSpPr>
          <p:spPr bwMode="auto">
            <a:xfrm>
              <a:off x="930" y="518"/>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énergétiques</a:t>
              </a:r>
            </a:p>
          </p:txBody>
        </p:sp>
        <p:sp>
          <p:nvSpPr>
            <p:cNvPr id="21514" name="Text Box 31"/>
            <p:cNvSpPr txBox="1">
              <a:spLocks noChangeArrowheads="1"/>
            </p:cNvSpPr>
            <p:nvPr/>
          </p:nvSpPr>
          <p:spPr bwMode="auto">
            <a:xfrm>
              <a:off x="930" y="658"/>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éoliens</a:t>
              </a:r>
            </a:p>
          </p:txBody>
        </p:sp>
        <p:sp>
          <p:nvSpPr>
            <p:cNvPr id="21515" name="Text Box 32"/>
            <p:cNvSpPr txBox="1">
              <a:spLocks noChangeArrowheads="1"/>
            </p:cNvSpPr>
            <p:nvPr/>
          </p:nvSpPr>
          <p:spPr bwMode="auto">
            <a:xfrm>
              <a:off x="930" y="799"/>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de production</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checkerboard(across)">
                                      <p:cBhvr>
                                        <p:cTn id="7" dur="1000"/>
                                        <p:tgtEl>
                                          <p:spTgt spid="27653"/>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27654"/>
                                        </p:tgtEl>
                                        <p:attrNameLst>
                                          <p:attrName>style.visibility</p:attrName>
                                        </p:attrNameLst>
                                      </p:cBhvr>
                                      <p:to>
                                        <p:strVal val="visible"/>
                                      </p:to>
                                    </p:set>
                                    <p:anim calcmode="lin" valueType="num">
                                      <p:cBhvr additive="base">
                                        <p:cTn id="15" dur="2000" fill="hold"/>
                                        <p:tgtEl>
                                          <p:spTgt spid="27654"/>
                                        </p:tgtEl>
                                        <p:attrNameLst>
                                          <p:attrName>ppt_x</p:attrName>
                                        </p:attrNameLst>
                                      </p:cBhvr>
                                      <p:tavLst>
                                        <p:tav tm="0">
                                          <p:val>
                                            <p:strVal val="0-#ppt_w/2"/>
                                          </p:val>
                                        </p:tav>
                                        <p:tav tm="100000">
                                          <p:val>
                                            <p:strVal val="#ppt_x"/>
                                          </p:val>
                                        </p:tav>
                                      </p:tavLst>
                                    </p:anim>
                                    <p:anim calcmode="lin" valueType="num">
                                      <p:cBhvr additive="base">
                                        <p:cTn id="16" dur="2000" fill="hold"/>
                                        <p:tgtEl>
                                          <p:spTgt spid="2765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7655"/>
                                        </p:tgtEl>
                                        <p:attrNameLst>
                                          <p:attrName>style.visibility</p:attrName>
                                        </p:attrNameLst>
                                      </p:cBhvr>
                                      <p:to>
                                        <p:strVal val="visible"/>
                                      </p:to>
                                    </p:set>
                                    <p:anim calcmode="lin" valueType="num">
                                      <p:cBhvr additive="base">
                                        <p:cTn id="21" dur="2000" fill="hold"/>
                                        <p:tgtEl>
                                          <p:spTgt spid="27655"/>
                                        </p:tgtEl>
                                        <p:attrNameLst>
                                          <p:attrName>ppt_x</p:attrName>
                                        </p:attrNameLst>
                                      </p:cBhvr>
                                      <p:tavLst>
                                        <p:tav tm="0">
                                          <p:val>
                                            <p:strVal val="0-#ppt_w/2"/>
                                          </p:val>
                                        </p:tav>
                                        <p:tav tm="100000">
                                          <p:val>
                                            <p:strVal val="#ppt_x"/>
                                          </p:val>
                                        </p:tav>
                                      </p:tavLst>
                                    </p:anim>
                                    <p:anim calcmode="lin" valueType="num">
                                      <p:cBhvr additive="base">
                                        <p:cTn id="22" dur="2000" fill="hold"/>
                                        <p:tgtEl>
                                          <p:spTgt spid="27655"/>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6173"/>
                                        </p:tgtEl>
                                        <p:attrNameLst>
                                          <p:attrName>style.visibility</p:attrName>
                                        </p:attrNameLst>
                                      </p:cBhvr>
                                      <p:to>
                                        <p:strVal val="visible"/>
                                      </p:to>
                                    </p:set>
                                    <p:anim calcmode="lin" valueType="num">
                                      <p:cBhvr additive="base">
                                        <p:cTn id="27" dur="2000" fill="hold"/>
                                        <p:tgtEl>
                                          <p:spTgt spid="6173"/>
                                        </p:tgtEl>
                                        <p:attrNameLst>
                                          <p:attrName>ppt_x</p:attrName>
                                        </p:attrNameLst>
                                      </p:cBhvr>
                                      <p:tavLst>
                                        <p:tav tm="0">
                                          <p:val>
                                            <p:strVal val="0-#ppt_w/2"/>
                                          </p:val>
                                        </p:tav>
                                        <p:tav tm="100000">
                                          <p:val>
                                            <p:strVal val="#ppt_x"/>
                                          </p:val>
                                        </p:tav>
                                      </p:tavLst>
                                    </p:anim>
                                    <p:anim calcmode="lin" valueType="num">
                                      <p:cBhvr additive="base">
                                        <p:cTn id="28" dur="2000" fill="hold"/>
                                        <p:tgtEl>
                                          <p:spTgt spid="6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P spid="27654" grpId="0"/>
      <p:bldP spid="276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06538" y="852488"/>
            <a:ext cx="6891337" cy="5240337"/>
          </a:xfrm>
        </p:spPr>
      </p:pic>
      <p:sp>
        <p:nvSpPr>
          <p:cNvPr id="8" name="Rectangle 8"/>
          <p:cNvSpPr>
            <a:spLocks noChangeArrowheads="1"/>
          </p:cNvSpPr>
          <p:nvPr/>
        </p:nvSpPr>
        <p:spPr bwMode="auto">
          <a:xfrm>
            <a:off x="488950" y="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checkerboard(across)">
                                      <p:cBhvr>
                                        <p:cTn id="7"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thT7IE5IH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6600" y="4581525"/>
            <a:ext cx="110648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699" name="Group 4"/>
          <p:cNvGrpSpPr>
            <a:grpSpLocks/>
          </p:cNvGrpSpPr>
          <p:nvPr/>
        </p:nvGrpSpPr>
        <p:grpSpPr bwMode="auto">
          <a:xfrm>
            <a:off x="920750" y="765175"/>
            <a:ext cx="1439863" cy="669925"/>
            <a:chOff x="930" y="518"/>
            <a:chExt cx="907" cy="422"/>
          </a:xfrm>
        </p:grpSpPr>
        <p:sp>
          <p:nvSpPr>
            <p:cNvPr id="29704" name="Text Box 5"/>
            <p:cNvSpPr txBox="1">
              <a:spLocks noChangeArrowheads="1"/>
            </p:cNvSpPr>
            <p:nvPr/>
          </p:nvSpPr>
          <p:spPr bwMode="auto">
            <a:xfrm>
              <a:off x="930" y="518"/>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énergétiques</a:t>
              </a:r>
            </a:p>
          </p:txBody>
        </p:sp>
        <p:sp>
          <p:nvSpPr>
            <p:cNvPr id="29705" name="Text Box 6"/>
            <p:cNvSpPr txBox="1">
              <a:spLocks noChangeArrowheads="1"/>
            </p:cNvSpPr>
            <p:nvPr/>
          </p:nvSpPr>
          <p:spPr bwMode="auto">
            <a:xfrm>
              <a:off x="930" y="658"/>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éoliens</a:t>
              </a:r>
            </a:p>
          </p:txBody>
        </p:sp>
        <p:sp>
          <p:nvSpPr>
            <p:cNvPr id="29706" name="Text Box 7"/>
            <p:cNvSpPr txBox="1">
              <a:spLocks noChangeArrowheads="1"/>
            </p:cNvSpPr>
            <p:nvPr/>
          </p:nvSpPr>
          <p:spPr bwMode="auto">
            <a:xfrm>
              <a:off x="930" y="799"/>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de production</a:t>
              </a:r>
            </a:p>
          </p:txBody>
        </p:sp>
      </p:grpSp>
      <p:pic>
        <p:nvPicPr>
          <p:cNvPr id="34824" name="Picture 8" descr="thZY65T3Z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238" y="4822825"/>
            <a:ext cx="1190625"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9"/>
          <p:cNvSpPr txBox="1">
            <a:spLocks noChangeArrowheads="1"/>
          </p:cNvSpPr>
          <p:nvPr/>
        </p:nvSpPr>
        <p:spPr bwMode="auto">
          <a:xfrm>
            <a:off x="5672138" y="5738813"/>
            <a:ext cx="1368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Longe de liaison</a:t>
            </a:r>
          </a:p>
        </p:txBody>
      </p:sp>
      <p:sp>
        <p:nvSpPr>
          <p:cNvPr id="34826" name="Text Box 10"/>
          <p:cNvSpPr txBox="1">
            <a:spLocks noChangeArrowheads="1"/>
          </p:cNvSpPr>
          <p:nvPr/>
        </p:nvSpPr>
        <p:spPr bwMode="auto">
          <a:xfrm>
            <a:off x="2843213" y="59753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casque</a:t>
            </a:r>
          </a:p>
        </p:txBody>
      </p:sp>
      <p:sp>
        <p:nvSpPr>
          <p:cNvPr id="34827" name="Rectangle 11"/>
          <p:cNvSpPr>
            <a:spLocks noChangeArrowheads="1"/>
          </p:cNvSpPr>
          <p:nvPr/>
        </p:nvSpPr>
        <p:spPr bwMode="auto">
          <a:xfrm>
            <a:off x="719138" y="1628775"/>
            <a:ext cx="8424862"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457200" algn="l"/>
              </a:tabLst>
            </a:pPr>
            <a:r>
              <a:rPr lang="fr-FR" sz="2000" b="1">
                <a:solidFill>
                  <a:schemeClr val="accent2">
                    <a:lumMod val="75000"/>
                  </a:schemeClr>
                </a:solidFill>
              </a:rPr>
              <a:t>Règlementation liée à l’information et la formation des travailleurs : </a:t>
            </a:r>
          </a:p>
          <a:p>
            <a:pPr algn="ctr">
              <a:tabLst>
                <a:tab pos="457200" algn="l"/>
              </a:tabLst>
            </a:pPr>
            <a:r>
              <a:rPr lang="fr-FR" sz="2000" b="1">
                <a:solidFill>
                  <a:schemeClr val="accent2">
                    <a:lumMod val="75000"/>
                  </a:schemeClr>
                </a:solidFill>
              </a:rPr>
              <a:t>Art R 4323-104 :</a:t>
            </a:r>
          </a:p>
          <a:p>
            <a:pPr>
              <a:tabLst>
                <a:tab pos="457200" algn="l"/>
              </a:tabLst>
            </a:pPr>
            <a:endParaRPr lang="fr-FR" sz="2000" b="1">
              <a:solidFill>
                <a:schemeClr val="accent2">
                  <a:lumMod val="75000"/>
                </a:schemeClr>
              </a:solidFill>
            </a:endParaRPr>
          </a:p>
          <a:p>
            <a:pPr>
              <a:tabLst>
                <a:tab pos="457200" algn="l"/>
              </a:tabLst>
            </a:pPr>
            <a:r>
              <a:rPr lang="fr-FR" i="1">
                <a:solidFill>
                  <a:schemeClr val="accent2">
                    <a:lumMod val="75000"/>
                  </a:schemeClr>
                </a:solidFill>
              </a:rPr>
              <a:t>L’employeur informe de manière appropriée les travailleurs devant utiliser des équipements de protection individuelle :</a:t>
            </a:r>
            <a:endParaRPr lang="fr-FR">
              <a:solidFill>
                <a:schemeClr val="accent2">
                  <a:lumMod val="75000"/>
                </a:schemeClr>
              </a:solidFill>
            </a:endParaRPr>
          </a:p>
          <a:p>
            <a:pPr>
              <a:tabLst>
                <a:tab pos="457200" algn="l"/>
              </a:tabLst>
            </a:pPr>
            <a:r>
              <a:rPr lang="fr-FR" i="1">
                <a:solidFill>
                  <a:schemeClr val="accent2">
                    <a:lumMod val="75000"/>
                  </a:schemeClr>
                </a:solidFill>
              </a:rPr>
              <a:t>Des risques contre lesquels l’équipement de protection individuelle les protège</a:t>
            </a:r>
            <a:endParaRPr lang="fr-FR">
              <a:solidFill>
                <a:schemeClr val="accent2">
                  <a:lumMod val="75000"/>
                </a:schemeClr>
              </a:solidFill>
            </a:endParaRPr>
          </a:p>
          <a:p>
            <a:pPr>
              <a:tabLst>
                <a:tab pos="457200" algn="l"/>
              </a:tabLst>
            </a:pPr>
            <a:r>
              <a:rPr lang="fr-FR" i="1">
                <a:solidFill>
                  <a:schemeClr val="accent2">
                    <a:lumMod val="75000"/>
                  </a:schemeClr>
                </a:solidFill>
              </a:rPr>
              <a:t>Des conditions d’utilisation de cet équipement, notamment les usages auxquels il est réservé</a:t>
            </a:r>
            <a:endParaRPr lang="fr-FR">
              <a:solidFill>
                <a:schemeClr val="accent2">
                  <a:lumMod val="75000"/>
                </a:schemeClr>
              </a:solidFill>
            </a:endParaRPr>
          </a:p>
          <a:p>
            <a:pPr>
              <a:tabLst>
                <a:tab pos="457200" algn="l"/>
              </a:tabLst>
            </a:pPr>
            <a:r>
              <a:rPr lang="fr-FR" i="1">
                <a:solidFill>
                  <a:schemeClr val="accent2">
                    <a:lumMod val="75000"/>
                  </a:schemeClr>
                </a:solidFill>
              </a:rPr>
              <a:t>Des instructions ou consignes concernant les équipements de protection individuelle</a:t>
            </a:r>
            <a:endParaRPr lang="fr-FR">
              <a:solidFill>
                <a:schemeClr val="accent2">
                  <a:lumMod val="75000"/>
                </a:schemeClr>
              </a:solidFill>
            </a:endParaRPr>
          </a:p>
          <a:p>
            <a:pPr>
              <a:tabLst>
                <a:tab pos="457200" algn="l"/>
              </a:tabLst>
            </a:pPr>
            <a:r>
              <a:rPr lang="fr-FR" i="1">
                <a:solidFill>
                  <a:schemeClr val="accent2">
                    <a:lumMod val="75000"/>
                  </a:schemeClr>
                </a:solidFill>
              </a:rPr>
              <a:t>Des conditions de mise à disposition des équipements de protection individuelle.</a:t>
            </a:r>
            <a:endParaRPr lang="fr-FR">
              <a:solidFill>
                <a:schemeClr val="accent2">
                  <a:lumMod val="75000"/>
                </a:schemeClr>
              </a:solidFill>
            </a:endParaRPr>
          </a:p>
          <a:p>
            <a:pPr eaLnBrk="0" hangingPunct="0">
              <a:tabLst>
                <a:tab pos="457200" algn="l"/>
              </a:tabLst>
            </a:pPr>
            <a:endParaRPr lang="fr-FR">
              <a:solidFill>
                <a:schemeClr val="accent2">
                  <a:lumMod val="75000"/>
                </a:schemeClr>
              </a:solidFill>
            </a:endParaRPr>
          </a:p>
        </p:txBody>
      </p:sp>
      <p:sp>
        <p:nvSpPr>
          <p:cNvPr id="8" name="Rectangle 8"/>
          <p:cNvSpPr>
            <a:spLocks noChangeArrowheads="1"/>
          </p:cNvSpPr>
          <p:nvPr/>
        </p:nvSpPr>
        <p:spPr bwMode="auto">
          <a:xfrm>
            <a:off x="488950" y="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4827"/>
                                        </p:tgtEl>
                                        <p:attrNameLst>
                                          <p:attrName>style.visibility</p:attrName>
                                        </p:attrNameLst>
                                      </p:cBhvr>
                                      <p:to>
                                        <p:strVal val="visible"/>
                                      </p:to>
                                    </p:set>
                                    <p:animEffect transition="in" filter="checkerboard(across)">
                                      <p:cBhvr>
                                        <p:cTn id="7" dur="1000"/>
                                        <p:tgtEl>
                                          <p:spTgt spid="34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 calcmode="lin" valueType="num">
                                      <p:cBhvr additive="base">
                                        <p:cTn id="12" dur="1000" fill="hold"/>
                                        <p:tgtEl>
                                          <p:spTgt spid="34819"/>
                                        </p:tgtEl>
                                        <p:attrNameLst>
                                          <p:attrName>ppt_x</p:attrName>
                                        </p:attrNameLst>
                                      </p:cBhvr>
                                      <p:tavLst>
                                        <p:tav tm="0">
                                          <p:val>
                                            <p:strVal val="0-#ppt_w/2"/>
                                          </p:val>
                                        </p:tav>
                                        <p:tav tm="100000">
                                          <p:val>
                                            <p:strVal val="#ppt_x"/>
                                          </p:val>
                                        </p:tav>
                                      </p:tavLst>
                                    </p:anim>
                                    <p:anim calcmode="lin" valueType="num">
                                      <p:cBhvr additive="base">
                                        <p:cTn id="13" dur="1000" fill="hold"/>
                                        <p:tgtEl>
                                          <p:spTgt spid="3481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4824"/>
                                        </p:tgtEl>
                                        <p:attrNameLst>
                                          <p:attrName>style.visibility</p:attrName>
                                        </p:attrNameLst>
                                      </p:cBhvr>
                                      <p:to>
                                        <p:strVal val="visible"/>
                                      </p:to>
                                    </p:set>
                                    <p:anim calcmode="lin" valueType="num">
                                      <p:cBhvr additive="base">
                                        <p:cTn id="16" dur="1000" fill="hold"/>
                                        <p:tgtEl>
                                          <p:spTgt spid="34824"/>
                                        </p:tgtEl>
                                        <p:attrNameLst>
                                          <p:attrName>ppt_x</p:attrName>
                                        </p:attrNameLst>
                                      </p:cBhvr>
                                      <p:tavLst>
                                        <p:tav tm="0">
                                          <p:val>
                                            <p:strVal val="0-#ppt_w/2"/>
                                          </p:val>
                                        </p:tav>
                                        <p:tav tm="100000">
                                          <p:val>
                                            <p:strVal val="#ppt_x"/>
                                          </p:val>
                                        </p:tav>
                                      </p:tavLst>
                                    </p:anim>
                                    <p:anim calcmode="lin" valueType="num">
                                      <p:cBhvr additive="base">
                                        <p:cTn id="17" dur="1000" fill="hold"/>
                                        <p:tgtEl>
                                          <p:spTgt spid="3482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4825"/>
                                        </p:tgtEl>
                                        <p:attrNameLst>
                                          <p:attrName>style.visibility</p:attrName>
                                        </p:attrNameLst>
                                      </p:cBhvr>
                                      <p:to>
                                        <p:strVal val="visible"/>
                                      </p:to>
                                    </p:set>
                                    <p:anim calcmode="lin" valueType="num">
                                      <p:cBhvr additive="base">
                                        <p:cTn id="20" dur="1000" fill="hold"/>
                                        <p:tgtEl>
                                          <p:spTgt spid="34825"/>
                                        </p:tgtEl>
                                        <p:attrNameLst>
                                          <p:attrName>ppt_x</p:attrName>
                                        </p:attrNameLst>
                                      </p:cBhvr>
                                      <p:tavLst>
                                        <p:tav tm="0">
                                          <p:val>
                                            <p:strVal val="0-#ppt_w/2"/>
                                          </p:val>
                                        </p:tav>
                                        <p:tav tm="100000">
                                          <p:val>
                                            <p:strVal val="#ppt_x"/>
                                          </p:val>
                                        </p:tav>
                                      </p:tavLst>
                                    </p:anim>
                                    <p:anim calcmode="lin" valueType="num">
                                      <p:cBhvr additive="base">
                                        <p:cTn id="21" dur="1000" fill="hold"/>
                                        <p:tgtEl>
                                          <p:spTgt spid="3482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4826"/>
                                        </p:tgtEl>
                                        <p:attrNameLst>
                                          <p:attrName>style.visibility</p:attrName>
                                        </p:attrNameLst>
                                      </p:cBhvr>
                                      <p:to>
                                        <p:strVal val="visible"/>
                                      </p:to>
                                    </p:set>
                                    <p:anim calcmode="lin" valueType="num">
                                      <p:cBhvr additive="base">
                                        <p:cTn id="24" dur="1000" fill="hold"/>
                                        <p:tgtEl>
                                          <p:spTgt spid="34826"/>
                                        </p:tgtEl>
                                        <p:attrNameLst>
                                          <p:attrName>ppt_x</p:attrName>
                                        </p:attrNameLst>
                                      </p:cBhvr>
                                      <p:tavLst>
                                        <p:tav tm="0">
                                          <p:val>
                                            <p:strVal val="0-#ppt_w/2"/>
                                          </p:val>
                                        </p:tav>
                                        <p:tav tm="100000">
                                          <p:val>
                                            <p:strVal val="#ppt_x"/>
                                          </p:val>
                                        </p:tav>
                                      </p:tavLst>
                                    </p:anim>
                                    <p:anim calcmode="lin" valueType="num">
                                      <p:cBhvr additive="base">
                                        <p:cTn id="25" dur="1000" fill="hold"/>
                                        <p:tgtEl>
                                          <p:spTgt spid="348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p:bldP spid="34826" grpId="0"/>
      <p:bldP spid="348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755650" y="1260475"/>
            <a:ext cx="82089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fr-FR" sz="2000" b="1" dirty="0">
                <a:solidFill>
                  <a:schemeClr val="accent2">
                    <a:lumMod val="75000"/>
                  </a:schemeClr>
                </a:solidFill>
              </a:rPr>
              <a:t>Règlementation à l’utilisation d’harnais : </a:t>
            </a:r>
          </a:p>
          <a:p>
            <a:pPr algn="ctr"/>
            <a:r>
              <a:rPr lang="fr-FR" sz="2000" b="1" dirty="0">
                <a:solidFill>
                  <a:schemeClr val="accent2">
                    <a:lumMod val="75000"/>
                  </a:schemeClr>
                </a:solidFill>
              </a:rPr>
              <a:t>Art 4323-106 :</a:t>
            </a:r>
          </a:p>
          <a:p>
            <a:pPr algn="just"/>
            <a:endParaRPr lang="fr-FR" b="1" dirty="0">
              <a:solidFill>
                <a:schemeClr val="accent2">
                  <a:lumMod val="75000"/>
                </a:schemeClr>
              </a:solidFill>
            </a:endParaRPr>
          </a:p>
          <a:p>
            <a:pPr algn="just"/>
            <a:r>
              <a:rPr lang="fr-FR" i="1" dirty="0">
                <a:solidFill>
                  <a:schemeClr val="accent2">
                    <a:lumMod val="75000"/>
                  </a:schemeClr>
                </a:solidFill>
              </a:rPr>
              <a:t>L’employeur fait bénéficier les travailleurs devant utiliser un équipement de protection individuelle d’une formation adéquate comportant, en tant que de besoin, un entraînement au port de cet équipement. Cette formation est renouvelée aussi souvent que nécessaire pour que l’équipement soit utilisé conformément à la consigne d’utilisation.</a:t>
            </a:r>
          </a:p>
        </p:txBody>
      </p:sp>
      <p:pic>
        <p:nvPicPr>
          <p:cNvPr id="35844" name="Picture 4" descr="th315VWIN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4286250"/>
            <a:ext cx="13938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2411413" y="57261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HARNAIS</a:t>
            </a:r>
          </a:p>
        </p:txBody>
      </p:sp>
      <p:sp>
        <p:nvSpPr>
          <p:cNvPr id="35846" name="Text Box 6"/>
          <p:cNvSpPr txBox="1">
            <a:spLocks noChangeArrowheads="1"/>
          </p:cNvSpPr>
          <p:nvPr/>
        </p:nvSpPr>
        <p:spPr bwMode="auto">
          <a:xfrm>
            <a:off x="5795963" y="608647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LIGNE DE VIE</a:t>
            </a:r>
          </a:p>
        </p:txBody>
      </p:sp>
      <p:pic>
        <p:nvPicPr>
          <p:cNvPr id="35847" name="Picture 7" descr="ligne de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3997325"/>
            <a:ext cx="14541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7" name="Group 12"/>
          <p:cNvGrpSpPr>
            <a:grpSpLocks/>
          </p:cNvGrpSpPr>
          <p:nvPr/>
        </p:nvGrpSpPr>
        <p:grpSpPr bwMode="auto">
          <a:xfrm>
            <a:off x="631825" y="692150"/>
            <a:ext cx="1560513" cy="669925"/>
            <a:chOff x="930" y="518"/>
            <a:chExt cx="907" cy="422"/>
          </a:xfrm>
        </p:grpSpPr>
        <p:sp>
          <p:nvSpPr>
            <p:cNvPr id="30728" name="Text Box 13"/>
            <p:cNvSpPr txBox="1">
              <a:spLocks noChangeArrowheads="1"/>
            </p:cNvSpPr>
            <p:nvPr/>
          </p:nvSpPr>
          <p:spPr bwMode="auto">
            <a:xfrm>
              <a:off x="930" y="518"/>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énergétiques</a:t>
              </a:r>
            </a:p>
          </p:txBody>
        </p:sp>
        <p:sp>
          <p:nvSpPr>
            <p:cNvPr id="30729" name="Text Box 14"/>
            <p:cNvSpPr txBox="1">
              <a:spLocks noChangeArrowheads="1"/>
            </p:cNvSpPr>
            <p:nvPr/>
          </p:nvSpPr>
          <p:spPr bwMode="auto">
            <a:xfrm>
              <a:off x="930" y="658"/>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éoliens</a:t>
              </a:r>
            </a:p>
          </p:txBody>
        </p:sp>
        <p:sp>
          <p:nvSpPr>
            <p:cNvPr id="30730" name="Text Box 15"/>
            <p:cNvSpPr txBox="1">
              <a:spLocks noChangeArrowheads="1"/>
            </p:cNvSpPr>
            <p:nvPr/>
          </p:nvSpPr>
          <p:spPr bwMode="auto">
            <a:xfrm>
              <a:off x="930" y="799"/>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de production</a:t>
              </a:r>
            </a:p>
          </p:txBody>
        </p:sp>
      </p:grpSp>
      <p:sp>
        <p:nvSpPr>
          <p:cNvPr id="8" name="Rectangle 8"/>
          <p:cNvSpPr>
            <a:spLocks noChangeArrowheads="1"/>
          </p:cNvSpPr>
          <p:nvPr/>
        </p:nvSpPr>
        <p:spPr bwMode="auto">
          <a:xfrm>
            <a:off x="488950" y="2190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checkerboard(across)">
                                      <p:cBhvr>
                                        <p:cTn id="7" dur="1000"/>
                                        <p:tgtEl>
                                          <p:spTgt spid="358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5844"/>
                                        </p:tgtEl>
                                        <p:attrNameLst>
                                          <p:attrName>style.visibility</p:attrName>
                                        </p:attrNameLst>
                                      </p:cBhvr>
                                      <p:to>
                                        <p:strVal val="visible"/>
                                      </p:to>
                                    </p:set>
                                    <p:anim calcmode="lin" valueType="num">
                                      <p:cBhvr additive="base">
                                        <p:cTn id="12" dur="1000" fill="hold"/>
                                        <p:tgtEl>
                                          <p:spTgt spid="35844"/>
                                        </p:tgtEl>
                                        <p:attrNameLst>
                                          <p:attrName>ppt_x</p:attrName>
                                        </p:attrNameLst>
                                      </p:cBhvr>
                                      <p:tavLst>
                                        <p:tav tm="0">
                                          <p:val>
                                            <p:strVal val="0-#ppt_w/2"/>
                                          </p:val>
                                        </p:tav>
                                        <p:tav tm="100000">
                                          <p:val>
                                            <p:strVal val="#ppt_x"/>
                                          </p:val>
                                        </p:tav>
                                      </p:tavLst>
                                    </p:anim>
                                    <p:anim calcmode="lin" valueType="num">
                                      <p:cBhvr additive="base">
                                        <p:cTn id="13" dur="1000" fill="hold"/>
                                        <p:tgtEl>
                                          <p:spTgt spid="3584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5845"/>
                                        </p:tgtEl>
                                        <p:attrNameLst>
                                          <p:attrName>style.visibility</p:attrName>
                                        </p:attrNameLst>
                                      </p:cBhvr>
                                      <p:to>
                                        <p:strVal val="visible"/>
                                      </p:to>
                                    </p:set>
                                    <p:anim calcmode="lin" valueType="num">
                                      <p:cBhvr additive="base">
                                        <p:cTn id="16" dur="1000" fill="hold"/>
                                        <p:tgtEl>
                                          <p:spTgt spid="35845"/>
                                        </p:tgtEl>
                                        <p:attrNameLst>
                                          <p:attrName>ppt_x</p:attrName>
                                        </p:attrNameLst>
                                      </p:cBhvr>
                                      <p:tavLst>
                                        <p:tav tm="0">
                                          <p:val>
                                            <p:strVal val="0-#ppt_w/2"/>
                                          </p:val>
                                        </p:tav>
                                        <p:tav tm="100000">
                                          <p:val>
                                            <p:strVal val="#ppt_x"/>
                                          </p:val>
                                        </p:tav>
                                      </p:tavLst>
                                    </p:anim>
                                    <p:anim calcmode="lin" valueType="num">
                                      <p:cBhvr additive="base">
                                        <p:cTn id="17" dur="1000" fill="hold"/>
                                        <p:tgtEl>
                                          <p:spTgt spid="35845"/>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35846"/>
                                        </p:tgtEl>
                                        <p:attrNameLst>
                                          <p:attrName>style.visibility</p:attrName>
                                        </p:attrNameLst>
                                      </p:cBhvr>
                                      <p:to>
                                        <p:strVal val="visible"/>
                                      </p:to>
                                    </p:set>
                                    <p:anim calcmode="lin" valueType="num">
                                      <p:cBhvr additive="base">
                                        <p:cTn id="20" dur="1000" fill="hold"/>
                                        <p:tgtEl>
                                          <p:spTgt spid="35846"/>
                                        </p:tgtEl>
                                        <p:attrNameLst>
                                          <p:attrName>ppt_x</p:attrName>
                                        </p:attrNameLst>
                                      </p:cBhvr>
                                      <p:tavLst>
                                        <p:tav tm="0">
                                          <p:val>
                                            <p:strVal val="0-#ppt_w/2"/>
                                          </p:val>
                                        </p:tav>
                                        <p:tav tm="100000">
                                          <p:val>
                                            <p:strVal val="#ppt_x"/>
                                          </p:val>
                                        </p:tav>
                                      </p:tavLst>
                                    </p:anim>
                                    <p:anim calcmode="lin" valueType="num">
                                      <p:cBhvr additive="base">
                                        <p:cTn id="21" dur="1000" fill="hold"/>
                                        <p:tgtEl>
                                          <p:spTgt spid="3584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35847"/>
                                        </p:tgtEl>
                                        <p:attrNameLst>
                                          <p:attrName>style.visibility</p:attrName>
                                        </p:attrNameLst>
                                      </p:cBhvr>
                                      <p:to>
                                        <p:strVal val="visible"/>
                                      </p:to>
                                    </p:set>
                                    <p:anim calcmode="lin" valueType="num">
                                      <p:cBhvr additive="base">
                                        <p:cTn id="24" dur="1000" fill="hold"/>
                                        <p:tgtEl>
                                          <p:spTgt spid="35847"/>
                                        </p:tgtEl>
                                        <p:attrNameLst>
                                          <p:attrName>ppt_x</p:attrName>
                                        </p:attrNameLst>
                                      </p:cBhvr>
                                      <p:tavLst>
                                        <p:tav tm="0">
                                          <p:val>
                                            <p:strVal val="0-#ppt_w/2"/>
                                          </p:val>
                                        </p:tav>
                                        <p:tav tm="100000">
                                          <p:val>
                                            <p:strVal val="#ppt_x"/>
                                          </p:val>
                                        </p:tav>
                                      </p:tavLst>
                                    </p:anim>
                                    <p:anim calcmode="lin" valueType="num">
                                      <p:cBhvr additive="base">
                                        <p:cTn id="25" dur="1000" fill="hold"/>
                                        <p:tgtEl>
                                          <p:spTgt spid="358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5" grpId="0"/>
      <p:bldP spid="358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thC2I4N3F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4130675"/>
            <a:ext cx="1800225"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th22FDN4G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4149725"/>
            <a:ext cx="17780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evacnacel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149725"/>
            <a:ext cx="165576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6"/>
          <p:cNvSpPr txBox="1">
            <a:spLocks noChangeArrowheads="1"/>
          </p:cNvSpPr>
          <p:nvPr/>
        </p:nvSpPr>
        <p:spPr bwMode="auto">
          <a:xfrm>
            <a:off x="5781675" y="5876925"/>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r>
              <a:rPr lang="fr-FR"/>
              <a:t>EVACUATION</a:t>
            </a:r>
          </a:p>
        </p:txBody>
      </p:sp>
      <p:sp>
        <p:nvSpPr>
          <p:cNvPr id="38919" name="Text Box 7"/>
          <p:cNvSpPr txBox="1">
            <a:spLocks noChangeArrowheads="1"/>
          </p:cNvSpPr>
          <p:nvPr/>
        </p:nvSpPr>
        <p:spPr bwMode="auto">
          <a:xfrm>
            <a:off x="1389063" y="5818188"/>
            <a:ext cx="20891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ASSISTANCE AU</a:t>
            </a:r>
          </a:p>
          <a:p>
            <a:pPr algn="ctr">
              <a:spcBef>
                <a:spcPct val="50000"/>
              </a:spcBef>
            </a:pPr>
            <a:r>
              <a:rPr lang="fr-FR"/>
              <a:t>BL</a:t>
            </a:r>
            <a:r>
              <a:rPr lang="en-US"/>
              <a:t>E</a:t>
            </a:r>
            <a:r>
              <a:rPr lang="fr-FR"/>
              <a:t>SS</a:t>
            </a:r>
            <a:r>
              <a:rPr lang="en-US"/>
              <a:t>É</a:t>
            </a:r>
            <a:endParaRPr lang="fr-FR"/>
          </a:p>
        </p:txBody>
      </p:sp>
      <p:sp>
        <p:nvSpPr>
          <p:cNvPr id="38920" name="Rectangle 8"/>
          <p:cNvSpPr>
            <a:spLocks noChangeArrowheads="1"/>
          </p:cNvSpPr>
          <p:nvPr/>
        </p:nvSpPr>
        <p:spPr bwMode="auto">
          <a:xfrm>
            <a:off x="992188" y="1484313"/>
            <a:ext cx="8353425"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fr-FR" sz="2000" b="1">
                <a:solidFill>
                  <a:schemeClr val="accent2">
                    <a:lumMod val="75000"/>
                  </a:schemeClr>
                </a:solidFill>
              </a:rPr>
              <a:t>Règlementation liée à la formation aux secours : </a:t>
            </a:r>
          </a:p>
          <a:p>
            <a:pPr algn="ctr"/>
            <a:r>
              <a:rPr lang="fr-FR" sz="2000" b="1">
                <a:solidFill>
                  <a:schemeClr val="accent2">
                    <a:lumMod val="75000"/>
                  </a:schemeClr>
                </a:solidFill>
              </a:rPr>
              <a:t>Art 4323-90 article 6 :  </a:t>
            </a:r>
          </a:p>
          <a:p>
            <a:pPr algn="ctr"/>
            <a:endParaRPr lang="fr-FR" sz="2000" b="1">
              <a:solidFill>
                <a:schemeClr val="accent2">
                  <a:lumMod val="75000"/>
                </a:schemeClr>
              </a:solidFill>
            </a:endParaRPr>
          </a:p>
          <a:p>
            <a:pPr algn="just"/>
            <a:r>
              <a:rPr lang="fr-FR" i="1">
                <a:solidFill>
                  <a:schemeClr val="accent2">
                    <a:lumMod val="75000"/>
                  </a:schemeClr>
                </a:solidFill>
              </a:rPr>
              <a:t>Les travailleurs reçoivent une formation adéquate et spécifique aux opérations envisagées et aux procédures de sauvetage. Le contenu de cette formation est précisé aux articles R. 4141-13 et R. 4141-17. Elle est renouvelée dans les conditions prévues à l’article R. 4323-3. </a:t>
            </a:r>
          </a:p>
        </p:txBody>
      </p:sp>
      <p:grpSp>
        <p:nvGrpSpPr>
          <p:cNvPr id="31752" name="Group 12"/>
          <p:cNvGrpSpPr>
            <a:grpSpLocks/>
          </p:cNvGrpSpPr>
          <p:nvPr/>
        </p:nvGrpSpPr>
        <p:grpSpPr bwMode="auto">
          <a:xfrm>
            <a:off x="631825" y="692150"/>
            <a:ext cx="1560513" cy="669925"/>
            <a:chOff x="930" y="518"/>
            <a:chExt cx="907" cy="422"/>
          </a:xfrm>
        </p:grpSpPr>
        <p:sp>
          <p:nvSpPr>
            <p:cNvPr id="31753" name="Text Box 13"/>
            <p:cNvSpPr txBox="1">
              <a:spLocks noChangeArrowheads="1"/>
            </p:cNvSpPr>
            <p:nvPr/>
          </p:nvSpPr>
          <p:spPr bwMode="auto">
            <a:xfrm>
              <a:off x="930" y="518"/>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énergétiques</a:t>
              </a:r>
            </a:p>
          </p:txBody>
        </p:sp>
        <p:sp>
          <p:nvSpPr>
            <p:cNvPr id="31754" name="Text Box 14"/>
            <p:cNvSpPr txBox="1">
              <a:spLocks noChangeArrowheads="1"/>
            </p:cNvSpPr>
            <p:nvPr/>
          </p:nvSpPr>
          <p:spPr bwMode="auto">
            <a:xfrm>
              <a:off x="930" y="658"/>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éoliens</a:t>
              </a:r>
            </a:p>
          </p:txBody>
        </p:sp>
        <p:sp>
          <p:nvSpPr>
            <p:cNvPr id="31755" name="Text Box 15"/>
            <p:cNvSpPr txBox="1">
              <a:spLocks noChangeArrowheads="1"/>
            </p:cNvSpPr>
            <p:nvPr/>
          </p:nvSpPr>
          <p:spPr bwMode="auto">
            <a:xfrm>
              <a:off x="930" y="799"/>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de production</a:t>
              </a:r>
            </a:p>
          </p:txBody>
        </p:sp>
      </p:grpSp>
      <p:sp>
        <p:nvSpPr>
          <p:cNvPr id="8" name="Rectangle 8"/>
          <p:cNvSpPr>
            <a:spLocks noChangeArrowheads="1"/>
          </p:cNvSpPr>
          <p:nvPr/>
        </p:nvSpPr>
        <p:spPr bwMode="auto">
          <a:xfrm>
            <a:off x="488950" y="2190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Effect transition="in" filter="checkerboard(across)">
                                      <p:cBhvr>
                                        <p:cTn id="7" dur="1000"/>
                                        <p:tgtEl>
                                          <p:spTgt spid="389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additive="base">
                                        <p:cTn id="12" dur="1000" fill="hold"/>
                                        <p:tgtEl>
                                          <p:spTgt spid="38915"/>
                                        </p:tgtEl>
                                        <p:attrNameLst>
                                          <p:attrName>ppt_x</p:attrName>
                                        </p:attrNameLst>
                                      </p:cBhvr>
                                      <p:tavLst>
                                        <p:tav tm="0">
                                          <p:val>
                                            <p:strVal val="0-#ppt_w/2"/>
                                          </p:val>
                                        </p:tav>
                                        <p:tav tm="100000">
                                          <p:val>
                                            <p:strVal val="#ppt_x"/>
                                          </p:val>
                                        </p:tav>
                                      </p:tavLst>
                                    </p:anim>
                                    <p:anim calcmode="lin" valueType="num">
                                      <p:cBhvr additive="base">
                                        <p:cTn id="13" dur="1000" fill="hold"/>
                                        <p:tgtEl>
                                          <p:spTgt spid="3891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8916"/>
                                        </p:tgtEl>
                                        <p:attrNameLst>
                                          <p:attrName>style.visibility</p:attrName>
                                        </p:attrNameLst>
                                      </p:cBhvr>
                                      <p:to>
                                        <p:strVal val="visible"/>
                                      </p:to>
                                    </p:set>
                                    <p:anim calcmode="lin" valueType="num">
                                      <p:cBhvr additive="base">
                                        <p:cTn id="16" dur="1000" fill="hold"/>
                                        <p:tgtEl>
                                          <p:spTgt spid="38916"/>
                                        </p:tgtEl>
                                        <p:attrNameLst>
                                          <p:attrName>ppt_x</p:attrName>
                                        </p:attrNameLst>
                                      </p:cBhvr>
                                      <p:tavLst>
                                        <p:tav tm="0">
                                          <p:val>
                                            <p:strVal val="0-#ppt_w/2"/>
                                          </p:val>
                                        </p:tav>
                                        <p:tav tm="100000">
                                          <p:val>
                                            <p:strVal val="#ppt_x"/>
                                          </p:val>
                                        </p:tav>
                                      </p:tavLst>
                                    </p:anim>
                                    <p:anim calcmode="lin" valueType="num">
                                      <p:cBhvr additive="base">
                                        <p:cTn id="17" dur="1000" fill="hold"/>
                                        <p:tgtEl>
                                          <p:spTgt spid="38916"/>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8917"/>
                                        </p:tgtEl>
                                        <p:attrNameLst>
                                          <p:attrName>style.visibility</p:attrName>
                                        </p:attrNameLst>
                                      </p:cBhvr>
                                      <p:to>
                                        <p:strVal val="visible"/>
                                      </p:to>
                                    </p:set>
                                    <p:anim calcmode="lin" valueType="num">
                                      <p:cBhvr additive="base">
                                        <p:cTn id="20" dur="1000" fill="hold"/>
                                        <p:tgtEl>
                                          <p:spTgt spid="38917"/>
                                        </p:tgtEl>
                                        <p:attrNameLst>
                                          <p:attrName>ppt_x</p:attrName>
                                        </p:attrNameLst>
                                      </p:cBhvr>
                                      <p:tavLst>
                                        <p:tav tm="0">
                                          <p:val>
                                            <p:strVal val="0-#ppt_w/2"/>
                                          </p:val>
                                        </p:tav>
                                        <p:tav tm="100000">
                                          <p:val>
                                            <p:strVal val="#ppt_x"/>
                                          </p:val>
                                        </p:tav>
                                      </p:tavLst>
                                    </p:anim>
                                    <p:anim calcmode="lin" valueType="num">
                                      <p:cBhvr additive="base">
                                        <p:cTn id="21" dur="1000" fill="hold"/>
                                        <p:tgtEl>
                                          <p:spTgt spid="389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8918"/>
                                        </p:tgtEl>
                                        <p:attrNameLst>
                                          <p:attrName>style.visibility</p:attrName>
                                        </p:attrNameLst>
                                      </p:cBhvr>
                                      <p:to>
                                        <p:strVal val="visible"/>
                                      </p:to>
                                    </p:set>
                                    <p:anim calcmode="lin" valueType="num">
                                      <p:cBhvr additive="base">
                                        <p:cTn id="24" dur="1000" fill="hold"/>
                                        <p:tgtEl>
                                          <p:spTgt spid="38918"/>
                                        </p:tgtEl>
                                        <p:attrNameLst>
                                          <p:attrName>ppt_x</p:attrName>
                                        </p:attrNameLst>
                                      </p:cBhvr>
                                      <p:tavLst>
                                        <p:tav tm="0">
                                          <p:val>
                                            <p:strVal val="0-#ppt_w/2"/>
                                          </p:val>
                                        </p:tav>
                                        <p:tav tm="100000">
                                          <p:val>
                                            <p:strVal val="#ppt_x"/>
                                          </p:val>
                                        </p:tav>
                                      </p:tavLst>
                                    </p:anim>
                                    <p:anim calcmode="lin" valueType="num">
                                      <p:cBhvr additive="base">
                                        <p:cTn id="25" dur="1000" fill="hold"/>
                                        <p:tgtEl>
                                          <p:spTgt spid="3891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38919"/>
                                        </p:tgtEl>
                                        <p:attrNameLst>
                                          <p:attrName>style.visibility</p:attrName>
                                        </p:attrNameLst>
                                      </p:cBhvr>
                                      <p:to>
                                        <p:strVal val="visible"/>
                                      </p:to>
                                    </p:set>
                                    <p:anim calcmode="lin" valueType="num">
                                      <p:cBhvr additive="base">
                                        <p:cTn id="28" dur="1000" fill="hold"/>
                                        <p:tgtEl>
                                          <p:spTgt spid="38919"/>
                                        </p:tgtEl>
                                        <p:attrNameLst>
                                          <p:attrName>ppt_x</p:attrName>
                                        </p:attrNameLst>
                                      </p:cBhvr>
                                      <p:tavLst>
                                        <p:tav tm="0">
                                          <p:val>
                                            <p:strVal val="0-#ppt_w/2"/>
                                          </p:val>
                                        </p:tav>
                                        <p:tav tm="100000">
                                          <p:val>
                                            <p:strVal val="#ppt_x"/>
                                          </p:val>
                                        </p:tav>
                                      </p:tavLst>
                                    </p:anim>
                                    <p:anim calcmode="lin" valueType="num">
                                      <p:cBhvr additive="base">
                                        <p:cTn id="29" dur="1000" fill="hold"/>
                                        <p:tgtEl>
                                          <p:spTgt spid="389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p:bldP spid="38919" grpId="0"/>
      <p:bldP spid="389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7" name="Picture 19"/>
          <p:cNvPicPr>
            <a:picLocks noGrp="1" noChangeAspect="1" noChangeArrowheads="1"/>
          </p:cNvPicPr>
          <p:nvPr>
            <p:ph sz="half" idx="1"/>
          </p:nvPr>
        </p:nvPicPr>
        <p:blipFill>
          <a:blip r:embed="rId2"/>
          <a:srcRect/>
          <a:stretch>
            <a:fillRect/>
          </a:stretch>
        </p:blipFill>
        <p:spPr>
          <a:xfrm>
            <a:off x="560388" y="4292600"/>
            <a:ext cx="9164637" cy="2016125"/>
          </a:xfrm>
          <a:solidFill>
            <a:schemeClr val="accent4">
              <a:lumMod val="20000"/>
              <a:lumOff val="80000"/>
            </a:schemeClr>
          </a:solidFill>
        </p:spPr>
      </p:pic>
      <p:pic>
        <p:nvPicPr>
          <p:cNvPr id="12316" name="Picture 28"/>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3705225" y="1628775"/>
            <a:ext cx="2432050" cy="1500188"/>
          </a:xfrm>
        </p:spPr>
      </p:pic>
      <p:sp>
        <p:nvSpPr>
          <p:cNvPr id="12321" name="AutoShape 33"/>
          <p:cNvSpPr>
            <a:spLocks noChangeArrowheads="1"/>
          </p:cNvSpPr>
          <p:nvPr/>
        </p:nvSpPr>
        <p:spPr bwMode="auto">
          <a:xfrm>
            <a:off x="4665663" y="3357563"/>
            <a:ext cx="468312" cy="719137"/>
          </a:xfrm>
          <a:prstGeom prst="downArrow">
            <a:avLst>
              <a:gd name="adj1" fmla="val 50000"/>
              <a:gd name="adj2" fmla="val 41589"/>
            </a:avLst>
          </a:prstGeom>
          <a:solidFill>
            <a:schemeClr val="accent2">
              <a:lumMod val="75000"/>
            </a:schemeClr>
          </a:solidFill>
          <a:ln w="9525">
            <a:solidFill>
              <a:schemeClr val="tx1"/>
            </a:solidFill>
            <a:miter lim="800000"/>
            <a:headEnd/>
            <a:tailEnd/>
          </a:ln>
        </p:spPr>
        <p:txBody>
          <a:bodyPr wrap="none" anchor="ctr"/>
          <a:lstStyle/>
          <a:p>
            <a:endParaRPr lang="fr-FR"/>
          </a:p>
        </p:txBody>
      </p:sp>
      <p:sp>
        <p:nvSpPr>
          <p:cNvPr id="6" name="Rectangle 8"/>
          <p:cNvSpPr>
            <a:spLocks noChangeArrowheads="1"/>
          </p:cNvSpPr>
          <p:nvPr/>
        </p:nvSpPr>
        <p:spPr bwMode="auto">
          <a:xfrm>
            <a:off x="488950" y="9525"/>
            <a:ext cx="9417050" cy="1066800"/>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a:p>
            <a:pPr algn="ctr"/>
            <a:endParaRPr lang="fr-FR" sz="3200" b="1" dirty="0">
              <a:solidFill>
                <a:schemeClr val="accent2">
                  <a:lumMod val="75000"/>
                </a:schemeClr>
              </a:solidFill>
              <a:effectLst>
                <a:outerShdw blurRad="38100" dist="38100" dir="2700000" algn="tl">
                  <a:srgbClr val="C0C0C0"/>
                </a:outerShdw>
              </a:effectLst>
              <a:latin typeface="Calibri" pitchFamily="34" charset="0"/>
            </a:endParaRPr>
          </a:p>
        </p:txBody>
      </p:sp>
      <p:sp>
        <p:nvSpPr>
          <p:cNvPr id="17413" name="Text Box 7"/>
          <p:cNvSpPr txBox="1">
            <a:spLocks noChangeArrowheads="1"/>
          </p:cNvSpPr>
          <p:nvPr/>
        </p:nvSpPr>
        <p:spPr bwMode="auto">
          <a:xfrm>
            <a:off x="849313" y="3500438"/>
            <a:ext cx="2303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2000">
                <a:solidFill>
                  <a:schemeClr val="accent2">
                    <a:lumMod val="75000"/>
                  </a:schemeClr>
                </a:solidFill>
              </a:rPr>
              <a:t>Compétences professionnelles</a:t>
            </a:r>
          </a:p>
        </p:txBody>
      </p:sp>
      <p:sp>
        <p:nvSpPr>
          <p:cNvPr id="17414" name="Text Box 7"/>
          <p:cNvSpPr txBox="1">
            <a:spLocks noChangeArrowheads="1"/>
          </p:cNvSpPr>
          <p:nvPr/>
        </p:nvSpPr>
        <p:spPr bwMode="auto">
          <a:xfrm>
            <a:off x="704850" y="1125538"/>
            <a:ext cx="8345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2000">
                <a:solidFill>
                  <a:schemeClr val="accent2">
                    <a:lumMod val="75000"/>
                  </a:schemeClr>
                </a:solidFill>
              </a:rPr>
              <a:t>Activités professionnelles (RAP)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316"/>
                                        </p:tgtEl>
                                        <p:attrNameLst>
                                          <p:attrName>style.visibility</p:attrName>
                                        </p:attrNameLst>
                                      </p:cBhvr>
                                      <p:to>
                                        <p:strVal val="visible"/>
                                      </p:to>
                                    </p:set>
                                    <p:animEffect transition="in" filter="checkerboard(across)">
                                      <p:cBhvr>
                                        <p:cTn id="7" dur="1000"/>
                                        <p:tgtEl>
                                          <p:spTgt spid="12316"/>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7414"/>
                                        </p:tgtEl>
                                        <p:attrNameLst>
                                          <p:attrName>style.visibility</p:attrName>
                                        </p:attrNameLst>
                                      </p:cBhvr>
                                      <p:to>
                                        <p:strVal val="visible"/>
                                      </p:to>
                                    </p:set>
                                    <p:anim calcmode="lin" valueType="num">
                                      <p:cBhvr additive="base">
                                        <p:cTn id="10" dur="1000" fill="hold"/>
                                        <p:tgtEl>
                                          <p:spTgt spid="17414"/>
                                        </p:tgtEl>
                                        <p:attrNameLst>
                                          <p:attrName>ppt_x</p:attrName>
                                        </p:attrNameLst>
                                      </p:cBhvr>
                                      <p:tavLst>
                                        <p:tav tm="0">
                                          <p:val>
                                            <p:strVal val="0-#ppt_w/2"/>
                                          </p:val>
                                        </p:tav>
                                        <p:tav tm="100000">
                                          <p:val>
                                            <p:strVal val="#ppt_x"/>
                                          </p:val>
                                        </p:tav>
                                      </p:tavLst>
                                    </p:anim>
                                    <p:anim calcmode="lin" valueType="num">
                                      <p:cBhvr additive="base">
                                        <p:cTn id="11" dur="1000" fill="hold"/>
                                        <p:tgtEl>
                                          <p:spTgt spid="17414"/>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12307"/>
                                        </p:tgtEl>
                                        <p:attrNameLst>
                                          <p:attrName>style.visibility</p:attrName>
                                        </p:attrNameLst>
                                      </p:cBhvr>
                                      <p:to>
                                        <p:strVal val="visible"/>
                                      </p:to>
                                    </p:set>
                                    <p:animEffect transition="in" filter="checkerboard(across)">
                                      <p:cBhvr>
                                        <p:cTn id="16" dur="1000"/>
                                        <p:tgtEl>
                                          <p:spTgt spid="1230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321"/>
                                        </p:tgtEl>
                                        <p:attrNameLst>
                                          <p:attrName>style.visibility</p:attrName>
                                        </p:attrNameLst>
                                      </p:cBhvr>
                                      <p:to>
                                        <p:strVal val="visible"/>
                                      </p:to>
                                    </p:set>
                                    <p:animEffect transition="in" filter="checkerboard(across)">
                                      <p:cBhvr>
                                        <p:cTn id="19" dur="1000"/>
                                        <p:tgtEl>
                                          <p:spTgt spid="12321"/>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17413"/>
                                        </p:tgtEl>
                                        <p:attrNameLst>
                                          <p:attrName>style.visibility</p:attrName>
                                        </p:attrNameLst>
                                      </p:cBhvr>
                                      <p:to>
                                        <p:strVal val="visible"/>
                                      </p:to>
                                    </p:set>
                                    <p:anim calcmode="lin" valueType="num">
                                      <p:cBhvr additive="base">
                                        <p:cTn id="22" dur="1000" fill="hold"/>
                                        <p:tgtEl>
                                          <p:spTgt spid="17413"/>
                                        </p:tgtEl>
                                        <p:attrNameLst>
                                          <p:attrName>ppt_x</p:attrName>
                                        </p:attrNameLst>
                                      </p:cBhvr>
                                      <p:tavLst>
                                        <p:tav tm="0">
                                          <p:val>
                                            <p:strVal val="0-#ppt_w/2"/>
                                          </p:val>
                                        </p:tav>
                                        <p:tav tm="100000">
                                          <p:val>
                                            <p:strVal val="#ppt_x"/>
                                          </p:val>
                                        </p:tav>
                                      </p:tavLst>
                                    </p:anim>
                                    <p:anim calcmode="lin" valueType="num">
                                      <p:cBhvr additive="base">
                                        <p:cTn id="23" dur="1000" fill="hold"/>
                                        <p:tgtEl>
                                          <p:spTgt spid="174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1" grpId="0" animBg="1"/>
      <p:bldP spid="17413" grpId="0"/>
      <p:bldP spid="174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3"/>
          <p:cNvGrpSpPr>
            <a:grpSpLocks/>
          </p:cNvGrpSpPr>
          <p:nvPr/>
        </p:nvGrpSpPr>
        <p:grpSpPr bwMode="auto">
          <a:xfrm>
            <a:off x="776288" y="620713"/>
            <a:ext cx="1439862" cy="669925"/>
            <a:chOff x="930" y="518"/>
            <a:chExt cx="907" cy="422"/>
          </a:xfrm>
        </p:grpSpPr>
        <p:sp>
          <p:nvSpPr>
            <p:cNvPr id="32773" name="Text Box 4"/>
            <p:cNvSpPr txBox="1">
              <a:spLocks noChangeArrowheads="1"/>
            </p:cNvSpPr>
            <p:nvPr/>
          </p:nvSpPr>
          <p:spPr bwMode="auto">
            <a:xfrm>
              <a:off x="930" y="518"/>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énergétiques</a:t>
              </a:r>
            </a:p>
          </p:txBody>
        </p:sp>
        <p:sp>
          <p:nvSpPr>
            <p:cNvPr id="32774" name="Text Box 5"/>
            <p:cNvSpPr txBox="1">
              <a:spLocks noChangeArrowheads="1"/>
            </p:cNvSpPr>
            <p:nvPr/>
          </p:nvSpPr>
          <p:spPr bwMode="auto">
            <a:xfrm>
              <a:off x="930" y="658"/>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éoliens</a:t>
              </a:r>
            </a:p>
          </p:txBody>
        </p:sp>
        <p:sp>
          <p:nvSpPr>
            <p:cNvPr id="32775" name="Text Box 6"/>
            <p:cNvSpPr txBox="1">
              <a:spLocks noChangeArrowheads="1"/>
            </p:cNvSpPr>
            <p:nvPr/>
          </p:nvSpPr>
          <p:spPr bwMode="auto">
            <a:xfrm>
              <a:off x="930" y="799"/>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de production</a:t>
              </a:r>
            </a:p>
          </p:txBody>
        </p:sp>
      </p:grpSp>
      <p:sp>
        <p:nvSpPr>
          <p:cNvPr id="39943" name="Rectangle 7"/>
          <p:cNvSpPr>
            <a:spLocks noChangeArrowheads="1"/>
          </p:cNvSpPr>
          <p:nvPr/>
        </p:nvSpPr>
        <p:spPr bwMode="auto">
          <a:xfrm>
            <a:off x="827088" y="2598738"/>
            <a:ext cx="8839200"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fr-FR" sz="2400" dirty="0"/>
              <a:t>Depuis le 4 juillet 2009, tous les établissements de formation qui préparent aux diplômes professionnels des secteurs de l’énergétique, du froid et de la climatisation, de l’automobile, ne peuvent dispenser les formations conduisant à ces diplômes et nécessitant la </a:t>
            </a:r>
            <a:r>
              <a:rPr lang="fr-FR" sz="2400" b="1" dirty="0"/>
              <a:t>manipulation de fluides frigorigènes</a:t>
            </a:r>
            <a:r>
              <a:rPr lang="fr-FR" sz="2400" dirty="0"/>
              <a:t>, que s’ils sont en possession </a:t>
            </a:r>
            <a:r>
              <a:rPr lang="fr-FR" sz="2400" b="1" dirty="0"/>
              <a:t>d’une attestation de capacité délivrée </a:t>
            </a:r>
            <a:r>
              <a:rPr lang="fr-FR" sz="2400" dirty="0"/>
              <a:t>pour une durée de cinq ans par des organismes agréés.</a:t>
            </a:r>
          </a:p>
        </p:txBody>
      </p:sp>
      <p:sp>
        <p:nvSpPr>
          <p:cNvPr id="32772" name="Rectangle 8"/>
          <p:cNvSpPr>
            <a:spLocks noChangeArrowheads="1"/>
          </p:cNvSpPr>
          <p:nvPr/>
        </p:nvSpPr>
        <p:spPr bwMode="auto">
          <a:xfrm>
            <a:off x="1423988" y="2095500"/>
            <a:ext cx="7050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fr-FR" sz="2000" b="1" dirty="0">
                <a:solidFill>
                  <a:schemeClr val="accent2">
                    <a:lumMod val="75000"/>
                  </a:schemeClr>
                </a:solidFill>
              </a:rPr>
              <a:t>Code de l’environnement : articles R. 543-75 à R. 543-107</a:t>
            </a:r>
          </a:p>
        </p:txBody>
      </p:sp>
      <p:sp>
        <p:nvSpPr>
          <p:cNvPr id="8" name="Rectangle 8"/>
          <p:cNvSpPr>
            <a:spLocks noChangeArrowheads="1"/>
          </p:cNvSpPr>
          <p:nvPr/>
        </p:nvSpPr>
        <p:spPr bwMode="auto">
          <a:xfrm>
            <a:off x="488950" y="2190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
        <p:nvSpPr>
          <p:cNvPr id="32778" name="Text Box 37"/>
          <p:cNvSpPr txBox="1">
            <a:spLocks noChangeArrowheads="1"/>
          </p:cNvSpPr>
          <p:nvPr/>
        </p:nvSpPr>
        <p:spPr bwMode="auto">
          <a:xfrm>
            <a:off x="1136650" y="908050"/>
            <a:ext cx="834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2400" dirty="0">
                <a:solidFill>
                  <a:schemeClr val="accent2">
                    <a:lumMod val="75000"/>
                  </a:schemeClr>
                </a:solidFill>
              </a:rPr>
              <a:t>Savoirs associés</a:t>
            </a:r>
          </a:p>
        </p:txBody>
      </p:sp>
      <p:grpSp>
        <p:nvGrpSpPr>
          <p:cNvPr id="10255" name="Group 15"/>
          <p:cNvGrpSpPr>
            <a:grpSpLocks/>
          </p:cNvGrpSpPr>
          <p:nvPr/>
        </p:nvGrpSpPr>
        <p:grpSpPr bwMode="auto">
          <a:xfrm>
            <a:off x="1874838" y="1412875"/>
            <a:ext cx="6172200" cy="395288"/>
            <a:chOff x="1038" y="3272"/>
            <a:chExt cx="3589" cy="249"/>
          </a:xfrm>
        </p:grpSpPr>
        <p:sp>
          <p:nvSpPr>
            <p:cNvPr id="32780" name="Text Box 11"/>
            <p:cNvSpPr txBox="1">
              <a:spLocks noChangeArrowheads="1"/>
            </p:cNvSpPr>
            <p:nvPr/>
          </p:nvSpPr>
          <p:spPr bwMode="auto">
            <a:xfrm>
              <a:off x="1038" y="3272"/>
              <a:ext cx="454"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S8.5</a:t>
              </a:r>
            </a:p>
          </p:txBody>
        </p:sp>
        <p:sp>
          <p:nvSpPr>
            <p:cNvPr id="32781" name="Text Box 12"/>
            <p:cNvSpPr txBox="1">
              <a:spLocks noChangeArrowheads="1"/>
            </p:cNvSpPr>
            <p:nvPr/>
          </p:nvSpPr>
          <p:spPr bwMode="auto">
            <a:xfrm>
              <a:off x="1498" y="3272"/>
              <a:ext cx="3129"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Protection de l’environnement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checkerboard(across)">
                                      <p:cBhvr>
                                        <p:cTn id="7" dur="1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1101725" y="1541463"/>
            <a:ext cx="838835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fr-FR" sz="2400"/>
              <a:t>Cette attestation de capacité valide l’établissement au regard de trois exigences :</a:t>
            </a:r>
          </a:p>
          <a:p>
            <a:pPr>
              <a:lnSpc>
                <a:spcPct val="120000"/>
              </a:lnSpc>
            </a:pPr>
            <a:r>
              <a:rPr lang="fr-FR" sz="2400"/>
              <a:t>· </a:t>
            </a:r>
            <a:r>
              <a:rPr lang="fr-FR" sz="2400" b="1"/>
              <a:t>exigence 1 </a:t>
            </a:r>
            <a:r>
              <a:rPr lang="fr-FR" sz="2400"/>
              <a:t>: l’établissement dispose de l’outillage adéquat pour intervenir sur les systèmes de réfrigération et/ou de climatisation,</a:t>
            </a:r>
          </a:p>
          <a:p>
            <a:pPr>
              <a:lnSpc>
                <a:spcPct val="120000"/>
              </a:lnSpc>
            </a:pPr>
            <a:r>
              <a:rPr lang="fr-FR" sz="2400"/>
              <a:t>· </a:t>
            </a:r>
            <a:r>
              <a:rPr lang="fr-FR" sz="2400" b="1"/>
              <a:t>exigence 2 </a:t>
            </a:r>
            <a:r>
              <a:rPr lang="fr-FR" sz="2400"/>
              <a:t>: l’établissement met en oeuvre une procédure de suivi des mouvements des fluides, en renseignant une déclaration mentionnant, pour chaque fluides, les quantités acquises, chargées, récupérées, ou encore cédées,</a:t>
            </a:r>
          </a:p>
          <a:p>
            <a:pPr>
              <a:lnSpc>
                <a:spcPct val="120000"/>
              </a:lnSpc>
            </a:pPr>
            <a:r>
              <a:rPr lang="fr-FR" sz="2400"/>
              <a:t>· </a:t>
            </a:r>
            <a:r>
              <a:rPr lang="fr-FR" sz="2400" b="1"/>
              <a:t>exigence 3 </a:t>
            </a:r>
            <a:r>
              <a:rPr lang="fr-FR" sz="2400"/>
              <a:t>: L’établissement dispose de personnel apte à la manipulation des fluides (attestation d’aptitude).</a:t>
            </a:r>
          </a:p>
        </p:txBody>
      </p:sp>
      <p:grpSp>
        <p:nvGrpSpPr>
          <p:cNvPr id="33795" name="Group 4"/>
          <p:cNvGrpSpPr>
            <a:grpSpLocks/>
          </p:cNvGrpSpPr>
          <p:nvPr/>
        </p:nvGrpSpPr>
        <p:grpSpPr bwMode="auto">
          <a:xfrm>
            <a:off x="704850" y="742950"/>
            <a:ext cx="1439863" cy="669925"/>
            <a:chOff x="930" y="518"/>
            <a:chExt cx="907" cy="422"/>
          </a:xfrm>
        </p:grpSpPr>
        <p:sp>
          <p:nvSpPr>
            <p:cNvPr id="33796" name="Text Box 5"/>
            <p:cNvSpPr txBox="1">
              <a:spLocks noChangeArrowheads="1"/>
            </p:cNvSpPr>
            <p:nvPr/>
          </p:nvSpPr>
          <p:spPr bwMode="auto">
            <a:xfrm>
              <a:off x="930" y="518"/>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énergétiques</a:t>
              </a:r>
            </a:p>
          </p:txBody>
        </p:sp>
        <p:sp>
          <p:nvSpPr>
            <p:cNvPr id="33797" name="Text Box 6"/>
            <p:cNvSpPr txBox="1">
              <a:spLocks noChangeArrowheads="1"/>
            </p:cNvSpPr>
            <p:nvPr/>
          </p:nvSpPr>
          <p:spPr bwMode="auto">
            <a:xfrm>
              <a:off x="930" y="658"/>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éoliens</a:t>
              </a:r>
            </a:p>
          </p:txBody>
        </p:sp>
        <p:sp>
          <p:nvSpPr>
            <p:cNvPr id="33798" name="Text Box 7"/>
            <p:cNvSpPr txBox="1">
              <a:spLocks noChangeArrowheads="1"/>
            </p:cNvSpPr>
            <p:nvPr/>
          </p:nvSpPr>
          <p:spPr bwMode="auto">
            <a:xfrm>
              <a:off x="930" y="799"/>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de production</a:t>
              </a:r>
            </a:p>
          </p:txBody>
        </p:sp>
      </p:grpSp>
      <p:sp>
        <p:nvSpPr>
          <p:cNvPr id="8" name="Rectangle 8"/>
          <p:cNvSpPr>
            <a:spLocks noChangeArrowheads="1"/>
          </p:cNvSpPr>
          <p:nvPr/>
        </p:nvSpPr>
        <p:spPr bwMode="auto">
          <a:xfrm>
            <a:off x="488950" y="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 calcmode="lin" valueType="num">
                                      <p:cBhvr additive="base">
                                        <p:cTn id="7" dur="10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 calcmode="lin" valueType="num">
                                      <p:cBhvr additive="base">
                                        <p:cTn id="13" dur="1000" fill="hold"/>
                                        <p:tgtEl>
                                          <p:spTgt spid="36867">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68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anim calcmode="lin" valueType="num">
                                      <p:cBhvr additive="base">
                                        <p:cTn id="19" dur="1000" fill="hold"/>
                                        <p:tgtEl>
                                          <p:spTgt spid="36867">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fri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500" y="4475163"/>
            <a:ext cx="244792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513" y="4221163"/>
            <a:ext cx="40386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6"/>
          <p:cNvSpPr>
            <a:spLocks noChangeArrowheads="1"/>
          </p:cNvSpPr>
          <p:nvPr/>
        </p:nvSpPr>
        <p:spPr bwMode="auto">
          <a:xfrm>
            <a:off x="992560" y="2204864"/>
            <a:ext cx="84597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000" dirty="0"/>
              <a:t>Depuis le 5 juillet 2011, les enseignants des établissements publics et privés assurant des formations comportant une manipulation des fluides frigorigènes, doivent donc être titulaires de l’attestation d’aptitude délivrée sans limite de durée, par un « organisme évaluateur ». Ceux-ci seront seuls habilités à manipuler les fluides frigorigènes.</a:t>
            </a:r>
          </a:p>
        </p:txBody>
      </p:sp>
      <p:grpSp>
        <p:nvGrpSpPr>
          <p:cNvPr id="34821" name="Group 18"/>
          <p:cNvGrpSpPr>
            <a:grpSpLocks/>
          </p:cNvGrpSpPr>
          <p:nvPr/>
        </p:nvGrpSpPr>
        <p:grpSpPr bwMode="auto">
          <a:xfrm>
            <a:off x="849313" y="692150"/>
            <a:ext cx="1558925" cy="669925"/>
            <a:chOff x="930" y="518"/>
            <a:chExt cx="907" cy="422"/>
          </a:xfrm>
        </p:grpSpPr>
        <p:sp>
          <p:nvSpPr>
            <p:cNvPr id="34822" name="Text Box 19"/>
            <p:cNvSpPr txBox="1">
              <a:spLocks noChangeArrowheads="1"/>
            </p:cNvSpPr>
            <p:nvPr/>
          </p:nvSpPr>
          <p:spPr bwMode="auto">
            <a:xfrm>
              <a:off x="930" y="518"/>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énergétiques</a:t>
              </a:r>
            </a:p>
          </p:txBody>
        </p:sp>
        <p:sp>
          <p:nvSpPr>
            <p:cNvPr id="34823" name="Text Box 20"/>
            <p:cNvSpPr txBox="1">
              <a:spLocks noChangeArrowheads="1"/>
            </p:cNvSpPr>
            <p:nvPr/>
          </p:nvSpPr>
          <p:spPr bwMode="auto">
            <a:xfrm>
              <a:off x="930" y="658"/>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éoliens</a:t>
              </a:r>
            </a:p>
          </p:txBody>
        </p:sp>
        <p:sp>
          <p:nvSpPr>
            <p:cNvPr id="34824" name="Text Box 21"/>
            <p:cNvSpPr txBox="1">
              <a:spLocks noChangeArrowheads="1"/>
            </p:cNvSpPr>
            <p:nvPr/>
          </p:nvSpPr>
          <p:spPr bwMode="auto">
            <a:xfrm>
              <a:off x="930" y="799"/>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de production</a:t>
              </a:r>
            </a:p>
          </p:txBody>
        </p:sp>
      </p:grpSp>
      <p:sp>
        <p:nvSpPr>
          <p:cNvPr id="8" name="Rectangle 8"/>
          <p:cNvSpPr>
            <a:spLocks noChangeArrowheads="1"/>
          </p:cNvSpPr>
          <p:nvPr/>
        </p:nvSpPr>
        <p:spPr bwMode="auto">
          <a:xfrm>
            <a:off x="488950" y="9525"/>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1000" fill="hold"/>
                                        <p:tgtEl>
                                          <p:spTgt spid="40966"/>
                                        </p:tgtEl>
                                        <p:attrNameLst>
                                          <p:attrName>ppt_x</p:attrName>
                                        </p:attrNameLst>
                                      </p:cBhvr>
                                      <p:tavLst>
                                        <p:tav tm="0">
                                          <p:val>
                                            <p:strVal val="0-#ppt_w/2"/>
                                          </p:val>
                                        </p:tav>
                                        <p:tav tm="100000">
                                          <p:val>
                                            <p:strVal val="#ppt_x"/>
                                          </p:val>
                                        </p:tav>
                                      </p:tavLst>
                                    </p:anim>
                                    <p:anim calcmode="lin" valueType="num">
                                      <p:cBhvr additive="base">
                                        <p:cTn id="8" dur="1000" fill="hold"/>
                                        <p:tgtEl>
                                          <p:spTgt spid="4096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checkerboard(across)">
                                      <p:cBhvr>
                                        <p:cTn id="13" dur="1000"/>
                                        <p:tgtEl>
                                          <p:spTgt spid="40964"/>
                                        </p:tgtEl>
                                      </p:cBhvr>
                                    </p:animEffect>
                                  </p:childTnLst>
                                </p:cTn>
                              </p:par>
                              <p:par>
                                <p:cTn id="14" presetID="5" presetClass="entr" presetSubtype="10" fill="hold" nodeType="withEffect">
                                  <p:stCondLst>
                                    <p:cond delay="0"/>
                                  </p:stCondLst>
                                  <p:childTnLst>
                                    <p:set>
                                      <p:cBhvr>
                                        <p:cTn id="15" dur="1" fill="hold">
                                          <p:stCondLst>
                                            <p:cond delay="0"/>
                                          </p:stCondLst>
                                        </p:cTn>
                                        <p:tgtEl>
                                          <p:spTgt spid="40965"/>
                                        </p:tgtEl>
                                        <p:attrNameLst>
                                          <p:attrName>style.visibility</p:attrName>
                                        </p:attrNameLst>
                                      </p:cBhvr>
                                      <p:to>
                                        <p:strVal val="visible"/>
                                      </p:to>
                                    </p:set>
                                    <p:animEffect transition="in" filter="checkerboard(across)">
                                      <p:cBhvr>
                                        <p:cTn id="16" dur="1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ChangeArrowheads="1"/>
          </p:cNvSpPr>
          <p:nvPr/>
        </p:nvSpPr>
        <p:spPr bwMode="auto">
          <a:xfrm>
            <a:off x="488950" y="9525"/>
            <a:ext cx="9417050" cy="579438"/>
          </a:xfrm>
          <a:prstGeom prst="rect">
            <a:avLst/>
          </a:prstGeom>
          <a:noFill/>
          <a:ln w="9525">
            <a:noFill/>
            <a:miter lim="800000"/>
            <a:headEnd/>
            <a:tailEnd/>
          </a:ln>
        </p:spPr>
        <p:txBody>
          <a:bodyPr>
            <a:spAutoFit/>
          </a:bodyPr>
          <a:lstStyle/>
          <a:p>
            <a:pPr algn="ctr"/>
            <a:r>
              <a:rPr lang="fr-FR" sz="3200" b="1">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grpSp>
        <p:nvGrpSpPr>
          <p:cNvPr id="38917" name="Group 18"/>
          <p:cNvGrpSpPr>
            <a:grpSpLocks/>
          </p:cNvGrpSpPr>
          <p:nvPr/>
        </p:nvGrpSpPr>
        <p:grpSpPr bwMode="auto">
          <a:xfrm>
            <a:off x="849313" y="692150"/>
            <a:ext cx="1558925" cy="669925"/>
            <a:chOff x="930" y="518"/>
            <a:chExt cx="907" cy="422"/>
          </a:xfrm>
        </p:grpSpPr>
        <p:sp>
          <p:nvSpPr>
            <p:cNvPr id="38918" name="Text Box 19"/>
            <p:cNvSpPr txBox="1">
              <a:spLocks noChangeArrowheads="1"/>
            </p:cNvSpPr>
            <p:nvPr/>
          </p:nvSpPr>
          <p:spPr bwMode="auto">
            <a:xfrm>
              <a:off x="930" y="518"/>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énergétiques</a:t>
              </a:r>
            </a:p>
          </p:txBody>
        </p:sp>
        <p:sp>
          <p:nvSpPr>
            <p:cNvPr id="38919" name="Text Box 20"/>
            <p:cNvSpPr txBox="1">
              <a:spLocks noChangeArrowheads="1"/>
            </p:cNvSpPr>
            <p:nvPr/>
          </p:nvSpPr>
          <p:spPr bwMode="auto">
            <a:xfrm>
              <a:off x="930" y="658"/>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éoliens</a:t>
              </a:r>
            </a:p>
          </p:txBody>
        </p:sp>
        <p:sp>
          <p:nvSpPr>
            <p:cNvPr id="38920" name="Text Box 21"/>
            <p:cNvSpPr txBox="1">
              <a:spLocks noChangeArrowheads="1"/>
            </p:cNvSpPr>
            <p:nvPr/>
          </p:nvSpPr>
          <p:spPr bwMode="auto">
            <a:xfrm>
              <a:off x="930" y="799"/>
              <a:ext cx="907" cy="1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de production</a:t>
              </a:r>
            </a:p>
          </p:txBody>
        </p:sp>
      </p:grpSp>
      <p:sp>
        <p:nvSpPr>
          <p:cNvPr id="38921" name="Zone de texte 8"/>
          <p:cNvSpPr txBox="1">
            <a:spLocks noChangeArrowheads="1"/>
          </p:cNvSpPr>
          <p:nvPr/>
        </p:nvSpPr>
        <p:spPr bwMode="auto">
          <a:xfrm>
            <a:off x="2576513" y="1125538"/>
            <a:ext cx="6121400" cy="24431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fr-FR" b="1"/>
          </a:p>
          <a:p>
            <a:pPr algn="ctr"/>
            <a:r>
              <a:rPr lang="fr-FR" b="1"/>
              <a:t>REPÈRE DE FORMATION À LA </a:t>
            </a:r>
          </a:p>
          <a:p>
            <a:pPr algn="ctr"/>
            <a:endParaRPr lang="fr-FR" b="1"/>
          </a:p>
          <a:p>
            <a:pPr algn="ctr"/>
            <a:r>
              <a:rPr lang="fr-FR" b="1"/>
              <a:t>PRÉVENTION DES RISQUES LIÉS À L’UTILISATION </a:t>
            </a:r>
          </a:p>
          <a:p>
            <a:pPr algn="ctr"/>
            <a:endParaRPr lang="fr-FR" b="1"/>
          </a:p>
          <a:p>
            <a:pPr algn="ctr"/>
            <a:r>
              <a:rPr lang="fr-FR" b="1"/>
              <a:t>DES FLUIDES FRIGORIGÈNES</a:t>
            </a:r>
          </a:p>
          <a:p>
            <a:pPr algn="ctr"/>
            <a:endParaRPr lang="fr-FR" b="1"/>
          </a:p>
          <a:p>
            <a:pPr algn="ctr"/>
            <a:r>
              <a:rPr lang="fr-FR" b="1"/>
              <a:t>ATTESTATION D’APTITUDE</a:t>
            </a:r>
          </a:p>
          <a:p>
            <a:endParaRPr lang="fr-FR"/>
          </a:p>
        </p:txBody>
      </p:sp>
      <p:pic>
        <p:nvPicPr>
          <p:cNvPr id="38922" name="Image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04850" y="4005263"/>
            <a:ext cx="4381500" cy="2378075"/>
          </a:xfrm>
          <a:ln/>
        </p:spPr>
      </p:pic>
      <p:pic>
        <p:nvPicPr>
          <p:cNvPr id="38924" name="Imag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13363" y="4149725"/>
            <a:ext cx="4381500" cy="2017713"/>
          </a:xfr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1"/>
          </p:nvPr>
        </p:nvSpPr>
        <p:spPr>
          <a:xfrm>
            <a:off x="776288" y="1341438"/>
            <a:ext cx="8915400" cy="4525962"/>
          </a:xfrm>
        </p:spPr>
        <p:txBody>
          <a:bodyPr/>
          <a:lstStyle/>
          <a:p>
            <a:pPr algn="ctr">
              <a:buFontTx/>
              <a:buNone/>
            </a:pPr>
            <a:endParaRPr lang="fr-FR" sz="4400" dirty="0" smtClean="0"/>
          </a:p>
          <a:p>
            <a:pPr algn="ctr">
              <a:buFontTx/>
              <a:buNone/>
            </a:pPr>
            <a:endParaRPr lang="fr-FR" sz="4400" dirty="0" smtClean="0"/>
          </a:p>
          <a:p>
            <a:pPr algn="ctr">
              <a:buFontTx/>
              <a:buNone/>
            </a:pPr>
            <a:r>
              <a:rPr lang="fr-FR" b="1" dirty="0" smtClean="0">
                <a:solidFill>
                  <a:schemeClr val="accent2">
                    <a:lumMod val="75000"/>
                  </a:schemeClr>
                </a:solidFill>
                <a:effectLst>
                  <a:outerShdw blurRad="38100" dist="38100" dir="2700000" algn="tl">
                    <a:srgbClr val="000000">
                      <a:alpha val="43137"/>
                    </a:srgbClr>
                  </a:outerShdw>
                </a:effectLst>
              </a:rPr>
              <a:t>Merci de votre attention</a:t>
            </a:r>
          </a:p>
        </p:txBody>
      </p:sp>
      <p:sp>
        <p:nvSpPr>
          <p:cNvPr id="35842" name="ZoneTexte 3"/>
          <p:cNvSpPr txBox="1">
            <a:spLocks noChangeArrowheads="1"/>
          </p:cNvSpPr>
          <p:nvPr/>
        </p:nvSpPr>
        <p:spPr bwMode="auto">
          <a:xfrm>
            <a:off x="1601788" y="6381750"/>
            <a:ext cx="6769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r>
              <a:rPr lang="fr-FR" sz="1600">
                <a:solidFill>
                  <a:srgbClr val="7F7F7F"/>
                </a:solidFill>
                <a:latin typeface="Calibri" pitchFamily="34" charset="0"/>
              </a:rPr>
              <a:t>Olivier GODIN – Lycée Guy de Maupassant FECAMP</a:t>
            </a: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672" y="4149080"/>
            <a:ext cx="1227969" cy="1872208"/>
          </a:xfrm>
          <a:prstGeom prst="rect">
            <a:avLst/>
          </a:prstGeom>
          <a:ln>
            <a:noFill/>
          </a:ln>
          <a:effectLst>
            <a:softEdge rad="112500"/>
          </a:effectLst>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3080" y="836712"/>
            <a:ext cx="3024335" cy="201622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1112" y="4149080"/>
            <a:ext cx="2596995" cy="1727566"/>
          </a:xfrm>
          <a:prstGeom prst="rect">
            <a:avLst/>
          </a:prstGeom>
          <a:ln>
            <a:noFill/>
          </a:ln>
          <a:effectLst>
            <a:softEdge rad="112500"/>
          </a:effectLst>
        </p:spPr>
      </p:pic>
      <p:pic>
        <p:nvPicPr>
          <p:cNvPr id="8" name="Image 7"/>
          <p:cNvPicPr>
            <a:picLocks noChangeAspect="1"/>
          </p:cNvPicPr>
          <p:nvPr/>
        </p:nvPicPr>
        <p:blipFill rotWithShape="1">
          <a:blip r:embed="rId5">
            <a:extLst>
              <a:ext uri="{28A0092B-C50C-407E-A947-70E740481C1C}">
                <a14:useLocalDpi xmlns:a14="http://schemas.microsoft.com/office/drawing/2010/main" val="0"/>
              </a:ext>
            </a:extLst>
          </a:blip>
          <a:srcRect b="13326"/>
          <a:stretch/>
        </p:blipFill>
        <p:spPr>
          <a:xfrm>
            <a:off x="1280592" y="980728"/>
            <a:ext cx="2466975" cy="1601605"/>
          </a:xfrm>
          <a:prstGeom prst="rect">
            <a:avLst/>
          </a:prstGeom>
          <a:ln>
            <a:noFill/>
          </a:ln>
          <a:effectLst>
            <a:softEdge rad="112500"/>
          </a:effectLst>
        </p:spPr>
      </p:pic>
      <p:sp>
        <p:nvSpPr>
          <p:cNvPr id="9" name="ZoneTexte 8"/>
          <p:cNvSpPr txBox="1"/>
          <p:nvPr/>
        </p:nvSpPr>
        <p:spPr>
          <a:xfrm>
            <a:off x="488504" y="188640"/>
            <a:ext cx="9417496" cy="707886"/>
          </a:xfrm>
          <a:prstGeom prst="rect">
            <a:avLst/>
          </a:prstGeom>
          <a:noFill/>
        </p:spPr>
        <p:txBody>
          <a:bodyPr wrap="square" rtlCol="0">
            <a:spAutoFit/>
          </a:bodyPr>
          <a:lstStyle/>
          <a:p>
            <a:pPr algn="ctr"/>
            <a:r>
              <a:rPr lang="fr-FR" sz="2000" dirty="0" smtClean="0">
                <a:latin typeface="+mn-lt"/>
              </a:rPr>
              <a:t>Séminaire national BTS Maintenance des Systèmes – Lycée Raspail Paris</a:t>
            </a:r>
          </a:p>
          <a:p>
            <a:pPr algn="ctr"/>
            <a:r>
              <a:rPr lang="fr-FR" sz="2000" dirty="0" smtClean="0">
                <a:latin typeface="+mn-lt"/>
              </a:rPr>
              <a:t>13 et 14 novembre 2014</a:t>
            </a:r>
            <a:endParaRPr lang="fr-FR" sz="2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974725" y="2205038"/>
            <a:ext cx="8502650" cy="1700212"/>
          </a:xfrm>
        </p:spPr>
      </p:pic>
      <p:sp>
        <p:nvSpPr>
          <p:cNvPr id="18434" name="Text Box 7"/>
          <p:cNvSpPr txBox="1">
            <a:spLocks noChangeArrowheads="1"/>
          </p:cNvSpPr>
          <p:nvPr/>
        </p:nvSpPr>
        <p:spPr bwMode="auto">
          <a:xfrm>
            <a:off x="920750" y="1735882"/>
            <a:ext cx="8345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2000">
                <a:solidFill>
                  <a:schemeClr val="accent2">
                    <a:lumMod val="75000"/>
                  </a:schemeClr>
                </a:solidFill>
              </a:rPr>
              <a:t>Compétences professionnelles</a:t>
            </a:r>
          </a:p>
        </p:txBody>
      </p:sp>
      <p:sp>
        <p:nvSpPr>
          <p:cNvPr id="10248" name="Text Box 8"/>
          <p:cNvSpPr txBox="1">
            <a:spLocks noChangeArrowheads="1"/>
          </p:cNvSpPr>
          <p:nvPr/>
        </p:nvSpPr>
        <p:spPr bwMode="auto">
          <a:xfrm>
            <a:off x="2792413" y="4725144"/>
            <a:ext cx="41576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2000">
                <a:solidFill>
                  <a:schemeClr val="accent2">
                    <a:lumMod val="75000"/>
                  </a:schemeClr>
                </a:solidFill>
              </a:rPr>
              <a:t>Savoirs associés</a:t>
            </a:r>
          </a:p>
        </p:txBody>
      </p:sp>
      <p:grpSp>
        <p:nvGrpSpPr>
          <p:cNvPr id="10255" name="Group 15"/>
          <p:cNvGrpSpPr>
            <a:grpSpLocks/>
          </p:cNvGrpSpPr>
          <p:nvPr/>
        </p:nvGrpSpPr>
        <p:grpSpPr bwMode="auto">
          <a:xfrm>
            <a:off x="1784350" y="5300663"/>
            <a:ext cx="6172200" cy="395287"/>
            <a:chOff x="1038" y="3272"/>
            <a:chExt cx="3589" cy="249"/>
          </a:xfrm>
        </p:grpSpPr>
        <p:sp>
          <p:nvSpPr>
            <p:cNvPr id="18440" name="Text Box 11"/>
            <p:cNvSpPr txBox="1">
              <a:spLocks noChangeArrowheads="1"/>
            </p:cNvSpPr>
            <p:nvPr/>
          </p:nvSpPr>
          <p:spPr bwMode="auto">
            <a:xfrm>
              <a:off x="1038" y="3272"/>
              <a:ext cx="454"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S8</a:t>
              </a:r>
            </a:p>
          </p:txBody>
        </p:sp>
        <p:sp>
          <p:nvSpPr>
            <p:cNvPr id="18441" name="Text Box 12"/>
            <p:cNvSpPr txBox="1">
              <a:spLocks noChangeArrowheads="1"/>
            </p:cNvSpPr>
            <p:nvPr/>
          </p:nvSpPr>
          <p:spPr bwMode="auto">
            <a:xfrm>
              <a:off x="1498" y="3272"/>
              <a:ext cx="3129"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Santé – sécurité - environnement</a:t>
              </a:r>
            </a:p>
          </p:txBody>
        </p:sp>
      </p:grpSp>
      <p:sp>
        <p:nvSpPr>
          <p:cNvPr id="10254" name="AutoShape 14"/>
          <p:cNvSpPr>
            <a:spLocks noChangeArrowheads="1"/>
          </p:cNvSpPr>
          <p:nvPr/>
        </p:nvSpPr>
        <p:spPr bwMode="auto">
          <a:xfrm>
            <a:off x="4665663" y="4149725"/>
            <a:ext cx="468312" cy="503238"/>
          </a:xfrm>
          <a:prstGeom prst="downArrow">
            <a:avLst>
              <a:gd name="adj1" fmla="val 50000"/>
              <a:gd name="adj2" fmla="val 29103"/>
            </a:avLst>
          </a:prstGeom>
          <a:solidFill>
            <a:schemeClr val="accent2">
              <a:lumMod val="75000"/>
            </a:schemeClr>
          </a:solidFill>
          <a:ln w="9525">
            <a:solidFill>
              <a:schemeClr val="tx1"/>
            </a:solidFill>
            <a:miter lim="800000"/>
            <a:headEnd/>
            <a:tailEnd/>
          </a:ln>
        </p:spPr>
        <p:txBody>
          <a:bodyPr wrap="none" anchor="ctr"/>
          <a:lstStyle/>
          <a:p>
            <a:endParaRPr lang="fr-FR"/>
          </a:p>
        </p:txBody>
      </p:sp>
      <p:sp>
        <p:nvSpPr>
          <p:cNvPr id="10257" name="Oval 17"/>
          <p:cNvSpPr>
            <a:spLocks noChangeArrowheads="1"/>
          </p:cNvSpPr>
          <p:nvPr/>
        </p:nvSpPr>
        <p:spPr bwMode="auto">
          <a:xfrm>
            <a:off x="3351213" y="3357563"/>
            <a:ext cx="6554787" cy="646112"/>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8" name="Rectangle 8"/>
          <p:cNvSpPr>
            <a:spLocks noChangeArrowheads="1"/>
          </p:cNvSpPr>
          <p:nvPr/>
        </p:nvSpPr>
        <p:spPr bwMode="auto">
          <a:xfrm>
            <a:off x="458347" y="57569"/>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57"/>
                                        </p:tgtEl>
                                        <p:attrNameLst>
                                          <p:attrName>style.visibility</p:attrName>
                                        </p:attrNameLst>
                                      </p:cBhvr>
                                      <p:to>
                                        <p:strVal val="visible"/>
                                      </p:to>
                                    </p:set>
                                    <p:anim calcmode="lin" valueType="num">
                                      <p:cBhvr additive="base">
                                        <p:cTn id="7" dur="1000" fill="hold"/>
                                        <p:tgtEl>
                                          <p:spTgt spid="10257"/>
                                        </p:tgtEl>
                                        <p:attrNameLst>
                                          <p:attrName>ppt_x</p:attrName>
                                        </p:attrNameLst>
                                      </p:cBhvr>
                                      <p:tavLst>
                                        <p:tav tm="0">
                                          <p:val>
                                            <p:strVal val="1+#ppt_w/2"/>
                                          </p:val>
                                        </p:tav>
                                        <p:tav tm="100000">
                                          <p:val>
                                            <p:strVal val="#ppt_x"/>
                                          </p:val>
                                        </p:tav>
                                      </p:tavLst>
                                    </p:anim>
                                    <p:anim calcmode="lin" valueType="num">
                                      <p:cBhvr additive="base">
                                        <p:cTn id="8" dur="1000" fill="hold"/>
                                        <p:tgtEl>
                                          <p:spTgt spid="102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0248"/>
                                        </p:tgtEl>
                                        <p:attrNameLst>
                                          <p:attrName>style.visibility</p:attrName>
                                        </p:attrNameLst>
                                      </p:cBhvr>
                                      <p:to>
                                        <p:strVal val="visible"/>
                                      </p:to>
                                    </p:set>
                                    <p:animEffect transition="in" filter="checkerboard(across)">
                                      <p:cBhvr>
                                        <p:cTn id="13" dur="1000"/>
                                        <p:tgtEl>
                                          <p:spTgt spid="1024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254"/>
                                        </p:tgtEl>
                                        <p:attrNameLst>
                                          <p:attrName>style.visibility</p:attrName>
                                        </p:attrNameLst>
                                      </p:cBhvr>
                                      <p:to>
                                        <p:strVal val="visible"/>
                                      </p:to>
                                    </p:set>
                                    <p:animEffect transition="in" filter="checkerboard(across)">
                                      <p:cBhvr>
                                        <p:cTn id="16" dur="1000"/>
                                        <p:tgtEl>
                                          <p:spTgt spid="1025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0255"/>
                                        </p:tgtEl>
                                        <p:attrNameLst>
                                          <p:attrName>style.visibility</p:attrName>
                                        </p:attrNameLst>
                                      </p:cBhvr>
                                      <p:to>
                                        <p:strVal val="visible"/>
                                      </p:to>
                                    </p:set>
                                    <p:animEffect transition="in" filter="checkerboard(across)">
                                      <p:cBhvr>
                                        <p:cTn id="21" dur="1000"/>
                                        <p:tgtEl>
                                          <p:spTgt spid="10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54" grpId="0" animBg="1"/>
      <p:bldP spid="102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52" name="Group 36"/>
          <p:cNvGrpSpPr>
            <a:grpSpLocks/>
          </p:cNvGrpSpPr>
          <p:nvPr/>
        </p:nvGrpSpPr>
        <p:grpSpPr bwMode="auto">
          <a:xfrm>
            <a:off x="1784350" y="2276475"/>
            <a:ext cx="6162675" cy="3562350"/>
            <a:chOff x="839" y="935"/>
            <a:chExt cx="3583" cy="2244"/>
          </a:xfrm>
        </p:grpSpPr>
        <p:sp>
          <p:nvSpPr>
            <p:cNvPr id="19460" name="Text Box 31"/>
            <p:cNvSpPr txBox="1">
              <a:spLocks noChangeArrowheads="1"/>
            </p:cNvSpPr>
            <p:nvPr/>
          </p:nvSpPr>
          <p:spPr bwMode="auto">
            <a:xfrm>
              <a:off x="839" y="935"/>
              <a:ext cx="454" cy="2244"/>
            </a:xfrm>
            <a:prstGeom prst="rect">
              <a:avLst/>
            </a:prstGeom>
            <a:solidFill>
              <a:srgbClr val="C0C0C0"/>
            </a:solidFill>
            <a:ln w="28575">
              <a:solidFill>
                <a:schemeClr val="tx1"/>
              </a:solidFill>
              <a:miter lim="800000"/>
              <a:headEnd/>
              <a:tailEnd/>
            </a:ln>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endParaRPr lang="fr-FR"/>
            </a:p>
            <a:p>
              <a:pPr algn="ctr">
                <a:spcBef>
                  <a:spcPct val="50000"/>
                </a:spcBef>
              </a:pPr>
              <a:endParaRPr lang="fr-FR"/>
            </a:p>
            <a:p>
              <a:pPr algn="ctr">
                <a:spcBef>
                  <a:spcPct val="50000"/>
                </a:spcBef>
              </a:pPr>
              <a:endParaRPr lang="fr-FR"/>
            </a:p>
            <a:p>
              <a:pPr algn="ctr">
                <a:spcBef>
                  <a:spcPct val="50000"/>
                </a:spcBef>
              </a:pPr>
              <a:endParaRPr lang="fr-FR"/>
            </a:p>
            <a:p>
              <a:pPr algn="ctr">
                <a:spcBef>
                  <a:spcPct val="50000"/>
                </a:spcBef>
              </a:pPr>
              <a:r>
                <a:rPr lang="fr-FR"/>
                <a:t>S8</a:t>
              </a:r>
            </a:p>
            <a:p>
              <a:pPr algn="ctr">
                <a:spcBef>
                  <a:spcPct val="50000"/>
                </a:spcBef>
              </a:pPr>
              <a:endParaRPr lang="fr-FR"/>
            </a:p>
            <a:p>
              <a:pPr algn="ctr">
                <a:spcBef>
                  <a:spcPct val="50000"/>
                </a:spcBef>
              </a:pPr>
              <a:endParaRPr lang="fr-FR"/>
            </a:p>
            <a:p>
              <a:pPr algn="ctr">
                <a:spcBef>
                  <a:spcPct val="50000"/>
                </a:spcBef>
              </a:pPr>
              <a:endParaRPr lang="fr-FR"/>
            </a:p>
            <a:p>
              <a:pPr algn="ctr">
                <a:spcBef>
                  <a:spcPct val="50000"/>
                </a:spcBef>
              </a:pPr>
              <a:endParaRPr lang="fr-FR"/>
            </a:p>
          </p:txBody>
        </p:sp>
        <p:grpSp>
          <p:nvGrpSpPr>
            <p:cNvPr id="19461" name="Group 35"/>
            <p:cNvGrpSpPr>
              <a:grpSpLocks/>
            </p:cNvGrpSpPr>
            <p:nvPr/>
          </p:nvGrpSpPr>
          <p:grpSpPr bwMode="auto">
            <a:xfrm>
              <a:off x="1292" y="935"/>
              <a:ext cx="3130" cy="2244"/>
              <a:chOff x="1292" y="935"/>
              <a:chExt cx="3130" cy="2244"/>
            </a:xfrm>
          </p:grpSpPr>
          <p:sp>
            <p:nvSpPr>
              <p:cNvPr id="19462" name="Text Box 32"/>
              <p:cNvSpPr txBox="1">
                <a:spLocks noChangeArrowheads="1"/>
              </p:cNvSpPr>
              <p:nvPr/>
            </p:nvSpPr>
            <p:spPr bwMode="auto">
              <a:xfrm>
                <a:off x="1293" y="935"/>
                <a:ext cx="3129" cy="50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Santé – sécurité – environnement</a:t>
                </a:r>
              </a:p>
              <a:p>
                <a:pPr algn="ctr">
                  <a:spcBef>
                    <a:spcPct val="50000"/>
                  </a:spcBef>
                </a:pPr>
                <a:endParaRPr lang="fr-FR"/>
              </a:p>
            </p:txBody>
          </p:sp>
          <p:sp>
            <p:nvSpPr>
              <p:cNvPr id="19463" name="Text Box 33"/>
              <p:cNvSpPr txBox="1">
                <a:spLocks noChangeArrowheads="1"/>
              </p:cNvSpPr>
              <p:nvPr/>
            </p:nvSpPr>
            <p:spPr bwMode="auto">
              <a:xfrm>
                <a:off x="1292" y="1370"/>
                <a:ext cx="3130" cy="180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spcBef>
                    <a:spcPct val="50000"/>
                  </a:spcBef>
                </a:pPr>
                <a:endParaRPr lang="fr-FR"/>
              </a:p>
              <a:p>
                <a:pPr>
                  <a:spcBef>
                    <a:spcPct val="50000"/>
                  </a:spcBef>
                </a:pPr>
                <a:r>
                  <a:rPr lang="fr-FR"/>
                  <a:t>S8.1 – Santé et sécurité au travail</a:t>
                </a:r>
              </a:p>
              <a:p>
                <a:pPr>
                  <a:spcBef>
                    <a:spcPct val="50000"/>
                  </a:spcBef>
                </a:pPr>
                <a:r>
                  <a:rPr lang="fr-FR"/>
                  <a:t>S8.2 – Textes réglementaires et obligations</a:t>
                </a:r>
              </a:p>
              <a:p>
                <a:pPr>
                  <a:spcBef>
                    <a:spcPct val="50000"/>
                  </a:spcBef>
                </a:pPr>
                <a:r>
                  <a:rPr lang="fr-FR"/>
                  <a:t>S8.3 – Prévention des risques professionnels</a:t>
                </a:r>
              </a:p>
              <a:p>
                <a:pPr>
                  <a:spcBef>
                    <a:spcPct val="50000"/>
                  </a:spcBef>
                </a:pPr>
                <a:r>
                  <a:rPr lang="fr-FR"/>
                  <a:t>S8.4 – Protection et secours des personnes</a:t>
                </a:r>
              </a:p>
              <a:p>
                <a:pPr>
                  <a:spcBef>
                    <a:spcPct val="50000"/>
                  </a:spcBef>
                </a:pPr>
                <a:r>
                  <a:rPr lang="fr-FR"/>
                  <a:t>S8.5 – Protection de l’environnement</a:t>
                </a:r>
              </a:p>
              <a:p>
                <a:pPr>
                  <a:spcBef>
                    <a:spcPct val="50000"/>
                  </a:spcBef>
                </a:pPr>
                <a:endParaRPr lang="fr-FR"/>
              </a:p>
            </p:txBody>
          </p:sp>
        </p:grpSp>
      </p:grpSp>
      <p:sp>
        <p:nvSpPr>
          <p:cNvPr id="19458" name="Text Box 37"/>
          <p:cNvSpPr txBox="1">
            <a:spLocks noChangeArrowheads="1"/>
          </p:cNvSpPr>
          <p:nvPr/>
        </p:nvSpPr>
        <p:spPr bwMode="auto">
          <a:xfrm>
            <a:off x="974725" y="1484313"/>
            <a:ext cx="834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2400">
                <a:solidFill>
                  <a:schemeClr val="accent2">
                    <a:lumMod val="75000"/>
                  </a:schemeClr>
                </a:solidFill>
              </a:rPr>
              <a:t>Savoirs associés</a:t>
            </a:r>
          </a:p>
        </p:txBody>
      </p:sp>
      <p:sp>
        <p:nvSpPr>
          <p:cNvPr id="8" name="Rectangle 8"/>
          <p:cNvSpPr>
            <a:spLocks noChangeArrowheads="1"/>
          </p:cNvSpPr>
          <p:nvPr/>
        </p:nvSpPr>
        <p:spPr bwMode="auto">
          <a:xfrm>
            <a:off x="488950" y="9525"/>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252"/>
                                        </p:tgtEl>
                                        <p:attrNameLst>
                                          <p:attrName>style.visibility</p:attrName>
                                        </p:attrNameLst>
                                      </p:cBhvr>
                                      <p:to>
                                        <p:strVal val="visible"/>
                                      </p:to>
                                    </p:set>
                                    <p:animEffect transition="in" filter="checkerboard(across)">
                                      <p:cBhvr>
                                        <p:cTn id="7" dur="1000"/>
                                        <p:tgtEl>
                                          <p:spTgt spid="9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Text Box 37"/>
          <p:cNvSpPr txBox="1">
            <a:spLocks noChangeArrowheads="1"/>
          </p:cNvSpPr>
          <p:nvPr/>
        </p:nvSpPr>
        <p:spPr bwMode="auto">
          <a:xfrm>
            <a:off x="974725" y="620713"/>
            <a:ext cx="834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2400">
                <a:solidFill>
                  <a:schemeClr val="accent2">
                    <a:lumMod val="75000"/>
                  </a:schemeClr>
                </a:solidFill>
              </a:rPr>
              <a:t>Savoirs associés</a:t>
            </a:r>
          </a:p>
        </p:txBody>
      </p:sp>
      <p:sp>
        <p:nvSpPr>
          <p:cNvPr id="8" name="Rectangle 8"/>
          <p:cNvSpPr>
            <a:spLocks noChangeArrowheads="1"/>
          </p:cNvSpPr>
          <p:nvPr/>
        </p:nvSpPr>
        <p:spPr bwMode="auto">
          <a:xfrm>
            <a:off x="488950" y="9525"/>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grpSp>
        <p:nvGrpSpPr>
          <p:cNvPr id="10255" name="Group 15"/>
          <p:cNvGrpSpPr>
            <a:grpSpLocks/>
          </p:cNvGrpSpPr>
          <p:nvPr/>
        </p:nvGrpSpPr>
        <p:grpSpPr bwMode="auto">
          <a:xfrm>
            <a:off x="1928813" y="1268413"/>
            <a:ext cx="6172200" cy="395287"/>
            <a:chOff x="1038" y="3272"/>
            <a:chExt cx="3589" cy="249"/>
          </a:xfrm>
        </p:grpSpPr>
        <p:sp>
          <p:nvSpPr>
            <p:cNvPr id="41994" name="Text Box 11"/>
            <p:cNvSpPr txBox="1">
              <a:spLocks noChangeArrowheads="1"/>
            </p:cNvSpPr>
            <p:nvPr/>
          </p:nvSpPr>
          <p:spPr bwMode="auto">
            <a:xfrm>
              <a:off x="1038" y="3272"/>
              <a:ext cx="454"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S8.1</a:t>
              </a:r>
            </a:p>
          </p:txBody>
        </p:sp>
        <p:sp>
          <p:nvSpPr>
            <p:cNvPr id="41995" name="Text Box 12"/>
            <p:cNvSpPr txBox="1">
              <a:spLocks noChangeArrowheads="1"/>
            </p:cNvSpPr>
            <p:nvPr/>
          </p:nvSpPr>
          <p:spPr bwMode="auto">
            <a:xfrm>
              <a:off x="1498" y="3272"/>
              <a:ext cx="3129"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Santé et sécurité au travail</a:t>
              </a:r>
            </a:p>
          </p:txBody>
        </p:sp>
      </p:grpSp>
      <p:pic>
        <p:nvPicPr>
          <p:cNvPr id="7184" name="Picture 16" descr="in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8625" y="1844675"/>
            <a:ext cx="1325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34" name="Group 50"/>
          <p:cNvGrpSpPr>
            <a:grpSpLocks/>
          </p:cNvGrpSpPr>
          <p:nvPr/>
        </p:nvGrpSpPr>
        <p:grpSpPr bwMode="auto">
          <a:xfrm>
            <a:off x="920750" y="2997200"/>
            <a:ext cx="8353425" cy="3384550"/>
            <a:chOff x="580" y="1888"/>
            <a:chExt cx="5262" cy="2132"/>
          </a:xfrm>
        </p:grpSpPr>
        <p:grpSp>
          <p:nvGrpSpPr>
            <p:cNvPr id="42024" name="Group 40"/>
            <p:cNvGrpSpPr>
              <a:grpSpLocks/>
            </p:cNvGrpSpPr>
            <p:nvPr/>
          </p:nvGrpSpPr>
          <p:grpSpPr bwMode="auto">
            <a:xfrm>
              <a:off x="2349" y="3113"/>
              <a:ext cx="1905" cy="318"/>
              <a:chOff x="3619" y="2024"/>
              <a:chExt cx="1905" cy="318"/>
            </a:xfrm>
          </p:grpSpPr>
          <p:sp>
            <p:nvSpPr>
              <p:cNvPr id="42000" name="Oval 16"/>
              <p:cNvSpPr>
                <a:spLocks noChangeArrowheads="1"/>
              </p:cNvSpPr>
              <p:nvPr/>
            </p:nvSpPr>
            <p:spPr bwMode="auto">
              <a:xfrm>
                <a:off x="3619" y="2024"/>
                <a:ext cx="1678" cy="318"/>
              </a:xfrm>
              <a:prstGeom prst="ellipse">
                <a:avLst/>
              </a:prstGeom>
              <a:solidFill>
                <a:srgbClr val="C0C0C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999" name="Text Box 15"/>
              <p:cNvSpPr txBox="1">
                <a:spLocks noChangeArrowheads="1"/>
              </p:cNvSpPr>
              <p:nvPr/>
            </p:nvSpPr>
            <p:spPr bwMode="auto">
              <a:xfrm>
                <a:off x="3800" y="2069"/>
                <a:ext cx="172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Accident du travail</a:t>
                </a:r>
              </a:p>
            </p:txBody>
          </p:sp>
        </p:grpSp>
        <p:grpSp>
          <p:nvGrpSpPr>
            <p:cNvPr id="42021" name="Group 37"/>
            <p:cNvGrpSpPr>
              <a:grpSpLocks/>
            </p:cNvGrpSpPr>
            <p:nvPr/>
          </p:nvGrpSpPr>
          <p:grpSpPr bwMode="auto">
            <a:xfrm>
              <a:off x="2167" y="2478"/>
              <a:ext cx="1950" cy="363"/>
              <a:chOff x="671" y="2205"/>
              <a:chExt cx="1950" cy="363"/>
            </a:xfrm>
          </p:grpSpPr>
          <p:sp>
            <p:nvSpPr>
              <p:cNvPr id="42004" name="Oval 20"/>
              <p:cNvSpPr>
                <a:spLocks noChangeArrowheads="1"/>
              </p:cNvSpPr>
              <p:nvPr/>
            </p:nvSpPr>
            <p:spPr bwMode="auto">
              <a:xfrm>
                <a:off x="671" y="2205"/>
                <a:ext cx="1950" cy="363"/>
              </a:xfrm>
              <a:prstGeom prst="ellipse">
                <a:avLst/>
              </a:prstGeom>
              <a:solidFill>
                <a:srgbClr val="C0C0C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03" name="Text Box 19"/>
              <p:cNvSpPr txBox="1">
                <a:spLocks noChangeArrowheads="1"/>
              </p:cNvSpPr>
              <p:nvPr/>
            </p:nvSpPr>
            <p:spPr bwMode="auto">
              <a:xfrm>
                <a:off x="852" y="2250"/>
                <a:ext cx="172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Maladie professionnelle</a:t>
                </a:r>
              </a:p>
            </p:txBody>
          </p:sp>
        </p:grpSp>
        <p:grpSp>
          <p:nvGrpSpPr>
            <p:cNvPr id="42022" name="Group 38"/>
            <p:cNvGrpSpPr>
              <a:grpSpLocks/>
            </p:cNvGrpSpPr>
            <p:nvPr/>
          </p:nvGrpSpPr>
          <p:grpSpPr bwMode="auto">
            <a:xfrm>
              <a:off x="761" y="1888"/>
              <a:ext cx="1905" cy="318"/>
              <a:chOff x="580" y="3022"/>
              <a:chExt cx="1905" cy="318"/>
            </a:xfrm>
          </p:grpSpPr>
          <p:sp>
            <p:nvSpPr>
              <p:cNvPr id="42006" name="Oval 22"/>
              <p:cNvSpPr>
                <a:spLocks noChangeArrowheads="1"/>
              </p:cNvSpPr>
              <p:nvPr/>
            </p:nvSpPr>
            <p:spPr bwMode="auto">
              <a:xfrm>
                <a:off x="580" y="3022"/>
                <a:ext cx="1678" cy="318"/>
              </a:xfrm>
              <a:prstGeom prst="ellipse">
                <a:avLst/>
              </a:prstGeom>
              <a:solidFill>
                <a:srgbClr val="C0C0C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05" name="Text Box 21"/>
              <p:cNvSpPr txBox="1">
                <a:spLocks noChangeArrowheads="1"/>
              </p:cNvSpPr>
              <p:nvPr/>
            </p:nvSpPr>
            <p:spPr bwMode="auto">
              <a:xfrm>
                <a:off x="761" y="3066"/>
                <a:ext cx="172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Évolution statistique</a:t>
                </a:r>
              </a:p>
            </p:txBody>
          </p:sp>
        </p:grpSp>
        <p:grpSp>
          <p:nvGrpSpPr>
            <p:cNvPr id="42023" name="Group 39"/>
            <p:cNvGrpSpPr>
              <a:grpSpLocks/>
            </p:cNvGrpSpPr>
            <p:nvPr/>
          </p:nvGrpSpPr>
          <p:grpSpPr bwMode="auto">
            <a:xfrm>
              <a:off x="3664" y="1888"/>
              <a:ext cx="1996" cy="317"/>
              <a:chOff x="761" y="3748"/>
              <a:chExt cx="1996" cy="317"/>
            </a:xfrm>
          </p:grpSpPr>
          <p:sp>
            <p:nvSpPr>
              <p:cNvPr id="42008" name="Oval 24"/>
              <p:cNvSpPr>
                <a:spLocks noChangeArrowheads="1"/>
              </p:cNvSpPr>
              <p:nvPr/>
            </p:nvSpPr>
            <p:spPr bwMode="auto">
              <a:xfrm>
                <a:off x="761" y="3748"/>
                <a:ext cx="1996" cy="317"/>
              </a:xfrm>
              <a:prstGeom prst="ellipse">
                <a:avLst/>
              </a:prstGeom>
              <a:solidFill>
                <a:srgbClr val="C0C0C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07" name="Text Box 23"/>
              <p:cNvSpPr txBox="1">
                <a:spLocks noChangeArrowheads="1"/>
              </p:cNvSpPr>
              <p:nvPr/>
            </p:nvSpPr>
            <p:spPr bwMode="auto">
              <a:xfrm>
                <a:off x="942" y="3792"/>
                <a:ext cx="172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Instances de prévention</a:t>
                </a:r>
              </a:p>
            </p:txBody>
          </p:sp>
        </p:grpSp>
        <p:grpSp>
          <p:nvGrpSpPr>
            <p:cNvPr id="42025" name="Group 41"/>
            <p:cNvGrpSpPr>
              <a:grpSpLocks/>
            </p:cNvGrpSpPr>
            <p:nvPr/>
          </p:nvGrpSpPr>
          <p:grpSpPr bwMode="auto">
            <a:xfrm>
              <a:off x="3574" y="3702"/>
              <a:ext cx="2268" cy="318"/>
              <a:chOff x="3710" y="2750"/>
              <a:chExt cx="2268" cy="318"/>
            </a:xfrm>
          </p:grpSpPr>
          <p:sp>
            <p:nvSpPr>
              <p:cNvPr id="42012" name="Oval 28"/>
              <p:cNvSpPr>
                <a:spLocks noChangeArrowheads="1"/>
              </p:cNvSpPr>
              <p:nvPr/>
            </p:nvSpPr>
            <p:spPr bwMode="auto">
              <a:xfrm>
                <a:off x="3710" y="2750"/>
                <a:ext cx="2223" cy="318"/>
              </a:xfrm>
              <a:prstGeom prst="ellipse">
                <a:avLst/>
              </a:prstGeom>
              <a:solidFill>
                <a:srgbClr val="C0C0C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11" name="Text Box 27"/>
              <p:cNvSpPr txBox="1">
                <a:spLocks noChangeArrowheads="1"/>
              </p:cNvSpPr>
              <p:nvPr/>
            </p:nvSpPr>
            <p:spPr bwMode="auto">
              <a:xfrm>
                <a:off x="3936" y="2794"/>
                <a:ext cx="2042"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Conséquences financières</a:t>
                </a:r>
              </a:p>
            </p:txBody>
          </p:sp>
        </p:grpSp>
        <p:grpSp>
          <p:nvGrpSpPr>
            <p:cNvPr id="42026" name="Group 42"/>
            <p:cNvGrpSpPr>
              <a:grpSpLocks/>
            </p:cNvGrpSpPr>
            <p:nvPr/>
          </p:nvGrpSpPr>
          <p:grpSpPr bwMode="auto">
            <a:xfrm>
              <a:off x="580" y="3702"/>
              <a:ext cx="2268" cy="318"/>
              <a:chOff x="3710" y="3158"/>
              <a:chExt cx="2268" cy="318"/>
            </a:xfrm>
          </p:grpSpPr>
          <p:sp>
            <p:nvSpPr>
              <p:cNvPr id="42014" name="Oval 30"/>
              <p:cNvSpPr>
                <a:spLocks noChangeArrowheads="1"/>
              </p:cNvSpPr>
              <p:nvPr/>
            </p:nvSpPr>
            <p:spPr bwMode="auto">
              <a:xfrm>
                <a:off x="3710" y="3158"/>
                <a:ext cx="2223" cy="318"/>
              </a:xfrm>
              <a:prstGeom prst="ellipse">
                <a:avLst/>
              </a:prstGeom>
              <a:solidFill>
                <a:srgbClr val="C0C0C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013" name="Text Box 29"/>
              <p:cNvSpPr txBox="1">
                <a:spLocks noChangeArrowheads="1"/>
              </p:cNvSpPr>
              <p:nvPr/>
            </p:nvSpPr>
            <p:spPr bwMode="auto">
              <a:xfrm>
                <a:off x="3936" y="3201"/>
                <a:ext cx="2042"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t>Conséquences humaines</a:t>
                </a:r>
              </a:p>
            </p:txBody>
          </p:sp>
        </p:grpSp>
      </p:grpSp>
      <p:grpSp>
        <p:nvGrpSpPr>
          <p:cNvPr id="42032" name="Group 48"/>
          <p:cNvGrpSpPr>
            <a:grpSpLocks/>
          </p:cNvGrpSpPr>
          <p:nvPr/>
        </p:nvGrpSpPr>
        <p:grpSpPr bwMode="auto">
          <a:xfrm>
            <a:off x="631825" y="1916113"/>
            <a:ext cx="1943100" cy="649287"/>
            <a:chOff x="2440" y="1207"/>
            <a:chExt cx="1451" cy="499"/>
          </a:xfrm>
        </p:grpSpPr>
        <p:pic>
          <p:nvPicPr>
            <p:cNvPr id="42030" name="Picture 46" descr="cars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5" y="1207"/>
              <a:ext cx="1318" cy="396"/>
            </a:xfrm>
            <a:prstGeom prst="rect">
              <a:avLst/>
            </a:prstGeom>
            <a:noFill/>
            <a:extLst>
              <a:ext uri="{909E8E84-426E-40DD-AFC4-6F175D3DCCD1}">
                <a14:hiddenFill xmlns:a14="http://schemas.microsoft.com/office/drawing/2010/main">
                  <a:solidFill>
                    <a:srgbClr val="FFFFFF"/>
                  </a:solidFill>
                </a14:hiddenFill>
              </a:ext>
            </a:extLst>
          </p:spPr>
        </p:pic>
        <p:sp>
          <p:nvSpPr>
            <p:cNvPr id="42031" name="Rectangle 47"/>
            <p:cNvSpPr>
              <a:spLocks noChangeArrowheads="1"/>
            </p:cNvSpPr>
            <p:nvPr/>
          </p:nvSpPr>
          <p:spPr bwMode="auto">
            <a:xfrm>
              <a:off x="2440" y="1525"/>
              <a:ext cx="1451" cy="18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2034"/>
                                        </p:tgtEl>
                                        <p:attrNameLst>
                                          <p:attrName>style.visibility</p:attrName>
                                        </p:attrNameLst>
                                      </p:cBhvr>
                                      <p:to>
                                        <p:strVal val="visible"/>
                                      </p:to>
                                    </p:set>
                                    <p:animEffect transition="in" filter="checkerboard(across)">
                                      <p:cBhvr>
                                        <p:cTn id="7" dur="1000"/>
                                        <p:tgtEl>
                                          <p:spTgt spid="42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7184"/>
                                        </p:tgtEl>
                                        <p:attrNameLst>
                                          <p:attrName>style.visibility</p:attrName>
                                        </p:attrNameLst>
                                      </p:cBhvr>
                                      <p:to>
                                        <p:strVal val="visible"/>
                                      </p:to>
                                    </p:set>
                                    <p:anim calcmode="lin" valueType="num">
                                      <p:cBhvr additive="base">
                                        <p:cTn id="12" dur="1000" fill="hold"/>
                                        <p:tgtEl>
                                          <p:spTgt spid="7184"/>
                                        </p:tgtEl>
                                        <p:attrNameLst>
                                          <p:attrName>ppt_x</p:attrName>
                                        </p:attrNameLst>
                                      </p:cBhvr>
                                      <p:tavLst>
                                        <p:tav tm="0">
                                          <p:val>
                                            <p:strVal val="0-#ppt_w/2"/>
                                          </p:val>
                                        </p:tav>
                                        <p:tav tm="100000">
                                          <p:val>
                                            <p:strVal val="#ppt_x"/>
                                          </p:val>
                                        </p:tav>
                                      </p:tavLst>
                                    </p:anim>
                                    <p:anim calcmode="lin" valueType="num">
                                      <p:cBhvr additive="base">
                                        <p:cTn id="13" dur="1000" fill="hold"/>
                                        <p:tgtEl>
                                          <p:spTgt spid="7184"/>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2032"/>
                                        </p:tgtEl>
                                        <p:attrNameLst>
                                          <p:attrName>style.visibility</p:attrName>
                                        </p:attrNameLst>
                                      </p:cBhvr>
                                      <p:to>
                                        <p:strVal val="visible"/>
                                      </p:to>
                                    </p:set>
                                    <p:anim calcmode="lin" valueType="num">
                                      <p:cBhvr additive="base">
                                        <p:cTn id="16" dur="1000" fill="hold"/>
                                        <p:tgtEl>
                                          <p:spTgt spid="42032"/>
                                        </p:tgtEl>
                                        <p:attrNameLst>
                                          <p:attrName>ppt_x</p:attrName>
                                        </p:attrNameLst>
                                      </p:cBhvr>
                                      <p:tavLst>
                                        <p:tav tm="0">
                                          <p:val>
                                            <p:strVal val="0-#ppt_w/2"/>
                                          </p:val>
                                        </p:tav>
                                        <p:tav tm="100000">
                                          <p:val>
                                            <p:strVal val="#ppt_x"/>
                                          </p:val>
                                        </p:tav>
                                      </p:tavLst>
                                    </p:anim>
                                    <p:anim calcmode="lin" valueType="num">
                                      <p:cBhvr additive="base">
                                        <p:cTn id="17" dur="1000" fill="hold"/>
                                        <p:tgtEl>
                                          <p:spTgt spid="420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7"/>
          <p:cNvSpPr txBox="1">
            <a:spLocks noChangeArrowheads="1"/>
          </p:cNvSpPr>
          <p:nvPr/>
        </p:nvSpPr>
        <p:spPr bwMode="auto">
          <a:xfrm>
            <a:off x="974725" y="620713"/>
            <a:ext cx="834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2400">
                <a:solidFill>
                  <a:schemeClr val="accent2">
                    <a:lumMod val="75000"/>
                  </a:schemeClr>
                </a:solidFill>
              </a:rPr>
              <a:t>Savoirs associés</a:t>
            </a:r>
          </a:p>
        </p:txBody>
      </p:sp>
      <p:sp>
        <p:nvSpPr>
          <p:cNvPr id="8" name="Rectangle 8"/>
          <p:cNvSpPr>
            <a:spLocks noChangeArrowheads="1"/>
          </p:cNvSpPr>
          <p:nvPr/>
        </p:nvSpPr>
        <p:spPr bwMode="auto">
          <a:xfrm>
            <a:off x="488950" y="9525"/>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grpSp>
        <p:nvGrpSpPr>
          <p:cNvPr id="10255" name="Group 15"/>
          <p:cNvGrpSpPr>
            <a:grpSpLocks/>
          </p:cNvGrpSpPr>
          <p:nvPr/>
        </p:nvGrpSpPr>
        <p:grpSpPr bwMode="auto">
          <a:xfrm>
            <a:off x="1712913" y="1268413"/>
            <a:ext cx="6172200" cy="395287"/>
            <a:chOff x="1038" y="3272"/>
            <a:chExt cx="3589" cy="249"/>
          </a:xfrm>
        </p:grpSpPr>
        <p:sp>
          <p:nvSpPr>
            <p:cNvPr id="43014" name="Text Box 11"/>
            <p:cNvSpPr txBox="1">
              <a:spLocks noChangeArrowheads="1"/>
            </p:cNvSpPr>
            <p:nvPr/>
          </p:nvSpPr>
          <p:spPr bwMode="auto">
            <a:xfrm>
              <a:off x="1038" y="3272"/>
              <a:ext cx="454"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S8.2</a:t>
              </a:r>
            </a:p>
          </p:txBody>
        </p:sp>
        <p:sp>
          <p:nvSpPr>
            <p:cNvPr id="43015" name="Text Box 12"/>
            <p:cNvSpPr txBox="1">
              <a:spLocks noChangeArrowheads="1"/>
            </p:cNvSpPr>
            <p:nvPr/>
          </p:nvSpPr>
          <p:spPr bwMode="auto">
            <a:xfrm>
              <a:off x="1498" y="3272"/>
              <a:ext cx="3129"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Textes réglementaires et obligations</a:t>
              </a:r>
            </a:p>
          </p:txBody>
        </p:sp>
      </p:grpSp>
      <p:grpSp>
        <p:nvGrpSpPr>
          <p:cNvPr id="43086" name="Group 78"/>
          <p:cNvGrpSpPr>
            <a:grpSpLocks/>
          </p:cNvGrpSpPr>
          <p:nvPr/>
        </p:nvGrpSpPr>
        <p:grpSpPr bwMode="auto">
          <a:xfrm>
            <a:off x="1423988" y="1989138"/>
            <a:ext cx="5759450" cy="644525"/>
            <a:chOff x="897" y="1253"/>
            <a:chExt cx="3628" cy="406"/>
          </a:xfrm>
        </p:grpSpPr>
        <p:sp>
          <p:nvSpPr>
            <p:cNvPr id="43054" name="Rectangle 46"/>
            <p:cNvSpPr>
              <a:spLocks noChangeArrowheads="1"/>
            </p:cNvSpPr>
            <p:nvPr/>
          </p:nvSpPr>
          <p:spPr bwMode="auto">
            <a:xfrm>
              <a:off x="897" y="1298"/>
              <a:ext cx="1769" cy="31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44" name="Text Box 36"/>
            <p:cNvSpPr txBox="1">
              <a:spLocks noChangeArrowheads="1"/>
            </p:cNvSpPr>
            <p:nvPr/>
          </p:nvSpPr>
          <p:spPr bwMode="auto">
            <a:xfrm>
              <a:off x="943" y="1298"/>
              <a:ext cx="172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Directives européennes</a:t>
              </a:r>
            </a:p>
          </p:txBody>
        </p:sp>
        <p:pic>
          <p:nvPicPr>
            <p:cNvPr id="43071" name="Picture 63" descr="eu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5" y="1253"/>
              <a:ext cx="680" cy="4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087" name="Group 79"/>
          <p:cNvGrpSpPr>
            <a:grpSpLocks/>
          </p:cNvGrpSpPr>
          <p:nvPr/>
        </p:nvGrpSpPr>
        <p:grpSpPr bwMode="auto">
          <a:xfrm>
            <a:off x="1639888" y="2852738"/>
            <a:ext cx="5903912" cy="576262"/>
            <a:chOff x="1013" y="1796"/>
            <a:chExt cx="3719" cy="363"/>
          </a:xfrm>
        </p:grpSpPr>
        <p:sp>
          <p:nvSpPr>
            <p:cNvPr id="43057" name="Rectangle 49"/>
            <p:cNvSpPr>
              <a:spLocks noChangeArrowheads="1"/>
            </p:cNvSpPr>
            <p:nvPr/>
          </p:nvSpPr>
          <p:spPr bwMode="auto">
            <a:xfrm>
              <a:off x="1013" y="1796"/>
              <a:ext cx="1768" cy="31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58" name="Text Box 50"/>
            <p:cNvSpPr txBox="1">
              <a:spLocks noChangeArrowheads="1"/>
            </p:cNvSpPr>
            <p:nvPr/>
          </p:nvSpPr>
          <p:spPr bwMode="auto">
            <a:xfrm>
              <a:off x="1058" y="1813"/>
              <a:ext cx="172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Lois</a:t>
              </a:r>
            </a:p>
          </p:txBody>
        </p:sp>
        <p:pic>
          <p:nvPicPr>
            <p:cNvPr id="43074" name="Picture 66" descr="l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2" y="1797"/>
              <a:ext cx="590" cy="3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088" name="Group 80"/>
          <p:cNvGrpSpPr>
            <a:grpSpLocks/>
          </p:cNvGrpSpPr>
          <p:nvPr/>
        </p:nvGrpSpPr>
        <p:grpSpPr bwMode="auto">
          <a:xfrm>
            <a:off x="1857375" y="3644900"/>
            <a:ext cx="6623050" cy="1298575"/>
            <a:chOff x="1149" y="2295"/>
            <a:chExt cx="4172" cy="818"/>
          </a:xfrm>
        </p:grpSpPr>
        <p:sp>
          <p:nvSpPr>
            <p:cNvPr id="43060" name="Rectangle 52"/>
            <p:cNvSpPr>
              <a:spLocks noChangeArrowheads="1"/>
            </p:cNvSpPr>
            <p:nvPr/>
          </p:nvSpPr>
          <p:spPr bwMode="auto">
            <a:xfrm>
              <a:off x="1149" y="2295"/>
              <a:ext cx="1768" cy="31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61" name="Text Box 53"/>
            <p:cNvSpPr txBox="1">
              <a:spLocks noChangeArrowheads="1"/>
            </p:cNvSpPr>
            <p:nvPr/>
          </p:nvSpPr>
          <p:spPr bwMode="auto">
            <a:xfrm>
              <a:off x="1194" y="2312"/>
              <a:ext cx="172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Décrets</a:t>
              </a:r>
            </a:p>
          </p:txBody>
        </p:sp>
        <p:sp>
          <p:nvSpPr>
            <p:cNvPr id="43063" name="Rectangle 55"/>
            <p:cNvSpPr>
              <a:spLocks noChangeArrowheads="1"/>
            </p:cNvSpPr>
            <p:nvPr/>
          </p:nvSpPr>
          <p:spPr bwMode="auto">
            <a:xfrm>
              <a:off x="1306" y="2795"/>
              <a:ext cx="1768" cy="31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64" name="Text Box 56"/>
            <p:cNvSpPr txBox="1">
              <a:spLocks noChangeArrowheads="1"/>
            </p:cNvSpPr>
            <p:nvPr/>
          </p:nvSpPr>
          <p:spPr bwMode="auto">
            <a:xfrm>
              <a:off x="1351" y="2795"/>
              <a:ext cx="172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Circulaires</a:t>
              </a:r>
            </a:p>
          </p:txBody>
        </p:sp>
        <p:pic>
          <p:nvPicPr>
            <p:cNvPr id="43075" name="Picture 67" descr="decr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9" y="2341"/>
              <a:ext cx="952" cy="6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089" name="Group 81"/>
          <p:cNvGrpSpPr>
            <a:grpSpLocks/>
          </p:cNvGrpSpPr>
          <p:nvPr/>
        </p:nvGrpSpPr>
        <p:grpSpPr bwMode="auto">
          <a:xfrm>
            <a:off x="2289175" y="5157788"/>
            <a:ext cx="6119813" cy="735012"/>
            <a:chOff x="1421" y="3232"/>
            <a:chExt cx="3855" cy="463"/>
          </a:xfrm>
        </p:grpSpPr>
        <p:sp>
          <p:nvSpPr>
            <p:cNvPr id="43066" name="Rectangle 58"/>
            <p:cNvSpPr>
              <a:spLocks noChangeArrowheads="1"/>
            </p:cNvSpPr>
            <p:nvPr/>
          </p:nvSpPr>
          <p:spPr bwMode="auto">
            <a:xfrm>
              <a:off x="1421" y="3293"/>
              <a:ext cx="1768" cy="31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67" name="Text Box 59"/>
            <p:cNvSpPr txBox="1">
              <a:spLocks noChangeArrowheads="1"/>
            </p:cNvSpPr>
            <p:nvPr/>
          </p:nvSpPr>
          <p:spPr bwMode="auto">
            <a:xfrm>
              <a:off x="1466" y="3309"/>
              <a:ext cx="172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Code du travail</a:t>
              </a:r>
            </a:p>
          </p:txBody>
        </p:sp>
        <p:pic>
          <p:nvPicPr>
            <p:cNvPr id="43076" name="Picture 68" descr="co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6" y="3232"/>
              <a:ext cx="680" cy="46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090" name="Group 82"/>
          <p:cNvGrpSpPr>
            <a:grpSpLocks/>
          </p:cNvGrpSpPr>
          <p:nvPr/>
        </p:nvGrpSpPr>
        <p:grpSpPr bwMode="auto">
          <a:xfrm>
            <a:off x="2505075" y="6021388"/>
            <a:ext cx="6802438" cy="561975"/>
            <a:chOff x="1557" y="3792"/>
            <a:chExt cx="4285" cy="354"/>
          </a:xfrm>
        </p:grpSpPr>
        <p:sp>
          <p:nvSpPr>
            <p:cNvPr id="43072" name="Rectangle 64"/>
            <p:cNvSpPr>
              <a:spLocks noChangeArrowheads="1"/>
            </p:cNvSpPr>
            <p:nvPr/>
          </p:nvSpPr>
          <p:spPr bwMode="auto">
            <a:xfrm>
              <a:off x="1557" y="3792"/>
              <a:ext cx="1768" cy="31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073" name="Text Box 65"/>
            <p:cNvSpPr txBox="1">
              <a:spLocks noChangeArrowheads="1"/>
            </p:cNvSpPr>
            <p:nvPr/>
          </p:nvSpPr>
          <p:spPr bwMode="auto">
            <a:xfrm>
              <a:off x="1602" y="3808"/>
              <a:ext cx="1724"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Normes</a:t>
              </a:r>
            </a:p>
          </p:txBody>
        </p:sp>
        <p:grpSp>
          <p:nvGrpSpPr>
            <p:cNvPr id="43080" name="Group 72"/>
            <p:cNvGrpSpPr>
              <a:grpSpLocks/>
            </p:cNvGrpSpPr>
            <p:nvPr/>
          </p:nvGrpSpPr>
          <p:grpSpPr bwMode="auto">
            <a:xfrm>
              <a:off x="4823" y="3793"/>
              <a:ext cx="1019" cy="353"/>
              <a:chOff x="4777" y="3793"/>
              <a:chExt cx="1019" cy="353"/>
            </a:xfrm>
          </p:grpSpPr>
          <p:pic>
            <p:nvPicPr>
              <p:cNvPr id="43077" name="Picture 69" descr="afn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3" y="3803"/>
                <a:ext cx="453" cy="316"/>
              </a:xfrm>
              <a:prstGeom prst="rect">
                <a:avLst/>
              </a:prstGeom>
              <a:noFill/>
              <a:extLst>
                <a:ext uri="{909E8E84-426E-40DD-AFC4-6F175D3DCCD1}">
                  <a14:hiddenFill xmlns:a14="http://schemas.microsoft.com/office/drawing/2010/main">
                    <a:solidFill>
                      <a:srgbClr val="FFFFFF"/>
                    </a:solidFill>
                  </a14:hiddenFill>
                </a:ext>
              </a:extLst>
            </p:spPr>
          </p:pic>
          <p:pic>
            <p:nvPicPr>
              <p:cNvPr id="43078" name="Picture 70" descr="is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77" y="3793"/>
                <a:ext cx="384" cy="353"/>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3086"/>
                                        </p:tgtEl>
                                        <p:attrNameLst>
                                          <p:attrName>style.visibility</p:attrName>
                                        </p:attrNameLst>
                                      </p:cBhvr>
                                      <p:to>
                                        <p:strVal val="visible"/>
                                      </p:to>
                                    </p:set>
                                    <p:anim calcmode="lin" valueType="num">
                                      <p:cBhvr additive="base">
                                        <p:cTn id="7" dur="1000" fill="hold"/>
                                        <p:tgtEl>
                                          <p:spTgt spid="43086"/>
                                        </p:tgtEl>
                                        <p:attrNameLst>
                                          <p:attrName>ppt_x</p:attrName>
                                        </p:attrNameLst>
                                      </p:cBhvr>
                                      <p:tavLst>
                                        <p:tav tm="0">
                                          <p:val>
                                            <p:strVal val="0-#ppt_w/2"/>
                                          </p:val>
                                        </p:tav>
                                        <p:tav tm="100000">
                                          <p:val>
                                            <p:strVal val="#ppt_x"/>
                                          </p:val>
                                        </p:tav>
                                      </p:tavLst>
                                    </p:anim>
                                    <p:anim calcmode="lin" valueType="num">
                                      <p:cBhvr additive="base">
                                        <p:cTn id="8" dur="1000" fill="hold"/>
                                        <p:tgtEl>
                                          <p:spTgt spid="430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3087"/>
                                        </p:tgtEl>
                                        <p:attrNameLst>
                                          <p:attrName>style.visibility</p:attrName>
                                        </p:attrNameLst>
                                      </p:cBhvr>
                                      <p:to>
                                        <p:strVal val="visible"/>
                                      </p:to>
                                    </p:set>
                                    <p:anim calcmode="lin" valueType="num">
                                      <p:cBhvr additive="base">
                                        <p:cTn id="13" dur="1000" fill="hold"/>
                                        <p:tgtEl>
                                          <p:spTgt spid="43087"/>
                                        </p:tgtEl>
                                        <p:attrNameLst>
                                          <p:attrName>ppt_x</p:attrName>
                                        </p:attrNameLst>
                                      </p:cBhvr>
                                      <p:tavLst>
                                        <p:tav tm="0">
                                          <p:val>
                                            <p:strVal val="0-#ppt_w/2"/>
                                          </p:val>
                                        </p:tav>
                                        <p:tav tm="100000">
                                          <p:val>
                                            <p:strVal val="#ppt_x"/>
                                          </p:val>
                                        </p:tav>
                                      </p:tavLst>
                                    </p:anim>
                                    <p:anim calcmode="lin" valueType="num">
                                      <p:cBhvr additive="base">
                                        <p:cTn id="14" dur="1000" fill="hold"/>
                                        <p:tgtEl>
                                          <p:spTgt spid="430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3088"/>
                                        </p:tgtEl>
                                        <p:attrNameLst>
                                          <p:attrName>style.visibility</p:attrName>
                                        </p:attrNameLst>
                                      </p:cBhvr>
                                      <p:to>
                                        <p:strVal val="visible"/>
                                      </p:to>
                                    </p:set>
                                    <p:anim calcmode="lin" valueType="num">
                                      <p:cBhvr additive="base">
                                        <p:cTn id="19" dur="1000" fill="hold"/>
                                        <p:tgtEl>
                                          <p:spTgt spid="43088"/>
                                        </p:tgtEl>
                                        <p:attrNameLst>
                                          <p:attrName>ppt_x</p:attrName>
                                        </p:attrNameLst>
                                      </p:cBhvr>
                                      <p:tavLst>
                                        <p:tav tm="0">
                                          <p:val>
                                            <p:strVal val="0-#ppt_w/2"/>
                                          </p:val>
                                        </p:tav>
                                        <p:tav tm="100000">
                                          <p:val>
                                            <p:strVal val="#ppt_x"/>
                                          </p:val>
                                        </p:tav>
                                      </p:tavLst>
                                    </p:anim>
                                    <p:anim calcmode="lin" valueType="num">
                                      <p:cBhvr additive="base">
                                        <p:cTn id="20" dur="1000" fill="hold"/>
                                        <p:tgtEl>
                                          <p:spTgt spid="4308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3089"/>
                                        </p:tgtEl>
                                        <p:attrNameLst>
                                          <p:attrName>style.visibility</p:attrName>
                                        </p:attrNameLst>
                                      </p:cBhvr>
                                      <p:to>
                                        <p:strVal val="visible"/>
                                      </p:to>
                                    </p:set>
                                    <p:anim calcmode="lin" valueType="num">
                                      <p:cBhvr additive="base">
                                        <p:cTn id="25" dur="1000" fill="hold"/>
                                        <p:tgtEl>
                                          <p:spTgt spid="43089"/>
                                        </p:tgtEl>
                                        <p:attrNameLst>
                                          <p:attrName>ppt_x</p:attrName>
                                        </p:attrNameLst>
                                      </p:cBhvr>
                                      <p:tavLst>
                                        <p:tav tm="0">
                                          <p:val>
                                            <p:strVal val="0-#ppt_w/2"/>
                                          </p:val>
                                        </p:tav>
                                        <p:tav tm="100000">
                                          <p:val>
                                            <p:strVal val="#ppt_x"/>
                                          </p:val>
                                        </p:tav>
                                      </p:tavLst>
                                    </p:anim>
                                    <p:anim calcmode="lin" valueType="num">
                                      <p:cBhvr additive="base">
                                        <p:cTn id="26" dur="1000" fill="hold"/>
                                        <p:tgtEl>
                                          <p:spTgt spid="4308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3090"/>
                                        </p:tgtEl>
                                        <p:attrNameLst>
                                          <p:attrName>style.visibility</p:attrName>
                                        </p:attrNameLst>
                                      </p:cBhvr>
                                      <p:to>
                                        <p:strVal val="visible"/>
                                      </p:to>
                                    </p:set>
                                    <p:anim calcmode="lin" valueType="num">
                                      <p:cBhvr additive="base">
                                        <p:cTn id="31" dur="1000" fill="hold"/>
                                        <p:tgtEl>
                                          <p:spTgt spid="43090"/>
                                        </p:tgtEl>
                                        <p:attrNameLst>
                                          <p:attrName>ppt_x</p:attrName>
                                        </p:attrNameLst>
                                      </p:cBhvr>
                                      <p:tavLst>
                                        <p:tav tm="0">
                                          <p:val>
                                            <p:strVal val="0-#ppt_w/2"/>
                                          </p:val>
                                        </p:tav>
                                        <p:tav tm="100000">
                                          <p:val>
                                            <p:strVal val="#ppt_x"/>
                                          </p:val>
                                        </p:tav>
                                      </p:tavLst>
                                    </p:anim>
                                    <p:anim calcmode="lin" valueType="num">
                                      <p:cBhvr additive="base">
                                        <p:cTn id="32" dur="1000" fill="hold"/>
                                        <p:tgtEl>
                                          <p:spTgt spid="430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7"/>
          <p:cNvSpPr txBox="1">
            <a:spLocks noChangeArrowheads="1"/>
          </p:cNvSpPr>
          <p:nvPr/>
        </p:nvSpPr>
        <p:spPr bwMode="auto">
          <a:xfrm>
            <a:off x="974725" y="620713"/>
            <a:ext cx="834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2400">
                <a:solidFill>
                  <a:schemeClr val="accent2">
                    <a:lumMod val="75000"/>
                  </a:schemeClr>
                </a:solidFill>
              </a:rPr>
              <a:t>Savoirs associés</a:t>
            </a:r>
          </a:p>
        </p:txBody>
      </p:sp>
      <p:sp>
        <p:nvSpPr>
          <p:cNvPr id="8" name="Rectangle 8"/>
          <p:cNvSpPr>
            <a:spLocks noChangeArrowheads="1"/>
          </p:cNvSpPr>
          <p:nvPr/>
        </p:nvSpPr>
        <p:spPr bwMode="auto">
          <a:xfrm>
            <a:off x="488950" y="9525"/>
            <a:ext cx="9417050" cy="579438"/>
          </a:xfrm>
          <a:prstGeom prst="rect">
            <a:avLst/>
          </a:prstGeom>
          <a:noFill/>
          <a:ln w="9525">
            <a:noFill/>
            <a:miter lim="800000"/>
            <a:headEnd/>
            <a:tailEnd/>
          </a:ln>
        </p:spPr>
        <p:txBody>
          <a:bodyPr>
            <a:spAutoFit/>
          </a:bodyPr>
          <a:lstStyle/>
          <a:p>
            <a:pPr algn="ctr"/>
            <a:r>
              <a:rPr lang="fr-FR" sz="3200" b="1">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grpSp>
        <p:nvGrpSpPr>
          <p:cNvPr id="10255" name="Group 15"/>
          <p:cNvGrpSpPr>
            <a:grpSpLocks/>
          </p:cNvGrpSpPr>
          <p:nvPr/>
        </p:nvGrpSpPr>
        <p:grpSpPr bwMode="auto">
          <a:xfrm>
            <a:off x="1712913" y="1268413"/>
            <a:ext cx="6172200" cy="395287"/>
            <a:chOff x="1038" y="3272"/>
            <a:chExt cx="3589" cy="249"/>
          </a:xfrm>
        </p:grpSpPr>
        <p:sp>
          <p:nvSpPr>
            <p:cNvPr id="44037" name="Text Box 11"/>
            <p:cNvSpPr txBox="1">
              <a:spLocks noChangeArrowheads="1"/>
            </p:cNvSpPr>
            <p:nvPr/>
          </p:nvSpPr>
          <p:spPr bwMode="auto">
            <a:xfrm>
              <a:off x="1038" y="3272"/>
              <a:ext cx="454"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S8.3</a:t>
              </a:r>
            </a:p>
          </p:txBody>
        </p:sp>
        <p:sp>
          <p:nvSpPr>
            <p:cNvPr id="44038" name="Text Box 12"/>
            <p:cNvSpPr txBox="1">
              <a:spLocks noChangeArrowheads="1"/>
            </p:cNvSpPr>
            <p:nvPr/>
          </p:nvSpPr>
          <p:spPr bwMode="auto">
            <a:xfrm>
              <a:off x="1498" y="3272"/>
              <a:ext cx="3129"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Prévention des risques professionnels</a:t>
              </a:r>
            </a:p>
          </p:txBody>
        </p:sp>
      </p:grpSp>
      <p:grpSp>
        <p:nvGrpSpPr>
          <p:cNvPr id="44078" name="Group 46"/>
          <p:cNvGrpSpPr>
            <a:grpSpLocks/>
          </p:cNvGrpSpPr>
          <p:nvPr/>
        </p:nvGrpSpPr>
        <p:grpSpPr bwMode="auto">
          <a:xfrm>
            <a:off x="1065213" y="2205038"/>
            <a:ext cx="7559675" cy="1301750"/>
            <a:chOff x="671" y="1298"/>
            <a:chExt cx="4762" cy="820"/>
          </a:xfrm>
        </p:grpSpPr>
        <p:grpSp>
          <p:nvGrpSpPr>
            <p:cNvPr id="44064" name="Group 32"/>
            <p:cNvGrpSpPr>
              <a:grpSpLocks/>
            </p:cNvGrpSpPr>
            <p:nvPr/>
          </p:nvGrpSpPr>
          <p:grpSpPr bwMode="auto">
            <a:xfrm>
              <a:off x="671" y="1525"/>
              <a:ext cx="2994" cy="318"/>
              <a:chOff x="897" y="1282"/>
              <a:chExt cx="2994" cy="318"/>
            </a:xfrm>
          </p:grpSpPr>
          <p:sp>
            <p:nvSpPr>
              <p:cNvPr id="44065" name="Rectangle 33"/>
              <p:cNvSpPr>
                <a:spLocks noChangeArrowheads="1"/>
              </p:cNvSpPr>
              <p:nvPr/>
            </p:nvSpPr>
            <p:spPr bwMode="auto">
              <a:xfrm>
                <a:off x="897" y="1282"/>
                <a:ext cx="2994" cy="31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66" name="Text Box 34"/>
              <p:cNvSpPr txBox="1">
                <a:spLocks noChangeArrowheads="1"/>
              </p:cNvSpPr>
              <p:nvPr/>
            </p:nvSpPr>
            <p:spPr bwMode="auto">
              <a:xfrm>
                <a:off x="943" y="1298"/>
                <a:ext cx="2857"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Démarche de maîtrise des risques</a:t>
                </a:r>
              </a:p>
            </p:txBody>
          </p:sp>
        </p:grpSp>
        <p:pic>
          <p:nvPicPr>
            <p:cNvPr id="44073" name="Picture 41" descr="p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 y="1298"/>
              <a:ext cx="1095" cy="8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4076" name="Group 44"/>
          <p:cNvGrpSpPr>
            <a:grpSpLocks/>
          </p:cNvGrpSpPr>
          <p:nvPr/>
        </p:nvGrpSpPr>
        <p:grpSpPr bwMode="auto">
          <a:xfrm>
            <a:off x="1065213" y="5661025"/>
            <a:ext cx="7794625" cy="1033463"/>
            <a:chOff x="659" y="3505"/>
            <a:chExt cx="4910" cy="651"/>
          </a:xfrm>
        </p:grpSpPr>
        <p:grpSp>
          <p:nvGrpSpPr>
            <p:cNvPr id="44067" name="Group 35"/>
            <p:cNvGrpSpPr>
              <a:grpSpLocks/>
            </p:cNvGrpSpPr>
            <p:nvPr/>
          </p:nvGrpSpPr>
          <p:grpSpPr bwMode="auto">
            <a:xfrm>
              <a:off x="659" y="3687"/>
              <a:ext cx="2994" cy="318"/>
              <a:chOff x="897" y="1282"/>
              <a:chExt cx="2994" cy="318"/>
            </a:xfrm>
          </p:grpSpPr>
          <p:sp>
            <p:nvSpPr>
              <p:cNvPr id="44068" name="Rectangle 36"/>
              <p:cNvSpPr>
                <a:spLocks noChangeArrowheads="1"/>
              </p:cNvSpPr>
              <p:nvPr/>
            </p:nvSpPr>
            <p:spPr bwMode="auto">
              <a:xfrm>
                <a:off x="897" y="1282"/>
                <a:ext cx="2994" cy="31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69" name="Text Box 37"/>
              <p:cNvSpPr txBox="1">
                <a:spLocks noChangeArrowheads="1"/>
              </p:cNvSpPr>
              <p:nvPr/>
            </p:nvSpPr>
            <p:spPr bwMode="auto">
              <a:xfrm>
                <a:off x="943" y="1298"/>
                <a:ext cx="2857"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Démarche ergonomique</a:t>
                </a:r>
              </a:p>
            </p:txBody>
          </p:sp>
        </p:grpSp>
        <p:pic>
          <p:nvPicPr>
            <p:cNvPr id="44074" name="Picture 42" descr="er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2" y="3505"/>
              <a:ext cx="1327" cy="6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44077" name="Group 45"/>
          <p:cNvGrpSpPr>
            <a:grpSpLocks/>
          </p:cNvGrpSpPr>
          <p:nvPr/>
        </p:nvGrpSpPr>
        <p:grpSpPr bwMode="auto">
          <a:xfrm>
            <a:off x="1568450" y="3716338"/>
            <a:ext cx="6769100" cy="1719262"/>
            <a:chOff x="988" y="2069"/>
            <a:chExt cx="4264" cy="1083"/>
          </a:xfrm>
        </p:grpSpPr>
        <p:grpSp>
          <p:nvGrpSpPr>
            <p:cNvPr id="44070" name="Group 38"/>
            <p:cNvGrpSpPr>
              <a:grpSpLocks/>
            </p:cNvGrpSpPr>
            <p:nvPr/>
          </p:nvGrpSpPr>
          <p:grpSpPr bwMode="auto">
            <a:xfrm>
              <a:off x="2258" y="2432"/>
              <a:ext cx="2994" cy="318"/>
              <a:chOff x="897" y="1282"/>
              <a:chExt cx="2994" cy="318"/>
            </a:xfrm>
          </p:grpSpPr>
          <p:sp>
            <p:nvSpPr>
              <p:cNvPr id="44071" name="Rectangle 39"/>
              <p:cNvSpPr>
                <a:spLocks noChangeArrowheads="1"/>
              </p:cNvSpPr>
              <p:nvPr/>
            </p:nvSpPr>
            <p:spPr bwMode="auto">
              <a:xfrm>
                <a:off x="897" y="1282"/>
                <a:ext cx="2994" cy="318"/>
              </a:xfrm>
              <a:prstGeom prst="rect">
                <a:avLst/>
              </a:prstGeom>
              <a:solidFill>
                <a:srgbClr val="C0C0C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4072" name="Text Box 40"/>
              <p:cNvSpPr txBox="1">
                <a:spLocks noChangeArrowheads="1"/>
              </p:cNvSpPr>
              <p:nvPr/>
            </p:nvSpPr>
            <p:spPr bwMode="auto">
              <a:xfrm>
                <a:off x="943" y="1298"/>
                <a:ext cx="2857" cy="231"/>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t>Démarche d’analyse des accidents</a:t>
                </a:r>
              </a:p>
            </p:txBody>
          </p:sp>
        </p:grpSp>
        <p:pic>
          <p:nvPicPr>
            <p:cNvPr id="44075" name="Picture 43" descr="ad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 y="2069"/>
              <a:ext cx="798" cy="10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4078"/>
                                        </p:tgtEl>
                                        <p:attrNameLst>
                                          <p:attrName>style.visibility</p:attrName>
                                        </p:attrNameLst>
                                      </p:cBhvr>
                                      <p:to>
                                        <p:strVal val="visible"/>
                                      </p:to>
                                    </p:set>
                                    <p:anim calcmode="lin" valueType="num">
                                      <p:cBhvr additive="base">
                                        <p:cTn id="7" dur="1000" fill="hold"/>
                                        <p:tgtEl>
                                          <p:spTgt spid="44078"/>
                                        </p:tgtEl>
                                        <p:attrNameLst>
                                          <p:attrName>ppt_x</p:attrName>
                                        </p:attrNameLst>
                                      </p:cBhvr>
                                      <p:tavLst>
                                        <p:tav tm="0">
                                          <p:val>
                                            <p:strVal val="0-#ppt_w/2"/>
                                          </p:val>
                                        </p:tav>
                                        <p:tav tm="100000">
                                          <p:val>
                                            <p:strVal val="#ppt_x"/>
                                          </p:val>
                                        </p:tav>
                                      </p:tavLst>
                                    </p:anim>
                                    <p:anim calcmode="lin" valueType="num">
                                      <p:cBhvr additive="base">
                                        <p:cTn id="8" dur="1000" fill="hold"/>
                                        <p:tgtEl>
                                          <p:spTgt spid="440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4077"/>
                                        </p:tgtEl>
                                        <p:attrNameLst>
                                          <p:attrName>style.visibility</p:attrName>
                                        </p:attrNameLst>
                                      </p:cBhvr>
                                      <p:to>
                                        <p:strVal val="visible"/>
                                      </p:to>
                                    </p:set>
                                    <p:anim calcmode="lin" valueType="num">
                                      <p:cBhvr additive="base">
                                        <p:cTn id="13" dur="1000" fill="hold"/>
                                        <p:tgtEl>
                                          <p:spTgt spid="44077"/>
                                        </p:tgtEl>
                                        <p:attrNameLst>
                                          <p:attrName>ppt_x</p:attrName>
                                        </p:attrNameLst>
                                      </p:cBhvr>
                                      <p:tavLst>
                                        <p:tav tm="0">
                                          <p:val>
                                            <p:strVal val="1+#ppt_w/2"/>
                                          </p:val>
                                        </p:tav>
                                        <p:tav tm="100000">
                                          <p:val>
                                            <p:strVal val="#ppt_x"/>
                                          </p:val>
                                        </p:tav>
                                      </p:tavLst>
                                    </p:anim>
                                    <p:anim calcmode="lin" valueType="num">
                                      <p:cBhvr additive="base">
                                        <p:cTn id="14" dur="1000" fill="hold"/>
                                        <p:tgtEl>
                                          <p:spTgt spid="4407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44076"/>
                                        </p:tgtEl>
                                        <p:attrNameLst>
                                          <p:attrName>style.visibility</p:attrName>
                                        </p:attrNameLst>
                                      </p:cBhvr>
                                      <p:to>
                                        <p:strVal val="visible"/>
                                      </p:to>
                                    </p:set>
                                    <p:anim calcmode="lin" valueType="num">
                                      <p:cBhvr additive="base">
                                        <p:cTn id="19" dur="1000" fill="hold"/>
                                        <p:tgtEl>
                                          <p:spTgt spid="44076"/>
                                        </p:tgtEl>
                                        <p:attrNameLst>
                                          <p:attrName>ppt_x</p:attrName>
                                        </p:attrNameLst>
                                      </p:cBhvr>
                                      <p:tavLst>
                                        <p:tav tm="0">
                                          <p:val>
                                            <p:strVal val="0-#ppt_w/2"/>
                                          </p:val>
                                        </p:tav>
                                        <p:tav tm="100000">
                                          <p:val>
                                            <p:strVal val="#ppt_x"/>
                                          </p:val>
                                        </p:tav>
                                      </p:tavLst>
                                    </p:anim>
                                    <p:anim calcmode="lin" valueType="num">
                                      <p:cBhvr additive="base">
                                        <p:cTn id="20" dur="1000" fill="hold"/>
                                        <p:tgtEl>
                                          <p:spTgt spid="44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67" name="Group 23"/>
          <p:cNvGrpSpPr>
            <a:grpSpLocks/>
          </p:cNvGrpSpPr>
          <p:nvPr/>
        </p:nvGrpSpPr>
        <p:grpSpPr bwMode="auto">
          <a:xfrm>
            <a:off x="2217738" y="2492375"/>
            <a:ext cx="2070100" cy="1585913"/>
            <a:chOff x="1247" y="3377"/>
            <a:chExt cx="1315" cy="981"/>
          </a:xfrm>
        </p:grpSpPr>
        <p:sp>
          <p:nvSpPr>
            <p:cNvPr id="23561" name="AutoShape 12"/>
            <p:cNvSpPr>
              <a:spLocks noChangeArrowheads="1"/>
            </p:cNvSpPr>
            <p:nvPr/>
          </p:nvSpPr>
          <p:spPr bwMode="auto">
            <a:xfrm>
              <a:off x="1247" y="3377"/>
              <a:ext cx="1315" cy="981"/>
            </a:xfrm>
            <a:prstGeom prst="triangle">
              <a:avLst>
                <a:gd name="adj" fmla="val 50000"/>
              </a:avLst>
            </a:prstGeom>
            <a:solidFill>
              <a:srgbClr val="FFFF00"/>
            </a:solidFill>
            <a:ln w="57150">
              <a:solidFill>
                <a:schemeClr val="tx1"/>
              </a:solidFill>
              <a:miter lim="800000"/>
              <a:headEnd/>
              <a:tailEnd/>
            </a:ln>
          </p:spPr>
          <p:txBody>
            <a:bodyPr wrap="none" anchor="ctr"/>
            <a:lstStyle/>
            <a:p>
              <a:endParaRPr lang="fr-FR"/>
            </a:p>
          </p:txBody>
        </p:sp>
        <p:sp>
          <p:nvSpPr>
            <p:cNvPr id="23562" name="Line 18"/>
            <p:cNvSpPr>
              <a:spLocks noChangeShapeType="1"/>
            </p:cNvSpPr>
            <p:nvPr/>
          </p:nvSpPr>
          <p:spPr bwMode="auto">
            <a:xfrm rot="1120963" flipH="1">
              <a:off x="1819" y="3624"/>
              <a:ext cx="136" cy="40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563" name="Line 19"/>
            <p:cNvSpPr>
              <a:spLocks noChangeShapeType="1"/>
            </p:cNvSpPr>
            <p:nvPr/>
          </p:nvSpPr>
          <p:spPr bwMode="auto">
            <a:xfrm rot="1120963" flipV="1">
              <a:off x="1791" y="3884"/>
              <a:ext cx="181" cy="13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3564" name="Line 20"/>
            <p:cNvSpPr>
              <a:spLocks noChangeShapeType="1"/>
            </p:cNvSpPr>
            <p:nvPr/>
          </p:nvSpPr>
          <p:spPr bwMode="auto">
            <a:xfrm rot="1120963" flipH="1">
              <a:off x="1760" y="3872"/>
              <a:ext cx="181" cy="40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pic>
        <p:nvPicPr>
          <p:cNvPr id="6170" name="Picture 26"/>
          <p:cNvPicPr>
            <a:picLocks noGrp="1" noChangeAspect="1" noChangeArrowheads="1"/>
          </p:cNvPicPr>
          <p:nvPr>
            <p:ph/>
          </p:nvPr>
        </p:nvPicPr>
        <p:blipFill>
          <a:blip r:embed="rId2">
            <a:lum bright="-20000" contrast="40000"/>
            <a:extLst>
              <a:ext uri="{28A0092B-C50C-407E-A947-70E740481C1C}">
                <a14:useLocalDpi xmlns:a14="http://schemas.microsoft.com/office/drawing/2010/main" val="0"/>
              </a:ext>
            </a:extLst>
          </a:blip>
          <a:srcRect/>
          <a:stretch>
            <a:fillRect/>
          </a:stretch>
        </p:blipFill>
        <p:spPr>
          <a:xfrm>
            <a:off x="6392863" y="2349500"/>
            <a:ext cx="2997200" cy="4137025"/>
          </a:xfrm>
          <a:ln>
            <a:solidFill>
              <a:schemeClr val="tx1"/>
            </a:solidFill>
            <a:miter lim="800000"/>
            <a:headEnd/>
            <a:tailEnd/>
          </a:ln>
          <a:effectLst>
            <a:outerShdw dist="139700" dir="2700000" algn="tl" rotWithShape="0">
              <a:srgbClr val="333333">
                <a:alpha val="64999"/>
              </a:srgbClr>
            </a:outerShdw>
          </a:effectLst>
        </p:spPr>
      </p:pic>
      <p:sp>
        <p:nvSpPr>
          <p:cNvPr id="6172" name="Text Box 28"/>
          <p:cNvSpPr>
            <a:spLocks noChangeArrowheads="1"/>
          </p:cNvSpPr>
          <p:nvPr/>
        </p:nvSpPr>
        <p:spPr bwMode="auto">
          <a:xfrm>
            <a:off x="993775" y="4481513"/>
            <a:ext cx="4679950" cy="2043112"/>
          </a:xfrm>
          <a:prstGeom prst="homePlate">
            <a:avLst>
              <a:gd name="adj" fmla="val 28431"/>
            </a:avLst>
          </a:prstGeom>
          <a:solidFill>
            <a:srgbClr val="FFFF00"/>
          </a:solidFill>
          <a:ln w="28575">
            <a:solidFill>
              <a:schemeClr val="tx1"/>
            </a:solidFill>
            <a:miter lim="800000"/>
            <a:headEnd/>
            <a:tailEnd/>
          </a:ln>
        </p:spPr>
        <p:txBody>
          <a:bodyPr>
            <a:spAutoFit/>
          </a:bodyPr>
          <a:lstStyle/>
          <a:p>
            <a:pPr algn="ctr">
              <a:spcBef>
                <a:spcPct val="50000"/>
              </a:spcBef>
            </a:pPr>
            <a:r>
              <a:rPr lang="fr-FR" sz="3600"/>
              <a:t>BTS Maintenance des systèmes</a:t>
            </a:r>
          </a:p>
          <a:p>
            <a:pPr algn="ctr">
              <a:spcBef>
                <a:spcPct val="50000"/>
              </a:spcBef>
            </a:pPr>
            <a:r>
              <a:rPr lang="fr-FR" sz="3600" b="1"/>
              <a:t>B2V - BR - BC</a:t>
            </a:r>
          </a:p>
        </p:txBody>
      </p:sp>
      <p:grpSp>
        <p:nvGrpSpPr>
          <p:cNvPr id="6173" name="Group 29"/>
          <p:cNvGrpSpPr>
            <a:grpSpLocks/>
          </p:cNvGrpSpPr>
          <p:nvPr/>
        </p:nvGrpSpPr>
        <p:grpSpPr bwMode="auto">
          <a:xfrm>
            <a:off x="819150" y="2105025"/>
            <a:ext cx="1558925" cy="669925"/>
            <a:chOff x="930" y="518"/>
            <a:chExt cx="907" cy="422"/>
          </a:xfrm>
        </p:grpSpPr>
        <p:sp>
          <p:nvSpPr>
            <p:cNvPr id="23558" name="Text Box 30"/>
            <p:cNvSpPr txBox="1">
              <a:spLocks noChangeArrowheads="1"/>
            </p:cNvSpPr>
            <p:nvPr/>
          </p:nvSpPr>
          <p:spPr bwMode="auto">
            <a:xfrm>
              <a:off x="930" y="518"/>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énergétiques</a:t>
              </a:r>
            </a:p>
          </p:txBody>
        </p:sp>
        <p:sp>
          <p:nvSpPr>
            <p:cNvPr id="23559" name="Text Box 31"/>
            <p:cNvSpPr txBox="1">
              <a:spLocks noChangeArrowheads="1"/>
            </p:cNvSpPr>
            <p:nvPr/>
          </p:nvSpPr>
          <p:spPr bwMode="auto">
            <a:xfrm>
              <a:off x="930" y="658"/>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éoliens</a:t>
              </a:r>
            </a:p>
          </p:txBody>
        </p:sp>
        <p:sp>
          <p:nvSpPr>
            <p:cNvPr id="23560" name="Text Box 32"/>
            <p:cNvSpPr txBox="1">
              <a:spLocks noChangeArrowheads="1"/>
            </p:cNvSpPr>
            <p:nvPr/>
          </p:nvSpPr>
          <p:spPr bwMode="auto">
            <a:xfrm>
              <a:off x="930" y="799"/>
              <a:ext cx="907" cy="141"/>
            </a:xfrm>
            <a:prstGeom prst="rect">
              <a:avLst/>
            </a:prstGeom>
            <a:solidFill>
              <a:srgbClr val="FF9900"/>
            </a:solidFill>
            <a:ln w="952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800" b="1"/>
                <a:t>Systèmes de production</a:t>
              </a:r>
            </a:p>
          </p:txBody>
        </p:sp>
      </p:grpSp>
      <p:sp>
        <p:nvSpPr>
          <p:cNvPr id="8" name="Rectangle 8"/>
          <p:cNvSpPr>
            <a:spLocks noChangeArrowheads="1"/>
          </p:cNvSpPr>
          <p:nvPr/>
        </p:nvSpPr>
        <p:spPr bwMode="auto">
          <a:xfrm>
            <a:off x="484248" y="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
        <p:nvSpPr>
          <p:cNvPr id="23567" name="Text Box 37"/>
          <p:cNvSpPr txBox="1">
            <a:spLocks noChangeArrowheads="1"/>
          </p:cNvSpPr>
          <p:nvPr/>
        </p:nvSpPr>
        <p:spPr bwMode="auto">
          <a:xfrm>
            <a:off x="1136650" y="908050"/>
            <a:ext cx="8347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sz="2400">
                <a:solidFill>
                  <a:schemeClr val="accent2">
                    <a:lumMod val="75000"/>
                  </a:schemeClr>
                </a:solidFill>
              </a:rPr>
              <a:t>Savoirs associés</a:t>
            </a:r>
          </a:p>
        </p:txBody>
      </p:sp>
      <p:grpSp>
        <p:nvGrpSpPr>
          <p:cNvPr id="10255" name="Group 15"/>
          <p:cNvGrpSpPr>
            <a:grpSpLocks/>
          </p:cNvGrpSpPr>
          <p:nvPr/>
        </p:nvGrpSpPr>
        <p:grpSpPr bwMode="auto">
          <a:xfrm>
            <a:off x="1874838" y="1412875"/>
            <a:ext cx="6172200" cy="395288"/>
            <a:chOff x="1038" y="3272"/>
            <a:chExt cx="3589" cy="249"/>
          </a:xfrm>
        </p:grpSpPr>
        <p:sp>
          <p:nvSpPr>
            <p:cNvPr id="23569" name="Text Box 11"/>
            <p:cNvSpPr txBox="1">
              <a:spLocks noChangeArrowheads="1"/>
            </p:cNvSpPr>
            <p:nvPr/>
          </p:nvSpPr>
          <p:spPr bwMode="auto">
            <a:xfrm>
              <a:off x="1038" y="3272"/>
              <a:ext cx="454"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S8.4</a:t>
              </a:r>
            </a:p>
          </p:txBody>
        </p:sp>
        <p:sp>
          <p:nvSpPr>
            <p:cNvPr id="23570" name="Text Box 12"/>
            <p:cNvSpPr txBox="1">
              <a:spLocks noChangeArrowheads="1"/>
            </p:cNvSpPr>
            <p:nvPr/>
          </p:nvSpPr>
          <p:spPr bwMode="auto">
            <a:xfrm>
              <a:off x="1498" y="3272"/>
              <a:ext cx="3129" cy="249"/>
            </a:xfrm>
            <a:prstGeom prst="rect">
              <a:avLst/>
            </a:prstGeom>
            <a:solidFill>
              <a:srgbClr val="C0C0C0"/>
            </a:solidFill>
            <a:ln w="28575">
              <a:solidFill>
                <a:schemeClr val="tx1"/>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ctr">
                <a:spcBef>
                  <a:spcPct val="50000"/>
                </a:spcBef>
              </a:pPr>
              <a:r>
                <a:rPr lang="fr-FR"/>
                <a:t>Protection et secours des personnes</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67"/>
                                        </p:tgtEl>
                                        <p:attrNameLst>
                                          <p:attrName>style.visibility</p:attrName>
                                        </p:attrNameLst>
                                      </p:cBhvr>
                                      <p:to>
                                        <p:strVal val="visible"/>
                                      </p:to>
                                    </p:set>
                                    <p:anim calcmode="lin" valueType="num">
                                      <p:cBhvr additive="base">
                                        <p:cTn id="7" dur="1000" fill="hold"/>
                                        <p:tgtEl>
                                          <p:spTgt spid="6167"/>
                                        </p:tgtEl>
                                        <p:attrNameLst>
                                          <p:attrName>ppt_x</p:attrName>
                                        </p:attrNameLst>
                                      </p:cBhvr>
                                      <p:tavLst>
                                        <p:tav tm="0">
                                          <p:val>
                                            <p:strVal val="0-#ppt_w/2"/>
                                          </p:val>
                                        </p:tav>
                                        <p:tav tm="100000">
                                          <p:val>
                                            <p:strVal val="#ppt_x"/>
                                          </p:val>
                                        </p:tav>
                                      </p:tavLst>
                                    </p:anim>
                                    <p:anim calcmode="lin" valueType="num">
                                      <p:cBhvr additive="base">
                                        <p:cTn id="8" dur="1000" fill="hold"/>
                                        <p:tgtEl>
                                          <p:spTgt spid="616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172"/>
                                        </p:tgtEl>
                                        <p:attrNameLst>
                                          <p:attrName>style.visibility</p:attrName>
                                        </p:attrNameLst>
                                      </p:cBhvr>
                                      <p:to>
                                        <p:strVal val="visible"/>
                                      </p:to>
                                    </p:set>
                                    <p:anim calcmode="lin" valueType="num">
                                      <p:cBhvr additive="base">
                                        <p:cTn id="11" dur="1000" fill="hold"/>
                                        <p:tgtEl>
                                          <p:spTgt spid="6172"/>
                                        </p:tgtEl>
                                        <p:attrNameLst>
                                          <p:attrName>ppt_x</p:attrName>
                                        </p:attrNameLst>
                                      </p:cBhvr>
                                      <p:tavLst>
                                        <p:tav tm="0">
                                          <p:val>
                                            <p:strVal val="0-#ppt_w/2"/>
                                          </p:val>
                                        </p:tav>
                                        <p:tav tm="100000">
                                          <p:val>
                                            <p:strVal val="#ppt_x"/>
                                          </p:val>
                                        </p:tav>
                                      </p:tavLst>
                                    </p:anim>
                                    <p:anim calcmode="lin" valueType="num">
                                      <p:cBhvr additive="base">
                                        <p:cTn id="12" dur="1000" fill="hold"/>
                                        <p:tgtEl>
                                          <p:spTgt spid="6172"/>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170"/>
                                        </p:tgtEl>
                                        <p:attrNameLst>
                                          <p:attrName>style.visibility</p:attrName>
                                        </p:attrNameLst>
                                      </p:cBhvr>
                                      <p:to>
                                        <p:strVal val="visible"/>
                                      </p:to>
                                    </p:set>
                                    <p:animEffect transition="in" filter="checkerboard(across)">
                                      <p:cBhvr>
                                        <p:cTn id="17" dur="1000"/>
                                        <p:tgtEl>
                                          <p:spTgt spid="617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6173"/>
                                        </p:tgtEl>
                                        <p:attrNameLst>
                                          <p:attrName>style.visibility</p:attrName>
                                        </p:attrNameLst>
                                      </p:cBhvr>
                                      <p:to>
                                        <p:strVal val="visible"/>
                                      </p:to>
                                    </p:set>
                                    <p:anim calcmode="lin" valueType="num">
                                      <p:cBhvr additive="base">
                                        <p:cTn id="22" dur="2000" fill="hold"/>
                                        <p:tgtEl>
                                          <p:spTgt spid="6173"/>
                                        </p:tgtEl>
                                        <p:attrNameLst>
                                          <p:attrName>ppt_x</p:attrName>
                                        </p:attrNameLst>
                                      </p:cBhvr>
                                      <p:tavLst>
                                        <p:tav tm="0">
                                          <p:val>
                                            <p:strVal val="0-#ppt_w/2"/>
                                          </p:val>
                                        </p:tav>
                                        <p:tav tm="100000">
                                          <p:val>
                                            <p:strVal val="#ppt_x"/>
                                          </p:val>
                                        </p:tav>
                                      </p:tavLst>
                                    </p:anim>
                                    <p:anim calcmode="lin" valueType="num">
                                      <p:cBhvr additive="base">
                                        <p:cTn id="23" dur="2000" fill="hold"/>
                                        <p:tgtEl>
                                          <p:spTgt spid="6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672" y="908720"/>
            <a:ext cx="6498542"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Oval 4"/>
          <p:cNvSpPr>
            <a:spLocks noChangeArrowheads="1"/>
          </p:cNvSpPr>
          <p:nvPr/>
        </p:nvSpPr>
        <p:spPr bwMode="auto">
          <a:xfrm>
            <a:off x="2174875" y="1430338"/>
            <a:ext cx="287338" cy="287337"/>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9701" name="Oval 5"/>
          <p:cNvSpPr>
            <a:spLocks noChangeArrowheads="1"/>
          </p:cNvSpPr>
          <p:nvPr/>
        </p:nvSpPr>
        <p:spPr bwMode="auto">
          <a:xfrm>
            <a:off x="2403475" y="2819400"/>
            <a:ext cx="287338" cy="287338"/>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29702" name="Oval 6"/>
          <p:cNvSpPr>
            <a:spLocks noChangeArrowheads="1"/>
          </p:cNvSpPr>
          <p:nvPr/>
        </p:nvSpPr>
        <p:spPr bwMode="auto">
          <a:xfrm>
            <a:off x="2360613" y="4869854"/>
            <a:ext cx="287337" cy="287338"/>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8" name="Rectangle 8"/>
          <p:cNvSpPr>
            <a:spLocks noChangeArrowheads="1"/>
          </p:cNvSpPr>
          <p:nvPr/>
        </p:nvSpPr>
        <p:spPr bwMode="auto">
          <a:xfrm>
            <a:off x="488265" y="0"/>
            <a:ext cx="9417050" cy="579438"/>
          </a:xfrm>
          <a:prstGeom prst="rect">
            <a:avLst/>
          </a:prstGeom>
          <a:noFill/>
          <a:ln w="9525">
            <a:noFill/>
            <a:miter lim="800000"/>
            <a:headEnd/>
            <a:tailEnd/>
          </a:ln>
        </p:spPr>
        <p:txBody>
          <a:bodyPr>
            <a:spAutoFit/>
          </a:bodyPr>
          <a:lstStyle/>
          <a:p>
            <a:pPr algn="ctr"/>
            <a:r>
              <a:rPr lang="fr-FR" sz="3200" b="1" dirty="0">
                <a:solidFill>
                  <a:schemeClr val="accent2">
                    <a:lumMod val="75000"/>
                  </a:schemeClr>
                </a:solidFill>
                <a:effectLst>
                  <a:outerShdw blurRad="38100" dist="38100" dir="2700000" algn="tl">
                    <a:srgbClr val="C0C0C0"/>
                  </a:outerShdw>
                </a:effectLst>
                <a:latin typeface="Calibri" pitchFamily="34" charset="0"/>
              </a:rPr>
              <a:t>Santé - Sécurité - Environnement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701"/>
                                        </p:tgtEl>
                                        <p:attrNameLst>
                                          <p:attrName>style.visibility</p:attrName>
                                        </p:attrNameLst>
                                      </p:cBhvr>
                                      <p:to>
                                        <p:strVal val="visible"/>
                                      </p:to>
                                    </p:set>
                                    <p:animEffect transition="in" filter="checkerboard(across)">
                                      <p:cBhvr>
                                        <p:cTn id="10" dur="500"/>
                                        <p:tgtEl>
                                          <p:spTgt spid="29701"/>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9702"/>
                                        </p:tgtEl>
                                        <p:attrNameLst>
                                          <p:attrName>style.visibility</p:attrName>
                                        </p:attrNameLst>
                                      </p:cBhvr>
                                      <p:to>
                                        <p:strVal val="visible"/>
                                      </p:to>
                                    </p:set>
                                    <p:animEffect transition="in" filter="checkerboard(across)">
                                      <p:cBhvr>
                                        <p:cTn id="13"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2"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3287</TotalTime>
  <Words>1003</Words>
  <Application>Microsoft Office PowerPoint</Application>
  <PresentationFormat>Format A4 (210 x 297 mm)</PresentationFormat>
  <Paragraphs>193</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Rénovation du BTS maintenance industrielle</dc:title>
  <dc:creator>Dominique Petrella</dc:creator>
  <cp:lastModifiedBy>RPMI</cp:lastModifiedBy>
  <cp:revision>150</cp:revision>
  <cp:lastPrinted>2013-12-07T08:24:26Z</cp:lastPrinted>
  <dcterms:created xsi:type="dcterms:W3CDTF">2013-06-06T06:04:00Z</dcterms:created>
  <dcterms:modified xsi:type="dcterms:W3CDTF">2014-11-15T12:30:46Z</dcterms:modified>
</cp:coreProperties>
</file>