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62"/>
  </p:notesMasterIdLst>
  <p:sldIdLst>
    <p:sldId id="256" r:id="rId2"/>
    <p:sldId id="268" r:id="rId3"/>
    <p:sldId id="295" r:id="rId4"/>
    <p:sldId id="318" r:id="rId5"/>
    <p:sldId id="319" r:id="rId6"/>
    <p:sldId id="320" r:id="rId7"/>
    <p:sldId id="294" r:id="rId8"/>
    <p:sldId id="321" r:id="rId9"/>
    <p:sldId id="282" r:id="rId10"/>
    <p:sldId id="296" r:id="rId11"/>
    <p:sldId id="291" r:id="rId12"/>
    <p:sldId id="293" r:id="rId13"/>
    <p:sldId id="283" r:id="rId14"/>
    <p:sldId id="298" r:id="rId15"/>
    <p:sldId id="299" r:id="rId16"/>
    <p:sldId id="300" r:id="rId17"/>
    <p:sldId id="303" r:id="rId18"/>
    <p:sldId id="308" r:id="rId19"/>
    <p:sldId id="297" r:id="rId20"/>
    <p:sldId id="302" r:id="rId21"/>
    <p:sldId id="305" r:id="rId22"/>
    <p:sldId id="306" r:id="rId23"/>
    <p:sldId id="307" r:id="rId24"/>
    <p:sldId id="292" r:id="rId25"/>
    <p:sldId id="322" r:id="rId26"/>
    <p:sldId id="362" r:id="rId27"/>
    <p:sldId id="360" r:id="rId28"/>
    <p:sldId id="324" r:id="rId29"/>
    <p:sldId id="325" r:id="rId30"/>
    <p:sldId id="326" r:id="rId31"/>
    <p:sldId id="345" r:id="rId32"/>
    <p:sldId id="327" r:id="rId33"/>
    <p:sldId id="346" r:id="rId34"/>
    <p:sldId id="328" r:id="rId35"/>
    <p:sldId id="347" r:id="rId36"/>
    <p:sldId id="329" r:id="rId37"/>
    <p:sldId id="348" r:id="rId38"/>
    <p:sldId id="330" r:id="rId39"/>
    <p:sldId id="350" r:id="rId40"/>
    <p:sldId id="349" r:id="rId41"/>
    <p:sldId id="351" r:id="rId42"/>
    <p:sldId id="331" r:id="rId43"/>
    <p:sldId id="352" r:id="rId44"/>
    <p:sldId id="332" r:id="rId45"/>
    <p:sldId id="363" r:id="rId46"/>
    <p:sldId id="353" r:id="rId47"/>
    <p:sldId id="334" r:id="rId48"/>
    <p:sldId id="361" r:id="rId49"/>
    <p:sldId id="335" r:id="rId50"/>
    <p:sldId id="354" r:id="rId51"/>
    <p:sldId id="336" r:id="rId52"/>
    <p:sldId id="355" r:id="rId53"/>
    <p:sldId id="337" r:id="rId54"/>
    <p:sldId id="338" r:id="rId55"/>
    <p:sldId id="356" r:id="rId56"/>
    <p:sldId id="357" r:id="rId57"/>
    <p:sldId id="358" r:id="rId58"/>
    <p:sldId id="339" r:id="rId59"/>
    <p:sldId id="359" r:id="rId60"/>
    <p:sldId id="340" r:id="rId61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>
      <p:cViewPr>
        <p:scale>
          <a:sx n="66" d="100"/>
          <a:sy n="66" d="100"/>
        </p:scale>
        <p:origin x="-1350" y="-22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ragsystems.co.uk/images/omg-sysml-logo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agsystems.co.uk/images/omg-sysml-logo.g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776288" y="2349500"/>
            <a:ext cx="8713216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savoirs S5-S6-S7</a:t>
            </a:r>
            <a:endParaRPr lang="fr-FR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 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8544" y="3429001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Discussion autour du référentiel</a:t>
            </a:r>
            <a:endParaRPr lang="fr-F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Jean-Paul KREBS IEN STI Caen  - Aurélien Raymond Clermont Ferrand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8" name="Picture 8" descr="http://p0.storage.canalblog.com/01/40/609080/417500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/>
        </p:blipFill>
        <p:spPr bwMode="auto">
          <a:xfrm>
            <a:off x="416496" y="4581128"/>
            <a:ext cx="1678230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0.gstatic.com/images?q=tbn:ANd9GcRHgMmMq-5yS-VTeSBklk4KrRSgfQ_lebqYa1VpURAC6UGN4rISaWhziT1K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4581128"/>
            <a:ext cx="3079450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habilitation-electrique.org/img/Technicien-Armo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4581128"/>
            <a:ext cx="1056000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rod-options.fr/images/accueil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4581128"/>
            <a:ext cx="2422579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aintjosephtoulouse.org/bibliotheque/Image/alternance/illus_bts_maintena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01" y="4581128"/>
            <a:ext cx="2039399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19" y="3702094"/>
            <a:ext cx="2792303" cy="246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88950" y="908720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eaLnBrk="1" hangingPunct="1"/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L’approche systémique du bien se fera donc en passant en revue différents types de biens et à travers des dossiers constructeur, machine, équipement, installation. </a:t>
            </a:r>
          </a:p>
          <a:p>
            <a:pPr algn="just" eaLnBrk="1" hangingPunct="1"/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Ces dossiers pourront avoir des formats différents et intégrer des cahiers des charges sous différents formats.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40" y="3743839"/>
            <a:ext cx="28797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792" y="3730728"/>
            <a:ext cx="23764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720" y="4568928"/>
            <a:ext cx="2566296" cy="179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4435840"/>
            <a:ext cx="2114000" cy="151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85" y="3685556"/>
            <a:ext cx="69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4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22150" y="544522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6360" y="836712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Cette analyse se voit complétée par d’autres outils tels que ceux du langage graphique </a:t>
            </a:r>
            <a:r>
              <a:rPr lang="fr-FR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SysML</a:t>
            </a: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 notamment le diagramme des cas d’utilisation (</a:t>
            </a:r>
            <a:r>
              <a:rPr lang="fr-FR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</a:t>
            </a:r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ou équivalent…</a:t>
            </a:r>
          </a:p>
        </p:txBody>
      </p:sp>
      <p:pic>
        <p:nvPicPr>
          <p:cNvPr id="25" name="Picture 4" descr="Cas d'utilis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3" b="21178"/>
          <a:stretch>
            <a:fillRect/>
          </a:stretch>
        </p:blipFill>
        <p:spPr bwMode="auto">
          <a:xfrm>
            <a:off x="5529064" y="1542704"/>
            <a:ext cx="3659993" cy="27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27313" y="5998036"/>
            <a:ext cx="8158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Exemple de mise </a:t>
            </a:r>
            <a:r>
              <a:rPr lang="fr-FR" altLang="fr-FR" dirty="0"/>
              <a:t>en situation, </a:t>
            </a:r>
            <a:r>
              <a:rPr lang="fr-FR" altLang="fr-FR" dirty="0" smtClean="0"/>
              <a:t>avec précision </a:t>
            </a:r>
            <a:r>
              <a:rPr lang="fr-FR" altLang="fr-FR" dirty="0"/>
              <a:t>des cas d’utilisations </a:t>
            </a:r>
            <a:r>
              <a:rPr lang="fr-FR" altLang="fr-FR" sz="1000" b="1" i="1" dirty="0"/>
              <a:t>(ce que peut </a:t>
            </a:r>
            <a:r>
              <a:rPr lang="fr-FR" altLang="fr-FR" sz="1000" b="1" i="1" dirty="0" smtClean="0"/>
              <a:t>faire le produit en autonomie)</a:t>
            </a:r>
            <a:endParaRPr lang="fr-FR" altLang="fr-FR" sz="10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362496"/>
            <a:ext cx="1944216" cy="15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704107" y="5795655"/>
            <a:ext cx="8158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i="1" dirty="0" smtClean="0"/>
              <a:t>Le pont Flaubert de Rouen</a:t>
            </a:r>
            <a:endParaRPr lang="fr-FR" altLang="fr-FR" sz="1400" b="1" i="1" dirty="0"/>
          </a:p>
        </p:txBody>
      </p:sp>
      <p:sp>
        <p:nvSpPr>
          <p:cNvPr id="29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points relatifs à l’analyse fonctionnelle externe</a:t>
            </a:r>
          </a:p>
        </p:txBody>
      </p:sp>
      <p:pic>
        <p:nvPicPr>
          <p:cNvPr id="10" name="Image 9" descr="G:\yann\Dropbox\SysML_STI2D\Synthèse des réflexions\Documents ressources\Synthèse graphique\SysML_Use_Case_Diagram__types_et_relation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717" y="2060848"/>
            <a:ext cx="4336474" cy="358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30675" y="1772816"/>
            <a:ext cx="486421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8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506360" y="836712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…comme par exemple un diagramme de définition de blocs (</a:t>
            </a:r>
            <a:r>
              <a:rPr lang="fr-FR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bdd</a:t>
            </a:r>
            <a:r>
              <a:rPr lang="fr-F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précisant le contexte de l’étude.</a:t>
            </a:r>
          </a:p>
        </p:txBody>
      </p:sp>
      <p:pic>
        <p:nvPicPr>
          <p:cNvPr id="7" name="Picture 4" descr="Contexte d'utilis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0" y="1468438"/>
            <a:ext cx="9158856" cy="52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points relatifs à l’analyse fonctionnelle externe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63990" y="6361583"/>
            <a:ext cx="8158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i="1" dirty="0" smtClean="0"/>
              <a:t>Le pont Flaubert de Rouen</a:t>
            </a:r>
            <a:endParaRPr lang="fr-FR" alt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784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 Analyse systémique et fonctionnelle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14" y="1104899"/>
            <a:ext cx="7603926" cy="561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1381522" y="1052736"/>
            <a:ext cx="7459910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S5.2 </a:t>
            </a:r>
            <a:r>
              <a:rPr lang="fr-FR" sz="2800" b="1" dirty="0"/>
              <a:t>Approche fonctionnelle et temporelle</a:t>
            </a:r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1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points relatifs à l’analyse fonctionnelle interne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69764" y="764704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L’architecture d’un système… à travers les diagrammes de définition de blocs…</a:t>
            </a:r>
          </a:p>
        </p:txBody>
      </p:sp>
      <p:pic>
        <p:nvPicPr>
          <p:cNvPr id="8" name="Image 7" descr="G:\yann\Dropbox\SysML_STI2D\Synthèse des réflexions\Documents ressources\Synthèse graphique\SysML_Block_Definition_Diagram__Blocs_et_relation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39676" y="1740092"/>
            <a:ext cx="79750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734690" y="5076934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Décomposition du système en sous-systèmes et éléments.</a:t>
            </a:r>
          </a:p>
        </p:txBody>
      </p:sp>
    </p:spTree>
    <p:extLst>
      <p:ext uri="{BB962C8B-B14F-4D97-AF65-F5344CB8AC3E}">
        <p14:creationId xmlns:p14="http://schemas.microsoft.com/office/powerpoint/2010/main" val="23154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points relatifs à l’analyse fonctionnelle interne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69764" y="404664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d’architecture partielle d’un système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605157" y="1124744"/>
            <a:ext cx="9683242" cy="6696744"/>
            <a:chOff x="605157" y="908720"/>
            <a:chExt cx="9683242" cy="6696744"/>
          </a:xfrm>
        </p:grpSpPr>
        <p:pic>
          <p:nvPicPr>
            <p:cNvPr id="5" name="Picture 4" descr="Bdd système de levage tablier Es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815" b="46587"/>
            <a:stretch/>
          </p:blipFill>
          <p:spPr bwMode="auto">
            <a:xfrm>
              <a:off x="605157" y="908720"/>
              <a:ext cx="9683242" cy="4454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473280" y="5877272"/>
              <a:ext cx="237626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400" i="1" dirty="0" smtClean="0"/>
                <a:t>Le pont Flaubert de Rouen</a:t>
              </a:r>
              <a:endParaRPr lang="fr-FR" altLang="fr-FR" sz="1400" b="1" i="1" dirty="0"/>
            </a:p>
          </p:txBody>
        </p:sp>
        <p:pic>
          <p:nvPicPr>
            <p:cNvPr id="11" name="Picture 4" descr="Bdd système de levage tablier Es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9" t="53725" r="36309" b="29331"/>
            <a:stretch/>
          </p:blipFill>
          <p:spPr bwMode="auto">
            <a:xfrm>
              <a:off x="3167946" y="5441102"/>
              <a:ext cx="3801278" cy="216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91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points relatifs à l’analyse fonctionnelle interne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69764" y="980728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Analyse des flux (M. E. I.) traversant le système…</a:t>
            </a:r>
          </a:p>
        </p:txBody>
      </p:sp>
      <p:pic>
        <p:nvPicPr>
          <p:cNvPr id="6" name="Image 5" descr="G:\yann\Dropbox\SysML_STI2D\Synthèse des réflexions\Documents ressources\Synthèse graphique\SysML_Internal_Block_Diagram__Ports_et_Flu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938" y="2132856"/>
            <a:ext cx="514159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4448944" y="1700808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518666" y="1897435"/>
            <a:ext cx="3930278" cy="4051883"/>
            <a:chOff x="518666" y="1897435"/>
            <a:chExt cx="3930278" cy="40518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5"/>
            <a:stretch/>
          </p:blipFill>
          <p:spPr bwMode="auto">
            <a:xfrm>
              <a:off x="560511" y="1897435"/>
              <a:ext cx="3888433" cy="405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518666" y="5251266"/>
              <a:ext cx="162602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Flux ouverts</a:t>
              </a:r>
            </a:p>
            <a:p>
              <a:r>
                <a:rPr lang="fr-FR" sz="1000" dirty="0" smtClean="0"/>
                <a:t>Flux bouclés internes</a:t>
              </a:r>
            </a:p>
            <a:p>
              <a:r>
                <a:rPr lang="fr-FR" sz="1000" dirty="0" smtClean="0"/>
                <a:t>Flux bouclés externes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6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points relatifs à l’analyse fonctionnelle interne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18666" y="692696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 analyse des flux traversant un sous-système peut se faire à partir d’un diagramme de blocs internes (</a:t>
            </a:r>
            <a:r>
              <a:rPr lang="fr-FR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ibd</a:t>
            </a:r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7"/>
          <a:stretch/>
        </p:blipFill>
        <p:spPr>
          <a:xfrm>
            <a:off x="2436559" y="1628800"/>
            <a:ext cx="7469441" cy="48245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05128" y="11967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50800" dist="50800" dir="5400000" algn="ctr" rotWithShape="0">
                    <a:srgbClr val="C00000">
                      <a:alpha val="39000"/>
                    </a:srgbClr>
                  </a:outerShdw>
                </a:effectLst>
                <a:latin typeface="Calibri" panose="020F0502020204030204" pitchFamily="34" charset="0"/>
              </a:rPr>
              <a:t>Flux d’énergie</a:t>
            </a:r>
            <a:endParaRPr lang="fr-FR" sz="2400" dirty="0">
              <a:effectLst>
                <a:outerShdw blurRad="50800" dist="50800" dir="5400000" algn="ctr" rotWithShape="0">
                  <a:srgbClr val="C00000">
                    <a:alpha val="39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flipH="1">
            <a:off x="5385048" y="1427585"/>
            <a:ext cx="720080" cy="234850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97016" y="5834881"/>
            <a:ext cx="285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50800" dist="50800" dir="5400000" algn="ctr" rotWithShape="0">
                    <a:srgbClr val="C00000">
                      <a:alpha val="39000"/>
                    </a:srgbClr>
                  </a:outerShdw>
                </a:effectLst>
                <a:latin typeface="Calibri" panose="020F0502020204030204" pitchFamily="34" charset="0"/>
              </a:rPr>
              <a:t>Flux d’information</a:t>
            </a:r>
            <a:endParaRPr lang="fr-FR" sz="2400" dirty="0">
              <a:effectLst>
                <a:outerShdw blurRad="50800" dist="50800" dir="5400000" algn="ctr" rotWithShape="0">
                  <a:srgbClr val="C00000">
                    <a:alpha val="39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05128" y="4509121"/>
            <a:ext cx="252028" cy="1325760"/>
          </a:xfrm>
          <a:prstGeom prst="straightConnector1">
            <a:avLst/>
          </a:prstGeom>
          <a:ln w="476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146" name="Picture 2" descr="C:\Users\JKREB\Desktop\Académie de versailles\SysML Rouen\Activités élèves\Pont Flaubert\Images du corrigé\Ibd du système de levage Estcorri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12734"/>
          <a:stretch/>
        </p:blipFill>
        <p:spPr bwMode="auto">
          <a:xfrm>
            <a:off x="965236" y="0"/>
            <a:ext cx="7876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2648744" y="260648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Extrait de l’</a:t>
            </a:r>
            <a:r>
              <a:rPr lang="fr-FR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ibd</a:t>
            </a:r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du système de levage du pont Flaubert</a:t>
            </a:r>
          </a:p>
        </p:txBody>
      </p:sp>
    </p:spTree>
    <p:extLst>
      <p:ext uri="{BB962C8B-B14F-4D97-AF65-F5344CB8AC3E}">
        <p14:creationId xmlns:p14="http://schemas.microsoft.com/office/powerpoint/2010/main" val="1197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points relatifs à l’analyse fonctionnelle interne</a:t>
            </a:r>
          </a:p>
        </p:txBody>
      </p:sp>
      <p:pic>
        <p:nvPicPr>
          <p:cNvPr id="9" name="Image 8" descr="G:\yann\Dropbox\SysML_STI2D\Synthèse des réflexions\Documents ressources\Synthèse graphique\SysML_Requirements_Diagram__Exigences_et_relation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9764" y="1704862"/>
            <a:ext cx="4218310" cy="4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669764" y="980728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Agencement des fonctions… à travers les diagrammes d’exigences</a:t>
            </a:r>
          </a:p>
        </p:txBody>
      </p:sp>
      <p:pic>
        <p:nvPicPr>
          <p:cNvPr id="12" name="Image 11" descr="relations derive et refin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4478" y="1988840"/>
            <a:ext cx="48801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 Analyse systémique et fonctionnelle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979041" y="1412776"/>
            <a:ext cx="84963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/>
              <a:t>L’enseignement du savoir S5 </a:t>
            </a:r>
            <a:r>
              <a:rPr lang="fr-FR" sz="2000" dirty="0" smtClean="0"/>
              <a:t>à pour but d’amener les </a:t>
            </a:r>
            <a:r>
              <a:rPr lang="fr-FR" sz="2000" dirty="0"/>
              <a:t>apprenants à être capable de décoder tous les types de représentations techniques issus du monde </a:t>
            </a:r>
            <a:r>
              <a:rPr lang="fr-FR" sz="2000" dirty="0" smtClean="0"/>
              <a:t>industriel.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Cet enseignement ne vise pas à former </a:t>
            </a:r>
            <a:r>
              <a:rPr lang="fr-FR" sz="2000" dirty="0" smtClean="0"/>
              <a:t>à </a:t>
            </a:r>
            <a:r>
              <a:rPr lang="fr-FR" sz="2000" dirty="0"/>
              <a:t>l’élaboration de tous les types de modèles et de représentations des structures et des solutions techniques. Il doit </a:t>
            </a:r>
            <a:r>
              <a:rPr lang="fr-FR" sz="2000" dirty="0" smtClean="0"/>
              <a:t>permettre </a:t>
            </a:r>
            <a:r>
              <a:rPr lang="fr-FR" sz="2000" dirty="0"/>
              <a:t>d’exprimer des solutions technologiques d’amélioration ou d’intégration du bien </a:t>
            </a:r>
            <a:r>
              <a:rPr lang="fr-FR" sz="2000" dirty="0" smtClean="0"/>
              <a:t>que les apprenants </a:t>
            </a:r>
            <a:r>
              <a:rPr lang="fr-FR" sz="2000" dirty="0"/>
              <a:t>sont amenés à concevoir dans le cadre du référentiel et suivant le besoin de leur spécialité technique.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L</a:t>
            </a:r>
            <a:r>
              <a:rPr lang="fr-FR" sz="2000" dirty="0" smtClean="0"/>
              <a:t>e </a:t>
            </a:r>
            <a:r>
              <a:rPr lang="fr-FR" sz="2000" dirty="0"/>
              <a:t>savoir S5 vise </a:t>
            </a:r>
            <a:r>
              <a:rPr lang="fr-FR" sz="2000" dirty="0" smtClean="0"/>
              <a:t>aussi les </a:t>
            </a:r>
            <a:r>
              <a:rPr lang="fr-FR" sz="2000" dirty="0"/>
              <a:t>connaissances approfondies dans la modélisation et le comportement des parties opératives mécaniques de systèmes afin de les exploiter lors des études d’amélioration dans le cadre de la maintenance.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18666" y="76470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Rappel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points relatifs à l’analyse fonctionnelle interne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34690" y="548680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Caractérisation des fonctions et spécifications des exigences…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6" b="85418"/>
          <a:stretch/>
        </p:blipFill>
        <p:spPr>
          <a:xfrm>
            <a:off x="519590" y="1268760"/>
            <a:ext cx="9834010" cy="208823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3" y="3553187"/>
            <a:ext cx="9944443" cy="31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3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76536" y="672457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outils classiques (chronogramme, Gemma, algorithme…) sont complétés par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 diagrammes </a:t>
            </a:r>
            <a:r>
              <a:rPr lang="fr-FR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SysML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1" y="1628800"/>
            <a:ext cx="689982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518666" y="2996952"/>
            <a:ext cx="270614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diagramme états et transitions</a:t>
            </a:r>
          </a:p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fr-FR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stm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518666" y="-27384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Points liés à la représentation temporelle du comportement </a:t>
            </a:r>
          </a:p>
        </p:txBody>
      </p:sp>
    </p:spTree>
    <p:extLst>
      <p:ext uri="{BB962C8B-B14F-4D97-AF65-F5344CB8AC3E}">
        <p14:creationId xmlns:p14="http://schemas.microsoft.com/office/powerpoint/2010/main" val="34841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2540" y="188640"/>
            <a:ext cx="270614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diagramme de séquence</a:t>
            </a:r>
          </a:p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fr-FR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stm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6" name="Image 5" descr="G:\yann\Dropbox\SysML_STI2D\Synthèse des réflexions\Documents ressources\Synthèse graphique\SysML_Sequence_Diagram__Messages__Message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8362" y="1772816"/>
            <a:ext cx="390058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G:\yann\Dropbox\SysML_STI2D\Synthèse des réflexions\Documents ressources\Synthèse graphique\SysML_Sequence_Diagram__Fragments_combinés__Fragments_combinés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48944" y="332656"/>
            <a:ext cx="545705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8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7170" name="Picture 2" descr="C:\Users\JKREB\Desktop\Académie de versailles\SysML Rouen\Activités élèves\Pont Flaubert\Images du corrigé\Levage de tabliercorr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0" y="548680"/>
            <a:ext cx="8302383" cy="87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488504" y="0"/>
            <a:ext cx="9417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Extrait du diagramme de séquence (</a:t>
            </a:r>
            <a:r>
              <a:rPr lang="fr-FR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sd</a:t>
            </a:r>
            <a:r>
              <a:rPr lang="fr-F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du système de levage du pont Flaubert</a:t>
            </a:r>
          </a:p>
        </p:txBody>
      </p:sp>
    </p:spTree>
    <p:extLst>
      <p:ext uri="{BB962C8B-B14F-4D97-AF65-F5344CB8AC3E}">
        <p14:creationId xmlns:p14="http://schemas.microsoft.com/office/powerpoint/2010/main" val="12672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811188" y="1627264"/>
            <a:ext cx="8390284" cy="5186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286250" y="2924944"/>
            <a:ext cx="4896544" cy="3744416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973882" y="2996952"/>
            <a:ext cx="3168352" cy="36724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117898" y="3284984"/>
            <a:ext cx="129614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d’activité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630066" y="3284984"/>
            <a:ext cx="129614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d’état</a:t>
            </a:r>
            <a:endParaRPr lang="fr-FR" sz="1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117898" y="4149080"/>
            <a:ext cx="129614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de séquence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630066" y="4149080"/>
            <a:ext cx="129614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de cas d’utilisation</a:t>
            </a:r>
            <a:endParaRPr lang="fr-FR" sz="14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430266" y="3284984"/>
            <a:ext cx="144016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de définition de bloc</a:t>
            </a:r>
            <a:endParaRPr 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014442" y="3284984"/>
            <a:ext cx="144016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de bloc interne</a:t>
            </a:r>
            <a:endParaRPr lang="fr-FR" sz="1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7598618" y="3284984"/>
            <a:ext cx="144016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de  package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942434" y="4797152"/>
            <a:ext cx="158417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paramétrique</a:t>
            </a:r>
            <a:endParaRPr lang="fr-FR" sz="1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434694" y="1860214"/>
            <a:ext cx="1387532" cy="8726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Diagramme</a:t>
            </a:r>
            <a:br>
              <a:rPr lang="fr-FR" sz="1400" dirty="0" smtClean="0"/>
            </a:br>
            <a:r>
              <a:rPr lang="fr-FR" sz="1400" dirty="0" smtClean="0"/>
              <a:t>d’exigences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349597" y="5789304"/>
            <a:ext cx="241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Diagrammes comportementaux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798418" y="587727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Diagrammes structurels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893400" y="128871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Frontière d’étude</a:t>
            </a:r>
            <a:endParaRPr lang="fr-FR" sz="1600" dirty="0"/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518666" y="212517"/>
            <a:ext cx="91148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Ainsi des dossiers et cahiers des charges sont au format </a:t>
            </a:r>
            <a:r>
              <a:rPr lang="fr-FR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SysML</a:t>
            </a:r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 utilisant les diagrammes ci-dessous, </a:t>
            </a:r>
          </a:p>
        </p:txBody>
      </p:sp>
      <p:cxnSp>
        <p:nvCxnSpPr>
          <p:cNvPr id="23" name="Connecteur droit avec flèche 22"/>
          <p:cNvCxnSpPr>
            <a:stCxn id="15" idx="0"/>
            <a:endCxn id="13" idx="2"/>
          </p:cNvCxnSpPr>
          <p:nvPr/>
        </p:nvCxnSpPr>
        <p:spPr>
          <a:xfrm flipV="1">
            <a:off x="6734522" y="407707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Afficher l'image en taille réel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698" y="1164889"/>
            <a:ext cx="666750" cy="695325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1136576" y="1772816"/>
            <a:ext cx="241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Diagramme fonctionnel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143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Savoirs S5, S6 et S7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4888" y="350100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Approche systémique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20552" y="2406367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  <a:latin typeface="+mn-lt"/>
              </a:rPr>
              <a:t>U</a:t>
            </a:r>
            <a:r>
              <a:rPr lang="fr-FR" sz="2600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  <a:latin typeface="+mn-lt"/>
              </a:rPr>
              <a:t>n </a:t>
            </a:r>
            <a:r>
              <a:rPr lang="fr-FR" sz="2600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  <a:latin typeface="+mn-lt"/>
              </a:rPr>
              <a:t>lien étroit et permanent avec l’enseignement de sciences physique et </a:t>
            </a:r>
            <a:r>
              <a:rPr lang="fr-FR" sz="2600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  <a:latin typeface="+mn-lt"/>
              </a:rPr>
              <a:t>chimie (S4) est à établir afin d’asseoir </a:t>
            </a:r>
            <a:r>
              <a:rPr lang="fr-FR" sz="2600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  <a:latin typeface="+mn-lt"/>
              </a:rPr>
              <a:t>les savoirs théoriques fondamentaux qui régissent les phénomènes énergétiques mobilisés sur les systèmes techniques. </a:t>
            </a:r>
            <a:endParaRPr lang="fr-FR" sz="2600" dirty="0" smtClean="0">
              <a:effectLst>
                <a:outerShdw blurRad="50800" dist="50800" dir="5400000" algn="ctr" rotWithShape="0">
                  <a:schemeClr val="tx1">
                    <a:alpha val="39000"/>
                  </a:schemeClr>
                </a:outerShdw>
              </a:effectLst>
              <a:latin typeface="+mn-lt"/>
            </a:endParaRP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9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26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Savoirs S6 et S7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4888" y="350100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Approche systémique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15131" y="1628800"/>
            <a:ext cx="911839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pPr algn="just"/>
            <a:r>
              <a:rPr lang="fr-FR" dirty="0"/>
              <a:t>La description des connaissances de chaque </a:t>
            </a:r>
            <a:r>
              <a:rPr lang="fr-FR" b="1" dirty="0"/>
              <a:t>solution technologique </a:t>
            </a:r>
            <a:r>
              <a:rPr lang="fr-FR" dirty="0" smtClean="0"/>
              <a:t>identifiée n’est </a:t>
            </a:r>
            <a:r>
              <a:rPr lang="fr-FR" dirty="0"/>
              <a:t>pas précisée cas par cas dans </a:t>
            </a:r>
            <a:r>
              <a:rPr lang="fr-FR" dirty="0" smtClean="0"/>
              <a:t>les tableaux du référentiel. </a:t>
            </a:r>
            <a:r>
              <a:rPr lang="fr-FR" dirty="0"/>
              <a:t>Il convient globalement pour chacune </a:t>
            </a:r>
            <a:r>
              <a:rPr lang="fr-FR" dirty="0" smtClean="0"/>
              <a:t>des </a:t>
            </a:r>
            <a:r>
              <a:rPr lang="fr-FR" dirty="0"/>
              <a:t>solutions abordées en formation, de viser l‘appropriation de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/>
              <a:t>sa </a:t>
            </a:r>
            <a:r>
              <a:rPr lang="fr-FR" dirty="0"/>
              <a:t>fonction globale, les grandeurs et paramètres d’entrée et de sortie 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/>
              <a:t>son </a:t>
            </a:r>
            <a:r>
              <a:rPr lang="fr-FR" dirty="0"/>
              <a:t>principe de fonctionnement ; </a:t>
            </a:r>
            <a:endParaRPr lang="fr-FR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/>
              <a:t>sa </a:t>
            </a:r>
            <a:r>
              <a:rPr lang="fr-FR" dirty="0"/>
              <a:t>représentation schématique ou sa modélisation en s’appuyant sur le </a:t>
            </a:r>
            <a:r>
              <a:rPr lang="fr-FR" dirty="0" smtClean="0"/>
              <a:t>savoir </a:t>
            </a:r>
            <a:r>
              <a:rPr lang="fr-FR" dirty="0"/>
              <a:t>S5 ; </a:t>
            </a:r>
            <a:endParaRPr lang="fr-FR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/>
              <a:t>sa </a:t>
            </a:r>
            <a:r>
              <a:rPr lang="fr-FR" dirty="0"/>
              <a:t>présentation physique dans la réalité industrielle ; </a:t>
            </a:r>
            <a:endParaRPr lang="fr-FR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/>
              <a:t>ses </a:t>
            </a:r>
            <a:r>
              <a:rPr lang="fr-FR" dirty="0"/>
              <a:t>lois de comportement, sa performance et son efficacité énergétique </a:t>
            </a:r>
            <a:r>
              <a:rPr lang="fr-FR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/>
              <a:t>ses </a:t>
            </a:r>
            <a:r>
              <a:rPr lang="fr-FR" dirty="0"/>
              <a:t>moyens de réglage ou de paramétrage ; </a:t>
            </a:r>
            <a:endParaRPr lang="fr-FR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/>
              <a:t>ses </a:t>
            </a:r>
            <a:r>
              <a:rPr lang="fr-FR" dirty="0"/>
              <a:t>caractéristiques techniques essentielles d’un point de vue </a:t>
            </a:r>
            <a:r>
              <a:rPr lang="fr-FR" dirty="0" smtClean="0"/>
              <a:t>maintenance </a:t>
            </a:r>
            <a:r>
              <a:rPr lang="fr-FR" dirty="0"/>
              <a:t>: implantation, interface, connectique, technique </a:t>
            </a:r>
            <a:r>
              <a:rPr lang="fr-FR" dirty="0" smtClean="0"/>
              <a:t>d’intervention</a:t>
            </a:r>
            <a:r>
              <a:rPr lang="fr-FR" dirty="0"/>
              <a:t>. </a:t>
            </a:r>
          </a:p>
          <a:p>
            <a:pPr algn="just"/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32507" y="601811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26066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5" name="TextShape 2"/>
          <p:cNvSpPr txBox="1"/>
          <p:nvPr/>
        </p:nvSpPr>
        <p:spPr>
          <a:xfrm>
            <a:off x="488504" y="143173"/>
            <a:ext cx="9417496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endParaRPr sz="2400" dirty="0">
              <a:latin typeface="+mn-lt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488504" y="143173"/>
            <a:ext cx="10297144" cy="2467301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2400" dirty="0"/>
              <a:t>Une continuité dans l’approche de la chaine </a:t>
            </a:r>
            <a:r>
              <a:rPr lang="fr-FR" sz="2400" dirty="0" smtClean="0"/>
              <a:t>d’énergie avec </a:t>
            </a:r>
          </a:p>
          <a:p>
            <a:r>
              <a:rPr lang="fr-FR" sz="2400" dirty="0" smtClean="0"/>
              <a:t>les formations techniques </a:t>
            </a:r>
            <a:r>
              <a:rPr lang="fr-FR" sz="2400" dirty="0"/>
              <a:t>en baccalauréat.</a:t>
            </a:r>
          </a:p>
          <a:p>
            <a:endParaRPr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504" y="143173"/>
            <a:ext cx="8908953" cy="90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48680"/>
            <a:ext cx="9205911" cy="412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2142288"/>
            <a:ext cx="8404897" cy="47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28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S5, S6 et S7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980728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La liste des systèmes à explorer n’est plus exhaustive</a:t>
            </a:r>
            <a:endParaRPr sz="2400" dirty="0">
              <a:latin typeface="+mn-lt"/>
            </a:endParaRPr>
          </a:p>
        </p:txBody>
      </p:sp>
      <p:pic>
        <p:nvPicPr>
          <p:cNvPr id="10" name="Image 9" descr="s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656" y="1556792"/>
            <a:ext cx="6364237" cy="444399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496616" y="3140968"/>
            <a:ext cx="3168352" cy="1152128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1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29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S5, S6 et S7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980728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 niveau taxonomique est propre à chaque option</a:t>
            </a:r>
            <a:endParaRPr sz="2400" dirty="0">
              <a:latin typeface="+mn-lt"/>
            </a:endParaRPr>
          </a:p>
        </p:txBody>
      </p:sp>
      <p:pic>
        <p:nvPicPr>
          <p:cNvPr id="10" name="Image 9" descr="s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656" y="1556792"/>
            <a:ext cx="6364237" cy="444399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5889104" y="1844824"/>
            <a:ext cx="3168352" cy="1152128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4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88636" y="3881438"/>
            <a:ext cx="8844884" cy="27194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00604" y="116632"/>
            <a:ext cx="9132916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Les systèmes deviennent plus complexes et pluri techniques,</a:t>
            </a:r>
          </a:p>
          <a:p>
            <a:pPr>
              <a:buNone/>
            </a:pPr>
            <a:r>
              <a:rPr lang="fr-FR" sz="2400" b="1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   un besoin de langage transversal et unifié apparait.</a:t>
            </a:r>
          </a:p>
          <a:p>
            <a:pPr>
              <a:buNone/>
            </a:pPr>
            <a:r>
              <a:rPr lang="fr-FR" sz="2400" b="1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   </a:t>
            </a:r>
          </a:p>
          <a:p>
            <a:pPr>
              <a:buNone/>
            </a:pPr>
            <a:r>
              <a:rPr lang="fr-FR" sz="2400" b="1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   Un </a:t>
            </a:r>
            <a:r>
              <a:rPr lang="fr-FR" sz="2400" b="1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modèle commun  </a:t>
            </a:r>
            <a:r>
              <a:rPr lang="fr-FR" sz="2400" b="1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doit permettre à des acteurs de corps de métiers différents de collaborer pour définir un système.</a:t>
            </a:r>
          </a:p>
          <a:p>
            <a:pPr>
              <a:buNone/>
            </a:pPr>
            <a:r>
              <a:rPr lang="fr-FR" sz="2400" b="1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    </a:t>
            </a:r>
          </a:p>
          <a:p>
            <a:pPr>
              <a:buNone/>
            </a:pPr>
            <a:r>
              <a:rPr lang="fr-FR" sz="2400" b="1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   La création de bibliothèques de systèmes est favorisée, ainsi que </a:t>
            </a:r>
          </a:p>
          <a:p>
            <a:pPr>
              <a:buNone/>
            </a:pPr>
            <a:r>
              <a:rPr lang="fr-FR" sz="2400" b="1" dirty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    la réutilisation de librairie de systèmes, permettant un gain de productivité.</a:t>
            </a:r>
          </a:p>
          <a:p>
            <a:pPr>
              <a:buNone/>
            </a:pPr>
            <a:endParaRPr lang="fr-FR" sz="1800" b="1" dirty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6" y="4214986"/>
            <a:ext cx="2209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808" y="4214986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228" y="4221088"/>
            <a:ext cx="419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9718" y="4776828"/>
            <a:ext cx="16836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6976" y="5810394"/>
            <a:ext cx="264915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0770" y="4941168"/>
            <a:ext cx="23645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Afficher l'image en taille réel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6049" y="226280"/>
            <a:ext cx="666750" cy="69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9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pic>
        <p:nvPicPr>
          <p:cNvPr id="8" name="Image 7" descr="s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648" y="1124744"/>
            <a:ext cx="6624736" cy="517833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848544" y="105273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S6.1 Typologie des systèmes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nergétiques</a:t>
            </a:r>
          </a:p>
        </p:txBody>
      </p:sp>
    </p:spTree>
    <p:extLst>
      <p:ext uri="{BB962C8B-B14F-4D97-AF65-F5344CB8AC3E}">
        <p14:creationId xmlns:p14="http://schemas.microsoft.com/office/powerpoint/2010/main" val="27602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848544" y="105273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S6.1 Typologie des systèmes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nergétiques</a:t>
            </a:r>
          </a:p>
        </p:txBody>
      </p:sp>
      <p:pic>
        <p:nvPicPr>
          <p:cNvPr id="6" name="Image 5" descr="frontier energ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600" y="1772816"/>
            <a:ext cx="7344208" cy="409856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27602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5" name="Image 4" descr="s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174" y="1676619"/>
            <a:ext cx="7593651" cy="350476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848544" y="105273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S6.2 Alimentation en énergie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12591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848544" y="105273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S6.2 Alimentation en énergie</a:t>
            </a:r>
          </a:p>
        </p:txBody>
      </p:sp>
      <p:pic>
        <p:nvPicPr>
          <p:cNvPr id="8" name="Image 7" descr="poste trans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44" y="1772816"/>
            <a:ext cx="2801888" cy="2101416"/>
          </a:xfrm>
          <a:prstGeom prst="rect">
            <a:avLst/>
          </a:prstGeom>
        </p:spPr>
      </p:pic>
      <p:pic>
        <p:nvPicPr>
          <p:cNvPr id="9" name="Image 8" descr="poste det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784" y="3068960"/>
            <a:ext cx="4091434" cy="3067042"/>
          </a:xfrm>
          <a:prstGeom prst="rect">
            <a:avLst/>
          </a:prstGeom>
        </p:spPr>
      </p:pic>
      <p:pic>
        <p:nvPicPr>
          <p:cNvPr id="10" name="Image 9" descr="poste eolien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3120" y="1844824"/>
            <a:ext cx="3192462" cy="321200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848544" y="5373216"/>
            <a:ext cx="6768752" cy="936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600" b="1" dirty="0" smtClean="0">
                <a:ln w="11430"/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La même fonction et des technologies différentes en fonction des options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641350" y="-27384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12591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6" name="Image 5" descr="s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592" y="1196752"/>
            <a:ext cx="7504762" cy="526984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848544" y="119675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S6.3 Distribution de l’énergie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3438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848544" y="105273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S6.3 Distribution de l’énergie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1064568" y="5445224"/>
            <a:ext cx="4608512" cy="936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Ou des technologies identiques mais des approches différentes</a:t>
            </a:r>
          </a:p>
        </p:txBody>
      </p:sp>
      <p:pic>
        <p:nvPicPr>
          <p:cNvPr id="12" name="Image 11" descr="reseau pneumat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44" y="1772816"/>
            <a:ext cx="3913617" cy="2935213"/>
          </a:xfrm>
          <a:prstGeom prst="rect">
            <a:avLst/>
          </a:prstGeom>
        </p:spPr>
      </p:pic>
      <p:pic>
        <p:nvPicPr>
          <p:cNvPr id="13" name="Image 12" descr="reseau chauff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816" y="2564904"/>
            <a:ext cx="3683472" cy="2757459"/>
          </a:xfrm>
          <a:prstGeom prst="rect">
            <a:avLst/>
          </a:prstGeom>
        </p:spPr>
      </p:pic>
      <p:pic>
        <p:nvPicPr>
          <p:cNvPr id="14" name="Image 13" descr="reseau eolien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5088" y="4293096"/>
            <a:ext cx="36385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5" name="Image 4" descr="s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0752" y="908720"/>
            <a:ext cx="4824536" cy="550794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385048" y="1340768"/>
            <a:ext cx="3168352" cy="504056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465168" y="2204864"/>
            <a:ext cx="324036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Certains chapitres sont spécifiques à une option</a:t>
            </a:r>
          </a:p>
        </p:txBody>
      </p:sp>
      <p:pic>
        <p:nvPicPr>
          <p:cNvPr id="9" name="Image 8" descr="chaudiere-fuel-chauf-se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288" y="3789040"/>
            <a:ext cx="1971994" cy="2281808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920552" y="764704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S6.4 Conversion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28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5" name="Image 4" descr="s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0752" y="908720"/>
            <a:ext cx="4824536" cy="550794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457056" y="5517232"/>
            <a:ext cx="3168352" cy="1152128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064568" y="4797152"/>
            <a:ext cx="324036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Le niveau taxonomique change en fonction des options</a:t>
            </a:r>
          </a:p>
        </p:txBody>
      </p:sp>
      <p:pic>
        <p:nvPicPr>
          <p:cNvPr id="10" name="Image 9" descr="reparation-hydrauliqu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152" y="1628800"/>
            <a:ext cx="2957314" cy="2448656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920552" y="764704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S6.4 Conversion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28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6" name="Image 5" descr="s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920" y="1517889"/>
            <a:ext cx="7530159" cy="382222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632520" y="1484784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S6.5 Transmission et adaptation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7891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32520" y="1484784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S6.5 Transmission et adaptation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pic>
        <p:nvPicPr>
          <p:cNvPr id="8" name="Image 7" descr="Mecanis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52" y="2420888"/>
            <a:ext cx="3035829" cy="2276872"/>
          </a:xfrm>
          <a:prstGeom prst="rect">
            <a:avLst/>
          </a:prstGeom>
        </p:spPr>
      </p:pic>
      <p:pic>
        <p:nvPicPr>
          <p:cNvPr id="9" name="Image 8" descr="echang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9184" y="2420888"/>
            <a:ext cx="2324100" cy="196215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3656856" y="5085184"/>
            <a:ext cx="324036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Parfois pour la même fonction les technologies étudiées sont très différentes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7891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S5, S6 et S7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1412776"/>
            <a:ext cx="9417496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Les systèmes évoluent.</a:t>
            </a:r>
            <a:endParaRPr sz="2400" dirty="0">
              <a:latin typeface="+mn-lt"/>
            </a:endParaRPr>
          </a:p>
        </p:txBody>
      </p:sp>
      <p:pic>
        <p:nvPicPr>
          <p:cNvPr id="9" name="Image 8" descr="vielle chaud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2708920"/>
            <a:ext cx="3200401" cy="2386013"/>
          </a:xfrm>
          <a:prstGeom prst="rect">
            <a:avLst/>
          </a:prstGeom>
        </p:spPr>
      </p:pic>
      <p:pic>
        <p:nvPicPr>
          <p:cNvPr id="10" name="Image 9" descr="Chaudiè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6896" y="2060848"/>
            <a:ext cx="2637286" cy="3725024"/>
          </a:xfrm>
          <a:prstGeom prst="rect">
            <a:avLst/>
          </a:prstGeom>
        </p:spPr>
      </p:pic>
      <p:pic>
        <p:nvPicPr>
          <p:cNvPr id="11" name="Image 10" descr="entretien-chaudi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5208" y="2708920"/>
            <a:ext cx="2763999" cy="2376264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1064568" y="6093296"/>
            <a:ext cx="8136904" cy="0"/>
          </a:xfrm>
          <a:prstGeom prst="straightConnector1">
            <a:avLst/>
          </a:prstGeom>
          <a:ln w="107950">
            <a:solidFill>
              <a:schemeClr val="accent2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920" y="1517889"/>
            <a:ext cx="7530159" cy="382222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32520" y="1484784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S6.5 Transmission et adaptation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280592" y="5517232"/>
            <a:ext cx="7056784" cy="864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Le lien avec la physique chimie est essentiel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7891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32520" y="1484784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S6.5 Transmission et adaptation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280592" y="5517232"/>
            <a:ext cx="7056784" cy="864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Le lien avec la physique chimie est essentiel</a:t>
            </a:r>
          </a:p>
        </p:txBody>
      </p:sp>
      <p:pic>
        <p:nvPicPr>
          <p:cNvPr id="10" name="Image 9" descr="mecanisme physiq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36" y="2420888"/>
            <a:ext cx="4894515" cy="2201788"/>
          </a:xfrm>
          <a:prstGeom prst="rect">
            <a:avLst/>
          </a:prstGeom>
        </p:spPr>
      </p:pic>
      <p:pic>
        <p:nvPicPr>
          <p:cNvPr id="11" name="Image 10" descr="physique echang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1072" y="2276872"/>
            <a:ext cx="3642320" cy="3102043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7891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5" name="Image 4" descr="s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317" y="1454396"/>
            <a:ext cx="7479366" cy="394920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848544" y="141277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S6.6 Stockage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21975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848544" y="141277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S6.6 Stockage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pic>
        <p:nvPicPr>
          <p:cNvPr id="8" name="Image 7" descr="cycle de v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528" y="2564904"/>
            <a:ext cx="5257800" cy="2921000"/>
          </a:xfrm>
          <a:prstGeom prst="rect">
            <a:avLst/>
          </a:prstGeom>
        </p:spPr>
      </p:pic>
      <p:pic>
        <p:nvPicPr>
          <p:cNvPr id="9" name="Image 8" descr="cam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3120" y="2852936"/>
            <a:ext cx="3393943" cy="216024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280592" y="5517232"/>
            <a:ext cx="7056784" cy="864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Des savoirs ouverts sur l’avenir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21975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pic>
        <p:nvPicPr>
          <p:cNvPr id="5" name="Image 4" descr="s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968" y="1244873"/>
            <a:ext cx="7492064" cy="436825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920552" y="119675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S6.7 Modulation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27761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45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Savoirs S6 et S7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4888" y="350100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Approche systémique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2507" y="961851"/>
            <a:ext cx="937349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just"/>
            <a:r>
              <a:rPr lang="fr-FR" sz="2000" dirty="0"/>
              <a:t>La description des connaissances de chaque </a:t>
            </a:r>
            <a:r>
              <a:rPr lang="fr-FR" sz="2000" b="1" dirty="0"/>
              <a:t>solution technologique </a:t>
            </a:r>
            <a:r>
              <a:rPr lang="fr-FR" sz="2000" dirty="0" smtClean="0"/>
              <a:t>identifiée n’est </a:t>
            </a:r>
            <a:r>
              <a:rPr lang="fr-FR" sz="2000" dirty="0"/>
              <a:t>pas précisée cas par cas dans </a:t>
            </a:r>
            <a:r>
              <a:rPr lang="fr-FR" sz="2000" dirty="0" smtClean="0"/>
              <a:t>les tableaux du référentiel. </a:t>
            </a:r>
            <a:r>
              <a:rPr lang="fr-FR" sz="2000" dirty="0"/>
              <a:t>Il convient globalement pour chacune </a:t>
            </a:r>
            <a:r>
              <a:rPr lang="fr-FR" sz="2000" dirty="0" smtClean="0"/>
              <a:t>des </a:t>
            </a:r>
            <a:r>
              <a:rPr lang="fr-FR" sz="2000" dirty="0"/>
              <a:t>solutions abordées en formation, de viser l‘appropriation de </a:t>
            </a:r>
            <a:r>
              <a:rPr lang="fr-FR" sz="2000" dirty="0" smtClean="0"/>
              <a:t>:</a:t>
            </a:r>
          </a:p>
          <a:p>
            <a:r>
              <a:rPr lang="fr-FR" sz="2000" dirty="0" smtClean="0"/>
              <a:t> </a:t>
            </a:r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sa </a:t>
            </a:r>
            <a:r>
              <a:rPr lang="fr-FR" sz="2000" dirty="0"/>
              <a:t>fonction globale, les grandeurs et paramètres d’entrée et de sortie 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son </a:t>
            </a:r>
            <a:r>
              <a:rPr lang="fr-FR" sz="2000" dirty="0"/>
              <a:t>principe de fonctionnement ; </a:t>
            </a: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sa </a:t>
            </a:r>
            <a:r>
              <a:rPr lang="fr-FR" sz="2000" dirty="0"/>
              <a:t>représentation schématique ou sa modélisation en s’appuyant sur le </a:t>
            </a:r>
            <a:r>
              <a:rPr lang="fr-FR" sz="2000" dirty="0" smtClean="0"/>
              <a:t>savoir </a:t>
            </a:r>
            <a:r>
              <a:rPr lang="fr-FR" sz="2000" dirty="0"/>
              <a:t>S5 ; </a:t>
            </a: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sa </a:t>
            </a:r>
            <a:r>
              <a:rPr lang="fr-FR" sz="2000" dirty="0"/>
              <a:t>présentation physique dans la réalité industrielle ; </a:t>
            </a: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ses </a:t>
            </a:r>
            <a:r>
              <a:rPr lang="fr-FR" sz="2000" dirty="0"/>
              <a:t>lois de comportement, sa performance et son efficacité énergétique </a:t>
            </a:r>
            <a:r>
              <a:rPr lang="fr-FR" sz="20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ses </a:t>
            </a:r>
            <a:r>
              <a:rPr lang="fr-FR" sz="2000" dirty="0"/>
              <a:t>moyens de réglage ou de paramétrage ; </a:t>
            </a: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ses </a:t>
            </a:r>
            <a:r>
              <a:rPr lang="fr-FR" sz="2000" dirty="0"/>
              <a:t>caractéristiques techniques essentielles d’un point de vue </a:t>
            </a:r>
            <a:r>
              <a:rPr lang="fr-FR" sz="2000" dirty="0" smtClean="0"/>
              <a:t>maintenance </a:t>
            </a:r>
            <a:r>
              <a:rPr lang="fr-FR" sz="2000" dirty="0"/>
              <a:t>: implantation, interface, connectique, technique </a:t>
            </a:r>
            <a:r>
              <a:rPr lang="fr-FR" sz="2000" dirty="0" smtClean="0"/>
              <a:t>d’intervention</a:t>
            </a:r>
            <a:r>
              <a:rPr lang="fr-FR" sz="2000" dirty="0"/>
              <a:t>. </a:t>
            </a:r>
          </a:p>
          <a:p>
            <a:pPr algn="just"/>
            <a:endParaRPr lang="fr-FR" sz="20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32507" y="601811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36708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 Chaine d’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920552" y="119675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S6.7 Modulation de l’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pic>
        <p:nvPicPr>
          <p:cNvPr id="8" name="Image 7" descr="armoire el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600" y="1988840"/>
            <a:ext cx="3168352" cy="4259674"/>
          </a:xfrm>
          <a:prstGeom prst="rect">
            <a:avLst/>
          </a:prstGeom>
        </p:spPr>
      </p:pic>
      <p:pic>
        <p:nvPicPr>
          <p:cNvPr id="9" name="Image 8" descr="vanne3vo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7015" y="1988840"/>
            <a:ext cx="3072341" cy="2304256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4808984" y="4653136"/>
            <a:ext cx="4392488" cy="129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Des savoirs très liés</a:t>
            </a:r>
          </a:p>
        </p:txBody>
      </p:sp>
    </p:spTree>
    <p:extLst>
      <p:ext uri="{BB962C8B-B14F-4D97-AF65-F5344CB8AC3E}">
        <p14:creationId xmlns:p14="http://schemas.microsoft.com/office/powerpoint/2010/main" val="27761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pic>
        <p:nvPicPr>
          <p:cNvPr id="6" name="Image 5" descr="s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269" y="2057571"/>
            <a:ext cx="7517461" cy="274285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704528" y="2060848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S7.1 Structure générale de la chaine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16303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46052"/>
            <a:ext cx="7698123" cy="320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284984"/>
            <a:ext cx="7842139" cy="35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pic>
        <p:nvPicPr>
          <p:cNvPr id="5" name="Image 4" descr="s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664" y="1100170"/>
            <a:ext cx="6867773" cy="575783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776536" y="980728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S7.1 Acquisition  des grandeurs physiques</a:t>
            </a:r>
          </a:p>
        </p:txBody>
      </p:sp>
    </p:spTree>
    <p:extLst>
      <p:ext uri="{BB962C8B-B14F-4D97-AF65-F5344CB8AC3E}">
        <p14:creationId xmlns:p14="http://schemas.microsoft.com/office/powerpoint/2010/main" val="23648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S5, S6 et S7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1412776"/>
            <a:ext cx="9417496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Les technologies se décloisonnent.</a:t>
            </a:r>
            <a:endParaRPr sz="24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8544" y="21328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</a:rPr>
              <a:t>Supervision </a:t>
            </a:r>
          </a:p>
          <a:p>
            <a:pPr algn="ctr"/>
            <a:r>
              <a:rPr lang="fr-FR" dirty="0" smtClean="0">
                <a:latin typeface="Calibri" pitchFamily="34" charset="0"/>
              </a:rPr>
              <a:t>industrielle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44888" y="21328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</a:rPr>
              <a:t>GTC</a:t>
            </a:r>
          </a:p>
          <a:p>
            <a:pPr algn="ctr"/>
            <a:r>
              <a:rPr lang="fr-FR" dirty="0" smtClean="0">
                <a:latin typeface="Calibri" pitchFamily="34" charset="0"/>
              </a:rPr>
              <a:t>Bâtiment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53200" y="21328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</a:rPr>
              <a:t>Supervision</a:t>
            </a:r>
          </a:p>
          <a:p>
            <a:pPr algn="ctr"/>
            <a:r>
              <a:rPr lang="fr-FR" dirty="0" smtClean="0">
                <a:latin typeface="Calibri" pitchFamily="34" charset="0"/>
              </a:rPr>
              <a:t>éolienne</a:t>
            </a:r>
          </a:p>
        </p:txBody>
      </p:sp>
      <p:pic>
        <p:nvPicPr>
          <p:cNvPr id="17" name="Image 16" descr="supervision_fmg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3068960"/>
            <a:ext cx="3096344" cy="1161129"/>
          </a:xfrm>
          <a:prstGeom prst="rect">
            <a:avLst/>
          </a:prstGeom>
        </p:spPr>
      </p:pic>
      <p:pic>
        <p:nvPicPr>
          <p:cNvPr id="18" name="Image 17" descr="superb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872" y="3068960"/>
            <a:ext cx="2689785" cy="2016224"/>
          </a:xfrm>
          <a:prstGeom prst="rect">
            <a:avLst/>
          </a:prstGeom>
        </p:spPr>
      </p:pic>
      <p:pic>
        <p:nvPicPr>
          <p:cNvPr id="19" name="Image 18" descr="supervision_eolien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184" y="3068960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776536" y="980728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S7.1 Acquisition  des grandeurs physiques</a:t>
            </a:r>
          </a:p>
        </p:txBody>
      </p:sp>
      <p:pic>
        <p:nvPicPr>
          <p:cNvPr id="8" name="Image 7" descr="capt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32" y="1844823"/>
            <a:ext cx="6768752" cy="40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pic>
        <p:nvPicPr>
          <p:cNvPr id="5" name="Image 4" descr="s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571" y="1340111"/>
            <a:ext cx="7542858" cy="417777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704528" y="1268760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S7.3 Traitement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1980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704528" y="1268760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S7.3 Traitement de l’information</a:t>
            </a:r>
          </a:p>
        </p:txBody>
      </p:sp>
      <p:pic>
        <p:nvPicPr>
          <p:cNvPr id="8" name="Image 7" descr="gamme 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5" y="2476500"/>
            <a:ext cx="6491090" cy="3328764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560512" y="5157192"/>
            <a:ext cx="4392488" cy="129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Une vrai convergence dans toutes les options</a:t>
            </a:r>
          </a:p>
        </p:txBody>
      </p:sp>
    </p:spTree>
    <p:extLst>
      <p:ext uri="{BB962C8B-B14F-4D97-AF65-F5344CB8AC3E}">
        <p14:creationId xmlns:p14="http://schemas.microsoft.com/office/powerpoint/2010/main" val="1980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pic>
        <p:nvPicPr>
          <p:cNvPr id="5" name="Image 4" descr="s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920" y="2317889"/>
            <a:ext cx="7530159" cy="222222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632520" y="227687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S7.4 Commande de la chaine d’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</p:spTree>
    <p:extLst>
      <p:ext uri="{BB962C8B-B14F-4D97-AF65-F5344CB8AC3E}">
        <p14:creationId xmlns:p14="http://schemas.microsoft.com/office/powerpoint/2010/main" val="1352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pic>
        <p:nvPicPr>
          <p:cNvPr id="5" name="Image 4" descr="s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571" y="1333762"/>
            <a:ext cx="7542858" cy="419047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632520" y="1268760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S7.5 Communication de l’information et dialogue H/M</a:t>
            </a:r>
          </a:p>
        </p:txBody>
      </p:sp>
    </p:spTree>
    <p:extLst>
      <p:ext uri="{BB962C8B-B14F-4D97-AF65-F5344CB8AC3E}">
        <p14:creationId xmlns:p14="http://schemas.microsoft.com/office/powerpoint/2010/main" val="26474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32520" y="155679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S7.5 Communication de l’information et dialogue H/M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32520" y="105273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S7.4 Commande de la chaine d’</a:t>
            </a:r>
            <a:r>
              <a:rPr lang="fr-FR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energie</a:t>
            </a:r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 8" descr="domot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2420888"/>
            <a:ext cx="4286250" cy="285750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4808984" y="2924944"/>
            <a:ext cx="4392488" cy="129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Des savoirs renforcés</a:t>
            </a:r>
          </a:p>
        </p:txBody>
      </p:sp>
    </p:spTree>
    <p:extLst>
      <p:ext uri="{BB962C8B-B14F-4D97-AF65-F5344CB8AC3E}">
        <p14:creationId xmlns:p14="http://schemas.microsoft.com/office/powerpoint/2010/main" val="26474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32520" y="155679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S7.5 Communication de l’information et dialogue H/M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32520" y="105273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S7.4 Commande de la chaine d’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5169024" y="2348880"/>
            <a:ext cx="4392488" cy="129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Des savoirs renforcés</a:t>
            </a:r>
          </a:p>
        </p:txBody>
      </p:sp>
      <p:pic>
        <p:nvPicPr>
          <p:cNvPr id="11" name="Image 10" descr="robot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36" y="3501008"/>
            <a:ext cx="5810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32520" y="155679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S7.5 Communication de l’information et dialogue H/M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32520" y="1052736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S7.4 Commande de la chaine d’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nergie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5097016" y="2276872"/>
            <a:ext cx="4392488" cy="129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600" b="1" dirty="0" smtClean="0">
                <a:ln w="11430"/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</a:rPr>
              <a:t>Des savoirs renforcés</a:t>
            </a:r>
          </a:p>
        </p:txBody>
      </p:sp>
      <p:pic>
        <p:nvPicPr>
          <p:cNvPr id="9" name="Image 8" descr="imprima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592" y="3284984"/>
            <a:ext cx="442334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pic>
        <p:nvPicPr>
          <p:cNvPr id="5" name="Image 4" descr="s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608" y="836712"/>
            <a:ext cx="7530159" cy="579047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632520" y="83671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S7.6 Contrôle de la sureté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18001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 Chaine d’information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32520" y="836712"/>
            <a:ext cx="8404222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S7.6 Contrôle de la sureté de fonctionnement</a:t>
            </a:r>
          </a:p>
        </p:txBody>
      </p:sp>
      <p:pic>
        <p:nvPicPr>
          <p:cNvPr id="8" name="Image 7" descr="secur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656" y="1916832"/>
            <a:ext cx="61912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S5, S6 et S7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1412776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Les besoins évoluent, les systèmes doivent permettre de :</a:t>
            </a:r>
            <a:endParaRPr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576" y="2132856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</a:rPr>
              <a:t>. Limiter les consommations énergétiques.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01072" y="21328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</a:rPr>
              <a:t>. Communiquer entre eux.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11" name="Image 10" descr="chauffage-sola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576" y="3068960"/>
            <a:ext cx="3024336" cy="2517760"/>
          </a:xfrm>
          <a:prstGeom prst="rect">
            <a:avLst/>
          </a:prstGeom>
        </p:spPr>
      </p:pic>
      <p:pic>
        <p:nvPicPr>
          <p:cNvPr id="13" name="Image 12" descr="450_Carlsberg-Schaltung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032" y="2852936"/>
            <a:ext cx="42862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 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Jean-Paul KREBS IEN STI Caen  - Aurélien Raymond Clermont Ferrand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16496" y="2852936"/>
            <a:ext cx="9417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fr-FR" sz="2800" dirty="0" smtClean="0"/>
          </a:p>
          <a:p>
            <a:pPr algn="l" eaLnBrk="1" hangingPunct="1"/>
            <a:endParaRPr lang="fr-FR" sz="2800" dirty="0"/>
          </a:p>
          <a:p>
            <a:pPr algn="just" eaLnBrk="1" hangingPunct="1"/>
            <a:r>
              <a:rPr lang="fr-FR" sz="2800" dirty="0" smtClean="0"/>
              <a:t>L’approche </a:t>
            </a:r>
            <a:r>
              <a:rPr lang="fr-FR" sz="2800" dirty="0"/>
              <a:t>systémique permet de définir un système, de l’analyser dans son ensemble et dans ses sous-systèmes, d’en étudier et d’en mesurer leurs </a:t>
            </a:r>
            <a:r>
              <a:rPr lang="fr-FR" sz="2800" dirty="0" smtClean="0"/>
              <a:t>finalités, </a:t>
            </a:r>
            <a:r>
              <a:rPr lang="fr-FR" sz="2800" dirty="0"/>
              <a:t>d’analyser les éléments du système qui favorise l’atteinte de l’objectif du système, d’analyser les liaisons, les </a:t>
            </a:r>
            <a:r>
              <a:rPr lang="fr-FR" sz="2800" dirty="0" smtClean="0"/>
              <a:t>interactions avec son environnement. </a:t>
            </a:r>
          </a:p>
          <a:p>
            <a:pPr algn="just" eaLnBrk="1" hangingPunct="1"/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 Analyse systémique et fonctionnelle</a:t>
            </a:r>
          </a:p>
        </p:txBody>
      </p:sp>
    </p:spTree>
    <p:extLst>
      <p:ext uri="{BB962C8B-B14F-4D97-AF65-F5344CB8AC3E}">
        <p14:creationId xmlns:p14="http://schemas.microsoft.com/office/powerpoint/2010/main" val="13229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S5, S6 et S7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980728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S5 : Analyse systémique et fonctionnelle</a:t>
            </a:r>
            <a:endParaRPr sz="2400" dirty="0">
              <a:latin typeface="+mn-lt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872880" y="2780928"/>
            <a:ext cx="2736304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Rectangle 10"/>
          <p:cNvSpPr/>
          <p:nvPr/>
        </p:nvSpPr>
        <p:spPr>
          <a:xfrm>
            <a:off x="3944888" y="314096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S51 : Approche systémique</a:t>
            </a:r>
          </a:p>
        </p:txBody>
      </p:sp>
      <p:sp>
        <p:nvSpPr>
          <p:cNvPr id="12" name="Ellipse 11"/>
          <p:cNvSpPr/>
          <p:nvPr/>
        </p:nvSpPr>
        <p:spPr>
          <a:xfrm>
            <a:off x="6321152" y="1556792"/>
            <a:ext cx="273630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393160" y="1700808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S5.2 : Approche fonctionnelle et temporelle</a:t>
            </a:r>
          </a:p>
        </p:txBody>
      </p:sp>
      <p:sp>
        <p:nvSpPr>
          <p:cNvPr id="16" name="Ellipse 15"/>
          <p:cNvSpPr/>
          <p:nvPr/>
        </p:nvSpPr>
        <p:spPr>
          <a:xfrm>
            <a:off x="6897216" y="3573016"/>
            <a:ext cx="273630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969224" y="371703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S5.3 : Analyse structurelle des solutions technologiques</a:t>
            </a:r>
          </a:p>
        </p:txBody>
      </p:sp>
      <p:sp>
        <p:nvSpPr>
          <p:cNvPr id="18" name="Ellipse 17"/>
          <p:cNvSpPr/>
          <p:nvPr/>
        </p:nvSpPr>
        <p:spPr>
          <a:xfrm>
            <a:off x="3800872" y="4653136"/>
            <a:ext cx="273630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872880" y="479715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S5.4 : Solutions constructives</a:t>
            </a:r>
          </a:p>
        </p:txBody>
      </p:sp>
      <p:sp>
        <p:nvSpPr>
          <p:cNvPr id="20" name="Ellipse 19"/>
          <p:cNvSpPr/>
          <p:nvPr/>
        </p:nvSpPr>
        <p:spPr>
          <a:xfrm>
            <a:off x="776536" y="3717032"/>
            <a:ext cx="273630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48544" y="3861048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S5.5 : Analyse comportementale des biens</a:t>
            </a:r>
          </a:p>
        </p:txBody>
      </p:sp>
      <p:sp>
        <p:nvSpPr>
          <p:cNvPr id="22" name="Ellipse 21"/>
          <p:cNvSpPr/>
          <p:nvPr/>
        </p:nvSpPr>
        <p:spPr>
          <a:xfrm>
            <a:off x="1208584" y="1628800"/>
            <a:ext cx="273630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280592" y="191683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S5.6 : Comportements des matériaux</a:t>
            </a:r>
          </a:p>
        </p:txBody>
      </p:sp>
    </p:spTree>
    <p:extLst>
      <p:ext uri="{BB962C8B-B14F-4D97-AF65-F5344CB8AC3E}">
        <p14:creationId xmlns:p14="http://schemas.microsoft.com/office/powerpoint/2010/main" val="25978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88950" y="22225"/>
            <a:ext cx="9417050" cy="8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 Analyse systémique et fonctionnelle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937350"/>
            <a:ext cx="8136904" cy="566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013274" y="908720"/>
            <a:ext cx="7972174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S5.1 Approche systémique du bien</a:t>
            </a:r>
          </a:p>
        </p:txBody>
      </p:sp>
    </p:spTree>
    <p:extLst>
      <p:ext uri="{BB962C8B-B14F-4D97-AF65-F5344CB8AC3E}">
        <p14:creationId xmlns:p14="http://schemas.microsoft.com/office/powerpoint/2010/main" val="41785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4111</TotalTime>
  <Words>1429</Words>
  <Application>Microsoft Office PowerPoint</Application>
  <PresentationFormat>Format A4 (210 x 297 mm)</PresentationFormat>
  <Paragraphs>282</Paragraphs>
  <Slides>60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Thème Office</vt:lpstr>
      <vt:lpstr>Les savoirs S5-S6-S7</vt:lpstr>
      <vt:lpstr>S5 Analyse systémique et fonctionnelle</vt:lpstr>
      <vt:lpstr>Présentation PowerPoint</vt:lpstr>
      <vt:lpstr>S5, S6 et S7</vt:lpstr>
      <vt:lpstr>S5, S6 et S7</vt:lpstr>
      <vt:lpstr>S5, S6 et S7</vt:lpstr>
      <vt:lpstr>Présentation PowerPoint</vt:lpstr>
      <vt:lpstr>S5, S6 et S7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Savoirs S5, S6 et S7</vt:lpstr>
      <vt:lpstr>Savoirs S6 et S7</vt:lpstr>
      <vt:lpstr>Présentation PowerPoint</vt:lpstr>
      <vt:lpstr>S5, S6 et S7</vt:lpstr>
      <vt:lpstr>S5, S6 et S7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Savoirs S6 et S7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205</cp:revision>
  <cp:lastPrinted>2013-12-07T08:24:26Z</cp:lastPrinted>
  <dcterms:created xsi:type="dcterms:W3CDTF">2013-06-06T06:04:00Z</dcterms:created>
  <dcterms:modified xsi:type="dcterms:W3CDTF">2014-11-15T12:30:11Z</dcterms:modified>
</cp:coreProperties>
</file>