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17"/>
  </p:notesMasterIdLst>
  <p:sldIdLst>
    <p:sldId id="256" r:id="rId2"/>
    <p:sldId id="293" r:id="rId3"/>
    <p:sldId id="298" r:id="rId4"/>
    <p:sldId id="294" r:id="rId5"/>
    <p:sldId id="307" r:id="rId6"/>
    <p:sldId id="302" r:id="rId7"/>
    <p:sldId id="303" r:id="rId8"/>
    <p:sldId id="295" r:id="rId9"/>
    <p:sldId id="299" r:id="rId10"/>
    <p:sldId id="300" r:id="rId11"/>
    <p:sldId id="301" r:id="rId12"/>
    <p:sldId id="310" r:id="rId13"/>
    <p:sldId id="305" r:id="rId14"/>
    <p:sldId id="309" r:id="rId15"/>
    <p:sldId id="306" r:id="rId16"/>
  </p:sldIdLst>
  <p:sldSz cx="9906000" cy="6858000" type="A4"/>
  <p:notesSz cx="7099300" cy="10234613"/>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923" autoAdjust="0"/>
  </p:normalViewPr>
  <p:slideViewPr>
    <p:cSldViewPr>
      <p:cViewPr>
        <p:scale>
          <a:sx n="113" d="100"/>
          <a:sy n="113" d="100"/>
        </p:scale>
        <p:origin x="114" y="738"/>
      </p:cViewPr>
      <p:guideLst>
        <p:guide orient="horz" pos="2160"/>
        <p:guide pos="3120"/>
      </p:guideLst>
    </p:cSldViewPr>
  </p:slideViewPr>
  <p:notesTextViewPr>
    <p:cViewPr>
      <p:scale>
        <a:sx n="1" d="1"/>
        <a:sy n="1" d="1"/>
      </p:scale>
      <p:origin x="0" y="0"/>
    </p:cViewPr>
  </p:notesTextViewPr>
  <p:sorterViewPr>
    <p:cViewPr>
      <p:scale>
        <a:sx n="70" d="100"/>
        <a:sy n="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fr-FR"/>
          </a:p>
        </p:txBody>
      </p:sp>
      <p:sp>
        <p:nvSpPr>
          <p:cNvPr id="18435"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fld id="{D4ED9803-F7FC-49AE-8E27-727C8E0A8CD3}" type="datetimeFigureOut">
              <a:rPr lang="fr-FR"/>
              <a:pPr>
                <a:defRPr/>
              </a:pPr>
              <a:t>15/11/2014</a:t>
            </a:fld>
            <a:endParaRPr lang="fr-FR"/>
          </a:p>
        </p:txBody>
      </p:sp>
      <p:sp>
        <p:nvSpPr>
          <p:cNvPr id="13316" name="Rectangle 4"/>
          <p:cNvSpPr>
            <a:spLocks noGrp="1" noRot="1" noChangeAspect="1" noChangeArrowheads="1" noTextEdit="1"/>
          </p:cNvSpPr>
          <p:nvPr>
            <p:ph type="sldImg" idx="2"/>
          </p:nvPr>
        </p:nvSpPr>
        <p:spPr bwMode="auto">
          <a:xfrm>
            <a:off x="779463" y="768350"/>
            <a:ext cx="5540375" cy="3836988"/>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8438"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fr-FR"/>
          </a:p>
        </p:txBody>
      </p:sp>
      <p:sp>
        <p:nvSpPr>
          <p:cNvPr id="18439"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C72F64FB-B452-42B2-AD96-88A12F613B93}" type="slidenum">
              <a:rPr lang="fr-FR"/>
              <a:pPr>
                <a:defRPr/>
              </a:pPr>
              <a:t>‹N°›</a:t>
            </a:fld>
            <a:endParaRPr lang="fr-FR"/>
          </a:p>
        </p:txBody>
      </p:sp>
    </p:spTree>
    <p:extLst>
      <p:ext uri="{BB962C8B-B14F-4D97-AF65-F5344CB8AC3E}">
        <p14:creationId xmlns:p14="http://schemas.microsoft.com/office/powerpoint/2010/main" val="3392104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42950" y="2130428"/>
            <a:ext cx="84201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pPr>
              <a:defRPr/>
            </a:pPr>
            <a:fld id="{CC4A8291-3AD5-412A-9C89-0F1B81F542CE}"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AC547DB-661B-4FE3-AF99-532019A17A92}"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6A230313-4A15-4316-99E9-CE986B4CFCEF}"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FC3BA61D-1499-4012-A5C7-FBA48693B9D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80337" y="274641"/>
            <a:ext cx="2414588"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36576" y="274641"/>
            <a:ext cx="7078663"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CC3FD224-D1E2-4E26-862E-C5F5EF865A8D}"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1F58839-53AB-40E1-BC1A-B5A412B0612B}"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pPr>
              <a:defRPr/>
            </a:pPr>
            <a:fld id="{E59E05F3-5004-4A08-9232-142F07BC15D2}"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484E2056-CC42-47DA-B976-C264F8C6D510}"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82506" y="4406903"/>
            <a:ext cx="84201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B90B52D7-C50D-4188-8E16-74538AA5929E}" type="datetime1">
              <a:rPr lang="fr-FR"/>
              <a:pPr>
                <a:defRPr/>
              </a:pPr>
              <a:t>15/11/2014</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5C08898-7498-4F2A-882B-B92FAF55C34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36575"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448300" y="1600203"/>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3"/>
          <p:cNvSpPr>
            <a:spLocks noGrp="1"/>
          </p:cNvSpPr>
          <p:nvPr>
            <p:ph type="dt" sz="half" idx="10"/>
          </p:nvPr>
        </p:nvSpPr>
        <p:spPr/>
        <p:txBody>
          <a:bodyPr/>
          <a:lstStyle>
            <a:lvl1pPr>
              <a:defRPr/>
            </a:lvl1pPr>
          </a:lstStyle>
          <a:p>
            <a:pPr>
              <a:defRPr/>
            </a:pPr>
            <a:fld id="{9B54CBFC-674B-4C96-BAC9-F97BF60541A4}"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49A7A8C-E434-4679-9F97-C7E7B9EF33DD}"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95300" y="274638"/>
            <a:ext cx="89154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3"/>
          <p:cNvSpPr>
            <a:spLocks noGrp="1"/>
          </p:cNvSpPr>
          <p:nvPr>
            <p:ph type="dt" sz="half" idx="10"/>
          </p:nvPr>
        </p:nvSpPr>
        <p:spPr/>
        <p:txBody>
          <a:bodyPr/>
          <a:lstStyle>
            <a:lvl1pPr>
              <a:defRPr/>
            </a:lvl1pPr>
          </a:lstStyle>
          <a:p>
            <a:pPr>
              <a:defRPr/>
            </a:pPr>
            <a:fld id="{A3F78075-1620-4387-A06F-73198DACC3F4}" type="datetime1">
              <a:rPr lang="fr-FR"/>
              <a:pPr>
                <a:defRPr/>
              </a:pPr>
              <a:t>15/11/2014</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5742128C-6A16-4C33-8530-860B56AD2D97}"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3"/>
          <p:cNvSpPr>
            <a:spLocks noGrp="1"/>
          </p:cNvSpPr>
          <p:nvPr>
            <p:ph type="dt" sz="half" idx="10"/>
          </p:nvPr>
        </p:nvSpPr>
        <p:spPr/>
        <p:txBody>
          <a:bodyPr/>
          <a:lstStyle>
            <a:lvl1pPr>
              <a:defRPr/>
            </a:lvl1pPr>
          </a:lstStyle>
          <a:p>
            <a:pPr>
              <a:defRPr/>
            </a:pPr>
            <a:fld id="{E2CEF662-7B98-441F-ABAD-86B189BC137D}" type="datetime1">
              <a:rPr lang="fr-FR"/>
              <a:pPr>
                <a:defRPr/>
              </a:pPr>
              <a:t>15/11/2014</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0787A66C-C17B-4A7D-BD10-3EF5EA12BA64}"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F2F121FB-DF19-44CF-8186-B98EBD8F0099}" type="datetime1">
              <a:rPr lang="fr-FR"/>
              <a:pPr>
                <a:defRPr/>
              </a:pPr>
              <a:t>15/11/2014</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4B92435A-9B2D-4771-936C-17AEED19518C}"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5300" y="273050"/>
            <a:ext cx="3259006"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8CDEFF24-442F-4B94-B09B-85431CFE42C2}"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964F1FA2-114F-4708-88D0-52282A74733F}"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41645" y="4800600"/>
            <a:ext cx="59436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176E0CA-0175-4E96-A477-C534C8DC468C}" type="datetime1">
              <a:rPr lang="fr-FR"/>
              <a:pPr>
                <a:defRPr/>
              </a:pPr>
              <a:t>15/11/2014</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48818F80-8797-4FD8-BA05-C794952DAE09}" type="slidenum">
              <a:rPr lang="fr-FR"/>
              <a:pPr>
                <a:defRPr/>
              </a:pPr>
              <a:t>‹N°›</a:t>
            </a:fld>
            <a:endParaRPr lang="fr-F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Modifiez le style du titre</a:t>
            </a:r>
          </a:p>
        </p:txBody>
      </p:sp>
      <p:sp>
        <p:nvSpPr>
          <p:cNvPr id="1027" name="Espace réservé du texte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4" name="Espace réservé de la date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B259B80-7E1D-49BE-AEA6-907A6F481351}" type="datetime1">
              <a:rPr lang="fr-FR"/>
              <a:pPr>
                <a:defRPr/>
              </a:pPr>
              <a:t>15/11/2014</a:t>
            </a:fld>
            <a:endParaRPr lang="fr-FR"/>
          </a:p>
        </p:txBody>
      </p:sp>
      <p:sp>
        <p:nvSpPr>
          <p:cNvPr id="5" name="Espace réservé du pied de page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fr-FR"/>
          </a:p>
        </p:txBody>
      </p:sp>
      <p:sp>
        <p:nvSpPr>
          <p:cNvPr id="6" name="Espace réservé du numéro de diapositive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3C98DA6-86F3-4F49-B940-0A40D51D33A2}" type="slidenum">
              <a:rPr lang="fr-FR"/>
              <a:pPr>
                <a:defRPr/>
              </a:pPr>
              <a:t>‹N°›</a:t>
            </a:fld>
            <a:endParaRPr lang="fr-FR"/>
          </a:p>
        </p:txBody>
      </p:sp>
      <p:sp>
        <p:nvSpPr>
          <p:cNvPr id="2" name="ZoneTexte 1"/>
          <p:cNvSpPr txBox="1"/>
          <p:nvPr userDrawn="1"/>
        </p:nvSpPr>
        <p:spPr>
          <a:xfrm rot="16200000">
            <a:off x="-3244334" y="3167391"/>
            <a:ext cx="6858000" cy="523220"/>
          </a:xfrm>
          <a:prstGeom prst="rect">
            <a:avLst/>
          </a:prstGeom>
          <a:solidFill>
            <a:schemeClr val="accent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fr-FR" sz="2800" b="1" dirty="0" smtClean="0">
                <a:solidFill>
                  <a:schemeClr val="bg1"/>
                </a:solidFill>
                <a:effectLst>
                  <a:outerShdw blurRad="38100" dist="38100" dir="2700000" algn="tl">
                    <a:srgbClr val="000000">
                      <a:alpha val="43137"/>
                    </a:srgbClr>
                  </a:outerShdw>
                </a:effectLst>
                <a:latin typeface="+mn-lt"/>
              </a:rPr>
              <a:t>BTS MAINTENANCE DES SYST</a:t>
            </a:r>
            <a:r>
              <a:rPr lang="fr-FR" sz="2400" b="1" dirty="0" smtClean="0">
                <a:solidFill>
                  <a:schemeClr val="bg1"/>
                </a:solidFill>
                <a:effectLst>
                  <a:outerShdw blurRad="38100" dist="38100" dir="2700000" algn="tl">
                    <a:srgbClr val="000000">
                      <a:alpha val="43137"/>
                    </a:srgbClr>
                  </a:outerShdw>
                </a:effectLst>
                <a:latin typeface="Arial"/>
                <a:cs typeface="Arial"/>
              </a:rPr>
              <a:t>È</a:t>
            </a:r>
            <a:r>
              <a:rPr lang="fr-FR" sz="2800" b="1" dirty="0" smtClean="0">
                <a:solidFill>
                  <a:schemeClr val="bg1"/>
                </a:solidFill>
                <a:effectLst>
                  <a:outerShdw blurRad="38100" dist="38100" dir="2700000" algn="tl">
                    <a:srgbClr val="000000">
                      <a:alpha val="43137"/>
                    </a:srgbClr>
                  </a:outerShdw>
                </a:effectLst>
                <a:latin typeface="+mn-lt"/>
              </a:rPr>
              <a:t>MES</a:t>
            </a:r>
            <a:endParaRPr lang="fr-FR" sz="2800" b="1" dirty="0">
              <a:solidFill>
                <a:schemeClr val="bg1"/>
              </a:solidFill>
              <a:effectLst>
                <a:outerShdw blurRad="38100" dist="38100" dir="2700000" algn="tl">
                  <a:srgbClr val="000000">
                    <a:alpha val="43137"/>
                  </a:srgbClr>
                </a:outerShdw>
              </a:effectLst>
              <a:latin typeface="+mn-lt"/>
            </a:endParaRPr>
          </a:p>
        </p:txBody>
      </p:sp>
    </p:spTree>
  </p:cSld>
  <p:clrMap bg1="lt1" tx1="dk1" bg2="lt2" tx2="dk2" accent1="accent1" accent2="accent2" accent3="accent3" accent4="accent4" accent5="accent5" accent6="accent6" hlink="hlink" folHlink="folHlink"/>
  <p:sldLayoutIdLst>
    <p:sldLayoutId id="2147483683"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p:txBody>
          <a:bodyPr/>
          <a:lstStyle/>
          <a:p>
            <a:pPr>
              <a:defRPr/>
            </a:pPr>
            <a:fld id="{12A13009-2F95-4680-9DBC-E7DD6010E3D3}" type="slidenum">
              <a:rPr lang="fr-FR"/>
              <a:pPr>
                <a:defRPr/>
              </a:pPr>
              <a:t>1</a:t>
            </a:fld>
            <a:endParaRPr lang="fr-FR"/>
          </a:p>
        </p:txBody>
      </p:sp>
      <p:sp>
        <p:nvSpPr>
          <p:cNvPr id="7" name="Titre 1"/>
          <p:cNvSpPr>
            <a:spLocks noGrp="1"/>
          </p:cNvSpPr>
          <p:nvPr>
            <p:ph type="ctrTitle"/>
          </p:nvPr>
        </p:nvSpPr>
        <p:spPr>
          <a:xfrm>
            <a:off x="776536" y="2564904"/>
            <a:ext cx="8713216" cy="1470025"/>
          </a:xfr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fr-FR" b="1" dirty="0" smtClean="0">
                <a:ln w="11430"/>
                <a:solidFill>
                  <a:schemeClr val="accent2">
                    <a:lumMod val="75000"/>
                  </a:schemeClr>
                </a:solidFill>
                <a:effectLst>
                  <a:outerShdw blurRad="50800" dist="39000" dir="5460000" algn="tl">
                    <a:srgbClr val="000000">
                      <a:alpha val="38000"/>
                    </a:srgbClr>
                  </a:outerShdw>
                </a:effectLst>
              </a:rPr>
              <a:t>Les points-clés de la formation</a:t>
            </a:r>
            <a:endParaRPr lang="fr-FR" b="1" dirty="0">
              <a:ln w="11430"/>
              <a:solidFill>
                <a:schemeClr val="accent2">
                  <a:lumMod val="75000"/>
                </a:schemeClr>
              </a:solidFill>
              <a:effectLst>
                <a:outerShdw blurRad="50800" dist="39000" dir="5460000" algn="tl">
                  <a:srgbClr val="000000">
                    <a:alpha val="38000"/>
                  </a:srgbClr>
                </a:outerShdw>
              </a:effectLst>
            </a:endParaRPr>
          </a:p>
        </p:txBody>
      </p:sp>
      <p:sp>
        <p:nvSpPr>
          <p:cNvPr id="8"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Alain DORNIOL IPR STI Rennes – D. PETRELLA – IPR STI Versailles</a:t>
            </a:r>
            <a:endParaRPr lang="fr-FR" sz="1400" dirty="0">
              <a:solidFill>
                <a:srgbClr val="7F7F7F"/>
              </a:solidFill>
              <a:latin typeface="Calibri" pitchFamily="34" charset="0"/>
            </a:endParaRPr>
          </a:p>
        </p:txBody>
      </p:sp>
      <p:sp>
        <p:nvSpPr>
          <p:cNvPr id="6" name="ZoneTexte 5"/>
          <p:cNvSpPr txBox="1"/>
          <p:nvPr/>
        </p:nvSpPr>
        <p:spPr>
          <a:xfrm>
            <a:off x="344488" y="188640"/>
            <a:ext cx="9417496" cy="707886"/>
          </a:xfrm>
          <a:prstGeom prst="rect">
            <a:avLst/>
          </a:prstGeom>
          <a:noFill/>
        </p:spPr>
        <p:txBody>
          <a:bodyPr wrap="square" rtlCol="0">
            <a:spAutoFit/>
          </a:bodyPr>
          <a:lstStyle/>
          <a:p>
            <a:pPr algn="ctr"/>
            <a:r>
              <a:rPr lang="fr-FR" sz="2000" dirty="0" smtClean="0">
                <a:latin typeface="+mn-lt"/>
              </a:rPr>
              <a:t>Séminaire national BTS Maintenance des Systèmes – Lycée Raspail Paris </a:t>
            </a:r>
          </a:p>
          <a:p>
            <a:pPr algn="ctr"/>
            <a:r>
              <a:rPr lang="fr-FR" sz="2000" dirty="0" smtClean="0">
                <a:latin typeface="+mn-lt"/>
              </a:rPr>
              <a:t>13 et 14 novembre 2014</a:t>
            </a:r>
            <a:endParaRPr lang="fr-FR" sz="2000" dirty="0">
              <a:latin typeface="+mn-lt"/>
            </a:endParaRPr>
          </a:p>
        </p:txBody>
      </p:sp>
    </p:spTree>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95964" y="188640"/>
            <a:ext cx="9410036" cy="415498"/>
          </a:xfrm>
          <a:prstGeom prst="rect">
            <a:avLst/>
          </a:prstGeom>
        </p:spPr>
        <p:txBody>
          <a:bodyPr wrap="square" tIns="0" anchor="t" anchorCtr="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rPr>
              <a:t>Un socle commun de compétences et de savoirs </a:t>
            </a:r>
            <a:r>
              <a:rPr lang="fr-FR" sz="2400" b="1" dirty="0" smtClean="0">
                <a:ln w="11430"/>
                <a:solidFill>
                  <a:schemeClr val="accent2">
                    <a:lumMod val="75000"/>
                  </a:schemeClr>
                </a:solidFill>
                <a:effectLst>
                  <a:outerShdw blurRad="50800" dist="39000" dir="5460000" algn="tl">
                    <a:srgbClr val="000000">
                      <a:alpha val="38000"/>
                    </a:srgbClr>
                  </a:outerShdw>
                </a:effectLst>
                <a:latin typeface="+mn-lt"/>
              </a:rPr>
              <a:t>technologiques</a:t>
            </a:r>
          </a:p>
        </p:txBody>
      </p:sp>
      <p:sp>
        <p:nvSpPr>
          <p:cNvPr id="6" name="Rectangle 2"/>
          <p:cNvSpPr>
            <a:spLocks noChangeArrowheads="1"/>
          </p:cNvSpPr>
          <p:nvPr/>
        </p:nvSpPr>
        <p:spPr bwMode="auto">
          <a:xfrm>
            <a:off x="632520" y="1196752"/>
            <a:ext cx="9177336"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eaLnBrk="0" hangingPunct="0">
              <a:spcBef>
                <a:spcPct val="20000"/>
              </a:spcBef>
              <a:buFont typeface="Arial" charset="0"/>
              <a:buChar char="•"/>
              <a:defRPr sz="3200">
                <a:solidFill>
                  <a:schemeClr val="tx1"/>
                </a:solidFill>
                <a:latin typeface="Arial" charset="0"/>
                <a:ea typeface="ＭＳ Ｐゴシック" charset="-128"/>
              </a:defRPr>
            </a:lvl1pPr>
            <a:lvl2pPr marL="285750" indent="-285750" eaLnBrk="0" hangingPunct="0">
              <a:spcBef>
                <a:spcPct val="20000"/>
              </a:spcBef>
              <a:buFont typeface="Arial" charset="0"/>
              <a:buChar char="–"/>
              <a:defRPr sz="2800">
                <a:solidFill>
                  <a:schemeClr val="tx1"/>
                </a:solidFill>
                <a:latin typeface="Arial" charset="0"/>
                <a:ea typeface="ＭＳ Ｐゴシック" charset="-128"/>
              </a:defRPr>
            </a:lvl2pPr>
            <a:lvl3pPr marL="1143000" indent="-228600" eaLnBrk="0" hangingPunct="0">
              <a:spcBef>
                <a:spcPct val="20000"/>
              </a:spcBef>
              <a:buFont typeface="Arial" charset="0"/>
              <a:buChar char="•"/>
              <a:defRPr sz="2400">
                <a:solidFill>
                  <a:schemeClr val="tx1"/>
                </a:solidFill>
                <a:latin typeface="Arial" charset="0"/>
                <a:ea typeface="ＭＳ Ｐゴシック" charset="-128"/>
              </a:defRPr>
            </a:lvl3pPr>
            <a:lvl4pPr marL="1600200" indent="-228600" eaLnBrk="0" hangingPunct="0">
              <a:spcBef>
                <a:spcPct val="20000"/>
              </a:spcBef>
              <a:buFont typeface="Arial" charset="0"/>
              <a:buChar char="–"/>
              <a:defRPr sz="2000">
                <a:solidFill>
                  <a:schemeClr val="tx1"/>
                </a:solidFill>
                <a:latin typeface="Arial" charset="0"/>
                <a:ea typeface="ＭＳ Ｐゴシック" charset="-128"/>
              </a:defRPr>
            </a:lvl4pPr>
            <a:lvl5pPr marL="2057400" indent="-228600" eaLnBrk="0" hangingPunct="0">
              <a:spcBef>
                <a:spcPct val="20000"/>
              </a:spcBef>
              <a:buFont typeface="Arial" charset="0"/>
              <a:buChar char="»"/>
              <a:defRPr sz="2000">
                <a:solidFill>
                  <a:schemeClr val="tx1"/>
                </a:solidFill>
                <a:latin typeface="Arial" charset="0"/>
                <a:ea typeface="ＭＳ Ｐゴシック" charset="-128"/>
              </a:defRPr>
            </a:lvl5pPr>
            <a:lvl6pPr marL="25146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6pPr>
            <a:lvl7pPr marL="29718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7pPr>
            <a:lvl8pPr marL="34290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8pPr>
            <a:lvl9pPr marL="3886200" indent="-228600" defTabSz="457200" eaLnBrk="0" fontAlgn="base" hangingPunct="0">
              <a:spcBef>
                <a:spcPct val="20000"/>
              </a:spcBef>
              <a:spcAft>
                <a:spcPct val="0"/>
              </a:spcAft>
              <a:buFont typeface="Arial" charset="0"/>
              <a:buChar char="»"/>
              <a:defRPr sz="2000">
                <a:solidFill>
                  <a:schemeClr val="tx1"/>
                </a:solidFill>
                <a:latin typeface="Arial" charset="0"/>
                <a:ea typeface="ＭＳ Ｐゴシック" charset="-128"/>
              </a:defRPr>
            </a:lvl9pPr>
          </a:lstStyle>
          <a:p>
            <a:pPr marL="0" lvl="1" indent="0" algn="ctr" eaLnBrk="1" hangingPunct="1">
              <a:spcBef>
                <a:spcPct val="0"/>
              </a:spcBef>
              <a:buNone/>
            </a:pPr>
            <a:r>
              <a:rPr lang="fr-FR" sz="2000" b="1" dirty="0">
                <a:latin typeface="+mn-lt"/>
              </a:rPr>
              <a:t>Le langage de modélisation des </a:t>
            </a:r>
            <a:r>
              <a:rPr lang="fr-FR" sz="2000" b="1" dirty="0" smtClean="0">
                <a:latin typeface="+mn-lt"/>
              </a:rPr>
              <a:t>systèmes: </a:t>
            </a:r>
            <a:r>
              <a:rPr lang="fr-FR" sz="2000" b="1" dirty="0" err="1">
                <a:latin typeface="+mn-lt"/>
              </a:rPr>
              <a:t>SysML</a:t>
            </a:r>
            <a:r>
              <a:rPr lang="fr-FR" sz="2000" b="1" dirty="0">
                <a:latin typeface="+mn-lt"/>
              </a:rPr>
              <a:t> "</a:t>
            </a:r>
            <a:r>
              <a:rPr lang="fr-FR" sz="2000" b="1" dirty="0" err="1" smtClean="0">
                <a:latin typeface="+mn-lt"/>
              </a:rPr>
              <a:t>Systems</a:t>
            </a:r>
            <a:r>
              <a:rPr lang="fr-FR" sz="2000" b="1" dirty="0" smtClean="0">
                <a:latin typeface="+mn-lt"/>
              </a:rPr>
              <a:t> </a:t>
            </a:r>
            <a:r>
              <a:rPr lang="fr-FR" sz="2000" b="1" dirty="0" err="1">
                <a:latin typeface="+mn-lt"/>
              </a:rPr>
              <a:t>Modeling</a:t>
            </a:r>
            <a:r>
              <a:rPr lang="fr-FR" sz="2000" b="1" dirty="0">
                <a:latin typeface="+mn-lt"/>
              </a:rPr>
              <a:t> </a:t>
            </a:r>
            <a:r>
              <a:rPr lang="fr-FR" sz="2000" b="1" dirty="0" err="1" smtClean="0">
                <a:latin typeface="+mn-lt"/>
              </a:rPr>
              <a:t>Language</a:t>
            </a:r>
            <a:r>
              <a:rPr lang="fr-FR" sz="2000" b="1" dirty="0">
                <a:latin typeface="+mn-lt"/>
              </a:rPr>
              <a:t>"</a:t>
            </a:r>
            <a:endParaRPr lang="fr-FR" altLang="fr-FR" sz="2000" dirty="0" smtClean="0">
              <a:latin typeface="+mn-lt"/>
            </a:endParaRPr>
          </a:p>
          <a:p>
            <a:pPr marL="0" lvl="1" indent="0" algn="just" eaLnBrk="1" hangingPunct="1">
              <a:spcBef>
                <a:spcPct val="0"/>
              </a:spcBef>
              <a:buNone/>
            </a:pPr>
            <a:r>
              <a:rPr lang="fr-FR" altLang="fr-FR" sz="1600" dirty="0" smtClean="0">
                <a:latin typeface="+mn-lt"/>
              </a:rPr>
              <a:t>C’est </a:t>
            </a:r>
            <a:r>
              <a:rPr lang="fr-FR" altLang="fr-FR" sz="1600" dirty="0">
                <a:latin typeface="+mn-lt"/>
              </a:rPr>
              <a:t>un langage de modélisation unifié qui permet de formaliser de manière graphique, les spécifications multiples associées à un système technique complexe et pluri technologique (</a:t>
            </a:r>
            <a:r>
              <a:rPr lang="fr-FR" altLang="fr-FR" sz="1600" dirty="0" smtClean="0">
                <a:latin typeface="+mn-lt"/>
              </a:rPr>
              <a:t>existant </a:t>
            </a:r>
            <a:r>
              <a:rPr lang="fr-FR" altLang="fr-FR" sz="1600" dirty="0">
                <a:latin typeface="+mn-lt"/>
              </a:rPr>
              <a:t>ou à concevoir). Il s’appuie sur une description graphique des systèmes autour de 9 diagrammes</a:t>
            </a:r>
            <a:r>
              <a:rPr lang="fr-FR" altLang="fr-FR" sz="1600" dirty="0" smtClean="0">
                <a:latin typeface="+mn-lt"/>
              </a:rPr>
              <a:t>.</a:t>
            </a:r>
            <a:r>
              <a:rPr lang="fr-FR" altLang="fr-FR" sz="1600" i="1" dirty="0" smtClean="0">
                <a:solidFill>
                  <a:srgbClr val="0070C0"/>
                </a:solidFill>
                <a:latin typeface="+mn-lt"/>
              </a:rPr>
              <a:t> </a:t>
            </a:r>
            <a:r>
              <a:rPr lang="fr-FR" altLang="fr-FR" sz="1600" i="1" dirty="0" err="1">
                <a:solidFill>
                  <a:srgbClr val="0070C0"/>
                </a:solidFill>
                <a:latin typeface="+mn-lt"/>
              </a:rPr>
              <a:t>SysML</a:t>
            </a:r>
            <a:r>
              <a:rPr lang="fr-FR" altLang="fr-FR" sz="1600" i="1" dirty="0">
                <a:solidFill>
                  <a:srgbClr val="0070C0"/>
                </a:solidFill>
                <a:latin typeface="+mn-lt"/>
              </a:rPr>
              <a:t> est un langage pas une méthode</a:t>
            </a:r>
          </a:p>
        </p:txBody>
      </p:sp>
      <p:pic>
        <p:nvPicPr>
          <p:cNvPr id="8" name="Imag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6616" y="2636912"/>
            <a:ext cx="6984776" cy="395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10</a:t>
            </a:fld>
            <a:endParaRPr lang="fr-FR" dirty="0"/>
          </a:p>
        </p:txBody>
      </p:sp>
      <p:sp>
        <p:nvSpPr>
          <p:cNvPr id="2" name="Rectangle 1"/>
          <p:cNvSpPr/>
          <p:nvPr/>
        </p:nvSpPr>
        <p:spPr>
          <a:xfrm>
            <a:off x="776536" y="620688"/>
            <a:ext cx="8712968" cy="584775"/>
          </a:xfrm>
          <a:prstGeom prst="rect">
            <a:avLst/>
          </a:prstGeom>
        </p:spPr>
        <p:txBody>
          <a:bodyPr wrap="square">
            <a:spAutoFit/>
          </a:bodyPr>
          <a:lstStyle/>
          <a:p>
            <a:pPr algn="just">
              <a:spcBef>
                <a:spcPts val="600"/>
              </a:spcBef>
            </a:pPr>
            <a:r>
              <a:rPr lang="fr-FR" sz="1600" dirty="0">
                <a:latin typeface="+mn-lt"/>
              </a:rPr>
              <a:t>Une démarche d’analyse fonctionnelle, structurelle, temporelle et comportementale du bien, s’appuyant sur :  </a:t>
            </a:r>
          </a:p>
        </p:txBody>
      </p:sp>
    </p:spTree>
    <p:extLst>
      <p:ext uri="{BB962C8B-B14F-4D97-AF65-F5344CB8AC3E}">
        <p14:creationId xmlns:p14="http://schemas.microsoft.com/office/powerpoint/2010/main" val="3164208469"/>
      </p:ext>
    </p:extLst>
  </p:cSld>
  <p:clrMapOvr>
    <a:masterClrMapping/>
  </p:clrMapOvr>
  <p:transition spd="slow">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632520" y="188640"/>
            <a:ext cx="9073008" cy="415498"/>
          </a:xfrm>
          <a:prstGeom prst="rect">
            <a:avLst/>
          </a:prstGeom>
        </p:spPr>
        <p:txBody>
          <a:bodyPr wrap="square" tIns="0" anchor="t" anchorCtr="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rPr>
              <a:t>Un socle commun de compétences et de savoirs technologiques</a:t>
            </a:r>
          </a:p>
        </p:txBody>
      </p:sp>
      <p:pic>
        <p:nvPicPr>
          <p:cNvPr id="9" name="Picture 2" descr="http://mecatools.fr/modules/echange_prof/miniprojet/robot/images/syste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0632" y="2958084"/>
            <a:ext cx="7560208" cy="355442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eau 9"/>
          <p:cNvGraphicFramePr>
            <a:graphicFrameLocks noGrp="1"/>
          </p:cNvGraphicFramePr>
          <p:nvPr>
            <p:extLst>
              <p:ext uri="{D42A27DB-BD31-4B8C-83A1-F6EECF244321}">
                <p14:modId xmlns:p14="http://schemas.microsoft.com/office/powerpoint/2010/main" val="406191241"/>
              </p:ext>
            </p:extLst>
          </p:nvPr>
        </p:nvGraphicFramePr>
        <p:xfrm>
          <a:off x="723018" y="1063534"/>
          <a:ext cx="4301990" cy="1748312"/>
        </p:xfrm>
        <a:graphic>
          <a:graphicData uri="http://schemas.openxmlformats.org/drawingml/2006/table">
            <a:tbl>
              <a:tblPr firstRow="1" firstCol="1" bandRow="1">
                <a:tableStyleId>{5940675A-B579-460E-94D1-54222C63F5DA}</a:tableStyleId>
              </a:tblPr>
              <a:tblGrid>
                <a:gridCol w="552569"/>
                <a:gridCol w="3749421"/>
              </a:tblGrid>
              <a:tr h="295882">
                <a:tc rowSpan="8">
                  <a:txBody>
                    <a:bodyPr/>
                    <a:lstStyle/>
                    <a:p>
                      <a:pPr algn="ctr">
                        <a:spcBef>
                          <a:spcPts val="300"/>
                        </a:spcBef>
                        <a:spcAft>
                          <a:spcPts val="300"/>
                        </a:spcAft>
                      </a:pPr>
                      <a:r>
                        <a:rPr lang="fr-FR" sz="1400" b="1" dirty="0" smtClean="0">
                          <a:solidFill>
                            <a:schemeClr val="tx1"/>
                          </a:solidFill>
                          <a:effectLst/>
                        </a:rPr>
                        <a:t>S6</a:t>
                      </a:r>
                      <a:endParaRPr lang="fr-FR" sz="1400" b="1" dirty="0">
                        <a:solidFill>
                          <a:schemeClr val="tx1"/>
                        </a:solidFill>
                        <a:effectLst/>
                        <a:latin typeface="Arial"/>
                        <a:ea typeface="Times New Roman"/>
                        <a:cs typeface="Times New Roman"/>
                      </a:endParaRPr>
                    </a:p>
                  </a:txBody>
                  <a:tcPr marL="68580" marR="68580" marT="0" marB="0" anchor="ctr">
                    <a:solidFill>
                      <a:schemeClr val="accent2">
                        <a:lumMod val="40000"/>
                        <a:lumOff val="60000"/>
                      </a:schemeClr>
                    </a:solidFill>
                  </a:tcPr>
                </a:tc>
                <a:tc>
                  <a:txBody>
                    <a:bodyPr/>
                    <a:lstStyle/>
                    <a:p>
                      <a:pPr>
                        <a:spcBef>
                          <a:spcPts val="300"/>
                        </a:spcBef>
                        <a:spcAft>
                          <a:spcPts val="300"/>
                        </a:spcAft>
                      </a:pPr>
                      <a:r>
                        <a:rPr lang="fr-FR" sz="1400" b="1" cap="none" baseline="0" dirty="0" smtClean="0">
                          <a:solidFill>
                            <a:schemeClr val="tx1"/>
                          </a:solidFill>
                          <a:effectLst/>
                        </a:rPr>
                        <a:t>Chaîne d’énergie</a:t>
                      </a:r>
                      <a:endParaRPr lang="fr-FR" sz="1400" b="1" cap="none" baseline="0" dirty="0">
                        <a:solidFill>
                          <a:schemeClr val="tx1"/>
                        </a:solidFill>
                        <a:effectLst/>
                        <a:latin typeface="Arial"/>
                        <a:ea typeface="Times New Roman"/>
                        <a:cs typeface="Times New Roman"/>
                      </a:endParaRPr>
                    </a:p>
                  </a:txBody>
                  <a:tcPr marL="68580" marR="68580" marT="0" marB="0">
                    <a:lnB w="28575" cap="flat" cmpd="sng" algn="ctr">
                      <a:noFill/>
                      <a:prstDash val="solid"/>
                      <a:round/>
                      <a:headEnd type="none" w="med" len="med"/>
                      <a:tailEnd type="none" w="med" len="med"/>
                    </a:lnB>
                    <a:solidFill>
                      <a:schemeClr val="accent2">
                        <a:lumMod val="40000"/>
                        <a:lumOff val="60000"/>
                      </a:schemeClr>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S6.1</a:t>
                      </a:r>
                      <a:r>
                        <a:rPr lang="fr-FR" sz="1200" b="0" baseline="0" dirty="0" smtClean="0">
                          <a:solidFill>
                            <a:schemeClr val="tx1"/>
                          </a:solidFill>
                          <a:effectLst/>
                          <a:latin typeface="Arial"/>
                          <a:ea typeface="Times New Roman"/>
                          <a:cs typeface="Times New Roman"/>
                        </a:rPr>
                        <a:t> – Typologie de systèmes énergétiques</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S6.2</a:t>
                      </a:r>
                      <a:r>
                        <a:rPr lang="fr-FR" sz="1200" b="0" baseline="0" dirty="0" smtClean="0">
                          <a:solidFill>
                            <a:schemeClr val="tx1"/>
                          </a:solidFill>
                          <a:effectLst/>
                          <a:latin typeface="Arial"/>
                          <a:ea typeface="Times New Roman"/>
                          <a:cs typeface="Times New Roman"/>
                        </a:rPr>
                        <a:t> – Alimentation en 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S6.3</a:t>
                      </a:r>
                      <a:r>
                        <a:rPr lang="fr-FR" sz="1200" b="0" baseline="0" dirty="0" smtClean="0">
                          <a:solidFill>
                            <a:schemeClr val="tx1"/>
                          </a:solidFill>
                          <a:effectLst/>
                          <a:latin typeface="Arial"/>
                          <a:ea typeface="Times New Roman"/>
                          <a:cs typeface="Times New Roman"/>
                        </a:rPr>
                        <a:t> – Distribution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9728">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S6.4</a:t>
                      </a:r>
                      <a:r>
                        <a:rPr lang="fr-FR" sz="1200" b="0" baseline="0" dirty="0" smtClean="0">
                          <a:solidFill>
                            <a:schemeClr val="tx1"/>
                          </a:solidFill>
                          <a:effectLst/>
                          <a:latin typeface="Arial"/>
                          <a:ea typeface="Times New Roman"/>
                          <a:cs typeface="Times New Roman"/>
                        </a:rPr>
                        <a:t> – Conversion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S6.5</a:t>
                      </a:r>
                      <a:r>
                        <a:rPr lang="fr-FR" sz="1200" b="0" baseline="0" dirty="0" smtClean="0">
                          <a:solidFill>
                            <a:schemeClr val="tx1"/>
                          </a:solidFill>
                          <a:effectLst/>
                          <a:latin typeface="Arial"/>
                          <a:ea typeface="Times New Roman"/>
                          <a:cs typeface="Times New Roman"/>
                        </a:rPr>
                        <a:t> – Transmission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S6.6</a:t>
                      </a:r>
                      <a:r>
                        <a:rPr lang="fr-FR" sz="1200" b="0" baseline="0" dirty="0" smtClean="0">
                          <a:solidFill>
                            <a:schemeClr val="tx1"/>
                          </a:solidFill>
                          <a:effectLst/>
                          <a:latin typeface="Arial"/>
                          <a:ea typeface="Times New Roman"/>
                          <a:cs typeface="Times New Roman"/>
                        </a:rPr>
                        <a:t> – Stockage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07117">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solidFill>
                            <a:schemeClr val="tx1"/>
                          </a:solidFill>
                          <a:effectLst/>
                          <a:latin typeface="Arial"/>
                          <a:ea typeface="Times New Roman"/>
                          <a:cs typeface="Times New Roman"/>
                        </a:rPr>
                        <a:t>S6.7</a:t>
                      </a:r>
                      <a:r>
                        <a:rPr lang="fr-FR" sz="1200" b="0" baseline="0" dirty="0" smtClean="0">
                          <a:solidFill>
                            <a:schemeClr val="tx1"/>
                          </a:solidFill>
                          <a:effectLst/>
                          <a:latin typeface="Arial"/>
                          <a:ea typeface="Times New Roman"/>
                          <a:cs typeface="Times New Roman"/>
                        </a:rPr>
                        <a:t> – Modulation de l’énergie</a:t>
                      </a:r>
                      <a:endParaRPr lang="fr-FR" sz="1200" b="0" dirty="0">
                        <a:solidFill>
                          <a:schemeClr val="tx1"/>
                        </a:solidFill>
                        <a:effectLst/>
                        <a:latin typeface="Arial"/>
                        <a:ea typeface="Times New Roman"/>
                        <a:cs typeface="Times New Roman"/>
                      </a:endParaRPr>
                    </a:p>
                  </a:txBody>
                  <a:tcPr marL="68580" marR="68580" marT="0" marB="0">
                    <a:lnT w="28575" cap="flat" cmpd="sng" algn="ctr">
                      <a:noFill/>
                      <a:prstDash val="solid"/>
                      <a:round/>
                      <a:headEnd type="none" w="med" len="med"/>
                      <a:tailEnd type="none" w="med" len="med"/>
                    </a:lnT>
                    <a:solidFill>
                      <a:schemeClr val="bg1"/>
                    </a:solidFill>
                  </a:tcPr>
                </a:tc>
              </a:tr>
            </a:tbl>
          </a:graphicData>
        </a:graphic>
      </p:graphicFrame>
      <p:graphicFrame>
        <p:nvGraphicFramePr>
          <p:cNvPr id="11" name="Tableau 10"/>
          <p:cNvGraphicFramePr>
            <a:graphicFrameLocks noGrp="1"/>
          </p:cNvGraphicFramePr>
          <p:nvPr>
            <p:extLst>
              <p:ext uri="{D42A27DB-BD31-4B8C-83A1-F6EECF244321}">
                <p14:modId xmlns:p14="http://schemas.microsoft.com/office/powerpoint/2010/main" val="1799757350"/>
              </p:ext>
            </p:extLst>
          </p:nvPr>
        </p:nvGraphicFramePr>
        <p:xfrm>
          <a:off x="5241032" y="1052736"/>
          <a:ext cx="4320480" cy="1632352"/>
        </p:xfrm>
        <a:graphic>
          <a:graphicData uri="http://schemas.openxmlformats.org/drawingml/2006/table">
            <a:tbl>
              <a:tblPr firstRow="1" firstCol="1" bandRow="1">
                <a:tableStyleId>{5940675A-B579-460E-94D1-54222C63F5DA}</a:tableStyleId>
              </a:tblPr>
              <a:tblGrid>
                <a:gridCol w="486484"/>
                <a:gridCol w="3833996"/>
              </a:tblGrid>
              <a:tr h="342912">
                <a:tc rowSpan="6">
                  <a:txBody>
                    <a:bodyPr/>
                    <a:lstStyle/>
                    <a:p>
                      <a:pPr algn="ctr">
                        <a:spcBef>
                          <a:spcPts val="300"/>
                        </a:spcBef>
                        <a:spcAft>
                          <a:spcPts val="300"/>
                        </a:spcAft>
                      </a:pPr>
                      <a:r>
                        <a:rPr lang="fr-FR" sz="1400" b="1" dirty="0">
                          <a:effectLst/>
                        </a:rPr>
                        <a:t>S7</a:t>
                      </a:r>
                      <a:endParaRPr lang="fr-FR" sz="1400" b="1" dirty="0">
                        <a:effectLst/>
                        <a:latin typeface="Arial"/>
                        <a:ea typeface="Times New Roman"/>
                        <a:cs typeface="Times New Roman"/>
                      </a:endParaRPr>
                    </a:p>
                  </a:txBody>
                  <a:tcPr marL="68580" marR="68580" marT="0" marB="0" anchor="ctr">
                    <a:solidFill>
                      <a:schemeClr val="accent2">
                        <a:lumMod val="40000"/>
                        <a:lumOff val="60000"/>
                      </a:schemeClr>
                    </a:solidFill>
                  </a:tcPr>
                </a:tc>
                <a:tc>
                  <a:txBody>
                    <a:bodyPr/>
                    <a:lstStyle/>
                    <a:p>
                      <a:pPr>
                        <a:spcBef>
                          <a:spcPts val="300"/>
                        </a:spcBef>
                        <a:spcAft>
                          <a:spcPts val="300"/>
                        </a:spcAft>
                      </a:pPr>
                      <a:r>
                        <a:rPr lang="fr-FR" sz="1400" b="1" cap="none" baseline="0" dirty="0">
                          <a:effectLst/>
                        </a:rPr>
                        <a:t>Chaîne d’information</a:t>
                      </a:r>
                      <a:endParaRPr lang="fr-FR" sz="1400" b="1" cap="none" baseline="0" dirty="0">
                        <a:effectLst/>
                        <a:latin typeface="Arial"/>
                        <a:ea typeface="Times New Roman"/>
                        <a:cs typeface="Times New Roman"/>
                      </a:endParaRPr>
                    </a:p>
                  </a:txBody>
                  <a:tcPr marL="68580" marR="68580" marT="0" marB="0">
                    <a:lnB w="28575" cap="flat" cmpd="sng" algn="ctr">
                      <a:noFill/>
                      <a:prstDash val="solid"/>
                      <a:round/>
                      <a:headEnd type="none" w="med" len="med"/>
                      <a:tailEnd type="none" w="med" len="med"/>
                    </a:lnB>
                    <a:solidFill>
                      <a:schemeClr val="accent2">
                        <a:lumMod val="40000"/>
                        <a:lumOff val="60000"/>
                      </a:schemeClr>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S7.1 – Structure générale de la chaine d’information</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S7.2 – Acquisition de grandeurs</a:t>
                      </a:r>
                      <a:r>
                        <a:rPr lang="fr-FR" sz="1200" b="0" baseline="0" dirty="0" smtClean="0">
                          <a:effectLst/>
                          <a:latin typeface="Arial"/>
                          <a:ea typeface="Times New Roman"/>
                          <a:cs typeface="Times New Roman"/>
                        </a:rPr>
                        <a:t> physiques</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S7.3 – Traitement de l’information</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3092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S7.4 – Commande la chaîne</a:t>
                      </a:r>
                      <a:r>
                        <a:rPr lang="fr-FR" sz="1200" b="0" baseline="0" dirty="0" smtClean="0">
                          <a:effectLst/>
                          <a:latin typeface="Arial"/>
                          <a:ea typeface="Times New Roman"/>
                          <a:cs typeface="Times New Roman"/>
                        </a:rPr>
                        <a:t> d’énergie</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lnB w="28575" cap="flat" cmpd="sng" algn="ctr">
                      <a:noFill/>
                      <a:prstDash val="solid"/>
                      <a:round/>
                      <a:headEnd type="none" w="med" len="med"/>
                      <a:tailEnd type="none" w="med" len="med"/>
                    </a:lnB>
                    <a:solidFill>
                      <a:schemeClr val="bg1"/>
                    </a:solidFill>
                  </a:tcPr>
                </a:tc>
              </a:tr>
              <a:tr h="248310">
                <a:tc vMerge="1">
                  <a:txBody>
                    <a:bodyPr/>
                    <a:lstStyle/>
                    <a:p>
                      <a:pPr algn="ctr">
                        <a:spcBef>
                          <a:spcPts val="300"/>
                        </a:spcBef>
                        <a:spcAft>
                          <a:spcPts val="300"/>
                        </a:spcAft>
                      </a:pPr>
                      <a:endParaRPr lang="fr-FR" sz="1800" b="1" dirty="0">
                        <a:effectLst/>
                        <a:latin typeface="Arial"/>
                        <a:ea typeface="Times New Roman"/>
                        <a:cs typeface="Times New Roman"/>
                      </a:endParaRPr>
                    </a:p>
                  </a:txBody>
                  <a:tcPr marL="68580" marR="68580" marT="0" marB="0">
                    <a:solidFill>
                      <a:schemeClr val="bg1"/>
                    </a:solidFill>
                  </a:tcPr>
                </a:tc>
                <a:tc>
                  <a:txBody>
                    <a:bodyPr/>
                    <a:lstStyle/>
                    <a:p>
                      <a:pPr>
                        <a:spcBef>
                          <a:spcPts val="300"/>
                        </a:spcBef>
                        <a:spcAft>
                          <a:spcPts val="300"/>
                        </a:spcAft>
                      </a:pPr>
                      <a:r>
                        <a:rPr lang="fr-FR" sz="1200" b="0" dirty="0" smtClean="0">
                          <a:effectLst/>
                          <a:latin typeface="Arial"/>
                          <a:ea typeface="Times New Roman"/>
                          <a:cs typeface="Times New Roman"/>
                        </a:rPr>
                        <a:t>S7.5 – Communication de l’information et dialogue homme/machine</a:t>
                      </a:r>
                      <a:endParaRPr lang="fr-FR" sz="1200" b="0" dirty="0">
                        <a:effectLst/>
                        <a:latin typeface="Arial"/>
                        <a:ea typeface="Times New Roman"/>
                        <a:cs typeface="Times New Roman"/>
                      </a:endParaRPr>
                    </a:p>
                  </a:txBody>
                  <a:tcPr marL="68580" marR="68580" marT="0" marB="0" anchor="ctr">
                    <a:lnT w="28575" cap="flat" cmpd="sng" algn="ctr">
                      <a:noFill/>
                      <a:prstDash val="solid"/>
                      <a:round/>
                      <a:headEnd type="none" w="med" len="med"/>
                      <a:tailEnd type="none" w="med" len="med"/>
                    </a:lnT>
                    <a:solidFill>
                      <a:schemeClr val="bg1"/>
                    </a:solidFill>
                  </a:tcPr>
                </a:tc>
              </a:tr>
            </a:tbl>
          </a:graphicData>
        </a:graphic>
      </p:graphicFrame>
      <p:sp>
        <p:nvSpPr>
          <p:cNvPr id="8"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11</a:t>
            </a:fld>
            <a:endParaRPr lang="fr-FR" dirty="0"/>
          </a:p>
        </p:txBody>
      </p:sp>
    </p:spTree>
    <p:extLst>
      <p:ext uri="{BB962C8B-B14F-4D97-AF65-F5344CB8AC3E}">
        <p14:creationId xmlns:p14="http://schemas.microsoft.com/office/powerpoint/2010/main" val="1026630436"/>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32520" y="116632"/>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L’accompagnement personnalisé</a:t>
            </a:r>
          </a:p>
        </p:txBody>
      </p:sp>
      <p:sp>
        <p:nvSpPr>
          <p:cNvPr id="2" name="Rectangle 1"/>
          <p:cNvSpPr/>
          <p:nvPr/>
        </p:nvSpPr>
        <p:spPr>
          <a:xfrm>
            <a:off x="762662" y="687462"/>
            <a:ext cx="8870858" cy="2031325"/>
          </a:xfrm>
          <a:prstGeom prst="rect">
            <a:avLst/>
          </a:prstGeom>
        </p:spPr>
        <p:txBody>
          <a:bodyPr wrap="square">
            <a:spAutoFit/>
          </a:bodyPr>
          <a:lstStyle/>
          <a:p>
            <a:pPr lvl="0" algn="just"/>
            <a:r>
              <a:rPr lang="fr-FR" sz="1400" i="1" dirty="0">
                <a:latin typeface="+mn-lt"/>
              </a:rPr>
              <a:t>L’accompagnement personnalisé comprend des activités coordonnées de soutien, d’approfondissement, d’aide méthodologique et d’aide à l’orientation, pour favoriser la maîtrise par l’élève de son parcours de formation et </a:t>
            </a:r>
            <a:r>
              <a:rPr lang="fr-FR" sz="1400" i="1" dirty="0" smtClean="0">
                <a:latin typeface="+mn-lt"/>
              </a:rPr>
              <a:t>d’orientation</a:t>
            </a:r>
          </a:p>
          <a:p>
            <a:pPr marL="285750" lvl="0" indent="-285750" algn="just">
              <a:buFontTx/>
              <a:buChar char="-"/>
            </a:pPr>
            <a:r>
              <a:rPr lang="fr-FR" sz="1400" dirty="0" smtClean="0">
                <a:latin typeface="+mn-lt"/>
              </a:rPr>
              <a:t>L’AP est </a:t>
            </a:r>
            <a:r>
              <a:rPr lang="fr-FR" sz="1400" dirty="0">
                <a:latin typeface="+mn-lt"/>
              </a:rPr>
              <a:t>un projet collectif qui </a:t>
            </a:r>
            <a:r>
              <a:rPr lang="fr-FR" sz="1400" dirty="0" smtClean="0">
                <a:latin typeface="+mn-lt"/>
              </a:rPr>
              <a:t>concerne toute l‘équipe pédagogique.</a:t>
            </a:r>
          </a:p>
          <a:p>
            <a:pPr marL="285750" lvl="0" indent="-285750" algn="just">
              <a:buFontTx/>
              <a:buChar char="-"/>
            </a:pPr>
            <a:r>
              <a:rPr lang="fr-FR" sz="1400" dirty="0" smtClean="0">
                <a:latin typeface="+mn-lt"/>
              </a:rPr>
              <a:t>L’AP permet de faire </a:t>
            </a:r>
            <a:r>
              <a:rPr lang="fr-FR" sz="1400" dirty="0">
                <a:latin typeface="+mn-lt"/>
              </a:rPr>
              <a:t>progresser les élèves autour de compétences, par nature </a:t>
            </a:r>
            <a:r>
              <a:rPr lang="fr-FR" sz="1400" dirty="0" smtClean="0">
                <a:latin typeface="+mn-lt"/>
              </a:rPr>
              <a:t>transversales (Ex : </a:t>
            </a:r>
            <a:r>
              <a:rPr lang="fr-FR" sz="1400" dirty="0">
                <a:latin typeface="+mn-lt"/>
              </a:rPr>
              <a:t>la recherche et </a:t>
            </a:r>
            <a:r>
              <a:rPr lang="fr-FR" sz="1400" dirty="0" smtClean="0">
                <a:latin typeface="+mn-lt"/>
              </a:rPr>
              <a:t>le </a:t>
            </a:r>
            <a:r>
              <a:rPr lang="fr-FR" sz="1400" dirty="0">
                <a:latin typeface="+mn-lt"/>
              </a:rPr>
              <a:t>traitement de l’information, </a:t>
            </a:r>
            <a:r>
              <a:rPr lang="fr-FR" sz="1400" dirty="0" smtClean="0">
                <a:latin typeface="+mn-lt"/>
              </a:rPr>
              <a:t>la </a:t>
            </a:r>
            <a:r>
              <a:rPr lang="fr-FR" sz="1400" dirty="0">
                <a:latin typeface="+mn-lt"/>
              </a:rPr>
              <a:t>communication écrite ou orale, </a:t>
            </a:r>
            <a:r>
              <a:rPr lang="fr-FR" sz="1400" dirty="0" smtClean="0">
                <a:latin typeface="+mn-lt"/>
              </a:rPr>
              <a:t>la </a:t>
            </a:r>
            <a:r>
              <a:rPr lang="fr-FR" sz="1400" dirty="0">
                <a:latin typeface="+mn-lt"/>
              </a:rPr>
              <a:t>maîtrise des </a:t>
            </a:r>
            <a:r>
              <a:rPr lang="fr-FR" sz="1400" dirty="0" smtClean="0">
                <a:latin typeface="+mn-lt"/>
              </a:rPr>
              <a:t>TIC), </a:t>
            </a:r>
            <a:r>
              <a:rPr lang="fr-FR" sz="1400" dirty="0">
                <a:latin typeface="+mn-lt"/>
              </a:rPr>
              <a:t>dont le réinvestissement peut s’opérer à la fois dans les différents champs </a:t>
            </a:r>
            <a:r>
              <a:rPr lang="fr-FR" sz="1400" dirty="0" smtClean="0">
                <a:latin typeface="+mn-lt"/>
              </a:rPr>
              <a:t>disciplinaires.</a:t>
            </a:r>
          </a:p>
          <a:p>
            <a:pPr marL="285750" lvl="0" indent="-285750" algn="just">
              <a:buFontTx/>
              <a:buChar char="-"/>
            </a:pPr>
            <a:r>
              <a:rPr lang="fr-FR" sz="1400" dirty="0" smtClean="0">
                <a:latin typeface="+mn-lt"/>
              </a:rPr>
              <a:t>L’AP n’est pas un </a:t>
            </a:r>
            <a:r>
              <a:rPr lang="fr-FR" sz="1400" dirty="0">
                <a:latin typeface="+mn-lt"/>
              </a:rPr>
              <a:t>soutien </a:t>
            </a:r>
            <a:r>
              <a:rPr lang="fr-FR" sz="1400" dirty="0" smtClean="0">
                <a:latin typeface="+mn-lt"/>
              </a:rPr>
              <a:t>scolaire sous </a:t>
            </a:r>
            <a:r>
              <a:rPr lang="fr-FR" sz="1400" dirty="0">
                <a:latin typeface="+mn-lt"/>
              </a:rPr>
              <a:t>forme de répétition de ce qui a été fait en classe dans le cadre </a:t>
            </a:r>
            <a:r>
              <a:rPr lang="fr-FR" sz="1400" dirty="0" smtClean="0">
                <a:latin typeface="+mn-lt"/>
              </a:rPr>
              <a:t>disciplinaire.</a:t>
            </a:r>
            <a:endParaRPr lang="fr-FR" sz="1400" dirty="0">
              <a:latin typeface="+mn-lt"/>
            </a:endParaRPr>
          </a:p>
          <a:p>
            <a:pPr algn="just"/>
            <a:r>
              <a:rPr lang="fr-FR" sz="1400" dirty="0">
                <a:latin typeface="+mn-lt"/>
              </a:rPr>
              <a:t> </a:t>
            </a:r>
          </a:p>
        </p:txBody>
      </p:sp>
      <p:sp>
        <p:nvSpPr>
          <p:cNvPr id="5" name="Espace réservé du numéro de diapositive 5"/>
          <p:cNvSpPr>
            <a:spLocks noGrp="1"/>
          </p:cNvSpPr>
          <p:nvPr>
            <p:ph type="sldNum" sz="quarter" idx="12"/>
          </p:nvPr>
        </p:nvSpPr>
        <p:spPr>
          <a:xfrm>
            <a:off x="7250112" y="6381328"/>
            <a:ext cx="2311400" cy="365125"/>
          </a:xfrm>
        </p:spPr>
        <p:txBody>
          <a:bodyPr/>
          <a:lstStyle/>
          <a:p>
            <a:pPr>
              <a:defRPr/>
            </a:pPr>
            <a:fld id="{12A13009-2F95-4680-9DBC-E7DD6010E3D3}" type="slidenum">
              <a:rPr lang="fr-FR"/>
              <a:pPr>
                <a:defRPr/>
              </a:pPr>
              <a:t>12</a:t>
            </a:fld>
            <a:endParaRPr lang="fr-FR" dirty="0"/>
          </a:p>
        </p:txBody>
      </p:sp>
      <p:sp>
        <p:nvSpPr>
          <p:cNvPr id="6" name="Rectangle 5"/>
          <p:cNvSpPr/>
          <p:nvPr/>
        </p:nvSpPr>
        <p:spPr>
          <a:xfrm>
            <a:off x="784920" y="2944837"/>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Le Co-enseignement Anglais - STI</a:t>
            </a:r>
            <a:endPar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endParaRPr>
          </a:p>
        </p:txBody>
      </p:sp>
      <p:sp>
        <p:nvSpPr>
          <p:cNvPr id="7" name="Rectangle 5"/>
          <p:cNvSpPr>
            <a:spLocks noChangeArrowheads="1"/>
          </p:cNvSpPr>
          <p:nvPr/>
        </p:nvSpPr>
        <p:spPr bwMode="auto">
          <a:xfrm>
            <a:off x="732410" y="3520901"/>
            <a:ext cx="8901109" cy="2031325"/>
          </a:xfrm>
          <a:prstGeom prst="rect">
            <a:avLst/>
          </a:prstGeom>
          <a:noFill/>
          <a:ln w="9525">
            <a:noFill/>
            <a:miter lim="800000"/>
            <a:headEnd/>
            <a:tailEnd/>
          </a:ln>
        </p:spPr>
        <p:txBody>
          <a:bodyPr wrap="square">
            <a:spAutoFit/>
          </a:bodyPr>
          <a:lstStyle/>
          <a:p>
            <a:pPr algn="just"/>
            <a:r>
              <a:rPr lang="fr-FR" sz="1400" dirty="0" smtClean="0">
                <a:latin typeface="+mn-lt"/>
              </a:rPr>
              <a:t>« Exigences de communication en langue étrangère :</a:t>
            </a:r>
          </a:p>
          <a:p>
            <a:pPr algn="just"/>
            <a:r>
              <a:rPr lang="fr-FR" sz="1400" i="1" dirty="0" smtClean="0">
                <a:latin typeface="+mn-lt"/>
              </a:rPr>
              <a:t>Il est attendu que le technicien de maintenance </a:t>
            </a:r>
            <a:r>
              <a:rPr lang="fr-FR" sz="1400" b="1" i="1" dirty="0" smtClean="0">
                <a:latin typeface="+mn-lt"/>
              </a:rPr>
              <a:t>maîtrise une langue étrangère (l’anglais) </a:t>
            </a:r>
            <a:r>
              <a:rPr lang="fr-FR" sz="1400" i="1" dirty="0" smtClean="0">
                <a:latin typeface="+mn-lt"/>
              </a:rPr>
              <a:t>afin de communiquer correctement avec les collaborateurs, les clients et les fournisseurs, d’écrire des rapports clairs et concis, de comprendre les instructions et de se former à des techniques. </a:t>
            </a:r>
          </a:p>
          <a:p>
            <a:pPr algn="just"/>
            <a:r>
              <a:rPr lang="fr-FR" sz="1400" i="1" dirty="0" smtClean="0">
                <a:latin typeface="+mn-lt"/>
              </a:rPr>
              <a:t>Ces compétences sont désormais nécessaires dans les PME comme dans les grandes entreprises. Les rapports d'activité, les guides d'utilisation, les catalogues et documentations techniques sont le plus souvent rédigés en anglais. Les systèmes techniques disposent d'interfaces de dialogue en langue anglaise. </a:t>
            </a:r>
          </a:p>
          <a:p>
            <a:pPr algn="just"/>
            <a:r>
              <a:rPr lang="fr-FR" sz="1400" i="1" dirty="0" smtClean="0">
                <a:latin typeface="+mn-lt"/>
              </a:rPr>
              <a:t>Les </a:t>
            </a:r>
            <a:r>
              <a:rPr lang="fr-FR" sz="1400" b="1" i="1" dirty="0" smtClean="0">
                <a:latin typeface="+mn-lt"/>
              </a:rPr>
              <a:t>échanges entre techniciens européens et internationaux </a:t>
            </a:r>
            <a:r>
              <a:rPr lang="fr-FR" sz="1400" i="1" dirty="0" smtClean="0">
                <a:latin typeface="+mn-lt"/>
              </a:rPr>
              <a:t>se généralisent en langue anglaise, langue de diffusion de l’information et de communication à l’intérieur et à l’extérieur de l’entreprise, </a:t>
            </a:r>
            <a:r>
              <a:rPr lang="fr-FR" sz="1400" b="1" i="1" dirty="0" smtClean="0">
                <a:latin typeface="+mn-lt"/>
              </a:rPr>
              <a:t>à l’écrit comme à l’oral. </a:t>
            </a:r>
            <a:r>
              <a:rPr lang="fr-FR" sz="1400" i="1" dirty="0" smtClean="0">
                <a:latin typeface="+mn-lt"/>
              </a:rPr>
              <a:t>»</a:t>
            </a:r>
            <a:endParaRPr lang="fr-FR" sz="1400" dirty="0" smtClean="0">
              <a:latin typeface="+mn-lt"/>
            </a:endParaRPr>
          </a:p>
        </p:txBody>
      </p:sp>
    </p:spTree>
    <p:extLst>
      <p:ext uri="{BB962C8B-B14F-4D97-AF65-F5344CB8AC3E}">
        <p14:creationId xmlns:p14="http://schemas.microsoft.com/office/powerpoint/2010/main" val="1008168841"/>
      </p:ext>
    </p:extLst>
  </p:cSld>
  <p:clrMapOvr>
    <a:masterClrMapping/>
  </p:clrMapOvr>
  <p:transition spd="slow">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32520" y="116632"/>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Une stratégie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de formation</a:t>
            </a:r>
            <a:endPar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endParaRPr>
          </a:p>
        </p:txBody>
      </p:sp>
      <p:sp>
        <p:nvSpPr>
          <p:cNvPr id="32" name="Rectangle 31"/>
          <p:cNvSpPr/>
          <p:nvPr/>
        </p:nvSpPr>
        <p:spPr>
          <a:xfrm>
            <a:off x="667521" y="1087269"/>
            <a:ext cx="3731556" cy="1754326"/>
          </a:xfrm>
          <a:prstGeom prst="rect">
            <a:avLst/>
          </a:prstGeom>
        </p:spPr>
        <p:txBody>
          <a:bodyPr wrap="square">
            <a:spAutoFit/>
          </a:bodyPr>
          <a:lstStyle/>
          <a:p>
            <a:pPr marL="540000" lvl="1" indent="-285750">
              <a:spcBef>
                <a:spcPts val="600"/>
              </a:spcBef>
              <a:buFont typeface="Wingdings" panose="05000000000000000000" pitchFamily="2" charset="2"/>
              <a:buChar char="§"/>
            </a:pPr>
            <a:r>
              <a:rPr lang="fr-FR" altLang="fr-FR" sz="1400" dirty="0" smtClean="0">
                <a:latin typeface="+mn-lt"/>
              </a:rPr>
              <a:t>Une approche interdisciplinaire</a:t>
            </a:r>
            <a:r>
              <a:rPr lang="fr-FR" altLang="fr-FR" sz="1400" i="1" dirty="0" smtClean="0">
                <a:latin typeface="+mn-lt"/>
              </a:rPr>
              <a:t> </a:t>
            </a:r>
            <a:r>
              <a:rPr lang="fr-FR" altLang="fr-FR" sz="1400" dirty="0">
                <a:latin typeface="+mn-lt"/>
              </a:rPr>
              <a:t>des </a:t>
            </a:r>
            <a:r>
              <a:rPr lang="fr-FR" altLang="fr-FR" sz="1400" dirty="0" smtClean="0">
                <a:latin typeface="+mn-lt"/>
              </a:rPr>
              <a:t>enseignements</a:t>
            </a:r>
          </a:p>
          <a:p>
            <a:pPr marL="540000" lvl="1" indent="-285750">
              <a:spcBef>
                <a:spcPts val="600"/>
              </a:spcBef>
              <a:buFont typeface="Wingdings" panose="05000000000000000000" pitchFamily="2" charset="2"/>
              <a:buChar char="§"/>
            </a:pPr>
            <a:r>
              <a:rPr lang="fr-FR" altLang="fr-FR" sz="1400" dirty="0" smtClean="0">
                <a:latin typeface="+mn-lt"/>
              </a:rPr>
              <a:t>Une </a:t>
            </a:r>
            <a:r>
              <a:rPr lang="fr-FR" altLang="fr-FR" sz="1400" dirty="0">
                <a:latin typeface="+mn-lt"/>
              </a:rPr>
              <a:t>nécessité de construire une progression pédagogique sur le cycle de formation par l’équipe </a:t>
            </a:r>
            <a:r>
              <a:rPr lang="fr-FR" altLang="fr-FR" sz="1400" dirty="0" smtClean="0">
                <a:latin typeface="+mn-lt"/>
              </a:rPr>
              <a:t>pédagogique</a:t>
            </a:r>
          </a:p>
          <a:p>
            <a:pPr marL="540000" lvl="1" indent="-285750">
              <a:spcBef>
                <a:spcPts val="600"/>
              </a:spcBef>
              <a:buFont typeface="Wingdings" panose="05000000000000000000" pitchFamily="2" charset="2"/>
              <a:buChar char="§"/>
            </a:pPr>
            <a:r>
              <a:rPr lang="fr-FR" altLang="fr-FR" sz="1400" dirty="0">
                <a:latin typeface="+mn-lt"/>
              </a:rPr>
              <a:t>Une organisation des enseignements à l’initiative des </a:t>
            </a:r>
            <a:r>
              <a:rPr lang="fr-FR" altLang="fr-FR" sz="1400" dirty="0" smtClean="0">
                <a:latin typeface="+mn-lt"/>
              </a:rPr>
              <a:t>établissements</a:t>
            </a:r>
            <a:endParaRPr lang="fr-FR" altLang="fr-FR" sz="1400" dirty="0">
              <a:latin typeface="+mn-lt"/>
            </a:endParaRPr>
          </a:p>
        </p:txBody>
      </p:sp>
      <p:graphicFrame>
        <p:nvGraphicFramePr>
          <p:cNvPr id="33" name="Tableau 32"/>
          <p:cNvGraphicFramePr>
            <a:graphicFrameLocks noGrp="1"/>
          </p:cNvGraphicFramePr>
          <p:nvPr>
            <p:extLst>
              <p:ext uri="{D42A27DB-BD31-4B8C-83A1-F6EECF244321}">
                <p14:modId xmlns:p14="http://schemas.microsoft.com/office/powerpoint/2010/main" val="687517336"/>
              </p:ext>
            </p:extLst>
          </p:nvPr>
        </p:nvGraphicFramePr>
        <p:xfrm>
          <a:off x="898828" y="3664038"/>
          <a:ext cx="8518668" cy="3072690"/>
        </p:xfrm>
        <a:graphic>
          <a:graphicData uri="http://schemas.openxmlformats.org/drawingml/2006/table">
            <a:tbl>
              <a:tblPr>
                <a:tableStyleId>{5940675A-B579-460E-94D1-54222C63F5DA}</a:tableStyleId>
              </a:tblPr>
              <a:tblGrid>
                <a:gridCol w="2614194"/>
                <a:gridCol w="1126809"/>
                <a:gridCol w="991591"/>
                <a:gridCol w="901446"/>
                <a:gridCol w="991591"/>
                <a:gridCol w="991591"/>
                <a:gridCol w="901446"/>
              </a:tblGrid>
              <a:tr h="204981">
                <a:tc rowSpan="2">
                  <a:txBody>
                    <a:bodyPr/>
                    <a:lstStyle/>
                    <a:p>
                      <a:pPr algn="l">
                        <a:spcAft>
                          <a:spcPts val="0"/>
                        </a:spcAft>
                      </a:pPr>
                      <a:r>
                        <a:rPr lang="fr-FR" sz="1100" dirty="0">
                          <a:effectLst/>
                        </a:rPr>
                        <a:t> </a:t>
                      </a:r>
                      <a:endParaRPr lang="fr-FR" sz="1100" dirty="0">
                        <a:effectLst/>
                        <a:latin typeface="Arial" pitchFamily="34" charset="0"/>
                        <a:ea typeface="Times New Roman"/>
                        <a:cs typeface="Arial" pitchFamily="34" charset="0"/>
                      </a:endParaRPr>
                    </a:p>
                  </a:txBody>
                  <a:tcPr marL="43011" marR="43011" marT="0" marB="0" anchor="ctr">
                    <a:solidFill>
                      <a:schemeClr val="bg1"/>
                    </a:solidFill>
                  </a:tcPr>
                </a:tc>
                <a:tc gridSpan="3">
                  <a:txBody>
                    <a:bodyPr/>
                    <a:lstStyle/>
                    <a:p>
                      <a:pPr algn="ctr">
                        <a:spcAft>
                          <a:spcPts val="0"/>
                        </a:spcAft>
                      </a:pPr>
                      <a:r>
                        <a:rPr lang="fr-FR" sz="1100" b="1" dirty="0">
                          <a:effectLst/>
                        </a:rPr>
                        <a:t>Horaire de 1</a:t>
                      </a:r>
                      <a:r>
                        <a:rPr lang="fr-FR" sz="1100" b="1" baseline="30000" dirty="0">
                          <a:effectLst/>
                        </a:rPr>
                        <a:t>re</a:t>
                      </a:r>
                      <a:r>
                        <a:rPr lang="fr-FR" sz="1100" b="1" dirty="0">
                          <a:effectLst/>
                        </a:rPr>
                        <a:t> année (32s)</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hMerge="1">
                  <a:txBody>
                    <a:bodyPr/>
                    <a:lstStyle/>
                    <a:p>
                      <a:endParaRPr lang="fr-FR"/>
                    </a:p>
                  </a:txBody>
                  <a:tcPr/>
                </a:tc>
                <a:tc hMerge="1">
                  <a:txBody>
                    <a:bodyPr/>
                    <a:lstStyle/>
                    <a:p>
                      <a:endParaRPr lang="fr-FR"/>
                    </a:p>
                  </a:txBody>
                  <a:tcPr/>
                </a:tc>
                <a:tc gridSpan="3">
                  <a:txBody>
                    <a:bodyPr/>
                    <a:lstStyle/>
                    <a:p>
                      <a:pPr algn="ctr">
                        <a:spcAft>
                          <a:spcPts val="0"/>
                        </a:spcAft>
                      </a:pPr>
                      <a:r>
                        <a:rPr lang="fr-FR" sz="1100" b="1" dirty="0">
                          <a:effectLst/>
                        </a:rPr>
                        <a:t>Horaire de 2</a:t>
                      </a:r>
                      <a:r>
                        <a:rPr lang="fr-FR" sz="1100" b="1" baseline="30000" dirty="0">
                          <a:effectLst/>
                        </a:rPr>
                        <a:t>e</a:t>
                      </a:r>
                      <a:r>
                        <a:rPr lang="fr-FR" sz="1100" b="1" dirty="0">
                          <a:effectLst/>
                        </a:rPr>
                        <a:t> année (30s)</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hMerge="1">
                  <a:txBody>
                    <a:bodyPr/>
                    <a:lstStyle/>
                    <a:p>
                      <a:endParaRPr lang="fr-FR"/>
                    </a:p>
                  </a:txBody>
                  <a:tcPr/>
                </a:tc>
                <a:tc hMerge="1">
                  <a:txBody>
                    <a:bodyPr/>
                    <a:lstStyle/>
                    <a:p>
                      <a:endParaRPr lang="fr-FR"/>
                    </a:p>
                  </a:txBody>
                  <a:tcPr/>
                </a:tc>
              </a:tr>
              <a:tr h="204981">
                <a:tc vMerge="1">
                  <a:txBody>
                    <a:bodyPr/>
                    <a:lstStyle/>
                    <a:p>
                      <a:endParaRPr lang="fr-FR"/>
                    </a:p>
                  </a:txBody>
                  <a:tcPr/>
                </a:tc>
                <a:tc>
                  <a:txBody>
                    <a:bodyPr/>
                    <a:lstStyle/>
                    <a:p>
                      <a:pPr algn="ctr">
                        <a:spcAft>
                          <a:spcPts val="0"/>
                        </a:spcAft>
                      </a:pPr>
                      <a:r>
                        <a:rPr lang="fr-FR" sz="1100" dirty="0">
                          <a:effectLst/>
                        </a:rPr>
                        <a:t>Par semaine</a:t>
                      </a:r>
                      <a:endParaRPr lang="fr-FR" sz="1100"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a:effectLst/>
                        </a:rPr>
                        <a:t>a + b + c</a:t>
                      </a:r>
                      <a:r>
                        <a:rPr lang="fr-FR" sz="1100" baseline="30000">
                          <a:effectLst/>
                        </a:rPr>
                        <a:t>(2)</a:t>
                      </a:r>
                      <a:endParaRPr lang="fr-FR" sz="110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a:effectLst/>
                        </a:rPr>
                        <a:t>Par année</a:t>
                      </a:r>
                      <a:endParaRPr lang="fr-FR" sz="110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a:effectLst/>
                        </a:rPr>
                        <a:t>Par semaine</a:t>
                      </a:r>
                      <a:endParaRPr lang="fr-FR" sz="110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a:effectLst/>
                        </a:rPr>
                        <a:t>a + b + c</a:t>
                      </a:r>
                      <a:r>
                        <a:rPr lang="fr-FR" sz="1100" baseline="30000">
                          <a:effectLst/>
                        </a:rPr>
                        <a:t>(2)</a:t>
                      </a:r>
                      <a:endParaRPr lang="fr-FR" sz="110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a:effectLst/>
                        </a:rPr>
                        <a:t>Par année</a:t>
                      </a:r>
                      <a:endParaRPr lang="fr-FR" sz="1100">
                        <a:effectLst/>
                        <a:latin typeface="Arial" pitchFamily="34" charset="0"/>
                        <a:ea typeface="Times New Roman"/>
                        <a:cs typeface="Arial" pitchFamily="34" charset="0"/>
                      </a:endParaRPr>
                    </a:p>
                  </a:txBody>
                  <a:tcPr marL="43011" marR="43011" marT="0" marB="0" anchor="ctr">
                    <a:solidFill>
                      <a:schemeClr val="bg1"/>
                    </a:solidFill>
                  </a:tcPr>
                </a:tc>
              </a:tr>
              <a:tr h="210723">
                <a:tc>
                  <a:txBody>
                    <a:bodyPr/>
                    <a:lstStyle/>
                    <a:p>
                      <a:pPr marL="145415" indent="-145415" algn="l">
                        <a:spcAft>
                          <a:spcPts val="0"/>
                        </a:spcAft>
                        <a:tabLst>
                          <a:tab pos="55245" algn="l"/>
                        </a:tabLst>
                      </a:pPr>
                      <a:r>
                        <a:rPr lang="fr-FR" sz="1100" b="1" dirty="0">
                          <a:effectLst/>
                        </a:rPr>
                        <a:t>1. Culture générale et expression</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 + 1 + 0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64</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2</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1 + 1 + 0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60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r>
              <a:tr h="213589">
                <a:tc>
                  <a:txBody>
                    <a:bodyPr/>
                    <a:lstStyle/>
                    <a:p>
                      <a:pPr marL="180340" indent="-180340" algn="l">
                        <a:spcAft>
                          <a:spcPts val="0"/>
                        </a:spcAft>
                        <a:tabLst>
                          <a:tab pos="184150" algn="l"/>
                        </a:tabLst>
                      </a:pPr>
                      <a:r>
                        <a:rPr lang="fr-FR" sz="1100" b="1" dirty="0">
                          <a:effectLst/>
                        </a:rPr>
                        <a:t>2. Anglais</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 + 1 + 0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64</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3</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2</a:t>
                      </a:r>
                      <a:r>
                        <a:rPr lang="fr-FR" sz="1100" b="1" baseline="30000">
                          <a:effectLst/>
                        </a:rPr>
                        <a:t>(3)</a:t>
                      </a:r>
                      <a:r>
                        <a:rPr lang="fr-FR" sz="1100" b="1">
                          <a:effectLst/>
                        </a:rPr>
                        <a:t> + 1 + 0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90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r>
              <a:tr h="232760">
                <a:tc>
                  <a:txBody>
                    <a:bodyPr/>
                    <a:lstStyle/>
                    <a:p>
                      <a:pPr marL="180340" indent="-180340" algn="l">
                        <a:spcAft>
                          <a:spcPts val="0"/>
                        </a:spcAft>
                        <a:tabLst>
                          <a:tab pos="184150" algn="l"/>
                        </a:tabLst>
                      </a:pPr>
                      <a:r>
                        <a:rPr lang="fr-FR" sz="1100" b="1" dirty="0">
                          <a:effectLst/>
                        </a:rPr>
                        <a:t>3. Mathématiques</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3</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 + 1 + 0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96</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3</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1 + 2 + 0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90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r>
              <a:tr h="232760">
                <a:tc>
                  <a:txBody>
                    <a:bodyPr/>
                    <a:lstStyle/>
                    <a:p>
                      <a:pPr marL="180340" indent="-180340" algn="l">
                        <a:spcAft>
                          <a:spcPts val="0"/>
                        </a:spcAft>
                        <a:tabLst>
                          <a:tab pos="184150" algn="l"/>
                        </a:tabLst>
                      </a:pPr>
                      <a:r>
                        <a:rPr lang="fr-FR" sz="1100" b="1" dirty="0">
                          <a:effectLst/>
                        </a:rPr>
                        <a:t>4. Physique et chimie</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4</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 + </a:t>
                      </a:r>
                      <a:r>
                        <a:rPr lang="fr-FR" sz="1100" b="1" dirty="0" smtClean="0">
                          <a:effectLst/>
                        </a:rPr>
                        <a:t>0 </a:t>
                      </a:r>
                      <a:r>
                        <a:rPr lang="fr-FR" sz="1100" b="1" dirty="0">
                          <a:effectLst/>
                        </a:rPr>
                        <a:t>+ </a:t>
                      </a:r>
                      <a:r>
                        <a:rPr lang="fr-FR" sz="1100" b="1" dirty="0" smtClean="0">
                          <a:effectLst/>
                        </a:rPr>
                        <a:t>2</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128</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4</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a:t>
                      </a:r>
                      <a:r>
                        <a:rPr lang="fr-FR" sz="1100" b="1" baseline="30000" dirty="0">
                          <a:effectLst/>
                        </a:rPr>
                        <a:t> </a:t>
                      </a:r>
                      <a:r>
                        <a:rPr lang="fr-FR" sz="1100" b="1" dirty="0">
                          <a:effectLst/>
                        </a:rPr>
                        <a:t>+ </a:t>
                      </a:r>
                      <a:r>
                        <a:rPr lang="fr-FR" sz="1100" b="1" dirty="0" smtClean="0">
                          <a:effectLst/>
                        </a:rPr>
                        <a:t>0 </a:t>
                      </a:r>
                      <a:r>
                        <a:rPr lang="fr-FR" sz="1100" b="1" dirty="0">
                          <a:effectLst/>
                        </a:rPr>
                        <a:t>+ </a:t>
                      </a:r>
                      <a:r>
                        <a:rPr lang="fr-FR" sz="1100" b="1" dirty="0" smtClean="0">
                          <a:effectLst/>
                        </a:rPr>
                        <a:t>2</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120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r>
              <a:tr h="331049">
                <a:tc>
                  <a:txBody>
                    <a:bodyPr/>
                    <a:lstStyle/>
                    <a:p>
                      <a:pPr marL="180340" indent="-180340" algn="l">
                        <a:spcAft>
                          <a:spcPts val="0"/>
                        </a:spcAft>
                        <a:tabLst>
                          <a:tab pos="145415" algn="l"/>
                        </a:tabLst>
                      </a:pPr>
                      <a:r>
                        <a:rPr lang="fr-FR" sz="1100" b="1" dirty="0">
                          <a:effectLst/>
                        </a:rPr>
                        <a:t>5. Étude pluritechnologiques des systèmes</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 + 3 + 5</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320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 + 2 + 6</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300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r>
              <a:tr h="182953">
                <a:tc>
                  <a:txBody>
                    <a:bodyPr/>
                    <a:lstStyle/>
                    <a:p>
                      <a:pPr marL="145415" indent="-145415" algn="l">
                        <a:spcAft>
                          <a:spcPts val="0"/>
                        </a:spcAft>
                        <a:tabLst>
                          <a:tab pos="55245" algn="l"/>
                        </a:tabLst>
                      </a:pPr>
                      <a:r>
                        <a:rPr lang="fr-FR" sz="1100" b="1" dirty="0">
                          <a:effectLst/>
                        </a:rPr>
                        <a:t>6. Organisation de la maintenance</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3</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1 + 2 + 0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96</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0 + 2 + 0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60</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r>
              <a:tr h="331049">
                <a:tc>
                  <a:txBody>
                    <a:bodyPr/>
                    <a:lstStyle/>
                    <a:p>
                      <a:pPr marL="180340" indent="-180340" algn="l">
                        <a:spcAft>
                          <a:spcPts val="0"/>
                        </a:spcAft>
                        <a:tabLst>
                          <a:tab pos="184150" algn="l"/>
                        </a:tabLst>
                      </a:pPr>
                      <a:r>
                        <a:rPr lang="fr-FR" sz="1100" b="1" dirty="0">
                          <a:effectLst/>
                        </a:rPr>
                        <a:t>7. Techniques de maintenance, conduite, prévention</a:t>
                      </a:r>
                      <a:r>
                        <a:rPr lang="fr-FR" sz="1100" b="1" baseline="30000" dirty="0">
                          <a:effectLst/>
                        </a:rPr>
                        <a:t>(4)</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a:effectLst/>
                        </a:rPr>
                        <a:t>7</a:t>
                      </a:r>
                      <a:endParaRPr lang="fr-FR" sz="1100" b="1">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baseline="0" dirty="0">
                          <a:effectLst/>
                        </a:rPr>
                        <a:t>1</a:t>
                      </a:r>
                      <a:r>
                        <a:rPr lang="fr-FR" sz="1100" b="1" baseline="30000" dirty="0" smtClean="0">
                          <a:effectLst/>
                        </a:rPr>
                        <a:t>(5</a:t>
                      </a:r>
                      <a:r>
                        <a:rPr lang="fr-FR" sz="1100" b="1" baseline="30000" dirty="0">
                          <a:effectLst/>
                        </a:rPr>
                        <a:t>) </a:t>
                      </a:r>
                      <a:r>
                        <a:rPr lang="fr-FR" sz="1100" b="1" dirty="0">
                          <a:effectLst/>
                        </a:rPr>
                        <a:t>+ 0 + 5</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224</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7</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a:t>
                      </a:r>
                      <a:r>
                        <a:rPr lang="fr-FR" sz="1100" b="1" baseline="30000" dirty="0">
                          <a:effectLst/>
                        </a:rPr>
                        <a:t>(3)(5) </a:t>
                      </a:r>
                      <a:r>
                        <a:rPr lang="fr-FR" sz="1100" b="1" dirty="0">
                          <a:effectLst/>
                        </a:rPr>
                        <a:t>+ 0 + 5</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c>
                  <a:txBody>
                    <a:bodyPr/>
                    <a:lstStyle/>
                    <a:p>
                      <a:pPr algn="ctr">
                        <a:spcAft>
                          <a:spcPts val="0"/>
                        </a:spcAft>
                      </a:pPr>
                      <a:r>
                        <a:rPr lang="fr-FR" sz="1100" b="1" dirty="0">
                          <a:effectLst/>
                        </a:rPr>
                        <a:t>210</a:t>
                      </a:r>
                      <a:endParaRPr lang="fr-FR" sz="1100" b="1" dirty="0">
                        <a:effectLst/>
                        <a:latin typeface="Arial" pitchFamily="34" charset="0"/>
                        <a:ea typeface="Times New Roman"/>
                        <a:cs typeface="Arial" pitchFamily="34" charset="0"/>
                      </a:endParaRPr>
                    </a:p>
                  </a:txBody>
                  <a:tcPr marL="43011" marR="43011" marT="0" marB="0" anchor="ctr">
                    <a:solidFill>
                      <a:schemeClr val="bg1"/>
                    </a:solidFill>
                  </a:tcPr>
                </a:tc>
              </a:tr>
              <a:tr h="253054">
                <a:tc>
                  <a:txBody>
                    <a:bodyPr/>
                    <a:lstStyle/>
                    <a:p>
                      <a:pPr marL="180340" indent="-180340" algn="l">
                        <a:spcAft>
                          <a:spcPts val="0"/>
                        </a:spcAft>
                        <a:tabLst>
                          <a:tab pos="184150" algn="l"/>
                        </a:tabLst>
                      </a:pPr>
                      <a:r>
                        <a:rPr lang="fr-FR" sz="1100" b="1" dirty="0">
                          <a:effectLst/>
                        </a:rPr>
                        <a:t>8. Accompagnement personnalisé</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a:effectLst/>
                        </a:rPr>
                        <a:t>1</a:t>
                      </a:r>
                      <a:endParaRPr lang="fr-FR" sz="1100" b="1">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0 + 1 + 0</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32</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1</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0 + 1 + 0</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30</a:t>
                      </a:r>
                      <a:endParaRPr lang="fr-FR" sz="1100" b="1" dirty="0">
                        <a:effectLst/>
                        <a:latin typeface="Arial" pitchFamily="34" charset="0"/>
                        <a:ea typeface="Times New Roman"/>
                        <a:cs typeface="Arial" pitchFamily="34" charset="0"/>
                      </a:endParaRPr>
                    </a:p>
                  </a:txBody>
                  <a:tcPr marL="43011" marR="43011" marT="0" marB="0" anchor="ctr">
                    <a:lnB w="38100" cap="flat" cmpd="sng" algn="ctr">
                      <a:solidFill>
                        <a:schemeClr val="tx1"/>
                      </a:solidFill>
                      <a:prstDash val="solid"/>
                      <a:round/>
                      <a:headEnd type="none" w="med" len="med"/>
                      <a:tailEnd type="none" w="med" len="med"/>
                    </a:lnB>
                    <a:solidFill>
                      <a:schemeClr val="bg1"/>
                    </a:solidFill>
                  </a:tcPr>
                </a:tc>
              </a:tr>
              <a:tr h="331049">
                <a:tc>
                  <a:txBody>
                    <a:bodyPr/>
                    <a:lstStyle/>
                    <a:p>
                      <a:pPr algn="l">
                        <a:spcAft>
                          <a:spcPts val="0"/>
                        </a:spcAft>
                      </a:pPr>
                      <a:r>
                        <a:rPr lang="fr-FR" sz="1100" b="1" dirty="0">
                          <a:effectLst/>
                        </a:rPr>
                        <a:t>Horaire total des enseignements obligatoires </a:t>
                      </a:r>
                      <a:endParaRPr lang="fr-FR" sz="1100" b="1" dirty="0">
                        <a:effectLst/>
                        <a:latin typeface="Arial" pitchFamily="34" charset="0"/>
                        <a:ea typeface="Times New Roman"/>
                        <a:cs typeface="Arial" pitchFamily="34" charset="0"/>
                      </a:endParaRPr>
                    </a:p>
                  </a:txBody>
                  <a:tcPr marL="43011" marR="43011" marT="0" marB="0"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effectLst/>
                        </a:rPr>
                        <a:t>31 </a:t>
                      </a:r>
                      <a:r>
                        <a:rPr lang="fr-FR" sz="1100" b="1" dirty="0">
                          <a:effectLst/>
                        </a:rPr>
                        <a:t>h</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smtClean="0">
                          <a:effectLst/>
                        </a:rPr>
                        <a:t>10 </a:t>
                      </a:r>
                      <a:r>
                        <a:rPr lang="fr-FR" sz="1100" b="1" dirty="0">
                          <a:effectLst/>
                        </a:rPr>
                        <a:t>+ </a:t>
                      </a:r>
                      <a:r>
                        <a:rPr lang="fr-FR" sz="1100" b="1" dirty="0" smtClean="0">
                          <a:effectLst/>
                        </a:rPr>
                        <a:t>9 </a:t>
                      </a:r>
                      <a:r>
                        <a:rPr lang="fr-FR" sz="1100" b="1" dirty="0">
                          <a:effectLst/>
                        </a:rPr>
                        <a:t>+ </a:t>
                      </a:r>
                      <a:r>
                        <a:rPr lang="fr-FR" sz="1100" b="1" dirty="0" smtClean="0">
                          <a:effectLst/>
                        </a:rPr>
                        <a:t>12</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baseline="0" dirty="0" smtClean="0">
                          <a:effectLst/>
                        </a:rPr>
                        <a:t>992</a:t>
                      </a:r>
                      <a:r>
                        <a:rPr lang="fr-FR" sz="1100" b="1" baseline="30000" dirty="0" smtClean="0">
                          <a:effectLst/>
                        </a:rPr>
                        <a:t>(1</a:t>
                      </a:r>
                      <a:r>
                        <a:rPr lang="fr-FR" sz="1100" b="1" baseline="30000" dirty="0">
                          <a:effectLst/>
                        </a:rPr>
                        <a:t>)</a:t>
                      </a:r>
                      <a:r>
                        <a:rPr lang="fr-FR" sz="1100" b="1" dirty="0">
                          <a:effectLst/>
                        </a:rPr>
                        <a:t> h</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32 h</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10 </a:t>
                      </a:r>
                      <a:r>
                        <a:rPr lang="fr-FR" sz="1100" b="1" dirty="0" smtClean="0">
                          <a:effectLst/>
                        </a:rPr>
                        <a:t>+ 9 </a:t>
                      </a:r>
                      <a:r>
                        <a:rPr lang="fr-FR" sz="1100" b="1" dirty="0">
                          <a:effectLst/>
                        </a:rPr>
                        <a:t>+ </a:t>
                      </a:r>
                      <a:r>
                        <a:rPr lang="fr-FR" sz="1100" b="1" dirty="0" smtClean="0">
                          <a:effectLst/>
                        </a:rPr>
                        <a:t>13</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spcAft>
                          <a:spcPts val="0"/>
                        </a:spcAft>
                      </a:pPr>
                      <a:r>
                        <a:rPr lang="fr-FR" sz="1100" b="1" dirty="0">
                          <a:effectLst/>
                        </a:rPr>
                        <a:t>960</a:t>
                      </a:r>
                      <a:r>
                        <a:rPr lang="fr-FR" sz="1100" b="1" baseline="30000" dirty="0">
                          <a:effectLst/>
                        </a:rPr>
                        <a:t>(1) </a:t>
                      </a:r>
                      <a:r>
                        <a:rPr lang="fr-FR" sz="1100" b="1" dirty="0">
                          <a:effectLst/>
                        </a:rPr>
                        <a:t>h</a:t>
                      </a:r>
                      <a:endParaRPr lang="fr-FR" sz="1100" b="1" dirty="0">
                        <a:effectLst/>
                        <a:latin typeface="Arial" pitchFamily="34" charset="0"/>
                        <a:ea typeface="Times New Roman"/>
                        <a:cs typeface="Arial" pitchFamily="34" charset="0"/>
                      </a:endParaRPr>
                    </a:p>
                  </a:txBody>
                  <a:tcPr marL="43011" marR="43011" marT="0" marB="0"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r>
              <a:tr h="331049">
                <a:tc>
                  <a:txBody>
                    <a:bodyPr/>
                    <a:lstStyle/>
                    <a:p>
                      <a:pPr algn="l">
                        <a:spcAft>
                          <a:spcPts val="0"/>
                        </a:spcAft>
                      </a:pPr>
                      <a:r>
                        <a:rPr lang="fr-FR" sz="1100" b="1" dirty="0">
                          <a:effectLst/>
                        </a:rPr>
                        <a:t>Langue vivante facultative (autre que l’anglais)</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a:effectLst/>
                        </a:rPr>
                        <a:t>1</a:t>
                      </a:r>
                      <a:endParaRPr lang="fr-FR" sz="1100" b="1">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a:effectLst/>
                        </a:rPr>
                        <a:t>1 + 0 + 0</a:t>
                      </a:r>
                      <a:endParaRPr lang="fr-FR" sz="1100" b="1">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a:effectLst/>
                        </a:rPr>
                        <a:t>30</a:t>
                      </a:r>
                      <a:endParaRPr lang="fr-FR" sz="1100" b="1">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a:effectLst/>
                        </a:rPr>
                        <a:t>1</a:t>
                      </a:r>
                      <a:endParaRPr lang="fr-FR" sz="1100" b="1">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dirty="0">
                          <a:effectLst/>
                        </a:rPr>
                        <a:t>1 + 0 + 0</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c>
                  <a:txBody>
                    <a:bodyPr/>
                    <a:lstStyle/>
                    <a:p>
                      <a:pPr algn="ctr">
                        <a:spcAft>
                          <a:spcPts val="0"/>
                        </a:spcAft>
                      </a:pPr>
                      <a:r>
                        <a:rPr lang="fr-FR" sz="1100" b="1" dirty="0">
                          <a:effectLst/>
                        </a:rPr>
                        <a:t>30</a:t>
                      </a:r>
                      <a:endParaRPr lang="fr-FR" sz="1100" b="1" dirty="0">
                        <a:effectLst/>
                        <a:latin typeface="Arial" pitchFamily="34" charset="0"/>
                        <a:ea typeface="Times New Roman"/>
                        <a:cs typeface="Arial" pitchFamily="34" charset="0"/>
                      </a:endParaRPr>
                    </a:p>
                  </a:txBody>
                  <a:tcPr marL="43011" marR="43011" marT="0" marB="0" anchor="ctr">
                    <a:lnT w="38100" cap="flat" cmpd="sng" algn="ctr">
                      <a:solidFill>
                        <a:schemeClr val="tx1"/>
                      </a:solidFill>
                      <a:prstDash val="solid"/>
                      <a:round/>
                      <a:headEnd type="none" w="med" len="med"/>
                      <a:tailEnd type="none" w="med" len="med"/>
                    </a:lnT>
                    <a:solidFill>
                      <a:schemeClr val="bg1"/>
                    </a:solidFill>
                  </a:tcPr>
                </a:tc>
              </a:tr>
            </a:tbl>
          </a:graphicData>
        </a:graphic>
      </p:graphicFrame>
      <p:grpSp>
        <p:nvGrpSpPr>
          <p:cNvPr id="4" name="Groupe 3"/>
          <p:cNvGrpSpPr/>
          <p:nvPr/>
        </p:nvGrpSpPr>
        <p:grpSpPr>
          <a:xfrm>
            <a:off x="4592960" y="420433"/>
            <a:ext cx="5400600" cy="2908709"/>
            <a:chOff x="4592960" y="420433"/>
            <a:chExt cx="5400600" cy="2908709"/>
          </a:xfrm>
        </p:grpSpPr>
        <p:sp>
          <p:nvSpPr>
            <p:cNvPr id="6" name="Bouée 5"/>
            <p:cNvSpPr/>
            <p:nvPr/>
          </p:nvSpPr>
          <p:spPr>
            <a:xfrm>
              <a:off x="5097016" y="708463"/>
              <a:ext cx="4090176" cy="2511938"/>
            </a:xfrm>
            <a:prstGeom prst="donut">
              <a:avLst>
                <a:gd name="adj" fmla="val 6047"/>
              </a:avLst>
            </a:prstGeom>
            <a:solidFill>
              <a:schemeClr val="bg1">
                <a:lumMod val="8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ln>
                  <a:solidFill>
                    <a:schemeClr val="bg1">
                      <a:lumMod val="75000"/>
                    </a:schemeClr>
                  </a:solidFill>
                </a:ln>
                <a:solidFill>
                  <a:schemeClr val="bg1">
                    <a:lumMod val="85000"/>
                  </a:schemeClr>
                </a:solidFill>
              </a:endParaRPr>
            </a:p>
          </p:txBody>
        </p:sp>
        <p:grpSp>
          <p:nvGrpSpPr>
            <p:cNvPr id="7" name="Groupe 6"/>
            <p:cNvGrpSpPr/>
            <p:nvPr/>
          </p:nvGrpSpPr>
          <p:grpSpPr>
            <a:xfrm>
              <a:off x="6114815" y="420433"/>
              <a:ext cx="2087806" cy="791314"/>
              <a:chOff x="848544" y="3068960"/>
              <a:chExt cx="3036131" cy="1296144"/>
            </a:xfrm>
          </p:grpSpPr>
          <p:sp>
            <p:nvSpPr>
              <p:cNvPr id="30" name="Rectangle 29"/>
              <p:cNvSpPr/>
              <p:nvPr/>
            </p:nvSpPr>
            <p:spPr>
              <a:xfrm>
                <a:off x="1064568" y="3068960"/>
                <a:ext cx="2454169" cy="1296144"/>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31" name="ZoneTexte 30"/>
              <p:cNvSpPr txBox="1"/>
              <p:nvPr/>
            </p:nvSpPr>
            <p:spPr>
              <a:xfrm>
                <a:off x="848544" y="3255367"/>
                <a:ext cx="3036131" cy="830998"/>
              </a:xfrm>
              <a:prstGeom prst="rect">
                <a:avLst/>
              </a:prstGeom>
              <a:noFill/>
            </p:spPr>
            <p:txBody>
              <a:bodyPr wrap="square" rtlCol="0">
                <a:spAutoFit/>
              </a:bodyPr>
              <a:lstStyle/>
              <a:p>
                <a:pPr algn="ctr"/>
                <a:r>
                  <a:rPr lang="fr-FR" sz="1200" dirty="0">
                    <a:latin typeface="+mn-lt"/>
                  </a:rPr>
                  <a:t>Étude</a:t>
                </a:r>
              </a:p>
              <a:p>
                <a:pPr algn="ctr"/>
                <a:r>
                  <a:rPr lang="fr-FR" sz="1200" dirty="0" smtClean="0">
                    <a:latin typeface="+mn-lt"/>
                  </a:rPr>
                  <a:t>pluri technologique</a:t>
                </a:r>
                <a:endParaRPr lang="fr-FR" sz="1200" dirty="0">
                  <a:latin typeface="+mn-lt"/>
                </a:endParaRPr>
              </a:p>
              <a:p>
                <a:pPr algn="ctr"/>
                <a:r>
                  <a:rPr lang="fr-FR" sz="1200" dirty="0">
                    <a:latin typeface="+mn-lt"/>
                  </a:rPr>
                  <a:t>des </a:t>
                </a:r>
                <a:r>
                  <a:rPr lang="fr-FR" sz="1200" dirty="0" smtClean="0">
                    <a:latin typeface="+mn-lt"/>
                  </a:rPr>
                  <a:t>systèmes</a:t>
                </a:r>
                <a:endParaRPr lang="fr-FR" sz="1200" dirty="0">
                  <a:latin typeface="+mn-lt"/>
                </a:endParaRPr>
              </a:p>
            </p:txBody>
          </p:sp>
        </p:grpSp>
        <p:grpSp>
          <p:nvGrpSpPr>
            <p:cNvPr id="9" name="Groupe 8"/>
            <p:cNvGrpSpPr/>
            <p:nvPr/>
          </p:nvGrpSpPr>
          <p:grpSpPr>
            <a:xfrm>
              <a:off x="4592960" y="1284529"/>
              <a:ext cx="1800200" cy="605681"/>
              <a:chOff x="951675" y="3068960"/>
              <a:chExt cx="3036131" cy="1296144"/>
            </a:xfrm>
          </p:grpSpPr>
          <p:sp>
            <p:nvSpPr>
              <p:cNvPr id="28" name="Rectangle 27"/>
              <p:cNvSpPr/>
              <p:nvPr/>
            </p:nvSpPr>
            <p:spPr>
              <a:xfrm>
                <a:off x="1064568" y="3068960"/>
                <a:ext cx="2454169" cy="1296144"/>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9" name="ZoneTexte 28"/>
              <p:cNvSpPr txBox="1"/>
              <p:nvPr/>
            </p:nvSpPr>
            <p:spPr>
              <a:xfrm>
                <a:off x="951675" y="3253236"/>
                <a:ext cx="3036131" cy="744887"/>
              </a:xfrm>
              <a:prstGeom prst="rect">
                <a:avLst/>
              </a:prstGeom>
              <a:noFill/>
            </p:spPr>
            <p:txBody>
              <a:bodyPr wrap="square" rtlCol="0">
                <a:spAutoFit/>
              </a:bodyPr>
              <a:lstStyle/>
              <a:p>
                <a:pPr algn="ctr"/>
                <a:r>
                  <a:rPr lang="fr-FR" sz="1200" dirty="0" smtClean="0">
                    <a:latin typeface="+mn-lt"/>
                  </a:rPr>
                  <a:t>Sciences physiques </a:t>
                </a:r>
              </a:p>
              <a:p>
                <a:pPr algn="ctr"/>
                <a:r>
                  <a:rPr lang="fr-FR" sz="1200" dirty="0" smtClean="0">
                    <a:latin typeface="+mn-lt"/>
                  </a:rPr>
                  <a:t>&amp; Chimie</a:t>
                </a:r>
                <a:endParaRPr lang="fr-FR" sz="1200" dirty="0">
                  <a:latin typeface="+mn-lt"/>
                </a:endParaRPr>
              </a:p>
            </p:txBody>
          </p:sp>
        </p:grpSp>
        <p:grpSp>
          <p:nvGrpSpPr>
            <p:cNvPr id="10" name="Groupe 9"/>
            <p:cNvGrpSpPr/>
            <p:nvPr/>
          </p:nvGrpSpPr>
          <p:grpSpPr>
            <a:xfrm>
              <a:off x="8106460" y="1988577"/>
              <a:ext cx="1648220" cy="952136"/>
              <a:chOff x="1556686" y="3191067"/>
              <a:chExt cx="2454169" cy="1296145"/>
            </a:xfrm>
          </p:grpSpPr>
          <p:sp>
            <p:nvSpPr>
              <p:cNvPr id="26" name="Rectangle 25"/>
              <p:cNvSpPr/>
              <p:nvPr/>
            </p:nvSpPr>
            <p:spPr>
              <a:xfrm>
                <a:off x="1556686" y="3191067"/>
                <a:ext cx="2454169" cy="1296145"/>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7" name="ZoneTexte 26"/>
              <p:cNvSpPr txBox="1"/>
              <p:nvPr/>
            </p:nvSpPr>
            <p:spPr>
              <a:xfrm>
                <a:off x="1596318" y="3388103"/>
                <a:ext cx="2374904" cy="774219"/>
              </a:xfrm>
              <a:prstGeom prst="rect">
                <a:avLst/>
              </a:prstGeom>
              <a:noFill/>
            </p:spPr>
            <p:txBody>
              <a:bodyPr wrap="square" rtlCol="0">
                <a:spAutoFit/>
              </a:bodyPr>
              <a:lstStyle/>
              <a:p>
                <a:pPr algn="ctr"/>
                <a:r>
                  <a:rPr lang="fr-FR" sz="1200" dirty="0" smtClean="0">
                    <a:latin typeface="+mn-lt"/>
                  </a:rPr>
                  <a:t>Techniques de maintenance</a:t>
                </a:r>
              </a:p>
              <a:p>
                <a:pPr algn="ctr"/>
                <a:r>
                  <a:rPr lang="fr-FR" sz="1200" dirty="0" smtClean="0">
                    <a:latin typeface="+mn-lt"/>
                  </a:rPr>
                  <a:t>Conduite – Prévention </a:t>
                </a:r>
                <a:endParaRPr lang="fr-FR" sz="1200" dirty="0">
                  <a:latin typeface="+mn-lt"/>
                </a:endParaRPr>
              </a:p>
            </p:txBody>
          </p:sp>
        </p:grpSp>
        <p:grpSp>
          <p:nvGrpSpPr>
            <p:cNvPr id="11" name="Groupe 10"/>
            <p:cNvGrpSpPr/>
            <p:nvPr/>
          </p:nvGrpSpPr>
          <p:grpSpPr>
            <a:xfrm>
              <a:off x="6111672" y="2780928"/>
              <a:ext cx="2090949" cy="548214"/>
              <a:chOff x="848544" y="3068960"/>
              <a:chExt cx="3036131" cy="1296144"/>
            </a:xfrm>
          </p:grpSpPr>
          <p:sp>
            <p:nvSpPr>
              <p:cNvPr id="24" name="Rectangle 23"/>
              <p:cNvSpPr/>
              <p:nvPr/>
            </p:nvSpPr>
            <p:spPr>
              <a:xfrm>
                <a:off x="1064568" y="3068960"/>
                <a:ext cx="2454169" cy="1296144"/>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5" name="ZoneTexte 24"/>
              <p:cNvSpPr txBox="1"/>
              <p:nvPr/>
            </p:nvSpPr>
            <p:spPr>
              <a:xfrm>
                <a:off x="848544" y="3193741"/>
                <a:ext cx="3036131" cy="475994"/>
              </a:xfrm>
              <a:prstGeom prst="rect">
                <a:avLst/>
              </a:prstGeom>
              <a:noFill/>
            </p:spPr>
            <p:txBody>
              <a:bodyPr wrap="square" rtlCol="0">
                <a:spAutoFit/>
              </a:bodyPr>
              <a:lstStyle/>
              <a:p>
                <a:pPr algn="ctr"/>
                <a:r>
                  <a:rPr lang="fr-FR" sz="1200" dirty="0" smtClean="0">
                    <a:latin typeface="+mn-lt"/>
                  </a:rPr>
                  <a:t>Organisation de la maintenance</a:t>
                </a:r>
                <a:endParaRPr lang="fr-FR" sz="1200" dirty="0">
                  <a:latin typeface="+mn-lt"/>
                </a:endParaRPr>
              </a:p>
            </p:txBody>
          </p:sp>
        </p:grpSp>
        <p:grpSp>
          <p:nvGrpSpPr>
            <p:cNvPr id="12" name="Groupe 11"/>
            <p:cNvGrpSpPr/>
            <p:nvPr/>
          </p:nvGrpSpPr>
          <p:grpSpPr>
            <a:xfrm>
              <a:off x="6114389" y="1356537"/>
              <a:ext cx="2088232" cy="578209"/>
              <a:chOff x="848544" y="3068960"/>
              <a:chExt cx="3036131" cy="1296144"/>
            </a:xfrm>
          </p:grpSpPr>
          <p:sp>
            <p:nvSpPr>
              <p:cNvPr id="22" name="Rectangle 21"/>
              <p:cNvSpPr/>
              <p:nvPr/>
            </p:nvSpPr>
            <p:spPr>
              <a:xfrm>
                <a:off x="1064568" y="3068960"/>
                <a:ext cx="2454169" cy="1296144"/>
              </a:xfrm>
              <a:prstGeom prst="rect">
                <a:avLst/>
              </a:prstGeom>
              <a:solidFill>
                <a:schemeClr val="bg2">
                  <a:lumMod val="9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23" name="ZoneTexte 22"/>
              <p:cNvSpPr txBox="1"/>
              <p:nvPr/>
            </p:nvSpPr>
            <p:spPr>
              <a:xfrm>
                <a:off x="848544" y="3134258"/>
                <a:ext cx="3036131" cy="967547"/>
              </a:xfrm>
              <a:prstGeom prst="rect">
                <a:avLst/>
              </a:prstGeom>
              <a:noFill/>
            </p:spPr>
            <p:txBody>
              <a:bodyPr wrap="square" rtlCol="0">
                <a:spAutoFit/>
              </a:bodyPr>
              <a:lstStyle/>
              <a:p>
                <a:pPr algn="ctr"/>
                <a:r>
                  <a:rPr lang="fr-FR" sz="1200" dirty="0" smtClean="0">
                    <a:latin typeface="+mn-lt"/>
                  </a:rPr>
                  <a:t>Co-enseignement</a:t>
                </a:r>
              </a:p>
              <a:p>
                <a:pPr algn="ctr"/>
                <a:r>
                  <a:rPr lang="fr-FR" sz="1200" dirty="0" smtClean="0">
                    <a:latin typeface="+mn-lt"/>
                  </a:rPr>
                  <a:t>Anglais</a:t>
                </a:r>
                <a:endParaRPr lang="fr-FR" sz="1200" dirty="0">
                  <a:latin typeface="+mn-lt"/>
                </a:endParaRPr>
              </a:p>
            </p:txBody>
          </p:sp>
        </p:grpSp>
        <p:grpSp>
          <p:nvGrpSpPr>
            <p:cNvPr id="14" name="Groupe 13"/>
            <p:cNvGrpSpPr/>
            <p:nvPr/>
          </p:nvGrpSpPr>
          <p:grpSpPr>
            <a:xfrm>
              <a:off x="6262969" y="2027736"/>
              <a:ext cx="1687962" cy="618455"/>
              <a:chOff x="7672485" y="929915"/>
              <a:chExt cx="2019891" cy="618455"/>
            </a:xfrm>
          </p:grpSpPr>
          <p:sp>
            <p:nvSpPr>
              <p:cNvPr id="18" name="Rectangle 17"/>
              <p:cNvSpPr/>
              <p:nvPr/>
            </p:nvSpPr>
            <p:spPr>
              <a:xfrm>
                <a:off x="7672485" y="929915"/>
                <a:ext cx="2019891" cy="618455"/>
              </a:xfrm>
              <a:prstGeom prst="rect">
                <a:avLst/>
              </a:prstGeom>
              <a:solidFill>
                <a:schemeClr val="accent6">
                  <a:lumMod val="60000"/>
                  <a:lumOff val="4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solidFill>
                    <a:schemeClr val="accent4">
                      <a:lumMod val="60000"/>
                      <a:lumOff val="40000"/>
                    </a:schemeClr>
                  </a:solidFill>
                </a:endParaRPr>
              </a:p>
            </p:txBody>
          </p:sp>
          <p:sp>
            <p:nvSpPr>
              <p:cNvPr id="19" name="ZoneTexte 18"/>
              <p:cNvSpPr txBox="1"/>
              <p:nvPr/>
            </p:nvSpPr>
            <p:spPr>
              <a:xfrm>
                <a:off x="7711027" y="1023119"/>
                <a:ext cx="1872208" cy="461665"/>
              </a:xfrm>
              <a:prstGeom prst="rect">
                <a:avLst/>
              </a:prstGeom>
              <a:noFill/>
            </p:spPr>
            <p:txBody>
              <a:bodyPr wrap="square" rtlCol="0">
                <a:spAutoFit/>
              </a:bodyPr>
              <a:lstStyle/>
              <a:p>
                <a:pPr algn="ctr"/>
                <a:r>
                  <a:rPr lang="fr-FR" sz="1200" dirty="0" smtClean="0">
                    <a:latin typeface="+mn-lt"/>
                  </a:rPr>
                  <a:t>Accompagnement personnalisé</a:t>
                </a:r>
                <a:endParaRPr lang="fr-FR" sz="1200" dirty="0">
                  <a:latin typeface="+mn-lt"/>
                </a:endParaRPr>
              </a:p>
            </p:txBody>
          </p:sp>
        </p:grpSp>
        <p:grpSp>
          <p:nvGrpSpPr>
            <p:cNvPr id="15" name="Groupe 14"/>
            <p:cNvGrpSpPr/>
            <p:nvPr/>
          </p:nvGrpSpPr>
          <p:grpSpPr>
            <a:xfrm>
              <a:off x="4592960" y="2220633"/>
              <a:ext cx="1726845" cy="697670"/>
              <a:chOff x="848544" y="3068960"/>
              <a:chExt cx="3036131" cy="1296144"/>
            </a:xfrm>
          </p:grpSpPr>
          <p:sp>
            <p:nvSpPr>
              <p:cNvPr id="16" name="Rectangle 15"/>
              <p:cNvSpPr/>
              <p:nvPr/>
            </p:nvSpPr>
            <p:spPr>
              <a:xfrm>
                <a:off x="1064568" y="3068960"/>
                <a:ext cx="2454169" cy="1296144"/>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17" name="ZoneTexte 16"/>
              <p:cNvSpPr txBox="1"/>
              <p:nvPr/>
            </p:nvSpPr>
            <p:spPr>
              <a:xfrm>
                <a:off x="848544" y="3327277"/>
                <a:ext cx="3036131" cy="857690"/>
              </a:xfrm>
              <a:prstGeom prst="rect">
                <a:avLst/>
              </a:prstGeom>
              <a:noFill/>
            </p:spPr>
            <p:txBody>
              <a:bodyPr wrap="square" rtlCol="0">
                <a:spAutoFit/>
              </a:bodyPr>
              <a:lstStyle/>
              <a:p>
                <a:pPr algn="ctr"/>
                <a:r>
                  <a:rPr lang="fr-FR" sz="1200" dirty="0" smtClean="0">
                    <a:latin typeface="+mn-lt"/>
                  </a:rPr>
                  <a:t>Sciences </a:t>
                </a:r>
              </a:p>
              <a:p>
                <a:pPr algn="ctr"/>
                <a:r>
                  <a:rPr lang="fr-FR" sz="1200" dirty="0" smtClean="0">
                    <a:latin typeface="+mn-lt"/>
                  </a:rPr>
                  <a:t>mathématiques</a:t>
                </a:r>
                <a:endParaRPr lang="fr-FR" sz="1200" dirty="0">
                  <a:latin typeface="+mn-lt"/>
                </a:endParaRPr>
              </a:p>
            </p:txBody>
          </p:sp>
        </p:grpSp>
        <p:grpSp>
          <p:nvGrpSpPr>
            <p:cNvPr id="34" name="Groupe 33"/>
            <p:cNvGrpSpPr/>
            <p:nvPr/>
          </p:nvGrpSpPr>
          <p:grpSpPr>
            <a:xfrm>
              <a:off x="8049344" y="1110896"/>
              <a:ext cx="1944216" cy="605681"/>
              <a:chOff x="951675" y="3068960"/>
              <a:chExt cx="3036131" cy="1296144"/>
            </a:xfrm>
          </p:grpSpPr>
          <p:sp>
            <p:nvSpPr>
              <p:cNvPr id="35" name="Rectangle 34"/>
              <p:cNvSpPr/>
              <p:nvPr/>
            </p:nvSpPr>
            <p:spPr>
              <a:xfrm>
                <a:off x="1064568" y="3068960"/>
                <a:ext cx="2454169" cy="1296144"/>
              </a:xfrm>
              <a:prstGeom prst="rect">
                <a:avLst/>
              </a:prstGeom>
              <a:solidFill>
                <a:schemeClr val="accent1">
                  <a:lumMod val="40000"/>
                  <a:lumOff val="6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200"/>
              </a:p>
            </p:txBody>
          </p:sp>
          <p:sp>
            <p:nvSpPr>
              <p:cNvPr id="36" name="ZoneTexte 35"/>
              <p:cNvSpPr txBox="1"/>
              <p:nvPr/>
            </p:nvSpPr>
            <p:spPr>
              <a:xfrm>
                <a:off x="951675" y="3253236"/>
                <a:ext cx="3036131" cy="987953"/>
              </a:xfrm>
              <a:prstGeom prst="rect">
                <a:avLst/>
              </a:prstGeom>
              <a:noFill/>
            </p:spPr>
            <p:txBody>
              <a:bodyPr wrap="square" rtlCol="0">
                <a:spAutoFit/>
              </a:bodyPr>
              <a:lstStyle/>
              <a:p>
                <a:pPr algn="ctr"/>
                <a:r>
                  <a:rPr lang="fr-FR" sz="1200" dirty="0" smtClean="0">
                    <a:latin typeface="+mn-lt"/>
                  </a:rPr>
                  <a:t>Culture générale </a:t>
                </a:r>
              </a:p>
              <a:p>
                <a:pPr algn="ctr"/>
                <a:r>
                  <a:rPr lang="fr-FR" sz="1200" dirty="0" smtClean="0">
                    <a:latin typeface="+mn-lt"/>
                  </a:rPr>
                  <a:t>et expression</a:t>
                </a:r>
                <a:endParaRPr lang="fr-FR" sz="1200" dirty="0">
                  <a:latin typeface="+mn-lt"/>
                </a:endParaRPr>
              </a:p>
            </p:txBody>
          </p:sp>
        </p:grpSp>
      </p:grpSp>
      <p:sp>
        <p:nvSpPr>
          <p:cNvPr id="37" name="Rectangle 36"/>
          <p:cNvSpPr/>
          <p:nvPr/>
        </p:nvSpPr>
        <p:spPr>
          <a:xfrm>
            <a:off x="696931" y="3198167"/>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Une organisation pédagogique</a:t>
            </a:r>
          </a:p>
        </p:txBody>
      </p:sp>
    </p:spTree>
    <p:extLst>
      <p:ext uri="{BB962C8B-B14F-4D97-AF65-F5344CB8AC3E}">
        <p14:creationId xmlns:p14="http://schemas.microsoft.com/office/powerpoint/2010/main" val="3281636417"/>
      </p:ext>
    </p:extLst>
  </p:cSld>
  <p:clrMapOvr>
    <a:masterClrMapping/>
  </p:clrMapOvr>
  <p:transition spd="slow">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864096" y="768181"/>
            <a:ext cx="8481392" cy="5109091"/>
          </a:xfrm>
          <a:prstGeom prst="rect">
            <a:avLst/>
          </a:prstGeom>
        </p:spPr>
        <p:txBody>
          <a:bodyPr wrap="square">
            <a:spAutoFit/>
          </a:bodyPr>
          <a:lstStyle/>
          <a:p>
            <a:pPr marL="742950" lvl="1" indent="-285750" algn="just">
              <a:lnSpc>
                <a:spcPct val="150000"/>
              </a:lnSpc>
              <a:buFont typeface="Wingdings" panose="05000000000000000000" pitchFamily="2" charset="2"/>
              <a:buChar char="Ø"/>
            </a:pPr>
            <a:r>
              <a:rPr lang="fr-FR" altLang="fr-FR" b="1" dirty="0">
                <a:latin typeface="+mn-lt"/>
              </a:rPr>
              <a:t>L</a:t>
            </a:r>
            <a:r>
              <a:rPr lang="fr-FR" altLang="fr-FR" b="1" dirty="0" smtClean="0">
                <a:latin typeface="+mn-lt"/>
              </a:rPr>
              <a:t>es étudiants</a:t>
            </a:r>
          </a:p>
          <a:p>
            <a:pPr marL="1200150" lvl="2" indent="-285750" algn="just">
              <a:buFont typeface="Wingdings" panose="05000000000000000000" pitchFamily="2" charset="2"/>
              <a:buChar char="§"/>
            </a:pPr>
            <a:r>
              <a:rPr lang="fr-FR" altLang="fr-FR" sz="1600" dirty="0">
                <a:latin typeface="+mn-lt"/>
              </a:rPr>
              <a:t>L’élève acteur, auteur de sa formation</a:t>
            </a:r>
          </a:p>
          <a:p>
            <a:pPr marL="1200150" lvl="2" indent="-285750" algn="just">
              <a:buFont typeface="Wingdings" panose="05000000000000000000" pitchFamily="2" charset="2"/>
              <a:buChar char="§"/>
            </a:pPr>
            <a:r>
              <a:rPr lang="fr-FR" altLang="fr-FR" sz="1600" dirty="0" smtClean="0">
                <a:latin typeface="+mn-lt"/>
              </a:rPr>
              <a:t>le travail en équipe (jeu de rôle) des étudiants</a:t>
            </a:r>
          </a:p>
          <a:p>
            <a:pPr marL="1200150" lvl="2" indent="-285750" algn="just">
              <a:buFont typeface="Wingdings" panose="05000000000000000000" pitchFamily="2" charset="2"/>
              <a:buChar char="§"/>
            </a:pPr>
            <a:r>
              <a:rPr lang="fr-FR" altLang="fr-FR" sz="1600" dirty="0" smtClean="0">
                <a:latin typeface="+mn-lt"/>
              </a:rPr>
              <a:t>Le travail collaboratif des étudiants (plutôt que les </a:t>
            </a:r>
            <a:r>
              <a:rPr lang="fr-FR" altLang="fr-FR" sz="1600" dirty="0">
                <a:latin typeface="+mn-lt"/>
              </a:rPr>
              <a:t>cours en classe </a:t>
            </a:r>
            <a:r>
              <a:rPr lang="fr-FR" altLang="fr-FR" sz="1600" dirty="0" smtClean="0">
                <a:latin typeface="+mn-lt"/>
              </a:rPr>
              <a:t>entière</a:t>
            </a:r>
            <a:r>
              <a:rPr lang="fr-FR" altLang="fr-FR" sz="1600" dirty="0">
                <a:latin typeface="+mn-lt"/>
              </a:rPr>
              <a:t>)</a:t>
            </a:r>
            <a:endParaRPr lang="fr-FR" altLang="fr-FR" sz="1600" dirty="0" smtClean="0">
              <a:latin typeface="+mn-lt"/>
            </a:endParaRPr>
          </a:p>
          <a:p>
            <a:pPr marL="742950" lvl="1" indent="-285750" algn="just">
              <a:lnSpc>
                <a:spcPct val="150000"/>
              </a:lnSpc>
              <a:buFont typeface="Wingdings" panose="05000000000000000000" pitchFamily="2" charset="2"/>
              <a:buChar char="Ø"/>
            </a:pPr>
            <a:r>
              <a:rPr lang="fr-FR" altLang="fr-FR" b="1" dirty="0" smtClean="0">
                <a:latin typeface="+mn-lt"/>
              </a:rPr>
              <a:t>L’équipe pédagogique</a:t>
            </a:r>
          </a:p>
          <a:p>
            <a:pPr marL="1200150" lvl="2" indent="-285750" algn="just">
              <a:buFont typeface="Wingdings" panose="05000000000000000000" pitchFamily="2" charset="2"/>
              <a:buChar char="§"/>
            </a:pPr>
            <a:r>
              <a:rPr lang="fr-FR" altLang="fr-FR" sz="1600" dirty="0" smtClean="0">
                <a:latin typeface="+mn-lt"/>
              </a:rPr>
              <a:t>Une approche pluri technologique des systèmes techniques</a:t>
            </a:r>
          </a:p>
          <a:p>
            <a:pPr marL="1200150" lvl="2" indent="-285750" algn="just">
              <a:buFont typeface="Wingdings" panose="05000000000000000000" pitchFamily="2" charset="2"/>
              <a:buChar char="§"/>
            </a:pPr>
            <a:r>
              <a:rPr lang="fr-FR" altLang="fr-FR" sz="1600" dirty="0" smtClean="0">
                <a:latin typeface="+mn-lt"/>
              </a:rPr>
              <a:t>L’interdisciplinarité</a:t>
            </a:r>
          </a:p>
          <a:p>
            <a:pPr marL="1200150" lvl="2" indent="-285750" algn="just">
              <a:buFont typeface="Wingdings" panose="05000000000000000000" pitchFamily="2" charset="2"/>
              <a:buChar char="§"/>
            </a:pPr>
            <a:r>
              <a:rPr lang="fr-FR" altLang="fr-FR" sz="1600" dirty="0" smtClean="0">
                <a:latin typeface="+mn-lt"/>
              </a:rPr>
              <a:t>La personnalisation (AP)</a:t>
            </a:r>
          </a:p>
          <a:p>
            <a:pPr marL="1200150" lvl="2" indent="-285750" algn="just">
              <a:buFont typeface="Wingdings" panose="05000000000000000000" pitchFamily="2" charset="2"/>
              <a:buChar char="§"/>
            </a:pPr>
            <a:r>
              <a:rPr lang="fr-FR" altLang="fr-FR" sz="1600" dirty="0" smtClean="0">
                <a:latin typeface="+mn-lt"/>
              </a:rPr>
              <a:t>Les </a:t>
            </a:r>
            <a:r>
              <a:rPr lang="fr-FR" altLang="fr-FR" sz="1600" dirty="0">
                <a:latin typeface="+mn-lt"/>
              </a:rPr>
              <a:t>démarches inductives</a:t>
            </a:r>
          </a:p>
          <a:p>
            <a:pPr marL="1200150" lvl="2" indent="-285750" algn="just">
              <a:buFont typeface="Wingdings" panose="05000000000000000000" pitchFamily="2" charset="2"/>
              <a:buChar char="§"/>
            </a:pPr>
            <a:r>
              <a:rPr lang="fr-FR" altLang="fr-FR" sz="1600" dirty="0" smtClean="0">
                <a:latin typeface="+mn-lt"/>
              </a:rPr>
              <a:t>La démarche de projet</a:t>
            </a:r>
          </a:p>
          <a:p>
            <a:pPr marL="1200150" lvl="2" indent="-285750" algn="just">
              <a:buFont typeface="Wingdings" panose="05000000000000000000" pitchFamily="2" charset="2"/>
              <a:buChar char="§"/>
            </a:pPr>
            <a:r>
              <a:rPr lang="fr-FR" altLang="fr-FR" sz="1600" dirty="0" smtClean="0">
                <a:latin typeface="+mn-lt"/>
              </a:rPr>
              <a:t>La démarche d’investigation</a:t>
            </a:r>
          </a:p>
          <a:p>
            <a:pPr marL="1200150" lvl="2" indent="-285750" algn="just">
              <a:buFont typeface="Wingdings" panose="05000000000000000000" pitchFamily="2" charset="2"/>
              <a:buChar char="§"/>
            </a:pPr>
            <a:r>
              <a:rPr lang="fr-FR" altLang="fr-FR" sz="1600" dirty="0" smtClean="0">
                <a:latin typeface="+mn-lt"/>
              </a:rPr>
              <a:t>La démarche de résolution de problèmes</a:t>
            </a:r>
          </a:p>
          <a:p>
            <a:pPr marL="1200150" lvl="2" indent="-285750" algn="just">
              <a:buFont typeface="Wingdings" panose="05000000000000000000" pitchFamily="2" charset="2"/>
              <a:buChar char="§"/>
            </a:pPr>
            <a:r>
              <a:rPr lang="fr-FR" altLang="fr-FR" sz="1600" dirty="0" smtClean="0">
                <a:latin typeface="+mn-lt"/>
              </a:rPr>
              <a:t>L’approche par la compétence et le CCF (évaluation au fil de l’eau)</a:t>
            </a:r>
          </a:p>
          <a:p>
            <a:pPr marL="1200150" lvl="2" indent="-285750" algn="just">
              <a:buFont typeface="Wingdings" panose="05000000000000000000" pitchFamily="2" charset="2"/>
              <a:buChar char="§"/>
            </a:pPr>
            <a:r>
              <a:rPr lang="fr-FR" altLang="fr-FR" sz="1600" dirty="0" smtClean="0">
                <a:latin typeface="+mn-lt"/>
              </a:rPr>
              <a:t>Elaborer des outils d’ingénierie pédagogique pour :</a:t>
            </a:r>
          </a:p>
          <a:p>
            <a:pPr marL="1657350" lvl="3" indent="-285750" algn="just">
              <a:buFont typeface="Arial" panose="020B0604020202020204" pitchFamily="34" charset="0"/>
              <a:buChar char="•"/>
            </a:pPr>
            <a:r>
              <a:rPr lang="fr-FR" altLang="fr-FR" sz="1600" i="1" dirty="0" smtClean="0">
                <a:latin typeface="+mn-lt"/>
              </a:rPr>
              <a:t>Le suivi des étudiants  sur le cycle de formation (niveau d’acquisition des compétences) </a:t>
            </a:r>
          </a:p>
          <a:p>
            <a:pPr lvl="3" algn="just"/>
            <a:r>
              <a:rPr lang="fr-FR" altLang="fr-FR" sz="1600" i="1" dirty="0">
                <a:latin typeface="+mn-lt"/>
                <a:sym typeface="Wingdings" panose="05000000000000000000" pitchFamily="2" charset="2"/>
              </a:rPr>
              <a:t>	</a:t>
            </a:r>
            <a:r>
              <a:rPr lang="fr-FR" altLang="fr-FR" sz="1600" i="1" dirty="0" smtClean="0">
                <a:latin typeface="+mn-lt"/>
                <a:sym typeface="Wingdings" panose="05000000000000000000" pitchFamily="2" charset="2"/>
              </a:rPr>
              <a:t>	 </a:t>
            </a:r>
            <a:r>
              <a:rPr lang="fr-FR" altLang="fr-FR" sz="1600" b="1" i="1" dirty="0" smtClean="0">
                <a:latin typeface="+mn-lt"/>
                <a:sym typeface="Wingdings" panose="05000000000000000000" pitchFamily="2" charset="2"/>
              </a:rPr>
              <a:t>Tableau de bord individualisé</a:t>
            </a:r>
            <a:endParaRPr lang="fr-FR" altLang="fr-FR" sz="1600" b="1" i="1" dirty="0" smtClean="0">
              <a:latin typeface="+mn-lt"/>
            </a:endParaRPr>
          </a:p>
          <a:p>
            <a:pPr marL="1657350" lvl="3" indent="-285750" algn="just">
              <a:buFont typeface="Arial" panose="020B0604020202020204" pitchFamily="34" charset="0"/>
              <a:buChar char="•"/>
            </a:pPr>
            <a:r>
              <a:rPr lang="fr-FR" altLang="fr-FR" sz="1600" i="1" dirty="0" smtClean="0">
                <a:latin typeface="+mn-lt"/>
              </a:rPr>
              <a:t>La progression pédagogique  sur le cycle de formation</a:t>
            </a:r>
          </a:p>
          <a:p>
            <a:pPr lvl="3" algn="just"/>
            <a:r>
              <a:rPr lang="fr-FR" altLang="fr-FR" sz="1600" i="1" dirty="0">
                <a:latin typeface="+mn-lt"/>
                <a:sym typeface="Wingdings" panose="05000000000000000000" pitchFamily="2" charset="2"/>
              </a:rPr>
              <a:t>	</a:t>
            </a:r>
            <a:r>
              <a:rPr lang="fr-FR" altLang="fr-FR" sz="1600" i="1" dirty="0" smtClean="0">
                <a:latin typeface="+mn-lt"/>
                <a:sym typeface="Wingdings" panose="05000000000000000000" pitchFamily="2" charset="2"/>
              </a:rPr>
              <a:t>	 </a:t>
            </a:r>
            <a:r>
              <a:rPr lang="fr-FR" altLang="fr-FR" sz="1600" b="1" i="1" dirty="0" smtClean="0">
                <a:latin typeface="+mn-lt"/>
                <a:sym typeface="Wingdings" panose="05000000000000000000" pitchFamily="2" charset="2"/>
              </a:rPr>
              <a:t>Tableau d’organisation pédagogique </a:t>
            </a:r>
            <a:endParaRPr lang="fr-FR" altLang="fr-FR" sz="1600" b="1" i="1" dirty="0" smtClean="0">
              <a:latin typeface="+mn-lt"/>
            </a:endParaRPr>
          </a:p>
        </p:txBody>
      </p:sp>
      <p:sp>
        <p:nvSpPr>
          <p:cNvPr id="4" name="Rectangle 3"/>
          <p:cNvSpPr/>
          <p:nvPr/>
        </p:nvSpPr>
        <p:spPr>
          <a:xfrm>
            <a:off x="632520" y="116632"/>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Une stratégie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de formation</a:t>
            </a:r>
            <a:endPar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endParaRPr>
          </a:p>
        </p:txBody>
      </p:sp>
      <p:sp>
        <p:nvSpPr>
          <p:cNvPr id="5" name="Espace réservé du numéro de diapositive 1"/>
          <p:cNvSpPr>
            <a:spLocks noGrp="1"/>
          </p:cNvSpPr>
          <p:nvPr>
            <p:ph type="sldNum" sz="quarter" idx="12"/>
          </p:nvPr>
        </p:nvSpPr>
        <p:spPr>
          <a:xfrm>
            <a:off x="7099300" y="6356350"/>
            <a:ext cx="2311400" cy="365125"/>
          </a:xfrm>
        </p:spPr>
        <p:txBody>
          <a:bodyPr/>
          <a:lstStyle/>
          <a:p>
            <a:pPr>
              <a:defRPr/>
            </a:pPr>
            <a:fld id="{4B92435A-9B2D-4771-936C-17AEED19518C}" type="slidenum">
              <a:rPr lang="fr-FR" smtClean="0"/>
              <a:pPr>
                <a:defRPr/>
              </a:pPr>
              <a:t>14</a:t>
            </a:fld>
            <a:endParaRPr lang="fr-FR" dirty="0"/>
          </a:p>
        </p:txBody>
      </p:sp>
    </p:spTree>
    <p:extLst>
      <p:ext uri="{BB962C8B-B14F-4D97-AF65-F5344CB8AC3E}">
        <p14:creationId xmlns:p14="http://schemas.microsoft.com/office/powerpoint/2010/main" val="225949772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B92435A-9B2D-4771-936C-17AEED19518C}" type="slidenum">
              <a:rPr lang="fr-FR" smtClean="0"/>
              <a:pPr>
                <a:defRPr/>
              </a:pPr>
              <a:t>15</a:t>
            </a:fld>
            <a:endParaRPr lang="fr-FR" dirty="0"/>
          </a:p>
        </p:txBody>
      </p:sp>
      <p:sp>
        <p:nvSpPr>
          <p:cNvPr id="3" name="Titre 1"/>
          <p:cNvSpPr txBox="1">
            <a:spLocks/>
          </p:cNvSpPr>
          <p:nvPr/>
        </p:nvSpPr>
        <p:spPr bwMode="auto">
          <a:xfrm>
            <a:off x="776536" y="3140968"/>
            <a:ext cx="8713216"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r>
              <a:rPr lang="fr-FR" sz="3200" b="1" dirty="0" smtClean="0">
                <a:ln w="11430"/>
                <a:solidFill>
                  <a:schemeClr val="accent2">
                    <a:lumMod val="75000"/>
                  </a:schemeClr>
                </a:solidFill>
                <a:effectLst>
                  <a:outerShdw blurRad="50800" dist="39000" dir="5460000" algn="tl">
                    <a:srgbClr val="000000">
                      <a:alpha val="38000"/>
                    </a:srgbClr>
                  </a:outerShdw>
                </a:effectLst>
              </a:rPr>
              <a:t>Merci de votre attention</a:t>
            </a:r>
            <a:endParaRPr lang="fr-FR" sz="3200" b="1" dirty="0">
              <a:ln w="11430"/>
              <a:solidFill>
                <a:schemeClr val="accent2">
                  <a:lumMod val="75000"/>
                </a:schemeClr>
              </a:solidFill>
              <a:effectLst>
                <a:outerShdw blurRad="50800" dist="39000" dir="5460000" algn="tl">
                  <a:srgbClr val="000000">
                    <a:alpha val="38000"/>
                  </a:srgbClr>
                </a:outerShdw>
              </a:effectLst>
            </a:endParaRPr>
          </a:p>
        </p:txBody>
      </p:sp>
      <p:sp>
        <p:nvSpPr>
          <p:cNvPr id="5" name="ZoneTexte 4"/>
          <p:cNvSpPr txBox="1"/>
          <p:nvPr/>
        </p:nvSpPr>
        <p:spPr>
          <a:xfrm>
            <a:off x="344488" y="188640"/>
            <a:ext cx="9417496" cy="707886"/>
          </a:xfrm>
          <a:prstGeom prst="rect">
            <a:avLst/>
          </a:prstGeom>
          <a:noFill/>
        </p:spPr>
        <p:txBody>
          <a:bodyPr wrap="square" rtlCol="0">
            <a:spAutoFit/>
          </a:bodyPr>
          <a:lstStyle/>
          <a:p>
            <a:pPr algn="ctr"/>
            <a:r>
              <a:rPr lang="fr-FR" sz="2000" dirty="0" smtClean="0">
                <a:latin typeface="+mn-lt"/>
              </a:rPr>
              <a:t>Séminaire national BTS Maintenance des Systèmes – Lycée Raspail Paris </a:t>
            </a:r>
          </a:p>
          <a:p>
            <a:pPr algn="ctr"/>
            <a:r>
              <a:rPr lang="fr-FR" sz="2000" dirty="0" smtClean="0">
                <a:latin typeface="+mn-lt"/>
              </a:rPr>
              <a:t>13 et 14 novembre 2014</a:t>
            </a:r>
            <a:endParaRPr lang="fr-FR" sz="2000" dirty="0">
              <a:latin typeface="+mn-lt"/>
            </a:endParaRPr>
          </a:p>
        </p:txBody>
      </p:sp>
      <p:sp>
        <p:nvSpPr>
          <p:cNvPr id="6" name="ZoneTexte 3"/>
          <p:cNvSpPr txBox="1">
            <a:spLocks noChangeArrowheads="1"/>
          </p:cNvSpPr>
          <p:nvPr/>
        </p:nvSpPr>
        <p:spPr bwMode="auto">
          <a:xfrm>
            <a:off x="1601788" y="6381750"/>
            <a:ext cx="6769100" cy="307777"/>
          </a:xfrm>
          <a:prstGeom prst="rect">
            <a:avLst/>
          </a:prstGeom>
          <a:noFill/>
          <a:ln w="9525">
            <a:noFill/>
            <a:miter lim="800000"/>
            <a:headEnd/>
            <a:tailEnd/>
          </a:ln>
        </p:spPr>
        <p:txBody>
          <a:bodyPr>
            <a:spAutoFit/>
          </a:bodyPr>
          <a:lstStyle/>
          <a:p>
            <a:pPr algn="ctr"/>
            <a:r>
              <a:rPr lang="fr-FR" sz="1400" dirty="0" smtClean="0">
                <a:solidFill>
                  <a:srgbClr val="7F7F7F"/>
                </a:solidFill>
                <a:latin typeface="Calibri" pitchFamily="34" charset="0"/>
              </a:rPr>
              <a:t>Alain DORNIOL IPR STI Rennes – D. PETRELLA – IPR STI Versailles</a:t>
            </a:r>
            <a:endParaRPr lang="fr-FR" sz="1400" dirty="0">
              <a:solidFill>
                <a:srgbClr val="7F7F7F"/>
              </a:solidFill>
              <a:latin typeface="Calibri" pitchFamily="34" charset="0"/>
            </a:endParaRPr>
          </a:p>
        </p:txBody>
      </p:sp>
    </p:spTree>
    <p:extLst>
      <p:ext uri="{BB962C8B-B14F-4D97-AF65-F5344CB8AC3E}">
        <p14:creationId xmlns:p14="http://schemas.microsoft.com/office/powerpoint/2010/main" val="4150489651"/>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numéro de diapositive 5"/>
          <p:cNvSpPr>
            <a:spLocks noGrp="1"/>
          </p:cNvSpPr>
          <p:nvPr>
            <p:ph type="sldNum" sz="quarter" idx="12"/>
          </p:nvPr>
        </p:nvSpPr>
        <p:spPr/>
        <p:txBody>
          <a:bodyPr/>
          <a:lstStyle/>
          <a:p>
            <a:pPr>
              <a:defRPr/>
            </a:pPr>
            <a:fld id="{12A13009-2F95-4680-9DBC-E7DD6010E3D3}" type="slidenum">
              <a:rPr lang="fr-FR"/>
              <a:pPr>
                <a:defRPr/>
              </a:pPr>
              <a:t>2</a:t>
            </a:fld>
            <a:endParaRPr lang="fr-FR"/>
          </a:p>
        </p:txBody>
      </p:sp>
      <p:sp>
        <p:nvSpPr>
          <p:cNvPr id="18" name="Titre 1"/>
          <p:cNvSpPr txBox="1">
            <a:spLocks/>
          </p:cNvSpPr>
          <p:nvPr/>
        </p:nvSpPr>
        <p:spPr bwMode="auto">
          <a:xfrm>
            <a:off x="632966" y="22225"/>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defPPr>
              <a:defRPr lang="fr-FR"/>
            </a:defPPr>
            <a:lvl1pPr algn="ctr">
              <a:defRPr sz="3200" b="1">
                <a:ln w="11430"/>
                <a:solidFill>
                  <a:schemeClr val="accent2">
                    <a:lumMod val="75000"/>
                  </a:schemeClr>
                </a:solidFill>
                <a:effectLst>
                  <a:outerShdw blurRad="50800" dist="39000" dir="5460000" algn="tl">
                    <a:srgbClr val="000000">
                      <a:alpha val="38000"/>
                    </a:srgbClr>
                  </a:outerShdw>
                </a:effectLst>
                <a:latin typeface="+mj-lt"/>
                <a:ea typeface="+mj-ea"/>
                <a:cs typeface="+mj-cs"/>
              </a:defRPr>
            </a:lvl1pPr>
          </a:lstStyle>
          <a:p>
            <a:r>
              <a:rPr lang="fr-FR" dirty="0"/>
              <a:t>Les fonctions de la maintenance</a:t>
            </a:r>
          </a:p>
        </p:txBody>
      </p:sp>
      <p:sp>
        <p:nvSpPr>
          <p:cNvPr id="19" name="Rectangle 5"/>
          <p:cNvSpPr>
            <a:spLocks noChangeArrowheads="1"/>
          </p:cNvSpPr>
          <p:nvPr/>
        </p:nvSpPr>
        <p:spPr bwMode="auto">
          <a:xfrm>
            <a:off x="848866" y="908050"/>
            <a:ext cx="8496300" cy="701675"/>
          </a:xfrm>
          <a:prstGeom prst="rect">
            <a:avLst/>
          </a:prstGeom>
          <a:noFill/>
          <a:ln w="9525">
            <a:noFill/>
            <a:miter lim="800000"/>
            <a:headEnd/>
            <a:tailEnd/>
          </a:ln>
        </p:spPr>
        <p:txBody>
          <a:bodyPr>
            <a:spAutoFit/>
          </a:bodyPr>
          <a:lstStyle/>
          <a:p>
            <a:r>
              <a:rPr lang="fr-FR" sz="2000">
                <a:latin typeface="Calibri" pitchFamily="34" charset="0"/>
              </a:rPr>
              <a:t>Le BTS Maintenance donne accès au métier de technicien supérieur en charge de la </a:t>
            </a:r>
            <a:r>
              <a:rPr lang="fr-FR" sz="2000" b="1">
                <a:latin typeface="Calibri" pitchFamily="34" charset="0"/>
              </a:rPr>
              <a:t>maintenance des systèmes.</a:t>
            </a:r>
          </a:p>
        </p:txBody>
      </p:sp>
      <p:sp>
        <p:nvSpPr>
          <p:cNvPr id="20" name="Rectangle 4"/>
          <p:cNvSpPr>
            <a:spLocks noChangeArrowheads="1"/>
          </p:cNvSpPr>
          <p:nvPr/>
        </p:nvSpPr>
        <p:spPr bwMode="auto">
          <a:xfrm>
            <a:off x="3225354" y="4724400"/>
            <a:ext cx="236537" cy="369888"/>
          </a:xfrm>
          <a:prstGeom prst="rect">
            <a:avLst/>
          </a:prstGeom>
          <a:noFill/>
          <a:ln w="9525">
            <a:noFill/>
            <a:miter lim="800000"/>
            <a:headEnd/>
            <a:tailEnd/>
          </a:ln>
        </p:spPr>
        <p:txBody>
          <a:bodyPr wrap="none">
            <a:spAutoFit/>
          </a:bodyPr>
          <a:lstStyle/>
          <a:p>
            <a:r>
              <a:rPr lang="fr-FR" b="1">
                <a:latin typeface="Calibri" pitchFamily="34" charset="0"/>
              </a:rPr>
              <a:t> </a:t>
            </a:r>
            <a:endParaRPr lang="fr-FR"/>
          </a:p>
        </p:txBody>
      </p:sp>
      <p:pic>
        <p:nvPicPr>
          <p:cNvPr id="21" name="Picture 6" descr="http://img707.imageshack.us/img707/9386/eolienne.jpg"/>
          <p:cNvPicPr>
            <a:picLocks noChangeAspect="1" noChangeArrowheads="1"/>
          </p:cNvPicPr>
          <p:nvPr/>
        </p:nvPicPr>
        <p:blipFill rotWithShape="1">
          <a:blip r:embed="rId2">
            <a:extLst/>
          </a:blip>
          <a:srcRect b="8228"/>
          <a:stretch/>
        </p:blipFill>
        <p:spPr bwMode="auto">
          <a:xfrm>
            <a:off x="3656856" y="4437112"/>
            <a:ext cx="2808311" cy="2088232"/>
          </a:xfrm>
          <a:prstGeom prst="rect">
            <a:avLst/>
          </a:prstGeom>
          <a:ln>
            <a:noFill/>
          </a:ln>
          <a:effectLst>
            <a:softEdge rad="112500"/>
          </a:effectLst>
          <a:extLst/>
        </p:spPr>
      </p:pic>
      <p:pic>
        <p:nvPicPr>
          <p:cNvPr id="22" name="Picture 2" descr="http://www.lyceecolbert-tg.org/uploads/pics/BTS-maintenance.jpg"/>
          <p:cNvPicPr>
            <a:picLocks noChangeAspect="1" noChangeArrowheads="1"/>
          </p:cNvPicPr>
          <p:nvPr/>
        </p:nvPicPr>
        <p:blipFill>
          <a:blip r:embed="rId3">
            <a:extLst/>
          </a:blip>
          <a:srcRect/>
          <a:stretch>
            <a:fillRect/>
          </a:stretch>
        </p:blipFill>
        <p:spPr bwMode="auto">
          <a:xfrm>
            <a:off x="2144688" y="2420888"/>
            <a:ext cx="2907691" cy="2016008"/>
          </a:xfrm>
          <a:prstGeom prst="rect">
            <a:avLst/>
          </a:prstGeom>
          <a:ln>
            <a:noFill/>
          </a:ln>
          <a:effectLst>
            <a:softEdge rad="112500"/>
          </a:effectLst>
          <a:extLst/>
        </p:spPr>
      </p:pic>
      <p:pic>
        <p:nvPicPr>
          <p:cNvPr id="23" name="Picture 4" descr="http://www.lesmetiers.net/upload/docs/image/jpeg/2010-08/technicien_frigoriste_480x270.jpg"/>
          <p:cNvPicPr>
            <a:picLocks noChangeAspect="1" noChangeArrowheads="1"/>
          </p:cNvPicPr>
          <p:nvPr/>
        </p:nvPicPr>
        <p:blipFill rotWithShape="1">
          <a:blip r:embed="rId4">
            <a:extLst/>
          </a:blip>
          <a:srcRect l="20148"/>
          <a:stretch/>
        </p:blipFill>
        <p:spPr bwMode="auto">
          <a:xfrm>
            <a:off x="5097016" y="2420888"/>
            <a:ext cx="2808312" cy="1944216"/>
          </a:xfrm>
          <a:prstGeom prst="rect">
            <a:avLst/>
          </a:prstGeom>
          <a:ln>
            <a:noFill/>
          </a:ln>
          <a:effectLst>
            <a:softEdge rad="112500"/>
          </a:effectLst>
          <a:extLst/>
        </p:spPr>
      </p:pic>
      <p:sp>
        <p:nvSpPr>
          <p:cNvPr id="24" name="Ellipse 23"/>
          <p:cNvSpPr/>
          <p:nvPr/>
        </p:nvSpPr>
        <p:spPr>
          <a:xfrm>
            <a:off x="3872880" y="1484784"/>
            <a:ext cx="4292123" cy="1440160"/>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b="1" dirty="0">
                <a:effectLst>
                  <a:outerShdw blurRad="38100" dist="38100" dir="2700000" algn="tl">
                    <a:srgbClr val="000000">
                      <a:alpha val="43137"/>
                    </a:srgbClr>
                  </a:outerShdw>
                </a:effectLst>
              </a:rPr>
              <a:t>la réalisation des interventions de maintenance corrective et préventive </a:t>
            </a:r>
            <a:endParaRPr lang="fr-FR" sz="2000" dirty="0">
              <a:effectLst>
                <a:outerShdw blurRad="38100" dist="38100" dir="2700000" algn="tl">
                  <a:srgbClr val="000000">
                    <a:alpha val="43137"/>
                  </a:srgbClr>
                </a:outerShdw>
              </a:effectLst>
            </a:endParaRPr>
          </a:p>
        </p:txBody>
      </p:sp>
      <p:sp>
        <p:nvSpPr>
          <p:cNvPr id="25" name="Ellipse 24"/>
          <p:cNvSpPr/>
          <p:nvPr/>
        </p:nvSpPr>
        <p:spPr>
          <a:xfrm>
            <a:off x="632520" y="1844824"/>
            <a:ext cx="3096344"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l’amélioration de la sûreté de fonctionnement  </a:t>
            </a:r>
            <a:endParaRPr lang="fr-FR" dirty="0">
              <a:effectLst>
                <a:outerShdw blurRad="38100" dist="38100" dir="2700000" algn="tl">
                  <a:srgbClr val="000000">
                    <a:alpha val="43137"/>
                  </a:srgbClr>
                </a:outerShdw>
              </a:effectLst>
            </a:endParaRPr>
          </a:p>
        </p:txBody>
      </p:sp>
      <p:sp>
        <p:nvSpPr>
          <p:cNvPr id="26" name="Ellipse 25"/>
          <p:cNvSpPr/>
          <p:nvPr/>
        </p:nvSpPr>
        <p:spPr>
          <a:xfrm>
            <a:off x="7185248" y="2636912"/>
            <a:ext cx="2578110"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l’intégration de nouveaux systèmes</a:t>
            </a:r>
            <a:endParaRPr lang="fr-FR" dirty="0">
              <a:effectLst>
                <a:outerShdw blurRad="38100" dist="38100" dir="2700000" algn="tl">
                  <a:srgbClr val="000000">
                    <a:alpha val="43137"/>
                  </a:srgbClr>
                </a:outerShdw>
              </a:effectLst>
            </a:endParaRPr>
          </a:p>
        </p:txBody>
      </p:sp>
      <p:sp>
        <p:nvSpPr>
          <p:cNvPr id="27" name="Ellipse 26"/>
          <p:cNvSpPr/>
          <p:nvPr/>
        </p:nvSpPr>
        <p:spPr>
          <a:xfrm>
            <a:off x="5385048" y="5301208"/>
            <a:ext cx="3024336"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l’organisation des activités de maintenance  </a:t>
            </a:r>
            <a:endParaRPr lang="fr-FR" dirty="0">
              <a:effectLst>
                <a:outerShdw blurRad="38100" dist="38100" dir="2700000" algn="tl">
                  <a:srgbClr val="000000">
                    <a:alpha val="43137"/>
                  </a:srgbClr>
                </a:outerShdw>
              </a:effectLst>
            </a:endParaRPr>
          </a:p>
        </p:txBody>
      </p:sp>
      <p:sp>
        <p:nvSpPr>
          <p:cNvPr id="28" name="Ellipse 27"/>
          <p:cNvSpPr/>
          <p:nvPr/>
        </p:nvSpPr>
        <p:spPr>
          <a:xfrm>
            <a:off x="1352600" y="3429000"/>
            <a:ext cx="2736304"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smtClean="0">
                <a:effectLst>
                  <a:outerShdw blurRad="38100" dist="38100" dir="2700000" algn="tl">
                    <a:srgbClr val="000000">
                      <a:alpha val="43137"/>
                    </a:srgbClr>
                  </a:outerShdw>
                </a:effectLst>
              </a:rPr>
              <a:t>L’amélioration </a:t>
            </a:r>
            <a:r>
              <a:rPr lang="fr-FR" b="1" dirty="0">
                <a:effectLst>
                  <a:outerShdw blurRad="38100" dist="38100" dir="2700000" algn="tl">
                    <a:srgbClr val="000000">
                      <a:alpha val="43137"/>
                    </a:srgbClr>
                  </a:outerShdw>
                </a:effectLst>
              </a:rPr>
              <a:t>de la disponibilité des moyens et leur optimisation </a:t>
            </a:r>
            <a:endParaRPr lang="fr-FR" dirty="0">
              <a:effectLst>
                <a:outerShdw blurRad="38100" dist="38100" dir="2700000" algn="tl">
                  <a:srgbClr val="000000">
                    <a:alpha val="43137"/>
                  </a:srgbClr>
                </a:outerShdw>
              </a:effectLst>
            </a:endParaRPr>
          </a:p>
        </p:txBody>
      </p:sp>
      <p:sp>
        <p:nvSpPr>
          <p:cNvPr id="29" name="Ellipse 28"/>
          <p:cNvSpPr/>
          <p:nvPr/>
        </p:nvSpPr>
        <p:spPr>
          <a:xfrm rot="10800000" flipV="1">
            <a:off x="1723030" y="5013176"/>
            <a:ext cx="2544120" cy="1368152"/>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l’animation et l’encadrement des équipes d’intervention</a:t>
            </a:r>
            <a:endParaRPr lang="fr-FR" dirty="0">
              <a:effectLst>
                <a:outerShdw blurRad="38100" dist="38100" dir="2700000" algn="tl">
                  <a:srgbClr val="000000">
                    <a:alpha val="43137"/>
                  </a:srgbClr>
                </a:outerShdw>
              </a:effectLst>
            </a:endParaRPr>
          </a:p>
        </p:txBody>
      </p:sp>
      <p:sp>
        <p:nvSpPr>
          <p:cNvPr id="30" name="Ellipse 29"/>
          <p:cNvSpPr/>
          <p:nvPr/>
        </p:nvSpPr>
        <p:spPr>
          <a:xfrm>
            <a:off x="6321152" y="3933056"/>
            <a:ext cx="2467777" cy="1224136"/>
          </a:xfrm>
          <a:prstGeom prst="ellipse">
            <a:avLst/>
          </a:prstGeom>
          <a:solidFill>
            <a:schemeClr val="accent2">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b="1" dirty="0">
                <a:effectLst>
                  <a:outerShdw blurRad="38100" dist="38100" dir="2700000" algn="tl">
                    <a:srgbClr val="000000">
                      <a:alpha val="43137"/>
                    </a:srgbClr>
                  </a:outerShdw>
                </a:effectLst>
              </a:rPr>
              <a:t>l’évaluation des coûts de maintenance</a:t>
            </a:r>
            <a:endParaRPr lang="fr-FR"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696667038"/>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bwMode="auto">
          <a:xfrm>
            <a:off x="457349" y="27757"/>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88504" y="116633"/>
            <a:ext cx="9289032" cy="57606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Des activités et des tâches professionnelles très communes</a:t>
            </a:r>
          </a:p>
        </p:txBody>
      </p:sp>
      <p:graphicFrame>
        <p:nvGraphicFramePr>
          <p:cNvPr id="6" name="Tableau 5"/>
          <p:cNvGraphicFramePr>
            <a:graphicFrameLocks noGrp="1"/>
          </p:cNvGraphicFramePr>
          <p:nvPr>
            <p:extLst>
              <p:ext uri="{D42A27DB-BD31-4B8C-83A1-F6EECF244321}">
                <p14:modId xmlns:p14="http://schemas.microsoft.com/office/powerpoint/2010/main" val="2507985983"/>
              </p:ext>
            </p:extLst>
          </p:nvPr>
        </p:nvGraphicFramePr>
        <p:xfrm>
          <a:off x="632522" y="656950"/>
          <a:ext cx="9073006" cy="2520002"/>
        </p:xfrm>
        <a:graphic>
          <a:graphicData uri="http://schemas.openxmlformats.org/drawingml/2006/table">
            <a:tbl>
              <a:tblPr>
                <a:tableStyleId>{5940675A-B579-460E-94D1-54222C63F5DA}</a:tableStyleId>
              </a:tblPr>
              <a:tblGrid>
                <a:gridCol w="432046"/>
                <a:gridCol w="1512168"/>
                <a:gridCol w="360041"/>
                <a:gridCol w="5688631"/>
                <a:gridCol w="360040"/>
                <a:gridCol w="360040"/>
                <a:gridCol w="360040"/>
              </a:tblGrid>
              <a:tr h="1035862">
                <a:tc gridSpan="2">
                  <a:txBody>
                    <a:bodyPr/>
                    <a:lstStyle/>
                    <a:p>
                      <a:pPr algn="ctr" hangingPunct="0">
                        <a:spcAft>
                          <a:spcPts val="0"/>
                        </a:spcAft>
                      </a:pPr>
                      <a:r>
                        <a:rPr lang="fr-FR" sz="2000" dirty="0">
                          <a:effectLst/>
                        </a:rPr>
                        <a:t> </a:t>
                      </a:r>
                      <a:r>
                        <a:rPr lang="fr-FR" sz="2000" dirty="0" smtClean="0">
                          <a:effectLst/>
                        </a:rPr>
                        <a:t> 7 activités</a:t>
                      </a:r>
                      <a:endParaRPr lang="fr-FR" sz="2000" b="1" dirty="0">
                        <a:solidFill>
                          <a:schemeClr val="tx1"/>
                        </a:solidFill>
                        <a:effectLst/>
                        <a:latin typeface="Times New Roman"/>
                      </a:endParaRPr>
                    </a:p>
                  </a:txBody>
                  <a:tcPr marL="44450" marR="44450" marT="0" marB="0" anchor="ctr">
                    <a:solidFill>
                      <a:schemeClr val="accent2">
                        <a:lumMod val="40000"/>
                        <a:lumOff val="60000"/>
                      </a:schemeClr>
                    </a:solidFill>
                  </a:tcPr>
                </a:tc>
                <a:tc hMerge="1">
                  <a:txBody>
                    <a:bodyPr/>
                    <a:lstStyle/>
                    <a:p>
                      <a:pPr algn="ctr" hangingPunct="0">
                        <a:spcAft>
                          <a:spcPts val="0"/>
                        </a:spcAft>
                      </a:pPr>
                      <a:endParaRPr lang="fr-FR" sz="2000" b="1" dirty="0">
                        <a:effectLst/>
                        <a:latin typeface="Times New Roman"/>
                      </a:endParaRPr>
                    </a:p>
                  </a:txBody>
                  <a:tcPr marL="44450" marR="44450" marT="0" marB="0" anchor="ctr"/>
                </a:tc>
                <a:tc gridSpan="2">
                  <a:txBody>
                    <a:bodyPr/>
                    <a:lstStyle/>
                    <a:p>
                      <a:pPr algn="ctr" hangingPunct="0">
                        <a:spcAft>
                          <a:spcPts val="0"/>
                        </a:spcAft>
                      </a:pPr>
                      <a:r>
                        <a:rPr lang="fr-FR" sz="2000" dirty="0" smtClean="0">
                          <a:effectLst/>
                        </a:rPr>
                        <a:t> 17 tâches associés</a:t>
                      </a:r>
                      <a:endParaRPr lang="fr-FR" sz="2000" b="1" dirty="0">
                        <a:solidFill>
                          <a:schemeClr val="tx1"/>
                        </a:solidFill>
                        <a:effectLst/>
                        <a:latin typeface="Times New Roman"/>
                      </a:endParaRPr>
                    </a:p>
                  </a:txBody>
                  <a:tcPr marL="44450" marR="44450" marT="0" marB="0" anchor="ctr">
                    <a:solidFill>
                      <a:schemeClr val="accent2">
                        <a:lumMod val="40000"/>
                        <a:lumOff val="60000"/>
                      </a:schemeClr>
                    </a:solidFill>
                  </a:tcPr>
                </a:tc>
                <a:tc hMerge="1">
                  <a:txBody>
                    <a:bodyPr/>
                    <a:lstStyle/>
                    <a:p>
                      <a:endParaRPr lang="fr-FR"/>
                    </a:p>
                  </a:txBody>
                  <a:tcPr/>
                </a:tc>
                <a:tc>
                  <a:txBody>
                    <a:bodyPr/>
                    <a:lstStyle/>
                    <a:p>
                      <a:pPr indent="15875" algn="ctr" hangingPunct="0">
                        <a:spcAft>
                          <a:spcPts val="0"/>
                        </a:spcAft>
                      </a:pPr>
                      <a:r>
                        <a:rPr lang="fr-FR" sz="1200" b="1" dirty="0" smtClean="0">
                          <a:effectLst/>
                        </a:rPr>
                        <a:t>Industriels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c>
                  <a:txBody>
                    <a:bodyPr/>
                    <a:lstStyle/>
                    <a:p>
                      <a:pPr algn="ctr" hangingPunct="0">
                        <a:spcAft>
                          <a:spcPts val="0"/>
                        </a:spcAft>
                      </a:pPr>
                      <a:r>
                        <a:rPr lang="fr-FR" sz="1200" b="1" dirty="0" smtClean="0">
                          <a:effectLst/>
                        </a:rPr>
                        <a:t>Énergétiques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c>
                  <a:txBody>
                    <a:bodyPr/>
                    <a:lstStyle/>
                    <a:p>
                      <a:pPr indent="15875" algn="ctr" hangingPunct="0">
                        <a:spcAft>
                          <a:spcPts val="0"/>
                        </a:spcAft>
                      </a:pPr>
                      <a:r>
                        <a:rPr lang="fr-FR" sz="1200" b="1" dirty="0" smtClean="0">
                          <a:effectLst/>
                        </a:rPr>
                        <a:t>Éoliens</a:t>
                      </a:r>
                      <a:endParaRPr lang="fr-FR" sz="1200" b="1" i="1" dirty="0">
                        <a:solidFill>
                          <a:schemeClr val="tx1"/>
                        </a:solidFill>
                        <a:effectLst/>
                        <a:latin typeface="Times New Roman"/>
                      </a:endParaRPr>
                    </a:p>
                  </a:txBody>
                  <a:tcPr marL="44450" marR="44450" marT="0" marB="0" vert="vert270" anchor="ctr">
                    <a:solidFill>
                      <a:schemeClr val="accent2">
                        <a:lumMod val="40000"/>
                        <a:lumOff val="60000"/>
                      </a:schemeClr>
                    </a:solidFill>
                  </a:tcPr>
                </a:tc>
              </a:tr>
              <a:tr h="212020">
                <a:tc rowSpan="4">
                  <a:txBody>
                    <a:bodyPr/>
                    <a:lstStyle/>
                    <a:p>
                      <a:pPr algn="ctr" hangingPunct="0">
                        <a:spcAft>
                          <a:spcPts val="0"/>
                        </a:spcAft>
                      </a:pPr>
                      <a:r>
                        <a:rPr lang="fr-FR" sz="1400" b="1" dirty="0">
                          <a:effectLst/>
                        </a:rPr>
                        <a:t>A1</a:t>
                      </a:r>
                      <a:endParaRPr lang="fr-FR" sz="1400" b="1" dirty="0">
                        <a:effectLst/>
                        <a:latin typeface="Times New Roman"/>
                      </a:endParaRPr>
                    </a:p>
                  </a:txBody>
                  <a:tcPr marL="44450" marR="44450" marT="0" marB="0" anchor="ctr">
                    <a:solidFill>
                      <a:schemeClr val="accent2">
                        <a:lumMod val="20000"/>
                        <a:lumOff val="80000"/>
                      </a:schemeClr>
                    </a:solidFill>
                  </a:tcPr>
                </a:tc>
                <a:tc rowSpan="4">
                  <a:txBody>
                    <a:bodyPr/>
                    <a:lstStyle/>
                    <a:p>
                      <a:pPr algn="ctr" hangingPunct="0">
                        <a:spcBef>
                          <a:spcPts val="400"/>
                        </a:spcBef>
                        <a:spcAft>
                          <a:spcPts val="0"/>
                        </a:spcAft>
                      </a:pPr>
                      <a:r>
                        <a:rPr lang="fr-FR" sz="1400" b="1" dirty="0">
                          <a:effectLst/>
                        </a:rPr>
                        <a:t>MAINTENANCE CORRECTIVE</a:t>
                      </a:r>
                      <a:endParaRPr lang="fr-FR" sz="1400" b="1" dirty="0">
                        <a:effectLst/>
                        <a:latin typeface="Times New Roman"/>
                      </a:endParaRPr>
                    </a:p>
                  </a:txBody>
                  <a:tcPr marL="44450" marR="44450" marT="0" marB="0" anchor="ctr">
                    <a:solidFill>
                      <a:schemeClr val="accent2">
                        <a:lumMod val="20000"/>
                        <a:lumOff val="80000"/>
                      </a:schemeClr>
                    </a:solidFill>
                  </a:tcPr>
                </a:tc>
                <a:tc>
                  <a:txBody>
                    <a:bodyPr/>
                    <a:lstStyle/>
                    <a:p>
                      <a:pPr algn="r">
                        <a:spcAft>
                          <a:spcPts val="0"/>
                        </a:spcAft>
                      </a:pPr>
                      <a:r>
                        <a:rPr lang="fr-FR" sz="1200" dirty="0">
                          <a:effectLst/>
                        </a:rPr>
                        <a:t>1.1.</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Diagnostiquer les pannes </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1.2.</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Préparer les interventions </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1.3.</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Effectuer les actions correctives</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pPr>
                      <a:r>
                        <a:rPr lang="fr-FR" sz="1200" dirty="0">
                          <a:effectLst/>
                        </a:rPr>
                        <a:t>1.4.</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pPr>
                      <a:r>
                        <a:rPr lang="fr-FR" sz="1200" dirty="0">
                          <a:effectLst/>
                        </a:rPr>
                        <a:t>Remettre en service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rowSpan="3">
                  <a:txBody>
                    <a:bodyPr/>
                    <a:lstStyle/>
                    <a:p>
                      <a:pPr algn="ctr">
                        <a:spcAft>
                          <a:spcPts val="0"/>
                        </a:spcAft>
                      </a:pPr>
                      <a:r>
                        <a:rPr lang="fr-FR" sz="1400" b="1" cap="all" dirty="0">
                          <a:effectLst/>
                        </a:rPr>
                        <a:t>A2</a:t>
                      </a:r>
                      <a:endParaRPr lang="fr-FR" sz="1400" b="1" cap="all" dirty="0">
                        <a:effectLst/>
                        <a:latin typeface="Times New Roman"/>
                      </a:endParaRPr>
                    </a:p>
                  </a:txBody>
                  <a:tcPr marL="44450" marR="44450" marT="0" marB="0" anchor="ctr">
                    <a:solidFill>
                      <a:schemeClr val="accent2">
                        <a:lumMod val="20000"/>
                        <a:lumOff val="80000"/>
                      </a:schemeClr>
                    </a:solidFill>
                  </a:tcPr>
                </a:tc>
                <a:tc rowSpan="3">
                  <a:txBody>
                    <a:bodyPr/>
                    <a:lstStyle/>
                    <a:p>
                      <a:pPr algn="ctr">
                        <a:spcBef>
                          <a:spcPts val="400"/>
                        </a:spcBef>
                        <a:spcAft>
                          <a:spcPts val="0"/>
                        </a:spcAft>
                      </a:pPr>
                      <a:r>
                        <a:rPr lang="fr-FR" sz="1400" b="1" cap="all" dirty="0">
                          <a:effectLst/>
                        </a:rPr>
                        <a:t>maintenance </a:t>
                      </a:r>
                      <a:r>
                        <a:rPr lang="fr-FR" sz="1400" b="1" cap="all" dirty="0" smtClean="0">
                          <a:effectLst/>
                        </a:rPr>
                        <a:t>préventive</a:t>
                      </a:r>
                      <a:endParaRPr lang="fr-FR" sz="1400" b="1" cap="all" dirty="0">
                        <a:effectLst/>
                        <a:latin typeface="Times New Roman"/>
                      </a:endParaRPr>
                    </a:p>
                  </a:txBody>
                  <a:tcPr marL="44450" marR="44450" marT="0" marB="0" anchor="ctr">
                    <a:solidFill>
                      <a:schemeClr val="accent2">
                        <a:lumMod val="20000"/>
                        <a:lumOff val="80000"/>
                      </a:schemeClr>
                    </a:solidFill>
                  </a:tcPr>
                </a:tc>
                <a:tc>
                  <a:txBody>
                    <a:bodyPr/>
                    <a:lstStyle/>
                    <a:p>
                      <a:pPr algn="r">
                        <a:spcAft>
                          <a:spcPts val="0"/>
                        </a:spcAft>
                        <a:tabLst>
                          <a:tab pos="457200" algn="l"/>
                        </a:tabLst>
                      </a:pPr>
                      <a:r>
                        <a:rPr lang="fr-FR" sz="1200" dirty="0">
                          <a:effectLst/>
                        </a:rPr>
                        <a:t>2.1.</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Définir et/ou planifier la maintenance préventive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tabLst>
                          <a:tab pos="457200" algn="l"/>
                        </a:tabLst>
                      </a:pPr>
                      <a:r>
                        <a:rPr lang="fr-FR" sz="1200" dirty="0">
                          <a:effectLst/>
                        </a:rPr>
                        <a:t>2.2.</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Mettre en œuvre le plan de maintenance préventive</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12020">
                <a:tc vMerge="1">
                  <a:txBody>
                    <a:bodyPr/>
                    <a:lstStyle/>
                    <a:p>
                      <a:endParaRPr lang="fr-FR"/>
                    </a:p>
                  </a:txBody>
                  <a:tcPr/>
                </a:tc>
                <a:tc vMerge="1">
                  <a:txBody>
                    <a:bodyPr/>
                    <a:lstStyle/>
                    <a:p>
                      <a:endParaRPr lang="fr-FR"/>
                    </a:p>
                  </a:txBody>
                  <a:tcPr/>
                </a:tc>
                <a:tc>
                  <a:txBody>
                    <a:bodyPr/>
                    <a:lstStyle/>
                    <a:p>
                      <a:pPr algn="r">
                        <a:spcAft>
                          <a:spcPts val="0"/>
                        </a:spcAft>
                        <a:tabLst>
                          <a:tab pos="457200" algn="l"/>
                        </a:tabLst>
                      </a:pPr>
                      <a:r>
                        <a:rPr lang="fr-FR" sz="1200" dirty="0">
                          <a:effectLst/>
                        </a:rPr>
                        <a:t>2.3.</a:t>
                      </a:r>
                      <a:endParaRPr lang="fr-FR" sz="1200" b="1" dirty="0">
                        <a:effectLst/>
                        <a:latin typeface="Times New Roman"/>
                        <a:ea typeface="Times New Roman"/>
                      </a:endParaRPr>
                    </a:p>
                  </a:txBody>
                  <a:tcPr marL="44450" marR="44450" marT="0" marB="0" anchor="ctr"/>
                </a:tc>
                <a:tc>
                  <a:txBody>
                    <a:bodyPr/>
                    <a:lstStyle/>
                    <a:p>
                      <a:pPr marL="252095" indent="-288290" algn="just">
                        <a:spcAft>
                          <a:spcPts val="0"/>
                        </a:spcAft>
                        <a:tabLst>
                          <a:tab pos="457200" algn="l"/>
                        </a:tabLst>
                      </a:pPr>
                      <a:r>
                        <a:rPr lang="fr-FR" sz="1200" dirty="0">
                          <a:effectLst/>
                        </a:rPr>
                        <a:t>Exploiter les informations recueillies</a:t>
                      </a:r>
                      <a:endParaRPr lang="fr-FR" sz="1200" dirty="0">
                        <a:effectLst/>
                        <a:latin typeface="Times New Roman"/>
                        <a:ea typeface="Times New Roman"/>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bl>
          </a:graphicData>
        </a:graphic>
      </p:graphicFrame>
      <p:graphicFrame>
        <p:nvGraphicFramePr>
          <p:cNvPr id="8" name="Group 103"/>
          <p:cNvGraphicFramePr>
            <a:graphicFrameLocks noGrp="1"/>
          </p:cNvGraphicFramePr>
          <p:nvPr>
            <p:extLst>
              <p:ext uri="{D42A27DB-BD31-4B8C-83A1-F6EECF244321}">
                <p14:modId xmlns:p14="http://schemas.microsoft.com/office/powerpoint/2010/main" val="54244239"/>
              </p:ext>
            </p:extLst>
          </p:nvPr>
        </p:nvGraphicFramePr>
        <p:xfrm>
          <a:off x="632516" y="3212976"/>
          <a:ext cx="9073012" cy="2400743"/>
        </p:xfrm>
        <a:graphic>
          <a:graphicData uri="http://schemas.openxmlformats.org/drawingml/2006/table">
            <a:tbl>
              <a:tblPr>
                <a:tableStyleId>{5940675A-B579-460E-94D1-54222C63F5DA}</a:tableStyleId>
              </a:tblPr>
              <a:tblGrid>
                <a:gridCol w="432052"/>
                <a:gridCol w="1512168"/>
                <a:gridCol w="360038"/>
                <a:gridCol w="5688634"/>
                <a:gridCol w="360040"/>
                <a:gridCol w="360040"/>
                <a:gridCol w="360040"/>
              </a:tblGrid>
              <a:tr h="24251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A3</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3">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AMÉLIORATION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3.1.</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Proposer ou définir des axes d’amélioration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Proposer et/ou concevoir des solutions d’amélioration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7173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3.3.</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674688" algn="l"/>
                        </a:tabLst>
                      </a:pPr>
                      <a:r>
                        <a:rPr kumimoji="0" lang="fr-FR" sz="1200" u="none" strike="noStrike" cap="none" normalizeH="0" baseline="0" dirty="0" smtClean="0">
                          <a:ln>
                            <a:noFill/>
                          </a:ln>
                          <a:effectLst/>
                        </a:rPr>
                        <a:t>Mettre en œuvre les solutions d’amélioration, assurer le suivi des travaux</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359217">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A4</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INTÉGRATION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4.1.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Contribuer à la prise en compte des contraintes de maintenance lors de l’évolution de l’installation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8192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4.2.</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Préparer et participer à la réception et à la mise en service des nouveaux biens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A5</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ORGANISATION</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smtClean="0">
                          <a:ln>
                            <a:noFill/>
                          </a:ln>
                          <a:effectLst/>
                        </a:rPr>
                        <a:t>5.1.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l" defTabSz="914400" rtl="0" eaLnBrk="1" fontAlgn="base" latinLnBrk="0" hangingPunct="1">
                        <a:lnSpc>
                          <a:spcPct val="100000"/>
                        </a:lnSpc>
                        <a:spcBef>
                          <a:spcPct val="0"/>
                        </a:spcBef>
                        <a:spcAft>
                          <a:spcPct val="0"/>
                        </a:spcAft>
                        <a:buClrTx/>
                        <a:buSzTx/>
                        <a:buFontTx/>
                        <a:buNone/>
                        <a:tabLst>
                          <a:tab pos="457200" algn="l"/>
                        </a:tabLst>
                      </a:pPr>
                      <a:r>
                        <a:rPr kumimoji="0" lang="fr-FR" sz="1200" u="none" strike="noStrike" cap="none" normalizeH="0" baseline="0" dirty="0" smtClean="0">
                          <a:ln>
                            <a:noFill/>
                          </a:ln>
                          <a:effectLst/>
                        </a:rPr>
                        <a:t>Définir la stratégie de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68781">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5.2.</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Mettre en place et/ou optimiser l’organisation des activités de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42510">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A6</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rowSpan="2">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400" b="1" u="none" strike="noStrike" cap="none" normalizeH="0" baseline="0" dirty="0" smtClean="0">
                          <a:ln>
                            <a:noFill/>
                          </a:ln>
                          <a:effectLst/>
                        </a:rPr>
                        <a:t>COMMUNICATION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smtClean="0">
                          <a:ln>
                            <a:noFill/>
                          </a:ln>
                          <a:effectLst/>
                        </a:rPr>
                        <a:t>6.1.</a:t>
                      </a:r>
                      <a:endParaRPr kumimoji="0" lang="fr-FR" sz="1200" b="1" i="0" u="none" strike="noStrike" cap="none" normalizeH="0" baseline="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marR="0" lvl="0" indent="-9525"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Assurer la communication interne et externe au service maintenance</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42510">
                <a:tc vMerge="1">
                  <a:txBody>
                    <a:bodyPr/>
                    <a:lstStyle/>
                    <a:p>
                      <a:endParaRPr lang="fr-FR"/>
                    </a:p>
                  </a:txBody>
                  <a:tcPr/>
                </a:tc>
                <a:tc vMerge="1">
                  <a:txBody>
                    <a:bodyPr/>
                    <a:lstStyle/>
                    <a:p>
                      <a:endParaRPr lang="fr-F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6.2.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l" defTabSz="914400" rtl="0" eaLnBrk="1" fontAlgn="base" latinLnBrk="0" hangingPunct="1">
                        <a:lnSpc>
                          <a:spcPct val="100000"/>
                        </a:lnSpc>
                        <a:spcBef>
                          <a:spcPct val="0"/>
                        </a:spcBef>
                        <a:spcAft>
                          <a:spcPct val="0"/>
                        </a:spcAft>
                        <a:buClrTx/>
                        <a:buSzTx/>
                        <a:buFontTx/>
                        <a:buNone/>
                        <a:tabLst/>
                      </a:pPr>
                      <a:r>
                        <a:rPr kumimoji="0" lang="fr-FR" sz="1200" u="none" strike="noStrike" cap="none" normalizeH="0" baseline="0" dirty="0" smtClean="0">
                          <a:ln>
                            <a:noFill/>
                          </a:ln>
                          <a:effectLst/>
                        </a:rPr>
                        <a:t>Participer à une réunion de progrès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indent="15875" algn="ctr"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bl>
          </a:graphicData>
        </a:graphic>
      </p:graphicFrame>
      <p:graphicFrame>
        <p:nvGraphicFramePr>
          <p:cNvPr id="9" name="Group 104"/>
          <p:cNvGraphicFramePr>
            <a:graphicFrameLocks noGrp="1"/>
          </p:cNvGraphicFramePr>
          <p:nvPr>
            <p:extLst>
              <p:ext uri="{D42A27DB-BD31-4B8C-83A1-F6EECF244321}">
                <p14:modId xmlns:p14="http://schemas.microsoft.com/office/powerpoint/2010/main" val="4180815089"/>
              </p:ext>
            </p:extLst>
          </p:nvPr>
        </p:nvGraphicFramePr>
        <p:xfrm>
          <a:off x="632517" y="5661248"/>
          <a:ext cx="9073009" cy="936104"/>
        </p:xfrm>
        <a:graphic>
          <a:graphicData uri="http://schemas.openxmlformats.org/drawingml/2006/table">
            <a:tbl>
              <a:tblPr>
                <a:tableStyleId>{5940675A-B579-460E-94D1-54222C63F5DA}</a:tableStyleId>
              </a:tblPr>
              <a:tblGrid>
                <a:gridCol w="432051"/>
                <a:gridCol w="1512168"/>
                <a:gridCol w="360039"/>
                <a:gridCol w="5688633"/>
                <a:gridCol w="360040"/>
                <a:gridCol w="360040"/>
                <a:gridCol w="360038"/>
              </a:tblGrid>
              <a:tr h="264318">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A7</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CONDUITE D’UNE INSTALLATION</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7.1.</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Effectuer la mise en fonctionnement et l’arrêt du bien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smtClean="0">
                          <a:effectLst/>
                        </a:rPr>
                        <a:t>X</a:t>
                      </a:r>
                      <a:r>
                        <a:rPr lang="fr-FR" sz="1200" b="1" kern="1200" dirty="0">
                          <a:effectLst/>
                        </a:rPr>
                        <a:t> </a:t>
                      </a:r>
                      <a:endParaRPr lang="fr-FR" sz="1200" b="1" kern="1200" dirty="0">
                        <a:solidFill>
                          <a:schemeClr val="dk1"/>
                        </a:solidFill>
                        <a:effectLst/>
                        <a:latin typeface="+mn-lt"/>
                        <a:ea typeface="+mn-ea"/>
                        <a:cs typeface="+mn-cs"/>
                      </a:endParaRPr>
                    </a:p>
                  </a:txBody>
                  <a:tcPr marL="44450" marR="44450" marT="0" marB="0" anchor="ctr"/>
                </a:tc>
              </a:tr>
              <a:tr h="223894">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7.2.</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Effectuer les réglages et les paramétrages</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23894">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7.3.</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Assurer la conduite en mode dégradé</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r h="223998">
                <a:tc vMerge="1">
                  <a:txBody>
                    <a:bodyPr/>
                    <a:lstStyle/>
                    <a:p>
                      <a:endParaRPr lang="fr-FR"/>
                    </a:p>
                  </a:txBody>
                  <a:tcPr/>
                </a:tc>
                <a:tc vMerge="1">
                  <a:txBody>
                    <a:bodyPr/>
                    <a:lstStyle/>
                    <a:p>
                      <a:endParaRPr lang="fr-FR"/>
                    </a:p>
                  </a:txBody>
                  <a:tcPr/>
                </a:tc>
                <a:tc>
                  <a:txBody>
                    <a:bodyPr/>
                    <a:lstStyle/>
                    <a:p>
                      <a:pPr marL="287338" marR="0" lvl="0" indent="-287338" algn="r"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7.4.</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250825" marR="0" lvl="0" indent="-287338" algn="just" defTabSz="914400" rtl="0" eaLnBrk="1" fontAlgn="base" latinLnBrk="0" hangingPunct="1">
                        <a:lnSpc>
                          <a:spcPct val="100000"/>
                        </a:lnSpc>
                        <a:spcBef>
                          <a:spcPct val="0"/>
                        </a:spcBef>
                        <a:spcAft>
                          <a:spcPct val="0"/>
                        </a:spcAft>
                        <a:buClrTx/>
                        <a:buSzTx/>
                        <a:buFontTx/>
                        <a:buNone/>
                        <a:tabLst>
                          <a:tab pos="404813" algn="l"/>
                        </a:tabLst>
                      </a:pPr>
                      <a:r>
                        <a:rPr kumimoji="0" lang="fr-FR" sz="1200" u="none" strike="noStrike" cap="none" normalizeH="0" baseline="0" dirty="0" smtClean="0">
                          <a:ln>
                            <a:noFill/>
                          </a:ln>
                          <a:effectLst/>
                        </a:rPr>
                        <a:t>Surveiller et contrôler le fonctionnement du bien</a:t>
                      </a:r>
                      <a:endParaRPr kumimoji="0" lang="fr-FR" sz="1200" b="0"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r>
                        <a:rPr lang="fr-FR" sz="1200" b="1" kern="1200" dirty="0">
                          <a:effectLst/>
                        </a:rPr>
                        <a:t> </a:t>
                      </a:r>
                      <a:r>
                        <a:rPr lang="fr-FR" sz="1200" b="1" kern="1200" dirty="0" smtClean="0">
                          <a:effectLst/>
                        </a:rPr>
                        <a:t>X</a:t>
                      </a:r>
                      <a:endParaRPr lang="fr-FR" sz="1200" b="1" kern="1200" dirty="0">
                        <a:solidFill>
                          <a:schemeClr val="dk1"/>
                        </a:solidFill>
                        <a:effectLst/>
                        <a:latin typeface="+mn-lt"/>
                        <a:ea typeface="+mn-ea"/>
                        <a:cs typeface="+mn-cs"/>
                      </a:endParaRPr>
                    </a:p>
                  </a:txBody>
                  <a:tcPr marL="44450" marR="44450" marT="0" marB="0" anchor="ctr"/>
                </a:tc>
                <a:tc>
                  <a:txBody>
                    <a:bodyPr/>
                    <a:lstStyle/>
                    <a:p>
                      <a:pPr marL="0" indent="15875" algn="ctr" defTabSz="914400" rtl="0" eaLnBrk="1" latinLnBrk="0" hangingPunct="0">
                        <a:spcAft>
                          <a:spcPts val="0"/>
                        </a:spcAft>
                      </a:pPr>
                      <a:endParaRPr lang="fr-FR" sz="1200" b="1" kern="1200" dirty="0">
                        <a:solidFill>
                          <a:schemeClr val="dk1"/>
                        </a:solidFill>
                        <a:effectLst/>
                        <a:latin typeface="+mn-lt"/>
                        <a:ea typeface="+mn-ea"/>
                        <a:cs typeface="+mn-cs"/>
                      </a:endParaRPr>
                    </a:p>
                  </a:txBody>
                  <a:tcPr marL="44450" marR="44450" marT="0" marB="0" anchor="ctr"/>
                </a:tc>
              </a:tr>
            </a:tbl>
          </a:graphicData>
        </a:graphic>
      </p:graphicFrame>
    </p:spTree>
    <p:extLst>
      <p:ext uri="{BB962C8B-B14F-4D97-AF65-F5344CB8AC3E}">
        <p14:creationId xmlns:p14="http://schemas.microsoft.com/office/powerpoint/2010/main" val="3128911276"/>
      </p:ext>
    </p:extLst>
  </p:cSld>
  <p:clrMapOvr>
    <a:masterClrMapping/>
  </p:clrMapOvr>
  <p:transition spd="slow">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5"/>
          <p:cNvSpPr>
            <a:spLocks noGrp="1"/>
          </p:cNvSpPr>
          <p:nvPr>
            <p:ph type="sldNum" sz="quarter" idx="12"/>
          </p:nvPr>
        </p:nvSpPr>
        <p:spPr>
          <a:xfrm>
            <a:off x="7099300" y="6251278"/>
            <a:ext cx="2311400" cy="365125"/>
          </a:xfrm>
        </p:spPr>
        <p:txBody>
          <a:bodyPr/>
          <a:lstStyle/>
          <a:p>
            <a:pPr>
              <a:defRPr/>
            </a:pPr>
            <a:fld id="{400437E0-DB9A-47C3-900F-59E0887CF937}" type="slidenum">
              <a:rPr lang="fr-FR"/>
              <a:pPr>
                <a:defRPr/>
              </a:pPr>
              <a:t>4</a:t>
            </a:fld>
            <a:endParaRPr lang="fr-FR"/>
          </a:p>
        </p:txBody>
      </p:sp>
      <p:graphicFrame>
        <p:nvGraphicFramePr>
          <p:cNvPr id="12" name="Group 486"/>
          <p:cNvGraphicFramePr>
            <a:graphicFrameLocks noGrp="1"/>
          </p:cNvGraphicFramePr>
          <p:nvPr>
            <p:extLst>
              <p:ext uri="{D42A27DB-BD31-4B8C-83A1-F6EECF244321}">
                <p14:modId xmlns:p14="http://schemas.microsoft.com/office/powerpoint/2010/main" val="560738387"/>
              </p:ext>
            </p:extLst>
          </p:nvPr>
        </p:nvGraphicFramePr>
        <p:xfrm>
          <a:off x="2720751" y="620688"/>
          <a:ext cx="7056785" cy="5943600"/>
        </p:xfrm>
        <a:graphic>
          <a:graphicData uri="http://schemas.openxmlformats.org/drawingml/2006/table">
            <a:tbl>
              <a:tblPr>
                <a:effectLst>
                  <a:outerShdw blurRad="50800" dist="38100" dir="2700000" algn="tl" rotWithShape="0">
                    <a:prstClr val="black">
                      <a:alpha val="40000"/>
                    </a:prstClr>
                  </a:outerShdw>
                </a:effectLst>
              </a:tblPr>
              <a:tblGrid>
                <a:gridCol w="432048"/>
                <a:gridCol w="1512169"/>
                <a:gridCol w="504056"/>
                <a:gridCol w="4608512"/>
              </a:tblGrid>
              <a:tr h="180975">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C1</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5">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Réaliser les interventions de maintenance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Diagnostiquer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pannes</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28588">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Réparer, dépanner </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et éventuellement</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 remettre</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en service</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57163">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C13</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opérations de surveillance et d’inspection et/ou de maintenance préventive</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60338">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C14</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des travaux d’amélioration, </a:t>
                      </a: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réceptionner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un nouveau bien</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C15</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Identifier</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les risques pour les personnes ou l’environnement, </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définir </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et </a:t>
                      </a:r>
                      <a:r>
                        <a:rPr kumimoji="0" lang="fr-FR" sz="1200" b="1" i="0" u="none" strike="noStrike" cap="none" normalizeH="0" baseline="0" smtClean="0">
                          <a:ln>
                            <a:noFill/>
                          </a:ln>
                          <a:solidFill>
                            <a:schemeClr val="tx1"/>
                          </a:solidFill>
                          <a:effectLst/>
                          <a:latin typeface="+mn-lt"/>
                          <a:ea typeface="Times New Roman" pitchFamily="18" charset="0"/>
                          <a:cs typeface="Arial" pitchFamily="34" charset="0"/>
                        </a:rPr>
                        <a:t>respecter</a:t>
                      </a:r>
                      <a:r>
                        <a:rPr kumimoji="0" lang="fr-FR" sz="1200" b="0" i="0" u="none" strike="noStrike" cap="none" normalizeH="0" baseline="0" smtClean="0">
                          <a:ln>
                            <a:noFill/>
                          </a:ln>
                          <a:solidFill>
                            <a:schemeClr val="tx1"/>
                          </a:solidFill>
                          <a:effectLst/>
                          <a:latin typeface="+mn-lt"/>
                          <a:ea typeface="Times New Roman" pitchFamily="18" charset="0"/>
                          <a:cs typeface="Arial" pitchFamily="34" charset="0"/>
                        </a:rPr>
                        <a:t> les mesures de prévention adaptées</a:t>
                      </a: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C2</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Analyser le fonctionnement du bien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Analyser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fiabilité, la maintenabilité et la sécurité</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3970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C22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Analyser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l'organisation fonctionnelle, structurelle et temporelle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57163">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Identifier et caractériser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la chaîne d’énergie </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C24</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Identifier et caractériser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la chaîne d’information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C3</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Organiser l’activité de maintenance</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Organiser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stratégie et la logistique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130175">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C32</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Préparer </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les interventions de maintenance corrective et préventive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C33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Préparer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travaux d’amélioration ou d’intégration d’un nouveau bien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171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C4</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Concevoir des solutions techniques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C41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Proposer et/ou concevoir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solutions pluritechniques d’amélioration</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149225">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C5</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row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Communiquer les informations techniques</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C51</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Rédiger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des comptes rendus et </a:t>
                      </a: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renseigner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les outils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C52</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Présenter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une activité de maintenance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smtClean="0">
                          <a:ln>
                            <a:noFill/>
                          </a:ln>
                          <a:solidFill>
                            <a:schemeClr val="tx1"/>
                          </a:solidFill>
                          <a:effectLst/>
                          <a:latin typeface="+mn-lt"/>
                          <a:cs typeface="Arial" pitchFamily="34" charset="0"/>
                        </a:rPr>
                        <a:t>C53</a:t>
                      </a:r>
                      <a:endParaRPr kumimoji="0" lang="fr-FR" sz="1200" b="0" i="0" u="none" strike="noStrike" cap="none" normalizeH="0" baseline="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Exposer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oralement une solution technique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1"/>
                    </a:solidFill>
                  </a:tcPr>
                </a:tc>
              </a:tr>
              <a:tr h="404544">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cs typeface="Arial" pitchFamily="34" charset="0"/>
                        </a:rPr>
                        <a:t>C6</a:t>
                      </a:r>
                      <a:endParaRPr kumimoji="0" lang="fr-FR" sz="1400" b="0" i="0" u="none" strike="noStrike" cap="none" normalizeH="0" baseline="0" dirty="0" smtClean="0">
                        <a:ln>
                          <a:noFill/>
                        </a:ln>
                        <a:solidFill>
                          <a:schemeClr val="tx1"/>
                        </a:solidFill>
                        <a:effectLst/>
                        <a:latin typeface="+mn-lt"/>
                        <a:cs typeface="Arial" pitchFamily="34"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smtClean="0">
                          <a:ln>
                            <a:noFill/>
                          </a:ln>
                          <a:solidFill>
                            <a:schemeClr val="tx1"/>
                          </a:solidFill>
                          <a:effectLst/>
                          <a:latin typeface="+mn-lt"/>
                          <a:ea typeface="Times New Roman" pitchFamily="18" charset="0"/>
                          <a:cs typeface="Arial" pitchFamily="34" charset="0"/>
                        </a:rPr>
                        <a:t>Conduire un bien et optimiser son exploitation</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C61*</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Assurer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mise en service et l’arrêt </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r h="0">
                <a:tc vMerge="1">
                  <a:txBody>
                    <a:bodyPr/>
                    <a:lstStyle/>
                    <a:p>
                      <a:endParaRPr lang="fr-FR"/>
                    </a:p>
                  </a:txBody>
                  <a:tcPr/>
                </a:tc>
                <a:tc vMerge="1">
                  <a:txBody>
                    <a:bodyPr/>
                    <a:lstStyle/>
                    <a:p>
                      <a:endParaRPr lang="fr-FR"/>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mn-lt"/>
                          <a:cs typeface="Arial" pitchFamily="34" charset="0"/>
                        </a:rPr>
                        <a:t>C62*</a:t>
                      </a:r>
                      <a:endParaRPr kumimoji="0" lang="fr-FR" sz="1200" b="0" i="0" u="none" strike="noStrike" cap="none" normalizeH="0" baseline="0" dirty="0" smtClean="0">
                        <a:ln>
                          <a:noFill/>
                        </a:ln>
                        <a:solidFill>
                          <a:schemeClr val="tx1"/>
                        </a:solidFill>
                        <a:effectLst/>
                        <a:latin typeface="+mn-lt"/>
                        <a:cs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tab pos="457200" algn="l"/>
                        </a:tabLst>
                      </a:pPr>
                      <a:r>
                        <a:rPr kumimoji="0" lang="fr-FR" sz="1200" b="1" i="0" u="none" strike="noStrike" cap="none" normalizeH="0" baseline="0" dirty="0" smtClean="0">
                          <a:ln>
                            <a:noFill/>
                          </a:ln>
                          <a:solidFill>
                            <a:schemeClr val="tx1"/>
                          </a:solidFill>
                          <a:effectLst/>
                          <a:latin typeface="+mn-lt"/>
                          <a:ea typeface="Times New Roman" pitchFamily="18" charset="0"/>
                          <a:cs typeface="Arial" pitchFamily="34" charset="0"/>
                        </a:rPr>
                        <a:t>Réaliser</a:t>
                      </a:r>
                      <a:r>
                        <a:rPr kumimoji="0" lang="fr-FR" sz="1200" b="0" i="0" u="none" strike="noStrike" cap="none" normalizeH="0" baseline="0" dirty="0" smtClean="0">
                          <a:ln>
                            <a:noFill/>
                          </a:ln>
                          <a:solidFill>
                            <a:schemeClr val="tx1"/>
                          </a:solidFill>
                          <a:effectLst/>
                          <a:latin typeface="+mn-lt"/>
                          <a:ea typeface="Times New Roman" pitchFamily="18" charset="0"/>
                          <a:cs typeface="Arial" pitchFamily="34" charset="0"/>
                        </a:rPr>
                        <a:t> la conduite</a:t>
                      </a:r>
                    </a:p>
                  </a:txBody>
                  <a:tcPr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accent3">
                        <a:lumMod val="20000"/>
                        <a:lumOff val="80000"/>
                      </a:schemeClr>
                    </a:solidFill>
                  </a:tcPr>
                </a:tc>
              </a:tr>
            </a:tbl>
          </a:graphicData>
        </a:graphic>
      </p:graphicFrame>
      <p:sp>
        <p:nvSpPr>
          <p:cNvPr id="13" name="Rectangle 487"/>
          <p:cNvSpPr>
            <a:spLocks noChangeArrowheads="1"/>
          </p:cNvSpPr>
          <p:nvPr/>
        </p:nvSpPr>
        <p:spPr bwMode="auto">
          <a:xfrm>
            <a:off x="704527" y="179348"/>
            <a:ext cx="8784977" cy="369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n-lt"/>
                <a:ea typeface="+mj-ea"/>
                <a:cs typeface="+mj-cs"/>
              </a:rPr>
              <a:t>Les 6 compétences terminales – les 18 compétences secondaires</a:t>
            </a:r>
          </a:p>
        </p:txBody>
      </p:sp>
      <p:graphicFrame>
        <p:nvGraphicFramePr>
          <p:cNvPr id="14" name="Tableau 13"/>
          <p:cNvGraphicFramePr>
            <a:graphicFrameLocks noGrp="1"/>
          </p:cNvGraphicFramePr>
          <p:nvPr>
            <p:extLst>
              <p:ext uri="{D42A27DB-BD31-4B8C-83A1-F6EECF244321}">
                <p14:modId xmlns:p14="http://schemas.microsoft.com/office/powerpoint/2010/main" val="3862000966"/>
              </p:ext>
            </p:extLst>
          </p:nvPr>
        </p:nvGraphicFramePr>
        <p:xfrm>
          <a:off x="632520" y="731640"/>
          <a:ext cx="1656184" cy="1440160"/>
        </p:xfrm>
        <a:graphic>
          <a:graphicData uri="http://schemas.openxmlformats.org/drawingml/2006/table">
            <a:tbl>
              <a:tblPr>
                <a:tableStyleId>{5940675A-B579-460E-94D1-54222C63F5DA}</a:tableStyleId>
              </a:tblPr>
              <a:tblGrid>
                <a:gridCol w="435332"/>
                <a:gridCol w="1220852"/>
              </a:tblGrid>
              <a:tr h="720080">
                <a:tc>
                  <a:txBody>
                    <a:bodyPr/>
                    <a:lstStyle/>
                    <a:p>
                      <a:pPr algn="ctr" hangingPunct="0">
                        <a:spcAft>
                          <a:spcPts val="0"/>
                        </a:spcAft>
                      </a:pPr>
                      <a:r>
                        <a:rPr lang="fr-FR" sz="1400" b="1" dirty="0">
                          <a:effectLst/>
                        </a:rPr>
                        <a:t>A1</a:t>
                      </a:r>
                      <a:endParaRPr lang="fr-FR" sz="1400" b="1" dirty="0">
                        <a:effectLst/>
                        <a:latin typeface="Times New Roman"/>
                      </a:endParaRPr>
                    </a:p>
                  </a:txBody>
                  <a:tcPr marL="44450" marR="44450" marT="0" marB="0" anchor="ctr">
                    <a:solidFill>
                      <a:schemeClr val="accent2">
                        <a:lumMod val="20000"/>
                        <a:lumOff val="80000"/>
                      </a:schemeClr>
                    </a:solidFill>
                  </a:tcPr>
                </a:tc>
                <a:tc>
                  <a:txBody>
                    <a:bodyPr/>
                    <a:lstStyle/>
                    <a:p>
                      <a:pPr algn="ctr" hangingPunct="0">
                        <a:spcBef>
                          <a:spcPts val="400"/>
                        </a:spcBef>
                        <a:spcAft>
                          <a:spcPts val="0"/>
                        </a:spcAft>
                      </a:pPr>
                      <a:r>
                        <a:rPr lang="fr-FR" sz="1200" b="1" dirty="0">
                          <a:effectLst/>
                        </a:rPr>
                        <a:t>MAINTENANCE CORRECTIVE</a:t>
                      </a:r>
                      <a:endParaRPr lang="fr-FR" sz="1200" b="1" dirty="0">
                        <a:effectLst/>
                        <a:latin typeface="Times New Roman"/>
                      </a:endParaRPr>
                    </a:p>
                  </a:txBody>
                  <a:tcPr marL="44450" marR="44450" marT="0" marB="0" anchor="ctr">
                    <a:solidFill>
                      <a:schemeClr val="accent2">
                        <a:lumMod val="20000"/>
                        <a:lumOff val="80000"/>
                      </a:schemeClr>
                    </a:solidFill>
                  </a:tcPr>
                </a:tc>
              </a:tr>
              <a:tr h="720080">
                <a:tc>
                  <a:txBody>
                    <a:bodyPr/>
                    <a:lstStyle/>
                    <a:p>
                      <a:pPr algn="ctr">
                        <a:spcAft>
                          <a:spcPts val="0"/>
                        </a:spcAft>
                      </a:pPr>
                      <a:r>
                        <a:rPr lang="fr-FR" sz="1400" b="1" cap="all" dirty="0">
                          <a:effectLst/>
                        </a:rPr>
                        <a:t>A2</a:t>
                      </a:r>
                      <a:endParaRPr lang="fr-FR" sz="1400" b="1" cap="all" dirty="0">
                        <a:effectLst/>
                        <a:latin typeface="Times New Roman"/>
                      </a:endParaRPr>
                    </a:p>
                  </a:txBody>
                  <a:tcPr marL="44450" marR="44450" marT="0" marB="0" anchor="ctr">
                    <a:solidFill>
                      <a:schemeClr val="accent2">
                        <a:lumMod val="20000"/>
                        <a:lumOff val="80000"/>
                      </a:schemeClr>
                    </a:solidFill>
                  </a:tcPr>
                </a:tc>
                <a:tc>
                  <a:txBody>
                    <a:bodyPr/>
                    <a:lstStyle/>
                    <a:p>
                      <a:pPr algn="ctr">
                        <a:spcBef>
                          <a:spcPts val="400"/>
                        </a:spcBef>
                        <a:spcAft>
                          <a:spcPts val="0"/>
                        </a:spcAft>
                      </a:pPr>
                      <a:r>
                        <a:rPr lang="fr-FR" sz="1200" b="1" cap="all" dirty="0">
                          <a:effectLst/>
                        </a:rPr>
                        <a:t>maintenance </a:t>
                      </a:r>
                      <a:r>
                        <a:rPr lang="fr-FR" sz="1200" b="1" cap="all" dirty="0" smtClean="0">
                          <a:effectLst/>
                        </a:rPr>
                        <a:t>préventive</a:t>
                      </a:r>
                      <a:endParaRPr lang="fr-FR" sz="1200" b="1" cap="all" dirty="0">
                        <a:effectLst/>
                        <a:latin typeface="Times New Roman"/>
                      </a:endParaRPr>
                    </a:p>
                  </a:txBody>
                  <a:tcPr marL="44450" marR="44450" marT="0" marB="0" anchor="ctr">
                    <a:solidFill>
                      <a:schemeClr val="accent2">
                        <a:lumMod val="20000"/>
                        <a:lumOff val="80000"/>
                      </a:schemeClr>
                    </a:solidFill>
                  </a:tcPr>
                </a:tc>
              </a:tr>
            </a:tbl>
          </a:graphicData>
        </a:graphic>
      </p:graphicFrame>
      <p:graphicFrame>
        <p:nvGraphicFramePr>
          <p:cNvPr id="15" name="Group 103"/>
          <p:cNvGraphicFramePr>
            <a:graphicFrameLocks noGrp="1"/>
          </p:cNvGraphicFramePr>
          <p:nvPr>
            <p:extLst>
              <p:ext uri="{D42A27DB-BD31-4B8C-83A1-F6EECF244321}">
                <p14:modId xmlns:p14="http://schemas.microsoft.com/office/powerpoint/2010/main" val="1207015154"/>
              </p:ext>
            </p:extLst>
          </p:nvPr>
        </p:nvGraphicFramePr>
        <p:xfrm>
          <a:off x="632521" y="2243808"/>
          <a:ext cx="1656184" cy="3456384"/>
        </p:xfrm>
        <a:graphic>
          <a:graphicData uri="http://schemas.openxmlformats.org/drawingml/2006/table">
            <a:tbl>
              <a:tblPr>
                <a:tableStyleId>{5940675A-B579-460E-94D1-54222C63F5DA}</a:tableStyleId>
              </a:tblPr>
              <a:tblGrid>
                <a:gridCol w="431899"/>
                <a:gridCol w="1224285"/>
              </a:tblGrid>
              <a:tr h="10503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A3</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AMÉLIORATION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r h="63498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A4</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INTÉGRATION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r h="8169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A5</a:t>
                      </a:r>
                      <a:endParaRPr kumimoji="0" lang="fr-FR" sz="14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ORGANISATION</a:t>
                      </a:r>
                      <a:endParaRPr kumimoji="0" lang="fr-FR" sz="1200" b="1" i="0" u="none" strike="noStrike" cap="none" normalizeH="0" baseline="0" dirty="0" smtClean="0">
                        <a:ln>
                          <a:noFill/>
                        </a:ln>
                        <a:solidFill>
                          <a:srgbClr val="000000"/>
                        </a:solidFill>
                        <a:effectLst/>
                        <a:latin typeface="Times New Roman" pitchFamily="18" charset="0"/>
                      </a:endParaRPr>
                    </a:p>
                  </a:txBody>
                  <a:tcPr marL="44450" marR="44450" marT="0" marB="0" anchor="ctr" horzOverflow="overflow">
                    <a:solidFill>
                      <a:schemeClr val="accent6">
                        <a:lumMod val="40000"/>
                        <a:lumOff val="60000"/>
                      </a:schemeClr>
                    </a:solidFill>
                  </a:tcPr>
                </a:tc>
              </a:tr>
              <a:tr h="95419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A6</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c>
                  <a:txBody>
                    <a:bodyPr/>
                    <a:lstStyle/>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COMMUNI</a:t>
                      </a:r>
                    </a:p>
                    <a:p>
                      <a:pPr marL="0" marR="0" lvl="0" indent="0" algn="ctr" defTabSz="914400" rtl="0" eaLnBrk="1" fontAlgn="base" latinLnBrk="0" hangingPunct="1">
                        <a:lnSpc>
                          <a:spcPct val="100000"/>
                        </a:lnSpc>
                        <a:spcBef>
                          <a:spcPts val="400"/>
                        </a:spcBef>
                        <a:spcAft>
                          <a:spcPct val="0"/>
                        </a:spcAft>
                        <a:buClrTx/>
                        <a:buSzTx/>
                        <a:buFontTx/>
                        <a:buNone/>
                        <a:tabLst/>
                      </a:pPr>
                      <a:r>
                        <a:rPr kumimoji="0" lang="fr-FR" sz="1200" b="1" u="none" strike="noStrike" cap="none" normalizeH="0" baseline="0" dirty="0" smtClean="0">
                          <a:ln>
                            <a:noFill/>
                          </a:ln>
                          <a:effectLst/>
                        </a:rPr>
                        <a:t>CATION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6">
                        <a:lumMod val="40000"/>
                        <a:lumOff val="60000"/>
                      </a:schemeClr>
                    </a:solidFill>
                  </a:tcPr>
                </a:tc>
              </a:tr>
            </a:tbl>
          </a:graphicData>
        </a:graphic>
      </p:graphicFrame>
      <p:graphicFrame>
        <p:nvGraphicFramePr>
          <p:cNvPr id="16" name="Group 104"/>
          <p:cNvGraphicFramePr>
            <a:graphicFrameLocks noGrp="1"/>
          </p:cNvGraphicFramePr>
          <p:nvPr>
            <p:extLst>
              <p:ext uri="{D42A27DB-BD31-4B8C-83A1-F6EECF244321}">
                <p14:modId xmlns:p14="http://schemas.microsoft.com/office/powerpoint/2010/main" val="4114122936"/>
              </p:ext>
            </p:extLst>
          </p:nvPr>
        </p:nvGraphicFramePr>
        <p:xfrm>
          <a:off x="632520" y="5772200"/>
          <a:ext cx="1656184" cy="720080"/>
        </p:xfrm>
        <a:graphic>
          <a:graphicData uri="http://schemas.openxmlformats.org/drawingml/2006/table">
            <a:tbl>
              <a:tblPr>
                <a:tableStyleId>{5940675A-B579-460E-94D1-54222C63F5DA}</a:tableStyleId>
              </a:tblPr>
              <a:tblGrid>
                <a:gridCol w="431899"/>
                <a:gridCol w="1224285"/>
              </a:tblGrid>
              <a:tr h="72008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u="none" strike="noStrike" cap="none" normalizeH="0" baseline="0" dirty="0" smtClean="0">
                          <a:ln>
                            <a:noFill/>
                          </a:ln>
                          <a:effectLst/>
                        </a:rPr>
                        <a:t>A7</a:t>
                      </a:r>
                      <a:endParaRPr kumimoji="0" lang="fr-FR" sz="14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200" b="1" u="none" strike="noStrike" cap="none" normalizeH="0" baseline="0" dirty="0" smtClean="0">
                          <a:ln>
                            <a:noFill/>
                          </a:ln>
                          <a:effectLst/>
                        </a:rPr>
                        <a:t>CONDUITE D’UNE INSTALLATION</a:t>
                      </a:r>
                      <a:endParaRPr kumimoji="0" lang="fr-FR" sz="1200" b="1" i="0" u="none" strike="noStrike" cap="none" normalizeH="0" baseline="0" dirty="0" smtClean="0">
                        <a:ln>
                          <a:noFill/>
                        </a:ln>
                        <a:solidFill>
                          <a:srgbClr val="000000"/>
                        </a:solidFill>
                        <a:effectLst/>
                        <a:latin typeface="Times New Roman" pitchFamily="18" charset="0"/>
                        <a:cs typeface="Times New Roman" pitchFamily="18" charset="0"/>
                      </a:endParaRPr>
                    </a:p>
                  </a:txBody>
                  <a:tcPr marL="44450" marR="44450" marT="0" marB="0" anchor="ctr" horzOverflow="overflow">
                    <a:solidFill>
                      <a:schemeClr val="accent3">
                        <a:lumMod val="20000"/>
                        <a:lumOff val="80000"/>
                      </a:schemeClr>
                    </a:solidFill>
                  </a:tcPr>
                </a:tc>
              </a:tr>
            </a:tbl>
          </a:graphicData>
        </a:graphic>
      </p:graphicFrame>
      <p:sp>
        <p:nvSpPr>
          <p:cNvPr id="17" name="Flèche droite 16"/>
          <p:cNvSpPr/>
          <p:nvPr/>
        </p:nvSpPr>
        <p:spPr>
          <a:xfrm>
            <a:off x="2360712" y="2963888"/>
            <a:ext cx="288032" cy="1008112"/>
          </a:xfrm>
          <a:prstGeom prst="rightArrow">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p:cNvSpPr txBox="1"/>
          <p:nvPr/>
        </p:nvSpPr>
        <p:spPr>
          <a:xfrm>
            <a:off x="4736976" y="6525344"/>
            <a:ext cx="4392488" cy="276999"/>
          </a:xfrm>
          <a:prstGeom prst="rect">
            <a:avLst/>
          </a:prstGeom>
          <a:noFill/>
        </p:spPr>
        <p:txBody>
          <a:bodyPr wrap="square" rtlCol="0">
            <a:spAutoFit/>
          </a:bodyPr>
          <a:lstStyle/>
          <a:p>
            <a:r>
              <a:rPr lang="fr-FR" sz="1200" dirty="0" smtClean="0"/>
              <a:t>* </a:t>
            </a:r>
            <a:r>
              <a:rPr lang="fr-FR" sz="1200" dirty="0" smtClean="0">
                <a:latin typeface="+mn-lt"/>
              </a:rPr>
              <a:t>Uniquement option « énergétiques &amp; fluidiques</a:t>
            </a:r>
            <a:r>
              <a:rPr lang="fr-FR" sz="1200" dirty="0" smtClean="0"/>
              <a:t>" </a:t>
            </a:r>
            <a:endParaRPr lang="fr-FR" sz="1200" dirty="0"/>
          </a:p>
        </p:txBody>
      </p:sp>
    </p:spTree>
    <p:extLst>
      <p:ext uri="{BB962C8B-B14F-4D97-AF65-F5344CB8AC3E}">
        <p14:creationId xmlns:p14="http://schemas.microsoft.com/office/powerpoint/2010/main" val="1906806056"/>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rganigramme : Décision 3"/>
          <p:cNvSpPr/>
          <p:nvPr/>
        </p:nvSpPr>
        <p:spPr>
          <a:xfrm>
            <a:off x="1136576" y="1484784"/>
            <a:ext cx="8280920" cy="5184576"/>
          </a:xfrm>
          <a:prstGeom prst="flowChartDecision">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7200" dirty="0" smtClean="0"/>
              <a:t>BTS MS</a:t>
            </a:r>
            <a:endParaRPr lang="fr-FR" sz="7200" dirty="0"/>
          </a:p>
        </p:txBody>
      </p:sp>
      <p:sp>
        <p:nvSpPr>
          <p:cNvPr id="7" name="Titre 1"/>
          <p:cNvSpPr txBox="1">
            <a:spLocks/>
          </p:cNvSpPr>
          <p:nvPr/>
        </p:nvSpPr>
        <p:spPr bwMode="auto">
          <a:xfrm>
            <a:off x="488950" y="0"/>
            <a:ext cx="9417050" cy="88649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l" eaLnBrk="1" hangingPunct="1"/>
            <a:endParaRPr lang="fr-FR" sz="1800" b="1" dirty="0" smtClean="0">
              <a:ln w="11430"/>
              <a:effectLst>
                <a:outerShdw blurRad="50800" dist="39000" dir="5460000" algn="tl">
                  <a:srgbClr val="000000">
                    <a:alpha val="38000"/>
                  </a:srgbClr>
                </a:outerShdw>
              </a:effectLst>
            </a:endParaRPr>
          </a:p>
        </p:txBody>
      </p:sp>
      <p:sp>
        <p:nvSpPr>
          <p:cNvPr id="31" name="Rectangle 30"/>
          <p:cNvSpPr/>
          <p:nvPr/>
        </p:nvSpPr>
        <p:spPr>
          <a:xfrm>
            <a:off x="416496" y="0"/>
            <a:ext cx="9489504" cy="112474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32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Une </a:t>
            </a:r>
            <a:r>
              <a:rPr lang="fr-FR" sz="32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formation cultivant une culture professionnelle commune de la maintenance</a:t>
            </a:r>
          </a:p>
        </p:txBody>
      </p:sp>
      <p:grpSp>
        <p:nvGrpSpPr>
          <p:cNvPr id="57" name="Groupe 56"/>
          <p:cNvGrpSpPr/>
          <p:nvPr/>
        </p:nvGrpSpPr>
        <p:grpSpPr>
          <a:xfrm>
            <a:off x="6469043" y="2025064"/>
            <a:ext cx="2196000" cy="1980000"/>
            <a:chOff x="3151607" y="495210"/>
            <a:chExt cx="1999956" cy="1980000"/>
          </a:xfrm>
          <a:scene3d>
            <a:camera prst="orthographicFront">
              <a:rot lat="0" lon="0" rev="0"/>
            </a:camera>
            <a:lightRig rig="contrasting" dir="t">
              <a:rot lat="0" lon="0" rev="1500000"/>
            </a:lightRig>
          </a:scene3d>
        </p:grpSpPr>
        <p:sp>
          <p:nvSpPr>
            <p:cNvPr id="58" name="Rectangle à coins arrondis 57"/>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59" name="Rectangle 58"/>
            <p:cNvSpPr/>
            <p:nvPr/>
          </p:nvSpPr>
          <p:spPr>
            <a:xfrm>
              <a:off x="3217186" y="594451"/>
              <a:ext cx="1898280"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r>
                <a:rPr lang="fr-FR" sz="1500" dirty="0"/>
                <a:t>un respect </a:t>
              </a:r>
              <a:r>
                <a:rPr lang="fr-FR" sz="1500" dirty="0" smtClean="0"/>
                <a:t>d’exigences </a:t>
              </a:r>
              <a:r>
                <a:rPr lang="fr-FR" sz="1500" dirty="0"/>
                <a:t>transversales : </a:t>
              </a:r>
              <a:r>
                <a:rPr lang="fr-FR" sz="1500" b="1" dirty="0"/>
                <a:t>sécurité, habilitation à intervenir, normalisation, contraintes environnementales, qualité des interventions, préoccupation des coûts</a:t>
              </a:r>
            </a:p>
          </p:txBody>
        </p:sp>
      </p:grpSp>
      <p:grpSp>
        <p:nvGrpSpPr>
          <p:cNvPr id="60" name="Groupe 59"/>
          <p:cNvGrpSpPr/>
          <p:nvPr/>
        </p:nvGrpSpPr>
        <p:grpSpPr>
          <a:xfrm>
            <a:off x="6465168" y="4077072"/>
            <a:ext cx="2203750" cy="2032968"/>
            <a:chOff x="3151607" y="495210"/>
            <a:chExt cx="2032968" cy="2032968"/>
          </a:xfrm>
          <a:scene3d>
            <a:camera prst="orthographicFront">
              <a:rot lat="0" lon="0" rev="0"/>
            </a:camera>
            <a:lightRig rig="contrasting" dir="t">
              <a:rot lat="0" lon="0" rev="1500000"/>
            </a:lightRig>
          </a:scene3d>
        </p:grpSpPr>
        <p:sp>
          <p:nvSpPr>
            <p:cNvPr id="61" name="Rectangle à coins arrondis 60"/>
            <p:cNvSpPr/>
            <p:nvPr/>
          </p:nvSpPr>
          <p:spPr>
            <a:xfrm>
              <a:off x="3151607" y="495210"/>
              <a:ext cx="2032968" cy="2032968"/>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62" name="Rectangle 61"/>
            <p:cNvSpPr/>
            <p:nvPr/>
          </p:nvSpPr>
          <p:spPr>
            <a:xfrm>
              <a:off x="3250848" y="594451"/>
              <a:ext cx="1834486"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r>
                <a:rPr lang="fr-FR" sz="1600" dirty="0"/>
                <a:t>une capacité à </a:t>
              </a:r>
              <a:r>
                <a:rPr lang="fr-FR" sz="1600" b="1" dirty="0"/>
                <a:t>communiquer avec les professionnels en relation avec la maintenance (y compris en anglais</a:t>
              </a:r>
              <a:r>
                <a:rPr lang="fr-FR" sz="1600" dirty="0"/>
                <a:t>) et à réaliser du "reporting"</a:t>
              </a:r>
            </a:p>
          </p:txBody>
        </p:sp>
      </p:grpSp>
      <p:grpSp>
        <p:nvGrpSpPr>
          <p:cNvPr id="12" name="Groupe 11"/>
          <p:cNvGrpSpPr/>
          <p:nvPr/>
        </p:nvGrpSpPr>
        <p:grpSpPr>
          <a:xfrm>
            <a:off x="4160912" y="2025064"/>
            <a:ext cx="2196000" cy="1980000"/>
            <a:chOff x="-455272" y="4095610"/>
            <a:chExt cx="1999956" cy="1980000"/>
          </a:xfrm>
          <a:scene3d>
            <a:camera prst="orthographicFront">
              <a:rot lat="0" lon="0" rev="0"/>
            </a:camera>
            <a:lightRig rig="contrasting" dir="t">
              <a:rot lat="0" lon="0" rev="1500000"/>
            </a:lightRig>
          </a:scene3d>
        </p:grpSpPr>
        <p:sp>
          <p:nvSpPr>
            <p:cNvPr id="13" name="Rectangle à coins arrondis 12"/>
            <p:cNvSpPr/>
            <p:nvPr/>
          </p:nvSpPr>
          <p:spPr>
            <a:xfrm>
              <a:off x="-455272" y="40956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4" name="Rectangle 13"/>
            <p:cNvSpPr/>
            <p:nvPr/>
          </p:nvSpPr>
          <p:spPr>
            <a:xfrm>
              <a:off x="-389692" y="4194851"/>
              <a:ext cx="1836229"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prise en compte de </a:t>
              </a:r>
              <a:r>
                <a:rPr lang="fr-FR" sz="1600" b="1" dirty="0"/>
                <a:t>l’état physique du bien et de son historique de maintenance</a:t>
              </a:r>
              <a:endParaRPr lang="fr-FR" sz="1600" dirty="0"/>
            </a:p>
          </p:txBody>
        </p:sp>
      </p:grpSp>
      <p:grpSp>
        <p:nvGrpSpPr>
          <p:cNvPr id="16" name="Groupe 15"/>
          <p:cNvGrpSpPr/>
          <p:nvPr/>
        </p:nvGrpSpPr>
        <p:grpSpPr>
          <a:xfrm>
            <a:off x="4160912" y="4130040"/>
            <a:ext cx="2196000" cy="1980000"/>
            <a:chOff x="3083841" y="495210"/>
            <a:chExt cx="2066621" cy="1980000"/>
          </a:xfrm>
          <a:scene3d>
            <a:camera prst="orthographicFront">
              <a:rot lat="0" lon="0" rev="0"/>
            </a:camera>
            <a:lightRig rig="contrasting" dir="t">
              <a:rot lat="0" lon="0" rev="1500000"/>
            </a:lightRig>
          </a:scene3d>
        </p:grpSpPr>
        <p:sp>
          <p:nvSpPr>
            <p:cNvPr id="17" name="Rectangle à coins arrondis 16"/>
            <p:cNvSpPr/>
            <p:nvPr/>
          </p:nvSpPr>
          <p:spPr>
            <a:xfrm>
              <a:off x="3083841" y="495210"/>
              <a:ext cx="2066621"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18" name="Rectangle 17"/>
            <p:cNvSpPr/>
            <p:nvPr/>
          </p:nvSpPr>
          <p:spPr>
            <a:xfrm>
              <a:off x="3219373" y="594451"/>
              <a:ext cx="1829671"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a:t>
              </a:r>
              <a:r>
                <a:rPr lang="fr-FR" sz="1600" b="1" dirty="0"/>
                <a:t>gestion et une préparation des activités de maintenance dans le cadre d’un service organisé </a:t>
              </a:r>
              <a:r>
                <a:rPr lang="fr-FR" sz="1600" dirty="0"/>
                <a:t>autour d’une politique de maintenance</a:t>
              </a:r>
            </a:p>
          </p:txBody>
        </p:sp>
      </p:grpSp>
      <p:grpSp>
        <p:nvGrpSpPr>
          <p:cNvPr id="5" name="Groupe 4"/>
          <p:cNvGrpSpPr/>
          <p:nvPr/>
        </p:nvGrpSpPr>
        <p:grpSpPr>
          <a:xfrm>
            <a:off x="1856656" y="1988840"/>
            <a:ext cx="2232248" cy="2062103"/>
            <a:chOff x="1856656" y="1988840"/>
            <a:chExt cx="2232248" cy="2062103"/>
          </a:xfrm>
        </p:grpSpPr>
        <p:grpSp>
          <p:nvGrpSpPr>
            <p:cNvPr id="19" name="Groupe 18"/>
            <p:cNvGrpSpPr/>
            <p:nvPr/>
          </p:nvGrpSpPr>
          <p:grpSpPr>
            <a:xfrm>
              <a:off x="1856656" y="2025064"/>
              <a:ext cx="2232248" cy="1980000"/>
              <a:chOff x="3151607" y="495210"/>
              <a:chExt cx="2032968" cy="1980000"/>
            </a:xfrm>
            <a:scene3d>
              <a:camera prst="orthographicFront">
                <a:rot lat="0" lon="0" rev="0"/>
              </a:camera>
              <a:lightRig rig="contrasting" dir="t">
                <a:rot lat="0" lon="0" rev="1500000"/>
              </a:lightRig>
            </a:scene3d>
          </p:grpSpPr>
          <p:sp>
            <p:nvSpPr>
              <p:cNvPr id="20" name="Rectangle à coins arrondis 19"/>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21" name="Rectangle 20"/>
              <p:cNvSpPr/>
              <p:nvPr/>
            </p:nvSpPr>
            <p:spPr>
              <a:xfrm>
                <a:off x="3151607" y="594451"/>
                <a:ext cx="2032968" cy="1834486"/>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algn="ctr" defTabSz="577850">
                  <a:lnSpc>
                    <a:spcPct val="90000"/>
                  </a:lnSpc>
                  <a:spcAft>
                    <a:spcPct val="35000"/>
                  </a:spcAft>
                </a:pPr>
                <a:endParaRPr lang="fr-FR" sz="1400" b="1" dirty="0"/>
              </a:p>
            </p:txBody>
          </p:sp>
        </p:grpSp>
        <p:sp>
          <p:nvSpPr>
            <p:cNvPr id="3" name="Rectangle 2"/>
            <p:cNvSpPr/>
            <p:nvPr/>
          </p:nvSpPr>
          <p:spPr>
            <a:xfrm>
              <a:off x="1928664" y="1988840"/>
              <a:ext cx="2088232" cy="2062103"/>
            </a:xfrm>
            <a:prstGeom prst="rect">
              <a:avLst/>
            </a:prstGeom>
          </p:spPr>
          <p:txBody>
            <a:bodyPr wrap="square">
              <a:spAutoFit/>
            </a:bodyPr>
            <a:lstStyle/>
            <a:p>
              <a:pPr lvl="0" algn="ctr"/>
              <a:r>
                <a:rPr lang="fr-FR" sz="1600" dirty="0">
                  <a:latin typeface="+mn-lt"/>
                </a:rPr>
                <a:t>une démarche </a:t>
              </a:r>
              <a:r>
                <a:rPr lang="fr-FR" sz="1600" b="1" dirty="0">
                  <a:latin typeface="+mn-lt"/>
                </a:rPr>
                <a:t>d’analyse fonctionnelle, structurelle, temporelle et comportementale </a:t>
              </a:r>
              <a:r>
                <a:rPr lang="fr-FR" sz="1600" dirty="0">
                  <a:latin typeface="+mn-lt"/>
                </a:rPr>
                <a:t>des systèmes avant toute </a:t>
              </a:r>
              <a:r>
                <a:rPr lang="fr-FR" sz="1600" dirty="0" smtClean="0">
                  <a:latin typeface="+mn-lt"/>
                </a:rPr>
                <a:t>action</a:t>
              </a:r>
              <a:endParaRPr lang="fr-FR" sz="1600" dirty="0">
                <a:latin typeface="+mn-lt"/>
              </a:endParaRPr>
            </a:p>
          </p:txBody>
        </p:sp>
      </p:grpSp>
      <p:grpSp>
        <p:nvGrpSpPr>
          <p:cNvPr id="23" name="Groupe 22"/>
          <p:cNvGrpSpPr/>
          <p:nvPr/>
        </p:nvGrpSpPr>
        <p:grpSpPr>
          <a:xfrm>
            <a:off x="1856656" y="4130040"/>
            <a:ext cx="2196000" cy="1980000"/>
            <a:chOff x="3151607" y="495210"/>
            <a:chExt cx="1999956" cy="1980000"/>
          </a:xfrm>
          <a:scene3d>
            <a:camera prst="orthographicFront">
              <a:rot lat="0" lon="0" rev="0"/>
            </a:camera>
            <a:lightRig rig="contrasting" dir="t">
              <a:rot lat="0" lon="0" rev="1500000"/>
            </a:lightRig>
          </a:scene3d>
        </p:grpSpPr>
        <p:sp>
          <p:nvSpPr>
            <p:cNvPr id="24" name="Rectangle à coins arrondis 23"/>
            <p:cNvSpPr/>
            <p:nvPr/>
          </p:nvSpPr>
          <p:spPr>
            <a:xfrm>
              <a:off x="3151607" y="495210"/>
              <a:ext cx="1999956" cy="1980000"/>
            </a:xfrm>
            <a:prstGeom prst="roundRect">
              <a:avLst/>
            </a:prstGeom>
            <a:ln>
              <a:noFill/>
            </a:ln>
            <a:effectLst>
              <a:outerShdw blurRad="149987" dist="250190" dir="8460000" algn="ctr">
                <a:srgbClr val="000000">
                  <a:alpha val="28000"/>
                </a:srgbClr>
              </a:outerShdw>
            </a:effectLst>
            <a:sp3d prstMaterial="metal">
              <a:bevelT w="88900" h="88900"/>
            </a:sp3d>
          </p:spPr>
          <p:style>
            <a:lnRef idx="0">
              <a:schemeClr val="lt1">
                <a:hueOff val="0"/>
                <a:satOff val="0"/>
                <a:lumOff val="0"/>
                <a:alphaOff val="0"/>
              </a:schemeClr>
            </a:lnRef>
            <a:fillRef idx="2">
              <a:schemeClr val="accent2">
                <a:hueOff val="0"/>
                <a:satOff val="0"/>
                <a:lumOff val="0"/>
                <a:alphaOff val="0"/>
              </a:schemeClr>
            </a:fillRef>
            <a:effectRef idx="1">
              <a:schemeClr val="accent2">
                <a:hueOff val="0"/>
                <a:satOff val="0"/>
                <a:lumOff val="0"/>
                <a:alphaOff val="0"/>
              </a:schemeClr>
            </a:effectRef>
            <a:fontRef idx="minor">
              <a:schemeClr val="dk1"/>
            </a:fontRef>
          </p:style>
        </p:sp>
        <p:sp>
          <p:nvSpPr>
            <p:cNvPr id="25" name="Rectangle 24"/>
            <p:cNvSpPr/>
            <p:nvPr/>
          </p:nvSpPr>
          <p:spPr>
            <a:xfrm>
              <a:off x="3217187" y="514250"/>
              <a:ext cx="1836229" cy="1914687"/>
            </a:xfrm>
            <a:prstGeom prst="rect">
              <a:avLst/>
            </a:prstGeom>
            <a:sp3d/>
          </p:spPr>
          <p:style>
            <a:lnRef idx="0">
              <a:scrgbClr r="0" g="0" b="0"/>
            </a:lnRef>
            <a:fillRef idx="0">
              <a:scrgbClr r="0" g="0" b="0"/>
            </a:fillRef>
            <a:effectRef idx="0">
              <a:scrgbClr r="0" g="0" b="0"/>
            </a:effectRef>
            <a:fontRef idx="minor">
              <a:schemeClr val="dk1"/>
            </a:fontRef>
          </p:style>
          <p:txBody>
            <a:bodyPr spcFirstLastPara="0" vert="horz" wrap="square" lIns="49530" tIns="49530" rIns="49530" bIns="49530" numCol="1" spcCol="1270" anchor="ctr" anchorCtr="0">
              <a:noAutofit/>
            </a:bodyPr>
            <a:lstStyle/>
            <a:p>
              <a:pPr lvl="0" algn="ctr"/>
              <a:r>
                <a:rPr lang="fr-FR" sz="1600" dirty="0"/>
                <a:t>une capacité à intervenir sur des systèmes pluri technologiques </a:t>
              </a:r>
              <a:r>
                <a:rPr lang="fr-FR" sz="1600" b="1" dirty="0"/>
                <a:t>avec les modalités et des outils professionnels les plus adaptés aux </a:t>
              </a:r>
              <a:r>
                <a:rPr lang="fr-FR" sz="1600" b="1" dirty="0" smtClean="0"/>
                <a:t>technologies</a:t>
              </a:r>
              <a:endParaRPr lang="fr-FR" sz="1600" dirty="0"/>
            </a:p>
          </p:txBody>
        </p:sp>
      </p:grpSp>
      <p:sp>
        <p:nvSpPr>
          <p:cNvPr id="27"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5</a:t>
            </a:fld>
            <a:endParaRPr lang="fr-FR" dirty="0"/>
          </a:p>
        </p:txBody>
      </p:sp>
    </p:spTree>
    <p:extLst>
      <p:ext uri="{BB962C8B-B14F-4D97-AF65-F5344CB8AC3E}">
        <p14:creationId xmlns:p14="http://schemas.microsoft.com/office/powerpoint/2010/main" val="18770872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1000" fill="hold"/>
                                        <p:tgtEl>
                                          <p:spTgt spid="12"/>
                                        </p:tgtEl>
                                        <p:attrNameLst>
                                          <p:attrName>ppt_w</p:attrName>
                                        </p:attrNameLst>
                                      </p:cBhvr>
                                      <p:tavLst>
                                        <p:tav tm="0">
                                          <p:val>
                                            <p:fltVal val="0"/>
                                          </p:val>
                                        </p:tav>
                                        <p:tav tm="100000">
                                          <p:val>
                                            <p:strVal val="#ppt_w"/>
                                          </p:val>
                                        </p:tav>
                                      </p:tavLst>
                                    </p:anim>
                                    <p:anim calcmode="lin" valueType="num">
                                      <p:cBhvr>
                                        <p:cTn id="15" dur="1000" fill="hold"/>
                                        <p:tgtEl>
                                          <p:spTgt spid="12"/>
                                        </p:tgtEl>
                                        <p:attrNameLst>
                                          <p:attrName>ppt_h</p:attrName>
                                        </p:attrNameLst>
                                      </p:cBhvr>
                                      <p:tavLst>
                                        <p:tav tm="0">
                                          <p:val>
                                            <p:fltVal val="0"/>
                                          </p:val>
                                        </p:tav>
                                        <p:tav tm="100000">
                                          <p:val>
                                            <p:strVal val="#ppt_h"/>
                                          </p:val>
                                        </p:tav>
                                      </p:tavLst>
                                    </p:anim>
                                    <p:animEffect transition="in" filter="fade">
                                      <p:cBhvr>
                                        <p:cTn id="16" dur="10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7"/>
                                        </p:tgtEl>
                                        <p:attrNameLst>
                                          <p:attrName>style.visibility</p:attrName>
                                        </p:attrNameLst>
                                      </p:cBhvr>
                                      <p:to>
                                        <p:strVal val="visible"/>
                                      </p:to>
                                    </p:set>
                                    <p:anim calcmode="lin" valueType="num">
                                      <p:cBhvr>
                                        <p:cTn id="21" dur="1000" fill="hold"/>
                                        <p:tgtEl>
                                          <p:spTgt spid="57"/>
                                        </p:tgtEl>
                                        <p:attrNameLst>
                                          <p:attrName>ppt_w</p:attrName>
                                        </p:attrNameLst>
                                      </p:cBhvr>
                                      <p:tavLst>
                                        <p:tav tm="0">
                                          <p:val>
                                            <p:fltVal val="0"/>
                                          </p:val>
                                        </p:tav>
                                        <p:tav tm="100000">
                                          <p:val>
                                            <p:strVal val="#ppt_w"/>
                                          </p:val>
                                        </p:tav>
                                      </p:tavLst>
                                    </p:anim>
                                    <p:anim calcmode="lin" valueType="num">
                                      <p:cBhvr>
                                        <p:cTn id="22" dur="1000" fill="hold"/>
                                        <p:tgtEl>
                                          <p:spTgt spid="57"/>
                                        </p:tgtEl>
                                        <p:attrNameLst>
                                          <p:attrName>ppt_h</p:attrName>
                                        </p:attrNameLst>
                                      </p:cBhvr>
                                      <p:tavLst>
                                        <p:tav tm="0">
                                          <p:val>
                                            <p:fltVal val="0"/>
                                          </p:val>
                                        </p:tav>
                                        <p:tav tm="100000">
                                          <p:val>
                                            <p:strVal val="#ppt_h"/>
                                          </p:val>
                                        </p:tav>
                                      </p:tavLst>
                                    </p:anim>
                                    <p:animEffect transition="in" filter="fade">
                                      <p:cBhvr>
                                        <p:cTn id="23" dur="1000"/>
                                        <p:tgtEl>
                                          <p:spTgt spid="57"/>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p:cTn id="28" dur="1000" fill="hold"/>
                                        <p:tgtEl>
                                          <p:spTgt spid="23"/>
                                        </p:tgtEl>
                                        <p:attrNameLst>
                                          <p:attrName>ppt_w</p:attrName>
                                        </p:attrNameLst>
                                      </p:cBhvr>
                                      <p:tavLst>
                                        <p:tav tm="0">
                                          <p:val>
                                            <p:fltVal val="0"/>
                                          </p:val>
                                        </p:tav>
                                        <p:tav tm="100000">
                                          <p:val>
                                            <p:strVal val="#ppt_w"/>
                                          </p:val>
                                        </p:tav>
                                      </p:tavLst>
                                    </p:anim>
                                    <p:anim calcmode="lin" valueType="num">
                                      <p:cBhvr>
                                        <p:cTn id="29" dur="1000" fill="hold"/>
                                        <p:tgtEl>
                                          <p:spTgt spid="23"/>
                                        </p:tgtEl>
                                        <p:attrNameLst>
                                          <p:attrName>ppt_h</p:attrName>
                                        </p:attrNameLst>
                                      </p:cBhvr>
                                      <p:tavLst>
                                        <p:tav tm="0">
                                          <p:val>
                                            <p:fltVal val="0"/>
                                          </p:val>
                                        </p:tav>
                                        <p:tav tm="100000">
                                          <p:val>
                                            <p:strVal val="#ppt_h"/>
                                          </p:val>
                                        </p:tav>
                                      </p:tavLst>
                                    </p:anim>
                                    <p:animEffect transition="in" filter="fade">
                                      <p:cBhvr>
                                        <p:cTn id="30" dur="1000"/>
                                        <p:tgtEl>
                                          <p:spTgt spid="23"/>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p:cTn id="35" dur="1000" fill="hold"/>
                                        <p:tgtEl>
                                          <p:spTgt spid="16"/>
                                        </p:tgtEl>
                                        <p:attrNameLst>
                                          <p:attrName>ppt_w</p:attrName>
                                        </p:attrNameLst>
                                      </p:cBhvr>
                                      <p:tavLst>
                                        <p:tav tm="0">
                                          <p:val>
                                            <p:fltVal val="0"/>
                                          </p:val>
                                        </p:tav>
                                        <p:tav tm="100000">
                                          <p:val>
                                            <p:strVal val="#ppt_w"/>
                                          </p:val>
                                        </p:tav>
                                      </p:tavLst>
                                    </p:anim>
                                    <p:anim calcmode="lin" valueType="num">
                                      <p:cBhvr>
                                        <p:cTn id="36" dur="1000" fill="hold"/>
                                        <p:tgtEl>
                                          <p:spTgt spid="16"/>
                                        </p:tgtEl>
                                        <p:attrNameLst>
                                          <p:attrName>ppt_h</p:attrName>
                                        </p:attrNameLst>
                                      </p:cBhvr>
                                      <p:tavLst>
                                        <p:tav tm="0">
                                          <p:val>
                                            <p:fltVal val="0"/>
                                          </p:val>
                                        </p:tav>
                                        <p:tav tm="100000">
                                          <p:val>
                                            <p:strVal val="#ppt_h"/>
                                          </p:val>
                                        </p:tav>
                                      </p:tavLst>
                                    </p:anim>
                                    <p:animEffect transition="in" filter="fade">
                                      <p:cBhvr>
                                        <p:cTn id="37" dur="10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p:cTn id="42" dur="1000" fill="hold"/>
                                        <p:tgtEl>
                                          <p:spTgt spid="60"/>
                                        </p:tgtEl>
                                        <p:attrNameLst>
                                          <p:attrName>ppt_w</p:attrName>
                                        </p:attrNameLst>
                                      </p:cBhvr>
                                      <p:tavLst>
                                        <p:tav tm="0">
                                          <p:val>
                                            <p:fltVal val="0"/>
                                          </p:val>
                                        </p:tav>
                                        <p:tav tm="100000">
                                          <p:val>
                                            <p:strVal val="#ppt_w"/>
                                          </p:val>
                                        </p:tav>
                                      </p:tavLst>
                                    </p:anim>
                                    <p:anim calcmode="lin" valueType="num">
                                      <p:cBhvr>
                                        <p:cTn id="43" dur="1000" fill="hold"/>
                                        <p:tgtEl>
                                          <p:spTgt spid="60"/>
                                        </p:tgtEl>
                                        <p:attrNameLst>
                                          <p:attrName>ppt_h</p:attrName>
                                        </p:attrNameLst>
                                      </p:cBhvr>
                                      <p:tavLst>
                                        <p:tav tm="0">
                                          <p:val>
                                            <p:fltVal val="0"/>
                                          </p:val>
                                        </p:tav>
                                        <p:tav tm="100000">
                                          <p:val>
                                            <p:strVal val="#ppt_h"/>
                                          </p:val>
                                        </p:tav>
                                      </p:tavLst>
                                    </p:anim>
                                    <p:animEffect transition="in" filter="fade">
                                      <p:cBhvr>
                                        <p:cTn id="44"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extLst>
              <p:ext uri="{D42A27DB-BD31-4B8C-83A1-F6EECF244321}">
                <p14:modId xmlns:p14="http://schemas.microsoft.com/office/powerpoint/2010/main" val="1430899540"/>
              </p:ext>
            </p:extLst>
          </p:nvPr>
        </p:nvGraphicFramePr>
        <p:xfrm>
          <a:off x="632520" y="620688"/>
          <a:ext cx="9145016" cy="6248793"/>
        </p:xfrm>
        <a:graphic>
          <a:graphicData uri="http://schemas.openxmlformats.org/drawingml/2006/table">
            <a:tbl>
              <a:tblPr>
                <a:tableStyleId>{5DA37D80-6434-44D0-A028-1B22A696006F}</a:tableStyleId>
              </a:tblPr>
              <a:tblGrid>
                <a:gridCol w="4032448"/>
                <a:gridCol w="720080"/>
                <a:gridCol w="576064"/>
                <a:gridCol w="3816424"/>
              </a:tblGrid>
              <a:tr h="410529">
                <a:tc>
                  <a:txBody>
                    <a:bodyPr/>
                    <a:lstStyle/>
                    <a:p>
                      <a:pPr marL="90170" algn="ctr">
                        <a:lnSpc>
                          <a:spcPct val="115000"/>
                        </a:lnSpc>
                        <a:spcAft>
                          <a:spcPts val="0"/>
                        </a:spcAft>
                      </a:pPr>
                      <a:r>
                        <a:rPr lang="fr-FR" sz="1300" b="1" dirty="0">
                          <a:effectLst/>
                        </a:rPr>
                        <a:t>Nature des épreuves</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a:effectLst/>
                        </a:rPr>
                        <a:t>Unités</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err="1">
                          <a:effectLst/>
                        </a:rPr>
                        <a:t>Coef</a:t>
                      </a:r>
                      <a:r>
                        <a:rPr lang="fr-FR" sz="1300" b="1" dirty="0">
                          <a:effectLst/>
                        </a:rPr>
                        <a:t>.</a:t>
                      </a:r>
                      <a:endParaRPr lang="fr-FR" sz="1300" b="1"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b="1" dirty="0">
                          <a:effectLst/>
                        </a:rPr>
                        <a:t>Modalités pour les établissements habilités au CCF</a:t>
                      </a:r>
                      <a:endParaRPr lang="fr-FR" sz="1300" b="1" dirty="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E1 - Culture générale et expression</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U1</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3</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commune</a:t>
                      </a:r>
                      <a:endParaRPr lang="fr-FR" sz="130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E2 – Anglais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E3 - Mathématiques - Physique et chimie (</a:t>
                      </a:r>
                      <a:r>
                        <a:rPr lang="fr-FR" sz="1400" b="1" dirty="0" err="1">
                          <a:effectLst/>
                        </a:rPr>
                        <a:t>coef</a:t>
                      </a:r>
                      <a:r>
                        <a:rPr lang="fr-FR" sz="1400" b="1" dirty="0">
                          <a:effectLst/>
                        </a:rPr>
                        <a:t>. 4)</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269074">
                <a:tc>
                  <a:txBody>
                    <a:bodyPr/>
                    <a:lstStyle/>
                    <a:p>
                      <a:pPr>
                        <a:lnSpc>
                          <a:spcPct val="115000"/>
                        </a:lnSpc>
                        <a:spcAft>
                          <a:spcPts val="0"/>
                        </a:spcAft>
                      </a:pPr>
                      <a:r>
                        <a:rPr lang="fr-FR" sz="1300" dirty="0">
                          <a:effectLst/>
                        </a:rPr>
                        <a:t>Sous-épreuve E31 : mathématiques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U31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a:txBody>
                    <a:bodyPr/>
                    <a:lstStyle/>
                    <a:p>
                      <a:pPr>
                        <a:lnSpc>
                          <a:spcPct val="115000"/>
                        </a:lnSpc>
                        <a:spcAft>
                          <a:spcPts val="0"/>
                        </a:spcAft>
                      </a:pPr>
                      <a:r>
                        <a:rPr lang="fr-FR" sz="1300" dirty="0">
                          <a:effectLst/>
                        </a:rPr>
                        <a:t>Sous-épreuve E32 : Physique et chimie</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U32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 situations en CCF</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E4 – Analyse technique d’un bien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pPr>
                      <a:r>
                        <a:rPr lang="fr-FR" sz="1300" dirty="0">
                          <a:effectLst/>
                        </a:rPr>
                        <a:t>Sous-épreuve E41 : Analyse fonctionnelle et structurelle</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U41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commune</a:t>
                      </a:r>
                      <a:endParaRPr lang="fr-FR" sz="130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pPr>
                      <a:r>
                        <a:rPr lang="fr-FR" sz="1300" dirty="0">
                          <a:effectLst/>
                        </a:rPr>
                        <a:t>Sous-épreuve E42 : Analyse des solutions technologiques</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U42</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4</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Épreuve ponctuelle écrite spécifique à l’option</a:t>
                      </a:r>
                      <a:endParaRPr lang="fr-FR" sz="130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E5 – Activités de maintenance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tabLst>
                          <a:tab pos="2517775" algn="l"/>
                        </a:tabLst>
                      </a:pPr>
                      <a:r>
                        <a:rPr lang="fr-FR" sz="1300">
                          <a:effectLst/>
                        </a:rPr>
                        <a:t>Sous-épreuve E51 : Maintenance corrective d’un bien</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U51</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3 ou 2</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ou 2 situations en CCF suivant l’option</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E52 : Organisation de la maintenance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a:effectLst/>
                        </a:rPr>
                        <a:t>U52</a:t>
                      </a:r>
                      <a:endParaRPr lang="fr-FR" sz="14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3 ou 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situation en CCF identique aux 3 options</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E53 : Conduite d’une installation ou Amélioration/intégration d’un bien</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400" dirty="0">
                          <a:effectLst/>
                        </a:rPr>
                        <a:t>U53</a:t>
                      </a:r>
                      <a:endParaRPr lang="fr-FR" sz="14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situation en CCF spécifique à l’option</a:t>
                      </a:r>
                      <a:endParaRPr lang="fr-FR" sz="1300" dirty="0">
                        <a:effectLst/>
                        <a:latin typeface="Calibri"/>
                        <a:ea typeface="Calibri"/>
                        <a:cs typeface="Times New Roman"/>
                      </a:endParaRPr>
                    </a:p>
                  </a:txBody>
                  <a:tcPr marL="73454" marR="73454" marT="36727" marB="36727" anchor="ctr"/>
                </a:tc>
              </a:tr>
              <a:tr h="269074">
                <a:tc gridSpan="4">
                  <a:txBody>
                    <a:bodyPr/>
                    <a:lstStyle/>
                    <a:p>
                      <a:pPr>
                        <a:lnSpc>
                          <a:spcPct val="115000"/>
                        </a:lnSpc>
                        <a:spcAft>
                          <a:spcPts val="0"/>
                        </a:spcAft>
                      </a:pPr>
                      <a:r>
                        <a:rPr lang="fr-FR" sz="1400" b="1" dirty="0">
                          <a:effectLst/>
                        </a:rPr>
                        <a:t>E6 – Épreuve Professionnelle de Synthèse (</a:t>
                      </a:r>
                      <a:r>
                        <a:rPr lang="fr-FR" sz="1400" b="1" dirty="0" err="1">
                          <a:effectLst/>
                        </a:rPr>
                        <a:t>Coef</a:t>
                      </a:r>
                      <a:r>
                        <a:rPr lang="fr-FR" sz="1400" b="1" dirty="0">
                          <a:effectLst/>
                        </a:rPr>
                        <a:t>. 6)</a:t>
                      </a:r>
                      <a:endParaRPr lang="fr-FR" sz="1400" b="1" dirty="0">
                        <a:effectLst/>
                        <a:latin typeface="Calibri"/>
                        <a:ea typeface="Calibri"/>
                        <a:cs typeface="Times New Roman"/>
                      </a:endParaRPr>
                    </a:p>
                  </a:txBody>
                  <a:tcPr marL="73454" marR="73454" marT="36727" marB="36727" anchor="ctr"/>
                </a:tc>
                <a:tc hMerge="1">
                  <a:txBody>
                    <a:bodyPr/>
                    <a:lstStyle/>
                    <a:p>
                      <a:endParaRPr lang="fr-FR"/>
                    </a:p>
                  </a:txBody>
                  <a:tcPr/>
                </a:tc>
                <a:tc hMerge="1">
                  <a:txBody>
                    <a:bodyPr/>
                    <a:lstStyle/>
                    <a:p>
                      <a:endParaRPr lang="fr-FR"/>
                    </a:p>
                  </a:txBody>
                  <a:tcPr/>
                </a:tc>
                <a:tc hMerge="1">
                  <a:txBody>
                    <a:bodyPr/>
                    <a:lstStyle/>
                    <a:p>
                      <a:endParaRPr lang="fr-FR"/>
                    </a:p>
                  </a:txBody>
                  <a:tcPr/>
                </a:tc>
              </a:tr>
              <a:tr h="445892">
                <a:tc>
                  <a:txBody>
                    <a:bodyPr/>
                    <a:lstStyle/>
                    <a:p>
                      <a:pPr>
                        <a:lnSpc>
                          <a:spcPct val="115000"/>
                        </a:lnSpc>
                        <a:spcAft>
                          <a:spcPts val="0"/>
                        </a:spcAft>
                        <a:tabLst>
                          <a:tab pos="2517775" algn="l"/>
                        </a:tabLst>
                      </a:pPr>
                      <a:r>
                        <a:rPr lang="fr-FR" sz="1300">
                          <a:effectLst/>
                        </a:rPr>
                        <a:t>Sous-épreuve E61 : Rapport d’activités en entreprise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U61</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épreuve ponctuelle orale identique</a:t>
                      </a:r>
                      <a:endParaRPr lang="fr-FR" sz="1300" dirty="0">
                        <a:effectLst/>
                        <a:latin typeface="Calibri"/>
                        <a:ea typeface="Calibri"/>
                        <a:cs typeface="Times New Roman"/>
                      </a:endParaRPr>
                    </a:p>
                  </a:txBody>
                  <a:tcPr marL="73454" marR="73454" marT="36727" marB="36727" anchor="ctr"/>
                </a:tc>
              </a:tr>
              <a:tr h="445892">
                <a:tc>
                  <a:txBody>
                    <a:bodyPr/>
                    <a:lstStyle/>
                    <a:p>
                      <a:pPr>
                        <a:lnSpc>
                          <a:spcPct val="115000"/>
                        </a:lnSpc>
                        <a:spcAft>
                          <a:spcPts val="0"/>
                        </a:spcAft>
                        <a:tabLst>
                          <a:tab pos="2517775" algn="l"/>
                        </a:tabLst>
                      </a:pPr>
                      <a:r>
                        <a:rPr lang="fr-FR" sz="1300">
                          <a:effectLst/>
                        </a:rPr>
                        <a:t>Sous-épreuve E62 : Étude et réalisation de maintenance en entreprise</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a:effectLst/>
                        </a:rPr>
                        <a:t>U62</a:t>
                      </a:r>
                      <a:endParaRPr lang="fr-FR" sz="130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4</a:t>
                      </a:r>
                      <a:endParaRPr lang="fr-FR" sz="1300" dirty="0">
                        <a:effectLst/>
                        <a:latin typeface="Calibri"/>
                        <a:ea typeface="Calibri"/>
                        <a:cs typeface="Times New Roman"/>
                      </a:endParaRPr>
                    </a:p>
                  </a:txBody>
                  <a:tcPr marL="73454" marR="73454" marT="36727" marB="36727" anchor="ctr"/>
                </a:tc>
                <a:tc>
                  <a:txBody>
                    <a:bodyPr/>
                    <a:lstStyle/>
                    <a:p>
                      <a:pPr algn="ctr">
                        <a:lnSpc>
                          <a:spcPct val="115000"/>
                        </a:lnSpc>
                        <a:spcAft>
                          <a:spcPts val="0"/>
                        </a:spcAft>
                      </a:pPr>
                      <a:r>
                        <a:rPr lang="fr-FR" sz="1300" dirty="0">
                          <a:effectLst/>
                        </a:rPr>
                        <a:t>1 épreuve ponctuelle orale identique</a:t>
                      </a:r>
                      <a:endParaRPr lang="fr-FR" sz="1300" dirty="0">
                        <a:effectLst/>
                        <a:latin typeface="Calibri"/>
                        <a:ea typeface="Calibri"/>
                        <a:cs typeface="Times New Roman"/>
                      </a:endParaRPr>
                    </a:p>
                  </a:txBody>
                  <a:tcPr marL="73454" marR="73454" marT="36727" marB="36727" anchor="ctr"/>
                </a:tc>
              </a:tr>
            </a:tbl>
          </a:graphicData>
        </a:graphic>
      </p:graphicFrame>
      <p:sp>
        <p:nvSpPr>
          <p:cNvPr id="8" name="Rectangle 7"/>
          <p:cNvSpPr/>
          <p:nvPr/>
        </p:nvSpPr>
        <p:spPr>
          <a:xfrm>
            <a:off x="632520" y="116632"/>
            <a:ext cx="8496944"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Une certification la plus commune possible avec plus de CCF</a:t>
            </a:r>
          </a:p>
        </p:txBody>
      </p:sp>
    </p:spTree>
    <p:extLst>
      <p:ext uri="{BB962C8B-B14F-4D97-AF65-F5344CB8AC3E}">
        <p14:creationId xmlns:p14="http://schemas.microsoft.com/office/powerpoint/2010/main" val="2482957259"/>
      </p:ext>
    </p:extLst>
  </p:cSld>
  <p:clrMapOvr>
    <a:masterClrMapping/>
  </p:clrMapOvr>
  <p:transition spd="slow">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32520" y="116632"/>
            <a:ext cx="8280920" cy="46166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Un stage professionnalisant de 10 semaines en entreprise</a:t>
            </a:r>
          </a:p>
        </p:txBody>
      </p:sp>
      <p:graphicFrame>
        <p:nvGraphicFramePr>
          <p:cNvPr id="3" name="Tableau 2"/>
          <p:cNvGraphicFramePr>
            <a:graphicFrameLocks noGrp="1"/>
          </p:cNvGraphicFramePr>
          <p:nvPr>
            <p:extLst>
              <p:ext uri="{D42A27DB-BD31-4B8C-83A1-F6EECF244321}">
                <p14:modId xmlns:p14="http://schemas.microsoft.com/office/powerpoint/2010/main" val="3494541146"/>
              </p:ext>
            </p:extLst>
          </p:nvPr>
        </p:nvGraphicFramePr>
        <p:xfrm>
          <a:off x="704528" y="753481"/>
          <a:ext cx="9001000" cy="5694478"/>
        </p:xfrm>
        <a:graphic>
          <a:graphicData uri="http://schemas.openxmlformats.org/drawingml/2006/table">
            <a:tbl>
              <a:tblPr firstRow="1" firstCol="1" bandRow="1">
                <a:tableStyleId>{21E4AEA4-8DFA-4A89-87EB-49C32662AFE0}</a:tableStyleId>
              </a:tblPr>
              <a:tblGrid>
                <a:gridCol w="648072"/>
                <a:gridCol w="2736304"/>
                <a:gridCol w="2736304"/>
                <a:gridCol w="2880320"/>
              </a:tblGrid>
              <a:tr h="299255">
                <a:tc>
                  <a:txBody>
                    <a:bodyPr/>
                    <a:lstStyle/>
                    <a:p>
                      <a:pPr algn="ctr">
                        <a:lnSpc>
                          <a:spcPct val="115000"/>
                        </a:lnSpc>
                        <a:spcAft>
                          <a:spcPts val="0"/>
                        </a:spcAft>
                      </a:pPr>
                      <a:endParaRPr lang="fr-FR" sz="1200" dirty="0">
                        <a:effectLst/>
                        <a:latin typeface="Calibri"/>
                        <a:ea typeface="Calibri"/>
                        <a:cs typeface="Times New Roman"/>
                      </a:endParaRPr>
                    </a:p>
                  </a:txBody>
                  <a:tcPr marL="43757" marR="43757" marT="0" marB="0" anchor="ctr"/>
                </a:tc>
                <a:tc gridSpan="3">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fr-FR" sz="1600" dirty="0" smtClean="0">
                          <a:effectLst/>
                        </a:rPr>
                        <a:t>Objectifs du stage industriel</a:t>
                      </a:r>
                      <a:endParaRPr lang="fr-FR" sz="1600" dirty="0" smtClean="0">
                        <a:effectLst/>
                        <a:latin typeface="+mn-lt"/>
                        <a:ea typeface="Calibri"/>
                        <a:cs typeface="Times New Roman"/>
                      </a:endParaRPr>
                    </a:p>
                  </a:txBody>
                  <a:tcPr marL="43757" marR="43757" marT="0" marB="0" anchor="ctr"/>
                </a:tc>
                <a:tc hMerge="1">
                  <a:txBody>
                    <a:bodyPr/>
                    <a:lstStyle/>
                    <a:p>
                      <a:pPr algn="ctr">
                        <a:lnSpc>
                          <a:spcPct val="115000"/>
                        </a:lnSpc>
                        <a:spcAft>
                          <a:spcPts val="0"/>
                        </a:spcAft>
                      </a:pPr>
                      <a:endParaRPr lang="fr-FR" sz="1200" dirty="0">
                        <a:effectLst/>
                        <a:latin typeface="Calibri"/>
                        <a:ea typeface="Calibri"/>
                        <a:cs typeface="Times New Roman"/>
                      </a:endParaRPr>
                    </a:p>
                  </a:txBody>
                  <a:tcPr marL="43757" marR="43757" marT="0" marB="0" anchor="ctr"/>
                </a:tc>
                <a:tc hMerge="1">
                  <a:txBody>
                    <a:bodyPr/>
                    <a:lstStyle/>
                    <a:p>
                      <a:pPr algn="ctr">
                        <a:lnSpc>
                          <a:spcPct val="115000"/>
                        </a:lnSpc>
                        <a:spcAft>
                          <a:spcPts val="0"/>
                        </a:spcAft>
                      </a:pPr>
                      <a:endParaRPr lang="fr-FR" sz="1200" dirty="0">
                        <a:effectLst/>
                        <a:latin typeface="Calibri"/>
                        <a:ea typeface="Calibri"/>
                        <a:cs typeface="Times New Roman"/>
                      </a:endParaRPr>
                    </a:p>
                  </a:txBody>
                  <a:tcPr marL="43757" marR="43757" marT="0" marB="0" anchor="ctr"/>
                </a:tc>
              </a:tr>
              <a:tr h="469688">
                <a:tc>
                  <a:txBody>
                    <a:bodyPr/>
                    <a:lstStyle/>
                    <a:p>
                      <a:pPr algn="ctr">
                        <a:lnSpc>
                          <a:spcPct val="115000"/>
                        </a:lnSpc>
                        <a:spcAft>
                          <a:spcPts val="0"/>
                        </a:spcAft>
                      </a:pPr>
                      <a:r>
                        <a:rPr lang="fr-FR" sz="1400" dirty="0" smtClean="0">
                          <a:effectLst/>
                        </a:rPr>
                        <a:t>Durée</a:t>
                      </a:r>
                      <a:endParaRPr lang="fr-FR" sz="1400" dirty="0">
                        <a:effectLst/>
                        <a:latin typeface="Calibri"/>
                        <a:ea typeface="Calibri"/>
                        <a:cs typeface="Times New Roman"/>
                      </a:endParaRPr>
                    </a:p>
                  </a:txBody>
                  <a:tcPr marL="43757" marR="43757" marT="0" marB="0" anchor="ctr"/>
                </a:tc>
                <a:tc>
                  <a:txBody>
                    <a:bodyPr/>
                    <a:lstStyle/>
                    <a:p>
                      <a:pPr algn="ctr">
                        <a:lnSpc>
                          <a:spcPct val="115000"/>
                        </a:lnSpc>
                        <a:spcAft>
                          <a:spcPts val="0"/>
                        </a:spcAft>
                      </a:pPr>
                      <a:r>
                        <a:rPr lang="fr-FR" sz="1400" b="1" dirty="0">
                          <a:effectLst/>
                        </a:rPr>
                        <a:t>BTS MS Systèmes de production</a:t>
                      </a:r>
                      <a:endParaRPr lang="fr-FR" sz="1400" b="1" dirty="0">
                        <a:effectLst/>
                        <a:latin typeface="Calibri"/>
                        <a:ea typeface="Calibri"/>
                        <a:cs typeface="Times New Roman"/>
                      </a:endParaRPr>
                    </a:p>
                  </a:txBody>
                  <a:tcPr marL="43757" marR="43757"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400" b="1">
                          <a:effectLst/>
                        </a:rPr>
                        <a:t>BTS MS Systèmes énergétiques et fluidiques</a:t>
                      </a:r>
                      <a:endParaRPr lang="fr-FR" sz="1400" b="1">
                        <a:effectLst/>
                        <a:latin typeface="Calibri"/>
                        <a:ea typeface="Calibri"/>
                        <a:cs typeface="Times New Roman"/>
                      </a:endParaRPr>
                    </a:p>
                  </a:txBody>
                  <a:tcPr marL="43757" marR="43757"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400" b="1" dirty="0">
                          <a:effectLst/>
                        </a:rPr>
                        <a:t>BTS MS Systèmes éoliens</a:t>
                      </a:r>
                    </a:p>
                    <a:p>
                      <a:pPr algn="ctr">
                        <a:lnSpc>
                          <a:spcPct val="115000"/>
                        </a:lnSpc>
                        <a:spcAft>
                          <a:spcPts val="0"/>
                        </a:spcAft>
                      </a:pPr>
                      <a:r>
                        <a:rPr lang="fr-FR" sz="1400" b="1" dirty="0">
                          <a:effectLst/>
                        </a:rPr>
                        <a:t>(en italique ce qui diffère)</a:t>
                      </a:r>
                      <a:endParaRPr lang="fr-FR" sz="1400" b="1" dirty="0">
                        <a:effectLst/>
                        <a:latin typeface="Calibri"/>
                        <a:ea typeface="Calibri"/>
                        <a:cs typeface="Times New Roman"/>
                      </a:endParaRPr>
                    </a:p>
                  </a:txBody>
                  <a:tcPr marL="43757" marR="43757" marT="0" marB="0" anchor="ctr">
                    <a:lnB w="12700" cap="flat" cmpd="sng" algn="ctr">
                      <a:solidFill>
                        <a:schemeClr val="accent2">
                          <a:lumMod val="60000"/>
                          <a:lumOff val="40000"/>
                        </a:schemeClr>
                      </a:solidFill>
                      <a:prstDash val="solid"/>
                      <a:round/>
                      <a:headEnd type="none" w="med" len="med"/>
                      <a:tailEnd type="none" w="med" len="med"/>
                    </a:lnB>
                  </a:tcPr>
                </a:tc>
              </a:tr>
              <a:tr h="2410632">
                <a:tc>
                  <a:txBody>
                    <a:bodyPr/>
                    <a:lstStyle/>
                    <a:p>
                      <a:pPr marL="71755" marR="71755" algn="ctr">
                        <a:lnSpc>
                          <a:spcPct val="115000"/>
                        </a:lnSpc>
                        <a:spcAft>
                          <a:spcPts val="0"/>
                        </a:spcAft>
                      </a:pPr>
                      <a:r>
                        <a:rPr lang="fr-FR" sz="1400">
                          <a:effectLst>
                            <a:outerShdw blurRad="38100" dist="38100" dir="2700000" algn="tl">
                              <a:srgbClr val="000000">
                                <a:alpha val="43137"/>
                              </a:srgbClr>
                            </a:outerShdw>
                          </a:effectLst>
                        </a:rPr>
                        <a:t>4 semaines</a:t>
                      </a:r>
                    </a:p>
                    <a:p>
                      <a:pPr marL="71755" marR="71755" algn="ctr">
                        <a:lnSpc>
                          <a:spcPct val="115000"/>
                        </a:lnSpc>
                        <a:spcAft>
                          <a:spcPts val="0"/>
                        </a:spcAft>
                      </a:pPr>
                      <a:r>
                        <a:rPr lang="fr-FR" sz="1400">
                          <a:effectLst>
                            <a:outerShdw blurRad="38100" dist="38100" dir="2700000" algn="tl">
                              <a:srgbClr val="000000">
                                <a:alpha val="43137"/>
                              </a:srgbClr>
                            </a:outerShdw>
                          </a:effectLst>
                        </a:rPr>
                        <a:t> (en fin de première année)</a:t>
                      </a:r>
                      <a:endParaRPr lang="fr-FR" sz="1400">
                        <a:effectLst>
                          <a:outerShdw blurRad="38100" dist="38100" dir="2700000" algn="tl">
                            <a:srgbClr val="000000">
                              <a:alpha val="43137"/>
                            </a:srgbClr>
                          </a:outerShdw>
                        </a:effectLst>
                        <a:latin typeface="Calibri"/>
                        <a:ea typeface="Calibri"/>
                        <a:cs typeface="Times New Roman"/>
                      </a:endParaRPr>
                    </a:p>
                  </a:txBody>
                  <a:tcPr marL="43757" marR="43757" marT="0" marB="0" vert="vert270" anchor="ctr">
                    <a:lnR w="12700" cap="flat" cmpd="sng" algn="ctr">
                      <a:solidFill>
                        <a:schemeClr val="accent2">
                          <a:lumMod val="60000"/>
                          <a:lumOff val="40000"/>
                        </a:schemeClr>
                      </a:solidFill>
                      <a:prstDash val="solid"/>
                      <a:round/>
                      <a:headEnd type="none" w="med" len="med"/>
                      <a:tailEnd type="none" w="med" len="med"/>
                    </a:lnR>
                  </a:tcPr>
                </a:tc>
                <a:tc>
                  <a:txBody>
                    <a:bodyPr/>
                    <a:lstStyle/>
                    <a:p>
                      <a:pPr marL="180000" lvl="0" indent="-180000" algn="l" defTabSz="180000">
                        <a:lnSpc>
                          <a:spcPct val="100000"/>
                        </a:lnSpc>
                        <a:spcBef>
                          <a:spcPts val="600"/>
                        </a:spcBef>
                        <a:spcAft>
                          <a:spcPts val="0"/>
                        </a:spcAft>
                        <a:buSzPct val="100000"/>
                        <a:buFont typeface="Wingdings" panose="05000000000000000000" pitchFamily="2" charset="2"/>
                        <a:buChar char="§"/>
                      </a:pPr>
                      <a:r>
                        <a:rPr lang="fr-FR" sz="1200" dirty="0" smtClean="0">
                          <a:solidFill>
                            <a:srgbClr val="C00000"/>
                          </a:solidFill>
                          <a:effectLst/>
                        </a:rPr>
                        <a:t>Insertion dans un service de maintenance</a:t>
                      </a:r>
                    </a:p>
                    <a:p>
                      <a:pPr marL="180000" lvl="0" indent="-180000" algn="l" defTabSz="180000">
                        <a:lnSpc>
                          <a:spcPct val="100000"/>
                        </a:lnSpc>
                        <a:spcBef>
                          <a:spcPts val="600"/>
                        </a:spcBef>
                        <a:spcAft>
                          <a:spcPts val="0"/>
                        </a:spcAft>
                        <a:buSzPct val="100000"/>
                        <a:buFont typeface="Wingdings" panose="05000000000000000000" pitchFamily="2" charset="2"/>
                        <a:buChar char="§"/>
                      </a:pPr>
                      <a:r>
                        <a:rPr lang="fr-FR" sz="1200" dirty="0" smtClean="0">
                          <a:solidFill>
                            <a:srgbClr val="C00000"/>
                          </a:solidFill>
                          <a:effectLst/>
                        </a:rPr>
                        <a:t>Réalisation en autonomie d’activités de maintenance préventive, de surveillance, d’inspection</a:t>
                      </a:r>
                    </a:p>
                    <a:p>
                      <a:pPr marL="180000" lvl="0" indent="-180000" algn="l" defTabSz="180000">
                        <a:lnSpc>
                          <a:spcPct val="100000"/>
                        </a:lnSpc>
                        <a:spcBef>
                          <a:spcPts val="600"/>
                        </a:spcBef>
                        <a:spcAft>
                          <a:spcPts val="0"/>
                        </a:spcAft>
                        <a:buSzPct val="100000"/>
                        <a:buFont typeface="Wingdings" panose="05000000000000000000" pitchFamily="2" charset="2"/>
                        <a:buChar char="§"/>
                      </a:pPr>
                      <a:r>
                        <a:rPr lang="fr-FR" sz="1200" dirty="0" smtClean="0">
                          <a:solidFill>
                            <a:srgbClr val="C00000"/>
                          </a:solidFill>
                          <a:effectLst/>
                        </a:rPr>
                        <a:t>Renseignement des outils de report de l’information (compte-rendu…)</a:t>
                      </a:r>
                    </a:p>
                    <a:p>
                      <a:pPr marL="180000" lvl="0" indent="-180000" algn="l" defTabSz="180000">
                        <a:lnSpc>
                          <a:spcPct val="100000"/>
                        </a:lnSpc>
                        <a:spcBef>
                          <a:spcPts val="600"/>
                        </a:spcBef>
                        <a:spcAft>
                          <a:spcPts val="0"/>
                        </a:spcAft>
                        <a:buSzPct val="100000"/>
                        <a:buFont typeface="Wingdings" panose="05000000000000000000" pitchFamily="2" charset="2"/>
                        <a:buChar char="§"/>
                      </a:pPr>
                      <a:r>
                        <a:rPr lang="fr-FR" sz="1200" dirty="0" smtClean="0">
                          <a:solidFill>
                            <a:srgbClr val="C00000"/>
                          </a:solidFill>
                          <a:effectLst/>
                        </a:rPr>
                        <a:t>Présentation du service de maintenance et de son organisation en relation avec le parc des systèmes de production</a:t>
                      </a:r>
                      <a:endParaRPr lang="fr-FR" sz="1200" dirty="0">
                        <a:solidFill>
                          <a:srgbClr val="C00000"/>
                        </a:solidFill>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c>
                  <a:txBody>
                    <a:bodyPr/>
                    <a:lstStyle/>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Insertion dans un service de maintenance</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Réalisation en autonomie d’activités de maintenance préventive, de surveillance, d’inspection</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Renseignement des outils de report de l’information (compte-rendu…)</a:t>
                      </a:r>
                    </a:p>
                    <a:p>
                      <a:pPr marL="180000" lvl="0" indent="-180000" algn="l" defTabSz="432000">
                        <a:spcBef>
                          <a:spcPts val="600"/>
                        </a:spcBef>
                        <a:spcAft>
                          <a:spcPts val="0"/>
                        </a:spcAft>
                        <a:buSzPct val="100000"/>
                        <a:buFont typeface="Wingdings" panose="05000000000000000000" pitchFamily="2" charset="2"/>
                        <a:buChar char="§"/>
                      </a:pPr>
                      <a:r>
                        <a:rPr lang="fr-FR" sz="1200" dirty="0" smtClean="0">
                          <a:solidFill>
                            <a:srgbClr val="C00000"/>
                          </a:solidFill>
                          <a:effectLst/>
                        </a:rPr>
                        <a:t>Présentation du service de maintenance et de son organisation en relation avec le parc des systèmes énergétiques et fluidiques</a:t>
                      </a:r>
                      <a:endParaRPr lang="fr-FR" sz="1200" dirty="0">
                        <a:solidFill>
                          <a:srgbClr val="C00000"/>
                        </a:solidFill>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c>
                  <a:txBody>
                    <a:bodyPr/>
                    <a:lstStyle/>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Insertion dans un service de </a:t>
                      </a:r>
                      <a:r>
                        <a:rPr lang="fr-FR" sz="1200" dirty="0" smtClean="0">
                          <a:solidFill>
                            <a:srgbClr val="C00000"/>
                          </a:solidFill>
                          <a:effectLst/>
                        </a:rPr>
                        <a:t>maintenance</a:t>
                      </a:r>
                    </a:p>
                    <a:p>
                      <a:pPr marL="180000" lvl="0" indent="-180000" algn="l" defTabSz="432000">
                        <a:spcBef>
                          <a:spcPts val="600"/>
                        </a:spcBef>
                        <a:spcAft>
                          <a:spcPts val="0"/>
                        </a:spcAft>
                        <a:buSzPct val="100000"/>
                        <a:buFont typeface="Wingdings" panose="05000000000000000000" pitchFamily="2" charset="2"/>
                        <a:buChar char="§"/>
                      </a:pPr>
                      <a:r>
                        <a:rPr lang="fr-FR" sz="1200" dirty="0" smtClean="0">
                          <a:solidFill>
                            <a:srgbClr val="C00000"/>
                          </a:solidFill>
                          <a:effectLst/>
                        </a:rPr>
                        <a:t>Renseignement </a:t>
                      </a:r>
                      <a:r>
                        <a:rPr lang="fr-FR" sz="1200" dirty="0">
                          <a:solidFill>
                            <a:srgbClr val="C00000"/>
                          </a:solidFill>
                          <a:effectLst/>
                        </a:rPr>
                        <a:t>des outils de report de l’information (compte-rendu…)</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Présentation du service de maintenance et de son organisation en relation avec le parc des systèmes éolien</a:t>
                      </a:r>
                    </a:p>
                    <a:p>
                      <a:pPr marL="180000" lvl="0" indent="-180000" algn="l" defTabSz="432000">
                        <a:spcBef>
                          <a:spcPts val="600"/>
                        </a:spcBef>
                        <a:spcAft>
                          <a:spcPts val="0"/>
                        </a:spcAft>
                        <a:buSzPct val="100000"/>
                        <a:buFont typeface="Wingdings" panose="05000000000000000000" pitchFamily="2" charset="2"/>
                        <a:buChar char="§"/>
                      </a:pPr>
                      <a:r>
                        <a:rPr lang="fr-FR" sz="1200" i="1" dirty="0">
                          <a:effectLst/>
                        </a:rPr>
                        <a:t>Description des conditions et des outils spécifiques pour intervenir sur un système éolien</a:t>
                      </a:r>
                      <a:endParaRPr lang="fr-FR" sz="1200" i="1" dirty="0">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r>
              <a:tr h="2493863">
                <a:tc>
                  <a:txBody>
                    <a:bodyPr/>
                    <a:lstStyle/>
                    <a:p>
                      <a:pPr marL="71755" marR="71755" algn="ctr">
                        <a:lnSpc>
                          <a:spcPct val="115000"/>
                        </a:lnSpc>
                        <a:spcAft>
                          <a:spcPts val="0"/>
                        </a:spcAft>
                      </a:pPr>
                      <a:r>
                        <a:rPr lang="fr-FR" sz="1400" dirty="0">
                          <a:effectLst>
                            <a:outerShdw blurRad="38100" dist="38100" dir="2700000" algn="tl">
                              <a:srgbClr val="000000">
                                <a:alpha val="43137"/>
                              </a:srgbClr>
                            </a:outerShdw>
                          </a:effectLst>
                        </a:rPr>
                        <a:t>6 semaines</a:t>
                      </a:r>
                    </a:p>
                    <a:p>
                      <a:pPr marL="71755" marR="71755" algn="ctr">
                        <a:lnSpc>
                          <a:spcPct val="115000"/>
                        </a:lnSpc>
                        <a:spcAft>
                          <a:spcPts val="0"/>
                        </a:spcAft>
                      </a:pPr>
                      <a:r>
                        <a:rPr lang="fr-FR" sz="1400" dirty="0">
                          <a:effectLst>
                            <a:outerShdw blurRad="38100" dist="38100" dir="2700000" algn="tl">
                              <a:srgbClr val="000000">
                                <a:alpha val="43137"/>
                              </a:srgbClr>
                            </a:outerShdw>
                          </a:effectLst>
                        </a:rPr>
                        <a:t> (1</a:t>
                      </a:r>
                      <a:r>
                        <a:rPr lang="fr-FR" sz="1400" baseline="30000" dirty="0">
                          <a:effectLst>
                            <a:outerShdw blurRad="38100" dist="38100" dir="2700000" algn="tl">
                              <a:srgbClr val="000000">
                                <a:alpha val="43137"/>
                              </a:srgbClr>
                            </a:outerShdw>
                          </a:effectLst>
                        </a:rPr>
                        <a:t>er</a:t>
                      </a:r>
                      <a:r>
                        <a:rPr lang="fr-FR" sz="1400" dirty="0">
                          <a:effectLst>
                            <a:outerShdw blurRad="38100" dist="38100" dir="2700000" algn="tl">
                              <a:srgbClr val="000000">
                                <a:alpha val="43137"/>
                              </a:srgbClr>
                            </a:outerShdw>
                          </a:effectLst>
                        </a:rPr>
                        <a:t> semestre de 2</a:t>
                      </a:r>
                      <a:r>
                        <a:rPr lang="fr-FR" sz="1400" baseline="30000" dirty="0">
                          <a:effectLst>
                            <a:outerShdw blurRad="38100" dist="38100" dir="2700000" algn="tl">
                              <a:srgbClr val="000000">
                                <a:alpha val="43137"/>
                              </a:srgbClr>
                            </a:outerShdw>
                          </a:effectLst>
                        </a:rPr>
                        <a:t>e</a:t>
                      </a:r>
                      <a:r>
                        <a:rPr lang="fr-FR" sz="1400" dirty="0">
                          <a:effectLst>
                            <a:outerShdw blurRad="38100" dist="38100" dir="2700000" algn="tl">
                              <a:srgbClr val="000000">
                                <a:alpha val="43137"/>
                              </a:srgbClr>
                            </a:outerShdw>
                          </a:effectLst>
                        </a:rPr>
                        <a:t> année)</a:t>
                      </a:r>
                      <a:endParaRPr lang="fr-FR" sz="1400" dirty="0">
                        <a:effectLst>
                          <a:outerShdw blurRad="38100" dist="38100" dir="2700000" algn="tl">
                            <a:srgbClr val="000000">
                              <a:alpha val="43137"/>
                            </a:srgbClr>
                          </a:outerShdw>
                        </a:effectLst>
                        <a:latin typeface="Calibri"/>
                        <a:ea typeface="Calibri"/>
                        <a:cs typeface="Times New Roman"/>
                      </a:endParaRPr>
                    </a:p>
                  </a:txBody>
                  <a:tcPr marL="43757" marR="43757" marT="0" marB="0" vert="vert270" anchor="ctr">
                    <a:lnR w="12700" cap="flat" cmpd="sng" algn="ctr">
                      <a:solidFill>
                        <a:schemeClr val="accent2">
                          <a:lumMod val="60000"/>
                          <a:lumOff val="40000"/>
                        </a:schemeClr>
                      </a:solidFill>
                      <a:prstDash val="solid"/>
                      <a:round/>
                      <a:headEnd type="none" w="med" len="med"/>
                      <a:tailEnd type="none" w="med" len="med"/>
                    </a:lnR>
                  </a:tcPr>
                </a:tc>
                <a:tc>
                  <a:txBody>
                    <a:bodyPr/>
                    <a:lstStyle/>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Étude technique d’un projet d’amélioration d’un bien ou d’intégration d’un nouveau bien dans un parc de systèmes de production</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Réalisation d’un projet d’amélioration d’un bien ou d’intégration d’un nouveau bien dans un parc de systèmes de production</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Présentation et soutenance orales des solutions techniques en réponse au problème posé</a:t>
                      </a:r>
                      <a:endParaRPr lang="fr-FR" sz="1200" dirty="0">
                        <a:solidFill>
                          <a:srgbClr val="C00000"/>
                        </a:solidFill>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c>
                  <a:txBody>
                    <a:bodyPr/>
                    <a:lstStyle/>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Étude technique d’un projet d’amélioration d’un bien ou d’intégration d’un nouveau bien dans un parc de systèmes de production</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Réalisation(*) d’un projet d’amélioration d’un bien ou d’intégration d’un nouveau bien dans un parc de systèmes de production</a:t>
                      </a:r>
                    </a:p>
                    <a:p>
                      <a:pPr marL="180000" lvl="0" indent="-180000" algn="l" defTabSz="432000">
                        <a:spcBef>
                          <a:spcPts val="600"/>
                        </a:spcBef>
                        <a:spcAft>
                          <a:spcPts val="0"/>
                        </a:spcAft>
                        <a:buSzPct val="100000"/>
                        <a:buFont typeface="Wingdings" panose="05000000000000000000" pitchFamily="2" charset="2"/>
                        <a:buChar char="§"/>
                      </a:pPr>
                      <a:r>
                        <a:rPr lang="fr-FR" sz="1200" dirty="0">
                          <a:solidFill>
                            <a:srgbClr val="C00000"/>
                          </a:solidFill>
                          <a:effectLst/>
                        </a:rPr>
                        <a:t>Présentation et soutenance orales des solutions techniques en réponse au problème posé</a:t>
                      </a:r>
                      <a:endParaRPr lang="fr-FR" sz="1200" dirty="0">
                        <a:solidFill>
                          <a:srgbClr val="C00000"/>
                        </a:solidFill>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c>
                  <a:txBody>
                    <a:bodyPr/>
                    <a:lstStyle/>
                    <a:p>
                      <a:pPr marL="180000" lvl="0" indent="-180000" algn="l" defTabSz="432000">
                        <a:spcBef>
                          <a:spcPts val="600"/>
                        </a:spcBef>
                        <a:spcAft>
                          <a:spcPts val="0"/>
                        </a:spcAft>
                        <a:buSzPct val="100000"/>
                        <a:buFont typeface="Wingdings" panose="05000000000000000000" pitchFamily="2" charset="2"/>
                        <a:buChar char="§"/>
                      </a:pPr>
                      <a:r>
                        <a:rPr lang="fr-FR" sz="1200" i="1" dirty="0">
                          <a:effectLst/>
                        </a:rPr>
                        <a:t>Réalisation en autonomie d’activités de maintenance préventive, de surveillance, d’inspection sur une éolienne</a:t>
                      </a:r>
                    </a:p>
                    <a:p>
                      <a:pPr marL="180000" lvl="0" indent="-180000" algn="l" defTabSz="432000">
                        <a:spcBef>
                          <a:spcPts val="600"/>
                        </a:spcBef>
                        <a:spcAft>
                          <a:spcPts val="0"/>
                        </a:spcAft>
                        <a:buSzPct val="100000"/>
                        <a:buFont typeface="Wingdings" panose="05000000000000000000" pitchFamily="2" charset="2"/>
                        <a:buChar char="§"/>
                      </a:pPr>
                      <a:r>
                        <a:rPr lang="fr-FR" sz="1200" i="1" dirty="0">
                          <a:effectLst/>
                        </a:rPr>
                        <a:t>Validation de la formation à la prévention des risques professionnels liés à </a:t>
                      </a:r>
                      <a:r>
                        <a:rPr lang="fr-FR" sz="1200" i="1" dirty="0" smtClean="0">
                          <a:effectLst/>
                        </a:rPr>
                        <a:t>l’éolien</a:t>
                      </a:r>
                      <a:endParaRPr lang="fr-FR" sz="1200" i="1" dirty="0">
                        <a:effectLst/>
                      </a:endParaRPr>
                    </a:p>
                    <a:p>
                      <a:pPr marL="180000" lvl="0" indent="-180000" algn="l" defTabSz="432000">
                        <a:spcBef>
                          <a:spcPts val="600"/>
                        </a:spcBef>
                        <a:spcAft>
                          <a:spcPts val="0"/>
                        </a:spcAft>
                        <a:buSzPct val="100000"/>
                        <a:buFont typeface="Wingdings" panose="05000000000000000000" pitchFamily="2" charset="2"/>
                        <a:buChar char="§"/>
                      </a:pPr>
                      <a:r>
                        <a:rPr lang="fr-FR" sz="1200" i="1" dirty="0">
                          <a:effectLst/>
                        </a:rPr>
                        <a:t>Présentation et soutenance orales des techniques et des méthodes de maintenance pour intervenir sur une éolienne</a:t>
                      </a:r>
                      <a:endParaRPr lang="fr-FR" sz="1200" i="1" dirty="0">
                        <a:effectLst/>
                        <a:latin typeface="Arial"/>
                        <a:ea typeface="Times New Roman"/>
                        <a:cs typeface="Times New Roman"/>
                      </a:endParaRPr>
                    </a:p>
                  </a:txBody>
                  <a:tcP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solidFill>
                      <a:schemeClr val="bg1"/>
                    </a:solidFill>
                  </a:tcPr>
                </a:tc>
              </a:tr>
            </a:tbl>
          </a:graphicData>
        </a:graphic>
      </p:graphicFrame>
      <p:sp>
        <p:nvSpPr>
          <p:cNvPr id="6" name="Espace réservé du numéro de diapositive 5"/>
          <p:cNvSpPr>
            <a:spLocks noGrp="1"/>
          </p:cNvSpPr>
          <p:nvPr>
            <p:ph type="sldNum" sz="quarter" idx="12"/>
          </p:nvPr>
        </p:nvSpPr>
        <p:spPr>
          <a:xfrm>
            <a:off x="7099300" y="6356350"/>
            <a:ext cx="2311400" cy="365125"/>
          </a:xfrm>
        </p:spPr>
        <p:txBody>
          <a:bodyPr/>
          <a:lstStyle/>
          <a:p>
            <a:pPr>
              <a:defRPr/>
            </a:pPr>
            <a:fld id="{12A13009-2F95-4680-9DBC-E7DD6010E3D3}" type="slidenum">
              <a:rPr lang="fr-FR"/>
              <a:pPr>
                <a:defRPr/>
              </a:pPr>
              <a:t>7</a:t>
            </a:fld>
            <a:endParaRPr lang="fr-FR" dirty="0"/>
          </a:p>
        </p:txBody>
      </p:sp>
    </p:spTree>
    <p:extLst>
      <p:ext uri="{BB962C8B-B14F-4D97-AF65-F5344CB8AC3E}">
        <p14:creationId xmlns:p14="http://schemas.microsoft.com/office/powerpoint/2010/main" val="359553873"/>
      </p:ext>
    </p:extLst>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87"/>
          <p:cNvSpPr>
            <a:spLocks noChangeArrowheads="1"/>
          </p:cNvSpPr>
          <p:nvPr/>
        </p:nvSpPr>
        <p:spPr bwMode="auto">
          <a:xfrm>
            <a:off x="488504" y="179348"/>
            <a:ext cx="9217024" cy="5539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lvl="1"/>
            <a:r>
              <a:rPr lang="fr-FR" sz="2000" b="1" dirty="0">
                <a:solidFill>
                  <a:schemeClr val="accent2">
                    <a:lumMod val="75000"/>
                  </a:schemeClr>
                </a:solidFill>
                <a:latin typeface="+mn-lt"/>
              </a:rPr>
              <a:t>Des savoirs construits autour d’un socle commun, complétés par des apports spécifiques en fonction de l’option</a:t>
            </a:r>
          </a:p>
        </p:txBody>
      </p:sp>
      <p:graphicFrame>
        <p:nvGraphicFramePr>
          <p:cNvPr id="40" name="Tableau 39"/>
          <p:cNvGraphicFramePr>
            <a:graphicFrameLocks noGrp="1"/>
          </p:cNvGraphicFramePr>
          <p:nvPr>
            <p:extLst>
              <p:ext uri="{D42A27DB-BD31-4B8C-83A1-F6EECF244321}">
                <p14:modId xmlns:p14="http://schemas.microsoft.com/office/powerpoint/2010/main" val="1945470209"/>
              </p:ext>
            </p:extLst>
          </p:nvPr>
        </p:nvGraphicFramePr>
        <p:xfrm>
          <a:off x="920551" y="3525787"/>
          <a:ext cx="8640961" cy="3159060"/>
        </p:xfrm>
        <a:graphic>
          <a:graphicData uri="http://schemas.openxmlformats.org/drawingml/2006/table">
            <a:tbl>
              <a:tblPr firstRow="1" firstCol="1">
                <a:tableStyleId>{21E4AEA4-8DFA-4A89-87EB-49C32662AFE0}</a:tableStyleId>
              </a:tblPr>
              <a:tblGrid>
                <a:gridCol w="360041"/>
                <a:gridCol w="2808312"/>
                <a:gridCol w="1368152"/>
                <a:gridCol w="2016224"/>
                <a:gridCol w="2088232"/>
              </a:tblGrid>
              <a:tr h="40536">
                <a:tc rowSpan="15">
                  <a:txBody>
                    <a:bodyPr/>
                    <a:lstStyle/>
                    <a:p>
                      <a:pPr marL="71755" marR="71755" algn="ctr">
                        <a:lnSpc>
                          <a:spcPct val="115000"/>
                        </a:lnSpc>
                        <a:spcAft>
                          <a:spcPts val="0"/>
                        </a:spcAft>
                      </a:pPr>
                      <a:r>
                        <a:rPr lang="fr-FR" sz="1100" dirty="0">
                          <a:effectLst/>
                        </a:rPr>
                        <a:t>S4 - PHYSIQUE ET CHIMIE</a:t>
                      </a:r>
                      <a:endParaRPr lang="fr-FR" sz="1100" dirty="0">
                        <a:effectLst/>
                        <a:latin typeface="Calibri"/>
                        <a:ea typeface="Calibri"/>
                        <a:cs typeface="Times New Roman"/>
                      </a:endParaRPr>
                    </a:p>
                  </a:txBody>
                  <a:tcPr marL="67852" marR="67852" marT="0" marB="0" vert="vert270" anchor="ctr"/>
                </a:tc>
                <a:tc>
                  <a:txBody>
                    <a:bodyPr/>
                    <a:lstStyle/>
                    <a:p>
                      <a:pPr algn="ctr">
                        <a:lnSpc>
                          <a:spcPct val="115000"/>
                        </a:lnSpc>
                        <a:spcAft>
                          <a:spcPts val="0"/>
                        </a:spcAft>
                      </a:pPr>
                      <a:r>
                        <a:rPr lang="fr-FR" sz="1000" dirty="0">
                          <a:effectLst/>
                        </a:rPr>
                        <a:t>MODULES</a:t>
                      </a:r>
                      <a:endParaRPr lang="fr-FR" sz="10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000" dirty="0" smtClean="0">
                          <a:effectLst/>
                        </a:rPr>
                        <a:t>Commun aux 3 options</a:t>
                      </a:r>
                      <a:endParaRPr lang="fr-FR" sz="10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000" dirty="0">
                          <a:effectLst/>
                        </a:rPr>
                        <a:t>Systèmes de </a:t>
                      </a:r>
                      <a:r>
                        <a:rPr lang="fr-FR" sz="1000" dirty="0" smtClean="0">
                          <a:effectLst/>
                        </a:rPr>
                        <a:t>production</a:t>
                      </a:r>
                      <a:r>
                        <a:rPr lang="fr-FR" sz="1000" baseline="0" dirty="0" smtClean="0">
                          <a:effectLst/>
                        </a:rPr>
                        <a:t> &amp; </a:t>
                      </a:r>
                      <a:r>
                        <a:rPr lang="fr-FR" sz="1000" dirty="0" smtClean="0">
                          <a:effectLst/>
                        </a:rPr>
                        <a:t>éoliens</a:t>
                      </a:r>
                      <a:endParaRPr lang="fr-FR" sz="10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c>
                  <a:txBody>
                    <a:bodyPr/>
                    <a:lstStyle/>
                    <a:p>
                      <a:pPr algn="ctr">
                        <a:lnSpc>
                          <a:spcPct val="115000"/>
                        </a:lnSpc>
                        <a:spcAft>
                          <a:spcPts val="0"/>
                        </a:spcAft>
                      </a:pPr>
                      <a:r>
                        <a:rPr lang="fr-FR" sz="1000" dirty="0">
                          <a:effectLst/>
                        </a:rPr>
                        <a:t>Systèmes énergétiques </a:t>
                      </a:r>
                      <a:r>
                        <a:rPr lang="fr-FR" sz="1000" dirty="0" smtClean="0">
                          <a:effectLst/>
                        </a:rPr>
                        <a:t>&amp; </a:t>
                      </a:r>
                      <a:r>
                        <a:rPr lang="fr-FR" sz="1000" dirty="0">
                          <a:effectLst/>
                        </a:rPr>
                        <a:t>fluidiques</a:t>
                      </a:r>
                      <a:endParaRPr lang="fr-FR" sz="1000" dirty="0">
                        <a:effectLst/>
                        <a:latin typeface="Calibri"/>
                        <a:ea typeface="Calibri"/>
                        <a:cs typeface="Times New Roman"/>
                      </a:endParaRPr>
                    </a:p>
                  </a:txBody>
                  <a:tcPr marL="67852" marR="67852" marT="0" marB="0" anchor="ctr">
                    <a:lnB w="12700" cap="flat" cmpd="sng" algn="ctr">
                      <a:solidFill>
                        <a:schemeClr val="accent2">
                          <a:lumMod val="60000"/>
                          <a:lumOff val="40000"/>
                        </a:schemeClr>
                      </a:solidFill>
                      <a:prstDash val="solid"/>
                      <a:round/>
                      <a:headEnd type="none" w="med" len="med"/>
                      <a:tailEnd type="none" w="med" len="med"/>
                    </a:lnB>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S4.1  - Énergie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S4.2 - Distribution de l’énergie électrique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S4.3 - Électromagnétisme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S4.4 - Conversion de l’énergie électrique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S4.5 - Capteurs et chaîne de mesures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S4.6 - Les ondes mécaniques</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S4.7.1 - Thermodynamique : fondamentaux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S4.7.2 - Thermodynamique : applications</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S4.8 - Transferts thermiques</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 </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S4.9  - Mécanique des fluides</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S4.10 - États de la matière</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263620">
                <a:tc vMerge="1">
                  <a:txBody>
                    <a:bodyPr/>
                    <a:lstStyle/>
                    <a:p>
                      <a:endParaRPr lang="fr-FR"/>
                    </a:p>
                  </a:txBody>
                  <a:tcPr/>
                </a:tc>
                <a:tc>
                  <a:txBody>
                    <a:bodyPr/>
                    <a:lstStyle/>
                    <a:p>
                      <a:pPr>
                        <a:lnSpc>
                          <a:spcPct val="115000"/>
                        </a:lnSpc>
                        <a:spcBef>
                          <a:spcPts val="200"/>
                        </a:spcBef>
                        <a:spcAft>
                          <a:spcPts val="200"/>
                        </a:spcAft>
                      </a:pPr>
                      <a:r>
                        <a:rPr lang="fr-FR" sz="1000" dirty="0">
                          <a:effectLst/>
                        </a:rPr>
                        <a:t>S4.11 - </a:t>
                      </a:r>
                      <a:r>
                        <a:rPr lang="fr-FR" sz="1000" dirty="0" err="1">
                          <a:effectLst/>
                        </a:rPr>
                        <a:t>pH-métrie</a:t>
                      </a:r>
                      <a:r>
                        <a:rPr lang="fr-FR" sz="1000" dirty="0">
                          <a:effectLst/>
                        </a:rPr>
                        <a:t> et réactions acide-base</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S4.12 - Chimie : Oxydoréduction</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a:effectLst/>
                        </a:rPr>
                        <a:t>X</a:t>
                      </a:r>
                      <a:endParaRPr lang="fr-FR" sz="100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65609">
                <a:tc vMerge="1">
                  <a:txBody>
                    <a:bodyPr/>
                    <a:lstStyle/>
                    <a:p>
                      <a:endParaRPr lang="fr-FR"/>
                    </a:p>
                  </a:txBody>
                  <a:tcPr/>
                </a:tc>
                <a:tc>
                  <a:txBody>
                    <a:bodyPr/>
                    <a:lstStyle/>
                    <a:p>
                      <a:pPr>
                        <a:lnSpc>
                          <a:spcPct val="115000"/>
                        </a:lnSpc>
                        <a:spcBef>
                          <a:spcPts val="200"/>
                        </a:spcBef>
                        <a:spcAft>
                          <a:spcPts val="200"/>
                        </a:spcAft>
                      </a:pPr>
                      <a:r>
                        <a:rPr lang="fr-FR" sz="1000" dirty="0">
                          <a:effectLst/>
                        </a:rPr>
                        <a:t>S4.13 - Matériaux organiques</a:t>
                      </a:r>
                      <a:endParaRPr lang="fr-FR" sz="1000" b="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b="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X</a:t>
                      </a:r>
                      <a:endParaRPr lang="fr-FR" sz="1000" b="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lnSpc>
                          <a:spcPct val="115000"/>
                        </a:lnSpc>
                        <a:spcAft>
                          <a:spcPts val="0"/>
                        </a:spcAft>
                      </a:pPr>
                      <a:r>
                        <a:rPr lang="fr-FR" sz="1000" dirty="0">
                          <a:effectLst/>
                        </a:rPr>
                        <a:t> </a:t>
                      </a:r>
                      <a:endParaRPr lang="fr-FR" sz="1000" dirty="0">
                        <a:solidFill>
                          <a:srgbClr val="C00000"/>
                        </a:solidFill>
                        <a:effectLst/>
                        <a:latin typeface="Calibri"/>
                        <a:ea typeface="Calibri"/>
                        <a:cs typeface="Times New Roman"/>
                      </a:endParaRPr>
                    </a:p>
                  </a:txBody>
                  <a:tcPr marL="67852" marR="67852" marT="0" marB="0" anchor="ctr">
                    <a:lnL w="12700" cap="flat" cmpd="sng" algn="ctr">
                      <a:solidFill>
                        <a:schemeClr val="accent2">
                          <a:lumMod val="60000"/>
                          <a:lumOff val="40000"/>
                        </a:schemeClr>
                      </a:solidFill>
                      <a:prstDash val="solid"/>
                      <a:round/>
                      <a:headEnd type="none" w="med" len="med"/>
                      <a:tailEnd type="none" w="med" len="med"/>
                    </a:lnL>
                    <a:lnR w="12700" cap="flat" cmpd="sng" algn="ctr">
                      <a:solidFill>
                        <a:schemeClr val="accent2">
                          <a:lumMod val="60000"/>
                          <a:lumOff val="40000"/>
                        </a:schemeClr>
                      </a:solidFill>
                      <a:prstDash val="solid"/>
                      <a:round/>
                      <a:headEnd type="none" w="med" len="med"/>
                      <a:tailEnd type="none" w="med" len="med"/>
                    </a:lnR>
                    <a:lnT w="12700" cap="flat" cmpd="sng" algn="ctr">
                      <a:solidFill>
                        <a:schemeClr val="accent2">
                          <a:lumMod val="60000"/>
                          <a:lumOff val="40000"/>
                        </a:schemeClr>
                      </a:solidFill>
                      <a:prstDash val="solid"/>
                      <a:round/>
                      <a:headEnd type="none" w="med" len="med"/>
                      <a:tailEnd type="none" w="med" len="med"/>
                    </a:lnT>
                    <a:lnB w="12700" cap="flat" cmpd="sng" algn="ctr">
                      <a:solidFill>
                        <a:schemeClr val="accent2">
                          <a:lumMod val="60000"/>
                          <a:lumOff val="4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graphicFrame>
        <p:nvGraphicFramePr>
          <p:cNvPr id="2" name="Tableau 1"/>
          <p:cNvGraphicFramePr>
            <a:graphicFrameLocks noGrp="1"/>
          </p:cNvGraphicFramePr>
          <p:nvPr>
            <p:extLst>
              <p:ext uri="{D42A27DB-BD31-4B8C-83A1-F6EECF244321}">
                <p14:modId xmlns:p14="http://schemas.microsoft.com/office/powerpoint/2010/main" val="1612789502"/>
              </p:ext>
            </p:extLst>
          </p:nvPr>
        </p:nvGraphicFramePr>
        <p:xfrm>
          <a:off x="848544" y="980728"/>
          <a:ext cx="8712968" cy="304800"/>
        </p:xfrm>
        <a:graphic>
          <a:graphicData uri="http://schemas.openxmlformats.org/drawingml/2006/table">
            <a:tbl>
              <a:tblPr firstRow="1" bandRow="1">
                <a:tableStyleId>{5C22544A-7EE6-4342-B048-85BDC9FD1C3A}</a:tableStyleId>
              </a:tblPr>
              <a:tblGrid>
                <a:gridCol w="8712968"/>
              </a:tblGrid>
              <a:tr h="216024">
                <a:tc>
                  <a:txBody>
                    <a:bodyPr/>
                    <a:lstStyle/>
                    <a:p>
                      <a:pPr algn="ctr"/>
                      <a:r>
                        <a:rPr lang="fr-FR" sz="1400" dirty="0" smtClean="0"/>
                        <a:t>10 savoirs</a:t>
                      </a:r>
                      <a:endParaRPr lang="fr-FR" sz="1400" dirty="0"/>
                    </a:p>
                  </a:txBody>
                  <a:tcPr anchor="ctr">
                    <a:solidFill>
                      <a:schemeClr val="accent2"/>
                    </a:solidFill>
                  </a:tcPr>
                </a:tc>
              </a:tr>
            </a:tbl>
          </a:graphicData>
        </a:graphic>
      </p:graphicFrame>
      <p:graphicFrame>
        <p:nvGraphicFramePr>
          <p:cNvPr id="3" name="Tableau 2"/>
          <p:cNvGraphicFramePr>
            <a:graphicFrameLocks noGrp="1"/>
          </p:cNvGraphicFramePr>
          <p:nvPr>
            <p:extLst>
              <p:ext uri="{D42A27DB-BD31-4B8C-83A1-F6EECF244321}">
                <p14:modId xmlns:p14="http://schemas.microsoft.com/office/powerpoint/2010/main" val="2678336084"/>
              </p:ext>
            </p:extLst>
          </p:nvPr>
        </p:nvGraphicFramePr>
        <p:xfrm>
          <a:off x="848544" y="1340768"/>
          <a:ext cx="4248472" cy="1524000"/>
        </p:xfrm>
        <a:graphic>
          <a:graphicData uri="http://schemas.openxmlformats.org/drawingml/2006/table">
            <a:tbl>
              <a:tblPr firstRow="1" bandRow="1">
                <a:tableStyleId>{5940675A-B579-460E-94D1-54222C63F5DA}</a:tableStyleId>
              </a:tblPr>
              <a:tblGrid>
                <a:gridCol w="531059"/>
                <a:gridCol w="3717413"/>
              </a:tblGrid>
              <a:tr h="302400">
                <a:tc>
                  <a:txBody>
                    <a:bodyPr/>
                    <a:lstStyle/>
                    <a:p>
                      <a:r>
                        <a:rPr lang="fr-FR" sz="1400" b="1" dirty="0" smtClean="0"/>
                        <a:t>S1</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Culture générale et expression</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S2</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Anglais</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S3</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Mathématiques</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S4</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Physique</a:t>
                      </a:r>
                      <a:r>
                        <a:rPr lang="fr-FR" sz="1400" b="1" baseline="0" dirty="0" smtClean="0"/>
                        <a:t> - Chimie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S5</a:t>
                      </a:r>
                      <a:endParaRPr lang="fr-FR" sz="1400" b="1" dirty="0">
                        <a:solidFill>
                          <a:sysClr val="windowText" lastClr="000000"/>
                        </a:solidFill>
                      </a:endParaRPr>
                    </a:p>
                  </a:txBody>
                  <a:tcPr anchor="ct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400" b="1" dirty="0" smtClean="0"/>
                        <a:t>Analyse systémique et fonctionnelle</a:t>
                      </a:r>
                      <a:endParaRPr lang="fr-FR" sz="1400" b="1" dirty="0" smtClean="0">
                        <a:solidFill>
                          <a:sysClr val="windowText" lastClr="000000"/>
                        </a:solidFill>
                      </a:endParaRPr>
                    </a:p>
                  </a:txBody>
                  <a:tcPr anchor="ctr">
                    <a:solidFill>
                      <a:schemeClr val="accent2">
                        <a:lumMod val="20000"/>
                        <a:lumOff val="80000"/>
                      </a:schemeClr>
                    </a:solidFill>
                  </a:tcPr>
                </a:tc>
              </a:tr>
            </a:tbl>
          </a:graphicData>
        </a:graphic>
      </p:graphicFrame>
      <p:graphicFrame>
        <p:nvGraphicFramePr>
          <p:cNvPr id="43" name="Tableau 42"/>
          <p:cNvGraphicFramePr>
            <a:graphicFrameLocks noGrp="1"/>
          </p:cNvGraphicFramePr>
          <p:nvPr>
            <p:extLst>
              <p:ext uri="{D42A27DB-BD31-4B8C-83A1-F6EECF244321}">
                <p14:modId xmlns:p14="http://schemas.microsoft.com/office/powerpoint/2010/main" val="2450742134"/>
              </p:ext>
            </p:extLst>
          </p:nvPr>
        </p:nvGraphicFramePr>
        <p:xfrm>
          <a:off x="5169024" y="1340768"/>
          <a:ext cx="4392488" cy="1524000"/>
        </p:xfrm>
        <a:graphic>
          <a:graphicData uri="http://schemas.openxmlformats.org/drawingml/2006/table">
            <a:tbl>
              <a:tblPr firstRow="1" bandRow="1">
                <a:tableStyleId>{5940675A-B579-460E-94D1-54222C63F5DA}</a:tableStyleId>
              </a:tblPr>
              <a:tblGrid>
                <a:gridCol w="512457"/>
                <a:gridCol w="3880031"/>
              </a:tblGrid>
              <a:tr h="302400">
                <a:tc>
                  <a:txBody>
                    <a:bodyPr/>
                    <a:lstStyle/>
                    <a:p>
                      <a:r>
                        <a:rPr lang="fr-FR" sz="1400" b="1" dirty="0" smtClean="0"/>
                        <a:t>S6</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Chaîne d’énergie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S7</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Chaîne d’information</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S8</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Santé – Sécurité - Environnement</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S9</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Stratégie et organisation de la maintenance</a:t>
                      </a:r>
                      <a:endParaRPr lang="fr-FR" sz="1400" b="1" dirty="0">
                        <a:solidFill>
                          <a:sysClr val="windowText" lastClr="000000"/>
                        </a:solidFill>
                      </a:endParaRPr>
                    </a:p>
                  </a:txBody>
                  <a:tcPr anchor="ctr">
                    <a:solidFill>
                      <a:schemeClr val="accent2">
                        <a:lumMod val="20000"/>
                        <a:lumOff val="80000"/>
                      </a:schemeClr>
                    </a:solidFill>
                  </a:tcPr>
                </a:tc>
              </a:tr>
              <a:tr h="302400">
                <a:tc>
                  <a:txBody>
                    <a:bodyPr/>
                    <a:lstStyle/>
                    <a:p>
                      <a:r>
                        <a:rPr lang="fr-FR" sz="1400" b="1" dirty="0" smtClean="0"/>
                        <a:t>S10</a:t>
                      </a:r>
                      <a:endParaRPr lang="fr-FR" sz="1400" b="1" dirty="0">
                        <a:solidFill>
                          <a:sysClr val="windowText" lastClr="000000"/>
                        </a:solidFill>
                      </a:endParaRPr>
                    </a:p>
                  </a:txBody>
                  <a:tcPr anchor="ctr">
                    <a:solidFill>
                      <a:schemeClr val="accent2">
                        <a:lumMod val="20000"/>
                        <a:lumOff val="80000"/>
                      </a:schemeClr>
                    </a:solidFill>
                  </a:tcPr>
                </a:tc>
                <a:tc>
                  <a:txBody>
                    <a:bodyPr/>
                    <a:lstStyle/>
                    <a:p>
                      <a:r>
                        <a:rPr lang="fr-FR" sz="1400" b="1" dirty="0" smtClean="0"/>
                        <a:t>Techniques de maintenance et de conduite</a:t>
                      </a:r>
                      <a:endParaRPr lang="fr-FR" sz="1400" b="1" dirty="0"/>
                    </a:p>
                  </a:txBody>
                  <a:tcPr anchor="ctr">
                    <a:solidFill>
                      <a:schemeClr val="accent2">
                        <a:lumMod val="20000"/>
                        <a:lumOff val="80000"/>
                      </a:schemeClr>
                    </a:solidFill>
                  </a:tcPr>
                </a:tc>
              </a:tr>
            </a:tbl>
          </a:graphicData>
        </a:graphic>
      </p:graphicFrame>
      <p:sp>
        <p:nvSpPr>
          <p:cNvPr id="4" name="Rectangle 3"/>
          <p:cNvSpPr/>
          <p:nvPr/>
        </p:nvSpPr>
        <p:spPr>
          <a:xfrm>
            <a:off x="920552" y="3105835"/>
            <a:ext cx="8640960" cy="36933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000" b="1" dirty="0">
                <a:solidFill>
                  <a:schemeClr val="accent2">
                    <a:lumMod val="75000"/>
                  </a:schemeClr>
                </a:solidFill>
                <a:latin typeface="+mn-lt"/>
              </a:rPr>
              <a:t>Exemple : Organisation du savoir S4 – Physique et chimie</a:t>
            </a:r>
          </a:p>
        </p:txBody>
      </p:sp>
    </p:spTree>
    <p:extLst>
      <p:ext uri="{BB962C8B-B14F-4D97-AF65-F5344CB8AC3E}">
        <p14:creationId xmlns:p14="http://schemas.microsoft.com/office/powerpoint/2010/main" val="3292809367"/>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pPr>
              <a:defRPr/>
            </a:pPr>
            <a:fld id="{4B92435A-9B2D-4771-936C-17AEED19518C}" type="slidenum">
              <a:rPr lang="fr-FR" smtClean="0"/>
              <a:pPr>
                <a:defRPr/>
              </a:pPr>
              <a:t>9</a:t>
            </a:fld>
            <a:endParaRPr lang="fr-FR"/>
          </a:p>
        </p:txBody>
      </p:sp>
      <p:sp>
        <p:nvSpPr>
          <p:cNvPr id="3" name="Rectangle 2"/>
          <p:cNvSpPr/>
          <p:nvPr/>
        </p:nvSpPr>
        <p:spPr>
          <a:xfrm>
            <a:off x="488504" y="1"/>
            <a:ext cx="9417496" cy="62068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Des savoir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S4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Physique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et chimie en lien avec les savoirs </a:t>
            </a:r>
            <a:r>
              <a:rPr lang="fr-FR" sz="2400" b="1" dirty="0" smtClean="0">
                <a:ln w="11430"/>
                <a:solidFill>
                  <a:schemeClr val="accent2">
                    <a:lumMod val="75000"/>
                  </a:schemeClr>
                </a:solidFill>
                <a:effectLst>
                  <a:outerShdw blurRad="50800" dist="39000" dir="5460000" algn="tl">
                    <a:srgbClr val="000000">
                      <a:alpha val="38000"/>
                    </a:srgbClr>
                  </a:outerShdw>
                </a:effectLst>
                <a:latin typeface="+mj-lt"/>
                <a:ea typeface="+mj-ea"/>
                <a:cs typeface="+mj-cs"/>
              </a:rPr>
              <a:t>S5, S6 </a:t>
            </a:r>
            <a:r>
              <a:rPr lang="fr-FR" sz="2400" b="1" dirty="0">
                <a:ln w="11430"/>
                <a:solidFill>
                  <a:schemeClr val="accent2">
                    <a:lumMod val="75000"/>
                  </a:schemeClr>
                </a:solidFill>
                <a:effectLst>
                  <a:outerShdw blurRad="50800" dist="39000" dir="5460000" algn="tl">
                    <a:srgbClr val="000000">
                      <a:alpha val="38000"/>
                    </a:srgbClr>
                  </a:outerShdw>
                </a:effectLst>
                <a:latin typeface="+mj-lt"/>
                <a:ea typeface="+mj-ea"/>
                <a:cs typeface="+mj-cs"/>
              </a:rPr>
              <a:t>et S7</a:t>
            </a:r>
          </a:p>
        </p:txBody>
      </p:sp>
      <p:graphicFrame>
        <p:nvGraphicFramePr>
          <p:cNvPr id="4" name="Tableau 3"/>
          <p:cNvGraphicFramePr>
            <a:graphicFrameLocks noGrp="1"/>
          </p:cNvGraphicFramePr>
          <p:nvPr>
            <p:extLst>
              <p:ext uri="{D42A27DB-BD31-4B8C-83A1-F6EECF244321}">
                <p14:modId xmlns:p14="http://schemas.microsoft.com/office/powerpoint/2010/main" val="588070114"/>
              </p:ext>
            </p:extLst>
          </p:nvPr>
        </p:nvGraphicFramePr>
        <p:xfrm>
          <a:off x="488504" y="591485"/>
          <a:ext cx="9417496" cy="6200601"/>
        </p:xfrm>
        <a:graphic>
          <a:graphicData uri="http://schemas.openxmlformats.org/drawingml/2006/table">
            <a:tbl>
              <a:tblPr firstRow="1" firstCol="1" bandRow="1">
                <a:tableStyleId>{5940675A-B579-460E-94D1-54222C63F5DA}</a:tableStyleId>
              </a:tblPr>
              <a:tblGrid>
                <a:gridCol w="2234826"/>
                <a:gridCol w="717782"/>
                <a:gridCol w="718752"/>
                <a:gridCol w="717782"/>
                <a:gridCol w="718752"/>
                <a:gridCol w="717782"/>
                <a:gridCol w="718752"/>
                <a:gridCol w="728380"/>
                <a:gridCol w="708154"/>
                <a:gridCol w="717782"/>
                <a:gridCol w="718752"/>
              </a:tblGrid>
              <a:tr h="245227">
                <a:tc>
                  <a:txBody>
                    <a:bodyPr/>
                    <a:lstStyle/>
                    <a:p>
                      <a:pPr algn="ctr">
                        <a:lnSpc>
                          <a:spcPct val="115000"/>
                        </a:lnSpc>
                        <a:spcAft>
                          <a:spcPts val="0"/>
                        </a:spcAft>
                      </a:pPr>
                      <a:r>
                        <a:rPr lang="fr-FR" sz="1200" b="1" dirty="0">
                          <a:effectLst/>
                        </a:rPr>
                        <a:t>Enseignements technologiques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S5.5</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S6.1</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S6.2</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S6.3</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S6.4</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S6.5</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S6.6</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S6.7</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a:effectLst/>
                        </a:rPr>
                        <a:t>S7.2</a:t>
                      </a:r>
                      <a:endParaRPr lang="fr-FR" sz="1200" b="1">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b="1" dirty="0">
                          <a:effectLst/>
                        </a:rPr>
                        <a:t>S7.4</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r>
              <a:tr h="985383">
                <a:tc>
                  <a:txBody>
                    <a:bodyPr/>
                    <a:lstStyle/>
                    <a:p>
                      <a:pPr algn="ctr">
                        <a:lnSpc>
                          <a:spcPct val="115000"/>
                        </a:lnSpc>
                        <a:spcAft>
                          <a:spcPts val="0"/>
                        </a:spcAft>
                      </a:pPr>
                      <a:r>
                        <a:rPr lang="fr-FR" sz="1200" b="1" dirty="0">
                          <a:effectLst/>
                        </a:rPr>
                        <a:t>croisement </a:t>
                      </a:r>
                      <a:r>
                        <a:rPr lang="fr-FR" sz="1200" b="1" dirty="0" smtClean="0">
                          <a:effectLst/>
                        </a:rPr>
                        <a:t> de S4 </a:t>
                      </a:r>
                      <a:r>
                        <a:rPr lang="fr-FR" sz="1200" b="1" baseline="0" dirty="0" smtClean="0">
                          <a:effectLst/>
                        </a:rPr>
                        <a:t> avec</a:t>
                      </a:r>
                      <a:r>
                        <a:rPr lang="fr-FR" sz="1200" b="1" dirty="0" smtClean="0">
                          <a:effectLst/>
                        </a:rPr>
                        <a:t> </a:t>
                      </a:r>
                      <a:r>
                        <a:rPr lang="fr-FR" sz="1200" b="1" dirty="0">
                          <a:effectLst/>
                        </a:rPr>
                        <a:t>S5, S6, </a:t>
                      </a:r>
                      <a:r>
                        <a:rPr lang="fr-FR" sz="1200" b="1" dirty="0" smtClean="0">
                          <a:effectLst/>
                        </a:rPr>
                        <a:t>S7</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Analyse comportementale du bien</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Typologie des systèmes énergétiques</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Alimentation en 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Distribution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Conversion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Transmission et adaptation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Stockage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Modulation de l’énergie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Acquisition de grandeurs physiques</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c>
                  <a:txBody>
                    <a:bodyPr/>
                    <a:lstStyle/>
                    <a:p>
                      <a:pPr marL="71755" marR="71755" algn="ctr">
                        <a:lnSpc>
                          <a:spcPct val="115000"/>
                        </a:lnSpc>
                        <a:spcAft>
                          <a:spcPts val="0"/>
                        </a:spcAft>
                      </a:pPr>
                      <a:r>
                        <a:rPr lang="fr-FR" sz="1100" b="1" i="1" dirty="0">
                          <a:effectLst/>
                        </a:rPr>
                        <a:t>Commande de la chaîne d’énergie</a:t>
                      </a:r>
                      <a:endParaRPr lang="fr-FR" sz="1100" b="1" i="1" dirty="0">
                        <a:effectLst/>
                        <a:latin typeface="Calibri"/>
                        <a:ea typeface="Calibri"/>
                        <a:cs typeface="Times New Roman"/>
                      </a:endParaRPr>
                    </a:p>
                  </a:txBody>
                  <a:tcPr marL="35024" marR="35024" marT="0" marB="0" vert="vert270" anchor="ctr">
                    <a:solidFill>
                      <a:schemeClr val="accent2">
                        <a:lumMod val="20000"/>
                        <a:lumOff val="80000"/>
                      </a:schemeClr>
                    </a:solidFill>
                  </a:tcPr>
                </a:tc>
              </a:tr>
              <a:tr h="281893">
                <a:tc>
                  <a:txBody>
                    <a:bodyPr/>
                    <a:lstStyle/>
                    <a:p>
                      <a:pPr algn="l">
                        <a:lnSpc>
                          <a:spcPct val="115000"/>
                        </a:lnSpc>
                        <a:spcAft>
                          <a:spcPts val="0"/>
                        </a:spcAft>
                      </a:pPr>
                      <a:r>
                        <a:rPr lang="fr-FR" sz="1200" b="1" dirty="0">
                          <a:effectLst/>
                        </a:rPr>
                        <a:t>S4.1 - Énergie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smtClean="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smtClean="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S4.2 - Distribution de l’énergie électrique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S4.3 - Électromagnétisme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err="1">
                          <a:effectLst/>
                        </a:rPr>
                        <a:t>syst</a:t>
                      </a:r>
                      <a:r>
                        <a:rPr lang="fr-FR" sz="1200" dirty="0">
                          <a:effectLst/>
                        </a:rPr>
                        <a:t> </a:t>
                      </a:r>
                      <a:r>
                        <a:rPr lang="fr-FR" sz="1200" dirty="0" err="1">
                          <a:effectLst/>
                        </a:rPr>
                        <a:t>prod</a:t>
                      </a:r>
                      <a:r>
                        <a:rPr lang="fr-FR" sz="1200" dirty="0">
                          <a:effectLst/>
                        </a:rPr>
                        <a:t>.</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S4.4 - Conversion de l’énergie électrique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err="1">
                          <a:effectLst/>
                        </a:rPr>
                        <a:t>syst</a:t>
                      </a:r>
                      <a:r>
                        <a:rPr lang="fr-FR" sz="1200" dirty="0">
                          <a:effectLst/>
                        </a:rPr>
                        <a:t> </a:t>
                      </a:r>
                      <a:r>
                        <a:rPr lang="fr-FR" sz="1200" dirty="0" err="1">
                          <a:effectLst/>
                        </a:rPr>
                        <a:t>prod</a:t>
                      </a:r>
                      <a:r>
                        <a:rPr lang="fr-FR" sz="1200" dirty="0">
                          <a:effectLst/>
                        </a:rPr>
                        <a:t>.</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S4.5 - Capteurs et chaîne de mesures </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r>
              <a:tr h="281893">
                <a:tc>
                  <a:txBody>
                    <a:bodyPr/>
                    <a:lstStyle/>
                    <a:p>
                      <a:pPr algn="l">
                        <a:lnSpc>
                          <a:spcPct val="115000"/>
                        </a:lnSpc>
                        <a:spcAft>
                          <a:spcPts val="0"/>
                        </a:spcAft>
                      </a:pPr>
                      <a:r>
                        <a:rPr lang="fr-FR" sz="1200" b="1" dirty="0">
                          <a:effectLst/>
                        </a:rPr>
                        <a:t>S4.6 - Les ondes mécaniques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S4.7.1 - Thermodynamique : fondamentaux</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S4.7.2 - Thermodynamique : applications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syst. énerg.</a:t>
                      </a:r>
                      <a:endParaRPr lang="fr-FR" sz="120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dirty="0">
                          <a:effectLst/>
                        </a:rPr>
                        <a:t>x</a:t>
                      </a:r>
                      <a:endParaRPr lang="fr-FR" sz="12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S4.8 - Transferts thermiques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S4.9  - Mécanique des fluides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281893">
                <a:tc>
                  <a:txBody>
                    <a:bodyPr/>
                    <a:lstStyle/>
                    <a:p>
                      <a:pPr algn="l">
                        <a:lnSpc>
                          <a:spcPct val="115000"/>
                        </a:lnSpc>
                        <a:spcAft>
                          <a:spcPts val="0"/>
                        </a:spcAft>
                      </a:pPr>
                      <a:r>
                        <a:rPr lang="fr-FR" sz="1200" b="1" dirty="0">
                          <a:effectLst/>
                        </a:rPr>
                        <a:t>S4.10 - États de la matière</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x</a:t>
                      </a:r>
                      <a:endParaRPr lang="fr-FR" sz="1600" b="1">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S4.11 - </a:t>
                      </a:r>
                      <a:r>
                        <a:rPr lang="fr-FR" sz="1200" b="1" dirty="0" err="1">
                          <a:effectLst/>
                        </a:rPr>
                        <a:t>pH-métrie</a:t>
                      </a:r>
                      <a:r>
                        <a:rPr lang="fr-FR" sz="1200" b="1" dirty="0">
                          <a:effectLst/>
                        </a:rPr>
                        <a:t> et réactions acide-base</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r>
              <a:tr h="308468">
                <a:tc>
                  <a:txBody>
                    <a:bodyPr/>
                    <a:lstStyle/>
                    <a:p>
                      <a:pPr algn="l">
                        <a:lnSpc>
                          <a:spcPct val="115000"/>
                        </a:lnSpc>
                        <a:spcAft>
                          <a:spcPts val="0"/>
                        </a:spcAft>
                      </a:pPr>
                      <a:r>
                        <a:rPr lang="fr-FR" sz="1200" b="1" dirty="0">
                          <a:effectLst/>
                        </a:rPr>
                        <a:t>S4.12 - Chimie : Oxydoréduction</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x</a:t>
                      </a:r>
                      <a:endParaRPr lang="fr-FR" sz="1600" b="1"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a:effectLst/>
                        </a:rPr>
                        <a:t> </a:t>
                      </a:r>
                      <a:endParaRPr lang="fr-FR" sz="1600" b="1">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600" b="1" dirty="0">
                          <a:effectLst/>
                        </a:rPr>
                        <a:t> </a:t>
                      </a:r>
                      <a:endParaRPr lang="fr-FR" sz="1600" b="1" dirty="0">
                        <a:effectLst/>
                        <a:latin typeface="Calibri"/>
                        <a:ea typeface="Calibri"/>
                        <a:cs typeface="Times New Roman"/>
                      </a:endParaRPr>
                    </a:p>
                  </a:txBody>
                  <a:tcPr marL="35024" marR="35024" marT="0" marB="0" anchor="ctr"/>
                </a:tc>
              </a:tr>
              <a:tr h="342742">
                <a:tc>
                  <a:txBody>
                    <a:bodyPr/>
                    <a:lstStyle/>
                    <a:p>
                      <a:pPr algn="l">
                        <a:lnSpc>
                          <a:spcPct val="115000"/>
                        </a:lnSpc>
                        <a:spcAft>
                          <a:spcPts val="0"/>
                        </a:spcAft>
                      </a:pPr>
                      <a:r>
                        <a:rPr lang="fr-FR" sz="1200" b="1" dirty="0">
                          <a:effectLst/>
                        </a:rPr>
                        <a:t>S4.13 - Matériaux organiques</a:t>
                      </a:r>
                      <a:endParaRPr lang="fr-FR" sz="1200" b="1" dirty="0">
                        <a:effectLst/>
                        <a:latin typeface="Calibri"/>
                        <a:ea typeface="Calibri"/>
                        <a:cs typeface="Times New Roman"/>
                      </a:endParaRPr>
                    </a:p>
                  </a:txBody>
                  <a:tcPr marL="35024" marR="35024" marT="0" marB="0" anchor="ctr">
                    <a:solidFill>
                      <a:schemeClr val="accent2">
                        <a:lumMod val="20000"/>
                        <a:lumOff val="80000"/>
                      </a:schemeClr>
                    </a:solidFill>
                  </a:tcPr>
                </a:tc>
                <a:tc>
                  <a:txBody>
                    <a:bodyPr/>
                    <a:lstStyle/>
                    <a:p>
                      <a:pPr algn="ctr">
                        <a:lnSpc>
                          <a:spcPct val="115000"/>
                        </a:lnSpc>
                        <a:spcAft>
                          <a:spcPts val="0"/>
                        </a:spcAft>
                      </a:pPr>
                      <a:r>
                        <a:rPr lang="fr-FR" sz="1100" dirty="0" err="1" smtClean="0">
                          <a:effectLst/>
                        </a:rPr>
                        <a:t>Prod</a:t>
                      </a:r>
                      <a:r>
                        <a:rPr lang="fr-FR" sz="1100" dirty="0">
                          <a:effectLst/>
                        </a:rPr>
                        <a:t>. et </a:t>
                      </a:r>
                      <a:r>
                        <a:rPr lang="fr-FR" sz="1100" dirty="0" err="1">
                          <a:effectLst/>
                        </a:rPr>
                        <a:t>éol</a:t>
                      </a:r>
                      <a:endParaRPr lang="fr-FR" sz="1100" dirty="0">
                        <a:effectLst/>
                        <a:latin typeface="Calibri"/>
                        <a:ea typeface="Calibri"/>
                        <a:cs typeface="Times New Roman"/>
                      </a:endParaRPr>
                    </a:p>
                  </a:txBody>
                  <a:tcPr marL="35024" marR="35024" marT="0" marB="0" anchor="ctr">
                    <a:solidFill>
                      <a:schemeClr val="accent2">
                        <a:lumMod val="60000"/>
                        <a:lumOff val="40000"/>
                      </a:schemeClr>
                    </a:solidFill>
                  </a:tcP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a:effectLst/>
                        </a:rPr>
                        <a:t> </a:t>
                      </a:r>
                      <a:endParaRPr lang="fr-FR" sz="120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c>
                  <a:txBody>
                    <a:bodyPr/>
                    <a:lstStyle/>
                    <a:p>
                      <a:pPr algn="ctr">
                        <a:lnSpc>
                          <a:spcPct val="115000"/>
                        </a:lnSpc>
                        <a:spcAft>
                          <a:spcPts val="0"/>
                        </a:spcAft>
                      </a:pPr>
                      <a:r>
                        <a:rPr lang="fr-FR" sz="1200" dirty="0">
                          <a:effectLst/>
                        </a:rPr>
                        <a:t> </a:t>
                      </a:r>
                      <a:endParaRPr lang="fr-FR" sz="1200" dirty="0">
                        <a:effectLst/>
                        <a:latin typeface="Calibri"/>
                        <a:ea typeface="Calibri"/>
                        <a:cs typeface="Times New Roman"/>
                      </a:endParaRPr>
                    </a:p>
                  </a:txBody>
                  <a:tcPr marL="35024" marR="35024" marT="0" marB="0" anchor="ctr"/>
                </a:tc>
              </a:tr>
            </a:tbl>
          </a:graphicData>
        </a:graphic>
      </p:graphicFrame>
    </p:spTree>
    <p:extLst>
      <p:ext uri="{BB962C8B-B14F-4D97-AF65-F5344CB8AC3E}">
        <p14:creationId xmlns:p14="http://schemas.microsoft.com/office/powerpoint/2010/main" val="2102638719"/>
      </p:ext>
    </p:extLst>
  </p:cSld>
  <p:clrMapOvr>
    <a:masterClrMapping/>
  </p:clrMapOvr>
  <mc:AlternateContent xmlns:mc="http://schemas.openxmlformats.org/markup-compatibility/2006" xmlns:p14="http://schemas.microsoft.com/office/powerpoint/2010/main">
    <mc:Choice Requires="p14">
      <p:transition p14:dur="10">
        <p:fade/>
      </p:transition>
    </mc:Choice>
    <mc:Fallback xmlns="">
      <p:transition>
        <p:fade/>
      </p:transition>
    </mc:Fallback>
  </mc:AlternateContent>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3993</TotalTime>
  <Words>2317</Words>
  <Application>Microsoft Office PowerPoint</Application>
  <PresentationFormat>Format A4 (210 x 297 mm)</PresentationFormat>
  <Paragraphs>710</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Les points-clés de la formation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Rénovation du BTS maintenance industrielle</dc:title>
  <dc:creator>Dominique Petrella</dc:creator>
  <cp:lastModifiedBy>RPMI</cp:lastModifiedBy>
  <cp:revision>164</cp:revision>
  <cp:lastPrinted>2013-12-07T08:24:26Z</cp:lastPrinted>
  <dcterms:created xsi:type="dcterms:W3CDTF">2013-06-06T06:04:00Z</dcterms:created>
  <dcterms:modified xsi:type="dcterms:W3CDTF">2014-11-15T12:27:57Z</dcterms:modified>
</cp:coreProperties>
</file>