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3"/>
  </p:notesMasterIdLst>
  <p:sldIdLst>
    <p:sldId id="256" r:id="rId2"/>
    <p:sldId id="268" r:id="rId3"/>
    <p:sldId id="282" r:id="rId4"/>
    <p:sldId id="283" r:id="rId5"/>
    <p:sldId id="284" r:id="rId6"/>
    <p:sldId id="285" r:id="rId7"/>
    <p:sldId id="286" r:id="rId8"/>
    <p:sldId id="288" r:id="rId9"/>
    <p:sldId id="289" r:id="rId10"/>
    <p:sldId id="287" r:id="rId11"/>
    <p:sldId id="281" r:id="rId12"/>
  </p:sldIdLst>
  <p:sldSz cx="9906000" cy="6858000" type="A4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3" autoAdjust="0"/>
  </p:normalViewPr>
  <p:slideViewPr>
    <p:cSldViewPr>
      <p:cViewPr>
        <p:scale>
          <a:sx n="100" d="100"/>
          <a:sy n="100" d="100"/>
        </p:scale>
        <p:origin x="-276" y="4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4ED9803-F7FC-49AE-8E27-727C8E0A8CD3}" type="datetimeFigureOut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2F64FB-B452-42B2-AD96-88A12F613B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104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2F64FB-B452-42B2-AD96-88A12F613B93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034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A8291-3AD5-412A-9C89-0F1B81F542C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47DB-661B-4FE3-AF99-532019A17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30313-4A15-4316-99E9-CE986B4CFCEF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BA61D-1499-4012-A5C7-FBA48693B9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D224-D1E2-4E26-862E-C5F5EF865A8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8839-53AB-40E1-BC1A-B5A412B061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05F3-5004-4A08-9232-142F07BC15D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2056-CC42-47DA-B976-C264F8C6D5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B52D7-C50D-4188-8E16-74538AA5929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8898-7498-4F2A-882B-B92FAF55C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CBFC-674B-4C96-BAC9-F97BF60541A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A7A8C-E434-4679-9F97-C7E7B9EF33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78075-1620-4387-A06F-73198DACC3F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128C-6A16-4C33-8530-860B56AD2D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F662-7B98-441F-ABAD-86B189BC137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7A66C-C17B-4A7D-BD10-3EF5EA12BA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21FB-DF19-44CF-8186-B98EBD8F0099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435A-9B2D-4771-936C-17AEED1951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FF24-442F-4B94-B09B-85431CFE42C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F1FA2-114F-4708-88D0-52282A747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E0CA-0175-4E96-A477-C534C8DC468C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8F80-8797-4FD8-BA05-C794952DAE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259B80-7E1D-49BE-AEA6-907A6F481351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C98DA6-86F3-4F49-B940-0A40D51D33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-3244334" y="3167391"/>
            <a:ext cx="6858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BTS MAINTENANCE DES SYSTÈMES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CHES%20NATIONALES/FICHE%20NATIONALE_U61a_valid&#233;e.do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FICHES%20NATIONALES/FICHE%20NATIONALE_U61b-PRODUCTION_ENERGETIQUE_valid&#233;e.doc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13009-2F95-4680-9DBC-E7DD6010E3D3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848544" y="1988840"/>
            <a:ext cx="8713216" cy="14700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Rapport </a:t>
            </a:r>
            <a:r>
              <a:rPr lang="fr-FR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</a:p>
        </p:txBody>
      </p:sp>
      <p:sp>
        <p:nvSpPr>
          <p:cNvPr id="14345" name="ZoneTexte 3"/>
          <p:cNvSpPr txBox="1">
            <a:spLocks noChangeArrowheads="1"/>
          </p:cNvSpPr>
          <p:nvPr/>
        </p:nvSpPr>
        <p:spPr bwMode="auto">
          <a:xfrm>
            <a:off x="1568450" y="6165304"/>
            <a:ext cx="6769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Pascal </a:t>
            </a:r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DENIS – Lycée Colbert-de-Torcy SABLÉ/SARTHE</a:t>
            </a:r>
          </a:p>
          <a:p>
            <a:pPr algn="ctr"/>
            <a:r>
              <a:rPr lang="fr-FR" sz="16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D. PETRELLA – IA-IPR STI Versailles</a:t>
            </a:r>
            <a:endParaRPr lang="fr-FR" sz="16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8504" y="188640"/>
            <a:ext cx="9417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Lycée Raspail Paris</a:t>
            </a: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72016" y="3933057"/>
            <a:ext cx="3024000" cy="1836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www.les-industries-technologiques.fr/media/deliacms/media/20/2079-200f4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97216" y="3933056"/>
            <a:ext cx="2812141" cy="1872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dmraspail.fr/scripts/files/51c056482fc159.82206932/imatsfed02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527" y="3933056"/>
            <a:ext cx="2861998" cy="190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10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-193799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rapport </a:t>
            </a:r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  <a:endParaRPr lang="fr-FR" sz="3200" b="1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848544" y="692696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évaluation de la compétence C13 en entreprise </a:t>
            </a:r>
            <a:endParaRPr lang="fr-FR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36576" y="1628800"/>
            <a:ext cx="842518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+mj-lt"/>
              </a:rPr>
              <a:t>Pour des raisons pratiques, il est difficile d’envisager la présence d’un enseignant pendant l’intervention servant de support à l’évaluation de la compétence. </a:t>
            </a:r>
            <a:endParaRPr lang="fr-FR" sz="2400" dirty="0" smtClean="0">
              <a:latin typeface="+mj-lt"/>
            </a:endParaRPr>
          </a:p>
          <a:p>
            <a:pPr algn="just"/>
            <a:endParaRPr lang="fr-FR" sz="2400" dirty="0">
              <a:latin typeface="+mj-lt"/>
            </a:endParaRPr>
          </a:p>
          <a:p>
            <a:pPr algn="just"/>
            <a:r>
              <a:rPr lang="fr-FR" sz="2400" dirty="0" smtClean="0">
                <a:latin typeface="+mj-lt"/>
              </a:rPr>
              <a:t>Le </a:t>
            </a:r>
            <a:r>
              <a:rPr lang="fr-FR" sz="2400" dirty="0">
                <a:latin typeface="+mj-lt"/>
              </a:rPr>
              <a:t>tuteur, prévenu en amont de la période de stage encadrera au moment opportun le candidat. </a:t>
            </a:r>
            <a:endParaRPr lang="fr-FR" sz="2400" dirty="0" smtClean="0">
              <a:latin typeface="+mj-lt"/>
            </a:endParaRPr>
          </a:p>
          <a:p>
            <a:pPr algn="just"/>
            <a:endParaRPr lang="fr-FR" sz="2400" dirty="0">
              <a:latin typeface="+mj-lt"/>
            </a:endParaRPr>
          </a:p>
          <a:p>
            <a:pPr algn="just"/>
            <a:r>
              <a:rPr lang="fr-FR" sz="2400" dirty="0" smtClean="0">
                <a:latin typeface="+mj-lt"/>
              </a:rPr>
              <a:t>Un </a:t>
            </a:r>
            <a:r>
              <a:rPr lang="fr-FR" sz="2400" dirty="0">
                <a:latin typeface="+mj-lt"/>
              </a:rPr>
              <a:t>enseignant pourra alors se rendre en entreprise et évaluer avec le tuteur la réalisation de la compétence C13 suite à un dialogue avec le candidat.</a:t>
            </a:r>
          </a:p>
          <a:p>
            <a:pPr algn="just"/>
            <a:endParaRPr lang="fr-F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204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3" name="Titre 1"/>
          <p:cNvSpPr txBox="1">
            <a:spLocks/>
          </p:cNvSpPr>
          <p:nvPr/>
        </p:nvSpPr>
        <p:spPr bwMode="auto">
          <a:xfrm>
            <a:off x="704528" y="2780928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Merci de votre attention</a:t>
            </a:r>
            <a:endParaRPr lang="fr-FR" sz="32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ZoneTexte 3"/>
          <p:cNvSpPr txBox="1">
            <a:spLocks noChangeArrowheads="1"/>
          </p:cNvSpPr>
          <p:nvPr/>
        </p:nvSpPr>
        <p:spPr bwMode="auto">
          <a:xfrm>
            <a:off x="1568450" y="6165304"/>
            <a:ext cx="6769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Pascal </a:t>
            </a:r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DENIS – Lycée Colbert-de-Torcy SABLÉ/SARTHE</a:t>
            </a:r>
          </a:p>
          <a:p>
            <a:pPr algn="ctr"/>
            <a:r>
              <a:rPr lang="fr-FR" sz="16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D. PETRELLA – IA-IPR STI Versailles</a:t>
            </a:r>
            <a:endParaRPr lang="fr-FR" sz="16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72016" y="3933057"/>
            <a:ext cx="3024000" cy="1836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://www.les-industries-technologiques.fr/media/deliacms/media/20/2079-200f4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97216" y="3933056"/>
            <a:ext cx="2812141" cy="1872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ldmraspail.fr/scripts/files/51c056482fc159.82206932/imatsfed02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527" y="3933056"/>
            <a:ext cx="2861998" cy="190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488504" y="188640"/>
            <a:ext cx="9417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Lycée Raspail Paris</a:t>
            </a: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814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-193799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rapport </a:t>
            </a:r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  <a:endParaRPr lang="fr-FR" sz="3200" b="1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05896"/>
              </p:ext>
            </p:extLst>
          </p:nvPr>
        </p:nvGraphicFramePr>
        <p:xfrm>
          <a:off x="632520" y="836712"/>
          <a:ext cx="8928992" cy="1563570"/>
        </p:xfrm>
        <a:graphic>
          <a:graphicData uri="http://schemas.openxmlformats.org/drawingml/2006/table">
            <a:tbl>
              <a:tblPr firstRow="1" firstCol="1" bandRow="1"/>
              <a:tblGrid>
                <a:gridCol w="8928992"/>
              </a:tblGrid>
              <a:tr h="7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Calibri"/>
                        </a:rPr>
                        <a:t>Activité évaluée</a:t>
                      </a:r>
                      <a:endParaRPr lang="fr-FR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238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822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Calibri"/>
                        </a:rPr>
                        <a:t>Stage de 4 semaines </a:t>
                      </a: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Calibri"/>
                        </a:rPr>
                        <a:t>dans un service de maintenance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Calibri"/>
                        </a:rPr>
                        <a:t>en </a:t>
                      </a:r>
                      <a:r>
                        <a:rPr lang="fr-FR" sz="20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Calibri"/>
                        </a:rPr>
                        <a:t>1</a:t>
                      </a:r>
                      <a:r>
                        <a:rPr lang="fr-FR" sz="2000" kern="1200" baseline="300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Calibri"/>
                        </a:rPr>
                        <a:t>ère</a:t>
                      </a:r>
                      <a:r>
                        <a:rPr lang="fr-FR" sz="20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Calibri"/>
                        </a:rPr>
                        <a:t> année de formation</a:t>
                      </a:r>
                      <a:endParaRPr lang="fr-FR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238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396706"/>
              </p:ext>
            </p:extLst>
          </p:nvPr>
        </p:nvGraphicFramePr>
        <p:xfrm>
          <a:off x="632520" y="2420888"/>
          <a:ext cx="8928992" cy="3219754"/>
        </p:xfrm>
        <a:graphic>
          <a:graphicData uri="http://schemas.openxmlformats.org/drawingml/2006/table">
            <a:tbl>
              <a:tblPr firstRow="1" firstCol="1" bandRow="1"/>
              <a:tblGrid>
                <a:gridCol w="8928992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Modalités d’évaluation – coefficient 2</a:t>
                      </a:r>
                    </a:p>
                  </a:txBody>
                  <a:tcPr marL="3238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2499674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ct val="100000"/>
                        <a:buFont typeface="Wingdings" pitchFamily="2" charset="2"/>
                        <a:buChar char="§"/>
                      </a:pP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Évaluation de la </a:t>
                      </a:r>
                      <a:r>
                        <a:rPr lang="fr-FR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compétence C13 </a:t>
                      </a: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en entreprise par le </a:t>
                      </a:r>
                      <a:r>
                        <a:rPr lang="fr-FR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tuteur</a:t>
                      </a: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 et </a:t>
                      </a:r>
                      <a:r>
                        <a:rPr lang="fr-FR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1 enseignant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(sauf systèmes éoliens)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Évaluation des </a:t>
                      </a:r>
                      <a:r>
                        <a:rPr lang="fr-FR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compétences C51 et C52 </a:t>
                      </a: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lors de la soutenance orale du rapport de stage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ct val="100000"/>
                        <a:buFont typeface="Wingdings" pitchFamily="2" charset="2"/>
                        <a:buChar char="§"/>
                      </a:pP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1 épreuve orale 25mn : 15mn d’exposé dont 5 mn </a:t>
                      </a:r>
                      <a:r>
                        <a:rPr lang="fr-FR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en anglais  </a:t>
                      </a: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+ 10 mn entretien dont 5 mn </a:t>
                      </a:r>
                      <a:r>
                        <a:rPr lang="fr-FR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en anglais</a:t>
                      </a: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) 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ct val="100000"/>
                        <a:buFont typeface="Wingdings" pitchFamily="2" charset="2"/>
                        <a:buChar char="§"/>
                      </a:pPr>
                      <a:r>
                        <a:rPr lang="fr-FR" sz="2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Commission d’interrogation = 1 professeur de STI + 1 professeur d’anglais + 1 représentant professionnel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238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284342"/>
            <a:ext cx="2311400" cy="365125"/>
          </a:xfrm>
        </p:spPr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-193799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rapport </a:t>
            </a:r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  <a:endParaRPr lang="fr-FR" sz="3200" b="1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882824"/>
              </p:ext>
            </p:extLst>
          </p:nvPr>
        </p:nvGraphicFramePr>
        <p:xfrm>
          <a:off x="632520" y="820560"/>
          <a:ext cx="9073007" cy="14020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3766"/>
                <a:gridCol w="1959747"/>
                <a:gridCol w="1959747"/>
                <a:gridCol w="1959747"/>
              </a:tblGrid>
              <a:tr h="736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Objectifs de formation durant le stage en entreprise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BTS MS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Systèmes de production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BTS MS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Systèmes énergétiques et fluidiques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BTS MS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Systèmes éoliens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020419"/>
              </p:ext>
            </p:extLst>
          </p:nvPr>
        </p:nvGraphicFramePr>
        <p:xfrm>
          <a:off x="632520" y="2257547"/>
          <a:ext cx="9073007" cy="7010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3766"/>
                <a:gridCol w="1959747"/>
                <a:gridCol w="1959747"/>
                <a:gridCol w="1959747"/>
              </a:tblGrid>
              <a:tr h="444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Insertion dans un service de maintenance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316790"/>
              </p:ext>
            </p:extLst>
          </p:nvPr>
        </p:nvGraphicFramePr>
        <p:xfrm>
          <a:off x="632520" y="2993494"/>
          <a:ext cx="9073007" cy="14020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3766"/>
                <a:gridCol w="3919494"/>
                <a:gridCol w="1959747"/>
              </a:tblGrid>
              <a:tr h="736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Réalisation en autonomie d’activités de maintenance préventive, de surveillance, d’inspection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Compétence C13 à réaliser et à évaluer en entreprise 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Cette compétence C13 est évaluée lors du stage de </a:t>
                      </a: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fr-FR" sz="1800" baseline="30000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année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95"/>
              </p:ext>
            </p:extLst>
          </p:nvPr>
        </p:nvGraphicFramePr>
        <p:xfrm>
          <a:off x="632520" y="4437112"/>
          <a:ext cx="9073007" cy="10515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3766"/>
                <a:gridCol w="5879241"/>
              </a:tblGrid>
              <a:tr h="650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Renseignement des outils de report de l’information (compte-rendu…)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Compétence C51 à mobiliser en entreprise et à évaluer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lors de l’épreuve orale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89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-193799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rapport </a:t>
            </a:r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  <a:endParaRPr lang="fr-FR" sz="3200" b="1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122309"/>
              </p:ext>
            </p:extLst>
          </p:nvPr>
        </p:nvGraphicFramePr>
        <p:xfrm>
          <a:off x="632520" y="812304"/>
          <a:ext cx="9073007" cy="38557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3766"/>
                <a:gridCol w="1959747"/>
                <a:gridCol w="1959747"/>
                <a:gridCol w="1959747"/>
              </a:tblGrid>
              <a:tr h="736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Objectifs de formation durant le stage en entreprise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BTS MS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Systèmes de production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BTS MS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Systèmes énergétiques et fluidiques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BTS MS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Systèmes éoliens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104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Présentation du service de maintenance et de son organisation en relation avec le parc des systèmes de production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Présentation d’une activité en langue anglaise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Compétence C52 à mobiliser et à évaluer lors de l’épreuve orale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034221"/>
              </p:ext>
            </p:extLst>
          </p:nvPr>
        </p:nvGraphicFramePr>
        <p:xfrm>
          <a:off x="632520" y="4700736"/>
          <a:ext cx="9073007" cy="17526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3766"/>
                <a:gridCol w="1959747"/>
                <a:gridCol w="1959747"/>
                <a:gridCol w="1959747"/>
              </a:tblGrid>
              <a:tr h="736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Description des conditions et des outils et EPI spécifiques pour intervenir sur un système éolien, y compris en langue anglaise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Compétence C52 à mobiliser et à évaluer lors de l’épreuve orale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03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5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-193799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rapport </a:t>
            </a:r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  <a:endParaRPr lang="fr-FR" sz="3200" b="1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956489"/>
              </p:ext>
            </p:extLst>
          </p:nvPr>
        </p:nvGraphicFramePr>
        <p:xfrm>
          <a:off x="632520" y="1759168"/>
          <a:ext cx="9073007" cy="27499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3766"/>
                <a:gridCol w="1959747"/>
                <a:gridCol w="1959747"/>
                <a:gridCol w="1959747"/>
              </a:tblGrid>
              <a:tr h="1479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Objectifs de formation durant le stage en entreprise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BTS MS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Systèmes de production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BTS MS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Systèmes énergétiques et fluidiques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BTS MS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Systèmes éoliens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gradFill flip="none" rotWithShape="1">
                      <a:gsLst>
                        <a:gs pos="0">
                          <a:schemeClr val="accent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2703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Fiche d’évaluation </a:t>
                      </a:r>
                      <a:endParaRPr lang="fr-FR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E61a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(C51 et C52</a:t>
                      </a: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)  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À mettre en œuvre lors de l’épreuve ponctuelle orale en 2</a:t>
                      </a:r>
                      <a:r>
                        <a:rPr lang="fr-FR" sz="2000" b="1" baseline="300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 année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218192"/>
              </p:ext>
            </p:extLst>
          </p:nvPr>
        </p:nvGraphicFramePr>
        <p:xfrm>
          <a:off x="632520" y="4653136"/>
          <a:ext cx="9073007" cy="129614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93766"/>
                <a:gridCol w="3919494"/>
                <a:gridCol w="1959747"/>
              </a:tblGrid>
              <a:tr h="12961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Fiche d’évaluation </a:t>
                      </a:r>
                      <a:endParaRPr lang="fr-FR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E61b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(C13)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À 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mettre en œuvre en entreprise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(tuteur + enseignant)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1" marR="50791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itre 1"/>
          <p:cNvSpPr txBox="1">
            <a:spLocks/>
          </p:cNvSpPr>
          <p:nvPr/>
        </p:nvSpPr>
        <p:spPr bwMode="auto">
          <a:xfrm>
            <a:off x="848544" y="980728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Fiches d’évaluation</a:t>
            </a:r>
            <a:endParaRPr lang="fr-FR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4" t="2729" r="50278" b="4205"/>
          <a:stretch/>
        </p:blipFill>
        <p:spPr bwMode="auto">
          <a:xfrm>
            <a:off x="2864768" y="3284983"/>
            <a:ext cx="900000" cy="117218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hlinkClick r:id="rId5" action="ppaction://hlinkfile"/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7" t="3161" r="50163" b="4319"/>
          <a:stretch/>
        </p:blipFill>
        <p:spPr bwMode="auto">
          <a:xfrm>
            <a:off x="2936776" y="4653136"/>
            <a:ext cx="873769" cy="1224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204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6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-193799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rapport </a:t>
            </a:r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  <a:endParaRPr lang="fr-FR" sz="3200" b="1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2520" y="2154336"/>
            <a:ext cx="91450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r-FR" sz="2400" dirty="0" smtClean="0">
                <a:latin typeface="+mj-lt"/>
              </a:rPr>
              <a:t>Présentation </a:t>
            </a:r>
            <a:r>
              <a:rPr lang="fr-FR" sz="2400" dirty="0">
                <a:latin typeface="+mj-lt"/>
              </a:rPr>
              <a:t>de l’entreprise et de son service de maintenance </a:t>
            </a:r>
            <a:r>
              <a:rPr lang="fr-FR" sz="2400" dirty="0" smtClean="0">
                <a:latin typeface="+mj-lt"/>
              </a:rPr>
              <a:t>;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FR" sz="2400" dirty="0" smtClean="0">
                <a:latin typeface="+mj-lt"/>
              </a:rPr>
              <a:t>présentation </a:t>
            </a:r>
            <a:r>
              <a:rPr lang="fr-FR" sz="2400" dirty="0">
                <a:latin typeface="+mj-lt"/>
              </a:rPr>
              <a:t>de la fonction et de la planification de la maintenance </a:t>
            </a:r>
            <a:r>
              <a:rPr lang="fr-FR" sz="2400" dirty="0" smtClean="0">
                <a:latin typeface="+mj-lt"/>
              </a:rPr>
              <a:t>;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FR" sz="2400" dirty="0" smtClean="0">
                <a:latin typeface="+mj-lt"/>
              </a:rPr>
              <a:t>présentation </a:t>
            </a:r>
            <a:r>
              <a:rPr lang="fr-FR" sz="2400" dirty="0">
                <a:latin typeface="+mj-lt"/>
              </a:rPr>
              <a:t>des activités de maintenance en relation avec le plan prévisionnel de maintenance auxquelles il a participé </a:t>
            </a:r>
            <a:r>
              <a:rPr lang="fr-FR" sz="2400" dirty="0" smtClean="0">
                <a:latin typeface="+mj-lt"/>
              </a:rPr>
              <a:t>;</a:t>
            </a:r>
          </a:p>
          <a:p>
            <a:pPr marL="342900" indent="-342900">
              <a:buFont typeface="Arial" pitchFamily="34" charset="0"/>
              <a:buChar char="•"/>
            </a:pPr>
            <a:endParaRPr lang="fr-FR" sz="2400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r-FR" sz="2400" dirty="0" smtClean="0">
                <a:latin typeface="+mj-lt"/>
              </a:rPr>
              <a:t>résumé </a:t>
            </a:r>
            <a:r>
              <a:rPr lang="fr-FR" sz="2400" dirty="0">
                <a:latin typeface="+mj-lt"/>
              </a:rPr>
              <a:t>d’une page en langue anglaise d’une activité de maintenance réalisée au sein de l’entreprise.</a:t>
            </a:r>
          </a:p>
          <a:p>
            <a:endParaRPr lang="fr-FR" sz="2400" dirty="0">
              <a:latin typeface="+mj-lt"/>
            </a:endParaRPr>
          </a:p>
          <a:p>
            <a:r>
              <a:rPr lang="fr-FR" sz="2400" dirty="0" smtClean="0">
                <a:latin typeface="+mj-lt"/>
              </a:rPr>
              <a:t> </a:t>
            </a:r>
            <a:endParaRPr lang="fr-FR" sz="2400" dirty="0">
              <a:latin typeface="+mj-lt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848544" y="692696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rapport d’activités </a:t>
            </a:r>
          </a:p>
        </p:txBody>
      </p:sp>
      <p:sp>
        <p:nvSpPr>
          <p:cNvPr id="4" name="Rectangle 3"/>
          <p:cNvSpPr/>
          <p:nvPr/>
        </p:nvSpPr>
        <p:spPr>
          <a:xfrm>
            <a:off x="2359379" y="1268155"/>
            <a:ext cx="56912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+mj-lt"/>
              </a:rPr>
              <a:t>(vingt  </a:t>
            </a:r>
            <a:r>
              <a:rPr lang="fr-FR" sz="2400" dirty="0">
                <a:latin typeface="+mj-lt"/>
              </a:rPr>
              <a:t>à vingt-cinq pages </a:t>
            </a:r>
            <a:r>
              <a:rPr lang="fr-FR" sz="2400" dirty="0" smtClean="0">
                <a:latin typeface="+mj-lt"/>
              </a:rPr>
              <a:t>dactylographiées)</a:t>
            </a:r>
            <a:endParaRPr lang="fr-F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204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-193799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rapport </a:t>
            </a:r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  <a:endParaRPr lang="fr-FR" sz="3200" b="1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848544" y="1268760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évaluation de la compétence C13 en entreprise</a:t>
            </a:r>
          </a:p>
          <a:p>
            <a:pPr eaLnBrk="1" hangingPunct="1"/>
            <a:r>
              <a:rPr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Exemples d’opérations de maintenance pouvant être proposées comme activités support de l’évaluation </a:t>
            </a:r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r>
              <a:rPr lang="fr-FR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r-FR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6404" y="2246089"/>
            <a:ext cx="94174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+mj-lt"/>
              </a:rPr>
              <a:t>Opérations </a:t>
            </a:r>
            <a:r>
              <a:rPr lang="fr-FR" sz="2800" b="1" dirty="0">
                <a:latin typeface="+mj-lt"/>
              </a:rPr>
              <a:t>de surveillance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Relevé </a:t>
            </a:r>
            <a:r>
              <a:rPr lang="fr-FR" sz="2400" dirty="0">
                <a:latin typeface="+mj-lt"/>
              </a:rPr>
              <a:t>de grandeurs, d’état de fonctionnement ou de données sur le comportement du bien dans le cadre de sa maintenance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Surveillance </a:t>
            </a:r>
            <a:r>
              <a:rPr lang="fr-FR" sz="2400" dirty="0">
                <a:latin typeface="+mj-lt"/>
              </a:rPr>
              <a:t>de </a:t>
            </a:r>
            <a:r>
              <a:rPr lang="fr-FR" sz="2400" dirty="0" smtClean="0">
                <a:latin typeface="+mj-lt"/>
              </a:rPr>
              <a:t>machines tournantes </a:t>
            </a:r>
            <a:r>
              <a:rPr lang="fr-FR" sz="2400" dirty="0">
                <a:latin typeface="+mj-lt"/>
              </a:rPr>
              <a:t>par analyse vibratoire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Surveillance </a:t>
            </a:r>
            <a:r>
              <a:rPr lang="fr-FR" sz="2400" dirty="0">
                <a:latin typeface="+mj-lt"/>
              </a:rPr>
              <a:t>d’une installation par thermographie infra-rouge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Surveillance </a:t>
            </a:r>
            <a:r>
              <a:rPr lang="fr-FR" sz="2400" dirty="0">
                <a:latin typeface="+mj-lt"/>
              </a:rPr>
              <a:t>des lubrifiants sur une installation hydraulique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Contrôles </a:t>
            </a:r>
            <a:r>
              <a:rPr lang="fr-FR" sz="2400" dirty="0">
                <a:latin typeface="+mj-lt"/>
              </a:rPr>
              <a:t>non destructifs (par courant de Foucault, ultra-sons, ressuage,…)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Surveillance </a:t>
            </a:r>
            <a:r>
              <a:rPr lang="fr-FR" sz="2400" dirty="0">
                <a:latin typeface="+mj-lt"/>
              </a:rPr>
              <a:t>de la production d’énergie.</a:t>
            </a:r>
          </a:p>
          <a:p>
            <a:endParaRPr lang="fr-F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204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8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-193799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rapport </a:t>
            </a:r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  <a:endParaRPr lang="fr-FR" sz="3200" b="1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6404" y="2258576"/>
            <a:ext cx="9417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+mj-lt"/>
              </a:rPr>
              <a:t>Opérations </a:t>
            </a:r>
            <a:r>
              <a:rPr lang="fr-FR" sz="2800" b="1" dirty="0">
                <a:latin typeface="+mj-lt"/>
              </a:rPr>
              <a:t>d’inspection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Démontage</a:t>
            </a:r>
            <a:r>
              <a:rPr lang="fr-FR" sz="2400" dirty="0">
                <a:latin typeface="+mj-lt"/>
              </a:rPr>
              <a:t>, dépose de composants ou de sous-ensembles ou de partie du bien pour en vérifier l’état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Observation </a:t>
            </a:r>
            <a:r>
              <a:rPr lang="fr-FR" sz="2400" dirty="0">
                <a:latin typeface="+mj-lt"/>
              </a:rPr>
              <a:t>de l’état du bien à l’arrêt et en fonctionnement : usure, fuite de fluide, bruit, niveau sonore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Confrontation </a:t>
            </a:r>
            <a:r>
              <a:rPr lang="fr-FR" sz="2400" dirty="0">
                <a:latin typeface="+mj-lt"/>
              </a:rPr>
              <a:t>des données et des observations du bien avec les données de fonctionnement normal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Rapport </a:t>
            </a:r>
            <a:r>
              <a:rPr lang="fr-FR" sz="2400" dirty="0">
                <a:latin typeface="+mj-lt"/>
              </a:rPr>
              <a:t>de visite, compte-rendu sur les constatations et observations.</a:t>
            </a:r>
          </a:p>
          <a:p>
            <a:endParaRPr lang="fr-FR" sz="2000" dirty="0">
              <a:latin typeface="+mj-lt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848544" y="1268760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évaluation de la compétence C13 en entreprise</a:t>
            </a:r>
          </a:p>
          <a:p>
            <a:pPr eaLnBrk="1" hangingPunct="1"/>
            <a:r>
              <a:rPr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Exemples d’opérations de maintenance pouvant être proposées comme activités support de l’évaluation </a:t>
            </a:r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r>
              <a:rPr lang="fr-FR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r-FR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883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9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-193799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sous-épreuve E61 </a:t>
            </a:r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rapport </a:t>
            </a:r>
            <a:r>
              <a:rPr 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d’activités en entreprise</a:t>
            </a:r>
            <a:endParaRPr lang="fr-FR" sz="3200" b="1" dirty="0" smtClean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6404" y="2264673"/>
            <a:ext cx="94174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+mj-lt"/>
              </a:rPr>
              <a:t>Opérations </a:t>
            </a:r>
            <a:r>
              <a:rPr lang="fr-FR" sz="2800" b="1" dirty="0">
                <a:latin typeface="+mj-lt"/>
              </a:rPr>
              <a:t>de maintenance préventive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Contrôle </a:t>
            </a:r>
            <a:r>
              <a:rPr lang="fr-FR" sz="2400" dirty="0">
                <a:latin typeface="+mj-lt"/>
              </a:rPr>
              <a:t>de l’entrefer d’un moteur frein d’un monte-charge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Échange </a:t>
            </a:r>
            <a:r>
              <a:rPr lang="fr-FR" sz="2400" dirty="0">
                <a:latin typeface="+mj-lt"/>
              </a:rPr>
              <a:t>standard d’un composant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Révision </a:t>
            </a:r>
            <a:r>
              <a:rPr lang="fr-FR" sz="2400" dirty="0">
                <a:latin typeface="+mj-lt"/>
              </a:rPr>
              <a:t>d’un bien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Entretien </a:t>
            </a:r>
            <a:r>
              <a:rPr lang="fr-FR" sz="2400" dirty="0">
                <a:latin typeface="+mj-lt"/>
              </a:rPr>
              <a:t>périodique 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400" dirty="0" smtClean="0">
                <a:latin typeface="+mj-lt"/>
              </a:rPr>
              <a:t>Échange </a:t>
            </a:r>
            <a:r>
              <a:rPr lang="fr-FR" sz="2400" dirty="0">
                <a:latin typeface="+mj-lt"/>
              </a:rPr>
              <a:t>de fluides (participation ou prise en charge suivant la formation à l’habilitation pour intervenir sur certains fluides).</a:t>
            </a:r>
          </a:p>
          <a:p>
            <a:r>
              <a:rPr lang="fr-FR" sz="2400" dirty="0">
                <a:latin typeface="+mj-lt"/>
              </a:rPr>
              <a:t> 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848544" y="1268760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évaluation de la compétence C13 en entreprise</a:t>
            </a:r>
          </a:p>
          <a:p>
            <a:pPr eaLnBrk="1" hangingPunct="1"/>
            <a:r>
              <a:rPr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Exemples d’opérations de maintenance pouvant être proposées comme activités support de l’évaluation </a:t>
            </a:r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r>
              <a:rPr lang="fr-FR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fr-FR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883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2638</TotalTime>
  <Words>826</Words>
  <Application>Microsoft Office PowerPoint</Application>
  <PresentationFormat>Format A4 (210 x 297 mm)</PresentationFormat>
  <Paragraphs>133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La sous-épreuve E61  Rapport d’activités en entreprise</vt:lpstr>
      <vt:lpstr>La sous-épreuve E61 : rapport d’activités en entreprise</vt:lpstr>
      <vt:lpstr>La sous-épreuve E61 : rapport d’activités en entreprise</vt:lpstr>
      <vt:lpstr>La sous-épreuve E61 : rapport d’activités en entreprise</vt:lpstr>
      <vt:lpstr>La sous-épreuve E61 : rapport d’activités en entreprise</vt:lpstr>
      <vt:lpstr>La sous-épreuve E61 : rapport d’activités en entreprise</vt:lpstr>
      <vt:lpstr>La sous-épreuve E61 : rapport d’activités en entreprise</vt:lpstr>
      <vt:lpstr>La sous-épreuve E61 : rapport d’activités en entreprise</vt:lpstr>
      <vt:lpstr>La sous-épreuve E61 : rapport d’activités en entreprise</vt:lpstr>
      <vt:lpstr>La sous-épreuve E61 : rapport d’activités en entreprise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du BTS maintenance industrielle</dc:title>
  <dc:creator>Dominique Petrella</dc:creator>
  <cp:lastModifiedBy>RPMI</cp:lastModifiedBy>
  <cp:revision>121</cp:revision>
  <cp:lastPrinted>2013-12-07T08:24:26Z</cp:lastPrinted>
  <dcterms:created xsi:type="dcterms:W3CDTF">2013-06-06T06:04:00Z</dcterms:created>
  <dcterms:modified xsi:type="dcterms:W3CDTF">2014-11-15T13:11:27Z</dcterms:modified>
</cp:coreProperties>
</file>