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emf" ContentType="image/x-emf"/>
  <Default Extension="jpeg" ContentType="image/jpeg"/>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bookmarkIdSeed="2">
  <p:sldMasterIdLst>
    <p:sldMasterId id="2147483648" r:id="rId1"/>
  </p:sldMasterIdLst>
  <p:sldIdLst>
    <p:sldId id="265" r:id="rId2"/>
    <p:sldId id="378" r:id="rId3"/>
    <p:sldId id="322" r:id="rId4"/>
    <p:sldId id="328" r:id="rId5"/>
    <p:sldId id="318" r:id="rId6"/>
    <p:sldId id="379" r:id="rId7"/>
    <p:sldId id="332" r:id="rId8"/>
    <p:sldId id="334" r:id="rId9"/>
    <p:sldId id="380" r:id="rId10"/>
    <p:sldId id="375" r:id="rId11"/>
    <p:sldId id="376" r:id="rId12"/>
    <p:sldId id="377" r:id="rId13"/>
    <p:sldId id="381" r:id="rId14"/>
    <p:sldId id="365" r:id="rId15"/>
    <p:sldId id="382" r:id="rId16"/>
    <p:sldId id="383" r:id="rId17"/>
    <p:sldId id="384" r:id="rId18"/>
  </p:sldIdLst>
  <p:sldSz cx="10688638" cy="7562850"/>
  <p:notesSz cx="6797675" cy="9872663"/>
  <p:defaultTextStyle>
    <a:defPPr>
      <a:defRPr lang="fr-FR"/>
    </a:defPPr>
    <a:lvl1pPr marL="0" algn="l" defTabSz="583955" rtl="0" eaLnBrk="1" latinLnBrk="0" hangingPunct="1">
      <a:defRPr sz="2300" kern="1200">
        <a:solidFill>
          <a:schemeClr val="tx1"/>
        </a:solidFill>
        <a:latin typeface="+mn-lt"/>
        <a:ea typeface="+mn-ea"/>
        <a:cs typeface="+mn-cs"/>
      </a:defRPr>
    </a:lvl1pPr>
    <a:lvl2pPr marL="583955" algn="l" defTabSz="583955" rtl="0" eaLnBrk="1" latinLnBrk="0" hangingPunct="1">
      <a:defRPr sz="2300" kern="1200">
        <a:solidFill>
          <a:schemeClr val="tx1"/>
        </a:solidFill>
        <a:latin typeface="+mn-lt"/>
        <a:ea typeface="+mn-ea"/>
        <a:cs typeface="+mn-cs"/>
      </a:defRPr>
    </a:lvl2pPr>
    <a:lvl3pPr marL="1167908" algn="l" defTabSz="583955" rtl="0" eaLnBrk="1" latinLnBrk="0" hangingPunct="1">
      <a:defRPr sz="2300" kern="1200">
        <a:solidFill>
          <a:schemeClr val="tx1"/>
        </a:solidFill>
        <a:latin typeface="+mn-lt"/>
        <a:ea typeface="+mn-ea"/>
        <a:cs typeface="+mn-cs"/>
      </a:defRPr>
    </a:lvl3pPr>
    <a:lvl4pPr marL="1751863" algn="l" defTabSz="583955" rtl="0" eaLnBrk="1" latinLnBrk="0" hangingPunct="1">
      <a:defRPr sz="2300" kern="1200">
        <a:solidFill>
          <a:schemeClr val="tx1"/>
        </a:solidFill>
        <a:latin typeface="+mn-lt"/>
        <a:ea typeface="+mn-ea"/>
        <a:cs typeface="+mn-cs"/>
      </a:defRPr>
    </a:lvl4pPr>
    <a:lvl5pPr marL="2335817" algn="l" defTabSz="583955" rtl="0" eaLnBrk="1" latinLnBrk="0" hangingPunct="1">
      <a:defRPr sz="2300" kern="1200">
        <a:solidFill>
          <a:schemeClr val="tx1"/>
        </a:solidFill>
        <a:latin typeface="+mn-lt"/>
        <a:ea typeface="+mn-ea"/>
        <a:cs typeface="+mn-cs"/>
      </a:defRPr>
    </a:lvl5pPr>
    <a:lvl6pPr marL="2919771" algn="l" defTabSz="583955" rtl="0" eaLnBrk="1" latinLnBrk="0" hangingPunct="1">
      <a:defRPr sz="2300" kern="1200">
        <a:solidFill>
          <a:schemeClr val="tx1"/>
        </a:solidFill>
        <a:latin typeface="+mn-lt"/>
        <a:ea typeface="+mn-ea"/>
        <a:cs typeface="+mn-cs"/>
      </a:defRPr>
    </a:lvl6pPr>
    <a:lvl7pPr marL="3503727" algn="l" defTabSz="583955" rtl="0" eaLnBrk="1" latinLnBrk="0" hangingPunct="1">
      <a:defRPr sz="2300" kern="1200">
        <a:solidFill>
          <a:schemeClr val="tx1"/>
        </a:solidFill>
        <a:latin typeface="+mn-lt"/>
        <a:ea typeface="+mn-ea"/>
        <a:cs typeface="+mn-cs"/>
      </a:defRPr>
    </a:lvl7pPr>
    <a:lvl8pPr marL="4087681" algn="l" defTabSz="583955" rtl="0" eaLnBrk="1" latinLnBrk="0" hangingPunct="1">
      <a:defRPr sz="2300" kern="1200">
        <a:solidFill>
          <a:schemeClr val="tx1"/>
        </a:solidFill>
        <a:latin typeface="+mn-lt"/>
        <a:ea typeface="+mn-ea"/>
        <a:cs typeface="+mn-cs"/>
      </a:defRPr>
    </a:lvl8pPr>
    <a:lvl9pPr marL="4671635" algn="l" defTabSz="583955" rtl="0" eaLnBrk="1" latinLnBrk="0" hangingPunct="1">
      <a:defRPr sz="23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382">
          <p15:clr>
            <a:srgbClr val="A4A3A4"/>
          </p15:clr>
        </p15:guide>
        <p15:guide id="2" pos="336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105393"/>
    <a:srgbClr val="1772AE"/>
    <a:srgbClr val="083065"/>
    <a:srgbClr val="005D96"/>
    <a:srgbClr val="325A97"/>
    <a:srgbClr val="CC4A29"/>
    <a:srgbClr val="58A443"/>
    <a:srgbClr val="636463"/>
    <a:srgbClr val="38A35A"/>
    <a:srgbClr val="004066"/>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611" autoAdjust="0"/>
    <p:restoredTop sz="94698" autoAdjust="0"/>
  </p:normalViewPr>
  <p:slideViewPr>
    <p:cSldViewPr snapToGrid="0" snapToObjects="1">
      <p:cViewPr varScale="1">
        <p:scale>
          <a:sx n="115" d="100"/>
          <a:sy n="115" d="100"/>
        </p:scale>
        <p:origin x="-234" y="-96"/>
      </p:cViewPr>
      <p:guideLst>
        <p:guide orient="horz" pos="2382"/>
        <p:guide pos="3367"/>
      </p:guideLst>
    </p:cSldViewPr>
  </p:slideViewPr>
  <p:outlineViewPr>
    <p:cViewPr>
      <p:scale>
        <a:sx n="33" d="100"/>
        <a:sy n="33" d="100"/>
      </p:scale>
      <p:origin x="0" y="0"/>
    </p:cViewPr>
    <p:sldLst>
      <p:sld r:id="rId1" collapse="1"/>
      <p:sld r:id="rId2" collapse="1"/>
      <p:sld r:id="rId3" collapse="1"/>
      <p:sld r:id="rId4" collapse="1"/>
      <p:sld r:id="rId5" collapse="1"/>
      <p:sld r:id="rId6" collapse="1"/>
      <p:sld r:id="rId7" collapse="1"/>
      <p:sld r:id="rId8" collapse="1"/>
      <p:sld r:id="rId9" collapse="1"/>
      <p:sld r:id="rId10" collapse="1"/>
      <p:sld r:id="rId11" collapse="1"/>
      <p:sld r:id="rId12" collapse="1"/>
      <p:sld r:id="rId13" collapse="1"/>
      <p:sld r:id="rId14" collapse="1"/>
      <p:sld r:id="rId15" collapse="1"/>
      <p:sld r:id="rId16" collapse="1"/>
      <p:sld r:id="rId17" collapse="1"/>
    </p:sldLst>
  </p:outlin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_rels/viewProps.xml.rels><?xml version="1.0" encoding="UTF-8" standalone="yes"?>
<Relationships xmlns="http://schemas.openxmlformats.org/package/2006/relationships"><Relationship Id="rId8" Type="http://schemas.openxmlformats.org/officeDocument/2006/relationships/slide" Target="slides/slide8.xml"/><Relationship Id="rId13" Type="http://schemas.openxmlformats.org/officeDocument/2006/relationships/slide" Target="slides/slide13.xml"/><Relationship Id="rId3" Type="http://schemas.openxmlformats.org/officeDocument/2006/relationships/slide" Target="slides/slide3.xml"/><Relationship Id="rId7" Type="http://schemas.openxmlformats.org/officeDocument/2006/relationships/slide" Target="slides/slide7.xml"/><Relationship Id="rId12" Type="http://schemas.openxmlformats.org/officeDocument/2006/relationships/slide" Target="slides/slide12.xml"/><Relationship Id="rId17" Type="http://schemas.openxmlformats.org/officeDocument/2006/relationships/slide" Target="slides/slide17.xml"/><Relationship Id="rId2" Type="http://schemas.openxmlformats.org/officeDocument/2006/relationships/slide" Target="slides/slide2.xml"/><Relationship Id="rId16" Type="http://schemas.openxmlformats.org/officeDocument/2006/relationships/slide" Target="slides/slide16.xml"/><Relationship Id="rId1" Type="http://schemas.openxmlformats.org/officeDocument/2006/relationships/slide" Target="slides/slide1.xml"/><Relationship Id="rId6" Type="http://schemas.openxmlformats.org/officeDocument/2006/relationships/slide" Target="slides/slide6.xml"/><Relationship Id="rId11" Type="http://schemas.openxmlformats.org/officeDocument/2006/relationships/slide" Target="slides/slide11.xml"/><Relationship Id="rId5" Type="http://schemas.openxmlformats.org/officeDocument/2006/relationships/slide" Target="slides/slide5.xml"/><Relationship Id="rId15" Type="http://schemas.openxmlformats.org/officeDocument/2006/relationships/slide" Target="slides/slide15.xml"/><Relationship Id="rId10" Type="http://schemas.openxmlformats.org/officeDocument/2006/relationships/slide" Target="slides/slide10.xml"/><Relationship Id="rId4" Type="http://schemas.openxmlformats.org/officeDocument/2006/relationships/slide" Target="slides/slide4.xml"/><Relationship Id="rId9" Type="http://schemas.openxmlformats.org/officeDocument/2006/relationships/slide" Target="slides/slide9.xml"/><Relationship Id="rId14" Type="http://schemas.openxmlformats.org/officeDocument/2006/relationships/slide" Target="slides/slide1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801648" y="2349394"/>
            <a:ext cx="9085342" cy="1621111"/>
          </a:xfrm>
        </p:spPr>
        <p:txBody>
          <a:bodyPr/>
          <a:lstStyle/>
          <a:p>
            <a:r>
              <a:rPr lang="fr-FR" smtClean="0"/>
              <a:t>Cliquez et modifiez le titre</a:t>
            </a:r>
            <a:endParaRPr lang="fr-FR"/>
          </a:p>
        </p:txBody>
      </p:sp>
      <p:sp>
        <p:nvSpPr>
          <p:cNvPr id="3" name="Sous-titre 2"/>
          <p:cNvSpPr>
            <a:spLocks noGrp="1"/>
          </p:cNvSpPr>
          <p:nvPr>
            <p:ph type="subTitle" idx="1"/>
          </p:nvPr>
        </p:nvSpPr>
        <p:spPr>
          <a:xfrm>
            <a:off x="1603298" y="4285615"/>
            <a:ext cx="7482047" cy="1932728"/>
          </a:xfrm>
        </p:spPr>
        <p:txBody>
          <a:bodyPr/>
          <a:lstStyle>
            <a:lvl1pPr marL="0" indent="0" algn="ctr">
              <a:buNone/>
              <a:defRPr>
                <a:solidFill>
                  <a:schemeClr val="tx1">
                    <a:tint val="75000"/>
                  </a:schemeClr>
                </a:solidFill>
              </a:defRPr>
            </a:lvl1pPr>
            <a:lvl2pPr marL="583955" indent="0" algn="ctr">
              <a:buNone/>
              <a:defRPr>
                <a:solidFill>
                  <a:schemeClr val="tx1">
                    <a:tint val="75000"/>
                  </a:schemeClr>
                </a:solidFill>
              </a:defRPr>
            </a:lvl2pPr>
            <a:lvl3pPr marL="1167908" indent="0" algn="ctr">
              <a:buNone/>
              <a:defRPr>
                <a:solidFill>
                  <a:schemeClr val="tx1">
                    <a:tint val="75000"/>
                  </a:schemeClr>
                </a:solidFill>
              </a:defRPr>
            </a:lvl3pPr>
            <a:lvl4pPr marL="1751863" indent="0" algn="ctr">
              <a:buNone/>
              <a:defRPr>
                <a:solidFill>
                  <a:schemeClr val="tx1">
                    <a:tint val="75000"/>
                  </a:schemeClr>
                </a:solidFill>
              </a:defRPr>
            </a:lvl4pPr>
            <a:lvl5pPr marL="2335817" indent="0" algn="ctr">
              <a:buNone/>
              <a:defRPr>
                <a:solidFill>
                  <a:schemeClr val="tx1">
                    <a:tint val="75000"/>
                  </a:schemeClr>
                </a:solidFill>
              </a:defRPr>
            </a:lvl5pPr>
            <a:lvl6pPr marL="2919771" indent="0" algn="ctr">
              <a:buNone/>
              <a:defRPr>
                <a:solidFill>
                  <a:schemeClr val="tx1">
                    <a:tint val="75000"/>
                  </a:schemeClr>
                </a:solidFill>
              </a:defRPr>
            </a:lvl6pPr>
            <a:lvl7pPr marL="3503727" indent="0" algn="ctr">
              <a:buNone/>
              <a:defRPr>
                <a:solidFill>
                  <a:schemeClr val="tx1">
                    <a:tint val="75000"/>
                  </a:schemeClr>
                </a:solidFill>
              </a:defRPr>
            </a:lvl7pPr>
            <a:lvl8pPr marL="4087681" indent="0" algn="ctr">
              <a:buNone/>
              <a:defRPr>
                <a:solidFill>
                  <a:schemeClr val="tx1">
                    <a:tint val="75000"/>
                  </a:schemeClr>
                </a:solidFill>
              </a:defRPr>
            </a:lvl8pPr>
            <a:lvl9pPr marL="4671635" indent="0" algn="ctr">
              <a:buNone/>
              <a:defRPr>
                <a:solidFill>
                  <a:schemeClr val="tx1">
                    <a:tint val="75000"/>
                  </a:schemeClr>
                </a:solidFill>
              </a:defRPr>
            </a:lvl9pPr>
          </a:lstStyle>
          <a:p>
            <a:r>
              <a:rPr lang="fr-FR" smtClean="0"/>
              <a:t>Cliquez pour modifier le style des sous-titres du masque</a:t>
            </a:r>
            <a:endParaRPr lang="fr-FR"/>
          </a:p>
        </p:txBody>
      </p:sp>
      <p:sp>
        <p:nvSpPr>
          <p:cNvPr id="4" name="Espace réservé de la date 3"/>
          <p:cNvSpPr>
            <a:spLocks noGrp="1"/>
          </p:cNvSpPr>
          <p:nvPr>
            <p:ph type="dt" sz="half" idx="10"/>
          </p:nvPr>
        </p:nvSpPr>
        <p:spPr/>
        <p:txBody>
          <a:bodyPr/>
          <a:lstStyle/>
          <a:p>
            <a:fld id="{8106DAF6-938C-884F-9A51-D80F8186E040}" type="datetimeFigureOut">
              <a:rPr lang="fr-FR" smtClean="0"/>
              <a:pPr/>
              <a:t>12/11/2014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DDBFCF58-9505-D241-BE1D-CAFDAF74B432}" type="slidenum">
              <a:rPr lang="fr-FR" smtClean="0"/>
              <a:pPr/>
              <a:t>‹N°›</a:t>
            </a:fld>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8106DAF6-938C-884F-9A51-D80F8186E040}" type="datetimeFigureOut">
              <a:rPr lang="fr-FR" smtClean="0"/>
              <a:pPr/>
              <a:t>12/11/2014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DDBFCF58-9505-D241-BE1D-CAFDAF74B432}" type="slidenum">
              <a:rPr lang="fr-FR" smtClean="0"/>
              <a:pPr/>
              <a:t>‹N°›</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7749262" y="227586"/>
            <a:ext cx="2404944" cy="4838825"/>
          </a:xfrm>
        </p:spPr>
        <p:txBody>
          <a:bodyPr vert="eaVert"/>
          <a:lstStyle/>
          <a:p>
            <a:r>
              <a:rPr lang="fr-FR" smtClean="0"/>
              <a:t>Cliquez et modifiez le titre</a:t>
            </a:r>
            <a:endParaRPr lang="fr-FR"/>
          </a:p>
        </p:txBody>
      </p:sp>
      <p:sp>
        <p:nvSpPr>
          <p:cNvPr id="3" name="Espace réservé du texte vertical 2"/>
          <p:cNvSpPr>
            <a:spLocks noGrp="1"/>
          </p:cNvSpPr>
          <p:nvPr>
            <p:ph type="body" orient="vert" idx="1"/>
          </p:nvPr>
        </p:nvSpPr>
        <p:spPr>
          <a:xfrm>
            <a:off x="534434" y="227586"/>
            <a:ext cx="7036687" cy="48388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8106DAF6-938C-884F-9A51-D80F8186E040}" type="datetimeFigureOut">
              <a:rPr lang="fr-FR" smtClean="0"/>
              <a:pPr/>
              <a:t>12/11/2014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DDBFCF58-9505-D241-BE1D-CAFDAF74B432}" type="slidenum">
              <a:rPr lang="fr-FR" smtClean="0"/>
              <a:pPr/>
              <a:t>‹N°›</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8106DAF6-938C-884F-9A51-D80F8186E040}" type="datetimeFigureOut">
              <a:rPr lang="fr-FR" smtClean="0"/>
              <a:pPr/>
              <a:t>12/11/2014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DDBFCF58-9505-D241-BE1D-CAFDAF74B432}" type="slidenum">
              <a:rPr lang="fr-FR" smtClean="0"/>
              <a:pPr/>
              <a:t>‹N°›</a:t>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44329" y="4859833"/>
            <a:ext cx="9085342" cy="1502066"/>
          </a:xfrm>
        </p:spPr>
        <p:txBody>
          <a:bodyPr anchor="t"/>
          <a:lstStyle>
            <a:lvl1pPr algn="l">
              <a:defRPr sz="5100" b="1" cap="all"/>
            </a:lvl1pPr>
          </a:lstStyle>
          <a:p>
            <a:r>
              <a:rPr lang="fr-FR" smtClean="0"/>
              <a:t>Cliquez et modifiez le titre</a:t>
            </a:r>
            <a:endParaRPr lang="fr-FR"/>
          </a:p>
        </p:txBody>
      </p:sp>
      <p:sp>
        <p:nvSpPr>
          <p:cNvPr id="3" name="Espace réservé du texte 2"/>
          <p:cNvSpPr>
            <a:spLocks noGrp="1"/>
          </p:cNvSpPr>
          <p:nvPr>
            <p:ph type="body" idx="1"/>
          </p:nvPr>
        </p:nvSpPr>
        <p:spPr>
          <a:xfrm>
            <a:off x="844329" y="3205461"/>
            <a:ext cx="9085342" cy="1654373"/>
          </a:xfrm>
        </p:spPr>
        <p:txBody>
          <a:bodyPr anchor="b"/>
          <a:lstStyle>
            <a:lvl1pPr marL="0" indent="0">
              <a:buNone/>
              <a:defRPr sz="2500">
                <a:solidFill>
                  <a:schemeClr val="tx1">
                    <a:tint val="75000"/>
                  </a:schemeClr>
                </a:solidFill>
              </a:defRPr>
            </a:lvl1pPr>
            <a:lvl2pPr marL="583955" indent="0">
              <a:buNone/>
              <a:defRPr sz="2300">
                <a:solidFill>
                  <a:schemeClr val="tx1">
                    <a:tint val="75000"/>
                  </a:schemeClr>
                </a:solidFill>
              </a:defRPr>
            </a:lvl2pPr>
            <a:lvl3pPr marL="1167908" indent="0">
              <a:buNone/>
              <a:defRPr sz="2100">
                <a:solidFill>
                  <a:schemeClr val="tx1">
                    <a:tint val="75000"/>
                  </a:schemeClr>
                </a:solidFill>
              </a:defRPr>
            </a:lvl3pPr>
            <a:lvl4pPr marL="1751863" indent="0">
              <a:buNone/>
              <a:defRPr sz="1700">
                <a:solidFill>
                  <a:schemeClr val="tx1">
                    <a:tint val="75000"/>
                  </a:schemeClr>
                </a:solidFill>
              </a:defRPr>
            </a:lvl4pPr>
            <a:lvl5pPr marL="2335817" indent="0">
              <a:buNone/>
              <a:defRPr sz="1700">
                <a:solidFill>
                  <a:schemeClr val="tx1">
                    <a:tint val="75000"/>
                  </a:schemeClr>
                </a:solidFill>
              </a:defRPr>
            </a:lvl5pPr>
            <a:lvl6pPr marL="2919771" indent="0">
              <a:buNone/>
              <a:defRPr sz="1700">
                <a:solidFill>
                  <a:schemeClr val="tx1">
                    <a:tint val="75000"/>
                  </a:schemeClr>
                </a:solidFill>
              </a:defRPr>
            </a:lvl6pPr>
            <a:lvl7pPr marL="3503727" indent="0">
              <a:buNone/>
              <a:defRPr sz="1700">
                <a:solidFill>
                  <a:schemeClr val="tx1">
                    <a:tint val="75000"/>
                  </a:schemeClr>
                </a:solidFill>
              </a:defRPr>
            </a:lvl7pPr>
            <a:lvl8pPr marL="4087681" indent="0">
              <a:buNone/>
              <a:defRPr sz="1700">
                <a:solidFill>
                  <a:schemeClr val="tx1">
                    <a:tint val="75000"/>
                  </a:schemeClr>
                </a:solidFill>
              </a:defRPr>
            </a:lvl8pPr>
            <a:lvl9pPr marL="4671635" indent="0">
              <a:buNone/>
              <a:defRPr sz="17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p>
            <a:fld id="{8106DAF6-938C-884F-9A51-D80F8186E040}" type="datetimeFigureOut">
              <a:rPr lang="fr-FR" smtClean="0"/>
              <a:pPr/>
              <a:t>12/11/2014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DDBFCF58-9505-D241-BE1D-CAFDAF74B432}" type="slidenum">
              <a:rPr lang="fr-FR" smtClean="0"/>
              <a:pPr/>
              <a:t>‹N°›</a:t>
            </a:fld>
            <a:endParaRPr 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u contenu 2"/>
          <p:cNvSpPr>
            <a:spLocks noGrp="1"/>
          </p:cNvSpPr>
          <p:nvPr>
            <p:ph sz="half" idx="1"/>
          </p:nvPr>
        </p:nvSpPr>
        <p:spPr>
          <a:xfrm>
            <a:off x="534432" y="1323501"/>
            <a:ext cx="4720815" cy="3742910"/>
          </a:xfrm>
        </p:spPr>
        <p:txBody>
          <a:bodyPr/>
          <a:lstStyle>
            <a:lvl1pPr>
              <a:defRPr sz="3600"/>
            </a:lvl1pPr>
            <a:lvl2pPr>
              <a:defRPr sz="3000"/>
            </a:lvl2pPr>
            <a:lvl3pPr>
              <a:defRPr sz="2500"/>
            </a:lvl3pPr>
            <a:lvl4pPr>
              <a:defRPr sz="2300"/>
            </a:lvl4pPr>
            <a:lvl5pPr>
              <a:defRPr sz="2300"/>
            </a:lvl5pPr>
            <a:lvl6pPr>
              <a:defRPr sz="2300"/>
            </a:lvl6pPr>
            <a:lvl7pPr>
              <a:defRPr sz="2300"/>
            </a:lvl7pPr>
            <a:lvl8pPr>
              <a:defRPr sz="2300"/>
            </a:lvl8pPr>
            <a:lvl9pPr>
              <a:defRPr sz="23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5433391" y="1323501"/>
            <a:ext cx="4720815" cy="3742910"/>
          </a:xfrm>
        </p:spPr>
        <p:txBody>
          <a:bodyPr/>
          <a:lstStyle>
            <a:lvl1pPr>
              <a:defRPr sz="3600"/>
            </a:lvl1pPr>
            <a:lvl2pPr>
              <a:defRPr sz="3000"/>
            </a:lvl2pPr>
            <a:lvl3pPr>
              <a:defRPr sz="2500"/>
            </a:lvl3pPr>
            <a:lvl4pPr>
              <a:defRPr sz="2300"/>
            </a:lvl4pPr>
            <a:lvl5pPr>
              <a:defRPr sz="2300"/>
            </a:lvl5pPr>
            <a:lvl6pPr>
              <a:defRPr sz="2300"/>
            </a:lvl6pPr>
            <a:lvl7pPr>
              <a:defRPr sz="2300"/>
            </a:lvl7pPr>
            <a:lvl8pPr>
              <a:defRPr sz="2300"/>
            </a:lvl8pPr>
            <a:lvl9pPr>
              <a:defRPr sz="23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4"/>
          <p:cNvSpPr>
            <a:spLocks noGrp="1"/>
          </p:cNvSpPr>
          <p:nvPr>
            <p:ph type="dt" sz="half" idx="10"/>
          </p:nvPr>
        </p:nvSpPr>
        <p:spPr/>
        <p:txBody>
          <a:bodyPr/>
          <a:lstStyle/>
          <a:p>
            <a:fld id="{8106DAF6-938C-884F-9A51-D80F8186E040}" type="datetimeFigureOut">
              <a:rPr lang="fr-FR" smtClean="0"/>
              <a:pPr/>
              <a:t>12/11/2014</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DDBFCF58-9505-D241-BE1D-CAFDAF74B432}" type="slidenum">
              <a:rPr lang="fr-FR" smtClean="0"/>
              <a:pPr/>
              <a:t>‹N°›</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534432" y="302866"/>
            <a:ext cx="9619774" cy="1260475"/>
          </a:xfrm>
        </p:spPr>
        <p:txBody>
          <a:bodyPr/>
          <a:lstStyle>
            <a:lvl1pPr>
              <a:defRPr/>
            </a:lvl1pPr>
          </a:lstStyle>
          <a:p>
            <a:r>
              <a:rPr lang="fr-FR" smtClean="0"/>
              <a:t>Cliquez et modifiez le titre</a:t>
            </a:r>
            <a:endParaRPr lang="fr-FR"/>
          </a:p>
        </p:txBody>
      </p:sp>
      <p:sp>
        <p:nvSpPr>
          <p:cNvPr id="3" name="Espace réservé du texte 2"/>
          <p:cNvSpPr>
            <a:spLocks noGrp="1"/>
          </p:cNvSpPr>
          <p:nvPr>
            <p:ph type="body" idx="1"/>
          </p:nvPr>
        </p:nvSpPr>
        <p:spPr>
          <a:xfrm>
            <a:off x="534432" y="1692889"/>
            <a:ext cx="4722671" cy="705516"/>
          </a:xfrm>
        </p:spPr>
        <p:txBody>
          <a:bodyPr anchor="b"/>
          <a:lstStyle>
            <a:lvl1pPr marL="0" indent="0">
              <a:buNone/>
              <a:defRPr sz="3000" b="1"/>
            </a:lvl1pPr>
            <a:lvl2pPr marL="583955" indent="0">
              <a:buNone/>
              <a:defRPr sz="2500" b="1"/>
            </a:lvl2pPr>
            <a:lvl3pPr marL="1167908" indent="0">
              <a:buNone/>
              <a:defRPr sz="2300" b="1"/>
            </a:lvl3pPr>
            <a:lvl4pPr marL="1751863" indent="0">
              <a:buNone/>
              <a:defRPr sz="2100" b="1"/>
            </a:lvl4pPr>
            <a:lvl5pPr marL="2335817" indent="0">
              <a:buNone/>
              <a:defRPr sz="2100" b="1"/>
            </a:lvl5pPr>
            <a:lvl6pPr marL="2919771" indent="0">
              <a:buNone/>
              <a:defRPr sz="2100" b="1"/>
            </a:lvl6pPr>
            <a:lvl7pPr marL="3503727" indent="0">
              <a:buNone/>
              <a:defRPr sz="2100" b="1"/>
            </a:lvl7pPr>
            <a:lvl8pPr marL="4087681" indent="0">
              <a:buNone/>
              <a:defRPr sz="2100" b="1"/>
            </a:lvl8pPr>
            <a:lvl9pPr marL="4671635" indent="0">
              <a:buNone/>
              <a:defRPr sz="21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534432" y="2398404"/>
            <a:ext cx="4722671" cy="4357393"/>
          </a:xfrm>
        </p:spPr>
        <p:txBody>
          <a:bodyPr/>
          <a:lstStyle>
            <a:lvl1pPr>
              <a:defRPr sz="3000"/>
            </a:lvl1pPr>
            <a:lvl2pPr>
              <a:defRPr sz="2500"/>
            </a:lvl2pPr>
            <a:lvl3pPr>
              <a:defRPr sz="2300"/>
            </a:lvl3pPr>
            <a:lvl4pPr>
              <a:defRPr sz="2100"/>
            </a:lvl4pPr>
            <a:lvl5pPr>
              <a:defRPr sz="2100"/>
            </a:lvl5pPr>
            <a:lvl6pPr>
              <a:defRPr sz="2100"/>
            </a:lvl6pPr>
            <a:lvl7pPr>
              <a:defRPr sz="2100"/>
            </a:lvl7pPr>
            <a:lvl8pPr>
              <a:defRPr sz="2100"/>
            </a:lvl8pPr>
            <a:lvl9pPr>
              <a:defRPr sz="21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5429685" y="1692889"/>
            <a:ext cx="4724527" cy="705516"/>
          </a:xfrm>
        </p:spPr>
        <p:txBody>
          <a:bodyPr anchor="b"/>
          <a:lstStyle>
            <a:lvl1pPr marL="0" indent="0">
              <a:buNone/>
              <a:defRPr sz="3000" b="1"/>
            </a:lvl1pPr>
            <a:lvl2pPr marL="583955" indent="0">
              <a:buNone/>
              <a:defRPr sz="2500" b="1"/>
            </a:lvl2pPr>
            <a:lvl3pPr marL="1167908" indent="0">
              <a:buNone/>
              <a:defRPr sz="2300" b="1"/>
            </a:lvl3pPr>
            <a:lvl4pPr marL="1751863" indent="0">
              <a:buNone/>
              <a:defRPr sz="2100" b="1"/>
            </a:lvl4pPr>
            <a:lvl5pPr marL="2335817" indent="0">
              <a:buNone/>
              <a:defRPr sz="2100" b="1"/>
            </a:lvl5pPr>
            <a:lvl6pPr marL="2919771" indent="0">
              <a:buNone/>
              <a:defRPr sz="2100" b="1"/>
            </a:lvl6pPr>
            <a:lvl7pPr marL="3503727" indent="0">
              <a:buNone/>
              <a:defRPr sz="2100" b="1"/>
            </a:lvl7pPr>
            <a:lvl8pPr marL="4087681" indent="0">
              <a:buNone/>
              <a:defRPr sz="2100" b="1"/>
            </a:lvl8pPr>
            <a:lvl9pPr marL="4671635" indent="0">
              <a:buNone/>
              <a:defRPr sz="21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5429685" y="2398404"/>
            <a:ext cx="4724527" cy="4357393"/>
          </a:xfrm>
        </p:spPr>
        <p:txBody>
          <a:bodyPr/>
          <a:lstStyle>
            <a:lvl1pPr>
              <a:defRPr sz="3000"/>
            </a:lvl1pPr>
            <a:lvl2pPr>
              <a:defRPr sz="2500"/>
            </a:lvl2pPr>
            <a:lvl3pPr>
              <a:defRPr sz="2300"/>
            </a:lvl3pPr>
            <a:lvl4pPr>
              <a:defRPr sz="2100"/>
            </a:lvl4pPr>
            <a:lvl5pPr>
              <a:defRPr sz="2100"/>
            </a:lvl5pPr>
            <a:lvl6pPr>
              <a:defRPr sz="2100"/>
            </a:lvl6pPr>
            <a:lvl7pPr>
              <a:defRPr sz="2100"/>
            </a:lvl7pPr>
            <a:lvl8pPr>
              <a:defRPr sz="2100"/>
            </a:lvl8pPr>
            <a:lvl9pPr>
              <a:defRPr sz="21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6"/>
          <p:cNvSpPr>
            <a:spLocks noGrp="1"/>
          </p:cNvSpPr>
          <p:nvPr>
            <p:ph type="dt" sz="half" idx="10"/>
          </p:nvPr>
        </p:nvSpPr>
        <p:spPr/>
        <p:txBody>
          <a:bodyPr/>
          <a:lstStyle/>
          <a:p>
            <a:fld id="{8106DAF6-938C-884F-9A51-D80F8186E040}" type="datetimeFigureOut">
              <a:rPr lang="fr-FR" smtClean="0"/>
              <a:pPr/>
              <a:t>12/11/2014</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DDBFCF58-9505-D241-BE1D-CAFDAF74B432}" type="slidenum">
              <a:rPr lang="fr-FR" smtClean="0"/>
              <a:pPr/>
              <a:t>‹N°›</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et modifiez le titre</a:t>
            </a:r>
            <a:endParaRPr lang="fr-FR"/>
          </a:p>
        </p:txBody>
      </p:sp>
      <p:sp>
        <p:nvSpPr>
          <p:cNvPr id="3" name="Espace réservé de la date 2"/>
          <p:cNvSpPr>
            <a:spLocks noGrp="1"/>
          </p:cNvSpPr>
          <p:nvPr>
            <p:ph type="dt" sz="half" idx="10"/>
          </p:nvPr>
        </p:nvSpPr>
        <p:spPr/>
        <p:txBody>
          <a:bodyPr/>
          <a:lstStyle/>
          <a:p>
            <a:fld id="{8106DAF6-938C-884F-9A51-D80F8186E040}" type="datetimeFigureOut">
              <a:rPr lang="fr-FR" smtClean="0"/>
              <a:pPr/>
              <a:t>12/11/2014</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DDBFCF58-9505-D241-BE1D-CAFDAF74B432}" type="slidenum">
              <a:rPr lang="fr-FR" smtClean="0"/>
              <a:pPr/>
              <a:t>‹N°›</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8106DAF6-938C-884F-9A51-D80F8186E040}" type="datetimeFigureOut">
              <a:rPr lang="fr-FR" smtClean="0"/>
              <a:pPr/>
              <a:t>12/11/2014</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DDBFCF58-9505-D241-BE1D-CAFDAF74B432}" type="slidenum">
              <a:rPr lang="fr-FR" smtClean="0"/>
              <a:pPr/>
              <a:t>‹N°›</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534436" y="301113"/>
            <a:ext cx="3516489" cy="1281484"/>
          </a:xfrm>
        </p:spPr>
        <p:txBody>
          <a:bodyPr anchor="b"/>
          <a:lstStyle>
            <a:lvl1pPr algn="l">
              <a:defRPr sz="2500" b="1"/>
            </a:lvl1pPr>
          </a:lstStyle>
          <a:p>
            <a:r>
              <a:rPr lang="fr-FR" smtClean="0"/>
              <a:t>Cliquez et modifiez le titre</a:t>
            </a:r>
            <a:endParaRPr lang="fr-FR"/>
          </a:p>
        </p:txBody>
      </p:sp>
      <p:sp>
        <p:nvSpPr>
          <p:cNvPr id="3" name="Espace réservé du contenu 2"/>
          <p:cNvSpPr>
            <a:spLocks noGrp="1"/>
          </p:cNvSpPr>
          <p:nvPr>
            <p:ph idx="1"/>
          </p:nvPr>
        </p:nvSpPr>
        <p:spPr>
          <a:xfrm>
            <a:off x="4178963" y="301122"/>
            <a:ext cx="5975245" cy="6454683"/>
          </a:xfrm>
        </p:spPr>
        <p:txBody>
          <a:bodyPr/>
          <a:lstStyle>
            <a:lvl1pPr>
              <a:defRPr sz="4100"/>
            </a:lvl1pPr>
            <a:lvl2pPr>
              <a:defRPr sz="3600"/>
            </a:lvl2pPr>
            <a:lvl3pPr>
              <a:defRPr sz="3000"/>
            </a:lvl3pPr>
            <a:lvl4pPr>
              <a:defRPr sz="2500"/>
            </a:lvl4pPr>
            <a:lvl5pPr>
              <a:defRPr sz="2500"/>
            </a:lvl5pPr>
            <a:lvl6pPr>
              <a:defRPr sz="2500"/>
            </a:lvl6pPr>
            <a:lvl7pPr>
              <a:defRPr sz="2500"/>
            </a:lvl7pPr>
            <a:lvl8pPr>
              <a:defRPr sz="2500"/>
            </a:lvl8pPr>
            <a:lvl9pPr>
              <a:defRPr sz="25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534436" y="1582601"/>
            <a:ext cx="3516489" cy="5173200"/>
          </a:xfrm>
        </p:spPr>
        <p:txBody>
          <a:bodyPr/>
          <a:lstStyle>
            <a:lvl1pPr marL="0" indent="0">
              <a:buNone/>
              <a:defRPr sz="1700"/>
            </a:lvl1pPr>
            <a:lvl2pPr marL="583955" indent="0">
              <a:buNone/>
              <a:defRPr sz="1500"/>
            </a:lvl2pPr>
            <a:lvl3pPr marL="1167908" indent="0">
              <a:buNone/>
              <a:defRPr sz="1300"/>
            </a:lvl3pPr>
            <a:lvl4pPr marL="1751863" indent="0">
              <a:buNone/>
              <a:defRPr sz="1200"/>
            </a:lvl4pPr>
            <a:lvl5pPr marL="2335817" indent="0">
              <a:buNone/>
              <a:defRPr sz="1200"/>
            </a:lvl5pPr>
            <a:lvl6pPr marL="2919771" indent="0">
              <a:buNone/>
              <a:defRPr sz="1200"/>
            </a:lvl6pPr>
            <a:lvl7pPr marL="3503727" indent="0">
              <a:buNone/>
              <a:defRPr sz="1200"/>
            </a:lvl7pPr>
            <a:lvl8pPr marL="4087681" indent="0">
              <a:buNone/>
              <a:defRPr sz="1200"/>
            </a:lvl8pPr>
            <a:lvl9pPr marL="4671635" indent="0">
              <a:buNone/>
              <a:defRPr sz="12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8106DAF6-938C-884F-9A51-D80F8186E040}" type="datetimeFigureOut">
              <a:rPr lang="fr-FR" smtClean="0"/>
              <a:pPr/>
              <a:t>12/11/2014</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DDBFCF58-9505-D241-BE1D-CAFDAF74B432}" type="slidenum">
              <a:rPr lang="fr-FR" smtClean="0"/>
              <a:pPr/>
              <a:t>‹N°›</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095048" y="5293996"/>
            <a:ext cx="6413183" cy="624987"/>
          </a:xfrm>
        </p:spPr>
        <p:txBody>
          <a:bodyPr anchor="b"/>
          <a:lstStyle>
            <a:lvl1pPr algn="l">
              <a:defRPr sz="2500" b="1"/>
            </a:lvl1pPr>
          </a:lstStyle>
          <a:p>
            <a:r>
              <a:rPr lang="fr-FR" smtClean="0"/>
              <a:t>Cliquez et modifiez le titre</a:t>
            </a:r>
            <a:endParaRPr lang="fr-FR"/>
          </a:p>
        </p:txBody>
      </p:sp>
      <p:sp>
        <p:nvSpPr>
          <p:cNvPr id="3" name="Espace réservé pour une image  2"/>
          <p:cNvSpPr>
            <a:spLocks noGrp="1"/>
          </p:cNvSpPr>
          <p:nvPr>
            <p:ph type="pic" idx="1"/>
          </p:nvPr>
        </p:nvSpPr>
        <p:spPr>
          <a:xfrm>
            <a:off x="2095048" y="675755"/>
            <a:ext cx="6413183" cy="4537710"/>
          </a:xfrm>
        </p:spPr>
        <p:txBody>
          <a:bodyPr/>
          <a:lstStyle>
            <a:lvl1pPr marL="0" indent="0">
              <a:buNone/>
              <a:defRPr sz="4100"/>
            </a:lvl1pPr>
            <a:lvl2pPr marL="583955" indent="0">
              <a:buNone/>
              <a:defRPr sz="3600"/>
            </a:lvl2pPr>
            <a:lvl3pPr marL="1167908" indent="0">
              <a:buNone/>
              <a:defRPr sz="3000"/>
            </a:lvl3pPr>
            <a:lvl4pPr marL="1751863" indent="0">
              <a:buNone/>
              <a:defRPr sz="2500"/>
            </a:lvl4pPr>
            <a:lvl5pPr marL="2335817" indent="0">
              <a:buNone/>
              <a:defRPr sz="2500"/>
            </a:lvl5pPr>
            <a:lvl6pPr marL="2919771" indent="0">
              <a:buNone/>
              <a:defRPr sz="2500"/>
            </a:lvl6pPr>
            <a:lvl7pPr marL="3503727" indent="0">
              <a:buNone/>
              <a:defRPr sz="2500"/>
            </a:lvl7pPr>
            <a:lvl8pPr marL="4087681" indent="0">
              <a:buNone/>
              <a:defRPr sz="2500"/>
            </a:lvl8pPr>
            <a:lvl9pPr marL="4671635" indent="0">
              <a:buNone/>
              <a:defRPr sz="2500"/>
            </a:lvl9pPr>
          </a:lstStyle>
          <a:p>
            <a:endParaRPr lang="fr-FR"/>
          </a:p>
        </p:txBody>
      </p:sp>
      <p:sp>
        <p:nvSpPr>
          <p:cNvPr id="4" name="Espace réservé du texte 3"/>
          <p:cNvSpPr>
            <a:spLocks noGrp="1"/>
          </p:cNvSpPr>
          <p:nvPr>
            <p:ph type="body" sz="half" idx="2"/>
          </p:nvPr>
        </p:nvSpPr>
        <p:spPr>
          <a:xfrm>
            <a:off x="2095048" y="5918987"/>
            <a:ext cx="6413183" cy="887585"/>
          </a:xfrm>
        </p:spPr>
        <p:txBody>
          <a:bodyPr/>
          <a:lstStyle>
            <a:lvl1pPr marL="0" indent="0">
              <a:buNone/>
              <a:defRPr sz="1700"/>
            </a:lvl1pPr>
            <a:lvl2pPr marL="583955" indent="0">
              <a:buNone/>
              <a:defRPr sz="1500"/>
            </a:lvl2pPr>
            <a:lvl3pPr marL="1167908" indent="0">
              <a:buNone/>
              <a:defRPr sz="1300"/>
            </a:lvl3pPr>
            <a:lvl4pPr marL="1751863" indent="0">
              <a:buNone/>
              <a:defRPr sz="1200"/>
            </a:lvl4pPr>
            <a:lvl5pPr marL="2335817" indent="0">
              <a:buNone/>
              <a:defRPr sz="1200"/>
            </a:lvl5pPr>
            <a:lvl6pPr marL="2919771" indent="0">
              <a:buNone/>
              <a:defRPr sz="1200"/>
            </a:lvl6pPr>
            <a:lvl7pPr marL="3503727" indent="0">
              <a:buNone/>
              <a:defRPr sz="1200"/>
            </a:lvl7pPr>
            <a:lvl8pPr marL="4087681" indent="0">
              <a:buNone/>
              <a:defRPr sz="1200"/>
            </a:lvl8pPr>
            <a:lvl9pPr marL="4671635" indent="0">
              <a:buNone/>
              <a:defRPr sz="12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p>
            <a:fld id="{8106DAF6-938C-884F-9A51-D80F8186E040}" type="datetimeFigureOut">
              <a:rPr lang="fr-FR" smtClean="0"/>
              <a:pPr/>
              <a:t>12/11/2014</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DDBFCF58-9505-D241-BE1D-CAFDAF74B432}" type="slidenum">
              <a:rPr lang="fr-FR" smtClean="0"/>
              <a:pPr/>
              <a:t>‹N°›</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38A35A"/>
        </a:solid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534432" y="302866"/>
            <a:ext cx="9619774" cy="1260475"/>
          </a:xfrm>
          <a:prstGeom prst="rect">
            <a:avLst/>
          </a:prstGeom>
        </p:spPr>
        <p:txBody>
          <a:bodyPr vert="horz" lIns="116790" tIns="58397" rIns="116790" bIns="58397" rtlCol="0" anchor="ctr">
            <a:normAutofit/>
          </a:bodyPr>
          <a:lstStyle/>
          <a:p>
            <a:r>
              <a:rPr lang="fr-FR" smtClean="0"/>
              <a:t>Cliquez et modifiez le titre</a:t>
            </a:r>
            <a:endParaRPr lang="fr-FR"/>
          </a:p>
        </p:txBody>
      </p:sp>
      <p:sp>
        <p:nvSpPr>
          <p:cNvPr id="3" name="Espace réservé du texte 2"/>
          <p:cNvSpPr>
            <a:spLocks noGrp="1"/>
          </p:cNvSpPr>
          <p:nvPr>
            <p:ph type="body" idx="1"/>
          </p:nvPr>
        </p:nvSpPr>
        <p:spPr>
          <a:xfrm>
            <a:off x="534432" y="1764667"/>
            <a:ext cx="9619774" cy="4991131"/>
          </a:xfrm>
          <a:prstGeom prst="rect">
            <a:avLst/>
          </a:prstGeom>
        </p:spPr>
        <p:txBody>
          <a:bodyPr vert="horz" lIns="116790" tIns="58397" rIns="116790" bIns="58397"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534432" y="7009643"/>
            <a:ext cx="2494016" cy="402652"/>
          </a:xfrm>
          <a:prstGeom prst="rect">
            <a:avLst/>
          </a:prstGeom>
        </p:spPr>
        <p:txBody>
          <a:bodyPr vert="horz" lIns="116790" tIns="58397" rIns="116790" bIns="58397" rtlCol="0" anchor="ctr"/>
          <a:lstStyle>
            <a:lvl1pPr algn="l">
              <a:defRPr sz="1500">
                <a:solidFill>
                  <a:schemeClr val="tx1">
                    <a:tint val="75000"/>
                  </a:schemeClr>
                </a:solidFill>
              </a:defRPr>
            </a:lvl1pPr>
          </a:lstStyle>
          <a:p>
            <a:fld id="{8106DAF6-938C-884F-9A51-D80F8186E040}" type="datetimeFigureOut">
              <a:rPr lang="fr-FR" smtClean="0"/>
              <a:pPr/>
              <a:t>12/11/2014</a:t>
            </a:fld>
            <a:endParaRPr lang="fr-FR"/>
          </a:p>
        </p:txBody>
      </p:sp>
      <p:sp>
        <p:nvSpPr>
          <p:cNvPr id="5" name="Espace réservé du pied de page 4"/>
          <p:cNvSpPr>
            <a:spLocks noGrp="1"/>
          </p:cNvSpPr>
          <p:nvPr>
            <p:ph type="ftr" sz="quarter" idx="3"/>
          </p:nvPr>
        </p:nvSpPr>
        <p:spPr>
          <a:xfrm>
            <a:off x="3651954" y="7009643"/>
            <a:ext cx="3384735" cy="402652"/>
          </a:xfrm>
          <a:prstGeom prst="rect">
            <a:avLst/>
          </a:prstGeom>
        </p:spPr>
        <p:txBody>
          <a:bodyPr vert="horz" lIns="116790" tIns="58397" rIns="116790" bIns="58397" rtlCol="0" anchor="ctr"/>
          <a:lstStyle>
            <a:lvl1pPr algn="ctr">
              <a:defRPr sz="15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7660190" y="7009643"/>
            <a:ext cx="2494016" cy="402652"/>
          </a:xfrm>
          <a:prstGeom prst="rect">
            <a:avLst/>
          </a:prstGeom>
        </p:spPr>
        <p:txBody>
          <a:bodyPr vert="horz" lIns="116790" tIns="58397" rIns="116790" bIns="58397" rtlCol="0" anchor="ctr"/>
          <a:lstStyle>
            <a:lvl1pPr algn="r">
              <a:defRPr sz="1500">
                <a:solidFill>
                  <a:schemeClr val="tx1">
                    <a:tint val="75000"/>
                  </a:schemeClr>
                </a:solidFill>
              </a:defRPr>
            </a:lvl1pPr>
          </a:lstStyle>
          <a:p>
            <a:fld id="{DDBFCF58-9505-D241-BE1D-CAFDAF74B432}" type="slidenum">
              <a:rPr lang="fr-FR" smtClean="0"/>
              <a:pPr/>
              <a:t>‹N°›</a:t>
            </a:fld>
            <a:endParaRPr lang="fr-FR"/>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583955" rtl="0" eaLnBrk="1" latinLnBrk="0" hangingPunct="1">
        <a:spcBef>
          <a:spcPct val="0"/>
        </a:spcBef>
        <a:buNone/>
        <a:defRPr sz="5700" kern="1200">
          <a:solidFill>
            <a:schemeClr val="tx1"/>
          </a:solidFill>
          <a:latin typeface="+mj-lt"/>
          <a:ea typeface="+mj-ea"/>
          <a:cs typeface="+mj-cs"/>
        </a:defRPr>
      </a:lvl1pPr>
    </p:titleStyle>
    <p:bodyStyle>
      <a:lvl1pPr marL="437964" indent="-437964" algn="l" defTabSz="583955" rtl="0" eaLnBrk="1" latinLnBrk="0" hangingPunct="1">
        <a:spcBef>
          <a:spcPct val="20000"/>
        </a:spcBef>
        <a:buFont typeface="Arial"/>
        <a:buChar char="•"/>
        <a:defRPr sz="4100" kern="1200">
          <a:solidFill>
            <a:schemeClr val="tx1"/>
          </a:solidFill>
          <a:latin typeface="+mn-lt"/>
          <a:ea typeface="+mn-ea"/>
          <a:cs typeface="+mn-cs"/>
        </a:defRPr>
      </a:lvl1pPr>
      <a:lvl2pPr marL="948926" indent="-364970" algn="l" defTabSz="583955" rtl="0" eaLnBrk="1" latinLnBrk="0" hangingPunct="1">
        <a:spcBef>
          <a:spcPct val="20000"/>
        </a:spcBef>
        <a:buFont typeface="Arial"/>
        <a:buChar char="–"/>
        <a:defRPr sz="3600" kern="1200">
          <a:solidFill>
            <a:schemeClr val="tx1"/>
          </a:solidFill>
          <a:latin typeface="+mn-lt"/>
          <a:ea typeface="+mn-ea"/>
          <a:cs typeface="+mn-cs"/>
        </a:defRPr>
      </a:lvl2pPr>
      <a:lvl3pPr marL="1459887" indent="-291980" algn="l" defTabSz="583955" rtl="0" eaLnBrk="1" latinLnBrk="0" hangingPunct="1">
        <a:spcBef>
          <a:spcPct val="20000"/>
        </a:spcBef>
        <a:buFont typeface="Arial"/>
        <a:buChar char="•"/>
        <a:defRPr sz="3000" kern="1200">
          <a:solidFill>
            <a:schemeClr val="tx1"/>
          </a:solidFill>
          <a:latin typeface="+mn-lt"/>
          <a:ea typeface="+mn-ea"/>
          <a:cs typeface="+mn-cs"/>
        </a:defRPr>
      </a:lvl3pPr>
      <a:lvl4pPr marL="2043840" indent="-291980" algn="l" defTabSz="583955" rtl="0" eaLnBrk="1" latinLnBrk="0" hangingPunct="1">
        <a:spcBef>
          <a:spcPct val="20000"/>
        </a:spcBef>
        <a:buFont typeface="Arial"/>
        <a:buChar char="–"/>
        <a:defRPr sz="2500" kern="1200">
          <a:solidFill>
            <a:schemeClr val="tx1"/>
          </a:solidFill>
          <a:latin typeface="+mn-lt"/>
          <a:ea typeface="+mn-ea"/>
          <a:cs typeface="+mn-cs"/>
        </a:defRPr>
      </a:lvl4pPr>
      <a:lvl5pPr marL="2627796" indent="-291980" algn="l" defTabSz="583955" rtl="0" eaLnBrk="1" latinLnBrk="0" hangingPunct="1">
        <a:spcBef>
          <a:spcPct val="20000"/>
        </a:spcBef>
        <a:buFont typeface="Arial"/>
        <a:buChar char="»"/>
        <a:defRPr sz="2500" kern="1200">
          <a:solidFill>
            <a:schemeClr val="tx1"/>
          </a:solidFill>
          <a:latin typeface="+mn-lt"/>
          <a:ea typeface="+mn-ea"/>
          <a:cs typeface="+mn-cs"/>
        </a:defRPr>
      </a:lvl5pPr>
      <a:lvl6pPr marL="3211749" indent="-291980" algn="l" defTabSz="583955" rtl="0" eaLnBrk="1" latinLnBrk="0" hangingPunct="1">
        <a:spcBef>
          <a:spcPct val="20000"/>
        </a:spcBef>
        <a:buFont typeface="Arial"/>
        <a:buChar char="•"/>
        <a:defRPr sz="2500" kern="1200">
          <a:solidFill>
            <a:schemeClr val="tx1"/>
          </a:solidFill>
          <a:latin typeface="+mn-lt"/>
          <a:ea typeface="+mn-ea"/>
          <a:cs typeface="+mn-cs"/>
        </a:defRPr>
      </a:lvl6pPr>
      <a:lvl7pPr marL="3795704" indent="-291980" algn="l" defTabSz="583955" rtl="0" eaLnBrk="1" latinLnBrk="0" hangingPunct="1">
        <a:spcBef>
          <a:spcPct val="20000"/>
        </a:spcBef>
        <a:buFont typeface="Arial"/>
        <a:buChar char="•"/>
        <a:defRPr sz="2500" kern="1200">
          <a:solidFill>
            <a:schemeClr val="tx1"/>
          </a:solidFill>
          <a:latin typeface="+mn-lt"/>
          <a:ea typeface="+mn-ea"/>
          <a:cs typeface="+mn-cs"/>
        </a:defRPr>
      </a:lvl7pPr>
      <a:lvl8pPr marL="4379658" indent="-291980" algn="l" defTabSz="583955" rtl="0" eaLnBrk="1" latinLnBrk="0" hangingPunct="1">
        <a:spcBef>
          <a:spcPct val="20000"/>
        </a:spcBef>
        <a:buFont typeface="Arial"/>
        <a:buChar char="•"/>
        <a:defRPr sz="2500" kern="1200">
          <a:solidFill>
            <a:schemeClr val="tx1"/>
          </a:solidFill>
          <a:latin typeface="+mn-lt"/>
          <a:ea typeface="+mn-ea"/>
          <a:cs typeface="+mn-cs"/>
        </a:defRPr>
      </a:lvl8pPr>
      <a:lvl9pPr marL="4963613" indent="-291980" algn="l" defTabSz="583955" rtl="0" eaLnBrk="1" latinLnBrk="0" hangingPunct="1">
        <a:spcBef>
          <a:spcPct val="20000"/>
        </a:spcBef>
        <a:buFont typeface="Arial"/>
        <a:buChar char="•"/>
        <a:defRPr sz="2500" kern="1200">
          <a:solidFill>
            <a:schemeClr val="tx1"/>
          </a:solidFill>
          <a:latin typeface="+mn-lt"/>
          <a:ea typeface="+mn-ea"/>
          <a:cs typeface="+mn-cs"/>
        </a:defRPr>
      </a:lvl9pPr>
    </p:bodyStyle>
    <p:otherStyle>
      <a:defPPr>
        <a:defRPr lang="fr-FR"/>
      </a:defPPr>
      <a:lvl1pPr marL="0" algn="l" defTabSz="583955" rtl="0" eaLnBrk="1" latinLnBrk="0" hangingPunct="1">
        <a:defRPr sz="2300" kern="1200">
          <a:solidFill>
            <a:schemeClr val="tx1"/>
          </a:solidFill>
          <a:latin typeface="+mn-lt"/>
          <a:ea typeface="+mn-ea"/>
          <a:cs typeface="+mn-cs"/>
        </a:defRPr>
      </a:lvl1pPr>
      <a:lvl2pPr marL="583955" algn="l" defTabSz="583955" rtl="0" eaLnBrk="1" latinLnBrk="0" hangingPunct="1">
        <a:defRPr sz="2300" kern="1200">
          <a:solidFill>
            <a:schemeClr val="tx1"/>
          </a:solidFill>
          <a:latin typeface="+mn-lt"/>
          <a:ea typeface="+mn-ea"/>
          <a:cs typeface="+mn-cs"/>
        </a:defRPr>
      </a:lvl2pPr>
      <a:lvl3pPr marL="1167908" algn="l" defTabSz="583955" rtl="0" eaLnBrk="1" latinLnBrk="0" hangingPunct="1">
        <a:defRPr sz="2300" kern="1200">
          <a:solidFill>
            <a:schemeClr val="tx1"/>
          </a:solidFill>
          <a:latin typeface="+mn-lt"/>
          <a:ea typeface="+mn-ea"/>
          <a:cs typeface="+mn-cs"/>
        </a:defRPr>
      </a:lvl3pPr>
      <a:lvl4pPr marL="1751863" algn="l" defTabSz="583955" rtl="0" eaLnBrk="1" latinLnBrk="0" hangingPunct="1">
        <a:defRPr sz="2300" kern="1200">
          <a:solidFill>
            <a:schemeClr val="tx1"/>
          </a:solidFill>
          <a:latin typeface="+mn-lt"/>
          <a:ea typeface="+mn-ea"/>
          <a:cs typeface="+mn-cs"/>
        </a:defRPr>
      </a:lvl4pPr>
      <a:lvl5pPr marL="2335817" algn="l" defTabSz="583955" rtl="0" eaLnBrk="1" latinLnBrk="0" hangingPunct="1">
        <a:defRPr sz="2300" kern="1200">
          <a:solidFill>
            <a:schemeClr val="tx1"/>
          </a:solidFill>
          <a:latin typeface="+mn-lt"/>
          <a:ea typeface="+mn-ea"/>
          <a:cs typeface="+mn-cs"/>
        </a:defRPr>
      </a:lvl5pPr>
      <a:lvl6pPr marL="2919771" algn="l" defTabSz="583955" rtl="0" eaLnBrk="1" latinLnBrk="0" hangingPunct="1">
        <a:defRPr sz="2300" kern="1200">
          <a:solidFill>
            <a:schemeClr val="tx1"/>
          </a:solidFill>
          <a:latin typeface="+mn-lt"/>
          <a:ea typeface="+mn-ea"/>
          <a:cs typeface="+mn-cs"/>
        </a:defRPr>
      </a:lvl6pPr>
      <a:lvl7pPr marL="3503727" algn="l" defTabSz="583955" rtl="0" eaLnBrk="1" latinLnBrk="0" hangingPunct="1">
        <a:defRPr sz="2300" kern="1200">
          <a:solidFill>
            <a:schemeClr val="tx1"/>
          </a:solidFill>
          <a:latin typeface="+mn-lt"/>
          <a:ea typeface="+mn-ea"/>
          <a:cs typeface="+mn-cs"/>
        </a:defRPr>
      </a:lvl7pPr>
      <a:lvl8pPr marL="4087681" algn="l" defTabSz="583955" rtl="0" eaLnBrk="1" latinLnBrk="0" hangingPunct="1">
        <a:defRPr sz="2300" kern="1200">
          <a:solidFill>
            <a:schemeClr val="tx1"/>
          </a:solidFill>
          <a:latin typeface="+mn-lt"/>
          <a:ea typeface="+mn-ea"/>
          <a:cs typeface="+mn-cs"/>
        </a:defRPr>
      </a:lvl8pPr>
      <a:lvl9pPr marL="4671635" algn="l" defTabSz="583955" rtl="0" eaLnBrk="1" latinLnBrk="0" hangingPunct="1">
        <a:defRPr sz="23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8" Type="http://schemas.openxmlformats.org/officeDocument/2006/relationships/image" Target="../media/image28.gif"/><Relationship Id="rId13" Type="http://schemas.openxmlformats.org/officeDocument/2006/relationships/image" Target="../media/image33.png"/><Relationship Id="rId18" Type="http://schemas.openxmlformats.org/officeDocument/2006/relationships/image" Target="../media/image38.jpeg"/><Relationship Id="rId3" Type="http://schemas.openxmlformats.org/officeDocument/2006/relationships/image" Target="../media/image3.jpeg"/><Relationship Id="rId7" Type="http://schemas.openxmlformats.org/officeDocument/2006/relationships/image" Target="../media/image27.png"/><Relationship Id="rId12" Type="http://schemas.openxmlformats.org/officeDocument/2006/relationships/image" Target="../media/image32.jpeg"/><Relationship Id="rId17" Type="http://schemas.openxmlformats.org/officeDocument/2006/relationships/image" Target="../media/image37.jpeg"/><Relationship Id="rId2" Type="http://schemas.openxmlformats.org/officeDocument/2006/relationships/image" Target="../media/image4.jpeg"/><Relationship Id="rId16" Type="http://schemas.openxmlformats.org/officeDocument/2006/relationships/image" Target="../media/image36.jpeg"/><Relationship Id="rId1" Type="http://schemas.openxmlformats.org/officeDocument/2006/relationships/slideLayout" Target="../slideLayouts/slideLayout1.xml"/><Relationship Id="rId6" Type="http://schemas.openxmlformats.org/officeDocument/2006/relationships/image" Target="../media/image26.jpeg"/><Relationship Id="rId11" Type="http://schemas.openxmlformats.org/officeDocument/2006/relationships/image" Target="../media/image31.png"/><Relationship Id="rId5" Type="http://schemas.openxmlformats.org/officeDocument/2006/relationships/image" Target="../media/image25.png"/><Relationship Id="rId15" Type="http://schemas.openxmlformats.org/officeDocument/2006/relationships/image" Target="../media/image35.jpeg"/><Relationship Id="rId10" Type="http://schemas.openxmlformats.org/officeDocument/2006/relationships/image" Target="../media/image30.jpeg"/><Relationship Id="rId4" Type="http://schemas.openxmlformats.org/officeDocument/2006/relationships/image" Target="../media/image24.png"/><Relationship Id="rId9" Type="http://schemas.openxmlformats.org/officeDocument/2006/relationships/image" Target="../media/image29.png"/><Relationship Id="rId14" Type="http://schemas.openxmlformats.org/officeDocument/2006/relationships/image" Target="../media/image34.jpeg"/></Relationships>
</file>

<file path=ppt/slides/_rels/slide12.xml.rels><?xml version="1.0" encoding="UTF-8" standalone="yes"?>
<Relationships xmlns="http://schemas.openxmlformats.org/package/2006/relationships"><Relationship Id="rId8" Type="http://schemas.openxmlformats.org/officeDocument/2006/relationships/image" Target="../media/image39.jpeg"/><Relationship Id="rId3" Type="http://schemas.openxmlformats.org/officeDocument/2006/relationships/image" Target="../media/image3.jpeg"/><Relationship Id="rId7" Type="http://schemas.openxmlformats.org/officeDocument/2006/relationships/image" Target="../media/image28.gif"/><Relationship Id="rId2" Type="http://schemas.openxmlformats.org/officeDocument/2006/relationships/image" Target="../media/image4.jpeg"/><Relationship Id="rId1" Type="http://schemas.openxmlformats.org/officeDocument/2006/relationships/slideLayout" Target="../slideLayouts/slideLayout1.xml"/><Relationship Id="rId6" Type="http://schemas.openxmlformats.org/officeDocument/2006/relationships/image" Target="../media/image33.png"/><Relationship Id="rId11" Type="http://schemas.openxmlformats.org/officeDocument/2006/relationships/image" Target="../media/image42.jpeg"/><Relationship Id="rId5" Type="http://schemas.openxmlformats.org/officeDocument/2006/relationships/image" Target="../media/image25.png"/><Relationship Id="rId10" Type="http://schemas.openxmlformats.org/officeDocument/2006/relationships/image" Target="../media/image41.jpeg"/><Relationship Id="rId4" Type="http://schemas.openxmlformats.org/officeDocument/2006/relationships/image" Target="../media/image24.png"/><Relationship Id="rId9" Type="http://schemas.openxmlformats.org/officeDocument/2006/relationships/image" Target="../media/image40.png"/></Relationships>
</file>

<file path=ppt/slides/_rels/slide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eg"/><Relationship Id="rId1" Type="http://schemas.openxmlformats.org/officeDocument/2006/relationships/slideLayout" Target="../slideLayouts/slideLayout1.xml"/><Relationship Id="rId4" Type="http://schemas.openxmlformats.org/officeDocument/2006/relationships/image" Target="../media/image43.jpeg"/></Relationships>
</file>

<file path=ppt/slides/_rels/slide14.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4.png"/><Relationship Id="rId18" Type="http://schemas.openxmlformats.org/officeDocument/2006/relationships/image" Target="../media/image58.png"/><Relationship Id="rId3" Type="http://schemas.openxmlformats.org/officeDocument/2006/relationships/image" Target="../media/image44.jpeg"/><Relationship Id="rId21" Type="http://schemas.openxmlformats.org/officeDocument/2006/relationships/image" Target="../media/image61.png"/><Relationship Id="rId7" Type="http://schemas.openxmlformats.org/officeDocument/2006/relationships/image" Target="../media/image48.png"/><Relationship Id="rId12" Type="http://schemas.openxmlformats.org/officeDocument/2006/relationships/image" Target="../media/image53.png"/><Relationship Id="rId17" Type="http://schemas.openxmlformats.org/officeDocument/2006/relationships/image" Target="../media/image57.png"/><Relationship Id="rId2" Type="http://schemas.openxmlformats.org/officeDocument/2006/relationships/image" Target="../media/image4.jpeg"/><Relationship Id="rId16" Type="http://schemas.openxmlformats.org/officeDocument/2006/relationships/image" Target="../media/image3.jpeg"/><Relationship Id="rId20" Type="http://schemas.openxmlformats.org/officeDocument/2006/relationships/image" Target="../media/image60.png"/><Relationship Id="rId1" Type="http://schemas.openxmlformats.org/officeDocument/2006/relationships/slideLayout" Target="../slideLayouts/slideLayout1.xml"/><Relationship Id="rId6" Type="http://schemas.openxmlformats.org/officeDocument/2006/relationships/image" Target="../media/image47.jpeg"/><Relationship Id="rId11" Type="http://schemas.openxmlformats.org/officeDocument/2006/relationships/image" Target="../media/image52.png"/><Relationship Id="rId24" Type="http://schemas.openxmlformats.org/officeDocument/2006/relationships/image" Target="../media/image64.png"/><Relationship Id="rId5" Type="http://schemas.openxmlformats.org/officeDocument/2006/relationships/image" Target="../media/image46.png"/><Relationship Id="rId15" Type="http://schemas.openxmlformats.org/officeDocument/2006/relationships/image" Target="../media/image56.png"/><Relationship Id="rId23" Type="http://schemas.openxmlformats.org/officeDocument/2006/relationships/image" Target="../media/image63.jpeg"/><Relationship Id="rId10" Type="http://schemas.openxmlformats.org/officeDocument/2006/relationships/image" Target="../media/image51.png"/><Relationship Id="rId19" Type="http://schemas.openxmlformats.org/officeDocument/2006/relationships/image" Target="../media/image59.png"/><Relationship Id="rId4" Type="http://schemas.openxmlformats.org/officeDocument/2006/relationships/image" Target="../media/image45.png"/><Relationship Id="rId9" Type="http://schemas.openxmlformats.org/officeDocument/2006/relationships/image" Target="../media/image50.png"/><Relationship Id="rId14" Type="http://schemas.openxmlformats.org/officeDocument/2006/relationships/image" Target="../media/image55.png"/><Relationship Id="rId22" Type="http://schemas.openxmlformats.org/officeDocument/2006/relationships/image" Target="../media/image62.jpeg"/></Relationships>
</file>

<file path=ppt/slides/_rels/slide1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eg"/><Relationship Id="rId1" Type="http://schemas.openxmlformats.org/officeDocument/2006/relationships/slideLayout" Target="../slideLayouts/slideLayout1.xml"/><Relationship Id="rId4" Type="http://schemas.openxmlformats.org/officeDocument/2006/relationships/image" Target="../media/image65.jpeg"/></Relationships>
</file>

<file path=ppt/slides/_rels/slide1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eg"/><Relationship Id="rId1" Type="http://schemas.openxmlformats.org/officeDocument/2006/relationships/slideLayout" Target="../slideLayouts/slideLayout1.xml"/><Relationship Id="rId4" Type="http://schemas.openxmlformats.org/officeDocument/2006/relationships/hyperlink" Target="mailto:david.saintandre@enr.fr"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e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image" Target="../media/image4.jpeg"/><Relationship Id="rId1" Type="http://schemas.openxmlformats.org/officeDocument/2006/relationships/slideLayout" Target="../slideLayouts/slideLayout1.xml"/><Relationship Id="rId6" Type="http://schemas.openxmlformats.org/officeDocument/2006/relationships/image" Target="../media/image3.jpeg"/><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eg"/><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14.png"/><Relationship Id="rId2" Type="http://schemas.openxmlformats.org/officeDocument/2006/relationships/image" Target="../media/image4.jpeg"/><Relationship Id="rId1" Type="http://schemas.openxmlformats.org/officeDocument/2006/relationships/slideLayout" Target="../slideLayouts/slideLayout1.xml"/><Relationship Id="rId6" Type="http://schemas.openxmlformats.org/officeDocument/2006/relationships/image" Target="../media/image13.wmf"/><Relationship Id="rId5" Type="http://schemas.openxmlformats.org/officeDocument/2006/relationships/image" Target="../media/image12.jpe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eg"/><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20.jpeg"/><Relationship Id="rId2" Type="http://schemas.openxmlformats.org/officeDocument/2006/relationships/image" Target="../media/image4.jpeg"/><Relationship Id="rId1" Type="http://schemas.openxmlformats.org/officeDocument/2006/relationships/slideLayout" Target="../slideLayouts/slideLayout1.xml"/><Relationship Id="rId6" Type="http://schemas.openxmlformats.org/officeDocument/2006/relationships/image" Target="../media/image19.jpeg"/><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eg"/><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Image 4"/>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188544" y="1835412"/>
            <a:ext cx="2811163" cy="1737001"/>
          </a:xfrm>
          <a:prstGeom prst="rect">
            <a:avLst/>
          </a:prstGeom>
          <a:noFill/>
          <a:ln>
            <a:noFill/>
          </a:ln>
        </p:spPr>
      </p:pic>
      <p:cxnSp>
        <p:nvCxnSpPr>
          <p:cNvPr id="7" name="Connecteur droit 6"/>
          <p:cNvCxnSpPr/>
          <p:nvPr/>
        </p:nvCxnSpPr>
        <p:spPr>
          <a:xfrm>
            <a:off x="4732606" y="2253232"/>
            <a:ext cx="0" cy="2964267"/>
          </a:xfrm>
          <a:prstGeom prst="line">
            <a:avLst/>
          </a:prstGeom>
          <a:ln w="3175" cmpd="sng">
            <a:solidFill>
              <a:schemeClr val="tx1">
                <a:lumMod val="65000"/>
              </a:schemeClr>
            </a:solidFill>
          </a:ln>
        </p:spPr>
        <p:style>
          <a:lnRef idx="2">
            <a:schemeClr val="accent1"/>
          </a:lnRef>
          <a:fillRef idx="0">
            <a:schemeClr val="accent1"/>
          </a:fillRef>
          <a:effectRef idx="1">
            <a:schemeClr val="accent1"/>
          </a:effectRef>
          <a:fontRef idx="minor">
            <a:schemeClr val="tx1"/>
          </a:fontRef>
        </p:style>
      </p:cxnSp>
      <p:sp>
        <p:nvSpPr>
          <p:cNvPr id="8" name="ZoneTexte 7"/>
          <p:cNvSpPr txBox="1"/>
          <p:nvPr/>
        </p:nvSpPr>
        <p:spPr>
          <a:xfrm>
            <a:off x="5243977" y="2543178"/>
            <a:ext cx="3236435" cy="357045"/>
          </a:xfrm>
          <a:prstGeom prst="rect">
            <a:avLst/>
          </a:prstGeom>
          <a:noFill/>
        </p:spPr>
        <p:txBody>
          <a:bodyPr wrap="none" lIns="116790" tIns="58397" rIns="116790" bIns="58397" rtlCol="0">
            <a:spAutoFit/>
          </a:bodyPr>
          <a:lstStyle/>
          <a:p>
            <a:r>
              <a:rPr lang="fr-FR" sz="1500" dirty="0" smtClean="0">
                <a:latin typeface="Serlio LT Std"/>
                <a:cs typeface="Serlio LT Std"/>
              </a:rPr>
              <a:t>CE </a:t>
            </a:r>
            <a:r>
              <a:rPr lang="fr-FR" sz="1500" dirty="0">
                <a:latin typeface="Serlio LT Std"/>
                <a:cs typeface="Serlio LT Std"/>
              </a:rPr>
              <a:t>MOIS-CI À L’ESPACE SAINT-JACQUES</a:t>
            </a:r>
          </a:p>
        </p:txBody>
      </p:sp>
      <p:sp>
        <p:nvSpPr>
          <p:cNvPr id="9" name="ZoneTexte 8"/>
          <p:cNvSpPr txBox="1"/>
          <p:nvPr/>
        </p:nvSpPr>
        <p:spPr>
          <a:xfrm>
            <a:off x="5243975" y="3253060"/>
            <a:ext cx="5652616" cy="764265"/>
          </a:xfrm>
          <a:prstGeom prst="rect">
            <a:avLst/>
          </a:prstGeom>
          <a:noFill/>
        </p:spPr>
        <p:txBody>
          <a:bodyPr wrap="square" lIns="116790" tIns="58397" rIns="116790" bIns="58397" rtlCol="0">
            <a:spAutoFit/>
          </a:bodyPr>
          <a:lstStyle/>
          <a:p>
            <a:r>
              <a:rPr lang="fr-FR" sz="2100" dirty="0" smtClean="0">
                <a:solidFill>
                  <a:srgbClr val="105393"/>
                </a:solidFill>
                <a:latin typeface="Myriad Pro"/>
                <a:cs typeface="Myriad Pro"/>
              </a:rPr>
              <a:t>Techniciens de maintenance :</a:t>
            </a:r>
          </a:p>
          <a:p>
            <a:r>
              <a:rPr lang="fr-FR" sz="2100" dirty="0" smtClean="0">
                <a:solidFill>
                  <a:srgbClr val="105393"/>
                </a:solidFill>
                <a:latin typeface="Myriad Pro"/>
                <a:cs typeface="Myriad Pro"/>
              </a:rPr>
              <a:t>Perspectives, bassins d’emploi, </a:t>
            </a:r>
            <a:r>
              <a:rPr lang="fr-FR" sz="2100" dirty="0" smtClean="0">
                <a:solidFill>
                  <a:srgbClr val="105393"/>
                </a:solidFill>
                <a:latin typeface="Myriad Pro"/>
                <a:cs typeface="Myriad Pro"/>
              </a:rPr>
              <a:t>turnover</a:t>
            </a:r>
            <a:r>
              <a:rPr lang="fr-FR" sz="2100" dirty="0" smtClean="0">
                <a:solidFill>
                  <a:srgbClr val="105393"/>
                </a:solidFill>
                <a:latin typeface="Myriad Pro"/>
                <a:cs typeface="Myriad Pro"/>
              </a:rPr>
              <a:t>…</a:t>
            </a:r>
          </a:p>
        </p:txBody>
      </p:sp>
      <p:sp>
        <p:nvSpPr>
          <p:cNvPr id="10" name="ZoneTexte 9"/>
          <p:cNvSpPr txBox="1"/>
          <p:nvPr/>
        </p:nvSpPr>
        <p:spPr>
          <a:xfrm>
            <a:off x="5243977" y="2268919"/>
            <a:ext cx="3951396" cy="1032031"/>
          </a:xfrm>
          <a:prstGeom prst="rect">
            <a:avLst/>
          </a:prstGeom>
          <a:noFill/>
        </p:spPr>
        <p:txBody>
          <a:bodyPr wrap="square" lIns="116790" tIns="58397" rIns="116790" bIns="58397" rtlCol="0">
            <a:spAutoFit/>
          </a:bodyPr>
          <a:lstStyle/>
          <a:p>
            <a:pPr>
              <a:lnSpc>
                <a:spcPct val="90000"/>
              </a:lnSpc>
            </a:pPr>
            <a:r>
              <a:rPr lang="fr-FR" sz="3300" b="1" dirty="0" smtClean="0">
                <a:solidFill>
                  <a:srgbClr val="105393"/>
                </a:solidFill>
                <a:latin typeface="Helvetica LT"/>
                <a:cs typeface="Helvetica LT"/>
              </a:rPr>
              <a:t>La filière éolienne</a:t>
            </a:r>
          </a:p>
          <a:p>
            <a:pPr>
              <a:lnSpc>
                <a:spcPct val="90000"/>
              </a:lnSpc>
            </a:pPr>
            <a:endParaRPr lang="fr-FR" sz="3300" dirty="0" smtClean="0">
              <a:solidFill>
                <a:srgbClr val="105393"/>
              </a:solidFill>
              <a:latin typeface="Helvetica LT"/>
              <a:cs typeface="Helvetica LT"/>
            </a:endParaRPr>
          </a:p>
        </p:txBody>
      </p:sp>
      <p:sp>
        <p:nvSpPr>
          <p:cNvPr id="11" name="ZoneTexte 10"/>
          <p:cNvSpPr txBox="1"/>
          <p:nvPr/>
        </p:nvSpPr>
        <p:spPr>
          <a:xfrm>
            <a:off x="5243976" y="4431745"/>
            <a:ext cx="4544079" cy="716945"/>
          </a:xfrm>
          <a:prstGeom prst="rect">
            <a:avLst/>
          </a:prstGeom>
          <a:noFill/>
        </p:spPr>
        <p:txBody>
          <a:bodyPr wrap="square" lIns="116790" tIns="58397" rIns="116790" bIns="58397" rtlCol="0">
            <a:spAutoFit/>
          </a:bodyPr>
          <a:lstStyle/>
          <a:p>
            <a:pPr>
              <a:lnSpc>
                <a:spcPct val="120000"/>
              </a:lnSpc>
            </a:pPr>
            <a:r>
              <a:rPr lang="fr-FR" sz="1700" dirty="0" smtClean="0">
                <a:solidFill>
                  <a:schemeClr val="tx1">
                    <a:lumMod val="50000"/>
                  </a:schemeClr>
                </a:solidFill>
                <a:latin typeface="Helvetica LT"/>
                <a:cs typeface="Helvetica LT"/>
              </a:rPr>
              <a:t>Séminaire sur la mise en œuvre du BTS MS</a:t>
            </a:r>
          </a:p>
          <a:p>
            <a:pPr>
              <a:lnSpc>
                <a:spcPct val="120000"/>
              </a:lnSpc>
            </a:pPr>
            <a:r>
              <a:rPr lang="fr-FR" sz="1700" dirty="0" smtClean="0">
                <a:solidFill>
                  <a:schemeClr val="tx1">
                    <a:lumMod val="50000"/>
                  </a:schemeClr>
                </a:solidFill>
                <a:latin typeface="Helvetica LT"/>
                <a:cs typeface="Helvetica LT"/>
              </a:rPr>
              <a:t>Paris, le 13 novembre 2014</a:t>
            </a:r>
            <a:endParaRPr lang="fr-FR" sz="1700" dirty="0">
              <a:solidFill>
                <a:schemeClr val="tx1">
                  <a:lumMod val="50000"/>
                </a:schemeClr>
              </a:solidFill>
              <a:latin typeface="Helvetica LT"/>
              <a:cs typeface="Helvetica LT"/>
            </a:endParaRPr>
          </a:p>
        </p:txBody>
      </p:sp>
      <p:pic>
        <p:nvPicPr>
          <p:cNvPr id="12" name="Image 11"/>
          <p:cNvPicPr>
            <a:picLocks noChangeAspect="1"/>
          </p:cNvPicPr>
          <p:nvPr/>
        </p:nvPicPr>
        <p:blipFill>
          <a:blip r:embed="rId3"/>
          <a:stretch>
            <a:fillRect/>
          </a:stretch>
        </p:blipFill>
        <p:spPr>
          <a:xfrm>
            <a:off x="1261239" y="3482163"/>
            <a:ext cx="2738468" cy="452747"/>
          </a:xfrm>
          <a:prstGeom prst="rect">
            <a:avLst/>
          </a:prstGeom>
        </p:spPr>
      </p:pic>
      <p:pic>
        <p:nvPicPr>
          <p:cNvPr id="1026" name="Picture 2" descr="\\2K3SBS-SER\dossiers communs\2- Filières\2.1- Eolien\10. Pôles\10.3 Pôle industrie\logo\20121123 Logo Windustry.jpg"/>
          <p:cNvPicPr>
            <a:picLocks noChangeAspect="1" noChangeArrowheads="1"/>
          </p:cNvPicPr>
          <p:nvPr/>
        </p:nvPicPr>
        <p:blipFill>
          <a:blip r:embed="rId4"/>
          <a:srcRect/>
          <a:stretch>
            <a:fillRect/>
          </a:stretch>
        </p:blipFill>
        <p:spPr bwMode="auto">
          <a:xfrm>
            <a:off x="877301" y="4246686"/>
            <a:ext cx="3549268" cy="1400332"/>
          </a:xfrm>
          <a:prstGeom prst="rect">
            <a:avLst/>
          </a:prstGeom>
          <a:noFill/>
        </p:spPr>
      </p:pic>
    </p:spTree>
    <p:extLst>
      <p:ext uri="{BB962C8B-B14F-4D97-AF65-F5344CB8AC3E}">
        <p14:creationId xmlns:p14="http://schemas.microsoft.com/office/powerpoint/2010/main" xmlns="" val="101691872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grpSp>
        <p:nvGrpSpPr>
          <p:cNvPr id="2" name="Grouper 2"/>
          <p:cNvGrpSpPr/>
          <p:nvPr/>
        </p:nvGrpSpPr>
        <p:grpSpPr>
          <a:xfrm>
            <a:off x="1593745" y="0"/>
            <a:ext cx="9094893" cy="1231635"/>
            <a:chOff x="1593745" y="360323"/>
            <a:chExt cx="9094893" cy="1231635"/>
          </a:xfrm>
        </p:grpSpPr>
        <p:grpSp>
          <p:nvGrpSpPr>
            <p:cNvPr id="3" name="Grouper 1"/>
            <p:cNvGrpSpPr/>
            <p:nvPr/>
          </p:nvGrpSpPr>
          <p:grpSpPr>
            <a:xfrm>
              <a:off x="1593745" y="360323"/>
              <a:ext cx="8520238" cy="1096512"/>
              <a:chOff x="1477049" y="326741"/>
              <a:chExt cx="7896372" cy="994320"/>
            </a:xfrm>
          </p:grpSpPr>
          <p:cxnSp>
            <p:nvCxnSpPr>
              <p:cNvPr id="17" name="Connecteur droit 16"/>
              <p:cNvCxnSpPr/>
              <p:nvPr/>
            </p:nvCxnSpPr>
            <p:spPr>
              <a:xfrm>
                <a:off x="1477049" y="326741"/>
                <a:ext cx="0" cy="959999"/>
              </a:xfrm>
              <a:prstGeom prst="line">
                <a:avLst/>
              </a:prstGeom>
              <a:ln w="3175" cmpd="sng">
                <a:solidFill>
                  <a:srgbClr val="A6A6A6"/>
                </a:solidFill>
              </a:ln>
            </p:spPr>
            <p:style>
              <a:lnRef idx="2">
                <a:schemeClr val="accent1"/>
              </a:lnRef>
              <a:fillRef idx="0">
                <a:schemeClr val="accent1"/>
              </a:fillRef>
              <a:effectRef idx="1">
                <a:schemeClr val="accent1"/>
              </a:effectRef>
              <a:fontRef idx="minor">
                <a:schemeClr val="tx1"/>
              </a:fontRef>
            </p:style>
          </p:cxnSp>
          <p:sp>
            <p:nvSpPr>
              <p:cNvPr id="18" name="ZoneTexte 17"/>
              <p:cNvSpPr txBox="1"/>
              <p:nvPr/>
            </p:nvSpPr>
            <p:spPr>
              <a:xfrm>
                <a:off x="1734471" y="397815"/>
                <a:ext cx="3175336" cy="349414"/>
              </a:xfrm>
              <a:prstGeom prst="rect">
                <a:avLst/>
              </a:prstGeom>
              <a:noFill/>
            </p:spPr>
            <p:txBody>
              <a:bodyPr wrap="square" lIns="0" tIns="53639" rIns="107275" bIns="53639" rtlCol="0">
                <a:spAutoFit/>
              </a:bodyPr>
              <a:lstStyle/>
              <a:p>
                <a:endParaRPr lang="fr-FR" sz="1800" dirty="0">
                  <a:solidFill>
                    <a:srgbClr val="105393"/>
                  </a:solidFill>
                  <a:latin typeface="Myriad Pro"/>
                  <a:cs typeface="Myriad Pro"/>
                </a:endParaRPr>
              </a:p>
            </p:txBody>
          </p:sp>
          <p:sp>
            <p:nvSpPr>
              <p:cNvPr id="19" name="ZoneTexte 18"/>
              <p:cNvSpPr txBox="1"/>
              <p:nvPr/>
            </p:nvSpPr>
            <p:spPr>
              <a:xfrm>
                <a:off x="1739282" y="659092"/>
                <a:ext cx="7634139" cy="399650"/>
              </a:xfrm>
              <a:prstGeom prst="rect">
                <a:avLst/>
              </a:prstGeom>
              <a:noFill/>
            </p:spPr>
            <p:txBody>
              <a:bodyPr wrap="square" lIns="0" tIns="53639" rIns="107275" bIns="53639" rtlCol="0">
                <a:spAutoFit/>
              </a:bodyPr>
              <a:lstStyle/>
              <a:p>
                <a:pPr>
                  <a:lnSpc>
                    <a:spcPct val="90000"/>
                  </a:lnSpc>
                </a:pPr>
                <a:r>
                  <a:rPr lang="fr-FR" sz="2400" b="1" dirty="0" smtClean="0">
                    <a:solidFill>
                      <a:srgbClr val="105393"/>
                    </a:solidFill>
                    <a:latin typeface="Helvetica LT"/>
                    <a:cs typeface="Helvetica LT"/>
                  </a:rPr>
                  <a:t>La filière éolienne offshore</a:t>
                </a:r>
                <a:endParaRPr lang="fr-FR" sz="2400" b="1" dirty="0">
                  <a:solidFill>
                    <a:srgbClr val="105393"/>
                  </a:solidFill>
                  <a:latin typeface="Helvetica LT"/>
                  <a:cs typeface="Helvetica LT"/>
                </a:endParaRPr>
              </a:p>
            </p:txBody>
          </p:sp>
          <p:sp>
            <p:nvSpPr>
              <p:cNvPr id="20" name="ZoneTexte 19"/>
              <p:cNvSpPr txBox="1"/>
              <p:nvPr/>
            </p:nvSpPr>
            <p:spPr>
              <a:xfrm>
                <a:off x="1739283" y="963590"/>
                <a:ext cx="1895182" cy="357471"/>
              </a:xfrm>
              <a:prstGeom prst="rect">
                <a:avLst/>
              </a:prstGeom>
              <a:noFill/>
            </p:spPr>
            <p:txBody>
              <a:bodyPr wrap="square" lIns="0" rtlCol="0">
                <a:spAutoFit/>
              </a:bodyPr>
              <a:lstStyle/>
              <a:p>
                <a:pPr>
                  <a:lnSpc>
                    <a:spcPct val="120000"/>
                  </a:lnSpc>
                </a:pPr>
                <a:endParaRPr lang="fr-FR" sz="1800" dirty="0">
                  <a:solidFill>
                    <a:schemeClr val="tx1">
                      <a:lumMod val="50000"/>
                    </a:schemeClr>
                  </a:solidFill>
                  <a:latin typeface="Helvetica LT"/>
                  <a:cs typeface="Helvetica LT"/>
                </a:endParaRPr>
              </a:p>
            </p:txBody>
          </p:sp>
        </p:grpSp>
        <p:sp>
          <p:nvSpPr>
            <p:cNvPr id="15" name="Rectangle 14"/>
            <p:cNvSpPr/>
            <p:nvPr/>
          </p:nvSpPr>
          <p:spPr>
            <a:xfrm>
              <a:off x="10113983" y="533292"/>
              <a:ext cx="574655" cy="1058666"/>
            </a:xfrm>
            <a:prstGeom prst="rect">
              <a:avLst/>
            </a:prstGeom>
            <a:solidFill>
              <a:srgbClr val="105393"/>
            </a:solidFill>
          </p:spPr>
          <p:style>
            <a:lnRef idx="1">
              <a:schemeClr val="accent1"/>
            </a:lnRef>
            <a:fillRef idx="3">
              <a:schemeClr val="accent1"/>
            </a:fillRef>
            <a:effectRef idx="2">
              <a:schemeClr val="accent1"/>
            </a:effectRef>
            <a:fontRef idx="minor">
              <a:schemeClr val="lt1"/>
            </a:fontRef>
          </p:style>
          <p:txBody>
            <a:bodyPr lIns="116790" tIns="58397" rIns="116790" bIns="58397" rtlCol="0" anchor="ctr"/>
            <a:lstStyle/>
            <a:p>
              <a:fld id="{02253450-B5C9-43C1-BCF4-FAE8614031DA}" type="slidenum">
                <a:rPr lang="fr-FR" sz="1700" smtClean="0">
                  <a:solidFill>
                    <a:schemeClr val="tx1"/>
                  </a:solidFill>
                </a:rPr>
                <a:pPr/>
                <a:t>10</a:t>
              </a:fld>
              <a:endParaRPr lang="fr-FR" sz="1700" dirty="0">
                <a:solidFill>
                  <a:schemeClr val="tx1"/>
                </a:solidFill>
              </a:endParaRPr>
            </a:p>
          </p:txBody>
        </p:sp>
      </p:grpSp>
      <p:pic>
        <p:nvPicPr>
          <p:cNvPr id="2050" name="Picture 2" descr="\\2K3SBS-SER\dossiers communs\2- Filières\2.1- Eolien\10. Pôles\10.3 Pôle industrie\logo\20121123 Logo Windustry.jpg"/>
          <p:cNvPicPr>
            <a:picLocks noChangeAspect="1" noChangeArrowheads="1"/>
          </p:cNvPicPr>
          <p:nvPr/>
        </p:nvPicPr>
        <p:blipFill>
          <a:blip r:embed="rId3"/>
          <a:srcRect/>
          <a:stretch>
            <a:fillRect/>
          </a:stretch>
        </p:blipFill>
        <p:spPr bwMode="auto">
          <a:xfrm>
            <a:off x="7444163" y="6494420"/>
            <a:ext cx="2708033" cy="1068430"/>
          </a:xfrm>
          <a:prstGeom prst="rect">
            <a:avLst/>
          </a:prstGeom>
          <a:noFill/>
        </p:spPr>
      </p:pic>
      <p:sp>
        <p:nvSpPr>
          <p:cNvPr id="14" name="ZoneTexte 13"/>
          <p:cNvSpPr txBox="1"/>
          <p:nvPr/>
        </p:nvSpPr>
        <p:spPr>
          <a:xfrm>
            <a:off x="1595692" y="1535640"/>
            <a:ext cx="8712090" cy="4934638"/>
          </a:xfrm>
          <a:prstGeom prst="rect">
            <a:avLst/>
          </a:prstGeom>
          <a:noFill/>
        </p:spPr>
        <p:txBody>
          <a:bodyPr wrap="square" lIns="0" tIns="58397" rIns="116790" bIns="58397" rtlCol="0">
            <a:spAutoFit/>
          </a:bodyPr>
          <a:lstStyle/>
          <a:p>
            <a:pPr marL="342900" indent="-342900">
              <a:lnSpc>
                <a:spcPct val="150000"/>
              </a:lnSpc>
              <a:spcAft>
                <a:spcPts val="300"/>
              </a:spcAft>
            </a:pPr>
            <a:r>
              <a:rPr lang="en-GB" sz="1600" b="1" i="1" dirty="0" smtClean="0">
                <a:solidFill>
                  <a:schemeClr val="bg1">
                    <a:lumMod val="50000"/>
                    <a:lumOff val="50000"/>
                  </a:schemeClr>
                </a:solidFill>
                <a:latin typeface="Helvetica LT"/>
                <a:cs typeface="Helvetica LT"/>
              </a:rPr>
              <a:t>2004: 	</a:t>
            </a:r>
            <a:r>
              <a:rPr lang="en-GB" sz="1600" b="1" i="1" dirty="0" err="1" smtClean="0">
                <a:solidFill>
                  <a:schemeClr val="bg1">
                    <a:lumMod val="50000"/>
                    <a:lumOff val="50000"/>
                  </a:schemeClr>
                </a:solidFill>
                <a:latin typeface="Helvetica LT"/>
                <a:cs typeface="Helvetica LT"/>
              </a:rPr>
              <a:t>Appel</a:t>
            </a:r>
            <a:r>
              <a:rPr lang="en-GB" sz="1600" b="1" i="1" dirty="0" smtClean="0">
                <a:solidFill>
                  <a:schemeClr val="bg1">
                    <a:lumMod val="50000"/>
                    <a:lumOff val="50000"/>
                  </a:schemeClr>
                </a:solidFill>
                <a:latin typeface="Helvetica LT"/>
                <a:cs typeface="Helvetica LT"/>
              </a:rPr>
              <a:t> </a:t>
            </a:r>
            <a:r>
              <a:rPr lang="en-GB" sz="1600" b="1" i="1" dirty="0" err="1" smtClean="0">
                <a:solidFill>
                  <a:schemeClr val="bg1">
                    <a:lumMod val="50000"/>
                    <a:lumOff val="50000"/>
                  </a:schemeClr>
                </a:solidFill>
                <a:latin typeface="Helvetica LT"/>
                <a:cs typeface="Helvetica LT"/>
              </a:rPr>
              <a:t>d’offres</a:t>
            </a:r>
            <a:r>
              <a:rPr lang="en-GB" sz="1600" b="1" i="1" dirty="0" smtClean="0">
                <a:solidFill>
                  <a:schemeClr val="bg1">
                    <a:lumMod val="50000"/>
                    <a:lumOff val="50000"/>
                  </a:schemeClr>
                </a:solidFill>
                <a:latin typeface="Helvetica LT"/>
                <a:cs typeface="Helvetica LT"/>
              </a:rPr>
              <a:t> </a:t>
            </a:r>
            <a:r>
              <a:rPr lang="en-GB" sz="1600" b="1" i="1" dirty="0" smtClean="0">
                <a:solidFill>
                  <a:schemeClr val="bg1">
                    <a:lumMod val="50000"/>
                    <a:lumOff val="50000"/>
                  </a:schemeClr>
                </a:solidFill>
                <a:latin typeface="Helvetica LT"/>
                <a:cs typeface="Helvetica LT"/>
              </a:rPr>
              <a:t>pour un maximum de 500MW, et des </a:t>
            </a:r>
            <a:r>
              <a:rPr lang="en-GB" sz="1600" b="1" i="1" dirty="0" err="1" smtClean="0">
                <a:solidFill>
                  <a:schemeClr val="bg1">
                    <a:lumMod val="50000"/>
                    <a:lumOff val="50000"/>
                  </a:schemeClr>
                </a:solidFill>
                <a:latin typeface="Helvetica LT"/>
                <a:cs typeface="Helvetica LT"/>
              </a:rPr>
              <a:t>projets</a:t>
            </a:r>
            <a:r>
              <a:rPr lang="en-GB" sz="1600" b="1" i="1" dirty="0" smtClean="0">
                <a:solidFill>
                  <a:schemeClr val="bg1">
                    <a:lumMod val="50000"/>
                    <a:lumOff val="50000"/>
                  </a:schemeClr>
                </a:solidFill>
                <a:latin typeface="Helvetica LT"/>
                <a:cs typeface="Helvetica LT"/>
              </a:rPr>
              <a:t> de maximum 150MW</a:t>
            </a:r>
          </a:p>
          <a:p>
            <a:pPr marL="342900" indent="-342900">
              <a:lnSpc>
                <a:spcPct val="150000"/>
              </a:lnSpc>
              <a:spcAft>
                <a:spcPts val="300"/>
              </a:spcAft>
            </a:pPr>
            <a:r>
              <a:rPr lang="en-GB" sz="1600" b="1" i="1" dirty="0" smtClean="0">
                <a:solidFill>
                  <a:schemeClr val="bg1">
                    <a:lumMod val="50000"/>
                    <a:lumOff val="50000"/>
                  </a:schemeClr>
                </a:solidFill>
                <a:latin typeface="Helvetica LT"/>
                <a:cs typeface="Helvetica LT"/>
              </a:rPr>
              <a:t>		Pas de zones </a:t>
            </a:r>
            <a:r>
              <a:rPr lang="en-GB" sz="1600" b="1" i="1" dirty="0" err="1" smtClean="0">
                <a:solidFill>
                  <a:schemeClr val="bg1">
                    <a:lumMod val="50000"/>
                    <a:lumOff val="50000"/>
                  </a:schemeClr>
                </a:solidFill>
                <a:latin typeface="Helvetica LT"/>
                <a:cs typeface="Helvetica LT"/>
              </a:rPr>
              <a:t>prédéfinies</a:t>
            </a:r>
            <a:r>
              <a:rPr lang="en-GB" sz="1600" b="1" i="1" dirty="0" smtClean="0">
                <a:solidFill>
                  <a:schemeClr val="bg1">
                    <a:lumMod val="50000"/>
                    <a:lumOff val="50000"/>
                  </a:schemeClr>
                </a:solidFill>
                <a:latin typeface="Helvetica LT"/>
                <a:cs typeface="Helvetica LT"/>
              </a:rPr>
              <a:t>, </a:t>
            </a:r>
            <a:r>
              <a:rPr lang="en-GB" sz="1600" b="1" i="1" dirty="0" err="1" smtClean="0">
                <a:solidFill>
                  <a:schemeClr val="bg1">
                    <a:lumMod val="50000"/>
                    <a:lumOff val="50000"/>
                  </a:schemeClr>
                </a:solidFill>
                <a:latin typeface="Helvetica LT"/>
                <a:cs typeface="Helvetica LT"/>
              </a:rPr>
              <a:t>p</a:t>
            </a:r>
            <a:r>
              <a:rPr lang="en-GB" sz="1600" b="1" i="1" dirty="0" err="1" smtClean="0">
                <a:solidFill>
                  <a:schemeClr val="bg1">
                    <a:lumMod val="50000"/>
                    <a:lumOff val="50000"/>
                  </a:schemeClr>
                </a:solidFill>
                <a:latin typeface="Helvetica LT"/>
                <a:cs typeface="Helvetica LT"/>
              </a:rPr>
              <a:t>oste</a:t>
            </a:r>
            <a:r>
              <a:rPr lang="en-GB" sz="1600" b="1" i="1" dirty="0" smtClean="0">
                <a:solidFill>
                  <a:schemeClr val="bg1">
                    <a:lumMod val="50000"/>
                    <a:lumOff val="50000"/>
                  </a:schemeClr>
                </a:solidFill>
                <a:latin typeface="Helvetica LT"/>
                <a:cs typeface="Helvetica LT"/>
              </a:rPr>
              <a:t> </a:t>
            </a:r>
            <a:r>
              <a:rPr lang="en-GB" sz="1600" b="1" i="1" dirty="0" smtClean="0">
                <a:solidFill>
                  <a:schemeClr val="bg1">
                    <a:lumMod val="50000"/>
                    <a:lumOff val="50000"/>
                  </a:schemeClr>
                </a:solidFill>
                <a:latin typeface="Helvetica LT"/>
                <a:cs typeface="Helvetica LT"/>
              </a:rPr>
              <a:t>de </a:t>
            </a:r>
            <a:r>
              <a:rPr lang="en-GB" sz="1600" b="1" i="1" dirty="0" err="1" smtClean="0">
                <a:solidFill>
                  <a:schemeClr val="bg1">
                    <a:lumMod val="50000"/>
                    <a:lumOff val="50000"/>
                  </a:schemeClr>
                </a:solidFill>
                <a:latin typeface="Helvetica LT"/>
                <a:cs typeface="Helvetica LT"/>
              </a:rPr>
              <a:t>raccordement</a:t>
            </a:r>
            <a:r>
              <a:rPr lang="en-GB" sz="1600" b="1" i="1" dirty="0" smtClean="0">
                <a:solidFill>
                  <a:schemeClr val="bg1">
                    <a:lumMod val="50000"/>
                    <a:lumOff val="50000"/>
                  </a:schemeClr>
                </a:solidFill>
                <a:latin typeface="Helvetica LT"/>
                <a:cs typeface="Helvetica LT"/>
              </a:rPr>
              <a:t> </a:t>
            </a:r>
            <a:r>
              <a:rPr lang="en-GB" sz="1600" b="1" i="1" dirty="0" err="1" smtClean="0">
                <a:solidFill>
                  <a:schemeClr val="bg1">
                    <a:lumMod val="50000"/>
                    <a:lumOff val="50000"/>
                  </a:schemeClr>
                </a:solidFill>
                <a:latin typeface="Helvetica LT"/>
                <a:cs typeface="Helvetica LT"/>
              </a:rPr>
              <a:t>devant</a:t>
            </a:r>
            <a:r>
              <a:rPr lang="en-GB" sz="1600" b="1" i="1" dirty="0" smtClean="0">
                <a:solidFill>
                  <a:schemeClr val="bg1">
                    <a:lumMod val="50000"/>
                    <a:lumOff val="50000"/>
                  </a:schemeClr>
                </a:solidFill>
                <a:latin typeface="Helvetica LT"/>
                <a:cs typeface="Helvetica LT"/>
              </a:rPr>
              <a:t> </a:t>
            </a:r>
            <a:r>
              <a:rPr lang="en-GB" sz="1600" b="1" i="1" dirty="0" err="1" smtClean="0">
                <a:solidFill>
                  <a:schemeClr val="bg1">
                    <a:lumMod val="50000"/>
                    <a:lumOff val="50000"/>
                  </a:schemeClr>
                </a:solidFill>
                <a:latin typeface="Helvetica LT"/>
                <a:cs typeface="Helvetica LT"/>
              </a:rPr>
              <a:t>être</a:t>
            </a:r>
            <a:r>
              <a:rPr lang="en-GB" sz="1600" b="1" i="1" dirty="0" smtClean="0">
                <a:solidFill>
                  <a:schemeClr val="bg1">
                    <a:lumMod val="50000"/>
                    <a:lumOff val="50000"/>
                  </a:schemeClr>
                </a:solidFill>
                <a:latin typeface="Helvetica LT"/>
                <a:cs typeface="Helvetica LT"/>
              </a:rPr>
              <a:t> </a:t>
            </a:r>
            <a:r>
              <a:rPr lang="en-GB" sz="1600" b="1" i="1" dirty="0" err="1" smtClean="0">
                <a:solidFill>
                  <a:schemeClr val="bg1">
                    <a:lumMod val="50000"/>
                    <a:lumOff val="50000"/>
                  </a:schemeClr>
                </a:solidFill>
                <a:latin typeface="Helvetica LT"/>
                <a:cs typeface="Helvetica LT"/>
              </a:rPr>
              <a:t>installé</a:t>
            </a:r>
            <a:r>
              <a:rPr lang="en-GB" sz="1600" b="1" i="1" dirty="0" smtClean="0">
                <a:solidFill>
                  <a:schemeClr val="bg1">
                    <a:lumMod val="50000"/>
                    <a:lumOff val="50000"/>
                  </a:schemeClr>
                </a:solidFill>
                <a:latin typeface="Helvetica LT"/>
                <a:cs typeface="Helvetica LT"/>
              </a:rPr>
              <a:t> à </a:t>
            </a:r>
            <a:r>
              <a:rPr lang="en-GB" sz="1600" b="1" i="1" dirty="0" err="1" smtClean="0">
                <a:solidFill>
                  <a:schemeClr val="bg1">
                    <a:lumMod val="50000"/>
                    <a:lumOff val="50000"/>
                  </a:schemeClr>
                </a:solidFill>
                <a:latin typeface="Helvetica LT"/>
                <a:cs typeface="Helvetica LT"/>
              </a:rPr>
              <a:t>terre</a:t>
            </a:r>
            <a:endParaRPr lang="en-GB" sz="1600" b="1" i="1" dirty="0" smtClean="0">
              <a:solidFill>
                <a:schemeClr val="bg1">
                  <a:lumMod val="50000"/>
                  <a:lumOff val="50000"/>
                </a:schemeClr>
              </a:solidFill>
              <a:latin typeface="Helvetica LT"/>
              <a:cs typeface="Helvetica LT"/>
            </a:endParaRPr>
          </a:p>
          <a:p>
            <a:pPr marL="342900" indent="-342900">
              <a:lnSpc>
                <a:spcPct val="150000"/>
              </a:lnSpc>
              <a:spcAft>
                <a:spcPts val="300"/>
              </a:spcAft>
            </a:pPr>
            <a:r>
              <a:rPr lang="en-GB" sz="1600" b="1" i="1" dirty="0" smtClean="0">
                <a:solidFill>
                  <a:schemeClr val="bg1">
                    <a:lumMod val="50000"/>
                    <a:lumOff val="50000"/>
                  </a:schemeClr>
                </a:solidFill>
                <a:latin typeface="Helvetica LT"/>
                <a:cs typeface="Helvetica LT"/>
              </a:rPr>
              <a:t>		</a:t>
            </a:r>
            <a:r>
              <a:rPr lang="en-GB" sz="1600" b="1" i="1" dirty="0" smtClean="0">
                <a:solidFill>
                  <a:srgbClr val="105393"/>
                </a:solidFill>
                <a:latin typeface="Helvetica LT"/>
                <a:cs typeface="Helvetica LT"/>
              </a:rPr>
              <a:t>=&gt; 2005, un </a:t>
            </a:r>
            <a:r>
              <a:rPr lang="en-GB" sz="1600" b="1" i="1" dirty="0" err="1" smtClean="0">
                <a:solidFill>
                  <a:srgbClr val="105393"/>
                </a:solidFill>
                <a:latin typeface="Helvetica LT"/>
                <a:cs typeface="Helvetica LT"/>
              </a:rPr>
              <a:t>seul</a:t>
            </a:r>
            <a:r>
              <a:rPr lang="en-GB" sz="1600" b="1" i="1" dirty="0" smtClean="0">
                <a:solidFill>
                  <a:srgbClr val="105393"/>
                </a:solidFill>
                <a:latin typeface="Helvetica LT"/>
                <a:cs typeface="Helvetica LT"/>
              </a:rPr>
              <a:t> </a:t>
            </a:r>
            <a:r>
              <a:rPr lang="en-GB" sz="1600" b="1" i="1" dirty="0" err="1" smtClean="0">
                <a:solidFill>
                  <a:srgbClr val="105393"/>
                </a:solidFill>
                <a:latin typeface="Helvetica LT"/>
                <a:cs typeface="Helvetica LT"/>
              </a:rPr>
              <a:t>projet</a:t>
            </a:r>
            <a:r>
              <a:rPr lang="en-GB" sz="1600" b="1" i="1" dirty="0" smtClean="0">
                <a:solidFill>
                  <a:srgbClr val="105393"/>
                </a:solidFill>
                <a:latin typeface="Helvetica LT"/>
                <a:cs typeface="Helvetica LT"/>
              </a:rPr>
              <a:t> </a:t>
            </a:r>
            <a:r>
              <a:rPr lang="en-GB" sz="1600" b="1" i="1" dirty="0" err="1" smtClean="0">
                <a:solidFill>
                  <a:srgbClr val="105393"/>
                </a:solidFill>
                <a:latin typeface="Helvetica LT"/>
                <a:cs typeface="Helvetica LT"/>
              </a:rPr>
              <a:t>sélectionné</a:t>
            </a:r>
            <a:r>
              <a:rPr lang="en-GB" sz="1600" b="1" i="1" dirty="0" smtClean="0">
                <a:solidFill>
                  <a:srgbClr val="105393"/>
                </a:solidFill>
                <a:latin typeface="Helvetica LT"/>
                <a:cs typeface="Helvetica LT"/>
              </a:rPr>
              <a:t> :	Côte </a:t>
            </a:r>
            <a:r>
              <a:rPr lang="en-GB" sz="1600" b="1" i="1" dirty="0" err="1" smtClean="0">
                <a:solidFill>
                  <a:srgbClr val="105393"/>
                </a:solidFill>
                <a:latin typeface="Helvetica LT"/>
                <a:cs typeface="Helvetica LT"/>
              </a:rPr>
              <a:t>d’Albâtre</a:t>
            </a:r>
            <a:r>
              <a:rPr lang="en-GB" sz="1600" b="1" i="1" dirty="0" smtClean="0">
                <a:solidFill>
                  <a:srgbClr val="105393"/>
                </a:solidFill>
                <a:latin typeface="Helvetica LT"/>
                <a:cs typeface="Helvetica LT"/>
              </a:rPr>
              <a:t> (</a:t>
            </a:r>
            <a:r>
              <a:rPr lang="en-GB" sz="1600" b="1" i="1" dirty="0" err="1" smtClean="0">
                <a:solidFill>
                  <a:srgbClr val="105393"/>
                </a:solidFill>
                <a:latin typeface="Helvetica LT"/>
                <a:cs typeface="Helvetica LT"/>
              </a:rPr>
              <a:t>Veulettes-sur-Mer</a:t>
            </a:r>
            <a:r>
              <a:rPr lang="en-GB" sz="1600" b="1" i="1" dirty="0" smtClean="0">
                <a:solidFill>
                  <a:srgbClr val="105393"/>
                </a:solidFill>
                <a:latin typeface="Helvetica LT"/>
                <a:cs typeface="Helvetica LT"/>
              </a:rPr>
              <a:t>) </a:t>
            </a:r>
            <a:r>
              <a:rPr lang="en-GB" sz="1600" b="1" i="1" dirty="0" smtClean="0">
                <a:solidFill>
                  <a:srgbClr val="105393"/>
                </a:solidFill>
                <a:latin typeface="Helvetica LT"/>
                <a:cs typeface="Helvetica LT"/>
              </a:rPr>
              <a:t>– 105MW</a:t>
            </a:r>
          </a:p>
          <a:p>
            <a:pPr marL="342900" indent="-342900">
              <a:lnSpc>
                <a:spcPct val="150000"/>
              </a:lnSpc>
              <a:spcAft>
                <a:spcPts val="300"/>
              </a:spcAft>
            </a:pPr>
            <a:r>
              <a:rPr lang="en-GB" sz="1600" b="1" i="1" dirty="0" smtClean="0">
                <a:solidFill>
                  <a:schemeClr val="bg1">
                    <a:lumMod val="50000"/>
                    <a:lumOff val="50000"/>
                  </a:schemeClr>
                </a:solidFill>
                <a:latin typeface="Helvetica LT"/>
                <a:cs typeface="Helvetica LT"/>
              </a:rPr>
              <a:t>								21 </a:t>
            </a:r>
            <a:r>
              <a:rPr lang="en-GB" sz="1600" b="1" i="1" dirty="0" err="1" smtClean="0">
                <a:solidFill>
                  <a:schemeClr val="bg1">
                    <a:lumMod val="50000"/>
                    <a:lumOff val="50000"/>
                  </a:schemeClr>
                </a:solidFill>
                <a:latin typeface="Helvetica LT"/>
                <a:cs typeface="Helvetica LT"/>
              </a:rPr>
              <a:t>éoliennes</a:t>
            </a:r>
            <a:r>
              <a:rPr lang="en-GB" sz="1600" b="1" i="1" dirty="0" smtClean="0">
                <a:solidFill>
                  <a:schemeClr val="bg1">
                    <a:lumMod val="50000"/>
                    <a:lumOff val="50000"/>
                  </a:schemeClr>
                </a:solidFill>
                <a:latin typeface="Helvetica LT"/>
                <a:cs typeface="Helvetica LT"/>
              </a:rPr>
              <a:t> M5000 de 5MW à </a:t>
            </a:r>
            <a:r>
              <a:rPr lang="en-GB" sz="1600" b="1" i="1" dirty="0" smtClean="0">
                <a:solidFill>
                  <a:schemeClr val="bg1">
                    <a:lumMod val="50000"/>
                    <a:lumOff val="50000"/>
                  </a:schemeClr>
                </a:solidFill>
                <a:latin typeface="Helvetica LT"/>
                <a:cs typeface="Helvetica LT"/>
              </a:rPr>
              <a:t>7 km de la </a:t>
            </a:r>
            <a:r>
              <a:rPr lang="en-GB" sz="1600" b="1" i="1" dirty="0" err="1" smtClean="0">
                <a:solidFill>
                  <a:schemeClr val="bg1">
                    <a:lumMod val="50000"/>
                    <a:lumOff val="50000"/>
                  </a:schemeClr>
                </a:solidFill>
                <a:latin typeface="Helvetica LT"/>
                <a:cs typeface="Helvetica LT"/>
              </a:rPr>
              <a:t>côte</a:t>
            </a:r>
            <a:endParaRPr lang="en-GB" sz="1600" b="1" i="1" dirty="0" smtClean="0">
              <a:solidFill>
                <a:schemeClr val="bg1">
                  <a:lumMod val="50000"/>
                  <a:lumOff val="50000"/>
                </a:schemeClr>
              </a:solidFill>
              <a:latin typeface="Helvetica LT"/>
              <a:cs typeface="Helvetica LT"/>
            </a:endParaRPr>
          </a:p>
          <a:p>
            <a:pPr marL="342900" indent="-342900">
              <a:lnSpc>
                <a:spcPct val="150000"/>
              </a:lnSpc>
              <a:spcAft>
                <a:spcPts val="300"/>
              </a:spcAft>
            </a:pPr>
            <a:r>
              <a:rPr lang="en-GB" sz="1600" b="1" i="1" dirty="0" smtClean="0">
                <a:solidFill>
                  <a:schemeClr val="bg1">
                    <a:lumMod val="50000"/>
                    <a:lumOff val="50000"/>
                  </a:schemeClr>
                </a:solidFill>
                <a:latin typeface="Helvetica LT"/>
                <a:cs typeface="Helvetica LT"/>
              </a:rPr>
              <a:t>								</a:t>
            </a:r>
            <a:r>
              <a:rPr lang="en-GB" sz="1600" b="1" i="1" dirty="0" err="1" smtClean="0">
                <a:solidFill>
                  <a:schemeClr val="bg1">
                    <a:lumMod val="50000"/>
                    <a:lumOff val="50000"/>
                  </a:schemeClr>
                </a:solidFill>
                <a:latin typeface="Helvetica LT"/>
                <a:cs typeface="Helvetica LT"/>
              </a:rPr>
              <a:t>Développé</a:t>
            </a:r>
            <a:r>
              <a:rPr lang="en-GB" sz="1600" b="1" i="1" dirty="0" smtClean="0">
                <a:solidFill>
                  <a:schemeClr val="bg1">
                    <a:lumMod val="50000"/>
                    <a:lumOff val="50000"/>
                  </a:schemeClr>
                </a:solidFill>
                <a:latin typeface="Helvetica LT"/>
                <a:cs typeface="Helvetica LT"/>
              </a:rPr>
              <a:t> par ENERTRAG &amp; PROKON NORD</a:t>
            </a:r>
          </a:p>
          <a:p>
            <a:pPr marL="342900" indent="-342900">
              <a:lnSpc>
                <a:spcPct val="150000"/>
              </a:lnSpc>
              <a:spcAft>
                <a:spcPts val="300"/>
              </a:spcAft>
            </a:pPr>
            <a:endParaRPr lang="en-GB" sz="1600" b="1" i="1" dirty="0" smtClean="0">
              <a:solidFill>
                <a:schemeClr val="bg1">
                  <a:lumMod val="50000"/>
                  <a:lumOff val="50000"/>
                </a:schemeClr>
              </a:solidFill>
              <a:latin typeface="Helvetica LT"/>
              <a:cs typeface="Helvetica LT"/>
            </a:endParaRPr>
          </a:p>
          <a:p>
            <a:pPr marL="342900" indent="-342900">
              <a:lnSpc>
                <a:spcPct val="150000"/>
              </a:lnSpc>
              <a:spcAft>
                <a:spcPts val="300"/>
              </a:spcAft>
            </a:pPr>
            <a:r>
              <a:rPr lang="en-GB" sz="1600" b="1" i="1" dirty="0" smtClean="0">
                <a:solidFill>
                  <a:schemeClr val="bg1">
                    <a:lumMod val="50000"/>
                    <a:lumOff val="50000"/>
                  </a:schemeClr>
                </a:solidFill>
                <a:latin typeface="Helvetica LT"/>
                <a:cs typeface="Helvetica LT"/>
              </a:rPr>
              <a:t>2011 :	</a:t>
            </a:r>
            <a:r>
              <a:rPr lang="en-GB" sz="1600" b="1" i="1" dirty="0" err="1" smtClean="0">
                <a:solidFill>
                  <a:schemeClr val="bg1">
                    <a:lumMod val="50000"/>
                    <a:lumOff val="50000"/>
                  </a:schemeClr>
                </a:solidFill>
                <a:latin typeface="Helvetica LT"/>
                <a:cs typeface="Helvetica LT"/>
              </a:rPr>
              <a:t>Appel</a:t>
            </a:r>
            <a:r>
              <a:rPr lang="en-GB" sz="1600" b="1" i="1" dirty="0" smtClean="0">
                <a:solidFill>
                  <a:schemeClr val="bg1">
                    <a:lumMod val="50000"/>
                    <a:lumOff val="50000"/>
                  </a:schemeClr>
                </a:solidFill>
                <a:latin typeface="Helvetica LT"/>
                <a:cs typeface="Helvetica LT"/>
              </a:rPr>
              <a:t> </a:t>
            </a:r>
            <a:r>
              <a:rPr lang="en-GB" sz="1600" b="1" i="1" dirty="0" err="1" smtClean="0">
                <a:solidFill>
                  <a:schemeClr val="bg1">
                    <a:lumMod val="50000"/>
                    <a:lumOff val="50000"/>
                  </a:schemeClr>
                </a:solidFill>
                <a:latin typeface="Helvetica LT"/>
                <a:cs typeface="Helvetica LT"/>
              </a:rPr>
              <a:t>d‘offres</a:t>
            </a:r>
            <a:r>
              <a:rPr lang="en-GB" sz="1600" b="1" i="1" dirty="0" smtClean="0">
                <a:solidFill>
                  <a:schemeClr val="bg1">
                    <a:lumMod val="50000"/>
                    <a:lumOff val="50000"/>
                  </a:schemeClr>
                </a:solidFill>
                <a:latin typeface="Helvetica LT"/>
                <a:cs typeface="Helvetica LT"/>
              </a:rPr>
              <a:t> pour 5 zones (3000MW): Le </a:t>
            </a:r>
            <a:r>
              <a:rPr lang="en-GB" sz="1600" b="1" i="1" dirty="0" err="1" smtClean="0">
                <a:solidFill>
                  <a:schemeClr val="bg1">
                    <a:lumMod val="50000"/>
                    <a:lumOff val="50000"/>
                  </a:schemeClr>
                </a:solidFill>
                <a:latin typeface="Helvetica LT"/>
                <a:cs typeface="Helvetica LT"/>
              </a:rPr>
              <a:t>Tréport</a:t>
            </a:r>
            <a:r>
              <a:rPr lang="en-GB" sz="1600" b="1" i="1" dirty="0" smtClean="0">
                <a:solidFill>
                  <a:schemeClr val="bg1">
                    <a:lumMod val="50000"/>
                    <a:lumOff val="50000"/>
                  </a:schemeClr>
                </a:solidFill>
                <a:latin typeface="Helvetica LT"/>
                <a:cs typeface="Helvetica LT"/>
              </a:rPr>
              <a:t> (750MW), </a:t>
            </a:r>
            <a:r>
              <a:rPr lang="en-GB" sz="1600" b="1" i="1" dirty="0" err="1" smtClean="0">
                <a:solidFill>
                  <a:schemeClr val="bg1">
                    <a:lumMod val="50000"/>
                    <a:lumOff val="50000"/>
                  </a:schemeClr>
                </a:solidFill>
                <a:latin typeface="Helvetica LT"/>
                <a:cs typeface="Helvetica LT"/>
              </a:rPr>
              <a:t>Fécamp</a:t>
            </a:r>
            <a:r>
              <a:rPr lang="en-GB" sz="1600" b="1" i="1" dirty="0" smtClean="0">
                <a:solidFill>
                  <a:schemeClr val="bg1">
                    <a:lumMod val="50000"/>
                    <a:lumOff val="50000"/>
                  </a:schemeClr>
                </a:solidFill>
                <a:latin typeface="Helvetica LT"/>
                <a:cs typeface="Helvetica LT"/>
              </a:rPr>
              <a:t> (500MW), 	</a:t>
            </a:r>
            <a:r>
              <a:rPr lang="en-GB" sz="1600" b="1" i="1" dirty="0" err="1" smtClean="0">
                <a:solidFill>
                  <a:schemeClr val="bg1">
                    <a:lumMod val="50000"/>
                    <a:lumOff val="50000"/>
                  </a:schemeClr>
                </a:solidFill>
                <a:latin typeface="Helvetica LT"/>
                <a:cs typeface="Helvetica LT"/>
              </a:rPr>
              <a:t>Courseulles-sur-mer</a:t>
            </a:r>
            <a:r>
              <a:rPr lang="en-GB" sz="1600" b="1" i="1" dirty="0" smtClean="0">
                <a:solidFill>
                  <a:schemeClr val="bg1">
                    <a:lumMod val="50000"/>
                    <a:lumOff val="50000"/>
                  </a:schemeClr>
                </a:solidFill>
                <a:latin typeface="Helvetica LT"/>
                <a:cs typeface="Helvetica LT"/>
              </a:rPr>
              <a:t> (500MW), Saint-</a:t>
            </a:r>
            <a:r>
              <a:rPr lang="en-GB" sz="1600" b="1" i="1" dirty="0" err="1" smtClean="0">
                <a:solidFill>
                  <a:schemeClr val="bg1">
                    <a:lumMod val="50000"/>
                    <a:lumOff val="50000"/>
                  </a:schemeClr>
                </a:solidFill>
                <a:latin typeface="Helvetica LT"/>
                <a:cs typeface="Helvetica LT"/>
              </a:rPr>
              <a:t>Brieuc</a:t>
            </a:r>
            <a:r>
              <a:rPr lang="en-GB" sz="1600" b="1" i="1" dirty="0" smtClean="0">
                <a:solidFill>
                  <a:schemeClr val="bg1">
                    <a:lumMod val="50000"/>
                    <a:lumOff val="50000"/>
                  </a:schemeClr>
                </a:solidFill>
                <a:latin typeface="Helvetica LT"/>
                <a:cs typeface="Helvetica LT"/>
              </a:rPr>
              <a:t> (500MW), Saint-Nazaire (750MW)</a:t>
            </a:r>
          </a:p>
          <a:p>
            <a:pPr marL="342900" indent="-342900">
              <a:lnSpc>
                <a:spcPct val="150000"/>
              </a:lnSpc>
              <a:spcAft>
                <a:spcPts val="300"/>
              </a:spcAft>
            </a:pPr>
            <a:r>
              <a:rPr lang="en-GB" sz="1600" b="1" i="1" dirty="0" smtClean="0">
                <a:solidFill>
                  <a:schemeClr val="bg1">
                    <a:lumMod val="50000"/>
                    <a:lumOff val="50000"/>
                  </a:schemeClr>
                </a:solidFill>
                <a:latin typeface="Helvetica LT"/>
                <a:cs typeface="Helvetica LT"/>
              </a:rPr>
              <a:t>		</a:t>
            </a:r>
            <a:r>
              <a:rPr lang="en-GB" sz="1600" b="1" i="1" dirty="0" smtClean="0">
                <a:solidFill>
                  <a:srgbClr val="105393"/>
                </a:solidFill>
                <a:latin typeface="Helvetica LT"/>
                <a:cs typeface="Helvetica LT"/>
              </a:rPr>
              <a:t>=&gt; 2012 : 4 zones </a:t>
            </a:r>
            <a:r>
              <a:rPr lang="en-GB" sz="1600" b="1" i="1" dirty="0" err="1" smtClean="0">
                <a:solidFill>
                  <a:srgbClr val="105393"/>
                </a:solidFill>
                <a:latin typeface="Helvetica LT"/>
                <a:cs typeface="Helvetica LT"/>
              </a:rPr>
              <a:t>attribuées</a:t>
            </a:r>
            <a:r>
              <a:rPr lang="en-GB" sz="1600" b="1" i="1" dirty="0" smtClean="0">
                <a:solidFill>
                  <a:srgbClr val="105393"/>
                </a:solidFill>
                <a:latin typeface="Helvetica LT"/>
                <a:cs typeface="Helvetica LT"/>
              </a:rPr>
              <a:t> pour 2000MW</a:t>
            </a:r>
          </a:p>
          <a:p>
            <a:pPr marL="342900" indent="-342900">
              <a:lnSpc>
                <a:spcPct val="150000"/>
              </a:lnSpc>
              <a:spcAft>
                <a:spcPts val="300"/>
              </a:spcAft>
            </a:pPr>
            <a:endParaRPr lang="en-GB" sz="1600" b="1" i="1" dirty="0" smtClean="0">
              <a:solidFill>
                <a:schemeClr val="bg1">
                  <a:lumMod val="50000"/>
                  <a:lumOff val="50000"/>
                </a:schemeClr>
              </a:solidFill>
              <a:latin typeface="Helvetica LT"/>
              <a:cs typeface="Helvetica LT"/>
            </a:endParaRPr>
          </a:p>
          <a:p>
            <a:pPr marL="342900" indent="-342900">
              <a:lnSpc>
                <a:spcPct val="150000"/>
              </a:lnSpc>
              <a:spcAft>
                <a:spcPts val="300"/>
              </a:spcAft>
            </a:pPr>
            <a:r>
              <a:rPr lang="en-GB" sz="1600" b="1" i="1" dirty="0" smtClean="0">
                <a:solidFill>
                  <a:schemeClr val="bg1">
                    <a:lumMod val="50000"/>
                    <a:lumOff val="50000"/>
                  </a:schemeClr>
                </a:solidFill>
                <a:latin typeface="Helvetica LT"/>
                <a:cs typeface="Helvetica LT"/>
              </a:rPr>
              <a:t>2013 </a:t>
            </a:r>
            <a:r>
              <a:rPr lang="en-GB" sz="1600" b="1" i="1" dirty="0" smtClean="0">
                <a:solidFill>
                  <a:schemeClr val="bg1">
                    <a:lumMod val="50000"/>
                    <a:lumOff val="50000"/>
                  </a:schemeClr>
                </a:solidFill>
                <a:latin typeface="Helvetica LT"/>
                <a:cs typeface="Helvetica LT"/>
              </a:rPr>
              <a:t>:	</a:t>
            </a:r>
            <a:r>
              <a:rPr lang="en-GB" sz="1600" b="1" i="1" dirty="0" err="1" smtClean="0">
                <a:solidFill>
                  <a:schemeClr val="bg1">
                    <a:lumMod val="50000"/>
                    <a:lumOff val="50000"/>
                  </a:schemeClr>
                </a:solidFill>
                <a:latin typeface="Helvetica LT"/>
                <a:cs typeface="Helvetica LT"/>
              </a:rPr>
              <a:t>Appel</a:t>
            </a:r>
            <a:r>
              <a:rPr lang="en-GB" sz="1600" b="1" i="1" dirty="0" smtClean="0">
                <a:solidFill>
                  <a:schemeClr val="bg1">
                    <a:lumMod val="50000"/>
                    <a:lumOff val="50000"/>
                  </a:schemeClr>
                </a:solidFill>
                <a:latin typeface="Helvetica LT"/>
                <a:cs typeface="Helvetica LT"/>
              </a:rPr>
              <a:t> </a:t>
            </a:r>
            <a:r>
              <a:rPr lang="en-GB" sz="1600" b="1" i="1" dirty="0" err="1" smtClean="0">
                <a:solidFill>
                  <a:schemeClr val="bg1">
                    <a:lumMod val="50000"/>
                    <a:lumOff val="50000"/>
                  </a:schemeClr>
                </a:solidFill>
                <a:latin typeface="Helvetica LT"/>
                <a:cs typeface="Helvetica LT"/>
              </a:rPr>
              <a:t>d’offres</a:t>
            </a:r>
            <a:r>
              <a:rPr lang="en-GB" sz="1600" b="1" i="1" dirty="0" smtClean="0">
                <a:solidFill>
                  <a:schemeClr val="bg1">
                    <a:lumMod val="50000"/>
                    <a:lumOff val="50000"/>
                  </a:schemeClr>
                </a:solidFill>
                <a:latin typeface="Helvetica LT"/>
                <a:cs typeface="Helvetica LT"/>
              </a:rPr>
              <a:t> pour 2 zones (1000MW): Le </a:t>
            </a:r>
            <a:r>
              <a:rPr lang="en-GB" sz="1600" b="1" i="1" dirty="0" err="1" smtClean="0">
                <a:solidFill>
                  <a:schemeClr val="bg1">
                    <a:lumMod val="50000"/>
                    <a:lumOff val="50000"/>
                  </a:schemeClr>
                </a:solidFill>
                <a:latin typeface="Helvetica LT"/>
                <a:cs typeface="Helvetica LT"/>
              </a:rPr>
              <a:t>Tréport</a:t>
            </a:r>
            <a:r>
              <a:rPr lang="en-GB" sz="1600" b="1" i="1" dirty="0" smtClean="0">
                <a:solidFill>
                  <a:schemeClr val="bg1">
                    <a:lumMod val="50000"/>
                    <a:lumOff val="50000"/>
                  </a:schemeClr>
                </a:solidFill>
                <a:latin typeface="Helvetica LT"/>
                <a:cs typeface="Helvetica LT"/>
              </a:rPr>
              <a:t> (500MW), </a:t>
            </a:r>
            <a:r>
              <a:rPr lang="en-GB" sz="1600" b="1" i="1" dirty="0" err="1" smtClean="0">
                <a:solidFill>
                  <a:schemeClr val="bg1">
                    <a:lumMod val="50000"/>
                    <a:lumOff val="50000"/>
                  </a:schemeClr>
                </a:solidFill>
                <a:latin typeface="Helvetica LT"/>
                <a:cs typeface="Helvetica LT"/>
              </a:rPr>
              <a:t>Noirmoutier</a:t>
            </a:r>
            <a:r>
              <a:rPr lang="en-GB" sz="1600" b="1" i="1" dirty="0" smtClean="0">
                <a:solidFill>
                  <a:schemeClr val="bg1">
                    <a:lumMod val="50000"/>
                    <a:lumOff val="50000"/>
                  </a:schemeClr>
                </a:solidFill>
                <a:latin typeface="Helvetica LT"/>
                <a:cs typeface="Helvetica LT"/>
              </a:rPr>
              <a:t> (500MW)</a:t>
            </a:r>
          </a:p>
          <a:p>
            <a:pPr marL="342900" indent="-342900">
              <a:lnSpc>
                <a:spcPct val="150000"/>
              </a:lnSpc>
              <a:spcAft>
                <a:spcPts val="300"/>
              </a:spcAft>
            </a:pPr>
            <a:r>
              <a:rPr lang="en-GB" sz="1600" b="1" i="1" dirty="0" smtClean="0">
                <a:solidFill>
                  <a:schemeClr val="bg1">
                    <a:lumMod val="50000"/>
                    <a:lumOff val="50000"/>
                  </a:schemeClr>
                </a:solidFill>
                <a:latin typeface="Helvetica LT"/>
                <a:cs typeface="Helvetica LT"/>
              </a:rPr>
              <a:t>		</a:t>
            </a:r>
            <a:r>
              <a:rPr lang="en-GB" sz="1600" b="1" i="1" dirty="0" smtClean="0">
                <a:solidFill>
                  <a:srgbClr val="105393"/>
                </a:solidFill>
                <a:latin typeface="Helvetica LT"/>
                <a:cs typeface="Helvetica LT"/>
              </a:rPr>
              <a:t>=&gt; 2014 : 2 zones </a:t>
            </a:r>
            <a:r>
              <a:rPr lang="en-GB" sz="1600" b="1" i="1" dirty="0" err="1" smtClean="0">
                <a:solidFill>
                  <a:srgbClr val="105393"/>
                </a:solidFill>
                <a:latin typeface="Helvetica LT"/>
                <a:cs typeface="Helvetica LT"/>
              </a:rPr>
              <a:t>attribuées</a:t>
            </a:r>
            <a:r>
              <a:rPr lang="en-GB" sz="1600" b="1" i="1" dirty="0" smtClean="0">
                <a:solidFill>
                  <a:srgbClr val="105393"/>
                </a:solidFill>
                <a:latin typeface="Helvetica LT"/>
                <a:cs typeface="Helvetica LT"/>
              </a:rPr>
              <a:t> pour 1000MW</a:t>
            </a:r>
          </a:p>
        </p:txBody>
      </p:sp>
    </p:spTree>
    <p:extLst>
      <p:ext uri="{BB962C8B-B14F-4D97-AF65-F5344CB8AC3E}">
        <p14:creationId xmlns:p14="http://schemas.microsoft.com/office/powerpoint/2010/main" xmlns="" val="273631497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grpSp>
        <p:nvGrpSpPr>
          <p:cNvPr id="2" name="Grouper 2"/>
          <p:cNvGrpSpPr/>
          <p:nvPr/>
        </p:nvGrpSpPr>
        <p:grpSpPr>
          <a:xfrm>
            <a:off x="1593745" y="0"/>
            <a:ext cx="9094893" cy="1231635"/>
            <a:chOff x="1593745" y="360323"/>
            <a:chExt cx="9094893" cy="1231635"/>
          </a:xfrm>
        </p:grpSpPr>
        <p:grpSp>
          <p:nvGrpSpPr>
            <p:cNvPr id="3" name="Grouper 1"/>
            <p:cNvGrpSpPr/>
            <p:nvPr/>
          </p:nvGrpSpPr>
          <p:grpSpPr>
            <a:xfrm>
              <a:off x="1593745" y="360323"/>
              <a:ext cx="8520238" cy="1096512"/>
              <a:chOff x="1477049" y="326741"/>
              <a:chExt cx="7896372" cy="994320"/>
            </a:xfrm>
          </p:grpSpPr>
          <p:cxnSp>
            <p:nvCxnSpPr>
              <p:cNvPr id="17" name="Connecteur droit 16"/>
              <p:cNvCxnSpPr/>
              <p:nvPr/>
            </p:nvCxnSpPr>
            <p:spPr>
              <a:xfrm>
                <a:off x="1477049" y="326741"/>
                <a:ext cx="0" cy="959999"/>
              </a:xfrm>
              <a:prstGeom prst="line">
                <a:avLst/>
              </a:prstGeom>
              <a:ln w="3175" cmpd="sng">
                <a:solidFill>
                  <a:srgbClr val="A6A6A6"/>
                </a:solidFill>
              </a:ln>
            </p:spPr>
            <p:style>
              <a:lnRef idx="2">
                <a:schemeClr val="accent1"/>
              </a:lnRef>
              <a:fillRef idx="0">
                <a:schemeClr val="accent1"/>
              </a:fillRef>
              <a:effectRef idx="1">
                <a:schemeClr val="accent1"/>
              </a:effectRef>
              <a:fontRef idx="minor">
                <a:schemeClr val="tx1"/>
              </a:fontRef>
            </p:style>
          </p:cxnSp>
          <p:sp>
            <p:nvSpPr>
              <p:cNvPr id="18" name="ZoneTexte 17"/>
              <p:cNvSpPr txBox="1"/>
              <p:nvPr/>
            </p:nvSpPr>
            <p:spPr>
              <a:xfrm>
                <a:off x="1734471" y="397815"/>
                <a:ext cx="3175336" cy="349414"/>
              </a:xfrm>
              <a:prstGeom prst="rect">
                <a:avLst/>
              </a:prstGeom>
              <a:noFill/>
            </p:spPr>
            <p:txBody>
              <a:bodyPr wrap="square" lIns="0" tIns="53639" rIns="107275" bIns="53639" rtlCol="0">
                <a:spAutoFit/>
              </a:bodyPr>
              <a:lstStyle/>
              <a:p>
                <a:endParaRPr lang="fr-FR" sz="1800" dirty="0">
                  <a:solidFill>
                    <a:srgbClr val="105393"/>
                  </a:solidFill>
                  <a:latin typeface="Myriad Pro"/>
                  <a:cs typeface="Myriad Pro"/>
                </a:endParaRPr>
              </a:p>
            </p:txBody>
          </p:sp>
          <p:sp>
            <p:nvSpPr>
              <p:cNvPr id="19" name="ZoneTexte 18"/>
              <p:cNvSpPr txBox="1"/>
              <p:nvPr/>
            </p:nvSpPr>
            <p:spPr>
              <a:xfrm>
                <a:off x="1739282" y="659092"/>
                <a:ext cx="7634139" cy="399650"/>
              </a:xfrm>
              <a:prstGeom prst="rect">
                <a:avLst/>
              </a:prstGeom>
              <a:noFill/>
            </p:spPr>
            <p:txBody>
              <a:bodyPr wrap="square" lIns="0" tIns="53639" rIns="107275" bIns="53639" rtlCol="0">
                <a:spAutoFit/>
              </a:bodyPr>
              <a:lstStyle/>
              <a:p>
                <a:pPr>
                  <a:lnSpc>
                    <a:spcPct val="90000"/>
                  </a:lnSpc>
                </a:pPr>
                <a:r>
                  <a:rPr lang="fr-FR" sz="2400" b="1" dirty="0" smtClean="0">
                    <a:solidFill>
                      <a:srgbClr val="105393"/>
                    </a:solidFill>
                    <a:latin typeface="Helvetica LT"/>
                    <a:cs typeface="Helvetica LT"/>
                  </a:rPr>
                  <a:t>La filière éolienne offshore</a:t>
                </a:r>
                <a:endParaRPr lang="fr-FR" sz="2400" b="1" dirty="0">
                  <a:solidFill>
                    <a:srgbClr val="105393"/>
                  </a:solidFill>
                  <a:latin typeface="Helvetica LT"/>
                  <a:cs typeface="Helvetica LT"/>
                </a:endParaRPr>
              </a:p>
            </p:txBody>
          </p:sp>
          <p:sp>
            <p:nvSpPr>
              <p:cNvPr id="20" name="ZoneTexte 19"/>
              <p:cNvSpPr txBox="1"/>
              <p:nvPr/>
            </p:nvSpPr>
            <p:spPr>
              <a:xfrm>
                <a:off x="1739283" y="963590"/>
                <a:ext cx="1895182" cy="357471"/>
              </a:xfrm>
              <a:prstGeom prst="rect">
                <a:avLst/>
              </a:prstGeom>
              <a:noFill/>
            </p:spPr>
            <p:txBody>
              <a:bodyPr wrap="square" lIns="0" rtlCol="0">
                <a:spAutoFit/>
              </a:bodyPr>
              <a:lstStyle/>
              <a:p>
                <a:pPr>
                  <a:lnSpc>
                    <a:spcPct val="120000"/>
                  </a:lnSpc>
                </a:pPr>
                <a:endParaRPr lang="fr-FR" sz="1800" dirty="0">
                  <a:solidFill>
                    <a:schemeClr val="tx1">
                      <a:lumMod val="50000"/>
                    </a:schemeClr>
                  </a:solidFill>
                  <a:latin typeface="Helvetica LT"/>
                  <a:cs typeface="Helvetica LT"/>
                </a:endParaRPr>
              </a:p>
            </p:txBody>
          </p:sp>
        </p:grpSp>
        <p:sp>
          <p:nvSpPr>
            <p:cNvPr id="15" name="Rectangle 14"/>
            <p:cNvSpPr/>
            <p:nvPr/>
          </p:nvSpPr>
          <p:spPr>
            <a:xfrm>
              <a:off x="10113983" y="533292"/>
              <a:ext cx="574655" cy="1058666"/>
            </a:xfrm>
            <a:prstGeom prst="rect">
              <a:avLst/>
            </a:prstGeom>
            <a:solidFill>
              <a:srgbClr val="105393"/>
            </a:solidFill>
          </p:spPr>
          <p:style>
            <a:lnRef idx="1">
              <a:schemeClr val="accent1"/>
            </a:lnRef>
            <a:fillRef idx="3">
              <a:schemeClr val="accent1"/>
            </a:fillRef>
            <a:effectRef idx="2">
              <a:schemeClr val="accent1"/>
            </a:effectRef>
            <a:fontRef idx="minor">
              <a:schemeClr val="lt1"/>
            </a:fontRef>
          </p:style>
          <p:txBody>
            <a:bodyPr lIns="116790" tIns="58397" rIns="116790" bIns="58397" rtlCol="0" anchor="ctr"/>
            <a:lstStyle/>
            <a:p>
              <a:fld id="{02253450-B5C9-43C1-BCF4-FAE8614031DA}" type="slidenum">
                <a:rPr lang="fr-FR" sz="1700" smtClean="0">
                  <a:solidFill>
                    <a:schemeClr val="tx1"/>
                  </a:solidFill>
                </a:rPr>
                <a:pPr/>
                <a:t>11</a:t>
              </a:fld>
              <a:endParaRPr lang="fr-FR" sz="1700" dirty="0">
                <a:solidFill>
                  <a:schemeClr val="tx1"/>
                </a:solidFill>
              </a:endParaRPr>
            </a:p>
          </p:txBody>
        </p:sp>
      </p:grpSp>
      <p:pic>
        <p:nvPicPr>
          <p:cNvPr id="2050" name="Picture 2" descr="\\2K3SBS-SER\dossiers communs\2- Filières\2.1- Eolien\10. Pôles\10.3 Pôle industrie\logo\20121123 Logo Windustry.jpg"/>
          <p:cNvPicPr>
            <a:picLocks noChangeAspect="1" noChangeArrowheads="1"/>
          </p:cNvPicPr>
          <p:nvPr/>
        </p:nvPicPr>
        <p:blipFill>
          <a:blip r:embed="rId3"/>
          <a:srcRect/>
          <a:stretch>
            <a:fillRect/>
          </a:stretch>
        </p:blipFill>
        <p:spPr bwMode="auto">
          <a:xfrm>
            <a:off x="7444163" y="6494420"/>
            <a:ext cx="2708033" cy="1068430"/>
          </a:xfrm>
          <a:prstGeom prst="rect">
            <a:avLst/>
          </a:prstGeom>
          <a:noFill/>
        </p:spPr>
      </p:pic>
      <p:grpSp>
        <p:nvGrpSpPr>
          <p:cNvPr id="11" name="Groupe 10"/>
          <p:cNvGrpSpPr/>
          <p:nvPr/>
        </p:nvGrpSpPr>
        <p:grpSpPr>
          <a:xfrm>
            <a:off x="1235676" y="741271"/>
            <a:ext cx="8893236" cy="5649413"/>
            <a:chOff x="1235676" y="741271"/>
            <a:chExt cx="8893236" cy="5649413"/>
          </a:xfrm>
        </p:grpSpPr>
        <p:pic>
          <p:nvPicPr>
            <p:cNvPr id="12" name="Picture 2"/>
            <p:cNvPicPr>
              <a:picLocks noChangeAspect="1" noChangeArrowheads="1"/>
            </p:cNvPicPr>
            <p:nvPr/>
          </p:nvPicPr>
          <p:blipFill>
            <a:blip r:embed="rId4" cstate="print"/>
            <a:srcRect l="31395"/>
            <a:stretch>
              <a:fillRect/>
            </a:stretch>
          </p:blipFill>
          <p:spPr bwMode="auto">
            <a:xfrm>
              <a:off x="3287114" y="1435663"/>
              <a:ext cx="6815614" cy="4919850"/>
            </a:xfrm>
            <a:prstGeom prst="rect">
              <a:avLst/>
            </a:prstGeom>
            <a:noFill/>
            <a:ln w="9525">
              <a:noFill/>
              <a:miter lim="800000"/>
              <a:headEnd/>
              <a:tailEnd/>
            </a:ln>
            <a:effectLst/>
          </p:spPr>
        </p:pic>
        <p:pic>
          <p:nvPicPr>
            <p:cNvPr id="13" name="Picture 3"/>
            <p:cNvPicPr>
              <a:picLocks noChangeAspect="1" noChangeArrowheads="1"/>
            </p:cNvPicPr>
            <p:nvPr/>
          </p:nvPicPr>
          <p:blipFill>
            <a:blip r:embed="rId5" cstate="print"/>
            <a:srcRect/>
            <a:stretch>
              <a:fillRect/>
            </a:stretch>
          </p:blipFill>
          <p:spPr bwMode="auto">
            <a:xfrm>
              <a:off x="8035106" y="5450244"/>
              <a:ext cx="2016224" cy="885028"/>
            </a:xfrm>
            <a:prstGeom prst="rect">
              <a:avLst/>
            </a:prstGeom>
            <a:noFill/>
            <a:ln w="9525">
              <a:noFill/>
              <a:miter lim="800000"/>
              <a:headEnd/>
              <a:tailEnd/>
            </a:ln>
          </p:spPr>
        </p:pic>
        <p:pic>
          <p:nvPicPr>
            <p:cNvPr id="16" name="Picture 22" descr="http://www.tecsol.fr/news/Photos/Enertrag2.jpg"/>
            <p:cNvPicPr>
              <a:picLocks noChangeAspect="1" noChangeArrowheads="1"/>
            </p:cNvPicPr>
            <p:nvPr/>
          </p:nvPicPr>
          <p:blipFill>
            <a:blip r:embed="rId6" cstate="print"/>
            <a:srcRect t="20718" b="27254"/>
            <a:stretch>
              <a:fillRect/>
            </a:stretch>
          </p:blipFill>
          <p:spPr bwMode="auto">
            <a:xfrm>
              <a:off x="6537068" y="1849509"/>
              <a:ext cx="877788" cy="342520"/>
            </a:xfrm>
            <a:prstGeom prst="rect">
              <a:avLst/>
            </a:prstGeom>
            <a:noFill/>
            <a:ln w="9525">
              <a:solidFill>
                <a:schemeClr val="bg2"/>
              </a:solidFill>
            </a:ln>
          </p:spPr>
        </p:pic>
        <p:grpSp>
          <p:nvGrpSpPr>
            <p:cNvPr id="21" name="Groupe 45"/>
            <p:cNvGrpSpPr/>
            <p:nvPr/>
          </p:nvGrpSpPr>
          <p:grpSpPr>
            <a:xfrm>
              <a:off x="2682867" y="1144630"/>
              <a:ext cx="1584176" cy="980728"/>
              <a:chOff x="5940152" y="3356992"/>
              <a:chExt cx="1584176" cy="980728"/>
            </a:xfrm>
          </p:grpSpPr>
          <p:grpSp>
            <p:nvGrpSpPr>
              <p:cNvPr id="68" name="Groupe 36"/>
              <p:cNvGrpSpPr/>
              <p:nvPr/>
            </p:nvGrpSpPr>
            <p:grpSpPr>
              <a:xfrm>
                <a:off x="5940152" y="3356992"/>
                <a:ext cx="1584176" cy="980728"/>
                <a:chOff x="1187624" y="5589240"/>
                <a:chExt cx="1584176" cy="980728"/>
              </a:xfrm>
            </p:grpSpPr>
            <p:sp>
              <p:nvSpPr>
                <p:cNvPr id="70" name="Rectangle 69"/>
                <p:cNvSpPr/>
                <p:nvPr/>
              </p:nvSpPr>
              <p:spPr>
                <a:xfrm>
                  <a:off x="1187624" y="5589240"/>
                  <a:ext cx="1584176" cy="980728"/>
                </a:xfrm>
                <a:prstGeom prst="rect">
                  <a:avLst/>
                </a:prstGeom>
                <a:solidFill>
                  <a:schemeClr val="lt1"/>
                </a:solidFill>
                <a:ln w="19050"/>
              </p:spPr>
              <p:style>
                <a:lnRef idx="2">
                  <a:schemeClr val="accent1"/>
                </a:lnRef>
                <a:fillRef idx="1">
                  <a:schemeClr val="lt1"/>
                </a:fillRef>
                <a:effectRef idx="0">
                  <a:schemeClr val="accent1"/>
                </a:effectRef>
                <a:fontRef idx="minor">
                  <a:schemeClr val="dk1"/>
                </a:fontRef>
              </p:style>
              <p:txBody>
                <a:bodyPr rtlCol="0" anchor="ctr"/>
                <a:lstStyle/>
                <a:p>
                  <a:pPr algn="ctr"/>
                  <a:endParaRPr lang="fr-FR"/>
                </a:p>
              </p:txBody>
            </p:sp>
            <p:pic>
              <p:nvPicPr>
                <p:cNvPr id="71" name="Picture 4"/>
                <p:cNvPicPr>
                  <a:picLocks noChangeAspect="1" noChangeArrowheads="1"/>
                </p:cNvPicPr>
                <p:nvPr/>
              </p:nvPicPr>
              <p:blipFill>
                <a:blip r:embed="rId7" cstate="print"/>
                <a:srcRect/>
                <a:stretch>
                  <a:fillRect/>
                </a:stretch>
              </p:blipFill>
              <p:spPr bwMode="auto">
                <a:xfrm>
                  <a:off x="1210329" y="5606380"/>
                  <a:ext cx="985407" cy="414908"/>
                </a:xfrm>
                <a:prstGeom prst="rect">
                  <a:avLst/>
                </a:prstGeom>
                <a:noFill/>
                <a:ln w="9525">
                  <a:noFill/>
                  <a:miter lim="800000"/>
                  <a:headEnd/>
                  <a:tailEnd/>
                </a:ln>
              </p:spPr>
            </p:pic>
            <p:pic>
              <p:nvPicPr>
                <p:cNvPr id="72" name="Picture 6" descr="Links back to home page"/>
                <p:cNvPicPr>
                  <a:picLocks noChangeAspect="1" noChangeArrowheads="1"/>
                </p:cNvPicPr>
                <p:nvPr/>
              </p:nvPicPr>
              <p:blipFill>
                <a:blip r:embed="rId8" cstate="print"/>
                <a:srcRect/>
                <a:stretch>
                  <a:fillRect/>
                </a:stretch>
              </p:blipFill>
              <p:spPr bwMode="auto">
                <a:xfrm>
                  <a:off x="1351282" y="6237312"/>
                  <a:ext cx="628430" cy="128014"/>
                </a:xfrm>
                <a:prstGeom prst="rect">
                  <a:avLst/>
                </a:prstGeom>
                <a:noFill/>
              </p:spPr>
            </p:pic>
            <p:pic>
              <p:nvPicPr>
                <p:cNvPr id="73" name="Picture 18" descr="http://upload.wikimedia.org/wikipedia/en/e/e5/Dong_Energy.png"/>
                <p:cNvPicPr>
                  <a:picLocks noChangeAspect="1" noChangeArrowheads="1"/>
                </p:cNvPicPr>
                <p:nvPr/>
              </p:nvPicPr>
              <p:blipFill>
                <a:blip r:embed="rId9" cstate="print"/>
                <a:srcRect/>
                <a:stretch>
                  <a:fillRect/>
                </a:stretch>
              </p:blipFill>
              <p:spPr bwMode="auto">
                <a:xfrm>
                  <a:off x="2195736" y="5661248"/>
                  <a:ext cx="527707" cy="331351"/>
                </a:xfrm>
                <a:prstGeom prst="rect">
                  <a:avLst/>
                </a:prstGeom>
                <a:noFill/>
              </p:spPr>
            </p:pic>
          </p:grpSp>
          <p:pic>
            <p:nvPicPr>
              <p:cNvPr id="69" name="Picture 28" descr="http://www.energie2020.fr/images/photos/Wpd_logo_claimOffshoreFranceCopie.jpg"/>
              <p:cNvPicPr>
                <a:picLocks noChangeAspect="1" noChangeArrowheads="1"/>
              </p:cNvPicPr>
              <p:nvPr/>
            </p:nvPicPr>
            <p:blipFill>
              <a:blip r:embed="rId10" cstate="print"/>
              <a:srcRect/>
              <a:stretch>
                <a:fillRect/>
              </a:stretch>
            </p:blipFill>
            <p:spPr bwMode="auto">
              <a:xfrm>
                <a:off x="7007533" y="3852581"/>
                <a:ext cx="432048" cy="363924"/>
              </a:xfrm>
              <a:prstGeom prst="rect">
                <a:avLst/>
              </a:prstGeom>
              <a:noFill/>
            </p:spPr>
          </p:pic>
        </p:grpSp>
        <p:grpSp>
          <p:nvGrpSpPr>
            <p:cNvPr id="22" name="Groupe 50"/>
            <p:cNvGrpSpPr/>
            <p:nvPr/>
          </p:nvGrpSpPr>
          <p:grpSpPr>
            <a:xfrm>
              <a:off x="1237203" y="2978838"/>
              <a:ext cx="1584176" cy="980728"/>
              <a:chOff x="2411760" y="1844824"/>
              <a:chExt cx="1584176" cy="980728"/>
            </a:xfrm>
          </p:grpSpPr>
          <p:grpSp>
            <p:nvGrpSpPr>
              <p:cNvPr id="61" name="Groupe 34"/>
              <p:cNvGrpSpPr/>
              <p:nvPr/>
            </p:nvGrpSpPr>
            <p:grpSpPr>
              <a:xfrm>
                <a:off x="2411760" y="1844824"/>
                <a:ext cx="1584176" cy="980728"/>
                <a:chOff x="2411760" y="1844824"/>
                <a:chExt cx="1584176" cy="980728"/>
              </a:xfrm>
            </p:grpSpPr>
            <p:sp>
              <p:nvSpPr>
                <p:cNvPr id="64" name="Rectangle 63"/>
                <p:cNvSpPr/>
                <p:nvPr/>
              </p:nvSpPr>
              <p:spPr>
                <a:xfrm>
                  <a:off x="2411760" y="1844824"/>
                  <a:ext cx="1584176" cy="980728"/>
                </a:xfrm>
                <a:prstGeom prst="rect">
                  <a:avLst/>
                </a:prstGeom>
                <a:solidFill>
                  <a:schemeClr val="lt1"/>
                </a:solidFill>
                <a:ln w="19050"/>
              </p:spPr>
              <p:style>
                <a:lnRef idx="2">
                  <a:schemeClr val="accent1"/>
                </a:lnRef>
                <a:fillRef idx="1">
                  <a:schemeClr val="lt1"/>
                </a:fillRef>
                <a:effectRef idx="0">
                  <a:schemeClr val="accent1"/>
                </a:effectRef>
                <a:fontRef idx="minor">
                  <a:schemeClr val="dk1"/>
                </a:fontRef>
              </p:style>
              <p:txBody>
                <a:bodyPr rtlCol="0" anchor="ctr"/>
                <a:lstStyle/>
                <a:p>
                  <a:pPr algn="ctr"/>
                  <a:endParaRPr lang="fr-FR"/>
                </a:p>
              </p:txBody>
            </p:sp>
            <p:pic>
              <p:nvPicPr>
                <p:cNvPr id="65" name="Picture 10" descr="Logotipo de Iberdrola: ir a página de inicio"/>
                <p:cNvPicPr>
                  <a:picLocks noChangeAspect="1" noChangeArrowheads="1"/>
                </p:cNvPicPr>
                <p:nvPr/>
              </p:nvPicPr>
              <p:blipFill>
                <a:blip r:embed="rId11" cstate="print"/>
                <a:srcRect/>
                <a:stretch>
                  <a:fillRect/>
                </a:stretch>
              </p:blipFill>
              <p:spPr bwMode="auto">
                <a:xfrm>
                  <a:off x="2483768" y="1916832"/>
                  <a:ext cx="648072" cy="297351"/>
                </a:xfrm>
                <a:prstGeom prst="rect">
                  <a:avLst/>
                </a:prstGeom>
                <a:noFill/>
              </p:spPr>
            </p:pic>
            <p:pic>
              <p:nvPicPr>
                <p:cNvPr id="66" name="Picture 12" descr="EOLE RES - wind farm development, construction"/>
                <p:cNvPicPr>
                  <a:picLocks noChangeAspect="1" noChangeArrowheads="1"/>
                </p:cNvPicPr>
                <p:nvPr/>
              </p:nvPicPr>
              <p:blipFill>
                <a:blip r:embed="rId12" cstate="print"/>
                <a:srcRect/>
                <a:stretch>
                  <a:fillRect/>
                </a:stretch>
              </p:blipFill>
              <p:spPr bwMode="auto">
                <a:xfrm>
                  <a:off x="3275856" y="1916832"/>
                  <a:ext cx="602785" cy="256631"/>
                </a:xfrm>
                <a:prstGeom prst="rect">
                  <a:avLst/>
                </a:prstGeom>
                <a:noFill/>
              </p:spPr>
            </p:pic>
            <p:pic>
              <p:nvPicPr>
                <p:cNvPr id="67" name="Picture 16" descr="http://www.magis-paris.eu/js/ckfinder/userfiles/magis/images/Logo_areva.png"/>
                <p:cNvPicPr>
                  <a:picLocks noChangeAspect="1" noChangeArrowheads="1"/>
                </p:cNvPicPr>
                <p:nvPr/>
              </p:nvPicPr>
              <p:blipFill>
                <a:blip r:embed="rId13" cstate="print"/>
                <a:srcRect/>
                <a:stretch>
                  <a:fillRect/>
                </a:stretch>
              </p:blipFill>
              <p:spPr bwMode="auto">
                <a:xfrm>
                  <a:off x="2483768" y="2348880"/>
                  <a:ext cx="603802" cy="370515"/>
                </a:xfrm>
                <a:prstGeom prst="rect">
                  <a:avLst/>
                </a:prstGeom>
                <a:noFill/>
              </p:spPr>
            </p:pic>
          </p:grpSp>
          <p:pic>
            <p:nvPicPr>
              <p:cNvPr id="62" name="Picture 30" descr="http://2.bp.blogspot.com/_cEWmNF0R1hI/TR9cZUgtSMI/AAAAAAAAAVE/xWZeyfVDaL4/s1600/technip-logo.jpg"/>
              <p:cNvPicPr>
                <a:picLocks noChangeAspect="1" noChangeArrowheads="1"/>
              </p:cNvPicPr>
              <p:nvPr/>
            </p:nvPicPr>
            <p:blipFill>
              <a:blip r:embed="rId14" cstate="print"/>
              <a:srcRect/>
              <a:stretch>
                <a:fillRect/>
              </a:stretch>
            </p:blipFill>
            <p:spPr bwMode="auto">
              <a:xfrm>
                <a:off x="3200015" y="2204864"/>
                <a:ext cx="723913" cy="317408"/>
              </a:xfrm>
              <a:prstGeom prst="rect">
                <a:avLst/>
              </a:prstGeom>
              <a:noFill/>
            </p:spPr>
          </p:pic>
          <p:pic>
            <p:nvPicPr>
              <p:cNvPr id="63" name="Picture 32" descr="http://www.neoen.fr/wp-content/uploads/2012/06/logo-neoen-MARINE-petit.jpg"/>
              <p:cNvPicPr>
                <a:picLocks noChangeAspect="1" noChangeArrowheads="1"/>
              </p:cNvPicPr>
              <p:nvPr/>
            </p:nvPicPr>
            <p:blipFill>
              <a:blip r:embed="rId15" cstate="print"/>
              <a:srcRect/>
              <a:stretch>
                <a:fillRect/>
              </a:stretch>
            </p:blipFill>
            <p:spPr bwMode="auto">
              <a:xfrm>
                <a:off x="3275856" y="2564903"/>
                <a:ext cx="576064" cy="168979"/>
              </a:xfrm>
              <a:prstGeom prst="rect">
                <a:avLst/>
              </a:prstGeom>
              <a:noFill/>
            </p:spPr>
          </p:pic>
        </p:grpSp>
        <p:pic>
          <p:nvPicPr>
            <p:cNvPr id="23" name="Picture 3"/>
            <p:cNvPicPr>
              <a:picLocks noChangeAspect="1" noChangeArrowheads="1"/>
            </p:cNvPicPr>
            <p:nvPr/>
          </p:nvPicPr>
          <p:blipFill>
            <a:blip r:embed="rId5" cstate="print"/>
            <a:srcRect l="9035" t="15043" r="-3711" b="72747"/>
            <a:stretch>
              <a:fillRect/>
            </a:stretch>
          </p:blipFill>
          <p:spPr bwMode="auto">
            <a:xfrm>
              <a:off x="8175707" y="5486400"/>
              <a:ext cx="1908874" cy="108064"/>
            </a:xfrm>
            <a:prstGeom prst="rect">
              <a:avLst/>
            </a:prstGeom>
            <a:noFill/>
            <a:ln w="9525">
              <a:noFill/>
              <a:miter lim="800000"/>
              <a:headEnd/>
              <a:tailEnd/>
            </a:ln>
          </p:spPr>
        </p:pic>
        <p:pic>
          <p:nvPicPr>
            <p:cNvPr id="24" name="Picture 3"/>
            <p:cNvPicPr>
              <a:picLocks noChangeAspect="1" noChangeArrowheads="1"/>
            </p:cNvPicPr>
            <p:nvPr/>
          </p:nvPicPr>
          <p:blipFill>
            <a:blip r:embed="rId5" cstate="print"/>
            <a:srcRect l="9035" t="15043" r="-3711" b="72747"/>
            <a:stretch>
              <a:fillRect/>
            </a:stretch>
          </p:blipFill>
          <p:spPr bwMode="auto">
            <a:xfrm>
              <a:off x="8220038" y="5771808"/>
              <a:ext cx="1908874" cy="108064"/>
            </a:xfrm>
            <a:prstGeom prst="rect">
              <a:avLst/>
            </a:prstGeom>
            <a:noFill/>
            <a:ln w="9525">
              <a:noFill/>
              <a:miter lim="800000"/>
              <a:headEnd/>
              <a:tailEnd/>
            </a:ln>
          </p:spPr>
        </p:pic>
        <p:pic>
          <p:nvPicPr>
            <p:cNvPr id="25" name="Picture 3"/>
            <p:cNvPicPr>
              <a:picLocks noChangeAspect="1" noChangeArrowheads="1"/>
            </p:cNvPicPr>
            <p:nvPr/>
          </p:nvPicPr>
          <p:blipFill>
            <a:blip r:embed="rId5" cstate="print"/>
            <a:srcRect l="9035" t="15043" r="-3711" b="72747"/>
            <a:stretch>
              <a:fillRect/>
            </a:stretch>
          </p:blipFill>
          <p:spPr bwMode="auto">
            <a:xfrm>
              <a:off x="8197865" y="5890956"/>
              <a:ext cx="1908874" cy="108064"/>
            </a:xfrm>
            <a:prstGeom prst="rect">
              <a:avLst/>
            </a:prstGeom>
            <a:noFill/>
            <a:ln w="9525">
              <a:noFill/>
              <a:miter lim="800000"/>
              <a:headEnd/>
              <a:tailEnd/>
            </a:ln>
          </p:spPr>
        </p:pic>
        <p:pic>
          <p:nvPicPr>
            <p:cNvPr id="26" name="Picture 3"/>
            <p:cNvPicPr>
              <a:picLocks noChangeAspect="1" noChangeArrowheads="1"/>
            </p:cNvPicPr>
            <p:nvPr/>
          </p:nvPicPr>
          <p:blipFill>
            <a:blip r:embed="rId5" cstate="print"/>
            <a:srcRect l="9035" t="15043" r="-3711" b="72747"/>
            <a:stretch>
              <a:fillRect/>
            </a:stretch>
          </p:blipFill>
          <p:spPr bwMode="auto">
            <a:xfrm>
              <a:off x="8206178" y="6182065"/>
              <a:ext cx="1908874" cy="108064"/>
            </a:xfrm>
            <a:prstGeom prst="rect">
              <a:avLst/>
            </a:prstGeom>
            <a:noFill/>
            <a:ln w="9525">
              <a:noFill/>
              <a:miter lim="800000"/>
              <a:headEnd/>
              <a:tailEnd/>
            </a:ln>
          </p:spPr>
        </p:pic>
        <p:sp>
          <p:nvSpPr>
            <p:cNvPr id="27" name="ZoneTexte 26"/>
            <p:cNvSpPr txBox="1"/>
            <p:nvPr/>
          </p:nvSpPr>
          <p:spPr>
            <a:xfrm>
              <a:off x="8264797" y="6130009"/>
              <a:ext cx="1786533" cy="260675"/>
            </a:xfrm>
            <a:prstGeom prst="rect">
              <a:avLst/>
            </a:prstGeom>
            <a:noFill/>
          </p:spPr>
          <p:txBody>
            <a:bodyPr wrap="square" lIns="0" tIns="53639" rIns="107275" bIns="53639" rtlCol="0">
              <a:spAutoFit/>
            </a:bodyPr>
            <a:lstStyle/>
            <a:p>
              <a:pPr>
                <a:lnSpc>
                  <a:spcPct val="90000"/>
                </a:lnSpc>
              </a:pPr>
              <a:r>
                <a:rPr lang="fr-FR" sz="1050" b="1" dirty="0" smtClean="0">
                  <a:solidFill>
                    <a:srgbClr val="1772AE"/>
                  </a:solidFill>
                  <a:latin typeface="Helvetica LT"/>
                  <a:cs typeface="Helvetica LT"/>
                </a:rPr>
                <a:t>Projet sélectionné en </a:t>
              </a:r>
              <a:r>
                <a:rPr lang="fr-FR" sz="1050" b="1" dirty="0" smtClean="0">
                  <a:solidFill>
                    <a:srgbClr val="1772AE"/>
                  </a:solidFill>
                  <a:latin typeface="Helvetica LT"/>
                  <a:cs typeface="Helvetica LT"/>
                </a:rPr>
                <a:t>2005</a:t>
              </a:r>
              <a:endParaRPr lang="fr-FR" sz="1050" b="1" dirty="0">
                <a:solidFill>
                  <a:srgbClr val="1772AE"/>
                </a:solidFill>
                <a:latin typeface="Helvetica LT"/>
                <a:cs typeface="Helvetica LT"/>
              </a:endParaRPr>
            </a:p>
          </p:txBody>
        </p:sp>
        <p:sp>
          <p:nvSpPr>
            <p:cNvPr id="28" name="ZoneTexte 27"/>
            <p:cNvSpPr txBox="1"/>
            <p:nvPr/>
          </p:nvSpPr>
          <p:spPr>
            <a:xfrm>
              <a:off x="8264791" y="5765922"/>
              <a:ext cx="1786539" cy="260675"/>
            </a:xfrm>
            <a:prstGeom prst="rect">
              <a:avLst/>
            </a:prstGeom>
            <a:noFill/>
          </p:spPr>
          <p:txBody>
            <a:bodyPr wrap="square" lIns="0" tIns="53639" rIns="107275" bIns="53639" rtlCol="0">
              <a:spAutoFit/>
            </a:bodyPr>
            <a:lstStyle/>
            <a:p>
              <a:pPr>
                <a:lnSpc>
                  <a:spcPct val="90000"/>
                </a:lnSpc>
              </a:pPr>
              <a:r>
                <a:rPr lang="fr-FR" sz="1050" b="1" dirty="0" smtClean="0">
                  <a:solidFill>
                    <a:srgbClr val="1772AE"/>
                  </a:solidFill>
                  <a:latin typeface="Helvetica LT"/>
                  <a:cs typeface="Helvetica LT"/>
                </a:rPr>
                <a:t>Zones </a:t>
              </a:r>
              <a:r>
                <a:rPr lang="fr-FR" sz="1050" b="1" dirty="0" smtClean="0">
                  <a:solidFill>
                    <a:srgbClr val="1772AE"/>
                  </a:solidFill>
                  <a:latin typeface="Helvetica LT"/>
                  <a:cs typeface="Helvetica LT"/>
                </a:rPr>
                <a:t>attribuées en </a:t>
              </a:r>
              <a:r>
                <a:rPr lang="fr-FR" sz="1050" b="1" dirty="0" smtClean="0">
                  <a:solidFill>
                    <a:srgbClr val="1772AE"/>
                  </a:solidFill>
                  <a:latin typeface="Helvetica LT"/>
                  <a:cs typeface="Helvetica LT"/>
                </a:rPr>
                <a:t>2012</a:t>
              </a:r>
              <a:endParaRPr lang="fr-FR" sz="1050" b="1" dirty="0">
                <a:solidFill>
                  <a:srgbClr val="1772AE"/>
                </a:solidFill>
                <a:latin typeface="Helvetica LT"/>
                <a:cs typeface="Helvetica LT"/>
              </a:endParaRPr>
            </a:p>
          </p:txBody>
        </p:sp>
        <p:sp>
          <p:nvSpPr>
            <p:cNvPr id="29" name="ZoneTexte 28"/>
            <p:cNvSpPr txBox="1"/>
            <p:nvPr/>
          </p:nvSpPr>
          <p:spPr>
            <a:xfrm>
              <a:off x="8264785" y="5427236"/>
              <a:ext cx="1786545" cy="260675"/>
            </a:xfrm>
            <a:prstGeom prst="rect">
              <a:avLst/>
            </a:prstGeom>
            <a:noFill/>
          </p:spPr>
          <p:txBody>
            <a:bodyPr wrap="square" lIns="0" tIns="53639" rIns="107275" bIns="53639" rtlCol="0">
              <a:spAutoFit/>
            </a:bodyPr>
            <a:lstStyle/>
            <a:p>
              <a:pPr>
                <a:lnSpc>
                  <a:spcPct val="90000"/>
                </a:lnSpc>
              </a:pPr>
              <a:r>
                <a:rPr lang="fr-FR" sz="1050" b="1" dirty="0" smtClean="0">
                  <a:solidFill>
                    <a:srgbClr val="1772AE"/>
                  </a:solidFill>
                  <a:latin typeface="Helvetica LT"/>
                  <a:cs typeface="Helvetica LT"/>
                </a:rPr>
                <a:t>Zones </a:t>
              </a:r>
              <a:r>
                <a:rPr lang="fr-FR" sz="1050" b="1" dirty="0" smtClean="0">
                  <a:solidFill>
                    <a:srgbClr val="1772AE"/>
                  </a:solidFill>
                  <a:latin typeface="Helvetica LT"/>
                  <a:cs typeface="Helvetica LT"/>
                </a:rPr>
                <a:t>attribuées en </a:t>
              </a:r>
              <a:r>
                <a:rPr lang="fr-FR" sz="1050" b="1" dirty="0" smtClean="0">
                  <a:solidFill>
                    <a:srgbClr val="1772AE"/>
                  </a:solidFill>
                  <a:latin typeface="Helvetica LT"/>
                  <a:cs typeface="Helvetica LT"/>
                </a:rPr>
                <a:t>2014</a:t>
              </a:r>
              <a:endParaRPr lang="fr-FR" sz="1050" b="1" dirty="0">
                <a:solidFill>
                  <a:srgbClr val="1772AE"/>
                </a:solidFill>
                <a:latin typeface="Helvetica LT"/>
                <a:cs typeface="Helvetica LT"/>
              </a:endParaRPr>
            </a:p>
          </p:txBody>
        </p:sp>
        <p:grpSp>
          <p:nvGrpSpPr>
            <p:cNvPr id="30" name="Groupe 86"/>
            <p:cNvGrpSpPr/>
            <p:nvPr/>
          </p:nvGrpSpPr>
          <p:grpSpPr>
            <a:xfrm>
              <a:off x="1235676" y="5403784"/>
              <a:ext cx="1584176" cy="980728"/>
              <a:chOff x="969660" y="5403784"/>
              <a:chExt cx="1584176" cy="980728"/>
            </a:xfrm>
          </p:grpSpPr>
          <p:sp>
            <p:nvSpPr>
              <p:cNvPr id="56" name="Rectangle 55"/>
              <p:cNvSpPr/>
              <p:nvPr/>
            </p:nvSpPr>
            <p:spPr>
              <a:xfrm>
                <a:off x="969660" y="5403784"/>
                <a:ext cx="1584176" cy="980728"/>
              </a:xfrm>
              <a:prstGeom prst="rect">
                <a:avLst/>
              </a:prstGeom>
              <a:solidFill>
                <a:schemeClr val="lt1"/>
              </a:solidFill>
              <a:ln w="19050"/>
            </p:spPr>
            <p:style>
              <a:lnRef idx="2">
                <a:schemeClr val="accent1"/>
              </a:lnRef>
              <a:fillRef idx="1">
                <a:schemeClr val="lt1"/>
              </a:fillRef>
              <a:effectRef idx="0">
                <a:schemeClr val="accent1"/>
              </a:effectRef>
              <a:fontRef idx="minor">
                <a:schemeClr val="dk1"/>
              </a:fontRef>
            </p:style>
            <p:txBody>
              <a:bodyPr rtlCol="0" anchor="ctr"/>
              <a:lstStyle/>
              <a:p>
                <a:pPr algn="ctr"/>
                <a:endParaRPr lang="fr-FR"/>
              </a:p>
            </p:txBody>
          </p:sp>
          <p:pic>
            <p:nvPicPr>
              <p:cNvPr id="57" name="Picture 2" descr="http://www.whoswho.fr/usr/l/H/L/logo-gdf-suez.jpg"/>
              <p:cNvPicPr>
                <a:picLocks noChangeAspect="1" noChangeArrowheads="1"/>
              </p:cNvPicPr>
              <p:nvPr/>
            </p:nvPicPr>
            <p:blipFill>
              <a:blip r:embed="rId16"/>
              <a:srcRect l="4796" t="29430" r="5321" b="20782"/>
              <a:stretch>
                <a:fillRect/>
              </a:stretch>
            </p:blipFill>
            <p:spPr bwMode="auto">
              <a:xfrm>
                <a:off x="1003529" y="5586614"/>
                <a:ext cx="724065" cy="125730"/>
              </a:xfrm>
              <a:prstGeom prst="rect">
                <a:avLst/>
              </a:prstGeom>
              <a:noFill/>
            </p:spPr>
          </p:pic>
          <p:pic>
            <p:nvPicPr>
              <p:cNvPr id="58" name="Picture 4" descr="http://www.scottishrenewables.com/media/uploads/events/offshore2014/edp_logo.jpg"/>
              <p:cNvPicPr>
                <a:picLocks noChangeAspect="1" noChangeArrowheads="1"/>
              </p:cNvPicPr>
              <p:nvPr/>
            </p:nvPicPr>
            <p:blipFill>
              <a:blip r:embed="rId17"/>
              <a:srcRect/>
              <a:stretch>
                <a:fillRect/>
              </a:stretch>
            </p:blipFill>
            <p:spPr bwMode="auto">
              <a:xfrm>
                <a:off x="1785404" y="5493322"/>
                <a:ext cx="741599" cy="279953"/>
              </a:xfrm>
              <a:prstGeom prst="rect">
                <a:avLst/>
              </a:prstGeom>
              <a:noFill/>
            </p:spPr>
          </p:pic>
          <p:pic>
            <p:nvPicPr>
              <p:cNvPr id="59" name="Picture 32" descr="http://www.neoen.fr/wp-content/uploads/2012/06/logo-neoen-MARINE-petit.jpg"/>
              <p:cNvPicPr>
                <a:picLocks noChangeAspect="1" noChangeArrowheads="1"/>
              </p:cNvPicPr>
              <p:nvPr/>
            </p:nvPicPr>
            <p:blipFill>
              <a:blip r:embed="rId15" cstate="print"/>
              <a:srcRect/>
              <a:stretch>
                <a:fillRect/>
              </a:stretch>
            </p:blipFill>
            <p:spPr bwMode="auto">
              <a:xfrm>
                <a:off x="1905764" y="6012267"/>
                <a:ext cx="576064" cy="168979"/>
              </a:xfrm>
              <a:prstGeom prst="rect">
                <a:avLst/>
              </a:prstGeom>
              <a:noFill/>
            </p:spPr>
          </p:pic>
          <p:pic>
            <p:nvPicPr>
              <p:cNvPr id="60" name="Picture 16" descr="http://www.magis-paris.eu/js/ckfinder/userfiles/magis/images/Logo_areva.png"/>
              <p:cNvPicPr>
                <a:picLocks noChangeAspect="1" noChangeArrowheads="1"/>
              </p:cNvPicPr>
              <p:nvPr/>
            </p:nvPicPr>
            <p:blipFill>
              <a:blip r:embed="rId13" cstate="print"/>
              <a:srcRect/>
              <a:stretch>
                <a:fillRect/>
              </a:stretch>
            </p:blipFill>
            <p:spPr bwMode="auto">
              <a:xfrm>
                <a:off x="1105762" y="5869344"/>
                <a:ext cx="603802" cy="370515"/>
              </a:xfrm>
              <a:prstGeom prst="rect">
                <a:avLst/>
              </a:prstGeom>
              <a:noFill/>
            </p:spPr>
          </p:pic>
        </p:grpSp>
        <p:grpSp>
          <p:nvGrpSpPr>
            <p:cNvPr id="31" name="Groupe 36"/>
            <p:cNvGrpSpPr/>
            <p:nvPr/>
          </p:nvGrpSpPr>
          <p:grpSpPr>
            <a:xfrm>
              <a:off x="1235676" y="4296461"/>
              <a:ext cx="1584176" cy="980728"/>
              <a:chOff x="1187624" y="5589240"/>
              <a:chExt cx="1584176" cy="980728"/>
            </a:xfrm>
          </p:grpSpPr>
          <p:sp>
            <p:nvSpPr>
              <p:cNvPr id="52" name="Rectangle 51"/>
              <p:cNvSpPr/>
              <p:nvPr/>
            </p:nvSpPr>
            <p:spPr>
              <a:xfrm>
                <a:off x="1187624" y="5589240"/>
                <a:ext cx="1584176" cy="980728"/>
              </a:xfrm>
              <a:prstGeom prst="rect">
                <a:avLst/>
              </a:prstGeom>
              <a:solidFill>
                <a:schemeClr val="lt1"/>
              </a:solidFill>
              <a:ln w="19050"/>
            </p:spPr>
            <p:style>
              <a:lnRef idx="2">
                <a:schemeClr val="accent1"/>
              </a:lnRef>
              <a:fillRef idx="1">
                <a:schemeClr val="lt1"/>
              </a:fillRef>
              <a:effectRef idx="0">
                <a:schemeClr val="accent1"/>
              </a:effectRef>
              <a:fontRef idx="minor">
                <a:schemeClr val="dk1"/>
              </a:fontRef>
            </p:style>
            <p:txBody>
              <a:bodyPr rtlCol="0" anchor="ctr"/>
              <a:lstStyle/>
              <a:p>
                <a:pPr algn="ctr"/>
                <a:endParaRPr lang="fr-FR"/>
              </a:p>
            </p:txBody>
          </p:sp>
          <p:pic>
            <p:nvPicPr>
              <p:cNvPr id="53" name="Picture 4"/>
              <p:cNvPicPr>
                <a:picLocks noChangeAspect="1" noChangeArrowheads="1"/>
              </p:cNvPicPr>
              <p:nvPr/>
            </p:nvPicPr>
            <p:blipFill>
              <a:blip r:embed="rId7" cstate="print"/>
              <a:srcRect/>
              <a:stretch>
                <a:fillRect/>
              </a:stretch>
            </p:blipFill>
            <p:spPr bwMode="auto">
              <a:xfrm>
                <a:off x="1201708" y="5606380"/>
                <a:ext cx="985407" cy="414908"/>
              </a:xfrm>
              <a:prstGeom prst="rect">
                <a:avLst/>
              </a:prstGeom>
              <a:noFill/>
              <a:ln w="9525">
                <a:noFill/>
                <a:miter lim="800000"/>
                <a:headEnd/>
                <a:tailEnd/>
              </a:ln>
            </p:spPr>
          </p:pic>
          <p:pic>
            <p:nvPicPr>
              <p:cNvPr id="54" name="Picture 6" descr="Links back to home page"/>
              <p:cNvPicPr>
                <a:picLocks noChangeAspect="1" noChangeArrowheads="1"/>
              </p:cNvPicPr>
              <p:nvPr/>
            </p:nvPicPr>
            <p:blipFill>
              <a:blip r:embed="rId8" cstate="print"/>
              <a:srcRect/>
              <a:stretch>
                <a:fillRect/>
              </a:stretch>
            </p:blipFill>
            <p:spPr bwMode="auto">
              <a:xfrm>
                <a:off x="1351282" y="6237312"/>
                <a:ext cx="628430" cy="128014"/>
              </a:xfrm>
              <a:prstGeom prst="rect">
                <a:avLst/>
              </a:prstGeom>
              <a:noFill/>
            </p:spPr>
          </p:pic>
          <p:pic>
            <p:nvPicPr>
              <p:cNvPr id="55" name="Picture 18" descr="http://upload.wikimedia.org/wikipedia/en/e/e5/Dong_Energy.png"/>
              <p:cNvPicPr>
                <a:picLocks noChangeAspect="1" noChangeArrowheads="1"/>
              </p:cNvPicPr>
              <p:nvPr/>
            </p:nvPicPr>
            <p:blipFill>
              <a:blip r:embed="rId9" cstate="print"/>
              <a:srcRect/>
              <a:stretch>
                <a:fillRect/>
              </a:stretch>
            </p:blipFill>
            <p:spPr bwMode="auto">
              <a:xfrm>
                <a:off x="2178802" y="5661248"/>
                <a:ext cx="527707" cy="331351"/>
              </a:xfrm>
              <a:prstGeom prst="rect">
                <a:avLst/>
              </a:prstGeom>
              <a:noFill/>
            </p:spPr>
          </p:pic>
        </p:grpSp>
        <p:grpSp>
          <p:nvGrpSpPr>
            <p:cNvPr id="32" name="Groupe 45"/>
            <p:cNvGrpSpPr/>
            <p:nvPr/>
          </p:nvGrpSpPr>
          <p:grpSpPr>
            <a:xfrm>
              <a:off x="4502111" y="1144630"/>
              <a:ext cx="1584176" cy="980728"/>
              <a:chOff x="5940152" y="3356992"/>
              <a:chExt cx="1584176" cy="980728"/>
            </a:xfrm>
          </p:grpSpPr>
          <p:grpSp>
            <p:nvGrpSpPr>
              <p:cNvPr id="46" name="Groupe 36"/>
              <p:cNvGrpSpPr/>
              <p:nvPr/>
            </p:nvGrpSpPr>
            <p:grpSpPr>
              <a:xfrm>
                <a:off x="5940152" y="3356992"/>
                <a:ext cx="1584176" cy="980728"/>
                <a:chOff x="1187624" y="5589240"/>
                <a:chExt cx="1584176" cy="980728"/>
              </a:xfrm>
            </p:grpSpPr>
            <p:sp>
              <p:nvSpPr>
                <p:cNvPr id="48" name="Rectangle 47"/>
                <p:cNvSpPr/>
                <p:nvPr/>
              </p:nvSpPr>
              <p:spPr>
                <a:xfrm>
                  <a:off x="1187624" y="5589240"/>
                  <a:ext cx="1584176" cy="980728"/>
                </a:xfrm>
                <a:prstGeom prst="rect">
                  <a:avLst/>
                </a:prstGeom>
                <a:solidFill>
                  <a:schemeClr val="lt1"/>
                </a:solidFill>
                <a:ln w="19050"/>
              </p:spPr>
              <p:style>
                <a:lnRef idx="2">
                  <a:schemeClr val="accent1"/>
                </a:lnRef>
                <a:fillRef idx="1">
                  <a:schemeClr val="lt1"/>
                </a:fillRef>
                <a:effectRef idx="0">
                  <a:schemeClr val="accent1"/>
                </a:effectRef>
                <a:fontRef idx="minor">
                  <a:schemeClr val="dk1"/>
                </a:fontRef>
              </p:style>
              <p:txBody>
                <a:bodyPr rtlCol="0" anchor="ctr"/>
                <a:lstStyle/>
                <a:p>
                  <a:pPr algn="ctr"/>
                  <a:endParaRPr lang="fr-FR"/>
                </a:p>
              </p:txBody>
            </p:sp>
            <p:pic>
              <p:nvPicPr>
                <p:cNvPr id="49" name="Picture 4"/>
                <p:cNvPicPr>
                  <a:picLocks noChangeAspect="1" noChangeArrowheads="1"/>
                </p:cNvPicPr>
                <p:nvPr/>
              </p:nvPicPr>
              <p:blipFill>
                <a:blip r:embed="rId7" cstate="print"/>
                <a:srcRect/>
                <a:stretch>
                  <a:fillRect/>
                </a:stretch>
              </p:blipFill>
              <p:spPr bwMode="auto">
                <a:xfrm>
                  <a:off x="1210329" y="5606380"/>
                  <a:ext cx="985407" cy="414908"/>
                </a:xfrm>
                <a:prstGeom prst="rect">
                  <a:avLst/>
                </a:prstGeom>
                <a:noFill/>
                <a:ln w="9525">
                  <a:noFill/>
                  <a:miter lim="800000"/>
                  <a:headEnd/>
                  <a:tailEnd/>
                </a:ln>
              </p:spPr>
            </p:pic>
            <p:pic>
              <p:nvPicPr>
                <p:cNvPr id="50" name="Picture 6" descr="Links back to home page"/>
                <p:cNvPicPr>
                  <a:picLocks noChangeAspect="1" noChangeArrowheads="1"/>
                </p:cNvPicPr>
                <p:nvPr/>
              </p:nvPicPr>
              <p:blipFill>
                <a:blip r:embed="rId8" cstate="print"/>
                <a:srcRect/>
                <a:stretch>
                  <a:fillRect/>
                </a:stretch>
              </p:blipFill>
              <p:spPr bwMode="auto">
                <a:xfrm>
                  <a:off x="1351282" y="6237312"/>
                  <a:ext cx="628430" cy="128014"/>
                </a:xfrm>
                <a:prstGeom prst="rect">
                  <a:avLst/>
                </a:prstGeom>
                <a:noFill/>
              </p:spPr>
            </p:pic>
            <p:pic>
              <p:nvPicPr>
                <p:cNvPr id="51" name="Picture 18" descr="http://upload.wikimedia.org/wikipedia/en/e/e5/Dong_Energy.png"/>
                <p:cNvPicPr>
                  <a:picLocks noChangeAspect="1" noChangeArrowheads="1"/>
                </p:cNvPicPr>
                <p:nvPr/>
              </p:nvPicPr>
              <p:blipFill>
                <a:blip r:embed="rId9" cstate="print"/>
                <a:srcRect/>
                <a:stretch>
                  <a:fillRect/>
                </a:stretch>
              </p:blipFill>
              <p:spPr bwMode="auto">
                <a:xfrm>
                  <a:off x="2195736" y="5661248"/>
                  <a:ext cx="527707" cy="331351"/>
                </a:xfrm>
                <a:prstGeom prst="rect">
                  <a:avLst/>
                </a:prstGeom>
                <a:noFill/>
              </p:spPr>
            </p:pic>
          </p:grpSp>
          <p:pic>
            <p:nvPicPr>
              <p:cNvPr id="47" name="Picture 28" descr="http://www.energie2020.fr/images/photos/Wpd_logo_claimOffshoreFranceCopie.jpg"/>
              <p:cNvPicPr>
                <a:picLocks noChangeAspect="1" noChangeArrowheads="1"/>
              </p:cNvPicPr>
              <p:nvPr/>
            </p:nvPicPr>
            <p:blipFill>
              <a:blip r:embed="rId10" cstate="print"/>
              <a:srcRect/>
              <a:stretch>
                <a:fillRect/>
              </a:stretch>
            </p:blipFill>
            <p:spPr bwMode="auto">
              <a:xfrm>
                <a:off x="7007533" y="3852581"/>
                <a:ext cx="432048" cy="363924"/>
              </a:xfrm>
              <a:prstGeom prst="rect">
                <a:avLst/>
              </a:prstGeom>
              <a:noFill/>
            </p:spPr>
          </p:pic>
        </p:grpSp>
        <p:grpSp>
          <p:nvGrpSpPr>
            <p:cNvPr id="33" name="Groupe 87"/>
            <p:cNvGrpSpPr/>
            <p:nvPr/>
          </p:nvGrpSpPr>
          <p:grpSpPr>
            <a:xfrm>
              <a:off x="6956242" y="741271"/>
              <a:ext cx="1584176" cy="980728"/>
              <a:chOff x="969660" y="5403784"/>
              <a:chExt cx="1584176" cy="980728"/>
            </a:xfrm>
          </p:grpSpPr>
          <p:sp>
            <p:nvSpPr>
              <p:cNvPr id="41" name="Rectangle 40"/>
              <p:cNvSpPr/>
              <p:nvPr/>
            </p:nvSpPr>
            <p:spPr>
              <a:xfrm>
                <a:off x="969660" y="5403784"/>
                <a:ext cx="1584176" cy="980728"/>
              </a:xfrm>
              <a:prstGeom prst="rect">
                <a:avLst/>
              </a:prstGeom>
              <a:solidFill>
                <a:schemeClr val="lt1"/>
              </a:solidFill>
              <a:ln w="19050"/>
            </p:spPr>
            <p:style>
              <a:lnRef idx="2">
                <a:schemeClr val="accent1"/>
              </a:lnRef>
              <a:fillRef idx="1">
                <a:schemeClr val="lt1"/>
              </a:fillRef>
              <a:effectRef idx="0">
                <a:schemeClr val="accent1"/>
              </a:effectRef>
              <a:fontRef idx="minor">
                <a:schemeClr val="dk1"/>
              </a:fontRef>
            </p:style>
            <p:txBody>
              <a:bodyPr rtlCol="0" anchor="ctr"/>
              <a:lstStyle/>
              <a:p>
                <a:pPr algn="ctr"/>
                <a:endParaRPr lang="fr-FR"/>
              </a:p>
            </p:txBody>
          </p:sp>
          <p:pic>
            <p:nvPicPr>
              <p:cNvPr id="42" name="Picture 2" descr="http://www.whoswho.fr/usr/l/H/L/logo-gdf-suez.jpg"/>
              <p:cNvPicPr>
                <a:picLocks noChangeAspect="1" noChangeArrowheads="1"/>
              </p:cNvPicPr>
              <p:nvPr/>
            </p:nvPicPr>
            <p:blipFill>
              <a:blip r:embed="rId16"/>
              <a:srcRect l="4796" t="29430" r="5321" b="20782"/>
              <a:stretch>
                <a:fillRect/>
              </a:stretch>
            </p:blipFill>
            <p:spPr bwMode="auto">
              <a:xfrm>
                <a:off x="1003529" y="5586614"/>
                <a:ext cx="724065" cy="125730"/>
              </a:xfrm>
              <a:prstGeom prst="rect">
                <a:avLst/>
              </a:prstGeom>
              <a:noFill/>
            </p:spPr>
          </p:pic>
          <p:pic>
            <p:nvPicPr>
              <p:cNvPr id="43" name="Picture 4" descr="http://www.scottishrenewables.com/media/uploads/events/offshore2014/edp_logo.jpg"/>
              <p:cNvPicPr>
                <a:picLocks noChangeAspect="1" noChangeArrowheads="1"/>
              </p:cNvPicPr>
              <p:nvPr/>
            </p:nvPicPr>
            <p:blipFill>
              <a:blip r:embed="rId17"/>
              <a:srcRect/>
              <a:stretch>
                <a:fillRect/>
              </a:stretch>
            </p:blipFill>
            <p:spPr bwMode="auto">
              <a:xfrm>
                <a:off x="1785404" y="5493322"/>
                <a:ext cx="741599" cy="279953"/>
              </a:xfrm>
              <a:prstGeom prst="rect">
                <a:avLst/>
              </a:prstGeom>
              <a:noFill/>
            </p:spPr>
          </p:pic>
          <p:pic>
            <p:nvPicPr>
              <p:cNvPr id="44" name="Picture 32" descr="http://www.neoen.fr/wp-content/uploads/2012/06/logo-neoen-MARINE-petit.jpg"/>
              <p:cNvPicPr>
                <a:picLocks noChangeAspect="1" noChangeArrowheads="1"/>
              </p:cNvPicPr>
              <p:nvPr/>
            </p:nvPicPr>
            <p:blipFill>
              <a:blip r:embed="rId15" cstate="print"/>
              <a:srcRect/>
              <a:stretch>
                <a:fillRect/>
              </a:stretch>
            </p:blipFill>
            <p:spPr bwMode="auto">
              <a:xfrm>
                <a:off x="1905764" y="6012267"/>
                <a:ext cx="576064" cy="168979"/>
              </a:xfrm>
              <a:prstGeom prst="rect">
                <a:avLst/>
              </a:prstGeom>
              <a:noFill/>
            </p:spPr>
          </p:pic>
          <p:pic>
            <p:nvPicPr>
              <p:cNvPr id="45" name="Picture 16" descr="http://www.magis-paris.eu/js/ckfinder/userfiles/magis/images/Logo_areva.png"/>
              <p:cNvPicPr>
                <a:picLocks noChangeAspect="1" noChangeArrowheads="1"/>
              </p:cNvPicPr>
              <p:nvPr/>
            </p:nvPicPr>
            <p:blipFill>
              <a:blip r:embed="rId13" cstate="print"/>
              <a:srcRect/>
              <a:stretch>
                <a:fillRect/>
              </a:stretch>
            </p:blipFill>
            <p:spPr bwMode="auto">
              <a:xfrm>
                <a:off x="1105762" y="5869344"/>
                <a:ext cx="603802" cy="370515"/>
              </a:xfrm>
              <a:prstGeom prst="rect">
                <a:avLst/>
              </a:prstGeom>
              <a:noFill/>
            </p:spPr>
          </p:pic>
        </p:grpSp>
        <p:pic>
          <p:nvPicPr>
            <p:cNvPr id="34" name="Picture 6" descr="http://www.enerzine.com/UserFiles/Image/breve13809a.jpg"/>
            <p:cNvPicPr>
              <a:picLocks noChangeAspect="1" noChangeArrowheads="1"/>
            </p:cNvPicPr>
            <p:nvPr/>
          </p:nvPicPr>
          <p:blipFill>
            <a:blip r:embed="rId18"/>
            <a:srcRect l="1760" t="1606" r="19229" b="64473"/>
            <a:stretch>
              <a:fillRect/>
            </a:stretch>
          </p:blipFill>
          <p:spPr bwMode="auto">
            <a:xfrm>
              <a:off x="2218541" y="4893849"/>
              <a:ext cx="521070" cy="223704"/>
            </a:xfrm>
            <a:prstGeom prst="rect">
              <a:avLst/>
            </a:prstGeom>
            <a:noFill/>
          </p:spPr>
        </p:pic>
        <p:cxnSp>
          <p:nvCxnSpPr>
            <p:cNvPr id="35" name="Connecteur droit avec flèche 34"/>
            <p:cNvCxnSpPr>
              <a:stCxn id="56" idx="3"/>
            </p:cNvCxnSpPr>
            <p:nvPr/>
          </p:nvCxnSpPr>
          <p:spPr>
            <a:xfrm>
              <a:off x="2819852" y="5894148"/>
              <a:ext cx="1959966" cy="0"/>
            </a:xfrm>
            <a:prstGeom prst="straightConnector1">
              <a:avLst/>
            </a:prstGeom>
            <a:ln>
              <a:solidFill>
                <a:srgbClr val="CC4A29"/>
              </a:solidFill>
              <a:tailEnd type="arrow"/>
            </a:ln>
          </p:spPr>
          <p:style>
            <a:lnRef idx="2">
              <a:schemeClr val="accent1"/>
            </a:lnRef>
            <a:fillRef idx="0">
              <a:schemeClr val="accent1"/>
            </a:fillRef>
            <a:effectRef idx="1">
              <a:schemeClr val="accent1"/>
            </a:effectRef>
            <a:fontRef idx="minor">
              <a:schemeClr val="tx1"/>
            </a:fontRef>
          </p:style>
        </p:cxnSp>
        <p:cxnSp>
          <p:nvCxnSpPr>
            <p:cNvPr id="36" name="Connecteur droit avec flèche 35"/>
            <p:cNvCxnSpPr>
              <a:stCxn id="52" idx="3"/>
            </p:cNvCxnSpPr>
            <p:nvPr/>
          </p:nvCxnSpPr>
          <p:spPr>
            <a:xfrm>
              <a:off x="2819852" y="4786825"/>
              <a:ext cx="1577581" cy="61695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7" name="Connecteur droit avec flèche 36"/>
            <p:cNvCxnSpPr>
              <a:stCxn id="64" idx="3"/>
            </p:cNvCxnSpPr>
            <p:nvPr/>
          </p:nvCxnSpPr>
          <p:spPr>
            <a:xfrm>
              <a:off x="2821379" y="3469202"/>
              <a:ext cx="2507077" cy="0"/>
            </a:xfrm>
            <a:prstGeom prst="straightConnector1">
              <a:avLst/>
            </a:prstGeom>
            <a:ln>
              <a:solidFill>
                <a:srgbClr val="CC4A29"/>
              </a:solidFill>
              <a:tailEnd type="arrow"/>
            </a:ln>
          </p:spPr>
          <p:style>
            <a:lnRef idx="2">
              <a:schemeClr val="accent1"/>
            </a:lnRef>
            <a:fillRef idx="0">
              <a:schemeClr val="accent1"/>
            </a:fillRef>
            <a:effectRef idx="1">
              <a:schemeClr val="accent1"/>
            </a:effectRef>
            <a:fontRef idx="minor">
              <a:schemeClr val="tx1"/>
            </a:fontRef>
          </p:style>
        </p:cxnSp>
        <p:cxnSp>
          <p:nvCxnSpPr>
            <p:cNvPr id="38" name="Connecteur droit avec flèche 37"/>
            <p:cNvCxnSpPr>
              <a:stCxn id="70" idx="2"/>
            </p:cNvCxnSpPr>
            <p:nvPr/>
          </p:nvCxnSpPr>
          <p:spPr>
            <a:xfrm>
              <a:off x="3474955" y="2125358"/>
              <a:ext cx="3175227" cy="59835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9" name="Connecteur droit avec flèche 38"/>
            <p:cNvCxnSpPr>
              <a:stCxn id="48" idx="2"/>
            </p:cNvCxnSpPr>
            <p:nvPr/>
          </p:nvCxnSpPr>
          <p:spPr>
            <a:xfrm>
              <a:off x="5294199" y="2125358"/>
              <a:ext cx="1662043" cy="41833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0" name="Connecteur droit avec flèche 39"/>
            <p:cNvCxnSpPr>
              <a:stCxn id="41" idx="2"/>
            </p:cNvCxnSpPr>
            <p:nvPr/>
          </p:nvCxnSpPr>
          <p:spPr>
            <a:xfrm>
              <a:off x="7748330" y="1721999"/>
              <a:ext cx="286776" cy="282144"/>
            </a:xfrm>
            <a:prstGeom prst="straightConnector1">
              <a:avLst/>
            </a:prstGeom>
            <a:ln>
              <a:solidFill>
                <a:srgbClr val="CC4A29"/>
              </a:solidFill>
              <a:tailEnd type="arrow"/>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xmlns="" val="273631497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grpSp>
        <p:nvGrpSpPr>
          <p:cNvPr id="2" name="Grouper 2"/>
          <p:cNvGrpSpPr/>
          <p:nvPr/>
        </p:nvGrpSpPr>
        <p:grpSpPr>
          <a:xfrm>
            <a:off x="1593745" y="0"/>
            <a:ext cx="9094893" cy="1231635"/>
            <a:chOff x="1593745" y="360323"/>
            <a:chExt cx="9094893" cy="1231635"/>
          </a:xfrm>
        </p:grpSpPr>
        <p:grpSp>
          <p:nvGrpSpPr>
            <p:cNvPr id="3" name="Grouper 1"/>
            <p:cNvGrpSpPr/>
            <p:nvPr/>
          </p:nvGrpSpPr>
          <p:grpSpPr>
            <a:xfrm>
              <a:off x="1593745" y="360323"/>
              <a:ext cx="8520238" cy="1096512"/>
              <a:chOff x="1477049" y="326741"/>
              <a:chExt cx="7896372" cy="994320"/>
            </a:xfrm>
          </p:grpSpPr>
          <p:cxnSp>
            <p:nvCxnSpPr>
              <p:cNvPr id="17" name="Connecteur droit 16"/>
              <p:cNvCxnSpPr/>
              <p:nvPr/>
            </p:nvCxnSpPr>
            <p:spPr>
              <a:xfrm>
                <a:off x="1477049" y="326741"/>
                <a:ext cx="0" cy="959999"/>
              </a:xfrm>
              <a:prstGeom prst="line">
                <a:avLst/>
              </a:prstGeom>
              <a:ln w="3175" cmpd="sng">
                <a:solidFill>
                  <a:srgbClr val="A6A6A6"/>
                </a:solidFill>
              </a:ln>
            </p:spPr>
            <p:style>
              <a:lnRef idx="2">
                <a:schemeClr val="accent1"/>
              </a:lnRef>
              <a:fillRef idx="0">
                <a:schemeClr val="accent1"/>
              </a:fillRef>
              <a:effectRef idx="1">
                <a:schemeClr val="accent1"/>
              </a:effectRef>
              <a:fontRef idx="minor">
                <a:schemeClr val="tx1"/>
              </a:fontRef>
            </p:style>
          </p:cxnSp>
          <p:sp>
            <p:nvSpPr>
              <p:cNvPr id="18" name="ZoneTexte 17"/>
              <p:cNvSpPr txBox="1"/>
              <p:nvPr/>
            </p:nvSpPr>
            <p:spPr>
              <a:xfrm>
                <a:off x="1734471" y="397815"/>
                <a:ext cx="3175336" cy="349414"/>
              </a:xfrm>
              <a:prstGeom prst="rect">
                <a:avLst/>
              </a:prstGeom>
              <a:noFill/>
            </p:spPr>
            <p:txBody>
              <a:bodyPr wrap="square" lIns="0" tIns="53639" rIns="107275" bIns="53639" rtlCol="0">
                <a:spAutoFit/>
              </a:bodyPr>
              <a:lstStyle/>
              <a:p>
                <a:endParaRPr lang="fr-FR" sz="1800" dirty="0">
                  <a:solidFill>
                    <a:srgbClr val="105393"/>
                  </a:solidFill>
                  <a:latin typeface="Myriad Pro"/>
                  <a:cs typeface="Myriad Pro"/>
                </a:endParaRPr>
              </a:p>
            </p:txBody>
          </p:sp>
          <p:sp>
            <p:nvSpPr>
              <p:cNvPr id="19" name="ZoneTexte 18"/>
              <p:cNvSpPr txBox="1"/>
              <p:nvPr/>
            </p:nvSpPr>
            <p:spPr>
              <a:xfrm>
                <a:off x="1739282" y="659092"/>
                <a:ext cx="7634139" cy="399650"/>
              </a:xfrm>
              <a:prstGeom prst="rect">
                <a:avLst/>
              </a:prstGeom>
              <a:noFill/>
            </p:spPr>
            <p:txBody>
              <a:bodyPr wrap="square" lIns="0" tIns="53639" rIns="107275" bIns="53639" rtlCol="0">
                <a:spAutoFit/>
              </a:bodyPr>
              <a:lstStyle/>
              <a:p>
                <a:pPr>
                  <a:lnSpc>
                    <a:spcPct val="90000"/>
                  </a:lnSpc>
                </a:pPr>
                <a:r>
                  <a:rPr lang="fr-FR" sz="2400" b="1" dirty="0" smtClean="0">
                    <a:solidFill>
                      <a:srgbClr val="105393"/>
                    </a:solidFill>
                    <a:latin typeface="Helvetica LT"/>
                    <a:cs typeface="Helvetica LT"/>
                  </a:rPr>
                  <a:t>La filière éolienne offshore</a:t>
                </a:r>
                <a:endParaRPr lang="fr-FR" sz="2400" b="1" dirty="0">
                  <a:solidFill>
                    <a:srgbClr val="105393"/>
                  </a:solidFill>
                  <a:latin typeface="Helvetica LT"/>
                  <a:cs typeface="Helvetica LT"/>
                </a:endParaRPr>
              </a:p>
            </p:txBody>
          </p:sp>
          <p:sp>
            <p:nvSpPr>
              <p:cNvPr id="20" name="ZoneTexte 19"/>
              <p:cNvSpPr txBox="1"/>
              <p:nvPr/>
            </p:nvSpPr>
            <p:spPr>
              <a:xfrm>
                <a:off x="1739283" y="963590"/>
                <a:ext cx="1895182" cy="357471"/>
              </a:xfrm>
              <a:prstGeom prst="rect">
                <a:avLst/>
              </a:prstGeom>
              <a:noFill/>
            </p:spPr>
            <p:txBody>
              <a:bodyPr wrap="square" lIns="0" rtlCol="0">
                <a:spAutoFit/>
              </a:bodyPr>
              <a:lstStyle/>
              <a:p>
                <a:pPr>
                  <a:lnSpc>
                    <a:spcPct val="120000"/>
                  </a:lnSpc>
                </a:pPr>
                <a:endParaRPr lang="fr-FR" sz="1800" dirty="0">
                  <a:solidFill>
                    <a:schemeClr val="tx1">
                      <a:lumMod val="50000"/>
                    </a:schemeClr>
                  </a:solidFill>
                  <a:latin typeface="Helvetica LT"/>
                  <a:cs typeface="Helvetica LT"/>
                </a:endParaRPr>
              </a:p>
            </p:txBody>
          </p:sp>
        </p:grpSp>
        <p:sp>
          <p:nvSpPr>
            <p:cNvPr id="15" name="Rectangle 14"/>
            <p:cNvSpPr/>
            <p:nvPr/>
          </p:nvSpPr>
          <p:spPr>
            <a:xfrm>
              <a:off x="10113983" y="533292"/>
              <a:ext cx="574655" cy="1058666"/>
            </a:xfrm>
            <a:prstGeom prst="rect">
              <a:avLst/>
            </a:prstGeom>
            <a:solidFill>
              <a:srgbClr val="105393"/>
            </a:solidFill>
          </p:spPr>
          <p:style>
            <a:lnRef idx="1">
              <a:schemeClr val="accent1"/>
            </a:lnRef>
            <a:fillRef idx="3">
              <a:schemeClr val="accent1"/>
            </a:fillRef>
            <a:effectRef idx="2">
              <a:schemeClr val="accent1"/>
            </a:effectRef>
            <a:fontRef idx="minor">
              <a:schemeClr val="lt1"/>
            </a:fontRef>
          </p:style>
          <p:txBody>
            <a:bodyPr lIns="116790" tIns="58397" rIns="116790" bIns="58397" rtlCol="0" anchor="ctr"/>
            <a:lstStyle/>
            <a:p>
              <a:fld id="{02253450-B5C9-43C1-BCF4-FAE8614031DA}" type="slidenum">
                <a:rPr lang="fr-FR" sz="1700" smtClean="0">
                  <a:solidFill>
                    <a:schemeClr val="tx1"/>
                  </a:solidFill>
                </a:rPr>
                <a:pPr/>
                <a:t>12</a:t>
              </a:fld>
              <a:endParaRPr lang="fr-FR" sz="1700" dirty="0">
                <a:solidFill>
                  <a:schemeClr val="tx1"/>
                </a:solidFill>
              </a:endParaRPr>
            </a:p>
          </p:txBody>
        </p:sp>
      </p:grpSp>
      <p:pic>
        <p:nvPicPr>
          <p:cNvPr id="2050" name="Picture 2" descr="\\2K3SBS-SER\dossiers communs\2- Filières\2.1- Eolien\10. Pôles\10.3 Pôle industrie\logo\20121123 Logo Windustry.jpg"/>
          <p:cNvPicPr>
            <a:picLocks noChangeAspect="1" noChangeArrowheads="1"/>
          </p:cNvPicPr>
          <p:nvPr/>
        </p:nvPicPr>
        <p:blipFill>
          <a:blip r:embed="rId3"/>
          <a:srcRect/>
          <a:stretch>
            <a:fillRect/>
          </a:stretch>
        </p:blipFill>
        <p:spPr bwMode="auto">
          <a:xfrm>
            <a:off x="7444163" y="6494420"/>
            <a:ext cx="2708033" cy="1068430"/>
          </a:xfrm>
          <a:prstGeom prst="rect">
            <a:avLst/>
          </a:prstGeom>
          <a:noFill/>
        </p:spPr>
      </p:pic>
      <p:grpSp>
        <p:nvGrpSpPr>
          <p:cNvPr id="10" name="Groupe 9"/>
          <p:cNvGrpSpPr/>
          <p:nvPr/>
        </p:nvGrpSpPr>
        <p:grpSpPr>
          <a:xfrm>
            <a:off x="819150" y="106465"/>
            <a:ext cx="9309762" cy="6284219"/>
            <a:chOff x="819150" y="106465"/>
            <a:chExt cx="9309762" cy="6284219"/>
          </a:xfrm>
        </p:grpSpPr>
        <p:pic>
          <p:nvPicPr>
            <p:cNvPr id="11" name="Picture 2"/>
            <p:cNvPicPr>
              <a:picLocks noChangeAspect="1" noChangeArrowheads="1"/>
            </p:cNvPicPr>
            <p:nvPr/>
          </p:nvPicPr>
          <p:blipFill>
            <a:blip r:embed="rId4" cstate="print"/>
            <a:srcRect l="31395"/>
            <a:stretch>
              <a:fillRect/>
            </a:stretch>
          </p:blipFill>
          <p:spPr bwMode="auto">
            <a:xfrm>
              <a:off x="3287114" y="1435663"/>
              <a:ext cx="6815614" cy="4919850"/>
            </a:xfrm>
            <a:prstGeom prst="rect">
              <a:avLst/>
            </a:prstGeom>
            <a:noFill/>
            <a:ln w="9525">
              <a:noFill/>
              <a:miter lim="800000"/>
              <a:headEnd/>
              <a:tailEnd/>
            </a:ln>
            <a:effectLst/>
          </p:spPr>
        </p:pic>
        <p:pic>
          <p:nvPicPr>
            <p:cNvPr id="12" name="Picture 3"/>
            <p:cNvPicPr>
              <a:picLocks noChangeAspect="1" noChangeArrowheads="1"/>
            </p:cNvPicPr>
            <p:nvPr/>
          </p:nvPicPr>
          <p:blipFill>
            <a:blip r:embed="rId5" cstate="print"/>
            <a:srcRect/>
            <a:stretch>
              <a:fillRect/>
            </a:stretch>
          </p:blipFill>
          <p:spPr bwMode="auto">
            <a:xfrm>
              <a:off x="8035106" y="5450244"/>
              <a:ext cx="2016224" cy="885028"/>
            </a:xfrm>
            <a:prstGeom prst="rect">
              <a:avLst/>
            </a:prstGeom>
            <a:noFill/>
            <a:ln w="9525">
              <a:noFill/>
              <a:miter lim="800000"/>
              <a:headEnd/>
              <a:tailEnd/>
            </a:ln>
          </p:spPr>
        </p:pic>
        <p:pic>
          <p:nvPicPr>
            <p:cNvPr id="13" name="Picture 3"/>
            <p:cNvPicPr>
              <a:picLocks noChangeAspect="1" noChangeArrowheads="1"/>
            </p:cNvPicPr>
            <p:nvPr/>
          </p:nvPicPr>
          <p:blipFill>
            <a:blip r:embed="rId5" cstate="print"/>
            <a:srcRect l="9035" t="15043" r="-3711" b="72747"/>
            <a:stretch>
              <a:fillRect/>
            </a:stretch>
          </p:blipFill>
          <p:spPr bwMode="auto">
            <a:xfrm>
              <a:off x="8175707" y="5486400"/>
              <a:ext cx="1908874" cy="108064"/>
            </a:xfrm>
            <a:prstGeom prst="rect">
              <a:avLst/>
            </a:prstGeom>
            <a:noFill/>
            <a:ln w="9525">
              <a:noFill/>
              <a:miter lim="800000"/>
              <a:headEnd/>
              <a:tailEnd/>
            </a:ln>
          </p:spPr>
        </p:pic>
        <p:pic>
          <p:nvPicPr>
            <p:cNvPr id="14" name="Picture 3"/>
            <p:cNvPicPr>
              <a:picLocks noChangeAspect="1" noChangeArrowheads="1"/>
            </p:cNvPicPr>
            <p:nvPr/>
          </p:nvPicPr>
          <p:blipFill>
            <a:blip r:embed="rId5" cstate="print"/>
            <a:srcRect l="9035" t="15043" r="-3711" b="72747"/>
            <a:stretch>
              <a:fillRect/>
            </a:stretch>
          </p:blipFill>
          <p:spPr bwMode="auto">
            <a:xfrm>
              <a:off x="8220038" y="5771808"/>
              <a:ext cx="1908874" cy="108064"/>
            </a:xfrm>
            <a:prstGeom prst="rect">
              <a:avLst/>
            </a:prstGeom>
            <a:noFill/>
            <a:ln w="9525">
              <a:noFill/>
              <a:miter lim="800000"/>
              <a:headEnd/>
              <a:tailEnd/>
            </a:ln>
          </p:spPr>
        </p:pic>
        <p:pic>
          <p:nvPicPr>
            <p:cNvPr id="16" name="Picture 3"/>
            <p:cNvPicPr>
              <a:picLocks noChangeAspect="1" noChangeArrowheads="1"/>
            </p:cNvPicPr>
            <p:nvPr/>
          </p:nvPicPr>
          <p:blipFill>
            <a:blip r:embed="rId5" cstate="print"/>
            <a:srcRect l="9035" t="15043" r="-3711" b="72747"/>
            <a:stretch>
              <a:fillRect/>
            </a:stretch>
          </p:blipFill>
          <p:spPr bwMode="auto">
            <a:xfrm>
              <a:off x="8197865" y="5890956"/>
              <a:ext cx="1908874" cy="108064"/>
            </a:xfrm>
            <a:prstGeom prst="rect">
              <a:avLst/>
            </a:prstGeom>
            <a:noFill/>
            <a:ln w="9525">
              <a:noFill/>
              <a:miter lim="800000"/>
              <a:headEnd/>
              <a:tailEnd/>
            </a:ln>
          </p:spPr>
        </p:pic>
        <p:pic>
          <p:nvPicPr>
            <p:cNvPr id="21" name="Picture 3"/>
            <p:cNvPicPr>
              <a:picLocks noChangeAspect="1" noChangeArrowheads="1"/>
            </p:cNvPicPr>
            <p:nvPr/>
          </p:nvPicPr>
          <p:blipFill>
            <a:blip r:embed="rId5" cstate="print"/>
            <a:srcRect l="9035" t="15043" r="-3711" b="72747"/>
            <a:stretch>
              <a:fillRect/>
            </a:stretch>
          </p:blipFill>
          <p:spPr bwMode="auto">
            <a:xfrm>
              <a:off x="8206178" y="6182065"/>
              <a:ext cx="1908874" cy="108064"/>
            </a:xfrm>
            <a:prstGeom prst="rect">
              <a:avLst/>
            </a:prstGeom>
            <a:noFill/>
            <a:ln w="9525">
              <a:noFill/>
              <a:miter lim="800000"/>
              <a:headEnd/>
              <a:tailEnd/>
            </a:ln>
          </p:spPr>
        </p:pic>
        <p:sp>
          <p:nvSpPr>
            <p:cNvPr id="22" name="ZoneTexte 21"/>
            <p:cNvSpPr txBox="1"/>
            <p:nvPr/>
          </p:nvSpPr>
          <p:spPr>
            <a:xfrm>
              <a:off x="8264797" y="6130009"/>
              <a:ext cx="1786533" cy="260675"/>
            </a:xfrm>
            <a:prstGeom prst="rect">
              <a:avLst/>
            </a:prstGeom>
            <a:noFill/>
          </p:spPr>
          <p:txBody>
            <a:bodyPr wrap="square" lIns="0" tIns="53639" rIns="107275" bIns="53639" rtlCol="0">
              <a:spAutoFit/>
            </a:bodyPr>
            <a:lstStyle/>
            <a:p>
              <a:pPr>
                <a:lnSpc>
                  <a:spcPct val="90000"/>
                </a:lnSpc>
              </a:pPr>
              <a:r>
                <a:rPr lang="fr-FR" sz="1050" b="1" dirty="0" smtClean="0">
                  <a:solidFill>
                    <a:srgbClr val="1772AE"/>
                  </a:solidFill>
                  <a:latin typeface="Helvetica LT"/>
                  <a:cs typeface="Helvetica LT"/>
                </a:rPr>
                <a:t>Projet sélectionné en 2005</a:t>
              </a:r>
              <a:endParaRPr lang="fr-FR" sz="1050" b="1" dirty="0">
                <a:solidFill>
                  <a:srgbClr val="1772AE"/>
                </a:solidFill>
                <a:latin typeface="Helvetica LT"/>
                <a:cs typeface="Helvetica LT"/>
              </a:endParaRPr>
            </a:p>
          </p:txBody>
        </p:sp>
        <p:sp>
          <p:nvSpPr>
            <p:cNvPr id="23" name="ZoneTexte 22"/>
            <p:cNvSpPr txBox="1"/>
            <p:nvPr/>
          </p:nvSpPr>
          <p:spPr>
            <a:xfrm>
              <a:off x="8264791" y="5765922"/>
              <a:ext cx="1786539" cy="260675"/>
            </a:xfrm>
            <a:prstGeom prst="rect">
              <a:avLst/>
            </a:prstGeom>
            <a:noFill/>
          </p:spPr>
          <p:txBody>
            <a:bodyPr wrap="square" lIns="0" tIns="53639" rIns="107275" bIns="53639" rtlCol="0">
              <a:spAutoFit/>
            </a:bodyPr>
            <a:lstStyle/>
            <a:p>
              <a:pPr>
                <a:lnSpc>
                  <a:spcPct val="90000"/>
                </a:lnSpc>
              </a:pPr>
              <a:r>
                <a:rPr lang="fr-FR" sz="1050" b="1" dirty="0" smtClean="0">
                  <a:solidFill>
                    <a:srgbClr val="1772AE"/>
                  </a:solidFill>
                  <a:latin typeface="Helvetica LT"/>
                  <a:cs typeface="Helvetica LT"/>
                </a:rPr>
                <a:t>Zones </a:t>
              </a:r>
              <a:r>
                <a:rPr lang="fr-FR" sz="1050" b="1" dirty="0" smtClean="0">
                  <a:solidFill>
                    <a:srgbClr val="1772AE"/>
                  </a:solidFill>
                  <a:latin typeface="Helvetica LT"/>
                  <a:cs typeface="Helvetica LT"/>
                </a:rPr>
                <a:t>attribuées </a:t>
              </a:r>
              <a:r>
                <a:rPr lang="fr-FR" sz="1050" b="1" dirty="0" smtClean="0">
                  <a:solidFill>
                    <a:srgbClr val="1772AE"/>
                  </a:solidFill>
                  <a:latin typeface="Helvetica LT"/>
                  <a:cs typeface="Helvetica LT"/>
                </a:rPr>
                <a:t>en 2012</a:t>
              </a:r>
              <a:endParaRPr lang="fr-FR" sz="1050" b="1" dirty="0">
                <a:solidFill>
                  <a:srgbClr val="1772AE"/>
                </a:solidFill>
                <a:latin typeface="Helvetica LT"/>
                <a:cs typeface="Helvetica LT"/>
              </a:endParaRPr>
            </a:p>
          </p:txBody>
        </p:sp>
        <p:sp>
          <p:nvSpPr>
            <p:cNvPr id="24" name="ZoneTexte 23"/>
            <p:cNvSpPr txBox="1"/>
            <p:nvPr/>
          </p:nvSpPr>
          <p:spPr>
            <a:xfrm>
              <a:off x="8264785" y="5427236"/>
              <a:ext cx="1786545" cy="260675"/>
            </a:xfrm>
            <a:prstGeom prst="rect">
              <a:avLst/>
            </a:prstGeom>
            <a:noFill/>
          </p:spPr>
          <p:txBody>
            <a:bodyPr wrap="square" lIns="0" tIns="53639" rIns="107275" bIns="53639" rtlCol="0">
              <a:spAutoFit/>
            </a:bodyPr>
            <a:lstStyle/>
            <a:p>
              <a:pPr>
                <a:lnSpc>
                  <a:spcPct val="90000"/>
                </a:lnSpc>
              </a:pPr>
              <a:r>
                <a:rPr lang="fr-FR" sz="1050" b="1" dirty="0" smtClean="0">
                  <a:solidFill>
                    <a:srgbClr val="1772AE"/>
                  </a:solidFill>
                  <a:latin typeface="Helvetica LT"/>
                  <a:cs typeface="Helvetica LT"/>
                </a:rPr>
                <a:t>Zones </a:t>
              </a:r>
              <a:r>
                <a:rPr lang="fr-FR" sz="1050" b="1" dirty="0" smtClean="0">
                  <a:solidFill>
                    <a:srgbClr val="1772AE"/>
                  </a:solidFill>
                  <a:latin typeface="Helvetica LT"/>
                  <a:cs typeface="Helvetica LT"/>
                </a:rPr>
                <a:t>attribuées </a:t>
              </a:r>
              <a:r>
                <a:rPr lang="fr-FR" sz="1050" b="1" dirty="0" smtClean="0">
                  <a:solidFill>
                    <a:srgbClr val="1772AE"/>
                  </a:solidFill>
                  <a:latin typeface="Helvetica LT"/>
                  <a:cs typeface="Helvetica LT"/>
                </a:rPr>
                <a:t>en 2014</a:t>
              </a:r>
              <a:endParaRPr lang="fr-FR" sz="1050" b="1" dirty="0">
                <a:solidFill>
                  <a:srgbClr val="1772AE"/>
                </a:solidFill>
                <a:latin typeface="Helvetica LT"/>
                <a:cs typeface="Helvetica LT"/>
              </a:endParaRPr>
            </a:p>
          </p:txBody>
        </p:sp>
        <p:pic>
          <p:nvPicPr>
            <p:cNvPr id="25" name="Picture 16" descr="http://www.magis-paris.eu/js/ckfinder/userfiles/magis/images/Logo_areva.png"/>
            <p:cNvPicPr>
              <a:picLocks noChangeAspect="1" noChangeArrowheads="1"/>
            </p:cNvPicPr>
            <p:nvPr/>
          </p:nvPicPr>
          <p:blipFill>
            <a:blip r:embed="rId6" cstate="print"/>
            <a:srcRect/>
            <a:stretch>
              <a:fillRect/>
            </a:stretch>
          </p:blipFill>
          <p:spPr bwMode="auto">
            <a:xfrm>
              <a:off x="5453541" y="3194248"/>
              <a:ext cx="301351" cy="184967"/>
            </a:xfrm>
            <a:prstGeom prst="rect">
              <a:avLst/>
            </a:prstGeom>
            <a:noFill/>
          </p:spPr>
        </p:pic>
        <p:pic>
          <p:nvPicPr>
            <p:cNvPr id="26" name="Picture 16" descr="http://www.magis-paris.eu/js/ckfinder/userfiles/magis/images/Logo_areva.png"/>
            <p:cNvPicPr>
              <a:picLocks noChangeAspect="1" noChangeArrowheads="1"/>
            </p:cNvPicPr>
            <p:nvPr/>
          </p:nvPicPr>
          <p:blipFill>
            <a:blip r:embed="rId6" cstate="print"/>
            <a:srcRect/>
            <a:stretch>
              <a:fillRect/>
            </a:stretch>
          </p:blipFill>
          <p:spPr bwMode="auto">
            <a:xfrm>
              <a:off x="7828115" y="1864658"/>
              <a:ext cx="301351" cy="184967"/>
            </a:xfrm>
            <a:prstGeom prst="rect">
              <a:avLst/>
            </a:prstGeom>
            <a:noFill/>
          </p:spPr>
        </p:pic>
        <p:pic>
          <p:nvPicPr>
            <p:cNvPr id="27" name="Picture 16" descr="http://www.magis-paris.eu/js/ckfinder/userfiles/magis/images/Logo_areva.png"/>
            <p:cNvPicPr>
              <a:picLocks noChangeAspect="1" noChangeArrowheads="1"/>
            </p:cNvPicPr>
            <p:nvPr/>
          </p:nvPicPr>
          <p:blipFill>
            <a:blip r:embed="rId6" cstate="print"/>
            <a:srcRect/>
            <a:stretch>
              <a:fillRect/>
            </a:stretch>
          </p:blipFill>
          <p:spPr bwMode="auto">
            <a:xfrm>
              <a:off x="4491700" y="5849391"/>
              <a:ext cx="301351" cy="184967"/>
            </a:xfrm>
            <a:prstGeom prst="rect">
              <a:avLst/>
            </a:prstGeom>
            <a:noFill/>
          </p:spPr>
        </p:pic>
        <p:pic>
          <p:nvPicPr>
            <p:cNvPr id="28" name="Picture 16" descr="http://www.magis-paris.eu/js/ckfinder/userfiles/magis/images/Logo_areva.png"/>
            <p:cNvPicPr>
              <a:picLocks noChangeAspect="1" noChangeArrowheads="1"/>
            </p:cNvPicPr>
            <p:nvPr/>
          </p:nvPicPr>
          <p:blipFill>
            <a:blip r:embed="rId6" cstate="print"/>
            <a:srcRect/>
            <a:stretch>
              <a:fillRect/>
            </a:stretch>
          </p:blipFill>
          <p:spPr bwMode="auto">
            <a:xfrm>
              <a:off x="6948362" y="2057938"/>
              <a:ext cx="301351" cy="184967"/>
            </a:xfrm>
            <a:prstGeom prst="rect">
              <a:avLst/>
            </a:prstGeom>
            <a:noFill/>
          </p:spPr>
        </p:pic>
        <p:pic>
          <p:nvPicPr>
            <p:cNvPr id="29" name="Picture 6" descr="Links back to home page"/>
            <p:cNvPicPr>
              <a:picLocks noChangeAspect="1" noChangeArrowheads="1"/>
            </p:cNvPicPr>
            <p:nvPr/>
          </p:nvPicPr>
          <p:blipFill>
            <a:blip r:embed="rId7" cstate="print"/>
            <a:srcRect/>
            <a:stretch>
              <a:fillRect/>
            </a:stretch>
          </p:blipFill>
          <p:spPr bwMode="auto">
            <a:xfrm>
              <a:off x="4116586" y="5446654"/>
              <a:ext cx="308610" cy="62865"/>
            </a:xfrm>
            <a:prstGeom prst="rect">
              <a:avLst/>
            </a:prstGeom>
            <a:noFill/>
          </p:spPr>
        </p:pic>
        <p:pic>
          <p:nvPicPr>
            <p:cNvPr id="30" name="Picture 6" descr="Links back to home page"/>
            <p:cNvPicPr>
              <a:picLocks noChangeAspect="1" noChangeArrowheads="1"/>
            </p:cNvPicPr>
            <p:nvPr/>
          </p:nvPicPr>
          <p:blipFill>
            <a:blip r:embed="rId7" cstate="print"/>
            <a:srcRect/>
            <a:stretch>
              <a:fillRect/>
            </a:stretch>
          </p:blipFill>
          <p:spPr bwMode="auto">
            <a:xfrm>
              <a:off x="6610802" y="2638774"/>
              <a:ext cx="308610" cy="62865"/>
            </a:xfrm>
            <a:prstGeom prst="rect">
              <a:avLst/>
            </a:prstGeom>
            <a:noFill/>
          </p:spPr>
        </p:pic>
        <p:pic>
          <p:nvPicPr>
            <p:cNvPr id="31" name="Image 77" descr="LEGENDE.JPG"/>
            <p:cNvPicPr>
              <a:picLocks noChangeAspect="1"/>
            </p:cNvPicPr>
            <p:nvPr/>
          </p:nvPicPr>
          <p:blipFill>
            <a:blip r:embed="rId8"/>
            <a:srcRect l="13942" t="26318" r="68973" b="63706"/>
            <a:stretch>
              <a:fillRect/>
            </a:stretch>
          </p:blipFill>
          <p:spPr bwMode="auto">
            <a:xfrm>
              <a:off x="5798692" y="4883454"/>
              <a:ext cx="430140" cy="359408"/>
            </a:xfrm>
            <a:prstGeom prst="rect">
              <a:avLst/>
            </a:prstGeom>
            <a:noFill/>
            <a:ln w="9525">
              <a:noFill/>
              <a:miter lim="800000"/>
              <a:headEnd/>
              <a:tailEnd/>
            </a:ln>
          </p:spPr>
        </p:pic>
        <p:pic>
          <p:nvPicPr>
            <p:cNvPr id="32" name="Image 77" descr="LEGENDE.JPG"/>
            <p:cNvPicPr>
              <a:picLocks noChangeAspect="1"/>
            </p:cNvPicPr>
            <p:nvPr/>
          </p:nvPicPr>
          <p:blipFill>
            <a:blip r:embed="rId8"/>
            <a:srcRect l="13942" t="26318" r="68973" b="63706"/>
            <a:stretch>
              <a:fillRect/>
            </a:stretch>
          </p:blipFill>
          <p:spPr bwMode="auto">
            <a:xfrm>
              <a:off x="6337905" y="3050837"/>
              <a:ext cx="430140" cy="359408"/>
            </a:xfrm>
            <a:prstGeom prst="rect">
              <a:avLst/>
            </a:prstGeom>
            <a:noFill/>
            <a:ln w="9525">
              <a:noFill/>
              <a:miter lim="800000"/>
              <a:headEnd/>
              <a:tailEnd/>
            </a:ln>
          </p:spPr>
        </p:pic>
        <p:pic>
          <p:nvPicPr>
            <p:cNvPr id="33" name="Image 77" descr="LEGENDE.JPG"/>
            <p:cNvPicPr>
              <a:picLocks noChangeAspect="1"/>
            </p:cNvPicPr>
            <p:nvPr/>
          </p:nvPicPr>
          <p:blipFill>
            <a:blip r:embed="rId8"/>
            <a:srcRect l="13942" t="43025" r="68973" b="46858"/>
            <a:stretch>
              <a:fillRect/>
            </a:stretch>
          </p:blipFill>
          <p:spPr bwMode="auto">
            <a:xfrm>
              <a:off x="8809679" y="1734931"/>
              <a:ext cx="430140" cy="364488"/>
            </a:xfrm>
            <a:prstGeom prst="rect">
              <a:avLst/>
            </a:prstGeom>
            <a:noFill/>
            <a:ln w="9525">
              <a:noFill/>
              <a:miter lim="800000"/>
              <a:headEnd/>
              <a:tailEnd/>
            </a:ln>
          </p:spPr>
        </p:pic>
        <p:pic>
          <p:nvPicPr>
            <p:cNvPr id="34" name="Picture 2"/>
            <p:cNvPicPr>
              <a:picLocks noChangeAspect="1" noChangeArrowheads="1"/>
            </p:cNvPicPr>
            <p:nvPr/>
          </p:nvPicPr>
          <p:blipFill>
            <a:blip r:embed="rId9"/>
            <a:srcRect/>
            <a:stretch>
              <a:fillRect/>
            </a:stretch>
          </p:blipFill>
          <p:spPr bwMode="auto">
            <a:xfrm>
              <a:off x="6297421" y="106465"/>
              <a:ext cx="2704299" cy="1262694"/>
            </a:xfrm>
            <a:prstGeom prst="rect">
              <a:avLst/>
            </a:prstGeom>
            <a:noFill/>
            <a:ln w="9525">
              <a:noFill/>
              <a:miter lim="800000"/>
              <a:headEnd/>
              <a:tailEnd/>
            </a:ln>
          </p:spPr>
        </p:pic>
        <p:pic>
          <p:nvPicPr>
            <p:cNvPr id="35" name="Picture 6" descr="Links back to home page"/>
            <p:cNvPicPr>
              <a:picLocks noChangeAspect="1" noChangeArrowheads="1"/>
            </p:cNvPicPr>
            <p:nvPr/>
          </p:nvPicPr>
          <p:blipFill>
            <a:blip r:embed="rId7" cstate="print"/>
            <a:srcRect/>
            <a:stretch>
              <a:fillRect/>
            </a:stretch>
          </p:blipFill>
          <p:spPr bwMode="auto">
            <a:xfrm>
              <a:off x="6605255" y="2525158"/>
              <a:ext cx="308610" cy="62865"/>
            </a:xfrm>
            <a:prstGeom prst="rect">
              <a:avLst/>
            </a:prstGeom>
            <a:noFill/>
          </p:spPr>
        </p:pic>
        <p:grpSp>
          <p:nvGrpSpPr>
            <p:cNvPr id="36" name="Groupe 107"/>
            <p:cNvGrpSpPr>
              <a:grpSpLocks noChangeAspect="1"/>
            </p:cNvGrpSpPr>
            <p:nvPr/>
          </p:nvGrpSpPr>
          <p:grpSpPr>
            <a:xfrm>
              <a:off x="860072" y="2435776"/>
              <a:ext cx="2446092" cy="1122934"/>
              <a:chOff x="155575" y="-1233488"/>
              <a:chExt cx="5850171" cy="2685651"/>
            </a:xfrm>
          </p:grpSpPr>
          <p:pic>
            <p:nvPicPr>
              <p:cNvPr id="51" name="Picture 10" descr="Les usines d'Artelia à Cherbourg - copyright Alstom"/>
              <p:cNvPicPr>
                <a:picLocks noChangeAspect="1" noChangeArrowheads="1"/>
              </p:cNvPicPr>
              <p:nvPr/>
            </p:nvPicPr>
            <p:blipFill>
              <a:blip r:embed="rId10"/>
              <a:srcRect/>
              <a:stretch>
                <a:fillRect/>
              </a:stretch>
            </p:blipFill>
            <p:spPr bwMode="auto">
              <a:xfrm>
                <a:off x="155575" y="-1233488"/>
                <a:ext cx="5715000" cy="2571751"/>
              </a:xfrm>
              <a:prstGeom prst="rect">
                <a:avLst/>
              </a:prstGeom>
              <a:noFill/>
            </p:spPr>
          </p:pic>
          <p:sp>
            <p:nvSpPr>
              <p:cNvPr id="52" name="ZoneTexte 51"/>
              <p:cNvSpPr txBox="1"/>
              <p:nvPr/>
            </p:nvSpPr>
            <p:spPr>
              <a:xfrm>
                <a:off x="2579954" y="1027468"/>
                <a:ext cx="3425792" cy="424695"/>
              </a:xfrm>
              <a:prstGeom prst="rect">
                <a:avLst/>
              </a:prstGeom>
              <a:noFill/>
            </p:spPr>
            <p:txBody>
              <a:bodyPr wrap="none" lIns="0" tIns="53639" rIns="107275" bIns="53639" rtlCol="0">
                <a:spAutoFit/>
              </a:bodyPr>
              <a:lstStyle/>
              <a:p>
                <a:pPr>
                  <a:lnSpc>
                    <a:spcPct val="90000"/>
                  </a:lnSpc>
                </a:pPr>
                <a:r>
                  <a:rPr lang="fr-FR" sz="500" dirty="0" smtClean="0"/>
                  <a:t>Les usines d'</a:t>
                </a:r>
                <a:r>
                  <a:rPr lang="fr-FR" sz="500" dirty="0" err="1" smtClean="0"/>
                  <a:t>Artelia</a:t>
                </a:r>
                <a:r>
                  <a:rPr lang="fr-FR" sz="500" dirty="0" smtClean="0"/>
                  <a:t> à Cherbourg - copyright Alstom</a:t>
                </a:r>
                <a:endParaRPr lang="fr-FR" sz="1400" b="1" dirty="0" smtClean="0">
                  <a:solidFill>
                    <a:schemeClr val="tx1">
                      <a:lumMod val="50000"/>
                    </a:schemeClr>
                  </a:solidFill>
                  <a:latin typeface="Helvetica LT"/>
                  <a:cs typeface="Helvetica LT"/>
                </a:endParaRPr>
              </a:p>
            </p:txBody>
          </p:sp>
        </p:grpSp>
        <p:grpSp>
          <p:nvGrpSpPr>
            <p:cNvPr id="37" name="Groupe 109"/>
            <p:cNvGrpSpPr/>
            <p:nvPr/>
          </p:nvGrpSpPr>
          <p:grpSpPr>
            <a:xfrm>
              <a:off x="819150" y="4303183"/>
              <a:ext cx="2448914" cy="1704836"/>
              <a:chOff x="819150" y="4186801"/>
              <a:chExt cx="2448914" cy="1704836"/>
            </a:xfrm>
          </p:grpSpPr>
          <p:pic>
            <p:nvPicPr>
              <p:cNvPr id="49" name="Picture 4" descr="Futures usines éoliennes offshore de Saint Nazaire in 3D"/>
              <p:cNvPicPr>
                <a:picLocks noChangeAspect="1" noChangeArrowheads="1"/>
              </p:cNvPicPr>
              <p:nvPr/>
            </p:nvPicPr>
            <p:blipFill>
              <a:blip r:embed="rId11"/>
              <a:srcRect/>
              <a:stretch>
                <a:fillRect/>
              </a:stretch>
            </p:blipFill>
            <p:spPr bwMode="auto">
              <a:xfrm>
                <a:off x="819150" y="4186801"/>
                <a:ext cx="2448914" cy="1669343"/>
              </a:xfrm>
              <a:prstGeom prst="rect">
                <a:avLst/>
              </a:prstGeom>
              <a:noFill/>
            </p:spPr>
          </p:pic>
          <p:sp>
            <p:nvSpPr>
              <p:cNvPr id="50" name="ZoneTexte 49"/>
              <p:cNvSpPr txBox="1"/>
              <p:nvPr/>
            </p:nvSpPr>
            <p:spPr>
              <a:xfrm>
                <a:off x="819150" y="5714062"/>
                <a:ext cx="550751" cy="177575"/>
              </a:xfrm>
              <a:prstGeom prst="rect">
                <a:avLst/>
              </a:prstGeom>
              <a:noFill/>
            </p:spPr>
            <p:txBody>
              <a:bodyPr wrap="none" lIns="0" tIns="53639" rIns="107275" bIns="53639" rtlCol="0">
                <a:spAutoFit/>
              </a:bodyPr>
              <a:lstStyle/>
              <a:p>
                <a:pPr>
                  <a:lnSpc>
                    <a:spcPct val="90000"/>
                  </a:lnSpc>
                </a:pPr>
                <a:r>
                  <a:rPr lang="fr-FR" sz="500" dirty="0" smtClean="0"/>
                  <a:t>copyright Alstom</a:t>
                </a:r>
                <a:endParaRPr lang="fr-FR" sz="1400" b="1" dirty="0" smtClean="0">
                  <a:solidFill>
                    <a:schemeClr val="tx1">
                      <a:lumMod val="50000"/>
                    </a:schemeClr>
                  </a:solidFill>
                  <a:latin typeface="Helvetica LT"/>
                  <a:cs typeface="Helvetica LT"/>
                </a:endParaRPr>
              </a:p>
            </p:txBody>
          </p:sp>
        </p:grpSp>
        <p:cxnSp>
          <p:nvCxnSpPr>
            <p:cNvPr id="38" name="Connecteur droit avec flèche 37"/>
            <p:cNvCxnSpPr>
              <a:stCxn id="51" idx="3"/>
            </p:cNvCxnSpPr>
            <p:nvPr/>
          </p:nvCxnSpPr>
          <p:spPr>
            <a:xfrm>
              <a:off x="3249646" y="2973431"/>
              <a:ext cx="3088259"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9" name="Connecteur droit avec flèche 38"/>
            <p:cNvCxnSpPr>
              <a:stCxn id="49" idx="3"/>
            </p:cNvCxnSpPr>
            <p:nvPr/>
          </p:nvCxnSpPr>
          <p:spPr>
            <a:xfrm>
              <a:off x="3268064" y="5137855"/>
              <a:ext cx="2530628"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0" name="Connecteur droit avec flèche 39"/>
            <p:cNvCxnSpPr>
              <a:stCxn id="34" idx="2"/>
            </p:cNvCxnSpPr>
            <p:nvPr/>
          </p:nvCxnSpPr>
          <p:spPr>
            <a:xfrm>
              <a:off x="7649571" y="1369159"/>
              <a:ext cx="0" cy="1681678"/>
            </a:xfrm>
            <a:prstGeom prst="straightConnector1">
              <a:avLst/>
            </a:prstGeom>
            <a:ln>
              <a:solidFill>
                <a:srgbClr val="CC4A29"/>
              </a:solidFill>
              <a:tailEnd type="arrow"/>
            </a:ln>
          </p:spPr>
          <p:style>
            <a:lnRef idx="2">
              <a:schemeClr val="accent1"/>
            </a:lnRef>
            <a:fillRef idx="0">
              <a:schemeClr val="accent1"/>
            </a:fillRef>
            <a:effectRef idx="1">
              <a:schemeClr val="accent1"/>
            </a:effectRef>
            <a:fontRef idx="minor">
              <a:schemeClr val="tx1"/>
            </a:fontRef>
          </p:style>
        </p:cxnSp>
        <p:cxnSp>
          <p:nvCxnSpPr>
            <p:cNvPr id="41" name="Connecteur droit avec flèche 40"/>
            <p:cNvCxnSpPr>
              <a:stCxn id="34" idx="3"/>
            </p:cNvCxnSpPr>
            <p:nvPr/>
          </p:nvCxnSpPr>
          <p:spPr>
            <a:xfrm>
              <a:off x="9001720" y="737812"/>
              <a:ext cx="0" cy="816668"/>
            </a:xfrm>
            <a:prstGeom prst="straightConnector1">
              <a:avLst/>
            </a:prstGeom>
            <a:ln>
              <a:solidFill>
                <a:srgbClr val="CC4A29"/>
              </a:solidFill>
              <a:tailEnd type="arrow"/>
            </a:ln>
          </p:spPr>
          <p:style>
            <a:lnRef idx="2">
              <a:schemeClr val="accent1"/>
            </a:lnRef>
            <a:fillRef idx="0">
              <a:schemeClr val="accent1"/>
            </a:fillRef>
            <a:effectRef idx="1">
              <a:schemeClr val="accent1"/>
            </a:effectRef>
            <a:fontRef idx="minor">
              <a:schemeClr val="tx1"/>
            </a:fontRef>
          </p:style>
        </p:cxnSp>
        <p:pic>
          <p:nvPicPr>
            <p:cNvPr id="42" name="Picture 6" descr="Links back to home page"/>
            <p:cNvPicPr>
              <a:picLocks noChangeAspect="1" noChangeArrowheads="1"/>
            </p:cNvPicPr>
            <p:nvPr/>
          </p:nvPicPr>
          <p:blipFill>
            <a:blip r:embed="rId7" cstate="print"/>
            <a:srcRect/>
            <a:stretch>
              <a:fillRect/>
            </a:stretch>
          </p:blipFill>
          <p:spPr bwMode="auto">
            <a:xfrm>
              <a:off x="1510614" y="3816401"/>
              <a:ext cx="975181" cy="198648"/>
            </a:xfrm>
            <a:prstGeom prst="rect">
              <a:avLst/>
            </a:prstGeom>
            <a:noFill/>
          </p:spPr>
        </p:pic>
        <p:pic>
          <p:nvPicPr>
            <p:cNvPr id="43" name="Picture 16" descr="http://www.magis-paris.eu/js/ckfinder/userfiles/magis/images/Logo_areva.png"/>
            <p:cNvPicPr>
              <a:picLocks noChangeAspect="1" noChangeArrowheads="1"/>
            </p:cNvPicPr>
            <p:nvPr/>
          </p:nvPicPr>
          <p:blipFill>
            <a:blip r:embed="rId6" cstate="print"/>
            <a:srcRect/>
            <a:stretch>
              <a:fillRect/>
            </a:stretch>
          </p:blipFill>
          <p:spPr bwMode="auto">
            <a:xfrm>
              <a:off x="9231506" y="571773"/>
              <a:ext cx="559683" cy="343529"/>
            </a:xfrm>
            <a:prstGeom prst="rect">
              <a:avLst/>
            </a:prstGeom>
            <a:noFill/>
          </p:spPr>
        </p:pic>
        <p:sp>
          <p:nvSpPr>
            <p:cNvPr id="44" name="ZoneTexte 43"/>
            <p:cNvSpPr txBox="1"/>
            <p:nvPr/>
          </p:nvSpPr>
          <p:spPr>
            <a:xfrm>
              <a:off x="1161379" y="2175101"/>
              <a:ext cx="1786545" cy="260675"/>
            </a:xfrm>
            <a:prstGeom prst="rect">
              <a:avLst/>
            </a:prstGeom>
            <a:noFill/>
          </p:spPr>
          <p:txBody>
            <a:bodyPr wrap="square" lIns="0" tIns="53639" rIns="107275" bIns="53639" rtlCol="0">
              <a:spAutoFit/>
            </a:bodyPr>
            <a:lstStyle/>
            <a:p>
              <a:pPr algn="ctr">
                <a:lnSpc>
                  <a:spcPct val="90000"/>
                </a:lnSpc>
              </a:pPr>
              <a:r>
                <a:rPr lang="fr-FR" sz="1050" b="1" dirty="0" smtClean="0">
                  <a:solidFill>
                    <a:srgbClr val="1772AE"/>
                  </a:solidFill>
                  <a:latin typeface="Helvetica LT"/>
                  <a:cs typeface="Helvetica LT"/>
                </a:rPr>
                <a:t>Pales &amp; Tours</a:t>
              </a:r>
              <a:endParaRPr lang="fr-FR" sz="1050" b="1" dirty="0">
                <a:solidFill>
                  <a:srgbClr val="1772AE"/>
                </a:solidFill>
                <a:latin typeface="Helvetica LT"/>
                <a:cs typeface="Helvetica LT"/>
              </a:endParaRPr>
            </a:p>
          </p:txBody>
        </p:sp>
        <p:sp>
          <p:nvSpPr>
            <p:cNvPr id="45" name="ZoneTexte 44"/>
            <p:cNvSpPr txBox="1"/>
            <p:nvPr/>
          </p:nvSpPr>
          <p:spPr>
            <a:xfrm>
              <a:off x="1153066" y="5974081"/>
              <a:ext cx="1786545" cy="253750"/>
            </a:xfrm>
            <a:prstGeom prst="rect">
              <a:avLst/>
            </a:prstGeom>
            <a:noFill/>
          </p:spPr>
          <p:txBody>
            <a:bodyPr wrap="square" lIns="0" tIns="53639" rIns="107275" bIns="53639" rtlCol="0">
              <a:spAutoFit/>
            </a:bodyPr>
            <a:lstStyle/>
            <a:p>
              <a:pPr algn="ctr">
                <a:lnSpc>
                  <a:spcPct val="90000"/>
                </a:lnSpc>
              </a:pPr>
              <a:r>
                <a:rPr lang="fr-FR" sz="1050" b="1" dirty="0" smtClean="0">
                  <a:solidFill>
                    <a:srgbClr val="1772AE"/>
                  </a:solidFill>
                  <a:latin typeface="Helvetica LT"/>
                  <a:cs typeface="Helvetica LT"/>
                </a:rPr>
                <a:t>Génératrices &amp; Nacelles</a:t>
              </a:r>
              <a:endParaRPr lang="fr-FR" sz="1050" b="1" dirty="0">
                <a:solidFill>
                  <a:srgbClr val="1772AE"/>
                </a:solidFill>
                <a:latin typeface="Helvetica LT"/>
                <a:cs typeface="Helvetica LT"/>
              </a:endParaRPr>
            </a:p>
          </p:txBody>
        </p:sp>
        <p:sp>
          <p:nvSpPr>
            <p:cNvPr id="46" name="ZoneTexte 45"/>
            <p:cNvSpPr txBox="1"/>
            <p:nvPr/>
          </p:nvSpPr>
          <p:spPr>
            <a:xfrm>
              <a:off x="4295775" y="827524"/>
              <a:ext cx="2007410" cy="544599"/>
            </a:xfrm>
            <a:prstGeom prst="rect">
              <a:avLst/>
            </a:prstGeom>
            <a:noFill/>
          </p:spPr>
          <p:txBody>
            <a:bodyPr wrap="square" lIns="0" tIns="53639" rIns="107275" bIns="53639" rtlCol="0">
              <a:spAutoFit/>
            </a:bodyPr>
            <a:lstStyle/>
            <a:p>
              <a:pPr algn="r">
                <a:lnSpc>
                  <a:spcPct val="90000"/>
                </a:lnSpc>
              </a:pPr>
              <a:r>
                <a:rPr lang="fr-FR" sz="1050" b="1" dirty="0" smtClean="0">
                  <a:solidFill>
                    <a:srgbClr val="CC4A29"/>
                  </a:solidFill>
                  <a:latin typeface="Helvetica LT"/>
                  <a:cs typeface="Helvetica LT"/>
                </a:rPr>
                <a:t>Pales &amp; Tours</a:t>
              </a:r>
            </a:p>
            <a:p>
              <a:pPr algn="r">
                <a:lnSpc>
                  <a:spcPct val="90000"/>
                </a:lnSpc>
              </a:pPr>
              <a:r>
                <a:rPr lang="fr-FR" sz="1050" b="1" dirty="0" smtClean="0">
                  <a:solidFill>
                    <a:srgbClr val="CC4A29"/>
                  </a:solidFill>
                  <a:latin typeface="Helvetica LT"/>
                  <a:cs typeface="Helvetica LT"/>
                </a:rPr>
                <a:t>Génératrices &amp; Nacelles</a:t>
              </a:r>
            </a:p>
            <a:p>
              <a:pPr algn="r">
                <a:lnSpc>
                  <a:spcPct val="90000"/>
                </a:lnSpc>
              </a:pPr>
              <a:r>
                <a:rPr lang="fr-FR" sz="1050" b="1" dirty="0" smtClean="0">
                  <a:solidFill>
                    <a:srgbClr val="CC4A29"/>
                  </a:solidFill>
                  <a:latin typeface="Helvetica LT"/>
                  <a:cs typeface="Helvetica LT"/>
                </a:rPr>
                <a:t>Roulements &amp; Multiplicateurs</a:t>
              </a:r>
              <a:endParaRPr lang="fr-FR" sz="1050" b="1" dirty="0">
                <a:solidFill>
                  <a:srgbClr val="CC4A29"/>
                </a:solidFill>
                <a:latin typeface="Helvetica LT"/>
                <a:cs typeface="Helvetica LT"/>
              </a:endParaRPr>
            </a:p>
          </p:txBody>
        </p:sp>
        <p:sp>
          <p:nvSpPr>
            <p:cNvPr id="47" name="ZoneTexte 46"/>
            <p:cNvSpPr txBox="1"/>
            <p:nvPr/>
          </p:nvSpPr>
          <p:spPr>
            <a:xfrm>
              <a:off x="8947481" y="1060288"/>
              <a:ext cx="655173" cy="253750"/>
            </a:xfrm>
            <a:prstGeom prst="rect">
              <a:avLst/>
            </a:prstGeom>
            <a:noFill/>
          </p:spPr>
          <p:txBody>
            <a:bodyPr wrap="square" lIns="0" tIns="53639" rIns="107275" bIns="53639" rtlCol="0">
              <a:spAutoFit/>
            </a:bodyPr>
            <a:lstStyle/>
            <a:p>
              <a:pPr algn="r">
                <a:lnSpc>
                  <a:spcPct val="90000"/>
                </a:lnSpc>
              </a:pPr>
              <a:r>
                <a:rPr lang="fr-FR" sz="1050" b="1" dirty="0" smtClean="0">
                  <a:solidFill>
                    <a:srgbClr val="CC4A29"/>
                  </a:solidFill>
                  <a:latin typeface="Helvetica LT"/>
                  <a:cs typeface="Helvetica LT"/>
                </a:rPr>
                <a:t>Tours</a:t>
              </a:r>
              <a:endParaRPr lang="fr-FR" sz="1050" b="1" dirty="0">
                <a:solidFill>
                  <a:srgbClr val="CC4A29"/>
                </a:solidFill>
                <a:latin typeface="Helvetica LT"/>
                <a:cs typeface="Helvetica LT"/>
              </a:endParaRPr>
            </a:p>
          </p:txBody>
        </p:sp>
        <p:pic>
          <p:nvPicPr>
            <p:cNvPr id="48" name="Image 77" descr="LEGENDE.JPG"/>
            <p:cNvPicPr>
              <a:picLocks noChangeAspect="1"/>
            </p:cNvPicPr>
            <p:nvPr/>
          </p:nvPicPr>
          <p:blipFill>
            <a:blip r:embed="rId8"/>
            <a:srcRect l="13942" t="43025" r="68973" b="46858"/>
            <a:stretch>
              <a:fillRect/>
            </a:stretch>
          </p:blipFill>
          <p:spPr bwMode="auto">
            <a:xfrm>
              <a:off x="7732930" y="3195079"/>
              <a:ext cx="430140" cy="364488"/>
            </a:xfrm>
            <a:prstGeom prst="rect">
              <a:avLst/>
            </a:prstGeom>
            <a:noFill/>
            <a:ln w="9525">
              <a:noFill/>
              <a:miter lim="800000"/>
              <a:headEnd/>
              <a:tailEnd/>
            </a:ln>
          </p:spPr>
        </p:pic>
      </p:grpSp>
    </p:spTree>
    <p:extLst>
      <p:ext uri="{BB962C8B-B14F-4D97-AF65-F5344CB8AC3E}">
        <p14:creationId xmlns:p14="http://schemas.microsoft.com/office/powerpoint/2010/main" xmlns="" val="273631497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grpSp>
        <p:nvGrpSpPr>
          <p:cNvPr id="2" name="Grouper 2"/>
          <p:cNvGrpSpPr/>
          <p:nvPr/>
        </p:nvGrpSpPr>
        <p:grpSpPr>
          <a:xfrm>
            <a:off x="1593745" y="0"/>
            <a:ext cx="9094893" cy="1231635"/>
            <a:chOff x="1593745" y="360323"/>
            <a:chExt cx="9094893" cy="1231635"/>
          </a:xfrm>
        </p:grpSpPr>
        <p:grpSp>
          <p:nvGrpSpPr>
            <p:cNvPr id="3" name="Grouper 1"/>
            <p:cNvGrpSpPr/>
            <p:nvPr/>
          </p:nvGrpSpPr>
          <p:grpSpPr>
            <a:xfrm>
              <a:off x="1593745" y="360323"/>
              <a:ext cx="8520238" cy="1096512"/>
              <a:chOff x="1477049" y="326741"/>
              <a:chExt cx="7896372" cy="994320"/>
            </a:xfrm>
          </p:grpSpPr>
          <p:cxnSp>
            <p:nvCxnSpPr>
              <p:cNvPr id="17" name="Connecteur droit 16"/>
              <p:cNvCxnSpPr/>
              <p:nvPr/>
            </p:nvCxnSpPr>
            <p:spPr>
              <a:xfrm>
                <a:off x="1477049" y="326741"/>
                <a:ext cx="0" cy="959999"/>
              </a:xfrm>
              <a:prstGeom prst="line">
                <a:avLst/>
              </a:prstGeom>
              <a:ln w="3175" cmpd="sng">
                <a:solidFill>
                  <a:srgbClr val="A6A6A6"/>
                </a:solidFill>
              </a:ln>
            </p:spPr>
            <p:style>
              <a:lnRef idx="2">
                <a:schemeClr val="accent1"/>
              </a:lnRef>
              <a:fillRef idx="0">
                <a:schemeClr val="accent1"/>
              </a:fillRef>
              <a:effectRef idx="1">
                <a:schemeClr val="accent1"/>
              </a:effectRef>
              <a:fontRef idx="minor">
                <a:schemeClr val="tx1"/>
              </a:fontRef>
            </p:style>
          </p:cxnSp>
          <p:sp>
            <p:nvSpPr>
              <p:cNvPr id="18" name="ZoneTexte 17"/>
              <p:cNvSpPr txBox="1"/>
              <p:nvPr/>
            </p:nvSpPr>
            <p:spPr>
              <a:xfrm>
                <a:off x="1734471" y="397815"/>
                <a:ext cx="3175336" cy="349414"/>
              </a:xfrm>
              <a:prstGeom prst="rect">
                <a:avLst/>
              </a:prstGeom>
              <a:noFill/>
            </p:spPr>
            <p:txBody>
              <a:bodyPr wrap="square" lIns="0" tIns="53639" rIns="107275" bIns="53639" rtlCol="0">
                <a:spAutoFit/>
              </a:bodyPr>
              <a:lstStyle/>
              <a:p>
                <a:endParaRPr lang="fr-FR" sz="1800" dirty="0">
                  <a:solidFill>
                    <a:srgbClr val="105393"/>
                  </a:solidFill>
                  <a:latin typeface="Myriad Pro"/>
                  <a:cs typeface="Myriad Pro"/>
                </a:endParaRPr>
              </a:p>
            </p:txBody>
          </p:sp>
          <p:sp>
            <p:nvSpPr>
              <p:cNvPr id="19" name="ZoneTexte 18"/>
              <p:cNvSpPr txBox="1"/>
              <p:nvPr/>
            </p:nvSpPr>
            <p:spPr>
              <a:xfrm>
                <a:off x="1739282" y="659092"/>
                <a:ext cx="7634139" cy="399650"/>
              </a:xfrm>
              <a:prstGeom prst="rect">
                <a:avLst/>
              </a:prstGeom>
              <a:noFill/>
            </p:spPr>
            <p:txBody>
              <a:bodyPr wrap="square" lIns="0" tIns="53639" rIns="107275" bIns="53639" rtlCol="0">
                <a:spAutoFit/>
              </a:bodyPr>
              <a:lstStyle/>
              <a:p>
                <a:pPr>
                  <a:lnSpc>
                    <a:spcPct val="90000"/>
                  </a:lnSpc>
                </a:pPr>
                <a:r>
                  <a:rPr lang="fr-FR" sz="2400" b="1" dirty="0" smtClean="0">
                    <a:solidFill>
                      <a:srgbClr val="105393"/>
                    </a:solidFill>
                    <a:latin typeface="Helvetica LT"/>
                    <a:cs typeface="Helvetica LT"/>
                  </a:rPr>
                  <a:t>La filière éolienne </a:t>
                </a:r>
                <a:r>
                  <a:rPr lang="fr-FR" sz="2400" b="1" dirty="0" smtClean="0">
                    <a:solidFill>
                      <a:srgbClr val="105393"/>
                    </a:solidFill>
                    <a:latin typeface="Helvetica LT"/>
                    <a:cs typeface="Helvetica LT"/>
                  </a:rPr>
                  <a:t>offshore</a:t>
                </a:r>
                <a:endParaRPr lang="fr-FR" sz="2400" b="1" dirty="0">
                  <a:solidFill>
                    <a:srgbClr val="105393"/>
                  </a:solidFill>
                  <a:latin typeface="Helvetica LT"/>
                  <a:cs typeface="Helvetica LT"/>
                </a:endParaRPr>
              </a:p>
            </p:txBody>
          </p:sp>
          <p:sp>
            <p:nvSpPr>
              <p:cNvPr id="20" name="ZoneTexte 19"/>
              <p:cNvSpPr txBox="1"/>
              <p:nvPr/>
            </p:nvSpPr>
            <p:spPr>
              <a:xfrm>
                <a:off x="1739283" y="963590"/>
                <a:ext cx="1895182" cy="357471"/>
              </a:xfrm>
              <a:prstGeom prst="rect">
                <a:avLst/>
              </a:prstGeom>
              <a:noFill/>
            </p:spPr>
            <p:txBody>
              <a:bodyPr wrap="square" lIns="0" rtlCol="0">
                <a:spAutoFit/>
              </a:bodyPr>
              <a:lstStyle/>
              <a:p>
                <a:pPr>
                  <a:lnSpc>
                    <a:spcPct val="120000"/>
                  </a:lnSpc>
                </a:pPr>
                <a:endParaRPr lang="fr-FR" sz="1800" dirty="0">
                  <a:solidFill>
                    <a:schemeClr val="tx1">
                      <a:lumMod val="50000"/>
                    </a:schemeClr>
                  </a:solidFill>
                  <a:latin typeface="Helvetica LT"/>
                  <a:cs typeface="Helvetica LT"/>
                </a:endParaRPr>
              </a:p>
            </p:txBody>
          </p:sp>
        </p:grpSp>
        <p:sp>
          <p:nvSpPr>
            <p:cNvPr id="15" name="Rectangle 14"/>
            <p:cNvSpPr/>
            <p:nvPr/>
          </p:nvSpPr>
          <p:spPr>
            <a:xfrm>
              <a:off x="10113983" y="533292"/>
              <a:ext cx="574655" cy="1058666"/>
            </a:xfrm>
            <a:prstGeom prst="rect">
              <a:avLst/>
            </a:prstGeom>
            <a:solidFill>
              <a:srgbClr val="105393"/>
            </a:solidFill>
          </p:spPr>
          <p:style>
            <a:lnRef idx="1">
              <a:schemeClr val="accent1"/>
            </a:lnRef>
            <a:fillRef idx="3">
              <a:schemeClr val="accent1"/>
            </a:fillRef>
            <a:effectRef idx="2">
              <a:schemeClr val="accent1"/>
            </a:effectRef>
            <a:fontRef idx="minor">
              <a:schemeClr val="lt1"/>
            </a:fontRef>
          </p:style>
          <p:txBody>
            <a:bodyPr lIns="116790" tIns="58397" rIns="116790" bIns="58397" rtlCol="0" anchor="ctr"/>
            <a:lstStyle/>
            <a:p>
              <a:fld id="{02253450-B5C9-43C1-BCF4-FAE8614031DA}" type="slidenum">
                <a:rPr lang="fr-FR" sz="1700" smtClean="0">
                  <a:solidFill>
                    <a:schemeClr val="tx1"/>
                  </a:solidFill>
                </a:rPr>
                <a:pPr/>
                <a:t>13</a:t>
              </a:fld>
              <a:endParaRPr lang="fr-FR" sz="1700" dirty="0">
                <a:solidFill>
                  <a:schemeClr val="tx1"/>
                </a:solidFill>
              </a:endParaRPr>
            </a:p>
          </p:txBody>
        </p:sp>
      </p:grpSp>
      <p:pic>
        <p:nvPicPr>
          <p:cNvPr id="2050" name="Picture 2" descr="\\2K3SBS-SER\dossiers communs\2- Filières\2.1- Eolien\10. Pôles\10.3 Pôle industrie\logo\20121123 Logo Windustry.jpg"/>
          <p:cNvPicPr>
            <a:picLocks noChangeAspect="1" noChangeArrowheads="1"/>
          </p:cNvPicPr>
          <p:nvPr/>
        </p:nvPicPr>
        <p:blipFill>
          <a:blip r:embed="rId3"/>
          <a:srcRect/>
          <a:stretch>
            <a:fillRect/>
          </a:stretch>
        </p:blipFill>
        <p:spPr bwMode="auto">
          <a:xfrm>
            <a:off x="7444163" y="6494420"/>
            <a:ext cx="2708033" cy="1068430"/>
          </a:xfrm>
          <a:prstGeom prst="rect">
            <a:avLst/>
          </a:prstGeom>
          <a:noFill/>
        </p:spPr>
      </p:pic>
      <p:pic>
        <p:nvPicPr>
          <p:cNvPr id="54" name="Picture 2" descr="http://www.developpement-durable.gouv.fr/IMG/jpg/11012_Calendrier-eoliennes_DEF_08-07-11.jpg"/>
          <p:cNvPicPr>
            <a:picLocks noChangeAspect="1" noChangeArrowheads="1"/>
          </p:cNvPicPr>
          <p:nvPr/>
        </p:nvPicPr>
        <p:blipFill>
          <a:blip r:embed="rId4"/>
          <a:srcRect l="3136" t="2233" r="1417" b="2699"/>
          <a:stretch>
            <a:fillRect/>
          </a:stretch>
        </p:blipFill>
        <p:spPr bwMode="auto">
          <a:xfrm>
            <a:off x="2244441" y="1388593"/>
            <a:ext cx="6887139" cy="4803571"/>
          </a:xfrm>
          <a:prstGeom prst="rect">
            <a:avLst/>
          </a:prstGeom>
          <a:noFill/>
        </p:spPr>
      </p:pic>
      <p:sp>
        <p:nvSpPr>
          <p:cNvPr id="55" name="Ellipse 54"/>
          <p:cNvSpPr/>
          <p:nvPr/>
        </p:nvSpPr>
        <p:spPr>
          <a:xfrm>
            <a:off x="2056921" y="4857104"/>
            <a:ext cx="1699281" cy="413459"/>
          </a:xfrm>
          <a:prstGeom prst="ellipse">
            <a:avLst/>
          </a:prstGeom>
          <a:noFill/>
          <a:ln w="158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56" name="Ellipse 55"/>
          <p:cNvSpPr/>
          <p:nvPr/>
        </p:nvSpPr>
        <p:spPr>
          <a:xfrm>
            <a:off x="6790758" y="1947356"/>
            <a:ext cx="412758" cy="413459"/>
          </a:xfrm>
          <a:prstGeom prst="ellipse">
            <a:avLst/>
          </a:prstGeom>
          <a:noFill/>
          <a:ln w="158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57" name="Ellipse 56"/>
          <p:cNvSpPr/>
          <p:nvPr/>
        </p:nvSpPr>
        <p:spPr>
          <a:xfrm>
            <a:off x="6782445" y="4863226"/>
            <a:ext cx="412758" cy="413459"/>
          </a:xfrm>
          <a:prstGeom prst="ellipse">
            <a:avLst/>
          </a:prstGeom>
          <a:noFill/>
          <a:ln w="317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xmlns="" val="273631497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grpSp>
        <p:nvGrpSpPr>
          <p:cNvPr id="44" name="Groupe 27"/>
          <p:cNvGrpSpPr>
            <a:grpSpLocks noChangeAspect="1"/>
          </p:cNvGrpSpPr>
          <p:nvPr/>
        </p:nvGrpSpPr>
        <p:grpSpPr bwMode="auto">
          <a:xfrm>
            <a:off x="8016464" y="1449430"/>
            <a:ext cx="2368995" cy="2639010"/>
            <a:chOff x="4283968" y="2492895"/>
            <a:chExt cx="2304256" cy="2567341"/>
          </a:xfrm>
        </p:grpSpPr>
        <p:pic>
          <p:nvPicPr>
            <p:cNvPr id="45" name="Picture 22" descr="C:\Users\dsaint-andre\AppData\Local\Microsoft\Windows\Temporary Internet Files\Content.Outlook\NCWDMGVW\SER_CarteEolien2013_fond_5.jpg"/>
            <p:cNvPicPr>
              <a:picLocks noChangeAspect="1" noChangeArrowheads="1"/>
            </p:cNvPicPr>
            <p:nvPr/>
          </p:nvPicPr>
          <p:blipFill>
            <a:blip r:embed="rId3"/>
            <a:srcRect/>
            <a:stretch>
              <a:fillRect/>
            </a:stretch>
          </p:blipFill>
          <p:spPr bwMode="auto">
            <a:xfrm>
              <a:off x="4283968" y="2492895"/>
              <a:ext cx="2304256" cy="2567341"/>
            </a:xfrm>
            <a:prstGeom prst="rect">
              <a:avLst/>
            </a:prstGeom>
            <a:noFill/>
            <a:ln w="9525">
              <a:noFill/>
              <a:miter lim="800000"/>
              <a:headEnd/>
              <a:tailEnd/>
            </a:ln>
          </p:spPr>
        </p:pic>
        <p:grpSp>
          <p:nvGrpSpPr>
            <p:cNvPr id="46" name="Groupe 26"/>
            <p:cNvGrpSpPr>
              <a:grpSpLocks/>
            </p:cNvGrpSpPr>
            <p:nvPr/>
          </p:nvGrpSpPr>
          <p:grpSpPr bwMode="auto">
            <a:xfrm>
              <a:off x="4579243" y="2698477"/>
              <a:ext cx="1720949" cy="1854200"/>
              <a:chOff x="4579243" y="2698477"/>
              <a:chExt cx="1720949" cy="1854200"/>
            </a:xfrm>
          </p:grpSpPr>
          <p:grpSp>
            <p:nvGrpSpPr>
              <p:cNvPr id="47" name="Groupe 7"/>
              <p:cNvGrpSpPr>
                <a:grpSpLocks/>
              </p:cNvGrpSpPr>
              <p:nvPr/>
            </p:nvGrpSpPr>
            <p:grpSpPr bwMode="auto">
              <a:xfrm>
                <a:off x="4579243" y="2698477"/>
                <a:ext cx="1620044" cy="1854200"/>
                <a:chOff x="2267744" y="548680"/>
                <a:chExt cx="4308719" cy="4932528"/>
              </a:xfrm>
            </p:grpSpPr>
            <p:pic>
              <p:nvPicPr>
                <p:cNvPr id="49" name="Picture 2"/>
                <p:cNvPicPr>
                  <a:picLocks noChangeAspect="1" noChangeArrowheads="1"/>
                </p:cNvPicPr>
                <p:nvPr/>
              </p:nvPicPr>
              <p:blipFill>
                <a:blip r:embed="rId4"/>
                <a:srcRect/>
                <a:stretch>
                  <a:fillRect/>
                </a:stretch>
              </p:blipFill>
              <p:spPr bwMode="auto">
                <a:xfrm>
                  <a:off x="3203848" y="3573016"/>
                  <a:ext cx="845455" cy="180000"/>
                </a:xfrm>
                <a:prstGeom prst="rect">
                  <a:avLst/>
                </a:prstGeom>
                <a:noFill/>
                <a:ln w="9525">
                  <a:noFill/>
                  <a:miter lim="800000"/>
                  <a:headEnd/>
                  <a:tailEnd/>
                </a:ln>
              </p:spPr>
            </p:pic>
            <p:pic>
              <p:nvPicPr>
                <p:cNvPr id="50" name="Picture 3"/>
                <p:cNvPicPr>
                  <a:picLocks noChangeAspect="1" noChangeArrowheads="1"/>
                </p:cNvPicPr>
                <p:nvPr/>
              </p:nvPicPr>
              <p:blipFill>
                <a:blip r:embed="rId5"/>
                <a:srcRect/>
                <a:stretch>
                  <a:fillRect/>
                </a:stretch>
              </p:blipFill>
              <p:spPr bwMode="auto">
                <a:xfrm>
                  <a:off x="3131840" y="2636912"/>
                  <a:ext cx="592664" cy="180000"/>
                </a:xfrm>
                <a:prstGeom prst="rect">
                  <a:avLst/>
                </a:prstGeom>
                <a:noFill/>
                <a:ln w="9525">
                  <a:noFill/>
                  <a:miter lim="800000"/>
                  <a:headEnd/>
                  <a:tailEnd/>
                </a:ln>
              </p:spPr>
            </p:pic>
            <p:pic>
              <p:nvPicPr>
                <p:cNvPr id="51" name="Picture 4"/>
                <p:cNvPicPr>
                  <a:picLocks noChangeAspect="1" noChangeArrowheads="1"/>
                </p:cNvPicPr>
                <p:nvPr/>
              </p:nvPicPr>
              <p:blipFill>
                <a:blip r:embed="rId6"/>
                <a:srcRect/>
                <a:stretch>
                  <a:fillRect/>
                </a:stretch>
              </p:blipFill>
              <p:spPr bwMode="auto">
                <a:xfrm>
                  <a:off x="2267744" y="2132856"/>
                  <a:ext cx="686924" cy="180000"/>
                </a:xfrm>
                <a:prstGeom prst="rect">
                  <a:avLst/>
                </a:prstGeom>
                <a:noFill/>
                <a:ln w="9525">
                  <a:noFill/>
                  <a:miter lim="800000"/>
                  <a:headEnd/>
                  <a:tailEnd/>
                </a:ln>
              </p:spPr>
            </p:pic>
            <p:pic>
              <p:nvPicPr>
                <p:cNvPr id="52" name="Picture 5"/>
                <p:cNvPicPr>
                  <a:picLocks noChangeAspect="1" noChangeArrowheads="1"/>
                </p:cNvPicPr>
                <p:nvPr/>
              </p:nvPicPr>
              <p:blipFill>
                <a:blip r:embed="rId7"/>
                <a:srcRect/>
                <a:stretch>
                  <a:fillRect/>
                </a:stretch>
              </p:blipFill>
              <p:spPr bwMode="auto">
                <a:xfrm>
                  <a:off x="3275856" y="1556792"/>
                  <a:ext cx="264407" cy="180000"/>
                </a:xfrm>
                <a:prstGeom prst="rect">
                  <a:avLst/>
                </a:prstGeom>
                <a:noFill/>
                <a:ln w="9525">
                  <a:noFill/>
                  <a:miter lim="800000"/>
                  <a:headEnd/>
                  <a:tailEnd/>
                </a:ln>
              </p:spPr>
            </p:pic>
            <p:pic>
              <p:nvPicPr>
                <p:cNvPr id="53" name="Picture 6"/>
                <p:cNvPicPr>
                  <a:picLocks noChangeAspect="1" noChangeArrowheads="1"/>
                </p:cNvPicPr>
                <p:nvPr/>
              </p:nvPicPr>
              <p:blipFill>
                <a:blip r:embed="rId8"/>
                <a:srcRect/>
                <a:stretch>
                  <a:fillRect/>
                </a:stretch>
              </p:blipFill>
              <p:spPr bwMode="auto">
                <a:xfrm>
                  <a:off x="3779912" y="1196752"/>
                  <a:ext cx="771428" cy="180000"/>
                </a:xfrm>
                <a:prstGeom prst="rect">
                  <a:avLst/>
                </a:prstGeom>
                <a:noFill/>
                <a:ln w="9525">
                  <a:noFill/>
                  <a:miter lim="800000"/>
                  <a:headEnd/>
                  <a:tailEnd/>
                </a:ln>
              </p:spPr>
            </p:pic>
            <p:pic>
              <p:nvPicPr>
                <p:cNvPr id="54" name="Picture 7"/>
                <p:cNvPicPr>
                  <a:picLocks noChangeAspect="1" noChangeArrowheads="1"/>
                </p:cNvPicPr>
                <p:nvPr/>
              </p:nvPicPr>
              <p:blipFill>
                <a:blip r:embed="rId9"/>
                <a:srcRect/>
                <a:stretch>
                  <a:fillRect/>
                </a:stretch>
              </p:blipFill>
              <p:spPr bwMode="auto">
                <a:xfrm>
                  <a:off x="6300192" y="5301208"/>
                  <a:ext cx="276271" cy="180000"/>
                </a:xfrm>
                <a:prstGeom prst="rect">
                  <a:avLst/>
                </a:prstGeom>
                <a:noFill/>
                <a:ln w="9525">
                  <a:noFill/>
                  <a:miter lim="800000"/>
                  <a:headEnd/>
                  <a:tailEnd/>
                </a:ln>
              </p:spPr>
            </p:pic>
            <p:pic>
              <p:nvPicPr>
                <p:cNvPr id="55" name="Picture 8"/>
                <p:cNvPicPr>
                  <a:picLocks noChangeAspect="1" noChangeArrowheads="1"/>
                </p:cNvPicPr>
                <p:nvPr/>
              </p:nvPicPr>
              <p:blipFill>
                <a:blip r:embed="rId10"/>
                <a:srcRect/>
                <a:stretch>
                  <a:fillRect/>
                </a:stretch>
              </p:blipFill>
              <p:spPr bwMode="auto">
                <a:xfrm>
                  <a:off x="5508104" y="2780928"/>
                  <a:ext cx="154394" cy="180000"/>
                </a:xfrm>
                <a:prstGeom prst="rect">
                  <a:avLst/>
                </a:prstGeom>
                <a:noFill/>
                <a:ln w="9525">
                  <a:noFill/>
                  <a:miter lim="800000"/>
                  <a:headEnd/>
                  <a:tailEnd/>
                </a:ln>
              </p:spPr>
            </p:pic>
            <p:pic>
              <p:nvPicPr>
                <p:cNvPr id="56" name="Picture 9"/>
                <p:cNvPicPr>
                  <a:picLocks noChangeAspect="1" noChangeArrowheads="1"/>
                </p:cNvPicPr>
                <p:nvPr/>
              </p:nvPicPr>
              <p:blipFill>
                <a:blip r:embed="rId11"/>
                <a:srcRect/>
                <a:stretch>
                  <a:fillRect/>
                </a:stretch>
              </p:blipFill>
              <p:spPr bwMode="auto">
                <a:xfrm>
                  <a:off x="5436096" y="1916832"/>
                  <a:ext cx="540992" cy="180000"/>
                </a:xfrm>
                <a:prstGeom prst="rect">
                  <a:avLst/>
                </a:prstGeom>
                <a:noFill/>
                <a:ln w="9525">
                  <a:noFill/>
                  <a:miter lim="800000"/>
                  <a:headEnd/>
                  <a:tailEnd/>
                </a:ln>
              </p:spPr>
            </p:pic>
            <p:pic>
              <p:nvPicPr>
                <p:cNvPr id="57" name="Picture 10"/>
                <p:cNvPicPr>
                  <a:picLocks noChangeAspect="1" noChangeArrowheads="1"/>
                </p:cNvPicPr>
                <p:nvPr/>
              </p:nvPicPr>
              <p:blipFill>
                <a:blip r:embed="rId12"/>
                <a:srcRect/>
                <a:stretch>
                  <a:fillRect/>
                </a:stretch>
              </p:blipFill>
              <p:spPr bwMode="auto">
                <a:xfrm>
                  <a:off x="4860032" y="764704"/>
                  <a:ext cx="496385" cy="180000"/>
                </a:xfrm>
                <a:prstGeom prst="rect">
                  <a:avLst/>
                </a:prstGeom>
                <a:noFill/>
                <a:ln w="9525">
                  <a:noFill/>
                  <a:miter lim="800000"/>
                  <a:headEnd/>
                  <a:tailEnd/>
                </a:ln>
              </p:spPr>
            </p:pic>
            <p:pic>
              <p:nvPicPr>
                <p:cNvPr id="58" name="Picture 11"/>
                <p:cNvPicPr>
                  <a:picLocks noChangeAspect="1" noChangeArrowheads="1"/>
                </p:cNvPicPr>
                <p:nvPr/>
              </p:nvPicPr>
              <p:blipFill>
                <a:blip r:embed="rId13"/>
                <a:srcRect/>
                <a:stretch>
                  <a:fillRect/>
                </a:stretch>
              </p:blipFill>
              <p:spPr bwMode="auto">
                <a:xfrm>
                  <a:off x="4517241" y="548680"/>
                  <a:ext cx="557930" cy="180000"/>
                </a:xfrm>
                <a:prstGeom prst="rect">
                  <a:avLst/>
                </a:prstGeom>
                <a:noFill/>
                <a:ln w="9525">
                  <a:noFill/>
                  <a:miter lim="800000"/>
                  <a:headEnd/>
                  <a:tailEnd/>
                </a:ln>
              </p:spPr>
            </p:pic>
            <p:pic>
              <p:nvPicPr>
                <p:cNvPr id="59" name="Picture 12"/>
                <p:cNvPicPr>
                  <a:picLocks noChangeAspect="1" noChangeArrowheads="1"/>
                </p:cNvPicPr>
                <p:nvPr/>
              </p:nvPicPr>
              <p:blipFill>
                <a:blip r:embed="rId14"/>
                <a:srcRect/>
                <a:stretch>
                  <a:fillRect/>
                </a:stretch>
              </p:blipFill>
              <p:spPr bwMode="auto">
                <a:xfrm>
                  <a:off x="4932040" y="1268760"/>
                  <a:ext cx="374595" cy="180000"/>
                </a:xfrm>
                <a:prstGeom prst="rect">
                  <a:avLst/>
                </a:prstGeom>
                <a:noFill/>
                <a:ln w="9525">
                  <a:noFill/>
                  <a:miter lim="800000"/>
                  <a:headEnd/>
                  <a:tailEnd/>
                </a:ln>
              </p:spPr>
            </p:pic>
          </p:grpSp>
          <p:pic>
            <p:nvPicPr>
              <p:cNvPr id="48" name="Picture 2" descr="http://www.your-energy-solution.com/wp-content/themes/themefit-hybrid/images/logo.png"/>
              <p:cNvPicPr>
                <a:picLocks noChangeAspect="1" noChangeArrowheads="1"/>
              </p:cNvPicPr>
              <p:nvPr/>
            </p:nvPicPr>
            <p:blipFill>
              <a:blip r:embed="rId15"/>
              <a:srcRect/>
              <a:stretch>
                <a:fillRect/>
              </a:stretch>
            </p:blipFill>
            <p:spPr bwMode="auto">
              <a:xfrm>
                <a:off x="6048818" y="3140968"/>
                <a:ext cx="251374" cy="216024"/>
              </a:xfrm>
              <a:prstGeom prst="rect">
                <a:avLst/>
              </a:prstGeom>
              <a:noFill/>
              <a:ln w="9525">
                <a:noFill/>
                <a:miter lim="800000"/>
                <a:headEnd/>
                <a:tailEnd/>
              </a:ln>
            </p:spPr>
          </p:pic>
        </p:grpSp>
      </p:grpSp>
      <p:grpSp>
        <p:nvGrpSpPr>
          <p:cNvPr id="2" name="Grouper 2"/>
          <p:cNvGrpSpPr/>
          <p:nvPr/>
        </p:nvGrpSpPr>
        <p:grpSpPr>
          <a:xfrm>
            <a:off x="1593745" y="0"/>
            <a:ext cx="9094893" cy="1231635"/>
            <a:chOff x="1593745" y="360323"/>
            <a:chExt cx="9094893" cy="1231635"/>
          </a:xfrm>
        </p:grpSpPr>
        <p:grpSp>
          <p:nvGrpSpPr>
            <p:cNvPr id="3" name="Grouper 1"/>
            <p:cNvGrpSpPr/>
            <p:nvPr/>
          </p:nvGrpSpPr>
          <p:grpSpPr>
            <a:xfrm>
              <a:off x="1593745" y="360323"/>
              <a:ext cx="8520238" cy="1096512"/>
              <a:chOff x="1477049" y="326741"/>
              <a:chExt cx="7896372" cy="994320"/>
            </a:xfrm>
          </p:grpSpPr>
          <p:cxnSp>
            <p:nvCxnSpPr>
              <p:cNvPr id="17" name="Connecteur droit 16"/>
              <p:cNvCxnSpPr/>
              <p:nvPr/>
            </p:nvCxnSpPr>
            <p:spPr>
              <a:xfrm>
                <a:off x="1477049" y="326741"/>
                <a:ext cx="0" cy="959999"/>
              </a:xfrm>
              <a:prstGeom prst="line">
                <a:avLst/>
              </a:prstGeom>
              <a:ln w="3175" cmpd="sng">
                <a:solidFill>
                  <a:srgbClr val="A6A6A6"/>
                </a:solidFill>
              </a:ln>
            </p:spPr>
            <p:style>
              <a:lnRef idx="2">
                <a:schemeClr val="accent1"/>
              </a:lnRef>
              <a:fillRef idx="0">
                <a:schemeClr val="accent1"/>
              </a:fillRef>
              <a:effectRef idx="1">
                <a:schemeClr val="accent1"/>
              </a:effectRef>
              <a:fontRef idx="minor">
                <a:schemeClr val="tx1"/>
              </a:fontRef>
            </p:style>
          </p:cxnSp>
          <p:sp>
            <p:nvSpPr>
              <p:cNvPr id="18" name="ZoneTexte 17"/>
              <p:cNvSpPr txBox="1"/>
              <p:nvPr/>
            </p:nvSpPr>
            <p:spPr>
              <a:xfrm>
                <a:off x="1734471" y="397815"/>
                <a:ext cx="3175336" cy="349414"/>
              </a:xfrm>
              <a:prstGeom prst="rect">
                <a:avLst/>
              </a:prstGeom>
              <a:noFill/>
            </p:spPr>
            <p:txBody>
              <a:bodyPr wrap="square" lIns="0" tIns="53639" rIns="107275" bIns="53639" rtlCol="0">
                <a:spAutoFit/>
              </a:bodyPr>
              <a:lstStyle/>
              <a:p>
                <a:endParaRPr lang="fr-FR" sz="1800" dirty="0">
                  <a:solidFill>
                    <a:srgbClr val="105393"/>
                  </a:solidFill>
                  <a:latin typeface="Myriad Pro"/>
                  <a:cs typeface="Myriad Pro"/>
                </a:endParaRPr>
              </a:p>
            </p:txBody>
          </p:sp>
          <p:sp>
            <p:nvSpPr>
              <p:cNvPr id="19" name="ZoneTexte 18"/>
              <p:cNvSpPr txBox="1"/>
              <p:nvPr/>
            </p:nvSpPr>
            <p:spPr>
              <a:xfrm>
                <a:off x="1739282" y="659092"/>
                <a:ext cx="7634139" cy="399650"/>
              </a:xfrm>
              <a:prstGeom prst="rect">
                <a:avLst/>
              </a:prstGeom>
              <a:noFill/>
            </p:spPr>
            <p:txBody>
              <a:bodyPr wrap="square" lIns="0" tIns="53639" rIns="107275" bIns="53639" rtlCol="0">
                <a:spAutoFit/>
              </a:bodyPr>
              <a:lstStyle/>
              <a:p>
                <a:pPr>
                  <a:lnSpc>
                    <a:spcPct val="90000"/>
                  </a:lnSpc>
                </a:pPr>
                <a:r>
                  <a:rPr lang="fr-FR" sz="2400" b="1" dirty="0" smtClean="0">
                    <a:solidFill>
                      <a:srgbClr val="105393"/>
                    </a:solidFill>
                    <a:latin typeface="Helvetica LT"/>
                    <a:cs typeface="Helvetica LT"/>
                  </a:rPr>
                  <a:t>WINDUSTRY France : l’industrie éolienne française</a:t>
                </a:r>
                <a:endParaRPr lang="fr-FR" sz="2400" b="1" dirty="0">
                  <a:solidFill>
                    <a:srgbClr val="105393"/>
                  </a:solidFill>
                  <a:latin typeface="Helvetica LT"/>
                  <a:cs typeface="Helvetica LT"/>
                </a:endParaRPr>
              </a:p>
            </p:txBody>
          </p:sp>
          <p:sp>
            <p:nvSpPr>
              <p:cNvPr id="20" name="ZoneTexte 19"/>
              <p:cNvSpPr txBox="1"/>
              <p:nvPr/>
            </p:nvSpPr>
            <p:spPr>
              <a:xfrm>
                <a:off x="1739283" y="963590"/>
                <a:ext cx="1895182" cy="357471"/>
              </a:xfrm>
              <a:prstGeom prst="rect">
                <a:avLst/>
              </a:prstGeom>
              <a:noFill/>
            </p:spPr>
            <p:txBody>
              <a:bodyPr wrap="square" lIns="0" rtlCol="0">
                <a:spAutoFit/>
              </a:bodyPr>
              <a:lstStyle/>
              <a:p>
                <a:pPr>
                  <a:lnSpc>
                    <a:spcPct val="120000"/>
                  </a:lnSpc>
                </a:pPr>
                <a:endParaRPr lang="fr-FR" sz="1800" dirty="0">
                  <a:solidFill>
                    <a:schemeClr val="tx1">
                      <a:lumMod val="50000"/>
                    </a:schemeClr>
                  </a:solidFill>
                  <a:latin typeface="Helvetica LT"/>
                  <a:cs typeface="Helvetica LT"/>
                </a:endParaRPr>
              </a:p>
            </p:txBody>
          </p:sp>
        </p:grpSp>
        <p:sp>
          <p:nvSpPr>
            <p:cNvPr id="15" name="Rectangle 14"/>
            <p:cNvSpPr/>
            <p:nvPr/>
          </p:nvSpPr>
          <p:spPr>
            <a:xfrm>
              <a:off x="10113983" y="533292"/>
              <a:ext cx="574655" cy="1058666"/>
            </a:xfrm>
            <a:prstGeom prst="rect">
              <a:avLst/>
            </a:prstGeom>
            <a:solidFill>
              <a:srgbClr val="105393"/>
            </a:solidFill>
          </p:spPr>
          <p:style>
            <a:lnRef idx="1">
              <a:schemeClr val="accent1"/>
            </a:lnRef>
            <a:fillRef idx="3">
              <a:schemeClr val="accent1"/>
            </a:fillRef>
            <a:effectRef idx="2">
              <a:schemeClr val="accent1"/>
            </a:effectRef>
            <a:fontRef idx="minor">
              <a:schemeClr val="lt1"/>
            </a:fontRef>
          </p:style>
          <p:txBody>
            <a:bodyPr lIns="116790" tIns="58397" rIns="116790" bIns="58397" rtlCol="0" anchor="ctr"/>
            <a:lstStyle/>
            <a:p>
              <a:fld id="{02253450-B5C9-43C1-BCF4-FAE8614031DA}" type="slidenum">
                <a:rPr lang="fr-FR" sz="1700" smtClean="0">
                  <a:solidFill>
                    <a:schemeClr val="tx1"/>
                  </a:solidFill>
                </a:rPr>
                <a:pPr/>
                <a:t>14</a:t>
              </a:fld>
              <a:endParaRPr lang="fr-FR" sz="1700" dirty="0">
                <a:solidFill>
                  <a:schemeClr val="tx1"/>
                </a:solidFill>
              </a:endParaRPr>
            </a:p>
          </p:txBody>
        </p:sp>
      </p:grpSp>
      <p:pic>
        <p:nvPicPr>
          <p:cNvPr id="2050" name="Picture 2" descr="\\2K3SBS-SER\dossiers communs\2- Filières\2.1- Eolien\10. Pôles\10.3 Pôle industrie\logo\20121123 Logo Windustry.jpg"/>
          <p:cNvPicPr>
            <a:picLocks noChangeAspect="1" noChangeArrowheads="1"/>
          </p:cNvPicPr>
          <p:nvPr/>
        </p:nvPicPr>
        <p:blipFill>
          <a:blip r:embed="rId16"/>
          <a:srcRect/>
          <a:stretch>
            <a:fillRect/>
          </a:stretch>
        </p:blipFill>
        <p:spPr bwMode="auto">
          <a:xfrm>
            <a:off x="7444163" y="6494420"/>
            <a:ext cx="2708033" cy="1068430"/>
          </a:xfrm>
          <a:prstGeom prst="rect">
            <a:avLst/>
          </a:prstGeom>
          <a:noFill/>
        </p:spPr>
      </p:pic>
      <p:sp>
        <p:nvSpPr>
          <p:cNvPr id="12" name="ZoneTexte 11"/>
          <p:cNvSpPr txBox="1"/>
          <p:nvPr/>
        </p:nvSpPr>
        <p:spPr>
          <a:xfrm>
            <a:off x="1533788" y="1171460"/>
            <a:ext cx="8580195" cy="671932"/>
          </a:xfrm>
          <a:prstGeom prst="rect">
            <a:avLst/>
          </a:prstGeom>
          <a:noFill/>
        </p:spPr>
        <p:txBody>
          <a:bodyPr wrap="square" lIns="0" tIns="58397" rIns="116790" bIns="58397" rtlCol="0">
            <a:spAutoFit/>
          </a:bodyPr>
          <a:lstStyle/>
          <a:p>
            <a:pPr>
              <a:lnSpc>
                <a:spcPct val="90000"/>
              </a:lnSpc>
            </a:pPr>
            <a:r>
              <a:rPr lang="fr-FR" sz="2000" b="1" dirty="0" smtClean="0">
                <a:solidFill>
                  <a:schemeClr val="tx1">
                    <a:lumMod val="50000"/>
                  </a:schemeClr>
                </a:solidFill>
                <a:latin typeface="Helvetica LT"/>
                <a:cs typeface="Helvetica LT"/>
              </a:rPr>
              <a:t>Programme de structuration industrielle et </a:t>
            </a:r>
          </a:p>
          <a:p>
            <a:pPr>
              <a:lnSpc>
                <a:spcPct val="90000"/>
              </a:lnSpc>
            </a:pPr>
            <a:r>
              <a:rPr lang="fr-FR" sz="2000" b="1" dirty="0" smtClean="0">
                <a:solidFill>
                  <a:schemeClr val="tx1">
                    <a:lumMod val="50000"/>
                  </a:schemeClr>
                </a:solidFill>
                <a:latin typeface="Helvetica LT"/>
                <a:cs typeface="Helvetica LT"/>
              </a:rPr>
              <a:t>d’accompagnement </a:t>
            </a:r>
            <a:r>
              <a:rPr lang="fr-FR" sz="2000" b="1" dirty="0" smtClean="0">
                <a:solidFill>
                  <a:schemeClr val="tx1">
                    <a:lumMod val="50000"/>
                  </a:schemeClr>
                </a:solidFill>
                <a:latin typeface="Helvetica LT"/>
                <a:cs typeface="Helvetica LT"/>
              </a:rPr>
              <a:t>individuel </a:t>
            </a:r>
            <a:r>
              <a:rPr lang="fr-FR" sz="2000" b="1" dirty="0" smtClean="0">
                <a:solidFill>
                  <a:schemeClr val="tx1">
                    <a:lumMod val="50000"/>
                  </a:schemeClr>
                </a:solidFill>
                <a:latin typeface="Helvetica LT"/>
                <a:cs typeface="Helvetica LT"/>
              </a:rPr>
              <a:t>de 50 entreprises :</a:t>
            </a:r>
            <a:endParaRPr lang="fr-FR" sz="2000" dirty="0" smtClean="0">
              <a:solidFill>
                <a:schemeClr val="tx1">
                  <a:lumMod val="50000"/>
                </a:schemeClr>
              </a:solidFill>
              <a:latin typeface="Helvetica LT"/>
              <a:cs typeface="Helvetica LT"/>
            </a:endParaRPr>
          </a:p>
        </p:txBody>
      </p:sp>
      <p:sp>
        <p:nvSpPr>
          <p:cNvPr id="13" name="ZoneTexte 12"/>
          <p:cNvSpPr txBox="1"/>
          <p:nvPr/>
        </p:nvSpPr>
        <p:spPr>
          <a:xfrm>
            <a:off x="1595691" y="1535640"/>
            <a:ext cx="9092947" cy="4796138"/>
          </a:xfrm>
          <a:prstGeom prst="rect">
            <a:avLst/>
          </a:prstGeom>
          <a:noFill/>
        </p:spPr>
        <p:txBody>
          <a:bodyPr wrap="square" lIns="0" tIns="58397" rIns="116790" bIns="58397" rtlCol="0">
            <a:spAutoFit/>
          </a:bodyPr>
          <a:lstStyle/>
          <a:p>
            <a:endParaRPr lang="fr-FR" sz="1600" b="1" u="sng" dirty="0" smtClean="0">
              <a:solidFill>
                <a:srgbClr val="105393"/>
              </a:solidFill>
              <a:latin typeface="Helvetica LT"/>
              <a:cs typeface="Helvetica LT"/>
            </a:endParaRPr>
          </a:p>
          <a:p>
            <a:r>
              <a:rPr lang="fr-FR" sz="1600" b="1" u="sng" dirty="0" smtClean="0">
                <a:solidFill>
                  <a:srgbClr val="105393"/>
                </a:solidFill>
                <a:latin typeface="Helvetica LT"/>
                <a:cs typeface="Helvetica LT"/>
              </a:rPr>
              <a:t>Donneurs d’ordres</a:t>
            </a:r>
            <a:r>
              <a:rPr lang="fr-FR" sz="1600" b="1" dirty="0" smtClean="0">
                <a:solidFill>
                  <a:srgbClr val="105393"/>
                </a:solidFill>
                <a:latin typeface="Helvetica LT"/>
                <a:cs typeface="Helvetica LT"/>
              </a:rPr>
              <a:t> &amp; </a:t>
            </a:r>
            <a:r>
              <a:rPr lang="fr-FR" sz="1600" b="1" u="sng" dirty="0" smtClean="0">
                <a:solidFill>
                  <a:srgbClr val="105393"/>
                </a:solidFill>
                <a:latin typeface="Helvetica LT"/>
                <a:cs typeface="Helvetica LT"/>
              </a:rPr>
              <a:t>Partenaires régionaux</a:t>
            </a:r>
            <a:r>
              <a:rPr lang="fr-FR" sz="1600" b="1" dirty="0" smtClean="0">
                <a:solidFill>
                  <a:srgbClr val="105393"/>
                </a:solidFill>
                <a:latin typeface="Helvetica LT"/>
                <a:cs typeface="Helvetica LT"/>
              </a:rPr>
              <a:t> sont rassemblés </a:t>
            </a:r>
          </a:p>
          <a:p>
            <a:r>
              <a:rPr lang="fr-FR" sz="1600" b="1" dirty="0" smtClean="0">
                <a:solidFill>
                  <a:srgbClr val="105393"/>
                </a:solidFill>
                <a:latin typeface="Helvetica LT"/>
                <a:cs typeface="Helvetica LT"/>
              </a:rPr>
              <a:t>au sein du comité de pilotage :</a:t>
            </a:r>
          </a:p>
          <a:p>
            <a:endParaRPr lang="fr-FR" sz="1600" b="1" dirty="0" smtClean="0">
              <a:solidFill>
                <a:srgbClr val="105393"/>
              </a:solidFill>
              <a:latin typeface="Helvetica LT"/>
              <a:cs typeface="Helvetica LT"/>
            </a:endParaRPr>
          </a:p>
          <a:p>
            <a:endParaRPr lang="fr-FR" sz="1600" b="1" dirty="0" smtClean="0">
              <a:solidFill>
                <a:srgbClr val="105393"/>
              </a:solidFill>
              <a:latin typeface="Helvetica LT"/>
              <a:cs typeface="Helvetica LT"/>
            </a:endParaRPr>
          </a:p>
          <a:p>
            <a:endParaRPr lang="fr-FR" sz="1600" b="1" dirty="0" smtClean="0">
              <a:solidFill>
                <a:srgbClr val="105393"/>
              </a:solidFill>
              <a:latin typeface="Helvetica LT"/>
              <a:cs typeface="Helvetica LT"/>
            </a:endParaRPr>
          </a:p>
          <a:p>
            <a:endParaRPr lang="fr-FR" sz="1600" b="1" dirty="0" smtClean="0">
              <a:solidFill>
                <a:srgbClr val="105393"/>
              </a:solidFill>
              <a:latin typeface="Helvetica LT"/>
              <a:cs typeface="Helvetica LT"/>
            </a:endParaRPr>
          </a:p>
          <a:p>
            <a:endParaRPr lang="fr-FR" sz="1600" b="1" dirty="0" smtClean="0">
              <a:solidFill>
                <a:srgbClr val="105393"/>
              </a:solidFill>
              <a:latin typeface="Helvetica LT"/>
              <a:cs typeface="Helvetica LT"/>
            </a:endParaRPr>
          </a:p>
          <a:p>
            <a:endParaRPr lang="fr-FR" sz="1600" b="1" dirty="0" smtClean="0">
              <a:solidFill>
                <a:srgbClr val="105393"/>
              </a:solidFill>
              <a:latin typeface="Helvetica LT"/>
              <a:cs typeface="Helvetica LT"/>
            </a:endParaRPr>
          </a:p>
          <a:p>
            <a:pPr>
              <a:buFontTx/>
              <a:buChar char="-"/>
            </a:pPr>
            <a:r>
              <a:rPr lang="fr-FR" sz="1600" b="1" dirty="0" smtClean="0">
                <a:solidFill>
                  <a:srgbClr val="105393"/>
                </a:solidFill>
                <a:latin typeface="Helvetica LT"/>
                <a:cs typeface="Helvetica LT"/>
              </a:rPr>
              <a:t> Le comité de pilotage est animé par le SER,</a:t>
            </a:r>
          </a:p>
          <a:p>
            <a:pPr>
              <a:buFontTx/>
              <a:buChar char="-"/>
            </a:pPr>
            <a:r>
              <a:rPr lang="fr-FR" sz="1600" b="1" dirty="0" smtClean="0">
                <a:solidFill>
                  <a:srgbClr val="105393"/>
                </a:solidFill>
                <a:latin typeface="Helvetica LT"/>
                <a:cs typeface="Helvetica LT"/>
              </a:rPr>
              <a:t> La </a:t>
            </a:r>
            <a:r>
              <a:rPr lang="fr-FR" sz="1600" b="1" dirty="0" smtClean="0">
                <a:solidFill>
                  <a:srgbClr val="105393"/>
                </a:solidFill>
                <a:latin typeface="Helvetica LT"/>
                <a:cs typeface="Helvetica LT"/>
              </a:rPr>
              <a:t>DGE </a:t>
            </a:r>
            <a:r>
              <a:rPr lang="fr-FR" sz="1600" b="1" dirty="0" smtClean="0">
                <a:solidFill>
                  <a:srgbClr val="105393"/>
                </a:solidFill>
                <a:latin typeface="Helvetica LT"/>
                <a:cs typeface="Helvetica LT"/>
              </a:rPr>
              <a:t>(</a:t>
            </a:r>
            <a:r>
              <a:rPr lang="fr-FR" sz="1600" b="1" dirty="0" smtClean="0">
                <a:solidFill>
                  <a:srgbClr val="105393"/>
                </a:solidFill>
                <a:latin typeface="Helvetica LT"/>
                <a:cs typeface="Helvetica LT"/>
              </a:rPr>
              <a:t>MEIN) </a:t>
            </a:r>
            <a:r>
              <a:rPr lang="fr-FR" sz="1600" b="1" dirty="0" smtClean="0">
                <a:solidFill>
                  <a:srgbClr val="105393"/>
                </a:solidFill>
                <a:latin typeface="Helvetica LT"/>
                <a:cs typeface="Helvetica LT"/>
              </a:rPr>
              <a:t>et un expert éolien y participent.</a:t>
            </a:r>
          </a:p>
          <a:p>
            <a:endParaRPr lang="fr-FR" sz="1600" b="1" dirty="0" smtClean="0">
              <a:solidFill>
                <a:srgbClr val="105393"/>
              </a:solidFill>
              <a:latin typeface="Helvetica LT"/>
              <a:cs typeface="Helvetica LT"/>
            </a:endParaRPr>
          </a:p>
          <a:p>
            <a:endParaRPr lang="fr-FR" sz="1600" b="1" dirty="0" smtClean="0">
              <a:solidFill>
                <a:srgbClr val="105393"/>
              </a:solidFill>
              <a:latin typeface="Helvetica LT"/>
              <a:cs typeface="Helvetica LT"/>
            </a:endParaRPr>
          </a:p>
          <a:p>
            <a:r>
              <a:rPr lang="fr-FR" sz="1600" b="1" dirty="0" smtClean="0">
                <a:solidFill>
                  <a:srgbClr val="105393"/>
                </a:solidFill>
                <a:latin typeface="Helvetica LT"/>
                <a:cs typeface="Helvetica LT"/>
              </a:rPr>
              <a:t>Le comité de pilotage a élaboré une nomenclature </a:t>
            </a:r>
          </a:p>
          <a:p>
            <a:r>
              <a:rPr lang="fr-FR" sz="1600" b="1" dirty="0" smtClean="0">
                <a:solidFill>
                  <a:srgbClr val="105393"/>
                </a:solidFill>
                <a:latin typeface="Helvetica LT"/>
                <a:cs typeface="Helvetica LT"/>
              </a:rPr>
              <a:t>des savoir-faire en industrie éolienne 		</a:t>
            </a:r>
            <a:r>
              <a:rPr lang="fr-FR" sz="1600" b="1" dirty="0" smtClean="0">
                <a:solidFill>
                  <a:srgbClr val="105393"/>
                </a:solidFill>
                <a:latin typeface="Helvetica LT"/>
                <a:cs typeface="Helvetica LT"/>
              </a:rPr>
              <a:t>=&gt; </a:t>
            </a:r>
            <a:endParaRPr lang="fr-FR" sz="1600" b="1" dirty="0" smtClean="0">
              <a:solidFill>
                <a:srgbClr val="105393"/>
              </a:solidFill>
              <a:latin typeface="Helvetica LT"/>
              <a:cs typeface="Helvetica LT"/>
            </a:endParaRPr>
          </a:p>
          <a:p>
            <a:endParaRPr lang="fr-FR" sz="1600" b="1" dirty="0" smtClean="0">
              <a:solidFill>
                <a:srgbClr val="105393"/>
              </a:solidFill>
              <a:latin typeface="Helvetica LT"/>
              <a:cs typeface="Helvetica LT"/>
            </a:endParaRPr>
          </a:p>
          <a:p>
            <a:r>
              <a:rPr lang="fr-FR" sz="1600" b="1" dirty="0" smtClean="0">
                <a:solidFill>
                  <a:srgbClr val="105393"/>
                </a:solidFill>
                <a:latin typeface="Helvetica LT"/>
                <a:cs typeface="Helvetica LT"/>
              </a:rPr>
              <a:t>37 entreprises ont déjà été sélectionnées</a:t>
            </a:r>
          </a:p>
          <a:p>
            <a:r>
              <a:rPr lang="fr-FR" sz="1600" b="1" dirty="0" smtClean="0">
                <a:solidFill>
                  <a:srgbClr val="105393"/>
                </a:solidFill>
                <a:latin typeface="Helvetica LT"/>
                <a:cs typeface="Helvetica LT"/>
              </a:rPr>
              <a:t>28 </a:t>
            </a:r>
            <a:r>
              <a:rPr lang="fr-FR" sz="1600" b="1" dirty="0" smtClean="0">
                <a:solidFill>
                  <a:srgbClr val="105393"/>
                </a:solidFill>
                <a:latin typeface="Helvetica LT"/>
                <a:cs typeface="Helvetica LT"/>
              </a:rPr>
              <a:t>entreprises ont déjà bénéficié d’un audit par </a:t>
            </a:r>
            <a:r>
              <a:rPr lang="fr-FR" sz="1600" b="1" dirty="0" smtClean="0">
                <a:solidFill>
                  <a:srgbClr val="105393"/>
                </a:solidFill>
                <a:latin typeface="Helvetica LT"/>
                <a:cs typeface="Helvetica LT"/>
              </a:rPr>
              <a:t>des </a:t>
            </a:r>
            <a:r>
              <a:rPr lang="fr-FR" sz="1600" b="1" dirty="0" smtClean="0">
                <a:solidFill>
                  <a:srgbClr val="105393"/>
                </a:solidFill>
                <a:latin typeface="Helvetica LT"/>
                <a:cs typeface="Helvetica LT"/>
              </a:rPr>
              <a:t>experts éoliens</a:t>
            </a:r>
          </a:p>
          <a:p>
            <a:r>
              <a:rPr lang="fr-FR" sz="1600" b="1" i="1" dirty="0" smtClean="0">
                <a:solidFill>
                  <a:srgbClr val="105393"/>
                </a:solidFill>
                <a:latin typeface="Helvetica LT"/>
                <a:cs typeface="Helvetica LT"/>
              </a:rPr>
              <a:t>(fonderie, chaudronnerie, composites, composants électriques…)</a:t>
            </a:r>
          </a:p>
        </p:txBody>
      </p:sp>
      <p:pic>
        <p:nvPicPr>
          <p:cNvPr id="14" name="Picture 1"/>
          <p:cNvPicPr>
            <a:picLocks noChangeAspect="1" noChangeArrowheads="1"/>
          </p:cNvPicPr>
          <p:nvPr/>
        </p:nvPicPr>
        <p:blipFill>
          <a:blip r:embed="rId17"/>
          <a:srcRect l="27222" t="15565" r="50279" b="10275"/>
          <a:stretch>
            <a:fillRect/>
          </a:stretch>
        </p:blipFill>
        <p:spPr bwMode="auto">
          <a:xfrm>
            <a:off x="8234346" y="4270557"/>
            <a:ext cx="957925" cy="1973413"/>
          </a:xfrm>
          <a:prstGeom prst="rect">
            <a:avLst/>
          </a:prstGeom>
          <a:noFill/>
          <a:ln w="9525" algn="ctr">
            <a:noFill/>
            <a:miter lim="800000"/>
            <a:headEnd/>
            <a:tailEnd/>
          </a:ln>
        </p:spPr>
      </p:pic>
      <p:grpSp>
        <p:nvGrpSpPr>
          <p:cNvPr id="16" name="Groupe 28"/>
          <p:cNvGrpSpPr>
            <a:grpSpLocks noChangeAspect="1"/>
          </p:cNvGrpSpPr>
          <p:nvPr/>
        </p:nvGrpSpPr>
        <p:grpSpPr>
          <a:xfrm>
            <a:off x="9349088" y="4264422"/>
            <a:ext cx="1006205" cy="1953960"/>
            <a:chOff x="6170613" y="1062818"/>
            <a:chExt cx="2882900" cy="5598332"/>
          </a:xfrm>
        </p:grpSpPr>
        <p:pic>
          <p:nvPicPr>
            <p:cNvPr id="21" name="Picture 38"/>
            <p:cNvPicPr>
              <a:picLocks noChangeAspect="1" noChangeArrowheads="1"/>
            </p:cNvPicPr>
            <p:nvPr/>
          </p:nvPicPr>
          <p:blipFill>
            <a:blip r:embed="rId18"/>
            <a:srcRect l="28500" t="19649" r="53500" b="4211"/>
            <a:stretch>
              <a:fillRect/>
            </a:stretch>
          </p:blipFill>
          <p:spPr bwMode="auto">
            <a:xfrm>
              <a:off x="7092950" y="3241675"/>
              <a:ext cx="865188" cy="2233613"/>
            </a:xfrm>
            <a:prstGeom prst="rect">
              <a:avLst/>
            </a:prstGeom>
            <a:noFill/>
            <a:ln w="9525" algn="ctr">
              <a:noFill/>
              <a:miter lim="800000"/>
              <a:headEnd/>
              <a:tailEnd/>
            </a:ln>
          </p:spPr>
        </p:pic>
        <p:pic>
          <p:nvPicPr>
            <p:cNvPr id="22" name="Picture 39"/>
            <p:cNvPicPr>
              <a:picLocks noChangeAspect="1" noChangeArrowheads="1"/>
            </p:cNvPicPr>
            <p:nvPr/>
          </p:nvPicPr>
          <p:blipFill>
            <a:blip r:embed="rId19"/>
            <a:srcRect l="19501" t="41754" r="43001" b="33685"/>
            <a:stretch>
              <a:fillRect/>
            </a:stretch>
          </p:blipFill>
          <p:spPr bwMode="auto">
            <a:xfrm>
              <a:off x="6170613" y="5510213"/>
              <a:ext cx="2882900" cy="1150937"/>
            </a:xfrm>
            <a:prstGeom prst="rect">
              <a:avLst/>
            </a:prstGeom>
            <a:noFill/>
            <a:ln w="9525" algn="ctr">
              <a:noFill/>
              <a:miter lim="800000"/>
              <a:headEnd/>
              <a:tailEnd/>
            </a:ln>
          </p:spPr>
        </p:pic>
        <p:pic>
          <p:nvPicPr>
            <p:cNvPr id="23" name="Picture 33"/>
            <p:cNvPicPr>
              <a:picLocks noChangeAspect="1" noChangeArrowheads="1"/>
            </p:cNvPicPr>
            <p:nvPr/>
          </p:nvPicPr>
          <p:blipFill>
            <a:blip r:embed="rId20"/>
            <a:srcRect l="15742" t="20071" r="40157" b="7719"/>
            <a:stretch>
              <a:fillRect/>
            </a:stretch>
          </p:blipFill>
          <p:spPr bwMode="auto">
            <a:xfrm>
              <a:off x="6372225" y="1062818"/>
              <a:ext cx="2088374" cy="2088577"/>
            </a:xfrm>
            <a:prstGeom prst="rect">
              <a:avLst/>
            </a:prstGeom>
            <a:noFill/>
            <a:ln w="9525" algn="ctr">
              <a:noFill/>
              <a:miter lim="800000"/>
              <a:headEnd/>
              <a:tailEnd/>
            </a:ln>
          </p:spPr>
        </p:pic>
      </p:grpSp>
      <p:grpSp>
        <p:nvGrpSpPr>
          <p:cNvPr id="43" name="Groupe 42"/>
          <p:cNvGrpSpPr/>
          <p:nvPr/>
        </p:nvGrpSpPr>
        <p:grpSpPr>
          <a:xfrm>
            <a:off x="1662145" y="2615370"/>
            <a:ext cx="5518961" cy="842983"/>
            <a:chOff x="1587714" y="2188697"/>
            <a:chExt cx="5518961" cy="842983"/>
          </a:xfrm>
        </p:grpSpPr>
        <p:pic>
          <p:nvPicPr>
            <p:cNvPr id="40" name="Picture 2"/>
            <p:cNvPicPr>
              <a:picLocks noChangeAspect="1" noChangeArrowheads="1"/>
            </p:cNvPicPr>
            <p:nvPr/>
          </p:nvPicPr>
          <p:blipFill>
            <a:blip r:embed="rId21"/>
            <a:srcRect/>
            <a:stretch>
              <a:fillRect/>
            </a:stretch>
          </p:blipFill>
          <p:spPr bwMode="auto">
            <a:xfrm>
              <a:off x="1587714" y="2188697"/>
              <a:ext cx="4475183" cy="842983"/>
            </a:xfrm>
            <a:prstGeom prst="rect">
              <a:avLst/>
            </a:prstGeom>
            <a:noFill/>
            <a:ln w="9525" algn="ctr">
              <a:noFill/>
              <a:miter lim="800000"/>
              <a:headEnd/>
              <a:tailEnd/>
            </a:ln>
          </p:spPr>
        </p:pic>
        <p:pic>
          <p:nvPicPr>
            <p:cNvPr id="41" name="Picture 2" descr="\\2K3SBS-SER\dossiers communs\2- Filières\2.1- Eolien\10. Pôles\10.3 Pôle industrie\logo\20140327 logo ENERCON.jpg"/>
            <p:cNvPicPr>
              <a:picLocks noChangeAspect="1" noChangeArrowheads="1"/>
            </p:cNvPicPr>
            <p:nvPr/>
          </p:nvPicPr>
          <p:blipFill>
            <a:blip r:embed="rId22"/>
            <a:srcRect/>
            <a:stretch>
              <a:fillRect/>
            </a:stretch>
          </p:blipFill>
          <p:spPr bwMode="auto">
            <a:xfrm>
              <a:off x="6283139" y="2227215"/>
              <a:ext cx="823536" cy="215240"/>
            </a:xfrm>
            <a:prstGeom prst="rect">
              <a:avLst/>
            </a:prstGeom>
            <a:noFill/>
          </p:spPr>
        </p:pic>
        <p:pic>
          <p:nvPicPr>
            <p:cNvPr id="42" name="Picture 4" descr="http://www.volley-mulhouse-entreprises.com/wp-content/uploads/2012/02/GDF-SUEZ_logo.jpg"/>
            <p:cNvPicPr>
              <a:picLocks noChangeAspect="1" noChangeArrowheads="1"/>
            </p:cNvPicPr>
            <p:nvPr/>
          </p:nvPicPr>
          <p:blipFill>
            <a:blip r:embed="rId23"/>
            <a:srcRect/>
            <a:stretch>
              <a:fillRect/>
            </a:stretch>
          </p:blipFill>
          <p:spPr bwMode="auto">
            <a:xfrm>
              <a:off x="6301045" y="2696475"/>
              <a:ext cx="765935" cy="240108"/>
            </a:xfrm>
            <a:prstGeom prst="rect">
              <a:avLst/>
            </a:prstGeom>
            <a:noFill/>
          </p:spPr>
        </p:pic>
      </p:grpSp>
      <p:pic>
        <p:nvPicPr>
          <p:cNvPr id="38" name="Picture 4"/>
          <p:cNvPicPr>
            <a:picLocks noChangeAspect="1" noChangeArrowheads="1"/>
          </p:cNvPicPr>
          <p:nvPr/>
        </p:nvPicPr>
        <p:blipFill>
          <a:blip r:embed="rId24"/>
          <a:srcRect/>
          <a:stretch>
            <a:fillRect/>
          </a:stretch>
        </p:blipFill>
        <p:spPr bwMode="auto">
          <a:xfrm>
            <a:off x="6804732" y="4231177"/>
            <a:ext cx="975129" cy="1433819"/>
          </a:xfrm>
          <a:prstGeom prst="rect">
            <a:avLst/>
          </a:prstGeom>
          <a:noFill/>
          <a:ln w="9525" cap="flat" cmpd="sng" algn="ctr">
            <a:solidFill>
              <a:schemeClr val="tx1">
                <a:lumMod val="50000"/>
              </a:schemeClr>
            </a:solidFill>
            <a:prstDash val="solid"/>
            <a:miter lim="800000"/>
            <a:headEnd/>
            <a:tailEnd/>
          </a:ln>
        </p:spPr>
      </p:pic>
    </p:spTree>
    <p:extLst>
      <p:ext uri="{BB962C8B-B14F-4D97-AF65-F5344CB8AC3E}">
        <p14:creationId xmlns:p14="http://schemas.microsoft.com/office/powerpoint/2010/main" xmlns="" val="273631497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grpSp>
        <p:nvGrpSpPr>
          <p:cNvPr id="5" name="Grouper 2"/>
          <p:cNvGrpSpPr/>
          <p:nvPr/>
        </p:nvGrpSpPr>
        <p:grpSpPr>
          <a:xfrm>
            <a:off x="1593745" y="0"/>
            <a:ext cx="9094893" cy="1231635"/>
            <a:chOff x="1593745" y="360323"/>
            <a:chExt cx="9094893" cy="1231635"/>
          </a:xfrm>
        </p:grpSpPr>
        <p:grpSp>
          <p:nvGrpSpPr>
            <p:cNvPr id="6" name="Grouper 1"/>
            <p:cNvGrpSpPr/>
            <p:nvPr/>
          </p:nvGrpSpPr>
          <p:grpSpPr>
            <a:xfrm>
              <a:off x="1593745" y="360323"/>
              <a:ext cx="8520238" cy="1139632"/>
              <a:chOff x="1477049" y="326741"/>
              <a:chExt cx="7896372" cy="1033421"/>
            </a:xfrm>
          </p:grpSpPr>
          <p:cxnSp>
            <p:nvCxnSpPr>
              <p:cNvPr id="17" name="Connecteur droit 16"/>
              <p:cNvCxnSpPr/>
              <p:nvPr/>
            </p:nvCxnSpPr>
            <p:spPr>
              <a:xfrm>
                <a:off x="1477049" y="326741"/>
                <a:ext cx="0" cy="959999"/>
              </a:xfrm>
              <a:prstGeom prst="line">
                <a:avLst/>
              </a:prstGeom>
              <a:ln w="3175" cmpd="sng">
                <a:solidFill>
                  <a:srgbClr val="A6A6A6"/>
                </a:solidFill>
              </a:ln>
            </p:spPr>
            <p:style>
              <a:lnRef idx="2">
                <a:schemeClr val="accent1"/>
              </a:lnRef>
              <a:fillRef idx="0">
                <a:schemeClr val="accent1"/>
              </a:fillRef>
              <a:effectRef idx="1">
                <a:schemeClr val="accent1"/>
              </a:effectRef>
              <a:fontRef idx="minor">
                <a:schemeClr val="tx1"/>
              </a:fontRef>
            </p:style>
          </p:cxnSp>
          <p:sp>
            <p:nvSpPr>
              <p:cNvPr id="18" name="ZoneTexte 17"/>
              <p:cNvSpPr txBox="1"/>
              <p:nvPr/>
            </p:nvSpPr>
            <p:spPr>
              <a:xfrm>
                <a:off x="1734471" y="397815"/>
                <a:ext cx="3175336" cy="349414"/>
              </a:xfrm>
              <a:prstGeom prst="rect">
                <a:avLst/>
              </a:prstGeom>
              <a:noFill/>
            </p:spPr>
            <p:txBody>
              <a:bodyPr wrap="square" lIns="0" tIns="53639" rIns="107275" bIns="53639" rtlCol="0">
                <a:spAutoFit/>
              </a:bodyPr>
              <a:lstStyle/>
              <a:p>
                <a:endParaRPr lang="fr-FR" sz="1800" dirty="0">
                  <a:solidFill>
                    <a:srgbClr val="105393"/>
                  </a:solidFill>
                  <a:latin typeface="Myriad Pro"/>
                  <a:cs typeface="Myriad Pro"/>
                </a:endParaRPr>
              </a:p>
            </p:txBody>
          </p:sp>
          <p:sp>
            <p:nvSpPr>
              <p:cNvPr id="19" name="ZoneTexte 18"/>
              <p:cNvSpPr txBox="1"/>
              <p:nvPr/>
            </p:nvSpPr>
            <p:spPr>
              <a:xfrm>
                <a:off x="1739282" y="659092"/>
                <a:ext cx="7634139" cy="701070"/>
              </a:xfrm>
              <a:prstGeom prst="rect">
                <a:avLst/>
              </a:prstGeom>
              <a:noFill/>
            </p:spPr>
            <p:txBody>
              <a:bodyPr wrap="square" lIns="0" tIns="53639" rIns="107275" bIns="53639" rtlCol="0">
                <a:spAutoFit/>
              </a:bodyPr>
              <a:lstStyle/>
              <a:p>
                <a:pPr>
                  <a:lnSpc>
                    <a:spcPct val="90000"/>
                  </a:lnSpc>
                </a:pPr>
                <a:r>
                  <a:rPr lang="fr-FR" sz="2400" b="1" dirty="0" smtClean="0">
                    <a:solidFill>
                      <a:srgbClr val="105393"/>
                    </a:solidFill>
                    <a:latin typeface="Helvetica LT"/>
                    <a:cs typeface="Helvetica LT"/>
                  </a:rPr>
                  <a:t>Formation des techniciens de maintenance :</a:t>
                </a:r>
              </a:p>
              <a:p>
                <a:pPr>
                  <a:lnSpc>
                    <a:spcPct val="90000"/>
                  </a:lnSpc>
                </a:pPr>
                <a:r>
                  <a:rPr lang="fr-FR" sz="2400" b="1" dirty="0" smtClean="0">
                    <a:solidFill>
                      <a:schemeClr val="bg1">
                        <a:lumMod val="50000"/>
                        <a:lumOff val="50000"/>
                      </a:schemeClr>
                    </a:solidFill>
                    <a:latin typeface="Helvetica LT"/>
                    <a:cs typeface="Helvetica LT"/>
                  </a:rPr>
                  <a:t>Besoins de la filière éolienne française</a:t>
                </a:r>
                <a:endParaRPr lang="fr-FR" sz="2400" b="1" dirty="0">
                  <a:solidFill>
                    <a:schemeClr val="bg1">
                      <a:lumMod val="50000"/>
                      <a:lumOff val="50000"/>
                    </a:schemeClr>
                  </a:solidFill>
                  <a:latin typeface="Helvetica LT"/>
                  <a:cs typeface="Helvetica LT"/>
                </a:endParaRPr>
              </a:p>
            </p:txBody>
          </p:sp>
          <p:sp>
            <p:nvSpPr>
              <p:cNvPr id="20" name="ZoneTexte 19"/>
              <p:cNvSpPr txBox="1"/>
              <p:nvPr/>
            </p:nvSpPr>
            <p:spPr>
              <a:xfrm>
                <a:off x="1739283" y="963590"/>
                <a:ext cx="1895182" cy="357471"/>
              </a:xfrm>
              <a:prstGeom prst="rect">
                <a:avLst/>
              </a:prstGeom>
              <a:noFill/>
            </p:spPr>
            <p:txBody>
              <a:bodyPr wrap="square" lIns="0" rtlCol="0">
                <a:spAutoFit/>
              </a:bodyPr>
              <a:lstStyle/>
              <a:p>
                <a:pPr>
                  <a:lnSpc>
                    <a:spcPct val="120000"/>
                  </a:lnSpc>
                </a:pPr>
                <a:endParaRPr lang="fr-FR" sz="1800" dirty="0">
                  <a:solidFill>
                    <a:schemeClr val="tx1">
                      <a:lumMod val="50000"/>
                    </a:schemeClr>
                  </a:solidFill>
                  <a:latin typeface="Helvetica LT"/>
                  <a:cs typeface="Helvetica LT"/>
                </a:endParaRPr>
              </a:p>
            </p:txBody>
          </p:sp>
        </p:grpSp>
        <p:sp>
          <p:nvSpPr>
            <p:cNvPr id="15" name="Rectangle 14"/>
            <p:cNvSpPr/>
            <p:nvPr/>
          </p:nvSpPr>
          <p:spPr>
            <a:xfrm>
              <a:off x="10113983" y="533292"/>
              <a:ext cx="574655" cy="1058666"/>
            </a:xfrm>
            <a:prstGeom prst="rect">
              <a:avLst/>
            </a:prstGeom>
            <a:solidFill>
              <a:srgbClr val="105393"/>
            </a:solidFill>
          </p:spPr>
          <p:style>
            <a:lnRef idx="1">
              <a:schemeClr val="accent1"/>
            </a:lnRef>
            <a:fillRef idx="3">
              <a:schemeClr val="accent1"/>
            </a:fillRef>
            <a:effectRef idx="2">
              <a:schemeClr val="accent1"/>
            </a:effectRef>
            <a:fontRef idx="minor">
              <a:schemeClr val="lt1"/>
            </a:fontRef>
          </p:style>
          <p:txBody>
            <a:bodyPr lIns="116790" tIns="58397" rIns="116790" bIns="58397" rtlCol="0" anchor="ctr"/>
            <a:lstStyle/>
            <a:p>
              <a:fld id="{02253450-B5C9-43C1-BCF4-FAE8614031DA}" type="slidenum">
                <a:rPr lang="fr-FR" sz="1700" smtClean="0">
                  <a:solidFill>
                    <a:schemeClr val="tx1"/>
                  </a:solidFill>
                </a:rPr>
                <a:pPr/>
                <a:t>15</a:t>
              </a:fld>
              <a:endParaRPr lang="fr-FR" sz="1700" dirty="0">
                <a:solidFill>
                  <a:schemeClr val="tx1"/>
                </a:solidFill>
              </a:endParaRPr>
            </a:p>
          </p:txBody>
        </p:sp>
      </p:grpSp>
      <p:pic>
        <p:nvPicPr>
          <p:cNvPr id="2050" name="Picture 2" descr="\\2K3SBS-SER\dossiers communs\2- Filières\2.1- Eolien\10. Pôles\10.3 Pôle industrie\logo\20121123 Logo Windustry.jpg"/>
          <p:cNvPicPr>
            <a:picLocks noChangeAspect="1" noChangeArrowheads="1"/>
          </p:cNvPicPr>
          <p:nvPr/>
        </p:nvPicPr>
        <p:blipFill>
          <a:blip r:embed="rId3"/>
          <a:srcRect/>
          <a:stretch>
            <a:fillRect/>
          </a:stretch>
        </p:blipFill>
        <p:spPr bwMode="auto">
          <a:xfrm>
            <a:off x="7444163" y="6494420"/>
            <a:ext cx="2708033" cy="1068430"/>
          </a:xfrm>
          <a:prstGeom prst="rect">
            <a:avLst/>
          </a:prstGeom>
          <a:noFill/>
        </p:spPr>
      </p:pic>
      <p:pic>
        <p:nvPicPr>
          <p:cNvPr id="3074" name="Picture 2" descr="\\2K3SBS-SER\dossiers communs\2- Filières\2.1- Eolien\10. Pôles\10.3 Pôle industrie\GT formation\20141027 SER cartographie techniciens mainetnance éolienne.jpg"/>
          <p:cNvPicPr>
            <a:picLocks noChangeAspect="1" noChangeArrowheads="1"/>
          </p:cNvPicPr>
          <p:nvPr/>
        </p:nvPicPr>
        <p:blipFill>
          <a:blip r:embed="rId4"/>
          <a:srcRect r="898"/>
          <a:stretch>
            <a:fillRect/>
          </a:stretch>
        </p:blipFill>
        <p:spPr bwMode="auto">
          <a:xfrm>
            <a:off x="3072981" y="1231634"/>
            <a:ext cx="7604925" cy="6331216"/>
          </a:xfrm>
          <a:prstGeom prst="rect">
            <a:avLst/>
          </a:prstGeom>
          <a:noFill/>
        </p:spPr>
      </p:pic>
      <p:sp>
        <p:nvSpPr>
          <p:cNvPr id="39" name="Rectangle 3"/>
          <p:cNvSpPr txBox="1">
            <a:spLocks noChangeArrowheads="1"/>
          </p:cNvSpPr>
          <p:nvPr/>
        </p:nvSpPr>
        <p:spPr bwMode="auto">
          <a:xfrm rot="2655230">
            <a:off x="3826208" y="5718679"/>
            <a:ext cx="3674981" cy="485775"/>
          </a:xfrm>
          <a:prstGeom prst="rect">
            <a:avLst/>
          </a:prstGeom>
          <a:noFill/>
          <a:ln w="9525">
            <a:noFill/>
            <a:miter lim="800000"/>
            <a:headEnd/>
            <a:tailEnd/>
          </a:ln>
        </p:spPr>
        <p:txBody>
          <a:bodyPr lIns="0" rIns="18000"/>
          <a:lstStyle/>
          <a:p>
            <a:pPr marL="190500" indent="-190500" algn="l" eaLnBrk="0" hangingPunct="0">
              <a:lnSpc>
                <a:spcPct val="100000"/>
              </a:lnSpc>
              <a:spcBef>
                <a:spcPct val="75000"/>
              </a:spcBef>
              <a:buFont typeface="Webdings" pitchFamily="18" charset="2"/>
              <a:buNone/>
              <a:defRPr/>
            </a:pPr>
            <a:r>
              <a:rPr lang="fr-FR" sz="2800" b="1" kern="0" dirty="0">
                <a:solidFill>
                  <a:srgbClr val="FF0000"/>
                </a:solidFill>
                <a:latin typeface="+mn-lt"/>
              </a:rPr>
              <a:t>DOCUMENT DE TRAVAIL</a:t>
            </a:r>
            <a:endParaRPr lang="fr-FR" sz="2800" kern="0" dirty="0">
              <a:solidFill>
                <a:srgbClr val="FF0000"/>
              </a:solidFill>
              <a:latin typeface="+mn-lt"/>
            </a:endParaRPr>
          </a:p>
        </p:txBody>
      </p:sp>
      <p:sp>
        <p:nvSpPr>
          <p:cNvPr id="43" name="ZoneTexte 42"/>
          <p:cNvSpPr txBox="1"/>
          <p:nvPr/>
        </p:nvSpPr>
        <p:spPr>
          <a:xfrm>
            <a:off x="880774" y="1219746"/>
            <a:ext cx="8609256" cy="5788718"/>
          </a:xfrm>
          <a:prstGeom prst="rect">
            <a:avLst/>
          </a:prstGeom>
          <a:noFill/>
        </p:spPr>
        <p:txBody>
          <a:bodyPr wrap="square" lIns="0" tIns="58397" rIns="116790" bIns="58397" rtlCol="0">
            <a:spAutoFit/>
          </a:bodyPr>
          <a:lstStyle/>
          <a:p>
            <a:pPr marL="342900" indent="-342900">
              <a:lnSpc>
                <a:spcPct val="150000"/>
              </a:lnSpc>
              <a:spcAft>
                <a:spcPts val="300"/>
              </a:spcAft>
            </a:pPr>
            <a:r>
              <a:rPr lang="fr-FR" sz="1600" b="1" i="1" dirty="0" smtClean="0">
                <a:solidFill>
                  <a:srgbClr val="105393"/>
                </a:solidFill>
                <a:latin typeface="Helvetica LT"/>
                <a:cs typeface="Helvetica LT"/>
              </a:rPr>
              <a:t>Hypothèses :</a:t>
            </a:r>
          </a:p>
          <a:p>
            <a:pPr marL="342900" indent="-342900">
              <a:lnSpc>
                <a:spcPct val="150000"/>
              </a:lnSpc>
              <a:spcAft>
                <a:spcPts val="300"/>
              </a:spcAft>
            </a:pPr>
            <a:r>
              <a:rPr lang="fr-FR" sz="1600" b="1" i="1" dirty="0" smtClean="0">
                <a:solidFill>
                  <a:schemeClr val="bg1">
                    <a:lumMod val="50000"/>
                    <a:lumOff val="50000"/>
                  </a:schemeClr>
                </a:solidFill>
                <a:latin typeface="Helvetica LT"/>
                <a:cs typeface="Helvetica LT"/>
              </a:rPr>
              <a:t>- 2 techniciens / 20MW</a:t>
            </a:r>
          </a:p>
          <a:p>
            <a:pPr marL="342900" indent="-342900">
              <a:lnSpc>
                <a:spcPct val="150000"/>
              </a:lnSpc>
              <a:spcAft>
                <a:spcPts val="300"/>
              </a:spcAft>
            </a:pPr>
            <a:r>
              <a:rPr lang="fr-FR" sz="1600" b="1" i="1" dirty="0" smtClean="0">
                <a:solidFill>
                  <a:schemeClr val="bg1">
                    <a:lumMod val="50000"/>
                    <a:lumOff val="50000"/>
                  </a:schemeClr>
                </a:solidFill>
                <a:latin typeface="Helvetica LT"/>
                <a:cs typeface="Helvetica LT"/>
              </a:rPr>
              <a:t>- turnover : 3 à 5 ans</a:t>
            </a:r>
          </a:p>
          <a:p>
            <a:pPr marL="342900" indent="-342900">
              <a:lnSpc>
                <a:spcPct val="150000"/>
              </a:lnSpc>
              <a:spcAft>
                <a:spcPts val="300"/>
              </a:spcAft>
            </a:pPr>
            <a:endParaRPr lang="fr-FR" sz="1600" b="1" i="1" dirty="0" smtClean="0">
              <a:solidFill>
                <a:srgbClr val="105393"/>
              </a:solidFill>
              <a:latin typeface="Helvetica LT"/>
              <a:cs typeface="Helvetica LT"/>
            </a:endParaRPr>
          </a:p>
          <a:p>
            <a:pPr marL="342900" indent="-342900">
              <a:lnSpc>
                <a:spcPct val="150000"/>
              </a:lnSpc>
              <a:spcAft>
                <a:spcPts val="300"/>
              </a:spcAft>
            </a:pPr>
            <a:r>
              <a:rPr lang="fr-FR" sz="1600" b="1" i="1" dirty="0" smtClean="0">
                <a:solidFill>
                  <a:srgbClr val="105393"/>
                </a:solidFill>
                <a:latin typeface="Helvetica LT"/>
                <a:cs typeface="Helvetica LT"/>
              </a:rPr>
              <a:t>Scénarios :</a:t>
            </a:r>
          </a:p>
          <a:p>
            <a:pPr marL="342900" indent="-342900">
              <a:lnSpc>
                <a:spcPct val="150000"/>
              </a:lnSpc>
              <a:spcAft>
                <a:spcPts val="300"/>
              </a:spcAft>
            </a:pPr>
            <a:r>
              <a:rPr lang="fr-FR" sz="1600" b="1" i="1" dirty="0" smtClean="0">
                <a:solidFill>
                  <a:schemeClr val="bg1">
                    <a:lumMod val="50000"/>
                    <a:lumOff val="50000"/>
                  </a:schemeClr>
                </a:solidFill>
                <a:latin typeface="Helvetica LT"/>
                <a:cs typeface="Helvetica LT"/>
              </a:rPr>
              <a:t>1. Objectifs 2020 SRCAE</a:t>
            </a:r>
          </a:p>
          <a:p>
            <a:pPr marL="342900" indent="-342900">
              <a:lnSpc>
                <a:spcPct val="150000"/>
              </a:lnSpc>
              <a:spcAft>
                <a:spcPts val="300"/>
              </a:spcAft>
            </a:pPr>
            <a:r>
              <a:rPr lang="fr-FR" sz="1600" i="1" dirty="0" smtClean="0">
                <a:solidFill>
                  <a:schemeClr val="bg1">
                    <a:lumMod val="50000"/>
                    <a:lumOff val="50000"/>
                  </a:schemeClr>
                </a:solidFill>
                <a:latin typeface="Helvetica LT"/>
                <a:cs typeface="Helvetica LT"/>
              </a:rPr>
              <a:t>=&gt; &gt;19 000MW terrestres</a:t>
            </a:r>
            <a:endParaRPr lang="fr-FR" sz="1600" i="1" dirty="0" smtClean="0">
              <a:solidFill>
                <a:schemeClr val="bg1">
                  <a:lumMod val="50000"/>
                  <a:lumOff val="50000"/>
                </a:schemeClr>
              </a:solidFill>
              <a:latin typeface="Helvetica LT"/>
              <a:cs typeface="Helvetica LT"/>
            </a:endParaRPr>
          </a:p>
          <a:p>
            <a:pPr marL="342900" indent="-342900">
              <a:lnSpc>
                <a:spcPct val="150000"/>
              </a:lnSpc>
              <a:spcAft>
                <a:spcPts val="300"/>
              </a:spcAft>
            </a:pPr>
            <a:r>
              <a:rPr lang="fr-FR" sz="1600" b="1" i="1" dirty="0" smtClean="0">
                <a:solidFill>
                  <a:srgbClr val="105393"/>
                </a:solidFill>
                <a:latin typeface="Helvetica LT"/>
                <a:cs typeface="Helvetica LT"/>
              </a:rPr>
              <a:t>2. 2020 intermédiaire</a:t>
            </a:r>
          </a:p>
          <a:p>
            <a:pPr marL="342900" indent="-342900">
              <a:lnSpc>
                <a:spcPct val="150000"/>
              </a:lnSpc>
              <a:spcAft>
                <a:spcPts val="300"/>
              </a:spcAft>
            </a:pPr>
            <a:r>
              <a:rPr lang="fr-FR" sz="1600" i="1" dirty="0" smtClean="0">
                <a:solidFill>
                  <a:srgbClr val="105393"/>
                </a:solidFill>
                <a:latin typeface="Helvetica LT"/>
                <a:cs typeface="Helvetica LT"/>
              </a:rPr>
              <a:t>=&gt; 1 000MW/an</a:t>
            </a:r>
          </a:p>
          <a:p>
            <a:pPr marL="342900" indent="-342900">
              <a:lnSpc>
                <a:spcPct val="150000"/>
              </a:lnSpc>
              <a:spcAft>
                <a:spcPts val="300"/>
              </a:spcAft>
            </a:pPr>
            <a:r>
              <a:rPr lang="fr-FR" sz="1600" i="1" dirty="0" smtClean="0">
                <a:solidFill>
                  <a:srgbClr val="105393"/>
                </a:solidFill>
                <a:latin typeface="Helvetica LT"/>
                <a:cs typeface="Helvetica LT"/>
              </a:rPr>
              <a:t>=&gt; 15 000MW terrestres</a:t>
            </a:r>
          </a:p>
          <a:p>
            <a:pPr marL="342900" indent="-342900">
              <a:lnSpc>
                <a:spcPct val="150000"/>
              </a:lnSpc>
              <a:spcAft>
                <a:spcPts val="300"/>
              </a:spcAft>
            </a:pPr>
            <a:r>
              <a:rPr lang="fr-FR" sz="1600" b="1" i="1" dirty="0" smtClean="0">
                <a:solidFill>
                  <a:schemeClr val="bg1">
                    <a:lumMod val="50000"/>
                    <a:lumOff val="50000"/>
                  </a:schemeClr>
                </a:solidFill>
                <a:latin typeface="Helvetica LT"/>
                <a:cs typeface="Helvetica LT"/>
              </a:rPr>
              <a:t>3. File d’attente</a:t>
            </a:r>
          </a:p>
          <a:p>
            <a:pPr marL="342900" indent="-342900">
              <a:lnSpc>
                <a:spcPct val="150000"/>
              </a:lnSpc>
              <a:spcAft>
                <a:spcPts val="300"/>
              </a:spcAft>
            </a:pPr>
            <a:r>
              <a:rPr lang="fr-FR" sz="1600" i="1" dirty="0" smtClean="0">
                <a:solidFill>
                  <a:schemeClr val="bg1">
                    <a:lumMod val="50000"/>
                    <a:lumOff val="50000"/>
                  </a:schemeClr>
                </a:solidFill>
                <a:latin typeface="Helvetica LT"/>
                <a:cs typeface="Helvetica LT"/>
              </a:rPr>
              <a:t>=&gt; + 5 000MW en 3 ans</a:t>
            </a:r>
          </a:p>
          <a:p>
            <a:pPr marL="342900" indent="-342900">
              <a:lnSpc>
                <a:spcPct val="150000"/>
              </a:lnSpc>
              <a:spcAft>
                <a:spcPts val="300"/>
              </a:spcAft>
            </a:pPr>
            <a:endParaRPr lang="fr-FR" sz="1600" b="1" i="1" dirty="0" smtClean="0">
              <a:solidFill>
                <a:srgbClr val="105393"/>
              </a:solidFill>
              <a:latin typeface="Helvetica LT"/>
              <a:cs typeface="Helvetica LT"/>
            </a:endParaRPr>
          </a:p>
          <a:p>
            <a:pPr marL="342900" indent="-342900">
              <a:lnSpc>
                <a:spcPct val="150000"/>
              </a:lnSpc>
              <a:spcAft>
                <a:spcPts val="300"/>
              </a:spcAft>
            </a:pPr>
            <a:endParaRPr lang="fr-FR" sz="1600" b="1" i="1" dirty="0" smtClean="0">
              <a:solidFill>
                <a:srgbClr val="105393"/>
              </a:solidFill>
              <a:latin typeface="Helvetica LT"/>
              <a:cs typeface="Helvetica LT"/>
            </a:endParaRPr>
          </a:p>
        </p:txBody>
      </p:sp>
      <p:sp>
        <p:nvSpPr>
          <p:cNvPr id="44" name="Ellipse 43"/>
          <p:cNvSpPr/>
          <p:nvPr/>
        </p:nvSpPr>
        <p:spPr>
          <a:xfrm>
            <a:off x="7740871" y="1847603"/>
            <a:ext cx="1012429" cy="762594"/>
          </a:xfrm>
          <a:prstGeom prst="ellipse">
            <a:avLst/>
          </a:prstGeom>
          <a:noFill/>
          <a:ln w="158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46" name="Ellipse 45"/>
          <p:cNvSpPr/>
          <p:nvPr/>
        </p:nvSpPr>
        <p:spPr>
          <a:xfrm>
            <a:off x="8416111" y="2356361"/>
            <a:ext cx="1012429" cy="762594"/>
          </a:xfrm>
          <a:prstGeom prst="ellipse">
            <a:avLst/>
          </a:prstGeom>
          <a:noFill/>
          <a:ln w="158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47" name="Ellipse 46"/>
          <p:cNvSpPr/>
          <p:nvPr/>
        </p:nvSpPr>
        <p:spPr>
          <a:xfrm>
            <a:off x="6406795" y="4521951"/>
            <a:ext cx="1012429" cy="762594"/>
          </a:xfrm>
          <a:prstGeom prst="ellipse">
            <a:avLst/>
          </a:prstGeom>
          <a:noFill/>
          <a:ln w="15875">
            <a:solidFill>
              <a:srgbClr val="FF0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60" name="Ellipse 59"/>
          <p:cNvSpPr/>
          <p:nvPr/>
        </p:nvSpPr>
        <p:spPr>
          <a:xfrm>
            <a:off x="8180581" y="3676227"/>
            <a:ext cx="1012429" cy="762594"/>
          </a:xfrm>
          <a:prstGeom prst="ellipse">
            <a:avLst/>
          </a:prstGeom>
          <a:noFill/>
          <a:ln w="15875">
            <a:solidFill>
              <a:srgbClr val="FF0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61" name="Ellipse 60"/>
          <p:cNvSpPr/>
          <p:nvPr/>
        </p:nvSpPr>
        <p:spPr>
          <a:xfrm>
            <a:off x="8247085" y="5663146"/>
            <a:ext cx="1012429" cy="762594"/>
          </a:xfrm>
          <a:prstGeom prst="ellipse">
            <a:avLst/>
          </a:prstGeom>
          <a:noFill/>
          <a:ln w="15875">
            <a:solidFill>
              <a:srgbClr val="FF0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xmlns="" val="273631497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grpSp>
        <p:nvGrpSpPr>
          <p:cNvPr id="2" name="Grouper 2"/>
          <p:cNvGrpSpPr/>
          <p:nvPr/>
        </p:nvGrpSpPr>
        <p:grpSpPr>
          <a:xfrm>
            <a:off x="1593745" y="0"/>
            <a:ext cx="9094893" cy="1231635"/>
            <a:chOff x="1593745" y="360323"/>
            <a:chExt cx="9094893" cy="1231635"/>
          </a:xfrm>
        </p:grpSpPr>
        <p:grpSp>
          <p:nvGrpSpPr>
            <p:cNvPr id="3" name="Grouper 1"/>
            <p:cNvGrpSpPr/>
            <p:nvPr/>
          </p:nvGrpSpPr>
          <p:grpSpPr>
            <a:xfrm>
              <a:off x="1593745" y="360323"/>
              <a:ext cx="8520238" cy="1139632"/>
              <a:chOff x="1477049" y="326741"/>
              <a:chExt cx="7896372" cy="1033421"/>
            </a:xfrm>
          </p:grpSpPr>
          <p:cxnSp>
            <p:nvCxnSpPr>
              <p:cNvPr id="17" name="Connecteur droit 16"/>
              <p:cNvCxnSpPr/>
              <p:nvPr/>
            </p:nvCxnSpPr>
            <p:spPr>
              <a:xfrm>
                <a:off x="1477049" y="326741"/>
                <a:ext cx="0" cy="959999"/>
              </a:xfrm>
              <a:prstGeom prst="line">
                <a:avLst/>
              </a:prstGeom>
              <a:ln w="3175" cmpd="sng">
                <a:solidFill>
                  <a:srgbClr val="A6A6A6"/>
                </a:solidFill>
              </a:ln>
            </p:spPr>
            <p:style>
              <a:lnRef idx="2">
                <a:schemeClr val="accent1"/>
              </a:lnRef>
              <a:fillRef idx="0">
                <a:schemeClr val="accent1"/>
              </a:fillRef>
              <a:effectRef idx="1">
                <a:schemeClr val="accent1"/>
              </a:effectRef>
              <a:fontRef idx="minor">
                <a:schemeClr val="tx1"/>
              </a:fontRef>
            </p:style>
          </p:cxnSp>
          <p:sp>
            <p:nvSpPr>
              <p:cNvPr id="18" name="ZoneTexte 17"/>
              <p:cNvSpPr txBox="1"/>
              <p:nvPr/>
            </p:nvSpPr>
            <p:spPr>
              <a:xfrm>
                <a:off x="1734471" y="397815"/>
                <a:ext cx="3175336" cy="349414"/>
              </a:xfrm>
              <a:prstGeom prst="rect">
                <a:avLst/>
              </a:prstGeom>
              <a:noFill/>
            </p:spPr>
            <p:txBody>
              <a:bodyPr wrap="square" lIns="0" tIns="53639" rIns="107275" bIns="53639" rtlCol="0">
                <a:spAutoFit/>
              </a:bodyPr>
              <a:lstStyle/>
              <a:p>
                <a:endParaRPr lang="fr-FR" sz="1800" dirty="0">
                  <a:solidFill>
                    <a:srgbClr val="105393"/>
                  </a:solidFill>
                  <a:latin typeface="Myriad Pro"/>
                  <a:cs typeface="Myriad Pro"/>
                </a:endParaRPr>
              </a:p>
            </p:txBody>
          </p:sp>
          <p:sp>
            <p:nvSpPr>
              <p:cNvPr id="19" name="ZoneTexte 18"/>
              <p:cNvSpPr txBox="1"/>
              <p:nvPr/>
            </p:nvSpPr>
            <p:spPr>
              <a:xfrm>
                <a:off x="1739282" y="659092"/>
                <a:ext cx="7634139" cy="701070"/>
              </a:xfrm>
              <a:prstGeom prst="rect">
                <a:avLst/>
              </a:prstGeom>
              <a:noFill/>
            </p:spPr>
            <p:txBody>
              <a:bodyPr wrap="square" lIns="0" tIns="53639" rIns="107275" bIns="53639" rtlCol="0">
                <a:spAutoFit/>
              </a:bodyPr>
              <a:lstStyle/>
              <a:p>
                <a:pPr>
                  <a:lnSpc>
                    <a:spcPct val="90000"/>
                  </a:lnSpc>
                </a:pPr>
                <a:r>
                  <a:rPr lang="fr-FR" sz="2400" b="1" dirty="0" smtClean="0">
                    <a:solidFill>
                      <a:srgbClr val="105393"/>
                    </a:solidFill>
                    <a:latin typeface="Helvetica LT"/>
                    <a:cs typeface="Helvetica LT"/>
                  </a:rPr>
                  <a:t>Formation des techniciens de maintenance :</a:t>
                </a:r>
              </a:p>
              <a:p>
                <a:pPr>
                  <a:lnSpc>
                    <a:spcPct val="90000"/>
                  </a:lnSpc>
                </a:pPr>
                <a:r>
                  <a:rPr lang="fr-FR" sz="2400" b="1" dirty="0" smtClean="0">
                    <a:solidFill>
                      <a:schemeClr val="bg1">
                        <a:lumMod val="50000"/>
                        <a:lumOff val="50000"/>
                      </a:schemeClr>
                    </a:solidFill>
                    <a:latin typeface="Helvetica LT"/>
                    <a:cs typeface="Helvetica LT"/>
                  </a:rPr>
                  <a:t>Retour d’expérience de la filière</a:t>
                </a:r>
                <a:endParaRPr lang="fr-FR" sz="2400" b="1" dirty="0">
                  <a:solidFill>
                    <a:schemeClr val="bg1">
                      <a:lumMod val="50000"/>
                      <a:lumOff val="50000"/>
                    </a:schemeClr>
                  </a:solidFill>
                  <a:latin typeface="Helvetica LT"/>
                  <a:cs typeface="Helvetica LT"/>
                </a:endParaRPr>
              </a:p>
            </p:txBody>
          </p:sp>
          <p:sp>
            <p:nvSpPr>
              <p:cNvPr id="20" name="ZoneTexte 19"/>
              <p:cNvSpPr txBox="1"/>
              <p:nvPr/>
            </p:nvSpPr>
            <p:spPr>
              <a:xfrm>
                <a:off x="1739283" y="963590"/>
                <a:ext cx="1895182" cy="357471"/>
              </a:xfrm>
              <a:prstGeom prst="rect">
                <a:avLst/>
              </a:prstGeom>
              <a:noFill/>
            </p:spPr>
            <p:txBody>
              <a:bodyPr wrap="square" lIns="0" rtlCol="0">
                <a:spAutoFit/>
              </a:bodyPr>
              <a:lstStyle/>
              <a:p>
                <a:pPr>
                  <a:lnSpc>
                    <a:spcPct val="120000"/>
                  </a:lnSpc>
                </a:pPr>
                <a:endParaRPr lang="fr-FR" sz="1800" dirty="0">
                  <a:solidFill>
                    <a:schemeClr val="tx1">
                      <a:lumMod val="50000"/>
                    </a:schemeClr>
                  </a:solidFill>
                  <a:latin typeface="Helvetica LT"/>
                  <a:cs typeface="Helvetica LT"/>
                </a:endParaRPr>
              </a:p>
            </p:txBody>
          </p:sp>
        </p:grpSp>
        <p:sp>
          <p:nvSpPr>
            <p:cNvPr id="15" name="Rectangle 14"/>
            <p:cNvSpPr/>
            <p:nvPr/>
          </p:nvSpPr>
          <p:spPr>
            <a:xfrm>
              <a:off x="10113983" y="533292"/>
              <a:ext cx="574655" cy="1058666"/>
            </a:xfrm>
            <a:prstGeom prst="rect">
              <a:avLst/>
            </a:prstGeom>
            <a:solidFill>
              <a:srgbClr val="105393"/>
            </a:solidFill>
          </p:spPr>
          <p:style>
            <a:lnRef idx="1">
              <a:schemeClr val="accent1"/>
            </a:lnRef>
            <a:fillRef idx="3">
              <a:schemeClr val="accent1"/>
            </a:fillRef>
            <a:effectRef idx="2">
              <a:schemeClr val="accent1"/>
            </a:effectRef>
            <a:fontRef idx="minor">
              <a:schemeClr val="lt1"/>
            </a:fontRef>
          </p:style>
          <p:txBody>
            <a:bodyPr lIns="116790" tIns="58397" rIns="116790" bIns="58397" rtlCol="0" anchor="ctr"/>
            <a:lstStyle/>
            <a:p>
              <a:fld id="{02253450-B5C9-43C1-BCF4-FAE8614031DA}" type="slidenum">
                <a:rPr lang="fr-FR" sz="1700" smtClean="0">
                  <a:solidFill>
                    <a:schemeClr val="tx1"/>
                  </a:solidFill>
                </a:rPr>
                <a:pPr/>
                <a:t>16</a:t>
              </a:fld>
              <a:endParaRPr lang="fr-FR" sz="1700" dirty="0">
                <a:solidFill>
                  <a:schemeClr val="tx1"/>
                </a:solidFill>
              </a:endParaRPr>
            </a:p>
          </p:txBody>
        </p:sp>
      </p:grpSp>
      <p:pic>
        <p:nvPicPr>
          <p:cNvPr id="2050" name="Picture 2" descr="\\2K3SBS-SER\dossiers communs\2- Filières\2.1- Eolien\10. Pôles\10.3 Pôle industrie\logo\20121123 Logo Windustry.jpg"/>
          <p:cNvPicPr>
            <a:picLocks noChangeAspect="1" noChangeArrowheads="1"/>
          </p:cNvPicPr>
          <p:nvPr/>
        </p:nvPicPr>
        <p:blipFill>
          <a:blip r:embed="rId3"/>
          <a:srcRect/>
          <a:stretch>
            <a:fillRect/>
          </a:stretch>
        </p:blipFill>
        <p:spPr bwMode="auto">
          <a:xfrm>
            <a:off x="7444163" y="6494420"/>
            <a:ext cx="2708033" cy="1068430"/>
          </a:xfrm>
          <a:prstGeom prst="rect">
            <a:avLst/>
          </a:prstGeom>
          <a:noFill/>
        </p:spPr>
      </p:pic>
      <p:sp>
        <p:nvSpPr>
          <p:cNvPr id="21" name="ZoneTexte 20"/>
          <p:cNvSpPr txBox="1"/>
          <p:nvPr/>
        </p:nvSpPr>
        <p:spPr>
          <a:xfrm>
            <a:off x="1595692" y="1535640"/>
            <a:ext cx="9092946" cy="3711226"/>
          </a:xfrm>
          <a:prstGeom prst="rect">
            <a:avLst/>
          </a:prstGeom>
          <a:noFill/>
        </p:spPr>
        <p:txBody>
          <a:bodyPr wrap="square" lIns="0" tIns="58397" rIns="116790" bIns="58397" rtlCol="0">
            <a:spAutoFit/>
          </a:bodyPr>
          <a:lstStyle/>
          <a:p>
            <a:pPr marL="342900" indent="-342900">
              <a:lnSpc>
                <a:spcPct val="150000"/>
              </a:lnSpc>
              <a:spcAft>
                <a:spcPts val="300"/>
              </a:spcAft>
            </a:pPr>
            <a:r>
              <a:rPr lang="fr-FR" sz="1600" b="1" i="1" dirty="0" smtClean="0">
                <a:solidFill>
                  <a:srgbClr val="105393"/>
                </a:solidFill>
                <a:latin typeface="Helvetica LT"/>
                <a:cs typeface="Helvetica LT"/>
              </a:rPr>
              <a:t>Un questionnaire va être adressé à l’ensemble des techniciens de maintenance éolienne formés en France afin de recueillir leurs témoignages sur :</a:t>
            </a:r>
          </a:p>
          <a:p>
            <a:pPr marL="342900" indent="-342900">
              <a:lnSpc>
                <a:spcPct val="150000"/>
              </a:lnSpc>
              <a:spcAft>
                <a:spcPts val="300"/>
              </a:spcAft>
            </a:pPr>
            <a:r>
              <a:rPr lang="fr-FR" sz="1600" i="1" dirty="0" smtClean="0">
                <a:solidFill>
                  <a:schemeClr val="bg1">
                    <a:lumMod val="50000"/>
                    <a:lumOff val="50000"/>
                  </a:schemeClr>
                </a:solidFill>
                <a:latin typeface="Helvetica LT"/>
                <a:cs typeface="Helvetica LT"/>
              </a:rPr>
              <a:t>- Leur insertion dans la filière éolienne : délai, </a:t>
            </a:r>
            <a:r>
              <a:rPr lang="fr-FR" sz="1600" i="1" dirty="0" smtClean="0">
                <a:solidFill>
                  <a:schemeClr val="bg1">
                    <a:lumMod val="50000"/>
                    <a:lumOff val="50000"/>
                  </a:schemeClr>
                </a:solidFill>
                <a:latin typeface="Helvetica LT"/>
                <a:cs typeface="Helvetica LT"/>
              </a:rPr>
              <a:t>mobilité</a:t>
            </a:r>
            <a:r>
              <a:rPr lang="fr-FR" sz="1600" i="1" dirty="0" smtClean="0">
                <a:solidFill>
                  <a:schemeClr val="bg1">
                    <a:lumMod val="50000"/>
                    <a:lumOff val="50000"/>
                  </a:schemeClr>
                </a:solidFill>
                <a:latin typeface="Helvetica LT"/>
                <a:cs typeface="Helvetica LT"/>
              </a:rPr>
              <a:t>, profil d’employeur, conditions d’embauche...</a:t>
            </a:r>
          </a:p>
          <a:p>
            <a:pPr marL="342900" indent="-342900">
              <a:lnSpc>
                <a:spcPct val="150000"/>
              </a:lnSpc>
              <a:spcAft>
                <a:spcPts val="300"/>
              </a:spcAft>
            </a:pPr>
            <a:r>
              <a:rPr lang="fr-FR" sz="1600" i="1" dirty="0" smtClean="0">
                <a:solidFill>
                  <a:schemeClr val="bg1">
                    <a:lumMod val="50000"/>
                    <a:lumOff val="50000"/>
                  </a:schemeClr>
                </a:solidFill>
                <a:latin typeface="Helvetica LT"/>
                <a:cs typeface="Helvetica LT"/>
              </a:rPr>
              <a:t>- Leur situation actuelle : satisfaction, changements d’employeurs, conditions salariales…</a:t>
            </a:r>
          </a:p>
          <a:p>
            <a:pPr marL="342900" indent="-342900">
              <a:lnSpc>
                <a:spcPct val="150000"/>
              </a:lnSpc>
              <a:spcAft>
                <a:spcPts val="300"/>
              </a:spcAft>
            </a:pPr>
            <a:r>
              <a:rPr lang="fr-FR" sz="1600" i="1" dirty="0" smtClean="0">
                <a:solidFill>
                  <a:schemeClr val="bg1">
                    <a:lumMod val="50000"/>
                    <a:lumOff val="50000"/>
                  </a:schemeClr>
                </a:solidFill>
                <a:latin typeface="Helvetica LT"/>
                <a:cs typeface="Helvetica LT"/>
              </a:rPr>
              <a:t>- Leurs perspectives de carrière : évolution au sein de la filière, en dehors de la filière…</a:t>
            </a:r>
          </a:p>
          <a:p>
            <a:pPr marL="342900" indent="-342900">
              <a:lnSpc>
                <a:spcPct val="150000"/>
              </a:lnSpc>
              <a:spcAft>
                <a:spcPts val="300"/>
              </a:spcAft>
              <a:buFontTx/>
              <a:buChar char="-"/>
            </a:pPr>
            <a:endParaRPr lang="fr-FR" sz="1600" i="1" dirty="0" smtClean="0">
              <a:solidFill>
                <a:schemeClr val="bg1">
                  <a:lumMod val="50000"/>
                  <a:lumOff val="50000"/>
                </a:schemeClr>
              </a:solidFill>
              <a:latin typeface="Helvetica LT"/>
              <a:cs typeface="Helvetica LT"/>
            </a:endParaRPr>
          </a:p>
          <a:p>
            <a:pPr marL="342900" indent="-342900">
              <a:lnSpc>
                <a:spcPct val="150000"/>
              </a:lnSpc>
              <a:spcAft>
                <a:spcPts val="300"/>
              </a:spcAft>
            </a:pPr>
            <a:r>
              <a:rPr lang="fr-FR" sz="1600" b="1" i="1" dirty="0" smtClean="0">
                <a:solidFill>
                  <a:srgbClr val="105393"/>
                </a:solidFill>
                <a:latin typeface="Helvetica LT"/>
                <a:cs typeface="Helvetica LT"/>
              </a:rPr>
              <a:t>Retour d’expérience et témoignage de Charles CLASSIOT :</a:t>
            </a:r>
          </a:p>
          <a:p>
            <a:pPr marL="342900" indent="-342900">
              <a:lnSpc>
                <a:spcPct val="150000"/>
              </a:lnSpc>
              <a:spcAft>
                <a:spcPts val="300"/>
              </a:spcAft>
            </a:pPr>
            <a:r>
              <a:rPr lang="fr-FR" sz="1600" i="1" dirty="0" smtClean="0">
                <a:solidFill>
                  <a:srgbClr val="105393"/>
                </a:solidFill>
                <a:latin typeface="Helvetica LT"/>
                <a:cs typeface="Helvetica LT"/>
              </a:rPr>
              <a:t>	</a:t>
            </a:r>
            <a:r>
              <a:rPr lang="fr-FR" sz="1600" i="1" dirty="0" smtClean="0">
                <a:solidFill>
                  <a:srgbClr val="105393"/>
                </a:solidFill>
                <a:latin typeface="Helvetica LT"/>
                <a:cs typeface="Helvetica LT"/>
              </a:rPr>
              <a:t>- Responsable Maintenance Exploitation chez MAÏA EOLIS</a:t>
            </a:r>
          </a:p>
          <a:p>
            <a:pPr marL="342900" indent="-342900">
              <a:lnSpc>
                <a:spcPct val="150000"/>
              </a:lnSpc>
              <a:spcAft>
                <a:spcPts val="300"/>
              </a:spcAft>
            </a:pPr>
            <a:r>
              <a:rPr lang="fr-FR" sz="1600" i="1" dirty="0" smtClean="0">
                <a:solidFill>
                  <a:srgbClr val="105393"/>
                </a:solidFill>
                <a:latin typeface="Helvetica LT"/>
                <a:cs typeface="Helvetica LT"/>
              </a:rPr>
              <a:t>	- Vice-président du pôle exploitation-maintenance du SER</a:t>
            </a:r>
          </a:p>
        </p:txBody>
      </p:sp>
    </p:spTree>
    <p:extLst>
      <p:ext uri="{BB962C8B-B14F-4D97-AF65-F5344CB8AC3E}">
        <p14:creationId xmlns:p14="http://schemas.microsoft.com/office/powerpoint/2010/main" xmlns="" val="273631497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grpSp>
        <p:nvGrpSpPr>
          <p:cNvPr id="2" name="Grouper 2"/>
          <p:cNvGrpSpPr/>
          <p:nvPr/>
        </p:nvGrpSpPr>
        <p:grpSpPr>
          <a:xfrm>
            <a:off x="1593745" y="0"/>
            <a:ext cx="9094893" cy="1231635"/>
            <a:chOff x="1593745" y="360323"/>
            <a:chExt cx="9094893" cy="1231635"/>
          </a:xfrm>
        </p:grpSpPr>
        <p:grpSp>
          <p:nvGrpSpPr>
            <p:cNvPr id="3" name="Grouper 1"/>
            <p:cNvGrpSpPr/>
            <p:nvPr/>
          </p:nvGrpSpPr>
          <p:grpSpPr>
            <a:xfrm>
              <a:off x="1593745" y="360323"/>
              <a:ext cx="8520238" cy="1096512"/>
              <a:chOff x="1477049" y="326741"/>
              <a:chExt cx="7896372" cy="994320"/>
            </a:xfrm>
          </p:grpSpPr>
          <p:cxnSp>
            <p:nvCxnSpPr>
              <p:cNvPr id="17" name="Connecteur droit 16"/>
              <p:cNvCxnSpPr/>
              <p:nvPr/>
            </p:nvCxnSpPr>
            <p:spPr>
              <a:xfrm>
                <a:off x="1477049" y="326741"/>
                <a:ext cx="0" cy="959999"/>
              </a:xfrm>
              <a:prstGeom prst="line">
                <a:avLst/>
              </a:prstGeom>
              <a:ln w="3175" cmpd="sng">
                <a:solidFill>
                  <a:srgbClr val="A6A6A6"/>
                </a:solidFill>
              </a:ln>
            </p:spPr>
            <p:style>
              <a:lnRef idx="2">
                <a:schemeClr val="accent1"/>
              </a:lnRef>
              <a:fillRef idx="0">
                <a:schemeClr val="accent1"/>
              </a:fillRef>
              <a:effectRef idx="1">
                <a:schemeClr val="accent1"/>
              </a:effectRef>
              <a:fontRef idx="minor">
                <a:schemeClr val="tx1"/>
              </a:fontRef>
            </p:style>
          </p:cxnSp>
          <p:sp>
            <p:nvSpPr>
              <p:cNvPr id="18" name="ZoneTexte 17"/>
              <p:cNvSpPr txBox="1"/>
              <p:nvPr/>
            </p:nvSpPr>
            <p:spPr>
              <a:xfrm>
                <a:off x="1734471" y="397815"/>
                <a:ext cx="3175336" cy="349414"/>
              </a:xfrm>
              <a:prstGeom prst="rect">
                <a:avLst/>
              </a:prstGeom>
              <a:noFill/>
            </p:spPr>
            <p:txBody>
              <a:bodyPr wrap="square" lIns="0" tIns="53639" rIns="107275" bIns="53639" rtlCol="0">
                <a:spAutoFit/>
              </a:bodyPr>
              <a:lstStyle/>
              <a:p>
                <a:endParaRPr lang="fr-FR" sz="1800" dirty="0">
                  <a:solidFill>
                    <a:srgbClr val="105393"/>
                  </a:solidFill>
                  <a:latin typeface="Myriad Pro"/>
                  <a:cs typeface="Myriad Pro"/>
                </a:endParaRPr>
              </a:p>
            </p:txBody>
          </p:sp>
          <p:sp>
            <p:nvSpPr>
              <p:cNvPr id="19" name="ZoneTexte 18"/>
              <p:cNvSpPr txBox="1"/>
              <p:nvPr/>
            </p:nvSpPr>
            <p:spPr>
              <a:xfrm>
                <a:off x="1739282" y="659092"/>
                <a:ext cx="7634139" cy="399650"/>
              </a:xfrm>
              <a:prstGeom prst="rect">
                <a:avLst/>
              </a:prstGeom>
              <a:noFill/>
            </p:spPr>
            <p:txBody>
              <a:bodyPr wrap="square" lIns="0" tIns="53639" rIns="107275" bIns="53639" rtlCol="0">
                <a:spAutoFit/>
              </a:bodyPr>
              <a:lstStyle/>
              <a:p>
                <a:pPr>
                  <a:lnSpc>
                    <a:spcPct val="90000"/>
                  </a:lnSpc>
                </a:pPr>
                <a:r>
                  <a:rPr lang="fr-FR" sz="2400" b="1" dirty="0" smtClean="0">
                    <a:solidFill>
                      <a:srgbClr val="105393"/>
                    </a:solidFill>
                    <a:latin typeface="Helvetica LT"/>
                    <a:cs typeface="Helvetica LT"/>
                  </a:rPr>
                  <a:t>Merci pour votre attention</a:t>
                </a:r>
              </a:p>
            </p:txBody>
          </p:sp>
          <p:sp>
            <p:nvSpPr>
              <p:cNvPr id="20" name="ZoneTexte 19"/>
              <p:cNvSpPr txBox="1"/>
              <p:nvPr/>
            </p:nvSpPr>
            <p:spPr>
              <a:xfrm>
                <a:off x="1739283" y="963590"/>
                <a:ext cx="1895182" cy="357471"/>
              </a:xfrm>
              <a:prstGeom prst="rect">
                <a:avLst/>
              </a:prstGeom>
              <a:noFill/>
            </p:spPr>
            <p:txBody>
              <a:bodyPr wrap="square" lIns="0" rtlCol="0">
                <a:spAutoFit/>
              </a:bodyPr>
              <a:lstStyle/>
              <a:p>
                <a:pPr>
                  <a:lnSpc>
                    <a:spcPct val="120000"/>
                  </a:lnSpc>
                </a:pPr>
                <a:endParaRPr lang="fr-FR" sz="1800" dirty="0">
                  <a:solidFill>
                    <a:schemeClr val="tx1">
                      <a:lumMod val="50000"/>
                    </a:schemeClr>
                  </a:solidFill>
                  <a:latin typeface="Helvetica LT"/>
                  <a:cs typeface="Helvetica LT"/>
                </a:endParaRPr>
              </a:p>
            </p:txBody>
          </p:sp>
        </p:grpSp>
        <p:sp>
          <p:nvSpPr>
            <p:cNvPr id="15" name="Rectangle 14"/>
            <p:cNvSpPr/>
            <p:nvPr/>
          </p:nvSpPr>
          <p:spPr>
            <a:xfrm>
              <a:off x="10113983" y="533292"/>
              <a:ext cx="574655" cy="1058666"/>
            </a:xfrm>
            <a:prstGeom prst="rect">
              <a:avLst/>
            </a:prstGeom>
            <a:solidFill>
              <a:srgbClr val="105393"/>
            </a:solidFill>
          </p:spPr>
          <p:style>
            <a:lnRef idx="1">
              <a:schemeClr val="accent1"/>
            </a:lnRef>
            <a:fillRef idx="3">
              <a:schemeClr val="accent1"/>
            </a:fillRef>
            <a:effectRef idx="2">
              <a:schemeClr val="accent1"/>
            </a:effectRef>
            <a:fontRef idx="minor">
              <a:schemeClr val="lt1"/>
            </a:fontRef>
          </p:style>
          <p:txBody>
            <a:bodyPr lIns="116790" tIns="58397" rIns="116790" bIns="58397" rtlCol="0" anchor="ctr"/>
            <a:lstStyle/>
            <a:p>
              <a:fld id="{02253450-B5C9-43C1-BCF4-FAE8614031DA}" type="slidenum">
                <a:rPr lang="fr-FR" sz="1700" smtClean="0">
                  <a:solidFill>
                    <a:schemeClr val="tx1"/>
                  </a:solidFill>
                </a:rPr>
                <a:pPr/>
                <a:t>17</a:t>
              </a:fld>
              <a:endParaRPr lang="fr-FR" sz="1700" dirty="0">
                <a:solidFill>
                  <a:schemeClr val="tx1"/>
                </a:solidFill>
              </a:endParaRPr>
            </a:p>
          </p:txBody>
        </p:sp>
      </p:grpSp>
      <p:pic>
        <p:nvPicPr>
          <p:cNvPr id="2050" name="Picture 2" descr="\\2K3SBS-SER\dossiers communs\2- Filières\2.1- Eolien\10. Pôles\10.3 Pôle industrie\logo\20121123 Logo Windustry.jpg"/>
          <p:cNvPicPr>
            <a:picLocks noChangeAspect="1" noChangeArrowheads="1"/>
          </p:cNvPicPr>
          <p:nvPr/>
        </p:nvPicPr>
        <p:blipFill>
          <a:blip r:embed="rId3"/>
          <a:srcRect/>
          <a:stretch>
            <a:fillRect/>
          </a:stretch>
        </p:blipFill>
        <p:spPr bwMode="auto">
          <a:xfrm>
            <a:off x="7444163" y="6494420"/>
            <a:ext cx="2708033" cy="1068430"/>
          </a:xfrm>
          <a:prstGeom prst="rect">
            <a:avLst/>
          </a:prstGeom>
          <a:noFill/>
        </p:spPr>
      </p:pic>
      <p:sp>
        <p:nvSpPr>
          <p:cNvPr id="21" name="ZoneTexte 20"/>
          <p:cNvSpPr txBox="1"/>
          <p:nvPr/>
        </p:nvSpPr>
        <p:spPr>
          <a:xfrm>
            <a:off x="1595692" y="1535640"/>
            <a:ext cx="9092946" cy="441613"/>
          </a:xfrm>
          <a:prstGeom prst="rect">
            <a:avLst/>
          </a:prstGeom>
          <a:noFill/>
        </p:spPr>
        <p:txBody>
          <a:bodyPr wrap="square" lIns="0" tIns="58397" rIns="116790" bIns="58397" rtlCol="0">
            <a:spAutoFit/>
          </a:bodyPr>
          <a:lstStyle/>
          <a:p>
            <a:pPr marL="342900" indent="-342900">
              <a:lnSpc>
                <a:spcPct val="150000"/>
              </a:lnSpc>
              <a:spcAft>
                <a:spcPts val="300"/>
              </a:spcAft>
            </a:pPr>
            <a:r>
              <a:rPr lang="fr-FR" sz="1600" b="1" i="1" dirty="0" smtClean="0">
                <a:solidFill>
                  <a:srgbClr val="105393"/>
                </a:solidFill>
                <a:latin typeface="Helvetica LT"/>
                <a:cs typeface="Helvetica LT"/>
              </a:rPr>
              <a:t>Contacts :</a:t>
            </a:r>
            <a:endParaRPr lang="fr-FR" sz="1600" i="1" dirty="0" smtClean="0">
              <a:solidFill>
                <a:srgbClr val="105393"/>
              </a:solidFill>
              <a:latin typeface="Helvetica LT"/>
              <a:cs typeface="Helvetica LT"/>
            </a:endParaRPr>
          </a:p>
        </p:txBody>
      </p:sp>
      <p:graphicFrame>
        <p:nvGraphicFramePr>
          <p:cNvPr id="11" name="Tableau 10"/>
          <p:cNvGraphicFramePr>
            <a:graphicFrameLocks noGrp="1"/>
          </p:cNvGraphicFramePr>
          <p:nvPr/>
        </p:nvGraphicFramePr>
        <p:xfrm>
          <a:off x="934947" y="2289924"/>
          <a:ext cx="6401153" cy="893826"/>
        </p:xfrm>
        <a:graphic>
          <a:graphicData uri="http://schemas.openxmlformats.org/drawingml/2006/table">
            <a:tbl>
              <a:tblPr/>
              <a:tblGrid>
                <a:gridCol w="3705733"/>
                <a:gridCol w="2695420"/>
              </a:tblGrid>
              <a:tr h="843280">
                <a:tc>
                  <a:txBody>
                    <a:bodyPr/>
                    <a:lstStyle/>
                    <a:p>
                      <a:pPr algn="ctr">
                        <a:lnSpc>
                          <a:spcPct val="115000"/>
                        </a:lnSpc>
                        <a:spcAft>
                          <a:spcPts val="0"/>
                        </a:spcAft>
                      </a:pPr>
                      <a:r>
                        <a:rPr lang="fr-FR" sz="1100" dirty="0">
                          <a:solidFill>
                            <a:srgbClr val="1F497D"/>
                          </a:solidFill>
                          <a:latin typeface="Calibri"/>
                          <a:ea typeface="Times New Roman"/>
                          <a:cs typeface="Calibri"/>
                        </a:rPr>
                        <a:t>  </a:t>
                      </a:r>
                      <a:endParaRPr lang="fr-FR" sz="1100" dirty="0">
                        <a:latin typeface="Calibri"/>
                        <a:ea typeface="Calibri"/>
                        <a:cs typeface="Times New Roman"/>
                      </a:endParaRPr>
                    </a:p>
                  </a:txBody>
                  <a:tcPr marL="0" marR="0" marT="0" marB="0" anchor="ctr">
                    <a:lnL>
                      <a:noFill/>
                    </a:lnL>
                    <a:lnR>
                      <a:noFill/>
                    </a:lnR>
                    <a:lnT>
                      <a:noFill/>
                    </a:lnT>
                    <a:lnB>
                      <a:noFill/>
                    </a:lnB>
                  </a:tcPr>
                </a:tc>
                <a:tc>
                  <a:txBody>
                    <a:bodyPr/>
                    <a:lstStyle/>
                    <a:p>
                      <a:pPr marL="76200">
                        <a:lnSpc>
                          <a:spcPct val="115000"/>
                        </a:lnSpc>
                        <a:spcAft>
                          <a:spcPts val="0"/>
                        </a:spcAft>
                      </a:pPr>
                      <a:r>
                        <a:rPr lang="fr-FR" sz="1100" b="1" dirty="0">
                          <a:solidFill>
                            <a:srgbClr val="006DB6"/>
                          </a:solidFill>
                          <a:latin typeface="Calibri"/>
                          <a:ea typeface="Times New Roman"/>
                          <a:cs typeface="Times New Roman"/>
                        </a:rPr>
                        <a:t>David SAINT-ANDRE</a:t>
                      </a:r>
                      <a:endParaRPr lang="fr-FR" sz="1100" dirty="0">
                        <a:latin typeface="Calibri"/>
                        <a:ea typeface="Calibri"/>
                        <a:cs typeface="Times New Roman"/>
                      </a:endParaRPr>
                    </a:p>
                    <a:p>
                      <a:pPr marL="76200">
                        <a:lnSpc>
                          <a:spcPct val="115000"/>
                        </a:lnSpc>
                        <a:spcAft>
                          <a:spcPts val="0"/>
                        </a:spcAft>
                      </a:pPr>
                      <a:r>
                        <a:rPr lang="fr-FR" sz="1000" dirty="0" smtClean="0">
                          <a:solidFill>
                            <a:srgbClr val="E35D23"/>
                          </a:solidFill>
                          <a:latin typeface="Calibri"/>
                          <a:ea typeface="Times New Roman"/>
                          <a:cs typeface="Times New Roman"/>
                        </a:rPr>
                        <a:t>Responsable</a:t>
                      </a:r>
                      <a:r>
                        <a:rPr lang="fr-FR" sz="1000" baseline="0" dirty="0" smtClean="0">
                          <a:solidFill>
                            <a:srgbClr val="E35D23"/>
                          </a:solidFill>
                          <a:latin typeface="Calibri"/>
                          <a:ea typeface="Times New Roman"/>
                          <a:cs typeface="Times New Roman"/>
                        </a:rPr>
                        <a:t> du pôle industrie éolienne du SER</a:t>
                      </a:r>
                    </a:p>
                    <a:p>
                      <a:pPr marL="76200">
                        <a:lnSpc>
                          <a:spcPct val="115000"/>
                        </a:lnSpc>
                        <a:spcAft>
                          <a:spcPts val="0"/>
                        </a:spcAft>
                      </a:pPr>
                      <a:r>
                        <a:rPr lang="fr-FR" sz="1000" baseline="0" dirty="0" smtClean="0">
                          <a:solidFill>
                            <a:srgbClr val="E35D23"/>
                          </a:solidFill>
                          <a:latin typeface="Calibri"/>
                          <a:ea typeface="Times New Roman"/>
                          <a:cs typeface="Times New Roman"/>
                        </a:rPr>
                        <a:t>Chef de projet</a:t>
                      </a:r>
                      <a:r>
                        <a:rPr lang="fr-FR" sz="1000" dirty="0" smtClean="0">
                          <a:solidFill>
                            <a:srgbClr val="E35D23"/>
                          </a:solidFill>
                          <a:latin typeface="Calibri"/>
                          <a:ea typeface="Times New Roman"/>
                          <a:cs typeface="Times New Roman"/>
                        </a:rPr>
                        <a:t> </a:t>
                      </a:r>
                      <a:r>
                        <a:rPr lang="fr-FR" sz="1000" dirty="0" smtClean="0">
                          <a:solidFill>
                            <a:srgbClr val="E35D23"/>
                          </a:solidFill>
                          <a:latin typeface="Calibri"/>
                          <a:ea typeface="Times New Roman"/>
                          <a:cs typeface="Times New Roman"/>
                        </a:rPr>
                        <a:t>Windustry France </a:t>
                      </a:r>
                      <a:r>
                        <a:rPr lang="fr-FR" sz="1000" dirty="0">
                          <a:solidFill>
                            <a:srgbClr val="1F497D"/>
                          </a:solidFill>
                          <a:latin typeface="Verdana"/>
                          <a:ea typeface="Times New Roman"/>
                          <a:cs typeface="Times New Roman"/>
                        </a:rPr>
                        <a:t/>
                      </a:r>
                      <a:br>
                        <a:rPr lang="fr-FR" sz="1000" dirty="0">
                          <a:solidFill>
                            <a:srgbClr val="1F497D"/>
                          </a:solidFill>
                          <a:latin typeface="Verdana"/>
                          <a:ea typeface="Times New Roman"/>
                          <a:cs typeface="Times New Roman"/>
                        </a:rPr>
                      </a:br>
                      <a:r>
                        <a:rPr lang="fr-FR" sz="1000" u="none" strike="noStrike" dirty="0">
                          <a:solidFill>
                            <a:srgbClr val="006DB6"/>
                          </a:solidFill>
                          <a:latin typeface="Calibri"/>
                          <a:ea typeface="Times New Roman"/>
                          <a:cs typeface="Times New Roman"/>
                          <a:hlinkClick r:id="rId4" tooltip="mailto:marion.lettry@enr.fr"/>
                        </a:rPr>
                        <a:t>david.saintandre@enr.fr</a:t>
                      </a:r>
                      <a:endParaRPr lang="fr-FR" sz="1100" dirty="0">
                        <a:latin typeface="Calibri"/>
                        <a:ea typeface="Calibri"/>
                        <a:cs typeface="Times New Roman"/>
                      </a:endParaRPr>
                    </a:p>
                    <a:p>
                      <a:pPr marL="76200">
                        <a:lnSpc>
                          <a:spcPct val="115000"/>
                        </a:lnSpc>
                        <a:spcAft>
                          <a:spcPts val="0"/>
                        </a:spcAft>
                      </a:pPr>
                      <a:r>
                        <a:rPr lang="fr-FR" sz="1000" dirty="0" smtClean="0">
                          <a:solidFill>
                            <a:srgbClr val="006DB6"/>
                          </a:solidFill>
                          <a:latin typeface="Calibri"/>
                          <a:ea typeface="Times New Roman"/>
                          <a:cs typeface="Times New Roman"/>
                        </a:rPr>
                        <a:t>01 </a:t>
                      </a:r>
                      <a:r>
                        <a:rPr lang="fr-FR" sz="1000" dirty="0">
                          <a:solidFill>
                            <a:srgbClr val="006DB6"/>
                          </a:solidFill>
                          <a:latin typeface="Calibri"/>
                          <a:ea typeface="Times New Roman"/>
                          <a:cs typeface="Times New Roman"/>
                        </a:rPr>
                        <a:t>48 78 70 87</a:t>
                      </a:r>
                      <a:endParaRPr lang="fr-FR" sz="1100" dirty="0">
                        <a:latin typeface="Calibri"/>
                        <a:ea typeface="Calibri"/>
                        <a:cs typeface="Times New Roman"/>
                      </a:endParaRPr>
                    </a:p>
                  </a:txBody>
                  <a:tcPr marL="0" marR="0" marT="0" marB="0" anchor="ctr">
                    <a:lnL>
                      <a:noFill/>
                    </a:lnL>
                    <a:lnR>
                      <a:noFill/>
                    </a:lnR>
                    <a:lnT>
                      <a:noFill/>
                    </a:lnT>
                    <a:lnB>
                      <a:noFill/>
                    </a:lnB>
                  </a:tcPr>
                </a:tc>
              </a:tr>
            </a:tbl>
          </a:graphicData>
        </a:graphic>
      </p:graphicFrame>
      <p:graphicFrame>
        <p:nvGraphicFramePr>
          <p:cNvPr id="12" name="Tableau 11"/>
          <p:cNvGraphicFramePr>
            <a:graphicFrameLocks noGrp="1"/>
          </p:cNvGraphicFramePr>
          <p:nvPr/>
        </p:nvGraphicFramePr>
        <p:xfrm>
          <a:off x="307452" y="3653312"/>
          <a:ext cx="7481559" cy="883539"/>
        </p:xfrm>
        <a:graphic>
          <a:graphicData uri="http://schemas.openxmlformats.org/drawingml/2006/table">
            <a:tbl>
              <a:tblPr/>
              <a:tblGrid>
                <a:gridCol w="4331196"/>
                <a:gridCol w="3150363"/>
              </a:tblGrid>
              <a:tr h="843280">
                <a:tc>
                  <a:txBody>
                    <a:bodyPr/>
                    <a:lstStyle/>
                    <a:p>
                      <a:pPr algn="ctr">
                        <a:lnSpc>
                          <a:spcPct val="115000"/>
                        </a:lnSpc>
                        <a:spcAft>
                          <a:spcPts val="0"/>
                        </a:spcAft>
                      </a:pPr>
                      <a:r>
                        <a:rPr lang="fr-FR" sz="1100" dirty="0">
                          <a:solidFill>
                            <a:srgbClr val="1F497D"/>
                          </a:solidFill>
                          <a:latin typeface="Calibri"/>
                          <a:ea typeface="Times New Roman"/>
                          <a:cs typeface="Calibri"/>
                        </a:rPr>
                        <a:t>  </a:t>
                      </a:r>
                      <a:endParaRPr lang="fr-FR" sz="1100" dirty="0">
                        <a:latin typeface="Calibri"/>
                        <a:ea typeface="Calibri"/>
                        <a:cs typeface="Times New Roman"/>
                      </a:endParaRPr>
                    </a:p>
                  </a:txBody>
                  <a:tcPr marL="0" marR="0" marT="0" marB="0" anchor="ctr">
                    <a:lnL>
                      <a:noFill/>
                    </a:lnL>
                    <a:lnR>
                      <a:noFill/>
                    </a:lnR>
                    <a:lnT>
                      <a:noFill/>
                    </a:lnT>
                    <a:lnB>
                      <a:noFill/>
                    </a:lnB>
                  </a:tcPr>
                </a:tc>
                <a:tc>
                  <a:txBody>
                    <a:bodyPr/>
                    <a:lstStyle/>
                    <a:p>
                      <a:pPr marL="76200">
                        <a:lnSpc>
                          <a:spcPct val="115000"/>
                        </a:lnSpc>
                        <a:spcAft>
                          <a:spcPts val="0"/>
                        </a:spcAft>
                      </a:pPr>
                      <a:r>
                        <a:rPr lang="fr-FR" sz="1100" b="1" dirty="0" smtClean="0">
                          <a:solidFill>
                            <a:srgbClr val="006DB6"/>
                          </a:solidFill>
                          <a:latin typeface="Calibri"/>
                          <a:ea typeface="Times New Roman"/>
                          <a:cs typeface="Times New Roman"/>
                        </a:rPr>
                        <a:t>Charles CLASSIOT</a:t>
                      </a:r>
                      <a:endParaRPr lang="fr-FR" sz="1100" dirty="0">
                        <a:latin typeface="Calibri"/>
                        <a:ea typeface="Calibri"/>
                        <a:cs typeface="Times New Roman"/>
                      </a:endParaRPr>
                    </a:p>
                    <a:p>
                      <a:pPr marL="76200">
                        <a:lnSpc>
                          <a:spcPct val="115000"/>
                        </a:lnSpc>
                        <a:spcAft>
                          <a:spcPts val="0"/>
                        </a:spcAft>
                      </a:pPr>
                      <a:r>
                        <a:rPr lang="fr-FR" sz="1000" dirty="0" smtClean="0">
                          <a:solidFill>
                            <a:srgbClr val="E35D23"/>
                          </a:solidFill>
                          <a:latin typeface="Calibri"/>
                          <a:ea typeface="Times New Roman"/>
                          <a:cs typeface="Times New Roman"/>
                        </a:rPr>
                        <a:t>Responsable</a:t>
                      </a:r>
                      <a:r>
                        <a:rPr lang="fr-FR" sz="1000" baseline="0" dirty="0" smtClean="0">
                          <a:solidFill>
                            <a:srgbClr val="E35D23"/>
                          </a:solidFill>
                          <a:latin typeface="+mn-lt"/>
                          <a:ea typeface="Times New Roman"/>
                          <a:cs typeface="Times New Roman"/>
                        </a:rPr>
                        <a:t> Maintenance Exploitation MAÏA </a:t>
                      </a:r>
                      <a:r>
                        <a:rPr lang="fr-FR" sz="1000" baseline="0" dirty="0" smtClean="0">
                          <a:solidFill>
                            <a:srgbClr val="E35D23"/>
                          </a:solidFill>
                          <a:latin typeface="Calibri"/>
                          <a:ea typeface="Times New Roman"/>
                          <a:cs typeface="Times New Roman"/>
                        </a:rPr>
                        <a:t>EOLIS</a:t>
                      </a:r>
                    </a:p>
                    <a:p>
                      <a:pPr marL="76200">
                        <a:lnSpc>
                          <a:spcPct val="115000"/>
                        </a:lnSpc>
                        <a:spcAft>
                          <a:spcPts val="0"/>
                        </a:spcAft>
                      </a:pPr>
                      <a:r>
                        <a:rPr lang="fr-FR" sz="1000" baseline="0" dirty="0" smtClean="0">
                          <a:solidFill>
                            <a:srgbClr val="E35D23"/>
                          </a:solidFill>
                          <a:latin typeface="Calibri"/>
                          <a:ea typeface="Times New Roman"/>
                          <a:cs typeface="Times New Roman"/>
                        </a:rPr>
                        <a:t>Vice-président du pôle exploitation-maintenance du SER</a:t>
                      </a:r>
                      <a:r>
                        <a:rPr lang="fr-FR" sz="1000" dirty="0">
                          <a:solidFill>
                            <a:srgbClr val="1F497D"/>
                          </a:solidFill>
                          <a:latin typeface="Verdana"/>
                          <a:ea typeface="Times New Roman"/>
                          <a:cs typeface="Times New Roman"/>
                        </a:rPr>
                        <a:t/>
                      </a:r>
                      <a:br>
                        <a:rPr lang="fr-FR" sz="1000" dirty="0">
                          <a:solidFill>
                            <a:srgbClr val="1F497D"/>
                          </a:solidFill>
                          <a:latin typeface="Verdana"/>
                          <a:ea typeface="Times New Roman"/>
                          <a:cs typeface="Times New Roman"/>
                        </a:rPr>
                      </a:br>
                      <a:r>
                        <a:rPr lang="fr-FR" sz="1000" u="none" strike="noStrike" dirty="0" smtClean="0">
                          <a:solidFill>
                            <a:srgbClr val="006DB6"/>
                          </a:solidFill>
                          <a:latin typeface="Calibri"/>
                          <a:ea typeface="Times New Roman"/>
                          <a:cs typeface="Times New Roman"/>
                          <a:hlinkClick r:id="rId4" tooltip="mailto:marion.lettry@enr.fr"/>
                        </a:rPr>
                        <a:t>cclassiot@maiaeolis.fr</a:t>
                      </a:r>
                      <a:endParaRPr lang="fr-FR" sz="1100" dirty="0">
                        <a:latin typeface="Calibri"/>
                        <a:ea typeface="Calibri"/>
                        <a:cs typeface="Times New Roman"/>
                      </a:endParaRPr>
                    </a:p>
                    <a:p>
                      <a:pPr marL="76200">
                        <a:lnSpc>
                          <a:spcPct val="115000"/>
                        </a:lnSpc>
                        <a:spcAft>
                          <a:spcPts val="0"/>
                        </a:spcAft>
                      </a:pPr>
                      <a:r>
                        <a:rPr lang="fr-FR" sz="1000" dirty="0" smtClean="0">
                          <a:solidFill>
                            <a:srgbClr val="006DB6"/>
                          </a:solidFill>
                          <a:latin typeface="Calibri"/>
                          <a:ea typeface="Times New Roman"/>
                          <a:cs typeface="Times New Roman"/>
                        </a:rPr>
                        <a:t>03 20 214 </a:t>
                      </a:r>
                      <a:r>
                        <a:rPr lang="fr-FR" sz="1000" dirty="0" err="1" smtClean="0">
                          <a:solidFill>
                            <a:srgbClr val="006DB6"/>
                          </a:solidFill>
                          <a:latin typeface="Calibri"/>
                          <a:ea typeface="Times New Roman"/>
                          <a:cs typeface="Times New Roman"/>
                        </a:rPr>
                        <a:t>214</a:t>
                      </a:r>
                      <a:endParaRPr lang="fr-FR" sz="1100" dirty="0">
                        <a:latin typeface="Calibri"/>
                        <a:ea typeface="Calibri"/>
                        <a:cs typeface="Times New Roman"/>
                      </a:endParaRPr>
                    </a:p>
                  </a:txBody>
                  <a:tcPr marL="0" marR="0" marT="0" marB="0" anchor="ctr">
                    <a:lnL>
                      <a:noFill/>
                    </a:lnL>
                    <a:lnR>
                      <a:noFill/>
                    </a:lnR>
                    <a:lnT>
                      <a:noFill/>
                    </a:lnT>
                    <a:lnB>
                      <a:noFill/>
                    </a:lnB>
                  </a:tcPr>
                </a:tc>
              </a:tr>
            </a:tbl>
          </a:graphicData>
        </a:graphic>
      </p:graphicFrame>
    </p:spTree>
    <p:extLst>
      <p:ext uri="{BB962C8B-B14F-4D97-AF65-F5344CB8AC3E}">
        <p14:creationId xmlns:p14="http://schemas.microsoft.com/office/powerpoint/2010/main" xmlns="" val="273631497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14" name="ZoneTexte 13"/>
          <p:cNvSpPr txBox="1"/>
          <p:nvPr/>
        </p:nvSpPr>
        <p:spPr>
          <a:xfrm>
            <a:off x="1595692" y="1535640"/>
            <a:ext cx="8609256" cy="3303422"/>
          </a:xfrm>
          <a:prstGeom prst="rect">
            <a:avLst/>
          </a:prstGeom>
          <a:noFill/>
        </p:spPr>
        <p:txBody>
          <a:bodyPr wrap="square" lIns="0" tIns="58397" rIns="116790" bIns="58397" rtlCol="0">
            <a:spAutoFit/>
          </a:bodyPr>
          <a:lstStyle/>
          <a:p>
            <a:pPr marL="342900" indent="-342900">
              <a:lnSpc>
                <a:spcPct val="150000"/>
              </a:lnSpc>
              <a:spcAft>
                <a:spcPts val="300"/>
              </a:spcAft>
              <a:buAutoNum type="arabicPeriod"/>
            </a:pPr>
            <a:r>
              <a:rPr lang="fr-FR" sz="1600" b="1" i="1" dirty="0" smtClean="0">
                <a:solidFill>
                  <a:schemeClr val="bg1">
                    <a:lumMod val="50000"/>
                    <a:lumOff val="50000"/>
                  </a:schemeClr>
                </a:solidFill>
                <a:latin typeface="Helvetica LT"/>
                <a:cs typeface="Helvetica LT"/>
              </a:rPr>
              <a:t>Le Syndicat des énergies renouvelables</a:t>
            </a:r>
          </a:p>
          <a:p>
            <a:pPr marL="342900" indent="-342900">
              <a:lnSpc>
                <a:spcPct val="150000"/>
              </a:lnSpc>
              <a:spcAft>
                <a:spcPts val="300"/>
              </a:spcAft>
              <a:buAutoNum type="arabicPeriod"/>
            </a:pPr>
            <a:r>
              <a:rPr lang="fr-FR" sz="1600" b="1" i="1" dirty="0" smtClean="0">
                <a:solidFill>
                  <a:srgbClr val="105393"/>
                </a:solidFill>
                <a:latin typeface="Helvetica LT"/>
                <a:cs typeface="Helvetica LT"/>
              </a:rPr>
              <a:t>La commission éolienne du Syndicat des énergies renouvelables</a:t>
            </a:r>
          </a:p>
          <a:p>
            <a:pPr marL="342900" indent="-342900">
              <a:lnSpc>
                <a:spcPct val="150000"/>
              </a:lnSpc>
              <a:spcAft>
                <a:spcPts val="300"/>
              </a:spcAft>
              <a:buAutoNum type="arabicPeriod"/>
            </a:pPr>
            <a:r>
              <a:rPr lang="fr-FR" sz="1600" b="1" i="1" dirty="0" smtClean="0">
                <a:solidFill>
                  <a:schemeClr val="bg1">
                    <a:lumMod val="50000"/>
                    <a:lumOff val="50000"/>
                  </a:schemeClr>
                </a:solidFill>
                <a:latin typeface="Helvetica LT"/>
                <a:cs typeface="Helvetica LT"/>
              </a:rPr>
              <a:t>La filière éolienne terrestre</a:t>
            </a:r>
          </a:p>
          <a:p>
            <a:pPr marL="342900" indent="-342900">
              <a:lnSpc>
                <a:spcPct val="150000"/>
              </a:lnSpc>
              <a:spcAft>
                <a:spcPts val="300"/>
              </a:spcAft>
              <a:buAutoNum type="arabicPeriod"/>
            </a:pPr>
            <a:r>
              <a:rPr lang="fr-FR" sz="1600" b="1" i="1" dirty="0" smtClean="0">
                <a:solidFill>
                  <a:srgbClr val="105393"/>
                </a:solidFill>
                <a:latin typeface="Helvetica LT"/>
                <a:cs typeface="Helvetica LT"/>
              </a:rPr>
              <a:t>La filière éolienne offshore</a:t>
            </a:r>
          </a:p>
          <a:p>
            <a:pPr marL="342900" indent="-342900">
              <a:lnSpc>
                <a:spcPct val="150000"/>
              </a:lnSpc>
              <a:spcAft>
                <a:spcPts val="300"/>
              </a:spcAft>
              <a:buAutoNum type="arabicPeriod"/>
            </a:pPr>
            <a:r>
              <a:rPr lang="fr-FR" sz="1600" b="1" i="1" dirty="0" smtClean="0">
                <a:solidFill>
                  <a:schemeClr val="bg1">
                    <a:lumMod val="50000"/>
                    <a:lumOff val="50000"/>
                  </a:schemeClr>
                </a:solidFill>
                <a:latin typeface="Helvetica LT"/>
                <a:cs typeface="Helvetica LT"/>
              </a:rPr>
              <a:t>Structuration industrielle : le projet Windustry France</a:t>
            </a:r>
          </a:p>
          <a:p>
            <a:pPr marL="342900" indent="-342900">
              <a:lnSpc>
                <a:spcPct val="150000"/>
              </a:lnSpc>
              <a:spcAft>
                <a:spcPts val="300"/>
              </a:spcAft>
              <a:buAutoNum type="arabicPeriod"/>
            </a:pPr>
            <a:r>
              <a:rPr lang="fr-FR" sz="1600" b="1" i="1" dirty="0" smtClean="0">
                <a:solidFill>
                  <a:srgbClr val="105393"/>
                </a:solidFill>
                <a:latin typeface="Helvetica LT"/>
                <a:cs typeface="Helvetica LT"/>
              </a:rPr>
              <a:t>Techniciens de maintenance éolienne : les besoins de la filière</a:t>
            </a:r>
          </a:p>
          <a:p>
            <a:pPr marL="342900" indent="-342900">
              <a:lnSpc>
                <a:spcPct val="150000"/>
              </a:lnSpc>
              <a:spcAft>
                <a:spcPts val="300"/>
              </a:spcAft>
              <a:buAutoNum type="arabicPeriod"/>
            </a:pPr>
            <a:r>
              <a:rPr lang="fr-FR" sz="1600" b="1" i="1" dirty="0" smtClean="0">
                <a:solidFill>
                  <a:schemeClr val="bg1">
                    <a:lumMod val="50000"/>
                    <a:lumOff val="50000"/>
                  </a:schemeClr>
                </a:solidFill>
                <a:latin typeface="Helvetica LT"/>
                <a:cs typeface="Helvetica LT"/>
              </a:rPr>
              <a:t>Témoignage et retour d’expérience d’un exploitant, en charge du recrutement des techniciens et du management des équipes</a:t>
            </a:r>
            <a:endParaRPr lang="fr-FR" sz="1600" b="1" i="1" dirty="0" smtClean="0">
              <a:solidFill>
                <a:srgbClr val="105393"/>
              </a:solidFill>
              <a:latin typeface="Helvetica LT"/>
              <a:cs typeface="Helvetica LT"/>
            </a:endParaRPr>
          </a:p>
        </p:txBody>
      </p:sp>
      <p:grpSp>
        <p:nvGrpSpPr>
          <p:cNvPr id="2" name="Grouper 2"/>
          <p:cNvGrpSpPr/>
          <p:nvPr/>
        </p:nvGrpSpPr>
        <p:grpSpPr>
          <a:xfrm>
            <a:off x="1593745" y="0"/>
            <a:ext cx="9094893" cy="1231635"/>
            <a:chOff x="1593745" y="360323"/>
            <a:chExt cx="9094893" cy="1231635"/>
          </a:xfrm>
        </p:grpSpPr>
        <p:grpSp>
          <p:nvGrpSpPr>
            <p:cNvPr id="3" name="Grouper 1"/>
            <p:cNvGrpSpPr/>
            <p:nvPr/>
          </p:nvGrpSpPr>
          <p:grpSpPr>
            <a:xfrm>
              <a:off x="1593745" y="360323"/>
              <a:ext cx="8520238" cy="1096512"/>
              <a:chOff x="1477049" y="326741"/>
              <a:chExt cx="7896372" cy="994320"/>
            </a:xfrm>
          </p:grpSpPr>
          <p:cxnSp>
            <p:nvCxnSpPr>
              <p:cNvPr id="17" name="Connecteur droit 16"/>
              <p:cNvCxnSpPr/>
              <p:nvPr/>
            </p:nvCxnSpPr>
            <p:spPr>
              <a:xfrm>
                <a:off x="1477049" y="326741"/>
                <a:ext cx="0" cy="959999"/>
              </a:xfrm>
              <a:prstGeom prst="line">
                <a:avLst/>
              </a:prstGeom>
              <a:ln w="3175" cmpd="sng">
                <a:solidFill>
                  <a:srgbClr val="A6A6A6"/>
                </a:solidFill>
              </a:ln>
            </p:spPr>
            <p:style>
              <a:lnRef idx="2">
                <a:schemeClr val="accent1"/>
              </a:lnRef>
              <a:fillRef idx="0">
                <a:schemeClr val="accent1"/>
              </a:fillRef>
              <a:effectRef idx="1">
                <a:schemeClr val="accent1"/>
              </a:effectRef>
              <a:fontRef idx="minor">
                <a:schemeClr val="tx1"/>
              </a:fontRef>
            </p:style>
          </p:cxnSp>
          <p:sp>
            <p:nvSpPr>
              <p:cNvPr id="18" name="ZoneTexte 17"/>
              <p:cNvSpPr txBox="1"/>
              <p:nvPr/>
            </p:nvSpPr>
            <p:spPr>
              <a:xfrm>
                <a:off x="1734471" y="397815"/>
                <a:ext cx="3175336" cy="349414"/>
              </a:xfrm>
              <a:prstGeom prst="rect">
                <a:avLst/>
              </a:prstGeom>
              <a:noFill/>
            </p:spPr>
            <p:txBody>
              <a:bodyPr wrap="square" lIns="0" tIns="53639" rIns="107275" bIns="53639" rtlCol="0">
                <a:spAutoFit/>
              </a:bodyPr>
              <a:lstStyle/>
              <a:p>
                <a:endParaRPr lang="fr-FR" sz="1800" dirty="0">
                  <a:solidFill>
                    <a:srgbClr val="105393"/>
                  </a:solidFill>
                  <a:latin typeface="Myriad Pro"/>
                  <a:cs typeface="Myriad Pro"/>
                </a:endParaRPr>
              </a:p>
            </p:txBody>
          </p:sp>
          <p:sp>
            <p:nvSpPr>
              <p:cNvPr id="19" name="ZoneTexte 18"/>
              <p:cNvSpPr txBox="1"/>
              <p:nvPr/>
            </p:nvSpPr>
            <p:spPr>
              <a:xfrm>
                <a:off x="1739282" y="659092"/>
                <a:ext cx="7634139" cy="399650"/>
              </a:xfrm>
              <a:prstGeom prst="rect">
                <a:avLst/>
              </a:prstGeom>
              <a:noFill/>
            </p:spPr>
            <p:txBody>
              <a:bodyPr wrap="square" lIns="0" tIns="53639" rIns="107275" bIns="53639" rtlCol="0">
                <a:spAutoFit/>
              </a:bodyPr>
              <a:lstStyle/>
              <a:p>
                <a:pPr>
                  <a:lnSpc>
                    <a:spcPct val="90000"/>
                  </a:lnSpc>
                </a:pPr>
                <a:r>
                  <a:rPr lang="fr-FR" sz="2400" b="1" dirty="0" smtClean="0">
                    <a:solidFill>
                      <a:srgbClr val="105393"/>
                    </a:solidFill>
                    <a:latin typeface="Helvetica LT"/>
                    <a:cs typeface="Helvetica LT"/>
                  </a:rPr>
                  <a:t>Sommaire</a:t>
                </a:r>
                <a:endParaRPr lang="fr-FR" sz="2400" b="1" dirty="0">
                  <a:solidFill>
                    <a:srgbClr val="105393"/>
                  </a:solidFill>
                  <a:latin typeface="Helvetica LT"/>
                  <a:cs typeface="Helvetica LT"/>
                </a:endParaRPr>
              </a:p>
            </p:txBody>
          </p:sp>
          <p:sp>
            <p:nvSpPr>
              <p:cNvPr id="20" name="ZoneTexte 19"/>
              <p:cNvSpPr txBox="1"/>
              <p:nvPr/>
            </p:nvSpPr>
            <p:spPr>
              <a:xfrm>
                <a:off x="1739283" y="963590"/>
                <a:ext cx="1895182" cy="357471"/>
              </a:xfrm>
              <a:prstGeom prst="rect">
                <a:avLst/>
              </a:prstGeom>
              <a:noFill/>
            </p:spPr>
            <p:txBody>
              <a:bodyPr wrap="square" lIns="0" rtlCol="0">
                <a:spAutoFit/>
              </a:bodyPr>
              <a:lstStyle/>
              <a:p>
                <a:pPr>
                  <a:lnSpc>
                    <a:spcPct val="120000"/>
                  </a:lnSpc>
                </a:pPr>
                <a:endParaRPr lang="fr-FR" sz="1800" dirty="0">
                  <a:solidFill>
                    <a:schemeClr val="tx1">
                      <a:lumMod val="50000"/>
                    </a:schemeClr>
                  </a:solidFill>
                  <a:latin typeface="Helvetica LT"/>
                  <a:cs typeface="Helvetica LT"/>
                </a:endParaRPr>
              </a:p>
            </p:txBody>
          </p:sp>
        </p:grpSp>
        <p:sp>
          <p:nvSpPr>
            <p:cNvPr id="15" name="Rectangle 14"/>
            <p:cNvSpPr/>
            <p:nvPr/>
          </p:nvSpPr>
          <p:spPr>
            <a:xfrm>
              <a:off x="10113983" y="533292"/>
              <a:ext cx="574655" cy="1058666"/>
            </a:xfrm>
            <a:prstGeom prst="rect">
              <a:avLst/>
            </a:prstGeom>
            <a:solidFill>
              <a:srgbClr val="105393"/>
            </a:solidFill>
          </p:spPr>
          <p:style>
            <a:lnRef idx="1">
              <a:schemeClr val="accent1"/>
            </a:lnRef>
            <a:fillRef idx="3">
              <a:schemeClr val="accent1"/>
            </a:fillRef>
            <a:effectRef idx="2">
              <a:schemeClr val="accent1"/>
            </a:effectRef>
            <a:fontRef idx="minor">
              <a:schemeClr val="lt1"/>
            </a:fontRef>
          </p:style>
          <p:txBody>
            <a:bodyPr lIns="116790" tIns="58397" rIns="116790" bIns="58397" rtlCol="0" anchor="ctr"/>
            <a:lstStyle/>
            <a:p>
              <a:fld id="{02253450-B5C9-43C1-BCF4-FAE8614031DA}" type="slidenum">
                <a:rPr lang="fr-FR" sz="1700" smtClean="0">
                  <a:solidFill>
                    <a:schemeClr val="tx1"/>
                  </a:solidFill>
                </a:rPr>
                <a:pPr/>
                <a:t>2</a:t>
              </a:fld>
              <a:endParaRPr lang="fr-FR" sz="1700" dirty="0">
                <a:solidFill>
                  <a:schemeClr val="tx1"/>
                </a:solidFill>
              </a:endParaRPr>
            </a:p>
          </p:txBody>
        </p:sp>
      </p:grpSp>
      <p:pic>
        <p:nvPicPr>
          <p:cNvPr id="2050" name="Picture 2" descr="\\2K3SBS-SER\dossiers communs\2- Filières\2.1- Eolien\10. Pôles\10.3 Pôle industrie\logo\20121123 Logo Windustry.jpg"/>
          <p:cNvPicPr>
            <a:picLocks noChangeAspect="1" noChangeArrowheads="1"/>
          </p:cNvPicPr>
          <p:nvPr/>
        </p:nvPicPr>
        <p:blipFill>
          <a:blip r:embed="rId3"/>
          <a:srcRect/>
          <a:stretch>
            <a:fillRect/>
          </a:stretch>
        </p:blipFill>
        <p:spPr bwMode="auto">
          <a:xfrm>
            <a:off x="7444163" y="6494420"/>
            <a:ext cx="2708033" cy="1068430"/>
          </a:xfrm>
          <a:prstGeom prst="rect">
            <a:avLst/>
          </a:prstGeom>
          <a:noFill/>
        </p:spPr>
      </p:pic>
    </p:spTree>
    <p:extLst>
      <p:ext uri="{BB962C8B-B14F-4D97-AF65-F5344CB8AC3E}">
        <p14:creationId xmlns:p14="http://schemas.microsoft.com/office/powerpoint/2010/main" xmlns="" val="273631497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14" name="ZoneTexte 13"/>
          <p:cNvSpPr txBox="1"/>
          <p:nvPr/>
        </p:nvSpPr>
        <p:spPr>
          <a:xfrm>
            <a:off x="1595692" y="1535640"/>
            <a:ext cx="8609256" cy="5750246"/>
          </a:xfrm>
          <a:prstGeom prst="rect">
            <a:avLst/>
          </a:prstGeom>
          <a:noFill/>
        </p:spPr>
        <p:txBody>
          <a:bodyPr wrap="square" lIns="0" tIns="58397" rIns="116790" bIns="58397" rtlCol="0">
            <a:spAutoFit/>
          </a:bodyPr>
          <a:lstStyle/>
          <a:p>
            <a:pPr marL="342900" indent="-342900">
              <a:lnSpc>
                <a:spcPct val="150000"/>
              </a:lnSpc>
              <a:spcAft>
                <a:spcPts val="300"/>
              </a:spcAft>
            </a:pPr>
            <a:r>
              <a:rPr lang="fr-FR" sz="1600" b="1" i="1" dirty="0" smtClean="0">
                <a:solidFill>
                  <a:schemeClr val="bg1">
                    <a:lumMod val="50000"/>
                    <a:lumOff val="50000"/>
                  </a:schemeClr>
                </a:solidFill>
                <a:latin typeface="Helvetica LT"/>
                <a:cs typeface="Helvetica LT"/>
              </a:rPr>
              <a:t>Le SER est l’organisation française des professionnels des énergies renouvelables. </a:t>
            </a:r>
          </a:p>
          <a:p>
            <a:pPr marL="342900" indent="-342900">
              <a:lnSpc>
                <a:spcPct val="150000"/>
              </a:lnSpc>
              <a:spcAft>
                <a:spcPts val="300"/>
              </a:spcAft>
            </a:pPr>
            <a:r>
              <a:rPr lang="fr-FR" sz="1600" b="1" i="1" dirty="0" smtClean="0">
                <a:solidFill>
                  <a:schemeClr val="bg1">
                    <a:lumMod val="50000"/>
                    <a:lumOff val="50000"/>
                  </a:schemeClr>
                </a:solidFill>
                <a:latin typeface="Helvetica LT"/>
                <a:cs typeface="Helvetica LT"/>
              </a:rPr>
              <a:t>	Le SER représente : </a:t>
            </a:r>
          </a:p>
          <a:p>
            <a:pPr marL="342900" indent="-342900">
              <a:lnSpc>
                <a:spcPct val="150000"/>
              </a:lnSpc>
              <a:spcAft>
                <a:spcPts val="300"/>
              </a:spcAft>
            </a:pPr>
            <a:r>
              <a:rPr lang="fr-FR" sz="1600" b="1" i="1" dirty="0" smtClean="0">
                <a:solidFill>
                  <a:schemeClr val="bg1">
                    <a:lumMod val="50000"/>
                    <a:lumOff val="50000"/>
                  </a:schemeClr>
                </a:solidFill>
                <a:latin typeface="Helvetica LT"/>
                <a:cs typeface="Helvetica LT"/>
              </a:rPr>
              <a:t>				- </a:t>
            </a:r>
            <a:r>
              <a:rPr lang="fr-FR" sz="1600" b="1" i="1" u="sng" dirty="0" smtClean="0">
                <a:solidFill>
                  <a:schemeClr val="bg1">
                    <a:lumMod val="50000"/>
                    <a:lumOff val="50000"/>
                  </a:schemeClr>
                </a:solidFill>
                <a:latin typeface="Helvetica LT"/>
                <a:cs typeface="Helvetica LT"/>
              </a:rPr>
              <a:t>400 adhérents</a:t>
            </a:r>
            <a:r>
              <a:rPr lang="fr-FR" sz="1600" b="1" i="1" dirty="0" smtClean="0">
                <a:solidFill>
                  <a:schemeClr val="bg1">
                    <a:lumMod val="50000"/>
                    <a:lumOff val="50000"/>
                  </a:schemeClr>
                </a:solidFill>
                <a:latin typeface="Helvetica LT"/>
                <a:cs typeface="Helvetica LT"/>
              </a:rPr>
              <a:t> à travers </a:t>
            </a:r>
            <a:r>
              <a:rPr lang="fr-FR" sz="1600" b="1" i="1" u="sng" dirty="0" smtClean="0">
                <a:solidFill>
                  <a:schemeClr val="bg1">
                    <a:lumMod val="50000"/>
                    <a:lumOff val="50000"/>
                  </a:schemeClr>
                </a:solidFill>
                <a:latin typeface="Helvetica LT"/>
                <a:cs typeface="Helvetica LT"/>
              </a:rPr>
              <a:t>8 filières</a:t>
            </a:r>
            <a:r>
              <a:rPr lang="fr-FR" sz="1600" b="1" i="1" dirty="0" smtClean="0">
                <a:solidFill>
                  <a:schemeClr val="bg1">
                    <a:lumMod val="50000"/>
                    <a:lumOff val="50000"/>
                  </a:schemeClr>
                </a:solidFill>
                <a:latin typeface="Helvetica LT"/>
                <a:cs typeface="Helvetica LT"/>
              </a:rPr>
              <a:t>, </a:t>
            </a:r>
          </a:p>
          <a:p>
            <a:pPr marL="342900" indent="-342900">
              <a:lnSpc>
                <a:spcPct val="150000"/>
              </a:lnSpc>
              <a:spcAft>
                <a:spcPts val="300"/>
              </a:spcAft>
            </a:pPr>
            <a:r>
              <a:rPr lang="fr-FR" sz="1600" b="1" i="1" dirty="0" smtClean="0">
                <a:solidFill>
                  <a:schemeClr val="bg1">
                    <a:lumMod val="50000"/>
                    <a:lumOff val="50000"/>
                  </a:schemeClr>
                </a:solidFill>
                <a:latin typeface="Helvetica LT"/>
                <a:cs typeface="Helvetica LT"/>
              </a:rPr>
              <a:t>				- un CA de 10 milliards d’euros, </a:t>
            </a:r>
          </a:p>
          <a:p>
            <a:pPr marL="342900" indent="-342900">
              <a:lnSpc>
                <a:spcPct val="150000"/>
              </a:lnSpc>
              <a:spcAft>
                <a:spcPts val="300"/>
              </a:spcAft>
            </a:pPr>
            <a:r>
              <a:rPr lang="fr-FR" sz="1600" b="1" i="1" dirty="0" smtClean="0">
                <a:solidFill>
                  <a:schemeClr val="bg1">
                    <a:lumMod val="50000"/>
                    <a:lumOff val="50000"/>
                  </a:schemeClr>
                </a:solidFill>
                <a:latin typeface="Helvetica LT"/>
                <a:cs typeface="Helvetica LT"/>
              </a:rPr>
              <a:t>				- plus de </a:t>
            </a:r>
            <a:r>
              <a:rPr lang="fr-FR" sz="1600" b="1" i="1" u="sng" dirty="0" smtClean="0">
                <a:solidFill>
                  <a:schemeClr val="bg1">
                    <a:lumMod val="50000"/>
                    <a:lumOff val="50000"/>
                  </a:schemeClr>
                </a:solidFill>
                <a:latin typeface="Helvetica LT"/>
                <a:cs typeface="Helvetica LT"/>
              </a:rPr>
              <a:t>80 000 emplois</a:t>
            </a:r>
            <a:r>
              <a:rPr lang="fr-FR" sz="1600" b="1" i="1" dirty="0" smtClean="0">
                <a:solidFill>
                  <a:schemeClr val="bg1">
                    <a:lumMod val="50000"/>
                    <a:lumOff val="50000"/>
                  </a:schemeClr>
                </a:solidFill>
                <a:latin typeface="Helvetica LT"/>
                <a:cs typeface="Helvetica LT"/>
              </a:rPr>
              <a:t>.</a:t>
            </a:r>
          </a:p>
          <a:p>
            <a:pPr marL="342900" indent="-342900">
              <a:lnSpc>
                <a:spcPct val="150000"/>
              </a:lnSpc>
              <a:spcAft>
                <a:spcPts val="300"/>
              </a:spcAft>
            </a:pPr>
            <a:r>
              <a:rPr lang="fr-FR" sz="1600" b="1" i="1" dirty="0" smtClean="0">
                <a:solidFill>
                  <a:srgbClr val="105393"/>
                </a:solidFill>
                <a:latin typeface="Helvetica LT"/>
                <a:cs typeface="Helvetica LT"/>
              </a:rPr>
              <a:t>Sa mission est de promouvoir le développement des énergies renouvelables, en défendant les intérêts des différents acteurs du secteur et en informant ses concitoyens et leurs représentants des atouts de ces formes d’énergies. </a:t>
            </a:r>
          </a:p>
          <a:p>
            <a:pPr marL="342900" indent="-342900">
              <a:lnSpc>
                <a:spcPct val="150000"/>
              </a:lnSpc>
              <a:spcAft>
                <a:spcPts val="300"/>
              </a:spcAft>
            </a:pPr>
            <a:r>
              <a:rPr lang="fr-FR" sz="1600" b="1" i="1" dirty="0" smtClean="0">
                <a:solidFill>
                  <a:schemeClr val="bg1">
                    <a:lumMod val="50000"/>
                    <a:lumOff val="50000"/>
                  </a:schemeClr>
                </a:solidFill>
                <a:latin typeface="Helvetica LT"/>
                <a:cs typeface="Helvetica LT"/>
              </a:rPr>
              <a:t>8 filières énergétiques au service de : </a:t>
            </a:r>
          </a:p>
          <a:p>
            <a:pPr marL="342900" indent="-342900">
              <a:lnSpc>
                <a:spcPct val="150000"/>
              </a:lnSpc>
              <a:spcAft>
                <a:spcPts val="300"/>
              </a:spcAft>
              <a:buFontTx/>
              <a:buChar char="-"/>
            </a:pPr>
            <a:r>
              <a:rPr lang="fr-FR" sz="1200" b="1" i="1" dirty="0" smtClean="0">
                <a:solidFill>
                  <a:schemeClr val="bg1">
                    <a:lumMod val="50000"/>
                    <a:lumOff val="50000"/>
                  </a:schemeClr>
                </a:solidFill>
                <a:latin typeface="Helvetica LT"/>
                <a:cs typeface="Helvetica LT"/>
              </a:rPr>
              <a:t>la croissance économique de notre pays</a:t>
            </a:r>
          </a:p>
          <a:p>
            <a:pPr marL="342900" indent="-342900">
              <a:lnSpc>
                <a:spcPct val="150000"/>
              </a:lnSpc>
              <a:spcAft>
                <a:spcPts val="300"/>
              </a:spcAft>
              <a:buFontTx/>
              <a:buChar char="-"/>
            </a:pPr>
            <a:r>
              <a:rPr lang="fr-FR" sz="1200" b="1" i="1" dirty="0" smtClean="0">
                <a:solidFill>
                  <a:schemeClr val="bg1">
                    <a:lumMod val="50000"/>
                    <a:lumOff val="50000"/>
                  </a:schemeClr>
                </a:solidFill>
                <a:latin typeface="Helvetica LT"/>
                <a:cs typeface="Helvetica LT"/>
              </a:rPr>
              <a:t>la sécurité d’approvisionnement ou l’indépendance énergétique</a:t>
            </a:r>
          </a:p>
          <a:p>
            <a:pPr marL="342900" indent="-342900">
              <a:lnSpc>
                <a:spcPct val="150000"/>
              </a:lnSpc>
              <a:spcAft>
                <a:spcPts val="300"/>
              </a:spcAft>
              <a:buFontTx/>
              <a:buChar char="-"/>
            </a:pPr>
            <a:r>
              <a:rPr lang="fr-FR" sz="1200" b="1" i="1" dirty="0" smtClean="0">
                <a:solidFill>
                  <a:schemeClr val="bg1">
                    <a:lumMod val="50000"/>
                    <a:lumOff val="50000"/>
                  </a:schemeClr>
                </a:solidFill>
                <a:latin typeface="Helvetica LT"/>
                <a:cs typeface="Helvetica LT"/>
              </a:rPr>
              <a:t>la réduction des émissions de CO2</a:t>
            </a:r>
          </a:p>
          <a:p>
            <a:pPr marL="342900" indent="-342900">
              <a:lnSpc>
                <a:spcPct val="150000"/>
              </a:lnSpc>
              <a:spcAft>
                <a:spcPts val="300"/>
              </a:spcAft>
              <a:buFontTx/>
              <a:buChar char="-"/>
            </a:pPr>
            <a:r>
              <a:rPr lang="fr-FR" sz="1200" b="1" i="1" dirty="0" smtClean="0">
                <a:solidFill>
                  <a:schemeClr val="bg1">
                    <a:lumMod val="50000"/>
                    <a:lumOff val="50000"/>
                  </a:schemeClr>
                </a:solidFill>
                <a:latin typeface="Helvetica LT"/>
                <a:cs typeface="Helvetica LT"/>
              </a:rPr>
              <a:t>l’aménagement du territoire</a:t>
            </a:r>
          </a:p>
          <a:p>
            <a:pPr marL="342900" indent="-342900">
              <a:lnSpc>
                <a:spcPct val="150000"/>
              </a:lnSpc>
              <a:spcAft>
                <a:spcPts val="300"/>
              </a:spcAft>
            </a:pPr>
            <a:endParaRPr lang="fr-FR" sz="1600" b="1" i="1" dirty="0" smtClean="0">
              <a:solidFill>
                <a:srgbClr val="105393"/>
              </a:solidFill>
              <a:latin typeface="Helvetica LT"/>
              <a:cs typeface="Helvetica LT"/>
            </a:endParaRPr>
          </a:p>
          <a:p>
            <a:pPr marL="342900" indent="-342900">
              <a:lnSpc>
                <a:spcPct val="150000"/>
              </a:lnSpc>
              <a:spcAft>
                <a:spcPts val="300"/>
              </a:spcAft>
            </a:pPr>
            <a:endParaRPr lang="fr-FR" sz="1600" b="1" i="1" dirty="0" smtClean="0">
              <a:solidFill>
                <a:srgbClr val="105393"/>
              </a:solidFill>
              <a:latin typeface="Helvetica LT"/>
              <a:cs typeface="Helvetica LT"/>
            </a:endParaRPr>
          </a:p>
        </p:txBody>
      </p:sp>
      <p:grpSp>
        <p:nvGrpSpPr>
          <p:cNvPr id="2" name="Grouper 2"/>
          <p:cNvGrpSpPr/>
          <p:nvPr/>
        </p:nvGrpSpPr>
        <p:grpSpPr>
          <a:xfrm>
            <a:off x="1593745" y="0"/>
            <a:ext cx="9094893" cy="1231635"/>
            <a:chOff x="1593745" y="360323"/>
            <a:chExt cx="9094893" cy="1231635"/>
          </a:xfrm>
        </p:grpSpPr>
        <p:grpSp>
          <p:nvGrpSpPr>
            <p:cNvPr id="3" name="Grouper 1"/>
            <p:cNvGrpSpPr/>
            <p:nvPr/>
          </p:nvGrpSpPr>
          <p:grpSpPr>
            <a:xfrm>
              <a:off x="1593745" y="360323"/>
              <a:ext cx="8520238" cy="1096512"/>
              <a:chOff x="1477049" y="326741"/>
              <a:chExt cx="7896372" cy="994320"/>
            </a:xfrm>
          </p:grpSpPr>
          <p:cxnSp>
            <p:nvCxnSpPr>
              <p:cNvPr id="17" name="Connecteur droit 16"/>
              <p:cNvCxnSpPr/>
              <p:nvPr/>
            </p:nvCxnSpPr>
            <p:spPr>
              <a:xfrm>
                <a:off x="1477049" y="326741"/>
                <a:ext cx="0" cy="959999"/>
              </a:xfrm>
              <a:prstGeom prst="line">
                <a:avLst/>
              </a:prstGeom>
              <a:ln w="3175" cmpd="sng">
                <a:solidFill>
                  <a:srgbClr val="A6A6A6"/>
                </a:solidFill>
              </a:ln>
            </p:spPr>
            <p:style>
              <a:lnRef idx="2">
                <a:schemeClr val="accent1"/>
              </a:lnRef>
              <a:fillRef idx="0">
                <a:schemeClr val="accent1"/>
              </a:fillRef>
              <a:effectRef idx="1">
                <a:schemeClr val="accent1"/>
              </a:effectRef>
              <a:fontRef idx="minor">
                <a:schemeClr val="tx1"/>
              </a:fontRef>
            </p:style>
          </p:cxnSp>
          <p:sp>
            <p:nvSpPr>
              <p:cNvPr id="18" name="ZoneTexte 17"/>
              <p:cNvSpPr txBox="1"/>
              <p:nvPr/>
            </p:nvSpPr>
            <p:spPr>
              <a:xfrm>
                <a:off x="1734471" y="397815"/>
                <a:ext cx="3175336" cy="349414"/>
              </a:xfrm>
              <a:prstGeom prst="rect">
                <a:avLst/>
              </a:prstGeom>
              <a:noFill/>
            </p:spPr>
            <p:txBody>
              <a:bodyPr wrap="square" lIns="0" tIns="53639" rIns="107275" bIns="53639" rtlCol="0">
                <a:spAutoFit/>
              </a:bodyPr>
              <a:lstStyle/>
              <a:p>
                <a:endParaRPr lang="fr-FR" sz="1800" dirty="0">
                  <a:solidFill>
                    <a:srgbClr val="105393"/>
                  </a:solidFill>
                  <a:latin typeface="Myriad Pro"/>
                  <a:cs typeface="Myriad Pro"/>
                </a:endParaRPr>
              </a:p>
            </p:txBody>
          </p:sp>
          <p:sp>
            <p:nvSpPr>
              <p:cNvPr id="19" name="ZoneTexte 18"/>
              <p:cNvSpPr txBox="1"/>
              <p:nvPr/>
            </p:nvSpPr>
            <p:spPr>
              <a:xfrm>
                <a:off x="1739282" y="659092"/>
                <a:ext cx="7634139" cy="399650"/>
              </a:xfrm>
              <a:prstGeom prst="rect">
                <a:avLst/>
              </a:prstGeom>
              <a:noFill/>
            </p:spPr>
            <p:txBody>
              <a:bodyPr wrap="square" lIns="0" tIns="53639" rIns="107275" bIns="53639" rtlCol="0">
                <a:spAutoFit/>
              </a:bodyPr>
              <a:lstStyle/>
              <a:p>
                <a:pPr>
                  <a:lnSpc>
                    <a:spcPct val="90000"/>
                  </a:lnSpc>
                </a:pPr>
                <a:r>
                  <a:rPr lang="fr-FR" sz="2400" b="1" dirty="0" smtClean="0">
                    <a:solidFill>
                      <a:srgbClr val="105393"/>
                    </a:solidFill>
                    <a:latin typeface="Helvetica LT"/>
                    <a:cs typeface="Helvetica LT"/>
                  </a:rPr>
                  <a:t>Le Syndicat des énergies renouvelables</a:t>
                </a:r>
                <a:endParaRPr lang="fr-FR" sz="2400" b="1" dirty="0">
                  <a:solidFill>
                    <a:srgbClr val="105393"/>
                  </a:solidFill>
                  <a:latin typeface="Helvetica LT"/>
                  <a:cs typeface="Helvetica LT"/>
                </a:endParaRPr>
              </a:p>
            </p:txBody>
          </p:sp>
          <p:sp>
            <p:nvSpPr>
              <p:cNvPr id="20" name="ZoneTexte 19"/>
              <p:cNvSpPr txBox="1"/>
              <p:nvPr/>
            </p:nvSpPr>
            <p:spPr>
              <a:xfrm>
                <a:off x="1739283" y="963590"/>
                <a:ext cx="1895182" cy="357471"/>
              </a:xfrm>
              <a:prstGeom prst="rect">
                <a:avLst/>
              </a:prstGeom>
              <a:noFill/>
            </p:spPr>
            <p:txBody>
              <a:bodyPr wrap="square" lIns="0" rtlCol="0">
                <a:spAutoFit/>
              </a:bodyPr>
              <a:lstStyle/>
              <a:p>
                <a:pPr>
                  <a:lnSpc>
                    <a:spcPct val="120000"/>
                  </a:lnSpc>
                </a:pPr>
                <a:endParaRPr lang="fr-FR" sz="1800" dirty="0">
                  <a:solidFill>
                    <a:schemeClr val="tx1">
                      <a:lumMod val="50000"/>
                    </a:schemeClr>
                  </a:solidFill>
                  <a:latin typeface="Helvetica LT"/>
                  <a:cs typeface="Helvetica LT"/>
                </a:endParaRPr>
              </a:p>
            </p:txBody>
          </p:sp>
        </p:grpSp>
        <p:sp>
          <p:nvSpPr>
            <p:cNvPr id="15" name="Rectangle 14"/>
            <p:cNvSpPr/>
            <p:nvPr/>
          </p:nvSpPr>
          <p:spPr>
            <a:xfrm>
              <a:off x="10113983" y="533292"/>
              <a:ext cx="574655" cy="1058666"/>
            </a:xfrm>
            <a:prstGeom prst="rect">
              <a:avLst/>
            </a:prstGeom>
            <a:solidFill>
              <a:srgbClr val="105393"/>
            </a:solidFill>
          </p:spPr>
          <p:style>
            <a:lnRef idx="1">
              <a:schemeClr val="accent1"/>
            </a:lnRef>
            <a:fillRef idx="3">
              <a:schemeClr val="accent1"/>
            </a:fillRef>
            <a:effectRef idx="2">
              <a:schemeClr val="accent1"/>
            </a:effectRef>
            <a:fontRef idx="minor">
              <a:schemeClr val="lt1"/>
            </a:fontRef>
          </p:style>
          <p:txBody>
            <a:bodyPr lIns="116790" tIns="58397" rIns="116790" bIns="58397" rtlCol="0" anchor="ctr"/>
            <a:lstStyle/>
            <a:p>
              <a:fld id="{02253450-B5C9-43C1-BCF4-FAE8614031DA}" type="slidenum">
                <a:rPr lang="fr-FR" sz="1700" smtClean="0">
                  <a:solidFill>
                    <a:schemeClr val="tx1"/>
                  </a:solidFill>
                </a:rPr>
                <a:pPr/>
                <a:t>3</a:t>
              </a:fld>
              <a:endParaRPr lang="fr-FR" sz="1700" dirty="0">
                <a:solidFill>
                  <a:schemeClr val="tx1"/>
                </a:solidFill>
              </a:endParaRPr>
            </a:p>
          </p:txBody>
        </p:sp>
      </p:grpSp>
      <p:pic>
        <p:nvPicPr>
          <p:cNvPr id="2050" name="Picture 2" descr="\\2K3SBS-SER\dossiers communs\2- Filières\2.1- Eolien\10. Pôles\10.3 Pôle industrie\logo\20121123 Logo Windustry.jpg"/>
          <p:cNvPicPr>
            <a:picLocks noChangeAspect="1" noChangeArrowheads="1"/>
          </p:cNvPicPr>
          <p:nvPr/>
        </p:nvPicPr>
        <p:blipFill>
          <a:blip r:embed="rId3"/>
          <a:srcRect/>
          <a:stretch>
            <a:fillRect/>
          </a:stretch>
        </p:blipFill>
        <p:spPr bwMode="auto">
          <a:xfrm>
            <a:off x="7444163" y="6494420"/>
            <a:ext cx="2708033" cy="1068430"/>
          </a:xfrm>
          <a:prstGeom prst="rect">
            <a:avLst/>
          </a:prstGeom>
          <a:noFill/>
        </p:spPr>
      </p:pic>
      <p:pic>
        <p:nvPicPr>
          <p:cNvPr id="16" name="Picture 3"/>
          <p:cNvPicPr>
            <a:picLocks noChangeAspect="1" noChangeArrowheads="1"/>
          </p:cNvPicPr>
          <p:nvPr/>
        </p:nvPicPr>
        <p:blipFill>
          <a:blip r:embed="rId4"/>
          <a:srcRect t="17138"/>
          <a:stretch>
            <a:fillRect/>
          </a:stretch>
        </p:blipFill>
        <p:spPr bwMode="auto">
          <a:xfrm>
            <a:off x="7373382" y="2009085"/>
            <a:ext cx="2682410" cy="1566565"/>
          </a:xfrm>
          <a:prstGeom prst="rect">
            <a:avLst/>
          </a:prstGeom>
          <a:noFill/>
          <a:ln w="9525">
            <a:noFill/>
            <a:miter lim="800000"/>
            <a:headEnd/>
            <a:tailEnd/>
          </a:ln>
        </p:spPr>
      </p:pic>
    </p:spTree>
    <p:extLst>
      <p:ext uri="{BB962C8B-B14F-4D97-AF65-F5344CB8AC3E}">
        <p14:creationId xmlns:p14="http://schemas.microsoft.com/office/powerpoint/2010/main" xmlns="" val="273631497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22" name="Picture 3"/>
          <p:cNvPicPr>
            <a:picLocks noChangeAspect="1" noChangeArrowheads="1"/>
          </p:cNvPicPr>
          <p:nvPr/>
        </p:nvPicPr>
        <p:blipFill>
          <a:blip r:embed="rId3"/>
          <a:srcRect/>
          <a:stretch>
            <a:fillRect/>
          </a:stretch>
        </p:blipFill>
        <p:spPr bwMode="auto">
          <a:xfrm>
            <a:off x="1222774" y="4429714"/>
            <a:ext cx="1269797" cy="1800000"/>
          </a:xfrm>
          <a:prstGeom prst="rect">
            <a:avLst/>
          </a:prstGeom>
          <a:noFill/>
          <a:ln w="9525">
            <a:solidFill>
              <a:schemeClr val="bg1">
                <a:lumMod val="50000"/>
                <a:lumOff val="50000"/>
              </a:schemeClr>
            </a:solidFill>
            <a:miter lim="800000"/>
            <a:headEnd/>
            <a:tailEnd/>
          </a:ln>
        </p:spPr>
      </p:pic>
      <p:pic>
        <p:nvPicPr>
          <p:cNvPr id="23" name="Picture 4"/>
          <p:cNvPicPr>
            <a:picLocks noChangeAspect="1" noChangeArrowheads="1"/>
          </p:cNvPicPr>
          <p:nvPr/>
        </p:nvPicPr>
        <p:blipFill>
          <a:blip r:embed="rId4"/>
          <a:srcRect/>
          <a:stretch>
            <a:fillRect/>
          </a:stretch>
        </p:blipFill>
        <p:spPr bwMode="auto">
          <a:xfrm>
            <a:off x="3185689" y="4421401"/>
            <a:ext cx="1273640" cy="1800000"/>
          </a:xfrm>
          <a:prstGeom prst="rect">
            <a:avLst/>
          </a:prstGeom>
          <a:noFill/>
          <a:ln w="9525">
            <a:solidFill>
              <a:schemeClr val="bg1">
                <a:lumMod val="50000"/>
                <a:lumOff val="50000"/>
              </a:schemeClr>
            </a:solidFill>
            <a:miter lim="800000"/>
            <a:headEnd/>
            <a:tailEnd/>
          </a:ln>
        </p:spPr>
      </p:pic>
      <p:sp>
        <p:nvSpPr>
          <p:cNvPr id="26" name="ZoneTexte 25"/>
          <p:cNvSpPr txBox="1"/>
          <p:nvPr/>
        </p:nvSpPr>
        <p:spPr>
          <a:xfrm>
            <a:off x="1211802" y="6228637"/>
            <a:ext cx="1491476" cy="246825"/>
          </a:xfrm>
          <a:prstGeom prst="rect">
            <a:avLst/>
          </a:prstGeom>
          <a:noFill/>
        </p:spPr>
        <p:txBody>
          <a:bodyPr wrap="square" lIns="0" tIns="53639" rIns="107275" bIns="53639" rtlCol="0">
            <a:spAutoFit/>
          </a:bodyPr>
          <a:lstStyle/>
          <a:p>
            <a:pPr algn="ctr">
              <a:lnSpc>
                <a:spcPct val="90000"/>
              </a:lnSpc>
            </a:pPr>
            <a:r>
              <a:rPr lang="fr-FR" sz="1000" dirty="0" smtClean="0">
                <a:solidFill>
                  <a:schemeClr val="bg1">
                    <a:lumMod val="50000"/>
                    <a:lumOff val="50000"/>
                  </a:schemeClr>
                </a:solidFill>
              </a:rPr>
              <a:t>Objectifs (offshore)</a:t>
            </a:r>
            <a:endParaRPr lang="fr-FR" b="1" dirty="0" smtClean="0">
              <a:solidFill>
                <a:schemeClr val="bg1">
                  <a:lumMod val="50000"/>
                  <a:lumOff val="50000"/>
                </a:schemeClr>
              </a:solidFill>
              <a:latin typeface="Helvetica LT"/>
              <a:cs typeface="Helvetica LT"/>
            </a:endParaRPr>
          </a:p>
        </p:txBody>
      </p:sp>
      <p:sp>
        <p:nvSpPr>
          <p:cNvPr id="27" name="ZoneTexte 26"/>
          <p:cNvSpPr txBox="1"/>
          <p:nvPr/>
        </p:nvSpPr>
        <p:spPr>
          <a:xfrm>
            <a:off x="2744843" y="6221542"/>
            <a:ext cx="2217857" cy="246825"/>
          </a:xfrm>
          <a:prstGeom prst="rect">
            <a:avLst/>
          </a:prstGeom>
          <a:noFill/>
        </p:spPr>
        <p:txBody>
          <a:bodyPr wrap="square" lIns="0" tIns="53639" rIns="107275" bIns="53639" rtlCol="0">
            <a:spAutoFit/>
          </a:bodyPr>
          <a:lstStyle/>
          <a:p>
            <a:pPr algn="ctr">
              <a:lnSpc>
                <a:spcPct val="90000"/>
              </a:lnSpc>
            </a:pPr>
            <a:r>
              <a:rPr lang="fr-FR" sz="1000" dirty="0" smtClean="0">
                <a:solidFill>
                  <a:schemeClr val="bg1">
                    <a:lumMod val="50000"/>
                    <a:lumOff val="50000"/>
                  </a:schemeClr>
                </a:solidFill>
              </a:rPr>
              <a:t>Simplification administrative (offshore)</a:t>
            </a:r>
            <a:endParaRPr lang="fr-FR" dirty="0" smtClean="0">
              <a:solidFill>
                <a:schemeClr val="bg1">
                  <a:lumMod val="50000"/>
                  <a:lumOff val="50000"/>
                </a:schemeClr>
              </a:solidFill>
              <a:latin typeface="Helvetica LT"/>
              <a:cs typeface="Helvetica LT"/>
            </a:endParaRPr>
          </a:p>
        </p:txBody>
      </p:sp>
      <p:pic>
        <p:nvPicPr>
          <p:cNvPr id="1026" name="Picture 2"/>
          <p:cNvPicPr>
            <a:picLocks noChangeAspect="1" noChangeArrowheads="1"/>
          </p:cNvPicPr>
          <p:nvPr/>
        </p:nvPicPr>
        <p:blipFill>
          <a:blip r:embed="rId5"/>
          <a:srcRect/>
          <a:stretch>
            <a:fillRect/>
          </a:stretch>
        </p:blipFill>
        <p:spPr bwMode="auto">
          <a:xfrm>
            <a:off x="7034156" y="4422116"/>
            <a:ext cx="1273640" cy="1800000"/>
          </a:xfrm>
          <a:prstGeom prst="rect">
            <a:avLst/>
          </a:prstGeom>
          <a:noFill/>
          <a:ln w="9525">
            <a:solidFill>
              <a:schemeClr val="bg1">
                <a:lumMod val="50000"/>
                <a:lumOff val="50000"/>
              </a:schemeClr>
            </a:solidFill>
            <a:miter lim="800000"/>
            <a:headEnd/>
            <a:tailEnd/>
          </a:ln>
        </p:spPr>
      </p:pic>
      <p:sp>
        <p:nvSpPr>
          <p:cNvPr id="14" name="ZoneTexte 13"/>
          <p:cNvSpPr txBox="1"/>
          <p:nvPr/>
        </p:nvSpPr>
        <p:spPr>
          <a:xfrm>
            <a:off x="1595692" y="1535640"/>
            <a:ext cx="8771052" cy="3588115"/>
          </a:xfrm>
          <a:prstGeom prst="rect">
            <a:avLst/>
          </a:prstGeom>
          <a:noFill/>
        </p:spPr>
        <p:txBody>
          <a:bodyPr wrap="square" lIns="0" tIns="58397" rIns="116790" bIns="58397" rtlCol="0">
            <a:spAutoFit/>
          </a:bodyPr>
          <a:lstStyle/>
          <a:p>
            <a:pPr marL="342900" indent="-342900">
              <a:lnSpc>
                <a:spcPct val="150000"/>
              </a:lnSpc>
              <a:spcAft>
                <a:spcPts val="300"/>
              </a:spcAft>
            </a:pPr>
            <a:r>
              <a:rPr lang="fr-FR" sz="1600" b="1" i="1" dirty="0" smtClean="0">
                <a:solidFill>
                  <a:srgbClr val="105393"/>
                </a:solidFill>
                <a:latin typeface="Helvetica LT"/>
                <a:cs typeface="Helvetica LT"/>
              </a:rPr>
              <a:t>200 entreprises adhérentes rassemblées autour d’un bureau d’élus et de 5 pôles : </a:t>
            </a:r>
            <a:r>
              <a:rPr lang="fr-FR" sz="1600" b="1" i="1" dirty="0" smtClean="0">
                <a:solidFill>
                  <a:schemeClr val="bg1">
                    <a:lumMod val="50000"/>
                    <a:lumOff val="50000"/>
                  </a:schemeClr>
                </a:solidFill>
                <a:latin typeface="Helvetica LT"/>
                <a:cs typeface="Helvetica LT"/>
              </a:rPr>
              <a:t>réglementaire, économique, offshore, exploitation-maintenance, réseaux </a:t>
            </a:r>
            <a:r>
              <a:rPr lang="fr-FR" sz="1600" b="1" i="1" dirty="0" smtClean="0">
                <a:solidFill>
                  <a:schemeClr val="bg1">
                    <a:lumMod val="50000"/>
                    <a:lumOff val="50000"/>
                  </a:schemeClr>
                </a:solidFill>
                <a:latin typeface="Helvetica LT"/>
                <a:cs typeface="Helvetica LT"/>
              </a:rPr>
              <a:t>électriques</a:t>
            </a:r>
          </a:p>
          <a:p>
            <a:pPr marL="342900" indent="-342900">
              <a:lnSpc>
                <a:spcPct val="150000"/>
              </a:lnSpc>
              <a:spcAft>
                <a:spcPts val="300"/>
              </a:spcAft>
            </a:pPr>
            <a:r>
              <a:rPr lang="fr-FR" sz="1600" b="1" i="1" dirty="0" smtClean="0">
                <a:solidFill>
                  <a:srgbClr val="105393"/>
                </a:solidFill>
                <a:latin typeface="Helvetica LT"/>
                <a:cs typeface="Helvetica LT"/>
              </a:rPr>
              <a:t>Principales </a:t>
            </a:r>
            <a:r>
              <a:rPr lang="fr-FR" sz="1600" b="1" i="1" dirty="0" smtClean="0">
                <a:solidFill>
                  <a:srgbClr val="105393"/>
                </a:solidFill>
                <a:latin typeface="Helvetica LT"/>
                <a:cs typeface="Helvetica LT"/>
              </a:rPr>
              <a:t>missions du SER et de sa commissions éolienne :</a:t>
            </a:r>
          </a:p>
          <a:p>
            <a:pPr marL="342900" indent="-342900">
              <a:lnSpc>
                <a:spcPct val="150000"/>
              </a:lnSpc>
              <a:spcAft>
                <a:spcPts val="300"/>
              </a:spcAft>
              <a:buFontTx/>
              <a:buChar char="-"/>
            </a:pPr>
            <a:r>
              <a:rPr lang="fr-FR" sz="1600" b="1" i="1" dirty="0" smtClean="0">
                <a:solidFill>
                  <a:schemeClr val="bg1">
                    <a:lumMod val="50000"/>
                    <a:lumOff val="50000"/>
                  </a:schemeClr>
                </a:solidFill>
                <a:latin typeface="Helvetica LT"/>
                <a:cs typeface="Helvetica LT"/>
              </a:rPr>
              <a:t>Défense et </a:t>
            </a:r>
            <a:r>
              <a:rPr lang="fr-FR" sz="1600" b="1" i="1" dirty="0" smtClean="0">
                <a:solidFill>
                  <a:schemeClr val="bg1">
                    <a:lumMod val="50000"/>
                    <a:lumOff val="50000"/>
                  </a:schemeClr>
                </a:solidFill>
                <a:latin typeface="Helvetica LT"/>
                <a:cs typeface="Helvetica LT"/>
              </a:rPr>
              <a:t>représentation </a:t>
            </a:r>
            <a:r>
              <a:rPr lang="fr-FR" sz="1600" b="1" i="1" dirty="0" smtClean="0">
                <a:solidFill>
                  <a:schemeClr val="bg1">
                    <a:lumMod val="50000"/>
                    <a:lumOff val="50000"/>
                  </a:schemeClr>
                </a:solidFill>
                <a:latin typeface="Helvetica LT"/>
                <a:cs typeface="Helvetica LT"/>
              </a:rPr>
              <a:t>des entreprises </a:t>
            </a:r>
            <a:r>
              <a:rPr lang="fr-FR" sz="1600" b="1" i="1" dirty="0" smtClean="0">
                <a:solidFill>
                  <a:schemeClr val="bg1">
                    <a:lumMod val="50000"/>
                    <a:lumOff val="50000"/>
                  </a:schemeClr>
                </a:solidFill>
                <a:latin typeface="Helvetica LT"/>
                <a:cs typeface="Helvetica LT"/>
              </a:rPr>
              <a:t>des </a:t>
            </a:r>
            <a:r>
              <a:rPr lang="fr-FR" sz="1600" b="1" i="1" dirty="0" smtClean="0">
                <a:solidFill>
                  <a:schemeClr val="bg1">
                    <a:lumMod val="50000"/>
                    <a:lumOff val="50000"/>
                  </a:schemeClr>
                </a:solidFill>
                <a:latin typeface="Helvetica LT"/>
                <a:cs typeface="Helvetica LT"/>
              </a:rPr>
              <a:t>énergies renouvelables</a:t>
            </a:r>
          </a:p>
          <a:p>
            <a:pPr marL="342900" indent="-342900">
              <a:lnSpc>
                <a:spcPct val="150000"/>
              </a:lnSpc>
              <a:spcAft>
                <a:spcPts val="300"/>
              </a:spcAft>
              <a:buFontTx/>
              <a:buChar char="-"/>
            </a:pPr>
            <a:r>
              <a:rPr lang="fr-FR" sz="1600" b="1" i="1" dirty="0" smtClean="0">
                <a:solidFill>
                  <a:schemeClr val="bg1">
                    <a:lumMod val="50000"/>
                    <a:lumOff val="50000"/>
                  </a:schemeClr>
                </a:solidFill>
                <a:latin typeface="Helvetica LT"/>
                <a:cs typeface="Helvetica LT"/>
              </a:rPr>
              <a:t>Promotion du développement des </a:t>
            </a:r>
            <a:r>
              <a:rPr lang="fr-FR" sz="1600" b="1" i="1" dirty="0" err="1" smtClean="0">
                <a:solidFill>
                  <a:schemeClr val="bg1">
                    <a:lumMod val="50000"/>
                    <a:lumOff val="50000"/>
                  </a:schemeClr>
                </a:solidFill>
                <a:latin typeface="Helvetica LT"/>
                <a:cs typeface="Helvetica LT"/>
              </a:rPr>
              <a:t>EnR</a:t>
            </a:r>
            <a:r>
              <a:rPr lang="fr-FR" sz="1600" b="1" i="1" dirty="0" smtClean="0">
                <a:solidFill>
                  <a:schemeClr val="bg1">
                    <a:lumMod val="50000"/>
                    <a:lumOff val="50000"/>
                  </a:schemeClr>
                </a:solidFill>
                <a:latin typeface="Helvetica LT"/>
                <a:cs typeface="Helvetica LT"/>
              </a:rPr>
              <a:t> et défense des intérêts des acteurs du secteur</a:t>
            </a:r>
          </a:p>
          <a:p>
            <a:pPr marL="342900" indent="-342900">
              <a:lnSpc>
                <a:spcPct val="150000"/>
              </a:lnSpc>
              <a:spcAft>
                <a:spcPts val="300"/>
              </a:spcAft>
              <a:buFontTx/>
              <a:buChar char="-"/>
            </a:pPr>
            <a:r>
              <a:rPr lang="fr-FR" sz="1600" b="1" i="1" dirty="0" smtClean="0">
                <a:solidFill>
                  <a:schemeClr val="bg1">
                    <a:lumMod val="50000"/>
                    <a:lumOff val="50000"/>
                  </a:schemeClr>
                </a:solidFill>
                <a:latin typeface="Helvetica LT"/>
                <a:cs typeface="Helvetica LT"/>
              </a:rPr>
              <a:t>Participation active </a:t>
            </a:r>
            <a:r>
              <a:rPr lang="fr-FR" sz="1600" b="1" i="1" dirty="0" smtClean="0">
                <a:solidFill>
                  <a:schemeClr val="bg1">
                    <a:lumMod val="50000"/>
                    <a:lumOff val="50000"/>
                  </a:schemeClr>
                </a:solidFill>
                <a:latin typeface="Helvetica LT"/>
                <a:cs typeface="Helvetica LT"/>
              </a:rPr>
              <a:t>à l’élaboration des textes législatifs et réglementaires</a:t>
            </a:r>
          </a:p>
          <a:p>
            <a:pPr marL="342900" indent="-342900">
              <a:lnSpc>
                <a:spcPct val="150000"/>
              </a:lnSpc>
              <a:spcAft>
                <a:spcPts val="300"/>
              </a:spcAft>
            </a:pPr>
            <a:r>
              <a:rPr lang="fr-FR" sz="1600" b="1" i="1" dirty="0" smtClean="0">
                <a:solidFill>
                  <a:srgbClr val="105393"/>
                </a:solidFill>
                <a:latin typeface="Helvetica LT"/>
                <a:cs typeface="Helvetica LT"/>
              </a:rPr>
              <a:t>Exemples </a:t>
            </a:r>
            <a:r>
              <a:rPr lang="fr-FR" sz="1600" b="1" i="1" dirty="0" smtClean="0">
                <a:solidFill>
                  <a:srgbClr val="105393"/>
                </a:solidFill>
                <a:latin typeface="Helvetica LT"/>
                <a:cs typeface="Helvetica LT"/>
              </a:rPr>
              <a:t>d’outils, propositions et publications :</a:t>
            </a:r>
          </a:p>
          <a:p>
            <a:pPr marL="342900" indent="-342900">
              <a:spcAft>
                <a:spcPts val="300"/>
              </a:spcAft>
            </a:pPr>
            <a:endParaRPr lang="fr-FR" sz="1600" b="1" i="1" dirty="0" smtClean="0">
              <a:solidFill>
                <a:srgbClr val="105393"/>
              </a:solidFill>
              <a:latin typeface="Helvetica LT"/>
              <a:cs typeface="Helvetica LT"/>
            </a:endParaRPr>
          </a:p>
          <a:p>
            <a:pPr marL="342900" indent="-342900">
              <a:lnSpc>
                <a:spcPct val="150000"/>
              </a:lnSpc>
              <a:spcAft>
                <a:spcPts val="300"/>
              </a:spcAft>
            </a:pPr>
            <a:endParaRPr lang="fr-FR" sz="1600" b="1" i="1" dirty="0" smtClean="0">
              <a:solidFill>
                <a:srgbClr val="1772AE"/>
              </a:solidFill>
              <a:latin typeface="Helvetica LT"/>
              <a:cs typeface="Helvetica LT"/>
            </a:endParaRPr>
          </a:p>
        </p:txBody>
      </p:sp>
      <p:grpSp>
        <p:nvGrpSpPr>
          <p:cNvPr id="2" name="Grouper 2"/>
          <p:cNvGrpSpPr/>
          <p:nvPr/>
        </p:nvGrpSpPr>
        <p:grpSpPr>
          <a:xfrm>
            <a:off x="1593745" y="0"/>
            <a:ext cx="9094893" cy="1231635"/>
            <a:chOff x="1593745" y="360323"/>
            <a:chExt cx="9094893" cy="1231635"/>
          </a:xfrm>
        </p:grpSpPr>
        <p:grpSp>
          <p:nvGrpSpPr>
            <p:cNvPr id="3" name="Grouper 1"/>
            <p:cNvGrpSpPr/>
            <p:nvPr/>
          </p:nvGrpSpPr>
          <p:grpSpPr>
            <a:xfrm>
              <a:off x="1593745" y="360323"/>
              <a:ext cx="8520238" cy="1096512"/>
              <a:chOff x="1477049" y="326741"/>
              <a:chExt cx="7896372" cy="994320"/>
            </a:xfrm>
          </p:grpSpPr>
          <p:cxnSp>
            <p:nvCxnSpPr>
              <p:cNvPr id="17" name="Connecteur droit 16"/>
              <p:cNvCxnSpPr/>
              <p:nvPr/>
            </p:nvCxnSpPr>
            <p:spPr>
              <a:xfrm>
                <a:off x="1477049" y="326741"/>
                <a:ext cx="0" cy="959999"/>
              </a:xfrm>
              <a:prstGeom prst="line">
                <a:avLst/>
              </a:prstGeom>
              <a:ln w="3175" cmpd="sng">
                <a:solidFill>
                  <a:srgbClr val="A6A6A6"/>
                </a:solidFill>
              </a:ln>
            </p:spPr>
            <p:style>
              <a:lnRef idx="2">
                <a:schemeClr val="accent1"/>
              </a:lnRef>
              <a:fillRef idx="0">
                <a:schemeClr val="accent1"/>
              </a:fillRef>
              <a:effectRef idx="1">
                <a:schemeClr val="accent1"/>
              </a:effectRef>
              <a:fontRef idx="minor">
                <a:schemeClr val="tx1"/>
              </a:fontRef>
            </p:style>
          </p:cxnSp>
          <p:sp>
            <p:nvSpPr>
              <p:cNvPr id="18" name="ZoneTexte 17"/>
              <p:cNvSpPr txBox="1"/>
              <p:nvPr/>
            </p:nvSpPr>
            <p:spPr>
              <a:xfrm>
                <a:off x="1734471" y="397815"/>
                <a:ext cx="3175336" cy="349414"/>
              </a:xfrm>
              <a:prstGeom prst="rect">
                <a:avLst/>
              </a:prstGeom>
              <a:noFill/>
            </p:spPr>
            <p:txBody>
              <a:bodyPr wrap="square" lIns="0" tIns="53639" rIns="107275" bIns="53639" rtlCol="0">
                <a:spAutoFit/>
              </a:bodyPr>
              <a:lstStyle/>
              <a:p>
                <a:endParaRPr lang="fr-FR" sz="1800" dirty="0">
                  <a:solidFill>
                    <a:srgbClr val="105393"/>
                  </a:solidFill>
                  <a:latin typeface="Myriad Pro"/>
                  <a:cs typeface="Myriad Pro"/>
                </a:endParaRPr>
              </a:p>
            </p:txBody>
          </p:sp>
          <p:sp>
            <p:nvSpPr>
              <p:cNvPr id="19" name="ZoneTexte 18"/>
              <p:cNvSpPr txBox="1"/>
              <p:nvPr/>
            </p:nvSpPr>
            <p:spPr>
              <a:xfrm>
                <a:off x="1739282" y="659092"/>
                <a:ext cx="7634139" cy="399650"/>
              </a:xfrm>
              <a:prstGeom prst="rect">
                <a:avLst/>
              </a:prstGeom>
              <a:noFill/>
            </p:spPr>
            <p:txBody>
              <a:bodyPr wrap="square" lIns="0" tIns="53639" rIns="107275" bIns="53639" rtlCol="0">
                <a:spAutoFit/>
              </a:bodyPr>
              <a:lstStyle/>
              <a:p>
                <a:pPr>
                  <a:lnSpc>
                    <a:spcPct val="90000"/>
                  </a:lnSpc>
                </a:pPr>
                <a:r>
                  <a:rPr lang="fr-FR" sz="2400" b="1" dirty="0" smtClean="0">
                    <a:solidFill>
                      <a:srgbClr val="105393"/>
                    </a:solidFill>
                    <a:latin typeface="Helvetica LT"/>
                    <a:cs typeface="Helvetica LT"/>
                  </a:rPr>
                  <a:t>La commission éolienne du SER</a:t>
                </a:r>
                <a:endParaRPr lang="fr-FR" sz="2400" b="1" dirty="0">
                  <a:solidFill>
                    <a:srgbClr val="105393"/>
                  </a:solidFill>
                  <a:latin typeface="Helvetica LT"/>
                  <a:cs typeface="Helvetica LT"/>
                </a:endParaRPr>
              </a:p>
            </p:txBody>
          </p:sp>
          <p:sp>
            <p:nvSpPr>
              <p:cNvPr id="20" name="ZoneTexte 19"/>
              <p:cNvSpPr txBox="1"/>
              <p:nvPr/>
            </p:nvSpPr>
            <p:spPr>
              <a:xfrm>
                <a:off x="1739283" y="963590"/>
                <a:ext cx="1895182" cy="357471"/>
              </a:xfrm>
              <a:prstGeom prst="rect">
                <a:avLst/>
              </a:prstGeom>
              <a:noFill/>
            </p:spPr>
            <p:txBody>
              <a:bodyPr wrap="square" lIns="0" rtlCol="0">
                <a:spAutoFit/>
              </a:bodyPr>
              <a:lstStyle/>
              <a:p>
                <a:pPr>
                  <a:lnSpc>
                    <a:spcPct val="120000"/>
                  </a:lnSpc>
                </a:pPr>
                <a:endParaRPr lang="fr-FR" sz="1800" dirty="0">
                  <a:solidFill>
                    <a:schemeClr val="tx1">
                      <a:lumMod val="50000"/>
                    </a:schemeClr>
                  </a:solidFill>
                  <a:latin typeface="Helvetica LT"/>
                  <a:cs typeface="Helvetica LT"/>
                </a:endParaRPr>
              </a:p>
            </p:txBody>
          </p:sp>
        </p:grpSp>
        <p:sp>
          <p:nvSpPr>
            <p:cNvPr id="15" name="Rectangle 14"/>
            <p:cNvSpPr/>
            <p:nvPr/>
          </p:nvSpPr>
          <p:spPr>
            <a:xfrm>
              <a:off x="10113983" y="533292"/>
              <a:ext cx="574655" cy="1058666"/>
            </a:xfrm>
            <a:prstGeom prst="rect">
              <a:avLst/>
            </a:prstGeom>
            <a:solidFill>
              <a:srgbClr val="105393"/>
            </a:solidFill>
          </p:spPr>
          <p:style>
            <a:lnRef idx="1">
              <a:schemeClr val="accent1"/>
            </a:lnRef>
            <a:fillRef idx="3">
              <a:schemeClr val="accent1"/>
            </a:fillRef>
            <a:effectRef idx="2">
              <a:schemeClr val="accent1"/>
            </a:effectRef>
            <a:fontRef idx="minor">
              <a:schemeClr val="lt1"/>
            </a:fontRef>
          </p:style>
          <p:txBody>
            <a:bodyPr lIns="116790" tIns="58397" rIns="116790" bIns="58397" rtlCol="0" anchor="ctr"/>
            <a:lstStyle/>
            <a:p>
              <a:fld id="{02253450-B5C9-43C1-BCF4-FAE8614031DA}" type="slidenum">
                <a:rPr lang="fr-FR" sz="1700" smtClean="0">
                  <a:solidFill>
                    <a:schemeClr val="tx1"/>
                  </a:solidFill>
                </a:rPr>
                <a:pPr/>
                <a:t>4</a:t>
              </a:fld>
              <a:endParaRPr lang="fr-FR" sz="1700" dirty="0">
                <a:solidFill>
                  <a:schemeClr val="tx1"/>
                </a:solidFill>
              </a:endParaRPr>
            </a:p>
          </p:txBody>
        </p:sp>
      </p:grpSp>
      <p:pic>
        <p:nvPicPr>
          <p:cNvPr id="2050" name="Picture 2" descr="\\2K3SBS-SER\dossiers communs\2- Filières\2.1- Eolien\10. Pôles\10.3 Pôle industrie\logo\20121123 Logo Windustry.jpg"/>
          <p:cNvPicPr>
            <a:picLocks noChangeAspect="1" noChangeArrowheads="1"/>
          </p:cNvPicPr>
          <p:nvPr/>
        </p:nvPicPr>
        <p:blipFill>
          <a:blip r:embed="rId6"/>
          <a:srcRect/>
          <a:stretch>
            <a:fillRect/>
          </a:stretch>
        </p:blipFill>
        <p:spPr bwMode="auto">
          <a:xfrm>
            <a:off x="7444163" y="6494420"/>
            <a:ext cx="2708033" cy="1068430"/>
          </a:xfrm>
          <a:prstGeom prst="rect">
            <a:avLst/>
          </a:prstGeom>
          <a:noFill/>
        </p:spPr>
      </p:pic>
      <p:pic>
        <p:nvPicPr>
          <p:cNvPr id="12" name="Picture 2"/>
          <p:cNvPicPr>
            <a:picLocks noChangeAspect="1" noChangeArrowheads="1"/>
          </p:cNvPicPr>
          <p:nvPr/>
        </p:nvPicPr>
        <p:blipFill>
          <a:blip r:embed="rId7"/>
          <a:srcRect/>
          <a:stretch>
            <a:fillRect/>
          </a:stretch>
        </p:blipFill>
        <p:spPr bwMode="auto">
          <a:xfrm>
            <a:off x="5095626" y="4430142"/>
            <a:ext cx="1266120" cy="1800000"/>
          </a:xfrm>
          <a:prstGeom prst="rect">
            <a:avLst/>
          </a:prstGeom>
          <a:noFill/>
          <a:ln w="9525">
            <a:solidFill>
              <a:schemeClr val="bg1">
                <a:lumMod val="50000"/>
                <a:lumOff val="50000"/>
              </a:schemeClr>
            </a:solidFill>
            <a:miter lim="800000"/>
            <a:headEnd/>
            <a:tailEnd/>
          </a:ln>
        </p:spPr>
      </p:pic>
      <p:pic>
        <p:nvPicPr>
          <p:cNvPr id="21" name="Picture 2"/>
          <p:cNvPicPr>
            <a:picLocks noChangeAspect="1" noChangeArrowheads="1"/>
          </p:cNvPicPr>
          <p:nvPr/>
        </p:nvPicPr>
        <p:blipFill>
          <a:blip r:embed="rId8"/>
          <a:srcRect/>
          <a:stretch>
            <a:fillRect/>
          </a:stretch>
        </p:blipFill>
        <p:spPr bwMode="auto">
          <a:xfrm>
            <a:off x="8999995" y="4429714"/>
            <a:ext cx="1225614" cy="1800000"/>
          </a:xfrm>
          <a:prstGeom prst="rect">
            <a:avLst/>
          </a:prstGeom>
          <a:noFill/>
          <a:ln w="9525">
            <a:solidFill>
              <a:schemeClr val="bg1">
                <a:lumMod val="50000"/>
                <a:lumOff val="50000"/>
              </a:schemeClr>
            </a:solidFill>
            <a:miter lim="800000"/>
            <a:headEnd/>
            <a:tailEnd/>
          </a:ln>
        </p:spPr>
      </p:pic>
      <p:sp>
        <p:nvSpPr>
          <p:cNvPr id="16" name="ZoneTexte 15"/>
          <p:cNvSpPr txBox="1"/>
          <p:nvPr/>
        </p:nvSpPr>
        <p:spPr>
          <a:xfrm>
            <a:off x="7000904" y="6220343"/>
            <a:ext cx="1491476" cy="246825"/>
          </a:xfrm>
          <a:prstGeom prst="rect">
            <a:avLst/>
          </a:prstGeom>
          <a:noFill/>
        </p:spPr>
        <p:txBody>
          <a:bodyPr wrap="square" lIns="0" tIns="53639" rIns="107275" bIns="53639" rtlCol="0">
            <a:spAutoFit/>
          </a:bodyPr>
          <a:lstStyle/>
          <a:p>
            <a:pPr algn="ctr">
              <a:lnSpc>
                <a:spcPct val="90000"/>
              </a:lnSpc>
            </a:pPr>
            <a:r>
              <a:rPr lang="fr-FR" sz="1000" dirty="0" smtClean="0">
                <a:solidFill>
                  <a:schemeClr val="bg1">
                    <a:lumMod val="50000"/>
                    <a:lumOff val="50000"/>
                  </a:schemeClr>
                </a:solidFill>
              </a:rPr>
              <a:t>Raccordement électrique</a:t>
            </a:r>
            <a:endParaRPr lang="fr-FR" b="1" dirty="0" smtClean="0">
              <a:solidFill>
                <a:schemeClr val="bg1">
                  <a:lumMod val="50000"/>
                  <a:lumOff val="50000"/>
                </a:schemeClr>
              </a:solidFill>
              <a:latin typeface="Helvetica LT"/>
              <a:cs typeface="Helvetica LT"/>
            </a:endParaRPr>
          </a:p>
        </p:txBody>
      </p:sp>
      <p:sp>
        <p:nvSpPr>
          <p:cNvPr id="24" name="ZoneTexte 23"/>
          <p:cNvSpPr txBox="1"/>
          <p:nvPr/>
        </p:nvSpPr>
        <p:spPr>
          <a:xfrm>
            <a:off x="8941968" y="6221561"/>
            <a:ext cx="1491476" cy="246825"/>
          </a:xfrm>
          <a:prstGeom prst="rect">
            <a:avLst/>
          </a:prstGeom>
          <a:noFill/>
        </p:spPr>
        <p:txBody>
          <a:bodyPr wrap="square" lIns="0" tIns="53639" rIns="107275" bIns="53639" rtlCol="0">
            <a:spAutoFit/>
          </a:bodyPr>
          <a:lstStyle/>
          <a:p>
            <a:pPr algn="ctr">
              <a:lnSpc>
                <a:spcPct val="90000"/>
              </a:lnSpc>
            </a:pPr>
            <a:r>
              <a:rPr lang="fr-FR" sz="1000" dirty="0" smtClean="0">
                <a:solidFill>
                  <a:schemeClr val="bg1">
                    <a:lumMod val="50000"/>
                    <a:lumOff val="50000"/>
                  </a:schemeClr>
                </a:solidFill>
              </a:rPr>
              <a:t>Structuration industrielle</a:t>
            </a:r>
            <a:endParaRPr lang="fr-FR" b="1" dirty="0" smtClean="0">
              <a:solidFill>
                <a:schemeClr val="bg1">
                  <a:lumMod val="50000"/>
                  <a:lumOff val="50000"/>
                </a:schemeClr>
              </a:solidFill>
              <a:latin typeface="Helvetica LT"/>
              <a:cs typeface="Helvetica LT"/>
            </a:endParaRPr>
          </a:p>
        </p:txBody>
      </p:sp>
      <p:sp>
        <p:nvSpPr>
          <p:cNvPr id="25" name="ZoneTexte 24"/>
          <p:cNvSpPr txBox="1"/>
          <p:nvPr/>
        </p:nvSpPr>
        <p:spPr>
          <a:xfrm>
            <a:off x="5072245" y="6225099"/>
            <a:ext cx="1491476" cy="246825"/>
          </a:xfrm>
          <a:prstGeom prst="rect">
            <a:avLst/>
          </a:prstGeom>
          <a:noFill/>
        </p:spPr>
        <p:txBody>
          <a:bodyPr wrap="square" lIns="0" tIns="53639" rIns="107275" bIns="53639" rtlCol="0">
            <a:spAutoFit/>
          </a:bodyPr>
          <a:lstStyle/>
          <a:p>
            <a:pPr algn="ctr">
              <a:lnSpc>
                <a:spcPct val="90000"/>
              </a:lnSpc>
            </a:pPr>
            <a:r>
              <a:rPr lang="fr-FR" sz="1000" dirty="0" smtClean="0">
                <a:solidFill>
                  <a:schemeClr val="bg1">
                    <a:lumMod val="50000"/>
                    <a:lumOff val="50000"/>
                  </a:schemeClr>
                </a:solidFill>
              </a:rPr>
              <a:t>Mécanismes de soutien</a:t>
            </a:r>
            <a:endParaRPr lang="fr-FR" b="1" dirty="0" smtClean="0">
              <a:solidFill>
                <a:schemeClr val="bg1">
                  <a:lumMod val="50000"/>
                  <a:lumOff val="50000"/>
                </a:schemeClr>
              </a:solidFill>
              <a:latin typeface="Helvetica LT"/>
              <a:cs typeface="Helvetica LT"/>
            </a:endParaRPr>
          </a:p>
        </p:txBody>
      </p:sp>
    </p:spTree>
    <p:extLst>
      <p:ext uri="{BB962C8B-B14F-4D97-AF65-F5344CB8AC3E}">
        <p14:creationId xmlns:p14="http://schemas.microsoft.com/office/powerpoint/2010/main" xmlns="" val="273631497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13" name="ZoneTexte 12"/>
          <p:cNvSpPr txBox="1"/>
          <p:nvPr/>
        </p:nvSpPr>
        <p:spPr>
          <a:xfrm>
            <a:off x="1533788" y="1171460"/>
            <a:ext cx="5418131" cy="394933"/>
          </a:xfrm>
          <a:prstGeom prst="rect">
            <a:avLst/>
          </a:prstGeom>
          <a:noFill/>
        </p:spPr>
        <p:txBody>
          <a:bodyPr wrap="square" lIns="0" tIns="58397" rIns="116790" bIns="58397" rtlCol="0">
            <a:spAutoFit/>
          </a:bodyPr>
          <a:lstStyle/>
          <a:p>
            <a:pPr>
              <a:lnSpc>
                <a:spcPct val="90000"/>
              </a:lnSpc>
            </a:pPr>
            <a:r>
              <a:rPr lang="fr-FR" sz="2000" b="1" dirty="0" smtClean="0">
                <a:solidFill>
                  <a:schemeClr val="tx1">
                    <a:lumMod val="50000"/>
                  </a:schemeClr>
                </a:solidFill>
                <a:latin typeface="Helvetica LT"/>
                <a:cs typeface="Helvetica LT"/>
              </a:rPr>
              <a:t>Situation mi-2014 :</a:t>
            </a:r>
            <a:endParaRPr lang="fr-FR" sz="2000" dirty="0" smtClean="0">
              <a:solidFill>
                <a:schemeClr val="tx1">
                  <a:lumMod val="50000"/>
                </a:schemeClr>
              </a:solidFill>
              <a:latin typeface="Helvetica LT"/>
              <a:cs typeface="Helvetica LT"/>
            </a:endParaRPr>
          </a:p>
        </p:txBody>
      </p:sp>
      <p:sp>
        <p:nvSpPr>
          <p:cNvPr id="14" name="ZoneTexte 13"/>
          <p:cNvSpPr txBox="1"/>
          <p:nvPr/>
        </p:nvSpPr>
        <p:spPr>
          <a:xfrm>
            <a:off x="1595692" y="1535640"/>
            <a:ext cx="8609256" cy="5065443"/>
          </a:xfrm>
          <a:prstGeom prst="rect">
            <a:avLst/>
          </a:prstGeom>
          <a:noFill/>
        </p:spPr>
        <p:txBody>
          <a:bodyPr wrap="square" lIns="0" tIns="58397" rIns="116790" bIns="58397" rtlCol="0">
            <a:spAutoFit/>
          </a:bodyPr>
          <a:lstStyle/>
          <a:p>
            <a:pPr marL="342900" indent="-342900">
              <a:lnSpc>
                <a:spcPct val="150000"/>
              </a:lnSpc>
              <a:spcAft>
                <a:spcPts val="300"/>
              </a:spcAft>
            </a:pPr>
            <a:r>
              <a:rPr lang="fr-FR" sz="1600" b="1" i="1" dirty="0" smtClean="0">
                <a:solidFill>
                  <a:srgbClr val="105393"/>
                </a:solidFill>
                <a:latin typeface="Helvetica LT"/>
                <a:cs typeface="Helvetica LT"/>
              </a:rPr>
              <a:t>8 575 MW </a:t>
            </a:r>
            <a:r>
              <a:rPr lang="fr-FR" sz="1600" b="1" i="1" dirty="0" smtClean="0">
                <a:solidFill>
                  <a:srgbClr val="105393"/>
                </a:solidFill>
                <a:latin typeface="Helvetica LT"/>
                <a:cs typeface="Helvetica LT"/>
              </a:rPr>
              <a:t>installés (à terre)</a:t>
            </a:r>
            <a:endParaRPr lang="fr-FR" sz="1600" b="1" i="1" dirty="0" smtClean="0">
              <a:solidFill>
                <a:srgbClr val="105393"/>
              </a:solidFill>
              <a:latin typeface="Helvetica LT"/>
              <a:cs typeface="Helvetica LT"/>
            </a:endParaRPr>
          </a:p>
          <a:p>
            <a:pPr marL="342900" indent="-342900">
              <a:lnSpc>
                <a:spcPct val="150000"/>
              </a:lnSpc>
              <a:spcAft>
                <a:spcPts val="300"/>
              </a:spcAft>
            </a:pPr>
            <a:r>
              <a:rPr lang="fr-FR" sz="1600" b="1" i="1" dirty="0" smtClean="0">
                <a:solidFill>
                  <a:srgbClr val="105393"/>
                </a:solidFill>
                <a:latin typeface="Helvetica LT"/>
                <a:cs typeface="Helvetica LT"/>
              </a:rPr>
              <a:t>= 780 parcs éoliens </a:t>
            </a:r>
          </a:p>
          <a:p>
            <a:pPr marL="342900" indent="-342900">
              <a:lnSpc>
                <a:spcPct val="150000"/>
              </a:lnSpc>
              <a:spcAft>
                <a:spcPts val="300"/>
              </a:spcAft>
            </a:pPr>
            <a:r>
              <a:rPr lang="fr-FR" sz="1600" b="1" i="1" dirty="0" smtClean="0">
                <a:solidFill>
                  <a:srgbClr val="105393"/>
                </a:solidFill>
                <a:latin typeface="Helvetica LT"/>
                <a:cs typeface="Helvetica LT"/>
              </a:rPr>
              <a:t>= 4 400 éoliennes</a:t>
            </a:r>
          </a:p>
          <a:p>
            <a:pPr marL="342900" indent="-342900">
              <a:lnSpc>
                <a:spcPct val="150000"/>
              </a:lnSpc>
              <a:spcAft>
                <a:spcPts val="300"/>
              </a:spcAft>
            </a:pPr>
            <a:r>
              <a:rPr lang="fr-FR" sz="1600" b="1" i="1" dirty="0" smtClean="0">
                <a:solidFill>
                  <a:srgbClr val="105393"/>
                </a:solidFill>
                <a:latin typeface="Helvetica LT"/>
                <a:cs typeface="Helvetica LT"/>
              </a:rPr>
              <a:t>=&gt; 10 000 emplois</a:t>
            </a:r>
          </a:p>
          <a:p>
            <a:pPr marL="342900" indent="-342900">
              <a:lnSpc>
                <a:spcPct val="150000"/>
              </a:lnSpc>
              <a:spcAft>
                <a:spcPts val="300"/>
              </a:spcAft>
            </a:pPr>
            <a:r>
              <a:rPr lang="fr-FR" sz="1600" b="1" i="1" dirty="0" smtClean="0">
                <a:solidFill>
                  <a:srgbClr val="105393"/>
                </a:solidFill>
                <a:latin typeface="Helvetica LT"/>
                <a:cs typeface="Helvetica LT"/>
              </a:rPr>
              <a:t>=&gt; 3,7% de la consommation électrique</a:t>
            </a:r>
          </a:p>
          <a:p>
            <a:pPr marL="342900" indent="-342900">
              <a:lnSpc>
                <a:spcPct val="150000"/>
              </a:lnSpc>
              <a:spcAft>
                <a:spcPts val="300"/>
              </a:spcAft>
            </a:pPr>
            <a:endParaRPr lang="fr-FR" sz="1600" b="1" i="1" dirty="0" smtClean="0">
              <a:solidFill>
                <a:srgbClr val="105393"/>
              </a:solidFill>
              <a:latin typeface="Helvetica LT"/>
              <a:cs typeface="Helvetica LT"/>
            </a:endParaRPr>
          </a:p>
          <a:p>
            <a:pPr marL="342900" indent="-342900">
              <a:lnSpc>
                <a:spcPct val="150000"/>
              </a:lnSpc>
              <a:spcAft>
                <a:spcPts val="300"/>
              </a:spcAft>
            </a:pPr>
            <a:r>
              <a:rPr lang="fr-FR" sz="2000" b="1" dirty="0" smtClean="0">
                <a:solidFill>
                  <a:schemeClr val="tx1">
                    <a:lumMod val="50000"/>
                  </a:schemeClr>
                </a:solidFill>
                <a:latin typeface="Helvetica LT"/>
                <a:cs typeface="Helvetica LT"/>
              </a:rPr>
              <a:t>Objectif 2020 :</a:t>
            </a:r>
          </a:p>
          <a:p>
            <a:pPr marL="342900" indent="-342900">
              <a:lnSpc>
                <a:spcPct val="150000"/>
              </a:lnSpc>
              <a:spcAft>
                <a:spcPts val="300"/>
              </a:spcAft>
            </a:pPr>
            <a:r>
              <a:rPr lang="fr-FR" sz="1600" b="1" i="1" dirty="0" smtClean="0">
                <a:solidFill>
                  <a:srgbClr val="105393"/>
                </a:solidFill>
                <a:latin typeface="Helvetica LT"/>
                <a:cs typeface="Helvetica LT"/>
              </a:rPr>
              <a:t>25 000 MW installés</a:t>
            </a:r>
          </a:p>
          <a:p>
            <a:pPr marL="342900" indent="-342900">
              <a:lnSpc>
                <a:spcPct val="150000"/>
              </a:lnSpc>
              <a:spcAft>
                <a:spcPts val="300"/>
              </a:spcAft>
            </a:pPr>
            <a:r>
              <a:rPr lang="fr-FR" sz="1600" b="1" i="1" dirty="0" smtClean="0">
                <a:solidFill>
                  <a:srgbClr val="105393"/>
                </a:solidFill>
                <a:latin typeface="Helvetica LT"/>
                <a:cs typeface="Helvetica LT"/>
              </a:rPr>
              <a:t>Dont : 19 000 MW terrestres</a:t>
            </a:r>
          </a:p>
          <a:p>
            <a:pPr marL="342900" indent="-342900">
              <a:lnSpc>
                <a:spcPct val="150000"/>
              </a:lnSpc>
              <a:spcAft>
                <a:spcPts val="300"/>
              </a:spcAft>
            </a:pPr>
            <a:r>
              <a:rPr lang="fr-FR" sz="1600" b="1" i="1" dirty="0" smtClean="0">
                <a:solidFill>
                  <a:srgbClr val="105393"/>
                </a:solidFill>
                <a:latin typeface="Helvetica LT"/>
                <a:cs typeface="Helvetica LT"/>
              </a:rPr>
              <a:t>Et :		  6 000 MW offshore</a:t>
            </a:r>
          </a:p>
          <a:p>
            <a:pPr marL="342900" indent="-342900">
              <a:lnSpc>
                <a:spcPct val="150000"/>
              </a:lnSpc>
              <a:spcAft>
                <a:spcPts val="300"/>
              </a:spcAft>
            </a:pPr>
            <a:r>
              <a:rPr lang="fr-FR" sz="1600" b="1" i="1" dirty="0" smtClean="0">
                <a:solidFill>
                  <a:srgbClr val="105393"/>
                </a:solidFill>
                <a:latin typeface="Helvetica LT"/>
                <a:cs typeface="Helvetica LT"/>
              </a:rPr>
              <a:t>=&gt; 60 000 emplois</a:t>
            </a:r>
          </a:p>
          <a:p>
            <a:pPr marL="342900" indent="-342900">
              <a:lnSpc>
                <a:spcPct val="150000"/>
              </a:lnSpc>
              <a:spcAft>
                <a:spcPts val="300"/>
              </a:spcAft>
            </a:pPr>
            <a:r>
              <a:rPr lang="fr-FR" sz="1600" b="1" i="1" dirty="0" smtClean="0">
                <a:solidFill>
                  <a:srgbClr val="105393"/>
                </a:solidFill>
                <a:latin typeface="Helvetica LT"/>
                <a:cs typeface="Helvetica LT"/>
              </a:rPr>
              <a:t>=&gt; 11% de la consommation électrique</a:t>
            </a:r>
          </a:p>
        </p:txBody>
      </p:sp>
      <p:grpSp>
        <p:nvGrpSpPr>
          <p:cNvPr id="2" name="Grouper 2"/>
          <p:cNvGrpSpPr/>
          <p:nvPr/>
        </p:nvGrpSpPr>
        <p:grpSpPr>
          <a:xfrm>
            <a:off x="1593745" y="0"/>
            <a:ext cx="9094893" cy="1231635"/>
            <a:chOff x="1593745" y="360323"/>
            <a:chExt cx="9094893" cy="1231635"/>
          </a:xfrm>
        </p:grpSpPr>
        <p:grpSp>
          <p:nvGrpSpPr>
            <p:cNvPr id="3" name="Grouper 1"/>
            <p:cNvGrpSpPr/>
            <p:nvPr/>
          </p:nvGrpSpPr>
          <p:grpSpPr>
            <a:xfrm>
              <a:off x="1593745" y="360323"/>
              <a:ext cx="8520238" cy="1096512"/>
              <a:chOff x="1477049" y="326741"/>
              <a:chExt cx="7896372" cy="994320"/>
            </a:xfrm>
          </p:grpSpPr>
          <p:cxnSp>
            <p:nvCxnSpPr>
              <p:cNvPr id="17" name="Connecteur droit 16"/>
              <p:cNvCxnSpPr/>
              <p:nvPr/>
            </p:nvCxnSpPr>
            <p:spPr>
              <a:xfrm>
                <a:off x="1477049" y="326741"/>
                <a:ext cx="0" cy="959999"/>
              </a:xfrm>
              <a:prstGeom prst="line">
                <a:avLst/>
              </a:prstGeom>
              <a:ln w="3175" cmpd="sng">
                <a:solidFill>
                  <a:srgbClr val="A6A6A6"/>
                </a:solidFill>
              </a:ln>
            </p:spPr>
            <p:style>
              <a:lnRef idx="2">
                <a:schemeClr val="accent1"/>
              </a:lnRef>
              <a:fillRef idx="0">
                <a:schemeClr val="accent1"/>
              </a:fillRef>
              <a:effectRef idx="1">
                <a:schemeClr val="accent1"/>
              </a:effectRef>
              <a:fontRef idx="minor">
                <a:schemeClr val="tx1"/>
              </a:fontRef>
            </p:style>
          </p:cxnSp>
          <p:sp>
            <p:nvSpPr>
              <p:cNvPr id="18" name="ZoneTexte 17"/>
              <p:cNvSpPr txBox="1"/>
              <p:nvPr/>
            </p:nvSpPr>
            <p:spPr>
              <a:xfrm>
                <a:off x="1734471" y="397815"/>
                <a:ext cx="3175336" cy="349414"/>
              </a:xfrm>
              <a:prstGeom prst="rect">
                <a:avLst/>
              </a:prstGeom>
              <a:noFill/>
            </p:spPr>
            <p:txBody>
              <a:bodyPr wrap="square" lIns="0" tIns="53639" rIns="107275" bIns="53639" rtlCol="0">
                <a:spAutoFit/>
              </a:bodyPr>
              <a:lstStyle/>
              <a:p>
                <a:endParaRPr lang="fr-FR" sz="1800" dirty="0">
                  <a:solidFill>
                    <a:srgbClr val="105393"/>
                  </a:solidFill>
                  <a:latin typeface="Myriad Pro"/>
                  <a:cs typeface="Myriad Pro"/>
                </a:endParaRPr>
              </a:p>
            </p:txBody>
          </p:sp>
          <p:sp>
            <p:nvSpPr>
              <p:cNvPr id="19" name="ZoneTexte 18"/>
              <p:cNvSpPr txBox="1"/>
              <p:nvPr/>
            </p:nvSpPr>
            <p:spPr>
              <a:xfrm>
                <a:off x="1739282" y="659092"/>
                <a:ext cx="7634139" cy="399650"/>
              </a:xfrm>
              <a:prstGeom prst="rect">
                <a:avLst/>
              </a:prstGeom>
              <a:noFill/>
            </p:spPr>
            <p:txBody>
              <a:bodyPr wrap="square" lIns="0" tIns="53639" rIns="107275" bIns="53639" rtlCol="0">
                <a:spAutoFit/>
              </a:bodyPr>
              <a:lstStyle/>
              <a:p>
                <a:pPr>
                  <a:lnSpc>
                    <a:spcPct val="90000"/>
                  </a:lnSpc>
                </a:pPr>
                <a:r>
                  <a:rPr lang="fr-FR" sz="2400" b="1" dirty="0" smtClean="0">
                    <a:solidFill>
                      <a:srgbClr val="105393"/>
                    </a:solidFill>
                    <a:latin typeface="Helvetica LT"/>
                    <a:cs typeface="Helvetica LT"/>
                  </a:rPr>
                  <a:t>La filière éolienne française</a:t>
                </a:r>
                <a:endParaRPr lang="fr-FR" sz="2400" b="1" dirty="0">
                  <a:solidFill>
                    <a:srgbClr val="105393"/>
                  </a:solidFill>
                  <a:latin typeface="Helvetica LT"/>
                  <a:cs typeface="Helvetica LT"/>
                </a:endParaRPr>
              </a:p>
            </p:txBody>
          </p:sp>
          <p:sp>
            <p:nvSpPr>
              <p:cNvPr id="20" name="ZoneTexte 19"/>
              <p:cNvSpPr txBox="1"/>
              <p:nvPr/>
            </p:nvSpPr>
            <p:spPr>
              <a:xfrm>
                <a:off x="1739283" y="963590"/>
                <a:ext cx="1895182" cy="357471"/>
              </a:xfrm>
              <a:prstGeom prst="rect">
                <a:avLst/>
              </a:prstGeom>
              <a:noFill/>
            </p:spPr>
            <p:txBody>
              <a:bodyPr wrap="square" lIns="0" rtlCol="0">
                <a:spAutoFit/>
              </a:bodyPr>
              <a:lstStyle/>
              <a:p>
                <a:pPr>
                  <a:lnSpc>
                    <a:spcPct val="120000"/>
                  </a:lnSpc>
                </a:pPr>
                <a:endParaRPr lang="fr-FR" sz="1800" dirty="0">
                  <a:solidFill>
                    <a:schemeClr val="tx1">
                      <a:lumMod val="50000"/>
                    </a:schemeClr>
                  </a:solidFill>
                  <a:latin typeface="Helvetica LT"/>
                  <a:cs typeface="Helvetica LT"/>
                </a:endParaRPr>
              </a:p>
            </p:txBody>
          </p:sp>
        </p:grpSp>
        <p:sp>
          <p:nvSpPr>
            <p:cNvPr id="15" name="Rectangle 14"/>
            <p:cNvSpPr/>
            <p:nvPr/>
          </p:nvSpPr>
          <p:spPr>
            <a:xfrm>
              <a:off x="10113983" y="533292"/>
              <a:ext cx="574655" cy="1058666"/>
            </a:xfrm>
            <a:prstGeom prst="rect">
              <a:avLst/>
            </a:prstGeom>
            <a:solidFill>
              <a:srgbClr val="105393"/>
            </a:solidFill>
          </p:spPr>
          <p:style>
            <a:lnRef idx="1">
              <a:schemeClr val="accent1"/>
            </a:lnRef>
            <a:fillRef idx="3">
              <a:schemeClr val="accent1"/>
            </a:fillRef>
            <a:effectRef idx="2">
              <a:schemeClr val="accent1"/>
            </a:effectRef>
            <a:fontRef idx="minor">
              <a:schemeClr val="lt1"/>
            </a:fontRef>
          </p:style>
          <p:txBody>
            <a:bodyPr lIns="116790" tIns="58397" rIns="116790" bIns="58397" rtlCol="0" anchor="ctr"/>
            <a:lstStyle/>
            <a:p>
              <a:fld id="{02253450-B5C9-43C1-BCF4-FAE8614031DA}" type="slidenum">
                <a:rPr lang="fr-FR" sz="1700" smtClean="0">
                  <a:solidFill>
                    <a:schemeClr val="tx1"/>
                  </a:solidFill>
                </a:rPr>
                <a:pPr/>
                <a:t>5</a:t>
              </a:fld>
              <a:endParaRPr lang="fr-FR" sz="1700" dirty="0">
                <a:solidFill>
                  <a:schemeClr val="tx1"/>
                </a:solidFill>
              </a:endParaRPr>
            </a:p>
          </p:txBody>
        </p:sp>
      </p:grpSp>
      <p:pic>
        <p:nvPicPr>
          <p:cNvPr id="2050" name="Picture 2" descr="\\2K3SBS-SER\dossiers communs\2- Filières\2.1- Eolien\10. Pôles\10.3 Pôle industrie\logo\20121123 Logo Windustry.jpg"/>
          <p:cNvPicPr>
            <a:picLocks noChangeAspect="1" noChangeArrowheads="1"/>
          </p:cNvPicPr>
          <p:nvPr/>
        </p:nvPicPr>
        <p:blipFill>
          <a:blip r:embed="rId3"/>
          <a:srcRect/>
          <a:stretch>
            <a:fillRect/>
          </a:stretch>
        </p:blipFill>
        <p:spPr bwMode="auto">
          <a:xfrm>
            <a:off x="7444163" y="6494420"/>
            <a:ext cx="2708033" cy="1068430"/>
          </a:xfrm>
          <a:prstGeom prst="rect">
            <a:avLst/>
          </a:prstGeom>
          <a:noFill/>
        </p:spPr>
      </p:pic>
      <p:pic>
        <p:nvPicPr>
          <p:cNvPr id="107523" name="Picture 3"/>
          <p:cNvPicPr>
            <a:picLocks noChangeAspect="1" noChangeArrowheads="1"/>
          </p:cNvPicPr>
          <p:nvPr/>
        </p:nvPicPr>
        <p:blipFill>
          <a:blip r:embed="rId4"/>
          <a:srcRect/>
          <a:stretch>
            <a:fillRect/>
          </a:stretch>
        </p:blipFill>
        <p:spPr bwMode="auto">
          <a:xfrm>
            <a:off x="5550781" y="1371600"/>
            <a:ext cx="4569432" cy="5039690"/>
          </a:xfrm>
          <a:prstGeom prst="rect">
            <a:avLst/>
          </a:prstGeom>
          <a:noFill/>
          <a:ln w="9525">
            <a:noFill/>
            <a:miter lim="800000"/>
            <a:headEnd/>
            <a:tailEnd/>
          </a:ln>
        </p:spPr>
      </p:pic>
    </p:spTree>
    <p:extLst>
      <p:ext uri="{BB962C8B-B14F-4D97-AF65-F5344CB8AC3E}">
        <p14:creationId xmlns:p14="http://schemas.microsoft.com/office/powerpoint/2010/main" xmlns="" val="273631497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13" name="ZoneTexte 12"/>
          <p:cNvSpPr txBox="1"/>
          <p:nvPr/>
        </p:nvSpPr>
        <p:spPr>
          <a:xfrm>
            <a:off x="1533788" y="1171460"/>
            <a:ext cx="5418131" cy="394933"/>
          </a:xfrm>
          <a:prstGeom prst="rect">
            <a:avLst/>
          </a:prstGeom>
          <a:noFill/>
        </p:spPr>
        <p:txBody>
          <a:bodyPr wrap="square" lIns="0" tIns="58397" rIns="116790" bIns="58397" rtlCol="0">
            <a:spAutoFit/>
          </a:bodyPr>
          <a:lstStyle/>
          <a:p>
            <a:pPr>
              <a:lnSpc>
                <a:spcPct val="90000"/>
              </a:lnSpc>
            </a:pPr>
            <a:endParaRPr lang="fr-FR" sz="2000" dirty="0" smtClean="0">
              <a:solidFill>
                <a:schemeClr val="tx1">
                  <a:lumMod val="50000"/>
                </a:schemeClr>
              </a:solidFill>
              <a:latin typeface="Helvetica LT"/>
              <a:cs typeface="Helvetica LT"/>
            </a:endParaRPr>
          </a:p>
        </p:txBody>
      </p:sp>
      <p:sp>
        <p:nvSpPr>
          <p:cNvPr id="14" name="ZoneTexte 13"/>
          <p:cNvSpPr txBox="1"/>
          <p:nvPr/>
        </p:nvSpPr>
        <p:spPr>
          <a:xfrm>
            <a:off x="1595692" y="1535640"/>
            <a:ext cx="8609256" cy="441613"/>
          </a:xfrm>
          <a:prstGeom prst="rect">
            <a:avLst/>
          </a:prstGeom>
          <a:noFill/>
        </p:spPr>
        <p:txBody>
          <a:bodyPr wrap="square" lIns="0" tIns="58397" rIns="116790" bIns="58397" rtlCol="0">
            <a:spAutoFit/>
          </a:bodyPr>
          <a:lstStyle/>
          <a:p>
            <a:pPr marL="342900" indent="-342900">
              <a:lnSpc>
                <a:spcPct val="150000"/>
              </a:lnSpc>
              <a:spcAft>
                <a:spcPts val="300"/>
              </a:spcAft>
            </a:pPr>
            <a:endParaRPr lang="fr-FR" sz="1600" b="1" i="1" dirty="0" smtClean="0">
              <a:solidFill>
                <a:srgbClr val="105393"/>
              </a:solidFill>
              <a:latin typeface="Helvetica LT"/>
              <a:cs typeface="Helvetica LT"/>
            </a:endParaRPr>
          </a:p>
        </p:txBody>
      </p:sp>
      <p:grpSp>
        <p:nvGrpSpPr>
          <p:cNvPr id="2" name="Grouper 2"/>
          <p:cNvGrpSpPr/>
          <p:nvPr/>
        </p:nvGrpSpPr>
        <p:grpSpPr>
          <a:xfrm>
            <a:off x="1593745" y="0"/>
            <a:ext cx="9094893" cy="1231635"/>
            <a:chOff x="1593745" y="360323"/>
            <a:chExt cx="9094893" cy="1231635"/>
          </a:xfrm>
        </p:grpSpPr>
        <p:grpSp>
          <p:nvGrpSpPr>
            <p:cNvPr id="3" name="Grouper 1"/>
            <p:cNvGrpSpPr/>
            <p:nvPr/>
          </p:nvGrpSpPr>
          <p:grpSpPr>
            <a:xfrm>
              <a:off x="1593745" y="360323"/>
              <a:ext cx="8520238" cy="1096512"/>
              <a:chOff x="1477049" y="326741"/>
              <a:chExt cx="7896372" cy="994320"/>
            </a:xfrm>
          </p:grpSpPr>
          <p:cxnSp>
            <p:nvCxnSpPr>
              <p:cNvPr id="17" name="Connecteur droit 16"/>
              <p:cNvCxnSpPr/>
              <p:nvPr/>
            </p:nvCxnSpPr>
            <p:spPr>
              <a:xfrm>
                <a:off x="1477049" y="326741"/>
                <a:ext cx="0" cy="959999"/>
              </a:xfrm>
              <a:prstGeom prst="line">
                <a:avLst/>
              </a:prstGeom>
              <a:ln w="3175" cmpd="sng">
                <a:solidFill>
                  <a:srgbClr val="A6A6A6"/>
                </a:solidFill>
              </a:ln>
            </p:spPr>
            <p:style>
              <a:lnRef idx="2">
                <a:schemeClr val="accent1"/>
              </a:lnRef>
              <a:fillRef idx="0">
                <a:schemeClr val="accent1"/>
              </a:fillRef>
              <a:effectRef idx="1">
                <a:schemeClr val="accent1"/>
              </a:effectRef>
              <a:fontRef idx="minor">
                <a:schemeClr val="tx1"/>
              </a:fontRef>
            </p:style>
          </p:cxnSp>
          <p:sp>
            <p:nvSpPr>
              <p:cNvPr id="18" name="ZoneTexte 17"/>
              <p:cNvSpPr txBox="1"/>
              <p:nvPr/>
            </p:nvSpPr>
            <p:spPr>
              <a:xfrm>
                <a:off x="1734471" y="397815"/>
                <a:ext cx="3175336" cy="349414"/>
              </a:xfrm>
              <a:prstGeom prst="rect">
                <a:avLst/>
              </a:prstGeom>
              <a:noFill/>
            </p:spPr>
            <p:txBody>
              <a:bodyPr wrap="square" lIns="0" tIns="53639" rIns="107275" bIns="53639" rtlCol="0">
                <a:spAutoFit/>
              </a:bodyPr>
              <a:lstStyle/>
              <a:p>
                <a:endParaRPr lang="fr-FR" sz="1800" dirty="0">
                  <a:solidFill>
                    <a:srgbClr val="105393"/>
                  </a:solidFill>
                  <a:latin typeface="Myriad Pro"/>
                  <a:cs typeface="Myriad Pro"/>
                </a:endParaRPr>
              </a:p>
            </p:txBody>
          </p:sp>
          <p:sp>
            <p:nvSpPr>
              <p:cNvPr id="19" name="ZoneTexte 18"/>
              <p:cNvSpPr txBox="1"/>
              <p:nvPr/>
            </p:nvSpPr>
            <p:spPr>
              <a:xfrm>
                <a:off x="1739282" y="659092"/>
                <a:ext cx="7634139" cy="399650"/>
              </a:xfrm>
              <a:prstGeom prst="rect">
                <a:avLst/>
              </a:prstGeom>
              <a:noFill/>
            </p:spPr>
            <p:txBody>
              <a:bodyPr wrap="square" lIns="0" tIns="53639" rIns="107275" bIns="53639" rtlCol="0">
                <a:spAutoFit/>
              </a:bodyPr>
              <a:lstStyle/>
              <a:p>
                <a:pPr>
                  <a:lnSpc>
                    <a:spcPct val="90000"/>
                  </a:lnSpc>
                </a:pPr>
                <a:r>
                  <a:rPr lang="fr-FR" sz="2400" b="1" dirty="0" smtClean="0">
                    <a:solidFill>
                      <a:srgbClr val="105393"/>
                    </a:solidFill>
                    <a:latin typeface="Helvetica LT"/>
                    <a:cs typeface="Helvetica LT"/>
                  </a:rPr>
                  <a:t>La filière éolienne française</a:t>
                </a:r>
                <a:endParaRPr lang="fr-FR" sz="2400" b="1" dirty="0">
                  <a:solidFill>
                    <a:srgbClr val="105393"/>
                  </a:solidFill>
                  <a:latin typeface="Helvetica LT"/>
                  <a:cs typeface="Helvetica LT"/>
                </a:endParaRPr>
              </a:p>
            </p:txBody>
          </p:sp>
          <p:sp>
            <p:nvSpPr>
              <p:cNvPr id="20" name="ZoneTexte 19"/>
              <p:cNvSpPr txBox="1"/>
              <p:nvPr/>
            </p:nvSpPr>
            <p:spPr>
              <a:xfrm>
                <a:off x="1739283" y="963590"/>
                <a:ext cx="1895182" cy="357471"/>
              </a:xfrm>
              <a:prstGeom prst="rect">
                <a:avLst/>
              </a:prstGeom>
              <a:noFill/>
            </p:spPr>
            <p:txBody>
              <a:bodyPr wrap="square" lIns="0" rtlCol="0">
                <a:spAutoFit/>
              </a:bodyPr>
              <a:lstStyle/>
              <a:p>
                <a:pPr>
                  <a:lnSpc>
                    <a:spcPct val="120000"/>
                  </a:lnSpc>
                </a:pPr>
                <a:endParaRPr lang="fr-FR" sz="1800" dirty="0">
                  <a:solidFill>
                    <a:schemeClr val="tx1">
                      <a:lumMod val="50000"/>
                    </a:schemeClr>
                  </a:solidFill>
                  <a:latin typeface="Helvetica LT"/>
                  <a:cs typeface="Helvetica LT"/>
                </a:endParaRPr>
              </a:p>
            </p:txBody>
          </p:sp>
        </p:grpSp>
        <p:sp>
          <p:nvSpPr>
            <p:cNvPr id="15" name="Rectangle 14"/>
            <p:cNvSpPr/>
            <p:nvPr/>
          </p:nvSpPr>
          <p:spPr>
            <a:xfrm>
              <a:off x="10113983" y="533292"/>
              <a:ext cx="574655" cy="1058666"/>
            </a:xfrm>
            <a:prstGeom prst="rect">
              <a:avLst/>
            </a:prstGeom>
            <a:solidFill>
              <a:srgbClr val="105393"/>
            </a:solidFill>
          </p:spPr>
          <p:style>
            <a:lnRef idx="1">
              <a:schemeClr val="accent1"/>
            </a:lnRef>
            <a:fillRef idx="3">
              <a:schemeClr val="accent1"/>
            </a:fillRef>
            <a:effectRef idx="2">
              <a:schemeClr val="accent1"/>
            </a:effectRef>
            <a:fontRef idx="minor">
              <a:schemeClr val="lt1"/>
            </a:fontRef>
          </p:style>
          <p:txBody>
            <a:bodyPr lIns="116790" tIns="58397" rIns="116790" bIns="58397" rtlCol="0" anchor="ctr"/>
            <a:lstStyle/>
            <a:p>
              <a:fld id="{02253450-B5C9-43C1-BCF4-FAE8614031DA}" type="slidenum">
                <a:rPr lang="fr-FR" sz="1700" smtClean="0">
                  <a:solidFill>
                    <a:schemeClr val="tx1"/>
                  </a:solidFill>
                </a:rPr>
                <a:pPr/>
                <a:t>6</a:t>
              </a:fld>
              <a:endParaRPr lang="fr-FR" sz="1700" dirty="0">
                <a:solidFill>
                  <a:schemeClr val="tx1"/>
                </a:solidFill>
              </a:endParaRPr>
            </a:p>
          </p:txBody>
        </p:sp>
      </p:grpSp>
      <p:pic>
        <p:nvPicPr>
          <p:cNvPr id="2050" name="Picture 2" descr="\\2K3SBS-SER\dossiers communs\2- Filières\2.1- Eolien\10. Pôles\10.3 Pôle industrie\logo\20121123 Logo Windustry.jpg"/>
          <p:cNvPicPr>
            <a:picLocks noChangeAspect="1" noChangeArrowheads="1"/>
          </p:cNvPicPr>
          <p:nvPr/>
        </p:nvPicPr>
        <p:blipFill>
          <a:blip r:embed="rId3"/>
          <a:srcRect/>
          <a:stretch>
            <a:fillRect/>
          </a:stretch>
        </p:blipFill>
        <p:spPr bwMode="auto">
          <a:xfrm>
            <a:off x="7444163" y="6494420"/>
            <a:ext cx="2708033" cy="1068430"/>
          </a:xfrm>
          <a:prstGeom prst="rect">
            <a:avLst/>
          </a:prstGeom>
          <a:noFill/>
        </p:spPr>
      </p:pic>
      <p:pic>
        <p:nvPicPr>
          <p:cNvPr id="107523" name="Picture 3"/>
          <p:cNvPicPr>
            <a:picLocks noChangeAspect="1" noChangeArrowheads="1"/>
          </p:cNvPicPr>
          <p:nvPr/>
        </p:nvPicPr>
        <p:blipFill>
          <a:blip r:embed="rId4"/>
          <a:srcRect/>
          <a:stretch>
            <a:fillRect/>
          </a:stretch>
        </p:blipFill>
        <p:spPr bwMode="auto">
          <a:xfrm>
            <a:off x="5550781" y="1371600"/>
            <a:ext cx="4569432" cy="5039690"/>
          </a:xfrm>
          <a:prstGeom prst="rect">
            <a:avLst/>
          </a:prstGeom>
          <a:noFill/>
          <a:ln w="9525">
            <a:noFill/>
            <a:miter lim="800000"/>
            <a:headEnd/>
            <a:tailEnd/>
          </a:ln>
        </p:spPr>
      </p:pic>
      <p:pic>
        <p:nvPicPr>
          <p:cNvPr id="16" name="Picture 2" descr="http://www.connaissancedesenergies.org/sites/default/files/eoliene_terrestre_-_gisement_eolien.jpg"/>
          <p:cNvPicPr>
            <a:picLocks noChangeAspect="1" noChangeArrowheads="1"/>
          </p:cNvPicPr>
          <p:nvPr/>
        </p:nvPicPr>
        <p:blipFill>
          <a:blip r:embed="rId5"/>
          <a:srcRect/>
          <a:stretch>
            <a:fillRect/>
          </a:stretch>
        </p:blipFill>
        <p:spPr bwMode="auto">
          <a:xfrm>
            <a:off x="1239507" y="1365672"/>
            <a:ext cx="2231355" cy="2886246"/>
          </a:xfrm>
          <a:prstGeom prst="rect">
            <a:avLst/>
          </a:prstGeom>
          <a:noFill/>
        </p:spPr>
      </p:pic>
      <p:pic>
        <p:nvPicPr>
          <p:cNvPr id="21" name="Picture 22"/>
          <p:cNvPicPr>
            <a:picLocks noChangeAspect="1" noChangeArrowheads="1"/>
          </p:cNvPicPr>
          <p:nvPr/>
        </p:nvPicPr>
        <p:blipFill>
          <a:blip r:embed="rId6" cstate="print"/>
          <a:srcRect r="8751"/>
          <a:stretch>
            <a:fillRect/>
          </a:stretch>
        </p:blipFill>
        <p:spPr bwMode="auto">
          <a:xfrm>
            <a:off x="3765697" y="1408305"/>
            <a:ext cx="1378445" cy="1441600"/>
          </a:xfrm>
          <a:prstGeom prst="rect">
            <a:avLst/>
          </a:prstGeom>
          <a:noFill/>
          <a:ln w="12700" algn="ctr">
            <a:noFill/>
            <a:miter lim="800000"/>
            <a:headEnd/>
            <a:tailEnd/>
          </a:ln>
        </p:spPr>
      </p:pic>
      <p:pic>
        <p:nvPicPr>
          <p:cNvPr id="1027" name="Picture 3"/>
          <p:cNvPicPr>
            <a:picLocks noChangeAspect="1" noChangeArrowheads="1"/>
          </p:cNvPicPr>
          <p:nvPr/>
        </p:nvPicPr>
        <p:blipFill>
          <a:blip r:embed="rId7"/>
          <a:srcRect/>
          <a:stretch>
            <a:fillRect/>
          </a:stretch>
        </p:blipFill>
        <p:spPr bwMode="auto">
          <a:xfrm>
            <a:off x="1347410" y="4417622"/>
            <a:ext cx="3668491" cy="1922417"/>
          </a:xfrm>
          <a:prstGeom prst="rect">
            <a:avLst/>
          </a:prstGeom>
          <a:noFill/>
          <a:ln w="9525">
            <a:noFill/>
            <a:miter lim="800000"/>
            <a:headEnd/>
            <a:tailEnd/>
          </a:ln>
        </p:spPr>
      </p:pic>
    </p:spTree>
    <p:extLst>
      <p:ext uri="{BB962C8B-B14F-4D97-AF65-F5344CB8AC3E}">
        <p14:creationId xmlns:p14="http://schemas.microsoft.com/office/powerpoint/2010/main" xmlns="" val="273631497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grpSp>
        <p:nvGrpSpPr>
          <p:cNvPr id="2" name="Grouper 2"/>
          <p:cNvGrpSpPr/>
          <p:nvPr/>
        </p:nvGrpSpPr>
        <p:grpSpPr>
          <a:xfrm>
            <a:off x="1593745" y="0"/>
            <a:ext cx="9094893" cy="1231635"/>
            <a:chOff x="1593745" y="360323"/>
            <a:chExt cx="9094893" cy="1231635"/>
          </a:xfrm>
        </p:grpSpPr>
        <p:grpSp>
          <p:nvGrpSpPr>
            <p:cNvPr id="3" name="Grouper 1"/>
            <p:cNvGrpSpPr/>
            <p:nvPr/>
          </p:nvGrpSpPr>
          <p:grpSpPr>
            <a:xfrm>
              <a:off x="1593745" y="360323"/>
              <a:ext cx="8520238" cy="1096512"/>
              <a:chOff x="1477049" y="326741"/>
              <a:chExt cx="7896372" cy="994320"/>
            </a:xfrm>
          </p:grpSpPr>
          <p:cxnSp>
            <p:nvCxnSpPr>
              <p:cNvPr id="17" name="Connecteur droit 16"/>
              <p:cNvCxnSpPr/>
              <p:nvPr/>
            </p:nvCxnSpPr>
            <p:spPr>
              <a:xfrm>
                <a:off x="1477049" y="326741"/>
                <a:ext cx="0" cy="959999"/>
              </a:xfrm>
              <a:prstGeom prst="line">
                <a:avLst/>
              </a:prstGeom>
              <a:ln w="3175" cmpd="sng">
                <a:solidFill>
                  <a:srgbClr val="A6A6A6"/>
                </a:solidFill>
              </a:ln>
            </p:spPr>
            <p:style>
              <a:lnRef idx="2">
                <a:schemeClr val="accent1"/>
              </a:lnRef>
              <a:fillRef idx="0">
                <a:schemeClr val="accent1"/>
              </a:fillRef>
              <a:effectRef idx="1">
                <a:schemeClr val="accent1"/>
              </a:effectRef>
              <a:fontRef idx="minor">
                <a:schemeClr val="tx1"/>
              </a:fontRef>
            </p:style>
          </p:cxnSp>
          <p:sp>
            <p:nvSpPr>
              <p:cNvPr id="18" name="ZoneTexte 17"/>
              <p:cNvSpPr txBox="1"/>
              <p:nvPr/>
            </p:nvSpPr>
            <p:spPr>
              <a:xfrm>
                <a:off x="1734471" y="397815"/>
                <a:ext cx="3175336" cy="349414"/>
              </a:xfrm>
              <a:prstGeom prst="rect">
                <a:avLst/>
              </a:prstGeom>
              <a:noFill/>
            </p:spPr>
            <p:txBody>
              <a:bodyPr wrap="square" lIns="0" tIns="53639" rIns="107275" bIns="53639" rtlCol="0">
                <a:spAutoFit/>
              </a:bodyPr>
              <a:lstStyle/>
              <a:p>
                <a:endParaRPr lang="fr-FR" sz="1800" dirty="0">
                  <a:solidFill>
                    <a:srgbClr val="105393"/>
                  </a:solidFill>
                  <a:latin typeface="Myriad Pro"/>
                  <a:cs typeface="Myriad Pro"/>
                </a:endParaRPr>
              </a:p>
            </p:txBody>
          </p:sp>
          <p:sp>
            <p:nvSpPr>
              <p:cNvPr id="19" name="ZoneTexte 18"/>
              <p:cNvSpPr txBox="1"/>
              <p:nvPr/>
            </p:nvSpPr>
            <p:spPr>
              <a:xfrm>
                <a:off x="1739282" y="659092"/>
                <a:ext cx="7634139" cy="399650"/>
              </a:xfrm>
              <a:prstGeom prst="rect">
                <a:avLst/>
              </a:prstGeom>
              <a:noFill/>
            </p:spPr>
            <p:txBody>
              <a:bodyPr wrap="square" lIns="0" tIns="53639" rIns="107275" bIns="53639" rtlCol="0">
                <a:spAutoFit/>
              </a:bodyPr>
              <a:lstStyle/>
              <a:p>
                <a:pPr>
                  <a:lnSpc>
                    <a:spcPct val="90000"/>
                  </a:lnSpc>
                </a:pPr>
                <a:r>
                  <a:rPr lang="fr-FR" sz="2400" b="1" dirty="0" smtClean="0">
                    <a:solidFill>
                      <a:srgbClr val="105393"/>
                    </a:solidFill>
                    <a:latin typeface="Helvetica LT"/>
                    <a:cs typeface="Helvetica LT"/>
                  </a:rPr>
                  <a:t>La filière éolienne terrestre</a:t>
                </a:r>
                <a:endParaRPr lang="fr-FR" sz="2400" b="1" dirty="0">
                  <a:solidFill>
                    <a:srgbClr val="105393"/>
                  </a:solidFill>
                  <a:latin typeface="Helvetica LT"/>
                  <a:cs typeface="Helvetica LT"/>
                </a:endParaRPr>
              </a:p>
            </p:txBody>
          </p:sp>
          <p:sp>
            <p:nvSpPr>
              <p:cNvPr id="20" name="ZoneTexte 19"/>
              <p:cNvSpPr txBox="1"/>
              <p:nvPr/>
            </p:nvSpPr>
            <p:spPr>
              <a:xfrm>
                <a:off x="1739283" y="963590"/>
                <a:ext cx="1895182" cy="357471"/>
              </a:xfrm>
              <a:prstGeom prst="rect">
                <a:avLst/>
              </a:prstGeom>
              <a:noFill/>
            </p:spPr>
            <p:txBody>
              <a:bodyPr wrap="square" lIns="0" rtlCol="0">
                <a:spAutoFit/>
              </a:bodyPr>
              <a:lstStyle/>
              <a:p>
                <a:pPr>
                  <a:lnSpc>
                    <a:spcPct val="120000"/>
                  </a:lnSpc>
                </a:pPr>
                <a:endParaRPr lang="fr-FR" sz="1800" dirty="0">
                  <a:solidFill>
                    <a:schemeClr val="tx1">
                      <a:lumMod val="50000"/>
                    </a:schemeClr>
                  </a:solidFill>
                  <a:latin typeface="Helvetica LT"/>
                  <a:cs typeface="Helvetica LT"/>
                </a:endParaRPr>
              </a:p>
            </p:txBody>
          </p:sp>
        </p:grpSp>
        <p:sp>
          <p:nvSpPr>
            <p:cNvPr id="15" name="Rectangle 14"/>
            <p:cNvSpPr/>
            <p:nvPr/>
          </p:nvSpPr>
          <p:spPr>
            <a:xfrm>
              <a:off x="10113983" y="533292"/>
              <a:ext cx="574655" cy="1058666"/>
            </a:xfrm>
            <a:prstGeom prst="rect">
              <a:avLst/>
            </a:prstGeom>
            <a:solidFill>
              <a:srgbClr val="105393"/>
            </a:solidFill>
          </p:spPr>
          <p:style>
            <a:lnRef idx="1">
              <a:schemeClr val="accent1"/>
            </a:lnRef>
            <a:fillRef idx="3">
              <a:schemeClr val="accent1"/>
            </a:fillRef>
            <a:effectRef idx="2">
              <a:schemeClr val="accent1"/>
            </a:effectRef>
            <a:fontRef idx="minor">
              <a:schemeClr val="lt1"/>
            </a:fontRef>
          </p:style>
          <p:txBody>
            <a:bodyPr lIns="116790" tIns="58397" rIns="116790" bIns="58397" rtlCol="0" anchor="ctr"/>
            <a:lstStyle/>
            <a:p>
              <a:fld id="{02253450-B5C9-43C1-BCF4-FAE8614031DA}" type="slidenum">
                <a:rPr lang="fr-FR" sz="1700" smtClean="0">
                  <a:solidFill>
                    <a:schemeClr val="tx1"/>
                  </a:solidFill>
                </a:rPr>
                <a:pPr/>
                <a:t>7</a:t>
              </a:fld>
              <a:endParaRPr lang="fr-FR" sz="1700" dirty="0">
                <a:solidFill>
                  <a:schemeClr val="tx1"/>
                </a:solidFill>
              </a:endParaRPr>
            </a:p>
          </p:txBody>
        </p:sp>
      </p:grpSp>
      <p:pic>
        <p:nvPicPr>
          <p:cNvPr id="2050" name="Picture 2" descr="\\2K3SBS-SER\dossiers communs\2- Filières\2.1- Eolien\10. Pôles\10.3 Pôle industrie\logo\20121123 Logo Windustry.jpg"/>
          <p:cNvPicPr>
            <a:picLocks noChangeAspect="1" noChangeArrowheads="1"/>
          </p:cNvPicPr>
          <p:nvPr/>
        </p:nvPicPr>
        <p:blipFill>
          <a:blip r:embed="rId3"/>
          <a:srcRect/>
          <a:stretch>
            <a:fillRect/>
          </a:stretch>
        </p:blipFill>
        <p:spPr bwMode="auto">
          <a:xfrm>
            <a:off x="7444163" y="6494420"/>
            <a:ext cx="2708033" cy="1068430"/>
          </a:xfrm>
          <a:prstGeom prst="rect">
            <a:avLst/>
          </a:prstGeom>
          <a:noFill/>
        </p:spPr>
      </p:pic>
      <p:sp>
        <p:nvSpPr>
          <p:cNvPr id="11" name="ZoneTexte 10"/>
          <p:cNvSpPr txBox="1"/>
          <p:nvPr/>
        </p:nvSpPr>
        <p:spPr>
          <a:xfrm>
            <a:off x="6400800" y="6427493"/>
            <a:ext cx="4287839" cy="246825"/>
          </a:xfrm>
          <a:prstGeom prst="rect">
            <a:avLst/>
          </a:prstGeom>
          <a:noFill/>
        </p:spPr>
        <p:txBody>
          <a:bodyPr wrap="square" lIns="0" tIns="53639" rIns="107275" bIns="53639" rtlCol="0">
            <a:spAutoFit/>
          </a:bodyPr>
          <a:lstStyle/>
          <a:p>
            <a:pPr algn="r">
              <a:lnSpc>
                <a:spcPct val="90000"/>
              </a:lnSpc>
            </a:pPr>
            <a:r>
              <a:rPr lang="fr-FR" sz="1000" dirty="0" smtClean="0">
                <a:solidFill>
                  <a:schemeClr val="bg1">
                    <a:lumMod val="50000"/>
                    <a:lumOff val="50000"/>
                  </a:schemeClr>
                </a:solidFill>
              </a:rPr>
              <a:t>Sources : Panorama des énergies renouvelables S1 2014 RTE, SER, ERDF, </a:t>
            </a:r>
            <a:r>
              <a:rPr lang="fr-FR" sz="1000" dirty="0" err="1" smtClean="0">
                <a:solidFill>
                  <a:schemeClr val="bg1">
                    <a:lumMod val="50000"/>
                    <a:lumOff val="50000"/>
                  </a:schemeClr>
                </a:solidFill>
              </a:rPr>
              <a:t>ADEeF</a:t>
            </a:r>
            <a:endParaRPr lang="fr-FR" b="1" dirty="0" smtClean="0">
              <a:solidFill>
                <a:schemeClr val="bg1">
                  <a:lumMod val="50000"/>
                  <a:lumOff val="50000"/>
                </a:schemeClr>
              </a:solidFill>
              <a:latin typeface="Helvetica LT"/>
              <a:cs typeface="Helvetica LT"/>
            </a:endParaRPr>
          </a:p>
        </p:txBody>
      </p:sp>
      <p:grpSp>
        <p:nvGrpSpPr>
          <p:cNvPr id="27" name="Groupe 26"/>
          <p:cNvGrpSpPr/>
          <p:nvPr/>
        </p:nvGrpSpPr>
        <p:grpSpPr>
          <a:xfrm>
            <a:off x="5815941" y="1919327"/>
            <a:ext cx="4834598" cy="2909888"/>
            <a:chOff x="6017231" y="78379"/>
            <a:chExt cx="4834598" cy="2909888"/>
          </a:xfrm>
        </p:grpSpPr>
        <p:pic>
          <p:nvPicPr>
            <p:cNvPr id="2051" name="Picture 3"/>
            <p:cNvPicPr>
              <a:picLocks noChangeAspect="1" noChangeArrowheads="1"/>
            </p:cNvPicPr>
            <p:nvPr/>
          </p:nvPicPr>
          <p:blipFill>
            <a:blip r:embed="rId4"/>
            <a:srcRect/>
            <a:stretch>
              <a:fillRect/>
            </a:stretch>
          </p:blipFill>
          <p:spPr bwMode="auto">
            <a:xfrm>
              <a:off x="6017231" y="78379"/>
              <a:ext cx="4834598" cy="2909888"/>
            </a:xfrm>
            <a:prstGeom prst="rect">
              <a:avLst/>
            </a:prstGeom>
            <a:noFill/>
            <a:ln w="9525">
              <a:noFill/>
              <a:miter lim="800000"/>
              <a:headEnd/>
              <a:tailEnd/>
            </a:ln>
          </p:spPr>
        </p:pic>
        <p:sp>
          <p:nvSpPr>
            <p:cNvPr id="14" name="Ellipse 13"/>
            <p:cNvSpPr/>
            <p:nvPr/>
          </p:nvSpPr>
          <p:spPr>
            <a:xfrm>
              <a:off x="8614930" y="1580284"/>
              <a:ext cx="290945" cy="277091"/>
            </a:xfrm>
            <a:prstGeom prst="ellipse">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6" name="Ellipse 15"/>
            <p:cNvSpPr/>
            <p:nvPr/>
          </p:nvSpPr>
          <p:spPr>
            <a:xfrm>
              <a:off x="7501313" y="2364621"/>
              <a:ext cx="290945" cy="576021"/>
            </a:xfrm>
            <a:prstGeom prst="ellipse">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sp>
        <p:nvSpPr>
          <p:cNvPr id="22" name="ZoneTexte 21"/>
          <p:cNvSpPr txBox="1"/>
          <p:nvPr/>
        </p:nvSpPr>
        <p:spPr>
          <a:xfrm>
            <a:off x="928134" y="5657689"/>
            <a:ext cx="9492216" cy="710404"/>
          </a:xfrm>
          <a:prstGeom prst="rect">
            <a:avLst/>
          </a:prstGeom>
          <a:noFill/>
        </p:spPr>
        <p:txBody>
          <a:bodyPr wrap="square" lIns="0" tIns="58397" rIns="116790" bIns="58397" rtlCol="0">
            <a:spAutoFit/>
          </a:bodyPr>
          <a:lstStyle/>
          <a:p>
            <a:pPr marL="342900" indent="-342900">
              <a:lnSpc>
                <a:spcPct val="150000"/>
              </a:lnSpc>
              <a:spcAft>
                <a:spcPts val="300"/>
              </a:spcAft>
            </a:pPr>
            <a:r>
              <a:rPr lang="fr-FR" sz="1200" b="1" i="1" dirty="0" smtClean="0">
                <a:solidFill>
                  <a:schemeClr val="bg1">
                    <a:lumMod val="50000"/>
                    <a:lumOff val="50000"/>
                  </a:schemeClr>
                </a:solidFill>
                <a:latin typeface="Helvetica LT"/>
                <a:cs typeface="Helvetica LT"/>
              </a:rPr>
              <a:t>75% du parc éolien terrestre couvert par les fabricants d’éoliennes : Enercon, </a:t>
            </a:r>
            <a:r>
              <a:rPr lang="fr-FR" sz="1200" b="1" i="1" dirty="0" err="1" smtClean="0">
                <a:solidFill>
                  <a:schemeClr val="bg1">
                    <a:lumMod val="50000"/>
                    <a:lumOff val="50000"/>
                  </a:schemeClr>
                </a:solidFill>
                <a:latin typeface="Helvetica LT"/>
                <a:cs typeface="Helvetica LT"/>
              </a:rPr>
              <a:t>Nordex</a:t>
            </a:r>
            <a:r>
              <a:rPr lang="fr-FR" sz="1200" b="1" i="1" dirty="0" smtClean="0">
                <a:solidFill>
                  <a:schemeClr val="bg1">
                    <a:lumMod val="50000"/>
                    <a:lumOff val="50000"/>
                  </a:schemeClr>
                </a:solidFill>
                <a:latin typeface="Helvetica LT"/>
                <a:cs typeface="Helvetica LT"/>
              </a:rPr>
              <a:t>, </a:t>
            </a:r>
            <a:r>
              <a:rPr lang="fr-FR" sz="1200" b="1" i="1" dirty="0" err="1" smtClean="0">
                <a:solidFill>
                  <a:schemeClr val="bg1">
                    <a:lumMod val="50000"/>
                    <a:lumOff val="50000"/>
                  </a:schemeClr>
                </a:solidFill>
                <a:latin typeface="Helvetica LT"/>
                <a:cs typeface="Helvetica LT"/>
              </a:rPr>
              <a:t>Senvion</a:t>
            </a:r>
            <a:r>
              <a:rPr lang="fr-FR" sz="1200" b="1" i="1" dirty="0" smtClean="0">
                <a:solidFill>
                  <a:schemeClr val="bg1">
                    <a:lumMod val="50000"/>
                    <a:lumOff val="50000"/>
                  </a:schemeClr>
                </a:solidFill>
                <a:latin typeface="Helvetica LT"/>
                <a:cs typeface="Helvetica LT"/>
              </a:rPr>
              <a:t>, </a:t>
            </a:r>
            <a:r>
              <a:rPr lang="fr-FR" sz="1200" b="1" i="1" dirty="0" err="1" smtClean="0">
                <a:solidFill>
                  <a:schemeClr val="bg1">
                    <a:lumMod val="50000"/>
                    <a:lumOff val="50000"/>
                  </a:schemeClr>
                </a:solidFill>
                <a:latin typeface="Helvetica LT"/>
                <a:cs typeface="Helvetica LT"/>
              </a:rPr>
              <a:t>Vestas</a:t>
            </a:r>
            <a:endParaRPr lang="fr-FR" sz="1200" b="1" i="1" dirty="0" smtClean="0">
              <a:solidFill>
                <a:schemeClr val="bg1">
                  <a:lumMod val="50000"/>
                  <a:lumOff val="50000"/>
                </a:schemeClr>
              </a:solidFill>
              <a:latin typeface="Helvetica LT"/>
              <a:cs typeface="Helvetica LT"/>
            </a:endParaRPr>
          </a:p>
          <a:p>
            <a:pPr marL="342900" indent="-342900">
              <a:lnSpc>
                <a:spcPct val="150000"/>
              </a:lnSpc>
              <a:spcAft>
                <a:spcPts val="300"/>
              </a:spcAft>
            </a:pPr>
            <a:r>
              <a:rPr lang="fr-FR" sz="1200" b="1" i="1" dirty="0" smtClean="0">
                <a:solidFill>
                  <a:schemeClr val="bg1">
                    <a:lumMod val="50000"/>
                    <a:lumOff val="50000"/>
                  </a:schemeClr>
                </a:solidFill>
                <a:latin typeface="Helvetica LT"/>
                <a:cs typeface="Helvetica LT"/>
              </a:rPr>
              <a:t>25% du parc éolien terrestre couvert par les fabricants d’éoliennes : </a:t>
            </a:r>
            <a:r>
              <a:rPr lang="fr-FR" sz="1200" b="1" i="1" dirty="0" smtClean="0">
                <a:solidFill>
                  <a:schemeClr val="bg1">
                    <a:lumMod val="50000"/>
                    <a:lumOff val="50000"/>
                  </a:schemeClr>
                </a:solidFill>
                <a:latin typeface="Helvetica LT"/>
                <a:cs typeface="Helvetica LT"/>
              </a:rPr>
              <a:t>Alstom, </a:t>
            </a:r>
            <a:r>
              <a:rPr lang="fr-FR" sz="1200" b="1" i="1" dirty="0" err="1" smtClean="0">
                <a:solidFill>
                  <a:schemeClr val="bg1">
                    <a:lumMod val="50000"/>
                    <a:lumOff val="50000"/>
                  </a:schemeClr>
                </a:solidFill>
                <a:latin typeface="Helvetica LT"/>
                <a:cs typeface="Helvetica LT"/>
              </a:rPr>
              <a:t>Gamesa</a:t>
            </a:r>
            <a:r>
              <a:rPr lang="fr-FR" sz="1200" b="1" i="1" dirty="0" smtClean="0">
                <a:solidFill>
                  <a:schemeClr val="bg1">
                    <a:lumMod val="50000"/>
                    <a:lumOff val="50000"/>
                  </a:schemeClr>
                </a:solidFill>
                <a:latin typeface="Helvetica LT"/>
                <a:cs typeface="Helvetica LT"/>
              </a:rPr>
              <a:t>, </a:t>
            </a:r>
            <a:r>
              <a:rPr lang="fr-FR" sz="1200" b="1" i="1" dirty="0" smtClean="0">
                <a:solidFill>
                  <a:schemeClr val="bg1">
                    <a:lumMod val="50000"/>
                    <a:lumOff val="50000"/>
                  </a:schemeClr>
                </a:solidFill>
                <a:latin typeface="Helvetica LT"/>
                <a:cs typeface="Helvetica LT"/>
              </a:rPr>
              <a:t>GE, Siemens, </a:t>
            </a:r>
            <a:r>
              <a:rPr lang="fr-FR" sz="1200" b="1" i="1" dirty="0" err="1" smtClean="0">
                <a:solidFill>
                  <a:schemeClr val="bg1">
                    <a:lumMod val="50000"/>
                    <a:lumOff val="50000"/>
                  </a:schemeClr>
                </a:solidFill>
                <a:latin typeface="Helvetica LT"/>
                <a:cs typeface="Helvetica LT"/>
              </a:rPr>
              <a:t>Vergnet</a:t>
            </a:r>
            <a:r>
              <a:rPr lang="fr-FR" sz="1200" b="1" i="1" dirty="0" smtClean="0">
                <a:solidFill>
                  <a:schemeClr val="bg1">
                    <a:lumMod val="50000"/>
                    <a:lumOff val="50000"/>
                  </a:schemeClr>
                </a:solidFill>
                <a:latin typeface="Helvetica LT"/>
                <a:cs typeface="Helvetica LT"/>
              </a:rPr>
              <a:t>…</a:t>
            </a:r>
          </a:p>
        </p:txBody>
      </p:sp>
      <p:grpSp>
        <p:nvGrpSpPr>
          <p:cNvPr id="28" name="Groupe 27"/>
          <p:cNvGrpSpPr/>
          <p:nvPr/>
        </p:nvGrpSpPr>
        <p:grpSpPr>
          <a:xfrm>
            <a:off x="899667" y="1243471"/>
            <a:ext cx="4826704" cy="4344413"/>
            <a:chOff x="899667" y="1243471"/>
            <a:chExt cx="4826704" cy="4344413"/>
          </a:xfrm>
        </p:grpSpPr>
        <p:pic>
          <p:nvPicPr>
            <p:cNvPr id="4" name="Picture 2"/>
            <p:cNvPicPr>
              <a:picLocks noChangeAspect="1" noChangeArrowheads="1"/>
            </p:cNvPicPr>
            <p:nvPr/>
          </p:nvPicPr>
          <p:blipFill>
            <a:blip r:embed="rId5"/>
            <a:srcRect/>
            <a:stretch>
              <a:fillRect/>
            </a:stretch>
          </p:blipFill>
          <p:spPr bwMode="auto">
            <a:xfrm>
              <a:off x="899667" y="1243471"/>
              <a:ext cx="4826704" cy="4344413"/>
            </a:xfrm>
            <a:prstGeom prst="rect">
              <a:avLst/>
            </a:prstGeom>
            <a:noFill/>
            <a:ln w="9525">
              <a:noFill/>
              <a:miter lim="800000"/>
              <a:headEnd/>
              <a:tailEnd/>
            </a:ln>
          </p:spPr>
        </p:pic>
        <p:sp>
          <p:nvSpPr>
            <p:cNvPr id="25" name="Ellipse 24"/>
            <p:cNvSpPr/>
            <p:nvPr/>
          </p:nvSpPr>
          <p:spPr>
            <a:xfrm>
              <a:off x="3345331" y="1998564"/>
              <a:ext cx="544677" cy="523653"/>
            </a:xfrm>
            <a:prstGeom prst="ellipse">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6" name="Ellipse 25"/>
            <p:cNvSpPr/>
            <p:nvPr/>
          </p:nvSpPr>
          <p:spPr>
            <a:xfrm>
              <a:off x="3781067" y="2428790"/>
              <a:ext cx="532890" cy="543528"/>
            </a:xfrm>
            <a:prstGeom prst="ellipse">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grpSp>
      <p:sp>
        <p:nvSpPr>
          <p:cNvPr id="23" name="Ellipse 22"/>
          <p:cNvSpPr/>
          <p:nvPr/>
        </p:nvSpPr>
        <p:spPr>
          <a:xfrm>
            <a:off x="8134089" y="4208335"/>
            <a:ext cx="290945" cy="576021"/>
          </a:xfrm>
          <a:prstGeom prst="ellipse">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xmlns="" val="273631497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grpSp>
        <p:nvGrpSpPr>
          <p:cNvPr id="2" name="Grouper 2"/>
          <p:cNvGrpSpPr/>
          <p:nvPr/>
        </p:nvGrpSpPr>
        <p:grpSpPr>
          <a:xfrm>
            <a:off x="1593745" y="0"/>
            <a:ext cx="9094893" cy="1231635"/>
            <a:chOff x="1593745" y="360323"/>
            <a:chExt cx="9094893" cy="1231635"/>
          </a:xfrm>
        </p:grpSpPr>
        <p:grpSp>
          <p:nvGrpSpPr>
            <p:cNvPr id="3" name="Grouper 1"/>
            <p:cNvGrpSpPr/>
            <p:nvPr/>
          </p:nvGrpSpPr>
          <p:grpSpPr>
            <a:xfrm>
              <a:off x="1593745" y="360323"/>
              <a:ext cx="8520238" cy="1096512"/>
              <a:chOff x="1477049" y="326741"/>
              <a:chExt cx="7896372" cy="994320"/>
            </a:xfrm>
          </p:grpSpPr>
          <p:cxnSp>
            <p:nvCxnSpPr>
              <p:cNvPr id="17" name="Connecteur droit 16"/>
              <p:cNvCxnSpPr/>
              <p:nvPr/>
            </p:nvCxnSpPr>
            <p:spPr>
              <a:xfrm>
                <a:off x="1477049" y="326741"/>
                <a:ext cx="0" cy="959999"/>
              </a:xfrm>
              <a:prstGeom prst="line">
                <a:avLst/>
              </a:prstGeom>
              <a:ln w="3175" cmpd="sng">
                <a:solidFill>
                  <a:srgbClr val="A6A6A6"/>
                </a:solidFill>
              </a:ln>
            </p:spPr>
            <p:style>
              <a:lnRef idx="2">
                <a:schemeClr val="accent1"/>
              </a:lnRef>
              <a:fillRef idx="0">
                <a:schemeClr val="accent1"/>
              </a:fillRef>
              <a:effectRef idx="1">
                <a:schemeClr val="accent1"/>
              </a:effectRef>
              <a:fontRef idx="minor">
                <a:schemeClr val="tx1"/>
              </a:fontRef>
            </p:style>
          </p:cxnSp>
          <p:sp>
            <p:nvSpPr>
              <p:cNvPr id="18" name="ZoneTexte 17"/>
              <p:cNvSpPr txBox="1"/>
              <p:nvPr/>
            </p:nvSpPr>
            <p:spPr>
              <a:xfrm>
                <a:off x="1734471" y="397815"/>
                <a:ext cx="3175336" cy="349414"/>
              </a:xfrm>
              <a:prstGeom prst="rect">
                <a:avLst/>
              </a:prstGeom>
              <a:noFill/>
            </p:spPr>
            <p:txBody>
              <a:bodyPr wrap="square" lIns="0" tIns="53639" rIns="107275" bIns="53639" rtlCol="0">
                <a:spAutoFit/>
              </a:bodyPr>
              <a:lstStyle/>
              <a:p>
                <a:endParaRPr lang="fr-FR" sz="1800" dirty="0">
                  <a:solidFill>
                    <a:srgbClr val="105393"/>
                  </a:solidFill>
                  <a:latin typeface="Myriad Pro"/>
                  <a:cs typeface="Myriad Pro"/>
                </a:endParaRPr>
              </a:p>
            </p:txBody>
          </p:sp>
          <p:sp>
            <p:nvSpPr>
              <p:cNvPr id="19" name="ZoneTexte 18"/>
              <p:cNvSpPr txBox="1"/>
              <p:nvPr/>
            </p:nvSpPr>
            <p:spPr>
              <a:xfrm>
                <a:off x="1739282" y="659092"/>
                <a:ext cx="7634139" cy="399650"/>
              </a:xfrm>
              <a:prstGeom prst="rect">
                <a:avLst/>
              </a:prstGeom>
              <a:noFill/>
            </p:spPr>
            <p:txBody>
              <a:bodyPr wrap="square" lIns="0" tIns="53639" rIns="107275" bIns="53639" rtlCol="0">
                <a:spAutoFit/>
              </a:bodyPr>
              <a:lstStyle/>
              <a:p>
                <a:pPr>
                  <a:lnSpc>
                    <a:spcPct val="90000"/>
                  </a:lnSpc>
                </a:pPr>
                <a:r>
                  <a:rPr lang="fr-FR" sz="2400" b="1" dirty="0" smtClean="0">
                    <a:solidFill>
                      <a:srgbClr val="105393"/>
                    </a:solidFill>
                    <a:latin typeface="Helvetica LT"/>
                    <a:cs typeface="Helvetica LT"/>
                  </a:rPr>
                  <a:t>La filière éolienne terrestre</a:t>
                </a:r>
                <a:endParaRPr lang="fr-FR" sz="2400" b="1" dirty="0">
                  <a:solidFill>
                    <a:srgbClr val="105393"/>
                  </a:solidFill>
                  <a:latin typeface="Helvetica LT"/>
                  <a:cs typeface="Helvetica LT"/>
                </a:endParaRPr>
              </a:p>
            </p:txBody>
          </p:sp>
          <p:sp>
            <p:nvSpPr>
              <p:cNvPr id="20" name="ZoneTexte 19"/>
              <p:cNvSpPr txBox="1"/>
              <p:nvPr/>
            </p:nvSpPr>
            <p:spPr>
              <a:xfrm>
                <a:off x="1739283" y="963590"/>
                <a:ext cx="1895182" cy="357471"/>
              </a:xfrm>
              <a:prstGeom prst="rect">
                <a:avLst/>
              </a:prstGeom>
              <a:noFill/>
            </p:spPr>
            <p:txBody>
              <a:bodyPr wrap="square" lIns="0" rtlCol="0">
                <a:spAutoFit/>
              </a:bodyPr>
              <a:lstStyle/>
              <a:p>
                <a:pPr>
                  <a:lnSpc>
                    <a:spcPct val="120000"/>
                  </a:lnSpc>
                </a:pPr>
                <a:endParaRPr lang="fr-FR" sz="1800" dirty="0">
                  <a:solidFill>
                    <a:schemeClr val="tx1">
                      <a:lumMod val="50000"/>
                    </a:schemeClr>
                  </a:solidFill>
                  <a:latin typeface="Helvetica LT"/>
                  <a:cs typeface="Helvetica LT"/>
                </a:endParaRPr>
              </a:p>
            </p:txBody>
          </p:sp>
        </p:grpSp>
        <p:sp>
          <p:nvSpPr>
            <p:cNvPr id="15" name="Rectangle 14"/>
            <p:cNvSpPr/>
            <p:nvPr/>
          </p:nvSpPr>
          <p:spPr>
            <a:xfrm>
              <a:off x="10113983" y="533292"/>
              <a:ext cx="574655" cy="1058666"/>
            </a:xfrm>
            <a:prstGeom prst="rect">
              <a:avLst/>
            </a:prstGeom>
            <a:solidFill>
              <a:srgbClr val="105393"/>
            </a:solidFill>
          </p:spPr>
          <p:style>
            <a:lnRef idx="1">
              <a:schemeClr val="accent1"/>
            </a:lnRef>
            <a:fillRef idx="3">
              <a:schemeClr val="accent1"/>
            </a:fillRef>
            <a:effectRef idx="2">
              <a:schemeClr val="accent1"/>
            </a:effectRef>
            <a:fontRef idx="minor">
              <a:schemeClr val="lt1"/>
            </a:fontRef>
          </p:style>
          <p:txBody>
            <a:bodyPr lIns="116790" tIns="58397" rIns="116790" bIns="58397" rtlCol="0" anchor="ctr"/>
            <a:lstStyle/>
            <a:p>
              <a:fld id="{02253450-B5C9-43C1-BCF4-FAE8614031DA}" type="slidenum">
                <a:rPr lang="fr-FR" sz="1700" smtClean="0">
                  <a:solidFill>
                    <a:schemeClr val="tx1"/>
                  </a:solidFill>
                </a:rPr>
                <a:pPr/>
                <a:t>8</a:t>
              </a:fld>
              <a:endParaRPr lang="fr-FR" sz="1700" dirty="0">
                <a:solidFill>
                  <a:schemeClr val="tx1"/>
                </a:solidFill>
              </a:endParaRPr>
            </a:p>
          </p:txBody>
        </p:sp>
      </p:grpSp>
      <p:pic>
        <p:nvPicPr>
          <p:cNvPr id="2050" name="Picture 2" descr="\\2K3SBS-SER\dossiers communs\2- Filières\2.1- Eolien\10. Pôles\10.3 Pôle industrie\logo\20121123 Logo Windustry.jpg"/>
          <p:cNvPicPr>
            <a:picLocks noChangeAspect="1" noChangeArrowheads="1"/>
          </p:cNvPicPr>
          <p:nvPr/>
        </p:nvPicPr>
        <p:blipFill>
          <a:blip r:embed="rId3"/>
          <a:srcRect/>
          <a:stretch>
            <a:fillRect/>
          </a:stretch>
        </p:blipFill>
        <p:spPr bwMode="auto">
          <a:xfrm>
            <a:off x="7444163" y="6494420"/>
            <a:ext cx="2708033" cy="1068430"/>
          </a:xfrm>
          <a:prstGeom prst="rect">
            <a:avLst/>
          </a:prstGeom>
          <a:noFill/>
        </p:spPr>
      </p:pic>
      <p:pic>
        <p:nvPicPr>
          <p:cNvPr id="21" name="Picture 3"/>
          <p:cNvPicPr>
            <a:picLocks noChangeAspect="1" noChangeArrowheads="1"/>
          </p:cNvPicPr>
          <p:nvPr/>
        </p:nvPicPr>
        <p:blipFill>
          <a:blip r:embed="rId4"/>
          <a:srcRect/>
          <a:stretch>
            <a:fillRect/>
          </a:stretch>
        </p:blipFill>
        <p:spPr bwMode="auto">
          <a:xfrm>
            <a:off x="5447804" y="3757880"/>
            <a:ext cx="4551293" cy="2583080"/>
          </a:xfrm>
          <a:prstGeom prst="rect">
            <a:avLst/>
          </a:prstGeom>
          <a:noFill/>
          <a:ln w="9525">
            <a:noFill/>
            <a:miter lim="800000"/>
            <a:headEnd/>
            <a:tailEnd/>
          </a:ln>
        </p:spPr>
      </p:pic>
      <p:pic>
        <p:nvPicPr>
          <p:cNvPr id="22" name="Picture 4"/>
          <p:cNvPicPr>
            <a:picLocks noChangeAspect="1" noChangeArrowheads="1"/>
          </p:cNvPicPr>
          <p:nvPr/>
        </p:nvPicPr>
        <p:blipFill>
          <a:blip r:embed="rId5"/>
          <a:srcRect/>
          <a:stretch>
            <a:fillRect/>
          </a:stretch>
        </p:blipFill>
        <p:spPr bwMode="auto">
          <a:xfrm>
            <a:off x="5436098" y="1269989"/>
            <a:ext cx="4535785" cy="2473204"/>
          </a:xfrm>
          <a:prstGeom prst="rect">
            <a:avLst/>
          </a:prstGeom>
          <a:noFill/>
          <a:ln w="9525">
            <a:noFill/>
            <a:miter lim="800000"/>
            <a:headEnd/>
            <a:tailEnd/>
          </a:ln>
        </p:spPr>
      </p:pic>
      <p:grpSp>
        <p:nvGrpSpPr>
          <p:cNvPr id="25" name="Groupe 24"/>
          <p:cNvGrpSpPr/>
          <p:nvPr/>
        </p:nvGrpSpPr>
        <p:grpSpPr>
          <a:xfrm>
            <a:off x="1593745" y="3863091"/>
            <a:ext cx="3476434" cy="2303788"/>
            <a:chOff x="1593745" y="3770731"/>
            <a:chExt cx="3476434" cy="2303788"/>
          </a:xfrm>
        </p:grpSpPr>
        <p:pic>
          <p:nvPicPr>
            <p:cNvPr id="5123" name="Picture 3" descr="C:\Users\dsaint-andre\AppData\Local\Microsoft\Windows\Temporary Internet Files\Content.Outlook\NCWDMGVW\Chemin de Tuleras Reihenbild.jpg"/>
            <p:cNvPicPr>
              <a:picLocks noChangeAspect="1" noChangeArrowheads="1"/>
            </p:cNvPicPr>
            <p:nvPr/>
          </p:nvPicPr>
          <p:blipFill>
            <a:blip r:embed="rId6"/>
            <a:srcRect/>
            <a:stretch>
              <a:fillRect/>
            </a:stretch>
          </p:blipFill>
          <p:spPr bwMode="auto">
            <a:xfrm>
              <a:off x="1593745" y="3770731"/>
              <a:ext cx="3421017" cy="2280678"/>
            </a:xfrm>
            <a:prstGeom prst="rect">
              <a:avLst/>
            </a:prstGeom>
            <a:noFill/>
            <a:ln>
              <a:solidFill>
                <a:schemeClr val="bg1">
                  <a:lumMod val="50000"/>
                  <a:lumOff val="50000"/>
                </a:schemeClr>
              </a:solidFill>
            </a:ln>
          </p:spPr>
        </p:pic>
        <p:sp>
          <p:nvSpPr>
            <p:cNvPr id="24" name="ZoneTexte 23"/>
            <p:cNvSpPr txBox="1"/>
            <p:nvPr/>
          </p:nvSpPr>
          <p:spPr>
            <a:xfrm>
              <a:off x="4038779" y="5896944"/>
              <a:ext cx="1031400" cy="177575"/>
            </a:xfrm>
            <a:prstGeom prst="rect">
              <a:avLst/>
            </a:prstGeom>
            <a:noFill/>
          </p:spPr>
          <p:txBody>
            <a:bodyPr wrap="square" lIns="0" tIns="53639" rIns="107275" bIns="53639" rtlCol="0">
              <a:spAutoFit/>
            </a:bodyPr>
            <a:lstStyle/>
            <a:p>
              <a:pPr algn="r">
                <a:lnSpc>
                  <a:spcPct val="90000"/>
                </a:lnSpc>
              </a:pPr>
              <a:r>
                <a:rPr lang="fr-FR" sz="500" dirty="0" smtClean="0"/>
                <a:t>Crédit </a:t>
              </a:r>
              <a:r>
                <a:rPr lang="fr-FR" sz="500" dirty="0" smtClean="0"/>
                <a:t>ENERTRAG</a:t>
              </a:r>
              <a:endParaRPr lang="fr-FR" sz="1200" b="1" dirty="0" smtClean="0">
                <a:latin typeface="Helvetica LT"/>
                <a:cs typeface="Helvetica LT"/>
              </a:endParaRPr>
            </a:p>
          </p:txBody>
        </p:sp>
      </p:grpSp>
      <p:grpSp>
        <p:nvGrpSpPr>
          <p:cNvPr id="27" name="Groupe 26"/>
          <p:cNvGrpSpPr/>
          <p:nvPr/>
        </p:nvGrpSpPr>
        <p:grpSpPr>
          <a:xfrm>
            <a:off x="1593746" y="1321152"/>
            <a:ext cx="3476433" cy="2318568"/>
            <a:chOff x="1593746" y="1321152"/>
            <a:chExt cx="3476433" cy="2318568"/>
          </a:xfrm>
        </p:grpSpPr>
        <p:pic>
          <p:nvPicPr>
            <p:cNvPr id="5122" name="Picture 2" descr="C:\Users\dsaint-andre\AppData\Local\Microsoft\Windows\Temporary Internet Files\Content.Outlook\NCWDMGVW\merdelou vue d'ensemble.jpg"/>
            <p:cNvPicPr>
              <a:picLocks noChangeAspect="1" noChangeArrowheads="1"/>
            </p:cNvPicPr>
            <p:nvPr/>
          </p:nvPicPr>
          <p:blipFill>
            <a:blip r:embed="rId7"/>
            <a:srcRect/>
            <a:stretch>
              <a:fillRect/>
            </a:stretch>
          </p:blipFill>
          <p:spPr bwMode="auto">
            <a:xfrm>
              <a:off x="1593746" y="1321152"/>
              <a:ext cx="3421017" cy="2290860"/>
            </a:xfrm>
            <a:prstGeom prst="rect">
              <a:avLst/>
            </a:prstGeom>
            <a:noFill/>
            <a:ln>
              <a:solidFill>
                <a:schemeClr val="bg1">
                  <a:lumMod val="50000"/>
                  <a:lumOff val="50000"/>
                </a:schemeClr>
              </a:solidFill>
            </a:ln>
          </p:spPr>
        </p:pic>
        <p:sp>
          <p:nvSpPr>
            <p:cNvPr id="26" name="ZoneTexte 25"/>
            <p:cNvSpPr txBox="1"/>
            <p:nvPr/>
          </p:nvSpPr>
          <p:spPr>
            <a:xfrm>
              <a:off x="4038779" y="3462145"/>
              <a:ext cx="1031400" cy="177575"/>
            </a:xfrm>
            <a:prstGeom prst="rect">
              <a:avLst/>
            </a:prstGeom>
            <a:noFill/>
          </p:spPr>
          <p:txBody>
            <a:bodyPr wrap="square" lIns="0" tIns="53639" rIns="107275" bIns="53639" rtlCol="0">
              <a:spAutoFit/>
            </a:bodyPr>
            <a:lstStyle/>
            <a:p>
              <a:pPr algn="r">
                <a:lnSpc>
                  <a:spcPct val="90000"/>
                </a:lnSpc>
              </a:pPr>
              <a:r>
                <a:rPr lang="fr-FR" sz="500" dirty="0" smtClean="0"/>
                <a:t>Crédit </a:t>
              </a:r>
              <a:r>
                <a:rPr lang="fr-FR" sz="500" dirty="0" smtClean="0"/>
                <a:t>ENERTRAG</a:t>
              </a:r>
              <a:endParaRPr lang="fr-FR" sz="1200" b="1" dirty="0" smtClean="0">
                <a:latin typeface="Helvetica LT"/>
                <a:cs typeface="Helvetica LT"/>
              </a:endParaRPr>
            </a:p>
          </p:txBody>
        </p:sp>
      </p:grpSp>
      <p:sp>
        <p:nvSpPr>
          <p:cNvPr id="28" name="ZoneTexte 27"/>
          <p:cNvSpPr txBox="1"/>
          <p:nvPr/>
        </p:nvSpPr>
        <p:spPr>
          <a:xfrm>
            <a:off x="1324122" y="3602776"/>
            <a:ext cx="4075188" cy="246825"/>
          </a:xfrm>
          <a:prstGeom prst="rect">
            <a:avLst/>
          </a:prstGeom>
          <a:noFill/>
        </p:spPr>
        <p:txBody>
          <a:bodyPr wrap="square" lIns="0" tIns="53639" rIns="107275" bIns="53639" rtlCol="0">
            <a:spAutoFit/>
          </a:bodyPr>
          <a:lstStyle/>
          <a:p>
            <a:pPr algn="ctr">
              <a:lnSpc>
                <a:spcPct val="90000"/>
              </a:lnSpc>
            </a:pPr>
            <a:r>
              <a:rPr lang="fr-FR" sz="1000" dirty="0" smtClean="0">
                <a:solidFill>
                  <a:schemeClr val="bg1">
                    <a:lumMod val="50000"/>
                    <a:lumOff val="50000"/>
                  </a:schemeClr>
                </a:solidFill>
              </a:rPr>
              <a:t>Parc éolien de </a:t>
            </a:r>
            <a:r>
              <a:rPr lang="fr-FR" sz="1000" dirty="0" err="1" smtClean="0">
                <a:solidFill>
                  <a:schemeClr val="bg1">
                    <a:lumMod val="50000"/>
                    <a:lumOff val="50000"/>
                  </a:schemeClr>
                </a:solidFill>
              </a:rPr>
              <a:t>Merdelou</a:t>
            </a:r>
            <a:r>
              <a:rPr lang="fr-FR" sz="1000" dirty="0" smtClean="0">
                <a:solidFill>
                  <a:schemeClr val="bg1">
                    <a:lumMod val="50000"/>
                    <a:lumOff val="50000"/>
                  </a:schemeClr>
                </a:solidFill>
              </a:rPr>
              <a:t> (2001) : 6 éoliennes de 1,3 MW</a:t>
            </a:r>
            <a:endParaRPr lang="fr-FR" b="1" dirty="0" smtClean="0">
              <a:solidFill>
                <a:schemeClr val="bg1">
                  <a:lumMod val="50000"/>
                  <a:lumOff val="50000"/>
                </a:schemeClr>
              </a:solidFill>
              <a:latin typeface="Helvetica LT"/>
              <a:cs typeface="Helvetica LT"/>
            </a:endParaRPr>
          </a:p>
        </p:txBody>
      </p:sp>
      <p:sp>
        <p:nvSpPr>
          <p:cNvPr id="29" name="ZoneTexte 28"/>
          <p:cNvSpPr txBox="1"/>
          <p:nvPr/>
        </p:nvSpPr>
        <p:spPr>
          <a:xfrm>
            <a:off x="1319510" y="6147300"/>
            <a:ext cx="4075188" cy="246825"/>
          </a:xfrm>
          <a:prstGeom prst="rect">
            <a:avLst/>
          </a:prstGeom>
          <a:noFill/>
        </p:spPr>
        <p:txBody>
          <a:bodyPr wrap="square" lIns="0" tIns="53639" rIns="107275" bIns="53639" rtlCol="0">
            <a:spAutoFit/>
          </a:bodyPr>
          <a:lstStyle/>
          <a:p>
            <a:pPr algn="ctr">
              <a:lnSpc>
                <a:spcPct val="90000"/>
              </a:lnSpc>
            </a:pPr>
            <a:r>
              <a:rPr lang="fr-FR" sz="1000" dirty="0" smtClean="0">
                <a:solidFill>
                  <a:schemeClr val="bg1">
                    <a:lumMod val="50000"/>
                    <a:lumOff val="50000"/>
                  </a:schemeClr>
                </a:solidFill>
              </a:rPr>
              <a:t>Parc éolien de Chemin de </a:t>
            </a:r>
            <a:r>
              <a:rPr lang="fr-FR" sz="1000" dirty="0" err="1" smtClean="0">
                <a:solidFill>
                  <a:schemeClr val="bg1">
                    <a:lumMod val="50000"/>
                    <a:lumOff val="50000"/>
                  </a:schemeClr>
                </a:solidFill>
              </a:rPr>
              <a:t>Tuleras</a:t>
            </a:r>
            <a:r>
              <a:rPr lang="fr-FR" sz="1000" dirty="0" smtClean="0">
                <a:solidFill>
                  <a:schemeClr val="bg1">
                    <a:lumMod val="50000"/>
                    <a:lumOff val="50000"/>
                  </a:schemeClr>
                </a:solidFill>
              </a:rPr>
              <a:t> (2007) : 6 éoliennes de 2 MW</a:t>
            </a:r>
            <a:endParaRPr lang="fr-FR" b="1" dirty="0" smtClean="0">
              <a:solidFill>
                <a:schemeClr val="bg1">
                  <a:lumMod val="50000"/>
                  <a:lumOff val="50000"/>
                </a:schemeClr>
              </a:solidFill>
              <a:latin typeface="Helvetica LT"/>
              <a:cs typeface="Helvetica LT"/>
            </a:endParaRPr>
          </a:p>
        </p:txBody>
      </p:sp>
      <p:sp>
        <p:nvSpPr>
          <p:cNvPr id="23" name="ZoneTexte 22"/>
          <p:cNvSpPr txBox="1"/>
          <p:nvPr/>
        </p:nvSpPr>
        <p:spPr>
          <a:xfrm>
            <a:off x="6613451" y="6427493"/>
            <a:ext cx="4075188" cy="246825"/>
          </a:xfrm>
          <a:prstGeom prst="rect">
            <a:avLst/>
          </a:prstGeom>
          <a:noFill/>
        </p:spPr>
        <p:txBody>
          <a:bodyPr wrap="square" lIns="0" tIns="53639" rIns="107275" bIns="53639" rtlCol="0">
            <a:spAutoFit/>
          </a:bodyPr>
          <a:lstStyle/>
          <a:p>
            <a:pPr algn="r">
              <a:lnSpc>
                <a:spcPct val="90000"/>
              </a:lnSpc>
            </a:pPr>
            <a:r>
              <a:rPr lang="fr-FR" sz="1000" dirty="0" smtClean="0">
                <a:solidFill>
                  <a:schemeClr val="bg1">
                    <a:lumMod val="50000"/>
                    <a:lumOff val="50000"/>
                  </a:schemeClr>
                </a:solidFill>
              </a:rPr>
              <a:t>Sources : Panorama des énergies renouvelables 2013 RTE, SER, ERDF, </a:t>
            </a:r>
            <a:r>
              <a:rPr lang="fr-FR" sz="1000" dirty="0" err="1" smtClean="0">
                <a:solidFill>
                  <a:schemeClr val="bg1">
                    <a:lumMod val="50000"/>
                    <a:lumOff val="50000"/>
                  </a:schemeClr>
                </a:solidFill>
              </a:rPr>
              <a:t>ADEeF</a:t>
            </a:r>
            <a:endParaRPr lang="fr-FR" b="1" dirty="0" smtClean="0">
              <a:solidFill>
                <a:schemeClr val="bg1">
                  <a:lumMod val="50000"/>
                  <a:lumOff val="50000"/>
                </a:schemeClr>
              </a:solidFill>
              <a:latin typeface="Helvetica LT"/>
              <a:cs typeface="Helvetica LT"/>
            </a:endParaRPr>
          </a:p>
        </p:txBody>
      </p:sp>
    </p:spTree>
    <p:extLst>
      <p:ext uri="{BB962C8B-B14F-4D97-AF65-F5344CB8AC3E}">
        <p14:creationId xmlns:p14="http://schemas.microsoft.com/office/powerpoint/2010/main" xmlns="" val="273631497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grpSp>
        <p:nvGrpSpPr>
          <p:cNvPr id="2" name="Grouper 2"/>
          <p:cNvGrpSpPr/>
          <p:nvPr/>
        </p:nvGrpSpPr>
        <p:grpSpPr>
          <a:xfrm>
            <a:off x="1593745" y="0"/>
            <a:ext cx="9094893" cy="1231635"/>
            <a:chOff x="1593745" y="360323"/>
            <a:chExt cx="9094893" cy="1231635"/>
          </a:xfrm>
        </p:grpSpPr>
        <p:grpSp>
          <p:nvGrpSpPr>
            <p:cNvPr id="3" name="Grouper 1"/>
            <p:cNvGrpSpPr/>
            <p:nvPr/>
          </p:nvGrpSpPr>
          <p:grpSpPr>
            <a:xfrm>
              <a:off x="1593745" y="360323"/>
              <a:ext cx="8520238" cy="1096512"/>
              <a:chOff x="1477049" y="326741"/>
              <a:chExt cx="7896372" cy="994320"/>
            </a:xfrm>
          </p:grpSpPr>
          <p:cxnSp>
            <p:nvCxnSpPr>
              <p:cNvPr id="17" name="Connecteur droit 16"/>
              <p:cNvCxnSpPr/>
              <p:nvPr/>
            </p:nvCxnSpPr>
            <p:spPr>
              <a:xfrm>
                <a:off x="1477049" y="326741"/>
                <a:ext cx="0" cy="959999"/>
              </a:xfrm>
              <a:prstGeom prst="line">
                <a:avLst/>
              </a:prstGeom>
              <a:ln w="3175" cmpd="sng">
                <a:solidFill>
                  <a:srgbClr val="A6A6A6"/>
                </a:solidFill>
              </a:ln>
            </p:spPr>
            <p:style>
              <a:lnRef idx="2">
                <a:schemeClr val="accent1"/>
              </a:lnRef>
              <a:fillRef idx="0">
                <a:schemeClr val="accent1"/>
              </a:fillRef>
              <a:effectRef idx="1">
                <a:schemeClr val="accent1"/>
              </a:effectRef>
              <a:fontRef idx="minor">
                <a:schemeClr val="tx1"/>
              </a:fontRef>
            </p:style>
          </p:cxnSp>
          <p:sp>
            <p:nvSpPr>
              <p:cNvPr id="18" name="ZoneTexte 17"/>
              <p:cNvSpPr txBox="1"/>
              <p:nvPr/>
            </p:nvSpPr>
            <p:spPr>
              <a:xfrm>
                <a:off x="1734471" y="397815"/>
                <a:ext cx="3175336" cy="349414"/>
              </a:xfrm>
              <a:prstGeom prst="rect">
                <a:avLst/>
              </a:prstGeom>
              <a:noFill/>
            </p:spPr>
            <p:txBody>
              <a:bodyPr wrap="square" lIns="0" tIns="53639" rIns="107275" bIns="53639" rtlCol="0">
                <a:spAutoFit/>
              </a:bodyPr>
              <a:lstStyle/>
              <a:p>
                <a:endParaRPr lang="fr-FR" sz="1800" dirty="0">
                  <a:solidFill>
                    <a:srgbClr val="105393"/>
                  </a:solidFill>
                  <a:latin typeface="Myriad Pro"/>
                  <a:cs typeface="Myriad Pro"/>
                </a:endParaRPr>
              </a:p>
            </p:txBody>
          </p:sp>
          <p:sp>
            <p:nvSpPr>
              <p:cNvPr id="19" name="ZoneTexte 18"/>
              <p:cNvSpPr txBox="1"/>
              <p:nvPr/>
            </p:nvSpPr>
            <p:spPr>
              <a:xfrm>
                <a:off x="1739282" y="659092"/>
                <a:ext cx="7634139" cy="399650"/>
              </a:xfrm>
              <a:prstGeom prst="rect">
                <a:avLst/>
              </a:prstGeom>
              <a:noFill/>
            </p:spPr>
            <p:txBody>
              <a:bodyPr wrap="square" lIns="0" tIns="53639" rIns="107275" bIns="53639" rtlCol="0">
                <a:spAutoFit/>
              </a:bodyPr>
              <a:lstStyle/>
              <a:p>
                <a:pPr>
                  <a:lnSpc>
                    <a:spcPct val="90000"/>
                  </a:lnSpc>
                </a:pPr>
                <a:r>
                  <a:rPr lang="fr-FR" sz="2400" b="1" dirty="0" smtClean="0">
                    <a:solidFill>
                      <a:srgbClr val="105393"/>
                    </a:solidFill>
                    <a:latin typeface="Helvetica LT"/>
                    <a:cs typeface="Helvetica LT"/>
                  </a:rPr>
                  <a:t>La filière éolienne terrestre</a:t>
                </a:r>
                <a:endParaRPr lang="fr-FR" sz="2400" b="1" dirty="0">
                  <a:solidFill>
                    <a:srgbClr val="105393"/>
                  </a:solidFill>
                  <a:latin typeface="Helvetica LT"/>
                  <a:cs typeface="Helvetica LT"/>
                </a:endParaRPr>
              </a:p>
            </p:txBody>
          </p:sp>
          <p:sp>
            <p:nvSpPr>
              <p:cNvPr id="20" name="ZoneTexte 19"/>
              <p:cNvSpPr txBox="1"/>
              <p:nvPr/>
            </p:nvSpPr>
            <p:spPr>
              <a:xfrm>
                <a:off x="1739283" y="963590"/>
                <a:ext cx="1895182" cy="357471"/>
              </a:xfrm>
              <a:prstGeom prst="rect">
                <a:avLst/>
              </a:prstGeom>
              <a:noFill/>
            </p:spPr>
            <p:txBody>
              <a:bodyPr wrap="square" lIns="0" rtlCol="0">
                <a:spAutoFit/>
              </a:bodyPr>
              <a:lstStyle/>
              <a:p>
                <a:pPr>
                  <a:lnSpc>
                    <a:spcPct val="120000"/>
                  </a:lnSpc>
                </a:pPr>
                <a:endParaRPr lang="fr-FR" sz="1800" dirty="0">
                  <a:solidFill>
                    <a:schemeClr val="tx1">
                      <a:lumMod val="50000"/>
                    </a:schemeClr>
                  </a:solidFill>
                  <a:latin typeface="Helvetica LT"/>
                  <a:cs typeface="Helvetica LT"/>
                </a:endParaRPr>
              </a:p>
            </p:txBody>
          </p:sp>
        </p:grpSp>
        <p:sp>
          <p:nvSpPr>
            <p:cNvPr id="15" name="Rectangle 14"/>
            <p:cNvSpPr/>
            <p:nvPr/>
          </p:nvSpPr>
          <p:spPr>
            <a:xfrm>
              <a:off x="10113983" y="533292"/>
              <a:ext cx="574655" cy="1058666"/>
            </a:xfrm>
            <a:prstGeom prst="rect">
              <a:avLst/>
            </a:prstGeom>
            <a:solidFill>
              <a:srgbClr val="105393"/>
            </a:solidFill>
          </p:spPr>
          <p:style>
            <a:lnRef idx="1">
              <a:schemeClr val="accent1"/>
            </a:lnRef>
            <a:fillRef idx="3">
              <a:schemeClr val="accent1"/>
            </a:fillRef>
            <a:effectRef idx="2">
              <a:schemeClr val="accent1"/>
            </a:effectRef>
            <a:fontRef idx="minor">
              <a:schemeClr val="lt1"/>
            </a:fontRef>
          </p:style>
          <p:txBody>
            <a:bodyPr lIns="116790" tIns="58397" rIns="116790" bIns="58397" rtlCol="0" anchor="ctr"/>
            <a:lstStyle/>
            <a:p>
              <a:fld id="{02253450-B5C9-43C1-BCF4-FAE8614031DA}" type="slidenum">
                <a:rPr lang="fr-FR" sz="1700" smtClean="0">
                  <a:solidFill>
                    <a:schemeClr val="tx1"/>
                  </a:solidFill>
                </a:rPr>
                <a:pPr/>
                <a:t>9</a:t>
              </a:fld>
              <a:endParaRPr lang="fr-FR" sz="1700" dirty="0">
                <a:solidFill>
                  <a:schemeClr val="tx1"/>
                </a:solidFill>
              </a:endParaRPr>
            </a:p>
          </p:txBody>
        </p:sp>
      </p:grpSp>
      <p:pic>
        <p:nvPicPr>
          <p:cNvPr id="2050" name="Picture 2" descr="\\2K3SBS-SER\dossiers communs\2- Filières\2.1- Eolien\10. Pôles\10.3 Pôle industrie\logo\20121123 Logo Windustry.jpg"/>
          <p:cNvPicPr>
            <a:picLocks noChangeAspect="1" noChangeArrowheads="1"/>
          </p:cNvPicPr>
          <p:nvPr/>
        </p:nvPicPr>
        <p:blipFill>
          <a:blip r:embed="rId3"/>
          <a:srcRect/>
          <a:stretch>
            <a:fillRect/>
          </a:stretch>
        </p:blipFill>
        <p:spPr bwMode="auto">
          <a:xfrm>
            <a:off x="7444163" y="6494420"/>
            <a:ext cx="2708033" cy="1068430"/>
          </a:xfrm>
          <a:prstGeom prst="rect">
            <a:avLst/>
          </a:prstGeom>
          <a:noFill/>
        </p:spPr>
      </p:pic>
      <p:sp>
        <p:nvSpPr>
          <p:cNvPr id="23" name="ZoneTexte 22"/>
          <p:cNvSpPr txBox="1"/>
          <p:nvPr/>
        </p:nvSpPr>
        <p:spPr>
          <a:xfrm>
            <a:off x="6384175" y="6427493"/>
            <a:ext cx="4304464" cy="246825"/>
          </a:xfrm>
          <a:prstGeom prst="rect">
            <a:avLst/>
          </a:prstGeom>
          <a:noFill/>
        </p:spPr>
        <p:txBody>
          <a:bodyPr wrap="square" lIns="0" tIns="53639" rIns="107275" bIns="53639" rtlCol="0">
            <a:spAutoFit/>
          </a:bodyPr>
          <a:lstStyle/>
          <a:p>
            <a:pPr algn="r">
              <a:lnSpc>
                <a:spcPct val="90000"/>
              </a:lnSpc>
            </a:pPr>
            <a:r>
              <a:rPr lang="fr-FR" sz="1000" dirty="0" smtClean="0">
                <a:solidFill>
                  <a:schemeClr val="bg1">
                    <a:lumMod val="50000"/>
                    <a:lumOff val="50000"/>
                  </a:schemeClr>
                </a:solidFill>
              </a:rPr>
              <a:t>Sources : Panorama des énergies renouvelables </a:t>
            </a:r>
            <a:r>
              <a:rPr lang="fr-FR" sz="1000" dirty="0" smtClean="0">
                <a:solidFill>
                  <a:schemeClr val="bg1">
                    <a:lumMod val="50000"/>
                    <a:lumOff val="50000"/>
                  </a:schemeClr>
                </a:solidFill>
              </a:rPr>
              <a:t>S1 2014 </a:t>
            </a:r>
            <a:r>
              <a:rPr lang="fr-FR" sz="1000" dirty="0" smtClean="0">
                <a:solidFill>
                  <a:schemeClr val="bg1">
                    <a:lumMod val="50000"/>
                    <a:lumOff val="50000"/>
                  </a:schemeClr>
                </a:solidFill>
              </a:rPr>
              <a:t>RTE, SER, ERDF, </a:t>
            </a:r>
            <a:r>
              <a:rPr lang="fr-FR" sz="1000" dirty="0" err="1" smtClean="0">
                <a:solidFill>
                  <a:schemeClr val="bg1">
                    <a:lumMod val="50000"/>
                    <a:lumOff val="50000"/>
                  </a:schemeClr>
                </a:solidFill>
              </a:rPr>
              <a:t>ADEeF</a:t>
            </a:r>
            <a:endParaRPr lang="fr-FR" b="1" dirty="0" smtClean="0">
              <a:solidFill>
                <a:schemeClr val="bg1">
                  <a:lumMod val="50000"/>
                  <a:lumOff val="50000"/>
                </a:schemeClr>
              </a:solidFill>
              <a:latin typeface="Helvetica LT"/>
              <a:cs typeface="Helvetica LT"/>
            </a:endParaRPr>
          </a:p>
        </p:txBody>
      </p:sp>
      <p:pic>
        <p:nvPicPr>
          <p:cNvPr id="6" name="Picture 2"/>
          <p:cNvPicPr>
            <a:picLocks noChangeAspect="1" noChangeArrowheads="1"/>
          </p:cNvPicPr>
          <p:nvPr/>
        </p:nvPicPr>
        <p:blipFill>
          <a:blip r:embed="rId4"/>
          <a:srcRect/>
          <a:stretch>
            <a:fillRect/>
          </a:stretch>
        </p:blipFill>
        <p:spPr bwMode="auto">
          <a:xfrm>
            <a:off x="1199415" y="1463875"/>
            <a:ext cx="3325090" cy="1456085"/>
          </a:xfrm>
          <a:prstGeom prst="rect">
            <a:avLst/>
          </a:prstGeom>
          <a:noFill/>
          <a:ln w="9525">
            <a:noFill/>
            <a:miter lim="800000"/>
            <a:headEnd/>
            <a:tailEnd/>
          </a:ln>
        </p:spPr>
      </p:pic>
      <p:pic>
        <p:nvPicPr>
          <p:cNvPr id="2051" name="Picture 3"/>
          <p:cNvPicPr>
            <a:picLocks noChangeAspect="1" noChangeArrowheads="1"/>
          </p:cNvPicPr>
          <p:nvPr/>
        </p:nvPicPr>
        <p:blipFill>
          <a:blip r:embed="rId5"/>
          <a:srcRect/>
          <a:stretch>
            <a:fillRect/>
          </a:stretch>
        </p:blipFill>
        <p:spPr bwMode="auto">
          <a:xfrm>
            <a:off x="1226880" y="3361708"/>
            <a:ext cx="3272650" cy="2860221"/>
          </a:xfrm>
          <a:prstGeom prst="rect">
            <a:avLst/>
          </a:prstGeom>
          <a:noFill/>
          <a:ln w="9525">
            <a:noFill/>
            <a:miter lim="800000"/>
            <a:headEnd/>
            <a:tailEnd/>
          </a:ln>
        </p:spPr>
      </p:pic>
      <p:pic>
        <p:nvPicPr>
          <p:cNvPr id="2052" name="Picture 4"/>
          <p:cNvPicPr>
            <a:picLocks noChangeAspect="1" noChangeArrowheads="1"/>
          </p:cNvPicPr>
          <p:nvPr/>
        </p:nvPicPr>
        <p:blipFill>
          <a:blip r:embed="rId6"/>
          <a:srcRect/>
          <a:stretch>
            <a:fillRect/>
          </a:stretch>
        </p:blipFill>
        <p:spPr bwMode="auto">
          <a:xfrm>
            <a:off x="4915167" y="1426860"/>
            <a:ext cx="5676404" cy="4846258"/>
          </a:xfrm>
          <a:prstGeom prst="rect">
            <a:avLst/>
          </a:prstGeom>
          <a:noFill/>
          <a:ln w="9525">
            <a:noFill/>
            <a:miter lim="800000"/>
            <a:headEnd/>
            <a:tailEnd/>
          </a:ln>
        </p:spPr>
      </p:pic>
      <p:sp>
        <p:nvSpPr>
          <p:cNvPr id="25" name="Ellipse 24"/>
          <p:cNvSpPr/>
          <p:nvPr/>
        </p:nvSpPr>
        <p:spPr>
          <a:xfrm>
            <a:off x="3909146" y="2152996"/>
            <a:ext cx="471666" cy="277091"/>
          </a:xfrm>
          <a:prstGeom prst="ellipse">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27" name="Ellipse 26"/>
          <p:cNvSpPr/>
          <p:nvPr/>
        </p:nvSpPr>
        <p:spPr>
          <a:xfrm>
            <a:off x="2438220" y="4760422"/>
            <a:ext cx="471666" cy="277091"/>
          </a:xfrm>
          <a:prstGeom prst="ellipse">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30" name="Ellipse 29"/>
          <p:cNvSpPr/>
          <p:nvPr/>
        </p:nvSpPr>
        <p:spPr>
          <a:xfrm>
            <a:off x="9617377" y="5159432"/>
            <a:ext cx="740280" cy="385157"/>
          </a:xfrm>
          <a:prstGeom prst="ellipse">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xmlns="" val="2736314973"/>
      </p:ext>
    </p:extLst>
  </p:cSld>
  <p:clrMapOvr>
    <a:masterClrMapping/>
  </p:clrMapOvr>
  <p:timing>
    <p:tnLst>
      <p:par>
        <p:cTn id="1" dur="indefinite" restart="never" nodeType="tmRoot"/>
      </p:par>
    </p:tnLst>
  </p:timing>
</p:sld>
</file>

<file path=ppt/theme/theme1.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53639" rIns="107275" bIns="53639" rtlCol="0">
        <a:spAutoFit/>
      </a:bodyPr>
      <a:lstStyle>
        <a:defPPr>
          <a:lnSpc>
            <a:spcPct val="90000"/>
          </a:lnSpc>
          <a:defRPr b="1" dirty="0" smtClean="0">
            <a:solidFill>
              <a:schemeClr val="tx1">
                <a:lumMod val="50000"/>
              </a:schemeClr>
            </a:solidFill>
            <a:latin typeface="Helvetica LT"/>
            <a:cs typeface="Helvetica LT"/>
          </a:defRPr>
        </a:defPPr>
      </a:lstStyle>
    </a:txDef>
  </a:objectDefaults>
  <a:extraClrSchemeLst/>
</a:theme>
</file>

<file path=docProps/app.xml><?xml version="1.0" encoding="utf-8"?>
<Properties xmlns="http://schemas.openxmlformats.org/officeDocument/2006/extended-properties" xmlns:vt="http://schemas.openxmlformats.org/officeDocument/2006/docPropsVTypes">
  <Template>Ciel.thmx</Template>
  <TotalTime>6164</TotalTime>
  <Words>719</Words>
  <Application>Microsoft Office PowerPoint</Application>
  <PresentationFormat>Personnalisé</PresentationFormat>
  <Paragraphs>169</Paragraphs>
  <Slides>17</Slides>
  <Notes>0</Notes>
  <HiddenSlides>0</HiddenSlides>
  <MMClips>0</MMClips>
  <ScaleCrop>false</ScaleCrop>
  <HeadingPairs>
    <vt:vector size="4" baseType="variant">
      <vt:variant>
        <vt:lpstr>Thème</vt:lpstr>
      </vt:variant>
      <vt:variant>
        <vt:i4>1</vt:i4>
      </vt:variant>
      <vt:variant>
        <vt:lpstr>Titres des diapositives</vt:lpstr>
      </vt:variant>
      <vt:variant>
        <vt:i4>17</vt:i4>
      </vt:variant>
    </vt:vector>
  </HeadingPairs>
  <TitlesOfParts>
    <vt:vector size="18" baseType="lpstr">
      <vt:lpstr>Thème Office</vt:lpstr>
      <vt:lpstr>Diapositive 1</vt:lpstr>
      <vt:lpstr>Diapositive 2</vt:lpstr>
      <vt:lpstr>Diapositive 3</vt:lpstr>
      <vt:lpstr>Diapositive 4</vt:lpstr>
      <vt:lpstr>Diapositive 5</vt:lpstr>
      <vt:lpstr>Diapositive 6</vt:lpstr>
      <vt:lpstr>Diapositive 7</vt:lpstr>
      <vt:lpstr>Diapositive 8</vt:lpstr>
      <vt:lpstr>Diapositive 9</vt:lpstr>
      <vt:lpstr>Diapositive 10</vt:lpstr>
      <vt:lpstr>Diapositive 11</vt:lpstr>
      <vt:lpstr>Diapositive 12</vt:lpstr>
      <vt:lpstr>Diapositive 13</vt:lpstr>
      <vt:lpstr>Diapositive 14</vt:lpstr>
      <vt:lpstr>Diapositive 15</vt:lpstr>
      <vt:lpstr>Diapositive 16</vt:lpstr>
      <vt:lpstr>Diapositive 17</vt:lpstr>
    </vt:vector>
  </TitlesOfParts>
  <Company>ETOILEVEGA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Windustry France</dc:title>
  <dc:creator>David Saint-André</dc:creator>
  <cp:lastModifiedBy>David Saint-André</cp:lastModifiedBy>
  <cp:revision>333</cp:revision>
  <cp:lastPrinted>2014-03-20T12:55:29Z</cp:lastPrinted>
  <dcterms:created xsi:type="dcterms:W3CDTF">2012-12-06T13:28:39Z</dcterms:created>
  <dcterms:modified xsi:type="dcterms:W3CDTF">2014-11-12T10:21:35Z</dcterms:modified>
</cp:coreProperties>
</file>