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3"/>
  </p:notesMasterIdLst>
  <p:sldIdLst>
    <p:sldId id="257" r:id="rId2"/>
    <p:sldId id="266" r:id="rId3"/>
    <p:sldId id="270" r:id="rId4"/>
    <p:sldId id="258" r:id="rId5"/>
    <p:sldId id="259" r:id="rId6"/>
    <p:sldId id="260" r:id="rId7"/>
    <p:sldId id="263" r:id="rId8"/>
    <p:sldId id="264" r:id="rId9"/>
    <p:sldId id="265" r:id="rId10"/>
    <p:sldId id="267" r:id="rId11"/>
    <p:sldId id="269" r:id="rId12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70" d="100"/>
          <a:sy n="70" d="100"/>
        </p:scale>
        <p:origin x="-1218" y="-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A5306-480C-F043-A2A5-B2F8E60FB8C8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18ED94-5F24-9141-ACC6-A70CCBB087AC}">
      <dgm:prSet phldrT="[Texte]" custT="1"/>
      <dgm:spPr/>
      <dgm:t>
        <a:bodyPr/>
        <a:lstStyle/>
        <a:p>
          <a:r>
            <a:rPr lang="fr-FR" sz="1800" dirty="0" smtClean="0"/>
            <a:t>Compilation de toutes les grilles individuelles</a:t>
          </a:r>
          <a:endParaRPr lang="fr-FR" sz="1800" dirty="0"/>
        </a:p>
      </dgm:t>
    </dgm:pt>
    <dgm:pt modelId="{271EA543-733C-424E-A155-6E44AFD8084C}" type="parTrans" cxnId="{6073B70D-93CD-124E-8317-71A79B927F65}">
      <dgm:prSet/>
      <dgm:spPr/>
      <dgm:t>
        <a:bodyPr/>
        <a:lstStyle/>
        <a:p>
          <a:endParaRPr lang="fr-FR"/>
        </a:p>
      </dgm:t>
    </dgm:pt>
    <dgm:pt modelId="{57487AA4-EC71-2D4D-9564-6BAFE5027447}" type="sibTrans" cxnId="{6073B70D-93CD-124E-8317-71A79B927F65}">
      <dgm:prSet/>
      <dgm:spPr/>
      <dgm:t>
        <a:bodyPr/>
        <a:lstStyle/>
        <a:p>
          <a:endParaRPr lang="fr-FR"/>
        </a:p>
      </dgm:t>
    </dgm:pt>
    <dgm:pt modelId="{8498E81D-6E51-FE4F-8955-42F5CED5BCED}">
      <dgm:prSet phldrT="[Texte]" custT="1"/>
      <dgm:spPr/>
      <dgm:t>
        <a:bodyPr/>
        <a:lstStyle/>
        <a:p>
          <a:r>
            <a:rPr lang="fr-FR" sz="2000" dirty="0" smtClean="0"/>
            <a:t>Tableau Excel rassemblant les niveaux de réponse à toutes les questions par candidat</a:t>
          </a:r>
          <a:endParaRPr lang="fr-FR" sz="2000" dirty="0"/>
        </a:p>
      </dgm:t>
    </dgm:pt>
    <dgm:pt modelId="{21529C05-7D0F-8148-9636-A897CB2F9273}" type="parTrans" cxnId="{7704BD9D-BD85-D741-ACEE-5819CFC0D2A0}">
      <dgm:prSet/>
      <dgm:spPr/>
      <dgm:t>
        <a:bodyPr/>
        <a:lstStyle/>
        <a:p>
          <a:endParaRPr lang="fr-FR"/>
        </a:p>
      </dgm:t>
    </dgm:pt>
    <dgm:pt modelId="{6ECB76E5-8AD3-D647-A8CD-0FD5201239ED}" type="sibTrans" cxnId="{7704BD9D-BD85-D741-ACEE-5819CFC0D2A0}">
      <dgm:prSet/>
      <dgm:spPr/>
      <dgm:t>
        <a:bodyPr/>
        <a:lstStyle/>
        <a:p>
          <a:endParaRPr lang="fr-FR"/>
        </a:p>
      </dgm:t>
    </dgm:pt>
    <dgm:pt modelId="{2195ABA7-8A02-3749-8D7C-A7F3C27E550E}">
      <dgm:prSet phldrT="[Texte]" custT="1"/>
      <dgm:spPr/>
      <dgm:t>
        <a:bodyPr/>
        <a:lstStyle/>
        <a:p>
          <a:r>
            <a:rPr lang="fr-FR" sz="1800" dirty="0" smtClean="0"/>
            <a:t>Classement des taux de réponse aux questions</a:t>
          </a:r>
          <a:endParaRPr lang="fr-FR" sz="1800" dirty="0"/>
        </a:p>
      </dgm:t>
    </dgm:pt>
    <dgm:pt modelId="{6300FB4E-2CFF-A043-9D48-9E5043F87D5B}" type="parTrans" cxnId="{2765456C-2130-6B49-913F-1FD63E9CC300}">
      <dgm:prSet/>
      <dgm:spPr/>
      <dgm:t>
        <a:bodyPr/>
        <a:lstStyle/>
        <a:p>
          <a:endParaRPr lang="fr-FR"/>
        </a:p>
      </dgm:t>
    </dgm:pt>
    <dgm:pt modelId="{AA1720C2-BE5F-CA44-A1F6-B97643BD392E}" type="sibTrans" cxnId="{2765456C-2130-6B49-913F-1FD63E9CC300}">
      <dgm:prSet/>
      <dgm:spPr/>
      <dgm:t>
        <a:bodyPr/>
        <a:lstStyle/>
        <a:p>
          <a:endParaRPr lang="fr-FR"/>
        </a:p>
      </dgm:t>
    </dgm:pt>
    <dgm:pt modelId="{73B3A8C5-208C-8947-A2AF-2D33871DA9A8}">
      <dgm:prSet phldrT="[Texte]" custT="1"/>
      <dgm:spPr/>
      <dgm:t>
        <a:bodyPr/>
        <a:lstStyle/>
        <a:p>
          <a:r>
            <a:rPr lang="fr-FR" sz="2000" dirty="0" smtClean="0"/>
            <a:t>Classement des indicateurs, des moins bien traités aux très bien traités</a:t>
          </a:r>
          <a:endParaRPr lang="fr-FR" sz="2000" dirty="0"/>
        </a:p>
      </dgm:t>
    </dgm:pt>
    <dgm:pt modelId="{19AB49A6-C0F3-7E40-B112-2CBB4EB0245E}" type="parTrans" cxnId="{4F714A79-8C4C-2F48-966F-A5F3727C5E2B}">
      <dgm:prSet/>
      <dgm:spPr/>
      <dgm:t>
        <a:bodyPr/>
        <a:lstStyle/>
        <a:p>
          <a:endParaRPr lang="fr-FR"/>
        </a:p>
      </dgm:t>
    </dgm:pt>
    <dgm:pt modelId="{E3BA1877-3F99-9045-9E22-089DD71B1684}" type="sibTrans" cxnId="{4F714A79-8C4C-2F48-966F-A5F3727C5E2B}">
      <dgm:prSet/>
      <dgm:spPr/>
      <dgm:t>
        <a:bodyPr/>
        <a:lstStyle/>
        <a:p>
          <a:endParaRPr lang="fr-FR"/>
        </a:p>
      </dgm:t>
    </dgm:pt>
    <dgm:pt modelId="{5B593EF5-E54A-6342-8B20-E6C9348A24FC}">
      <dgm:prSet phldrT="[Texte]" custT="1"/>
      <dgm:spPr/>
      <dgm:t>
        <a:bodyPr/>
        <a:lstStyle/>
        <a:p>
          <a:r>
            <a:rPr lang="fr-FR" sz="1800" dirty="0" smtClean="0"/>
            <a:t>Possibilités d’annuler des questions au niveau académique</a:t>
          </a:r>
          <a:endParaRPr lang="fr-FR" sz="1800" dirty="0"/>
        </a:p>
      </dgm:t>
    </dgm:pt>
    <dgm:pt modelId="{59FED334-C883-2D42-BB36-D2B6076CC392}" type="parTrans" cxnId="{4B8D9910-F6D7-7747-937D-0163C8E8CE07}">
      <dgm:prSet/>
      <dgm:spPr/>
      <dgm:t>
        <a:bodyPr/>
        <a:lstStyle/>
        <a:p>
          <a:endParaRPr lang="fr-FR"/>
        </a:p>
      </dgm:t>
    </dgm:pt>
    <dgm:pt modelId="{53B3877E-EB28-4741-90C4-8CD0EFB19328}" type="sibTrans" cxnId="{4B8D9910-F6D7-7747-937D-0163C8E8CE07}">
      <dgm:prSet/>
      <dgm:spPr/>
      <dgm:t>
        <a:bodyPr/>
        <a:lstStyle/>
        <a:p>
          <a:endParaRPr lang="fr-FR"/>
        </a:p>
      </dgm:t>
    </dgm:pt>
    <dgm:pt modelId="{93117E51-2285-E54D-A867-6B1F105E04E2}">
      <dgm:prSet phldrT="[Texte]" custT="1"/>
      <dgm:spPr/>
      <dgm:t>
        <a:bodyPr anchor="t"/>
        <a:lstStyle/>
        <a:p>
          <a:r>
            <a:rPr lang="fr-FR" sz="2000" dirty="0" smtClean="0"/>
            <a:t>Annulation automatique des indicateurs non traitées </a:t>
          </a:r>
          <a:r>
            <a:rPr lang="fr-FR" sz="2000" b="1" dirty="0" smtClean="0">
              <a:solidFill>
                <a:srgbClr val="FF0000"/>
              </a:solidFill>
            </a:rPr>
            <a:t>par tous les candidats</a:t>
          </a:r>
          <a:endParaRPr lang="fr-FR" sz="2000" b="1" dirty="0">
            <a:solidFill>
              <a:srgbClr val="FF0000"/>
            </a:solidFill>
          </a:endParaRPr>
        </a:p>
      </dgm:t>
    </dgm:pt>
    <dgm:pt modelId="{9D4E7A24-AA99-6F42-8053-2189F297980A}" type="parTrans" cxnId="{A7179E90-2085-5347-BAC4-8EC95B512B91}">
      <dgm:prSet/>
      <dgm:spPr/>
      <dgm:t>
        <a:bodyPr/>
        <a:lstStyle/>
        <a:p>
          <a:endParaRPr lang="fr-FR"/>
        </a:p>
      </dgm:t>
    </dgm:pt>
    <dgm:pt modelId="{1DEE19D1-9753-E347-A59F-9593D3983F3E}" type="sibTrans" cxnId="{A7179E90-2085-5347-BAC4-8EC95B512B91}">
      <dgm:prSet/>
      <dgm:spPr/>
      <dgm:t>
        <a:bodyPr/>
        <a:lstStyle/>
        <a:p>
          <a:endParaRPr lang="fr-FR"/>
        </a:p>
      </dgm:t>
    </dgm:pt>
    <dgm:pt modelId="{43CC30FF-9EFF-4648-8089-CA1B353EF36C}">
      <dgm:prSet phldrT="[Texte]" custT="1"/>
      <dgm:spPr/>
      <dgm:t>
        <a:bodyPr anchor="t"/>
        <a:lstStyle/>
        <a:p>
          <a:r>
            <a:rPr lang="fr-FR" sz="2000" dirty="0" smtClean="0"/>
            <a:t>Possibilité d’annuler les indicateurs les moins bien traitées (</a:t>
          </a:r>
          <a:r>
            <a:rPr lang="fr-FR" sz="2000" b="1" dirty="0" smtClean="0">
              <a:solidFill>
                <a:srgbClr val="FF0000"/>
              </a:solidFill>
            </a:rPr>
            <a:t>limite de -20%</a:t>
          </a:r>
          <a:r>
            <a:rPr lang="fr-FR" sz="2000" dirty="0" smtClean="0"/>
            <a:t>)</a:t>
          </a:r>
          <a:endParaRPr lang="fr-FR" sz="2000" dirty="0"/>
        </a:p>
      </dgm:t>
    </dgm:pt>
    <dgm:pt modelId="{AE3FFB6C-1E2B-7B49-9BC0-FFFBDD3B1313}" type="parTrans" cxnId="{639287EF-DFC9-3942-99BB-166C4F5CCDEE}">
      <dgm:prSet/>
      <dgm:spPr/>
      <dgm:t>
        <a:bodyPr/>
        <a:lstStyle/>
        <a:p>
          <a:endParaRPr lang="fr-FR"/>
        </a:p>
      </dgm:t>
    </dgm:pt>
    <dgm:pt modelId="{B1D92FB1-08D6-B94E-BCDC-D140BC594CED}" type="sibTrans" cxnId="{639287EF-DFC9-3942-99BB-166C4F5CCDEE}">
      <dgm:prSet/>
      <dgm:spPr/>
      <dgm:t>
        <a:bodyPr/>
        <a:lstStyle/>
        <a:p>
          <a:endParaRPr lang="fr-FR"/>
        </a:p>
      </dgm:t>
    </dgm:pt>
    <dgm:pt modelId="{061FDEB0-1CDD-0845-9841-72F64CB719FF}" type="pres">
      <dgm:prSet presAssocID="{DE7A5306-480C-F043-A2A5-B2F8E60FB8C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269DAE14-F651-8D46-8DF2-702D5106282B}" type="pres">
      <dgm:prSet presAssocID="{A018ED94-5F24-9141-ACC6-A70CCBB087AC}" presName="composite" presStyleCnt="0"/>
      <dgm:spPr/>
    </dgm:pt>
    <dgm:pt modelId="{6973FAFC-40D6-2E49-A858-994A3BCD3A05}" type="pres">
      <dgm:prSet presAssocID="{A018ED94-5F24-9141-ACC6-A70CCBB087AC}" presName="bentUpArrow1" presStyleLbl="alignImgPlace1" presStyleIdx="0" presStyleCnt="2" custScaleY="87350" custLinFactNeighborX="2642" custLinFactNeighborY="-24179"/>
      <dgm:spPr/>
    </dgm:pt>
    <dgm:pt modelId="{3E9A3955-6654-234A-8F77-CAB004C7CF51}" type="pres">
      <dgm:prSet presAssocID="{A018ED94-5F24-9141-ACC6-A70CCBB087AC}" presName="ParentText" presStyleLbl="node1" presStyleIdx="0" presStyleCnt="3" custScaleY="62997" custLinFactNeighborX="-99" custLinFactNeighborY="-150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2DBC62-59A0-1E4D-8A3C-5BD67AA8AE80}" type="pres">
      <dgm:prSet presAssocID="{A018ED94-5F24-9141-ACC6-A70CCBB087AC}" presName="ChildText" presStyleLbl="revTx" presStyleIdx="0" presStyleCnt="3" custScaleX="261373" custScaleY="83089" custLinFactNeighborX="88356" custLinFactNeighborY="16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B05935-F0BA-9448-A715-2B2643410510}" type="pres">
      <dgm:prSet presAssocID="{57487AA4-EC71-2D4D-9564-6BAFE5027447}" presName="sibTrans" presStyleCnt="0"/>
      <dgm:spPr/>
    </dgm:pt>
    <dgm:pt modelId="{CFD22AA6-3AEB-EC41-8B11-192F7957BEEA}" type="pres">
      <dgm:prSet presAssocID="{2195ABA7-8A02-3749-8D7C-A7F3C27E550E}" presName="composite" presStyleCnt="0"/>
      <dgm:spPr/>
    </dgm:pt>
    <dgm:pt modelId="{2B1FB65B-98EC-5943-B5AD-9A7FFB419E0B}" type="pres">
      <dgm:prSet presAssocID="{2195ABA7-8A02-3749-8D7C-A7F3C27E550E}" presName="bentUpArrow1" presStyleLbl="alignImgPlace1" presStyleIdx="1" presStyleCnt="2" custLinFactNeighborX="-39300" custLinFactNeighborY="-6783"/>
      <dgm:spPr/>
    </dgm:pt>
    <dgm:pt modelId="{59DE2EA2-CE81-5B43-85E9-6B3470B7B0AE}" type="pres">
      <dgm:prSet presAssocID="{2195ABA7-8A02-3749-8D7C-A7F3C27E550E}" presName="ParentText" presStyleLbl="node1" presStyleIdx="1" presStyleCnt="3" custScaleY="67235" custLinFactNeighborX="-27831" custLinFactNeighborY="-2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591B83-BD63-0845-9169-B7799CA07BDE}" type="pres">
      <dgm:prSet presAssocID="{2195ABA7-8A02-3749-8D7C-A7F3C27E550E}" presName="ChildText" presStyleLbl="revTx" presStyleIdx="1" presStyleCnt="3" custScaleX="245410" custScaleY="74767" custLinFactNeighborX="38999" custLinFactNeighborY="-1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FF1B34-C314-604A-8308-E1AE9191AB80}" type="pres">
      <dgm:prSet presAssocID="{AA1720C2-BE5F-CA44-A1F6-B97643BD392E}" presName="sibTrans" presStyleCnt="0"/>
      <dgm:spPr/>
    </dgm:pt>
    <dgm:pt modelId="{6BBC144D-43E5-C04A-9053-85A0ECCA1B6C}" type="pres">
      <dgm:prSet presAssocID="{5B593EF5-E54A-6342-8B20-E6C9348A24FC}" presName="composite" presStyleCnt="0"/>
      <dgm:spPr/>
    </dgm:pt>
    <dgm:pt modelId="{6492D990-BD7C-2245-B9CE-661667E9CF1E}" type="pres">
      <dgm:prSet presAssocID="{5B593EF5-E54A-6342-8B20-E6C9348A24FC}" presName="ParentText" presStyleLbl="node1" presStyleIdx="2" presStyleCnt="3" custScaleX="102325" custLinFactNeighborX="-51367" custLinFactNeighborY="-569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08E8FF-C74A-474F-A687-FEF63EEC6695}" type="pres">
      <dgm:prSet presAssocID="{5B593EF5-E54A-6342-8B20-E6C9348A24FC}" presName="FinalChildText" presStyleLbl="revTx" presStyleIdx="2" presStyleCnt="3" custScaleX="176614" custScaleY="244957" custLinFactNeighborX="-27382" custLinFactNeighborY="-19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C242A1A-D510-491B-9CED-F66158B08909}" type="presOf" srcId="{43CC30FF-9EFF-4648-8089-CA1B353EF36C}" destId="{D808E8FF-C74A-474F-A687-FEF63EEC6695}" srcOrd="0" destOrd="1" presId="urn:microsoft.com/office/officeart/2005/8/layout/StepDownProcess"/>
    <dgm:cxn modelId="{A7179E90-2085-5347-BAC4-8EC95B512B91}" srcId="{5B593EF5-E54A-6342-8B20-E6C9348A24FC}" destId="{93117E51-2285-E54D-A867-6B1F105E04E2}" srcOrd="0" destOrd="0" parTransId="{9D4E7A24-AA99-6F42-8053-2189F297980A}" sibTransId="{1DEE19D1-9753-E347-A59F-9593D3983F3E}"/>
    <dgm:cxn modelId="{7704BD9D-BD85-D741-ACEE-5819CFC0D2A0}" srcId="{A018ED94-5F24-9141-ACC6-A70CCBB087AC}" destId="{8498E81D-6E51-FE4F-8955-42F5CED5BCED}" srcOrd="0" destOrd="0" parTransId="{21529C05-7D0F-8148-9636-A897CB2F9273}" sibTransId="{6ECB76E5-8AD3-D647-A8CD-0FD5201239ED}"/>
    <dgm:cxn modelId="{CC32FE34-696A-4140-BF21-DB2A09B2853F}" type="presOf" srcId="{A018ED94-5F24-9141-ACC6-A70CCBB087AC}" destId="{3E9A3955-6654-234A-8F77-CAB004C7CF51}" srcOrd="0" destOrd="0" presId="urn:microsoft.com/office/officeart/2005/8/layout/StepDownProcess"/>
    <dgm:cxn modelId="{4F714A79-8C4C-2F48-966F-A5F3727C5E2B}" srcId="{2195ABA7-8A02-3749-8D7C-A7F3C27E550E}" destId="{73B3A8C5-208C-8947-A2AF-2D33871DA9A8}" srcOrd="0" destOrd="0" parTransId="{19AB49A6-C0F3-7E40-B112-2CBB4EB0245E}" sibTransId="{E3BA1877-3F99-9045-9E22-089DD71B1684}"/>
    <dgm:cxn modelId="{8AC5D9F4-3495-4228-9CC2-BD07A8998A4E}" type="presOf" srcId="{8498E81D-6E51-FE4F-8955-42F5CED5BCED}" destId="{332DBC62-59A0-1E4D-8A3C-5BD67AA8AE80}" srcOrd="0" destOrd="0" presId="urn:microsoft.com/office/officeart/2005/8/layout/StepDownProcess"/>
    <dgm:cxn modelId="{D22E8BC5-48D8-4150-9A08-63E6411714EB}" type="presOf" srcId="{2195ABA7-8A02-3749-8D7C-A7F3C27E550E}" destId="{59DE2EA2-CE81-5B43-85E9-6B3470B7B0AE}" srcOrd="0" destOrd="0" presId="urn:microsoft.com/office/officeart/2005/8/layout/StepDownProcess"/>
    <dgm:cxn modelId="{4B8D9910-F6D7-7747-937D-0163C8E8CE07}" srcId="{DE7A5306-480C-F043-A2A5-B2F8E60FB8C8}" destId="{5B593EF5-E54A-6342-8B20-E6C9348A24FC}" srcOrd="2" destOrd="0" parTransId="{59FED334-C883-2D42-BB36-D2B6076CC392}" sibTransId="{53B3877E-EB28-4741-90C4-8CD0EFB19328}"/>
    <dgm:cxn modelId="{639287EF-DFC9-3942-99BB-166C4F5CCDEE}" srcId="{5B593EF5-E54A-6342-8B20-E6C9348A24FC}" destId="{43CC30FF-9EFF-4648-8089-CA1B353EF36C}" srcOrd="1" destOrd="0" parTransId="{AE3FFB6C-1E2B-7B49-9BC0-FFFBDD3B1313}" sibTransId="{B1D92FB1-08D6-B94E-BCDC-D140BC594CED}"/>
    <dgm:cxn modelId="{2765456C-2130-6B49-913F-1FD63E9CC300}" srcId="{DE7A5306-480C-F043-A2A5-B2F8E60FB8C8}" destId="{2195ABA7-8A02-3749-8D7C-A7F3C27E550E}" srcOrd="1" destOrd="0" parTransId="{6300FB4E-2CFF-A043-9D48-9E5043F87D5B}" sibTransId="{AA1720C2-BE5F-CA44-A1F6-B97643BD392E}"/>
    <dgm:cxn modelId="{A08E9D3C-E2D8-4AB2-972F-8C50A1B37181}" type="presOf" srcId="{73B3A8C5-208C-8947-A2AF-2D33871DA9A8}" destId="{3D591B83-BD63-0845-9169-B7799CA07BDE}" srcOrd="0" destOrd="0" presId="urn:microsoft.com/office/officeart/2005/8/layout/StepDownProcess"/>
    <dgm:cxn modelId="{6073B70D-93CD-124E-8317-71A79B927F65}" srcId="{DE7A5306-480C-F043-A2A5-B2F8E60FB8C8}" destId="{A018ED94-5F24-9141-ACC6-A70CCBB087AC}" srcOrd="0" destOrd="0" parTransId="{271EA543-733C-424E-A155-6E44AFD8084C}" sibTransId="{57487AA4-EC71-2D4D-9564-6BAFE5027447}"/>
    <dgm:cxn modelId="{8108460A-1B75-4093-BF8F-1A171298B685}" type="presOf" srcId="{93117E51-2285-E54D-A867-6B1F105E04E2}" destId="{D808E8FF-C74A-474F-A687-FEF63EEC6695}" srcOrd="0" destOrd="0" presId="urn:microsoft.com/office/officeart/2005/8/layout/StepDownProcess"/>
    <dgm:cxn modelId="{8D9F7B58-AD60-4037-86EE-5C6B2CC1F571}" type="presOf" srcId="{DE7A5306-480C-F043-A2A5-B2F8E60FB8C8}" destId="{061FDEB0-1CDD-0845-9841-72F64CB719FF}" srcOrd="0" destOrd="0" presId="urn:microsoft.com/office/officeart/2005/8/layout/StepDownProcess"/>
    <dgm:cxn modelId="{9ABE93F6-0725-4A49-924C-6CE7AE122FDE}" type="presOf" srcId="{5B593EF5-E54A-6342-8B20-E6C9348A24FC}" destId="{6492D990-BD7C-2245-B9CE-661667E9CF1E}" srcOrd="0" destOrd="0" presId="urn:microsoft.com/office/officeart/2005/8/layout/StepDownProcess"/>
    <dgm:cxn modelId="{81B33F97-9748-44A5-B402-03CF511F0CE4}" type="presParOf" srcId="{061FDEB0-1CDD-0845-9841-72F64CB719FF}" destId="{269DAE14-F651-8D46-8DF2-702D5106282B}" srcOrd="0" destOrd="0" presId="urn:microsoft.com/office/officeart/2005/8/layout/StepDownProcess"/>
    <dgm:cxn modelId="{CFB46819-E495-4B0B-B388-52A0E6D58726}" type="presParOf" srcId="{269DAE14-F651-8D46-8DF2-702D5106282B}" destId="{6973FAFC-40D6-2E49-A858-994A3BCD3A05}" srcOrd="0" destOrd="0" presId="urn:microsoft.com/office/officeart/2005/8/layout/StepDownProcess"/>
    <dgm:cxn modelId="{6E3FF26D-B99A-49C5-87E3-D7FDEEA3626D}" type="presParOf" srcId="{269DAE14-F651-8D46-8DF2-702D5106282B}" destId="{3E9A3955-6654-234A-8F77-CAB004C7CF51}" srcOrd="1" destOrd="0" presId="urn:microsoft.com/office/officeart/2005/8/layout/StepDownProcess"/>
    <dgm:cxn modelId="{A490ABFD-37DB-4FFC-90C3-23C23D91491C}" type="presParOf" srcId="{269DAE14-F651-8D46-8DF2-702D5106282B}" destId="{332DBC62-59A0-1E4D-8A3C-5BD67AA8AE80}" srcOrd="2" destOrd="0" presId="urn:microsoft.com/office/officeart/2005/8/layout/StepDownProcess"/>
    <dgm:cxn modelId="{B61953E0-3218-4B36-83C5-E658FB00334F}" type="presParOf" srcId="{061FDEB0-1CDD-0845-9841-72F64CB719FF}" destId="{B8B05935-F0BA-9448-A715-2B2643410510}" srcOrd="1" destOrd="0" presId="urn:microsoft.com/office/officeart/2005/8/layout/StepDownProcess"/>
    <dgm:cxn modelId="{7F6DDA66-AD60-4183-A4ED-D9525A08EB05}" type="presParOf" srcId="{061FDEB0-1CDD-0845-9841-72F64CB719FF}" destId="{CFD22AA6-3AEB-EC41-8B11-192F7957BEEA}" srcOrd="2" destOrd="0" presId="urn:microsoft.com/office/officeart/2005/8/layout/StepDownProcess"/>
    <dgm:cxn modelId="{66FD8880-3CCB-4710-ADBE-C910E11C626A}" type="presParOf" srcId="{CFD22AA6-3AEB-EC41-8B11-192F7957BEEA}" destId="{2B1FB65B-98EC-5943-B5AD-9A7FFB419E0B}" srcOrd="0" destOrd="0" presId="urn:microsoft.com/office/officeart/2005/8/layout/StepDownProcess"/>
    <dgm:cxn modelId="{C909FDC8-A6AF-41A7-8A02-86287DDAEBCC}" type="presParOf" srcId="{CFD22AA6-3AEB-EC41-8B11-192F7957BEEA}" destId="{59DE2EA2-CE81-5B43-85E9-6B3470B7B0AE}" srcOrd="1" destOrd="0" presId="urn:microsoft.com/office/officeart/2005/8/layout/StepDownProcess"/>
    <dgm:cxn modelId="{295FEA51-A31D-4C41-A253-761B0BA0B966}" type="presParOf" srcId="{CFD22AA6-3AEB-EC41-8B11-192F7957BEEA}" destId="{3D591B83-BD63-0845-9169-B7799CA07BDE}" srcOrd="2" destOrd="0" presId="urn:microsoft.com/office/officeart/2005/8/layout/StepDownProcess"/>
    <dgm:cxn modelId="{6B93B6E7-A593-4CEC-8C50-0813E754A92D}" type="presParOf" srcId="{061FDEB0-1CDD-0845-9841-72F64CB719FF}" destId="{45FF1B34-C314-604A-8308-E1AE9191AB80}" srcOrd="3" destOrd="0" presId="urn:microsoft.com/office/officeart/2005/8/layout/StepDownProcess"/>
    <dgm:cxn modelId="{07DBBF62-32D8-4598-9667-C1D3088A8043}" type="presParOf" srcId="{061FDEB0-1CDD-0845-9841-72F64CB719FF}" destId="{6BBC144D-43E5-C04A-9053-85A0ECCA1B6C}" srcOrd="4" destOrd="0" presId="urn:microsoft.com/office/officeart/2005/8/layout/StepDownProcess"/>
    <dgm:cxn modelId="{A8480984-2AE6-47EB-B28C-F2DC5197F0C8}" type="presParOf" srcId="{6BBC144D-43E5-C04A-9053-85A0ECCA1B6C}" destId="{6492D990-BD7C-2245-B9CE-661667E9CF1E}" srcOrd="0" destOrd="0" presId="urn:microsoft.com/office/officeart/2005/8/layout/StepDownProcess"/>
    <dgm:cxn modelId="{6EB065CF-AFEE-4217-80A3-93AF28019CB1}" type="presParOf" srcId="{6BBC144D-43E5-C04A-9053-85A0ECCA1B6C}" destId="{D808E8FF-C74A-474F-A687-FEF63EEC669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 </a:t>
            </a:r>
            <a:endParaRPr lang="fr-FR" sz="2000" dirty="0">
              <a:latin typeface="+mn-lt"/>
            </a:endParaRP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848544" y="2492896"/>
            <a:ext cx="8713216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Présentation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de l’épreuve E4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fr-FR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sz="3200" b="1" dirty="0" smtClean="0"/>
              <a:t>les sous-épreuves </a:t>
            </a:r>
            <a:r>
              <a:rPr lang="fr-FR" sz="3200" b="1" dirty="0"/>
              <a:t>E41 &amp; E42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432720" y="630932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Alain DORNIOL – IA-IPR STI Rennes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11321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6"/>
          <p:cNvSpPr>
            <a:spLocks noChangeArrowheads="1"/>
          </p:cNvSpPr>
          <p:nvPr/>
        </p:nvSpPr>
        <p:spPr bwMode="auto">
          <a:xfrm>
            <a:off x="780033" y="846584"/>
            <a:ext cx="6981280" cy="5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Processus d’harmonisation et d’ajustement des notes</a:t>
            </a:r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777939625"/>
              </p:ext>
            </p:extLst>
          </p:nvPr>
        </p:nvGraphicFramePr>
        <p:xfrm>
          <a:off x="1118584" y="1514533"/>
          <a:ext cx="8176382" cy="5442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51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776536" y="3140968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de votre attention</a:t>
            </a:r>
            <a:endParaRPr lang="fr-FR" sz="32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32720" y="630932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Alain DORNIOL – IA-IPR STI Rennes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 </a:t>
            </a:r>
            <a:endParaRPr lang="fr-FR" sz="2000" dirty="0">
              <a:latin typeface="+mn-lt"/>
            </a:endParaRP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853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6496" y="188640"/>
            <a:ext cx="9361040" cy="39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178"/>
              </p:ext>
            </p:extLst>
          </p:nvPr>
        </p:nvGraphicFramePr>
        <p:xfrm>
          <a:off x="632520" y="2204864"/>
          <a:ext cx="9009452" cy="2853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862"/>
                <a:gridCol w="1369902"/>
                <a:gridCol w="329331"/>
                <a:gridCol w="2305319"/>
                <a:gridCol w="1457278"/>
                <a:gridCol w="1477880"/>
                <a:gridCol w="1477880"/>
              </a:tblGrid>
              <a:tr h="102120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Epreuve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92" marR="326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Unité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Tous candidats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Systèmes de production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Ttes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compétences sauf C61,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C62)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Systèmes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Energétiques et fluidiques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(Toutes compétences)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Systèmes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Eoliens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</a:t>
                      </a:r>
                      <a:r>
                        <a:rPr lang="fr-FR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Ttes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compétences sauf C61,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C62)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935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Coef 6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E41 – Analyse fonctionnelle et structurelle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U41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 épreuve écrite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sur un système pluri-technologique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Epreuve commune aux 3 options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C22</a:t>
                      </a:r>
                      <a:r>
                        <a:rPr lang="fr-FR" sz="14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) 2H – Coef 2 </a:t>
                      </a:r>
                      <a:endParaRPr lang="fr-FR" sz="1400" b="1" i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935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E42 -  Analyse des solutions technologiques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</a:rPr>
                        <a:t>U42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 épreuve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écrite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sur un système pluri-technologique</a:t>
                      </a:r>
                      <a:r>
                        <a:rPr lang="fr-FR" sz="1400" baseline="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/>
                        </a:rPr>
                        <a:t> 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/>
                        </a:rPr>
                        <a:t>de l’option</a:t>
                      </a:r>
                      <a:endParaRPr lang="fr-FR" sz="14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Epreuve vérifiant des connaissances spécifiques à chaque option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i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(C23, C24)  4H – Coef 4</a:t>
                      </a:r>
                      <a:endParaRPr lang="fr-FR" sz="1400" b="1" i="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35416" marR="354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92" marR="326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692" marR="326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432720" y="630932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Alain DORNIOL – IA-IPR STI Rennes</a:t>
            </a:r>
            <a:endParaRPr lang="fr-FR" sz="16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37608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16496" y="0"/>
            <a:ext cx="9489504" cy="117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32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 sous-épreuve E41 – analyse fonctionnelle et structurelle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2520" y="1087189"/>
            <a:ext cx="9104643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OBJECTIFS</a:t>
            </a: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Cette sous-épreuve a pour objectif d’évaluer l’aptitude du candidat à :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exploiter un dossier technique d’un système pluri technologique issu de la réalité de l’entreprise ;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décrire, analyser, identifier l’organisation fonctionnelle, structurelle et temporelle d’un système </a:t>
            </a:r>
            <a:r>
              <a:rPr lang="fr-FR" alt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en vue de résoudre une ou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fr-FR" altLang="fr-FR" sz="16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fr-FR" altLang="fr-FR" sz="16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des problématiques de maintenance. 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CONTENU DE L’ÉPREUVE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Le support technique de l’épreuve est constitué d’un dossier relatif à un système technique pluri technologique.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fr-FR" altLang="fr-FR" sz="1600" dirty="0"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Ce système est décrit par :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sa mise en situation dans son environnement ;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un extrait du cahier des charges ;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un extrait du dossier technique du constructeur.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Cette sous-épreuve a pour objet de valider tout ou partie de la compétence suivante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MODE D’ÉVALUATION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Épreuve ponctuelle écrite : durée :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 heures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Coefficient :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0" hangingPunct="0">
              <a:buFontTx/>
              <a:buChar char="•"/>
            </a:pPr>
            <a:r>
              <a:rPr lang="fr-FR" altLang="fr-FR" sz="1600" b="1" dirty="0" smtClean="0">
                <a:latin typeface="+mn-lt"/>
                <a:ea typeface="Times New Roman" pitchFamily="18" charset="0"/>
                <a:cs typeface="Arial" pitchFamily="34" charset="0"/>
              </a:rPr>
              <a:t>SAVOIRS ASSOCIES</a:t>
            </a:r>
            <a:endParaRPr lang="fr-FR" altLang="fr-FR" sz="1600" dirty="0">
              <a:latin typeface="+mn-lt"/>
            </a:endParaRPr>
          </a:p>
          <a:p>
            <a:pPr lvl="0" eaLnBrk="0" hangingPunct="0"/>
            <a:r>
              <a:rPr lang="fr-FR" altLang="fr-FR" sz="1600" dirty="0"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600" dirty="0">
                <a:latin typeface="+mn-lt"/>
              </a:rPr>
              <a:t> L’épreuve est </a:t>
            </a:r>
            <a:r>
              <a:rPr lang="fr-FR" sz="1600" b="1" dirty="0">
                <a:latin typeface="+mn-lt"/>
              </a:rPr>
              <a:t>commune aux trois options</a:t>
            </a:r>
            <a:r>
              <a:rPr lang="fr-FR" sz="1600" dirty="0">
                <a:latin typeface="+mn-lt"/>
              </a:rPr>
              <a:t> et mobilise les savoirs du domaine </a:t>
            </a:r>
            <a:r>
              <a:rPr lang="fr-FR" sz="1600" b="1" dirty="0">
                <a:latin typeface="+mn-lt"/>
              </a:rPr>
              <a:t>S5 « Analyse systémique et fonctionnelle »</a:t>
            </a:r>
            <a:r>
              <a:rPr lang="fr-FR" sz="1600" dirty="0">
                <a:latin typeface="+mn-lt"/>
              </a:rPr>
              <a:t>. 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341107"/>
              </p:ext>
            </p:extLst>
          </p:nvPr>
        </p:nvGraphicFramePr>
        <p:xfrm>
          <a:off x="776536" y="4725144"/>
          <a:ext cx="7998123" cy="3600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61472"/>
                <a:gridCol w="7136651"/>
              </a:tblGrid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C22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Analyser l'organisation fonctionnelle, structurelle et temporelle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4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6"/>
          <p:cNvSpPr>
            <a:spLocks noChangeArrowheads="1"/>
          </p:cNvSpPr>
          <p:nvPr/>
        </p:nvSpPr>
        <p:spPr bwMode="auto">
          <a:xfrm>
            <a:off x="488504" y="-7501"/>
            <a:ext cx="9417496" cy="62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La sous-épreuve E42 : Analyse des solutions technologiques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60512" y="692696"/>
            <a:ext cx="934548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OBJECTIFS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Cette sous-épreuve a pour objectif d’évaluer l’aptitude du candidat à :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exploiter un dossier technique d’un système pluri technologique relatif à l’option du BTS issu de la réalité de l’entreprise ;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repérer, identifier, les solutions technologiques retenues pour réaliser les fonctions attendues, en vue de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fr-FR" altLang="fr-FR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lang="fr-FR" altLang="fr-FR" sz="1400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résoudre une ou des problématiques de maintenance ;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justifier ou critiquer les solutions technologiques vis-à-vis des données du cahier des charges ;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vérifier le comportement de certaines solutions ;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proposer des solutions alternatives.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CONTENU DE L’ÉPREUVE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Le sujet est spécifique en fonction de l’option du BTS.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Le support technique de l’épreuve est un système pluri technologique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fr-FR" altLang="fr-FR" sz="1400" dirty="0"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Selon l’option considérée, il devra être représentatif des solutions technologiques :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des systèmes de production,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des systèmes énergétiques et fluidiques, 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- des systèmes éoliens.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Le sujet proposé permet au candidat, d’analyser et caractériser les chaînes d’énergie et d’information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lang="fr-FR" altLang="fr-FR" sz="1400" dirty="0"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présentes sur ce système pluri technologique. </a:t>
            </a:r>
            <a:endParaRPr kumimoji="0" lang="fr-FR" alt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Cette sous-épreuve a pour objet de valider tout ou partie des compétences suivantes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lang="fr-FR" altLang="fr-FR" sz="1600" dirty="0"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39750" algn="l"/>
              </a:tabLs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MODE D’ÉVALUATION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Épreuve ponctuelle :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une épreuve écrite d’une durée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de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4 heures 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et de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coefficient 4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hangingPunct="0">
              <a:buFontTx/>
              <a:buChar char="•"/>
            </a:pPr>
            <a:r>
              <a:rPr lang="fr-FR" altLang="fr-FR" sz="1600" b="1" dirty="0" smtClean="0">
                <a:latin typeface="+mn-lt"/>
                <a:ea typeface="Times New Roman" pitchFamily="18" charset="0"/>
                <a:cs typeface="Arial" pitchFamily="34" charset="0"/>
              </a:rPr>
              <a:t>SAVOIRS </a:t>
            </a:r>
            <a:r>
              <a:rPr lang="fr-FR" altLang="fr-FR" sz="1600" b="1" dirty="0">
                <a:latin typeface="+mn-lt"/>
                <a:ea typeface="Times New Roman" pitchFamily="18" charset="0"/>
                <a:cs typeface="Arial" pitchFamily="34" charset="0"/>
              </a:rPr>
              <a:t>ASSOCIES</a:t>
            </a:r>
            <a:endParaRPr lang="fr-FR" altLang="fr-FR" sz="1600" dirty="0">
              <a:latin typeface="+mn-lt"/>
            </a:endParaRPr>
          </a:p>
          <a:p>
            <a:pPr lvl="0" eaLnBrk="0" hangingPunct="0"/>
            <a:r>
              <a:rPr lang="fr-FR" altLang="fr-FR" sz="1600" dirty="0"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lang="fr-FR" sz="1600" dirty="0">
                <a:latin typeface="+mn-lt"/>
              </a:rPr>
              <a:t> L’épreuve est </a:t>
            </a:r>
            <a:r>
              <a:rPr lang="fr-FR" sz="1600" b="1" dirty="0">
                <a:latin typeface="+mn-lt"/>
              </a:rPr>
              <a:t>spécifique à chaque option</a:t>
            </a:r>
            <a:r>
              <a:rPr lang="fr-FR" sz="1600" dirty="0">
                <a:latin typeface="+mn-lt"/>
              </a:rPr>
              <a:t> et mobilise les savoirs des domaines </a:t>
            </a:r>
            <a:r>
              <a:rPr lang="fr-FR" sz="1600" b="1" dirty="0">
                <a:latin typeface="+mn-lt"/>
              </a:rPr>
              <a:t>S6 « Chaîne d’énergie »</a:t>
            </a:r>
            <a:r>
              <a:rPr lang="fr-FR" sz="1600" dirty="0">
                <a:latin typeface="+mn-lt"/>
              </a:rPr>
              <a:t> et </a:t>
            </a:r>
            <a:r>
              <a:rPr lang="fr-FR" sz="1600" b="1" dirty="0">
                <a:latin typeface="+mn-lt"/>
              </a:rPr>
              <a:t>S7 « </a:t>
            </a:r>
            <a:r>
              <a:rPr lang="fr-FR" sz="1600" b="1" dirty="0" smtClean="0">
                <a:latin typeface="+mn-lt"/>
              </a:rPr>
              <a:t>Chaîne </a:t>
            </a:r>
            <a:r>
              <a:rPr lang="fr-FR" sz="1600" b="1" dirty="0">
                <a:latin typeface="+mn-lt"/>
              </a:rPr>
              <a:t>d’information »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931661"/>
              </p:ext>
            </p:extLst>
          </p:nvPr>
        </p:nvGraphicFramePr>
        <p:xfrm>
          <a:off x="848544" y="4725144"/>
          <a:ext cx="6806495" cy="648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24109"/>
                <a:gridCol w="5982386"/>
              </a:tblGrid>
              <a:tr h="32403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C23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Identifier et caractériser la chaîne d’énergie 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>
                          <a:solidFill>
                            <a:schemeClr val="bg1"/>
                          </a:solidFill>
                          <a:effectLst/>
                        </a:rPr>
                        <a:t>C24</a:t>
                      </a:r>
                      <a:endParaRPr lang="fr-FR" sz="1800" b="1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</a:rPr>
                        <a:t>Identifier et caractériser la chaîne d’information</a:t>
                      </a:r>
                      <a:endParaRPr lang="fr-FR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1228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1784648" y="2681435"/>
            <a:ext cx="2184243" cy="921263"/>
            <a:chOff x="395536" y="2492896"/>
            <a:chExt cx="2016224" cy="921263"/>
          </a:xfrm>
        </p:grpSpPr>
        <p:sp>
          <p:nvSpPr>
            <p:cNvPr id="16" name="Ellipse 15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95536" y="2636912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Décrire l’organisation fonctionnelle d’un système</a:t>
              </a:r>
              <a:endParaRPr lang="fr-FR" sz="14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1814651" y="3960227"/>
            <a:ext cx="2184243" cy="921263"/>
            <a:chOff x="395536" y="2492896"/>
            <a:chExt cx="2016224" cy="921263"/>
          </a:xfrm>
        </p:grpSpPr>
        <p:sp>
          <p:nvSpPr>
            <p:cNvPr id="19" name="Ellipse 18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95536" y="2636912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Identifier &amp; justifier les  fonctions et solutions technologiques</a:t>
              </a:r>
              <a:endParaRPr lang="fr-FR" sz="1400" dirty="0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3911014" y="4667977"/>
            <a:ext cx="2086102" cy="921263"/>
            <a:chOff x="395536" y="2492896"/>
            <a:chExt cx="2016224" cy="921263"/>
          </a:xfrm>
        </p:grpSpPr>
        <p:sp>
          <p:nvSpPr>
            <p:cNvPr id="23" name="Ellipse 22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95536" y="2617748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Identifier les performances attendues</a:t>
              </a:r>
              <a:endParaRPr lang="fr-FR" sz="1400" dirty="0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6660237" y="4379945"/>
            <a:ext cx="2184243" cy="921263"/>
            <a:chOff x="395536" y="2492896"/>
            <a:chExt cx="2016224" cy="921263"/>
          </a:xfrm>
        </p:grpSpPr>
        <p:sp>
          <p:nvSpPr>
            <p:cNvPr id="26" name="Ellipse 25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395536" y="2636912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Identifier les points de réglage et leurs influences</a:t>
              </a:r>
              <a:endParaRPr lang="fr-FR" sz="1400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7089237" y="2810610"/>
            <a:ext cx="2184243" cy="921263"/>
            <a:chOff x="395536" y="2492896"/>
            <a:chExt cx="2016224" cy="921263"/>
          </a:xfrm>
        </p:grpSpPr>
        <p:sp>
          <p:nvSpPr>
            <p:cNvPr id="29" name="Ellipse 28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95536" y="2636912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Analyser les modes de production &amp; d’exploitation</a:t>
              </a:r>
              <a:endParaRPr lang="fr-FR" sz="1400" dirty="0"/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4358934" y="2162538"/>
            <a:ext cx="2184243" cy="921263"/>
            <a:chOff x="395536" y="2492896"/>
            <a:chExt cx="2016224" cy="921263"/>
          </a:xfrm>
        </p:grpSpPr>
        <p:sp>
          <p:nvSpPr>
            <p:cNvPr id="32" name="Ellipse 31"/>
            <p:cNvSpPr/>
            <p:nvPr/>
          </p:nvSpPr>
          <p:spPr>
            <a:xfrm>
              <a:off x="395536" y="2492896"/>
              <a:ext cx="2016224" cy="92126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95536" y="2636912"/>
              <a:ext cx="20162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Interpréter les descriptions temporelles du système</a:t>
              </a:r>
              <a:endParaRPr lang="fr-FR" sz="1400" dirty="0"/>
            </a:p>
          </p:txBody>
        </p:sp>
      </p:grpSp>
      <p:sp>
        <p:nvSpPr>
          <p:cNvPr id="37" name="Rectangle 76"/>
          <p:cNvSpPr>
            <a:spLocks noChangeArrowheads="1"/>
          </p:cNvSpPr>
          <p:nvPr/>
        </p:nvSpPr>
        <p:spPr bwMode="auto">
          <a:xfrm>
            <a:off x="884548" y="836712"/>
            <a:ext cx="8388932" cy="5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L’Epreuve E41 : Analyse fonctionnelle, structurelle et temporelle  d’un bien</a:t>
            </a:r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4319977" y="3323958"/>
            <a:ext cx="2340260" cy="1094961"/>
            <a:chOff x="3635896" y="3224135"/>
            <a:chExt cx="2160240" cy="1094961"/>
          </a:xfrm>
        </p:grpSpPr>
        <p:sp>
          <p:nvSpPr>
            <p:cNvPr id="39" name="Ellipse 38"/>
            <p:cNvSpPr/>
            <p:nvPr/>
          </p:nvSpPr>
          <p:spPr>
            <a:xfrm>
              <a:off x="3635896" y="3224135"/>
              <a:ext cx="2160240" cy="10949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905926" y="3448451"/>
              <a:ext cx="1620180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Sujet 0</a:t>
              </a:r>
            </a:p>
            <a:p>
              <a:pPr algn="ctr"/>
              <a:r>
                <a:rPr lang="fr-FR" dirty="0" smtClean="0"/>
                <a:t>C22 (E41)</a:t>
              </a:r>
              <a:endParaRPr lang="fr-FR" dirty="0"/>
            </a:p>
          </p:txBody>
        </p:sp>
      </p:grp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174007"/>
              </p:ext>
            </p:extLst>
          </p:nvPr>
        </p:nvGraphicFramePr>
        <p:xfrm>
          <a:off x="937061" y="1494737"/>
          <a:ext cx="8480435" cy="4220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13421"/>
                <a:gridCol w="7567014"/>
              </a:tblGrid>
              <a:tr h="42209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C22</a:t>
                      </a:r>
                      <a:endParaRPr lang="fr-FR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Analyser l'organisation fonctionnelle, structurelle et temporelle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962943" y="2162538"/>
            <a:ext cx="430887" cy="3426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/>
              <a:t>Les compétences secondaires</a:t>
            </a:r>
            <a:endParaRPr lang="fr-FR" sz="1600" dirty="0"/>
          </a:p>
        </p:txBody>
      </p:sp>
      <p:sp>
        <p:nvSpPr>
          <p:cNvPr id="4" name="Rectangle 3"/>
          <p:cNvSpPr/>
          <p:nvPr/>
        </p:nvSpPr>
        <p:spPr>
          <a:xfrm>
            <a:off x="962943" y="5912405"/>
            <a:ext cx="85771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fr-FR" altLang="fr-FR" sz="1600" b="1" dirty="0">
                <a:ea typeface="Times New Roman" pitchFamily="18" charset="0"/>
                <a:cs typeface="Arial" pitchFamily="34" charset="0"/>
              </a:rPr>
              <a:t>SAVOIRS </a:t>
            </a:r>
            <a:r>
              <a:rPr lang="fr-FR" altLang="fr-FR" sz="1600" b="1" dirty="0" smtClean="0">
                <a:ea typeface="Times New Roman" pitchFamily="18" charset="0"/>
                <a:cs typeface="Arial" pitchFamily="34" charset="0"/>
              </a:rPr>
              <a:t>ASSOCIES</a:t>
            </a:r>
            <a:r>
              <a:rPr lang="fr-FR" altLang="fr-FR" sz="1600" dirty="0" smtClean="0"/>
              <a:t> : </a:t>
            </a:r>
            <a:r>
              <a:rPr lang="fr-FR" sz="1600" dirty="0" smtClean="0"/>
              <a:t>L’épreuve </a:t>
            </a:r>
            <a:r>
              <a:rPr lang="fr-FR" sz="1600" dirty="0"/>
              <a:t>est </a:t>
            </a:r>
            <a:r>
              <a:rPr lang="fr-FR" sz="1600" b="1" dirty="0"/>
              <a:t>commune aux trois options</a:t>
            </a:r>
            <a:r>
              <a:rPr lang="fr-FR" sz="1600" dirty="0"/>
              <a:t> et mobilise les savoirs du domaine </a:t>
            </a:r>
            <a:r>
              <a:rPr lang="fr-FR" sz="1600" b="1" dirty="0"/>
              <a:t>S5 « Analyse systémique et fonctionnelle »</a:t>
            </a:r>
            <a:r>
              <a:rPr lang="fr-FR" sz="1600" dirty="0"/>
              <a:t>. </a:t>
            </a:r>
            <a:endParaRPr lang="fr-FR" altLang="fr-FR" sz="1600" dirty="0"/>
          </a:p>
        </p:txBody>
      </p:sp>
      <p:sp>
        <p:nvSpPr>
          <p:cNvPr id="34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222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4478947" y="3068960"/>
            <a:ext cx="2340260" cy="1094961"/>
            <a:chOff x="3635896" y="3224135"/>
            <a:chExt cx="2160240" cy="1094961"/>
          </a:xfrm>
        </p:grpSpPr>
        <p:sp>
          <p:nvSpPr>
            <p:cNvPr id="5" name="Ellipse 4"/>
            <p:cNvSpPr/>
            <p:nvPr/>
          </p:nvSpPr>
          <p:spPr>
            <a:xfrm>
              <a:off x="3635896" y="3224135"/>
              <a:ext cx="2160240" cy="10949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3905926" y="3368150"/>
              <a:ext cx="162018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Sujet 0</a:t>
              </a:r>
            </a:p>
            <a:p>
              <a:pPr algn="ctr"/>
              <a:r>
                <a:rPr lang="fr-FR" dirty="0" smtClean="0"/>
                <a:t>C23, C24 (E42)</a:t>
              </a:r>
              <a:endParaRPr lang="fr-FR" dirty="0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1748644" y="3284984"/>
            <a:ext cx="2184243" cy="1096541"/>
            <a:chOff x="1115616" y="2204864"/>
            <a:chExt cx="2016224" cy="1096541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" name="Ellipse 15"/>
            <p:cNvSpPr/>
            <p:nvPr/>
          </p:nvSpPr>
          <p:spPr>
            <a:xfrm>
              <a:off x="1115616" y="2204864"/>
              <a:ext cx="2016224" cy="10801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207582" y="2347298"/>
              <a:ext cx="1801182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Identifier les fonctions &amp; structures de la chaîne d’information &amp; d’énergie</a:t>
              </a:r>
            </a:p>
          </p:txBody>
        </p:sp>
      </p:grpSp>
      <p:sp>
        <p:nvSpPr>
          <p:cNvPr id="37" name="Rectangle 76"/>
          <p:cNvSpPr>
            <a:spLocks noChangeArrowheads="1"/>
          </p:cNvSpPr>
          <p:nvPr/>
        </p:nvSpPr>
        <p:spPr bwMode="auto">
          <a:xfrm>
            <a:off x="605112" y="476672"/>
            <a:ext cx="9100416" cy="5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L’Epreuve E42 : Analyse des solutions technologiques</a:t>
            </a:r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pSp>
        <p:nvGrpSpPr>
          <p:cNvPr id="34" name="Groupe 33"/>
          <p:cNvGrpSpPr/>
          <p:nvPr/>
        </p:nvGrpSpPr>
        <p:grpSpPr>
          <a:xfrm>
            <a:off x="2624741" y="4365104"/>
            <a:ext cx="2184243" cy="1096541"/>
            <a:chOff x="1115616" y="2204864"/>
            <a:chExt cx="2016224" cy="1096541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35" name="Ellipse 34"/>
            <p:cNvSpPr/>
            <p:nvPr/>
          </p:nvSpPr>
          <p:spPr>
            <a:xfrm>
              <a:off x="1115616" y="2204864"/>
              <a:ext cx="2016224" cy="10801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207582" y="2347298"/>
              <a:ext cx="1801182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Justifier  le rôle, les caractéristiques &amp; l’agencement des structures</a:t>
              </a: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4868990" y="4437112"/>
            <a:ext cx="2184243" cy="1080120"/>
            <a:chOff x="3779912" y="4900934"/>
            <a:chExt cx="2016224" cy="1080120"/>
          </a:xfrm>
        </p:grpSpPr>
        <p:sp>
          <p:nvSpPr>
            <p:cNvPr id="39" name="Ellipse 38"/>
            <p:cNvSpPr/>
            <p:nvPr/>
          </p:nvSpPr>
          <p:spPr>
            <a:xfrm>
              <a:off x="3779912" y="4900934"/>
              <a:ext cx="2016224" cy="108012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997892" y="5179384"/>
              <a:ext cx="161959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Justifier  le choix de la source d’énergie</a:t>
              </a: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7131242" y="4005064"/>
            <a:ext cx="2184243" cy="1080120"/>
            <a:chOff x="3779912" y="4900934"/>
            <a:chExt cx="2016224" cy="1080120"/>
          </a:xfrm>
        </p:grpSpPr>
        <p:sp>
          <p:nvSpPr>
            <p:cNvPr id="54" name="Ellipse 53"/>
            <p:cNvSpPr/>
            <p:nvPr/>
          </p:nvSpPr>
          <p:spPr>
            <a:xfrm>
              <a:off x="3779912" y="4900934"/>
              <a:ext cx="2016224" cy="108012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997892" y="5110808"/>
              <a:ext cx="1619599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Justifier  le choix des paramètres de réglage</a:t>
              </a:r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7521285" y="2852936"/>
            <a:ext cx="2184243" cy="1080120"/>
            <a:chOff x="3779912" y="4900934"/>
            <a:chExt cx="2016224" cy="1080120"/>
          </a:xfrm>
        </p:grpSpPr>
        <p:sp>
          <p:nvSpPr>
            <p:cNvPr id="57" name="Ellipse 56"/>
            <p:cNvSpPr/>
            <p:nvPr/>
          </p:nvSpPr>
          <p:spPr>
            <a:xfrm>
              <a:off x="3779912" y="4900934"/>
              <a:ext cx="2016224" cy="108012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3997892" y="5001527"/>
              <a:ext cx="1619599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Etablir les bilans de puissance consommée OU produite</a:t>
              </a:r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6177136" y="1772816"/>
            <a:ext cx="2184243" cy="1080120"/>
            <a:chOff x="3779912" y="4900934"/>
            <a:chExt cx="2016224" cy="1080120"/>
          </a:xfrm>
        </p:grpSpPr>
        <p:sp>
          <p:nvSpPr>
            <p:cNvPr id="60" name="Ellipse 59"/>
            <p:cNvSpPr/>
            <p:nvPr/>
          </p:nvSpPr>
          <p:spPr>
            <a:xfrm>
              <a:off x="3779912" y="4900934"/>
              <a:ext cx="2016224" cy="108012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3849964" y="5179384"/>
              <a:ext cx="1798244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Critiquer les solutions techniques retenues</a:t>
              </a: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801897" y="1772816"/>
            <a:ext cx="2184243" cy="1080120"/>
            <a:chOff x="3010927" y="1447582"/>
            <a:chExt cx="2016224" cy="1080120"/>
          </a:xfrm>
        </p:grpSpPr>
        <p:sp>
          <p:nvSpPr>
            <p:cNvPr id="63" name="Ellipse 62"/>
            <p:cNvSpPr/>
            <p:nvPr/>
          </p:nvSpPr>
          <p:spPr>
            <a:xfrm>
              <a:off x="3010927" y="1447582"/>
              <a:ext cx="2016224" cy="1080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3080979" y="1538789"/>
              <a:ext cx="179824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Identifier &amp; caractériser la nature des signaux d’information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380222" y="4900518"/>
            <a:ext cx="468052" cy="28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378438" y="5276388"/>
            <a:ext cx="468052" cy="2880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378438" y="5661247"/>
            <a:ext cx="468052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70" name="Groupe 69"/>
          <p:cNvGrpSpPr/>
          <p:nvPr/>
        </p:nvGrpSpPr>
        <p:grpSpPr>
          <a:xfrm>
            <a:off x="1612464" y="2132856"/>
            <a:ext cx="2184243" cy="1080120"/>
            <a:chOff x="3010927" y="1447582"/>
            <a:chExt cx="2016224" cy="1080120"/>
          </a:xfrm>
        </p:grpSpPr>
        <p:sp>
          <p:nvSpPr>
            <p:cNvPr id="71" name="Ellipse 70"/>
            <p:cNvSpPr/>
            <p:nvPr/>
          </p:nvSpPr>
          <p:spPr>
            <a:xfrm>
              <a:off x="3010927" y="1447582"/>
              <a:ext cx="2016224" cy="1080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3080979" y="1628800"/>
              <a:ext cx="1798244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/>
                <a:t>Interpréter l’évolution des signaux d’information</a:t>
              </a:r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1873088" y="5630037"/>
            <a:ext cx="1455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C23, C24</a:t>
            </a:r>
            <a:endParaRPr lang="fr-FR" sz="1600" dirty="0"/>
          </a:p>
        </p:txBody>
      </p:sp>
      <p:sp>
        <p:nvSpPr>
          <p:cNvPr id="73" name="ZoneTexte 72"/>
          <p:cNvSpPr txBox="1"/>
          <p:nvPr/>
        </p:nvSpPr>
        <p:spPr>
          <a:xfrm>
            <a:off x="1873088" y="5268610"/>
            <a:ext cx="611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C23</a:t>
            </a:r>
            <a:endParaRPr lang="fr-FR" sz="1600" dirty="0"/>
          </a:p>
        </p:txBody>
      </p:sp>
      <p:sp>
        <p:nvSpPr>
          <p:cNvPr id="74" name="ZoneTexte 73"/>
          <p:cNvSpPr txBox="1"/>
          <p:nvPr/>
        </p:nvSpPr>
        <p:spPr>
          <a:xfrm>
            <a:off x="1863956" y="4890646"/>
            <a:ext cx="720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C24</a:t>
            </a:r>
            <a:endParaRPr lang="fr-FR" sz="1600" dirty="0"/>
          </a:p>
        </p:txBody>
      </p:sp>
      <p:graphicFrame>
        <p:nvGraphicFramePr>
          <p:cNvPr id="75" name="Tableau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50870"/>
              </p:ext>
            </p:extLst>
          </p:nvPr>
        </p:nvGraphicFramePr>
        <p:xfrm>
          <a:off x="667438" y="1035201"/>
          <a:ext cx="5869738" cy="648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94303"/>
                <a:gridCol w="4775435"/>
              </a:tblGrid>
              <a:tr h="32403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C23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Identifier et caractériser la chaîne d’énergie 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b="1">
                          <a:solidFill>
                            <a:schemeClr val="bg1"/>
                          </a:solidFill>
                          <a:effectLst/>
                        </a:rPr>
                        <a:t>C24</a:t>
                      </a:r>
                      <a:endParaRPr lang="fr-FR" sz="1600" b="1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Identifier et caractériser la chaîne d’information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38" name="ZoneTexte 37"/>
          <p:cNvSpPr txBox="1"/>
          <p:nvPr/>
        </p:nvSpPr>
        <p:spPr>
          <a:xfrm>
            <a:off x="735610" y="1807622"/>
            <a:ext cx="430887" cy="4141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600" dirty="0" smtClean="0"/>
              <a:t>Les compétences secondaires</a:t>
            </a:r>
            <a:endParaRPr lang="fr-FR" sz="1600" dirty="0"/>
          </a:p>
        </p:txBody>
      </p:sp>
      <p:sp>
        <p:nvSpPr>
          <p:cNvPr id="6" name="Rectangle 5"/>
          <p:cNvSpPr/>
          <p:nvPr/>
        </p:nvSpPr>
        <p:spPr>
          <a:xfrm>
            <a:off x="1037160" y="6093296"/>
            <a:ext cx="9100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fr-FR" altLang="fr-FR" sz="1600" b="1" dirty="0">
                <a:ea typeface="Times New Roman" pitchFamily="18" charset="0"/>
                <a:cs typeface="Arial" pitchFamily="34" charset="0"/>
              </a:rPr>
              <a:t>SAVOIRS </a:t>
            </a:r>
            <a:r>
              <a:rPr lang="fr-FR" altLang="fr-FR" sz="1600" b="1" dirty="0" smtClean="0">
                <a:ea typeface="Times New Roman" pitchFamily="18" charset="0"/>
                <a:cs typeface="Arial" pitchFamily="34" charset="0"/>
              </a:rPr>
              <a:t>ASSOCIES</a:t>
            </a:r>
            <a:r>
              <a:rPr lang="fr-FR" altLang="fr-FR" sz="1600" dirty="0" smtClean="0"/>
              <a:t> : </a:t>
            </a:r>
            <a:r>
              <a:rPr lang="fr-FR" sz="1600" dirty="0" smtClean="0"/>
              <a:t>L’épreuve </a:t>
            </a:r>
            <a:r>
              <a:rPr lang="fr-FR" sz="1600" dirty="0"/>
              <a:t>est </a:t>
            </a:r>
            <a:r>
              <a:rPr lang="fr-FR" sz="1600" b="1" dirty="0"/>
              <a:t>spécifique à chaque option</a:t>
            </a:r>
            <a:r>
              <a:rPr lang="fr-FR" sz="1600" dirty="0"/>
              <a:t> et mobilise les savoirs des domaines </a:t>
            </a:r>
            <a:r>
              <a:rPr lang="fr-FR" sz="1600" b="1" dirty="0"/>
              <a:t>S6 « Chaîne d’énergie »</a:t>
            </a:r>
            <a:r>
              <a:rPr lang="fr-FR" sz="1600" dirty="0"/>
              <a:t> et </a:t>
            </a:r>
            <a:r>
              <a:rPr lang="fr-FR" sz="1600" b="1" dirty="0"/>
              <a:t>S7 « </a:t>
            </a:r>
            <a:r>
              <a:rPr lang="fr-FR" sz="1600" b="1" dirty="0" smtClean="0"/>
              <a:t>Chaîne d’information</a:t>
            </a:r>
            <a:r>
              <a:rPr lang="fr-FR" sz="1600" b="1" dirty="0"/>
              <a:t> »</a:t>
            </a:r>
            <a:endParaRPr lang="fr-FR" altLang="fr-FR" sz="1600" dirty="0"/>
          </a:p>
        </p:txBody>
      </p:sp>
      <p:sp>
        <p:nvSpPr>
          <p:cNvPr id="41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543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848544" y="1268760"/>
            <a:ext cx="8510818" cy="53707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b="1" dirty="0" smtClean="0"/>
              <a:t>Un système technique authentique, réel et actuel </a:t>
            </a:r>
          </a:p>
          <a:p>
            <a:pPr>
              <a:lnSpc>
                <a:spcPct val="150000"/>
              </a:lnSpc>
            </a:pPr>
            <a:r>
              <a:rPr lang="fr-FR" sz="1400" b="1" dirty="0"/>
              <a:t>Un système </a:t>
            </a:r>
            <a:r>
              <a:rPr lang="fr-FR" sz="1400" b="1" dirty="0" smtClean="0"/>
              <a:t>technique complexe </a:t>
            </a:r>
            <a:r>
              <a:rPr lang="fr-FR" sz="1400" b="1" dirty="0"/>
              <a:t>pluri technologique représentatif </a:t>
            </a:r>
          </a:p>
          <a:p>
            <a:pPr marL="742950" lvl="1" indent="-285750">
              <a:buFontTx/>
              <a:buChar char="-"/>
            </a:pPr>
            <a:r>
              <a:rPr lang="fr-FR" sz="1400" dirty="0" smtClean="0"/>
              <a:t>des </a:t>
            </a:r>
            <a:r>
              <a:rPr lang="fr-FR" sz="1400" dirty="0"/>
              <a:t>questions sociétales et environnementales actuelles</a:t>
            </a:r>
          </a:p>
          <a:p>
            <a:pPr marL="742950" lvl="1" indent="-285750">
              <a:buFontTx/>
              <a:buChar char="-"/>
            </a:pPr>
            <a:r>
              <a:rPr lang="fr-FR" sz="1400" dirty="0" smtClean="0"/>
              <a:t>des </a:t>
            </a:r>
            <a:r>
              <a:rPr lang="fr-FR" sz="1400" dirty="0"/>
              <a:t>solutions technologiques actuelles</a:t>
            </a:r>
          </a:p>
          <a:p>
            <a:pPr marL="0" lvl="1" algn="just">
              <a:lnSpc>
                <a:spcPct val="150000"/>
              </a:lnSpc>
            </a:pPr>
            <a:r>
              <a:rPr lang="fr-FR" sz="1400" b="1" dirty="0" smtClean="0"/>
              <a:t>Plusieurs situations d’évaluation qui chacune </a:t>
            </a:r>
          </a:p>
          <a:p>
            <a:pPr marL="742950" lvl="2" indent="-285750" algn="just">
              <a:buFontTx/>
              <a:buChar char="-"/>
            </a:pPr>
            <a:r>
              <a:rPr lang="fr-FR" sz="1400" dirty="0" smtClean="0"/>
              <a:t>s’adosse à </a:t>
            </a:r>
            <a:r>
              <a:rPr lang="fr-FR" sz="1400" dirty="0"/>
              <a:t>une problématique « métier </a:t>
            </a:r>
            <a:r>
              <a:rPr lang="fr-FR" sz="1400" dirty="0" smtClean="0"/>
              <a:t>»,  </a:t>
            </a:r>
            <a:r>
              <a:rPr lang="fr-FR" sz="1400" dirty="0"/>
              <a:t>ici de </a:t>
            </a:r>
            <a:r>
              <a:rPr lang="fr-FR" sz="1400" dirty="0" smtClean="0"/>
              <a:t>maintenance correspondant </a:t>
            </a:r>
            <a:r>
              <a:rPr lang="fr-FR" sz="1400" dirty="0"/>
              <a:t>à une des </a:t>
            </a:r>
            <a:r>
              <a:rPr lang="fr-FR" altLang="fr-FR" sz="1400" dirty="0"/>
              <a:t>activités professionnelles décrites dans le </a:t>
            </a:r>
            <a:r>
              <a:rPr lang="fr-FR" altLang="fr-FR" sz="1400" dirty="0" smtClean="0"/>
              <a:t>référentiel </a:t>
            </a:r>
            <a:endParaRPr lang="fr-FR" altLang="fr-FR" sz="1400" dirty="0"/>
          </a:p>
          <a:p>
            <a:pPr marL="742950" lvl="1" indent="-285750" algn="just">
              <a:buFontTx/>
              <a:buChar char="-"/>
            </a:pPr>
            <a:r>
              <a:rPr lang="fr-FR" sz="1400" dirty="0" smtClean="0"/>
              <a:t>permet l’évaluation de plusieurs compétences secondaires </a:t>
            </a:r>
            <a:r>
              <a:rPr lang="fr-FR" altLang="fr-FR" sz="1400" dirty="0" smtClean="0"/>
              <a:t>associées à chacune </a:t>
            </a:r>
            <a:r>
              <a:rPr lang="fr-FR" altLang="fr-FR" sz="1400" dirty="0"/>
              <a:t>des compétences </a:t>
            </a:r>
            <a:r>
              <a:rPr lang="fr-FR" altLang="fr-FR" sz="1400" dirty="0" smtClean="0"/>
              <a:t>terminales</a:t>
            </a:r>
            <a:endParaRPr lang="fr-FR" sz="1400" dirty="0" smtClean="0"/>
          </a:p>
          <a:p>
            <a:pPr marL="742950" lvl="1" indent="-285750" algn="just">
              <a:buFontTx/>
              <a:buChar char="-"/>
            </a:pPr>
            <a:r>
              <a:rPr lang="fr-FR" altLang="fr-FR" sz="1400" dirty="0"/>
              <a:t>g</a:t>
            </a:r>
            <a:r>
              <a:rPr lang="fr-FR" altLang="fr-FR" sz="1400" dirty="0" smtClean="0"/>
              <a:t>uide le </a:t>
            </a:r>
            <a:r>
              <a:rPr lang="fr-FR" altLang="fr-FR" sz="1400" dirty="0"/>
              <a:t>candidat dans l’analyse de la </a:t>
            </a:r>
            <a:r>
              <a:rPr lang="fr-FR" altLang="fr-FR" sz="1400" dirty="0" smtClean="0"/>
              <a:t>problématique par un enchainement logique du questionnement </a:t>
            </a:r>
          </a:p>
          <a:p>
            <a:pPr marL="742950" lvl="1" indent="-285750" algn="just">
              <a:buFontTx/>
              <a:buChar char="-"/>
            </a:pPr>
            <a:r>
              <a:rPr lang="fr-FR" altLang="fr-FR" sz="1400" dirty="0"/>
              <a:t>s</a:t>
            </a:r>
            <a:r>
              <a:rPr lang="fr-FR" altLang="fr-FR" sz="1400" dirty="0" smtClean="0"/>
              <a:t>e termine par la rédaction d’une conclusion répondant à la problématique posée, à partir des réponses apportées à travers le questionnement proposé</a:t>
            </a:r>
          </a:p>
          <a:p>
            <a:pPr marL="742950" lvl="1" indent="-285750" algn="just">
              <a:buFontTx/>
              <a:buChar char="-"/>
            </a:pPr>
            <a:r>
              <a:rPr lang="fr-FR" sz="1400" dirty="0" smtClean="0"/>
              <a:t>présente </a:t>
            </a:r>
            <a:r>
              <a:rPr lang="fr-FR" sz="1400" dirty="0"/>
              <a:t>un caractère </a:t>
            </a:r>
            <a:r>
              <a:rPr lang="fr-FR" sz="1400" dirty="0" smtClean="0"/>
              <a:t>pluri technologique, afin d’évaluer </a:t>
            </a:r>
            <a:r>
              <a:rPr lang="fr-FR" sz="1400" dirty="0"/>
              <a:t>l'aptitude des candidats à conduire une démarche </a:t>
            </a:r>
            <a:r>
              <a:rPr lang="fr-FR" sz="1400" dirty="0" smtClean="0"/>
              <a:t>non cloisonnée (chaîne </a:t>
            </a:r>
            <a:r>
              <a:rPr lang="fr-FR" sz="1400" dirty="0"/>
              <a:t>d'énergie </a:t>
            </a:r>
            <a:r>
              <a:rPr lang="fr-FR" sz="1400" dirty="0" smtClean="0"/>
              <a:t>- chaîne d'information) sur un champ de savoirs à spectre étendu.</a:t>
            </a:r>
            <a:endParaRPr lang="fr-FR" altLang="fr-FR" sz="1400" dirty="0" smtClean="0"/>
          </a:p>
          <a:p>
            <a:pPr algn="just">
              <a:lnSpc>
                <a:spcPct val="150000"/>
              </a:lnSpc>
            </a:pPr>
            <a:r>
              <a:rPr lang="fr-FR" altLang="fr-FR" sz="1400" b="1" dirty="0" smtClean="0"/>
              <a:t>L’établissement </a:t>
            </a:r>
            <a:r>
              <a:rPr lang="fr-FR" altLang="fr-FR" sz="1400" b="1" dirty="0"/>
              <a:t>d’une correspondance entre </a:t>
            </a:r>
            <a:r>
              <a:rPr lang="fr-FR" altLang="fr-FR" sz="1400" b="1" dirty="0" smtClean="0"/>
              <a:t>compétences mobilisées et questions ;</a:t>
            </a:r>
          </a:p>
          <a:p>
            <a:pPr algn="just">
              <a:lnSpc>
                <a:spcPct val="150000"/>
              </a:lnSpc>
            </a:pPr>
            <a:r>
              <a:rPr lang="fr-FR" altLang="fr-FR" sz="1400" b="1" dirty="0"/>
              <a:t>L</a:t>
            </a:r>
            <a:r>
              <a:rPr lang="fr-FR" altLang="fr-FR" sz="1400" b="1" dirty="0" smtClean="0"/>
              <a:t>’établissement </a:t>
            </a:r>
            <a:r>
              <a:rPr lang="fr-FR" altLang="fr-FR" sz="1400" b="1" dirty="0"/>
              <a:t>d’indicateurs de mesure des compétences en fonction des questions  posées </a:t>
            </a:r>
            <a:r>
              <a:rPr lang="fr-FR" altLang="fr-FR" sz="1400" b="1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fr-FR" altLang="fr-FR" sz="1400" b="1" dirty="0"/>
              <a:t>U</a:t>
            </a:r>
            <a:r>
              <a:rPr lang="fr-FR" altLang="fr-FR" sz="1400" b="1" dirty="0" smtClean="0"/>
              <a:t>ne </a:t>
            </a:r>
            <a:r>
              <a:rPr lang="fr-FR" altLang="fr-FR" sz="1400" b="1" dirty="0"/>
              <a:t>vérification globale des compétences évaluées et des indicateurs associés pour </a:t>
            </a:r>
            <a:r>
              <a:rPr lang="fr-FR" altLang="fr-FR" sz="1400" b="1" dirty="0" smtClean="0"/>
              <a:t>chacune des épreuves</a:t>
            </a:r>
            <a:endParaRPr lang="fr-FR" altLang="fr-FR" sz="1400" b="1" dirty="0"/>
          </a:p>
          <a:p>
            <a:pPr marL="285750" indent="-285750">
              <a:buFontTx/>
              <a:buChar char="-"/>
            </a:pPr>
            <a:endParaRPr lang="fr-FR" sz="1400" dirty="0" smtClean="0"/>
          </a:p>
        </p:txBody>
      </p:sp>
      <p:sp>
        <p:nvSpPr>
          <p:cNvPr id="43" name="Rectangle 76"/>
          <p:cNvSpPr>
            <a:spLocks noChangeArrowheads="1"/>
          </p:cNvSpPr>
          <p:nvPr/>
        </p:nvSpPr>
        <p:spPr bwMode="auto">
          <a:xfrm>
            <a:off x="776536" y="702568"/>
            <a:ext cx="8676964" cy="50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Quelques principes pour l’élaboration des sujets relatifs aux épreuves E41 &amp; E42</a:t>
            </a:r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259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33" y="1878608"/>
            <a:ext cx="8853487" cy="443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6"/>
          <p:cNvSpPr>
            <a:spLocks noChangeArrowheads="1"/>
          </p:cNvSpPr>
          <p:nvPr/>
        </p:nvSpPr>
        <p:spPr bwMode="auto">
          <a:xfrm>
            <a:off x="780032" y="819393"/>
            <a:ext cx="8853487" cy="105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Principe de construction du sujet par compétences et questions associées</a:t>
            </a:r>
          </a:p>
          <a:p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fr-FR" sz="1600" b="1" dirty="0" smtClean="0">
                <a:latin typeface="Calibri" pitchFamily="34" charset="0"/>
              </a:rPr>
              <a:t>Relation activités – tâches – compétences – questionnement – poids de l’évaluation </a:t>
            </a:r>
            <a:endParaRPr lang="fr-FR" sz="1600" b="1" dirty="0">
              <a:latin typeface="Calibri" pitchFamily="34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2676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6"/>
          <p:cNvSpPr>
            <a:spLocks noChangeArrowheads="1"/>
          </p:cNvSpPr>
          <p:nvPr/>
        </p:nvSpPr>
        <p:spPr bwMode="auto">
          <a:xfrm>
            <a:off x="780032" y="678672"/>
            <a:ext cx="8853487" cy="145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90440" bIns="0" anchor="ctr">
            <a:spAutoFit/>
          </a:bodyPr>
          <a:lstStyle/>
          <a:p>
            <a:r>
              <a:rPr lang="fr-FR" sz="2000" b="1" dirty="0" smtClean="0">
                <a:solidFill>
                  <a:srgbClr val="7030A0"/>
                </a:solidFill>
                <a:latin typeface="Calibri" pitchFamily="34" charset="0"/>
              </a:rPr>
              <a:t>Principe de construction du sujet par compétences et questions associées</a:t>
            </a:r>
          </a:p>
          <a:p>
            <a:endParaRPr lang="fr-FR" sz="1000" b="1" dirty="0">
              <a:solidFill>
                <a:srgbClr val="7030A0"/>
              </a:solidFill>
              <a:latin typeface="Calibri" pitchFamily="34" charset="0"/>
            </a:endParaRPr>
          </a:p>
          <a:p>
            <a:pPr algn="just"/>
            <a:r>
              <a:rPr lang="fr-FR" sz="1600" b="1" dirty="0" smtClean="0">
                <a:latin typeface="Calibri" pitchFamily="34" charset="0"/>
              </a:rPr>
              <a:t>Relation compétences </a:t>
            </a:r>
            <a:r>
              <a:rPr lang="fr-FR" sz="1600" b="1" dirty="0">
                <a:latin typeface="Calibri" pitchFamily="34" charset="0"/>
              </a:rPr>
              <a:t>– </a:t>
            </a:r>
            <a:r>
              <a:rPr lang="fr-FR" sz="1600" b="1" dirty="0" smtClean="0">
                <a:latin typeface="Calibri" pitchFamily="34" charset="0"/>
              </a:rPr>
              <a:t>indicateurs de performances - questionnement </a:t>
            </a:r>
            <a:r>
              <a:rPr lang="fr-FR" sz="1600" b="1" dirty="0">
                <a:latin typeface="Calibri" pitchFamily="34" charset="0"/>
              </a:rPr>
              <a:t>– poids de </a:t>
            </a:r>
            <a:r>
              <a:rPr lang="fr-FR" sz="1600" b="1" dirty="0" smtClean="0">
                <a:latin typeface="Calibri" pitchFamily="34" charset="0"/>
              </a:rPr>
              <a:t>l’évaluation – niveaux d’exigence</a:t>
            </a:r>
            <a:endParaRPr lang="fr-FR" sz="1600" b="1" dirty="0">
              <a:latin typeface="Calibri" pitchFamily="34" charset="0"/>
            </a:endParaRPr>
          </a:p>
          <a:p>
            <a:endParaRPr lang="fr-FR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16408"/>
              </p:ext>
            </p:extLst>
          </p:nvPr>
        </p:nvGraphicFramePr>
        <p:xfrm>
          <a:off x="641612" y="1978299"/>
          <a:ext cx="9083134" cy="4558485"/>
        </p:xfrm>
        <a:graphic>
          <a:graphicData uri="http://schemas.openxmlformats.org/drawingml/2006/table">
            <a:tbl>
              <a:tblPr/>
              <a:tblGrid>
                <a:gridCol w="617562"/>
                <a:gridCol w="4701938"/>
                <a:gridCol w="561592"/>
                <a:gridCol w="570058"/>
                <a:gridCol w="332534"/>
                <a:gridCol w="85725"/>
                <a:gridCol w="332534"/>
                <a:gridCol w="332534"/>
                <a:gridCol w="332534"/>
                <a:gridCol w="332534"/>
                <a:gridCol w="266027"/>
                <a:gridCol w="617562"/>
              </a:tblGrid>
              <a:tr h="1656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FICHE D'ÉVALUATION À CONSERVER AVEC LA COPIE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96"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9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Numéro d'anonymat 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396"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5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Indicateurs de performance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Performance du candidat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5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C03.2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L‘émergence 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 VE est bien liée à la demande croissante en énergie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C03.2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 fluctuation du prix de l'énergie en fonction de la demande est évoquée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CO3.1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Les exigences sont correctement identifiées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 tableau d'analyse est correctement complété (Puissances)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 tableau d'analyse est correctement complété (HC/HP)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L'incohérence en fin de journée est identifiée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 grandeur image du taux de décharge est correctement 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identifiée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 valeur de la tension (anode graphite) est correctement relevée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Les deux paramètres influents sont correctement identifiés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7252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CO5.2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 notion de paramètre interne/externe est correctement reportée sur le modèle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QI.1.5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9C0006"/>
                          </a:solidFill>
                          <a:effectLst/>
                          <a:latin typeface="Arial"/>
                        </a:rPr>
                        <a:t>vide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32520" y="1988840"/>
            <a:ext cx="8208912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60512" y="1844824"/>
            <a:ext cx="9217024" cy="482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16496" y="188640"/>
            <a:ext cx="93610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smtClean="0">
                <a:solidFill>
                  <a:schemeClr val="accent2">
                    <a:lumMod val="75000"/>
                  </a:schemeClr>
                </a:solidFill>
              </a:rPr>
              <a:t>Les sous-épreuves E41 &amp; E42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057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5965</TotalTime>
  <Words>765</Words>
  <Application>Microsoft Office PowerPoint</Application>
  <PresentationFormat>Format A4 (210 x 297 mm)</PresentationFormat>
  <Paragraphs>298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Les sous-épreuves E41 &amp; E42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146</cp:revision>
  <cp:lastPrinted>2013-12-07T08:24:26Z</cp:lastPrinted>
  <dcterms:created xsi:type="dcterms:W3CDTF">2013-06-06T06:04:00Z</dcterms:created>
  <dcterms:modified xsi:type="dcterms:W3CDTF">2014-11-15T12:53:43Z</dcterms:modified>
</cp:coreProperties>
</file>