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8"/>
  </p:notesMasterIdLst>
  <p:sldIdLst>
    <p:sldId id="256" r:id="rId2"/>
    <p:sldId id="268" r:id="rId3"/>
    <p:sldId id="282" r:id="rId4"/>
    <p:sldId id="291" r:id="rId5"/>
    <p:sldId id="292" r:id="rId6"/>
    <p:sldId id="281" r:id="rId7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>
      <p:cViewPr>
        <p:scale>
          <a:sx n="60" d="100"/>
          <a:sy n="60" d="100"/>
        </p:scale>
        <p:origin x="-1512" y="-3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 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0006" r="51914" b="13402"/>
          <a:stretch/>
        </p:blipFill>
        <p:spPr bwMode="auto">
          <a:xfrm>
            <a:off x="488504" y="692696"/>
            <a:ext cx="294323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25" t="10354" r="7638" b="9911"/>
          <a:stretch/>
        </p:blipFill>
        <p:spPr bwMode="auto">
          <a:xfrm>
            <a:off x="3584848" y="1412776"/>
            <a:ext cx="2942823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7" t="12609" r="51842" b="8383"/>
          <a:stretch/>
        </p:blipFill>
        <p:spPr bwMode="auto">
          <a:xfrm>
            <a:off x="6681192" y="2276872"/>
            <a:ext cx="287686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819944" y="2420888"/>
            <a:ext cx="8713216" cy="14700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certification du BTS MS</a:t>
            </a:r>
            <a:endParaRPr lang="fr-FR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607627" y="3501008"/>
            <a:ext cx="92734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règlement d’examen avec une structure commune</a:t>
            </a:r>
            <a:endParaRPr lang="fr-F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 rot="19463206">
            <a:off x="8478573" y="6167394"/>
            <a:ext cx="16591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RAPPELS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4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9175"/>
              </p:ext>
            </p:extLst>
          </p:nvPr>
        </p:nvGraphicFramePr>
        <p:xfrm>
          <a:off x="992560" y="620688"/>
          <a:ext cx="8424863" cy="5732030"/>
        </p:xfrm>
        <a:graphic>
          <a:graphicData uri="http://schemas.openxmlformats.org/drawingml/2006/table">
            <a:tbl>
              <a:tblPr/>
              <a:tblGrid>
                <a:gridCol w="2520280"/>
                <a:gridCol w="576064"/>
                <a:gridCol w="504056"/>
                <a:gridCol w="1152128"/>
                <a:gridCol w="532260"/>
                <a:gridCol w="1195387"/>
                <a:gridCol w="864641"/>
                <a:gridCol w="1080047"/>
              </a:tblGrid>
              <a:tr h="334667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Maintenance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systèmes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Candidats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9272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ou privés sous contrat)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(CFA ou sections d'apprentissage habilités)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dans les établissements publics habilités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professionnelle continue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habilités à pratiquer le CCF pour ce BTS)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privés hors contrat)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(CFA ou sections d'apprentissage non habilités) </a:t>
                      </a: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</a:t>
                      </a: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 privé) </a:t>
                      </a: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 titre de leur expérience professionnelle Enseignement à distance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Nature des épreuves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Coef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E1 - Culture générale et expression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3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E2 - Anglais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orale</a:t>
                      </a:r>
                    </a:p>
                  </a:txBody>
                  <a:tcPr marL="36000" marR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Compréhension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 min sans préparation ; Expression : 15 min + 30 min de préparation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E3 - Mathématiques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Physique et chimie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2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Sous-épreuve E31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mathématiques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Sous-épreuve E32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Physique et chimie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71785" y="-15279"/>
            <a:ext cx="9417050" cy="7079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épreuves d’enseignement général</a:t>
            </a: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9463206">
            <a:off x="8478573" y="6167394"/>
            <a:ext cx="16591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RAPPELS</a:t>
            </a: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2657115" y="3136319"/>
            <a:ext cx="68585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eaLnBrk="1" hangingPunct="1">
              <a:defRPr sz="3200" b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FR" sz="2400" dirty="0"/>
              <a:t>Certification commune aux 3 options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5088" y="4725144"/>
            <a:ext cx="1368152" cy="576064"/>
          </a:xfrm>
          <a:prstGeom prst="wedgeRectCallout">
            <a:avLst>
              <a:gd name="adj1" fmla="val -61245"/>
              <a:gd name="adj2" fmla="val 9089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 CCF à la fin de chaque année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5889104" y="6165304"/>
            <a:ext cx="1368152" cy="576064"/>
          </a:xfrm>
          <a:prstGeom prst="wedgeRectCallout">
            <a:avLst>
              <a:gd name="adj1" fmla="val -71347"/>
              <a:gd name="adj2" fmla="val -7706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Au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semestre 2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année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5673080" y="3789040"/>
            <a:ext cx="1440160" cy="576064"/>
          </a:xfrm>
          <a:prstGeom prst="wedgeRectCallout">
            <a:avLst>
              <a:gd name="adj1" fmla="val -61245"/>
              <a:gd name="adj2" fmla="val 9089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2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et 3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trimestre 2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année</a:t>
            </a:r>
            <a:endParaRPr lang="fr-F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71785" y="-15280"/>
            <a:ext cx="9417050" cy="851991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épreuves d’enseignement professionnel</a:t>
            </a:r>
          </a:p>
        </p:txBody>
      </p:sp>
      <p:sp>
        <p:nvSpPr>
          <p:cNvPr id="7" name="ZoneTexte 6"/>
          <p:cNvSpPr txBox="1"/>
          <p:nvPr/>
        </p:nvSpPr>
        <p:spPr>
          <a:xfrm rot="19463206">
            <a:off x="8478573" y="6167394"/>
            <a:ext cx="16591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RAPPELS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53017"/>
              </p:ext>
            </p:extLst>
          </p:nvPr>
        </p:nvGraphicFramePr>
        <p:xfrm>
          <a:off x="1064566" y="1378876"/>
          <a:ext cx="8424863" cy="303153"/>
        </p:xfrm>
        <a:graphic>
          <a:graphicData uri="http://schemas.openxmlformats.org/drawingml/2006/table">
            <a:tbl>
              <a:tblPr/>
              <a:tblGrid>
                <a:gridCol w="2520280"/>
                <a:gridCol w="576064"/>
                <a:gridCol w="504056"/>
                <a:gridCol w="1152128"/>
                <a:gridCol w="576064"/>
                <a:gridCol w="1151583"/>
                <a:gridCol w="864641"/>
                <a:gridCol w="1080047"/>
              </a:tblGrid>
              <a:tr h="30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Nature des épreuves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Unités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Coef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46649"/>
              </p:ext>
            </p:extLst>
          </p:nvPr>
        </p:nvGraphicFramePr>
        <p:xfrm>
          <a:off x="1064566" y="1738916"/>
          <a:ext cx="8424938" cy="2232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20280"/>
                <a:gridCol w="576064"/>
                <a:gridCol w="504056"/>
                <a:gridCol w="1152128"/>
                <a:gridCol w="576064"/>
                <a:gridCol w="1152128"/>
                <a:gridCol w="864096"/>
                <a:gridCol w="1080122"/>
              </a:tblGrid>
              <a:tr h="674117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64770" marR="501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E4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Analyse technique d’un bien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390" algn="ctr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71755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E41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Analyse fonctionnelle et structurelle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U41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 h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 h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E42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marR="319405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Analyse des solutions technologiques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U42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Ponctuelle </a:t>
                      </a:r>
                      <a:b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écrite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h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778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778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h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 rot="16200000">
            <a:off x="-2657115" y="3136319"/>
            <a:ext cx="68585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eaLnBrk="1" hangingPunct="1">
              <a:defRPr sz="3200" b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FR" sz="2400" dirty="0"/>
              <a:t>Certification commune aux 3 options</a:t>
            </a:r>
          </a:p>
        </p:txBody>
      </p:sp>
    </p:spTree>
    <p:extLst>
      <p:ext uri="{BB962C8B-B14F-4D97-AF65-F5344CB8AC3E}">
        <p14:creationId xmlns:p14="http://schemas.microsoft.com/office/powerpoint/2010/main" val="40122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71476"/>
              </p:ext>
            </p:extLst>
          </p:nvPr>
        </p:nvGraphicFramePr>
        <p:xfrm>
          <a:off x="992560" y="1052736"/>
          <a:ext cx="8280921" cy="2773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96167"/>
                <a:gridCol w="529490"/>
                <a:gridCol w="453848"/>
                <a:gridCol w="1134622"/>
                <a:gridCol w="475981"/>
                <a:gridCol w="1291520"/>
                <a:gridCol w="455830"/>
                <a:gridCol w="1443463"/>
              </a:tblGrid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</a:t>
                      </a:r>
                      <a:r>
                        <a:rPr lang="fr-FR" sz="1400" b="1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Activités de maintenance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Unité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Systèmes</a:t>
                      </a:r>
                      <a:r>
                        <a:rPr lang="fr-FR" sz="1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de production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85725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énergétiques et fluidiques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770" marR="71755" algn="ctr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éoliens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E51 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Maintenance corrective d’un bien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U51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indent="0" algn="ctr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/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E52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Organisation de la maintenance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U52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indent="0" algn="ctr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  <a:endParaRPr lang="fr-FR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  <a:endParaRPr lang="fr-FR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Sous-épreuve E53 : Conduite d’une installation</a:t>
                      </a:r>
                      <a:r>
                        <a:rPr lang="fr-FR" sz="1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 Amélioration-intégration d’un bien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U53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116840" algn="ctr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2875"/>
              </p:ext>
            </p:extLst>
          </p:nvPr>
        </p:nvGraphicFramePr>
        <p:xfrm>
          <a:off x="992560" y="3933056"/>
          <a:ext cx="8280921" cy="208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96167"/>
                <a:gridCol w="529490"/>
                <a:gridCol w="453848"/>
                <a:gridCol w="1134622"/>
                <a:gridCol w="475981"/>
                <a:gridCol w="1291520"/>
                <a:gridCol w="455830"/>
                <a:gridCol w="1443463"/>
              </a:tblGrid>
              <a:tr h="696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E6 – Épreuve professionnelle de synthèse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Unité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Systèmes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production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énergétiques et fluidiques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éoliens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96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E61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fr-FR" sz="1400" b="1" spc="-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Rapport d’activités en entreprise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U61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b="0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</a:p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éval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C13 en entreprise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-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b="0" spc="-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</a:p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éval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C13 en entreprise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b="0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696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E62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Étude et réalisation de maintenance en entreprise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U62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orale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71785" y="-15280"/>
            <a:ext cx="9417050" cy="851991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épreuves d’enseignement professionnel</a:t>
            </a:r>
          </a:p>
        </p:txBody>
      </p:sp>
    </p:spTree>
    <p:extLst>
      <p:ext uri="{BB962C8B-B14F-4D97-AF65-F5344CB8AC3E}">
        <p14:creationId xmlns:p14="http://schemas.microsoft.com/office/powerpoint/2010/main" val="14883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11931" r="16025" b="13034"/>
          <a:stretch/>
        </p:blipFill>
        <p:spPr bwMode="auto">
          <a:xfrm>
            <a:off x="469918" y="0"/>
            <a:ext cx="9404171" cy="684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2780928"/>
            <a:ext cx="8713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</a:t>
            </a:r>
            <a:endParaRPr lang="fr-FR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 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468</Words>
  <Application>Microsoft Office PowerPoint</Application>
  <PresentationFormat>Format A4 (210 x 297 mm)</PresentationFormat>
  <Paragraphs>188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certification du BTS MS</vt:lpstr>
      <vt:lpstr>Les épreuves d’enseignement général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115</cp:revision>
  <cp:lastPrinted>2013-12-07T08:24:26Z</cp:lastPrinted>
  <dcterms:created xsi:type="dcterms:W3CDTF">2013-06-06T06:04:00Z</dcterms:created>
  <dcterms:modified xsi:type="dcterms:W3CDTF">2014-11-15T12:53:00Z</dcterms:modified>
</cp:coreProperties>
</file>