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72" r:id="rId1"/>
  </p:sldMasterIdLst>
  <p:notesMasterIdLst>
    <p:notesMasterId r:id="rId31"/>
  </p:notesMasterIdLst>
  <p:sldIdLst>
    <p:sldId id="256" r:id="rId2"/>
    <p:sldId id="282" r:id="rId3"/>
    <p:sldId id="268" r:id="rId4"/>
    <p:sldId id="283" r:id="rId5"/>
    <p:sldId id="306" r:id="rId6"/>
    <p:sldId id="307" r:id="rId7"/>
    <p:sldId id="308" r:id="rId8"/>
    <p:sldId id="309" r:id="rId9"/>
    <p:sldId id="284" r:id="rId10"/>
    <p:sldId id="285" r:id="rId11"/>
    <p:sldId id="286" r:id="rId12"/>
    <p:sldId id="289" r:id="rId13"/>
    <p:sldId id="288" r:id="rId14"/>
    <p:sldId id="287" r:id="rId15"/>
    <p:sldId id="290" r:id="rId16"/>
    <p:sldId id="292" r:id="rId17"/>
    <p:sldId id="293" r:id="rId18"/>
    <p:sldId id="297" r:id="rId19"/>
    <p:sldId id="296" r:id="rId20"/>
    <p:sldId id="295" r:id="rId21"/>
    <p:sldId id="294" r:id="rId22"/>
    <p:sldId id="298" r:id="rId23"/>
    <p:sldId id="299" r:id="rId24"/>
    <p:sldId id="301" r:id="rId25"/>
    <p:sldId id="303" r:id="rId26"/>
    <p:sldId id="304" r:id="rId27"/>
    <p:sldId id="305" r:id="rId28"/>
    <p:sldId id="302" r:id="rId29"/>
    <p:sldId id="281" r:id="rId30"/>
  </p:sldIdLst>
  <p:sldSz cx="9906000" cy="6858000" type="A4"/>
  <p:notesSz cx="7099300" cy="10234613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elorme Jean-Pierre" initials="DJ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DFF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923" autoAdjust="0"/>
  </p:normalViewPr>
  <p:slideViewPr>
    <p:cSldViewPr>
      <p:cViewPr>
        <p:scale>
          <a:sx n="90" d="100"/>
          <a:sy n="90" d="100"/>
        </p:scale>
        <p:origin x="-600" y="19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7A5306-480C-F043-A2A5-B2F8E60FB8C8}" type="doc">
      <dgm:prSet loTypeId="urn:microsoft.com/office/officeart/2005/8/layout/StepDownProcess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A018ED94-5F24-9141-ACC6-A70CCBB087AC}">
      <dgm:prSet phldrT="[Texte]" custT="1"/>
      <dgm:spPr>
        <a:solidFill>
          <a:schemeClr val="accent2"/>
        </a:solidFill>
      </dgm:spPr>
      <dgm:t>
        <a:bodyPr/>
        <a:lstStyle/>
        <a:p>
          <a:r>
            <a:rPr lang="fr-FR" sz="1800" dirty="0" smtClean="0"/>
            <a:t>Compilation de toutes les grilles individuelles</a:t>
          </a:r>
          <a:endParaRPr lang="fr-FR" sz="1800" dirty="0"/>
        </a:p>
      </dgm:t>
    </dgm:pt>
    <dgm:pt modelId="{271EA543-733C-424E-A155-6E44AFD8084C}" type="parTrans" cxnId="{6073B70D-93CD-124E-8317-71A79B927F65}">
      <dgm:prSet/>
      <dgm:spPr/>
      <dgm:t>
        <a:bodyPr/>
        <a:lstStyle/>
        <a:p>
          <a:endParaRPr lang="fr-FR"/>
        </a:p>
      </dgm:t>
    </dgm:pt>
    <dgm:pt modelId="{57487AA4-EC71-2D4D-9564-6BAFE5027447}" type="sibTrans" cxnId="{6073B70D-93CD-124E-8317-71A79B927F65}">
      <dgm:prSet/>
      <dgm:spPr/>
      <dgm:t>
        <a:bodyPr/>
        <a:lstStyle/>
        <a:p>
          <a:endParaRPr lang="fr-FR"/>
        </a:p>
      </dgm:t>
    </dgm:pt>
    <dgm:pt modelId="{8498E81D-6E51-FE4F-8955-42F5CED5BCED}">
      <dgm:prSet phldrT="[Texte]" custT="1"/>
      <dgm:spPr/>
      <dgm:t>
        <a:bodyPr/>
        <a:lstStyle/>
        <a:p>
          <a:r>
            <a:rPr lang="fr-FR" sz="2000" dirty="0" smtClean="0"/>
            <a:t>Tableau Excel rassemblant les niveaux de réponse à toutes les questions par candidat</a:t>
          </a:r>
          <a:endParaRPr lang="fr-FR" sz="2000" dirty="0"/>
        </a:p>
      </dgm:t>
    </dgm:pt>
    <dgm:pt modelId="{21529C05-7D0F-8148-9636-A897CB2F9273}" type="parTrans" cxnId="{7704BD9D-BD85-D741-ACEE-5819CFC0D2A0}">
      <dgm:prSet/>
      <dgm:spPr/>
      <dgm:t>
        <a:bodyPr/>
        <a:lstStyle/>
        <a:p>
          <a:endParaRPr lang="fr-FR"/>
        </a:p>
      </dgm:t>
    </dgm:pt>
    <dgm:pt modelId="{6ECB76E5-8AD3-D647-A8CD-0FD5201239ED}" type="sibTrans" cxnId="{7704BD9D-BD85-D741-ACEE-5819CFC0D2A0}">
      <dgm:prSet/>
      <dgm:spPr/>
      <dgm:t>
        <a:bodyPr/>
        <a:lstStyle/>
        <a:p>
          <a:endParaRPr lang="fr-FR"/>
        </a:p>
      </dgm:t>
    </dgm:pt>
    <dgm:pt modelId="{2195ABA7-8A02-3749-8D7C-A7F3C27E550E}">
      <dgm:prSet phldrT="[Texte]" custT="1"/>
      <dgm:spPr>
        <a:solidFill>
          <a:schemeClr val="accent2"/>
        </a:solidFill>
      </dgm:spPr>
      <dgm:t>
        <a:bodyPr/>
        <a:lstStyle/>
        <a:p>
          <a:r>
            <a:rPr lang="fr-FR" sz="1800" dirty="0" smtClean="0"/>
            <a:t>Classement des taux de réponse aux questions</a:t>
          </a:r>
          <a:endParaRPr lang="fr-FR" sz="1800" dirty="0"/>
        </a:p>
      </dgm:t>
    </dgm:pt>
    <dgm:pt modelId="{6300FB4E-2CFF-A043-9D48-9E5043F87D5B}" type="parTrans" cxnId="{2765456C-2130-6B49-913F-1FD63E9CC300}">
      <dgm:prSet/>
      <dgm:spPr/>
      <dgm:t>
        <a:bodyPr/>
        <a:lstStyle/>
        <a:p>
          <a:endParaRPr lang="fr-FR"/>
        </a:p>
      </dgm:t>
    </dgm:pt>
    <dgm:pt modelId="{AA1720C2-BE5F-CA44-A1F6-B97643BD392E}" type="sibTrans" cxnId="{2765456C-2130-6B49-913F-1FD63E9CC300}">
      <dgm:prSet/>
      <dgm:spPr/>
      <dgm:t>
        <a:bodyPr/>
        <a:lstStyle/>
        <a:p>
          <a:endParaRPr lang="fr-FR"/>
        </a:p>
      </dgm:t>
    </dgm:pt>
    <dgm:pt modelId="{73B3A8C5-208C-8947-A2AF-2D33871DA9A8}">
      <dgm:prSet phldrT="[Texte]" custT="1"/>
      <dgm:spPr/>
      <dgm:t>
        <a:bodyPr/>
        <a:lstStyle/>
        <a:p>
          <a:r>
            <a:rPr lang="fr-FR" sz="2000" dirty="0" smtClean="0"/>
            <a:t>Classement des indicateurs, des moins bien traités aux très bien traités</a:t>
          </a:r>
          <a:endParaRPr lang="fr-FR" sz="2000" dirty="0"/>
        </a:p>
      </dgm:t>
    </dgm:pt>
    <dgm:pt modelId="{19AB49A6-C0F3-7E40-B112-2CBB4EB0245E}" type="parTrans" cxnId="{4F714A79-8C4C-2F48-966F-A5F3727C5E2B}">
      <dgm:prSet/>
      <dgm:spPr/>
      <dgm:t>
        <a:bodyPr/>
        <a:lstStyle/>
        <a:p>
          <a:endParaRPr lang="fr-FR"/>
        </a:p>
      </dgm:t>
    </dgm:pt>
    <dgm:pt modelId="{E3BA1877-3F99-9045-9E22-089DD71B1684}" type="sibTrans" cxnId="{4F714A79-8C4C-2F48-966F-A5F3727C5E2B}">
      <dgm:prSet/>
      <dgm:spPr/>
      <dgm:t>
        <a:bodyPr/>
        <a:lstStyle/>
        <a:p>
          <a:endParaRPr lang="fr-FR"/>
        </a:p>
      </dgm:t>
    </dgm:pt>
    <dgm:pt modelId="{5B593EF5-E54A-6342-8B20-E6C9348A24FC}">
      <dgm:prSet phldrT="[Texte]" custT="1"/>
      <dgm:spPr>
        <a:solidFill>
          <a:schemeClr val="accent2"/>
        </a:solidFill>
      </dgm:spPr>
      <dgm:t>
        <a:bodyPr/>
        <a:lstStyle/>
        <a:p>
          <a:r>
            <a:rPr lang="fr-FR" sz="1800" dirty="0" smtClean="0"/>
            <a:t>Possibilités d’annuler des questions au niveau académique</a:t>
          </a:r>
          <a:endParaRPr lang="fr-FR" sz="1800" dirty="0"/>
        </a:p>
      </dgm:t>
    </dgm:pt>
    <dgm:pt modelId="{59FED334-C883-2D42-BB36-D2B6076CC392}" type="parTrans" cxnId="{4B8D9910-F6D7-7747-937D-0163C8E8CE07}">
      <dgm:prSet/>
      <dgm:spPr/>
      <dgm:t>
        <a:bodyPr/>
        <a:lstStyle/>
        <a:p>
          <a:endParaRPr lang="fr-FR"/>
        </a:p>
      </dgm:t>
    </dgm:pt>
    <dgm:pt modelId="{53B3877E-EB28-4741-90C4-8CD0EFB19328}" type="sibTrans" cxnId="{4B8D9910-F6D7-7747-937D-0163C8E8CE07}">
      <dgm:prSet/>
      <dgm:spPr/>
      <dgm:t>
        <a:bodyPr/>
        <a:lstStyle/>
        <a:p>
          <a:endParaRPr lang="fr-FR"/>
        </a:p>
      </dgm:t>
    </dgm:pt>
    <dgm:pt modelId="{93117E51-2285-E54D-A867-6B1F105E04E2}">
      <dgm:prSet phldrT="[Texte]" custT="1"/>
      <dgm:spPr/>
      <dgm:t>
        <a:bodyPr anchor="t"/>
        <a:lstStyle/>
        <a:p>
          <a:r>
            <a:rPr lang="fr-FR" sz="2000" dirty="0" smtClean="0"/>
            <a:t>Annulation automatique des indicateurs non traitées </a:t>
          </a:r>
          <a:r>
            <a:rPr lang="fr-FR" sz="2000" b="1" dirty="0" smtClean="0">
              <a:solidFill>
                <a:srgbClr val="FF0000"/>
              </a:solidFill>
            </a:rPr>
            <a:t>par tous les candidats</a:t>
          </a:r>
          <a:endParaRPr lang="fr-FR" sz="2000" b="1" dirty="0">
            <a:solidFill>
              <a:srgbClr val="FF0000"/>
            </a:solidFill>
          </a:endParaRPr>
        </a:p>
      </dgm:t>
    </dgm:pt>
    <dgm:pt modelId="{9D4E7A24-AA99-6F42-8053-2189F297980A}" type="parTrans" cxnId="{A7179E90-2085-5347-BAC4-8EC95B512B91}">
      <dgm:prSet/>
      <dgm:spPr/>
      <dgm:t>
        <a:bodyPr/>
        <a:lstStyle/>
        <a:p>
          <a:endParaRPr lang="fr-FR"/>
        </a:p>
      </dgm:t>
    </dgm:pt>
    <dgm:pt modelId="{1DEE19D1-9753-E347-A59F-9593D3983F3E}" type="sibTrans" cxnId="{A7179E90-2085-5347-BAC4-8EC95B512B91}">
      <dgm:prSet/>
      <dgm:spPr/>
      <dgm:t>
        <a:bodyPr/>
        <a:lstStyle/>
        <a:p>
          <a:endParaRPr lang="fr-FR"/>
        </a:p>
      </dgm:t>
    </dgm:pt>
    <dgm:pt modelId="{CC474A16-A8A7-44A4-A8FF-2F16958FD13D}">
      <dgm:prSet phldrT="[Texte]" custT="1"/>
      <dgm:spPr/>
      <dgm:t>
        <a:bodyPr/>
        <a:lstStyle/>
        <a:p>
          <a:r>
            <a:rPr lang="fr-FR" sz="2000" dirty="0" smtClean="0"/>
            <a:t>Possibilité d’annuler les indicateurs les moins bien traitées (</a:t>
          </a:r>
          <a:r>
            <a:rPr lang="fr-FR" sz="2000" b="1" dirty="0" smtClean="0">
              <a:solidFill>
                <a:srgbClr val="FF0000"/>
              </a:solidFill>
            </a:rPr>
            <a:t>limite de -15%</a:t>
          </a:r>
          <a:r>
            <a:rPr lang="fr-FR" sz="2000" dirty="0" smtClean="0"/>
            <a:t>)</a:t>
          </a:r>
          <a:endParaRPr lang="fr-FR" sz="2000" b="1" dirty="0">
            <a:solidFill>
              <a:srgbClr val="FF0000"/>
            </a:solidFill>
          </a:endParaRPr>
        </a:p>
      </dgm:t>
    </dgm:pt>
    <dgm:pt modelId="{A0CBE365-0623-4233-8C3A-7C6EE6425B1A}" type="parTrans" cxnId="{5D739F9E-C06D-4F2E-BD97-1E19D46CE1B8}">
      <dgm:prSet/>
      <dgm:spPr/>
      <dgm:t>
        <a:bodyPr/>
        <a:lstStyle/>
        <a:p>
          <a:endParaRPr lang="fr-FR"/>
        </a:p>
      </dgm:t>
    </dgm:pt>
    <dgm:pt modelId="{C4987214-31F7-42F6-86E2-C803E0BF1DEB}" type="sibTrans" cxnId="{5D739F9E-C06D-4F2E-BD97-1E19D46CE1B8}">
      <dgm:prSet/>
      <dgm:spPr/>
      <dgm:t>
        <a:bodyPr/>
        <a:lstStyle/>
        <a:p>
          <a:endParaRPr lang="fr-FR"/>
        </a:p>
      </dgm:t>
    </dgm:pt>
    <dgm:pt modelId="{061FDEB0-1CDD-0845-9841-72F64CB719FF}" type="pres">
      <dgm:prSet presAssocID="{DE7A5306-480C-F043-A2A5-B2F8E60FB8C8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fr-FR"/>
        </a:p>
      </dgm:t>
    </dgm:pt>
    <dgm:pt modelId="{269DAE14-F651-8D46-8DF2-702D5106282B}" type="pres">
      <dgm:prSet presAssocID="{A018ED94-5F24-9141-ACC6-A70CCBB087AC}" presName="composite" presStyleCnt="0"/>
      <dgm:spPr/>
    </dgm:pt>
    <dgm:pt modelId="{6973FAFC-40D6-2E49-A858-994A3BCD3A05}" type="pres">
      <dgm:prSet presAssocID="{A018ED94-5F24-9141-ACC6-A70CCBB087AC}" presName="bentUpArrow1" presStyleLbl="alignImgPlace1" presStyleIdx="0" presStyleCnt="2" custScaleY="87350" custLinFactNeighborX="2642" custLinFactNeighborY="-24179"/>
      <dgm:spPr/>
    </dgm:pt>
    <dgm:pt modelId="{3E9A3955-6654-234A-8F77-CAB004C7CF51}" type="pres">
      <dgm:prSet presAssocID="{A018ED94-5F24-9141-ACC6-A70CCBB087AC}" presName="ParentText" presStyleLbl="node1" presStyleIdx="0" presStyleCnt="3" custScaleY="62997" custLinFactNeighborX="-99" custLinFactNeighborY="-150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32DBC62-59A0-1E4D-8A3C-5BD67AA8AE80}" type="pres">
      <dgm:prSet presAssocID="{A018ED94-5F24-9141-ACC6-A70CCBB087AC}" presName="ChildText" presStyleLbl="revTx" presStyleIdx="0" presStyleCnt="3" custScaleX="261373" custScaleY="83089" custLinFactNeighborX="88356" custLinFactNeighborY="167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8B05935-F0BA-9448-A715-2B2643410510}" type="pres">
      <dgm:prSet presAssocID="{57487AA4-EC71-2D4D-9564-6BAFE5027447}" presName="sibTrans" presStyleCnt="0"/>
      <dgm:spPr/>
    </dgm:pt>
    <dgm:pt modelId="{CFD22AA6-3AEB-EC41-8B11-192F7957BEEA}" type="pres">
      <dgm:prSet presAssocID="{2195ABA7-8A02-3749-8D7C-A7F3C27E550E}" presName="composite" presStyleCnt="0"/>
      <dgm:spPr/>
    </dgm:pt>
    <dgm:pt modelId="{2B1FB65B-98EC-5943-B5AD-9A7FFB419E0B}" type="pres">
      <dgm:prSet presAssocID="{2195ABA7-8A02-3749-8D7C-A7F3C27E550E}" presName="bentUpArrow1" presStyleLbl="alignImgPlace1" presStyleIdx="1" presStyleCnt="2" custLinFactNeighborX="-39300" custLinFactNeighborY="-6783"/>
      <dgm:spPr/>
    </dgm:pt>
    <dgm:pt modelId="{59DE2EA2-CE81-5B43-85E9-6B3470B7B0AE}" type="pres">
      <dgm:prSet presAssocID="{2195ABA7-8A02-3749-8D7C-A7F3C27E550E}" presName="ParentText" presStyleLbl="node1" presStyleIdx="1" presStyleCnt="3" custScaleY="67235" custLinFactNeighborX="-27831" custLinFactNeighborY="-23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D591B83-BD63-0845-9169-B7799CA07BDE}" type="pres">
      <dgm:prSet presAssocID="{2195ABA7-8A02-3749-8D7C-A7F3C27E550E}" presName="ChildText" presStyleLbl="revTx" presStyleIdx="1" presStyleCnt="3" custScaleX="245410" custScaleY="74767" custLinFactNeighborX="38999" custLinFactNeighborY="-122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5FF1B34-C314-604A-8308-E1AE9191AB80}" type="pres">
      <dgm:prSet presAssocID="{AA1720C2-BE5F-CA44-A1F6-B97643BD392E}" presName="sibTrans" presStyleCnt="0"/>
      <dgm:spPr/>
    </dgm:pt>
    <dgm:pt modelId="{6BBC144D-43E5-C04A-9053-85A0ECCA1B6C}" type="pres">
      <dgm:prSet presAssocID="{5B593EF5-E54A-6342-8B20-E6C9348A24FC}" presName="composite" presStyleCnt="0"/>
      <dgm:spPr/>
    </dgm:pt>
    <dgm:pt modelId="{6492D990-BD7C-2245-B9CE-661667E9CF1E}" type="pres">
      <dgm:prSet presAssocID="{5B593EF5-E54A-6342-8B20-E6C9348A24FC}" presName="ParentText" presStyleLbl="node1" presStyleIdx="2" presStyleCnt="3" custScaleX="102325" custLinFactNeighborX="-51367" custLinFactNeighborY="-5699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808E8FF-C74A-474F-A687-FEF63EEC6695}" type="pres">
      <dgm:prSet presAssocID="{5B593EF5-E54A-6342-8B20-E6C9348A24FC}" presName="FinalChildText" presStyleLbl="revTx" presStyleIdx="2" presStyleCnt="3" custScaleX="176614" custScaleY="244427" custLinFactNeighborX="-27382" custLinFactNeighborY="-1997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9C46DBF5-4449-4AF1-B236-4B847771E1F2}" type="presOf" srcId="{93117E51-2285-E54D-A867-6B1F105E04E2}" destId="{D808E8FF-C74A-474F-A687-FEF63EEC6695}" srcOrd="0" destOrd="0" presId="urn:microsoft.com/office/officeart/2005/8/layout/StepDownProcess"/>
    <dgm:cxn modelId="{A7179E90-2085-5347-BAC4-8EC95B512B91}" srcId="{5B593EF5-E54A-6342-8B20-E6C9348A24FC}" destId="{93117E51-2285-E54D-A867-6B1F105E04E2}" srcOrd="0" destOrd="0" parTransId="{9D4E7A24-AA99-6F42-8053-2189F297980A}" sibTransId="{1DEE19D1-9753-E347-A59F-9593D3983F3E}"/>
    <dgm:cxn modelId="{7704BD9D-BD85-D741-ACEE-5819CFC0D2A0}" srcId="{A018ED94-5F24-9141-ACC6-A70CCBB087AC}" destId="{8498E81D-6E51-FE4F-8955-42F5CED5BCED}" srcOrd="0" destOrd="0" parTransId="{21529C05-7D0F-8148-9636-A897CB2F9273}" sibTransId="{6ECB76E5-8AD3-D647-A8CD-0FD5201239ED}"/>
    <dgm:cxn modelId="{068258E2-1C38-4965-A7C7-40887CB1FCFC}" type="presOf" srcId="{A018ED94-5F24-9141-ACC6-A70CCBB087AC}" destId="{3E9A3955-6654-234A-8F77-CAB004C7CF51}" srcOrd="0" destOrd="0" presId="urn:microsoft.com/office/officeart/2005/8/layout/StepDownProcess"/>
    <dgm:cxn modelId="{4F714A79-8C4C-2F48-966F-A5F3727C5E2B}" srcId="{2195ABA7-8A02-3749-8D7C-A7F3C27E550E}" destId="{73B3A8C5-208C-8947-A2AF-2D33871DA9A8}" srcOrd="0" destOrd="0" parTransId="{19AB49A6-C0F3-7E40-B112-2CBB4EB0245E}" sibTransId="{E3BA1877-3F99-9045-9E22-089DD71B1684}"/>
    <dgm:cxn modelId="{9B08535C-F3CB-4082-A4FD-FCB8B0505E31}" type="presOf" srcId="{73B3A8C5-208C-8947-A2AF-2D33871DA9A8}" destId="{3D591B83-BD63-0845-9169-B7799CA07BDE}" srcOrd="0" destOrd="0" presId="urn:microsoft.com/office/officeart/2005/8/layout/StepDownProcess"/>
    <dgm:cxn modelId="{DB0F7BC1-7CF2-49D1-8D5E-35C2940E96EB}" type="presOf" srcId="{5B593EF5-E54A-6342-8B20-E6C9348A24FC}" destId="{6492D990-BD7C-2245-B9CE-661667E9CF1E}" srcOrd="0" destOrd="0" presId="urn:microsoft.com/office/officeart/2005/8/layout/StepDownProcess"/>
    <dgm:cxn modelId="{4B8D9910-F6D7-7747-937D-0163C8E8CE07}" srcId="{DE7A5306-480C-F043-A2A5-B2F8E60FB8C8}" destId="{5B593EF5-E54A-6342-8B20-E6C9348A24FC}" srcOrd="2" destOrd="0" parTransId="{59FED334-C883-2D42-BB36-D2B6076CC392}" sibTransId="{53B3877E-EB28-4741-90C4-8CD0EFB19328}"/>
    <dgm:cxn modelId="{7A91D94B-3742-4461-8671-13BE92FE7E2B}" type="presOf" srcId="{DE7A5306-480C-F043-A2A5-B2F8E60FB8C8}" destId="{061FDEB0-1CDD-0845-9841-72F64CB719FF}" srcOrd="0" destOrd="0" presId="urn:microsoft.com/office/officeart/2005/8/layout/StepDownProcess"/>
    <dgm:cxn modelId="{2765456C-2130-6B49-913F-1FD63E9CC300}" srcId="{DE7A5306-480C-F043-A2A5-B2F8E60FB8C8}" destId="{2195ABA7-8A02-3749-8D7C-A7F3C27E550E}" srcOrd="1" destOrd="0" parTransId="{6300FB4E-2CFF-A043-9D48-9E5043F87D5B}" sibTransId="{AA1720C2-BE5F-CA44-A1F6-B97643BD392E}"/>
    <dgm:cxn modelId="{6073B70D-93CD-124E-8317-71A79B927F65}" srcId="{DE7A5306-480C-F043-A2A5-B2F8E60FB8C8}" destId="{A018ED94-5F24-9141-ACC6-A70CCBB087AC}" srcOrd="0" destOrd="0" parTransId="{271EA543-733C-424E-A155-6E44AFD8084C}" sibTransId="{57487AA4-EC71-2D4D-9564-6BAFE5027447}"/>
    <dgm:cxn modelId="{7A1CDE83-20B8-41CA-952E-FA647F6C8FF2}" type="presOf" srcId="{CC474A16-A8A7-44A4-A8FF-2F16958FD13D}" destId="{D808E8FF-C74A-474F-A687-FEF63EEC6695}" srcOrd="0" destOrd="1" presId="urn:microsoft.com/office/officeart/2005/8/layout/StepDownProcess"/>
    <dgm:cxn modelId="{9BDAC73F-5C28-45EC-B8C0-94656EE4988C}" type="presOf" srcId="{8498E81D-6E51-FE4F-8955-42F5CED5BCED}" destId="{332DBC62-59A0-1E4D-8A3C-5BD67AA8AE80}" srcOrd="0" destOrd="0" presId="urn:microsoft.com/office/officeart/2005/8/layout/StepDownProcess"/>
    <dgm:cxn modelId="{5D739F9E-C06D-4F2E-BD97-1E19D46CE1B8}" srcId="{5B593EF5-E54A-6342-8B20-E6C9348A24FC}" destId="{CC474A16-A8A7-44A4-A8FF-2F16958FD13D}" srcOrd="1" destOrd="0" parTransId="{A0CBE365-0623-4233-8C3A-7C6EE6425B1A}" sibTransId="{C4987214-31F7-42F6-86E2-C803E0BF1DEB}"/>
    <dgm:cxn modelId="{D60B26EE-45EA-4AB6-AB3A-E11456C2B7EF}" type="presOf" srcId="{2195ABA7-8A02-3749-8D7C-A7F3C27E550E}" destId="{59DE2EA2-CE81-5B43-85E9-6B3470B7B0AE}" srcOrd="0" destOrd="0" presId="urn:microsoft.com/office/officeart/2005/8/layout/StepDownProcess"/>
    <dgm:cxn modelId="{D57F69A8-19DE-43F3-90A0-F2A1A850949B}" type="presParOf" srcId="{061FDEB0-1CDD-0845-9841-72F64CB719FF}" destId="{269DAE14-F651-8D46-8DF2-702D5106282B}" srcOrd="0" destOrd="0" presId="urn:microsoft.com/office/officeart/2005/8/layout/StepDownProcess"/>
    <dgm:cxn modelId="{48924F23-163B-49E0-BB4C-5434F92A2E35}" type="presParOf" srcId="{269DAE14-F651-8D46-8DF2-702D5106282B}" destId="{6973FAFC-40D6-2E49-A858-994A3BCD3A05}" srcOrd="0" destOrd="0" presId="urn:microsoft.com/office/officeart/2005/8/layout/StepDownProcess"/>
    <dgm:cxn modelId="{05980A1C-02C0-436D-930C-0DA850466EDF}" type="presParOf" srcId="{269DAE14-F651-8D46-8DF2-702D5106282B}" destId="{3E9A3955-6654-234A-8F77-CAB004C7CF51}" srcOrd="1" destOrd="0" presId="urn:microsoft.com/office/officeart/2005/8/layout/StepDownProcess"/>
    <dgm:cxn modelId="{2480B13E-4449-4841-AA4A-7CE42C437021}" type="presParOf" srcId="{269DAE14-F651-8D46-8DF2-702D5106282B}" destId="{332DBC62-59A0-1E4D-8A3C-5BD67AA8AE80}" srcOrd="2" destOrd="0" presId="urn:microsoft.com/office/officeart/2005/8/layout/StepDownProcess"/>
    <dgm:cxn modelId="{BC6FD0AE-764A-4FCD-9886-99C1B21478C3}" type="presParOf" srcId="{061FDEB0-1CDD-0845-9841-72F64CB719FF}" destId="{B8B05935-F0BA-9448-A715-2B2643410510}" srcOrd="1" destOrd="0" presId="urn:microsoft.com/office/officeart/2005/8/layout/StepDownProcess"/>
    <dgm:cxn modelId="{A831618E-6BED-44B9-A3CD-54FB164F84F6}" type="presParOf" srcId="{061FDEB0-1CDD-0845-9841-72F64CB719FF}" destId="{CFD22AA6-3AEB-EC41-8B11-192F7957BEEA}" srcOrd="2" destOrd="0" presId="urn:microsoft.com/office/officeart/2005/8/layout/StepDownProcess"/>
    <dgm:cxn modelId="{26DB8A4A-B6C3-4EE9-82F5-ED25807F4D1F}" type="presParOf" srcId="{CFD22AA6-3AEB-EC41-8B11-192F7957BEEA}" destId="{2B1FB65B-98EC-5943-B5AD-9A7FFB419E0B}" srcOrd="0" destOrd="0" presId="urn:microsoft.com/office/officeart/2005/8/layout/StepDownProcess"/>
    <dgm:cxn modelId="{5FAEF18B-B383-47CB-A3F4-AFF6897A8215}" type="presParOf" srcId="{CFD22AA6-3AEB-EC41-8B11-192F7957BEEA}" destId="{59DE2EA2-CE81-5B43-85E9-6B3470B7B0AE}" srcOrd="1" destOrd="0" presId="urn:microsoft.com/office/officeart/2005/8/layout/StepDownProcess"/>
    <dgm:cxn modelId="{B448A5D4-0479-4306-8460-CF842D0EE9E3}" type="presParOf" srcId="{CFD22AA6-3AEB-EC41-8B11-192F7957BEEA}" destId="{3D591B83-BD63-0845-9169-B7799CA07BDE}" srcOrd="2" destOrd="0" presId="urn:microsoft.com/office/officeart/2005/8/layout/StepDownProcess"/>
    <dgm:cxn modelId="{C9EAFE39-24E2-4ADF-891D-FE6CBC8269A8}" type="presParOf" srcId="{061FDEB0-1CDD-0845-9841-72F64CB719FF}" destId="{45FF1B34-C314-604A-8308-E1AE9191AB80}" srcOrd="3" destOrd="0" presId="urn:microsoft.com/office/officeart/2005/8/layout/StepDownProcess"/>
    <dgm:cxn modelId="{3CC6C5AD-B951-4275-ABD5-53D18126B3E0}" type="presParOf" srcId="{061FDEB0-1CDD-0845-9841-72F64CB719FF}" destId="{6BBC144D-43E5-C04A-9053-85A0ECCA1B6C}" srcOrd="4" destOrd="0" presId="urn:microsoft.com/office/officeart/2005/8/layout/StepDownProcess"/>
    <dgm:cxn modelId="{1C350DCD-CC96-445F-9CC4-8B2D9B8CBF0E}" type="presParOf" srcId="{6BBC144D-43E5-C04A-9053-85A0ECCA1B6C}" destId="{6492D990-BD7C-2245-B9CE-661667E9CF1E}" srcOrd="0" destOrd="0" presId="urn:microsoft.com/office/officeart/2005/8/layout/StepDownProcess"/>
    <dgm:cxn modelId="{602DCB04-21E1-4E73-B2CD-67A754C42632}" type="presParOf" srcId="{6BBC144D-43E5-C04A-9053-85A0ECCA1B6C}" destId="{D808E8FF-C74A-474F-A687-FEF63EEC6695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D4ED9803-F7FC-49AE-8E27-727C8E0A8CD3}" type="datetimeFigureOut">
              <a:rPr lang="fr-FR"/>
              <a:pPr>
                <a:defRPr/>
              </a:pPr>
              <a:t>15/11/2014</a:t>
            </a:fld>
            <a:endParaRPr lang="fr-FR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79463" y="768350"/>
            <a:ext cx="554037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C72F64FB-B452-42B2-AD96-88A12F613B9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21047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4A8291-3AD5-412A-9C89-0F1B81F542CE}" type="datetime1">
              <a:rPr lang="fr-FR"/>
              <a:pPr>
                <a:defRPr/>
              </a:pPr>
              <a:t>15/11/2014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C547DB-661B-4FE3-AF99-532019A17A9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230313-4A15-4316-99E9-CE986B4CFCEF}" type="datetime1">
              <a:rPr lang="fr-FR"/>
              <a:pPr>
                <a:defRPr/>
              </a:pPr>
              <a:t>15/11/2014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3BA61D-1499-4012-A5C7-FBA48693B9D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780337" y="274641"/>
            <a:ext cx="2414588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36576" y="274641"/>
            <a:ext cx="7078663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3FD224-D1E2-4E26-862E-C5F5EF865A8D}" type="datetime1">
              <a:rPr lang="fr-FR"/>
              <a:pPr>
                <a:defRPr/>
              </a:pPr>
              <a:t>15/11/2014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F58839-53AB-40E1-BC1A-B5A412B0612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E05F3-5004-4A08-9232-142F07BC15D2}" type="datetime1">
              <a:rPr lang="fr-FR"/>
              <a:pPr>
                <a:defRPr/>
              </a:pPr>
              <a:t>15/11/2014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4E2056-CC42-47DA-B976-C264F8C6D51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0B52D7-C50D-4188-8E16-74538AA5929E}" type="datetime1">
              <a:rPr lang="fr-FR"/>
              <a:pPr>
                <a:defRPr/>
              </a:pPr>
              <a:t>15/11/2014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C08898-7498-4F2A-882B-B92FAF55C34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36575" y="1600203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48300" y="1600203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54CBFC-674B-4C96-BAC9-F97BF60541A4}" type="datetime1">
              <a:rPr lang="fr-FR"/>
              <a:pPr>
                <a:defRPr/>
              </a:pPr>
              <a:t>15/11/2014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9A7A8C-E434-4679-9F97-C7E7B9EF33D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F78075-1620-4387-A06F-73198DACC3F4}" type="datetime1">
              <a:rPr lang="fr-FR"/>
              <a:pPr>
                <a:defRPr/>
              </a:pPr>
              <a:t>15/11/2014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42128C-6A16-4C33-8530-860B56AD2D9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CEF662-7B98-441F-ABAD-86B189BC137D}" type="datetime1">
              <a:rPr lang="fr-FR"/>
              <a:pPr>
                <a:defRPr/>
              </a:pPr>
              <a:t>15/11/2014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7A66C-C17B-4A7D-BD10-3EF5EA12BA6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F121FB-DF19-44CF-8186-B98EBD8F0099}" type="datetime1">
              <a:rPr lang="fr-FR"/>
              <a:pPr>
                <a:defRPr/>
              </a:pPr>
              <a:t>15/11/2014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92435A-9B2D-4771-936C-17AEED19518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DEFF24-442F-4B94-B09B-85431CFE42C2}" type="datetime1">
              <a:rPr lang="fr-FR"/>
              <a:pPr>
                <a:defRPr/>
              </a:pPr>
              <a:t>15/11/2014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4F1FA2-114F-4708-88D0-52282A74733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76E0CA-0175-4E96-A477-C534C8DC468C}" type="datetime1">
              <a:rPr lang="fr-FR"/>
              <a:pPr>
                <a:defRPr/>
              </a:pPr>
              <a:t>15/11/2014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818F80-8797-4FD8-BA05-C794952DAE0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B259B80-7E1D-49BE-AEA6-907A6F481351}" type="datetime1">
              <a:rPr lang="fr-FR"/>
              <a:pPr>
                <a:defRPr/>
              </a:pPr>
              <a:t>15/11/2014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3C98DA6-86F3-4F49-B940-0A40D51D33A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2" name="ZoneTexte 1"/>
          <p:cNvSpPr txBox="1"/>
          <p:nvPr userDrawn="1"/>
        </p:nvSpPr>
        <p:spPr>
          <a:xfrm rot="16200000">
            <a:off x="-3244334" y="3167391"/>
            <a:ext cx="6858000" cy="52322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BTS MAINTENANCE DES SYST</a:t>
            </a:r>
            <a:r>
              <a:rPr lang="fr-FR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È</a:t>
            </a:r>
            <a:r>
              <a:rPr lang="fr-FR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MES</a:t>
            </a:r>
            <a:endParaRPr lang="fr-FR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2" r:id="rId2"/>
    <p:sldLayoutId id="2147483681" r:id="rId3"/>
    <p:sldLayoutId id="2147483680" r:id="rId4"/>
    <p:sldLayoutId id="2147483679" r:id="rId5"/>
    <p:sldLayoutId id="2147483678" r:id="rId6"/>
    <p:sldLayoutId id="2147483677" r:id="rId7"/>
    <p:sldLayoutId id="2147483676" r:id="rId8"/>
    <p:sldLayoutId id="2147483675" r:id="rId9"/>
    <p:sldLayoutId id="2147483674" r:id="rId10"/>
    <p:sldLayoutId id="2147483673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A13009-2F95-4680-9DBC-E7DD6010E3D3}" type="slidenum">
              <a:rPr lang="fr-FR"/>
              <a:pPr>
                <a:defRPr/>
              </a:pPr>
              <a:t>1</a:t>
            </a:fld>
            <a:endParaRPr lang="fr-FR"/>
          </a:p>
        </p:txBody>
      </p:sp>
      <p:sp>
        <p:nvSpPr>
          <p:cNvPr id="14338" name="Titre 1"/>
          <p:cNvSpPr>
            <a:spLocks noGrp="1"/>
          </p:cNvSpPr>
          <p:nvPr>
            <p:ph type="ctrTitle"/>
          </p:nvPr>
        </p:nvSpPr>
        <p:spPr>
          <a:xfrm>
            <a:off x="776288" y="2349500"/>
            <a:ext cx="8713216" cy="1470025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hangingPunct="1"/>
            <a:r>
              <a:rPr lang="fr-FR" b="1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Epreuves en CCF </a:t>
            </a:r>
            <a:br>
              <a:rPr lang="fr-FR" b="1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fr-FR" b="1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br>
              <a:rPr lang="fr-FR" b="1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fr-FR" b="1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Evaluation par compétences</a:t>
            </a:r>
            <a:endParaRPr lang="fr-FR" b="1" dirty="0">
              <a:ln w="11430"/>
              <a:solidFill>
                <a:schemeClr val="accent2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4345" name="ZoneTexte 3"/>
          <p:cNvSpPr txBox="1">
            <a:spLocks noChangeArrowheads="1"/>
          </p:cNvSpPr>
          <p:nvPr/>
        </p:nvSpPr>
        <p:spPr bwMode="auto">
          <a:xfrm>
            <a:off x="1601788" y="6381750"/>
            <a:ext cx="67691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600" dirty="0" smtClean="0">
                <a:solidFill>
                  <a:srgbClr val="7F7F7F"/>
                </a:solidFill>
                <a:latin typeface="Calibri" pitchFamily="34" charset="0"/>
              </a:rPr>
              <a:t>Jean-Pierre COLLIGNON IGEN – Jean-Pierre DELORME IA-IPR</a:t>
            </a:r>
            <a:endParaRPr lang="fr-FR" sz="1600" dirty="0">
              <a:solidFill>
                <a:srgbClr val="7F7F7F"/>
              </a:solidFill>
              <a:latin typeface="Calibri" pitchFamily="34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488504" y="188640"/>
            <a:ext cx="94174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 smtClean="0">
                <a:latin typeface="+mn-lt"/>
              </a:rPr>
              <a:t>Séminaire national BTS Maintenance des Systèmes – Lycée Raspail Paris</a:t>
            </a:r>
          </a:p>
          <a:p>
            <a:pPr algn="ctr"/>
            <a:r>
              <a:rPr lang="fr-FR" sz="2000" dirty="0" smtClean="0">
                <a:latin typeface="+mn-lt"/>
              </a:rPr>
              <a:t>13 et 14 novembre 2014</a:t>
            </a:r>
            <a:endParaRPr lang="fr-FR" sz="2000" dirty="0">
              <a:latin typeface="+mn-lt"/>
            </a:endParaRPr>
          </a:p>
        </p:txBody>
      </p:sp>
      <p:sp>
        <p:nvSpPr>
          <p:cNvPr id="11" name="Titre 1"/>
          <p:cNvSpPr txBox="1">
            <a:spLocks/>
          </p:cNvSpPr>
          <p:nvPr/>
        </p:nvSpPr>
        <p:spPr bwMode="auto">
          <a:xfrm>
            <a:off x="848544" y="3429000"/>
            <a:ext cx="8713216" cy="720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endParaRPr lang="fr-FR" sz="32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88504" y="0"/>
            <a:ext cx="9417496" cy="1143000"/>
          </a:xfrm>
        </p:spPr>
        <p:txBody>
          <a:bodyPr/>
          <a:lstStyle/>
          <a:p>
            <a:r>
              <a:rPr lang="fr-FR" sz="3600" b="1" dirty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Les Principes du CCF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4E2056-CC42-47DA-B976-C264F8C6D510}" type="slidenum">
              <a:rPr lang="fr-FR" smtClean="0"/>
              <a:pPr>
                <a:defRPr/>
              </a:pPr>
              <a:t>10</a:t>
            </a:fld>
            <a:endParaRPr lang="fr-FR"/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495300" y="1412776"/>
            <a:ext cx="8915400" cy="5112568"/>
          </a:xfrm>
        </p:spPr>
        <p:txBody>
          <a:bodyPr/>
          <a:lstStyle/>
          <a:p>
            <a:pPr marL="609600" indent="-609600" algn="just">
              <a:lnSpc>
                <a:spcPct val="80000"/>
              </a:lnSpc>
              <a:buFont typeface="Wingdings" pitchFamily="2" charset="2"/>
              <a:buChar char="u"/>
            </a:pPr>
            <a:r>
              <a:rPr lang="fr-FR" altLang="fr-FR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Le CCF constitue une évaluation certificative (et non pas formative) d’un niveau terminal, par sondage de compétences,  au fur et à mesure que les formés atteignent le niveau requis ;</a:t>
            </a:r>
          </a:p>
          <a:p>
            <a:pPr marL="0" indent="0" algn="just">
              <a:lnSpc>
                <a:spcPct val="80000"/>
              </a:lnSpc>
              <a:buNone/>
            </a:pPr>
            <a:endParaRPr lang="fr-FR" altLang="fr-FR" sz="2400" b="1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609600" indent="-609600" algn="just">
              <a:lnSpc>
                <a:spcPct val="80000"/>
              </a:lnSpc>
              <a:buFont typeface="Wingdings" pitchFamily="2" charset="2"/>
              <a:buChar char="u"/>
            </a:pPr>
            <a:r>
              <a:rPr lang="fr-FR" altLang="fr-FR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L’évaluation </a:t>
            </a:r>
            <a:r>
              <a:rPr lang="fr-FR" altLang="fr-FR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CCF s’appuie sur la notion de situation d’évaluation (réalisation d’une activité </a:t>
            </a:r>
            <a:r>
              <a:rPr lang="fr-FR" altLang="fr-FR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faisant partie de </a:t>
            </a:r>
            <a:r>
              <a:rPr lang="fr-FR" altLang="fr-FR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la </a:t>
            </a:r>
            <a:r>
              <a:rPr lang="fr-FR" altLang="fr-FR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progression pédagogique </a:t>
            </a:r>
            <a:r>
              <a:rPr lang="fr-FR" altLang="fr-FR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dans un contexte donné).</a:t>
            </a:r>
          </a:p>
          <a:p>
            <a:pPr marL="0" indent="0" algn="just">
              <a:lnSpc>
                <a:spcPct val="80000"/>
              </a:lnSpc>
              <a:buNone/>
            </a:pPr>
            <a:r>
              <a:rPr lang="fr-FR" altLang="fr-FR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endParaRPr lang="fr-FR" altLang="fr-FR" sz="24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  <a:sym typeface="Monotype Sorts" pitchFamily="2" charset="2"/>
            </a:endParaRPr>
          </a:p>
          <a:p>
            <a:pPr marL="609600" indent="-609600" algn="just">
              <a:lnSpc>
                <a:spcPct val="80000"/>
              </a:lnSpc>
              <a:buFont typeface="Wingdings" pitchFamily="2" charset="2"/>
              <a:buChar char="u"/>
            </a:pPr>
            <a:r>
              <a:rPr lang="fr-FR" altLang="fr-FR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Le CCF n’est pas </a:t>
            </a:r>
            <a:r>
              <a:rPr lang="fr-FR" altLang="fr-FR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l’évaluation </a:t>
            </a:r>
            <a:r>
              <a:rPr lang="fr-FR" altLang="fr-FR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d’une </a:t>
            </a:r>
            <a:r>
              <a:rPr lang="fr-FR" altLang="fr-FR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compétence et encore moins d’une ou plusieurs connaissances prisent </a:t>
            </a:r>
            <a:r>
              <a:rPr lang="fr-FR" altLang="fr-FR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isolément. </a:t>
            </a:r>
            <a:endParaRPr lang="fr-FR" altLang="fr-FR" sz="2400" b="1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609600" indent="-609600" algn="just">
              <a:lnSpc>
                <a:spcPct val="80000"/>
              </a:lnSpc>
              <a:buFont typeface="Wingdings" pitchFamily="2" charset="2"/>
              <a:buChar char="u"/>
            </a:pPr>
            <a:endParaRPr lang="fr-FR" altLang="fr-FR" sz="24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609600" indent="-609600" algn="just">
              <a:lnSpc>
                <a:spcPct val="80000"/>
              </a:lnSpc>
              <a:buFont typeface="Wingdings" pitchFamily="2" charset="2"/>
              <a:buChar char="u"/>
            </a:pPr>
            <a:r>
              <a:rPr lang="fr-FR" altLang="fr-FR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Les  </a:t>
            </a:r>
            <a:r>
              <a:rPr lang="fr-FR" altLang="fr-FR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compétences sont évaluées une fois et une seule.</a:t>
            </a:r>
          </a:p>
          <a:p>
            <a:pPr marL="609600" lvl="1" indent="-609600" algn="just">
              <a:lnSpc>
                <a:spcPct val="80000"/>
              </a:lnSpc>
              <a:buFont typeface="Wingdings" pitchFamily="2" charset="2"/>
              <a:buChar char="u"/>
            </a:pPr>
            <a:endParaRPr lang="fr-FR" altLang="fr-FR" sz="24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609600" indent="-609600" algn="just">
              <a:lnSpc>
                <a:spcPct val="80000"/>
              </a:lnSpc>
              <a:buFont typeface="Wingdings" pitchFamily="2" charset="2"/>
              <a:buChar char="u"/>
            </a:pPr>
            <a:r>
              <a:rPr lang="fr-FR" altLang="fr-FR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Le CCF suppose une approche globale de l’évaluation.</a:t>
            </a:r>
          </a:p>
        </p:txBody>
      </p:sp>
      <p:sp>
        <p:nvSpPr>
          <p:cNvPr id="6" name="ZoneTexte 3"/>
          <p:cNvSpPr txBox="1">
            <a:spLocks noChangeArrowheads="1"/>
          </p:cNvSpPr>
          <p:nvPr/>
        </p:nvSpPr>
        <p:spPr bwMode="auto">
          <a:xfrm>
            <a:off x="1601788" y="6381750"/>
            <a:ext cx="67691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600" dirty="0" smtClean="0">
                <a:solidFill>
                  <a:srgbClr val="7F7F7F"/>
                </a:solidFill>
                <a:latin typeface="Calibri" pitchFamily="34" charset="0"/>
              </a:rPr>
              <a:t>Jean-Pierre COLLIGNON IGEN – Jean-Pierre DELORME IA-IPR</a:t>
            </a:r>
            <a:endParaRPr lang="fr-FR" sz="16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9045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88504" y="0"/>
            <a:ext cx="9417496" cy="1143000"/>
          </a:xfrm>
        </p:spPr>
        <p:txBody>
          <a:bodyPr/>
          <a:lstStyle/>
          <a:p>
            <a:r>
              <a:rPr lang="fr-FR" sz="3600" b="1" dirty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Les Principes du CCF </a:t>
            </a:r>
            <a:endParaRPr lang="fr-FR" sz="36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4E2056-CC42-47DA-B976-C264F8C6D510}" type="slidenum">
              <a:rPr lang="fr-FR" smtClean="0"/>
              <a:pPr>
                <a:defRPr/>
              </a:pPr>
              <a:t>11</a:t>
            </a:fld>
            <a:endParaRPr lang="fr-FR"/>
          </a:p>
        </p:txBody>
      </p:sp>
      <p:sp>
        <p:nvSpPr>
          <p:cNvPr id="5" name="Text Box 5"/>
          <p:cNvSpPr txBox="1">
            <a:spLocks noGrp="1" noChangeArrowheads="1"/>
          </p:cNvSpPr>
          <p:nvPr>
            <p:ph idx="1"/>
          </p:nvPr>
        </p:nvSpPr>
        <p:spPr bwMode="auto">
          <a:xfrm>
            <a:off x="495300" y="1600200"/>
            <a:ext cx="8915400" cy="43704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marL="0" indent="0" algn="just" eaLnBrk="1" hangingPunct="1">
              <a:spcBef>
                <a:spcPct val="50000"/>
              </a:spcBef>
              <a:buNone/>
            </a:pPr>
            <a:r>
              <a:rPr lang="fr-FR" altLang="fr-FR" sz="3200" b="1" dirty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Le CCF se distingue du contrôle continu par :</a:t>
            </a:r>
          </a:p>
          <a:p>
            <a:pPr lvl="1" algn="just" eaLnBrk="1" hangingPunct="1">
              <a:spcBef>
                <a:spcPct val="50000"/>
              </a:spcBef>
              <a:buClr>
                <a:schemeClr val="tx2"/>
              </a:buClr>
              <a:buFont typeface="Wingdings" pitchFamily="2" charset="2"/>
              <a:buChar char="§"/>
            </a:pPr>
            <a:r>
              <a:rPr lang="fr-FR" altLang="fr-FR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une vérification de compétences terminales ;</a:t>
            </a:r>
          </a:p>
          <a:p>
            <a:pPr lvl="1" algn="just" eaLnBrk="1" hangingPunct="1">
              <a:spcBef>
                <a:spcPct val="50000"/>
              </a:spcBef>
              <a:buClr>
                <a:schemeClr val="tx2"/>
              </a:buClr>
              <a:buFont typeface="Wingdings" pitchFamily="2" charset="2"/>
              <a:buChar char="§"/>
            </a:pPr>
            <a:r>
              <a:rPr lang="fr-FR" altLang="fr-FR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La notion de situations d'évaluations comme support de la certification.</a:t>
            </a:r>
          </a:p>
          <a:p>
            <a:pPr lvl="1" algn="just" eaLnBrk="1" hangingPunct="1">
              <a:spcBef>
                <a:spcPct val="50000"/>
              </a:spcBef>
              <a:buClr>
                <a:schemeClr val="tx2"/>
              </a:buClr>
              <a:buFont typeface="Wingdings" pitchFamily="2" charset="2"/>
              <a:buChar char="§"/>
            </a:pPr>
            <a:endParaRPr lang="fr-FR" altLang="fr-FR" sz="20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0" indent="0" algn="just" eaLnBrk="1" hangingPunct="1">
              <a:spcBef>
                <a:spcPct val="50000"/>
              </a:spcBef>
              <a:buClr>
                <a:schemeClr val="tx2"/>
              </a:buClr>
              <a:buNone/>
            </a:pPr>
            <a:r>
              <a:rPr lang="fr-FR" altLang="fr-FR" sz="3200" b="1" dirty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Le CCF se distingue de l'évaluation ponctuelle par :</a:t>
            </a:r>
          </a:p>
          <a:p>
            <a:pPr lvl="1" algn="just" eaLnBrk="1" hangingPunct="1">
              <a:spcBef>
                <a:spcPct val="50000"/>
              </a:spcBef>
              <a:buClr>
                <a:schemeClr val="tx2"/>
              </a:buClr>
              <a:buFont typeface="Wingdings" pitchFamily="2" charset="2"/>
              <a:buChar char="§"/>
            </a:pPr>
            <a:r>
              <a:rPr lang="fr-FR" altLang="fr-FR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une évaluation conduite par le formateur ;</a:t>
            </a:r>
          </a:p>
          <a:p>
            <a:pPr lvl="1" algn="just" eaLnBrk="1" hangingPunct="1">
              <a:spcBef>
                <a:spcPct val="50000"/>
              </a:spcBef>
              <a:buClr>
                <a:schemeClr val="tx2"/>
              </a:buClr>
              <a:buFont typeface="Wingdings" pitchFamily="2" charset="2"/>
              <a:buChar char="§"/>
            </a:pPr>
            <a:r>
              <a:rPr lang="fr-FR" altLang="fr-FR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une répartition dans le temps de formation. </a:t>
            </a:r>
            <a:endParaRPr lang="fr-FR" altLang="fr-FR" b="1" dirty="0">
              <a:latin typeface="Calibri" panose="020F0502020204030204" pitchFamily="34" charset="0"/>
            </a:endParaRPr>
          </a:p>
        </p:txBody>
      </p:sp>
      <p:sp>
        <p:nvSpPr>
          <p:cNvPr id="6" name="ZoneTexte 3"/>
          <p:cNvSpPr txBox="1">
            <a:spLocks noChangeArrowheads="1"/>
          </p:cNvSpPr>
          <p:nvPr/>
        </p:nvSpPr>
        <p:spPr bwMode="auto">
          <a:xfrm>
            <a:off x="1601788" y="6381750"/>
            <a:ext cx="67691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600" dirty="0" smtClean="0">
                <a:solidFill>
                  <a:srgbClr val="7F7F7F"/>
                </a:solidFill>
                <a:latin typeface="Calibri" pitchFamily="34" charset="0"/>
              </a:rPr>
              <a:t>Jean-Pierre COLLIGNON IGEN – Jean-Pierre DELORME IA-IPR</a:t>
            </a:r>
            <a:endParaRPr lang="fr-FR" sz="16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2679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88504" y="0"/>
            <a:ext cx="9417496" cy="1143000"/>
          </a:xfrm>
        </p:spPr>
        <p:txBody>
          <a:bodyPr/>
          <a:lstStyle/>
          <a:p>
            <a:r>
              <a:rPr lang="fr-FR" sz="3600" b="1" dirty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Les </a:t>
            </a:r>
            <a:r>
              <a:rPr lang="fr-FR" sz="3600" b="1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situations </a:t>
            </a:r>
            <a:r>
              <a:rPr lang="fr-FR" sz="3600" b="1" dirty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d’évaluation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4E2056-CC42-47DA-B976-C264F8C6D510}" type="slidenum">
              <a:rPr lang="fr-FR" smtClean="0"/>
              <a:pPr>
                <a:defRPr/>
              </a:pPr>
              <a:t>12</a:t>
            </a:fld>
            <a:endParaRPr lang="fr-FR"/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lvl="1" indent="0" algn="just" eaLnBrk="1" hangingPunct="1">
              <a:lnSpc>
                <a:spcPct val="80000"/>
              </a:lnSpc>
              <a:spcBef>
                <a:spcPct val="50000"/>
              </a:spcBef>
              <a:buClr>
                <a:schemeClr val="tx2"/>
              </a:buClr>
              <a:buNone/>
            </a:pPr>
            <a:r>
              <a:rPr lang="fr-FR" altLang="fr-FR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	Les </a:t>
            </a:r>
            <a:r>
              <a:rPr lang="fr-FR" altLang="fr-FR" sz="2400" b="1" u="sng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situations d'évaluation</a:t>
            </a:r>
            <a:r>
              <a:rPr lang="fr-FR" altLang="fr-FR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fr-FR" altLang="fr-FR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sont :</a:t>
            </a:r>
          </a:p>
          <a:p>
            <a:pPr marL="0" lvl="1" indent="0" algn="just" eaLnBrk="1" hangingPunct="1">
              <a:lnSpc>
                <a:spcPct val="80000"/>
              </a:lnSpc>
              <a:spcBef>
                <a:spcPct val="50000"/>
              </a:spcBef>
              <a:buClr>
                <a:schemeClr val="tx2"/>
              </a:buClr>
              <a:buNone/>
            </a:pPr>
            <a:r>
              <a:rPr lang="fr-FR" altLang="fr-FR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Des </a:t>
            </a:r>
            <a:r>
              <a:rPr lang="fr-FR" altLang="fr-FR" sz="2400" b="1" u="sng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situations d’apprentissage</a:t>
            </a:r>
            <a:r>
              <a:rPr lang="fr-FR" altLang="fr-FR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 réelles, simulées ou construites proposant à l’élève la réalisation d'une activité dans un contexte donné et qui permettent la vérification des compétences acquises</a:t>
            </a:r>
            <a:r>
              <a:rPr lang="fr-FR" altLang="fr-FR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.</a:t>
            </a:r>
            <a:endParaRPr lang="fr-FR" altLang="fr-FR" sz="1800" u="sng" dirty="0" smtClean="0">
              <a:latin typeface="Comic Sans MS" pitchFamily="66" charset="0"/>
            </a:endParaRPr>
          </a:p>
          <a:p>
            <a:pPr algn="just">
              <a:lnSpc>
                <a:spcPct val="80000"/>
              </a:lnSpc>
              <a:buFont typeface="Monotype Sorts" pitchFamily="2" charset="2"/>
              <a:buNone/>
            </a:pPr>
            <a:endParaRPr lang="fr-FR" altLang="fr-FR" sz="1800" b="1" u="sng" dirty="0" smtClean="0">
              <a:latin typeface="Comic Sans MS" pitchFamily="66" charset="0"/>
            </a:endParaRPr>
          </a:p>
          <a:p>
            <a:pPr algn="just">
              <a:lnSpc>
                <a:spcPct val="80000"/>
              </a:lnSpc>
              <a:buFont typeface="Monotype Sorts" pitchFamily="2" charset="2"/>
              <a:buNone/>
            </a:pPr>
            <a:r>
              <a:rPr lang="fr-FR" altLang="fr-FR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Elles sont définies à partir des éléments suivants </a:t>
            </a:r>
            <a:r>
              <a:rPr lang="fr-FR" altLang="fr-FR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:</a:t>
            </a:r>
          </a:p>
          <a:p>
            <a:pPr algn="just">
              <a:lnSpc>
                <a:spcPct val="80000"/>
              </a:lnSpc>
              <a:buFont typeface="Monotype Sorts" pitchFamily="2" charset="2"/>
              <a:buNone/>
            </a:pPr>
            <a:endParaRPr lang="fr-FR" altLang="fr-FR" sz="24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algn="just">
              <a:lnSpc>
                <a:spcPct val="80000"/>
              </a:lnSpc>
            </a:pPr>
            <a:r>
              <a:rPr lang="fr-FR" altLang="fr-FR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les compétences à évaluer </a:t>
            </a:r>
            <a:r>
              <a:rPr lang="fr-FR" altLang="fr-FR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;</a:t>
            </a:r>
            <a:endParaRPr lang="fr-FR" altLang="fr-FR" sz="24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algn="just">
              <a:lnSpc>
                <a:spcPct val="80000"/>
              </a:lnSpc>
            </a:pPr>
            <a:r>
              <a:rPr lang="fr-FR" altLang="fr-FR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les conditions de l’évaluation </a:t>
            </a:r>
            <a:r>
              <a:rPr lang="fr-FR" altLang="fr-FR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;</a:t>
            </a:r>
            <a:endParaRPr lang="fr-FR" altLang="fr-FR" sz="24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algn="just">
              <a:lnSpc>
                <a:spcPct val="80000"/>
              </a:lnSpc>
            </a:pPr>
            <a:r>
              <a:rPr lang="fr-FR" altLang="fr-FR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le support retenu, c’est à dire l’activité à réaliser et ses conditions de réalisation </a:t>
            </a:r>
            <a:r>
              <a:rPr lang="fr-FR" altLang="fr-FR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;</a:t>
            </a:r>
            <a:endParaRPr lang="fr-FR" altLang="fr-FR" sz="24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algn="just">
              <a:lnSpc>
                <a:spcPct val="80000"/>
              </a:lnSpc>
            </a:pPr>
            <a:r>
              <a:rPr lang="fr-FR" altLang="fr-FR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les critères et les indicateurs d’évaluation.</a:t>
            </a:r>
          </a:p>
          <a:p>
            <a:pPr algn="just">
              <a:lnSpc>
                <a:spcPct val="80000"/>
              </a:lnSpc>
            </a:pPr>
            <a:endParaRPr lang="fr-FR" altLang="fr-FR" sz="1800" dirty="0" smtClean="0">
              <a:latin typeface="Comic Sans MS" pitchFamily="66" charset="0"/>
            </a:endParaRPr>
          </a:p>
        </p:txBody>
      </p:sp>
      <p:sp>
        <p:nvSpPr>
          <p:cNvPr id="7" name="ZoneTexte 3"/>
          <p:cNvSpPr txBox="1">
            <a:spLocks noChangeArrowheads="1"/>
          </p:cNvSpPr>
          <p:nvPr/>
        </p:nvSpPr>
        <p:spPr bwMode="auto">
          <a:xfrm>
            <a:off x="1601788" y="6381750"/>
            <a:ext cx="67691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600" dirty="0" smtClean="0">
                <a:solidFill>
                  <a:srgbClr val="7F7F7F"/>
                </a:solidFill>
                <a:latin typeface="Calibri" pitchFamily="34" charset="0"/>
              </a:rPr>
              <a:t>Jean-Pierre COLLIGNON IGEN – Jean-Pierre DELORME IA-IPR</a:t>
            </a:r>
            <a:endParaRPr lang="fr-FR" sz="16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8516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88504" y="0"/>
            <a:ext cx="9417496" cy="1143000"/>
          </a:xfrm>
        </p:spPr>
        <p:txBody>
          <a:bodyPr/>
          <a:lstStyle/>
          <a:p>
            <a:r>
              <a:rPr lang="fr-FR" sz="3600" b="1" dirty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Construire un situation </a:t>
            </a:r>
            <a:r>
              <a:rPr lang="fr-FR" sz="3600" b="1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d’évaluation</a:t>
            </a:r>
            <a:endParaRPr lang="fr-FR" sz="3600" b="1" dirty="0">
              <a:ln w="11430"/>
              <a:solidFill>
                <a:schemeClr val="accent2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4E2056-CC42-47DA-B976-C264F8C6D510}" type="slidenum">
              <a:rPr lang="fr-FR" smtClean="0"/>
              <a:pPr>
                <a:defRPr/>
              </a:pPr>
              <a:t>13</a:t>
            </a:fld>
            <a:endParaRPr lang="fr-FR"/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algn="just">
              <a:lnSpc>
                <a:spcPct val="80000"/>
              </a:lnSpc>
              <a:buSzTx/>
              <a:buFont typeface="Wingdings" pitchFamily="2" charset="2"/>
              <a:buChar char="u"/>
            </a:pPr>
            <a:r>
              <a:rPr lang="fr-FR" altLang="fr-FR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Repérer les tâches professionnelles correspondant à la situation d’évaluation concernée (</a:t>
            </a:r>
            <a:r>
              <a:rPr lang="fr-FR" altLang="fr-FR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définition </a:t>
            </a:r>
            <a:r>
              <a:rPr lang="fr-FR" altLang="fr-FR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des épreuves) ;</a:t>
            </a:r>
          </a:p>
          <a:p>
            <a:pPr marL="609600" indent="-609600" algn="just">
              <a:lnSpc>
                <a:spcPct val="80000"/>
              </a:lnSpc>
              <a:buSzTx/>
              <a:buFont typeface="Wingdings" pitchFamily="2" charset="2"/>
              <a:buChar char="u"/>
            </a:pPr>
            <a:endParaRPr lang="fr-FR" altLang="fr-FR" sz="24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609600" indent="-609600" algn="just">
              <a:lnSpc>
                <a:spcPct val="80000"/>
              </a:lnSpc>
              <a:buSzTx/>
              <a:buFont typeface="Wingdings" pitchFamily="2" charset="2"/>
              <a:buChar char="u"/>
            </a:pPr>
            <a:r>
              <a:rPr lang="fr-FR" altLang="fr-FR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Effectuer un choix d’activités caractéristiques (compatibles avec le processus de formation, au temps imparti, aux équipements et matériels disponibles) ;</a:t>
            </a:r>
          </a:p>
          <a:p>
            <a:pPr marL="609600" indent="-609600" algn="just">
              <a:lnSpc>
                <a:spcPct val="80000"/>
              </a:lnSpc>
              <a:buSzTx/>
              <a:buFont typeface="Wingdings" pitchFamily="2" charset="2"/>
              <a:buChar char="u"/>
            </a:pPr>
            <a:endParaRPr lang="fr-FR" altLang="fr-FR" sz="24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609600" indent="-609600" algn="just">
              <a:lnSpc>
                <a:spcPct val="80000"/>
              </a:lnSpc>
              <a:buSzTx/>
              <a:buFont typeface="Wingdings" pitchFamily="2" charset="2"/>
              <a:buChar char="u"/>
            </a:pPr>
            <a:r>
              <a:rPr lang="fr-FR" altLang="fr-FR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Identifier les compétences </a:t>
            </a:r>
            <a:r>
              <a:rPr lang="fr-FR" altLang="fr-FR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du référentiel associées aux compétences terminales à évaluer. </a:t>
            </a:r>
            <a:endParaRPr lang="fr-FR" altLang="fr-FR" sz="24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6" name="ZoneTexte 3"/>
          <p:cNvSpPr txBox="1">
            <a:spLocks noChangeArrowheads="1"/>
          </p:cNvSpPr>
          <p:nvPr/>
        </p:nvSpPr>
        <p:spPr bwMode="auto">
          <a:xfrm>
            <a:off x="1601788" y="6381750"/>
            <a:ext cx="67691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600" dirty="0" smtClean="0">
                <a:solidFill>
                  <a:srgbClr val="7F7F7F"/>
                </a:solidFill>
                <a:latin typeface="Calibri" pitchFamily="34" charset="0"/>
              </a:rPr>
              <a:t>Jean-Pierre COLLIGNON IGEN – Jean-Pierre DELORME IA-IPR</a:t>
            </a:r>
            <a:endParaRPr lang="fr-FR" sz="16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5667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88504" y="0"/>
            <a:ext cx="9417496" cy="1143000"/>
          </a:xfrm>
        </p:spPr>
        <p:txBody>
          <a:bodyPr/>
          <a:lstStyle/>
          <a:p>
            <a:r>
              <a:rPr lang="fr-FR" sz="3600" b="1" dirty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Construire un situation d’évaluation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4E2056-CC42-47DA-B976-C264F8C6D510}" type="slidenum">
              <a:rPr lang="fr-FR" smtClean="0"/>
              <a:pPr>
                <a:defRPr/>
              </a:pPr>
              <a:t>14</a:t>
            </a:fld>
            <a:endParaRPr lang="fr-FR"/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algn="just">
              <a:lnSpc>
                <a:spcPct val="80000"/>
              </a:lnSpc>
              <a:buFont typeface="Wingdings" pitchFamily="2" charset="2"/>
              <a:buChar char="u"/>
            </a:pPr>
            <a:r>
              <a:rPr lang="fr-FR" altLang="fr-FR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Contextualiser les données et les indicateurs de performance (voir indicateurs et niveaux d’exigence dans le référentiel) ;</a:t>
            </a:r>
          </a:p>
          <a:p>
            <a:pPr marL="609600" indent="-609600" algn="just">
              <a:lnSpc>
                <a:spcPct val="80000"/>
              </a:lnSpc>
              <a:buFont typeface="Wingdings" pitchFamily="2" charset="2"/>
              <a:buChar char="u"/>
            </a:pPr>
            <a:endParaRPr lang="fr-FR" altLang="fr-FR" sz="24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609600" indent="-609600" algn="just">
              <a:lnSpc>
                <a:spcPct val="80000"/>
              </a:lnSpc>
              <a:buFont typeface="Wingdings" pitchFamily="2" charset="2"/>
              <a:buChar char="u"/>
            </a:pPr>
            <a:r>
              <a:rPr lang="fr-FR" altLang="fr-FR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Choisir l’activité pédagogique (mise en situation) de la progression la plus proche de ce scénario ;</a:t>
            </a:r>
          </a:p>
          <a:p>
            <a:pPr marL="609600" indent="-609600" algn="just">
              <a:lnSpc>
                <a:spcPct val="80000"/>
              </a:lnSpc>
              <a:buFont typeface="Wingdings" pitchFamily="2" charset="2"/>
              <a:buChar char="u"/>
            </a:pPr>
            <a:endParaRPr lang="fr-FR" altLang="fr-FR" sz="24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609600" indent="-609600" algn="just">
              <a:lnSpc>
                <a:spcPct val="80000"/>
              </a:lnSpc>
              <a:buFont typeface="Wingdings" pitchFamily="2" charset="2"/>
              <a:buChar char="u"/>
            </a:pPr>
            <a:r>
              <a:rPr lang="fr-FR" altLang="fr-FR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Prévenir le </a:t>
            </a:r>
            <a:r>
              <a:rPr lang="fr-FR" altLang="fr-FR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ou les étudiants </a:t>
            </a:r>
            <a:r>
              <a:rPr lang="fr-FR" altLang="fr-FR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qui vont être évalués ce jour.</a:t>
            </a:r>
          </a:p>
        </p:txBody>
      </p:sp>
      <p:sp>
        <p:nvSpPr>
          <p:cNvPr id="6" name="ZoneTexte 3"/>
          <p:cNvSpPr txBox="1">
            <a:spLocks noChangeArrowheads="1"/>
          </p:cNvSpPr>
          <p:nvPr/>
        </p:nvSpPr>
        <p:spPr bwMode="auto">
          <a:xfrm>
            <a:off x="1601788" y="6381750"/>
            <a:ext cx="67691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600" dirty="0" smtClean="0">
                <a:solidFill>
                  <a:srgbClr val="7F7F7F"/>
                </a:solidFill>
                <a:latin typeface="Calibri" pitchFamily="34" charset="0"/>
              </a:rPr>
              <a:t>Jean-Pierre COLLIGNON IGEN – Jean-Pierre DELORME IA-IPR</a:t>
            </a:r>
            <a:endParaRPr lang="fr-FR" sz="16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0820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88504" y="0"/>
            <a:ext cx="9417496" cy="1143000"/>
          </a:xfrm>
        </p:spPr>
        <p:txBody>
          <a:bodyPr/>
          <a:lstStyle/>
          <a:p>
            <a:r>
              <a:rPr lang="fr-FR" sz="3600" b="1" dirty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La fiche d’évaluation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4E2056-CC42-47DA-B976-C264F8C6D510}" type="slidenum">
              <a:rPr lang="fr-FR" smtClean="0"/>
              <a:pPr>
                <a:defRPr/>
              </a:pPr>
              <a:t>15</a:t>
            </a:fld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idx="1"/>
          </p:nvPr>
        </p:nvSpPr>
        <p:spPr>
          <a:xfrm>
            <a:off x="495300" y="1340768"/>
            <a:ext cx="8915400" cy="478539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609600" indent="-609600" algn="just">
              <a:lnSpc>
                <a:spcPct val="80000"/>
              </a:lnSpc>
              <a:buFont typeface="Wingdings" pitchFamily="2" charset="2"/>
              <a:buChar char="u"/>
            </a:pPr>
            <a:r>
              <a:rPr lang="fr-FR" altLang="fr-FR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Récapitule les caractéristiques de la situation d’évaluation </a:t>
            </a:r>
            <a:r>
              <a:rPr lang="fr-FR" altLang="fr-FR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;</a:t>
            </a:r>
          </a:p>
          <a:p>
            <a:pPr marL="609600" indent="-609600" algn="just">
              <a:lnSpc>
                <a:spcPct val="80000"/>
              </a:lnSpc>
              <a:buFont typeface="Wingdings" pitchFamily="2" charset="2"/>
              <a:buChar char="u"/>
            </a:pPr>
            <a:endParaRPr lang="fr-FR" altLang="fr-FR" sz="24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609600" indent="-609600" algn="just">
              <a:lnSpc>
                <a:spcPct val="80000"/>
              </a:lnSpc>
              <a:buFont typeface="Wingdings" pitchFamily="2" charset="2"/>
              <a:buChar char="u"/>
            </a:pPr>
            <a:r>
              <a:rPr lang="fr-FR" altLang="fr-FR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Permet une correction harmonisée </a:t>
            </a:r>
            <a:r>
              <a:rPr lang="fr-FR" altLang="fr-FR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;</a:t>
            </a:r>
          </a:p>
          <a:p>
            <a:pPr marL="609600" indent="-609600" algn="just">
              <a:lnSpc>
                <a:spcPct val="80000"/>
              </a:lnSpc>
              <a:buFont typeface="Wingdings" pitchFamily="2" charset="2"/>
              <a:buChar char="u"/>
            </a:pPr>
            <a:endParaRPr lang="fr-FR" altLang="fr-FR" sz="24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609600" indent="-609600" algn="just">
              <a:lnSpc>
                <a:spcPct val="80000"/>
              </a:lnSpc>
              <a:buFont typeface="Wingdings" pitchFamily="2" charset="2"/>
              <a:buChar char="u"/>
            </a:pPr>
            <a:r>
              <a:rPr lang="fr-FR" altLang="fr-FR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Mémorise les résultats de l’évaluation </a:t>
            </a:r>
            <a:r>
              <a:rPr lang="fr-FR" altLang="fr-FR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;</a:t>
            </a:r>
          </a:p>
          <a:p>
            <a:pPr marL="609600" indent="-609600" algn="just">
              <a:lnSpc>
                <a:spcPct val="80000"/>
              </a:lnSpc>
              <a:buFont typeface="Wingdings" pitchFamily="2" charset="2"/>
              <a:buChar char="u"/>
            </a:pPr>
            <a:endParaRPr lang="fr-FR" altLang="fr-FR" sz="24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609600" indent="-609600" algn="just">
              <a:lnSpc>
                <a:spcPct val="80000"/>
              </a:lnSpc>
              <a:buFont typeface="Wingdings" pitchFamily="2" charset="2"/>
              <a:buChar char="u"/>
            </a:pPr>
            <a:r>
              <a:rPr lang="fr-FR" altLang="fr-FR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Sert de document d’appui au jury.</a:t>
            </a:r>
          </a:p>
          <a:p>
            <a:pPr marL="609600" indent="-609600" algn="just">
              <a:lnSpc>
                <a:spcPct val="80000"/>
              </a:lnSpc>
              <a:buFont typeface="Wingdings" pitchFamily="2" charset="2"/>
              <a:buChar char="u"/>
            </a:pPr>
            <a:endParaRPr lang="fr-FR" altLang="fr-FR" sz="24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609600" indent="-609600" algn="just">
              <a:lnSpc>
                <a:spcPct val="80000"/>
              </a:lnSpc>
              <a:buFont typeface="Wingdings" pitchFamily="2" charset="2"/>
              <a:buChar char="u"/>
            </a:pPr>
            <a:r>
              <a:rPr lang="fr-FR" altLang="fr-FR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L’ensemble des résultats obtenus par le candidat, lors des différentes évaluations, donne lieu à une proposition de note globale pour l’unité correspondante.</a:t>
            </a:r>
          </a:p>
          <a:p>
            <a:pPr marL="609600" indent="-609600" algn="just">
              <a:lnSpc>
                <a:spcPct val="80000"/>
              </a:lnSpc>
              <a:buFont typeface="Wingdings" pitchFamily="2" charset="2"/>
              <a:buChar char="u"/>
            </a:pPr>
            <a:endParaRPr lang="fr-FR" altLang="fr-FR" sz="24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609600" indent="-609600" algn="just">
              <a:lnSpc>
                <a:spcPct val="80000"/>
              </a:lnSpc>
              <a:buFont typeface="Wingdings" pitchFamily="2" charset="2"/>
              <a:buChar char="u"/>
            </a:pPr>
            <a:r>
              <a:rPr lang="fr-FR" altLang="fr-FR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Seul le jury final a compétence pour arrêter la note.</a:t>
            </a:r>
          </a:p>
        </p:txBody>
      </p:sp>
      <p:sp>
        <p:nvSpPr>
          <p:cNvPr id="6" name="ZoneTexte 3"/>
          <p:cNvSpPr txBox="1">
            <a:spLocks noChangeArrowheads="1"/>
          </p:cNvSpPr>
          <p:nvPr/>
        </p:nvSpPr>
        <p:spPr bwMode="auto">
          <a:xfrm>
            <a:off x="1601788" y="6381750"/>
            <a:ext cx="67691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600" dirty="0" smtClean="0">
                <a:solidFill>
                  <a:srgbClr val="7F7F7F"/>
                </a:solidFill>
                <a:latin typeface="Calibri" pitchFamily="34" charset="0"/>
              </a:rPr>
              <a:t>Jean-Pierre COLLIGNON IGEN – Jean-Pierre DELORME IA-IPR</a:t>
            </a:r>
            <a:endParaRPr lang="fr-FR" sz="16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7610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88504" y="12386"/>
            <a:ext cx="9417496" cy="922114"/>
          </a:xfrm>
        </p:spPr>
        <p:txBody>
          <a:bodyPr/>
          <a:lstStyle/>
          <a:p>
            <a:r>
              <a:rPr lang="fr-FR" sz="3600" b="1" dirty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L’harmonisation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4E2056-CC42-47DA-B976-C264F8C6D510}" type="slidenum">
              <a:rPr lang="fr-FR" smtClean="0"/>
              <a:pPr>
                <a:defRPr/>
              </a:pPr>
              <a:t>16</a:t>
            </a:fld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idx="1"/>
          </p:nvPr>
        </p:nvSpPr>
        <p:spPr bwMode="auto">
          <a:xfrm>
            <a:off x="495300" y="1268760"/>
            <a:ext cx="8921750" cy="48240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3200">
                <a:solidFill>
                  <a:schemeClr val="tx1"/>
                </a:solidFill>
                <a:latin typeface="Book Antiqua" pitchFamily="18" charset="0"/>
              </a:defRPr>
            </a:lvl1pPr>
            <a:lvl2pPr marL="838200" indent="-381000">
              <a:spcBef>
                <a:spcPct val="20000"/>
              </a:spcBef>
              <a:buClr>
                <a:schemeClr val="tx1"/>
              </a:buClr>
              <a:buSzPct val="75000"/>
              <a:buFont typeface="Monotype Sorts" pitchFamily="2" charset="2"/>
              <a:buChar char="u"/>
              <a:defRPr kumimoji="1" sz="2800">
                <a:solidFill>
                  <a:schemeClr val="tx1"/>
                </a:solidFill>
                <a:latin typeface="Book Antiqua" pitchFamily="18" charset="0"/>
              </a:defRPr>
            </a:lvl2pPr>
            <a:lvl3pPr marL="1181100" indent="-228600">
              <a:spcBef>
                <a:spcPct val="20000"/>
              </a:spcBef>
              <a:buClr>
                <a:schemeClr val="tx2"/>
              </a:buClr>
              <a:buSzPct val="65000"/>
              <a:buFont typeface="Monotype Sorts" pitchFamily="2" charset="2"/>
              <a:buChar char="u"/>
              <a:defRPr kumimoji="1" sz="2400">
                <a:solidFill>
                  <a:schemeClr val="tx1"/>
                </a:solidFill>
                <a:latin typeface="Book Antiqua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Monotype Sorts" pitchFamily="2" charset="2"/>
              <a:buChar char="u"/>
              <a:defRPr kumimoji="1" sz="2000">
                <a:solidFill>
                  <a:schemeClr val="tx1"/>
                </a:solidFill>
                <a:latin typeface="Book Antiqua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5000"/>
              <a:buFont typeface="Monotype Sorts" pitchFamily="2" charset="2"/>
              <a:buChar char="u"/>
              <a:defRPr kumimoji="1" sz="2000">
                <a:solidFill>
                  <a:schemeClr val="tx1"/>
                </a:solidFill>
                <a:latin typeface="Book Antiqu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kumimoji="1" sz="2000">
                <a:solidFill>
                  <a:schemeClr val="tx1"/>
                </a:solidFill>
                <a:latin typeface="Book Antiqu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kumimoji="1" sz="2000">
                <a:solidFill>
                  <a:schemeClr val="tx1"/>
                </a:solidFill>
                <a:latin typeface="Book Antiqu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kumimoji="1" sz="2000">
                <a:solidFill>
                  <a:schemeClr val="tx1"/>
                </a:solidFill>
                <a:latin typeface="Book Antiqu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kumimoji="1" sz="2000">
                <a:solidFill>
                  <a:schemeClr val="tx1"/>
                </a:solidFill>
                <a:latin typeface="Book Antiqua" pitchFamily="18" charset="0"/>
              </a:defRPr>
            </a:lvl9pPr>
          </a:lstStyle>
          <a:p>
            <a:pPr marL="609600" indent="-609600" algn="just">
              <a:lnSpc>
                <a:spcPct val="80000"/>
              </a:lnSpc>
              <a:buFont typeface="Wingdings" pitchFamily="2" charset="2"/>
              <a:buChar char="u"/>
            </a:pPr>
            <a:r>
              <a:rPr lang="fr-FR" altLang="fr-FR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Le contrôle du </a:t>
            </a:r>
            <a:r>
              <a:rPr lang="fr-FR" altLang="fr-FR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CCF se fait à </a:t>
            </a:r>
            <a:r>
              <a:rPr lang="fr-FR" altLang="fr-FR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la fois au niveau de l’établissement </a:t>
            </a:r>
            <a:r>
              <a:rPr lang="fr-FR" altLang="fr-FR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(pour les élèves de l’établissement) </a:t>
            </a:r>
            <a:r>
              <a:rPr lang="fr-FR" altLang="fr-FR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et au </a:t>
            </a:r>
            <a:r>
              <a:rPr lang="fr-FR" altLang="fr-FR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niveau du jury (pour l’ensemble des candidats</a:t>
            </a:r>
            <a:r>
              <a:rPr lang="fr-FR" altLang="fr-FR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);</a:t>
            </a:r>
            <a:endParaRPr lang="fr-FR" altLang="fr-FR" sz="24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609600" indent="-609600" algn="just">
              <a:lnSpc>
                <a:spcPct val="80000"/>
              </a:lnSpc>
              <a:buFont typeface="Wingdings" pitchFamily="2" charset="2"/>
              <a:buChar char="u"/>
            </a:pPr>
            <a:endParaRPr lang="fr-FR" altLang="fr-FR" sz="24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609600" indent="-609600" algn="just">
              <a:lnSpc>
                <a:spcPct val="80000"/>
              </a:lnSpc>
              <a:buFont typeface="Wingdings" pitchFamily="2" charset="2"/>
              <a:buChar char="u"/>
            </a:pPr>
            <a:r>
              <a:rPr lang="fr-FR" altLang="fr-FR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En début de formation, l’inspecteur responsable de l ’examen statue sur le cadrage général du CCF et le communique à l’ensemble des acteurs concernés </a:t>
            </a:r>
            <a:r>
              <a:rPr lang="fr-FR" altLang="fr-FR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(méthodologie, activités, planification, fiches d’évaluation)</a:t>
            </a:r>
            <a:endParaRPr lang="fr-FR" altLang="fr-FR" sz="24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609600" indent="-609600" algn="just">
              <a:lnSpc>
                <a:spcPct val="80000"/>
              </a:lnSpc>
              <a:buFont typeface="Wingdings" pitchFamily="2" charset="2"/>
              <a:buChar char="u"/>
            </a:pPr>
            <a:endParaRPr lang="fr-FR" altLang="fr-FR" sz="2400" b="1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609600" indent="-609600" algn="just">
              <a:lnSpc>
                <a:spcPct val="80000"/>
              </a:lnSpc>
              <a:buFont typeface="Wingdings" pitchFamily="2" charset="2"/>
              <a:buChar char="u"/>
            </a:pPr>
            <a:r>
              <a:rPr lang="fr-FR" altLang="fr-FR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Parallèlement</a:t>
            </a:r>
            <a:r>
              <a:rPr lang="fr-FR" altLang="fr-FR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, des instructions sont données aux auteurs des sujets pour que les épreuves ponctuelles (concernant les candidats libres) s’inscrivent dans le même cadrage.</a:t>
            </a:r>
          </a:p>
          <a:p>
            <a:pPr marL="609600" indent="-609600" algn="just">
              <a:lnSpc>
                <a:spcPct val="80000"/>
              </a:lnSpc>
              <a:buSzTx/>
              <a:buFont typeface="Wingdings" pitchFamily="2" charset="2"/>
              <a:buChar char="u"/>
            </a:pPr>
            <a:endParaRPr lang="fr-FR" altLang="fr-FR" sz="24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6" name="ZoneTexte 3"/>
          <p:cNvSpPr txBox="1">
            <a:spLocks noChangeArrowheads="1"/>
          </p:cNvSpPr>
          <p:nvPr/>
        </p:nvSpPr>
        <p:spPr bwMode="auto">
          <a:xfrm>
            <a:off x="1601788" y="6381750"/>
            <a:ext cx="67691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600" dirty="0" smtClean="0">
                <a:solidFill>
                  <a:srgbClr val="7F7F7F"/>
                </a:solidFill>
                <a:latin typeface="Calibri" pitchFamily="34" charset="0"/>
              </a:rPr>
              <a:t>Jean-Pierre COLLIGNON IGEN – Jean-Pierre DELORME IA-IPR</a:t>
            </a:r>
            <a:endParaRPr lang="fr-FR" sz="16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1882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88504" y="10696"/>
            <a:ext cx="9417496" cy="1143000"/>
          </a:xfrm>
        </p:spPr>
        <p:txBody>
          <a:bodyPr/>
          <a:lstStyle/>
          <a:p>
            <a:r>
              <a:rPr lang="fr-FR" sz="3600" b="1" dirty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Recommandations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4E2056-CC42-47DA-B976-C264F8C6D510}" type="slidenum">
              <a:rPr lang="fr-FR" smtClean="0"/>
              <a:pPr>
                <a:defRPr/>
              </a:pPr>
              <a:t>17</a:t>
            </a:fld>
            <a:endParaRPr lang="fr-FR"/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algn="just">
              <a:lnSpc>
                <a:spcPct val="80000"/>
              </a:lnSpc>
              <a:buFont typeface="Wingdings" pitchFamily="2" charset="2"/>
              <a:buChar char="u"/>
            </a:pPr>
            <a:r>
              <a:rPr lang="fr-FR" altLang="fr-FR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veiller à l’organisation administrative du processus ;</a:t>
            </a:r>
          </a:p>
          <a:p>
            <a:pPr marL="0" indent="0" algn="just">
              <a:lnSpc>
                <a:spcPct val="80000"/>
              </a:lnSpc>
              <a:buNone/>
            </a:pPr>
            <a:r>
              <a:rPr lang="fr-FR" altLang="fr-FR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</a:p>
          <a:p>
            <a:pPr marL="609600" indent="-609600" algn="just">
              <a:lnSpc>
                <a:spcPct val="80000"/>
              </a:lnSpc>
              <a:buFont typeface="Wingdings" pitchFamily="2" charset="2"/>
              <a:buChar char="u"/>
            </a:pPr>
            <a:r>
              <a:rPr lang="fr-FR" altLang="fr-FR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veiller à ne pas interrompre la formation ;</a:t>
            </a:r>
          </a:p>
          <a:p>
            <a:pPr marL="609600" indent="-609600" algn="just">
              <a:lnSpc>
                <a:spcPct val="80000"/>
              </a:lnSpc>
              <a:buFont typeface="Wingdings" pitchFamily="2" charset="2"/>
              <a:buChar char="u"/>
            </a:pPr>
            <a:endParaRPr lang="fr-FR" altLang="fr-FR" sz="24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609600" indent="-609600" algn="just">
              <a:lnSpc>
                <a:spcPct val="80000"/>
              </a:lnSpc>
              <a:buFont typeface="Wingdings" pitchFamily="2" charset="2"/>
              <a:buChar char="u"/>
            </a:pPr>
            <a:r>
              <a:rPr lang="fr-FR" altLang="fr-FR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intégrer le CCF dans le processus de formation ; </a:t>
            </a:r>
          </a:p>
          <a:p>
            <a:pPr marL="609600" indent="-609600" algn="just">
              <a:lnSpc>
                <a:spcPct val="80000"/>
              </a:lnSpc>
              <a:buFont typeface="Wingdings" pitchFamily="2" charset="2"/>
              <a:buChar char="u"/>
            </a:pPr>
            <a:endParaRPr lang="fr-FR" altLang="fr-FR" sz="24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609600" indent="-609600" algn="just">
              <a:lnSpc>
                <a:spcPct val="80000"/>
              </a:lnSpc>
              <a:buFont typeface="Wingdings" pitchFamily="2" charset="2"/>
              <a:buChar char="u"/>
            </a:pPr>
            <a:r>
              <a:rPr lang="fr-FR" altLang="fr-FR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ne </a:t>
            </a:r>
            <a:r>
              <a:rPr lang="fr-FR" altLang="fr-FR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pas rechercher l’exhaustivité dans la certification ;</a:t>
            </a:r>
          </a:p>
          <a:p>
            <a:pPr marL="609600" indent="-609600" algn="just">
              <a:lnSpc>
                <a:spcPct val="80000"/>
              </a:lnSpc>
              <a:buFont typeface="Wingdings" pitchFamily="2" charset="2"/>
              <a:buChar char="u"/>
            </a:pPr>
            <a:endParaRPr lang="fr-FR" altLang="fr-FR" sz="24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609600" indent="-609600" algn="just">
              <a:lnSpc>
                <a:spcPct val="80000"/>
              </a:lnSpc>
              <a:buFont typeface="Wingdings" pitchFamily="2" charset="2"/>
              <a:buChar char="u"/>
            </a:pPr>
            <a:r>
              <a:rPr lang="fr-FR" altLang="fr-FR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respecter les rythmes d’acquisition des compétences des élèves et les fourchettes de dates conforme au référentiel</a:t>
            </a:r>
          </a:p>
          <a:p>
            <a:pPr marL="0" indent="0" algn="just">
              <a:lnSpc>
                <a:spcPct val="80000"/>
              </a:lnSpc>
              <a:buNone/>
            </a:pPr>
            <a:endParaRPr lang="fr-FR" altLang="fr-FR" sz="24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6" name="ZoneTexte 3"/>
          <p:cNvSpPr txBox="1">
            <a:spLocks noChangeArrowheads="1"/>
          </p:cNvSpPr>
          <p:nvPr/>
        </p:nvSpPr>
        <p:spPr bwMode="auto">
          <a:xfrm>
            <a:off x="1601788" y="6381750"/>
            <a:ext cx="67691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600" dirty="0" smtClean="0">
                <a:solidFill>
                  <a:srgbClr val="7F7F7F"/>
                </a:solidFill>
                <a:latin typeface="Calibri" pitchFamily="34" charset="0"/>
              </a:rPr>
              <a:t>Jean-Pierre COLLIGNON IGEN – Jean-Pierre DELORME IA-IPR</a:t>
            </a:r>
            <a:endParaRPr lang="fr-FR" sz="16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9146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88504" y="19405"/>
            <a:ext cx="9417496" cy="1143000"/>
          </a:xfrm>
        </p:spPr>
        <p:txBody>
          <a:bodyPr/>
          <a:lstStyle/>
          <a:p>
            <a:r>
              <a:rPr lang="fr-FR" sz="3600" b="1" dirty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L’évaluation par compétences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95300" y="1600200"/>
            <a:ext cx="9210228" cy="4997152"/>
          </a:xfrm>
        </p:spPr>
        <p:txBody>
          <a:bodyPr/>
          <a:lstStyle/>
          <a:p>
            <a:r>
              <a:rPr lang="fr-FR" i="1" dirty="0" smtClean="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</a:rPr>
              <a:t>  </a:t>
            </a:r>
            <a:r>
              <a:rPr lang="fr-FR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« </a:t>
            </a:r>
            <a:r>
              <a:rPr lang="fr-FR" sz="2400" b="1" i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La compétence est la prise d</a:t>
            </a:r>
            <a:r>
              <a:rPr lang="ja-JP" altLang="fr-FR" sz="2400" b="1" i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’</a:t>
            </a:r>
            <a:r>
              <a:rPr lang="fr-FR" sz="2400" b="1" i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initiative et de responsabilité de l</a:t>
            </a:r>
            <a:r>
              <a:rPr lang="ja-JP" altLang="fr-FR" sz="2400" b="1" i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’</a:t>
            </a:r>
            <a:r>
              <a:rPr lang="fr-FR" sz="2400" b="1" i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individu sur des situations professionnelles auxquelles il est confronté </a:t>
            </a:r>
            <a:r>
              <a:rPr lang="fr-FR" sz="2400" b="1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». </a:t>
            </a:r>
            <a:r>
              <a:rPr lang="fr-FR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Philippe ZANIFIAN</a:t>
            </a:r>
          </a:p>
          <a:p>
            <a:pPr marL="0" indent="0">
              <a:buNone/>
            </a:pPr>
            <a:endParaRPr lang="fr-FR" sz="2400" b="1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eaLnBrk="1" hangingPunct="1"/>
            <a:r>
              <a:rPr lang="fr-FR" sz="2000" b="1" i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Selon le CEREQ « Ensemble de savoirs, savoir-faire et savoir-être qui sont mobilisés dans l</a:t>
            </a:r>
            <a:r>
              <a:rPr lang="ja-JP" altLang="fr-FR" sz="2000" b="1" i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’</a:t>
            </a:r>
            <a:r>
              <a:rPr lang="fr-FR" sz="2000" b="1" i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exercice d</a:t>
            </a:r>
            <a:r>
              <a:rPr lang="ja-JP" altLang="fr-FR" sz="2000" b="1" i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’</a:t>
            </a:r>
            <a:r>
              <a:rPr lang="fr-FR" sz="2000" b="1" i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un emploi/métier, dans une situation donnée </a:t>
            </a:r>
            <a:r>
              <a:rPr lang="fr-FR" sz="2000" b="1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»;</a:t>
            </a:r>
            <a:endParaRPr lang="fr-FR" sz="2000" b="1" i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lvl="0"/>
            <a:r>
              <a:rPr lang="fr-FR" sz="2000" b="1" i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Selon l’AFNOR « Mise en œuvre, en situation professionnelle, de capacités qui permettent d</a:t>
            </a:r>
            <a:r>
              <a:rPr lang="ja-JP" altLang="fr-FR" sz="2000" b="1" i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’</a:t>
            </a:r>
            <a:r>
              <a:rPr lang="fr-FR" sz="2000" b="1" i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exercer convenablement une fonction ou une activité </a:t>
            </a:r>
            <a:r>
              <a:rPr lang="fr-FR" sz="2000" b="1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»;</a:t>
            </a:r>
          </a:p>
          <a:p>
            <a:r>
              <a:rPr lang="fr-FR" sz="2000" b="1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Selon le MEDEF «</a:t>
            </a:r>
            <a:r>
              <a:rPr lang="fr-FR" sz="2000" b="1" i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 Combinaison de connaissances, savoir-faire, expériences et comportements, s</a:t>
            </a:r>
            <a:r>
              <a:rPr lang="ja-JP" altLang="fr-FR" sz="2000" b="1" i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’</a:t>
            </a:r>
            <a:r>
              <a:rPr lang="fr-FR" sz="2000" b="1" i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exerçant dans un contexte précis. </a:t>
            </a:r>
            <a:r>
              <a:rPr lang="fr-FR" sz="2000" b="1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Elle </a:t>
            </a:r>
            <a:r>
              <a:rPr lang="fr-FR" sz="2000" b="1" i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se constate lors de sa mise en œuvre en situation professionnelle à partir de laquelle elle est </a:t>
            </a:r>
            <a:r>
              <a:rPr lang="fr-FR" sz="2000" b="1" i="1" dirty="0" err="1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validable</a:t>
            </a:r>
            <a:r>
              <a:rPr lang="fr-FR" sz="2000" b="1" i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. C</a:t>
            </a:r>
            <a:r>
              <a:rPr lang="ja-JP" altLang="fr-FR" sz="2000" b="1" i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’</a:t>
            </a:r>
            <a:r>
              <a:rPr lang="fr-FR" sz="2000" b="1" i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est donc à l</a:t>
            </a:r>
            <a:r>
              <a:rPr lang="ja-JP" altLang="fr-FR" sz="2000" b="1" i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’</a:t>
            </a:r>
            <a:r>
              <a:rPr lang="fr-FR" sz="2000" b="1" i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entreprise </a:t>
            </a:r>
            <a:r>
              <a:rPr lang="fr-FR" sz="2000" b="1" i="1" dirty="0" err="1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qu</a:t>
            </a:r>
            <a:r>
              <a:rPr lang="ja-JP" altLang="fr-FR" sz="2000" b="1" i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’</a:t>
            </a:r>
            <a:r>
              <a:rPr lang="fr-FR" sz="2000" b="1" i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il appartient de la repérer, de l</a:t>
            </a:r>
            <a:r>
              <a:rPr lang="ja-JP" altLang="fr-FR" sz="2000" b="1" i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’</a:t>
            </a:r>
            <a:r>
              <a:rPr lang="fr-FR" sz="2000" b="1" i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évaluer, de la valider et de la faire évoluer </a:t>
            </a:r>
            <a:r>
              <a:rPr lang="fr-FR" sz="2000" b="1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».</a:t>
            </a:r>
            <a:endParaRPr lang="fr-FR" sz="2000" b="1" i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lvl="0"/>
            <a:endParaRPr lang="fr-FR" sz="2000" b="1" i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endParaRPr lang="fr-FR" sz="24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endParaRPr lang="fr-FR" sz="2400" b="1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endParaRPr lang="fr-FR" sz="24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0" indent="0">
              <a:buNone/>
            </a:pPr>
            <a:endParaRPr lang="fr-FR" i="1" dirty="0">
              <a:solidFill>
                <a:srgbClr val="000000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4E2056-CC42-47DA-B976-C264F8C6D510}" type="slidenum">
              <a:rPr lang="fr-FR" smtClean="0"/>
              <a:pPr>
                <a:defRPr/>
              </a:pPr>
              <a:t>18</a:t>
            </a:fld>
            <a:endParaRPr lang="fr-FR"/>
          </a:p>
        </p:txBody>
      </p:sp>
      <p:sp>
        <p:nvSpPr>
          <p:cNvPr id="6" name="ZoneTexte 3"/>
          <p:cNvSpPr txBox="1">
            <a:spLocks noChangeArrowheads="1"/>
          </p:cNvSpPr>
          <p:nvPr/>
        </p:nvSpPr>
        <p:spPr bwMode="auto">
          <a:xfrm>
            <a:off x="1601788" y="6381750"/>
            <a:ext cx="67691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600" dirty="0" smtClean="0">
                <a:solidFill>
                  <a:srgbClr val="7F7F7F"/>
                </a:solidFill>
                <a:latin typeface="Calibri" pitchFamily="34" charset="0"/>
              </a:rPr>
              <a:t>Jean-Pierre COLLIGNON IGEN – Jean-Pierre DELORME IA-IPR</a:t>
            </a:r>
            <a:endParaRPr lang="fr-FR" sz="16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9674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88504" y="0"/>
            <a:ext cx="9417496" cy="1143000"/>
          </a:xfrm>
        </p:spPr>
        <p:txBody>
          <a:bodyPr/>
          <a:lstStyle/>
          <a:p>
            <a:r>
              <a:rPr lang="fr-FR" sz="3600" b="1" dirty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L’évaluation par compétences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95300" y="1340768"/>
            <a:ext cx="8915400" cy="4968552"/>
          </a:xfrm>
        </p:spPr>
        <p:txBody>
          <a:bodyPr/>
          <a:lstStyle/>
          <a:p>
            <a:r>
              <a:rPr lang="fr-FR" sz="2400" b="1" i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« Si l’école savait vraiment évaluer des connaissances utilisables hors de leur contexte d’acquisition, elle n’aurait aucune peine à évaluer des compétences ». </a:t>
            </a:r>
            <a:r>
              <a:rPr lang="fr-FR" sz="2400" b="1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Philippe </a:t>
            </a:r>
            <a:r>
              <a:rPr lang="fr-FR" sz="2400" b="1" i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PERRENOUD </a:t>
            </a:r>
            <a:endParaRPr lang="fr-FR" sz="2400" b="1" i="1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endParaRPr lang="fr-FR" sz="2400" b="1" i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0" indent="0">
              <a:buNone/>
            </a:pPr>
            <a:r>
              <a:rPr lang="fr-FR" sz="2400" b="1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Le sociologue conclut:</a:t>
            </a:r>
          </a:p>
          <a:p>
            <a:pPr>
              <a:buFont typeface="Wingdings"/>
              <a:buChar char="Ø"/>
            </a:pPr>
            <a:r>
              <a:rPr lang="fr-FR" sz="2400" b="1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Ce n’est pas un problème nouveau, cela oblige à remettre sur le métier la question de l’évaluation des connaissances.</a:t>
            </a:r>
          </a:p>
          <a:p>
            <a:pPr>
              <a:buFont typeface="Wingdings"/>
              <a:buChar char="Ø"/>
            </a:pPr>
            <a:r>
              <a:rPr lang="fr-FR" sz="2400" b="1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Cela passe par une formation et une expertise plus pointues des enseignants/évaluateurs inséparable d’une formation à travailler par situation</a:t>
            </a:r>
          </a:p>
          <a:p>
            <a:pPr>
              <a:buFont typeface="Wingdings"/>
              <a:buChar char="Ø"/>
            </a:pPr>
            <a:r>
              <a:rPr lang="fr-FR" sz="2400" b="1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Qu’il faut faire confiance au jugement de l’expert donc sortir de la suspicion qui ronge l’évaluation scolaire.</a:t>
            </a:r>
            <a:endParaRPr lang="fr-FR" sz="2400" b="1" i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4E2056-CC42-47DA-B976-C264F8C6D510}" type="slidenum">
              <a:rPr lang="fr-FR" smtClean="0"/>
              <a:pPr>
                <a:defRPr/>
              </a:pPr>
              <a:t>19</a:t>
            </a:fld>
            <a:endParaRPr lang="fr-FR"/>
          </a:p>
        </p:txBody>
      </p:sp>
      <p:sp>
        <p:nvSpPr>
          <p:cNvPr id="5" name="ZoneTexte 3"/>
          <p:cNvSpPr txBox="1">
            <a:spLocks noChangeArrowheads="1"/>
          </p:cNvSpPr>
          <p:nvPr/>
        </p:nvSpPr>
        <p:spPr bwMode="auto">
          <a:xfrm>
            <a:off x="1601788" y="6381750"/>
            <a:ext cx="67691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600" dirty="0" smtClean="0">
                <a:solidFill>
                  <a:srgbClr val="7F7F7F"/>
                </a:solidFill>
                <a:latin typeface="Calibri" pitchFamily="34" charset="0"/>
              </a:rPr>
              <a:t>Jean-Pierre COLLIGNON IGEN – Jean-Pierre DELORME IA-IPR</a:t>
            </a:r>
            <a:endParaRPr lang="fr-FR" sz="16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7346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0130EC-06BF-4F8C-9527-37C10879183D}" type="slidenum">
              <a:rPr lang="fr-FR"/>
              <a:pPr>
                <a:defRPr/>
              </a:pPr>
              <a:t>2</a:t>
            </a:fld>
            <a:endParaRPr lang="fr-FR"/>
          </a:p>
        </p:txBody>
      </p:sp>
      <p:sp>
        <p:nvSpPr>
          <p:cNvPr id="15362" name="Titre 1"/>
          <p:cNvSpPr>
            <a:spLocks noGrp="1"/>
          </p:cNvSpPr>
          <p:nvPr>
            <p:ph type="title"/>
          </p:nvPr>
        </p:nvSpPr>
        <p:spPr>
          <a:xfrm>
            <a:off x="488950" y="22225"/>
            <a:ext cx="9417050" cy="886495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hangingPunct="1"/>
            <a:r>
              <a:rPr lang="fr-FR" sz="3600" b="1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Les épreuves en CCF </a:t>
            </a:r>
          </a:p>
        </p:txBody>
      </p:sp>
      <p:sp>
        <p:nvSpPr>
          <p:cNvPr id="7" name="Titre 1"/>
          <p:cNvSpPr txBox="1">
            <a:spLocks/>
          </p:cNvSpPr>
          <p:nvPr/>
        </p:nvSpPr>
        <p:spPr bwMode="auto">
          <a:xfrm>
            <a:off x="665337" y="1196751"/>
            <a:ext cx="8918550" cy="4824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fr-FR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E2 – Anglais : évaluation au niveau B2 des activités </a:t>
            </a:r>
          </a:p>
          <a:p>
            <a:pPr eaLnBrk="1" hangingPunct="1"/>
            <a:r>
              <a:rPr lang="fr-FR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Coefficient 2 – 2 situations</a:t>
            </a:r>
          </a:p>
          <a:p>
            <a:pPr eaLnBrk="1" hangingPunct="1"/>
            <a:r>
              <a:rPr lang="fr-FR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</a:p>
          <a:p>
            <a:pPr marL="285750" indent="-285750" algn="l" eaLnBrk="1" hangingPunct="1">
              <a:buFont typeface="Wingdings"/>
              <a:buChar char="Ø"/>
            </a:pPr>
            <a:r>
              <a:rPr lang="fr-FR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Compréhension de l’oral : </a:t>
            </a:r>
          </a:p>
          <a:p>
            <a:pPr eaLnBrk="1" hangingPunct="1"/>
            <a:r>
              <a:rPr lang="fr-FR" sz="20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Forme : Orale</a:t>
            </a:r>
          </a:p>
          <a:p>
            <a:pPr eaLnBrk="1" hangingPunct="1"/>
            <a:r>
              <a:rPr lang="fr-FR" sz="20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Durée : 30 minutes sans préparation </a:t>
            </a:r>
          </a:p>
          <a:p>
            <a:pPr eaLnBrk="1" hangingPunct="1"/>
            <a:r>
              <a:rPr lang="fr-FR" sz="20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Période : avant la fin de la seconde année de formation</a:t>
            </a:r>
          </a:p>
          <a:p>
            <a:pPr marL="285750" indent="-285750" eaLnBrk="1" hangingPunct="1">
              <a:buFont typeface="Wingdings"/>
              <a:buChar char="Ø"/>
            </a:pPr>
            <a:endParaRPr lang="fr-FR" sz="1600" i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marL="285750" lvl="4" indent="-285750" algn="l" eaLnBrk="1" hangingPunct="1">
              <a:buFont typeface="Wingdings"/>
              <a:buChar char="Ø"/>
            </a:pPr>
            <a:r>
              <a:rPr lang="fr-FR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Expression </a:t>
            </a:r>
            <a:r>
              <a:rPr lang="fr-FR" sz="20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orale et en </a:t>
            </a:r>
            <a:r>
              <a:rPr lang="fr-FR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interaction</a:t>
            </a:r>
          </a:p>
          <a:p>
            <a:pPr marL="0" lvl="4" eaLnBrk="1" hangingPunct="1"/>
            <a:r>
              <a:rPr lang="fr-FR" sz="20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Forme : Orale</a:t>
            </a:r>
          </a:p>
          <a:p>
            <a:pPr marL="0" lvl="4" eaLnBrk="1" hangingPunct="1"/>
            <a:r>
              <a:rPr lang="fr-FR" sz="20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Durée : 30 minutes de préparation + 15 minutes face à l’examinateur </a:t>
            </a:r>
          </a:p>
          <a:p>
            <a:pPr marL="0" lvl="4" eaLnBrk="1" hangingPunct="1"/>
            <a:r>
              <a:rPr lang="fr-FR" sz="20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Période : au cours du deuxième ou troisième trimestre de la seconde année</a:t>
            </a:r>
            <a:endParaRPr lang="fr-FR" sz="2000" i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eaLnBrk="1" hangingPunct="1"/>
            <a:endParaRPr lang="fr-FR" sz="1600" b="1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eaLnBrk="1" hangingPunct="1"/>
            <a:endParaRPr lang="fr-FR" sz="1600" b="1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marL="285750" indent="-285750" algn="l" eaLnBrk="1" hangingPunct="1">
              <a:buFont typeface="Wingdings"/>
              <a:buChar char="Ø"/>
            </a:pPr>
            <a:endParaRPr lang="fr-FR" sz="1600" b="1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eaLnBrk="1" hangingPunct="1"/>
            <a:endParaRPr lang="fr-FR" sz="1600" b="1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ZoneTexte 3"/>
          <p:cNvSpPr txBox="1">
            <a:spLocks noChangeArrowheads="1"/>
          </p:cNvSpPr>
          <p:nvPr/>
        </p:nvSpPr>
        <p:spPr bwMode="auto">
          <a:xfrm>
            <a:off x="1601788" y="6381750"/>
            <a:ext cx="67691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600" dirty="0" smtClean="0">
                <a:solidFill>
                  <a:srgbClr val="7F7F7F"/>
                </a:solidFill>
                <a:latin typeface="Calibri" pitchFamily="34" charset="0"/>
              </a:rPr>
              <a:t>Jean-Pierre COLLIGNON IGEN – Jean-Pierre DELORME IA-IPR</a:t>
            </a:r>
            <a:endParaRPr lang="fr-FR" sz="16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3928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88504" y="0"/>
            <a:ext cx="9417496" cy="1143000"/>
          </a:xfrm>
        </p:spPr>
        <p:txBody>
          <a:bodyPr/>
          <a:lstStyle/>
          <a:p>
            <a:r>
              <a:rPr lang="fr-FR" sz="3600" b="1" dirty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L’évaluation par compétences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FR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Attention au sens des mots et à la confusion </a:t>
            </a:r>
            <a:r>
              <a:rPr lang="fr-FR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entre</a:t>
            </a:r>
          </a:p>
          <a:p>
            <a:pPr marL="0" indent="0" algn="ctr">
              <a:buNone/>
            </a:pPr>
            <a:r>
              <a:rPr lang="fr-FR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fr-FR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capacités et </a:t>
            </a:r>
            <a:r>
              <a:rPr lang="fr-FR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compétences:</a:t>
            </a:r>
          </a:p>
          <a:p>
            <a:pPr marL="0" indent="0" algn="ctr">
              <a:buNone/>
            </a:pPr>
            <a:endParaRPr lang="fr-FR" sz="24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r>
              <a:rPr lang="fr-FR" sz="2400" b="1" i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Une capacité est globale et non évaluable, c’est un ensemble de compétences;</a:t>
            </a:r>
          </a:p>
          <a:p>
            <a:r>
              <a:rPr lang="fr-FR" sz="2400" b="1" i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Une tâche est précise </a:t>
            </a:r>
            <a:r>
              <a:rPr lang="fr-FR" sz="2400" b="1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et évaluable </a:t>
            </a:r>
            <a:r>
              <a:rPr lang="fr-FR" sz="2400" b="1" i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dans un contexte de </a:t>
            </a:r>
            <a:r>
              <a:rPr lang="fr-FR" sz="2400" b="1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travail;</a:t>
            </a:r>
            <a:endParaRPr lang="fr-FR" sz="2400" b="1" i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r>
              <a:rPr lang="fr-FR" sz="2400" b="1" i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Une compétence est large et évaluable dans un contexte professionnel </a:t>
            </a:r>
            <a:r>
              <a:rPr lang="fr-FR" sz="2400" b="1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donné (c’est un ensemble de tâches).</a:t>
            </a:r>
            <a:endParaRPr lang="fr-FR" sz="2400" b="1" i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endParaRPr lang="fr-FR" sz="2400" b="1" i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4E2056-CC42-47DA-B976-C264F8C6D510}" type="slidenum">
              <a:rPr lang="fr-FR" smtClean="0"/>
              <a:pPr>
                <a:defRPr/>
              </a:pPr>
              <a:t>20</a:t>
            </a:fld>
            <a:endParaRPr lang="fr-FR"/>
          </a:p>
        </p:txBody>
      </p:sp>
      <p:sp>
        <p:nvSpPr>
          <p:cNvPr id="5" name="ZoneTexte 3"/>
          <p:cNvSpPr txBox="1">
            <a:spLocks noChangeArrowheads="1"/>
          </p:cNvSpPr>
          <p:nvPr/>
        </p:nvSpPr>
        <p:spPr bwMode="auto">
          <a:xfrm>
            <a:off x="1601788" y="6381750"/>
            <a:ext cx="67691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600" dirty="0" smtClean="0">
                <a:solidFill>
                  <a:srgbClr val="7F7F7F"/>
                </a:solidFill>
                <a:latin typeface="Calibri" pitchFamily="34" charset="0"/>
              </a:rPr>
              <a:t>Jean-Pierre COLLIGNON IGEN – Jean-Pierre DELORME IA-IPR</a:t>
            </a:r>
            <a:endParaRPr lang="fr-FR" sz="16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9550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88504" y="0"/>
            <a:ext cx="9417496" cy="1143000"/>
          </a:xfrm>
        </p:spPr>
        <p:txBody>
          <a:bodyPr/>
          <a:lstStyle/>
          <a:p>
            <a:r>
              <a:rPr lang="fr-FR" sz="3600" b="1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L’intégration des savoirs et des compétences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376936" y="1268760"/>
            <a:ext cx="5033764" cy="5328592"/>
          </a:xfrm>
        </p:spPr>
        <p:txBody>
          <a:bodyPr/>
          <a:lstStyle/>
          <a:p>
            <a:r>
              <a:rPr lang="fr-FR" sz="2400" b="1" i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3 types d</a:t>
            </a:r>
            <a:r>
              <a:rPr lang="ja-JP" altLang="fr-FR" sz="2400" b="1" i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’</a:t>
            </a:r>
            <a:r>
              <a:rPr lang="fr-FR" sz="2400" b="1" i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activités du savoir : reproduire (littéral et transposé), faire (appropriation) et être (manières de réagir et d</a:t>
            </a:r>
            <a:r>
              <a:rPr lang="ja-JP" altLang="fr-FR" sz="2400" b="1" i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’</a:t>
            </a:r>
            <a:r>
              <a:rPr lang="fr-FR" sz="2400" b="1" i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agir habituelles</a:t>
            </a:r>
            <a:r>
              <a:rPr lang="fr-FR" sz="2400" b="1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)…</a:t>
            </a:r>
          </a:p>
          <a:p>
            <a:endParaRPr lang="fr-FR" sz="2400" b="1" i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endParaRPr lang="fr-FR" sz="2400" b="1" i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r>
              <a:rPr lang="fr-FR" sz="2400" b="1" i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3 domaines du savoir : cognitif (activités mentales), psychomoteur (activités gestuelles) et socio-affectif (valeurs, attitudes)… jamais exclusives mais avec des dominantes.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4E2056-CC42-47DA-B976-C264F8C6D510}" type="slidenum">
              <a:rPr lang="fr-FR" smtClean="0"/>
              <a:pPr>
                <a:defRPr/>
              </a:pPr>
              <a:t>21</a:t>
            </a:fld>
            <a:endParaRPr lang="fr-FR"/>
          </a:p>
        </p:txBody>
      </p:sp>
      <p:grpSp>
        <p:nvGrpSpPr>
          <p:cNvPr id="5" name="Grouper 41"/>
          <p:cNvGrpSpPr>
            <a:grpSpLocks/>
          </p:cNvGrpSpPr>
          <p:nvPr/>
        </p:nvGrpSpPr>
        <p:grpSpPr bwMode="auto">
          <a:xfrm>
            <a:off x="1574801" y="1417639"/>
            <a:ext cx="2157639" cy="4643168"/>
            <a:chOff x="2449029" y="1361460"/>
            <a:chExt cx="2340000" cy="5036013"/>
          </a:xfrm>
        </p:grpSpPr>
        <p:sp>
          <p:nvSpPr>
            <p:cNvPr id="6" name="ZoneTexte 5"/>
            <p:cNvSpPr txBox="1"/>
            <p:nvPr/>
          </p:nvSpPr>
          <p:spPr bwMode="auto">
            <a:xfrm>
              <a:off x="2974995" y="5267537"/>
              <a:ext cx="1345626" cy="307763"/>
            </a:xfrm>
            <a:prstGeom prst="rect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fr-FR" sz="1400" b="1">
                  <a:solidFill>
                    <a:srgbClr val="000000"/>
                  </a:solidFill>
                  <a:latin typeface="Calibri" charset="0"/>
                </a:rPr>
                <a:t>Cognitif</a:t>
              </a:r>
            </a:p>
          </p:txBody>
        </p:sp>
        <p:sp>
          <p:nvSpPr>
            <p:cNvPr id="7" name="ZoneTexte 6"/>
            <p:cNvSpPr txBox="1"/>
            <p:nvPr/>
          </p:nvSpPr>
          <p:spPr bwMode="auto">
            <a:xfrm>
              <a:off x="2974995" y="5678623"/>
              <a:ext cx="1345726" cy="307763"/>
            </a:xfrm>
            <a:prstGeom prst="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fr-FR" sz="1400" b="1">
                  <a:solidFill>
                    <a:srgbClr val="000000"/>
                  </a:solidFill>
                  <a:latin typeface="Calibri" charset="0"/>
                </a:rPr>
                <a:t>Psychomoteur</a:t>
              </a:r>
            </a:p>
          </p:txBody>
        </p:sp>
        <p:grpSp>
          <p:nvGrpSpPr>
            <p:cNvPr id="8" name="Grouper 23"/>
            <p:cNvGrpSpPr>
              <a:grpSpLocks/>
            </p:cNvGrpSpPr>
            <p:nvPr/>
          </p:nvGrpSpPr>
          <p:grpSpPr bwMode="auto">
            <a:xfrm>
              <a:off x="2449029" y="2740270"/>
              <a:ext cx="2340000" cy="2340000"/>
              <a:chOff x="889000" y="4306888"/>
              <a:chExt cx="2252663" cy="2317750"/>
            </a:xfrm>
          </p:grpSpPr>
          <p:sp>
            <p:nvSpPr>
              <p:cNvPr id="17" name="Secteurs 16"/>
              <p:cNvSpPr/>
              <p:nvPr/>
            </p:nvSpPr>
            <p:spPr bwMode="auto">
              <a:xfrm>
                <a:off x="889000" y="4306162"/>
                <a:ext cx="2252663" cy="2317938"/>
              </a:xfrm>
              <a:prstGeom prst="pie">
                <a:avLst>
                  <a:gd name="adj1" fmla="val 8727561"/>
                  <a:gd name="adj2" fmla="val 16200000"/>
                </a:avLst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fr-FR" sz="1400" b="1">
                  <a:solidFill>
                    <a:srgbClr val="000000"/>
                  </a:solidFill>
                  <a:latin typeface="Calibri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18" name="Secteurs 9"/>
              <p:cNvSpPr/>
              <p:nvPr/>
            </p:nvSpPr>
            <p:spPr bwMode="auto">
              <a:xfrm>
                <a:off x="889000" y="4306162"/>
                <a:ext cx="2252663" cy="2317938"/>
              </a:xfrm>
              <a:prstGeom prst="pie">
                <a:avLst>
                  <a:gd name="adj1" fmla="val 16241633"/>
                  <a:gd name="adj2" fmla="val 1933295"/>
                </a:avLst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fr-FR" sz="1400" b="1">
                  <a:solidFill>
                    <a:srgbClr val="000000"/>
                  </a:solidFill>
                  <a:latin typeface="Calibri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19" name="Secteurs 18"/>
              <p:cNvSpPr/>
              <p:nvPr/>
            </p:nvSpPr>
            <p:spPr bwMode="auto">
              <a:xfrm>
                <a:off x="889000" y="4306162"/>
                <a:ext cx="2252663" cy="2317938"/>
              </a:xfrm>
              <a:prstGeom prst="pie">
                <a:avLst>
                  <a:gd name="adj1" fmla="val 1961108"/>
                  <a:gd name="adj2" fmla="val 8674721"/>
                </a:avLst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fr-FR" sz="1400" b="1">
                  <a:solidFill>
                    <a:srgbClr val="000000"/>
                  </a:solidFill>
                  <a:latin typeface="Calibri" charset="0"/>
                  <a:ea typeface="ＭＳ Ｐゴシック" charset="0"/>
                  <a:cs typeface="ＭＳ Ｐゴシック" charset="0"/>
                </a:endParaRPr>
              </a:p>
            </p:txBody>
          </p:sp>
        </p:grpSp>
        <p:sp>
          <p:nvSpPr>
            <p:cNvPr id="9" name="ZoneTexte 8"/>
            <p:cNvSpPr txBox="1"/>
            <p:nvPr/>
          </p:nvSpPr>
          <p:spPr bwMode="auto">
            <a:xfrm>
              <a:off x="2974995" y="6089710"/>
              <a:ext cx="1345627" cy="307763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fr-FR" sz="1400" b="1">
                  <a:solidFill>
                    <a:srgbClr val="000000"/>
                  </a:solidFill>
                  <a:latin typeface="Calibri" charset="0"/>
                </a:rPr>
                <a:t>Socio-affectif</a:t>
              </a:r>
            </a:p>
          </p:txBody>
        </p:sp>
        <p:sp>
          <p:nvSpPr>
            <p:cNvPr id="10" name="ZoneTexte 9"/>
            <p:cNvSpPr txBox="1"/>
            <p:nvPr/>
          </p:nvSpPr>
          <p:spPr bwMode="auto">
            <a:xfrm>
              <a:off x="2975095" y="2183677"/>
              <a:ext cx="1345626" cy="307364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fr-FR" sz="1400" b="1">
                  <a:latin typeface="Calibri" charset="0"/>
                </a:rPr>
                <a:t>Savoir être</a:t>
              </a:r>
            </a:p>
          </p:txBody>
        </p:sp>
        <p:sp>
          <p:nvSpPr>
            <p:cNvPr id="11" name="ZoneTexte 12"/>
            <p:cNvSpPr txBox="1"/>
            <p:nvPr/>
          </p:nvSpPr>
          <p:spPr bwMode="auto">
            <a:xfrm>
              <a:off x="2975095" y="1772560"/>
              <a:ext cx="1345726" cy="307794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fr-FR" sz="1400" b="1">
                  <a:latin typeface="Calibri" charset="0"/>
                </a:rPr>
                <a:t>Savoir-faire</a:t>
              </a:r>
            </a:p>
          </p:txBody>
        </p:sp>
        <p:grpSp>
          <p:nvGrpSpPr>
            <p:cNvPr id="12" name="Grouper 27"/>
            <p:cNvGrpSpPr>
              <a:grpSpLocks/>
            </p:cNvGrpSpPr>
            <p:nvPr/>
          </p:nvGrpSpPr>
          <p:grpSpPr bwMode="auto">
            <a:xfrm>
              <a:off x="2449029" y="2740270"/>
              <a:ext cx="2340000" cy="2340000"/>
              <a:chOff x="5802185" y="1170590"/>
              <a:chExt cx="2340000" cy="2340000"/>
            </a:xfrm>
          </p:grpSpPr>
          <p:sp>
            <p:nvSpPr>
              <p:cNvPr id="14" name="Ellipse 13"/>
              <p:cNvSpPr/>
              <p:nvPr/>
            </p:nvSpPr>
            <p:spPr bwMode="auto">
              <a:xfrm>
                <a:off x="5802185" y="1170590"/>
                <a:ext cx="2340000" cy="23400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2">
                      <a:tint val="100000"/>
                      <a:shade val="100000"/>
                      <a:satMod val="130000"/>
                      <a:alpha val="33000"/>
                    </a:schemeClr>
                  </a:gs>
                  <a:gs pos="100000">
                    <a:schemeClr val="accent2">
                      <a:tint val="50000"/>
                      <a:shade val="100000"/>
                      <a:satMod val="35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1" hangingPunct="1"/>
                <a:endParaRPr lang="fr-FR" sz="1400" b="1">
                  <a:latin typeface="Calibri" charset="0"/>
                </a:endParaRPr>
              </a:p>
            </p:txBody>
          </p:sp>
          <p:sp>
            <p:nvSpPr>
              <p:cNvPr id="15" name="Ellipse 14"/>
              <p:cNvSpPr/>
              <p:nvPr/>
            </p:nvSpPr>
            <p:spPr bwMode="auto">
              <a:xfrm>
                <a:off x="6086431" y="1455527"/>
                <a:ext cx="1793414" cy="1772943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3">
                      <a:tint val="100000"/>
                      <a:shade val="100000"/>
                      <a:satMod val="130000"/>
                      <a:alpha val="15000"/>
                    </a:schemeClr>
                  </a:gs>
                  <a:gs pos="100000">
                    <a:schemeClr val="accent3">
                      <a:tint val="50000"/>
                      <a:shade val="100000"/>
                      <a:satMod val="35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1" hangingPunct="1"/>
                <a:endParaRPr lang="fr-FR" sz="1400" b="1">
                  <a:latin typeface="Calibri" charset="0"/>
                </a:endParaRPr>
              </a:p>
            </p:txBody>
          </p:sp>
          <p:sp>
            <p:nvSpPr>
              <p:cNvPr id="16" name="Ellipse 3"/>
              <p:cNvSpPr/>
              <p:nvPr/>
            </p:nvSpPr>
            <p:spPr bwMode="auto">
              <a:xfrm>
                <a:off x="6391751" y="1762891"/>
                <a:ext cx="1170485" cy="1171409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1">
                      <a:tint val="100000"/>
                      <a:shade val="100000"/>
                      <a:satMod val="130000"/>
                      <a:alpha val="16000"/>
                    </a:schemeClr>
                  </a:gs>
                  <a:gs pos="100000">
                    <a:schemeClr val="accent1">
                      <a:tint val="50000"/>
                      <a:shade val="100000"/>
                      <a:satMod val="35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1" hangingPunct="1"/>
                <a:endParaRPr lang="fr-FR" sz="1400" b="1">
                  <a:latin typeface="Calibri" charset="0"/>
                </a:endParaRPr>
              </a:p>
            </p:txBody>
          </p:sp>
        </p:grpSp>
        <p:sp>
          <p:nvSpPr>
            <p:cNvPr id="13" name="ZoneTexte 12"/>
            <p:cNvSpPr txBox="1"/>
            <p:nvPr/>
          </p:nvSpPr>
          <p:spPr bwMode="auto">
            <a:xfrm>
              <a:off x="2975095" y="1361460"/>
              <a:ext cx="1345726" cy="307777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fr-FR" sz="1400" b="1">
                  <a:latin typeface="Calibri" charset="0"/>
                </a:rPr>
                <a:t>Savoirs</a:t>
              </a:r>
            </a:p>
          </p:txBody>
        </p:sp>
      </p:grpSp>
      <p:sp>
        <p:nvSpPr>
          <p:cNvPr id="20" name="ZoneTexte 3"/>
          <p:cNvSpPr txBox="1">
            <a:spLocks noChangeArrowheads="1"/>
          </p:cNvSpPr>
          <p:nvPr/>
        </p:nvSpPr>
        <p:spPr bwMode="auto">
          <a:xfrm>
            <a:off x="1601788" y="6381750"/>
            <a:ext cx="67691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600" dirty="0" smtClean="0">
                <a:solidFill>
                  <a:srgbClr val="7F7F7F"/>
                </a:solidFill>
                <a:latin typeface="Calibri" pitchFamily="34" charset="0"/>
              </a:rPr>
              <a:t>Jean-Pierre COLLIGNON IGEN – Jean-Pierre DELORME IA-IPR</a:t>
            </a:r>
            <a:endParaRPr lang="fr-FR" sz="16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775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2988" y="0"/>
            <a:ext cx="9410700" cy="1143000"/>
          </a:xfrm>
        </p:spPr>
        <p:txBody>
          <a:bodyPr/>
          <a:lstStyle/>
          <a:p>
            <a:r>
              <a:rPr lang="fr-FR" sz="3600" b="1" dirty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L’intégration des savoirs et des compétences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76535" y="4797152"/>
            <a:ext cx="9293219" cy="1296144"/>
          </a:xfrm>
        </p:spPr>
        <p:txBody>
          <a:bodyPr/>
          <a:lstStyle/>
          <a:p>
            <a:pPr marL="0" indent="0">
              <a:buNone/>
            </a:pPr>
            <a:r>
              <a:rPr kumimoji="1" lang="fr-FR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Les compétences sont toujours associées </a:t>
            </a:r>
            <a:r>
              <a:rPr kumimoji="1" lang="fr-FR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à des savoirs</a:t>
            </a:r>
            <a:r>
              <a:rPr kumimoji="1" lang="fr-FR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, mais savoirs et compétences évoluent toute au long de la </a:t>
            </a:r>
            <a:r>
              <a:rPr kumimoji="1" lang="fr-FR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vie et ne s’acquièrent que progressivement.</a:t>
            </a:r>
            <a:endParaRPr kumimoji="1" lang="fr-FR" sz="24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4E2056-CC42-47DA-B976-C264F8C6D510}" type="slidenum">
              <a:rPr lang="fr-FR" smtClean="0"/>
              <a:pPr>
                <a:defRPr/>
              </a:pPr>
              <a:t>22</a:t>
            </a:fld>
            <a:endParaRPr lang="fr-FR"/>
          </a:p>
        </p:txBody>
      </p:sp>
      <p:grpSp>
        <p:nvGrpSpPr>
          <p:cNvPr id="5" name="Grouper 20"/>
          <p:cNvGrpSpPr>
            <a:grpSpLocks/>
          </p:cNvGrpSpPr>
          <p:nvPr/>
        </p:nvGrpSpPr>
        <p:grpSpPr bwMode="auto">
          <a:xfrm>
            <a:off x="2216697" y="1511034"/>
            <a:ext cx="5048443" cy="3093857"/>
            <a:chOff x="193428" y="2184400"/>
            <a:chExt cx="4879003" cy="2989623"/>
          </a:xfrm>
        </p:grpSpPr>
        <p:grpSp>
          <p:nvGrpSpPr>
            <p:cNvPr id="6" name="Grouper 20"/>
            <p:cNvGrpSpPr>
              <a:grpSpLocks/>
            </p:cNvGrpSpPr>
            <p:nvPr/>
          </p:nvGrpSpPr>
          <p:grpSpPr bwMode="auto">
            <a:xfrm>
              <a:off x="193428" y="2184400"/>
              <a:ext cx="4879003" cy="2989623"/>
              <a:chOff x="706201" y="1784348"/>
              <a:chExt cx="4878737" cy="2990334"/>
            </a:xfrm>
          </p:grpSpPr>
          <p:sp>
            <p:nvSpPr>
              <p:cNvPr id="9" name="ZoneTexte 11"/>
              <p:cNvSpPr txBox="1">
                <a:spLocks noChangeArrowheads="1"/>
              </p:cNvSpPr>
              <p:nvPr/>
            </p:nvSpPr>
            <p:spPr bwMode="auto">
              <a:xfrm>
                <a:off x="3743170" y="4418493"/>
                <a:ext cx="1841768" cy="3451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fr-FR" sz="1800" b="1" dirty="0"/>
                  <a:t>Opérationnalité</a:t>
                </a:r>
              </a:p>
            </p:txBody>
          </p:sp>
          <p:sp>
            <p:nvSpPr>
              <p:cNvPr id="10" name="ZoneTexte 12"/>
              <p:cNvSpPr txBox="1">
                <a:spLocks noChangeArrowheads="1"/>
              </p:cNvSpPr>
              <p:nvPr/>
            </p:nvSpPr>
            <p:spPr bwMode="auto">
              <a:xfrm>
                <a:off x="706201" y="4405311"/>
                <a:ext cx="1236901" cy="3693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r" eaLnBrk="1" hangingPunct="1"/>
                <a:r>
                  <a:rPr lang="fr-FR" sz="1800" b="1" dirty="0"/>
                  <a:t>Etendue</a:t>
                </a:r>
              </a:p>
            </p:txBody>
          </p:sp>
          <p:sp>
            <p:nvSpPr>
              <p:cNvPr id="11" name="ZoneTexte 13"/>
              <p:cNvSpPr txBox="1">
                <a:spLocks noChangeArrowheads="1"/>
              </p:cNvSpPr>
              <p:nvPr/>
            </p:nvSpPr>
            <p:spPr bwMode="auto">
              <a:xfrm>
                <a:off x="2988899" y="1814512"/>
                <a:ext cx="1532301" cy="3698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fr-FR" sz="1800" b="1" dirty="0"/>
                  <a:t>Complexité</a:t>
                </a:r>
              </a:p>
            </p:txBody>
          </p:sp>
          <p:sp>
            <p:nvSpPr>
              <p:cNvPr id="12" name="Ellipse 11"/>
              <p:cNvSpPr/>
              <p:nvPr/>
            </p:nvSpPr>
            <p:spPr>
              <a:xfrm>
                <a:off x="1587463" y="2184440"/>
                <a:ext cx="2516050" cy="2491050"/>
              </a:xfrm>
              <a:prstGeom prst="ellipse">
                <a:avLst/>
              </a:prstGeom>
              <a:solidFill>
                <a:schemeClr val="bg1"/>
              </a:solidFill>
              <a:ln w="3175"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fr-FR">
                  <a:solidFill>
                    <a:srgbClr val="FFFFFF"/>
                  </a:solidFill>
                  <a:latin typeface="Calibri" charset="0"/>
                  <a:ea typeface="ＭＳ Ｐゴシック" charset="0"/>
                  <a:cs typeface="ＭＳ Ｐゴシック" charset="0"/>
                </a:endParaRPr>
              </a:p>
            </p:txBody>
          </p:sp>
          <p:cxnSp>
            <p:nvCxnSpPr>
              <p:cNvPr id="13" name="Connecteur droit avec flèche 12"/>
              <p:cNvCxnSpPr/>
              <p:nvPr/>
            </p:nvCxnSpPr>
            <p:spPr>
              <a:xfrm rot="10800000" flipV="1">
                <a:off x="1384274" y="3445048"/>
                <a:ext cx="1436609" cy="835113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Connecteur droit avec flèche 13"/>
              <p:cNvCxnSpPr/>
              <p:nvPr/>
            </p:nvCxnSpPr>
            <p:spPr>
              <a:xfrm rot="16200000" flipV="1">
                <a:off x="1990532" y="2614698"/>
                <a:ext cx="1660700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Connecteur droit avec flèche 14"/>
              <p:cNvCxnSpPr/>
              <p:nvPr/>
            </p:nvCxnSpPr>
            <p:spPr>
              <a:xfrm>
                <a:off x="2820882" y="3445048"/>
                <a:ext cx="1446134" cy="835113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Ellipse 15"/>
              <p:cNvSpPr/>
              <p:nvPr/>
            </p:nvSpPr>
            <p:spPr>
              <a:xfrm>
                <a:off x="1765253" y="2374960"/>
                <a:ext cx="2160469" cy="2130649"/>
              </a:xfrm>
              <a:prstGeom prst="ellipse">
                <a:avLst/>
              </a:prstGeom>
              <a:noFill/>
              <a:ln w="3175"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fr-FR">
                  <a:solidFill>
                    <a:srgbClr val="FFFFFF"/>
                  </a:solidFill>
                  <a:latin typeface="Calibri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17" name="Ellipse 16"/>
              <p:cNvSpPr/>
              <p:nvPr/>
            </p:nvSpPr>
            <p:spPr>
              <a:xfrm>
                <a:off x="1943043" y="2565480"/>
                <a:ext cx="1800127" cy="1770250"/>
              </a:xfrm>
              <a:prstGeom prst="ellipse">
                <a:avLst/>
              </a:prstGeom>
              <a:noFill/>
              <a:ln w="3175"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fr-FR">
                  <a:solidFill>
                    <a:srgbClr val="FFFFFF"/>
                  </a:solidFill>
                  <a:latin typeface="Calibri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18" name="Ellipse 17"/>
              <p:cNvSpPr/>
              <p:nvPr/>
            </p:nvSpPr>
            <p:spPr>
              <a:xfrm>
                <a:off x="2120834" y="2756000"/>
                <a:ext cx="1439784" cy="1409849"/>
              </a:xfrm>
              <a:prstGeom prst="ellipse">
                <a:avLst/>
              </a:prstGeom>
              <a:noFill/>
              <a:ln w="3175"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fr-FR">
                  <a:solidFill>
                    <a:srgbClr val="FFFFFF"/>
                  </a:solidFill>
                  <a:latin typeface="Calibri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19" name="Ellipse 18"/>
              <p:cNvSpPr/>
              <p:nvPr/>
            </p:nvSpPr>
            <p:spPr>
              <a:xfrm>
                <a:off x="2298624" y="2946520"/>
                <a:ext cx="1079441" cy="1051036"/>
              </a:xfrm>
              <a:prstGeom prst="ellipse">
                <a:avLst/>
              </a:prstGeom>
              <a:noFill/>
              <a:ln w="3175"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fr-FR">
                  <a:solidFill>
                    <a:srgbClr val="FFFFFF"/>
                  </a:solidFill>
                  <a:latin typeface="Calibri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20" name="Ellipse 19"/>
              <p:cNvSpPr/>
              <p:nvPr/>
            </p:nvSpPr>
            <p:spPr>
              <a:xfrm>
                <a:off x="2476414" y="3137041"/>
                <a:ext cx="720686" cy="690636"/>
              </a:xfrm>
              <a:prstGeom prst="ellipse">
                <a:avLst/>
              </a:prstGeom>
              <a:noFill/>
              <a:ln w="3175"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fr-FR">
                  <a:solidFill>
                    <a:srgbClr val="FFFFFF"/>
                  </a:solidFill>
                  <a:latin typeface="Calibri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21" name="Ellipse 20"/>
              <p:cNvSpPr/>
              <p:nvPr/>
            </p:nvSpPr>
            <p:spPr>
              <a:xfrm>
                <a:off x="2628806" y="3289457"/>
                <a:ext cx="360342" cy="330235"/>
              </a:xfrm>
              <a:prstGeom prst="ellipse">
                <a:avLst/>
              </a:prstGeom>
              <a:noFill/>
              <a:ln w="3175"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fr-FR">
                  <a:solidFill>
                    <a:srgbClr val="FFFFFF"/>
                  </a:solidFill>
                  <a:latin typeface="Calibri" charset="0"/>
                  <a:ea typeface="ＭＳ Ｐゴシック" charset="0"/>
                  <a:cs typeface="ＭＳ Ｐゴシック" charset="0"/>
                </a:endParaRPr>
              </a:p>
            </p:txBody>
          </p:sp>
        </p:grpSp>
        <p:sp>
          <p:nvSpPr>
            <p:cNvPr id="7" name="Forme libre 6"/>
            <p:cNvSpPr/>
            <p:nvPr/>
          </p:nvSpPr>
          <p:spPr>
            <a:xfrm>
              <a:off x="1689100" y="2768523"/>
              <a:ext cx="1714500" cy="1701575"/>
            </a:xfrm>
            <a:custGeom>
              <a:avLst/>
              <a:gdLst>
                <a:gd name="connsiteX0" fmla="*/ 622300 w 1714500"/>
                <a:gd name="connsiteY0" fmla="*/ 0 h 1701800"/>
                <a:gd name="connsiteX1" fmla="*/ 1714500 w 1714500"/>
                <a:gd name="connsiteY1" fmla="*/ 1701800 h 1701800"/>
                <a:gd name="connsiteX2" fmla="*/ 0 w 1714500"/>
                <a:gd name="connsiteY2" fmla="*/ 1435100 h 1701800"/>
                <a:gd name="connsiteX3" fmla="*/ 622300 w 1714500"/>
                <a:gd name="connsiteY3" fmla="*/ 0 h 1701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14500" h="1701800">
                  <a:moveTo>
                    <a:pt x="622300" y="0"/>
                  </a:moveTo>
                  <a:lnTo>
                    <a:pt x="1714500" y="1701800"/>
                  </a:lnTo>
                  <a:lnTo>
                    <a:pt x="0" y="1435100"/>
                  </a:lnTo>
                  <a:lnTo>
                    <a:pt x="622300" y="0"/>
                  </a:lnTo>
                  <a:close/>
                </a:path>
              </a:pathLst>
            </a:custGeom>
            <a:solidFill>
              <a:schemeClr val="tx2">
                <a:lumMod val="20000"/>
                <a:lumOff val="80000"/>
                <a:alpha val="49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fr-FR">
                <a:solidFill>
                  <a:srgbClr val="FFFFFF"/>
                </a:solidFill>
                <a:latin typeface="Calibri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8" name="Forme libre 7"/>
            <p:cNvSpPr/>
            <p:nvPr/>
          </p:nvSpPr>
          <p:spPr>
            <a:xfrm>
              <a:off x="1219200" y="3339947"/>
              <a:ext cx="1739900" cy="1142849"/>
            </a:xfrm>
            <a:custGeom>
              <a:avLst/>
              <a:gdLst>
                <a:gd name="connsiteX0" fmla="*/ 0 w 1739900"/>
                <a:gd name="connsiteY0" fmla="*/ 1143000 h 1143000"/>
                <a:gd name="connsiteX1" fmla="*/ 1092200 w 1739900"/>
                <a:gd name="connsiteY1" fmla="*/ 0 h 1143000"/>
                <a:gd name="connsiteX2" fmla="*/ 1739900 w 1739900"/>
                <a:gd name="connsiteY2" fmla="*/ 876300 h 1143000"/>
                <a:gd name="connsiteX3" fmla="*/ 0 w 1739900"/>
                <a:gd name="connsiteY3" fmla="*/ 1143000 h 1143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39900" h="1143000">
                  <a:moveTo>
                    <a:pt x="0" y="1143000"/>
                  </a:moveTo>
                  <a:lnTo>
                    <a:pt x="1092200" y="0"/>
                  </a:lnTo>
                  <a:lnTo>
                    <a:pt x="1739900" y="876300"/>
                  </a:lnTo>
                  <a:lnTo>
                    <a:pt x="0" y="1143000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  <a:alpha val="49000"/>
              </a:schemeClr>
            </a:solidFill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fr-FR">
                <a:solidFill>
                  <a:srgbClr val="FFFFFF"/>
                </a:solidFill>
                <a:latin typeface="Calibri" charset="0"/>
                <a:ea typeface="ＭＳ Ｐゴシック" charset="0"/>
                <a:cs typeface="ＭＳ Ｐゴシック" charset="0"/>
              </a:endParaRPr>
            </a:p>
          </p:txBody>
        </p:sp>
      </p:grpSp>
      <p:sp>
        <p:nvSpPr>
          <p:cNvPr id="22" name="ZoneTexte 3"/>
          <p:cNvSpPr txBox="1">
            <a:spLocks noChangeArrowheads="1"/>
          </p:cNvSpPr>
          <p:nvPr/>
        </p:nvSpPr>
        <p:spPr bwMode="auto">
          <a:xfrm>
            <a:off x="1601788" y="6381750"/>
            <a:ext cx="67691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600" dirty="0" smtClean="0">
                <a:solidFill>
                  <a:srgbClr val="7F7F7F"/>
                </a:solidFill>
                <a:latin typeface="Calibri" pitchFamily="34" charset="0"/>
              </a:rPr>
              <a:t>Jean-Pierre COLLIGNON IGEN – Jean-Pierre DELORME IA-IPR</a:t>
            </a:r>
            <a:endParaRPr lang="fr-FR" sz="16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0583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88504" y="-6721"/>
            <a:ext cx="9417496" cy="1143000"/>
          </a:xfrm>
        </p:spPr>
        <p:txBody>
          <a:bodyPr/>
          <a:lstStyle/>
          <a:p>
            <a:r>
              <a:rPr lang="fr-FR" b="1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Elaboration des sujets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4E2056-CC42-47DA-B976-C264F8C6D510}" type="slidenum">
              <a:rPr lang="fr-FR" smtClean="0"/>
              <a:pPr>
                <a:defRPr/>
              </a:pPr>
              <a:t>23</a:t>
            </a:fld>
            <a:endParaRPr lang="fr-FR"/>
          </a:p>
        </p:txBody>
      </p:sp>
      <p:sp>
        <p:nvSpPr>
          <p:cNvPr id="5" name="ZoneTexte 3"/>
          <p:cNvSpPr txBox="1">
            <a:spLocks noChangeArrowheads="1"/>
          </p:cNvSpPr>
          <p:nvPr/>
        </p:nvSpPr>
        <p:spPr bwMode="auto">
          <a:xfrm>
            <a:off x="1601788" y="6381750"/>
            <a:ext cx="67691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600" dirty="0" smtClean="0">
                <a:solidFill>
                  <a:srgbClr val="7F7F7F"/>
                </a:solidFill>
                <a:latin typeface="Calibri" pitchFamily="34" charset="0"/>
              </a:rPr>
              <a:t>Jean-Pierre COLLIGNON IGEN – Jean-Pierre DELORME IA-IPR</a:t>
            </a:r>
            <a:endParaRPr lang="fr-FR" sz="1600" dirty="0">
              <a:solidFill>
                <a:srgbClr val="7F7F7F"/>
              </a:solidFill>
              <a:latin typeface="Calibri" pitchFamily="34" charset="0"/>
            </a:endParaRPr>
          </a:p>
        </p:txBody>
      </p:sp>
      <p:pic>
        <p:nvPicPr>
          <p:cNvPr id="7" name="Picture 7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" y="1625577"/>
            <a:ext cx="8915400" cy="4475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57852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4E2056-CC42-47DA-B976-C264F8C6D510}" type="slidenum">
              <a:rPr lang="fr-FR" smtClean="0"/>
              <a:pPr>
                <a:defRPr/>
              </a:pPr>
              <a:t>24</a:t>
            </a:fld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5619750" y="1595438"/>
            <a:ext cx="700088" cy="503713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819400" y="1595438"/>
            <a:ext cx="700088" cy="503713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519488" y="1595438"/>
            <a:ext cx="700087" cy="503713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219575" y="1595438"/>
            <a:ext cx="700088" cy="503713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919663" y="1595438"/>
            <a:ext cx="700087" cy="503713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12" name="ZoneTexte 74"/>
          <p:cNvSpPr txBox="1">
            <a:spLocks noChangeArrowheads="1"/>
          </p:cNvSpPr>
          <p:nvPr/>
        </p:nvSpPr>
        <p:spPr bwMode="auto">
          <a:xfrm>
            <a:off x="2965450" y="2200275"/>
            <a:ext cx="4222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altLang="fr-FR" sz="2400" dirty="0">
                <a:solidFill>
                  <a:srgbClr val="FF0000"/>
                </a:solidFill>
              </a:rPr>
              <a:t>✘</a:t>
            </a:r>
          </a:p>
        </p:txBody>
      </p:sp>
      <p:sp>
        <p:nvSpPr>
          <p:cNvPr id="13" name="ZoneTexte 77"/>
          <p:cNvSpPr txBox="1">
            <a:spLocks noChangeArrowheads="1"/>
          </p:cNvSpPr>
          <p:nvPr/>
        </p:nvSpPr>
        <p:spPr bwMode="auto">
          <a:xfrm>
            <a:off x="5033963" y="6170613"/>
            <a:ext cx="4238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altLang="fr-FR" sz="2400">
                <a:solidFill>
                  <a:srgbClr val="FF0000"/>
                </a:solidFill>
              </a:rPr>
              <a:t>✘</a:t>
            </a:r>
          </a:p>
        </p:txBody>
      </p:sp>
      <p:sp>
        <p:nvSpPr>
          <p:cNvPr id="14" name="ZoneTexte 81"/>
          <p:cNvSpPr txBox="1">
            <a:spLocks noChangeArrowheads="1"/>
          </p:cNvSpPr>
          <p:nvPr/>
        </p:nvSpPr>
        <p:spPr bwMode="auto">
          <a:xfrm>
            <a:off x="5033963" y="4316413"/>
            <a:ext cx="42386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altLang="fr-FR" sz="2400">
                <a:solidFill>
                  <a:srgbClr val="FF0000"/>
                </a:solidFill>
              </a:rPr>
              <a:t>✘</a:t>
            </a:r>
          </a:p>
        </p:txBody>
      </p:sp>
      <p:sp>
        <p:nvSpPr>
          <p:cNvPr id="15" name="ZoneTexte 86"/>
          <p:cNvSpPr txBox="1">
            <a:spLocks noChangeArrowheads="1"/>
          </p:cNvSpPr>
          <p:nvPr/>
        </p:nvSpPr>
        <p:spPr bwMode="auto">
          <a:xfrm>
            <a:off x="3667125" y="2720975"/>
            <a:ext cx="4222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altLang="fr-FR" sz="2400" dirty="0">
                <a:solidFill>
                  <a:srgbClr val="FF0000"/>
                </a:solidFill>
              </a:rPr>
              <a:t>✘</a:t>
            </a:r>
          </a:p>
        </p:txBody>
      </p:sp>
      <p:sp>
        <p:nvSpPr>
          <p:cNvPr id="16" name="ZoneTexte 94"/>
          <p:cNvSpPr txBox="1">
            <a:spLocks noChangeArrowheads="1"/>
          </p:cNvSpPr>
          <p:nvPr/>
        </p:nvSpPr>
        <p:spPr bwMode="auto">
          <a:xfrm>
            <a:off x="4360863" y="3792538"/>
            <a:ext cx="42386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altLang="fr-FR" sz="2400">
                <a:solidFill>
                  <a:srgbClr val="FF0000"/>
                </a:solidFill>
              </a:rPr>
              <a:t>✘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819400" y="879475"/>
            <a:ext cx="700088" cy="6064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>
                <a:solidFill>
                  <a:srgbClr val="000000"/>
                </a:solidFill>
              </a:rPr>
              <a:t>NT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519488" y="879475"/>
            <a:ext cx="700087" cy="6064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219575" y="879475"/>
            <a:ext cx="700088" cy="6064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>
                <a:solidFill>
                  <a:srgbClr val="000000"/>
                </a:solidFill>
              </a:rPr>
              <a:t>33%</a:t>
            </a:r>
          </a:p>
        </p:txBody>
      </p:sp>
      <p:sp>
        <p:nvSpPr>
          <p:cNvPr id="20" name="Rectangle 19"/>
          <p:cNvSpPr/>
          <p:nvPr/>
        </p:nvSpPr>
        <p:spPr>
          <a:xfrm>
            <a:off x="4919663" y="879475"/>
            <a:ext cx="700087" cy="6064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>
                <a:solidFill>
                  <a:srgbClr val="000000"/>
                </a:solidFill>
              </a:rPr>
              <a:t>66%</a:t>
            </a:r>
          </a:p>
        </p:txBody>
      </p:sp>
      <p:sp>
        <p:nvSpPr>
          <p:cNvPr id="21" name="Rectangle 20"/>
          <p:cNvSpPr/>
          <p:nvPr/>
        </p:nvSpPr>
        <p:spPr>
          <a:xfrm>
            <a:off x="5619750" y="879475"/>
            <a:ext cx="700088" cy="6064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>
                <a:solidFill>
                  <a:srgbClr val="000000"/>
                </a:solidFill>
              </a:rPr>
              <a:t>100%</a:t>
            </a:r>
          </a:p>
        </p:txBody>
      </p:sp>
      <p:sp>
        <p:nvSpPr>
          <p:cNvPr id="22" name="ZoneTexte 97"/>
          <p:cNvSpPr txBox="1">
            <a:spLocks noChangeArrowheads="1"/>
          </p:cNvSpPr>
          <p:nvPr/>
        </p:nvSpPr>
        <p:spPr bwMode="auto">
          <a:xfrm>
            <a:off x="5764213" y="5665788"/>
            <a:ext cx="4238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altLang="fr-FR" sz="2400">
                <a:solidFill>
                  <a:srgbClr val="FF0000"/>
                </a:solidFill>
              </a:rPr>
              <a:t>✘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895475" y="5713413"/>
            <a:ext cx="677863" cy="401637"/>
          </a:xfrm>
          <a:prstGeom prst="rect">
            <a:avLst/>
          </a:prstGeom>
          <a:solidFill>
            <a:srgbClr val="FFFFFF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>
                <a:solidFill>
                  <a:srgbClr val="000000"/>
                </a:solidFill>
              </a:rPr>
              <a:t>1/20</a:t>
            </a:r>
          </a:p>
        </p:txBody>
      </p:sp>
      <p:sp>
        <p:nvSpPr>
          <p:cNvPr id="24" name="Rectangle 23"/>
          <p:cNvSpPr/>
          <p:nvPr/>
        </p:nvSpPr>
        <p:spPr>
          <a:xfrm>
            <a:off x="1895475" y="2268538"/>
            <a:ext cx="677863" cy="400050"/>
          </a:xfrm>
          <a:prstGeom prst="rect">
            <a:avLst/>
          </a:prstGeom>
          <a:solidFill>
            <a:srgbClr val="FFFFFF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>
                <a:solidFill>
                  <a:srgbClr val="000000"/>
                </a:solidFill>
              </a:rPr>
              <a:t>3/20</a:t>
            </a:r>
          </a:p>
        </p:txBody>
      </p:sp>
      <p:sp>
        <p:nvSpPr>
          <p:cNvPr id="25" name="Rectangle 24"/>
          <p:cNvSpPr/>
          <p:nvPr/>
        </p:nvSpPr>
        <p:spPr>
          <a:xfrm>
            <a:off x="1895475" y="3852863"/>
            <a:ext cx="677863" cy="401637"/>
          </a:xfrm>
          <a:prstGeom prst="rect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>
                <a:solidFill>
                  <a:srgbClr val="000000"/>
                </a:solidFill>
              </a:rPr>
              <a:t>3/20</a:t>
            </a:r>
          </a:p>
        </p:txBody>
      </p:sp>
      <p:sp>
        <p:nvSpPr>
          <p:cNvPr id="26" name="Rectangle 25"/>
          <p:cNvSpPr/>
          <p:nvPr/>
        </p:nvSpPr>
        <p:spPr>
          <a:xfrm>
            <a:off x="1895475" y="4376738"/>
            <a:ext cx="677863" cy="400050"/>
          </a:xfrm>
          <a:prstGeom prst="rect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>
                <a:solidFill>
                  <a:srgbClr val="000000"/>
                </a:solidFill>
              </a:rPr>
              <a:t>7/20</a:t>
            </a:r>
          </a:p>
        </p:txBody>
      </p:sp>
      <p:sp>
        <p:nvSpPr>
          <p:cNvPr id="27" name="Rectangle 26"/>
          <p:cNvSpPr/>
          <p:nvPr/>
        </p:nvSpPr>
        <p:spPr>
          <a:xfrm>
            <a:off x="1895475" y="6237288"/>
            <a:ext cx="677863" cy="401637"/>
          </a:xfrm>
          <a:prstGeom prst="rect">
            <a:avLst/>
          </a:prstGeom>
          <a:solidFill>
            <a:srgbClr val="FFFFFF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>
                <a:solidFill>
                  <a:srgbClr val="000000"/>
                </a:solidFill>
              </a:rPr>
              <a:t>3/20</a:t>
            </a:r>
          </a:p>
        </p:txBody>
      </p:sp>
      <p:sp>
        <p:nvSpPr>
          <p:cNvPr id="28" name="Rectangle 27"/>
          <p:cNvSpPr/>
          <p:nvPr/>
        </p:nvSpPr>
        <p:spPr>
          <a:xfrm>
            <a:off x="1895475" y="2774950"/>
            <a:ext cx="677863" cy="401638"/>
          </a:xfrm>
          <a:prstGeom prst="rect">
            <a:avLst/>
          </a:prstGeom>
          <a:solidFill>
            <a:srgbClr val="FFFFFF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>
                <a:solidFill>
                  <a:srgbClr val="000000"/>
                </a:solidFill>
              </a:rPr>
              <a:t>3/20</a:t>
            </a:r>
          </a:p>
        </p:txBody>
      </p:sp>
      <p:sp>
        <p:nvSpPr>
          <p:cNvPr id="29" name="Rectangle 28"/>
          <p:cNvSpPr/>
          <p:nvPr/>
        </p:nvSpPr>
        <p:spPr>
          <a:xfrm>
            <a:off x="1895475" y="1617663"/>
            <a:ext cx="677863" cy="401637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>
                <a:solidFill>
                  <a:prstClr val="white"/>
                </a:solidFill>
              </a:rPr>
              <a:t>30 %</a:t>
            </a:r>
          </a:p>
        </p:txBody>
      </p:sp>
      <p:sp>
        <p:nvSpPr>
          <p:cNvPr id="30" name="Rectangle 29"/>
          <p:cNvSpPr/>
          <p:nvPr/>
        </p:nvSpPr>
        <p:spPr>
          <a:xfrm>
            <a:off x="1895475" y="3314700"/>
            <a:ext cx="677863" cy="40163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>
                <a:solidFill>
                  <a:prstClr val="white"/>
                </a:solidFill>
              </a:rPr>
              <a:t>50 %</a:t>
            </a:r>
          </a:p>
        </p:txBody>
      </p:sp>
      <p:sp>
        <p:nvSpPr>
          <p:cNvPr id="31" name="Rectangle 30"/>
          <p:cNvSpPr/>
          <p:nvPr/>
        </p:nvSpPr>
        <p:spPr>
          <a:xfrm>
            <a:off x="1895475" y="5056188"/>
            <a:ext cx="677863" cy="40005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>
                <a:solidFill>
                  <a:srgbClr val="000000"/>
                </a:solidFill>
              </a:rPr>
              <a:t>20 %</a:t>
            </a:r>
          </a:p>
        </p:txBody>
      </p:sp>
      <p:grpSp>
        <p:nvGrpSpPr>
          <p:cNvPr id="32" name="Grouper 8"/>
          <p:cNvGrpSpPr>
            <a:grpSpLocks/>
          </p:cNvGrpSpPr>
          <p:nvPr/>
        </p:nvGrpSpPr>
        <p:grpSpPr bwMode="auto">
          <a:xfrm>
            <a:off x="2573338" y="2466975"/>
            <a:ext cx="3748087" cy="3971925"/>
            <a:chOff x="2564224" y="2467129"/>
            <a:chExt cx="3578951" cy="3971027"/>
          </a:xfrm>
        </p:grpSpPr>
        <p:cxnSp>
          <p:nvCxnSpPr>
            <p:cNvPr id="33" name="Connecteur droit 32"/>
            <p:cNvCxnSpPr/>
            <p:nvPr/>
          </p:nvCxnSpPr>
          <p:spPr>
            <a:xfrm flipV="1">
              <a:off x="2564224" y="2467129"/>
              <a:ext cx="3578951" cy="1588"/>
            </a:xfrm>
            <a:prstGeom prst="line">
              <a:avLst/>
            </a:prstGeom>
            <a:ln w="9525" cmpd="sng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Connecteur droit 33"/>
            <p:cNvCxnSpPr/>
            <p:nvPr/>
          </p:nvCxnSpPr>
          <p:spPr>
            <a:xfrm flipV="1">
              <a:off x="2564224" y="2971840"/>
              <a:ext cx="3578951" cy="1588"/>
            </a:xfrm>
            <a:prstGeom prst="line">
              <a:avLst/>
            </a:prstGeom>
            <a:ln w="9525" cmpd="sng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Connecteur droit 34"/>
            <p:cNvCxnSpPr/>
            <p:nvPr/>
          </p:nvCxnSpPr>
          <p:spPr>
            <a:xfrm flipV="1">
              <a:off x="2564224" y="4060619"/>
              <a:ext cx="3578951" cy="1588"/>
            </a:xfrm>
            <a:prstGeom prst="line">
              <a:avLst/>
            </a:prstGeom>
            <a:ln w="9525" cmpd="sng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Connecteur droit 35"/>
            <p:cNvCxnSpPr/>
            <p:nvPr/>
          </p:nvCxnSpPr>
          <p:spPr>
            <a:xfrm flipV="1">
              <a:off x="2564224" y="5919161"/>
              <a:ext cx="3578951" cy="1587"/>
            </a:xfrm>
            <a:prstGeom prst="line">
              <a:avLst/>
            </a:prstGeom>
            <a:ln w="9525" cmpd="sng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Connecteur droit 36"/>
            <p:cNvCxnSpPr/>
            <p:nvPr/>
          </p:nvCxnSpPr>
          <p:spPr>
            <a:xfrm flipV="1">
              <a:off x="2564224" y="6436569"/>
              <a:ext cx="3578951" cy="1587"/>
            </a:xfrm>
            <a:prstGeom prst="line">
              <a:avLst/>
            </a:prstGeom>
            <a:ln w="9525" cmpd="sng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Connecteur droit 37"/>
            <p:cNvCxnSpPr/>
            <p:nvPr/>
          </p:nvCxnSpPr>
          <p:spPr>
            <a:xfrm flipV="1">
              <a:off x="2564224" y="4574852"/>
              <a:ext cx="3578951" cy="1588"/>
            </a:xfrm>
            <a:prstGeom prst="line">
              <a:avLst/>
            </a:prstGeom>
            <a:ln w="9525" cmpd="sng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ZoneTexte 2"/>
          <p:cNvSpPr txBox="1">
            <a:spLocks noChangeArrowheads="1"/>
          </p:cNvSpPr>
          <p:nvPr/>
        </p:nvSpPr>
        <p:spPr bwMode="auto">
          <a:xfrm>
            <a:off x="6534150" y="1039813"/>
            <a:ext cx="2606675" cy="1014412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altLang="fr-FR" sz="2000" b="1" i="1">
                <a:solidFill>
                  <a:srgbClr val="FF0000"/>
                </a:solidFill>
              </a:rPr>
              <a:t>Indicateur de question non traitée</a:t>
            </a:r>
          </a:p>
        </p:txBody>
      </p:sp>
      <p:sp>
        <p:nvSpPr>
          <p:cNvPr id="40" name="ZoneTexte 46"/>
          <p:cNvSpPr txBox="1">
            <a:spLocks noChangeArrowheads="1"/>
          </p:cNvSpPr>
          <p:nvPr/>
        </p:nvSpPr>
        <p:spPr bwMode="auto">
          <a:xfrm>
            <a:off x="6534150" y="1993900"/>
            <a:ext cx="2606675" cy="10160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altLang="fr-FR" sz="2000" b="1" i="1" dirty="0">
                <a:solidFill>
                  <a:srgbClr val="FF0000"/>
                </a:solidFill>
              </a:rPr>
              <a:t>Réponse très insuffisante = 0 % du poids de la note</a:t>
            </a:r>
          </a:p>
        </p:txBody>
      </p:sp>
      <p:sp>
        <p:nvSpPr>
          <p:cNvPr id="41" name="ZoneTexte 47"/>
          <p:cNvSpPr txBox="1">
            <a:spLocks noChangeArrowheads="1"/>
          </p:cNvSpPr>
          <p:nvPr/>
        </p:nvSpPr>
        <p:spPr bwMode="auto">
          <a:xfrm>
            <a:off x="6534150" y="3157538"/>
            <a:ext cx="2606675" cy="10160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altLang="fr-FR" sz="2000" b="1" i="1">
                <a:solidFill>
                  <a:srgbClr val="FF0000"/>
                </a:solidFill>
              </a:rPr>
              <a:t>Réponse moyenne bas = 33% du poids de la note</a:t>
            </a:r>
          </a:p>
        </p:txBody>
      </p:sp>
      <p:sp>
        <p:nvSpPr>
          <p:cNvPr id="42" name="ZoneTexte 48"/>
          <p:cNvSpPr txBox="1">
            <a:spLocks noChangeArrowheads="1"/>
          </p:cNvSpPr>
          <p:nvPr/>
        </p:nvSpPr>
        <p:spPr bwMode="auto">
          <a:xfrm>
            <a:off x="6534150" y="5510213"/>
            <a:ext cx="2606675" cy="10160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altLang="fr-FR" sz="2000" b="1" i="1">
                <a:solidFill>
                  <a:srgbClr val="FF0000"/>
                </a:solidFill>
              </a:rPr>
              <a:t>Réponse complète = 100% du poids de la note</a:t>
            </a:r>
          </a:p>
        </p:txBody>
      </p:sp>
      <p:sp>
        <p:nvSpPr>
          <p:cNvPr id="43" name="Forme libre 42"/>
          <p:cNvSpPr/>
          <p:nvPr/>
        </p:nvSpPr>
        <p:spPr>
          <a:xfrm>
            <a:off x="3479800" y="1452563"/>
            <a:ext cx="3054350" cy="954087"/>
          </a:xfrm>
          <a:custGeom>
            <a:avLst/>
            <a:gdLst>
              <a:gd name="connsiteX0" fmla="*/ 2927048 w 2927048"/>
              <a:gd name="connsiteY0" fmla="*/ 0 h 967619"/>
              <a:gd name="connsiteX1" fmla="*/ 1826381 w 2927048"/>
              <a:gd name="connsiteY1" fmla="*/ 520096 h 967619"/>
              <a:gd name="connsiteX2" fmla="*/ 0 w 2927048"/>
              <a:gd name="connsiteY2" fmla="*/ 967619 h 9676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927048" h="967619">
                <a:moveTo>
                  <a:pt x="2927048" y="0"/>
                </a:moveTo>
                <a:cubicBezTo>
                  <a:pt x="2620635" y="179413"/>
                  <a:pt x="2314222" y="358826"/>
                  <a:pt x="1826381" y="520096"/>
                </a:cubicBezTo>
                <a:cubicBezTo>
                  <a:pt x="1338540" y="681366"/>
                  <a:pt x="0" y="967619"/>
                  <a:pt x="0" y="967619"/>
                </a:cubicBezTo>
              </a:path>
            </a:pathLst>
          </a:custGeom>
          <a:ln w="9525" cmpd="sng">
            <a:solidFill>
              <a:srgbClr val="FF0000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prstClr val="black"/>
              </a:solidFill>
            </a:endParaRPr>
          </a:p>
        </p:txBody>
      </p:sp>
      <p:sp>
        <p:nvSpPr>
          <p:cNvPr id="44" name="Forme libre 43"/>
          <p:cNvSpPr/>
          <p:nvPr/>
        </p:nvSpPr>
        <p:spPr>
          <a:xfrm>
            <a:off x="4081463" y="2400300"/>
            <a:ext cx="2452687" cy="539750"/>
          </a:xfrm>
          <a:custGeom>
            <a:avLst/>
            <a:gdLst>
              <a:gd name="connsiteX0" fmla="*/ 2927048 w 2927048"/>
              <a:gd name="connsiteY0" fmla="*/ 0 h 967619"/>
              <a:gd name="connsiteX1" fmla="*/ 1826381 w 2927048"/>
              <a:gd name="connsiteY1" fmla="*/ 520096 h 967619"/>
              <a:gd name="connsiteX2" fmla="*/ 0 w 2927048"/>
              <a:gd name="connsiteY2" fmla="*/ 967619 h 967619"/>
              <a:gd name="connsiteX0" fmla="*/ 2284827 w 2284827"/>
              <a:gd name="connsiteY0" fmla="*/ 0 h 547013"/>
              <a:gd name="connsiteX1" fmla="*/ 1184160 w 2284827"/>
              <a:gd name="connsiteY1" fmla="*/ 520096 h 547013"/>
              <a:gd name="connsiteX2" fmla="*/ 0 w 2284827"/>
              <a:gd name="connsiteY2" fmla="*/ 477462 h 547013"/>
              <a:gd name="connsiteX0" fmla="*/ 2284827 w 2284827"/>
              <a:gd name="connsiteY0" fmla="*/ 0 h 477462"/>
              <a:gd name="connsiteX1" fmla="*/ 1082757 w 2284827"/>
              <a:gd name="connsiteY1" fmla="*/ 127971 h 477462"/>
              <a:gd name="connsiteX2" fmla="*/ 0 w 2284827"/>
              <a:gd name="connsiteY2" fmla="*/ 477462 h 477462"/>
              <a:gd name="connsiteX0" fmla="*/ 2284827 w 2284827"/>
              <a:gd name="connsiteY0" fmla="*/ 39586 h 517048"/>
              <a:gd name="connsiteX1" fmla="*/ 1082757 w 2284827"/>
              <a:gd name="connsiteY1" fmla="*/ 167557 h 517048"/>
              <a:gd name="connsiteX2" fmla="*/ 0 w 2284827"/>
              <a:gd name="connsiteY2" fmla="*/ 517048 h 517048"/>
              <a:gd name="connsiteX0" fmla="*/ 2284827 w 2284827"/>
              <a:gd name="connsiteY0" fmla="*/ 41319 h 518781"/>
              <a:gd name="connsiteX1" fmla="*/ 1082757 w 2284827"/>
              <a:gd name="connsiteY1" fmla="*/ 169290 h 518781"/>
              <a:gd name="connsiteX2" fmla="*/ 0 w 2284827"/>
              <a:gd name="connsiteY2" fmla="*/ 518781 h 518781"/>
              <a:gd name="connsiteX0" fmla="*/ 2284827 w 2284827"/>
              <a:gd name="connsiteY0" fmla="*/ 70102 h 547564"/>
              <a:gd name="connsiteX1" fmla="*/ 947552 w 2284827"/>
              <a:gd name="connsiteY1" fmla="*/ 87788 h 547564"/>
              <a:gd name="connsiteX2" fmla="*/ 0 w 2284827"/>
              <a:gd name="connsiteY2" fmla="*/ 547564 h 5475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84827" h="547564">
                <a:moveTo>
                  <a:pt x="2284827" y="70102"/>
                </a:moveTo>
                <a:cubicBezTo>
                  <a:pt x="1550266" y="-44579"/>
                  <a:pt x="1283289" y="-4042"/>
                  <a:pt x="947552" y="87788"/>
                </a:cubicBezTo>
                <a:cubicBezTo>
                  <a:pt x="611815" y="179618"/>
                  <a:pt x="0" y="547564"/>
                  <a:pt x="0" y="547564"/>
                </a:cubicBezTo>
              </a:path>
            </a:pathLst>
          </a:custGeom>
          <a:ln w="9525" cmpd="sng">
            <a:solidFill>
              <a:srgbClr val="FF0000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prstClr val="black"/>
              </a:solidFill>
            </a:endParaRPr>
          </a:p>
        </p:txBody>
      </p:sp>
      <p:sp>
        <p:nvSpPr>
          <p:cNvPr id="45" name="Forme libre 44"/>
          <p:cNvSpPr/>
          <p:nvPr/>
        </p:nvSpPr>
        <p:spPr>
          <a:xfrm>
            <a:off x="4770438" y="3490913"/>
            <a:ext cx="1763712" cy="539750"/>
          </a:xfrm>
          <a:custGeom>
            <a:avLst/>
            <a:gdLst>
              <a:gd name="connsiteX0" fmla="*/ 2927048 w 2927048"/>
              <a:gd name="connsiteY0" fmla="*/ 0 h 967619"/>
              <a:gd name="connsiteX1" fmla="*/ 1826381 w 2927048"/>
              <a:gd name="connsiteY1" fmla="*/ 520096 h 967619"/>
              <a:gd name="connsiteX2" fmla="*/ 0 w 2927048"/>
              <a:gd name="connsiteY2" fmla="*/ 967619 h 967619"/>
              <a:gd name="connsiteX0" fmla="*/ 2284827 w 2284827"/>
              <a:gd name="connsiteY0" fmla="*/ 0 h 547013"/>
              <a:gd name="connsiteX1" fmla="*/ 1184160 w 2284827"/>
              <a:gd name="connsiteY1" fmla="*/ 520096 h 547013"/>
              <a:gd name="connsiteX2" fmla="*/ 0 w 2284827"/>
              <a:gd name="connsiteY2" fmla="*/ 477462 h 547013"/>
              <a:gd name="connsiteX0" fmla="*/ 2284827 w 2284827"/>
              <a:gd name="connsiteY0" fmla="*/ 0 h 477462"/>
              <a:gd name="connsiteX1" fmla="*/ 1082757 w 2284827"/>
              <a:gd name="connsiteY1" fmla="*/ 127971 h 477462"/>
              <a:gd name="connsiteX2" fmla="*/ 0 w 2284827"/>
              <a:gd name="connsiteY2" fmla="*/ 477462 h 477462"/>
              <a:gd name="connsiteX0" fmla="*/ 2284827 w 2284827"/>
              <a:gd name="connsiteY0" fmla="*/ 39586 h 517048"/>
              <a:gd name="connsiteX1" fmla="*/ 1082757 w 2284827"/>
              <a:gd name="connsiteY1" fmla="*/ 167557 h 517048"/>
              <a:gd name="connsiteX2" fmla="*/ 0 w 2284827"/>
              <a:gd name="connsiteY2" fmla="*/ 517048 h 517048"/>
              <a:gd name="connsiteX0" fmla="*/ 2284827 w 2284827"/>
              <a:gd name="connsiteY0" fmla="*/ 41319 h 518781"/>
              <a:gd name="connsiteX1" fmla="*/ 1082757 w 2284827"/>
              <a:gd name="connsiteY1" fmla="*/ 169290 h 518781"/>
              <a:gd name="connsiteX2" fmla="*/ 0 w 2284827"/>
              <a:gd name="connsiteY2" fmla="*/ 518781 h 518781"/>
              <a:gd name="connsiteX0" fmla="*/ 2284827 w 2284827"/>
              <a:gd name="connsiteY0" fmla="*/ 70102 h 547564"/>
              <a:gd name="connsiteX1" fmla="*/ 947552 w 2284827"/>
              <a:gd name="connsiteY1" fmla="*/ 87788 h 547564"/>
              <a:gd name="connsiteX2" fmla="*/ 0 w 2284827"/>
              <a:gd name="connsiteY2" fmla="*/ 547564 h 5475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84827" h="547564">
                <a:moveTo>
                  <a:pt x="2284827" y="70102"/>
                </a:moveTo>
                <a:cubicBezTo>
                  <a:pt x="1550266" y="-44579"/>
                  <a:pt x="1283289" y="-4042"/>
                  <a:pt x="947552" y="87788"/>
                </a:cubicBezTo>
                <a:cubicBezTo>
                  <a:pt x="611815" y="179618"/>
                  <a:pt x="0" y="547564"/>
                  <a:pt x="0" y="547564"/>
                </a:cubicBezTo>
              </a:path>
            </a:pathLst>
          </a:custGeom>
          <a:ln w="9525" cmpd="sng">
            <a:solidFill>
              <a:srgbClr val="FF0000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prstClr val="black"/>
              </a:solidFill>
            </a:endParaRPr>
          </a:p>
        </p:txBody>
      </p:sp>
      <p:sp>
        <p:nvSpPr>
          <p:cNvPr id="46" name="ZoneTexte 108"/>
          <p:cNvSpPr txBox="1">
            <a:spLocks noChangeArrowheads="1"/>
          </p:cNvSpPr>
          <p:nvPr/>
        </p:nvSpPr>
        <p:spPr bwMode="auto">
          <a:xfrm>
            <a:off x="6534150" y="4348163"/>
            <a:ext cx="2606675" cy="10160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altLang="fr-FR" sz="2000" b="1" i="1" dirty="0">
                <a:solidFill>
                  <a:srgbClr val="FF0000"/>
                </a:solidFill>
              </a:rPr>
              <a:t>Réponse moyenne haut = 66 % du poids de la note</a:t>
            </a:r>
          </a:p>
        </p:txBody>
      </p:sp>
      <p:sp>
        <p:nvSpPr>
          <p:cNvPr id="47" name="Forme libre 46"/>
          <p:cNvSpPr/>
          <p:nvPr/>
        </p:nvSpPr>
        <p:spPr>
          <a:xfrm>
            <a:off x="5427663" y="4368800"/>
            <a:ext cx="1082675" cy="298450"/>
          </a:xfrm>
          <a:custGeom>
            <a:avLst/>
            <a:gdLst>
              <a:gd name="connsiteX0" fmla="*/ 2927048 w 2927048"/>
              <a:gd name="connsiteY0" fmla="*/ 0 h 967619"/>
              <a:gd name="connsiteX1" fmla="*/ 1826381 w 2927048"/>
              <a:gd name="connsiteY1" fmla="*/ 520096 h 967619"/>
              <a:gd name="connsiteX2" fmla="*/ 0 w 2927048"/>
              <a:gd name="connsiteY2" fmla="*/ 967619 h 967619"/>
              <a:gd name="connsiteX0" fmla="*/ 2284827 w 2284827"/>
              <a:gd name="connsiteY0" fmla="*/ 0 h 547013"/>
              <a:gd name="connsiteX1" fmla="*/ 1184160 w 2284827"/>
              <a:gd name="connsiteY1" fmla="*/ 520096 h 547013"/>
              <a:gd name="connsiteX2" fmla="*/ 0 w 2284827"/>
              <a:gd name="connsiteY2" fmla="*/ 477462 h 547013"/>
              <a:gd name="connsiteX0" fmla="*/ 2284827 w 2284827"/>
              <a:gd name="connsiteY0" fmla="*/ 0 h 477462"/>
              <a:gd name="connsiteX1" fmla="*/ 1082757 w 2284827"/>
              <a:gd name="connsiteY1" fmla="*/ 127971 h 477462"/>
              <a:gd name="connsiteX2" fmla="*/ 0 w 2284827"/>
              <a:gd name="connsiteY2" fmla="*/ 477462 h 477462"/>
              <a:gd name="connsiteX0" fmla="*/ 2284827 w 2284827"/>
              <a:gd name="connsiteY0" fmla="*/ 39586 h 517048"/>
              <a:gd name="connsiteX1" fmla="*/ 1082757 w 2284827"/>
              <a:gd name="connsiteY1" fmla="*/ 167557 h 517048"/>
              <a:gd name="connsiteX2" fmla="*/ 0 w 2284827"/>
              <a:gd name="connsiteY2" fmla="*/ 517048 h 517048"/>
              <a:gd name="connsiteX0" fmla="*/ 2284827 w 2284827"/>
              <a:gd name="connsiteY0" fmla="*/ 41319 h 518781"/>
              <a:gd name="connsiteX1" fmla="*/ 1082757 w 2284827"/>
              <a:gd name="connsiteY1" fmla="*/ 169290 h 518781"/>
              <a:gd name="connsiteX2" fmla="*/ 0 w 2284827"/>
              <a:gd name="connsiteY2" fmla="*/ 518781 h 518781"/>
              <a:gd name="connsiteX0" fmla="*/ 2284827 w 2284827"/>
              <a:gd name="connsiteY0" fmla="*/ 70102 h 547564"/>
              <a:gd name="connsiteX1" fmla="*/ 947552 w 2284827"/>
              <a:gd name="connsiteY1" fmla="*/ 87788 h 547564"/>
              <a:gd name="connsiteX2" fmla="*/ 0 w 2284827"/>
              <a:gd name="connsiteY2" fmla="*/ 547564 h 547564"/>
              <a:gd name="connsiteX0" fmla="*/ 2234851 w 2234851"/>
              <a:gd name="connsiteY0" fmla="*/ 435744 h 459813"/>
              <a:gd name="connsiteX1" fmla="*/ 947552 w 2234851"/>
              <a:gd name="connsiteY1" fmla="*/ 37 h 459813"/>
              <a:gd name="connsiteX2" fmla="*/ 0 w 2234851"/>
              <a:gd name="connsiteY2" fmla="*/ 459813 h 459813"/>
              <a:gd name="connsiteX0" fmla="*/ 2234851 w 2234851"/>
              <a:gd name="connsiteY0" fmla="*/ 435762 h 459831"/>
              <a:gd name="connsiteX1" fmla="*/ 947552 w 2234851"/>
              <a:gd name="connsiteY1" fmla="*/ 55 h 459831"/>
              <a:gd name="connsiteX2" fmla="*/ 0 w 2234851"/>
              <a:gd name="connsiteY2" fmla="*/ 459831 h 459831"/>
              <a:gd name="connsiteX0" fmla="*/ 2234851 w 2234851"/>
              <a:gd name="connsiteY0" fmla="*/ 204929 h 228998"/>
              <a:gd name="connsiteX1" fmla="*/ 1197437 w 2234851"/>
              <a:gd name="connsiteY1" fmla="*/ 2046 h 228998"/>
              <a:gd name="connsiteX2" fmla="*/ 0 w 2234851"/>
              <a:gd name="connsiteY2" fmla="*/ 228998 h 228998"/>
              <a:gd name="connsiteX0" fmla="*/ 2234851 w 2234851"/>
              <a:gd name="connsiteY0" fmla="*/ 203188 h 203189"/>
              <a:gd name="connsiteX1" fmla="*/ 1197437 w 2234851"/>
              <a:gd name="connsiteY1" fmla="*/ 305 h 203189"/>
              <a:gd name="connsiteX2" fmla="*/ 0 w 2234851"/>
              <a:gd name="connsiteY2" fmla="*/ 153734 h 203189"/>
              <a:gd name="connsiteX0" fmla="*/ 2234851 w 2234851"/>
              <a:gd name="connsiteY0" fmla="*/ 213878 h 213878"/>
              <a:gd name="connsiteX1" fmla="*/ 1197437 w 2234851"/>
              <a:gd name="connsiteY1" fmla="*/ 10995 h 213878"/>
              <a:gd name="connsiteX2" fmla="*/ 0 w 2234851"/>
              <a:gd name="connsiteY2" fmla="*/ 164424 h 213878"/>
              <a:gd name="connsiteX0" fmla="*/ 2234851 w 2234851"/>
              <a:gd name="connsiteY0" fmla="*/ 231133 h 231133"/>
              <a:gd name="connsiteX1" fmla="*/ 847599 w 2234851"/>
              <a:gd name="connsiteY1" fmla="*/ 3742 h 231133"/>
              <a:gd name="connsiteX2" fmla="*/ 0 w 2234851"/>
              <a:gd name="connsiteY2" fmla="*/ 181679 h 231133"/>
              <a:gd name="connsiteX0" fmla="*/ 2234851 w 2234851"/>
              <a:gd name="connsiteY0" fmla="*/ 302400 h 302400"/>
              <a:gd name="connsiteX1" fmla="*/ 847599 w 2234851"/>
              <a:gd name="connsiteY1" fmla="*/ 1486 h 302400"/>
              <a:gd name="connsiteX2" fmla="*/ 0 w 2234851"/>
              <a:gd name="connsiteY2" fmla="*/ 179423 h 30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34851" h="302400">
                <a:moveTo>
                  <a:pt x="2234851" y="302400"/>
                </a:moveTo>
                <a:cubicBezTo>
                  <a:pt x="1350360" y="3910"/>
                  <a:pt x="1220074" y="21982"/>
                  <a:pt x="847599" y="1486"/>
                </a:cubicBezTo>
                <a:cubicBezTo>
                  <a:pt x="475124" y="-19010"/>
                  <a:pt x="0" y="179423"/>
                  <a:pt x="0" y="179423"/>
                </a:cubicBezTo>
              </a:path>
            </a:pathLst>
          </a:custGeom>
          <a:ln w="9525" cmpd="sng">
            <a:solidFill>
              <a:srgbClr val="FF0000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prstClr val="black"/>
              </a:solidFill>
            </a:endParaRPr>
          </a:p>
        </p:txBody>
      </p:sp>
      <p:sp>
        <p:nvSpPr>
          <p:cNvPr id="48" name="Forme libre 47"/>
          <p:cNvSpPr/>
          <p:nvPr/>
        </p:nvSpPr>
        <p:spPr>
          <a:xfrm>
            <a:off x="6121400" y="5919788"/>
            <a:ext cx="412750" cy="60325"/>
          </a:xfrm>
          <a:custGeom>
            <a:avLst/>
            <a:gdLst>
              <a:gd name="connsiteX0" fmla="*/ 2927048 w 2927048"/>
              <a:gd name="connsiteY0" fmla="*/ 0 h 967619"/>
              <a:gd name="connsiteX1" fmla="*/ 1826381 w 2927048"/>
              <a:gd name="connsiteY1" fmla="*/ 520096 h 967619"/>
              <a:gd name="connsiteX2" fmla="*/ 0 w 2927048"/>
              <a:gd name="connsiteY2" fmla="*/ 967619 h 967619"/>
              <a:gd name="connsiteX0" fmla="*/ 2284827 w 2284827"/>
              <a:gd name="connsiteY0" fmla="*/ 0 h 547013"/>
              <a:gd name="connsiteX1" fmla="*/ 1184160 w 2284827"/>
              <a:gd name="connsiteY1" fmla="*/ 520096 h 547013"/>
              <a:gd name="connsiteX2" fmla="*/ 0 w 2284827"/>
              <a:gd name="connsiteY2" fmla="*/ 477462 h 547013"/>
              <a:gd name="connsiteX0" fmla="*/ 2284827 w 2284827"/>
              <a:gd name="connsiteY0" fmla="*/ 0 h 477462"/>
              <a:gd name="connsiteX1" fmla="*/ 1082757 w 2284827"/>
              <a:gd name="connsiteY1" fmla="*/ 127971 h 477462"/>
              <a:gd name="connsiteX2" fmla="*/ 0 w 2284827"/>
              <a:gd name="connsiteY2" fmla="*/ 477462 h 477462"/>
              <a:gd name="connsiteX0" fmla="*/ 2284827 w 2284827"/>
              <a:gd name="connsiteY0" fmla="*/ 39586 h 517048"/>
              <a:gd name="connsiteX1" fmla="*/ 1082757 w 2284827"/>
              <a:gd name="connsiteY1" fmla="*/ 167557 h 517048"/>
              <a:gd name="connsiteX2" fmla="*/ 0 w 2284827"/>
              <a:gd name="connsiteY2" fmla="*/ 517048 h 517048"/>
              <a:gd name="connsiteX0" fmla="*/ 2284827 w 2284827"/>
              <a:gd name="connsiteY0" fmla="*/ 41319 h 518781"/>
              <a:gd name="connsiteX1" fmla="*/ 1082757 w 2284827"/>
              <a:gd name="connsiteY1" fmla="*/ 169290 h 518781"/>
              <a:gd name="connsiteX2" fmla="*/ 0 w 2284827"/>
              <a:gd name="connsiteY2" fmla="*/ 518781 h 518781"/>
              <a:gd name="connsiteX0" fmla="*/ 2284827 w 2284827"/>
              <a:gd name="connsiteY0" fmla="*/ 70102 h 547564"/>
              <a:gd name="connsiteX1" fmla="*/ 947552 w 2284827"/>
              <a:gd name="connsiteY1" fmla="*/ 87788 h 547564"/>
              <a:gd name="connsiteX2" fmla="*/ 0 w 2284827"/>
              <a:gd name="connsiteY2" fmla="*/ 547564 h 547564"/>
              <a:gd name="connsiteX0" fmla="*/ 2234851 w 2234851"/>
              <a:gd name="connsiteY0" fmla="*/ 435744 h 459813"/>
              <a:gd name="connsiteX1" fmla="*/ 947552 w 2234851"/>
              <a:gd name="connsiteY1" fmla="*/ 37 h 459813"/>
              <a:gd name="connsiteX2" fmla="*/ 0 w 2234851"/>
              <a:gd name="connsiteY2" fmla="*/ 459813 h 459813"/>
              <a:gd name="connsiteX0" fmla="*/ 2234851 w 2234851"/>
              <a:gd name="connsiteY0" fmla="*/ 435762 h 459831"/>
              <a:gd name="connsiteX1" fmla="*/ 947552 w 2234851"/>
              <a:gd name="connsiteY1" fmla="*/ 55 h 459831"/>
              <a:gd name="connsiteX2" fmla="*/ 0 w 2234851"/>
              <a:gd name="connsiteY2" fmla="*/ 459831 h 459831"/>
              <a:gd name="connsiteX0" fmla="*/ 2234851 w 2234851"/>
              <a:gd name="connsiteY0" fmla="*/ 204929 h 228998"/>
              <a:gd name="connsiteX1" fmla="*/ 1197437 w 2234851"/>
              <a:gd name="connsiteY1" fmla="*/ 2046 h 228998"/>
              <a:gd name="connsiteX2" fmla="*/ 0 w 2234851"/>
              <a:gd name="connsiteY2" fmla="*/ 228998 h 228998"/>
              <a:gd name="connsiteX0" fmla="*/ 2234851 w 2234851"/>
              <a:gd name="connsiteY0" fmla="*/ 203188 h 203189"/>
              <a:gd name="connsiteX1" fmla="*/ 1197437 w 2234851"/>
              <a:gd name="connsiteY1" fmla="*/ 305 h 203189"/>
              <a:gd name="connsiteX2" fmla="*/ 0 w 2234851"/>
              <a:gd name="connsiteY2" fmla="*/ 153734 h 203189"/>
              <a:gd name="connsiteX0" fmla="*/ 2234851 w 2234851"/>
              <a:gd name="connsiteY0" fmla="*/ 213878 h 213878"/>
              <a:gd name="connsiteX1" fmla="*/ 1197437 w 2234851"/>
              <a:gd name="connsiteY1" fmla="*/ 10995 h 213878"/>
              <a:gd name="connsiteX2" fmla="*/ 0 w 2234851"/>
              <a:gd name="connsiteY2" fmla="*/ 164424 h 213878"/>
              <a:gd name="connsiteX0" fmla="*/ 2234851 w 2234851"/>
              <a:gd name="connsiteY0" fmla="*/ 231133 h 231133"/>
              <a:gd name="connsiteX1" fmla="*/ 847599 w 2234851"/>
              <a:gd name="connsiteY1" fmla="*/ 3742 h 231133"/>
              <a:gd name="connsiteX2" fmla="*/ 0 w 2234851"/>
              <a:gd name="connsiteY2" fmla="*/ 181679 h 231133"/>
              <a:gd name="connsiteX0" fmla="*/ 2234851 w 2234851"/>
              <a:gd name="connsiteY0" fmla="*/ 302400 h 302400"/>
              <a:gd name="connsiteX1" fmla="*/ 847599 w 2234851"/>
              <a:gd name="connsiteY1" fmla="*/ 1486 h 302400"/>
              <a:gd name="connsiteX2" fmla="*/ 0 w 2234851"/>
              <a:gd name="connsiteY2" fmla="*/ 179423 h 30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34851" h="302400">
                <a:moveTo>
                  <a:pt x="2234851" y="302400"/>
                </a:moveTo>
                <a:cubicBezTo>
                  <a:pt x="1350360" y="3910"/>
                  <a:pt x="1220074" y="21982"/>
                  <a:pt x="847599" y="1486"/>
                </a:cubicBezTo>
                <a:cubicBezTo>
                  <a:pt x="475124" y="-19010"/>
                  <a:pt x="0" y="179423"/>
                  <a:pt x="0" y="179423"/>
                </a:cubicBezTo>
              </a:path>
            </a:pathLst>
          </a:custGeom>
          <a:ln w="9525" cmpd="sng">
            <a:solidFill>
              <a:srgbClr val="FF0000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prstClr val="black"/>
              </a:solidFill>
            </a:endParaRPr>
          </a:p>
        </p:txBody>
      </p:sp>
      <p:sp>
        <p:nvSpPr>
          <p:cNvPr id="51" name="Titre 1"/>
          <p:cNvSpPr>
            <a:spLocks noGrp="1"/>
          </p:cNvSpPr>
          <p:nvPr>
            <p:ph type="title"/>
          </p:nvPr>
        </p:nvSpPr>
        <p:spPr>
          <a:xfrm>
            <a:off x="488504" y="0"/>
            <a:ext cx="9417496" cy="604837"/>
          </a:xfrm>
        </p:spPr>
        <p:txBody>
          <a:bodyPr/>
          <a:lstStyle/>
          <a:p>
            <a:r>
              <a:rPr lang="fr-FR" sz="3600" b="1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Exemple de grille d’évaluation</a:t>
            </a: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2404334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me 2"/>
          <p:cNvGraphicFramePr/>
          <p:nvPr>
            <p:extLst>
              <p:ext uri="{D42A27DB-BD31-4B8C-83A1-F6EECF244321}">
                <p14:modId xmlns:p14="http://schemas.microsoft.com/office/powerpoint/2010/main" val="2782127690"/>
              </p:ext>
            </p:extLst>
          </p:nvPr>
        </p:nvGraphicFramePr>
        <p:xfrm>
          <a:off x="889050" y="1181706"/>
          <a:ext cx="8857747" cy="54428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itre 1"/>
          <p:cNvSpPr txBox="1">
            <a:spLocks/>
          </p:cNvSpPr>
          <p:nvPr/>
        </p:nvSpPr>
        <p:spPr>
          <a:xfrm>
            <a:off x="488504" y="0"/>
            <a:ext cx="9417496" cy="77809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fr-FR" b="1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Harmonisation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51372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274" name="Grouper 7"/>
          <p:cNvGrpSpPr>
            <a:grpSpLocks/>
          </p:cNvGrpSpPr>
          <p:nvPr/>
        </p:nvGrpSpPr>
        <p:grpSpPr bwMode="auto">
          <a:xfrm>
            <a:off x="2906448" y="942975"/>
            <a:ext cx="2392231" cy="5753100"/>
            <a:chOff x="2568263" y="878789"/>
            <a:chExt cx="2844116" cy="5754460"/>
          </a:xfrm>
        </p:grpSpPr>
        <p:sp>
          <p:nvSpPr>
            <p:cNvPr id="56" name="Rectangle 55"/>
            <p:cNvSpPr/>
            <p:nvPr/>
          </p:nvSpPr>
          <p:spPr>
            <a:xfrm>
              <a:off x="4843965" y="1596509"/>
              <a:ext cx="568414" cy="5036740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>
                <a:solidFill>
                  <a:srgbClr val="000000"/>
                </a:solidFill>
              </a:endParaRP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2568263" y="1596509"/>
              <a:ext cx="568414" cy="503674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>
                <a:solidFill>
                  <a:srgbClr val="000000"/>
                </a:solidFill>
              </a:endParaRPr>
            </a:p>
          </p:txBody>
        </p:sp>
        <p:sp>
          <p:nvSpPr>
            <p:cNvPr id="79" name="Rectangle 78"/>
            <p:cNvSpPr/>
            <p:nvPr/>
          </p:nvSpPr>
          <p:spPr>
            <a:xfrm>
              <a:off x="3136677" y="1596509"/>
              <a:ext cx="568414" cy="503674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>
                <a:solidFill>
                  <a:srgbClr val="000000"/>
                </a:solidFill>
              </a:endParaRPr>
            </a:p>
          </p:txBody>
        </p:sp>
        <p:sp>
          <p:nvSpPr>
            <p:cNvPr id="81" name="Rectangle 80"/>
            <p:cNvSpPr/>
            <p:nvPr/>
          </p:nvSpPr>
          <p:spPr>
            <a:xfrm>
              <a:off x="3705091" y="1596509"/>
              <a:ext cx="570459" cy="503674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>
                <a:solidFill>
                  <a:srgbClr val="000000"/>
                </a:solidFill>
              </a:endParaRPr>
            </a:p>
          </p:txBody>
        </p:sp>
        <p:sp>
          <p:nvSpPr>
            <p:cNvPr id="91" name="Rectangle 90"/>
            <p:cNvSpPr/>
            <p:nvPr/>
          </p:nvSpPr>
          <p:spPr>
            <a:xfrm>
              <a:off x="4275551" y="1596509"/>
              <a:ext cx="568414" cy="503674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>
                <a:solidFill>
                  <a:srgbClr val="000000"/>
                </a:solidFill>
              </a:endParaRPr>
            </a:p>
          </p:txBody>
        </p:sp>
        <p:sp>
          <p:nvSpPr>
            <p:cNvPr id="2" name="ZoneTexte 1"/>
            <p:cNvSpPr txBox="1"/>
            <p:nvPr/>
          </p:nvSpPr>
          <p:spPr>
            <a:xfrm>
              <a:off x="2594844" y="2201490"/>
              <a:ext cx="343502" cy="460484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fr-FR" sz="2400" dirty="0">
                  <a:solidFill>
                    <a:srgbClr val="FF0000"/>
                  </a:solidFill>
                  <a:cs typeface="+mn-cs"/>
                </a:rPr>
                <a:t>✘</a:t>
              </a:r>
            </a:p>
          </p:txBody>
        </p:sp>
        <p:sp>
          <p:nvSpPr>
            <p:cNvPr id="44" name="ZoneTexte 43"/>
            <p:cNvSpPr txBox="1"/>
            <p:nvPr/>
          </p:nvSpPr>
          <p:spPr>
            <a:xfrm>
              <a:off x="4858277" y="5993336"/>
              <a:ext cx="343502" cy="462071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fr-FR" sz="2400" dirty="0">
                  <a:solidFill>
                    <a:srgbClr val="FF0000"/>
                  </a:solidFill>
                  <a:cs typeface="+mn-cs"/>
                </a:rPr>
                <a:t>✘</a:t>
              </a:r>
            </a:p>
          </p:txBody>
        </p:sp>
        <p:sp>
          <p:nvSpPr>
            <p:cNvPr id="45" name="ZoneTexte 44"/>
            <p:cNvSpPr txBox="1"/>
            <p:nvPr/>
          </p:nvSpPr>
          <p:spPr>
            <a:xfrm>
              <a:off x="4242836" y="4316539"/>
              <a:ext cx="345546" cy="460484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fr-FR" sz="2400" dirty="0">
                  <a:solidFill>
                    <a:srgbClr val="FF0000"/>
                  </a:solidFill>
                  <a:cs typeface="+mn-cs"/>
                </a:rPr>
                <a:t>✘</a:t>
              </a:r>
            </a:p>
          </p:txBody>
        </p:sp>
        <p:sp>
          <p:nvSpPr>
            <p:cNvPr id="42" name="ZoneTexte 41"/>
            <p:cNvSpPr txBox="1"/>
            <p:nvPr/>
          </p:nvSpPr>
          <p:spPr>
            <a:xfrm>
              <a:off x="3132588" y="2720724"/>
              <a:ext cx="343502" cy="462072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fr-FR" sz="2400" dirty="0">
                  <a:solidFill>
                    <a:srgbClr val="FF0000"/>
                  </a:solidFill>
                  <a:cs typeface="+mn-cs"/>
                </a:rPr>
                <a:t>✘</a:t>
              </a:r>
            </a:p>
          </p:txBody>
        </p:sp>
        <p:sp>
          <p:nvSpPr>
            <p:cNvPr id="46" name="ZoneTexte 45"/>
            <p:cNvSpPr txBox="1"/>
            <p:nvPr/>
          </p:nvSpPr>
          <p:spPr>
            <a:xfrm>
              <a:off x="3658065" y="3822710"/>
              <a:ext cx="345546" cy="462072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fr-FR" sz="2400" dirty="0">
                  <a:solidFill>
                    <a:srgbClr val="FF0000"/>
                  </a:solidFill>
                  <a:cs typeface="+mn-cs"/>
                </a:rPr>
                <a:t>✘</a:t>
              </a:r>
            </a:p>
          </p:txBody>
        </p:sp>
        <p:sp>
          <p:nvSpPr>
            <p:cNvPr id="58" name="ZoneTexte 57"/>
            <p:cNvSpPr txBox="1"/>
            <p:nvPr/>
          </p:nvSpPr>
          <p:spPr>
            <a:xfrm>
              <a:off x="4868501" y="5459810"/>
              <a:ext cx="343502" cy="462071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fr-FR" sz="2400" dirty="0">
                  <a:solidFill>
                    <a:srgbClr val="FF0000"/>
                  </a:solidFill>
                  <a:cs typeface="+mn-cs"/>
                </a:rPr>
                <a:t>✘</a:t>
              </a: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2568263" y="878789"/>
              <a:ext cx="568414" cy="60656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r-FR" dirty="0">
                  <a:solidFill>
                    <a:srgbClr val="000000"/>
                  </a:solidFill>
                </a:rPr>
                <a:t>X</a:t>
              </a:r>
            </a:p>
          </p:txBody>
        </p:sp>
        <p:sp>
          <p:nvSpPr>
            <p:cNvPr id="67" name="Rectangle 66"/>
            <p:cNvSpPr/>
            <p:nvPr/>
          </p:nvSpPr>
          <p:spPr>
            <a:xfrm>
              <a:off x="3136677" y="878789"/>
              <a:ext cx="568414" cy="60656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r-FR" dirty="0">
                  <a:solidFill>
                    <a:srgbClr val="000000"/>
                  </a:solidFill>
                </a:rPr>
                <a:t>0</a:t>
              </a: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3705091" y="878789"/>
              <a:ext cx="570459" cy="60656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r-FR" dirty="0">
                  <a:solidFill>
                    <a:srgbClr val="000000"/>
                  </a:solidFill>
                </a:rPr>
                <a:t>33%</a:t>
              </a:r>
            </a:p>
          </p:txBody>
        </p:sp>
        <p:sp>
          <p:nvSpPr>
            <p:cNvPr id="70" name="Rectangle 69"/>
            <p:cNvSpPr/>
            <p:nvPr/>
          </p:nvSpPr>
          <p:spPr>
            <a:xfrm>
              <a:off x="4275551" y="878789"/>
              <a:ext cx="568414" cy="60656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r-FR" dirty="0">
                  <a:solidFill>
                    <a:srgbClr val="000000"/>
                  </a:solidFill>
                </a:rPr>
                <a:t>66%</a:t>
              </a:r>
            </a:p>
          </p:txBody>
        </p:sp>
        <p:sp>
          <p:nvSpPr>
            <p:cNvPr id="74" name="Rectangle 73"/>
            <p:cNvSpPr/>
            <p:nvPr/>
          </p:nvSpPr>
          <p:spPr>
            <a:xfrm>
              <a:off x="4843965" y="878789"/>
              <a:ext cx="568414" cy="60656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r-FR" sz="1200" dirty="0">
                  <a:solidFill>
                    <a:srgbClr val="000000"/>
                  </a:solidFill>
                </a:rPr>
                <a:t>100%</a:t>
              </a:r>
            </a:p>
          </p:txBody>
        </p:sp>
      </p:grpSp>
      <p:sp>
        <p:nvSpPr>
          <p:cNvPr id="60" name="Rectangle 59"/>
          <p:cNvSpPr/>
          <p:nvPr/>
        </p:nvSpPr>
        <p:spPr>
          <a:xfrm>
            <a:off x="416190" y="5594350"/>
            <a:ext cx="1344877" cy="401638"/>
          </a:xfrm>
          <a:prstGeom prst="rect">
            <a:avLst/>
          </a:prstGeom>
          <a:solidFill>
            <a:srgbClr val="FFFFFF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>
                <a:solidFill>
                  <a:srgbClr val="000000"/>
                </a:solidFill>
              </a:rPr>
              <a:t>Question 1</a:t>
            </a:r>
          </a:p>
        </p:txBody>
      </p:sp>
      <p:sp>
        <p:nvSpPr>
          <p:cNvPr id="61" name="Rectangle 60"/>
          <p:cNvSpPr/>
          <p:nvPr/>
        </p:nvSpPr>
        <p:spPr>
          <a:xfrm>
            <a:off x="416190" y="2330450"/>
            <a:ext cx="1344877" cy="400050"/>
          </a:xfrm>
          <a:prstGeom prst="rect">
            <a:avLst/>
          </a:prstGeom>
          <a:solidFill>
            <a:srgbClr val="FFFFFF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>
                <a:solidFill>
                  <a:srgbClr val="000000"/>
                </a:solidFill>
              </a:rPr>
              <a:t>Question 2</a:t>
            </a:r>
          </a:p>
        </p:txBody>
      </p:sp>
      <p:sp>
        <p:nvSpPr>
          <p:cNvPr id="62" name="Rectangle 61"/>
          <p:cNvSpPr/>
          <p:nvPr/>
        </p:nvSpPr>
        <p:spPr>
          <a:xfrm>
            <a:off x="416190" y="3914775"/>
            <a:ext cx="1344877" cy="401638"/>
          </a:xfrm>
          <a:prstGeom prst="rect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>
                <a:solidFill>
                  <a:srgbClr val="000000"/>
                </a:solidFill>
              </a:rPr>
              <a:t>Question 3</a:t>
            </a:r>
          </a:p>
        </p:txBody>
      </p:sp>
      <p:sp>
        <p:nvSpPr>
          <p:cNvPr id="66" name="Rectangle 65"/>
          <p:cNvSpPr/>
          <p:nvPr/>
        </p:nvSpPr>
        <p:spPr>
          <a:xfrm>
            <a:off x="416190" y="4438650"/>
            <a:ext cx="1344877" cy="400050"/>
          </a:xfrm>
          <a:prstGeom prst="rect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>
                <a:solidFill>
                  <a:srgbClr val="000000"/>
                </a:solidFill>
              </a:rPr>
              <a:t>Question 4</a:t>
            </a:r>
          </a:p>
        </p:txBody>
      </p:sp>
      <p:sp>
        <p:nvSpPr>
          <p:cNvPr id="68" name="Rectangle 67"/>
          <p:cNvSpPr/>
          <p:nvPr/>
        </p:nvSpPr>
        <p:spPr>
          <a:xfrm>
            <a:off x="416190" y="6118225"/>
            <a:ext cx="1344877" cy="401638"/>
          </a:xfrm>
          <a:prstGeom prst="rect">
            <a:avLst/>
          </a:prstGeom>
          <a:solidFill>
            <a:srgbClr val="FFFFFF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>
                <a:solidFill>
                  <a:srgbClr val="000000"/>
                </a:solidFill>
              </a:rPr>
              <a:t>Question 5</a:t>
            </a:r>
          </a:p>
        </p:txBody>
      </p:sp>
      <p:sp>
        <p:nvSpPr>
          <p:cNvPr id="71" name="Rectangle 70"/>
          <p:cNvSpPr/>
          <p:nvPr/>
        </p:nvSpPr>
        <p:spPr>
          <a:xfrm>
            <a:off x="416190" y="2836864"/>
            <a:ext cx="1344877" cy="401637"/>
          </a:xfrm>
          <a:prstGeom prst="rect">
            <a:avLst/>
          </a:prstGeom>
          <a:solidFill>
            <a:srgbClr val="FFFFFF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>
                <a:solidFill>
                  <a:srgbClr val="000000"/>
                </a:solidFill>
              </a:rPr>
              <a:t>Question 6</a:t>
            </a:r>
          </a:p>
        </p:txBody>
      </p:sp>
      <p:sp>
        <p:nvSpPr>
          <p:cNvPr id="99" name="Rectangle 98"/>
          <p:cNvSpPr/>
          <p:nvPr/>
        </p:nvSpPr>
        <p:spPr>
          <a:xfrm>
            <a:off x="1840177" y="5572125"/>
            <a:ext cx="734352" cy="400050"/>
          </a:xfrm>
          <a:prstGeom prst="rect">
            <a:avLst/>
          </a:prstGeom>
          <a:solidFill>
            <a:srgbClr val="FFFFFF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>
                <a:solidFill>
                  <a:srgbClr val="000000"/>
                </a:solidFill>
              </a:rPr>
              <a:t>1/20</a:t>
            </a:r>
          </a:p>
        </p:txBody>
      </p:sp>
      <p:sp>
        <p:nvSpPr>
          <p:cNvPr id="100" name="Rectangle 99"/>
          <p:cNvSpPr/>
          <p:nvPr/>
        </p:nvSpPr>
        <p:spPr>
          <a:xfrm>
            <a:off x="1840177" y="2332038"/>
            <a:ext cx="734352" cy="400050"/>
          </a:xfrm>
          <a:prstGeom prst="rect">
            <a:avLst/>
          </a:prstGeom>
          <a:solidFill>
            <a:srgbClr val="FFFFFF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>
                <a:solidFill>
                  <a:srgbClr val="000000"/>
                </a:solidFill>
              </a:rPr>
              <a:t>3/20</a:t>
            </a:r>
          </a:p>
        </p:txBody>
      </p:sp>
      <p:sp>
        <p:nvSpPr>
          <p:cNvPr id="101" name="Rectangle 100"/>
          <p:cNvSpPr/>
          <p:nvPr/>
        </p:nvSpPr>
        <p:spPr>
          <a:xfrm>
            <a:off x="1840177" y="3916364"/>
            <a:ext cx="734352" cy="401637"/>
          </a:xfrm>
          <a:prstGeom prst="rect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>
                <a:solidFill>
                  <a:srgbClr val="000000"/>
                </a:solidFill>
              </a:rPr>
              <a:t>3/20</a:t>
            </a:r>
          </a:p>
        </p:txBody>
      </p:sp>
      <p:sp>
        <p:nvSpPr>
          <p:cNvPr id="102" name="Rectangle 101"/>
          <p:cNvSpPr/>
          <p:nvPr/>
        </p:nvSpPr>
        <p:spPr>
          <a:xfrm>
            <a:off x="1840177" y="4440238"/>
            <a:ext cx="734352" cy="400050"/>
          </a:xfrm>
          <a:prstGeom prst="rect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>
                <a:solidFill>
                  <a:srgbClr val="000000"/>
                </a:solidFill>
              </a:rPr>
              <a:t>7/20</a:t>
            </a:r>
          </a:p>
        </p:txBody>
      </p:sp>
      <p:sp>
        <p:nvSpPr>
          <p:cNvPr id="103" name="Rectangle 102"/>
          <p:cNvSpPr/>
          <p:nvPr/>
        </p:nvSpPr>
        <p:spPr>
          <a:xfrm>
            <a:off x="1840177" y="6096000"/>
            <a:ext cx="734352" cy="400050"/>
          </a:xfrm>
          <a:prstGeom prst="rect">
            <a:avLst/>
          </a:prstGeom>
          <a:solidFill>
            <a:srgbClr val="FFFFFF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>
                <a:solidFill>
                  <a:srgbClr val="000000"/>
                </a:solidFill>
              </a:rPr>
              <a:t>3/20</a:t>
            </a:r>
          </a:p>
        </p:txBody>
      </p:sp>
      <p:sp>
        <p:nvSpPr>
          <p:cNvPr id="104" name="Rectangle 103"/>
          <p:cNvSpPr/>
          <p:nvPr/>
        </p:nvSpPr>
        <p:spPr>
          <a:xfrm>
            <a:off x="1840177" y="2838450"/>
            <a:ext cx="734352" cy="401638"/>
          </a:xfrm>
          <a:prstGeom prst="rect">
            <a:avLst/>
          </a:prstGeom>
          <a:solidFill>
            <a:srgbClr val="FFFFFF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>
                <a:solidFill>
                  <a:srgbClr val="000000"/>
                </a:solidFill>
              </a:rPr>
              <a:t>3/20</a:t>
            </a:r>
          </a:p>
        </p:txBody>
      </p:sp>
      <p:sp>
        <p:nvSpPr>
          <p:cNvPr id="54" name="Rectangle 53"/>
          <p:cNvSpPr/>
          <p:nvPr/>
        </p:nvSpPr>
        <p:spPr>
          <a:xfrm>
            <a:off x="1840177" y="1838325"/>
            <a:ext cx="734352" cy="401638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>
                <a:solidFill>
                  <a:prstClr val="white"/>
                </a:solidFill>
              </a:rPr>
              <a:t>30 %</a:t>
            </a:r>
          </a:p>
        </p:txBody>
      </p:sp>
      <p:sp>
        <p:nvSpPr>
          <p:cNvPr id="64" name="Rectangle 63"/>
          <p:cNvSpPr/>
          <p:nvPr/>
        </p:nvSpPr>
        <p:spPr>
          <a:xfrm>
            <a:off x="1840177" y="3427413"/>
            <a:ext cx="734352" cy="4000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>
                <a:solidFill>
                  <a:prstClr val="white"/>
                </a:solidFill>
              </a:rPr>
              <a:t>50 %</a:t>
            </a:r>
          </a:p>
        </p:txBody>
      </p:sp>
      <p:sp>
        <p:nvSpPr>
          <p:cNvPr id="72" name="Rectangle 71"/>
          <p:cNvSpPr/>
          <p:nvPr/>
        </p:nvSpPr>
        <p:spPr>
          <a:xfrm>
            <a:off x="1840177" y="5059363"/>
            <a:ext cx="734352" cy="40005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>
                <a:solidFill>
                  <a:srgbClr val="000000"/>
                </a:solidFill>
              </a:rPr>
              <a:t>20 %</a:t>
            </a:r>
          </a:p>
        </p:txBody>
      </p:sp>
      <p:grpSp>
        <p:nvGrpSpPr>
          <p:cNvPr id="54290" name="Grouper 8"/>
          <p:cNvGrpSpPr>
            <a:grpSpLocks/>
          </p:cNvGrpSpPr>
          <p:nvPr/>
        </p:nvGrpSpPr>
        <p:grpSpPr bwMode="auto">
          <a:xfrm>
            <a:off x="2574529" y="2530475"/>
            <a:ext cx="2947723" cy="3765550"/>
            <a:chOff x="2261849" y="2467129"/>
            <a:chExt cx="3319407" cy="3765412"/>
          </a:xfrm>
        </p:grpSpPr>
        <p:cxnSp>
          <p:nvCxnSpPr>
            <p:cNvPr id="36" name="Connecteur droit 35"/>
            <p:cNvCxnSpPr/>
            <p:nvPr/>
          </p:nvCxnSpPr>
          <p:spPr>
            <a:xfrm flipV="1">
              <a:off x="2271532" y="2467129"/>
              <a:ext cx="3309724" cy="1588"/>
            </a:xfrm>
            <a:prstGeom prst="line">
              <a:avLst/>
            </a:prstGeom>
            <a:ln w="9525" cmpd="sng">
              <a:solidFill>
                <a:srgbClr val="000000"/>
              </a:solidFill>
              <a:headEnd type="none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Connecteur droit 92"/>
            <p:cNvCxnSpPr/>
            <p:nvPr/>
          </p:nvCxnSpPr>
          <p:spPr>
            <a:xfrm flipV="1">
              <a:off x="2261849" y="2971935"/>
              <a:ext cx="3309723" cy="1588"/>
            </a:xfrm>
            <a:prstGeom prst="line">
              <a:avLst/>
            </a:prstGeom>
            <a:ln w="9525" cmpd="sng">
              <a:solidFill>
                <a:srgbClr val="000000"/>
              </a:solidFill>
              <a:headEnd type="none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Connecteur droit 93"/>
            <p:cNvCxnSpPr/>
            <p:nvPr/>
          </p:nvCxnSpPr>
          <p:spPr>
            <a:xfrm flipV="1">
              <a:off x="2261849" y="4060921"/>
              <a:ext cx="3309723" cy="1588"/>
            </a:xfrm>
            <a:prstGeom prst="line">
              <a:avLst/>
            </a:prstGeom>
            <a:ln w="9525" cmpd="sng">
              <a:solidFill>
                <a:srgbClr val="000000"/>
              </a:solidFill>
              <a:headEnd type="none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Connecteur droit 95"/>
            <p:cNvCxnSpPr/>
            <p:nvPr/>
          </p:nvCxnSpPr>
          <p:spPr>
            <a:xfrm flipV="1">
              <a:off x="2261849" y="5713448"/>
              <a:ext cx="3309723" cy="1587"/>
            </a:xfrm>
            <a:prstGeom prst="line">
              <a:avLst/>
            </a:prstGeom>
            <a:ln w="9525" cmpd="sng">
              <a:solidFill>
                <a:srgbClr val="000000"/>
              </a:solidFill>
              <a:headEnd type="none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Connecteur droit 104"/>
            <p:cNvCxnSpPr/>
            <p:nvPr/>
          </p:nvCxnSpPr>
          <p:spPr>
            <a:xfrm flipV="1">
              <a:off x="2261849" y="6230954"/>
              <a:ext cx="3309723" cy="1587"/>
            </a:xfrm>
            <a:prstGeom prst="line">
              <a:avLst/>
            </a:prstGeom>
            <a:ln w="9525" cmpd="sng">
              <a:solidFill>
                <a:srgbClr val="000000"/>
              </a:solidFill>
              <a:headEnd type="none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Connecteur droit 105"/>
            <p:cNvCxnSpPr/>
            <p:nvPr/>
          </p:nvCxnSpPr>
          <p:spPr>
            <a:xfrm flipV="1">
              <a:off x="2261849" y="4575252"/>
              <a:ext cx="3309723" cy="1588"/>
            </a:xfrm>
            <a:prstGeom prst="line">
              <a:avLst/>
            </a:prstGeom>
            <a:ln w="9525" cmpd="sng">
              <a:solidFill>
                <a:srgbClr val="000000"/>
              </a:solidFill>
              <a:headEnd type="none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ZoneTexte 4"/>
          <p:cNvSpPr txBox="1"/>
          <p:nvPr/>
        </p:nvSpPr>
        <p:spPr>
          <a:xfrm>
            <a:off x="5527411" y="2330450"/>
            <a:ext cx="4332156" cy="33813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fr-FR" sz="1600" b="1" i="1" dirty="0">
                <a:solidFill>
                  <a:srgbClr val="FF0000"/>
                </a:solidFill>
                <a:cs typeface="+mn-cs"/>
              </a:rPr>
              <a:t>Non traité=&gt; poids de 15%, soit 3pts</a:t>
            </a:r>
          </a:p>
        </p:txBody>
      </p:sp>
      <p:sp>
        <p:nvSpPr>
          <p:cNvPr id="78" name="Rectangle 77"/>
          <p:cNvSpPr/>
          <p:nvPr/>
        </p:nvSpPr>
        <p:spPr>
          <a:xfrm>
            <a:off x="416190" y="958850"/>
            <a:ext cx="2302802" cy="401638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b="1" dirty="0">
                <a:solidFill>
                  <a:prstClr val="black"/>
                </a:solidFill>
              </a:rPr>
              <a:t>Sujet</a:t>
            </a:r>
          </a:p>
        </p:txBody>
      </p:sp>
      <p:sp>
        <p:nvSpPr>
          <p:cNvPr id="63" name="Rectangle 62"/>
          <p:cNvSpPr/>
          <p:nvPr/>
        </p:nvSpPr>
        <p:spPr>
          <a:xfrm>
            <a:off x="5513653" y="942976"/>
            <a:ext cx="4345914" cy="11398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b="1" i="1" dirty="0">
                <a:solidFill>
                  <a:srgbClr val="000000"/>
                </a:solidFill>
              </a:rPr>
              <a:t>Exemple traité: Poids atteint  </a:t>
            </a:r>
          </a:p>
          <a:p>
            <a:pPr algn="ctr">
              <a:defRPr/>
            </a:pPr>
            <a:r>
              <a:rPr lang="fr-FR" b="1" i="1" dirty="0">
                <a:solidFill>
                  <a:srgbClr val="000000"/>
                </a:solidFill>
              </a:rPr>
              <a:t>0 + 3x0,33 + 7x0,66 + 4 = 9,6 </a:t>
            </a:r>
          </a:p>
          <a:p>
            <a:pPr algn="ctr">
              <a:defRPr/>
            </a:pPr>
            <a:r>
              <a:rPr lang="fr-FR" b="1" i="1" dirty="0">
                <a:solidFill>
                  <a:srgbClr val="000000"/>
                </a:solidFill>
              </a:rPr>
              <a:t>9,6 x 1,17 = 11,2 soit </a:t>
            </a:r>
            <a:r>
              <a:rPr lang="fr-FR" b="1" i="1" dirty="0">
                <a:solidFill>
                  <a:srgbClr val="00B050"/>
                </a:solidFill>
              </a:rPr>
              <a:t>11,5</a:t>
            </a:r>
            <a:r>
              <a:rPr lang="fr-FR" b="1" i="1" dirty="0">
                <a:solidFill>
                  <a:srgbClr val="000000"/>
                </a:solidFill>
              </a:rPr>
              <a:t> au lieu de 10</a:t>
            </a:r>
          </a:p>
        </p:txBody>
      </p:sp>
      <p:sp>
        <p:nvSpPr>
          <p:cNvPr id="57" name="Rectangle 56"/>
          <p:cNvSpPr/>
          <p:nvPr/>
        </p:nvSpPr>
        <p:spPr>
          <a:xfrm>
            <a:off x="6019271" y="2860675"/>
            <a:ext cx="1797183" cy="3659188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fr-FR" dirty="0">
                <a:solidFill>
                  <a:srgbClr val="000000"/>
                </a:solidFill>
              </a:rPr>
              <a:t>L’annulation de la question 2 pèse 3 pts. </a:t>
            </a:r>
          </a:p>
          <a:p>
            <a:pPr>
              <a:defRPr/>
            </a:pPr>
            <a:r>
              <a:rPr lang="fr-FR" dirty="0">
                <a:solidFill>
                  <a:srgbClr val="000000"/>
                </a:solidFill>
              </a:rPr>
              <a:t>Les candidats sont notés sur 17 pts.</a:t>
            </a:r>
          </a:p>
          <a:p>
            <a:pPr>
              <a:defRPr/>
            </a:pPr>
            <a:r>
              <a:rPr lang="fr-FR" dirty="0">
                <a:solidFill>
                  <a:srgbClr val="000000"/>
                </a:solidFill>
              </a:rPr>
              <a:t>Il faut multiplier chaque question </a:t>
            </a:r>
            <a:r>
              <a:rPr lang="fr-FR">
                <a:solidFill>
                  <a:srgbClr val="000000"/>
                </a:solidFill>
              </a:rPr>
              <a:t>par 1,17 </a:t>
            </a:r>
            <a:r>
              <a:rPr lang="fr-FR" dirty="0">
                <a:solidFill>
                  <a:srgbClr val="000000"/>
                </a:solidFill>
              </a:rPr>
              <a:t>pour ajuster le barème sur 20</a:t>
            </a:r>
          </a:p>
        </p:txBody>
      </p:sp>
      <p:sp>
        <p:nvSpPr>
          <p:cNvPr id="47" name="Titre 1"/>
          <p:cNvSpPr txBox="1">
            <a:spLocks/>
          </p:cNvSpPr>
          <p:nvPr/>
        </p:nvSpPr>
        <p:spPr>
          <a:xfrm>
            <a:off x="488504" y="0"/>
            <a:ext cx="9417496" cy="77809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fr-FR" sz="3600" b="1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Ajustement académique des notes </a:t>
            </a:r>
            <a:endParaRPr lang="fr-FR" sz="3600" dirty="0"/>
          </a:p>
        </p:txBody>
      </p:sp>
      <p:sp>
        <p:nvSpPr>
          <p:cNvPr id="48" name="ZoneTexte 3"/>
          <p:cNvSpPr txBox="1">
            <a:spLocks noChangeArrowheads="1"/>
          </p:cNvSpPr>
          <p:nvPr/>
        </p:nvSpPr>
        <p:spPr bwMode="auto">
          <a:xfrm>
            <a:off x="1601788" y="6381750"/>
            <a:ext cx="67691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600" dirty="0" smtClean="0">
                <a:solidFill>
                  <a:srgbClr val="7F7F7F"/>
                </a:solidFill>
                <a:latin typeface="Calibri" pitchFamily="34" charset="0"/>
              </a:rPr>
              <a:t>Jean-Pierre COLLIGNON IGEN – Jean-Pierre DELORME IA-IPR</a:t>
            </a:r>
            <a:endParaRPr lang="fr-FR" sz="16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347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298" name="Grouper 7"/>
          <p:cNvGrpSpPr>
            <a:grpSpLocks/>
          </p:cNvGrpSpPr>
          <p:nvPr/>
        </p:nvGrpSpPr>
        <p:grpSpPr bwMode="auto">
          <a:xfrm>
            <a:off x="2933965" y="968375"/>
            <a:ext cx="2392231" cy="5753100"/>
            <a:chOff x="2568263" y="878789"/>
            <a:chExt cx="2844116" cy="5754460"/>
          </a:xfrm>
        </p:grpSpPr>
        <p:sp>
          <p:nvSpPr>
            <p:cNvPr id="56" name="Rectangle 55"/>
            <p:cNvSpPr/>
            <p:nvPr/>
          </p:nvSpPr>
          <p:spPr>
            <a:xfrm>
              <a:off x="4843965" y="1596509"/>
              <a:ext cx="568414" cy="5036740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>
                <a:solidFill>
                  <a:srgbClr val="000000"/>
                </a:solidFill>
              </a:endParaRP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2568263" y="1596509"/>
              <a:ext cx="568414" cy="503674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>
                <a:solidFill>
                  <a:srgbClr val="000000"/>
                </a:solidFill>
              </a:endParaRPr>
            </a:p>
          </p:txBody>
        </p:sp>
        <p:sp>
          <p:nvSpPr>
            <p:cNvPr id="79" name="Rectangle 78"/>
            <p:cNvSpPr/>
            <p:nvPr/>
          </p:nvSpPr>
          <p:spPr>
            <a:xfrm>
              <a:off x="3136677" y="1596509"/>
              <a:ext cx="568414" cy="503674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>
                <a:solidFill>
                  <a:srgbClr val="000000"/>
                </a:solidFill>
              </a:endParaRPr>
            </a:p>
          </p:txBody>
        </p:sp>
        <p:sp>
          <p:nvSpPr>
            <p:cNvPr id="81" name="Rectangle 80"/>
            <p:cNvSpPr/>
            <p:nvPr/>
          </p:nvSpPr>
          <p:spPr>
            <a:xfrm>
              <a:off x="3705091" y="1596509"/>
              <a:ext cx="570459" cy="503674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>
                <a:solidFill>
                  <a:srgbClr val="000000"/>
                </a:solidFill>
              </a:endParaRPr>
            </a:p>
          </p:txBody>
        </p:sp>
        <p:sp>
          <p:nvSpPr>
            <p:cNvPr id="91" name="Rectangle 90"/>
            <p:cNvSpPr/>
            <p:nvPr/>
          </p:nvSpPr>
          <p:spPr>
            <a:xfrm>
              <a:off x="4275551" y="1596509"/>
              <a:ext cx="568414" cy="503674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>
                <a:solidFill>
                  <a:srgbClr val="000000"/>
                </a:solidFill>
              </a:endParaRPr>
            </a:p>
          </p:txBody>
        </p:sp>
        <p:sp>
          <p:nvSpPr>
            <p:cNvPr id="2" name="ZoneTexte 1"/>
            <p:cNvSpPr txBox="1"/>
            <p:nvPr/>
          </p:nvSpPr>
          <p:spPr>
            <a:xfrm>
              <a:off x="4285773" y="2239599"/>
              <a:ext cx="343502" cy="460484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fr-FR" sz="2400" dirty="0">
                  <a:solidFill>
                    <a:srgbClr val="1F497D">
                      <a:lumMod val="75000"/>
                    </a:srgbClr>
                  </a:solidFill>
                  <a:cs typeface="+mn-cs"/>
                </a:rPr>
                <a:t>✘</a:t>
              </a:r>
            </a:p>
          </p:txBody>
        </p:sp>
        <p:sp>
          <p:nvSpPr>
            <p:cNvPr id="44" name="ZoneTexte 43"/>
            <p:cNvSpPr txBox="1"/>
            <p:nvPr/>
          </p:nvSpPr>
          <p:spPr>
            <a:xfrm>
              <a:off x="4821473" y="5993336"/>
              <a:ext cx="343502" cy="460484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fr-FR" sz="2400" dirty="0">
                  <a:solidFill>
                    <a:srgbClr val="FF0000"/>
                  </a:solidFill>
                  <a:cs typeface="+mn-cs"/>
                </a:rPr>
                <a:t>✘</a:t>
              </a:r>
            </a:p>
          </p:txBody>
        </p:sp>
        <p:sp>
          <p:nvSpPr>
            <p:cNvPr id="45" name="ZoneTexte 44"/>
            <p:cNvSpPr txBox="1"/>
            <p:nvPr/>
          </p:nvSpPr>
          <p:spPr>
            <a:xfrm>
              <a:off x="4242836" y="4316539"/>
              <a:ext cx="345546" cy="460484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fr-FR" sz="2400" dirty="0">
                  <a:solidFill>
                    <a:srgbClr val="FF0000"/>
                  </a:solidFill>
                  <a:cs typeface="+mn-cs"/>
                </a:rPr>
                <a:t>✘</a:t>
              </a:r>
            </a:p>
          </p:txBody>
        </p:sp>
        <p:sp>
          <p:nvSpPr>
            <p:cNvPr id="42" name="ZoneTexte 41"/>
            <p:cNvSpPr txBox="1"/>
            <p:nvPr/>
          </p:nvSpPr>
          <p:spPr>
            <a:xfrm>
              <a:off x="3132588" y="2720724"/>
              <a:ext cx="343502" cy="462072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fr-FR" sz="2400" dirty="0">
                  <a:solidFill>
                    <a:srgbClr val="FF0000"/>
                  </a:solidFill>
                  <a:cs typeface="+mn-cs"/>
                </a:rPr>
                <a:t>✘</a:t>
              </a:r>
            </a:p>
          </p:txBody>
        </p:sp>
        <p:sp>
          <p:nvSpPr>
            <p:cNvPr id="46" name="ZoneTexte 45"/>
            <p:cNvSpPr txBox="1"/>
            <p:nvPr/>
          </p:nvSpPr>
          <p:spPr>
            <a:xfrm>
              <a:off x="3711226" y="3792541"/>
              <a:ext cx="345546" cy="460484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fr-FR" sz="2400" dirty="0">
                  <a:solidFill>
                    <a:srgbClr val="FF0000"/>
                  </a:solidFill>
                  <a:cs typeface="+mn-cs"/>
                </a:rPr>
                <a:t>✘</a:t>
              </a:r>
            </a:p>
          </p:txBody>
        </p:sp>
        <p:sp>
          <p:nvSpPr>
            <p:cNvPr id="58" name="ZoneTexte 57"/>
            <p:cNvSpPr txBox="1"/>
            <p:nvPr/>
          </p:nvSpPr>
          <p:spPr>
            <a:xfrm>
              <a:off x="4868501" y="5459810"/>
              <a:ext cx="343502" cy="462071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fr-FR" sz="2400" dirty="0">
                  <a:solidFill>
                    <a:srgbClr val="FF0000"/>
                  </a:solidFill>
                  <a:cs typeface="+mn-cs"/>
                </a:rPr>
                <a:t>✘</a:t>
              </a: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2568263" y="878789"/>
              <a:ext cx="568414" cy="60656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r-FR" dirty="0">
                  <a:solidFill>
                    <a:srgbClr val="000000"/>
                  </a:solidFill>
                </a:rPr>
                <a:t>x</a:t>
              </a:r>
            </a:p>
          </p:txBody>
        </p:sp>
        <p:sp>
          <p:nvSpPr>
            <p:cNvPr id="67" name="Rectangle 66"/>
            <p:cNvSpPr/>
            <p:nvPr/>
          </p:nvSpPr>
          <p:spPr>
            <a:xfrm>
              <a:off x="3136677" y="878789"/>
              <a:ext cx="568414" cy="60656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r-FR" dirty="0">
                  <a:solidFill>
                    <a:srgbClr val="000000"/>
                  </a:solidFill>
                </a:rPr>
                <a:t>0</a:t>
              </a: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3705091" y="878789"/>
              <a:ext cx="570459" cy="60656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r-FR" dirty="0">
                  <a:solidFill>
                    <a:srgbClr val="000000"/>
                  </a:solidFill>
                </a:rPr>
                <a:t>33%</a:t>
              </a:r>
            </a:p>
          </p:txBody>
        </p:sp>
        <p:sp>
          <p:nvSpPr>
            <p:cNvPr id="70" name="Rectangle 69"/>
            <p:cNvSpPr/>
            <p:nvPr/>
          </p:nvSpPr>
          <p:spPr>
            <a:xfrm>
              <a:off x="4275551" y="878789"/>
              <a:ext cx="568414" cy="60656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r-FR" dirty="0">
                  <a:solidFill>
                    <a:srgbClr val="000000"/>
                  </a:solidFill>
                </a:rPr>
                <a:t>66%</a:t>
              </a:r>
            </a:p>
          </p:txBody>
        </p:sp>
        <p:sp>
          <p:nvSpPr>
            <p:cNvPr id="74" name="Rectangle 73"/>
            <p:cNvSpPr/>
            <p:nvPr/>
          </p:nvSpPr>
          <p:spPr>
            <a:xfrm>
              <a:off x="4843965" y="878789"/>
              <a:ext cx="568414" cy="60656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r-FR" sz="1200" dirty="0">
                  <a:solidFill>
                    <a:srgbClr val="000000"/>
                  </a:solidFill>
                </a:rPr>
                <a:t>100%</a:t>
              </a:r>
            </a:p>
          </p:txBody>
        </p:sp>
      </p:grpSp>
      <p:sp>
        <p:nvSpPr>
          <p:cNvPr id="60" name="Rectangle 59"/>
          <p:cNvSpPr/>
          <p:nvPr/>
        </p:nvSpPr>
        <p:spPr>
          <a:xfrm>
            <a:off x="443707" y="5607050"/>
            <a:ext cx="1344877" cy="401638"/>
          </a:xfrm>
          <a:prstGeom prst="rect">
            <a:avLst/>
          </a:prstGeom>
          <a:solidFill>
            <a:srgbClr val="FFFFFF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>
                <a:solidFill>
                  <a:srgbClr val="000000"/>
                </a:solidFill>
              </a:rPr>
              <a:t>Question 1</a:t>
            </a:r>
          </a:p>
        </p:txBody>
      </p:sp>
      <p:sp>
        <p:nvSpPr>
          <p:cNvPr id="61" name="Rectangle 60"/>
          <p:cNvSpPr/>
          <p:nvPr/>
        </p:nvSpPr>
        <p:spPr>
          <a:xfrm>
            <a:off x="443707" y="2355850"/>
            <a:ext cx="1344877" cy="400050"/>
          </a:xfrm>
          <a:prstGeom prst="rect">
            <a:avLst/>
          </a:prstGeom>
          <a:solidFill>
            <a:srgbClr val="FFFFFF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>
                <a:solidFill>
                  <a:srgbClr val="000000"/>
                </a:solidFill>
              </a:rPr>
              <a:t>Question 2</a:t>
            </a:r>
          </a:p>
        </p:txBody>
      </p:sp>
      <p:sp>
        <p:nvSpPr>
          <p:cNvPr id="62" name="Rectangle 61"/>
          <p:cNvSpPr/>
          <p:nvPr/>
        </p:nvSpPr>
        <p:spPr>
          <a:xfrm>
            <a:off x="443707" y="3940175"/>
            <a:ext cx="1344877" cy="401638"/>
          </a:xfrm>
          <a:prstGeom prst="rect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>
                <a:solidFill>
                  <a:srgbClr val="000000"/>
                </a:solidFill>
              </a:rPr>
              <a:t>Question 3</a:t>
            </a:r>
          </a:p>
        </p:txBody>
      </p:sp>
      <p:sp>
        <p:nvSpPr>
          <p:cNvPr id="66" name="Rectangle 65"/>
          <p:cNvSpPr/>
          <p:nvPr/>
        </p:nvSpPr>
        <p:spPr>
          <a:xfrm>
            <a:off x="443707" y="4464050"/>
            <a:ext cx="1344877" cy="400050"/>
          </a:xfrm>
          <a:prstGeom prst="rect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>
                <a:solidFill>
                  <a:srgbClr val="000000"/>
                </a:solidFill>
              </a:rPr>
              <a:t>Question 4</a:t>
            </a:r>
          </a:p>
        </p:txBody>
      </p:sp>
      <p:sp>
        <p:nvSpPr>
          <p:cNvPr id="68" name="Rectangle 67"/>
          <p:cNvSpPr/>
          <p:nvPr/>
        </p:nvSpPr>
        <p:spPr>
          <a:xfrm>
            <a:off x="443707" y="6130925"/>
            <a:ext cx="1344877" cy="401638"/>
          </a:xfrm>
          <a:prstGeom prst="rect">
            <a:avLst/>
          </a:prstGeom>
          <a:solidFill>
            <a:srgbClr val="FFFFFF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>
                <a:solidFill>
                  <a:srgbClr val="000000"/>
                </a:solidFill>
              </a:rPr>
              <a:t>Question 5</a:t>
            </a:r>
          </a:p>
        </p:txBody>
      </p:sp>
      <p:sp>
        <p:nvSpPr>
          <p:cNvPr id="71" name="Rectangle 70"/>
          <p:cNvSpPr/>
          <p:nvPr/>
        </p:nvSpPr>
        <p:spPr>
          <a:xfrm>
            <a:off x="443707" y="2862264"/>
            <a:ext cx="1344877" cy="401637"/>
          </a:xfrm>
          <a:prstGeom prst="rect">
            <a:avLst/>
          </a:prstGeom>
          <a:solidFill>
            <a:srgbClr val="FFFFFF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>
                <a:solidFill>
                  <a:srgbClr val="000000"/>
                </a:solidFill>
              </a:rPr>
              <a:t>Question 6</a:t>
            </a:r>
          </a:p>
        </p:txBody>
      </p:sp>
      <p:sp>
        <p:nvSpPr>
          <p:cNvPr id="99" name="Rectangle 98"/>
          <p:cNvSpPr/>
          <p:nvPr/>
        </p:nvSpPr>
        <p:spPr>
          <a:xfrm>
            <a:off x="1867694" y="5597525"/>
            <a:ext cx="734352" cy="400050"/>
          </a:xfrm>
          <a:prstGeom prst="rect">
            <a:avLst/>
          </a:prstGeom>
          <a:solidFill>
            <a:srgbClr val="FFFFFF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>
                <a:solidFill>
                  <a:srgbClr val="000000"/>
                </a:solidFill>
              </a:rPr>
              <a:t>1/20</a:t>
            </a:r>
          </a:p>
        </p:txBody>
      </p:sp>
      <p:sp>
        <p:nvSpPr>
          <p:cNvPr id="100" name="Rectangle 99"/>
          <p:cNvSpPr/>
          <p:nvPr/>
        </p:nvSpPr>
        <p:spPr>
          <a:xfrm>
            <a:off x="1867694" y="2357438"/>
            <a:ext cx="734352" cy="400050"/>
          </a:xfrm>
          <a:prstGeom prst="rect">
            <a:avLst/>
          </a:prstGeom>
          <a:solidFill>
            <a:srgbClr val="FFFFFF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>
                <a:solidFill>
                  <a:srgbClr val="000000"/>
                </a:solidFill>
              </a:rPr>
              <a:t>3/20</a:t>
            </a:r>
          </a:p>
        </p:txBody>
      </p:sp>
      <p:sp>
        <p:nvSpPr>
          <p:cNvPr id="101" name="Rectangle 100"/>
          <p:cNvSpPr/>
          <p:nvPr/>
        </p:nvSpPr>
        <p:spPr>
          <a:xfrm>
            <a:off x="1867694" y="3941764"/>
            <a:ext cx="734352" cy="401637"/>
          </a:xfrm>
          <a:prstGeom prst="rect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>
                <a:solidFill>
                  <a:srgbClr val="000000"/>
                </a:solidFill>
              </a:rPr>
              <a:t>3/20</a:t>
            </a:r>
          </a:p>
        </p:txBody>
      </p:sp>
      <p:sp>
        <p:nvSpPr>
          <p:cNvPr id="102" name="Rectangle 101"/>
          <p:cNvSpPr/>
          <p:nvPr/>
        </p:nvSpPr>
        <p:spPr>
          <a:xfrm>
            <a:off x="1867694" y="4465638"/>
            <a:ext cx="734352" cy="400050"/>
          </a:xfrm>
          <a:prstGeom prst="rect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>
                <a:solidFill>
                  <a:srgbClr val="000000"/>
                </a:solidFill>
              </a:rPr>
              <a:t>7/20</a:t>
            </a:r>
          </a:p>
        </p:txBody>
      </p:sp>
      <p:sp>
        <p:nvSpPr>
          <p:cNvPr id="103" name="Rectangle 102"/>
          <p:cNvSpPr/>
          <p:nvPr/>
        </p:nvSpPr>
        <p:spPr>
          <a:xfrm>
            <a:off x="1867694" y="6121400"/>
            <a:ext cx="734352" cy="400050"/>
          </a:xfrm>
          <a:prstGeom prst="rect">
            <a:avLst/>
          </a:prstGeom>
          <a:solidFill>
            <a:srgbClr val="FFFFFF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>
                <a:solidFill>
                  <a:srgbClr val="000000"/>
                </a:solidFill>
              </a:rPr>
              <a:t>3/20</a:t>
            </a:r>
          </a:p>
        </p:txBody>
      </p:sp>
      <p:sp>
        <p:nvSpPr>
          <p:cNvPr id="104" name="Rectangle 103"/>
          <p:cNvSpPr/>
          <p:nvPr/>
        </p:nvSpPr>
        <p:spPr>
          <a:xfrm>
            <a:off x="1867694" y="2863850"/>
            <a:ext cx="734352" cy="401638"/>
          </a:xfrm>
          <a:prstGeom prst="rect">
            <a:avLst/>
          </a:prstGeom>
          <a:solidFill>
            <a:srgbClr val="FFFFFF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>
                <a:solidFill>
                  <a:srgbClr val="000000"/>
                </a:solidFill>
              </a:rPr>
              <a:t>3/20</a:t>
            </a:r>
          </a:p>
        </p:txBody>
      </p:sp>
      <p:sp>
        <p:nvSpPr>
          <p:cNvPr id="54" name="Rectangle 53"/>
          <p:cNvSpPr/>
          <p:nvPr/>
        </p:nvSpPr>
        <p:spPr>
          <a:xfrm>
            <a:off x="1867694" y="1863725"/>
            <a:ext cx="734352" cy="401638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>
                <a:solidFill>
                  <a:prstClr val="white"/>
                </a:solidFill>
              </a:rPr>
              <a:t>30 %</a:t>
            </a:r>
          </a:p>
        </p:txBody>
      </p:sp>
      <p:sp>
        <p:nvSpPr>
          <p:cNvPr id="64" name="Rectangle 63"/>
          <p:cNvSpPr/>
          <p:nvPr/>
        </p:nvSpPr>
        <p:spPr>
          <a:xfrm>
            <a:off x="1867694" y="3452813"/>
            <a:ext cx="734352" cy="4000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>
                <a:solidFill>
                  <a:prstClr val="white"/>
                </a:solidFill>
              </a:rPr>
              <a:t>50 %</a:t>
            </a:r>
          </a:p>
        </p:txBody>
      </p:sp>
      <p:sp>
        <p:nvSpPr>
          <p:cNvPr id="72" name="Rectangle 71"/>
          <p:cNvSpPr/>
          <p:nvPr/>
        </p:nvSpPr>
        <p:spPr>
          <a:xfrm>
            <a:off x="1867694" y="5084763"/>
            <a:ext cx="734352" cy="40005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>
                <a:solidFill>
                  <a:srgbClr val="000000"/>
                </a:solidFill>
              </a:rPr>
              <a:t>20 %</a:t>
            </a:r>
          </a:p>
        </p:txBody>
      </p:sp>
      <p:cxnSp>
        <p:nvCxnSpPr>
          <p:cNvPr id="36" name="Connecteur droit 35"/>
          <p:cNvCxnSpPr/>
          <p:nvPr/>
        </p:nvCxnSpPr>
        <p:spPr>
          <a:xfrm flipV="1">
            <a:off x="2610644" y="2555875"/>
            <a:ext cx="2939125" cy="1588"/>
          </a:xfrm>
          <a:prstGeom prst="line">
            <a:avLst/>
          </a:prstGeom>
          <a:ln w="9525" cmpd="sng">
            <a:solidFill>
              <a:srgbClr val="000000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Connecteur droit 92"/>
          <p:cNvCxnSpPr/>
          <p:nvPr/>
        </p:nvCxnSpPr>
        <p:spPr>
          <a:xfrm flipV="1">
            <a:off x="2602046" y="3060700"/>
            <a:ext cx="2939123" cy="1588"/>
          </a:xfrm>
          <a:prstGeom prst="line">
            <a:avLst/>
          </a:prstGeom>
          <a:ln w="9525" cmpd="sng">
            <a:solidFill>
              <a:srgbClr val="000000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Connecteur droit 93"/>
          <p:cNvCxnSpPr/>
          <p:nvPr/>
        </p:nvCxnSpPr>
        <p:spPr>
          <a:xfrm flipV="1">
            <a:off x="2602046" y="4149725"/>
            <a:ext cx="2939123" cy="1588"/>
          </a:xfrm>
          <a:prstGeom prst="line">
            <a:avLst/>
          </a:prstGeom>
          <a:ln w="9525" cmpd="sng">
            <a:solidFill>
              <a:srgbClr val="000000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Connecteur droit 95"/>
          <p:cNvCxnSpPr/>
          <p:nvPr/>
        </p:nvCxnSpPr>
        <p:spPr>
          <a:xfrm flipV="1">
            <a:off x="2602046" y="5802314"/>
            <a:ext cx="2939123" cy="1587"/>
          </a:xfrm>
          <a:prstGeom prst="line">
            <a:avLst/>
          </a:prstGeom>
          <a:ln w="9525" cmpd="sng">
            <a:solidFill>
              <a:srgbClr val="000000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5" name="Connecteur droit 104"/>
          <p:cNvCxnSpPr/>
          <p:nvPr/>
        </p:nvCxnSpPr>
        <p:spPr>
          <a:xfrm flipV="1">
            <a:off x="2602046" y="6319839"/>
            <a:ext cx="2939123" cy="1587"/>
          </a:xfrm>
          <a:prstGeom prst="line">
            <a:avLst/>
          </a:prstGeom>
          <a:ln w="9525" cmpd="sng">
            <a:solidFill>
              <a:srgbClr val="000000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Connecteur droit 105"/>
          <p:cNvCxnSpPr/>
          <p:nvPr/>
        </p:nvCxnSpPr>
        <p:spPr>
          <a:xfrm flipV="1">
            <a:off x="2602046" y="4664075"/>
            <a:ext cx="2939123" cy="1588"/>
          </a:xfrm>
          <a:prstGeom prst="line">
            <a:avLst/>
          </a:prstGeom>
          <a:ln w="9525" cmpd="sng">
            <a:solidFill>
              <a:srgbClr val="000000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ZoneTexte 4"/>
          <p:cNvSpPr txBox="1"/>
          <p:nvPr/>
        </p:nvSpPr>
        <p:spPr>
          <a:xfrm>
            <a:off x="5554928" y="2282826"/>
            <a:ext cx="2681156" cy="523875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fr-FR" sz="1400" b="1" i="1" dirty="0">
                <a:solidFill>
                  <a:srgbClr val="17375E"/>
                </a:solidFill>
                <a:cs typeface="+mn-cs"/>
              </a:rPr>
              <a:t>Question annulée mais abordée par un candidat</a:t>
            </a:r>
          </a:p>
        </p:txBody>
      </p:sp>
      <p:sp>
        <p:nvSpPr>
          <p:cNvPr id="78" name="Rectangle 77"/>
          <p:cNvSpPr/>
          <p:nvPr/>
        </p:nvSpPr>
        <p:spPr>
          <a:xfrm>
            <a:off x="443707" y="984250"/>
            <a:ext cx="2302802" cy="401638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b="1" dirty="0">
                <a:solidFill>
                  <a:prstClr val="black"/>
                </a:solidFill>
              </a:rPr>
              <a:t>Sujet</a:t>
            </a:r>
          </a:p>
        </p:txBody>
      </p:sp>
      <p:sp>
        <p:nvSpPr>
          <p:cNvPr id="63" name="Rectangle 62"/>
          <p:cNvSpPr/>
          <p:nvPr/>
        </p:nvSpPr>
        <p:spPr>
          <a:xfrm>
            <a:off x="5541169" y="968376"/>
            <a:ext cx="4345914" cy="11398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b="1" i="1" dirty="0">
                <a:solidFill>
                  <a:srgbClr val="000000"/>
                </a:solidFill>
              </a:rPr>
              <a:t>Exemple traité: Poids atteint  </a:t>
            </a:r>
          </a:p>
          <a:p>
            <a:pPr algn="ctr">
              <a:defRPr/>
            </a:pPr>
            <a:r>
              <a:rPr lang="fr-FR" b="1" i="1" dirty="0">
                <a:solidFill>
                  <a:srgbClr val="000000"/>
                </a:solidFill>
              </a:rPr>
              <a:t>0+ 0,33x3 + </a:t>
            </a:r>
            <a:r>
              <a:rPr lang="fr-FR" b="1" i="1" dirty="0">
                <a:solidFill>
                  <a:srgbClr val="FF0000"/>
                </a:solidFill>
              </a:rPr>
              <a:t>(7+3)x0,66 </a:t>
            </a:r>
            <a:r>
              <a:rPr lang="fr-FR" b="1" i="1" dirty="0">
                <a:solidFill>
                  <a:srgbClr val="000000"/>
                </a:solidFill>
              </a:rPr>
              <a:t>+ 4 = 11,65</a:t>
            </a:r>
            <a:endParaRPr lang="fr-FR" b="1" i="1" dirty="0">
              <a:solidFill>
                <a:srgbClr val="0000FF"/>
              </a:solidFill>
            </a:endParaRPr>
          </a:p>
          <a:p>
            <a:pPr algn="ctr">
              <a:defRPr/>
            </a:pPr>
            <a:r>
              <a:rPr lang="fr-FR" b="1" i="1" dirty="0">
                <a:solidFill>
                  <a:srgbClr val="000000"/>
                </a:solidFill>
              </a:rPr>
              <a:t>11,65 x 1,17 =&gt; </a:t>
            </a:r>
            <a:r>
              <a:rPr lang="fr-FR" b="1" i="1" dirty="0">
                <a:solidFill>
                  <a:srgbClr val="0070C0"/>
                </a:solidFill>
              </a:rPr>
              <a:t>13,6 / 20  </a:t>
            </a:r>
          </a:p>
          <a:p>
            <a:pPr algn="ctr">
              <a:defRPr/>
            </a:pPr>
            <a:r>
              <a:rPr lang="fr-FR" b="1" i="1" dirty="0">
                <a:solidFill>
                  <a:srgbClr val="00B050"/>
                </a:solidFill>
              </a:rPr>
              <a:t>soit 14/20 au lieu de 11,5</a:t>
            </a:r>
          </a:p>
        </p:txBody>
      </p:sp>
      <p:sp>
        <p:nvSpPr>
          <p:cNvPr id="57" name="Rectangle 56"/>
          <p:cNvSpPr/>
          <p:nvPr/>
        </p:nvSpPr>
        <p:spPr>
          <a:xfrm>
            <a:off x="6005512" y="3065463"/>
            <a:ext cx="3116263" cy="2106612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fr-FR" b="1" dirty="0">
                <a:solidFill>
                  <a:srgbClr val="000000"/>
                </a:solidFill>
              </a:rPr>
              <a:t>Le candidat ayant répondu ne doit pas être pénalisé.</a:t>
            </a:r>
          </a:p>
          <a:p>
            <a:pPr>
              <a:defRPr/>
            </a:pPr>
            <a:endParaRPr lang="fr-FR" b="1" dirty="0">
              <a:solidFill>
                <a:srgbClr val="000000"/>
              </a:solidFill>
            </a:endParaRPr>
          </a:p>
          <a:p>
            <a:pPr>
              <a:defRPr/>
            </a:pPr>
            <a:r>
              <a:rPr lang="fr-FR" dirty="0">
                <a:solidFill>
                  <a:srgbClr val="000000"/>
                </a:solidFill>
              </a:rPr>
              <a:t>On calcule sa note avec la correction majorée de 15% et on y ajoute la note de la question annulée.</a:t>
            </a:r>
          </a:p>
        </p:txBody>
      </p:sp>
      <p:sp>
        <p:nvSpPr>
          <p:cNvPr id="47" name="Titre 1"/>
          <p:cNvSpPr txBox="1">
            <a:spLocks/>
          </p:cNvSpPr>
          <p:nvPr/>
        </p:nvSpPr>
        <p:spPr>
          <a:xfrm>
            <a:off x="495299" y="116632"/>
            <a:ext cx="9391783" cy="936104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fr-FR" sz="2800" b="1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Cas des candidats ayant répondu à la question annulée </a:t>
            </a:r>
            <a:endParaRPr lang="fr-FR" sz="2800" dirty="0"/>
          </a:p>
        </p:txBody>
      </p:sp>
      <p:sp>
        <p:nvSpPr>
          <p:cNvPr id="48" name="ZoneTexte 3"/>
          <p:cNvSpPr txBox="1">
            <a:spLocks noChangeArrowheads="1"/>
          </p:cNvSpPr>
          <p:nvPr/>
        </p:nvSpPr>
        <p:spPr bwMode="auto">
          <a:xfrm>
            <a:off x="1601788" y="6381750"/>
            <a:ext cx="67691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600" dirty="0" smtClean="0">
                <a:solidFill>
                  <a:srgbClr val="7F7F7F"/>
                </a:solidFill>
                <a:latin typeface="Calibri" pitchFamily="34" charset="0"/>
              </a:rPr>
              <a:t>Jean-Pierre COLLIGNON IGEN – Jean-Pierre DELORME IA-IPR</a:t>
            </a:r>
            <a:endParaRPr lang="fr-FR" sz="16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3354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88504" y="7058"/>
            <a:ext cx="9417496" cy="576064"/>
          </a:xfrm>
        </p:spPr>
        <p:txBody>
          <a:bodyPr/>
          <a:lstStyle/>
          <a:p>
            <a:r>
              <a:rPr lang="fr-FR" sz="3600" b="1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fr-FR" sz="3600" b="1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fr-FR" sz="3600" b="1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Avantage du processus d’harmonisation </a:t>
            </a:r>
            <a:r>
              <a:rPr lang="fr-FR" sz="3600" dirty="0"/>
              <a:t/>
            </a:r>
            <a:br>
              <a:rPr lang="fr-FR" sz="3600" dirty="0"/>
            </a:b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95300" y="1124744"/>
            <a:ext cx="8915400" cy="5328592"/>
          </a:xfrm>
        </p:spPr>
        <p:txBody>
          <a:bodyPr/>
          <a:lstStyle/>
          <a:p>
            <a:pPr>
              <a:defRPr/>
            </a:pPr>
            <a:r>
              <a:rPr lang="fr-FR" sz="2400" b="1" i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Permet d’éliminer les questions auxquelles aucun élève n’a répondu… ce qui, sur un grand nombre est significatif d’un défaut du sujet.</a:t>
            </a:r>
          </a:p>
          <a:p>
            <a:pPr>
              <a:defRPr/>
            </a:pPr>
            <a:endParaRPr lang="fr-FR" sz="2400" b="1" i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>
              <a:defRPr/>
            </a:pPr>
            <a:r>
              <a:rPr lang="fr-FR" sz="2400" b="1" i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Permet d’accorder un « bonus » aux élèves ayant répondu correctement aux questions annulées.</a:t>
            </a:r>
          </a:p>
          <a:p>
            <a:pPr>
              <a:defRPr/>
            </a:pPr>
            <a:endParaRPr lang="fr-FR" sz="2400" b="1" i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>
              <a:defRPr/>
            </a:pPr>
            <a:r>
              <a:rPr lang="fr-FR" sz="2400" b="1" i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Permet d’identifier les questions et les compétences non traitées et mal maîtrisées par les candidats, rendant possible des actions pédagogiques correctives pour les sessions suivantes.</a:t>
            </a:r>
          </a:p>
          <a:p>
            <a:pPr>
              <a:defRPr/>
            </a:pPr>
            <a:endParaRPr lang="fr-FR" sz="2400" b="1" i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>
              <a:defRPr/>
            </a:pPr>
            <a:r>
              <a:rPr lang="fr-FR" sz="2400" b="1" i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Permet de garder une bonne étendue des notes.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4E2056-CC42-47DA-B976-C264F8C6D510}" type="slidenum">
              <a:rPr lang="fr-FR" smtClean="0"/>
              <a:pPr>
                <a:defRPr/>
              </a:pPr>
              <a:t>28</a:t>
            </a:fld>
            <a:endParaRPr lang="fr-FR"/>
          </a:p>
        </p:txBody>
      </p:sp>
      <p:sp>
        <p:nvSpPr>
          <p:cNvPr id="5" name="ZoneTexte 3"/>
          <p:cNvSpPr txBox="1">
            <a:spLocks noChangeArrowheads="1"/>
          </p:cNvSpPr>
          <p:nvPr/>
        </p:nvSpPr>
        <p:spPr bwMode="auto">
          <a:xfrm>
            <a:off x="1601788" y="6381750"/>
            <a:ext cx="67691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600" dirty="0" smtClean="0">
                <a:solidFill>
                  <a:srgbClr val="7F7F7F"/>
                </a:solidFill>
                <a:latin typeface="Calibri" pitchFamily="34" charset="0"/>
              </a:rPr>
              <a:t>Jean-Pierre COLLIGNON IGEN – Jean-Pierre DELORME IA-IPR</a:t>
            </a:r>
            <a:endParaRPr lang="fr-FR" sz="16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0499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92435A-9B2D-4771-936C-17AEED19518C}" type="slidenum">
              <a:rPr lang="fr-FR" smtClean="0"/>
              <a:pPr>
                <a:defRPr/>
              </a:pPr>
              <a:t>29</a:t>
            </a:fld>
            <a:endParaRPr lang="fr-FR"/>
          </a:p>
        </p:txBody>
      </p:sp>
      <p:sp>
        <p:nvSpPr>
          <p:cNvPr id="3" name="Titre 1"/>
          <p:cNvSpPr txBox="1">
            <a:spLocks/>
          </p:cNvSpPr>
          <p:nvPr/>
        </p:nvSpPr>
        <p:spPr bwMode="auto">
          <a:xfrm>
            <a:off x="776536" y="2492896"/>
            <a:ext cx="8713216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fr-FR" sz="3600" b="1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Merci de votre attention</a:t>
            </a:r>
            <a:endParaRPr lang="fr-FR" sz="3600" b="1" dirty="0">
              <a:ln w="11430"/>
              <a:solidFill>
                <a:schemeClr val="accent2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ZoneTexte 3"/>
          <p:cNvSpPr txBox="1">
            <a:spLocks noChangeArrowheads="1"/>
          </p:cNvSpPr>
          <p:nvPr/>
        </p:nvSpPr>
        <p:spPr bwMode="auto">
          <a:xfrm>
            <a:off x="1601788" y="6381750"/>
            <a:ext cx="67691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600" dirty="0">
                <a:solidFill>
                  <a:srgbClr val="7F7F7F"/>
                </a:solidFill>
                <a:latin typeface="Calibri" pitchFamily="34" charset="0"/>
              </a:rPr>
              <a:t>Jean-Pierre COLLIGNON IGEN – Jean-Pierre DELORME IA-IPR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488504" y="188640"/>
            <a:ext cx="94174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 smtClean="0">
                <a:latin typeface="+mn-lt"/>
              </a:rPr>
              <a:t>Séminaire national BTS Maintenance des Systèmes – Lycée Raspail Paris</a:t>
            </a:r>
          </a:p>
          <a:p>
            <a:pPr algn="ctr"/>
            <a:r>
              <a:rPr lang="fr-FR" sz="2000" dirty="0" smtClean="0">
                <a:latin typeface="+mn-lt"/>
              </a:rPr>
              <a:t>13 et 14 novembre 2014</a:t>
            </a:r>
            <a:endParaRPr lang="fr-FR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98143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0130EC-06BF-4F8C-9527-37C10879183D}" type="slidenum">
              <a:rPr lang="fr-FR"/>
              <a:pPr>
                <a:defRPr/>
              </a:pPr>
              <a:t>3</a:t>
            </a:fld>
            <a:endParaRPr lang="fr-FR"/>
          </a:p>
        </p:txBody>
      </p:sp>
      <p:sp>
        <p:nvSpPr>
          <p:cNvPr id="15362" name="Titre 1"/>
          <p:cNvSpPr>
            <a:spLocks noGrp="1"/>
          </p:cNvSpPr>
          <p:nvPr>
            <p:ph type="title"/>
          </p:nvPr>
        </p:nvSpPr>
        <p:spPr>
          <a:xfrm>
            <a:off x="488950" y="22225"/>
            <a:ext cx="9417050" cy="742479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hangingPunct="1"/>
            <a:r>
              <a:rPr lang="fr-FR" sz="3600" b="1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Les épreuves en CCF </a:t>
            </a:r>
          </a:p>
        </p:txBody>
      </p:sp>
      <p:sp>
        <p:nvSpPr>
          <p:cNvPr id="22" name="ZoneTexte 3"/>
          <p:cNvSpPr txBox="1">
            <a:spLocks noChangeArrowheads="1"/>
          </p:cNvSpPr>
          <p:nvPr/>
        </p:nvSpPr>
        <p:spPr bwMode="auto">
          <a:xfrm>
            <a:off x="1601788" y="6381750"/>
            <a:ext cx="67691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600" dirty="0">
                <a:solidFill>
                  <a:srgbClr val="7F7F7F"/>
                </a:solidFill>
                <a:latin typeface="Calibri" pitchFamily="34" charset="0"/>
              </a:rPr>
              <a:t>Jean-Pierre COLLIGNON IGEN – Jean-Pierre DELORME IA-IPR</a:t>
            </a:r>
          </a:p>
        </p:txBody>
      </p:sp>
      <p:sp>
        <p:nvSpPr>
          <p:cNvPr id="7" name="Titre 1"/>
          <p:cNvSpPr txBox="1">
            <a:spLocks/>
          </p:cNvSpPr>
          <p:nvPr/>
        </p:nvSpPr>
        <p:spPr bwMode="auto">
          <a:xfrm>
            <a:off x="665337" y="908721"/>
            <a:ext cx="8918550" cy="5473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fr-FR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E3 – Mathématique – Physique et chimie</a:t>
            </a:r>
          </a:p>
          <a:p>
            <a:pPr eaLnBrk="1" hangingPunct="1"/>
            <a:endParaRPr lang="fr-FR" sz="2800" b="1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eaLnBrk="1" hangingPunct="1"/>
            <a:r>
              <a:rPr lang="fr-FR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E31 – Mathématique - Sous épreuve Coefficient 2 </a:t>
            </a:r>
          </a:p>
          <a:p>
            <a:pPr eaLnBrk="1" hangingPunct="1"/>
            <a:r>
              <a:rPr lang="fr-FR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 situations d’évaluation de contenus et de capacités du programme de mathématique</a:t>
            </a:r>
          </a:p>
          <a:p>
            <a:pPr eaLnBrk="1" hangingPunct="1"/>
            <a:endParaRPr lang="fr-FR" sz="24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algn="l" eaLnBrk="1" hangingPunct="1"/>
            <a:r>
              <a:rPr lang="fr-FR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Première situation</a:t>
            </a:r>
          </a:p>
          <a:p>
            <a:pPr marL="0" lvl="4" eaLnBrk="1" hangingPunct="1"/>
            <a:r>
              <a:rPr lang="fr-FR" sz="20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Forme: indéterminée mais feuille de copie exigée</a:t>
            </a:r>
          </a:p>
          <a:p>
            <a:pPr marL="0" lvl="4" eaLnBrk="1" hangingPunct="1"/>
            <a:r>
              <a:rPr lang="fr-FR" sz="20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Durée : 55 minutes  </a:t>
            </a:r>
          </a:p>
          <a:p>
            <a:pPr marL="0" lvl="4" eaLnBrk="1" hangingPunct="1"/>
            <a:r>
              <a:rPr lang="fr-FR" sz="20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Période : avant la fin de la première année</a:t>
            </a:r>
            <a:endParaRPr lang="fr-FR" sz="1600" b="1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l" eaLnBrk="1" hangingPunct="1"/>
            <a:r>
              <a:rPr lang="fr-FR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Deuxième situation</a:t>
            </a:r>
            <a:endParaRPr lang="fr-FR" sz="20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marL="0" lvl="4" eaLnBrk="1" hangingPunct="1"/>
            <a:r>
              <a:rPr lang="fr-FR" sz="2000" i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Forme: indéterminée mais feuille de copie exigée</a:t>
            </a:r>
          </a:p>
          <a:p>
            <a:pPr marL="0" lvl="4" eaLnBrk="1" hangingPunct="1"/>
            <a:r>
              <a:rPr lang="fr-FR" sz="2000" i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Durée : 55 minutes  </a:t>
            </a:r>
          </a:p>
          <a:p>
            <a:pPr marL="0" lvl="4" eaLnBrk="1" hangingPunct="1"/>
            <a:r>
              <a:rPr lang="fr-FR" sz="2000" i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Période : avant la fin de la </a:t>
            </a:r>
            <a:r>
              <a:rPr lang="fr-FR" sz="20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seconde année</a:t>
            </a:r>
            <a:endParaRPr lang="fr-FR" sz="16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eaLnBrk="1" hangingPunct="1"/>
            <a:endParaRPr lang="fr-FR" sz="1600" b="1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l" eaLnBrk="1" hangingPunct="1"/>
            <a:endParaRPr lang="fr-FR" sz="1600" b="1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0130EC-06BF-4F8C-9527-37C10879183D}" type="slidenum">
              <a:rPr lang="fr-FR"/>
              <a:pPr>
                <a:defRPr/>
              </a:pPr>
              <a:t>4</a:t>
            </a:fld>
            <a:endParaRPr lang="fr-FR"/>
          </a:p>
        </p:txBody>
      </p:sp>
      <p:sp>
        <p:nvSpPr>
          <p:cNvPr id="15362" name="Titre 1"/>
          <p:cNvSpPr>
            <a:spLocks noGrp="1"/>
          </p:cNvSpPr>
          <p:nvPr>
            <p:ph type="title"/>
          </p:nvPr>
        </p:nvSpPr>
        <p:spPr>
          <a:xfrm>
            <a:off x="488950" y="22225"/>
            <a:ext cx="9417050" cy="886495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hangingPunct="1"/>
            <a:r>
              <a:rPr lang="fr-FR" sz="3600" b="1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Les épreuves en CCF </a:t>
            </a:r>
          </a:p>
        </p:txBody>
      </p:sp>
      <p:sp>
        <p:nvSpPr>
          <p:cNvPr id="22" name="ZoneTexte 3"/>
          <p:cNvSpPr txBox="1">
            <a:spLocks noChangeArrowheads="1"/>
          </p:cNvSpPr>
          <p:nvPr/>
        </p:nvSpPr>
        <p:spPr bwMode="auto">
          <a:xfrm>
            <a:off x="1601788" y="6381750"/>
            <a:ext cx="67691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600" dirty="0">
                <a:solidFill>
                  <a:srgbClr val="7F7F7F"/>
                </a:solidFill>
                <a:latin typeface="Calibri" pitchFamily="34" charset="0"/>
              </a:rPr>
              <a:t>Jean-Pierre COLLIGNON IGEN – Jean-Pierre DELORME IA-IPR</a:t>
            </a:r>
          </a:p>
        </p:txBody>
      </p:sp>
      <p:sp>
        <p:nvSpPr>
          <p:cNvPr id="7" name="Titre 1"/>
          <p:cNvSpPr txBox="1">
            <a:spLocks/>
          </p:cNvSpPr>
          <p:nvPr/>
        </p:nvSpPr>
        <p:spPr bwMode="auto">
          <a:xfrm>
            <a:off x="665337" y="940693"/>
            <a:ext cx="8918550" cy="52246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fr-FR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E3 – Mathématique – Physique et chimie</a:t>
            </a:r>
          </a:p>
          <a:p>
            <a:pPr algn="l" eaLnBrk="1" hangingPunct="1"/>
            <a:endParaRPr lang="fr-FR" sz="2800" b="1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eaLnBrk="1" hangingPunct="1"/>
            <a:r>
              <a:rPr lang="fr-FR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E32 – Physique et chimie - Sous épreuve Coefficient 2</a:t>
            </a:r>
          </a:p>
          <a:p>
            <a:pPr eaLnBrk="1" hangingPunct="1"/>
            <a:r>
              <a:rPr lang="fr-FR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 situations d’évaluation contextualisées au sein d’un laboratoire</a:t>
            </a:r>
          </a:p>
          <a:p>
            <a:pPr algn="l" eaLnBrk="1" hangingPunct="1"/>
            <a:endParaRPr lang="fr-FR" sz="2400" b="1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algn="l" eaLnBrk="1" hangingPunct="1"/>
            <a:r>
              <a:rPr lang="fr-FR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Première situation sur les modules transversaux communs aux trois options</a:t>
            </a:r>
          </a:p>
          <a:p>
            <a:pPr marL="0" lvl="4" algn="l" eaLnBrk="1" hangingPunct="1"/>
            <a:r>
              <a:rPr lang="fr-FR" sz="20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Forme: à préciser </a:t>
            </a:r>
          </a:p>
          <a:p>
            <a:pPr marL="0" lvl="4" algn="l" eaLnBrk="1" hangingPunct="1"/>
            <a:r>
              <a:rPr lang="fr-FR" sz="20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Durée : 2 heures  </a:t>
            </a:r>
          </a:p>
          <a:p>
            <a:pPr marL="0" lvl="4" algn="l" eaLnBrk="1" hangingPunct="1"/>
            <a:r>
              <a:rPr lang="fr-FR" sz="20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Période : premier semestre de la deuxième année de formation</a:t>
            </a:r>
          </a:p>
          <a:p>
            <a:pPr marL="0" lvl="4" algn="l" eaLnBrk="1" hangingPunct="1"/>
            <a:endParaRPr lang="fr-FR" sz="2000" i="1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0" lvl="4" algn="l" eaLnBrk="1" hangingPunct="1"/>
            <a:r>
              <a:rPr lang="fr-FR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Seconde situation sur les modules spécifiques à chaque options</a:t>
            </a:r>
            <a:endParaRPr lang="fr-FR" sz="20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marL="0" lvl="4" algn="l" eaLnBrk="1" hangingPunct="1"/>
            <a:r>
              <a:rPr lang="fr-FR" sz="2000" i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Forme</a:t>
            </a:r>
            <a:r>
              <a:rPr lang="fr-FR" sz="20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: à préciser</a:t>
            </a:r>
            <a:endParaRPr lang="fr-FR" sz="2000" i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marL="0" lvl="4" algn="l" eaLnBrk="1" hangingPunct="1"/>
            <a:r>
              <a:rPr lang="fr-FR" sz="2000" i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Durée : </a:t>
            </a:r>
            <a:r>
              <a:rPr lang="fr-FR" sz="20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 heures  </a:t>
            </a:r>
            <a:endParaRPr lang="fr-FR" sz="2000" i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marL="0" lvl="4" algn="l" eaLnBrk="1" hangingPunct="1"/>
            <a:r>
              <a:rPr lang="fr-FR" sz="2000" i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Période </a:t>
            </a:r>
            <a:r>
              <a:rPr lang="fr-FR" sz="20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: deuxième semestre de la deuxième année de formation</a:t>
            </a:r>
            <a:endParaRPr lang="fr-FR" sz="1600" b="1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l" eaLnBrk="1" hangingPunct="1"/>
            <a:endParaRPr lang="fr-FR" sz="1600" b="1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03893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88504" y="0"/>
            <a:ext cx="9417496" cy="706090"/>
          </a:xfrm>
        </p:spPr>
        <p:txBody>
          <a:bodyPr/>
          <a:lstStyle/>
          <a:p>
            <a:r>
              <a:rPr lang="fr-FR" sz="3600" b="1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Epreuves professionnelles en </a:t>
            </a:r>
            <a:r>
              <a:rPr lang="fr-FR" sz="3600" b="1" dirty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CCF 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60512" y="3861048"/>
            <a:ext cx="9217024" cy="2520702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buNone/>
            </a:pPr>
            <a:r>
              <a:rPr lang="fr-FR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Remarque : Pas </a:t>
            </a:r>
            <a:r>
              <a:rPr lang="fr-FR" sz="20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d’épreuve E53 pour les options SP </a:t>
            </a:r>
            <a:r>
              <a:rPr lang="fr-FR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SE – Cette épreuve valide les deux compétences suivantes pour l’option Systèmes énergétiques et fluidiques.</a:t>
            </a:r>
          </a:p>
          <a:p>
            <a:pPr eaLnBrk="1" hangingPunct="1">
              <a:spcBef>
                <a:spcPct val="0"/>
              </a:spcBef>
              <a:buFont typeface="Wingdings"/>
              <a:buChar char="Ø"/>
            </a:pPr>
            <a:r>
              <a:rPr lang="fr-FR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Cette épreuve est une épreuve orale sur système;</a:t>
            </a:r>
          </a:p>
          <a:p>
            <a:pPr eaLnBrk="1" hangingPunct="1">
              <a:spcBef>
                <a:spcPct val="0"/>
              </a:spcBef>
              <a:buFont typeface="Wingdings"/>
              <a:buChar char="Ø"/>
            </a:pPr>
            <a:r>
              <a:rPr lang="fr-FR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Elle se déroule au cours de la deuxième année de formation;</a:t>
            </a:r>
          </a:p>
          <a:p>
            <a:pPr eaLnBrk="1" hangingPunct="1">
              <a:spcBef>
                <a:spcPct val="0"/>
              </a:spcBef>
              <a:buFont typeface="Wingdings"/>
              <a:buChar char="Ø"/>
            </a:pPr>
            <a:r>
              <a:rPr lang="fr-FR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L’équipe enseignante doit constituer un dossier pour chaque candidat; </a:t>
            </a:r>
          </a:p>
          <a:p>
            <a:pPr eaLnBrk="1" hangingPunct="1">
              <a:spcBef>
                <a:spcPct val="0"/>
              </a:spcBef>
              <a:buFont typeface="Wingdings"/>
              <a:buChar char="Ø"/>
            </a:pPr>
            <a:r>
              <a:rPr lang="fr-FR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Les deux compétences visées sont :</a:t>
            </a:r>
          </a:p>
          <a:p>
            <a:pPr marL="457200" lvl="1" indent="0" eaLnBrk="1" hangingPunct="1">
              <a:spcBef>
                <a:spcPct val="0"/>
              </a:spcBef>
              <a:buNone/>
            </a:pPr>
            <a:r>
              <a:rPr lang="fr-FR" sz="16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</a:p>
          <a:p>
            <a:pPr marL="0" indent="0" eaLnBrk="1" hangingPunct="1">
              <a:spcBef>
                <a:spcPct val="0"/>
              </a:spcBef>
              <a:buNone/>
            </a:pPr>
            <a:endParaRPr lang="fr-FR" sz="20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4E2056-CC42-47DA-B976-C264F8C6D510}" type="slidenum">
              <a:rPr lang="fr-FR" smtClean="0"/>
              <a:pPr>
                <a:defRPr/>
              </a:pPr>
              <a:t>5</a:t>
            </a:fld>
            <a:endParaRPr lang="fr-FR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7916527"/>
              </p:ext>
            </p:extLst>
          </p:nvPr>
        </p:nvGraphicFramePr>
        <p:xfrm>
          <a:off x="845877" y="980728"/>
          <a:ext cx="8280921" cy="277368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2496167"/>
                <a:gridCol w="529490"/>
                <a:gridCol w="453848"/>
                <a:gridCol w="1134622"/>
                <a:gridCol w="475981"/>
                <a:gridCol w="1291520"/>
                <a:gridCol w="455830"/>
                <a:gridCol w="1443463"/>
              </a:tblGrid>
              <a:tr h="630000">
                <a:tc>
                  <a:txBody>
                    <a:bodyPr/>
                    <a:lstStyle/>
                    <a:p>
                      <a:pPr marL="64770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E5</a:t>
                      </a:r>
                      <a:r>
                        <a:rPr lang="fr-FR" sz="1400" b="1" spc="5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fr-FR" sz="14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– Activités de maintenance</a:t>
                      </a:r>
                      <a:endParaRPr lang="fr-FR" sz="14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Unité</a:t>
                      </a:r>
                      <a:r>
                        <a:rPr lang="fr-FR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fr-FR" sz="12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36930" algn="l"/>
                        </a:tabLst>
                      </a:pPr>
                      <a:r>
                        <a:rPr lang="fr-FR" sz="14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Systèmes</a:t>
                      </a:r>
                      <a:r>
                        <a:rPr lang="fr-FR" sz="1400" b="1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de production</a:t>
                      </a:r>
                      <a:r>
                        <a:rPr lang="fr-FR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fr-FR" sz="14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116840">
                        <a:lnSpc>
                          <a:spcPts val="1030"/>
                        </a:lnSpc>
                        <a:spcBef>
                          <a:spcPts val="130"/>
                        </a:spcBef>
                        <a:spcAft>
                          <a:spcPts val="0"/>
                        </a:spcAft>
                        <a:tabLst>
                          <a:tab pos="836930" algn="l"/>
                        </a:tabLst>
                      </a:pPr>
                      <a:endParaRPr lang="fr-FR" sz="12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marL="0" indent="85725"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Systèmes énergétiques et fluidiques</a:t>
                      </a:r>
                      <a:endParaRPr lang="fr-FR" sz="14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600"/>
                        </a:lnSpc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endParaRPr lang="fr-FR" sz="12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64770" marR="71755" algn="ctr">
                        <a:lnSpc>
                          <a:spcPct val="100000"/>
                        </a:lnSpc>
                        <a:spcBef>
                          <a:spcPts val="315"/>
                        </a:spcBef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Systèmes éoliens</a:t>
                      </a:r>
                      <a:endParaRPr lang="fr-FR" sz="14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64770">
                        <a:spcAft>
                          <a:spcPts val="0"/>
                        </a:spcAft>
                      </a:pPr>
                      <a:endParaRPr lang="fr-FR" sz="12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/>
                </a:tc>
              </a:tr>
              <a:tr h="630000">
                <a:tc>
                  <a:txBody>
                    <a:bodyPr/>
                    <a:lstStyle/>
                    <a:p>
                      <a:pPr marL="64770">
                        <a:spcAft>
                          <a:spcPts val="0"/>
                        </a:spcAft>
                      </a:pPr>
                      <a:r>
                        <a:rPr lang="fr-FR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r>
                        <a:rPr lang="fr-FR" sz="1400" b="1" spc="5" dirty="0">
                          <a:effectLst/>
                          <a:latin typeface="Arial" pitchFamily="34" charset="0"/>
                          <a:cs typeface="Arial" pitchFamily="34" charset="0"/>
                        </a:rPr>
                        <a:t>ous</a:t>
                      </a:r>
                      <a:r>
                        <a:rPr lang="fr-FR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r>
                        <a:rPr lang="fr-FR" sz="1400" b="1" spc="-1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é</a:t>
                      </a:r>
                      <a:r>
                        <a:rPr lang="fr-FR" sz="1400" b="1" spc="5" dirty="0">
                          <a:effectLst/>
                          <a:latin typeface="Arial" pitchFamily="34" charset="0"/>
                          <a:cs typeface="Arial" pitchFamily="34" charset="0"/>
                        </a:rPr>
                        <a:t>p</a:t>
                      </a:r>
                      <a:r>
                        <a:rPr lang="fr-FR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r</a:t>
                      </a:r>
                      <a:r>
                        <a:rPr lang="fr-FR" sz="1400" b="1" spc="5" dirty="0">
                          <a:effectLst/>
                          <a:latin typeface="Arial" pitchFamily="34" charset="0"/>
                          <a:cs typeface="Arial" pitchFamily="34" charset="0"/>
                        </a:rPr>
                        <a:t>eu</a:t>
                      </a:r>
                      <a:r>
                        <a:rPr lang="fr-FR" sz="1400" b="1" spc="-5" dirty="0">
                          <a:effectLst/>
                          <a:latin typeface="Arial" pitchFamily="34" charset="0"/>
                          <a:cs typeface="Arial" pitchFamily="34" charset="0"/>
                        </a:rPr>
                        <a:t>v</a:t>
                      </a:r>
                      <a:r>
                        <a:rPr lang="fr-FR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e </a:t>
                      </a:r>
                      <a:r>
                        <a:rPr lang="fr-FR" sz="14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E51 :</a:t>
                      </a:r>
                      <a:endParaRPr lang="fr-FR" sz="1400" b="1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64770">
                        <a:spcAft>
                          <a:spcPts val="0"/>
                        </a:spcAft>
                      </a:pPr>
                      <a:r>
                        <a:rPr lang="fr-FR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Maintenance corrective d’un bien</a:t>
                      </a:r>
                      <a:endParaRPr lang="fr-FR" sz="14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U51</a:t>
                      </a:r>
                      <a:endParaRPr lang="fr-FR" sz="14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fr-FR" sz="14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CCF</a:t>
                      </a:r>
                    </a:p>
                    <a:p>
                      <a:pPr marL="0" indent="0" algn="ctr">
                        <a:lnSpc>
                          <a:spcPts val="1030"/>
                        </a:lnSpc>
                        <a:spcBef>
                          <a:spcPts val="130"/>
                        </a:spcBef>
                        <a:spcAft>
                          <a:spcPts val="0"/>
                        </a:spcAft>
                        <a:tabLst>
                          <a:tab pos="836930" algn="l"/>
                        </a:tabLst>
                      </a:pPr>
                      <a:r>
                        <a:rPr lang="fr-FR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fr-FR" sz="1200" spc="5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si</a:t>
                      </a:r>
                      <a:r>
                        <a:rPr lang="fr-FR" sz="1200" spc="-1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r>
                        <a:rPr lang="fr-FR" sz="1200" spc="5" dirty="0">
                          <a:effectLst/>
                          <a:latin typeface="Arial" pitchFamily="34" charset="0"/>
                          <a:cs typeface="Arial" pitchFamily="34" charset="0"/>
                        </a:rPr>
                        <a:t>ua</a:t>
                      </a:r>
                      <a:r>
                        <a:rPr lang="fr-FR" sz="1200" spc="-1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r>
                        <a:rPr lang="fr-FR" sz="1200" spc="5" dirty="0">
                          <a:effectLst/>
                          <a:latin typeface="Arial" pitchFamily="34" charset="0"/>
                          <a:cs typeface="Arial" pitchFamily="34" charset="0"/>
                        </a:rPr>
                        <a:t>io</a:t>
                      </a:r>
                      <a:r>
                        <a:rPr lang="fr-FR" sz="1200" spc="-1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ns</a:t>
                      </a:r>
                      <a:endParaRPr lang="fr-FR" sz="1200" b="1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/>
                      </a:pPr>
                      <a:r>
                        <a:rPr lang="fr-FR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fr-FR" sz="14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fr-FR" sz="14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CCF </a:t>
                      </a:r>
                    </a:p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fr-FR" sz="1200" spc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r>
                        <a:rPr lang="fr-FR" sz="1200" spc="5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si</a:t>
                      </a:r>
                      <a:r>
                        <a:rPr lang="fr-FR" sz="1200" spc="-1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r>
                        <a:rPr lang="fr-FR" sz="1200" spc="5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ua</a:t>
                      </a:r>
                      <a:r>
                        <a:rPr lang="fr-FR" sz="1200" spc="-1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r>
                        <a:rPr lang="fr-FR" sz="1200" spc="5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io</a:t>
                      </a:r>
                      <a:r>
                        <a:rPr lang="fr-FR" sz="1200" spc="-1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endParaRPr lang="fr-FR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</a:t>
                      </a:r>
                      <a:endParaRPr lang="fr-FR" sz="14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CCF </a:t>
                      </a:r>
                    </a:p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fr-FR" sz="1200" spc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r>
                        <a:rPr lang="fr-FR" sz="1200" spc="5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si</a:t>
                      </a:r>
                      <a:r>
                        <a:rPr lang="fr-FR" sz="1200" spc="-1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r>
                        <a:rPr lang="fr-FR" sz="1200" spc="5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ua</a:t>
                      </a:r>
                      <a:r>
                        <a:rPr lang="fr-FR" sz="1200" spc="-1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r>
                        <a:rPr lang="fr-FR" sz="1200" spc="5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io</a:t>
                      </a:r>
                      <a:r>
                        <a:rPr lang="fr-FR" sz="1200" spc="-1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endParaRPr lang="fr-FR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</a:tr>
              <a:tr h="630000">
                <a:tc>
                  <a:txBody>
                    <a:bodyPr/>
                    <a:lstStyle/>
                    <a:p>
                      <a:pPr marL="64770">
                        <a:spcAft>
                          <a:spcPts val="0"/>
                        </a:spcAft>
                      </a:pPr>
                      <a:r>
                        <a:rPr lang="fr-FR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r>
                        <a:rPr lang="fr-FR" sz="1400" b="1" spc="5" dirty="0">
                          <a:effectLst/>
                          <a:latin typeface="Arial" pitchFamily="34" charset="0"/>
                          <a:cs typeface="Arial" pitchFamily="34" charset="0"/>
                        </a:rPr>
                        <a:t>ous</a:t>
                      </a:r>
                      <a:r>
                        <a:rPr lang="fr-FR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r>
                        <a:rPr lang="fr-FR" sz="1400" b="1" spc="-1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é</a:t>
                      </a:r>
                      <a:r>
                        <a:rPr lang="fr-FR" sz="1400" b="1" spc="5" dirty="0">
                          <a:effectLst/>
                          <a:latin typeface="Arial" pitchFamily="34" charset="0"/>
                          <a:cs typeface="Arial" pitchFamily="34" charset="0"/>
                        </a:rPr>
                        <a:t>p</a:t>
                      </a:r>
                      <a:r>
                        <a:rPr lang="fr-FR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r</a:t>
                      </a:r>
                      <a:r>
                        <a:rPr lang="fr-FR" sz="1400" b="1" spc="5" dirty="0">
                          <a:effectLst/>
                          <a:latin typeface="Arial" pitchFamily="34" charset="0"/>
                          <a:cs typeface="Arial" pitchFamily="34" charset="0"/>
                        </a:rPr>
                        <a:t>eu</a:t>
                      </a:r>
                      <a:r>
                        <a:rPr lang="fr-FR" sz="1400" b="1" spc="-5" dirty="0">
                          <a:effectLst/>
                          <a:latin typeface="Arial" pitchFamily="34" charset="0"/>
                          <a:cs typeface="Arial" pitchFamily="34" charset="0"/>
                        </a:rPr>
                        <a:t>v</a:t>
                      </a:r>
                      <a:r>
                        <a:rPr lang="fr-FR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e</a:t>
                      </a:r>
                      <a:r>
                        <a:rPr lang="fr-FR" sz="1400" b="1" spc="1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fr-FR" sz="1400" b="1" spc="1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E52 </a:t>
                      </a:r>
                      <a:r>
                        <a:rPr lang="fr-FR" sz="14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:</a:t>
                      </a:r>
                      <a:endParaRPr lang="fr-FR" sz="1400" b="1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64770">
                        <a:spcAft>
                          <a:spcPts val="0"/>
                        </a:spcAft>
                      </a:pPr>
                      <a:r>
                        <a:rPr lang="fr-FR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Organisation de la maintenance</a:t>
                      </a:r>
                      <a:endParaRPr lang="fr-FR" sz="14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U52</a:t>
                      </a:r>
                      <a:endParaRPr lang="fr-FR" sz="14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fr-FR" sz="14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CCF</a:t>
                      </a:r>
                    </a:p>
                    <a:p>
                      <a:pPr marL="0" indent="0" algn="ctr">
                        <a:lnSpc>
                          <a:spcPts val="1030"/>
                        </a:lnSpc>
                        <a:spcBef>
                          <a:spcPts val="130"/>
                        </a:spcBef>
                        <a:spcAft>
                          <a:spcPts val="0"/>
                        </a:spcAft>
                        <a:tabLst>
                          <a:tab pos="836930" algn="l"/>
                        </a:tabLst>
                      </a:pPr>
                      <a:r>
                        <a:rPr lang="fr-FR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r>
                        <a:rPr lang="fr-FR" sz="1200" spc="5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si</a:t>
                      </a:r>
                      <a:r>
                        <a:rPr lang="fr-FR" sz="1200" spc="-1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r>
                        <a:rPr lang="fr-FR" sz="1200" spc="5" dirty="0">
                          <a:effectLst/>
                          <a:latin typeface="Arial" pitchFamily="34" charset="0"/>
                          <a:cs typeface="Arial" pitchFamily="34" charset="0"/>
                        </a:rPr>
                        <a:t>ua</a:t>
                      </a:r>
                      <a:r>
                        <a:rPr lang="fr-FR" sz="1200" spc="-1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r>
                        <a:rPr lang="fr-FR" sz="1200" spc="5" dirty="0">
                          <a:effectLst/>
                          <a:latin typeface="Arial" pitchFamily="34" charset="0"/>
                          <a:cs typeface="Arial" pitchFamily="34" charset="0"/>
                        </a:rPr>
                        <a:t>io</a:t>
                      </a:r>
                      <a:r>
                        <a:rPr lang="fr-FR" sz="1200" spc="-1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endParaRPr lang="fr-FR" sz="1200" b="1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fr-FR" sz="14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CCF </a:t>
                      </a:r>
                      <a:endParaRPr lang="fr-FR" sz="1200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r>
                        <a:rPr lang="fr-FR" sz="1200" spc="5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fr-FR" sz="1200" spc="5" dirty="0">
                          <a:effectLst/>
                          <a:latin typeface="Arial" pitchFamily="34" charset="0"/>
                          <a:cs typeface="Arial" pitchFamily="34" charset="0"/>
                        </a:rPr>
                        <a:t>si</a:t>
                      </a:r>
                      <a:r>
                        <a:rPr lang="fr-FR" sz="1200" spc="-1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r>
                        <a:rPr lang="fr-FR" sz="1200" spc="5" dirty="0">
                          <a:effectLst/>
                          <a:latin typeface="Arial" pitchFamily="34" charset="0"/>
                          <a:cs typeface="Arial" pitchFamily="34" charset="0"/>
                        </a:rPr>
                        <a:t>ua</a:t>
                      </a:r>
                      <a:r>
                        <a:rPr lang="fr-FR" sz="1200" spc="-1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r>
                        <a:rPr lang="fr-FR" sz="1200" spc="5" dirty="0">
                          <a:effectLst/>
                          <a:latin typeface="Arial" pitchFamily="34" charset="0"/>
                          <a:cs typeface="Arial" pitchFamily="34" charset="0"/>
                        </a:rPr>
                        <a:t>io</a:t>
                      </a:r>
                      <a:r>
                        <a:rPr lang="fr-FR" sz="1200" spc="-1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endParaRPr lang="fr-FR" sz="1200" b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</a:t>
                      </a:r>
                      <a:endParaRPr lang="fr-FR" sz="14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CCF </a:t>
                      </a:r>
                      <a:endParaRPr lang="fr-FR" sz="1200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r>
                        <a:rPr lang="fr-FR" sz="1200" spc="5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fr-FR" sz="1200" spc="5" dirty="0">
                          <a:effectLst/>
                          <a:latin typeface="Arial" pitchFamily="34" charset="0"/>
                          <a:cs typeface="Arial" pitchFamily="34" charset="0"/>
                        </a:rPr>
                        <a:t>si</a:t>
                      </a:r>
                      <a:r>
                        <a:rPr lang="fr-FR" sz="1200" spc="-1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r>
                        <a:rPr lang="fr-FR" sz="1200" spc="5" dirty="0">
                          <a:effectLst/>
                          <a:latin typeface="Arial" pitchFamily="34" charset="0"/>
                          <a:cs typeface="Arial" pitchFamily="34" charset="0"/>
                        </a:rPr>
                        <a:t>ua</a:t>
                      </a:r>
                      <a:r>
                        <a:rPr lang="fr-FR" sz="1200" spc="-1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r>
                        <a:rPr lang="fr-FR" sz="1200" spc="5" dirty="0">
                          <a:effectLst/>
                          <a:latin typeface="Arial" pitchFamily="34" charset="0"/>
                          <a:cs typeface="Arial" pitchFamily="34" charset="0"/>
                        </a:rPr>
                        <a:t>io</a:t>
                      </a:r>
                      <a:r>
                        <a:rPr lang="fr-FR" sz="1200" spc="-1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endParaRPr lang="fr-FR" sz="1200" b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</a:tr>
              <a:tr h="630000">
                <a:tc>
                  <a:txBody>
                    <a:bodyPr/>
                    <a:lstStyle/>
                    <a:p>
                      <a:pPr marL="64770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Sous-épreuve E53 : Conduite d’une installation</a:t>
                      </a:r>
                      <a:r>
                        <a:rPr lang="fr-FR" sz="1400" b="1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/ Amélioration-intégration d’un bien</a:t>
                      </a:r>
                      <a:endParaRPr lang="fr-FR" sz="14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U53</a:t>
                      </a:r>
                      <a:endParaRPr lang="fr-FR" sz="14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marL="116840" algn="ctr">
                        <a:lnSpc>
                          <a:spcPts val="1030"/>
                        </a:lnSpc>
                        <a:spcBef>
                          <a:spcPts val="130"/>
                        </a:spcBef>
                        <a:spcAft>
                          <a:spcPts val="0"/>
                        </a:spcAft>
                        <a:tabLst>
                          <a:tab pos="836930" algn="l"/>
                        </a:tabLst>
                      </a:pPr>
                      <a:endParaRPr lang="fr-FR" sz="1200" b="1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</a:t>
                      </a:r>
                      <a:endParaRPr lang="fr-FR" sz="14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CCF </a:t>
                      </a:r>
                    </a:p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r>
                        <a:rPr lang="fr-FR" sz="1200" spc="5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si</a:t>
                      </a:r>
                      <a:r>
                        <a:rPr lang="fr-FR" sz="1200" spc="-1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r>
                        <a:rPr lang="fr-FR" sz="1200" spc="5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ua</a:t>
                      </a:r>
                      <a:r>
                        <a:rPr lang="fr-FR" sz="1200" spc="-1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r>
                        <a:rPr lang="fr-FR" sz="1200" spc="5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io</a:t>
                      </a:r>
                      <a:r>
                        <a:rPr lang="fr-FR" sz="1200" spc="-1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endParaRPr lang="fr-FR" sz="1200" b="0" dirty="0" smtClean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</a:t>
                      </a:r>
                      <a:endParaRPr lang="fr-FR" sz="14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CCF </a:t>
                      </a:r>
                    </a:p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r>
                        <a:rPr lang="fr-FR" sz="1200" spc="5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si</a:t>
                      </a:r>
                      <a:r>
                        <a:rPr lang="fr-FR" sz="1200" spc="-1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r>
                        <a:rPr lang="fr-FR" sz="1200" spc="5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ua</a:t>
                      </a:r>
                      <a:r>
                        <a:rPr lang="fr-FR" sz="1200" spc="-1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r>
                        <a:rPr lang="fr-FR" sz="1200" spc="5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io</a:t>
                      </a:r>
                      <a:r>
                        <a:rPr lang="fr-FR" sz="1200" spc="-1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endParaRPr lang="fr-FR" sz="1200" b="0" dirty="0" smtClean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7" name="ZoneTexte 3"/>
          <p:cNvSpPr txBox="1">
            <a:spLocks noChangeArrowheads="1"/>
          </p:cNvSpPr>
          <p:nvPr/>
        </p:nvSpPr>
        <p:spPr bwMode="auto">
          <a:xfrm>
            <a:off x="1601788" y="6381750"/>
            <a:ext cx="67691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600" dirty="0" smtClean="0">
                <a:solidFill>
                  <a:srgbClr val="7F7F7F"/>
                </a:solidFill>
                <a:latin typeface="Calibri" pitchFamily="34" charset="0"/>
              </a:rPr>
              <a:t>Jean-Pierre COLLIGNON IGEN – Jean-Pierre DELORME IA-IPR</a:t>
            </a:r>
            <a:endParaRPr lang="fr-FR" sz="1600" dirty="0">
              <a:solidFill>
                <a:srgbClr val="7F7F7F"/>
              </a:solidFill>
              <a:latin typeface="Calibri" pitchFamily="34" charset="0"/>
            </a:endParaRPr>
          </a:p>
        </p:txBody>
      </p: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3965096"/>
              </p:ext>
            </p:extLst>
          </p:nvPr>
        </p:nvGraphicFramePr>
        <p:xfrm>
          <a:off x="4880992" y="5445224"/>
          <a:ext cx="4320480" cy="9363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10664"/>
                <a:gridCol w="3809816"/>
              </a:tblGrid>
              <a:tr h="468043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450215" algn="l"/>
                        </a:tabLst>
                      </a:pPr>
                      <a:r>
                        <a:rPr lang="fr-FR" sz="1600" b="1" dirty="0">
                          <a:effectLst/>
                        </a:rPr>
                        <a:t>C 61</a:t>
                      </a:r>
                      <a:endParaRPr lang="fr-FR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fr-FR" sz="1600" b="1" dirty="0">
                          <a:effectLst/>
                        </a:rPr>
                        <a:t>Assurer la mise en service et l’arrêt </a:t>
                      </a:r>
                      <a:endParaRPr lang="fr-FR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68272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450215" algn="l"/>
                        </a:tabLst>
                      </a:pPr>
                      <a:r>
                        <a:rPr lang="fr-FR" sz="1600" b="1" dirty="0">
                          <a:effectLst/>
                        </a:rPr>
                        <a:t>C 62</a:t>
                      </a:r>
                      <a:endParaRPr lang="fr-FR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fr-FR" sz="1600" b="1" dirty="0">
                          <a:effectLst/>
                        </a:rPr>
                        <a:t>Réaliser la conduite</a:t>
                      </a:r>
                      <a:endParaRPr lang="fr-FR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8112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95300" y="1124745"/>
            <a:ext cx="8915400" cy="1368152"/>
          </a:xfrm>
        </p:spPr>
        <p:txBody>
          <a:bodyPr/>
          <a:lstStyle/>
          <a:p>
            <a:pPr marL="0" indent="0" algn="ctr" eaLnBrk="1" hangingPunct="1">
              <a:spcBef>
                <a:spcPct val="0"/>
              </a:spcBef>
              <a:buNone/>
            </a:pPr>
            <a:r>
              <a:rPr lang="fr-FR" sz="2400" b="1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Sous-épreuve </a:t>
            </a:r>
            <a:r>
              <a:rPr lang="fr-FR" sz="2400" b="1" dirty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E51 : </a:t>
            </a:r>
            <a:r>
              <a:rPr lang="fr-FR" sz="2400" b="1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Maintenance </a:t>
            </a:r>
            <a:r>
              <a:rPr lang="fr-FR" sz="2400" b="1" dirty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corrective d’un </a:t>
            </a:r>
            <a:r>
              <a:rPr lang="fr-FR" sz="2400" b="1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bien</a:t>
            </a:r>
          </a:p>
          <a:p>
            <a:pPr marL="0" indent="0" eaLnBrk="1" hangingPunct="1">
              <a:spcBef>
                <a:spcPct val="0"/>
              </a:spcBef>
              <a:buNone/>
            </a:pPr>
            <a:endParaRPr lang="fr-FR" sz="20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fr-FR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Intervention </a:t>
            </a:r>
            <a:r>
              <a:rPr lang="fr-FR" sz="20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de maintenance corrective sur un système pluri technologique en </a:t>
            </a:r>
            <a:r>
              <a:rPr lang="fr-FR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panne pour valider les compétence suivantes :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Char char="Ø"/>
            </a:pPr>
            <a:endParaRPr lang="fr-FR" sz="2000" b="1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eaLnBrk="1" hangingPunct="1">
              <a:spcBef>
                <a:spcPct val="0"/>
              </a:spcBef>
            </a:pPr>
            <a:endParaRPr lang="fr-FR" sz="2000" b="1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0" indent="0" eaLnBrk="1" hangingPunct="1">
              <a:spcBef>
                <a:spcPct val="0"/>
              </a:spcBef>
              <a:buNone/>
            </a:pPr>
            <a:endParaRPr lang="fr-FR" sz="20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4E2056-CC42-47DA-B976-C264F8C6D510}" type="slidenum">
              <a:rPr lang="fr-FR" smtClean="0"/>
              <a:pPr>
                <a:defRPr/>
              </a:pPr>
              <a:t>6</a:t>
            </a:fld>
            <a:endParaRPr lang="fr-FR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6118908"/>
              </p:ext>
            </p:extLst>
          </p:nvPr>
        </p:nvGraphicFramePr>
        <p:xfrm>
          <a:off x="1280592" y="2708920"/>
          <a:ext cx="7344816" cy="1176108"/>
        </p:xfrm>
        <a:graphic>
          <a:graphicData uri="http://schemas.openxmlformats.org/drawingml/2006/table">
            <a:tbl>
              <a:tblPr firstRow="1" firstCol="1" bandRow="1" bandCol="1">
                <a:tableStyleId>{21E4AEA4-8DFA-4A89-87EB-49C32662AFE0}</a:tableStyleId>
              </a:tblPr>
              <a:tblGrid>
                <a:gridCol w="858515"/>
                <a:gridCol w="6486301"/>
              </a:tblGrid>
              <a:tr h="2988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C11</a:t>
                      </a:r>
                      <a:endParaRPr lang="fr-FR" sz="1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indent="-228600" algn="just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457200" algn="l"/>
                        </a:tabLst>
                      </a:pPr>
                      <a:r>
                        <a:rPr lang="fr-FR" sz="1400" dirty="0">
                          <a:effectLst/>
                        </a:rPr>
                        <a:t>Diagnostiquer les pannes</a:t>
                      </a:r>
                      <a:endParaRPr lang="fr-FR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88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C12</a:t>
                      </a:r>
                      <a:endParaRPr lang="fr-FR" sz="14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indent="-228600" algn="just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457200" algn="l"/>
                        </a:tabLst>
                      </a:pPr>
                      <a:r>
                        <a:rPr lang="fr-FR" sz="1400" dirty="0">
                          <a:effectLst/>
                        </a:rPr>
                        <a:t>Réparer, dépanner et éventuellement remettre en service</a:t>
                      </a:r>
                      <a:endParaRPr lang="fr-FR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784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C15*</a:t>
                      </a:r>
                      <a:endParaRPr lang="fr-FR" sz="14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indent="-228600" algn="just" defTabSz="91440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457200" algn="l"/>
                        </a:tabLst>
                      </a:pP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Identifier les risques pour les personnes ou l’environnement, définir et respecter les mesures de prévention </a:t>
                      </a:r>
                      <a:r>
                        <a:rPr lang="fr-FR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adaptées (Non évaluée pour l’option </a:t>
                      </a:r>
                      <a:r>
                        <a:rPr lang="fr-FR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Syst</a:t>
                      </a:r>
                      <a:r>
                        <a:rPr lang="fr-FR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Éoliens)</a:t>
                      </a:r>
                      <a:endParaRPr lang="fr-FR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9" name="ZoneTexte 8"/>
          <p:cNvSpPr txBox="1"/>
          <p:nvPr/>
        </p:nvSpPr>
        <p:spPr>
          <a:xfrm>
            <a:off x="623372" y="4149080"/>
            <a:ext cx="921702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Sous-épreuve U51 en CCF pour l’option Systèmes de production - coefficient : 3</a:t>
            </a:r>
          </a:p>
          <a:p>
            <a:r>
              <a:rPr lang="fr-FR" sz="20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- </a:t>
            </a:r>
            <a:r>
              <a:rPr lang="fr-FR" sz="2000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Première situation d’évaluation en CCF : diagnostic, durée : 3 heures maximum ;</a:t>
            </a:r>
          </a:p>
          <a:p>
            <a:r>
              <a:rPr lang="fr-FR" sz="2000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- Deuxième situation d’évaluation en CCF : réparation ou dépannage, remise en service : durée : 3 heures maximum.</a:t>
            </a:r>
          </a:p>
          <a:p>
            <a:r>
              <a:rPr lang="fr-FR" sz="2000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La compétence C15 sera évaluée au cours des deux situations d’évaluation.</a:t>
            </a:r>
          </a:p>
          <a:p>
            <a:r>
              <a:rPr lang="fr-FR" sz="2000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 </a:t>
            </a:r>
          </a:p>
        </p:txBody>
      </p:sp>
      <p:sp>
        <p:nvSpPr>
          <p:cNvPr id="10" name="Titre 1"/>
          <p:cNvSpPr txBox="1">
            <a:spLocks/>
          </p:cNvSpPr>
          <p:nvPr/>
        </p:nvSpPr>
        <p:spPr bwMode="auto">
          <a:xfrm>
            <a:off x="488504" y="18755"/>
            <a:ext cx="9417496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fr-FR" sz="3600" b="1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Epreuves professionnelles en CCF </a:t>
            </a:r>
            <a:endParaRPr lang="fr-FR" sz="3600" dirty="0"/>
          </a:p>
        </p:txBody>
      </p:sp>
      <p:sp>
        <p:nvSpPr>
          <p:cNvPr id="13" name="ZoneTexte 3"/>
          <p:cNvSpPr txBox="1">
            <a:spLocks noChangeArrowheads="1"/>
          </p:cNvSpPr>
          <p:nvPr/>
        </p:nvSpPr>
        <p:spPr bwMode="auto">
          <a:xfrm>
            <a:off x="1601788" y="6381750"/>
            <a:ext cx="67691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600" dirty="0" smtClean="0">
                <a:solidFill>
                  <a:srgbClr val="7F7F7F"/>
                </a:solidFill>
                <a:latin typeface="Calibri" pitchFamily="34" charset="0"/>
              </a:rPr>
              <a:t>Jean-Pierre COLLIGNON IGEN – Jean-Pierre DELORME IA-IPR</a:t>
            </a:r>
            <a:endParaRPr lang="fr-FR" sz="16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3929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16496" y="0"/>
            <a:ext cx="9489504" cy="1143000"/>
          </a:xfrm>
        </p:spPr>
        <p:txBody>
          <a:bodyPr/>
          <a:lstStyle/>
          <a:p>
            <a:r>
              <a:rPr lang="fr-FR" sz="3600" b="1" dirty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Epreuves professionnelles </a:t>
            </a:r>
            <a:r>
              <a:rPr lang="fr-FR" sz="3600" b="1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en CCF</a:t>
            </a:r>
            <a:br>
              <a:rPr lang="fr-FR" sz="3600" b="1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fr-FR" sz="2800" b="1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Sous épreuve E51 </a:t>
            </a:r>
            <a:endParaRPr lang="fr-FR" sz="2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Pour </a:t>
            </a:r>
            <a:r>
              <a:rPr lang="fr-FR" sz="20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l’option Systèmes énergétiques et fluidiques - coefficient : 2</a:t>
            </a:r>
          </a:p>
          <a:p>
            <a:r>
              <a:rPr lang="fr-FR" sz="2000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Une situation d’évaluation en CCF : diagnostic, réparation, dépannage, remise en service : durée : 6 heures maximum.</a:t>
            </a:r>
          </a:p>
          <a:p>
            <a:r>
              <a:rPr lang="fr-FR" sz="2000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La compétence C15 sera évaluée au cours de la situation d’évaluation.</a:t>
            </a:r>
          </a:p>
          <a:p>
            <a:pPr marL="0" indent="0">
              <a:buNone/>
            </a:pPr>
            <a:endParaRPr lang="fr-FR" sz="200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0" indent="0">
              <a:buNone/>
            </a:pPr>
            <a:endParaRPr lang="fr-FR" sz="20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0" indent="0">
              <a:buNone/>
            </a:pPr>
            <a:r>
              <a:rPr lang="fr-FR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Pour </a:t>
            </a:r>
            <a:r>
              <a:rPr lang="fr-FR" sz="20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l’option  Systèmes éoliens - coefficient : 2</a:t>
            </a:r>
          </a:p>
          <a:p>
            <a:r>
              <a:rPr lang="fr-FR" sz="2000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Une situation d’évaluation en CCF : diagnostic, réparation, dépannage, remise en service : durée : 6 heures maximum.</a:t>
            </a:r>
          </a:p>
          <a:p>
            <a:pPr marL="0" indent="0">
              <a:buNone/>
            </a:pPr>
            <a:endParaRPr lang="fr-FR" sz="200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4E2056-CC42-47DA-B976-C264F8C6D510}" type="slidenum">
              <a:rPr lang="fr-FR" smtClean="0"/>
              <a:pPr>
                <a:defRPr/>
              </a:pPr>
              <a:t>7</a:t>
            </a:fld>
            <a:endParaRPr lang="fr-FR"/>
          </a:p>
        </p:txBody>
      </p:sp>
      <p:sp>
        <p:nvSpPr>
          <p:cNvPr id="5" name="ZoneTexte 3"/>
          <p:cNvSpPr txBox="1">
            <a:spLocks noChangeArrowheads="1"/>
          </p:cNvSpPr>
          <p:nvPr/>
        </p:nvSpPr>
        <p:spPr bwMode="auto">
          <a:xfrm>
            <a:off x="1601788" y="6381750"/>
            <a:ext cx="67691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600" dirty="0" smtClean="0">
                <a:solidFill>
                  <a:srgbClr val="7F7F7F"/>
                </a:solidFill>
                <a:latin typeface="Calibri" pitchFamily="34" charset="0"/>
              </a:rPr>
              <a:t>Jean-Pierre COLLIGNON IGEN – Jean-Pierre DELORME IA-IPR</a:t>
            </a:r>
            <a:endParaRPr lang="fr-FR" sz="16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5372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88504" y="0"/>
            <a:ext cx="9417496" cy="1143000"/>
          </a:xfrm>
        </p:spPr>
        <p:txBody>
          <a:bodyPr/>
          <a:lstStyle/>
          <a:p>
            <a:r>
              <a:rPr lang="fr-FR" sz="3600" b="1" dirty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Epreuves professionnelles </a:t>
            </a:r>
            <a:r>
              <a:rPr lang="fr-FR" sz="3600" b="1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en CCF</a:t>
            </a:r>
            <a:br>
              <a:rPr lang="fr-FR" sz="3600" b="1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fr-FR" sz="2800" b="1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Sous épreuve E52 </a:t>
            </a:r>
            <a:endParaRPr lang="fr-FR" sz="2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95300" y="1600201"/>
            <a:ext cx="8850188" cy="3052935"/>
          </a:xfrm>
        </p:spPr>
        <p:txBody>
          <a:bodyPr/>
          <a:lstStyle/>
          <a:p>
            <a:pPr marL="0" indent="0" algn="ctr">
              <a:buNone/>
            </a:pPr>
            <a:r>
              <a:rPr lang="fr-FR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Remarque :</a:t>
            </a:r>
          </a:p>
          <a:p>
            <a:pPr marL="0" indent="0" algn="ctr">
              <a:buNone/>
            </a:pPr>
            <a:r>
              <a:rPr lang="fr-FR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Coefficient 2 pour les options </a:t>
            </a:r>
            <a:r>
              <a:rPr lang="fr-FR" sz="20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Systèmes énergétiques et fluidiques </a:t>
            </a:r>
            <a:r>
              <a:rPr lang="fr-FR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et éoliens</a:t>
            </a:r>
          </a:p>
          <a:p>
            <a:pPr marL="0" indent="0" algn="ctr">
              <a:buNone/>
            </a:pPr>
            <a:r>
              <a:rPr lang="fr-FR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Coefficient 3 pour l’option systèmes de production</a:t>
            </a:r>
          </a:p>
          <a:p>
            <a:pPr marL="0" indent="0" algn="ctr">
              <a:buNone/>
            </a:pPr>
            <a:endParaRPr lang="fr-FR" sz="2000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0" indent="0">
              <a:buNone/>
            </a:pPr>
            <a:r>
              <a:rPr lang="fr-FR" sz="20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E53 est une sous-épreuve écrite avec outil informatique à disposition. Elle permet de réaliser une étude de cas à partir d’un dossier technique présentant une problématique de maintenance. Cette épreuve permet de valider les compétence suivantes</a:t>
            </a:r>
            <a:r>
              <a:rPr lang="fr-FR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:</a:t>
            </a:r>
            <a:endParaRPr lang="fr-FR" sz="20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4E2056-CC42-47DA-B976-C264F8C6D510}" type="slidenum">
              <a:rPr lang="fr-FR" smtClean="0"/>
              <a:pPr>
                <a:defRPr/>
              </a:pPr>
              <a:t>8</a:t>
            </a:fld>
            <a:endParaRPr lang="fr-FR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4498060"/>
              </p:ext>
            </p:extLst>
          </p:nvPr>
        </p:nvGraphicFramePr>
        <p:xfrm>
          <a:off x="1280592" y="4581129"/>
          <a:ext cx="7488832" cy="1674247"/>
        </p:xfrm>
        <a:graphic>
          <a:graphicData uri="http://schemas.openxmlformats.org/drawingml/2006/table">
            <a:tbl>
              <a:tblPr firstRow="1" firstCol="1" bandRow="1" bandCol="1">
                <a:tableStyleId>{21E4AEA4-8DFA-4A89-87EB-49C32662AFE0}</a:tableStyleId>
              </a:tblPr>
              <a:tblGrid>
                <a:gridCol w="627719"/>
                <a:gridCol w="6861113"/>
              </a:tblGrid>
              <a:tr h="558082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1600" dirty="0">
                          <a:effectLst/>
                        </a:rPr>
                        <a:t>C 21</a:t>
                      </a:r>
                      <a:endParaRPr lang="fr-FR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indent="-228600" algn="just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457200" algn="l"/>
                        </a:tabLst>
                      </a:pPr>
                      <a:r>
                        <a:rPr lang="fr-FR" sz="1600" dirty="0" smtClean="0">
                          <a:effectLst/>
                        </a:rPr>
                        <a:t>Analyser la fiabilité, la maintenabilité et la sécurité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58082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1600">
                          <a:effectLst/>
                        </a:rPr>
                        <a:t>C 31</a:t>
                      </a:r>
                      <a:endParaRPr lang="fr-FR" sz="16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914400" lvl="1" indent="-228600" algn="just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457200" algn="l"/>
                        </a:tabLst>
                      </a:pPr>
                      <a:r>
                        <a:rPr lang="fr-FR" sz="1600" dirty="0" smtClean="0">
                          <a:effectLst/>
                        </a:rPr>
                        <a:t>Organiser la stratégie et la logistique de maintenance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58083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1600" dirty="0">
                          <a:effectLst/>
                        </a:rPr>
                        <a:t>C 32</a:t>
                      </a:r>
                      <a:endParaRPr lang="fr-FR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indent="-228600" algn="just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457200" algn="l"/>
                        </a:tabLst>
                      </a:pPr>
                      <a:r>
                        <a:rPr lang="fr-FR" sz="1600" dirty="0" smtClean="0">
                          <a:effectLst/>
                        </a:rPr>
                        <a:t>Préparer les interventions de maintenance corrective et préventive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8" name="ZoneTexte 3"/>
          <p:cNvSpPr txBox="1">
            <a:spLocks noChangeArrowheads="1"/>
          </p:cNvSpPr>
          <p:nvPr/>
        </p:nvSpPr>
        <p:spPr bwMode="auto">
          <a:xfrm>
            <a:off x="1601788" y="6381750"/>
            <a:ext cx="67691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600" dirty="0" smtClean="0">
                <a:solidFill>
                  <a:srgbClr val="7F7F7F"/>
                </a:solidFill>
                <a:latin typeface="Calibri" pitchFamily="34" charset="0"/>
              </a:rPr>
              <a:t>Jean-Pierre COLLIGNON IGEN – Jean-Pierre DELORME IA-IPR</a:t>
            </a:r>
            <a:endParaRPr lang="fr-FR" sz="16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3180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88504" y="0"/>
            <a:ext cx="9417496" cy="922114"/>
          </a:xfrm>
        </p:spPr>
        <p:txBody>
          <a:bodyPr/>
          <a:lstStyle/>
          <a:p>
            <a:r>
              <a:rPr lang="fr-FR" sz="3600" b="1" dirty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Les Principes du CCF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4E2056-CC42-47DA-B976-C264F8C6D510}" type="slidenum">
              <a:rPr lang="fr-FR" smtClean="0"/>
              <a:pPr>
                <a:defRPr/>
              </a:pPr>
              <a:t>9</a:t>
            </a:fld>
            <a:endParaRPr lang="fr-FR"/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488504" y="1340768"/>
            <a:ext cx="9138220" cy="5285184"/>
          </a:xfrm>
        </p:spPr>
        <p:txBody>
          <a:bodyPr/>
          <a:lstStyle/>
          <a:p>
            <a:pPr algn="just">
              <a:lnSpc>
                <a:spcPct val="80000"/>
              </a:lnSpc>
            </a:pPr>
            <a:r>
              <a:rPr lang="fr-FR" altLang="fr-FR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L’enseignant forme et évalue ses propres élèves et étudiants ;</a:t>
            </a:r>
          </a:p>
          <a:p>
            <a:pPr algn="just">
              <a:lnSpc>
                <a:spcPct val="80000"/>
              </a:lnSpc>
            </a:pPr>
            <a:endParaRPr lang="fr-FR" altLang="fr-FR" sz="24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algn="just">
              <a:lnSpc>
                <a:spcPct val="80000"/>
              </a:lnSpc>
            </a:pPr>
            <a:r>
              <a:rPr lang="fr-FR" altLang="fr-FR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L’enseignant définit la situation d’évaluation qu’il va retenir pour certifier ;</a:t>
            </a:r>
          </a:p>
          <a:p>
            <a:pPr algn="just">
              <a:lnSpc>
                <a:spcPct val="80000"/>
              </a:lnSpc>
            </a:pPr>
            <a:endParaRPr lang="fr-FR" altLang="fr-FR" sz="24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algn="just">
              <a:lnSpc>
                <a:spcPct val="80000"/>
              </a:lnSpc>
            </a:pPr>
            <a:r>
              <a:rPr lang="fr-FR" altLang="fr-FR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L’évaluation fait partie de la formation et est donc à prévoir dans la progression pédagogique.</a:t>
            </a:r>
          </a:p>
          <a:p>
            <a:pPr algn="just">
              <a:lnSpc>
                <a:spcPct val="90000"/>
              </a:lnSpc>
            </a:pPr>
            <a:endParaRPr lang="fr-FR" altLang="fr-FR" sz="2400" b="1" dirty="0" smtClean="0">
              <a:latin typeface="Comic Sans MS" pitchFamily="66" charset="0"/>
            </a:endParaRPr>
          </a:p>
          <a:p>
            <a:pPr algn="ctr">
              <a:lnSpc>
                <a:spcPct val="90000"/>
              </a:lnSpc>
              <a:buFont typeface="Monotype Sorts" pitchFamily="2" charset="2"/>
              <a:buNone/>
            </a:pPr>
            <a:r>
              <a:rPr lang="fr-FR" altLang="fr-FR" sz="3600" b="1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Sans </a:t>
            </a:r>
            <a:r>
              <a:rPr lang="fr-FR" altLang="fr-FR" sz="3600" b="1" dirty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organisation pédagogique …</a:t>
            </a:r>
          </a:p>
          <a:p>
            <a:pPr algn="ctr">
              <a:lnSpc>
                <a:spcPct val="90000"/>
              </a:lnSpc>
              <a:buFont typeface="Monotype Sorts" pitchFamily="2" charset="2"/>
              <a:buNone/>
            </a:pPr>
            <a:r>
              <a:rPr lang="fr-FR" altLang="fr-FR" sz="3600" b="1" dirty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      PAS de CCF possible !...</a:t>
            </a:r>
          </a:p>
        </p:txBody>
      </p:sp>
      <p:sp>
        <p:nvSpPr>
          <p:cNvPr id="6" name="ZoneTexte 3"/>
          <p:cNvSpPr txBox="1">
            <a:spLocks noChangeArrowheads="1"/>
          </p:cNvSpPr>
          <p:nvPr/>
        </p:nvSpPr>
        <p:spPr bwMode="auto">
          <a:xfrm>
            <a:off x="1601788" y="6381750"/>
            <a:ext cx="67691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600" dirty="0" smtClean="0">
                <a:solidFill>
                  <a:srgbClr val="7F7F7F"/>
                </a:solidFill>
                <a:latin typeface="Calibri" pitchFamily="34" charset="0"/>
              </a:rPr>
              <a:t>Jean-Pierre COLLIGNON IGEN – Jean-Pierre DELORME IA-IPR</a:t>
            </a:r>
            <a:endParaRPr lang="fr-FR" sz="16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2009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2946</TotalTime>
  <Words>1881</Words>
  <Application>Microsoft Office PowerPoint</Application>
  <PresentationFormat>Format A4 (210 x 297 mm)</PresentationFormat>
  <Paragraphs>417</Paragraphs>
  <Slides>29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29</vt:i4>
      </vt:variant>
    </vt:vector>
  </HeadingPairs>
  <TitlesOfParts>
    <vt:vector size="30" baseType="lpstr">
      <vt:lpstr>Thème Office</vt:lpstr>
      <vt:lpstr>Epreuves en CCF    Evaluation par compétences</vt:lpstr>
      <vt:lpstr>Les épreuves en CCF </vt:lpstr>
      <vt:lpstr>Les épreuves en CCF </vt:lpstr>
      <vt:lpstr>Les épreuves en CCF </vt:lpstr>
      <vt:lpstr>Epreuves professionnelles en CCF </vt:lpstr>
      <vt:lpstr>Présentation PowerPoint</vt:lpstr>
      <vt:lpstr>Epreuves professionnelles en CCF Sous épreuve E51 </vt:lpstr>
      <vt:lpstr>Epreuves professionnelles en CCF Sous épreuve E52 </vt:lpstr>
      <vt:lpstr>Les Principes du CCF </vt:lpstr>
      <vt:lpstr>Les Principes du CCF </vt:lpstr>
      <vt:lpstr>Les Principes du CCF </vt:lpstr>
      <vt:lpstr>Les situations d’évaluation</vt:lpstr>
      <vt:lpstr>Construire un situation d’évaluation</vt:lpstr>
      <vt:lpstr>Construire un situation d’évaluation</vt:lpstr>
      <vt:lpstr>La fiche d’évaluation</vt:lpstr>
      <vt:lpstr>L’harmonisation</vt:lpstr>
      <vt:lpstr>Recommandations</vt:lpstr>
      <vt:lpstr>L’évaluation par compétences</vt:lpstr>
      <vt:lpstr>L’évaluation par compétences</vt:lpstr>
      <vt:lpstr>L’évaluation par compétences</vt:lpstr>
      <vt:lpstr>L’intégration des savoirs et des compétences</vt:lpstr>
      <vt:lpstr>L’intégration des savoirs et des compétences</vt:lpstr>
      <vt:lpstr>Elaboration des sujets </vt:lpstr>
      <vt:lpstr>Exemple de grille d’évaluation</vt:lpstr>
      <vt:lpstr>Présentation PowerPoint</vt:lpstr>
      <vt:lpstr>Présentation PowerPoint</vt:lpstr>
      <vt:lpstr>Présentation PowerPoint</vt:lpstr>
      <vt:lpstr> Avantage du processus d’harmonisation  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Rénovation du BTS maintenance industrielle</dc:title>
  <dc:creator>Dominique Petrella</dc:creator>
  <cp:lastModifiedBy>RPMI</cp:lastModifiedBy>
  <cp:revision>165</cp:revision>
  <cp:lastPrinted>2013-12-07T08:24:26Z</cp:lastPrinted>
  <dcterms:created xsi:type="dcterms:W3CDTF">2013-06-06T06:04:00Z</dcterms:created>
  <dcterms:modified xsi:type="dcterms:W3CDTF">2014-11-15T12:45:17Z</dcterms:modified>
</cp:coreProperties>
</file>