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15"/>
  </p:notes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81" r:id="rId14"/>
  </p:sldIdLst>
  <p:sldSz cx="9906000" cy="6858000" type="A4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923" autoAdjust="0"/>
  </p:normalViewPr>
  <p:slideViewPr>
    <p:cSldViewPr>
      <p:cViewPr>
        <p:scale>
          <a:sx n="100" d="100"/>
          <a:sy n="100" d="100"/>
        </p:scale>
        <p:origin x="-276" y="4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D4ED9803-F7FC-49AE-8E27-727C8E0A8CD3}" type="datetimeFigureOut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72F64FB-B452-42B2-AD96-88A12F613B9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104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C6618F-3C22-48CA-9276-B6555EF2A760}" type="slidenum">
              <a:rPr lang="fr-FR" smtClean="0"/>
              <a:pPr/>
              <a:t>2</a:t>
            </a:fld>
            <a:endParaRPr lang="fr-FR" smtClean="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 txBox="1">
            <a:spLocks noGrp="1"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/>
            <a:fld id="{BEE186D7-A2ED-4DAF-ABC3-BA43F1B4B5E9}" type="slidenum">
              <a:rPr lang="fr-FR" sz="1300"/>
              <a:pPr algn="r"/>
              <a:t>11</a:t>
            </a:fld>
            <a:endParaRPr lang="fr-FR" sz="1300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fr-FR" altLang="ja-JP" sz="2200" b="1" dirty="0">
                <a:cs typeface="ＭＳ Ｐゴシック"/>
              </a:rPr>
              <a:t>Une fois le P.P.G. réalisé : </a:t>
            </a:r>
            <a:r>
              <a:rPr lang="fr-FR" altLang="ja-JP" sz="2200" dirty="0">
                <a:cs typeface="ＭＳ Ｐゴシック"/>
              </a:rPr>
              <a:t>c’est le prévisionnel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fr-FR" altLang="ja-JP" sz="2200" b="1" dirty="0">
                <a:cs typeface="ＭＳ Ｐゴシック"/>
              </a:rPr>
              <a:t>le Plan d’Action Pédagogique doit être décliné au niveau de l’apprenant et intégrer le réel </a:t>
            </a:r>
            <a:r>
              <a:rPr lang="fr-FR" altLang="ja-JP" sz="1700" b="1" dirty="0">
                <a:cs typeface="ＭＳ Ｐゴシック"/>
              </a:rPr>
              <a:t>(ce qui est fait et devra être fait) </a:t>
            </a:r>
            <a:r>
              <a:rPr lang="fr-FR" altLang="ja-JP" sz="2200" b="1" dirty="0">
                <a:cs typeface="ＭＳ Ｐゴシック"/>
              </a:rPr>
              <a:t>donc 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fr-FR" altLang="ja-JP" sz="1900" dirty="0">
                <a:cs typeface="ＭＳ Ｐゴシック"/>
              </a:rPr>
              <a:t>nécessité de suivre au quotidien les activités de l’apprenant :</a:t>
            </a:r>
          </a:p>
          <a:p>
            <a:pPr lvl="2" eaLnBrk="1" hangingPunct="1">
              <a:lnSpc>
                <a:spcPct val="80000"/>
              </a:lnSpc>
              <a:spcBef>
                <a:spcPct val="60000"/>
              </a:spcBef>
              <a:defRPr/>
            </a:pPr>
            <a:r>
              <a:rPr lang="fr-FR" altLang="ja-JP" sz="1700" dirty="0">
                <a:cs typeface="ＭＳ Ｐゴシック"/>
              </a:rPr>
              <a:t> pour permettre la visualisation de cette évolution par :</a:t>
            </a:r>
          </a:p>
          <a:p>
            <a:pPr lvl="3" eaLnBrk="1" hangingPunct="1">
              <a:lnSpc>
                <a:spcPct val="80000"/>
              </a:lnSpc>
              <a:spcBef>
                <a:spcPct val="60000"/>
              </a:spcBef>
              <a:defRPr/>
            </a:pPr>
            <a:r>
              <a:rPr lang="fr-FR" altLang="ja-JP" sz="1500" dirty="0">
                <a:cs typeface="ＭＳ Ｐゴシック"/>
              </a:rPr>
              <a:t>tous les enseignants intervenant au sein de la classe ;</a:t>
            </a:r>
          </a:p>
          <a:p>
            <a:pPr lvl="3" eaLnBrk="1" hangingPunct="1">
              <a:lnSpc>
                <a:spcPct val="80000"/>
              </a:lnSpc>
              <a:spcBef>
                <a:spcPct val="60000"/>
              </a:spcBef>
              <a:defRPr/>
            </a:pPr>
            <a:r>
              <a:rPr lang="fr-FR" altLang="ja-JP" sz="1500" dirty="0">
                <a:cs typeface="ＭＳ Ｐゴシック"/>
              </a:rPr>
              <a:t>chaque élève, afin de permettre le rattrapage, l’anticipation…</a:t>
            </a:r>
          </a:p>
          <a:p>
            <a:pPr lvl="2" eaLnBrk="1" hangingPunct="1">
              <a:lnSpc>
                <a:spcPct val="80000"/>
              </a:lnSpc>
              <a:spcBef>
                <a:spcPct val="60000"/>
              </a:spcBef>
              <a:defRPr/>
            </a:pPr>
            <a:r>
              <a:rPr lang="fr-FR" altLang="ja-JP" sz="1700" dirty="0">
                <a:cs typeface="ＭＳ Ｐゴシック"/>
              </a:rPr>
              <a:t>Afin de le positionner au regard des compétences attendues dans le cadre:</a:t>
            </a:r>
          </a:p>
          <a:p>
            <a:pPr lvl="3" eaLnBrk="1" hangingPunct="1">
              <a:lnSpc>
                <a:spcPct val="80000"/>
              </a:lnSpc>
              <a:spcBef>
                <a:spcPct val="60000"/>
              </a:spcBef>
              <a:defRPr/>
            </a:pPr>
            <a:r>
              <a:rPr lang="fr-FR" altLang="ja-JP" sz="1500" dirty="0">
                <a:cs typeface="ＭＳ Ｐゴシック"/>
              </a:rPr>
              <a:t>De l’adaptation du contenu des P.F.M.P;</a:t>
            </a:r>
          </a:p>
          <a:p>
            <a:pPr lvl="3" eaLnBrk="1" hangingPunct="1">
              <a:lnSpc>
                <a:spcPct val="80000"/>
              </a:lnSpc>
              <a:spcBef>
                <a:spcPct val="60000"/>
              </a:spcBef>
              <a:defRPr/>
            </a:pPr>
            <a:r>
              <a:rPr lang="fr-FR" altLang="ja-JP" sz="1500" dirty="0">
                <a:cs typeface="ＭＳ Ｐゴシック"/>
              </a:rPr>
              <a:t>Des évaluations certificatives (diplôme intermédiaire, diplôme visé, habilitation…);</a:t>
            </a:r>
          </a:p>
          <a:p>
            <a:pPr lvl="3" eaLnBrk="1" hangingPunct="1">
              <a:lnSpc>
                <a:spcPct val="80000"/>
              </a:lnSpc>
              <a:spcBef>
                <a:spcPct val="60000"/>
              </a:spcBef>
              <a:defRPr/>
            </a:pPr>
            <a:r>
              <a:rPr lang="fr-FR" altLang="ja-JP" sz="1500" dirty="0">
                <a:cs typeface="ＭＳ Ｐゴシック"/>
              </a:rPr>
              <a:t>Des projets disciplinaires ou pluridisciplinaires;</a:t>
            </a:r>
          </a:p>
          <a:p>
            <a:pPr lvl="3" eaLnBrk="1" hangingPunct="1">
              <a:lnSpc>
                <a:spcPct val="80000"/>
              </a:lnSpc>
              <a:spcBef>
                <a:spcPct val="60000"/>
              </a:spcBef>
              <a:defRPr/>
            </a:pPr>
            <a:r>
              <a:rPr lang="fr-FR" altLang="ja-JP" sz="1500" dirty="0">
                <a:cs typeface="ＭＳ Ｐゴシック"/>
              </a:rPr>
              <a:t>D’ajuster l’accompagnement personnalisé (remédiation, perfectionnement…)…</a:t>
            </a:r>
          </a:p>
          <a:p>
            <a:pPr eaLnBrk="1" hangingPunct="1"/>
            <a:endParaRPr lang="fr-FR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 txBox="1">
            <a:spLocks noGrp="1"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/>
            <a:fld id="{3C40CA9A-C787-4B24-8FC1-E4B66A5FC1BD}" type="slidenum">
              <a:rPr lang="fr-FR" sz="1300"/>
              <a:pPr algn="r"/>
              <a:t>12</a:t>
            </a:fld>
            <a:endParaRPr lang="fr-FR" sz="1300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11D0CC-30F1-4667-A31F-3FEDB05A79E7}" type="slidenum">
              <a:rPr lang="fr-FR" smtClean="0"/>
              <a:pPr/>
              <a:t>3</a:t>
            </a:fld>
            <a:endParaRPr lang="fr-FR" smtClean="0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 txBox="1">
            <a:spLocks noGrp="1"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/>
            <a:fld id="{80222477-7661-426C-88AB-72391B96E1A3}" type="slidenum">
              <a:rPr lang="fr-FR" sz="1300"/>
              <a:pPr algn="r"/>
              <a:t>4</a:t>
            </a:fld>
            <a:endParaRPr lang="fr-FR" sz="1300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altLang="ja-JP" sz="2600" b="1" dirty="0">
                <a:cs typeface="ＭＳ Ｐゴシック"/>
              </a:rPr>
              <a:t>Les </a:t>
            </a:r>
            <a:r>
              <a:rPr lang="fr-FR" altLang="ja-JP" sz="2600" b="1" dirty="0" err="1">
                <a:cs typeface="ＭＳ Ｐゴシック"/>
              </a:rPr>
              <a:t>pré-requis</a:t>
            </a:r>
            <a:r>
              <a:rPr lang="fr-FR" altLang="ja-JP" sz="2600" b="1" dirty="0">
                <a:cs typeface="ＭＳ Ｐゴシック"/>
              </a:rPr>
              <a:t> à l’organisation</a:t>
            </a:r>
            <a:r>
              <a:rPr lang="fr-FR" altLang="ja-JP" sz="2600" dirty="0">
                <a:cs typeface="ＭＳ Ｐゴシック"/>
              </a:rPr>
              <a:t> </a:t>
            </a:r>
            <a:r>
              <a:rPr lang="fr-FR" altLang="ja-JP" sz="2600" b="1" dirty="0">
                <a:cs typeface="ＭＳ Ｐゴシック"/>
              </a:rPr>
              <a:t>: </a:t>
            </a:r>
          </a:p>
          <a:p>
            <a:pPr lvl="2" eaLnBrk="1" hangingPunct="1">
              <a:spcBef>
                <a:spcPct val="40000"/>
              </a:spcBef>
            </a:pPr>
            <a:r>
              <a:rPr lang="fr-FR" altLang="ja-JP" sz="2200" dirty="0">
                <a:cs typeface="ＭＳ Ｐゴシック"/>
              </a:rPr>
              <a:t>Contenu de formation (référentiel…) ;</a:t>
            </a:r>
          </a:p>
          <a:p>
            <a:pPr lvl="2" eaLnBrk="1" hangingPunct="1">
              <a:spcBef>
                <a:spcPct val="40000"/>
              </a:spcBef>
            </a:pPr>
            <a:r>
              <a:rPr lang="fr-FR" altLang="ja-JP" sz="2200" dirty="0">
                <a:cs typeface="ＭＳ Ｐゴシック"/>
              </a:rPr>
              <a:t>Le volume horaire réglementaire ;</a:t>
            </a:r>
          </a:p>
          <a:p>
            <a:pPr lvl="2" eaLnBrk="1" hangingPunct="1">
              <a:spcBef>
                <a:spcPct val="40000"/>
              </a:spcBef>
            </a:pPr>
            <a:r>
              <a:rPr lang="fr-FR" altLang="ja-JP" sz="2200" dirty="0">
                <a:cs typeface="ＭＳ Ｐゴシック"/>
              </a:rPr>
              <a:t>Le volume horaire complémentaire (effectif réduit, projets disciplinaires…) ;</a:t>
            </a:r>
          </a:p>
          <a:p>
            <a:pPr lvl="2" eaLnBrk="1" hangingPunct="1">
              <a:spcBef>
                <a:spcPct val="40000"/>
              </a:spcBef>
            </a:pPr>
            <a:r>
              <a:rPr lang="fr-FR" altLang="ja-JP" sz="2200" dirty="0">
                <a:cs typeface="ＭＳ Ｐゴシック"/>
              </a:rPr>
              <a:t>Les pratiques pédagogiques (inductives, déductives…) ;</a:t>
            </a:r>
          </a:p>
          <a:p>
            <a:pPr lvl="2" eaLnBrk="1" hangingPunct="1">
              <a:spcBef>
                <a:spcPct val="40000"/>
              </a:spcBef>
            </a:pPr>
            <a:r>
              <a:rPr lang="fr-FR" altLang="ja-JP" sz="2200" dirty="0">
                <a:cs typeface="ＭＳ Ｐゴシック"/>
              </a:rPr>
              <a:t>Les périodes en </a:t>
            </a:r>
            <a:r>
              <a:rPr lang="fr-FR" altLang="ja-JP" sz="2200" dirty="0" err="1">
                <a:cs typeface="ＭＳ Ｐゴシック"/>
              </a:rPr>
              <a:t>entrerprise</a:t>
            </a:r>
            <a:r>
              <a:rPr lang="fr-FR" altLang="ja-JP" sz="2200" dirty="0">
                <a:cs typeface="ＭＳ Ｐゴシック"/>
              </a:rPr>
              <a:t>;</a:t>
            </a:r>
          </a:p>
          <a:p>
            <a:pPr lvl="2" eaLnBrk="1" hangingPunct="1">
              <a:spcBef>
                <a:spcPct val="40000"/>
              </a:spcBef>
            </a:pPr>
            <a:r>
              <a:rPr lang="fr-FR" altLang="ja-JP" sz="2200" dirty="0">
                <a:cs typeface="ＭＳ Ｐゴシック"/>
              </a:rPr>
              <a:t>La certification (CCF, épreuves ponctuelles…);</a:t>
            </a:r>
          </a:p>
          <a:p>
            <a:pPr lvl="2" eaLnBrk="1" hangingPunct="1">
              <a:spcBef>
                <a:spcPct val="40000"/>
              </a:spcBef>
            </a:pPr>
            <a:r>
              <a:rPr lang="fr-FR" altLang="ja-JP" sz="2200" dirty="0">
                <a:cs typeface="ＭＳ Ｐゴシック"/>
              </a:rPr>
              <a:t>Les espaces pédagogiques ;</a:t>
            </a:r>
          </a:p>
          <a:p>
            <a:pPr lvl="2" eaLnBrk="1" hangingPunct="1">
              <a:spcBef>
                <a:spcPct val="40000"/>
              </a:spcBef>
            </a:pPr>
            <a:r>
              <a:rPr lang="fr-FR" altLang="ja-JP" sz="2200" dirty="0">
                <a:cs typeface="ＭＳ Ｐゴシック"/>
              </a:rPr>
              <a:t>Les habilitations…</a:t>
            </a:r>
          </a:p>
          <a:p>
            <a:pPr eaLnBrk="1" hangingPunct="1"/>
            <a:endParaRPr lang="fr-FR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Espace réservé des commentaires 2"/>
          <p:cNvSpPr>
            <a:spLocks noGrp="1"/>
          </p:cNvSpPr>
          <p:nvPr>
            <p:ph type="body" idx="1"/>
          </p:nvPr>
        </p:nvSpPr>
        <p:spPr>
          <a:xfrm>
            <a:off x="946574" y="4861441"/>
            <a:ext cx="5206153" cy="4605576"/>
          </a:xfrm>
          <a:noFill/>
          <a:ln/>
        </p:spPr>
        <p:txBody>
          <a:bodyPr/>
          <a:lstStyle/>
          <a:p>
            <a:pPr lvl="2" eaLnBrk="1" hangingPunct="1"/>
            <a:r>
              <a:rPr lang="fr-FR" altLang="ja-JP" dirty="0" smtClean="0">
                <a:ea typeface="+mn-ea"/>
                <a:cs typeface="ＭＳ Ｐゴシック"/>
              </a:rPr>
              <a:t>Mise en exergue des différentes périodes de l’année, phases d’acquisition de l’élève…</a:t>
            </a:r>
          </a:p>
          <a:p>
            <a:pPr lvl="2" eaLnBrk="1" hangingPunct="1"/>
            <a:r>
              <a:rPr lang="fr-FR" altLang="ja-JP" dirty="0" smtClean="0">
                <a:ea typeface="+mn-ea"/>
                <a:cs typeface="ＭＳ Ｐゴシック"/>
              </a:rPr>
              <a:t>Adéquation entre les différents enseignements (Réalisation – construction) ;</a:t>
            </a:r>
          </a:p>
          <a:p>
            <a:pPr lvl="2" eaLnBrk="1" hangingPunct="1"/>
            <a:r>
              <a:rPr lang="fr-FR" altLang="ja-JP" dirty="0" smtClean="0">
                <a:ea typeface="+mn-ea"/>
                <a:cs typeface="ＭＳ Ｐゴシック"/>
              </a:rPr>
              <a:t>Assurance de ne pas faire d’impaire et/ou de redondance…</a:t>
            </a:r>
          </a:p>
          <a:p>
            <a:pPr>
              <a:lnSpc>
                <a:spcPct val="90000"/>
              </a:lnSpc>
            </a:pPr>
            <a:endParaRPr lang="fr-FR" dirty="0" smtClean="0"/>
          </a:p>
        </p:txBody>
      </p:sp>
      <p:sp>
        <p:nvSpPr>
          <p:cNvPr id="80899" name="Espace réservé du numéro de diapositive 3"/>
          <p:cNvSpPr txBox="1">
            <a:spLocks noGrp="1"/>
          </p:cNvSpPr>
          <p:nvPr/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/>
            <a:fld id="{89D181F0-F0CC-4012-A618-70442CB306E9}" type="slidenum">
              <a:rPr lang="fr-FR" sz="1300">
                <a:latin typeface="Times New Roman" pitchFamily="18" charset="0"/>
              </a:rPr>
              <a:pPr algn="r"/>
              <a:t>5</a:t>
            </a:fld>
            <a:endParaRPr lang="fr-FR" sz="13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 txBox="1">
            <a:spLocks noGrp="1" noChangeArrowheads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/>
            <a:fld id="{80222477-7661-426C-88AB-72391B96E1A3}" type="slidenum">
              <a:rPr lang="fr-FR" sz="1300"/>
              <a:pPr algn="r"/>
              <a:t>6</a:t>
            </a:fld>
            <a:endParaRPr lang="fr-FR" sz="1300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altLang="ja-JP" sz="2600" b="1" dirty="0">
                <a:cs typeface="ＭＳ Ｐゴシック"/>
              </a:rPr>
              <a:t>Les </a:t>
            </a:r>
            <a:r>
              <a:rPr lang="fr-FR" altLang="ja-JP" sz="2600" b="1" dirty="0" err="1">
                <a:cs typeface="ＭＳ Ｐゴシック"/>
              </a:rPr>
              <a:t>pré-requis</a:t>
            </a:r>
            <a:r>
              <a:rPr lang="fr-FR" altLang="ja-JP" sz="2600" b="1" dirty="0">
                <a:cs typeface="ＭＳ Ｐゴシック"/>
              </a:rPr>
              <a:t> à l’organisation</a:t>
            </a:r>
            <a:r>
              <a:rPr lang="fr-FR" altLang="ja-JP" sz="2600" dirty="0">
                <a:cs typeface="ＭＳ Ｐゴシック"/>
              </a:rPr>
              <a:t> </a:t>
            </a:r>
            <a:r>
              <a:rPr lang="fr-FR" altLang="ja-JP" sz="2600" b="1" dirty="0">
                <a:cs typeface="ＭＳ Ｐゴシック"/>
              </a:rPr>
              <a:t>: </a:t>
            </a:r>
          </a:p>
          <a:p>
            <a:pPr lvl="2" eaLnBrk="1" hangingPunct="1">
              <a:spcBef>
                <a:spcPct val="40000"/>
              </a:spcBef>
            </a:pPr>
            <a:r>
              <a:rPr lang="fr-FR" altLang="ja-JP" sz="2200" dirty="0">
                <a:cs typeface="ＭＳ Ｐゴシック"/>
              </a:rPr>
              <a:t>Contenu de formation (référentiel…) ;</a:t>
            </a:r>
          </a:p>
          <a:p>
            <a:pPr lvl="2" eaLnBrk="1" hangingPunct="1">
              <a:spcBef>
                <a:spcPct val="40000"/>
              </a:spcBef>
            </a:pPr>
            <a:r>
              <a:rPr lang="fr-FR" altLang="ja-JP" sz="2200" dirty="0">
                <a:cs typeface="ＭＳ Ｐゴシック"/>
              </a:rPr>
              <a:t>Le volume horaire réglementaire ;</a:t>
            </a:r>
          </a:p>
          <a:p>
            <a:pPr lvl="2" eaLnBrk="1" hangingPunct="1">
              <a:spcBef>
                <a:spcPct val="40000"/>
              </a:spcBef>
            </a:pPr>
            <a:r>
              <a:rPr lang="fr-FR" altLang="ja-JP" sz="2200" dirty="0">
                <a:cs typeface="ＭＳ Ｐゴシック"/>
              </a:rPr>
              <a:t>Le volume horaire complémentaire (effectif réduit, projets disciplinaires…) ;</a:t>
            </a:r>
          </a:p>
          <a:p>
            <a:pPr lvl="2" eaLnBrk="1" hangingPunct="1">
              <a:spcBef>
                <a:spcPct val="40000"/>
              </a:spcBef>
            </a:pPr>
            <a:r>
              <a:rPr lang="fr-FR" altLang="ja-JP" sz="2200" dirty="0">
                <a:cs typeface="ＭＳ Ｐゴシック"/>
              </a:rPr>
              <a:t>Les pratiques pédagogiques (inductives, déductives…) ;</a:t>
            </a:r>
          </a:p>
          <a:p>
            <a:pPr lvl="2" eaLnBrk="1" hangingPunct="1">
              <a:spcBef>
                <a:spcPct val="40000"/>
              </a:spcBef>
            </a:pPr>
            <a:r>
              <a:rPr lang="fr-FR" altLang="ja-JP" sz="2200" dirty="0">
                <a:cs typeface="ＭＳ Ｐゴシック"/>
              </a:rPr>
              <a:t>Les périodes en </a:t>
            </a:r>
            <a:r>
              <a:rPr lang="fr-FR" altLang="ja-JP" sz="2200" dirty="0" err="1">
                <a:cs typeface="ＭＳ Ｐゴシック"/>
              </a:rPr>
              <a:t>entrerprise</a:t>
            </a:r>
            <a:r>
              <a:rPr lang="fr-FR" altLang="ja-JP" sz="2200" dirty="0">
                <a:cs typeface="ＭＳ Ｐゴシック"/>
              </a:rPr>
              <a:t>;</a:t>
            </a:r>
          </a:p>
          <a:p>
            <a:pPr lvl="2" eaLnBrk="1" hangingPunct="1">
              <a:spcBef>
                <a:spcPct val="40000"/>
              </a:spcBef>
            </a:pPr>
            <a:r>
              <a:rPr lang="fr-FR" altLang="ja-JP" sz="2200" dirty="0">
                <a:cs typeface="ＭＳ Ｐゴシック"/>
              </a:rPr>
              <a:t>La certification (CCF, épreuves ponctuelles…);</a:t>
            </a:r>
          </a:p>
          <a:p>
            <a:pPr lvl="2" eaLnBrk="1" hangingPunct="1">
              <a:spcBef>
                <a:spcPct val="40000"/>
              </a:spcBef>
            </a:pPr>
            <a:r>
              <a:rPr lang="fr-FR" altLang="ja-JP" sz="2200" dirty="0">
                <a:cs typeface="ＭＳ Ｐゴシック"/>
              </a:rPr>
              <a:t>Les espaces pédagogiques ;</a:t>
            </a:r>
          </a:p>
          <a:p>
            <a:pPr lvl="2" eaLnBrk="1" hangingPunct="1">
              <a:spcBef>
                <a:spcPct val="40000"/>
              </a:spcBef>
            </a:pPr>
            <a:r>
              <a:rPr lang="fr-FR" altLang="ja-JP" sz="2200" dirty="0">
                <a:cs typeface="ＭＳ Ｐゴシック"/>
              </a:rPr>
              <a:t>Les habilitations…</a:t>
            </a:r>
          </a:p>
          <a:p>
            <a:pPr eaLnBrk="1" hangingPunct="1"/>
            <a:endParaRPr lang="fr-FR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8B7CC8-80CB-43F4-A67B-EDF7D0FF832D}" type="slidenum">
              <a:rPr lang="fr-FR" smtClean="0"/>
              <a:pPr/>
              <a:t>7</a:t>
            </a:fld>
            <a:endParaRPr lang="fr-FR" smtClean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78356D-0B74-4B1F-B627-262D969FF47B}" type="slidenum">
              <a:rPr lang="fr-FR" smtClean="0"/>
              <a:pPr/>
              <a:t>8</a:t>
            </a:fld>
            <a:endParaRPr lang="fr-FR" smtClean="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65C56C-56EC-4026-8161-5AF0A24E7D8F}" type="slidenum">
              <a:rPr lang="fr-FR" smtClean="0"/>
              <a:pPr/>
              <a:t>9</a:t>
            </a:fld>
            <a:endParaRPr lang="fr-FR" smtClean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6E8BA7-D91E-40FC-A32D-51B84BE4E02A}" type="slidenum">
              <a:rPr lang="fr-FR" smtClean="0"/>
              <a:pPr/>
              <a:t>10</a:t>
            </a:fld>
            <a:endParaRPr lang="fr-FR" smtClean="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A8291-3AD5-412A-9C89-0F1B81F542CE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547DB-661B-4FE3-AF99-532019A17A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30313-4A15-4316-99E9-CE986B4CFCEF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BA61D-1499-4012-A5C7-FBA48693B9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FD224-D1E2-4E26-862E-C5F5EF865A8D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58839-53AB-40E1-BC1A-B5A412B061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E05F3-5004-4A08-9232-142F07BC15D2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E2056-CC42-47DA-B976-C264F8C6D5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B52D7-C50D-4188-8E16-74538AA5929E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08898-7498-4F2A-882B-B92FAF55C34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4CBFC-674B-4C96-BAC9-F97BF60541A4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A7A8C-E434-4679-9F97-C7E7B9EF33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78075-1620-4387-A06F-73198DACC3F4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2128C-6A16-4C33-8530-860B56AD2D9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EF662-7B98-441F-ABAD-86B189BC137D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7A66C-C17B-4A7D-BD10-3EF5EA12BA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121FB-DF19-44CF-8186-B98EBD8F0099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2435A-9B2D-4771-936C-17AEED1951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EFF24-442F-4B94-B09B-85431CFE42C2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F1FA2-114F-4708-88D0-52282A7473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6E0CA-0175-4E96-A477-C534C8DC468C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18F80-8797-4FD8-BA05-C794952DAE0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259B80-7E1D-49BE-AEA6-907A6F481351}" type="datetime1">
              <a:rPr lang="fr-FR"/>
              <a:pPr>
                <a:defRPr/>
              </a:pPr>
              <a:t>15/11/2014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C98DA6-86F3-4F49-B940-0A40D51D33A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" name="ZoneTexte 1"/>
          <p:cNvSpPr txBox="1"/>
          <p:nvPr userDrawn="1"/>
        </p:nvSpPr>
        <p:spPr>
          <a:xfrm rot="16200000">
            <a:off x="-3244334" y="3167391"/>
            <a:ext cx="6858000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BTS MAINTENANCE DES SYST</a:t>
            </a:r>
            <a:r>
              <a:rPr lang="fr-F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È</a:t>
            </a:r>
            <a:r>
              <a:rPr lang="fr-F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MES</a:t>
            </a:r>
            <a:endParaRPr lang="fr-FR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A13009-2F95-4680-9DBC-E7DD6010E3D3}" type="slidenum">
              <a:rPr lang="fr-FR"/>
              <a:pPr>
                <a:defRPr/>
              </a:pPr>
              <a:t>1</a:t>
            </a:fld>
            <a:endParaRPr lang="fr-FR"/>
          </a:p>
        </p:txBody>
      </p:sp>
      <p:sp>
        <p:nvSpPr>
          <p:cNvPr id="14338" name="Titre 1"/>
          <p:cNvSpPr>
            <a:spLocks noGrp="1"/>
          </p:cNvSpPr>
          <p:nvPr>
            <p:ph type="ctrTitle"/>
          </p:nvPr>
        </p:nvSpPr>
        <p:spPr>
          <a:xfrm>
            <a:off x="776288" y="2349500"/>
            <a:ext cx="8713216" cy="147002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fr-FR" sz="3600" b="1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INDIVIDUALISATION et SUIVI DES ACQUIS</a:t>
            </a:r>
            <a:endParaRPr lang="fr-FR" sz="3600" b="1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345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Lhassen BELAROUCI – IA-IPR STI Créteil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88504" y="188640"/>
            <a:ext cx="9417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+mn-lt"/>
              </a:rPr>
              <a:t>Séminaire national BTS Maintenance des Systèmes – Lycée Raspail Paris</a:t>
            </a:r>
          </a:p>
          <a:p>
            <a:pPr algn="ctr"/>
            <a:r>
              <a:rPr lang="fr-FR" sz="2000" dirty="0" smtClean="0">
                <a:latin typeface="+mn-lt"/>
              </a:rPr>
              <a:t>13 et 14 novembre 2014</a:t>
            </a:r>
            <a:endParaRPr lang="fr-FR" sz="2000" dirty="0">
              <a:latin typeface="+mn-lt"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 bwMode="auto">
          <a:xfrm>
            <a:off x="848544" y="3429001"/>
            <a:ext cx="871321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fr-FR" sz="32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Concepts et démarche</a:t>
            </a:r>
            <a:endParaRPr lang="fr-FR" sz="32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L’organisation pédagogique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9226683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FR" altLang="ja-JP" sz="2800" b="1" dirty="0" smtClean="0">
                <a:ea typeface="ＭＳ Ｐゴシック"/>
                <a:cs typeface="ＭＳ Ｐゴシック"/>
              </a:rPr>
              <a:t>Nécessité d’avoir un planning prévisionnel</a:t>
            </a:r>
            <a:r>
              <a:rPr lang="fr-FR" altLang="ja-JP" sz="2800" dirty="0" smtClean="0">
                <a:ea typeface="ＭＳ Ｐゴシック"/>
                <a:cs typeface="ＭＳ Ｐゴシック"/>
              </a:rPr>
              <a:t> </a:t>
            </a:r>
            <a:r>
              <a:rPr lang="fr-FR" altLang="ja-JP" sz="2800" b="1" dirty="0" smtClean="0">
                <a:ea typeface="ＭＳ Ｐゴシック"/>
                <a:cs typeface="ＭＳ Ｐゴシック"/>
              </a:rPr>
              <a:t>: </a:t>
            </a:r>
          </a:p>
          <a:p>
            <a:pPr lvl="1" eaLnBrk="1" hangingPunct="1"/>
            <a:r>
              <a:rPr lang="fr-FR" altLang="ja-JP" sz="2400" b="1" dirty="0" smtClean="0">
                <a:solidFill>
                  <a:schemeClr val="accent2"/>
                </a:solidFill>
                <a:ea typeface="ＭＳ Ｐゴシック"/>
                <a:cs typeface="ＭＳ Ｐゴシック"/>
              </a:rPr>
              <a:t>Pour l’étudiant :</a:t>
            </a:r>
          </a:p>
          <a:p>
            <a:pPr lvl="2" eaLnBrk="1" hangingPunct="1"/>
            <a:r>
              <a:rPr lang="fr-FR" altLang="ja-JP" dirty="0" smtClean="0">
                <a:ea typeface="ＭＳ Ｐゴシック"/>
                <a:cs typeface="ＭＳ Ｐゴシック"/>
              </a:rPr>
              <a:t>Identifier les temps forts de sa formation, les incontournables ;</a:t>
            </a:r>
          </a:p>
          <a:p>
            <a:pPr lvl="2" eaLnBrk="1" hangingPunct="1"/>
            <a:r>
              <a:rPr lang="fr-FR" altLang="ja-JP" dirty="0" smtClean="0">
                <a:ea typeface="ＭＳ Ｐゴシック"/>
                <a:cs typeface="ＭＳ Ｐゴシック"/>
              </a:rPr>
              <a:t>Gérer son temps, son travail ;</a:t>
            </a:r>
          </a:p>
          <a:p>
            <a:pPr lvl="2" eaLnBrk="1" hangingPunct="1"/>
            <a:r>
              <a:rPr lang="fr-FR" altLang="ja-JP" dirty="0" smtClean="0">
                <a:ea typeface="ＭＳ Ｐゴシック"/>
                <a:cs typeface="ＭＳ Ｐゴシック"/>
              </a:rPr>
              <a:t>Comprendre les exigences des enseignants ;</a:t>
            </a:r>
          </a:p>
          <a:p>
            <a:pPr lvl="2" eaLnBrk="1" hangingPunct="1"/>
            <a:r>
              <a:rPr lang="fr-FR" altLang="ja-JP" dirty="0" smtClean="0">
                <a:ea typeface="ＭＳ Ｐゴシック"/>
                <a:cs typeface="ＭＳ Ｐゴシック"/>
              </a:rPr>
              <a:t>Confirmer son projet de formation…</a:t>
            </a:r>
          </a:p>
          <a:p>
            <a:pPr lvl="2" algn="ctr" eaLnBrk="1" hangingPunct="1">
              <a:spcBef>
                <a:spcPct val="120000"/>
              </a:spcBef>
              <a:buFontTx/>
              <a:buNone/>
            </a:pPr>
            <a:r>
              <a:rPr lang="fr-FR" altLang="ja-JP" sz="2800" b="1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Développer son autonomie</a:t>
            </a:r>
          </a:p>
        </p:txBody>
      </p:sp>
      <p:sp>
        <p:nvSpPr>
          <p:cNvPr id="84996" name="Oval 4"/>
          <p:cNvSpPr>
            <a:spLocks noChangeArrowheads="1"/>
          </p:cNvSpPr>
          <p:nvPr/>
        </p:nvSpPr>
        <p:spPr bwMode="auto">
          <a:xfrm>
            <a:off x="8335831" y="0"/>
            <a:ext cx="1570169" cy="496888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fr-FR" sz="1600"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Pour qui ?</a:t>
            </a:r>
          </a:p>
        </p:txBody>
      </p:sp>
      <p:sp>
        <p:nvSpPr>
          <p:cNvPr id="5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Lhassen BELAROUCI – IA-IPR STI Créteil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76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r-FR" sz="4000" dirty="0" smtClean="0"/>
              <a:t>Parcours Pédagogique et suivi individualisé</a:t>
            </a:r>
          </a:p>
        </p:txBody>
      </p:sp>
      <p:sp>
        <p:nvSpPr>
          <p:cNvPr id="839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600201"/>
            <a:ext cx="8777817" cy="7032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FR" altLang="ja-JP" sz="2800" b="1" dirty="0" smtClean="0">
                <a:ea typeface="ＭＳ Ｐゴシック"/>
                <a:cs typeface="ＭＳ Ｐゴシック"/>
              </a:rPr>
              <a:t>le Plan d’Action Pédagogique pour qui ?</a:t>
            </a:r>
          </a:p>
        </p:txBody>
      </p:sp>
      <p:grpSp>
        <p:nvGrpSpPr>
          <p:cNvPr id="83974" name="Group 9"/>
          <p:cNvGrpSpPr>
            <a:grpSpLocks/>
          </p:cNvGrpSpPr>
          <p:nvPr/>
        </p:nvGrpSpPr>
        <p:grpSpPr bwMode="auto">
          <a:xfrm>
            <a:off x="1121304" y="2298700"/>
            <a:ext cx="8021108" cy="3263900"/>
            <a:chOff x="652" y="1448"/>
            <a:chExt cx="4664" cy="2056"/>
          </a:xfrm>
        </p:grpSpPr>
        <p:sp>
          <p:nvSpPr>
            <p:cNvPr id="83985" name="Line 7"/>
            <p:cNvSpPr>
              <a:spLocks noChangeShapeType="1"/>
            </p:cNvSpPr>
            <p:nvPr/>
          </p:nvSpPr>
          <p:spPr bwMode="auto">
            <a:xfrm flipV="1">
              <a:off x="656" y="1448"/>
              <a:ext cx="0" cy="20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3986" name="Line 8"/>
            <p:cNvSpPr>
              <a:spLocks noChangeShapeType="1"/>
            </p:cNvSpPr>
            <p:nvPr/>
          </p:nvSpPr>
          <p:spPr bwMode="auto">
            <a:xfrm rot="5400000" flipV="1">
              <a:off x="2984" y="1160"/>
              <a:ext cx="0" cy="46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83975" name="Freeform 12"/>
          <p:cNvSpPr>
            <a:spLocks/>
          </p:cNvSpPr>
          <p:nvPr/>
        </p:nvSpPr>
        <p:spPr bwMode="auto">
          <a:xfrm>
            <a:off x="1307042" y="2303464"/>
            <a:ext cx="7800975" cy="3132137"/>
          </a:xfrm>
          <a:custGeom>
            <a:avLst/>
            <a:gdLst>
              <a:gd name="T0" fmla="*/ 0 w 4272"/>
              <a:gd name="T1" fmla="*/ 1973 h 1973"/>
              <a:gd name="T2" fmla="*/ 952 w 4272"/>
              <a:gd name="T3" fmla="*/ 1501 h 1973"/>
              <a:gd name="T4" fmla="*/ 1288 w 4272"/>
              <a:gd name="T5" fmla="*/ 957 h 1973"/>
              <a:gd name="T6" fmla="*/ 1584 w 4272"/>
              <a:gd name="T7" fmla="*/ 309 h 1973"/>
              <a:gd name="T8" fmla="*/ 1976 w 4272"/>
              <a:gd name="T9" fmla="*/ 45 h 1973"/>
              <a:gd name="T10" fmla="*/ 2424 w 4272"/>
              <a:gd name="T11" fmla="*/ 581 h 1973"/>
              <a:gd name="T12" fmla="*/ 3024 w 4272"/>
              <a:gd name="T13" fmla="*/ 1717 h 1973"/>
              <a:gd name="T14" fmla="*/ 4272 w 4272"/>
              <a:gd name="T15" fmla="*/ 1949 h 197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272"/>
              <a:gd name="T25" fmla="*/ 0 h 1973"/>
              <a:gd name="T26" fmla="*/ 4272 w 4272"/>
              <a:gd name="T27" fmla="*/ 1973 h 197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272" h="1973">
                <a:moveTo>
                  <a:pt x="0" y="1973"/>
                </a:moveTo>
                <a:cubicBezTo>
                  <a:pt x="159" y="1894"/>
                  <a:pt x="737" y="1670"/>
                  <a:pt x="952" y="1501"/>
                </a:cubicBezTo>
                <a:cubicBezTo>
                  <a:pt x="1167" y="1332"/>
                  <a:pt x="1183" y="1156"/>
                  <a:pt x="1288" y="957"/>
                </a:cubicBezTo>
                <a:cubicBezTo>
                  <a:pt x="1393" y="758"/>
                  <a:pt x="1469" y="461"/>
                  <a:pt x="1584" y="309"/>
                </a:cubicBezTo>
                <a:cubicBezTo>
                  <a:pt x="1699" y="157"/>
                  <a:pt x="1836" y="0"/>
                  <a:pt x="1976" y="45"/>
                </a:cubicBezTo>
                <a:cubicBezTo>
                  <a:pt x="2116" y="90"/>
                  <a:pt x="2249" y="302"/>
                  <a:pt x="2424" y="581"/>
                </a:cubicBezTo>
                <a:cubicBezTo>
                  <a:pt x="2599" y="860"/>
                  <a:pt x="2716" y="1489"/>
                  <a:pt x="3024" y="1717"/>
                </a:cubicBezTo>
                <a:cubicBezTo>
                  <a:pt x="3332" y="1945"/>
                  <a:pt x="4012" y="1901"/>
                  <a:pt x="4272" y="1949"/>
                </a:cubicBezTo>
              </a:path>
            </a:pathLst>
          </a:custGeom>
          <a:solidFill>
            <a:srgbClr val="FFFF00"/>
          </a:solidFill>
          <a:ln w="28575" cmpd="sng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976" name="Line 13"/>
          <p:cNvSpPr>
            <a:spLocks noChangeShapeType="1"/>
          </p:cNvSpPr>
          <p:nvPr/>
        </p:nvSpPr>
        <p:spPr bwMode="auto">
          <a:xfrm>
            <a:off x="3357033" y="2374900"/>
            <a:ext cx="0" cy="3098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977" name="Line 14"/>
          <p:cNvSpPr>
            <a:spLocks noChangeShapeType="1"/>
          </p:cNvSpPr>
          <p:nvPr/>
        </p:nvSpPr>
        <p:spPr bwMode="auto">
          <a:xfrm>
            <a:off x="6273800" y="2374900"/>
            <a:ext cx="0" cy="3098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3978" name="Text Box 16"/>
          <p:cNvSpPr txBox="1">
            <a:spLocks noChangeArrowheads="1"/>
          </p:cNvSpPr>
          <p:nvPr/>
        </p:nvSpPr>
        <p:spPr bwMode="auto">
          <a:xfrm>
            <a:off x="1217004" y="2728914"/>
            <a:ext cx="19944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sz="1400"/>
              <a:t>Zone critique</a:t>
            </a:r>
          </a:p>
          <a:p>
            <a:pPr algn="ctr"/>
            <a:r>
              <a:rPr lang="fr-FR" sz="1400"/>
              <a:t>(échec, décrochage…)</a:t>
            </a:r>
          </a:p>
        </p:txBody>
      </p:sp>
      <p:sp>
        <p:nvSpPr>
          <p:cNvPr id="83979" name="Text Box 18"/>
          <p:cNvSpPr txBox="1">
            <a:spLocks noChangeArrowheads="1"/>
          </p:cNvSpPr>
          <p:nvPr/>
        </p:nvSpPr>
        <p:spPr bwMode="auto">
          <a:xfrm>
            <a:off x="6468138" y="2728913"/>
            <a:ext cx="2691473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400"/>
              <a:t>Zone critique</a:t>
            </a:r>
          </a:p>
          <a:p>
            <a:pPr algn="ctr"/>
            <a:r>
              <a:rPr lang="fr-FR" sz="1400"/>
              <a:t>(décrochage, manque d’ambition…)</a:t>
            </a:r>
          </a:p>
        </p:txBody>
      </p:sp>
      <p:sp>
        <p:nvSpPr>
          <p:cNvPr id="89107" name="AutoShape 19"/>
          <p:cNvSpPr>
            <a:spLocks noChangeArrowheads="1"/>
          </p:cNvSpPr>
          <p:nvPr/>
        </p:nvSpPr>
        <p:spPr bwMode="auto">
          <a:xfrm>
            <a:off x="2600325" y="3581400"/>
            <a:ext cx="1430867" cy="457200"/>
          </a:xfrm>
          <a:prstGeom prst="rightArrow">
            <a:avLst>
              <a:gd name="adj1" fmla="val 50000"/>
              <a:gd name="adj2" fmla="val 72222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r-FR" sz="1600" b="1"/>
              <a:t>Réussite</a:t>
            </a:r>
          </a:p>
        </p:txBody>
      </p:sp>
      <p:sp>
        <p:nvSpPr>
          <p:cNvPr id="83981" name="AutoShape 20"/>
          <p:cNvSpPr>
            <a:spLocks noChangeArrowheads="1"/>
          </p:cNvSpPr>
          <p:nvPr/>
        </p:nvSpPr>
        <p:spPr bwMode="auto">
          <a:xfrm rot="10800000">
            <a:off x="2462742" y="4140200"/>
            <a:ext cx="1568450" cy="431800"/>
          </a:xfrm>
          <a:prstGeom prst="rightArrow">
            <a:avLst>
              <a:gd name="adj1" fmla="val 50000"/>
              <a:gd name="adj2" fmla="val 83824"/>
            </a:avLst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fr-FR" sz="1600" b="1"/>
              <a:t>Echec</a:t>
            </a:r>
          </a:p>
        </p:txBody>
      </p:sp>
      <p:sp>
        <p:nvSpPr>
          <p:cNvPr id="89109" name="AutoShape 21"/>
          <p:cNvSpPr>
            <a:spLocks noChangeArrowheads="1"/>
          </p:cNvSpPr>
          <p:nvPr/>
        </p:nvSpPr>
        <p:spPr bwMode="auto">
          <a:xfrm>
            <a:off x="5599642" y="3581400"/>
            <a:ext cx="1430867" cy="457200"/>
          </a:xfrm>
          <a:prstGeom prst="rightArrow">
            <a:avLst>
              <a:gd name="adj1" fmla="val 50000"/>
              <a:gd name="adj2" fmla="val 72222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r-FR" sz="1600" b="1"/>
              <a:t>Réussite</a:t>
            </a:r>
          </a:p>
        </p:txBody>
      </p:sp>
      <p:sp>
        <p:nvSpPr>
          <p:cNvPr id="83983" name="AutoShape 22"/>
          <p:cNvSpPr>
            <a:spLocks noChangeArrowheads="1"/>
          </p:cNvSpPr>
          <p:nvPr/>
        </p:nvSpPr>
        <p:spPr bwMode="auto">
          <a:xfrm rot="10800000">
            <a:off x="5462058" y="4140200"/>
            <a:ext cx="1568450" cy="431800"/>
          </a:xfrm>
          <a:prstGeom prst="rightArrow">
            <a:avLst>
              <a:gd name="adj1" fmla="val 50000"/>
              <a:gd name="adj2" fmla="val 83824"/>
            </a:avLst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fr-FR" sz="1600" b="1"/>
              <a:t>Echec</a:t>
            </a:r>
          </a:p>
        </p:txBody>
      </p:sp>
      <p:sp>
        <p:nvSpPr>
          <p:cNvPr id="83984" name="Rectangle 23"/>
          <p:cNvSpPr>
            <a:spLocks noChangeArrowheads="1"/>
          </p:cNvSpPr>
          <p:nvPr/>
        </p:nvSpPr>
        <p:spPr bwMode="auto">
          <a:xfrm>
            <a:off x="1654439" y="5773738"/>
            <a:ext cx="57887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ja-JP" b="1" dirty="0">
                <a:solidFill>
                  <a:srgbClr val="FF0000"/>
                </a:solidFill>
                <a:ea typeface="ＭＳ Ｐゴシック"/>
                <a:cs typeface="ＭＳ Ｐゴシック"/>
              </a:rPr>
              <a:t>De la globalisation à la différentiation des parcours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21305" y="6140450"/>
            <a:ext cx="80383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altLang="ja-JP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ＭＳ Ｐゴシック"/>
              </a:rPr>
              <a:t>Gestion Pédagogique par l’efficience des actions et activités proposées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50154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r-FR" sz="4000" dirty="0" smtClean="0"/>
              <a:t>Parcours Pédagogique et suivi individualisé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5300" y="1600201"/>
            <a:ext cx="9410700" cy="4856163"/>
          </a:xfrm>
        </p:spPr>
        <p:txBody>
          <a:bodyPr/>
          <a:lstStyle/>
          <a:p>
            <a:pPr eaLnBrk="1" hangingPunct="1">
              <a:defRPr/>
            </a:pPr>
            <a:r>
              <a:rPr lang="fr-FR" altLang="ja-JP" sz="2800" b="1" dirty="0" smtClean="0">
                <a:ea typeface="ＭＳ Ｐゴシック"/>
                <a:cs typeface="ＭＳ Ｐゴシック"/>
              </a:rPr>
              <a:t>Une réponse possible facilitant le gestion pédagogique et le suivi des acquis :</a:t>
            </a:r>
          </a:p>
          <a:p>
            <a:pPr lvl="1" eaLnBrk="1" hangingPunct="1">
              <a:defRPr/>
            </a:pPr>
            <a:r>
              <a:rPr lang="fr-FR" altLang="ja-JP" sz="2400" b="1" dirty="0" smtClean="0">
                <a:ea typeface="ＭＳ Ｐゴシック"/>
                <a:cs typeface="ＭＳ Ｐゴシック"/>
              </a:rPr>
              <a:t>Ne peut-être efficace que si :</a:t>
            </a:r>
          </a:p>
          <a:p>
            <a:pPr lvl="2" eaLnBrk="1" hangingPunct="1">
              <a:defRPr/>
            </a:pPr>
            <a:r>
              <a:rPr lang="fr-FR" altLang="ja-JP" sz="2000" dirty="0" smtClean="0">
                <a:ea typeface="ＭＳ Ｐゴシック"/>
                <a:cs typeface="ＭＳ Ｐゴシック"/>
              </a:rPr>
              <a:t>La réflexion pédagogique globale a été menée en concertation;</a:t>
            </a:r>
          </a:p>
          <a:p>
            <a:pPr lvl="2" eaLnBrk="1" hangingPunct="1">
              <a:defRPr/>
            </a:pPr>
            <a:r>
              <a:rPr lang="fr-FR" altLang="ja-JP" sz="2000" dirty="0" smtClean="0">
                <a:ea typeface="ＭＳ Ｐゴシック"/>
                <a:cs typeface="ＭＳ Ｐゴシック"/>
              </a:rPr>
              <a:t>Les éléments relatifs aux activités pédagogiques sont saisis;</a:t>
            </a:r>
          </a:p>
          <a:p>
            <a:pPr lvl="2" eaLnBrk="1" hangingPunct="1">
              <a:defRPr/>
            </a:pPr>
            <a:r>
              <a:rPr lang="fr-FR" altLang="ja-JP" sz="2000" dirty="0" smtClean="0">
                <a:ea typeface="ＭＳ Ｐゴシック"/>
                <a:cs typeface="ＭＳ Ｐゴシック"/>
              </a:rPr>
              <a:t>Les enseignants (réalisation – construction) s’inscrivent dans une dynamique d’équipe et qu’ils renseignent régulièrement l’outil;</a:t>
            </a:r>
          </a:p>
          <a:p>
            <a:pPr lvl="1" algn="ctr" eaLnBrk="1" hangingPunct="1">
              <a:spcBef>
                <a:spcPct val="70000"/>
              </a:spcBef>
              <a:buFontTx/>
              <a:buNone/>
              <a:defRPr/>
            </a:pPr>
            <a:r>
              <a:rPr lang="fr-FR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ＭＳ Ｐゴシック"/>
              </a:rPr>
              <a:t>Outil de Suivi Individualisé (ODESI) </a:t>
            </a:r>
          </a:p>
          <a:p>
            <a:pPr lvl="1" algn="ctr" eaLnBrk="1" hangingPunct="1">
              <a:spcBef>
                <a:spcPct val="70000"/>
              </a:spcBef>
              <a:buFontTx/>
              <a:buNone/>
              <a:defRPr/>
            </a:pPr>
            <a:r>
              <a:rPr lang="fr-FR" altLang="ja-JP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/>
                <a:cs typeface="ＭＳ Ｐゴシック"/>
              </a:rPr>
              <a:t>un instrument de concertation et de pilotage pédagogique pour le chef de travaux</a:t>
            </a:r>
            <a:endParaRPr lang="fr-FR" altLang="ja-JP" sz="2400" b="1" dirty="0" smtClean="0">
              <a:ea typeface="ＭＳ Ｐゴシック"/>
              <a:cs typeface="ＭＳ Ｐゴシック"/>
            </a:endParaRPr>
          </a:p>
        </p:txBody>
      </p:sp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Lhassen BELAROUCI – IA-IPR STI Créteil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59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92435A-9B2D-4771-936C-17AEED19518C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88504" y="188640"/>
            <a:ext cx="9417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+mn-lt"/>
              </a:rPr>
              <a:t>Séminaire national BTS Maintenance des Systèmes – Paris – 13 et 14 novembre 2014</a:t>
            </a:r>
            <a:endParaRPr lang="fr-FR" sz="2000" dirty="0">
              <a:latin typeface="+mn-lt"/>
            </a:endParaRPr>
          </a:p>
        </p:txBody>
      </p:sp>
      <p:sp>
        <p:nvSpPr>
          <p:cNvPr id="7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Lhassen BELAROUCI – IA-IPR STI Créteil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162579" y="4368801"/>
            <a:ext cx="769090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MERCI</a:t>
            </a:r>
          </a:p>
          <a:p>
            <a:pPr algn="ctr">
              <a:defRPr/>
            </a:pPr>
            <a:r>
              <a:rPr lang="fr-FR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POUR VOTRE ATTENTION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34604" y="963613"/>
            <a:ext cx="8667750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fr-FR" sz="2400" dirty="0"/>
              <a:t>Accompagner notre jeunesse sur la voie des succès du lendemain demeure un challenge passionnant.</a:t>
            </a:r>
            <a:r>
              <a:rPr lang="fr-FR" sz="2400" dirty="0">
                <a:solidFill>
                  <a:schemeClr val="bg2"/>
                </a:solidFill>
              </a:rPr>
              <a:t> </a:t>
            </a:r>
          </a:p>
          <a:p>
            <a:pPr algn="just">
              <a:defRPr/>
            </a:pPr>
            <a:endParaRPr lang="fr-FR" b="1" dirty="0">
              <a:solidFill>
                <a:schemeClr val="bg2"/>
              </a:solidFill>
            </a:endParaRPr>
          </a:p>
          <a:p>
            <a:pPr algn="ctr">
              <a:defRPr/>
            </a:pPr>
            <a:r>
              <a:rPr lang="fr-FR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’’ Demain ne sera pas comme hier, il sera nouveau et dépendra de nous. Il est moins à découvrir qu’à inventer’’ </a:t>
            </a:r>
          </a:p>
          <a:p>
            <a:pPr algn="ctr">
              <a:defRPr/>
            </a:pPr>
            <a:r>
              <a:rPr lang="fr-FR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G. BERGER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329814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L’organisation pédagogique</a:t>
            </a:r>
          </a:p>
        </p:txBody>
      </p:sp>
      <p:sp>
        <p:nvSpPr>
          <p:cNvPr id="52247" name="Oval 23"/>
          <p:cNvSpPr>
            <a:spLocks noChangeArrowheads="1"/>
          </p:cNvSpPr>
          <p:nvPr/>
        </p:nvSpPr>
        <p:spPr bwMode="auto">
          <a:xfrm>
            <a:off x="1280592" y="1628800"/>
            <a:ext cx="3487738" cy="1855787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fr-FR" sz="3600"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Pour qui ?</a:t>
            </a:r>
          </a:p>
        </p:txBody>
      </p:sp>
      <p:sp>
        <p:nvSpPr>
          <p:cNvPr id="52248" name="Oval 24"/>
          <p:cNvSpPr>
            <a:spLocks noChangeArrowheads="1"/>
          </p:cNvSpPr>
          <p:nvPr/>
        </p:nvSpPr>
        <p:spPr bwMode="auto">
          <a:xfrm>
            <a:off x="5404653" y="2173311"/>
            <a:ext cx="3799019" cy="1677988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fr-FR" sz="3600"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Pourquoi ?</a:t>
            </a:r>
          </a:p>
        </p:txBody>
      </p:sp>
      <p:sp>
        <p:nvSpPr>
          <p:cNvPr id="52249" name="Oval 25"/>
          <p:cNvSpPr>
            <a:spLocks noChangeArrowheads="1"/>
          </p:cNvSpPr>
          <p:nvPr/>
        </p:nvSpPr>
        <p:spPr bwMode="auto">
          <a:xfrm>
            <a:off x="2566997" y="3987825"/>
            <a:ext cx="3799019" cy="1677987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fr-FR" sz="3600"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Comment ?</a:t>
            </a:r>
          </a:p>
        </p:txBody>
      </p:sp>
      <p:sp>
        <p:nvSpPr>
          <p:cNvPr id="6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Lhassen BELAROUCI – IA-IPR STI Créteil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89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>
          <a:xfrm>
            <a:off x="488504" y="0"/>
            <a:ext cx="8915400" cy="1143000"/>
          </a:xfrm>
        </p:spPr>
        <p:txBody>
          <a:bodyPr/>
          <a:lstStyle/>
          <a:p>
            <a:pPr eaLnBrk="1" hangingPunct="1"/>
            <a:r>
              <a:rPr lang="fr-FR" dirty="0" smtClean="0"/>
              <a:t>2. L’organisation pédagogique</a:t>
            </a:r>
          </a:p>
        </p:txBody>
      </p:sp>
      <p:graphicFrame>
        <p:nvGraphicFramePr>
          <p:cNvPr id="129028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959763" y="2214564"/>
          <a:ext cx="4075906" cy="351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lip" r:id="rId4" imgW="3762000" imgH="3514320" progId="">
                  <p:embed/>
                </p:oleObj>
              </mc:Choice>
              <mc:Fallback>
                <p:oleObj name="Clip" r:id="rId4" imgW="3762000" imgH="351432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9763" y="2214564"/>
                        <a:ext cx="4075906" cy="3514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650082" y="1460500"/>
            <a:ext cx="2631281" cy="914400"/>
          </a:xfrm>
          <a:prstGeom prst="cloudCallout">
            <a:avLst>
              <a:gd name="adj1" fmla="val 75949"/>
              <a:gd name="adj2" fmla="val 79861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54000" tIns="10800" rIns="54000" bIns="10800" anchor="ctr"/>
          <a:lstStyle/>
          <a:p>
            <a:pPr algn="ctr"/>
            <a:r>
              <a:rPr lang="fr-FR" sz="1200" b="1" dirty="0"/>
              <a:t>Programme, référentiel</a:t>
            </a:r>
          </a:p>
          <a:p>
            <a:pPr algn="ctr"/>
            <a:endParaRPr lang="fr-FR" sz="1200" b="1" dirty="0"/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309563" y="2676526"/>
            <a:ext cx="2631281" cy="765175"/>
          </a:xfrm>
          <a:prstGeom prst="cloudCallout">
            <a:avLst>
              <a:gd name="adj1" fmla="val 87190"/>
              <a:gd name="adj2" fmla="val -28630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54000" tIns="10800" rIns="54000" bIns="10800" anchor="ctr"/>
          <a:lstStyle/>
          <a:p>
            <a:pPr algn="ctr"/>
            <a:r>
              <a:rPr lang="fr-FR" sz="1200" b="1" dirty="0"/>
              <a:t>Volume horaire</a:t>
            </a:r>
          </a:p>
          <a:p>
            <a:pPr algn="ctr"/>
            <a:r>
              <a:rPr lang="fr-FR" sz="1200" b="1" dirty="0"/>
              <a:t>EDT</a:t>
            </a:r>
          </a:p>
          <a:p>
            <a:pPr algn="ctr"/>
            <a:endParaRPr lang="fr-FR" sz="1200" b="1" dirty="0"/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0" y="3905251"/>
            <a:ext cx="2911608" cy="982663"/>
          </a:xfrm>
          <a:prstGeom prst="cloudCallout">
            <a:avLst>
              <a:gd name="adj1" fmla="val 83611"/>
              <a:gd name="adj2" fmla="val -132069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54000" tIns="10800" rIns="54000" bIns="10800" anchor="ctr"/>
          <a:lstStyle/>
          <a:p>
            <a:pPr algn="ctr"/>
            <a:r>
              <a:rPr lang="fr-FR" sz="1200" b="1"/>
              <a:t>Espaces pédagogiques (labo, salle, plateau…)</a:t>
            </a:r>
          </a:p>
          <a:p>
            <a:pPr algn="ctr"/>
            <a:endParaRPr lang="fr-FR" sz="1200" b="1"/>
          </a:p>
        </p:txBody>
      </p:sp>
      <p:sp>
        <p:nvSpPr>
          <p:cNvPr id="57351" name="AutoShape 7"/>
          <p:cNvSpPr>
            <a:spLocks noChangeArrowheads="1"/>
          </p:cNvSpPr>
          <p:nvPr/>
        </p:nvSpPr>
        <p:spPr bwMode="auto">
          <a:xfrm>
            <a:off x="6120740" y="1571625"/>
            <a:ext cx="1950244" cy="914400"/>
          </a:xfrm>
          <a:prstGeom prst="cloudCallout">
            <a:avLst>
              <a:gd name="adj1" fmla="val -124866"/>
              <a:gd name="adj2" fmla="val 111111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54000" tIns="10800" rIns="54000" bIns="10800" anchor="ctr"/>
          <a:lstStyle/>
          <a:p>
            <a:pPr algn="ctr"/>
            <a:r>
              <a:rPr lang="fr-FR" sz="1200" b="1" dirty="0" smtClean="0"/>
              <a:t>Stage</a:t>
            </a:r>
            <a:endParaRPr lang="fr-FR" sz="1200" b="1" dirty="0"/>
          </a:p>
          <a:p>
            <a:pPr algn="ctr"/>
            <a:endParaRPr lang="fr-FR" sz="1200" b="1" dirty="0"/>
          </a:p>
        </p:txBody>
      </p:sp>
      <p:sp>
        <p:nvSpPr>
          <p:cNvPr id="57352" name="AutoShape 8"/>
          <p:cNvSpPr>
            <a:spLocks noChangeArrowheads="1"/>
          </p:cNvSpPr>
          <p:nvPr/>
        </p:nvSpPr>
        <p:spPr bwMode="auto">
          <a:xfrm>
            <a:off x="6475017" y="2333626"/>
            <a:ext cx="1936485" cy="847725"/>
          </a:xfrm>
          <a:prstGeom prst="cloudCallout">
            <a:avLst>
              <a:gd name="adj1" fmla="val -152130"/>
              <a:gd name="adj2" fmla="val 20972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54000" tIns="10800" rIns="54000" bIns="10800" anchor="ctr"/>
          <a:lstStyle/>
          <a:p>
            <a:pPr algn="ctr"/>
            <a:r>
              <a:rPr lang="fr-FR" sz="1200" b="1"/>
              <a:t>Vacances scolaires</a:t>
            </a:r>
          </a:p>
          <a:p>
            <a:pPr algn="ctr"/>
            <a:endParaRPr lang="fr-FR" sz="1200" b="1"/>
          </a:p>
        </p:txBody>
      </p:sp>
      <p:sp>
        <p:nvSpPr>
          <p:cNvPr id="57353" name="AutoShape 9"/>
          <p:cNvSpPr>
            <a:spLocks noChangeArrowheads="1"/>
          </p:cNvSpPr>
          <p:nvPr/>
        </p:nvSpPr>
        <p:spPr bwMode="auto">
          <a:xfrm>
            <a:off x="6578204" y="3262313"/>
            <a:ext cx="2823898" cy="996950"/>
          </a:xfrm>
          <a:prstGeom prst="cloudCallout">
            <a:avLst>
              <a:gd name="adj1" fmla="val -129477"/>
              <a:gd name="adj2" fmla="val -99204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54000" tIns="10800" rIns="54000" bIns="10800" anchor="ctr"/>
          <a:lstStyle/>
          <a:p>
            <a:pPr algn="ctr"/>
            <a:r>
              <a:rPr lang="fr-FR" sz="1200" b="1" dirty="0"/>
              <a:t>Projets (disciplinaires ou interdisciplinaires)</a:t>
            </a:r>
          </a:p>
          <a:p>
            <a:pPr algn="ctr"/>
            <a:endParaRPr lang="fr-FR" sz="1200" b="1" dirty="0"/>
          </a:p>
        </p:txBody>
      </p:sp>
      <p:sp>
        <p:nvSpPr>
          <p:cNvPr id="57354" name="AutoShape 10"/>
          <p:cNvSpPr>
            <a:spLocks noChangeArrowheads="1"/>
          </p:cNvSpPr>
          <p:nvPr/>
        </p:nvSpPr>
        <p:spPr bwMode="auto">
          <a:xfrm>
            <a:off x="3353594" y="1189039"/>
            <a:ext cx="2954602" cy="1036637"/>
          </a:xfrm>
          <a:prstGeom prst="cloudCallout">
            <a:avLst>
              <a:gd name="adj1" fmla="val -20315"/>
              <a:gd name="adj2" fmla="val 74810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54000" tIns="10800" rIns="54000" bIns="10800" anchor="ctr"/>
          <a:lstStyle/>
          <a:p>
            <a:pPr algn="ctr"/>
            <a:r>
              <a:rPr lang="fr-FR" sz="1200" b="1"/>
              <a:t>Méthode pédagogique</a:t>
            </a:r>
          </a:p>
          <a:p>
            <a:pPr algn="ctr"/>
            <a:r>
              <a:rPr lang="fr-FR" sz="1200" b="1"/>
              <a:t>Inductive - Déductive</a:t>
            </a:r>
          </a:p>
          <a:p>
            <a:pPr algn="ctr"/>
            <a:endParaRPr lang="fr-FR" sz="1200" b="1"/>
          </a:p>
        </p:txBody>
      </p:sp>
      <p:sp>
        <p:nvSpPr>
          <p:cNvPr id="57355" name="AutoShape 11"/>
          <p:cNvSpPr>
            <a:spLocks noChangeArrowheads="1"/>
          </p:cNvSpPr>
          <p:nvPr/>
        </p:nvSpPr>
        <p:spPr bwMode="auto">
          <a:xfrm>
            <a:off x="5959079" y="5129214"/>
            <a:ext cx="3946921" cy="1176337"/>
          </a:xfrm>
          <a:prstGeom prst="cloudCallout">
            <a:avLst>
              <a:gd name="adj1" fmla="val -83681"/>
              <a:gd name="adj2" fmla="val -221389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54000" tIns="10800" rIns="54000" bIns="10800" anchor="ctr"/>
          <a:lstStyle/>
          <a:p>
            <a:pPr algn="ctr"/>
            <a:r>
              <a:rPr lang="fr-FR" sz="1200" b="1"/>
              <a:t>La certification </a:t>
            </a:r>
          </a:p>
          <a:p>
            <a:pPr algn="ctr"/>
            <a:r>
              <a:rPr lang="fr-FR" sz="1200" b="1"/>
              <a:t>(CCF – épreuves ponctuelles)</a:t>
            </a:r>
          </a:p>
          <a:p>
            <a:pPr algn="ctr"/>
            <a:endParaRPr lang="fr-FR" sz="1200" b="1"/>
          </a:p>
        </p:txBody>
      </p:sp>
      <p:sp>
        <p:nvSpPr>
          <p:cNvPr id="57356" name="AutoShape 12"/>
          <p:cNvSpPr>
            <a:spLocks noChangeArrowheads="1"/>
          </p:cNvSpPr>
          <p:nvPr/>
        </p:nvSpPr>
        <p:spPr bwMode="auto">
          <a:xfrm>
            <a:off x="309562" y="5092701"/>
            <a:ext cx="2911608" cy="982663"/>
          </a:xfrm>
          <a:prstGeom prst="cloudCallout">
            <a:avLst>
              <a:gd name="adj1" fmla="val 85144"/>
              <a:gd name="adj2" fmla="val -254361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54000" tIns="10800" rIns="54000" bIns="10800" anchor="ctr"/>
          <a:lstStyle/>
          <a:p>
            <a:pPr algn="ctr"/>
            <a:r>
              <a:rPr lang="fr-FR" sz="1200" b="1"/>
              <a:t>Équipe pédagogique</a:t>
            </a:r>
          </a:p>
          <a:p>
            <a:pPr algn="ctr"/>
            <a:endParaRPr lang="fr-FR" sz="1200" b="1"/>
          </a:p>
        </p:txBody>
      </p:sp>
      <p:sp>
        <p:nvSpPr>
          <p:cNvPr id="57357" name="AutoShape 13"/>
          <p:cNvSpPr>
            <a:spLocks noChangeArrowheads="1"/>
          </p:cNvSpPr>
          <p:nvPr/>
        </p:nvSpPr>
        <p:spPr bwMode="auto">
          <a:xfrm>
            <a:off x="2987279" y="5470526"/>
            <a:ext cx="2749946" cy="1025525"/>
          </a:xfrm>
          <a:prstGeom prst="cloudCallout">
            <a:avLst>
              <a:gd name="adj1" fmla="val -468"/>
              <a:gd name="adj2" fmla="val -270741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54000" tIns="10800" rIns="54000" bIns="10800" anchor="ctr"/>
          <a:lstStyle/>
          <a:p>
            <a:pPr algn="ctr"/>
            <a:r>
              <a:rPr lang="fr-FR" sz="1200" b="1" dirty="0"/>
              <a:t>Les impondérables…</a:t>
            </a:r>
          </a:p>
          <a:p>
            <a:pPr algn="ctr"/>
            <a:endParaRPr lang="fr-FR" sz="1200" b="1" dirty="0"/>
          </a:p>
        </p:txBody>
      </p:sp>
      <p:sp>
        <p:nvSpPr>
          <p:cNvPr id="57358" name="Oval 14"/>
          <p:cNvSpPr>
            <a:spLocks noChangeArrowheads="1"/>
          </p:cNvSpPr>
          <p:nvPr/>
        </p:nvSpPr>
        <p:spPr bwMode="auto">
          <a:xfrm>
            <a:off x="8335831" y="0"/>
            <a:ext cx="1570169" cy="496888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fr-FR" sz="1600"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Pourquoi ?</a:t>
            </a:r>
          </a:p>
        </p:txBody>
      </p:sp>
      <p:sp>
        <p:nvSpPr>
          <p:cNvPr id="16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Lhassen BELAROUCI – IA-IPR STI Créteil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27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7351" grpId="0" animBg="1"/>
      <p:bldP spid="57352" grpId="0" animBg="1"/>
      <p:bldP spid="57353" grpId="0" animBg="1"/>
      <p:bldP spid="57354" grpId="0" animBg="1"/>
      <p:bldP spid="57355" grpId="0" animBg="1"/>
      <p:bldP spid="57356" grpId="0" animBg="1"/>
      <p:bldP spid="573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9889" y="16627"/>
            <a:ext cx="8915400" cy="1143000"/>
          </a:xfrm>
        </p:spPr>
        <p:txBody>
          <a:bodyPr/>
          <a:lstStyle/>
          <a:p>
            <a:pPr eaLnBrk="1" hangingPunct="1"/>
            <a:r>
              <a:rPr lang="fr-FR" sz="4000" dirty="0"/>
              <a:t>L’organisation pédagogique</a:t>
            </a:r>
            <a:endParaRPr lang="fr-FR" sz="4000" dirty="0" smtClean="0"/>
          </a:p>
        </p:txBody>
      </p:sp>
      <p:sp>
        <p:nvSpPr>
          <p:cNvPr id="7782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6536" y="1549400"/>
            <a:ext cx="8546455" cy="6016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FR" altLang="ja-JP" sz="2800" b="1" dirty="0" smtClean="0">
                <a:ea typeface="ＭＳ Ｐゴシック"/>
                <a:cs typeface="ＭＳ Ｐゴシック"/>
              </a:rPr>
              <a:t>Elaboration du PPG 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76536" y="2518228"/>
            <a:ext cx="3745040" cy="2931886"/>
          </a:xfrm>
          <a:prstGeom prst="rect">
            <a:avLst/>
          </a:prstGeom>
          <a:gradFill>
            <a:gsLst>
              <a:gs pos="18000">
                <a:srgbClr val="0070C0">
                  <a:alpha val="46000"/>
                </a:srgbClr>
              </a:gs>
              <a:gs pos="100000">
                <a:srgbClr val="FFFFFF"/>
              </a:gs>
            </a:gsLst>
            <a:lin ang="15600000" scaled="0"/>
          </a:gradFill>
          <a:ln w="127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2400"/>
          </a:p>
        </p:txBody>
      </p:sp>
      <p:sp>
        <p:nvSpPr>
          <p:cNvPr id="14" name="Rectangle à coins arrondis 13"/>
          <p:cNvSpPr/>
          <p:nvPr/>
        </p:nvSpPr>
        <p:spPr>
          <a:xfrm>
            <a:off x="704527" y="2039257"/>
            <a:ext cx="3817047" cy="493486"/>
          </a:xfrm>
          <a:prstGeom prst="roundRect">
            <a:avLst/>
          </a:prstGeom>
          <a:gradFill>
            <a:gsLst>
              <a:gs pos="18000">
                <a:srgbClr val="0070C0">
                  <a:alpha val="46000"/>
                </a:srgbClr>
              </a:gs>
              <a:gs pos="100000">
                <a:srgbClr val="FFFFFF"/>
              </a:gs>
            </a:gsLst>
            <a:lin ang="15600000" scaled="0"/>
          </a:gradFill>
          <a:ln w="127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Paramètres Réglementaires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920551" y="2779713"/>
            <a:ext cx="3444279" cy="11176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/>
          <a:lstStyle/>
          <a:p>
            <a:pPr>
              <a:defRPr/>
            </a:pPr>
            <a:r>
              <a:rPr lang="fr-F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R.A.P:</a:t>
            </a:r>
          </a:p>
          <a:p>
            <a:pPr>
              <a:defRPr/>
            </a:pPr>
            <a:r>
              <a:rPr lang="fr-FR" dirty="0">
                <a:solidFill>
                  <a:schemeClr val="tx1"/>
                </a:solidFill>
              </a:rPr>
              <a:t>Activités Professionnelles;</a:t>
            </a:r>
          </a:p>
          <a:p>
            <a:pPr>
              <a:defRPr/>
            </a:pPr>
            <a:r>
              <a:rPr lang="fr-FR" dirty="0">
                <a:solidFill>
                  <a:schemeClr val="tx1"/>
                </a:solidFill>
              </a:rPr>
              <a:t>Tâches.</a:t>
            </a:r>
          </a:p>
          <a:p>
            <a:pPr>
              <a:defRPr/>
            </a:pP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920551" y="4086226"/>
            <a:ext cx="3444279" cy="1262063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/>
          <a:lstStyle/>
          <a:p>
            <a:pPr>
              <a:defRPr/>
            </a:pPr>
            <a:r>
              <a:rPr lang="fr-F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R.C :</a:t>
            </a:r>
            <a:endParaRPr lang="fr-FR" dirty="0">
              <a:solidFill>
                <a:schemeClr val="tx1"/>
              </a:solidFill>
            </a:endParaRPr>
          </a:p>
          <a:p>
            <a:pPr>
              <a:defRPr/>
            </a:pP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119085" y="2518228"/>
            <a:ext cx="4544179" cy="2931886"/>
          </a:xfrm>
          <a:prstGeom prst="rect">
            <a:avLst/>
          </a:prstGeom>
          <a:gradFill>
            <a:gsLst>
              <a:gs pos="18000">
                <a:srgbClr val="0070C0">
                  <a:alpha val="46000"/>
                </a:srgbClr>
              </a:gs>
              <a:gs pos="100000">
                <a:srgbClr val="FFFFFF"/>
              </a:gs>
            </a:gsLst>
            <a:lin ang="15600000" scaled="0"/>
          </a:gradFill>
          <a:ln w="127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2400"/>
          </a:p>
        </p:txBody>
      </p:sp>
      <p:sp>
        <p:nvSpPr>
          <p:cNvPr id="19" name="Rectangle à coins arrondis 18"/>
          <p:cNvSpPr/>
          <p:nvPr/>
        </p:nvSpPr>
        <p:spPr>
          <a:xfrm>
            <a:off x="5071911" y="2039257"/>
            <a:ext cx="4575630" cy="493486"/>
          </a:xfrm>
          <a:prstGeom prst="roundRect">
            <a:avLst/>
          </a:prstGeom>
          <a:gradFill>
            <a:gsLst>
              <a:gs pos="18000">
                <a:srgbClr val="0070C0">
                  <a:alpha val="46000"/>
                </a:srgbClr>
              </a:gs>
              <a:gs pos="100000">
                <a:srgbClr val="FFFFFF"/>
              </a:gs>
            </a:gsLst>
            <a:lin ang="15600000" scaled="0"/>
          </a:gradFill>
          <a:ln w="1270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fr-FR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Variables Pédagogiques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5260844" y="2779714"/>
            <a:ext cx="3773223" cy="682625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/>
          <a:lstStyle/>
          <a:p>
            <a:pPr>
              <a:defRPr/>
            </a:pPr>
            <a: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Repère pour la formation:</a:t>
            </a:r>
          </a:p>
          <a:p>
            <a:pPr>
              <a:defRPr/>
            </a:pPr>
            <a:r>
              <a:rPr lang="fr-FR" sz="1400" dirty="0">
                <a:solidFill>
                  <a:schemeClr val="tx1"/>
                </a:solidFill>
              </a:rPr>
              <a:t>Didactique de la filière</a:t>
            </a:r>
          </a:p>
          <a:p>
            <a:pPr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5260844" y="3621088"/>
            <a:ext cx="3773223" cy="85725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/>
          <a:lstStyle/>
          <a:p>
            <a:pPr>
              <a:defRPr/>
            </a:pPr>
            <a:r>
              <a:rPr lang="fr-FR" b="1" dirty="0">
                <a:solidFill>
                  <a:schemeClr val="tx1"/>
                </a:solidFill>
              </a:rPr>
              <a:t>Equipe Pédagogique :</a:t>
            </a:r>
          </a:p>
          <a:p>
            <a:pPr>
              <a:defRPr/>
            </a:pPr>
            <a:r>
              <a:rPr lang="fr-FR" sz="1400" dirty="0">
                <a:solidFill>
                  <a:schemeClr val="tx1"/>
                </a:solidFill>
              </a:rPr>
              <a:t>Expérience;</a:t>
            </a:r>
          </a:p>
          <a:p>
            <a:pPr>
              <a:defRPr/>
            </a:pPr>
            <a:r>
              <a:rPr lang="fr-FR" sz="1400" dirty="0">
                <a:solidFill>
                  <a:schemeClr val="tx1"/>
                </a:solidFill>
              </a:rPr>
              <a:t>Expertise…</a:t>
            </a:r>
          </a:p>
          <a:p>
            <a:pPr>
              <a:defRPr/>
            </a:pP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5260844" y="4608513"/>
            <a:ext cx="4308078" cy="798512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/>
          <a:lstStyle/>
          <a:p>
            <a:pPr>
              <a:defRPr/>
            </a:pPr>
            <a:r>
              <a:rPr lang="fr-FR" b="1">
                <a:solidFill>
                  <a:schemeClr val="tx1"/>
                </a:solidFill>
              </a:rPr>
              <a:t>Sur le Plan Matériel, structurel:</a:t>
            </a:r>
          </a:p>
          <a:p>
            <a:pPr>
              <a:defRPr/>
            </a:pPr>
            <a:r>
              <a:rPr lang="fr-FR" sz="1200">
                <a:solidFill>
                  <a:schemeClr val="tx1"/>
                </a:solidFill>
              </a:rPr>
              <a:t>Equipements, ordonnancement du Plateau technique;</a:t>
            </a:r>
          </a:p>
          <a:p>
            <a:pPr>
              <a:defRPr/>
            </a:pPr>
            <a:r>
              <a:rPr lang="fr-FR" sz="1200">
                <a:solidFill>
                  <a:schemeClr val="tx1"/>
                </a:solidFill>
              </a:rPr>
              <a:t>Structure et organisation de l’établissement…</a:t>
            </a:r>
          </a:p>
          <a:p>
            <a:pPr>
              <a:defRPr/>
            </a:pPr>
            <a:endParaRPr lang="fr-FR" sz="1200">
              <a:solidFill>
                <a:schemeClr val="tx1"/>
              </a:solidFill>
            </a:endParaRPr>
          </a:p>
        </p:txBody>
      </p:sp>
      <p:sp>
        <p:nvSpPr>
          <p:cNvPr id="23" name="Flèche courbée vers la gauche 22"/>
          <p:cNvSpPr/>
          <p:nvPr/>
        </p:nvSpPr>
        <p:spPr>
          <a:xfrm flipH="1">
            <a:off x="344488" y="3356992"/>
            <a:ext cx="628949" cy="1233717"/>
          </a:xfrm>
          <a:prstGeom prst="curvedLeft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  <a:scene3d>
            <a:camera prst="perspectiveContrastingRigh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2400">
              <a:solidFill>
                <a:schemeClr val="tx1"/>
              </a:solidFill>
            </a:endParaRPr>
          </a:p>
        </p:txBody>
      </p:sp>
      <p:sp>
        <p:nvSpPr>
          <p:cNvPr id="24" name="Flèche courbée vers la gauche 23"/>
          <p:cNvSpPr/>
          <p:nvPr/>
        </p:nvSpPr>
        <p:spPr>
          <a:xfrm>
            <a:off x="9034311" y="3055256"/>
            <a:ext cx="471715" cy="1074059"/>
          </a:xfrm>
          <a:prstGeom prst="curvedLeftArrow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scene3d>
            <a:camera prst="perspectiveAbove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2400">
              <a:solidFill>
                <a:schemeClr val="tx1"/>
              </a:solidFill>
            </a:endParaRPr>
          </a:p>
        </p:txBody>
      </p:sp>
      <p:sp>
        <p:nvSpPr>
          <p:cNvPr id="25" name="Flèche courbée vers la gauche 24"/>
          <p:cNvSpPr/>
          <p:nvPr/>
        </p:nvSpPr>
        <p:spPr>
          <a:xfrm flipH="1">
            <a:off x="4631646" y="3113311"/>
            <a:ext cx="613227" cy="2206174"/>
          </a:xfrm>
          <a:prstGeom prst="curvedLeftArrow">
            <a:avLst>
              <a:gd name="adj1" fmla="val 25000"/>
              <a:gd name="adj2" fmla="val 50000"/>
              <a:gd name="adj3" fmla="val 31667"/>
            </a:avLst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scene3d>
            <a:camera prst="perspectiveRelaxedModerately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2400">
              <a:solidFill>
                <a:schemeClr val="tx1"/>
              </a:solidFill>
            </a:endParaRPr>
          </a:p>
        </p:txBody>
      </p:sp>
      <p:sp>
        <p:nvSpPr>
          <p:cNvPr id="26" name="Flèche courbée vers la gauche 25"/>
          <p:cNvSpPr/>
          <p:nvPr/>
        </p:nvSpPr>
        <p:spPr>
          <a:xfrm flipH="1">
            <a:off x="4773161" y="3926114"/>
            <a:ext cx="471715" cy="1074059"/>
          </a:xfrm>
          <a:prstGeom prst="curvedLeftArrow">
            <a:avLst/>
          </a:prstGeom>
          <a:solidFill>
            <a:schemeClr val="accent6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scene3d>
            <a:camera prst="perspectiveRelaxedModerately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2400">
              <a:solidFill>
                <a:schemeClr val="tx1"/>
              </a:solidFill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1534054" y="4202114"/>
            <a:ext cx="1982920" cy="434975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/>
          <a:lstStyle/>
          <a:p>
            <a:pPr algn="ctr">
              <a:defRPr/>
            </a:pPr>
            <a:r>
              <a:rPr lang="fr-FR" sz="2000" dirty="0">
                <a:solidFill>
                  <a:schemeClr val="tx1"/>
                </a:solidFill>
              </a:rPr>
              <a:t>Compétences</a:t>
            </a:r>
          </a:p>
        </p:txBody>
      </p:sp>
      <p:sp>
        <p:nvSpPr>
          <p:cNvPr id="28" name="Rectangle à coins arrondis 27"/>
          <p:cNvSpPr/>
          <p:nvPr/>
        </p:nvSpPr>
        <p:spPr>
          <a:xfrm>
            <a:off x="1644121" y="4797426"/>
            <a:ext cx="1886612" cy="473075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/>
          <a:lstStyle/>
          <a:p>
            <a:pPr algn="ctr">
              <a:defRPr/>
            </a:pPr>
            <a:r>
              <a:rPr lang="fr-FR">
                <a:solidFill>
                  <a:schemeClr val="tx1"/>
                </a:solidFill>
              </a:rPr>
              <a:t>Savoirs</a:t>
            </a:r>
          </a:p>
        </p:txBody>
      </p:sp>
      <p:sp>
        <p:nvSpPr>
          <p:cNvPr id="30" name="Flèche courbée vers la gauche 29"/>
          <p:cNvSpPr/>
          <p:nvPr/>
        </p:nvSpPr>
        <p:spPr>
          <a:xfrm>
            <a:off x="3530980" y="4390571"/>
            <a:ext cx="676124" cy="696686"/>
          </a:xfrm>
          <a:prstGeom prst="curvedLeftArrow">
            <a:avLst/>
          </a:prstGeom>
          <a:solidFill>
            <a:srgbClr val="FF0000"/>
          </a:solidFill>
          <a:ln w="3175">
            <a:solidFill>
              <a:schemeClr val="tx1"/>
            </a:solidFill>
          </a:ln>
          <a:scene3d>
            <a:camera prst="perspectiveContrastingLeftFacing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2400">
              <a:solidFill>
                <a:schemeClr val="tx1"/>
              </a:solidFill>
            </a:endParaRPr>
          </a:p>
        </p:txBody>
      </p:sp>
      <p:sp>
        <p:nvSpPr>
          <p:cNvPr id="87098" name="Text Box 58"/>
          <p:cNvSpPr txBox="1">
            <a:spLocks noChangeArrowheads="1"/>
          </p:cNvSpPr>
          <p:nvPr/>
        </p:nvSpPr>
        <p:spPr bwMode="auto">
          <a:xfrm>
            <a:off x="776537" y="5510213"/>
            <a:ext cx="885698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600" b="1" dirty="0"/>
              <a:t>D’un point de vue microscopique, nécessité :</a:t>
            </a:r>
          </a:p>
          <a:p>
            <a:pPr lvl="1">
              <a:buFontTx/>
              <a:buChar char="•"/>
            </a:pPr>
            <a:r>
              <a:rPr lang="fr-FR" sz="1600" b="1" dirty="0"/>
              <a:t> de définir une stratégie commune;</a:t>
            </a:r>
          </a:p>
          <a:p>
            <a:pPr lvl="1">
              <a:buFontTx/>
              <a:buChar char="•"/>
            </a:pPr>
            <a:r>
              <a:rPr lang="fr-FR" sz="1600" b="1" dirty="0"/>
              <a:t> d’organiser et structurer les activités pédagogiques (CI, Items, blocs de compétences….)</a:t>
            </a:r>
          </a:p>
        </p:txBody>
      </p:sp>
      <p:grpSp>
        <p:nvGrpSpPr>
          <p:cNvPr id="29" name="Group 24"/>
          <p:cNvGrpSpPr>
            <a:grpSpLocks/>
          </p:cNvGrpSpPr>
          <p:nvPr/>
        </p:nvGrpSpPr>
        <p:grpSpPr bwMode="auto">
          <a:xfrm>
            <a:off x="6370108" y="420912"/>
            <a:ext cx="3135917" cy="1865089"/>
            <a:chOff x="864" y="1680"/>
            <a:chExt cx="4576" cy="2232"/>
          </a:xfrm>
        </p:grpSpPr>
        <p:sp>
          <p:nvSpPr>
            <p:cNvPr id="31" name="Oval 9"/>
            <p:cNvSpPr>
              <a:spLocks noChangeArrowheads="1"/>
            </p:cNvSpPr>
            <p:nvPr/>
          </p:nvSpPr>
          <p:spPr bwMode="auto">
            <a:xfrm>
              <a:off x="952" y="2312"/>
              <a:ext cx="1200" cy="63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600"/>
                <a:t>R.A.P</a:t>
              </a:r>
            </a:p>
          </p:txBody>
        </p:sp>
        <p:sp>
          <p:nvSpPr>
            <p:cNvPr id="32" name="Oval 10"/>
            <p:cNvSpPr>
              <a:spLocks noChangeArrowheads="1"/>
            </p:cNvSpPr>
            <p:nvPr/>
          </p:nvSpPr>
          <p:spPr bwMode="auto">
            <a:xfrm>
              <a:off x="3560" y="2048"/>
              <a:ext cx="1720" cy="137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fr-FR" sz="600"/>
                <a:t>R. C</a:t>
              </a:r>
            </a:p>
          </p:txBody>
        </p:sp>
        <p:sp>
          <p:nvSpPr>
            <p:cNvPr id="33" name="Oval 13"/>
            <p:cNvSpPr>
              <a:spLocks noChangeArrowheads="1"/>
            </p:cNvSpPr>
            <p:nvPr/>
          </p:nvSpPr>
          <p:spPr bwMode="auto">
            <a:xfrm>
              <a:off x="4120" y="2144"/>
              <a:ext cx="784" cy="55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600"/>
                <a:t>Compétences</a:t>
              </a:r>
            </a:p>
          </p:txBody>
        </p:sp>
        <p:sp>
          <p:nvSpPr>
            <p:cNvPr id="34" name="Oval 16"/>
            <p:cNvSpPr>
              <a:spLocks noChangeArrowheads="1"/>
            </p:cNvSpPr>
            <p:nvPr/>
          </p:nvSpPr>
          <p:spPr bwMode="auto">
            <a:xfrm>
              <a:off x="4200" y="2888"/>
              <a:ext cx="728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600"/>
                <a:t>Savoirs</a:t>
              </a:r>
            </a:p>
          </p:txBody>
        </p:sp>
        <p:sp>
          <p:nvSpPr>
            <p:cNvPr id="35" name="AutoShape 18"/>
            <p:cNvSpPr>
              <a:spLocks noChangeArrowheads="1"/>
            </p:cNvSpPr>
            <p:nvPr/>
          </p:nvSpPr>
          <p:spPr bwMode="auto">
            <a:xfrm>
              <a:off x="2160" y="2488"/>
              <a:ext cx="1384" cy="312"/>
            </a:xfrm>
            <a:prstGeom prst="leftRightArrow">
              <a:avLst>
                <a:gd name="adj1" fmla="val 50000"/>
                <a:gd name="adj2" fmla="val 88718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600"/>
                <a:t>Mise en relation</a:t>
              </a:r>
            </a:p>
          </p:txBody>
        </p:sp>
        <p:sp>
          <p:nvSpPr>
            <p:cNvPr id="36" name="Text Box 20"/>
            <p:cNvSpPr txBox="1">
              <a:spLocks noChangeArrowheads="1"/>
            </p:cNvSpPr>
            <p:nvPr/>
          </p:nvSpPr>
          <p:spPr bwMode="auto">
            <a:xfrm>
              <a:off x="2264" y="2095"/>
              <a:ext cx="1037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sz="600">
                  <a:solidFill>
                    <a:schemeClr val="accent2"/>
                  </a:solidFill>
                </a:rPr>
                <a:t>Au niveau </a:t>
              </a:r>
            </a:p>
            <a:p>
              <a:pPr algn="ctr"/>
              <a:r>
                <a:rPr lang="fr-FR" sz="600">
                  <a:solidFill>
                    <a:schemeClr val="accent2"/>
                  </a:solidFill>
                </a:rPr>
                <a:t>Macroscopique</a:t>
              </a:r>
            </a:p>
          </p:txBody>
        </p:sp>
        <p:sp>
          <p:nvSpPr>
            <p:cNvPr id="37" name="Oval 21"/>
            <p:cNvSpPr>
              <a:spLocks noChangeArrowheads="1"/>
            </p:cNvSpPr>
            <p:nvPr/>
          </p:nvSpPr>
          <p:spPr bwMode="auto">
            <a:xfrm>
              <a:off x="864" y="1680"/>
              <a:ext cx="4576" cy="223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 sz="600"/>
            </a:p>
          </p:txBody>
        </p:sp>
        <p:sp>
          <p:nvSpPr>
            <p:cNvPr id="38" name="Line 23"/>
            <p:cNvSpPr>
              <a:spLocks noChangeShapeType="1"/>
            </p:cNvSpPr>
            <p:nvPr/>
          </p:nvSpPr>
          <p:spPr bwMode="auto">
            <a:xfrm flipH="1">
              <a:off x="4544" y="2680"/>
              <a:ext cx="0" cy="2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fr-FR" sz="600"/>
            </a:p>
          </p:txBody>
        </p:sp>
      </p:grpSp>
      <p:sp>
        <p:nvSpPr>
          <p:cNvPr id="39" name="Oval 4"/>
          <p:cNvSpPr>
            <a:spLocks noChangeArrowheads="1"/>
          </p:cNvSpPr>
          <p:nvPr/>
        </p:nvSpPr>
        <p:spPr bwMode="auto">
          <a:xfrm>
            <a:off x="8335831" y="0"/>
            <a:ext cx="1570169" cy="496888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fr-FR" sz="1600"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comment ?</a:t>
            </a:r>
          </a:p>
        </p:txBody>
      </p:sp>
      <p:sp>
        <p:nvSpPr>
          <p:cNvPr id="40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Lhassen BELAROUCI – IA-IPR STI Créteil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71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500"/>
                            </p:stCondLst>
                            <p:childTnLst>
                              <p:par>
                                <p:cTn id="5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85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000"/>
                            </p:stCondLst>
                            <p:childTnLst>
                              <p:par>
                                <p:cTn id="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950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87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20" grpId="0" animBg="1"/>
      <p:bldP spid="21" grpId="0" animBg="1"/>
      <p:bldP spid="22" grpId="0" animBg="1"/>
      <p:bldP spid="27" grpId="0" animBg="1"/>
      <p:bldP spid="28" grpId="0" animBg="1"/>
      <p:bldP spid="870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Ellipse 24"/>
          <p:cNvSpPr/>
          <p:nvPr/>
        </p:nvSpPr>
        <p:spPr>
          <a:xfrm>
            <a:off x="2688036" y="3227389"/>
            <a:ext cx="4364831" cy="2371725"/>
          </a:xfrm>
          <a:prstGeom prst="ellipse">
            <a:avLst/>
          </a:prstGeom>
          <a:noFill/>
          <a:ln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bIns="36000" anchor="ctr"/>
          <a:lstStyle/>
          <a:p>
            <a:pPr algn="ctr">
              <a:defRPr/>
            </a:pPr>
            <a:endParaRPr lang="fr-FR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9874" name="Titre 1"/>
          <p:cNvSpPr>
            <a:spLocks noGrp="1"/>
          </p:cNvSpPr>
          <p:nvPr>
            <p:ph type="title" idx="4294967295"/>
          </p:nvPr>
        </p:nvSpPr>
        <p:spPr>
          <a:xfrm>
            <a:off x="780786" y="63500"/>
            <a:ext cx="9125215" cy="990600"/>
          </a:xfrm>
        </p:spPr>
        <p:txBody>
          <a:bodyPr/>
          <a:lstStyle/>
          <a:p>
            <a:r>
              <a:rPr lang="fr-FR" sz="4000" dirty="0"/>
              <a:t>L’organisation pédagogique</a:t>
            </a:r>
            <a:endParaRPr lang="fr-FR" sz="4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704528" y="1747128"/>
            <a:ext cx="3081844" cy="1609859"/>
          </a:xfrm>
          <a:prstGeom prst="rect">
            <a:avLst/>
          </a:prstGeom>
          <a:gradFill flip="none" rotWithShape="1">
            <a:gsLst>
              <a:gs pos="0">
                <a:srgbClr val="FFFF66">
                  <a:tint val="66000"/>
                  <a:satMod val="160000"/>
                </a:srgbClr>
              </a:gs>
              <a:gs pos="50000">
                <a:srgbClr val="FFFF66">
                  <a:tint val="44500"/>
                  <a:satMod val="160000"/>
                </a:srgbClr>
              </a:gs>
              <a:gs pos="100000">
                <a:srgbClr val="FFFF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bIns="36000" anchor="ctr"/>
          <a:lstStyle/>
          <a:p>
            <a:pPr marL="450850" indent="-269875">
              <a:defRPr/>
            </a:pPr>
            <a:r>
              <a:rPr lang="fr-FR" sz="1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 : Approche fonctionnelle d’un équipement.</a:t>
            </a:r>
          </a:p>
          <a:p>
            <a:pPr marL="450850" indent="-269875">
              <a:defRPr/>
            </a:pPr>
            <a:endParaRPr lang="fr-FR" sz="12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0850" indent="-269875">
              <a:defRPr/>
            </a:pPr>
            <a:r>
              <a:rPr lang="fr-FR" sz="1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 : La maintenance Préventive et corrective par dépose/repose.</a:t>
            </a:r>
          </a:p>
          <a:p>
            <a:pPr marL="450850" indent="-269875">
              <a:defRPr/>
            </a:pPr>
            <a:endParaRPr lang="fr-FR" sz="12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50850" indent="-269875">
              <a:defRPr/>
            </a:pPr>
            <a:r>
              <a:rPr lang="fr-FR" sz="1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 : ….</a:t>
            </a:r>
          </a:p>
        </p:txBody>
      </p:sp>
      <p:grpSp>
        <p:nvGrpSpPr>
          <p:cNvPr id="79878" name="Group 43"/>
          <p:cNvGrpSpPr>
            <a:grpSpLocks/>
          </p:cNvGrpSpPr>
          <p:nvPr/>
        </p:nvGrpSpPr>
        <p:grpSpPr bwMode="auto">
          <a:xfrm>
            <a:off x="128985" y="1085850"/>
            <a:ext cx="3747426" cy="749300"/>
            <a:chOff x="75" y="684"/>
            <a:chExt cx="2179" cy="472"/>
          </a:xfrm>
        </p:grpSpPr>
        <p:pic>
          <p:nvPicPr>
            <p:cNvPr id="79912" name="Rectangle à coins arrondis 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5" y="714"/>
              <a:ext cx="2179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1927" name="Text Box 7"/>
            <p:cNvSpPr txBox="1">
              <a:spLocks noChangeArrowheads="1"/>
            </p:cNvSpPr>
            <p:nvPr/>
          </p:nvSpPr>
          <p:spPr bwMode="auto">
            <a:xfrm>
              <a:off x="368" y="684"/>
              <a:ext cx="1797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rIns="36000" bIns="36000" anchor="ctr"/>
            <a:lstStyle/>
            <a:p>
              <a:pPr algn="ctr">
                <a:defRPr/>
              </a:pPr>
              <a:r>
                <a:rPr lang="fr-FR" sz="20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Centres d’intérêt définis</a:t>
              </a:r>
            </a:p>
          </p:txBody>
        </p:sp>
      </p:grpSp>
      <p:sp>
        <p:nvSpPr>
          <p:cNvPr id="6" name="Rectangle 5"/>
          <p:cNvSpPr/>
          <p:nvPr/>
        </p:nvSpPr>
        <p:spPr>
          <a:xfrm>
            <a:off x="5999104" y="1747128"/>
            <a:ext cx="3547798" cy="160985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accent6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accent6">
                  <a:lumMod val="40000"/>
                  <a:lumOff val="6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bIns="36000" anchor="ctr"/>
          <a:lstStyle/>
          <a:p>
            <a:pPr marL="180975">
              <a:defRPr/>
            </a:pPr>
            <a:r>
              <a:rPr lang="fr-FR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Phase N°1 : Découverte.</a:t>
            </a:r>
          </a:p>
          <a:p>
            <a:pPr marL="180975">
              <a:defRPr/>
            </a:pPr>
            <a:endParaRPr lang="fr-FR" sz="12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80975">
              <a:defRPr/>
            </a:pPr>
            <a:r>
              <a:rPr lang="fr-FR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Phase N°2 : Apprentissage.</a:t>
            </a:r>
          </a:p>
          <a:p>
            <a:pPr marL="180975">
              <a:defRPr/>
            </a:pPr>
            <a:endParaRPr lang="fr-FR" sz="12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80975">
              <a:defRPr/>
            </a:pPr>
            <a:r>
              <a:rPr lang="fr-FR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Phase N° 3 : Approfondissement.</a:t>
            </a:r>
          </a:p>
          <a:p>
            <a:pPr marL="180975">
              <a:defRPr/>
            </a:pPr>
            <a:endParaRPr lang="fr-FR" sz="12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80975">
              <a:defRPr/>
            </a:pPr>
            <a:r>
              <a:rPr lang="fr-FR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Phase N°4 : Maîtrise de la mise en œuvre</a:t>
            </a:r>
          </a:p>
        </p:txBody>
      </p:sp>
      <p:grpSp>
        <p:nvGrpSpPr>
          <p:cNvPr id="79882" name="Group 44"/>
          <p:cNvGrpSpPr>
            <a:grpSpLocks/>
          </p:cNvGrpSpPr>
          <p:nvPr/>
        </p:nvGrpSpPr>
        <p:grpSpPr bwMode="auto">
          <a:xfrm>
            <a:off x="5541169" y="1133476"/>
            <a:ext cx="3948642" cy="765175"/>
            <a:chOff x="3222" y="714"/>
            <a:chExt cx="2296" cy="482"/>
          </a:xfrm>
        </p:grpSpPr>
        <p:pic>
          <p:nvPicPr>
            <p:cNvPr id="79910" name="Rectangle à coins arrondis 6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222" y="714"/>
              <a:ext cx="2296" cy="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1933" name="Text Box 13"/>
            <p:cNvSpPr txBox="1">
              <a:spLocks noChangeArrowheads="1"/>
            </p:cNvSpPr>
            <p:nvPr/>
          </p:nvSpPr>
          <p:spPr bwMode="auto">
            <a:xfrm>
              <a:off x="3496" y="748"/>
              <a:ext cx="1987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rIns="36000" bIns="36000" anchor="ctr"/>
            <a:lstStyle/>
            <a:p>
              <a:pPr algn="ctr">
                <a:defRPr/>
              </a:pPr>
              <a:r>
                <a:rPr lang="fr-FR" sz="2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Processus de Formation</a:t>
              </a:r>
            </a:p>
          </p:txBody>
        </p:sp>
      </p:grpSp>
      <p:grpSp>
        <p:nvGrpSpPr>
          <p:cNvPr id="15" name="Flèche à angle droit 14"/>
          <p:cNvGrpSpPr>
            <a:grpSpLocks/>
          </p:cNvGrpSpPr>
          <p:nvPr/>
        </p:nvGrpSpPr>
        <p:grpSpPr bwMode="auto">
          <a:xfrm>
            <a:off x="3487738" y="2436813"/>
            <a:ext cx="858177" cy="1414462"/>
            <a:chOff x="2028" y="1367"/>
            <a:chExt cx="499" cy="891"/>
          </a:xfrm>
        </p:grpSpPr>
        <p:pic>
          <p:nvPicPr>
            <p:cNvPr id="79908" name="Flèche à angle droit 14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028" y="1367"/>
              <a:ext cx="499" cy="8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9107" name="Text Box 19"/>
            <p:cNvSpPr txBox="1">
              <a:spLocks noChangeArrowheads="1"/>
            </p:cNvSpPr>
            <p:nvPr/>
          </p:nvSpPr>
          <p:spPr bwMode="auto">
            <a:xfrm rot="10800000">
              <a:off x="2255" y="1377"/>
              <a:ext cx="232" cy="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lIns="36000" rIns="36000" bIns="36000" anchor="ctr"/>
            <a:lstStyle/>
            <a:p>
              <a:pPr algn="ctr">
                <a:defRPr/>
              </a:pPr>
              <a:endParaRPr lang="fr-FR" sz="1400" b="1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endParaRPr>
            </a:p>
          </p:txBody>
        </p:sp>
      </p:grpSp>
      <p:sp>
        <p:nvSpPr>
          <p:cNvPr id="16" name="ZoneTexte 15"/>
          <p:cNvSpPr txBox="1"/>
          <p:nvPr/>
        </p:nvSpPr>
        <p:spPr>
          <a:xfrm>
            <a:off x="3509357" y="3553006"/>
            <a:ext cx="2778234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fr-FR" sz="1400">
                <a:latin typeface="Arial Narrow" pitchFamily="34" charset="0"/>
              </a:rPr>
              <a:t>identifier les antériorités, contraintes et déterminer les priorités </a:t>
            </a:r>
          </a:p>
        </p:txBody>
      </p:sp>
      <p:grpSp>
        <p:nvGrpSpPr>
          <p:cNvPr id="17" name="Flèche vers le haut 16"/>
          <p:cNvGrpSpPr>
            <a:grpSpLocks/>
          </p:cNvGrpSpPr>
          <p:nvPr/>
        </p:nvGrpSpPr>
        <p:grpSpPr bwMode="auto">
          <a:xfrm>
            <a:off x="4235848" y="4067176"/>
            <a:ext cx="772186" cy="993775"/>
            <a:chOff x="2431" y="2546"/>
            <a:chExt cx="449" cy="626"/>
          </a:xfrm>
        </p:grpSpPr>
        <p:pic>
          <p:nvPicPr>
            <p:cNvPr id="79906" name="Flèche vers le haut 16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431" y="2546"/>
              <a:ext cx="449" cy="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9113" name="Text Box 25"/>
            <p:cNvSpPr txBox="1">
              <a:spLocks noChangeArrowheads="1"/>
            </p:cNvSpPr>
            <p:nvPr/>
          </p:nvSpPr>
          <p:spPr bwMode="auto">
            <a:xfrm rot="10800000">
              <a:off x="2727" y="2556"/>
              <a:ext cx="73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lIns="36000" rIns="36000" bIns="36000" anchor="ctr"/>
            <a:lstStyle/>
            <a:p>
              <a:pPr algn="ctr">
                <a:defRPr/>
              </a:pPr>
              <a:endParaRPr lang="fr-FR" sz="1400" b="1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endParaRPr>
            </a:p>
          </p:txBody>
        </p:sp>
      </p:grpSp>
      <p:sp>
        <p:nvSpPr>
          <p:cNvPr id="18" name="ZoneTexte 17"/>
          <p:cNvSpPr txBox="1"/>
          <p:nvPr/>
        </p:nvSpPr>
        <p:spPr>
          <a:xfrm>
            <a:off x="3514252" y="4765698"/>
            <a:ext cx="2638835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fr-FR" sz="1400">
                <a:latin typeface="Arial Narrow" pitchFamily="34" charset="0"/>
              </a:rPr>
              <a:t>Formalisation du calendrier de formation et  des évaluations</a:t>
            </a:r>
          </a:p>
        </p:txBody>
      </p:sp>
      <p:grpSp>
        <p:nvGrpSpPr>
          <p:cNvPr id="20" name="Flèche à angle droit 19"/>
          <p:cNvGrpSpPr>
            <a:grpSpLocks/>
          </p:cNvGrpSpPr>
          <p:nvPr/>
        </p:nvGrpSpPr>
        <p:grpSpPr bwMode="auto">
          <a:xfrm>
            <a:off x="5025232" y="2449513"/>
            <a:ext cx="858177" cy="1414462"/>
            <a:chOff x="2922" y="1375"/>
            <a:chExt cx="499" cy="891"/>
          </a:xfrm>
        </p:grpSpPr>
        <p:pic>
          <p:nvPicPr>
            <p:cNvPr id="79904" name="Flèche à angle droit 19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2922" y="1375"/>
              <a:ext cx="499" cy="8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9119" name="Text Box 31"/>
            <p:cNvSpPr txBox="1">
              <a:spLocks noChangeArrowheads="1"/>
            </p:cNvSpPr>
            <p:nvPr/>
          </p:nvSpPr>
          <p:spPr bwMode="auto">
            <a:xfrm rot="10800000">
              <a:off x="3184" y="1386"/>
              <a:ext cx="232" cy="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lIns="36000" rIns="36000" bIns="36000" anchor="ctr"/>
            <a:lstStyle/>
            <a:p>
              <a:pPr algn="ctr">
                <a:defRPr/>
              </a:pPr>
              <a:endParaRPr lang="fr-FR" sz="1400" b="1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endParaRPr>
            </a:p>
          </p:txBody>
        </p:sp>
      </p:grpSp>
      <p:grpSp>
        <p:nvGrpSpPr>
          <p:cNvPr id="21" name="Flèche vers le haut 20"/>
          <p:cNvGrpSpPr>
            <a:grpSpLocks/>
          </p:cNvGrpSpPr>
          <p:nvPr/>
        </p:nvGrpSpPr>
        <p:grpSpPr bwMode="auto">
          <a:xfrm>
            <a:off x="4366551" y="5264150"/>
            <a:ext cx="699955" cy="865188"/>
            <a:chOff x="2419" y="3372"/>
            <a:chExt cx="407" cy="545"/>
          </a:xfrm>
        </p:grpSpPr>
        <p:pic>
          <p:nvPicPr>
            <p:cNvPr id="79902" name="Flèche vers le haut 20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2419" y="3372"/>
              <a:ext cx="407" cy="5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9122" name="Text Box 34"/>
            <p:cNvSpPr txBox="1">
              <a:spLocks noChangeArrowheads="1"/>
            </p:cNvSpPr>
            <p:nvPr/>
          </p:nvSpPr>
          <p:spPr bwMode="auto">
            <a:xfrm rot="10800000">
              <a:off x="2703" y="3384"/>
              <a:ext cx="59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lIns="36000" rIns="36000" bIns="36000" anchor="ctr"/>
            <a:lstStyle/>
            <a:p>
              <a:pPr algn="ctr">
                <a:defRPr/>
              </a:pPr>
              <a:endParaRPr lang="fr-FR" sz="1400" b="1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endParaRPr>
            </a:p>
          </p:txBody>
        </p:sp>
      </p:grpSp>
      <p:sp>
        <p:nvSpPr>
          <p:cNvPr id="24" name="ZoneTexte 23"/>
          <p:cNvSpPr txBox="1"/>
          <p:nvPr/>
        </p:nvSpPr>
        <p:spPr>
          <a:xfrm>
            <a:off x="2889334" y="6149649"/>
            <a:ext cx="3977827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fr-FR" sz="1400">
                <a:latin typeface="Arial Narrow" pitchFamily="34" charset="0"/>
              </a:rPr>
              <a:t>Vérifier la cohérence globale des plans de formation et procéder aux derniers ajustements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402092" y="3967163"/>
            <a:ext cx="1886612" cy="6715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L’équipe</a:t>
            </a:r>
            <a:r>
              <a:rPr lang="fr-FR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 </a:t>
            </a:r>
            <a:r>
              <a:rPr lang="fr-FR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Pédagogique</a:t>
            </a:r>
          </a:p>
        </p:txBody>
      </p:sp>
      <p:cxnSp>
        <p:nvCxnSpPr>
          <p:cNvPr id="28" name="Connecteur droit avec flèche 27"/>
          <p:cNvCxnSpPr>
            <a:stCxn id="26" idx="3"/>
            <a:endCxn id="25" idx="2"/>
          </p:cNvCxnSpPr>
          <p:nvPr/>
        </p:nvCxnSpPr>
        <p:spPr>
          <a:xfrm>
            <a:off x="2288704" y="4302919"/>
            <a:ext cx="399332" cy="11033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lipse 31"/>
          <p:cNvSpPr/>
          <p:nvPr/>
        </p:nvSpPr>
        <p:spPr>
          <a:xfrm>
            <a:off x="2154900" y="5832475"/>
            <a:ext cx="5314156" cy="1162050"/>
          </a:xfrm>
          <a:prstGeom prst="ellipse">
            <a:avLst/>
          </a:prstGeom>
          <a:noFill/>
          <a:ln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bIns="36000" anchor="ctr"/>
          <a:lstStyle/>
          <a:p>
            <a:pPr algn="ctr">
              <a:defRPr/>
            </a:pPr>
            <a:endParaRPr lang="fr-FR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402092" y="5129213"/>
            <a:ext cx="1886612" cy="1770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L’équipe Pédagogique </a:t>
            </a:r>
          </a:p>
          <a:p>
            <a:pPr algn="ctr">
              <a:defRPr/>
            </a:pPr>
            <a:r>
              <a:rPr lang="fr-FR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&amp;</a:t>
            </a:r>
          </a:p>
          <a:p>
            <a:pPr algn="ctr">
              <a:defRPr/>
            </a:pPr>
            <a:r>
              <a:rPr lang="fr-FR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 chef de Travaux </a:t>
            </a:r>
          </a:p>
          <a:p>
            <a:pPr algn="ctr">
              <a:defRPr/>
            </a:pPr>
            <a:endParaRPr lang="fr-FR" sz="20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cxnSp>
        <p:nvCxnSpPr>
          <p:cNvPr id="35" name="Connecteur droit avec flèche 34"/>
          <p:cNvCxnSpPr>
            <a:stCxn id="34" idx="3"/>
            <a:endCxn id="32" idx="2"/>
          </p:cNvCxnSpPr>
          <p:nvPr/>
        </p:nvCxnSpPr>
        <p:spPr>
          <a:xfrm flipH="1">
            <a:off x="2154900" y="6014244"/>
            <a:ext cx="133804" cy="3992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avec flèche 27"/>
          <p:cNvCxnSpPr>
            <a:cxnSpLocks noChangeShapeType="1"/>
            <a:stCxn id="26" idx="3"/>
          </p:cNvCxnSpPr>
          <p:nvPr/>
        </p:nvCxnSpPr>
        <p:spPr bwMode="auto">
          <a:xfrm flipV="1">
            <a:off x="2288704" y="3357563"/>
            <a:ext cx="254529" cy="94615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33" name="Oval 4"/>
          <p:cNvSpPr>
            <a:spLocks noChangeArrowheads="1"/>
          </p:cNvSpPr>
          <p:nvPr/>
        </p:nvSpPr>
        <p:spPr bwMode="auto">
          <a:xfrm>
            <a:off x="8335831" y="0"/>
            <a:ext cx="1570169" cy="496888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fr-FR" sz="1600"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comment ?</a:t>
            </a:r>
          </a:p>
        </p:txBody>
      </p:sp>
    </p:spTree>
    <p:extLst>
      <p:ext uri="{BB962C8B-B14F-4D97-AF65-F5344CB8AC3E}">
        <p14:creationId xmlns:p14="http://schemas.microsoft.com/office/powerpoint/2010/main" val="150358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32" grpId="0" animBg="1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9889" y="16627"/>
            <a:ext cx="8915400" cy="1143000"/>
          </a:xfrm>
        </p:spPr>
        <p:txBody>
          <a:bodyPr/>
          <a:lstStyle/>
          <a:p>
            <a:pPr eaLnBrk="1" hangingPunct="1"/>
            <a:r>
              <a:rPr lang="fr-FR" sz="4000" dirty="0"/>
              <a:t>L’organisation pédagogique</a:t>
            </a:r>
            <a:endParaRPr lang="fr-FR" sz="4000" dirty="0" smtClean="0"/>
          </a:p>
        </p:txBody>
      </p:sp>
      <p:sp>
        <p:nvSpPr>
          <p:cNvPr id="7782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32520" y="1549400"/>
            <a:ext cx="8690471" cy="6016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FR" altLang="ja-JP" sz="2800" b="1" dirty="0" smtClean="0">
                <a:ea typeface="ＭＳ Ｐゴシック"/>
                <a:cs typeface="ＭＳ Ｐゴシック"/>
              </a:rPr>
              <a:t>Elaboration du PPG :</a:t>
            </a:r>
          </a:p>
        </p:txBody>
      </p:sp>
      <p:sp>
        <p:nvSpPr>
          <p:cNvPr id="39" name="Oval 4"/>
          <p:cNvSpPr>
            <a:spLocks noChangeArrowheads="1"/>
          </p:cNvSpPr>
          <p:nvPr/>
        </p:nvSpPr>
        <p:spPr bwMode="auto">
          <a:xfrm>
            <a:off x="8335831" y="0"/>
            <a:ext cx="1570169" cy="496888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fr-FR" sz="1600"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comment ?</a:t>
            </a:r>
          </a:p>
        </p:txBody>
      </p:sp>
      <p:grpSp>
        <p:nvGrpSpPr>
          <p:cNvPr id="40" name="Groupe 39"/>
          <p:cNvGrpSpPr/>
          <p:nvPr/>
        </p:nvGrpSpPr>
        <p:grpSpPr>
          <a:xfrm>
            <a:off x="495301" y="2171700"/>
            <a:ext cx="9322669" cy="4330700"/>
            <a:chOff x="457200" y="1788318"/>
            <a:chExt cx="8318500" cy="4815682"/>
          </a:xfrm>
        </p:grpSpPr>
        <p:pic>
          <p:nvPicPr>
            <p:cNvPr id="41" name="Picture 7949"/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35000"/>
            <a:stretch/>
          </p:blipFill>
          <p:spPr bwMode="auto">
            <a:xfrm>
              <a:off x="457200" y="1788318"/>
              <a:ext cx="8318500" cy="481568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</p:pic>
        <p:sp>
          <p:nvSpPr>
            <p:cNvPr id="42" name="Rectangle 7950"/>
            <p:cNvSpPr>
              <a:spLocks noChangeArrowheads="1"/>
            </p:cNvSpPr>
            <p:nvPr/>
          </p:nvSpPr>
          <p:spPr bwMode="auto">
            <a:xfrm>
              <a:off x="1092641" y="2268095"/>
              <a:ext cx="124422" cy="4319979"/>
            </a:xfrm>
            <a:prstGeom prst="rect">
              <a:avLst/>
            </a:prstGeom>
            <a:solidFill>
              <a:srgbClr val="9999FF"/>
            </a:solidFill>
            <a:ln w="12700" algn="ctr">
              <a:solidFill>
                <a:srgbClr val="9999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fr-FR" sz="1200"/>
            </a:p>
          </p:txBody>
        </p:sp>
        <p:sp>
          <p:nvSpPr>
            <p:cNvPr id="43" name="Rectangle 7951"/>
            <p:cNvSpPr>
              <a:spLocks noChangeArrowheads="1"/>
            </p:cNvSpPr>
            <p:nvPr/>
          </p:nvSpPr>
          <p:spPr bwMode="auto">
            <a:xfrm>
              <a:off x="1759187" y="2268095"/>
              <a:ext cx="184412" cy="4319979"/>
            </a:xfrm>
            <a:prstGeom prst="rect">
              <a:avLst/>
            </a:prstGeom>
            <a:solidFill>
              <a:srgbClr val="9999FF"/>
            </a:solidFill>
            <a:ln w="12700" algn="ctr">
              <a:solidFill>
                <a:srgbClr val="9999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fr-FR" sz="1200"/>
            </a:p>
          </p:txBody>
        </p:sp>
        <p:sp>
          <p:nvSpPr>
            <p:cNvPr id="44" name="Rectangle 7952"/>
            <p:cNvSpPr>
              <a:spLocks noChangeArrowheads="1"/>
            </p:cNvSpPr>
            <p:nvPr/>
          </p:nvSpPr>
          <p:spPr bwMode="auto">
            <a:xfrm>
              <a:off x="2472393" y="2268095"/>
              <a:ext cx="184410" cy="4319979"/>
            </a:xfrm>
            <a:prstGeom prst="rect">
              <a:avLst/>
            </a:prstGeom>
            <a:solidFill>
              <a:srgbClr val="9999FF"/>
            </a:solidFill>
            <a:ln w="12700" algn="ctr">
              <a:solidFill>
                <a:srgbClr val="9999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fr-FR" sz="1200"/>
            </a:p>
          </p:txBody>
        </p:sp>
        <p:sp>
          <p:nvSpPr>
            <p:cNvPr id="45" name="Rectangle 7953"/>
            <p:cNvSpPr>
              <a:spLocks noChangeArrowheads="1"/>
            </p:cNvSpPr>
            <p:nvPr/>
          </p:nvSpPr>
          <p:spPr bwMode="auto">
            <a:xfrm>
              <a:off x="3358899" y="2268095"/>
              <a:ext cx="184412" cy="4319979"/>
            </a:xfrm>
            <a:prstGeom prst="rect">
              <a:avLst/>
            </a:prstGeom>
            <a:solidFill>
              <a:srgbClr val="9999FF"/>
            </a:solidFill>
            <a:ln w="12700" algn="ctr">
              <a:solidFill>
                <a:srgbClr val="9999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fr-FR" sz="1200"/>
            </a:p>
          </p:txBody>
        </p:sp>
        <p:sp>
          <p:nvSpPr>
            <p:cNvPr id="46" name="Rectangle 7954"/>
            <p:cNvSpPr>
              <a:spLocks noChangeArrowheads="1"/>
            </p:cNvSpPr>
            <p:nvPr/>
          </p:nvSpPr>
          <p:spPr bwMode="auto">
            <a:xfrm>
              <a:off x="5174128" y="2254159"/>
              <a:ext cx="124422" cy="4319979"/>
            </a:xfrm>
            <a:prstGeom prst="rect">
              <a:avLst/>
            </a:prstGeom>
            <a:solidFill>
              <a:srgbClr val="9999FF"/>
            </a:solidFill>
            <a:ln w="12700" algn="ctr">
              <a:solidFill>
                <a:srgbClr val="9999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fr-FR" sz="1200"/>
            </a:p>
          </p:txBody>
        </p:sp>
        <p:sp>
          <p:nvSpPr>
            <p:cNvPr id="47" name="Rectangle 7955"/>
            <p:cNvSpPr>
              <a:spLocks noChangeArrowheads="1"/>
            </p:cNvSpPr>
            <p:nvPr/>
          </p:nvSpPr>
          <p:spPr bwMode="auto">
            <a:xfrm>
              <a:off x="6009533" y="2254159"/>
              <a:ext cx="184410" cy="4319979"/>
            </a:xfrm>
            <a:prstGeom prst="rect">
              <a:avLst/>
            </a:prstGeom>
            <a:solidFill>
              <a:srgbClr val="9999FF"/>
            </a:solidFill>
            <a:ln w="12700" algn="ctr">
              <a:solidFill>
                <a:srgbClr val="9999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fr-FR" sz="1200"/>
            </a:p>
          </p:txBody>
        </p:sp>
        <p:sp>
          <p:nvSpPr>
            <p:cNvPr id="48" name="Rectangle 7956"/>
            <p:cNvSpPr>
              <a:spLocks noChangeArrowheads="1"/>
            </p:cNvSpPr>
            <p:nvPr/>
          </p:nvSpPr>
          <p:spPr bwMode="auto">
            <a:xfrm>
              <a:off x="6722737" y="2254159"/>
              <a:ext cx="184412" cy="4319979"/>
            </a:xfrm>
            <a:prstGeom prst="rect">
              <a:avLst/>
            </a:prstGeom>
            <a:solidFill>
              <a:srgbClr val="9999FF"/>
            </a:solidFill>
            <a:ln w="12700" algn="ctr">
              <a:solidFill>
                <a:srgbClr val="9999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fr-FR" sz="1200"/>
            </a:p>
          </p:txBody>
        </p:sp>
        <p:sp>
          <p:nvSpPr>
            <p:cNvPr id="49" name="Rectangle 7957"/>
            <p:cNvSpPr>
              <a:spLocks noChangeArrowheads="1"/>
            </p:cNvSpPr>
            <p:nvPr/>
          </p:nvSpPr>
          <p:spPr bwMode="auto">
            <a:xfrm>
              <a:off x="7609244" y="2254159"/>
              <a:ext cx="184410" cy="4319979"/>
            </a:xfrm>
            <a:prstGeom prst="rect">
              <a:avLst/>
            </a:prstGeom>
            <a:solidFill>
              <a:srgbClr val="9999FF"/>
            </a:solidFill>
            <a:ln w="12700" algn="ctr">
              <a:solidFill>
                <a:srgbClr val="9999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fr-FR" sz="1200"/>
            </a:p>
          </p:txBody>
        </p:sp>
        <p:sp>
          <p:nvSpPr>
            <p:cNvPr id="50" name="Oval 7963"/>
            <p:cNvSpPr>
              <a:spLocks noChangeArrowheads="1"/>
            </p:cNvSpPr>
            <p:nvPr/>
          </p:nvSpPr>
          <p:spPr bwMode="auto">
            <a:xfrm>
              <a:off x="3585525" y="3233620"/>
              <a:ext cx="604335" cy="541490"/>
            </a:xfrm>
            <a:prstGeom prst="ellipse">
              <a:avLst/>
            </a:prstGeom>
            <a:solidFill>
              <a:srgbClr val="FF99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200" b="1" dirty="0" smtClean="0">
                  <a:solidFill>
                    <a:srgbClr val="FF0000"/>
                  </a:solidFill>
                </a:rPr>
                <a:t>Stage</a:t>
              </a:r>
              <a:endParaRPr lang="fr-FR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51" name="Oval 7964"/>
            <p:cNvSpPr>
              <a:spLocks noChangeArrowheads="1"/>
            </p:cNvSpPr>
            <p:nvPr/>
          </p:nvSpPr>
          <p:spPr bwMode="auto">
            <a:xfrm>
              <a:off x="5309658" y="3775110"/>
              <a:ext cx="604335" cy="541490"/>
            </a:xfrm>
            <a:prstGeom prst="ellipse">
              <a:avLst/>
            </a:prstGeom>
            <a:solidFill>
              <a:srgbClr val="FF99FF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200" b="1">
                  <a:solidFill>
                    <a:srgbClr val="FF0000"/>
                  </a:solidFill>
                </a:rPr>
                <a:t>PFMP</a:t>
              </a:r>
            </a:p>
          </p:txBody>
        </p:sp>
        <p:sp>
          <p:nvSpPr>
            <p:cNvPr id="52" name="Rectangle 7967"/>
            <p:cNvSpPr>
              <a:spLocks noChangeArrowheads="1"/>
            </p:cNvSpPr>
            <p:nvPr/>
          </p:nvSpPr>
          <p:spPr bwMode="auto">
            <a:xfrm>
              <a:off x="8526856" y="2262122"/>
              <a:ext cx="248844" cy="4331923"/>
            </a:xfrm>
            <a:prstGeom prst="rect">
              <a:avLst/>
            </a:prstGeom>
            <a:solidFill>
              <a:srgbClr val="FFFF99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r>
                <a:rPr lang="fr-FR" sz="1200" dirty="0">
                  <a:solidFill>
                    <a:srgbClr val="FF0000"/>
                  </a:solidFill>
                </a:rPr>
                <a:t>Epreuves Ponctuelles</a:t>
              </a:r>
            </a:p>
          </p:txBody>
        </p:sp>
        <p:sp>
          <p:nvSpPr>
            <p:cNvPr id="53" name="AutoShape 7968"/>
            <p:cNvSpPr>
              <a:spLocks noChangeArrowheads="1"/>
            </p:cNvSpPr>
            <p:nvPr/>
          </p:nvSpPr>
          <p:spPr bwMode="auto">
            <a:xfrm>
              <a:off x="3141160" y="5909219"/>
              <a:ext cx="5385696" cy="509638"/>
            </a:xfrm>
            <a:prstGeom prst="rightArrow">
              <a:avLst>
                <a:gd name="adj1" fmla="val 50000"/>
                <a:gd name="adj2" fmla="val 236719"/>
              </a:avLst>
            </a:prstGeom>
            <a:solidFill>
              <a:srgbClr val="FFFF99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200" b="1" dirty="0">
                  <a:solidFill>
                    <a:srgbClr val="FF0000"/>
                  </a:solidFill>
                </a:rPr>
                <a:t>C.C.F </a:t>
              </a:r>
              <a:r>
                <a:rPr lang="fr-FR" sz="1200" b="1" dirty="0" smtClean="0">
                  <a:solidFill>
                    <a:srgbClr val="FF0000"/>
                  </a:solidFill>
                </a:rPr>
                <a:t>- Projet</a:t>
              </a:r>
              <a:endParaRPr lang="fr-FR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54" name="AutoShape 7970"/>
            <p:cNvSpPr>
              <a:spLocks noChangeArrowheads="1"/>
            </p:cNvSpPr>
            <p:nvPr/>
          </p:nvSpPr>
          <p:spPr bwMode="auto">
            <a:xfrm>
              <a:off x="4083213" y="4603272"/>
              <a:ext cx="3661562" cy="828162"/>
            </a:xfrm>
            <a:prstGeom prst="cloudCallout">
              <a:avLst>
                <a:gd name="adj1" fmla="val -39440"/>
                <a:gd name="adj2" fmla="val -17787"/>
              </a:avLst>
            </a:prstGeom>
            <a:solidFill>
              <a:srgbClr val="99FF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fr-FR" sz="1200" b="1" dirty="0">
                  <a:solidFill>
                    <a:srgbClr val="800080"/>
                  </a:solidFill>
                </a:rPr>
                <a:t>Les conseils de classes!!!</a:t>
              </a:r>
            </a:p>
          </p:txBody>
        </p:sp>
        <p:sp>
          <p:nvSpPr>
            <p:cNvPr id="55" name="AutoShape 7971"/>
            <p:cNvSpPr>
              <a:spLocks noChangeArrowheads="1"/>
            </p:cNvSpPr>
            <p:nvPr/>
          </p:nvSpPr>
          <p:spPr bwMode="auto">
            <a:xfrm>
              <a:off x="457200" y="3775110"/>
              <a:ext cx="3661562" cy="828162"/>
            </a:xfrm>
            <a:prstGeom prst="cloudCallout">
              <a:avLst>
                <a:gd name="adj1" fmla="val -13713"/>
                <a:gd name="adj2" fmla="val 76444"/>
              </a:avLst>
            </a:prstGeom>
            <a:solidFill>
              <a:srgbClr val="99FF9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fr-FR" sz="1200" b="1" dirty="0">
                  <a:solidFill>
                    <a:srgbClr val="800080"/>
                  </a:solidFill>
                </a:rPr>
                <a:t>Les conseils de classes!!!</a:t>
              </a:r>
            </a:p>
          </p:txBody>
        </p:sp>
        <p:sp>
          <p:nvSpPr>
            <p:cNvPr id="56" name="AutoShape 7975"/>
            <p:cNvSpPr>
              <a:spLocks noChangeArrowheads="1"/>
            </p:cNvSpPr>
            <p:nvPr/>
          </p:nvSpPr>
          <p:spPr bwMode="auto">
            <a:xfrm>
              <a:off x="457200" y="5351803"/>
              <a:ext cx="3661562" cy="875940"/>
            </a:xfrm>
            <a:prstGeom prst="cloudCallout">
              <a:avLst>
                <a:gd name="adj1" fmla="val -13713"/>
                <a:gd name="adj2" fmla="val 40454"/>
              </a:avLst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fr-FR" sz="1200" b="1" dirty="0">
                  <a:solidFill>
                    <a:srgbClr val="800080"/>
                  </a:solidFill>
                </a:rPr>
                <a:t>Les rencontres institutionnelles</a:t>
              </a:r>
            </a:p>
          </p:txBody>
        </p:sp>
        <p:sp>
          <p:nvSpPr>
            <p:cNvPr id="57" name="Oval 7976"/>
            <p:cNvSpPr>
              <a:spLocks noChangeArrowheads="1"/>
            </p:cNvSpPr>
            <p:nvPr/>
          </p:nvSpPr>
          <p:spPr bwMode="auto">
            <a:xfrm>
              <a:off x="2536825" y="2851391"/>
              <a:ext cx="1066474" cy="780383"/>
            </a:xfrm>
            <a:prstGeom prst="ellipse">
              <a:avLst/>
            </a:prstGeom>
            <a:solidFill>
              <a:srgbClr val="FFCC66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200" b="1" dirty="0">
                  <a:solidFill>
                    <a:srgbClr val="800080"/>
                  </a:solidFill>
                </a:rPr>
                <a:t>Les projets</a:t>
              </a:r>
            </a:p>
          </p:txBody>
        </p:sp>
        <p:sp>
          <p:nvSpPr>
            <p:cNvPr id="58" name="Oval 7977"/>
            <p:cNvSpPr>
              <a:spLocks noChangeArrowheads="1"/>
            </p:cNvSpPr>
            <p:nvPr/>
          </p:nvSpPr>
          <p:spPr bwMode="auto">
            <a:xfrm>
              <a:off x="6056190" y="3122136"/>
              <a:ext cx="1066474" cy="780383"/>
            </a:xfrm>
            <a:prstGeom prst="ellipse">
              <a:avLst/>
            </a:prstGeom>
            <a:solidFill>
              <a:srgbClr val="FFCC66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1200" b="1">
                  <a:solidFill>
                    <a:srgbClr val="800080"/>
                  </a:solidFill>
                </a:rPr>
                <a:t>Les projets</a:t>
              </a:r>
            </a:p>
          </p:txBody>
        </p:sp>
        <p:sp>
          <p:nvSpPr>
            <p:cNvPr id="59" name="AutoShape 7979"/>
            <p:cNvSpPr>
              <a:spLocks noChangeArrowheads="1"/>
            </p:cNvSpPr>
            <p:nvPr/>
          </p:nvSpPr>
          <p:spPr bwMode="auto">
            <a:xfrm>
              <a:off x="457200" y="2309901"/>
              <a:ext cx="8194078" cy="557417"/>
            </a:xfrm>
            <a:prstGeom prst="rightArrow">
              <a:avLst>
                <a:gd name="adj1" fmla="val 50000"/>
                <a:gd name="adj2" fmla="val 514286"/>
              </a:avLst>
            </a:prstGeom>
            <a:solidFill>
              <a:srgbClr val="DDDDDD"/>
            </a:solidFill>
            <a:ln w="12700" algn="ctr">
              <a:solidFill>
                <a:schemeClr val="tx1"/>
              </a:solidFill>
              <a:prstDash val="dash"/>
              <a:miter lim="800000"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fr-FR" sz="1200" b="1">
                  <a:solidFill>
                    <a:srgbClr val="FF3300"/>
                  </a:solidFill>
                </a:rPr>
                <a:t>Les impondérables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985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L’organisation pédagogique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9226683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FR" altLang="ja-JP" sz="2800" b="1" dirty="0" smtClean="0">
                <a:ea typeface="ＭＳ Ｐゴシック"/>
                <a:cs typeface="ＭＳ Ｐゴシック"/>
              </a:rPr>
              <a:t>Nécessité d’avoir un planning prévisionnel</a:t>
            </a:r>
            <a:r>
              <a:rPr lang="fr-FR" altLang="ja-JP" sz="2800" dirty="0" smtClean="0">
                <a:ea typeface="ＭＳ Ｐゴシック"/>
                <a:cs typeface="ＭＳ Ｐゴシック"/>
              </a:rPr>
              <a:t> </a:t>
            </a:r>
            <a:r>
              <a:rPr lang="fr-FR" altLang="ja-JP" sz="2800" b="1" dirty="0" smtClean="0">
                <a:ea typeface="ＭＳ Ｐゴシック"/>
                <a:cs typeface="ＭＳ Ｐゴシック"/>
              </a:rPr>
              <a:t>: </a:t>
            </a:r>
          </a:p>
          <a:p>
            <a:pPr lvl="1" eaLnBrk="1" hangingPunct="1"/>
            <a:r>
              <a:rPr lang="fr-FR" altLang="ja-JP" sz="2400" b="1" dirty="0" smtClean="0">
                <a:solidFill>
                  <a:schemeClr val="accent2"/>
                </a:solidFill>
                <a:ea typeface="ＭＳ Ｐゴシック"/>
                <a:cs typeface="ＭＳ Ｐゴシック"/>
              </a:rPr>
              <a:t>Pour l’établissement :</a:t>
            </a:r>
          </a:p>
          <a:p>
            <a:pPr lvl="2" eaLnBrk="1" hangingPunct="1"/>
            <a:r>
              <a:rPr lang="fr-FR" altLang="ja-JP" dirty="0" smtClean="0">
                <a:ea typeface="ＭＳ Ｐゴシック"/>
                <a:cs typeface="ＭＳ Ｐゴシック"/>
              </a:rPr>
              <a:t>Point d’appui de l’organisation des enseignements ;</a:t>
            </a:r>
          </a:p>
          <a:p>
            <a:pPr lvl="2" eaLnBrk="1" hangingPunct="1"/>
            <a:r>
              <a:rPr lang="fr-FR" altLang="ja-JP" dirty="0" smtClean="0">
                <a:ea typeface="ＭＳ Ｐゴシック"/>
                <a:cs typeface="ＭＳ Ｐゴシック"/>
              </a:rPr>
              <a:t>Outil d’aide à la prise de décision concertée ;</a:t>
            </a:r>
          </a:p>
          <a:p>
            <a:pPr lvl="2" eaLnBrk="1" hangingPunct="1"/>
            <a:r>
              <a:rPr lang="fr-FR" altLang="ja-JP" dirty="0" smtClean="0">
                <a:ea typeface="ＭＳ Ｐゴシック"/>
                <a:cs typeface="ＭＳ Ｐゴシック"/>
              </a:rPr>
              <a:t>Responsabilité en qualité de « chef de centre d’examens »;</a:t>
            </a:r>
          </a:p>
          <a:p>
            <a:pPr lvl="2" eaLnBrk="1" hangingPunct="1"/>
            <a:r>
              <a:rPr lang="fr-FR" altLang="ja-JP" dirty="0" smtClean="0">
                <a:ea typeface="ＭＳ Ｐゴシック"/>
                <a:cs typeface="ＭＳ Ｐゴシック"/>
              </a:rPr>
              <a:t>Volet pédagogique du pilotage de l’établissement…</a:t>
            </a:r>
          </a:p>
          <a:p>
            <a:pPr lvl="2" algn="ctr" eaLnBrk="1" hangingPunct="1">
              <a:spcBef>
                <a:spcPct val="120000"/>
              </a:spcBef>
              <a:buFontTx/>
              <a:buNone/>
            </a:pPr>
            <a:r>
              <a:rPr lang="fr-FR" altLang="ja-JP" sz="2800" b="1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Faciliter la gestion pédagogique</a:t>
            </a:r>
          </a:p>
        </p:txBody>
      </p:sp>
      <p:sp>
        <p:nvSpPr>
          <p:cNvPr id="76804" name="Oval 4"/>
          <p:cNvSpPr>
            <a:spLocks noChangeArrowheads="1"/>
          </p:cNvSpPr>
          <p:nvPr/>
        </p:nvSpPr>
        <p:spPr bwMode="auto">
          <a:xfrm>
            <a:off x="8335831" y="0"/>
            <a:ext cx="1570169" cy="496888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fr-FR" sz="1600"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Pour qui ?</a:t>
            </a:r>
          </a:p>
        </p:txBody>
      </p:sp>
      <p:sp>
        <p:nvSpPr>
          <p:cNvPr id="5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Lhassen BELAROUCI – IA-IPR STI Créteil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61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L’organisation pédagogique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1"/>
            <a:ext cx="9226683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fr-FR" altLang="ja-JP" sz="2800" b="1" dirty="0" smtClean="0">
                <a:ea typeface="ＭＳ Ｐゴシック"/>
                <a:cs typeface="ＭＳ Ｐゴシック"/>
              </a:rPr>
              <a:t>Nécessité d’avoir un planning prévisionnel</a:t>
            </a:r>
            <a:r>
              <a:rPr lang="fr-FR" altLang="ja-JP" sz="2800" dirty="0" smtClean="0">
                <a:ea typeface="ＭＳ Ｐゴシック"/>
                <a:cs typeface="ＭＳ Ｐゴシック"/>
              </a:rPr>
              <a:t> </a:t>
            </a:r>
            <a:r>
              <a:rPr lang="fr-FR" altLang="ja-JP" sz="2800" b="1" dirty="0" smtClean="0">
                <a:ea typeface="ＭＳ Ｐゴシック"/>
                <a:cs typeface="ＭＳ Ｐゴシック"/>
              </a:rPr>
              <a:t>: </a:t>
            </a:r>
          </a:p>
          <a:p>
            <a:pPr lvl="1" eaLnBrk="1" hangingPunct="1"/>
            <a:r>
              <a:rPr lang="fr-FR" altLang="ja-JP" sz="2400" b="1" dirty="0" smtClean="0">
                <a:solidFill>
                  <a:schemeClr val="accent2"/>
                </a:solidFill>
                <a:ea typeface="ＭＳ Ｐゴシック"/>
                <a:cs typeface="ＭＳ Ｐゴシック"/>
              </a:rPr>
              <a:t>Pour l’équipe pédagogique :</a:t>
            </a:r>
          </a:p>
          <a:p>
            <a:pPr lvl="2" eaLnBrk="1" hangingPunct="1"/>
            <a:r>
              <a:rPr lang="fr-FR" altLang="ja-JP" dirty="0" smtClean="0">
                <a:ea typeface="ＭＳ Ｐゴシック"/>
                <a:cs typeface="ＭＳ Ｐゴシック"/>
              </a:rPr>
              <a:t>Avoir une vision globale de la formation des apprenants ;</a:t>
            </a:r>
          </a:p>
          <a:p>
            <a:pPr lvl="2" eaLnBrk="1" hangingPunct="1"/>
            <a:r>
              <a:rPr lang="fr-FR" altLang="ja-JP" dirty="0" smtClean="0">
                <a:ea typeface="ＭＳ Ｐゴシック"/>
                <a:cs typeface="ＭＳ Ｐゴシック"/>
              </a:rPr>
              <a:t>Identifier les temps forts (CCF, stages, projets…) ;</a:t>
            </a:r>
          </a:p>
          <a:p>
            <a:pPr lvl="2" eaLnBrk="1" hangingPunct="1"/>
            <a:r>
              <a:rPr lang="fr-FR" altLang="ja-JP" dirty="0" smtClean="0">
                <a:ea typeface="ＭＳ Ｐゴシック"/>
                <a:cs typeface="ＭＳ Ｐゴシック"/>
              </a:rPr>
              <a:t>Donner de la cohérence aux enseignements (construction - réalisation) ;</a:t>
            </a:r>
          </a:p>
          <a:p>
            <a:pPr lvl="2" eaLnBrk="1" hangingPunct="1"/>
            <a:r>
              <a:rPr lang="fr-FR" altLang="ja-JP" dirty="0" smtClean="0">
                <a:ea typeface="ＭＳ Ｐゴシック"/>
                <a:cs typeface="ＭＳ Ｐゴシック"/>
              </a:rPr>
              <a:t>Eviter les surcharges cognitives;</a:t>
            </a:r>
          </a:p>
          <a:p>
            <a:pPr lvl="2" eaLnBrk="1" hangingPunct="1"/>
            <a:r>
              <a:rPr lang="fr-FR" altLang="ja-JP" dirty="0" smtClean="0">
                <a:ea typeface="ＭＳ Ｐゴシック"/>
                <a:cs typeface="ＭＳ Ｐゴシック"/>
              </a:rPr>
              <a:t>Outil de concertation…</a:t>
            </a:r>
          </a:p>
          <a:p>
            <a:pPr lvl="2" algn="ctr" eaLnBrk="1" hangingPunct="1">
              <a:spcBef>
                <a:spcPct val="120000"/>
              </a:spcBef>
              <a:buFontTx/>
              <a:buNone/>
            </a:pPr>
            <a:r>
              <a:rPr lang="fr-FR" altLang="ja-JP" sz="2800" b="1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C’est une démarche qualité</a:t>
            </a:r>
          </a:p>
        </p:txBody>
      </p:sp>
      <p:sp>
        <p:nvSpPr>
          <p:cNvPr id="70660" name="Oval 4"/>
          <p:cNvSpPr>
            <a:spLocks noChangeArrowheads="1"/>
          </p:cNvSpPr>
          <p:nvPr/>
        </p:nvSpPr>
        <p:spPr bwMode="auto">
          <a:xfrm>
            <a:off x="8335831" y="0"/>
            <a:ext cx="1570169" cy="496888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fr-FR" sz="1600"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Pour qui ?</a:t>
            </a:r>
          </a:p>
        </p:txBody>
      </p:sp>
      <p:sp>
        <p:nvSpPr>
          <p:cNvPr id="5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Lhassen BELAROUCI – IA-IPR STI Créteil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23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L’organisation pédagogique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2520" y="1397000"/>
            <a:ext cx="9273480" cy="48895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fr-FR" altLang="ja-JP" sz="2400" b="1" dirty="0" smtClean="0">
                <a:ea typeface="ＭＳ Ｐゴシック"/>
                <a:cs typeface="ＭＳ Ｐゴシック"/>
              </a:rPr>
              <a:t>Nécessité d’avoir un planning prévisionnel</a:t>
            </a:r>
            <a:r>
              <a:rPr lang="fr-FR" altLang="ja-JP" sz="2400" dirty="0" smtClean="0">
                <a:ea typeface="ＭＳ Ｐゴシック"/>
                <a:cs typeface="ＭＳ Ｐゴシック"/>
              </a:rPr>
              <a:t> </a:t>
            </a:r>
            <a:r>
              <a:rPr lang="fr-FR" altLang="ja-JP" sz="2400" b="1" dirty="0" smtClean="0">
                <a:ea typeface="ＭＳ Ｐゴシック"/>
                <a:cs typeface="ＭＳ Ｐゴシック"/>
              </a:rPr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fr-FR" altLang="ja-JP" sz="1800" b="1" dirty="0" smtClean="0">
                <a:solidFill>
                  <a:schemeClr val="accent2"/>
                </a:solidFill>
                <a:ea typeface="ＭＳ Ｐゴシック"/>
                <a:cs typeface="ＭＳ Ｐゴシック"/>
              </a:rPr>
              <a:t>Pour l’enseignant :</a:t>
            </a:r>
          </a:p>
          <a:p>
            <a:pPr lvl="2" eaLnBrk="1" hangingPunct="1">
              <a:lnSpc>
                <a:spcPct val="90000"/>
              </a:lnSpc>
            </a:pPr>
            <a:r>
              <a:rPr lang="fr-FR" altLang="ja-JP" sz="1800" dirty="0" smtClean="0">
                <a:ea typeface="ＭＳ Ｐゴシック"/>
                <a:cs typeface="ＭＳ Ｐゴシック"/>
              </a:rPr>
              <a:t>Organiser son enseignement ;</a:t>
            </a:r>
          </a:p>
          <a:p>
            <a:pPr lvl="2" eaLnBrk="1" hangingPunct="1">
              <a:lnSpc>
                <a:spcPct val="90000"/>
              </a:lnSpc>
            </a:pPr>
            <a:r>
              <a:rPr lang="fr-FR" altLang="ja-JP" sz="1800" dirty="0" smtClean="0">
                <a:ea typeface="ＭＳ Ｐゴシック"/>
                <a:cs typeface="ＭＳ Ｐゴシック"/>
              </a:rPr>
              <a:t>Éviter les impaires pédagogiques ou autres… ; </a:t>
            </a:r>
          </a:p>
          <a:p>
            <a:pPr lvl="2" eaLnBrk="1" hangingPunct="1">
              <a:lnSpc>
                <a:spcPct val="90000"/>
              </a:lnSpc>
            </a:pPr>
            <a:r>
              <a:rPr lang="fr-FR" altLang="ja-JP" sz="1800" dirty="0" smtClean="0">
                <a:ea typeface="ＭＳ Ｐゴシック"/>
                <a:cs typeface="ＭＳ Ｐゴシック"/>
              </a:rPr>
              <a:t>Favoriser l’interdisciplinarité ;</a:t>
            </a:r>
          </a:p>
          <a:p>
            <a:pPr lvl="2" eaLnBrk="1" hangingPunct="1">
              <a:lnSpc>
                <a:spcPct val="90000"/>
              </a:lnSpc>
            </a:pPr>
            <a:r>
              <a:rPr lang="fr-FR" altLang="ja-JP" sz="1800" dirty="0" smtClean="0">
                <a:ea typeface="ＭＳ Ｐゴシック"/>
                <a:cs typeface="ＭＳ Ｐゴシック"/>
              </a:rPr>
              <a:t>Fixer des objectifs intermédiaires </a:t>
            </a:r>
          </a:p>
          <a:p>
            <a:pPr lvl="2" eaLnBrk="1" hangingPunct="1">
              <a:lnSpc>
                <a:spcPct val="90000"/>
              </a:lnSpc>
            </a:pPr>
            <a:r>
              <a:rPr lang="fr-FR" altLang="ja-JP" sz="1800" dirty="0" smtClean="0">
                <a:ea typeface="ＭＳ Ｐゴシック"/>
                <a:cs typeface="ＭＳ Ｐゴシック"/>
              </a:rPr>
              <a:t>Permettre la remédiation et/ou l’anticipation ;</a:t>
            </a:r>
          </a:p>
          <a:p>
            <a:pPr lvl="2" eaLnBrk="1" hangingPunct="1">
              <a:lnSpc>
                <a:spcPct val="90000"/>
              </a:lnSpc>
            </a:pPr>
            <a:r>
              <a:rPr lang="fr-FR" altLang="ja-JP" sz="1800" dirty="0" smtClean="0">
                <a:ea typeface="ＭＳ Ｐゴシック"/>
                <a:cs typeface="ＭＳ Ｐゴシック"/>
              </a:rPr>
              <a:t>Faciliter le dialogue avec sa direction, ses collègues, les parents, </a:t>
            </a:r>
            <a:r>
              <a:rPr lang="fr-FR" altLang="ja-JP" sz="1800" dirty="0" smtClean="0">
                <a:solidFill>
                  <a:srgbClr val="FF3300"/>
                </a:solidFill>
                <a:ea typeface="ＭＳ Ｐゴシック"/>
                <a:cs typeface="ＭＳ Ｐゴシック"/>
              </a:rPr>
              <a:t>les entreprises,</a:t>
            </a:r>
            <a:r>
              <a:rPr lang="fr-FR" altLang="ja-JP" sz="1800" dirty="0" smtClean="0">
                <a:ea typeface="ＭＳ Ｐゴシック"/>
                <a:cs typeface="ＭＳ Ｐゴシック"/>
              </a:rPr>
              <a:t> les partenaires… ;</a:t>
            </a:r>
          </a:p>
          <a:p>
            <a:pPr lvl="2" eaLnBrk="1" hangingPunct="1">
              <a:lnSpc>
                <a:spcPct val="90000"/>
              </a:lnSpc>
              <a:spcBef>
                <a:spcPct val="40000"/>
              </a:spcBef>
            </a:pPr>
            <a:r>
              <a:rPr lang="fr-FR" altLang="ja-JP" sz="1800" dirty="0" smtClean="0">
                <a:ea typeface="ＭＳ Ｐゴシック"/>
                <a:cs typeface="ＭＳ Ｐゴシック"/>
              </a:rPr>
              <a:t>Engager l’étudiant dans une perspective de formation :</a:t>
            </a:r>
          </a:p>
          <a:p>
            <a:pPr lvl="3" eaLnBrk="1" hangingPunct="1">
              <a:lnSpc>
                <a:spcPct val="90000"/>
              </a:lnSpc>
              <a:spcBef>
                <a:spcPct val="40000"/>
              </a:spcBef>
            </a:pPr>
            <a:r>
              <a:rPr lang="fr-FR" altLang="ja-JP" sz="1600" dirty="0" smtClean="0">
                <a:ea typeface="ＭＳ Ｐゴシック"/>
                <a:cs typeface="ＭＳ Ｐゴシック"/>
              </a:rPr>
              <a:t>Anticiper pour ceux qui en ont les aptitudes ;</a:t>
            </a:r>
          </a:p>
          <a:p>
            <a:pPr lvl="3" eaLnBrk="1" hangingPunct="1">
              <a:lnSpc>
                <a:spcPct val="90000"/>
              </a:lnSpc>
              <a:spcBef>
                <a:spcPct val="40000"/>
              </a:spcBef>
            </a:pPr>
            <a:r>
              <a:rPr lang="fr-FR" altLang="ja-JP" sz="1600" dirty="0" smtClean="0">
                <a:ea typeface="ＭＳ Ｐゴシック"/>
                <a:cs typeface="ＭＳ Ｐゴシック"/>
              </a:rPr>
              <a:t>Remédier en cas de difficultés ou de retard ;</a:t>
            </a:r>
          </a:p>
          <a:p>
            <a:pPr lvl="2" algn="ctr"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fr-FR" altLang="ja-JP" b="1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Faciliter la gestion de classe</a:t>
            </a:r>
          </a:p>
        </p:txBody>
      </p:sp>
      <p:sp>
        <p:nvSpPr>
          <p:cNvPr id="82948" name="Oval 4"/>
          <p:cNvSpPr>
            <a:spLocks noChangeArrowheads="1"/>
          </p:cNvSpPr>
          <p:nvPr/>
        </p:nvSpPr>
        <p:spPr bwMode="auto">
          <a:xfrm>
            <a:off x="8335831" y="0"/>
            <a:ext cx="1570169" cy="496888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fr-FR" sz="1600"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Pour qui ?</a:t>
            </a:r>
          </a:p>
        </p:txBody>
      </p:sp>
      <p:sp>
        <p:nvSpPr>
          <p:cNvPr id="5" name="ZoneTexte 3"/>
          <p:cNvSpPr txBox="1">
            <a:spLocks noChangeArrowheads="1"/>
          </p:cNvSpPr>
          <p:nvPr/>
        </p:nvSpPr>
        <p:spPr bwMode="auto">
          <a:xfrm>
            <a:off x="1601788" y="6381750"/>
            <a:ext cx="67691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dirty="0" smtClean="0">
                <a:solidFill>
                  <a:srgbClr val="7F7F7F"/>
                </a:solidFill>
                <a:latin typeface="Calibri" pitchFamily="34" charset="0"/>
              </a:rPr>
              <a:t>Lhassen BELAROUCI – IA-IPR STI Créteil</a:t>
            </a:r>
            <a:endParaRPr lang="fr-FR" sz="16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75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2457</TotalTime>
  <Words>1055</Words>
  <Application>Microsoft Office PowerPoint</Application>
  <PresentationFormat>Format A4 (210 x 297 mm)</PresentationFormat>
  <Paragraphs>212</Paragraphs>
  <Slides>13</Slides>
  <Notes>11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5" baseType="lpstr">
      <vt:lpstr>Thème Office</vt:lpstr>
      <vt:lpstr>Clip</vt:lpstr>
      <vt:lpstr>INDIVIDUALISATION et SUIVI DES ACQUIS</vt:lpstr>
      <vt:lpstr>L’organisation pédagogique</vt:lpstr>
      <vt:lpstr>2. L’organisation pédagogique</vt:lpstr>
      <vt:lpstr>L’organisation pédagogique</vt:lpstr>
      <vt:lpstr>L’organisation pédagogique</vt:lpstr>
      <vt:lpstr>L’organisation pédagogique</vt:lpstr>
      <vt:lpstr>L’organisation pédagogique</vt:lpstr>
      <vt:lpstr>L’organisation pédagogique</vt:lpstr>
      <vt:lpstr>L’organisation pédagogique</vt:lpstr>
      <vt:lpstr>L’organisation pédagogique</vt:lpstr>
      <vt:lpstr>Parcours Pédagogique et suivi individualisé</vt:lpstr>
      <vt:lpstr>Parcours Pédagogique et suivi individualisé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Rénovation du BTS maintenance industrielle</dc:title>
  <dc:creator>Dominique Petrella</dc:creator>
  <cp:lastModifiedBy>RPMI</cp:lastModifiedBy>
  <cp:revision>97</cp:revision>
  <cp:lastPrinted>2013-12-07T08:24:26Z</cp:lastPrinted>
  <dcterms:created xsi:type="dcterms:W3CDTF">2013-06-06T06:04:00Z</dcterms:created>
  <dcterms:modified xsi:type="dcterms:W3CDTF">2014-11-15T12:38:21Z</dcterms:modified>
</cp:coreProperties>
</file>