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9"/>
  </p:notesMasterIdLst>
  <p:sldIdLst>
    <p:sldId id="257" r:id="rId2"/>
    <p:sldId id="274" r:id="rId3"/>
    <p:sldId id="266" r:id="rId4"/>
    <p:sldId id="270" r:id="rId5"/>
    <p:sldId id="271" r:id="rId6"/>
    <p:sldId id="272" r:id="rId7"/>
    <p:sldId id="269" r:id="rId8"/>
  </p:sldIdLst>
  <p:sldSz cx="9906000" cy="6858000" type="A4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D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23" autoAdjust="0"/>
  </p:normalViewPr>
  <p:slideViewPr>
    <p:cSldViewPr>
      <p:cViewPr>
        <p:scale>
          <a:sx n="70" d="100"/>
          <a:sy n="70" d="100"/>
        </p:scale>
        <p:origin x="-1218" y="-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4ED9803-F7FC-49AE-8E27-727C8E0A8CD3}" type="datetimeFigureOut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72F64FB-B452-42B2-AD96-88A12F613B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104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A8291-3AD5-412A-9C89-0F1B81F542C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47DB-661B-4FE3-AF99-532019A17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30313-4A15-4316-99E9-CE986B4CFCEF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BA61D-1499-4012-A5C7-FBA48693B9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D224-D1E2-4E26-862E-C5F5EF865A8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58839-53AB-40E1-BC1A-B5A412B061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E05F3-5004-4A08-9232-142F07BC15D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E2056-CC42-47DA-B976-C264F8C6D5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B52D7-C50D-4188-8E16-74538AA5929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08898-7498-4F2A-882B-B92FAF55C3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CBFC-674B-4C96-BAC9-F97BF60541A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A7A8C-E434-4679-9F97-C7E7B9EF33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78075-1620-4387-A06F-73198DACC3F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2128C-6A16-4C33-8530-860B56AD2D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EF662-7B98-441F-ABAD-86B189BC137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7A66C-C17B-4A7D-BD10-3EF5EA12BA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21FB-DF19-44CF-8186-B98EBD8F0099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435A-9B2D-4771-936C-17AEED1951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EFF24-442F-4B94-B09B-85431CFE42C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F1FA2-114F-4708-88D0-52282A747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E0CA-0175-4E96-A477-C534C8DC468C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18F80-8797-4FD8-BA05-C794952DAE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259B80-7E1D-49BE-AEA6-907A6F481351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C98DA6-86F3-4F49-B940-0A40D51D33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-3244334" y="3167391"/>
            <a:ext cx="68580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BTS MAINTENANCE DES SYST</a:t>
            </a: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È</a:t>
            </a: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file:///C:\Users\dpetrella\Desktop\SEMINAIRE%20NATIONAL%20BTS%20MS\VIDEO%20TOUR%20DENTRAINEMENT%20EOLIEN.mp4" TargetMode="Externa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88504" y="188640"/>
            <a:ext cx="9417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 lycée Raspail Paris</a:t>
            </a:r>
          </a:p>
          <a:p>
            <a:pPr algn="ctr"/>
            <a:r>
              <a:rPr lang="fr-FR" sz="2000" dirty="0" smtClean="0">
                <a:latin typeface="+mn-lt"/>
              </a:rPr>
              <a:t>13 et 14 novembre 2014</a:t>
            </a:r>
            <a:endParaRPr lang="fr-FR" sz="2000" dirty="0">
              <a:latin typeface="+mn-lt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848544" y="2636912"/>
            <a:ext cx="8713216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Projet d’ouverture d’une S</a:t>
            </a:r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TS MS option  </a:t>
            </a:r>
            <a:r>
              <a:rPr lang="fr-FR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" </a:t>
            </a:r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systèmes éoliens"</a:t>
            </a:r>
            <a:endParaRPr lang="fr-FR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432720" y="6356350"/>
            <a:ext cx="5688632" cy="365125"/>
          </a:xfrm>
        </p:spPr>
        <p:txBody>
          <a:bodyPr/>
          <a:lstStyle/>
          <a:p>
            <a:pPr>
              <a:defRPr/>
            </a:pPr>
            <a:r>
              <a:rPr lang="fr-FR" sz="1400" dirty="0" smtClean="0">
                <a:solidFill>
                  <a:schemeClr val="bg1">
                    <a:lumMod val="65000"/>
                  </a:schemeClr>
                </a:solidFill>
              </a:rPr>
              <a:t>Alain Dorniol IA-IPR STI Rennes – Marc DUMAS Nîmes</a:t>
            </a:r>
            <a:endParaRPr lang="fr-FR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584" y="4437112"/>
            <a:ext cx="2390033" cy="1709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200" y="812709"/>
            <a:ext cx="2412268" cy="16081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911321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87"/>
          <p:cNvSpPr>
            <a:spLocks noChangeArrowheads="1"/>
          </p:cNvSpPr>
          <p:nvPr/>
        </p:nvSpPr>
        <p:spPr bwMode="auto">
          <a:xfrm>
            <a:off x="920551" y="1124744"/>
            <a:ext cx="8704811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t">
            <a:spAutoFit/>
          </a:bodyPr>
          <a:lstStyle/>
          <a:p>
            <a:pPr algn="just"/>
            <a:r>
              <a:rPr lang="fr-FR" b="1" dirty="0" smtClean="0">
                <a:latin typeface="+mn-lt"/>
              </a:rPr>
              <a:t>Le plateau technique éolien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+mn-lt"/>
              </a:rPr>
              <a:t>Un </a:t>
            </a:r>
            <a:r>
              <a:rPr lang="fr-FR" sz="1600" dirty="0">
                <a:latin typeface="+mn-lt"/>
              </a:rPr>
              <a:t>plateau technique </a:t>
            </a:r>
            <a:r>
              <a:rPr lang="fr-FR" sz="1600" dirty="0" smtClean="0">
                <a:latin typeface="+mn-lt"/>
              </a:rPr>
              <a:t>composé </a:t>
            </a:r>
            <a:r>
              <a:rPr lang="fr-FR" sz="1600" dirty="0">
                <a:latin typeface="+mn-lt"/>
              </a:rPr>
              <a:t>de sous-ensembles représentatifs des technologies actuelles et de taille rendant possible leur implantation dans les espaces technologiques de formation d’un </a:t>
            </a:r>
            <a:r>
              <a:rPr lang="fr-FR" sz="1600" dirty="0" smtClean="0">
                <a:latin typeface="+mn-lt"/>
              </a:rPr>
              <a:t>établissement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+mn-lt"/>
              </a:rPr>
              <a:t>Une diversité </a:t>
            </a:r>
            <a:r>
              <a:rPr lang="fr-FR" sz="1600" dirty="0">
                <a:latin typeface="+mn-lt"/>
              </a:rPr>
              <a:t>et </a:t>
            </a:r>
            <a:r>
              <a:rPr lang="fr-FR" sz="1600" dirty="0" smtClean="0">
                <a:latin typeface="+mn-lt"/>
              </a:rPr>
              <a:t>une </a:t>
            </a:r>
            <a:r>
              <a:rPr lang="fr-FR" sz="1600" dirty="0">
                <a:latin typeface="+mn-lt"/>
              </a:rPr>
              <a:t>complémentarité des équipements donnent les moyens de proposer des activités professionnelles suffisamment variées couvrant tout le champ professionnel du domaine concerné et permettant le développement des compétences professionnelles </a:t>
            </a:r>
            <a:r>
              <a:rPr lang="fr-FR" sz="1600" dirty="0" smtClean="0">
                <a:latin typeface="+mn-lt"/>
              </a:rPr>
              <a:t>attendues</a:t>
            </a: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600" dirty="0">
                <a:latin typeface="+mn-lt"/>
              </a:rPr>
              <a:t>Les matériels sont livrés avec les dossiers de conduite et d’entretien ainsi que des manuels </a:t>
            </a:r>
            <a:r>
              <a:rPr lang="fr-FR" sz="1600" dirty="0" smtClean="0">
                <a:latin typeface="+mn-lt"/>
              </a:rPr>
              <a:t>techniques</a:t>
            </a:r>
          </a:p>
          <a:p>
            <a:pPr algn="just">
              <a:spcBef>
                <a:spcPts val="600"/>
              </a:spcBef>
            </a:pPr>
            <a:r>
              <a:rPr lang="fr-FR" b="1" dirty="0">
                <a:latin typeface="+mn-lt"/>
              </a:rPr>
              <a:t>La sécurité des équipements et des personnes</a:t>
            </a:r>
            <a:endParaRPr lang="fr-FR" dirty="0">
              <a:latin typeface="+mn-lt"/>
            </a:endParaRP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1600" dirty="0">
                <a:latin typeface="+mn-lt"/>
              </a:rPr>
              <a:t>Les équipements livrés doivent être conformes aux normes en vigueur. Un contrôle régulier est à prévoir conformément à la règlementation en vigueur. Les enseignants sont formés à l’utilisation de ces </a:t>
            </a:r>
            <a:r>
              <a:rPr lang="fr-FR" sz="1600" dirty="0" smtClean="0">
                <a:latin typeface="+mn-lt"/>
              </a:rPr>
              <a:t>matériels</a:t>
            </a:r>
          </a:p>
          <a:p>
            <a:pPr algn="just">
              <a:spcBef>
                <a:spcPts val="600"/>
              </a:spcBef>
            </a:pPr>
            <a:r>
              <a:rPr lang="fr-FR" b="1" dirty="0">
                <a:latin typeface="+mn-lt"/>
              </a:rPr>
              <a:t>Les préconisations sur les infrastructures</a:t>
            </a:r>
            <a:endParaRPr lang="fr-FR" dirty="0">
              <a:latin typeface="+mn-lt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+mn-lt"/>
              </a:rPr>
              <a:t>Des sols </a:t>
            </a:r>
            <a:r>
              <a:rPr lang="fr-FR" sz="1600" dirty="0">
                <a:latin typeface="+mn-lt"/>
              </a:rPr>
              <a:t>comportant des zones spécifiques de résistance suffisante pour faire face aux charges lourdes et répondre aux contraintes statiques et dynamiques des </a:t>
            </a:r>
            <a:r>
              <a:rPr lang="fr-FR" sz="1600" dirty="0" smtClean="0">
                <a:latin typeface="+mn-lt"/>
              </a:rPr>
              <a:t>équipements.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+mn-lt"/>
              </a:rPr>
              <a:t>Les </a:t>
            </a:r>
            <a:r>
              <a:rPr lang="fr-FR" sz="1600" dirty="0">
                <a:latin typeface="+mn-lt"/>
              </a:rPr>
              <a:t>sous-ensembles tels que les nacelles, de puissance relativement importante, nécessitent un réseau de distribution d’énergie électrique </a:t>
            </a:r>
            <a:r>
              <a:rPr lang="fr-FR" sz="1600" dirty="0" smtClean="0">
                <a:latin typeface="+mn-lt"/>
              </a:rPr>
              <a:t>approprié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+mn-lt"/>
              </a:rPr>
              <a:t>Une superficie de 300 m² environ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fr-FR" b="1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6536" y="81498"/>
            <a:ext cx="8985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fr-FR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Projet d’ouverture d’une STS MS option « éolien »</a:t>
            </a:r>
            <a:endParaRPr lang="fr-FR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843782" y="548680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Préconisations</a:t>
            </a:r>
            <a:endParaRPr lang="fr-FR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89524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87"/>
          <p:cNvSpPr>
            <a:spLocks noChangeArrowheads="1"/>
          </p:cNvSpPr>
          <p:nvPr/>
        </p:nvSpPr>
        <p:spPr bwMode="auto">
          <a:xfrm>
            <a:off x="920552" y="1124744"/>
            <a:ext cx="8496944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b="1" dirty="0" smtClean="0"/>
              <a:t>Un projet de coopération  :   </a:t>
            </a:r>
            <a:r>
              <a:rPr lang="fr-FR" sz="1600" b="1" dirty="0"/>
              <a:t>C</a:t>
            </a:r>
            <a:r>
              <a:rPr lang="fr-FR" sz="1600" b="1" dirty="0" smtClean="0"/>
              <a:t>onseil </a:t>
            </a:r>
            <a:r>
              <a:rPr lang="fr-FR" sz="1600" b="1" dirty="0"/>
              <a:t>R</a:t>
            </a:r>
            <a:r>
              <a:rPr lang="fr-FR" sz="1600" b="1" dirty="0" smtClean="0"/>
              <a:t>égional, Rectorat, </a:t>
            </a:r>
            <a:r>
              <a:rPr lang="fr-FR" sz="1600" b="1" dirty="0"/>
              <a:t>e</a:t>
            </a:r>
            <a:r>
              <a:rPr lang="fr-FR" sz="1600" b="1" dirty="0" smtClean="0"/>
              <a:t>ntreprises (consortium, cluster, …), branches professionnelles, …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8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b="1" dirty="0" smtClean="0"/>
              <a:t>Des éléments du cahier des charges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2000" b="1" dirty="0" smtClean="0">
                <a:latin typeface="+mn-lt"/>
              </a:rPr>
              <a:t>Un diplôme par la voie de la formation initiale (FI)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i="1" dirty="0" smtClean="0">
                <a:latin typeface="Calibri" pitchFamily="34" charset="0"/>
              </a:rPr>
              <a:t>1 groupe de 16 apprenants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i="1" dirty="0" smtClean="0">
                <a:latin typeface="Calibri" pitchFamily="34" charset="0"/>
              </a:rPr>
              <a:t>1 formation adossée à une STS MS Production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i="1" dirty="0" smtClean="0">
                <a:latin typeface="Calibri" pitchFamily="34" charset="0"/>
              </a:rPr>
              <a:t>Sous statut scolaire ou statut de l’apprentissage 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i="1" dirty="0" smtClean="0">
                <a:latin typeface="Calibri" pitchFamily="34" charset="0"/>
              </a:rPr>
              <a:t>Des plateaux techniques à définir et à financer  (voir + loin)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i="1" dirty="0" smtClean="0">
                <a:latin typeface="Calibri" pitchFamily="34" charset="0"/>
              </a:rPr>
              <a:t>Des infrastructures spécifiques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i="1" dirty="0" smtClean="0">
                <a:latin typeface="Calibri" pitchFamily="34" charset="0"/>
              </a:rPr>
              <a:t>La formation des enseignants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i="1" dirty="0" smtClean="0">
                <a:latin typeface="Calibri" pitchFamily="34" charset="0"/>
              </a:rPr>
              <a:t>Un lycée, Une équipe pédagogique volontaire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i="1" dirty="0" smtClean="0">
                <a:latin typeface="Calibri" pitchFamily="34" charset="0"/>
              </a:rPr>
              <a:t>Des partenariats école/entreprises à construire (élaboration de conventions de coopération avec la branche professionnelle et les entreprises)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i="1" dirty="0" smtClean="0">
                <a:latin typeface="Calibri" pitchFamily="34" charset="0"/>
              </a:rPr>
              <a:t>Un partenariat privilégié à développer avec le consortium</a:t>
            </a:r>
            <a:endParaRPr lang="fr-FR" sz="1600" dirty="0" smtClean="0">
              <a:latin typeface="Calibri" pitchFamily="34" charset="0"/>
            </a:endParaRP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fr-FR" sz="1600" i="1" dirty="0" smtClean="0">
                <a:latin typeface="Calibri" pitchFamily="34" charset="0"/>
              </a:rPr>
              <a:t>Participation à la formation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fr-FR" sz="1600" i="1" dirty="0" smtClean="0">
                <a:latin typeface="Calibri" pitchFamily="34" charset="0"/>
              </a:rPr>
              <a:t>Accueil des étudiants de 1</a:t>
            </a:r>
            <a:r>
              <a:rPr lang="fr-FR" sz="1600" i="1" baseline="30000" dirty="0" smtClean="0">
                <a:latin typeface="Calibri" pitchFamily="34" charset="0"/>
              </a:rPr>
              <a:t>ère</a:t>
            </a:r>
            <a:r>
              <a:rPr lang="fr-FR" sz="1600" i="1" dirty="0" smtClean="0">
                <a:latin typeface="Calibri" pitchFamily="34" charset="0"/>
              </a:rPr>
              <a:t> et 2</a:t>
            </a:r>
            <a:r>
              <a:rPr lang="fr-FR" sz="1600" i="1" baseline="30000" dirty="0" smtClean="0">
                <a:latin typeface="Calibri" pitchFamily="34" charset="0"/>
              </a:rPr>
              <a:t>ème</a:t>
            </a:r>
            <a:r>
              <a:rPr lang="fr-FR" sz="1600" i="1" dirty="0" smtClean="0">
                <a:latin typeface="Calibri" pitchFamily="34" charset="0"/>
              </a:rPr>
              <a:t> année,  au sein du consortium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fr-FR" sz="1600" i="1" dirty="0" smtClean="0">
                <a:latin typeface="Calibri" pitchFamily="34" charset="0"/>
              </a:rPr>
              <a:t>Information sur les métiers de l’éolien (promotion des filières industrielles)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fr-FR" sz="1600" i="1" dirty="0" smtClean="0">
                <a:latin typeface="Calibri" pitchFamily="34" charset="0"/>
              </a:rPr>
              <a:t>Intervention de collaborateurs industriels dans la formation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fr-FR" sz="1600" i="1" dirty="0" smtClean="0">
                <a:latin typeface="Calibri" pitchFamily="34" charset="0"/>
              </a:rPr>
              <a:t>Chantier école pour le développement d’apprentissages spécifiques ?</a:t>
            </a:r>
            <a:endParaRPr lang="fr-FR" sz="1400" i="1" dirty="0" smtClean="0">
              <a:latin typeface="Calibri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r-FR" sz="800" i="1" dirty="0" smtClean="0">
              <a:latin typeface="Calibri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sz="2000" b="1" dirty="0" smtClean="0">
                <a:latin typeface="+mn-lt"/>
              </a:rPr>
              <a:t>Un diplôme par la voie de la formation continue (FC)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800" b="1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6536" y="81498"/>
            <a:ext cx="8985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fr-FR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Projet d’ouverture d’une STS MS option « éolien »</a:t>
            </a:r>
            <a:endParaRPr lang="fr-FR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843782" y="548680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 cahier des charges et des partenariats à construire</a:t>
            </a:r>
            <a:endParaRPr lang="fr-FR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37608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87"/>
          <p:cNvSpPr>
            <a:spLocks noChangeArrowheads="1"/>
          </p:cNvSpPr>
          <p:nvPr/>
        </p:nvSpPr>
        <p:spPr bwMode="auto">
          <a:xfrm>
            <a:off x="632520" y="1165969"/>
            <a:ext cx="6336704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t">
            <a:spAutoFit/>
          </a:bodyPr>
          <a:lstStyle/>
          <a:p>
            <a:pPr marL="285750" indent="-285750"/>
            <a:r>
              <a:rPr lang="fr-FR" b="1" dirty="0" smtClean="0">
                <a:latin typeface="+mj-lt"/>
              </a:rPr>
              <a:t>Les nacelles : </a:t>
            </a:r>
            <a:r>
              <a:rPr lang="fr-FR" dirty="0" smtClean="0">
                <a:latin typeface="+mj-lt"/>
              </a:rPr>
              <a:t>A l’heure actuelle, l’implantation de machines de 3MW permettent de trouver sur le marché de l’occasion des machines inférieure à 1MW associées à leur armoire de commande. </a:t>
            </a:r>
          </a:p>
          <a:p>
            <a:pPr marL="285750" indent="-285750"/>
            <a:endParaRPr lang="fr-FR" sz="1600" dirty="0" smtClean="0"/>
          </a:p>
          <a:p>
            <a:pPr marL="285750" indent="-285750"/>
            <a:r>
              <a:rPr lang="fr-FR" b="1" dirty="0" smtClean="0">
                <a:latin typeface="+mn-lt"/>
              </a:rPr>
              <a:t>Plusieurs technologies sont présentes sur le marché français  :</a:t>
            </a:r>
          </a:p>
          <a:p>
            <a:pPr marL="285750" indent="-285750"/>
            <a:r>
              <a:rPr lang="fr-FR" dirty="0" smtClean="0">
                <a:latin typeface="+mn-lt"/>
              </a:rPr>
              <a:t>Nacelle d’éoliennes à pas fixe (type « </a:t>
            </a:r>
            <a:r>
              <a:rPr lang="fr-FR" dirty="0" err="1" smtClean="0">
                <a:latin typeface="+mn-lt"/>
              </a:rPr>
              <a:t>stall</a:t>
            </a:r>
            <a:r>
              <a:rPr lang="fr-FR" dirty="0" smtClean="0">
                <a:latin typeface="+mn-lt"/>
              </a:rPr>
              <a:t> ») ;</a:t>
            </a:r>
          </a:p>
          <a:p>
            <a:pPr marL="285750" indent="-285750"/>
            <a:r>
              <a:rPr lang="fr-FR" dirty="0" smtClean="0">
                <a:latin typeface="+mn-lt"/>
              </a:rPr>
              <a:t>Nacelles d’éoliennes à pas variables (type « pitch ») ;</a:t>
            </a:r>
          </a:p>
          <a:p>
            <a:pPr marL="285750" indent="-285750"/>
            <a:r>
              <a:rPr lang="fr-FR" dirty="0" smtClean="0">
                <a:latin typeface="+mn-lt"/>
              </a:rPr>
              <a:t>Nacelles à entrainement direct sans multiplicateur à pas variable.</a:t>
            </a:r>
          </a:p>
          <a:p>
            <a:pPr marL="285750" indent="-285750"/>
            <a:endParaRPr lang="fr-FR" b="1" dirty="0">
              <a:latin typeface="+mn-lt"/>
            </a:endParaRPr>
          </a:p>
          <a:p>
            <a:pPr marL="285750" indent="-285750"/>
            <a:r>
              <a:rPr lang="fr-FR" dirty="0" smtClean="0">
                <a:latin typeface="+mn-lt"/>
              </a:rPr>
              <a:t>Les nacelles de puissances avoisinantes les 500KW offrent le </a:t>
            </a:r>
          </a:p>
          <a:p>
            <a:pPr marL="285750" indent="-285750"/>
            <a:r>
              <a:rPr lang="fr-FR" dirty="0" smtClean="0">
                <a:latin typeface="+mn-lt"/>
              </a:rPr>
              <a:t>meilleur compromis  poids / puissance / encombrement…</a:t>
            </a:r>
          </a:p>
          <a:p>
            <a:pPr marL="285750" indent="-285750"/>
            <a:r>
              <a:rPr lang="fr-FR" dirty="0" smtClean="0">
                <a:latin typeface="+mn-lt"/>
              </a:rPr>
              <a:t>Tout en permettant une approche maintenance réaliste et </a:t>
            </a:r>
          </a:p>
          <a:p>
            <a:pPr marL="285750" indent="-285750"/>
            <a:r>
              <a:rPr lang="fr-FR" dirty="0" smtClean="0">
                <a:latin typeface="+mn-lt"/>
              </a:rPr>
              <a:t>transposable aux machines installées actuellement.</a:t>
            </a:r>
          </a:p>
        </p:txBody>
      </p:sp>
      <p:pic>
        <p:nvPicPr>
          <p:cNvPr id="6" name="Image 5" descr="Photo 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09184" y="3645024"/>
            <a:ext cx="3036358" cy="22772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age 7" descr="VEST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97216" y="1124744"/>
            <a:ext cx="2778917" cy="20841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ZoneTexte 8"/>
          <p:cNvSpPr txBox="1"/>
          <p:nvPr/>
        </p:nvSpPr>
        <p:spPr>
          <a:xfrm>
            <a:off x="6969224" y="3140968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/>
              <a:t>Tacke</a:t>
            </a:r>
            <a:r>
              <a:rPr lang="fr-FR" sz="1600" dirty="0" smtClean="0"/>
              <a:t> 250 KW Type </a:t>
            </a:r>
            <a:r>
              <a:rPr lang="fr-FR" sz="1600" dirty="0" err="1" smtClean="0"/>
              <a:t>stall</a:t>
            </a:r>
            <a:endParaRPr lang="fr-FR" sz="1600" dirty="0" smtClean="0"/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843782" y="548680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Exemple de projets d’équipement</a:t>
            </a:r>
            <a:endParaRPr lang="fr-FR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6536" y="81498"/>
            <a:ext cx="8985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fr-FR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Projet d’ouverture d’une STS MS option « éolien »</a:t>
            </a:r>
            <a:endParaRPr lang="fr-FR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681192" y="580526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/>
              <a:t>Vestas</a:t>
            </a:r>
            <a:r>
              <a:rPr lang="fr-FR" sz="1600" dirty="0" smtClean="0"/>
              <a:t> V39, 500KW 21T</a:t>
            </a:r>
          </a:p>
          <a:p>
            <a:r>
              <a:rPr lang="fr-FR" sz="1600" dirty="0" smtClean="0"/>
              <a:t>Type Pitch</a:t>
            </a:r>
          </a:p>
        </p:txBody>
      </p:sp>
      <p:pic>
        <p:nvPicPr>
          <p:cNvPr id="19" name="Image 18" descr="ENERCON E3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2600" y="4895223"/>
            <a:ext cx="2336676" cy="18396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ZoneTexte 17"/>
          <p:cNvSpPr txBox="1"/>
          <p:nvPr/>
        </p:nvSpPr>
        <p:spPr>
          <a:xfrm>
            <a:off x="3008784" y="6093296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/>
              <a:t>Enercon</a:t>
            </a:r>
            <a:r>
              <a:rPr lang="fr-FR" sz="1600" dirty="0" smtClean="0"/>
              <a:t> E33 330Kw </a:t>
            </a:r>
          </a:p>
          <a:p>
            <a:r>
              <a:rPr lang="fr-FR" sz="1600" dirty="0" smtClean="0"/>
              <a:t>Entraînement Direct</a:t>
            </a:r>
          </a:p>
        </p:txBody>
      </p:sp>
    </p:spTree>
    <p:extLst>
      <p:ext uri="{BB962C8B-B14F-4D97-AF65-F5344CB8AC3E}">
        <p14:creationId xmlns:p14="http://schemas.microsoft.com/office/powerpoint/2010/main" val="23703169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87"/>
          <p:cNvSpPr>
            <a:spLocks noChangeArrowheads="1"/>
          </p:cNvSpPr>
          <p:nvPr/>
        </p:nvSpPr>
        <p:spPr bwMode="auto">
          <a:xfrm>
            <a:off x="848544" y="1196752"/>
            <a:ext cx="8496944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t">
            <a:spAutoFit/>
          </a:bodyPr>
          <a:lstStyle/>
          <a:p>
            <a:pPr marL="285750" indent="-285750"/>
            <a:r>
              <a:rPr lang="fr-FR" b="1" dirty="0" smtClean="0">
                <a:latin typeface="+mn-lt"/>
              </a:rPr>
              <a:t>Les sous systèmes envisageables :</a:t>
            </a:r>
          </a:p>
          <a:p>
            <a:pPr marL="285750" indent="-285750"/>
            <a:r>
              <a:rPr lang="fr-FR" sz="1600" dirty="0" smtClean="0">
                <a:latin typeface="+mn-lt"/>
              </a:rPr>
              <a:t>Un jeu de pâles</a:t>
            </a:r>
          </a:p>
          <a:p>
            <a:pPr marL="285750" indent="-285750"/>
            <a:r>
              <a:rPr lang="fr-FR" sz="1600" dirty="0" smtClean="0">
                <a:latin typeface="+mn-lt"/>
              </a:rPr>
              <a:t>Un jeu de couronnes d’orientation</a:t>
            </a:r>
          </a:p>
          <a:p>
            <a:pPr marL="285750" indent="-285750"/>
            <a:r>
              <a:rPr lang="fr-FR" sz="1600" dirty="0" smtClean="0">
                <a:latin typeface="+mn-lt"/>
              </a:rPr>
              <a:t>Moteurs de </a:t>
            </a:r>
            <a:r>
              <a:rPr lang="fr-FR" sz="1600" dirty="0" err="1" smtClean="0">
                <a:latin typeface="+mn-lt"/>
              </a:rPr>
              <a:t>Yaw</a:t>
            </a:r>
            <a:r>
              <a:rPr lang="fr-FR" sz="1600" dirty="0" smtClean="0">
                <a:latin typeface="+mn-lt"/>
              </a:rPr>
              <a:t>, Centrales hydrauliques</a:t>
            </a:r>
          </a:p>
          <a:p>
            <a:pPr marL="285750" indent="-285750"/>
            <a:r>
              <a:rPr lang="fr-FR" sz="1600" dirty="0" smtClean="0">
                <a:latin typeface="+mn-lt"/>
              </a:rPr>
              <a:t>De l’instrumentation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dirty="0" smtClean="0">
                <a:latin typeface="+mn-lt"/>
              </a:rPr>
              <a:t>Mesure vibratoire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dirty="0" smtClean="0">
                <a:latin typeface="+mn-lt"/>
              </a:rPr>
              <a:t>Banc d’alignement laser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600" dirty="0" smtClean="0">
                <a:latin typeface="+mn-lt"/>
              </a:rPr>
              <a:t>Endoscope</a:t>
            </a:r>
          </a:p>
          <a:p>
            <a:pPr marL="285750" indent="-285750"/>
            <a:r>
              <a:rPr lang="fr-FR" sz="1600" dirty="0" smtClean="0">
                <a:latin typeface="+mn-lt"/>
              </a:rPr>
              <a:t>Des équipements de levage &gt;= 3 t</a:t>
            </a:r>
          </a:p>
          <a:p>
            <a:pPr marL="285750" indent="-285750"/>
            <a:r>
              <a:rPr lang="fr-FR" sz="1600" dirty="0" smtClean="0">
                <a:latin typeface="+mn-lt"/>
              </a:rPr>
              <a:t>Un lot d’outillages de grande dimension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fr-FR" sz="1600" dirty="0">
              <a:latin typeface="Calibri" pitchFamily="34" charset="0"/>
            </a:endParaRPr>
          </a:p>
        </p:txBody>
      </p:sp>
      <p:pic>
        <p:nvPicPr>
          <p:cNvPr id="14" name="Image 13" descr="VEST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29537" y="1423135"/>
            <a:ext cx="2471935" cy="18539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ZoneTexte 15"/>
          <p:cNvSpPr txBox="1"/>
          <p:nvPr/>
        </p:nvSpPr>
        <p:spPr>
          <a:xfrm>
            <a:off x="848544" y="6021288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>
                <a:solidFill>
                  <a:schemeClr val="accent4">
                    <a:lumMod val="50000"/>
                  </a:schemeClr>
                </a:solidFill>
              </a:rPr>
              <a:t>Gearbox</a:t>
            </a:r>
            <a:r>
              <a:rPr lang="fr-FR" sz="1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r-FR" sz="1600" dirty="0" err="1" smtClean="0">
                <a:solidFill>
                  <a:schemeClr val="accent4">
                    <a:lumMod val="50000"/>
                  </a:schemeClr>
                </a:solidFill>
              </a:rPr>
              <a:t>Vestas</a:t>
            </a:r>
            <a:r>
              <a:rPr lang="fr-FR" sz="1600" dirty="0" smtClean="0">
                <a:solidFill>
                  <a:schemeClr val="accent4">
                    <a:lumMod val="50000"/>
                  </a:schemeClr>
                </a:solidFill>
              </a:rPr>
              <a:t> V90 3MW</a:t>
            </a:r>
            <a:endParaRPr lang="fr-FR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753200" y="3140968"/>
            <a:ext cx="1969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+mn-lt"/>
              </a:rPr>
              <a:t>Jeu de pâles + hub</a:t>
            </a:r>
            <a:endParaRPr lang="fr-FR" dirty="0">
              <a:latin typeface="+mn-lt"/>
            </a:endParaRPr>
          </a:p>
        </p:txBody>
      </p:sp>
      <p:pic>
        <p:nvPicPr>
          <p:cNvPr id="18" name="Image 17" descr="IMG_02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522534" y="1706111"/>
            <a:ext cx="2307976" cy="17213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ZoneTexte 18"/>
          <p:cNvSpPr txBox="1"/>
          <p:nvPr/>
        </p:nvSpPr>
        <p:spPr>
          <a:xfrm>
            <a:off x="4792713" y="3573016"/>
            <a:ext cx="1312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+mn-lt"/>
              </a:rPr>
              <a:t>Cellule HT</a:t>
            </a:r>
            <a:endParaRPr lang="fr-FR" dirty="0">
              <a:latin typeface="+mn-lt"/>
            </a:endParaRPr>
          </a:p>
        </p:txBody>
      </p:sp>
      <p:pic>
        <p:nvPicPr>
          <p:cNvPr id="20" name="Image 19" descr="Photo 0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5702796" y="4551412"/>
            <a:ext cx="2066525" cy="15498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Image 20" descr="Photo 00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45288" y="4293096"/>
            <a:ext cx="2041865" cy="15313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ZoneTexte 21"/>
          <p:cNvSpPr txBox="1"/>
          <p:nvPr/>
        </p:nvSpPr>
        <p:spPr>
          <a:xfrm>
            <a:off x="6393160" y="4005064"/>
            <a:ext cx="286156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+mn-lt"/>
              </a:rPr>
              <a:t>Couronnes d’orientation</a:t>
            </a:r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 </a:t>
            </a:r>
            <a:r>
              <a:rPr lang="fr-FR" sz="1600" dirty="0" err="1" smtClean="0">
                <a:solidFill>
                  <a:schemeClr val="accent4">
                    <a:lumMod val="75000"/>
                  </a:schemeClr>
                </a:solidFill>
              </a:rPr>
              <a:t>Enercon</a:t>
            </a:r>
            <a:endParaRPr lang="fr-FR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3" name="Image 22" descr="VESTA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6536" y="3861048"/>
            <a:ext cx="2616290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5" name="Rectangle 24"/>
          <p:cNvSpPr/>
          <p:nvPr/>
        </p:nvSpPr>
        <p:spPr>
          <a:xfrm>
            <a:off x="776536" y="81498"/>
            <a:ext cx="8985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fr-FR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Projet d’ouverture d’une STS MS option « éolien »</a:t>
            </a:r>
            <a:endParaRPr lang="fr-FR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6" name="Titre 1"/>
          <p:cNvSpPr txBox="1">
            <a:spLocks/>
          </p:cNvSpPr>
          <p:nvPr/>
        </p:nvSpPr>
        <p:spPr bwMode="auto">
          <a:xfrm>
            <a:off x="843782" y="548680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Exemple de projets d’équipement</a:t>
            </a:r>
            <a:endParaRPr lang="fr-FR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889104" y="623731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latin typeface="+mn-lt"/>
              </a:rPr>
              <a:t>Vestas</a:t>
            </a:r>
            <a:r>
              <a:rPr lang="fr-FR" dirty="0" smtClean="0">
                <a:latin typeface="+mn-lt"/>
              </a:rPr>
              <a:t> V90 3MW</a:t>
            </a:r>
            <a:endParaRPr lang="fr-FR" dirty="0">
              <a:latin typeface="+mn-lt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545288" y="56612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latin typeface="+mn-lt"/>
              </a:rPr>
              <a:t>Enercon</a:t>
            </a:r>
            <a:endParaRPr lang="fr-FR" dirty="0">
              <a:latin typeface="+mn-lt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584848" y="6165304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4">
                    <a:lumMod val="50000"/>
                  </a:schemeClr>
                </a:solidFill>
              </a:rPr>
              <a:t>Moteur de </a:t>
            </a:r>
            <a:r>
              <a:rPr lang="fr-FR" sz="1600" dirty="0" err="1" smtClean="0">
                <a:solidFill>
                  <a:schemeClr val="accent4">
                    <a:lumMod val="50000"/>
                  </a:schemeClr>
                </a:solidFill>
              </a:rPr>
              <a:t>Yaw</a:t>
            </a:r>
            <a:r>
              <a:rPr lang="fr-FR" sz="1600" dirty="0" smtClean="0">
                <a:solidFill>
                  <a:schemeClr val="accent4">
                    <a:lumMod val="50000"/>
                  </a:schemeClr>
                </a:solidFill>
              </a:rPr>
              <a:t> et réducteur planétaire</a:t>
            </a:r>
            <a:endParaRPr lang="fr-FR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4" name="Image 23" descr="yaw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24808" y="3861048"/>
            <a:ext cx="2448272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336672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487"/>
          <p:cNvSpPr>
            <a:spLocks noChangeArrowheads="1"/>
          </p:cNvSpPr>
          <p:nvPr/>
        </p:nvSpPr>
        <p:spPr bwMode="auto">
          <a:xfrm>
            <a:off x="848544" y="1124744"/>
            <a:ext cx="849694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t">
            <a:spAutoFit/>
          </a:bodyPr>
          <a:lstStyle/>
          <a:p>
            <a:pPr marL="285750" indent="-285750"/>
            <a:r>
              <a:rPr lang="fr-FR" sz="2400" dirty="0" smtClean="0">
                <a:latin typeface="+mn-lt"/>
              </a:rPr>
              <a:t>Une tour d’entrainement  :</a:t>
            </a:r>
          </a:p>
          <a:p>
            <a:pPr marL="285750" indent="-285750"/>
            <a:endParaRPr lang="fr-FR" sz="2400" b="1" dirty="0">
              <a:latin typeface="+mn-lt"/>
            </a:endParaRPr>
          </a:p>
        </p:txBody>
      </p:sp>
      <p:pic>
        <p:nvPicPr>
          <p:cNvPr id="25" name="Image 24" descr="m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44584" y="1607101"/>
            <a:ext cx="2095624" cy="43734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ZoneTexte 25"/>
          <p:cNvSpPr txBox="1"/>
          <p:nvPr/>
        </p:nvSpPr>
        <p:spPr>
          <a:xfrm>
            <a:off x="6609184" y="5877272"/>
            <a:ext cx="278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+mn-lt"/>
              </a:rPr>
              <a:t>Tour d’entrainement de 27m</a:t>
            </a:r>
            <a:endParaRPr lang="fr-FR" sz="1600" dirty="0">
              <a:latin typeface="+mn-lt"/>
            </a:endParaRPr>
          </a:p>
        </p:txBody>
      </p:sp>
      <p:pic>
        <p:nvPicPr>
          <p:cNvPr id="27" name="Picture 2" descr="http://afpei.com/wp-content/uploads/2014/05/6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071" y="4753967"/>
            <a:ext cx="2320449" cy="17403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http://img.over-blog.com/600x402/1/50/87/90/Emploi-Travail-Formation/20100216_cordistes-Jade-Smith_-030-b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728" y="1916832"/>
            <a:ext cx="3768057" cy="25288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776536" y="81498"/>
            <a:ext cx="8985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fr-FR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Projet d’ouverture d’une STS MS option « éolien »</a:t>
            </a:r>
            <a:endParaRPr lang="fr-FR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843782" y="548680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Exemple de projets d’équipement</a:t>
            </a:r>
            <a:endParaRPr lang="fr-FR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Bouton d'action : Vidéo 11">
            <a:hlinkClick r:id="rId5" action="ppaction://hlinkfile" highlightClick="1"/>
          </p:cNvPr>
          <p:cNvSpPr/>
          <p:nvPr/>
        </p:nvSpPr>
        <p:spPr>
          <a:xfrm>
            <a:off x="4592960" y="5157192"/>
            <a:ext cx="1368152" cy="122413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882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2435A-9B2D-4771-936C-17AEED19518C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3" name="Titre 1"/>
          <p:cNvSpPr txBox="1">
            <a:spLocks/>
          </p:cNvSpPr>
          <p:nvPr/>
        </p:nvSpPr>
        <p:spPr bwMode="auto">
          <a:xfrm>
            <a:off x="776536" y="3140968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Merci de votre attention</a:t>
            </a:r>
            <a:endParaRPr lang="fr-FR" sz="32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432720" y="6356350"/>
            <a:ext cx="5688632" cy="365125"/>
          </a:xfrm>
        </p:spPr>
        <p:txBody>
          <a:bodyPr/>
          <a:lstStyle/>
          <a:p>
            <a:pPr>
              <a:defRPr/>
            </a:pPr>
            <a:r>
              <a:rPr lang="fr-FR" sz="1400" dirty="0" smtClean="0">
                <a:solidFill>
                  <a:schemeClr val="bg1">
                    <a:lumMod val="65000"/>
                  </a:schemeClr>
                </a:solidFill>
              </a:rPr>
              <a:t>Alain Dorniol IA-IPR STI Rennes – Marc DUMAS Nîmes</a:t>
            </a:r>
            <a:endParaRPr lang="fr-FR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584" y="4437112"/>
            <a:ext cx="2390033" cy="1709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200" y="812709"/>
            <a:ext cx="2412268" cy="16081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ZoneTexte 8"/>
          <p:cNvSpPr txBox="1"/>
          <p:nvPr/>
        </p:nvSpPr>
        <p:spPr>
          <a:xfrm>
            <a:off x="488504" y="188640"/>
            <a:ext cx="9417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 lycée Raspail Paris</a:t>
            </a:r>
          </a:p>
          <a:p>
            <a:pPr algn="ctr"/>
            <a:r>
              <a:rPr lang="fr-FR" sz="2000" dirty="0" smtClean="0">
                <a:latin typeface="+mn-lt"/>
              </a:rPr>
              <a:t>13 et 14 novembre 2014</a:t>
            </a:r>
            <a:endParaRPr lang="fr-F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68537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6125</TotalTime>
  <Words>604</Words>
  <Application>Microsoft Office PowerPoint</Application>
  <PresentationFormat>Format A4 (210 x 297 mm)</PresentationFormat>
  <Paragraphs>84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du BTS maintenance industrielle</dc:title>
  <dc:creator>Dominique Petrella</dc:creator>
  <cp:lastModifiedBy>RPMI</cp:lastModifiedBy>
  <cp:revision>172</cp:revision>
  <cp:lastPrinted>2013-12-07T08:24:26Z</cp:lastPrinted>
  <dcterms:created xsi:type="dcterms:W3CDTF">2013-06-06T06:04:00Z</dcterms:created>
  <dcterms:modified xsi:type="dcterms:W3CDTF">2014-11-15T12:37:37Z</dcterms:modified>
</cp:coreProperties>
</file>