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2"/>
  </p:notesMasterIdLst>
  <p:sldIdLst>
    <p:sldId id="256" r:id="rId2"/>
    <p:sldId id="280" r:id="rId3"/>
    <p:sldId id="282" r:id="rId4"/>
    <p:sldId id="283" r:id="rId5"/>
    <p:sldId id="285" r:id="rId6"/>
    <p:sldId id="284" r:id="rId7"/>
    <p:sldId id="290" r:id="rId8"/>
    <p:sldId id="288" r:id="rId9"/>
    <p:sldId id="289" r:id="rId10"/>
    <p:sldId id="281" r:id="rId11"/>
  </p:sldIdLst>
  <p:sldSz cx="9906000" cy="6858000" type="A4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705C"/>
    <a:srgbClr val="768882"/>
    <a:srgbClr val="044872"/>
    <a:srgbClr val="003E76"/>
    <a:srgbClr val="00427E"/>
    <a:srgbClr val="00488A"/>
    <a:srgbClr val="E46D0A"/>
    <a:srgbClr val="F57913"/>
    <a:srgbClr val="F68222"/>
    <a:srgbClr val="B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23" autoAdjust="0"/>
  </p:normalViewPr>
  <p:slideViewPr>
    <p:cSldViewPr snapToGrid="0">
      <p:cViewPr>
        <p:scale>
          <a:sx n="79" d="100"/>
          <a:sy n="79" d="100"/>
        </p:scale>
        <p:origin x="-930" y="-3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4ED9803-F7FC-49AE-8E27-727C8E0A8CD3}" type="datetimeFigureOut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72F64FB-B452-42B2-AD96-88A12F613B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104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A8291-3AD5-412A-9C89-0F1B81F542CE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47DB-661B-4FE3-AF99-532019A17A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30313-4A15-4316-99E9-CE986B4CFCEF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BA61D-1499-4012-A5C7-FBA48693B9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D224-D1E2-4E26-862E-C5F5EF865A8D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58839-53AB-40E1-BC1A-B5A412B061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E05F3-5004-4A08-9232-142F07BC15D2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2056-CC42-47DA-B976-C264F8C6D5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52D7-C50D-4188-8E16-74538AA5929E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08898-7498-4F2A-882B-B92FAF55C3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4CBFC-674B-4C96-BAC9-F97BF60541A4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A7A8C-E434-4679-9F97-C7E7B9EF33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78075-1620-4387-A06F-73198DACC3F4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128C-6A16-4C33-8530-860B56AD2D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EF662-7B98-441F-ABAD-86B189BC137D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A66C-C17B-4A7D-BD10-3EF5EA12BA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121FB-DF19-44CF-8186-B98EBD8F0099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435A-9B2D-4771-936C-17AEED1951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EFF24-442F-4B94-B09B-85431CFE42C2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F1FA2-114F-4708-88D0-52282A7473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6E0CA-0175-4E96-A477-C534C8DC468C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18F80-8797-4FD8-BA05-C794952DAE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259B80-7E1D-49BE-AEA6-907A6F481351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C98DA6-86F3-4F49-B940-0A40D51D33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" name="ZoneTexte 1"/>
          <p:cNvSpPr txBox="1"/>
          <p:nvPr userDrawn="1"/>
        </p:nvSpPr>
        <p:spPr>
          <a:xfrm rot="16200000">
            <a:off x="-3244334" y="3167391"/>
            <a:ext cx="68580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BTS MAINTENANCE DES SYST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È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MES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13009-2F95-4680-9DBC-E7DD6010E3D3}" type="slidenum">
              <a:rPr lang="fr-FR"/>
              <a:pPr>
                <a:defRPr/>
              </a:pPr>
              <a:t>1</a:t>
            </a:fld>
            <a:endParaRPr lang="fr-FR"/>
          </a:p>
        </p:txBody>
      </p:sp>
      <p:sp>
        <p:nvSpPr>
          <p:cNvPr id="14338" name="Titre 1"/>
          <p:cNvSpPr>
            <a:spLocks noGrp="1"/>
          </p:cNvSpPr>
          <p:nvPr>
            <p:ph type="ctrTitle"/>
          </p:nvPr>
        </p:nvSpPr>
        <p:spPr>
          <a:xfrm>
            <a:off x="776288" y="2349500"/>
            <a:ext cx="8713216" cy="16555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équipements de formation</a:t>
            </a:r>
            <a:endParaRPr lang="fr-FR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345" name="ZoneTexte 3"/>
          <p:cNvSpPr txBox="1">
            <a:spLocks noChangeArrowheads="1"/>
          </p:cNvSpPr>
          <p:nvPr/>
        </p:nvSpPr>
        <p:spPr bwMode="auto">
          <a:xfrm>
            <a:off x="1601788" y="6381750"/>
            <a:ext cx="6769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dirty="0" smtClean="0">
                <a:solidFill>
                  <a:srgbClr val="7F7F7F"/>
                </a:solidFill>
                <a:latin typeface="Calibri" pitchFamily="34" charset="0"/>
              </a:rPr>
              <a:t>Dominique PETRELLA – IA-IPR STI Versailles</a:t>
            </a:r>
            <a:endParaRPr lang="fr-FR" sz="14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88504" y="188640"/>
            <a:ext cx="941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Séminaire national BTS Maintenance des Systèmes – Lycée Raspail Paris</a:t>
            </a:r>
          </a:p>
          <a:p>
            <a:pPr algn="ctr"/>
            <a:r>
              <a:rPr lang="fr-FR" sz="2000" dirty="0" smtClean="0">
                <a:latin typeface="+mn-lt"/>
              </a:rPr>
              <a:t>13 et 14 novembre 2014</a:t>
            </a:r>
            <a:endParaRPr lang="fr-FR" sz="2000" dirty="0">
              <a:latin typeface="+mn-lt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848544" y="3429001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Option « Systèmes de production »</a:t>
            </a:r>
            <a:endParaRPr lang="fr-FR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8" descr="http://p0.storage.canalblog.com/01/40/609080/41750096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/>
        </p:blipFill>
        <p:spPr bwMode="auto">
          <a:xfrm>
            <a:off x="6753200" y="908720"/>
            <a:ext cx="1525662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saintjosephtoulouse.org/bibliotheque/Image/alternance/illus_bts_maintenance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7" y="4365104"/>
            <a:ext cx="1853999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208584" y="908720"/>
            <a:ext cx="2363713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80" y="4365104"/>
            <a:ext cx="2782608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776536" y="3140968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Merci de votre attention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88504" y="188640"/>
            <a:ext cx="941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Séminaire national BTS Maintenance des Systèmes – Lycée Raspail Paris</a:t>
            </a:r>
          </a:p>
          <a:p>
            <a:pPr algn="ctr"/>
            <a:r>
              <a:rPr lang="fr-FR" sz="2000" dirty="0" smtClean="0">
                <a:latin typeface="+mn-lt"/>
              </a:rPr>
              <a:t>13 et 14 novembre 2014</a:t>
            </a:r>
            <a:endParaRPr lang="fr-FR" sz="2000" dirty="0">
              <a:latin typeface="+mn-lt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8888" y="908720"/>
            <a:ext cx="2574310" cy="1930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0439" y="4365104"/>
            <a:ext cx="2894706" cy="1929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39" y="908719"/>
            <a:ext cx="2574311" cy="1930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82" y="4258904"/>
            <a:ext cx="2691129" cy="1794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ZoneTexte 3"/>
          <p:cNvSpPr txBox="1">
            <a:spLocks noChangeArrowheads="1"/>
          </p:cNvSpPr>
          <p:nvPr/>
        </p:nvSpPr>
        <p:spPr bwMode="auto">
          <a:xfrm>
            <a:off x="1601788" y="6381750"/>
            <a:ext cx="6769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dirty="0" smtClean="0">
                <a:solidFill>
                  <a:srgbClr val="7F7F7F"/>
                </a:solidFill>
                <a:latin typeface="Calibri" pitchFamily="34" charset="0"/>
              </a:rPr>
              <a:t>Jean-Pierre DELORME – IA-IPR STI Montpellier</a:t>
            </a:r>
            <a:endParaRPr lang="fr-FR" sz="14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4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291" y="7685"/>
            <a:ext cx="9417496" cy="67461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 plateau technique des systèmes pluritechnologiques</a:t>
            </a:r>
            <a:endParaRPr lang="fr-FR" sz="28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059255" y="4829289"/>
            <a:ext cx="2996697" cy="17525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1600" dirty="0"/>
              <a:t>La configuration des plateaux techniques doit tenir compte des plateaux techniques déjà existants pour les établissements de formation de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l’ancien 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BTS maintenance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industrielle</a:t>
            </a:r>
            <a:r>
              <a:rPr lang="fr-FR" sz="1600" dirty="0"/>
              <a:t>. </a:t>
            </a:r>
            <a:endParaRPr lang="fr-FR" sz="1600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4734962" y="5114384"/>
            <a:ext cx="4943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latin typeface="+mn-lt"/>
              </a:rPr>
              <a:t>Pour les établissements qui proposent la formation au Bac. Pro. Maintenance des Equipements industriels (MEI) ou Pilote de ligne de production (PLP),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les locaux et certains systèmes de production peuvent être mutualisés</a:t>
            </a:r>
            <a:r>
              <a:rPr lang="fr-FR" sz="1600" dirty="0" smtClean="0">
                <a:latin typeface="+mn-lt"/>
              </a:rPr>
              <a:t>.</a:t>
            </a:r>
            <a:endParaRPr lang="fr-FR" sz="160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82654" y="682296"/>
            <a:ext cx="4953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latin typeface="+mn-lt"/>
              </a:rPr>
              <a:t>Ce plateau permettant de faire intervenir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15 étudiants simultanément</a:t>
            </a:r>
            <a:r>
              <a:rPr lang="fr-FR" dirty="0">
                <a:latin typeface="+mn-lt"/>
              </a:rPr>
              <a:t>, doit être constitué à minima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de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8 systèmes pluritechnologiques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fr-FR" dirty="0">
                <a:latin typeface="+mn-lt"/>
              </a:rPr>
              <a:t>disposant :</a:t>
            </a:r>
          </a:p>
          <a:p>
            <a:pPr marL="371475" lvl="1" indent="-285750">
              <a:buFont typeface="Wingdings" pitchFamily="2" charset="2"/>
              <a:buChar char="Ø"/>
            </a:pPr>
            <a:r>
              <a:rPr lang="fr-FR" dirty="0">
                <a:latin typeface="+mn-lt"/>
              </a:rPr>
              <a:t>D’une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matière d’œuvre d’entrée et de sortie</a:t>
            </a:r>
            <a:r>
              <a:rPr lang="fr-FR" dirty="0">
                <a:latin typeface="+mn-lt"/>
              </a:rPr>
              <a:t> ;</a:t>
            </a:r>
          </a:p>
          <a:p>
            <a:pPr marL="371475" lvl="1" indent="-285750">
              <a:buFont typeface="Wingdings" pitchFamily="2" charset="2"/>
              <a:buChar char="Ø"/>
            </a:pPr>
            <a:r>
              <a:rPr lang="fr-FR" dirty="0">
                <a:latin typeface="+mn-lt"/>
              </a:rPr>
              <a:t>D’une partie commande significative des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solutions techniques actuelles</a:t>
            </a:r>
            <a:r>
              <a:rPr lang="fr-FR" dirty="0">
                <a:latin typeface="+mn-lt"/>
              </a:rPr>
              <a:t> avec plusieurs modes de marche;</a:t>
            </a:r>
          </a:p>
          <a:p>
            <a:pPr marL="371475" lvl="1" indent="-285750">
              <a:buFont typeface="Wingdings" pitchFamily="2" charset="2"/>
              <a:buChar char="Ø"/>
            </a:pPr>
            <a:r>
              <a:rPr lang="fr-FR" dirty="0">
                <a:latin typeface="+mn-lt"/>
              </a:rPr>
              <a:t>D’une partie opérative réalisant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plusieurs opérations sur la matière d’œuvre au travers de plusieurs sous-systèmes</a:t>
            </a:r>
            <a:r>
              <a:rPr lang="fr-FR" dirty="0">
                <a:latin typeface="+mn-lt"/>
              </a:rPr>
              <a:t> ;</a:t>
            </a:r>
          </a:p>
          <a:p>
            <a:pPr marL="371475" lvl="1" indent="-285750">
              <a:buFont typeface="Wingdings" pitchFamily="2" charset="2"/>
              <a:buChar char="Ø"/>
            </a:pPr>
            <a:r>
              <a:rPr lang="fr-FR" dirty="0">
                <a:latin typeface="+mn-lt"/>
              </a:rPr>
              <a:t>D’un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dossier constructeur</a:t>
            </a:r>
            <a:r>
              <a:rPr lang="fr-FR" dirty="0">
                <a:latin typeface="+mn-lt"/>
              </a:rPr>
              <a:t>, d’un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dossier de maintenance</a:t>
            </a:r>
            <a:r>
              <a:rPr lang="fr-FR" dirty="0">
                <a:latin typeface="+mn-lt"/>
              </a:rPr>
              <a:t>, de l’ensemble des fiches techniques des composants et constituants du système.</a:t>
            </a:r>
          </a:p>
        </p:txBody>
      </p:sp>
      <p:grpSp>
        <p:nvGrpSpPr>
          <p:cNvPr id="45" name="Groupe 44"/>
          <p:cNvGrpSpPr/>
          <p:nvPr/>
        </p:nvGrpSpPr>
        <p:grpSpPr>
          <a:xfrm>
            <a:off x="3250194" y="871486"/>
            <a:ext cx="1186004" cy="1329018"/>
            <a:chOff x="6200970" y="1320800"/>
            <a:chExt cx="1290817" cy="1761066"/>
          </a:xfr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6" name="Rectangle à coins arrondis 45"/>
            <p:cNvSpPr/>
            <p:nvPr/>
          </p:nvSpPr>
          <p:spPr>
            <a:xfrm>
              <a:off x="6200970" y="1320800"/>
              <a:ext cx="1290817" cy="1761066"/>
            </a:xfrm>
            <a:prstGeom prst="round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47" name="Rectangle 46"/>
            <p:cNvSpPr/>
            <p:nvPr/>
          </p:nvSpPr>
          <p:spPr>
            <a:xfrm>
              <a:off x="6263982" y="1383812"/>
              <a:ext cx="1164793" cy="1635042"/>
            </a:xfrm>
            <a:prstGeom prst="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60960" rIns="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Intervenir sur le système</a:t>
              </a:r>
              <a:endParaRPr lang="fr-FR" b="1" kern="12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1892168" y="871486"/>
            <a:ext cx="1267484" cy="1329018"/>
            <a:chOff x="3187980" y="1320800"/>
            <a:chExt cx="1356943" cy="1761066"/>
          </a:xfr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9" name="Rectangle à coins arrondis 48"/>
            <p:cNvSpPr/>
            <p:nvPr/>
          </p:nvSpPr>
          <p:spPr>
            <a:xfrm>
              <a:off x="3187980" y="1320800"/>
              <a:ext cx="1356943" cy="1761066"/>
            </a:xfrm>
            <a:prstGeom prst="round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50" name="Rectangle 49"/>
            <p:cNvSpPr/>
            <p:nvPr/>
          </p:nvSpPr>
          <p:spPr>
            <a:xfrm>
              <a:off x="3222355" y="1392302"/>
              <a:ext cx="1321712" cy="1618062"/>
            </a:xfrm>
            <a:prstGeom prst="rect">
              <a:avLst/>
            </a:prstGeom>
            <a:no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60960" rIns="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Identifier des phénomènes scientifiques et des solutions </a:t>
              </a:r>
              <a:r>
                <a:rPr lang="fr-FR" sz="1400" b="1" dirty="0">
                  <a:solidFill>
                    <a:schemeClr val="tx1"/>
                  </a:solidFill>
                  <a:latin typeface="Arial Narrow" pitchFamily="34" charset="0"/>
                </a:rPr>
                <a:t>t</a:t>
              </a:r>
              <a:r>
                <a:rPr lang="fr-FR" sz="1400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echnologiques</a:t>
              </a:r>
              <a:endParaRPr lang="fr-FR" sz="1400" b="1" kern="12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633736" y="871486"/>
            <a:ext cx="1160797" cy="1329018"/>
            <a:chOff x="1499066" y="1320800"/>
            <a:chExt cx="1300962" cy="1761066"/>
          </a:xfr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2" name="Rectangle à coins arrondis 51"/>
            <p:cNvSpPr/>
            <p:nvPr/>
          </p:nvSpPr>
          <p:spPr>
            <a:xfrm>
              <a:off x="1499066" y="1320800"/>
              <a:ext cx="1300962" cy="1761066"/>
            </a:xfrm>
            <a:prstGeom prst="roundRect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52"/>
            <p:cNvSpPr/>
            <p:nvPr/>
          </p:nvSpPr>
          <p:spPr>
            <a:xfrm>
              <a:off x="1572223" y="1383812"/>
              <a:ext cx="1164793" cy="1635042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60960" rIns="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Approcher et analyser le système</a:t>
              </a:r>
              <a:endParaRPr lang="fr-FR" sz="1600" b="1" kern="12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704114" y="2284484"/>
            <a:ext cx="3672408" cy="2448272"/>
            <a:chOff x="785590" y="4013698"/>
            <a:chExt cx="3672408" cy="2448272"/>
          </a:xfrm>
        </p:grpSpPr>
        <p:grpSp>
          <p:nvGrpSpPr>
            <p:cNvPr id="36" name="Groupe 35"/>
            <p:cNvGrpSpPr/>
            <p:nvPr/>
          </p:nvGrpSpPr>
          <p:grpSpPr>
            <a:xfrm>
              <a:off x="785590" y="4013698"/>
              <a:ext cx="3672408" cy="2448272"/>
              <a:chOff x="670465" y="716997"/>
              <a:chExt cx="3672408" cy="2448272"/>
            </a:xfrm>
          </p:grpSpPr>
          <p:sp>
            <p:nvSpPr>
              <p:cNvPr id="37" name="Rectangle à coins arrondis 36"/>
              <p:cNvSpPr/>
              <p:nvPr/>
            </p:nvSpPr>
            <p:spPr>
              <a:xfrm>
                <a:off x="670465" y="716997"/>
                <a:ext cx="3672408" cy="2448272"/>
              </a:xfrm>
              <a:prstGeom prst="roundRect">
                <a:avLst>
                  <a:gd name="adj" fmla="val 1189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>
                    <a:solidFill>
                      <a:schemeClr val="tx1"/>
                    </a:solidFill>
                  </a:rPr>
                  <a:t>Zone de systèmes pluritechnologiques</a:t>
                </a:r>
                <a:endParaRPr lang="fr-FR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9" name="Imag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3062" y="836728"/>
                <a:ext cx="1310571" cy="78306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1" name="Image 4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1371" y="2198699"/>
                <a:ext cx="1128509" cy="8471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2" name="Image 4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4948" y="2300508"/>
                <a:ext cx="1365976" cy="70487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44" name="Groupe 43"/>
            <p:cNvGrpSpPr/>
            <p:nvPr/>
          </p:nvGrpSpPr>
          <p:grpSpPr>
            <a:xfrm>
              <a:off x="1004935" y="4110274"/>
              <a:ext cx="3295460" cy="2218098"/>
              <a:chOff x="1004935" y="4110274"/>
              <a:chExt cx="3295460" cy="2218098"/>
            </a:xfrm>
          </p:grpSpPr>
          <p:grpSp>
            <p:nvGrpSpPr>
              <p:cNvPr id="55" name="Groupe 54"/>
              <p:cNvGrpSpPr/>
              <p:nvPr/>
            </p:nvGrpSpPr>
            <p:grpSpPr>
              <a:xfrm>
                <a:off x="2245259" y="4110274"/>
                <a:ext cx="968721" cy="878186"/>
                <a:chOff x="4376936" y="3933056"/>
                <a:chExt cx="2381250" cy="2108448"/>
              </a:xfrm>
            </p:grpSpPr>
            <p:pic>
              <p:nvPicPr>
                <p:cNvPr id="56" name="Image 55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6754"/>
                <a:stretch/>
              </p:blipFill>
              <p:spPr>
                <a:xfrm>
                  <a:off x="4376936" y="3933056"/>
                  <a:ext cx="2381250" cy="2108448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5080160" y="4842000"/>
                  <a:ext cx="216024" cy="144016"/>
                </a:xfrm>
                <a:prstGeom prst="rect">
                  <a:avLst/>
                </a:prstGeom>
                <a:solidFill>
                  <a:srgbClr val="E46D0A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58" name="Picture 4" descr="http://www.erm-automatismes.com/il000015-fr-pompe-a-chaleur-air-eau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206"/>
              <a:stretch/>
            </p:blipFill>
            <p:spPr bwMode="auto">
              <a:xfrm>
                <a:off x="1004935" y="5488936"/>
                <a:ext cx="939674" cy="83943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2992" y="4173648"/>
                <a:ext cx="1067403" cy="80055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60" name="Flèche vers le bas 59"/>
          <p:cNvSpPr/>
          <p:nvPr/>
        </p:nvSpPr>
        <p:spPr>
          <a:xfrm>
            <a:off x="1032096" y="2046082"/>
            <a:ext cx="371192" cy="32592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lèche vers le bas 62"/>
          <p:cNvSpPr/>
          <p:nvPr/>
        </p:nvSpPr>
        <p:spPr>
          <a:xfrm>
            <a:off x="2343340" y="2062680"/>
            <a:ext cx="371192" cy="32592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lèche vers le bas 63"/>
          <p:cNvSpPr/>
          <p:nvPr/>
        </p:nvSpPr>
        <p:spPr>
          <a:xfrm>
            <a:off x="3647039" y="2089840"/>
            <a:ext cx="371192" cy="32592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43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3" grpId="0"/>
      <p:bldP spid="15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001613" y="773338"/>
            <a:ext cx="74181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+mn-lt"/>
              </a:rPr>
              <a:t>Le parc des systèmes pluritechnologiques doit être composé :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fr-FR" sz="2000" dirty="0">
                <a:latin typeface="+mn-lt"/>
              </a:rPr>
              <a:t>De systèmes autonomes de production </a:t>
            </a:r>
            <a:r>
              <a:rPr lang="fr-FR" sz="2000" dirty="0" smtClean="0">
                <a:latin typeface="+mn-lt"/>
              </a:rPr>
              <a:t>industrielle ;</a:t>
            </a:r>
            <a:endParaRPr lang="fr-FR" sz="2000" dirty="0">
              <a:latin typeface="+mn-lt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fr-FR" sz="2000" dirty="0">
                <a:latin typeface="+mn-lt"/>
              </a:rPr>
              <a:t>D’une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ligne de production automatisée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2000" dirty="0">
                <a:latin typeface="+mn-lt"/>
              </a:rPr>
              <a:t>possédant plusieurs parties opératives (PO) pilotées par des parties commandes (PC)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connectées entre elles</a:t>
            </a:r>
            <a:r>
              <a:rPr lang="fr-FR" sz="2000" dirty="0">
                <a:latin typeface="+mn-lt"/>
              </a:rPr>
              <a:t>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fr-FR" sz="2000" dirty="0">
                <a:latin typeface="+mn-lt"/>
              </a:rPr>
              <a:t>D’un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système de transformation énergétique</a:t>
            </a:r>
            <a:r>
              <a:rPr lang="fr-FR" sz="2000" dirty="0">
                <a:latin typeface="+mn-lt"/>
              </a:rPr>
              <a:t> : PAC, climatiseur, CTA…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fr-FR" sz="2000" dirty="0">
                <a:latin typeface="+mn-lt"/>
              </a:rPr>
              <a:t>D’un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robot intégré à une ligne de production </a:t>
            </a:r>
            <a:r>
              <a:rPr lang="fr-FR" sz="2000" dirty="0">
                <a:latin typeface="+mn-lt"/>
              </a:rPr>
              <a:t>possédant un système de vision (reconnaissance de pièce ou de qualité) afin d’appréhender les problèmes de robotique.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5830434" y="3788199"/>
            <a:ext cx="1839362" cy="1725362"/>
            <a:chOff x="4376936" y="3933056"/>
            <a:chExt cx="2381250" cy="2108448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754"/>
            <a:stretch/>
          </p:blipFill>
          <p:spPr>
            <a:xfrm>
              <a:off x="4376936" y="3933056"/>
              <a:ext cx="2381250" cy="210844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080160" y="4842000"/>
              <a:ext cx="216024" cy="144016"/>
            </a:xfrm>
            <a:prstGeom prst="rect">
              <a:avLst/>
            </a:prstGeom>
            <a:solidFill>
              <a:srgbClr val="E46D0A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8066638" y="1827947"/>
            <a:ext cx="1703560" cy="1521835"/>
            <a:chOff x="7260880" y="4136581"/>
            <a:chExt cx="1835958" cy="1612370"/>
          </a:xfrm>
        </p:grpSpPr>
        <p:pic>
          <p:nvPicPr>
            <p:cNvPr id="2052" name="Picture 4" descr="http://www.erm-automatismes.com/il000015-fr-pompe-a-chaleur-air-eau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206"/>
            <a:stretch/>
          </p:blipFill>
          <p:spPr bwMode="auto">
            <a:xfrm>
              <a:off x="7260880" y="4136581"/>
              <a:ext cx="1835958" cy="1612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8318425" y="5074571"/>
              <a:ext cx="126414" cy="396100"/>
            </a:xfrm>
            <a:prstGeom prst="rect">
              <a:avLst/>
            </a:prstGeom>
            <a:solidFill>
              <a:srgbClr val="044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575412" y="4010218"/>
            <a:ext cx="5495929" cy="2621914"/>
            <a:chOff x="-1" y="0"/>
            <a:chExt cx="5495929" cy="2621914"/>
          </a:xfrm>
        </p:grpSpPr>
        <p:grpSp>
          <p:nvGrpSpPr>
            <p:cNvPr id="14" name="Groupe 13"/>
            <p:cNvGrpSpPr/>
            <p:nvPr/>
          </p:nvGrpSpPr>
          <p:grpSpPr>
            <a:xfrm>
              <a:off x="-1" y="0"/>
              <a:ext cx="5495929" cy="2621914"/>
              <a:chOff x="-1" y="0"/>
              <a:chExt cx="5512440" cy="2733130"/>
            </a:xfrm>
          </p:grpSpPr>
          <p:grpSp>
            <p:nvGrpSpPr>
              <p:cNvPr id="16" name="Groupe 15"/>
              <p:cNvGrpSpPr/>
              <p:nvPr/>
            </p:nvGrpSpPr>
            <p:grpSpPr>
              <a:xfrm>
                <a:off x="-1" y="0"/>
                <a:ext cx="5512440" cy="2733130"/>
                <a:chOff x="-57848" y="-102533"/>
                <a:chExt cx="6699351" cy="3403838"/>
              </a:xfrm>
            </p:grpSpPr>
            <p:grpSp>
              <p:nvGrpSpPr>
                <p:cNvPr id="18" name="Groupe 17"/>
                <p:cNvGrpSpPr>
                  <a:grpSpLocks noChangeAspect="1"/>
                </p:cNvGrpSpPr>
                <p:nvPr/>
              </p:nvGrpSpPr>
              <p:grpSpPr>
                <a:xfrm>
                  <a:off x="-57848" y="-102533"/>
                  <a:ext cx="6699351" cy="3403838"/>
                  <a:chOff x="-6312" y="-142901"/>
                  <a:chExt cx="9345633" cy="4743895"/>
                </a:xfrm>
              </p:grpSpPr>
              <p:sp>
                <p:nvSpPr>
                  <p:cNvPr id="20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2216321" y="4011183"/>
                    <a:ext cx="632882" cy="565152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base">
                      <a:spcAft>
                        <a:spcPts val="0"/>
                      </a:spcAft>
                    </a:pPr>
                    <a:r>
                      <a:rPr lang="fr-FR" sz="1000" b="1" kern="120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rPr>
                      <a:t>2</a:t>
                    </a:r>
                    <a:endParaRPr lang="fr-FR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21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5751159" y="4014012"/>
                    <a:ext cx="632105" cy="566076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base">
                      <a:spcAft>
                        <a:spcPts val="0"/>
                      </a:spcAft>
                    </a:pPr>
                    <a:r>
                      <a:rPr lang="fr-FR" sz="1000" b="1" kern="120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rPr>
                      <a:t>8</a:t>
                    </a:r>
                    <a:endParaRPr lang="fr-FR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22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4603051" y="4014012"/>
                    <a:ext cx="632105" cy="566076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base">
                      <a:spcAft>
                        <a:spcPts val="0"/>
                      </a:spcAft>
                    </a:pPr>
                    <a:r>
                      <a:rPr lang="fr-FR" sz="1000" b="1" kern="120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rPr>
                      <a:t>6</a:t>
                    </a:r>
                    <a:endParaRPr lang="fr-FR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23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6847059" y="4004729"/>
                    <a:ext cx="506044" cy="596265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36000" rIns="36000" anchor="ctr"/>
                  <a:lstStyle/>
                  <a:p>
                    <a:pPr algn="ctr" fontAlgn="base">
                      <a:spcAft>
                        <a:spcPts val="0"/>
                      </a:spcAft>
                    </a:pPr>
                    <a:r>
                      <a:rPr lang="fr-FR" sz="1000" b="1" kern="120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</a:rPr>
                      <a:t>10</a:t>
                    </a:r>
                    <a:endParaRPr lang="fr-FR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24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369899" y="4024643"/>
                    <a:ext cx="632105" cy="566076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base">
                      <a:spcAft>
                        <a:spcPts val="0"/>
                      </a:spcAft>
                    </a:pPr>
                    <a:r>
                      <a:rPr lang="fr-FR" sz="1000" b="1" kern="120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rPr>
                      <a:t>4</a:t>
                    </a:r>
                    <a:endParaRPr lang="fr-FR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2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7572902" y="2990042"/>
                    <a:ext cx="1766419" cy="9903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2075" tIns="46038" rIns="92075" bIns="46038">
                    <a:noAutofit/>
                  </a:bodyPr>
                  <a:lstStyle/>
                  <a:p>
                    <a:pPr algn="ctr" eaLnBrk="0" fontAlgn="base" hangingPunct="0">
                      <a:spcAft>
                        <a:spcPts val="0"/>
                      </a:spcAft>
                    </a:pPr>
                    <a:r>
                      <a:rPr lang="fr-FR" sz="1000" kern="1200">
                        <a:effectLst/>
                        <a:latin typeface="Calibri"/>
                        <a:ea typeface="Times New Roman"/>
                        <a:cs typeface="Times New Roman"/>
                      </a:rPr>
                      <a:t>Nombre de chaînes fonctionnelles</a:t>
                    </a:r>
                    <a:endParaRPr lang="fr-FR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grpSp>
                <p:nvGrpSpPr>
                  <p:cNvPr id="26" name="Groupe 25"/>
                  <p:cNvGrpSpPr/>
                  <p:nvPr/>
                </p:nvGrpSpPr>
                <p:grpSpPr>
                  <a:xfrm>
                    <a:off x="-6312" y="1042367"/>
                    <a:ext cx="1526878" cy="2739065"/>
                    <a:chOff x="-6312" y="1035466"/>
                    <a:chExt cx="1526878" cy="2739065"/>
                  </a:xfrm>
                </p:grpSpPr>
                <p:sp>
                  <p:nvSpPr>
                    <p:cNvPr id="44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6312" y="1035466"/>
                      <a:ext cx="1428611" cy="38771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92075" tIns="46038" rIns="92075" bIns="46038">
                      <a:noAutofit/>
                    </a:bodyPr>
                    <a:lstStyle/>
                    <a:p>
                      <a:pPr algn="r" eaLnBrk="0" fontAlgn="base" hangingPunct="0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très forte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  <p:sp>
                  <p:nvSpPr>
                    <p:cNvPr id="45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199" y="1862351"/>
                      <a:ext cx="1181367" cy="4130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92075" tIns="46038" rIns="92075" bIns="46038">
                      <a:noAutofit/>
                    </a:bodyPr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fr-FR" sz="1000" kern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Élevée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  <p:sp>
                  <p:nvSpPr>
                    <p:cNvPr id="46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459" y="2624174"/>
                      <a:ext cx="1286282" cy="3881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92075" tIns="46038" rIns="92075" bIns="46038">
                      <a:noAutofit/>
                    </a:bodyPr>
                    <a:lstStyle/>
                    <a:p>
                      <a:pPr algn="r" eaLnBrk="0" fontAlgn="base" hangingPunct="0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moyenne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  <p:sp>
                  <p:nvSpPr>
                    <p:cNvPr id="47" name="Rectangl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7028" y="3386345"/>
                      <a:ext cx="899684" cy="3881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92075" tIns="46038" rIns="92075" bIns="46038">
                      <a:noAutofit/>
                    </a:bodyPr>
                    <a:lstStyle/>
                    <a:p>
                      <a:pPr algn="r" eaLnBrk="0" fontAlgn="base" hangingPunct="0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faible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</p:grpSp>
              <p:sp>
                <p:nvSpPr>
                  <p:cNvPr id="27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307164" y="3315486"/>
                    <a:ext cx="632105" cy="583814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base">
                      <a:spcAft>
                        <a:spcPts val="0"/>
                      </a:spcAft>
                    </a:pPr>
                    <a:r>
                      <a:rPr lang="fr-FR" sz="1000" b="1" kern="120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rPr>
                      <a:t>1</a:t>
                    </a:r>
                    <a:endParaRPr lang="fr-FR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28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307164" y="2560994"/>
                    <a:ext cx="632105" cy="582010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base">
                      <a:spcAft>
                        <a:spcPts val="0"/>
                      </a:spcAft>
                    </a:pPr>
                    <a:r>
                      <a:rPr lang="fr-FR" sz="1000" b="1" kern="120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rPr>
                      <a:t>2</a:t>
                    </a:r>
                    <a:endParaRPr lang="fr-FR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29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307164" y="1795420"/>
                    <a:ext cx="632105" cy="583814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base">
                      <a:spcAft>
                        <a:spcPts val="0"/>
                      </a:spcAft>
                    </a:pPr>
                    <a:r>
                      <a:rPr lang="fr-FR" sz="1000" b="1" kern="120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rPr>
                      <a:t>3</a:t>
                    </a:r>
                    <a:endParaRPr lang="fr-FR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0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307164" y="954952"/>
                    <a:ext cx="616874" cy="612735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base">
                      <a:spcAft>
                        <a:spcPts val="0"/>
                      </a:spcAft>
                    </a:pPr>
                    <a:r>
                      <a:rPr lang="fr-FR" sz="1000" b="1" kern="120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</a:rPr>
                      <a:t>4</a:t>
                    </a:r>
                    <a:endParaRPr lang="fr-FR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1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608205" y="-142901"/>
                    <a:ext cx="2625646" cy="7551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2075" tIns="46038" rIns="92075" bIns="46038">
                    <a:noAutofit/>
                  </a:bodyPr>
                  <a:lstStyle/>
                  <a:p>
                    <a:pPr algn="ctr" eaLnBrk="0" fontAlgn="base" hangingPunct="0">
                      <a:spcAft>
                        <a:spcPts val="0"/>
                      </a:spcAft>
                    </a:pPr>
                    <a:r>
                      <a:rPr lang="fr-FR" sz="1000" kern="1200">
                        <a:effectLst/>
                        <a:latin typeface="Calibri"/>
                        <a:ea typeface="Times New Roman"/>
                        <a:cs typeface="Times New Roman"/>
                      </a:rPr>
                      <a:t>Complexité technologique des systèmes</a:t>
                    </a:r>
                    <a:endParaRPr lang="fr-FR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32" name="Line 21"/>
                  <p:cNvCxnSpPr/>
                  <p:nvPr/>
                </p:nvCxnSpPr>
                <p:spPr bwMode="auto">
                  <a:xfrm>
                    <a:off x="1881963" y="478465"/>
                    <a:ext cx="0" cy="354171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stealth" w="med" len="lg"/>
                    <a:tailEnd type="oval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3" name="Line 23"/>
                  <p:cNvCxnSpPr/>
                  <p:nvPr/>
                </p:nvCxnSpPr>
                <p:spPr bwMode="auto">
                  <a:xfrm flipV="1">
                    <a:off x="7666074" y="839972"/>
                    <a:ext cx="0" cy="3154362"/>
                  </a:xfrm>
                  <a:prstGeom prst="line">
                    <a:avLst/>
                  </a:prstGeom>
                  <a:noFill/>
                  <a:ln w="6350">
                    <a:solidFill>
                      <a:srgbClr val="0070C0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4" name="Line 24"/>
                  <p:cNvCxnSpPr/>
                  <p:nvPr/>
                </p:nvCxnSpPr>
                <p:spPr bwMode="auto">
                  <a:xfrm>
                    <a:off x="1881963" y="1648046"/>
                    <a:ext cx="5778500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70C0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5" name="Line 25"/>
                  <p:cNvCxnSpPr/>
                  <p:nvPr/>
                </p:nvCxnSpPr>
                <p:spPr bwMode="auto">
                  <a:xfrm>
                    <a:off x="1881963" y="2456121"/>
                    <a:ext cx="5778500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70C0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6" name="Line 26"/>
                  <p:cNvCxnSpPr/>
                  <p:nvPr/>
                </p:nvCxnSpPr>
                <p:spPr bwMode="auto">
                  <a:xfrm>
                    <a:off x="1881963" y="3189767"/>
                    <a:ext cx="5778500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70C0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7" name="Line 27"/>
                  <p:cNvCxnSpPr/>
                  <p:nvPr/>
                </p:nvCxnSpPr>
                <p:spPr bwMode="auto">
                  <a:xfrm flipV="1">
                    <a:off x="3040911" y="839972"/>
                    <a:ext cx="0" cy="3154362"/>
                  </a:xfrm>
                  <a:prstGeom prst="line">
                    <a:avLst/>
                  </a:prstGeom>
                  <a:noFill/>
                  <a:ln w="6350">
                    <a:solidFill>
                      <a:srgbClr val="0070C0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8" name="Line 29"/>
                  <p:cNvCxnSpPr/>
                  <p:nvPr/>
                </p:nvCxnSpPr>
                <p:spPr bwMode="auto">
                  <a:xfrm flipV="1">
                    <a:off x="5433237" y="839972"/>
                    <a:ext cx="0" cy="3154362"/>
                  </a:xfrm>
                  <a:prstGeom prst="line">
                    <a:avLst/>
                  </a:prstGeom>
                  <a:noFill/>
                  <a:ln w="6350">
                    <a:solidFill>
                      <a:srgbClr val="0070C0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9" name="Line 30"/>
                  <p:cNvCxnSpPr/>
                  <p:nvPr/>
                </p:nvCxnSpPr>
                <p:spPr bwMode="auto">
                  <a:xfrm>
                    <a:off x="1881963" y="839972"/>
                    <a:ext cx="5778500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70C0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0" name="Line 31"/>
                  <p:cNvCxnSpPr/>
                  <p:nvPr/>
                </p:nvCxnSpPr>
                <p:spPr bwMode="auto">
                  <a:xfrm flipV="1">
                    <a:off x="6592186" y="871870"/>
                    <a:ext cx="0" cy="3154363"/>
                  </a:xfrm>
                  <a:prstGeom prst="line">
                    <a:avLst/>
                  </a:prstGeom>
                  <a:noFill/>
                  <a:ln w="6350">
                    <a:solidFill>
                      <a:srgbClr val="0070C0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41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98511" y="3242930"/>
                    <a:ext cx="742950" cy="3667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endParaRPr lang="fr-FR"/>
                  </a:p>
                </p:txBody>
              </p:sp>
              <p:cxnSp>
                <p:nvCxnSpPr>
                  <p:cNvPr id="42" name="Line 22"/>
                  <p:cNvCxnSpPr/>
                  <p:nvPr/>
                </p:nvCxnSpPr>
                <p:spPr bwMode="auto">
                  <a:xfrm>
                    <a:off x="1881963" y="4008474"/>
                    <a:ext cx="676910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oval" w="med" len="med"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3" name="Line 28"/>
                  <p:cNvCxnSpPr/>
                  <p:nvPr/>
                </p:nvCxnSpPr>
                <p:spPr bwMode="auto">
                  <a:xfrm flipV="1">
                    <a:off x="4274288" y="839972"/>
                    <a:ext cx="0" cy="3154362"/>
                  </a:xfrm>
                  <a:prstGeom prst="line">
                    <a:avLst/>
                  </a:prstGeom>
                  <a:noFill/>
                  <a:ln w="6350">
                    <a:solidFill>
                      <a:srgbClr val="0070C0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9" name="Rectangle 18"/>
                <p:cNvSpPr>
                  <a:spLocks noChangeArrowheads="1"/>
                </p:cNvSpPr>
                <p:nvPr/>
              </p:nvSpPr>
              <p:spPr bwMode="auto">
                <a:xfrm>
                  <a:off x="2078090" y="1193314"/>
                  <a:ext cx="947856" cy="56449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2533213" y="1036769"/>
                <a:ext cx="1351280" cy="87693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720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100" b="1" dirty="0">
                    <a:effectLst/>
                    <a:ea typeface="Calibri"/>
                    <a:cs typeface="Calibri"/>
                  </a:rPr>
                  <a:t>Choix des systèmes </a:t>
                </a:r>
                <a:endParaRPr lang="fr-FR" sz="1100" dirty="0">
                  <a:effectLst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100" b="1" dirty="0">
                    <a:effectLst/>
                    <a:ea typeface="Calibri"/>
                    <a:cs typeface="Calibri"/>
                  </a:rPr>
                  <a:t>pluritechnologiques</a:t>
                </a:r>
                <a:endParaRPr lang="fr-FR" sz="1100" dirty="0">
                  <a:effectLst/>
                  <a:ea typeface="Calibri"/>
                  <a:cs typeface="Times New Roman"/>
                </a:endParaRPr>
              </a:p>
            </p:txBody>
          </p:sp>
        </p:grp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123478" y="542925"/>
              <a:ext cx="668655" cy="8921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2050" name="Picture 2" descr="http://www.machines-emballage-france.com/machines/ligne-conditionnement-formes-liquides/photo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5" y="4949171"/>
            <a:ext cx="2608506" cy="1533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itre 1"/>
          <p:cNvSpPr txBox="1">
            <a:spLocks/>
          </p:cNvSpPr>
          <p:nvPr/>
        </p:nvSpPr>
        <p:spPr>
          <a:xfrm>
            <a:off x="488504" y="18085"/>
            <a:ext cx="9417496" cy="67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 plateau technique des systèmes </a:t>
            </a:r>
            <a:r>
              <a:rPr lang="fr-FR" sz="28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pluritechnologiques</a:t>
            </a:r>
            <a:endParaRPr lang="fr-FR" sz="28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220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88950" y="22225"/>
            <a:ext cx="9417050" cy="670471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 laboratoire pluritechnologique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2847" y="509452"/>
            <a:ext cx="9453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Dédiée à l’enseignement de « Etude pluritechnologiques des systèmes »</a:t>
            </a:r>
          </a:p>
          <a:p>
            <a:pPr algn="ctr"/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et «  organisation de la maintenance »</a:t>
            </a:r>
            <a:endParaRPr lang="fr-FR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1437" y="1290893"/>
            <a:ext cx="88452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600" dirty="0" smtClean="0">
                <a:latin typeface="+mn-lt"/>
              </a:rPr>
              <a:t>Les sous-systèmes présents dans ce laboratoire sont dédiés </a:t>
            </a:r>
            <a:r>
              <a:rPr lang="fr-FR" sz="1600" dirty="0">
                <a:latin typeface="+mn-lt"/>
              </a:rPr>
              <a:t>à des activités pratiques d’apprentissage </a:t>
            </a:r>
            <a:r>
              <a:rPr lang="fr-FR" sz="1600" dirty="0" smtClean="0">
                <a:latin typeface="+mn-lt"/>
              </a:rPr>
              <a:t>relatives à des </a:t>
            </a:r>
            <a:r>
              <a:rPr lang="fr-FR" sz="1600" b="1" dirty="0" smtClean="0">
                <a:latin typeface="+mn-lt"/>
              </a:rPr>
              <a:t>chaines d’énergie (S6) et des chaines d’information (S7) </a:t>
            </a:r>
            <a:r>
              <a:rPr lang="fr-FR" sz="1600" dirty="0" smtClean="0">
                <a:latin typeface="+mn-lt"/>
              </a:rPr>
              <a:t>: 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Découverte  de solutions technologies 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Appropriation des principes scientifiques et techniques 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Identification et caractérisation des comportements et des performances,</a:t>
            </a:r>
            <a:endParaRPr lang="fr-FR" sz="1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just"/>
            <a:endParaRPr lang="fr-FR" sz="1600" dirty="0" smtClean="0">
              <a:latin typeface="+mn-lt"/>
            </a:endParaRPr>
          </a:p>
          <a:p>
            <a:pPr algn="just"/>
            <a:r>
              <a:rPr lang="fr-FR" sz="1600" dirty="0" smtClean="0">
                <a:latin typeface="+mn-lt"/>
              </a:rPr>
              <a:t>Ces </a:t>
            </a:r>
            <a:r>
              <a:rPr lang="fr-FR" sz="1600" dirty="0">
                <a:latin typeface="+mn-lt"/>
              </a:rPr>
              <a:t>sous-systèmes </a:t>
            </a:r>
            <a:r>
              <a:rPr lang="fr-FR" sz="1600" dirty="0" smtClean="0">
                <a:latin typeface="+mn-lt"/>
              </a:rPr>
              <a:t>présents </a:t>
            </a:r>
            <a:r>
              <a:rPr lang="fr-FR" sz="1600" dirty="0">
                <a:latin typeface="+mn-lt"/>
              </a:rPr>
              <a:t>dans le laboratoire sont </a:t>
            </a:r>
            <a:r>
              <a:rPr lang="fr-FR" sz="1600" dirty="0" smtClean="0">
                <a:latin typeface="+mn-lt"/>
              </a:rPr>
              <a:t>des :</a:t>
            </a:r>
            <a:endParaRPr lang="fr-FR" sz="1600" dirty="0">
              <a:latin typeface="+mn-lt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sous-systèmes issus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de systèmes réels industriels de production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600" dirty="0">
                <a:latin typeface="+mn-lt"/>
              </a:rPr>
              <a:t>(présents dans l’atelier de maintenance) ; 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systèmes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d’apprentissage didactique </a:t>
            </a:r>
            <a:r>
              <a:rPr lang="fr-FR" sz="1600" dirty="0">
                <a:latin typeface="+mn-lt"/>
              </a:rPr>
              <a:t>tels que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des bancs de câblage et d’essais des énergies hydrauliques, pneumatiques et électriques</a:t>
            </a:r>
            <a:r>
              <a:rPr lang="fr-FR" sz="1600" b="1" dirty="0">
                <a:latin typeface="+mn-lt"/>
              </a:rPr>
              <a:t> ;</a:t>
            </a:r>
            <a:endParaRPr lang="fr-FR" sz="1600" dirty="0">
              <a:latin typeface="+mn-lt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systèmes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techniques </a:t>
            </a:r>
            <a:r>
              <a:rPr lang="fr-FR" sz="1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didactisés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600" dirty="0">
                <a:latin typeface="+mn-lt"/>
              </a:rPr>
              <a:t>comportant des parties opératives</a:t>
            </a:r>
            <a:r>
              <a:rPr lang="fr-FR" sz="1600" b="1" dirty="0">
                <a:latin typeface="+mn-lt"/>
              </a:rPr>
              <a:t> </a:t>
            </a:r>
            <a:r>
              <a:rPr lang="fr-FR" sz="1600" dirty="0">
                <a:latin typeface="+mn-lt"/>
              </a:rPr>
              <a:t>associées à des systèmes de commande illustrant la diversité des technologies de commande en vigueur (technologie câblée, programmation, asservissement, régulation, communication et dialogue à distance</a:t>
            </a:r>
            <a:r>
              <a:rPr lang="fr-FR" sz="1600" dirty="0" smtClean="0">
                <a:latin typeface="+mn-lt"/>
              </a:rPr>
              <a:t>….).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73" y="5571234"/>
            <a:ext cx="1514380" cy="989887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2744867" y="4900601"/>
            <a:ext cx="1519316" cy="1794436"/>
            <a:chOff x="2853508" y="4936815"/>
            <a:chExt cx="1519316" cy="1794436"/>
          </a:xfrm>
        </p:grpSpPr>
        <p:pic>
          <p:nvPicPr>
            <p:cNvPr id="4098" name="Picture 2" descr="http://www.deltalab.fr/images-du-site/eem-hydraulique/sh-millenium-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508" y="4936815"/>
              <a:ext cx="1519316" cy="1794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Parallélogramme 7"/>
            <p:cNvSpPr/>
            <p:nvPr/>
          </p:nvSpPr>
          <p:spPr>
            <a:xfrm>
              <a:off x="3832023" y="5034486"/>
              <a:ext cx="303919" cy="100425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100" name="Picture 4" descr="http://www.schneider-electric.fr/images/pictures/societe/enseignement/banc-de-cablage1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63" y="4807701"/>
            <a:ext cx="1077364" cy="178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chneider-electric.fr/images/pictures/societe/enseignement/banc_schema_liaison_terre_1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093" y="4923480"/>
            <a:ext cx="796705" cy="165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bema.fr/images/vignettes/valises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16" y="4911506"/>
            <a:ext cx="9239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sifdda.fr/fileadmin/user_upload/sifdda/images/telechargement/6204_supervision_b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374455" y="4881838"/>
            <a:ext cx="1050202" cy="13989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lh4.googleusercontent.com/-nYJm-UWfKnc/UPRWtWO6NVI/AAAAAAAAAkk/X4BRbi_83lA/s400/P10707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852" y="5117589"/>
            <a:ext cx="1591744" cy="1193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61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13009-2F95-4680-9DBC-E7DD6010E3D3}" type="slidenum">
              <a:rPr lang="fr-FR"/>
              <a:pPr>
                <a:defRPr/>
              </a:pPr>
              <a:t>5</a:t>
            </a:fld>
            <a:endParaRPr lang="fr-FR"/>
          </a:p>
        </p:txBody>
      </p:sp>
      <p:sp>
        <p:nvSpPr>
          <p:cNvPr id="14338" name="Titre 1"/>
          <p:cNvSpPr>
            <a:spLocks noGrp="1"/>
          </p:cNvSpPr>
          <p:nvPr>
            <p:ph type="ctrTitle"/>
          </p:nvPr>
        </p:nvSpPr>
        <p:spPr>
          <a:xfrm>
            <a:off x="776288" y="2349500"/>
            <a:ext cx="8713216" cy="16555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équipements de formation</a:t>
            </a:r>
            <a:endParaRPr lang="fr-FR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345" name="ZoneTexte 3"/>
          <p:cNvSpPr txBox="1">
            <a:spLocks noChangeArrowheads="1"/>
          </p:cNvSpPr>
          <p:nvPr/>
        </p:nvSpPr>
        <p:spPr bwMode="auto">
          <a:xfrm>
            <a:off x="1601788" y="6381750"/>
            <a:ext cx="6769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dirty="0" smtClean="0">
                <a:solidFill>
                  <a:srgbClr val="7F7F7F"/>
                </a:solidFill>
                <a:latin typeface="Calibri" pitchFamily="34" charset="0"/>
              </a:rPr>
              <a:t>Jean-Pierre DELORME – IA-IPR STI Montpellier</a:t>
            </a:r>
            <a:endParaRPr lang="fr-FR" sz="14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88504" y="188640"/>
            <a:ext cx="9417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Séminaire national BTS Maintenance des Systèmes – Paris – 13 et 14 novembre 2014</a:t>
            </a:r>
            <a:endParaRPr lang="fr-FR" sz="2000" dirty="0">
              <a:latin typeface="+mn-lt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848544" y="3429001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Option « Systèmes énergétiques et fluidiques »</a:t>
            </a:r>
            <a:endParaRPr lang="fr-FR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8888" y="908720"/>
            <a:ext cx="2574310" cy="1930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0439" y="4365104"/>
            <a:ext cx="2894706" cy="1929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39" y="908719"/>
            <a:ext cx="2574311" cy="1930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82" y="4258904"/>
            <a:ext cx="2691129" cy="1794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958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88504" y="18085"/>
            <a:ext cx="9417496" cy="67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 plateau technique des systèmes </a:t>
            </a:r>
            <a:r>
              <a:rPr lang="fr-FR" sz="28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pluritechnologiques</a:t>
            </a:r>
            <a:endParaRPr lang="fr-FR" sz="28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505" y="776917"/>
            <a:ext cx="912472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" lvl="0" algn="just"/>
            <a:r>
              <a:rPr lang="fr-FR" sz="2000" b="1" i="1" dirty="0">
                <a:latin typeface="+mj-lt"/>
              </a:rPr>
              <a:t>Suffisamment spacieux pour recevoir des systèmes de taille réelle permettant d’aborder les problématiques métier concernant : </a:t>
            </a:r>
          </a:p>
          <a:p>
            <a:pPr lvl="0" algn="just"/>
            <a:endParaRPr lang="fr-FR" sz="2400" dirty="0">
              <a:latin typeface="+mn-lt"/>
            </a:endParaRPr>
          </a:p>
          <a:p>
            <a:pPr marL="1440000" lvl="0" indent="-342900">
              <a:buFont typeface="Wingdings"/>
              <a:buChar char="Ø"/>
            </a:pPr>
            <a:r>
              <a:rPr lang="fr-FR" sz="2000" b="1" dirty="0" smtClean="0">
                <a:solidFill>
                  <a:schemeClr val="tx2"/>
                </a:solidFill>
                <a:latin typeface="+mn-lt"/>
              </a:rPr>
              <a:t>La ventilation et la climatisation</a:t>
            </a:r>
          </a:p>
          <a:p>
            <a:pPr marL="1440000" lvl="0" indent="-342900" algn="just">
              <a:buFont typeface="Wingdings"/>
              <a:buChar char="Ø"/>
            </a:pPr>
            <a:endParaRPr lang="fr-FR" sz="2000" dirty="0">
              <a:solidFill>
                <a:schemeClr val="tx2"/>
              </a:solidFill>
              <a:latin typeface="+mn-lt"/>
            </a:endParaRPr>
          </a:p>
          <a:p>
            <a:pPr marL="1440000" lvl="0" indent="-342900">
              <a:buFont typeface="Wingdings"/>
              <a:buChar char="Ø"/>
            </a:pPr>
            <a:r>
              <a:rPr lang="fr-FR" sz="2000" b="1" dirty="0">
                <a:solidFill>
                  <a:schemeClr val="tx2"/>
                </a:solidFill>
                <a:latin typeface="+mn-lt"/>
              </a:rPr>
              <a:t>Le </a:t>
            </a:r>
            <a:r>
              <a:rPr lang="fr-FR" sz="2000" b="1" dirty="0" smtClean="0">
                <a:solidFill>
                  <a:schemeClr val="tx2"/>
                </a:solidFill>
                <a:latin typeface="+mn-lt"/>
              </a:rPr>
              <a:t>chauffage</a:t>
            </a:r>
          </a:p>
          <a:p>
            <a:pPr marL="1440000" lvl="0" indent="-342900">
              <a:buFont typeface="Wingdings"/>
              <a:buChar char="Ø"/>
            </a:pPr>
            <a:endParaRPr lang="fr-FR" sz="2000" b="1" dirty="0">
              <a:solidFill>
                <a:schemeClr val="tx2"/>
              </a:solidFill>
              <a:latin typeface="+mn-lt"/>
            </a:endParaRPr>
          </a:p>
          <a:p>
            <a:pPr marL="1440000" lvl="0" indent="-342900">
              <a:buFont typeface="Wingdings"/>
              <a:buChar char="Ø"/>
            </a:pPr>
            <a:r>
              <a:rPr lang="fr-FR" sz="2000" b="1" dirty="0" smtClean="0">
                <a:solidFill>
                  <a:schemeClr val="tx2"/>
                </a:solidFill>
                <a:latin typeface="+mn-lt"/>
              </a:rPr>
              <a:t>Les énergies renouvelables</a:t>
            </a:r>
          </a:p>
          <a:p>
            <a:pPr marL="1440000" lvl="0" indent="-342900">
              <a:buFont typeface="Wingdings"/>
              <a:buChar char="Ø"/>
            </a:pPr>
            <a:endParaRPr lang="fr-FR" sz="2000" dirty="0">
              <a:solidFill>
                <a:schemeClr val="tx2"/>
              </a:solidFill>
              <a:latin typeface="+mn-lt"/>
            </a:endParaRPr>
          </a:p>
          <a:p>
            <a:pPr marL="1440000" indent="-342900">
              <a:buFont typeface="Wingdings"/>
              <a:buChar char="Ø"/>
            </a:pPr>
            <a:r>
              <a:rPr lang="fr-FR" sz="2000" b="1" dirty="0">
                <a:solidFill>
                  <a:schemeClr val="tx2"/>
                </a:solidFill>
                <a:latin typeface="+mn-lt"/>
              </a:rPr>
              <a:t>La production d’eau chaude </a:t>
            </a:r>
            <a:r>
              <a:rPr lang="fr-FR" sz="2000" b="1" dirty="0" smtClean="0">
                <a:solidFill>
                  <a:schemeClr val="tx2"/>
                </a:solidFill>
                <a:latin typeface="+mn-lt"/>
              </a:rPr>
              <a:t>sanitaire</a:t>
            </a:r>
          </a:p>
          <a:p>
            <a:pPr marL="1440000" indent="-342900">
              <a:buFont typeface="Wingdings"/>
              <a:buChar char="Ø"/>
            </a:pPr>
            <a:endParaRPr lang="fr-FR" sz="2000" dirty="0">
              <a:solidFill>
                <a:schemeClr val="tx2"/>
              </a:solidFill>
              <a:latin typeface="+mn-lt"/>
            </a:endParaRPr>
          </a:p>
          <a:p>
            <a:pPr marL="1440000" lvl="0" indent="-342900">
              <a:buFont typeface="Wingdings"/>
              <a:buChar char="Ø"/>
            </a:pPr>
            <a:r>
              <a:rPr lang="fr-FR" sz="2000" b="1" dirty="0">
                <a:solidFill>
                  <a:schemeClr val="tx2"/>
                </a:solidFill>
                <a:latin typeface="+mn-lt"/>
              </a:rPr>
              <a:t>Le traitement de </a:t>
            </a:r>
            <a:r>
              <a:rPr lang="fr-FR" sz="2000" b="1" dirty="0" smtClean="0">
                <a:solidFill>
                  <a:schemeClr val="tx2"/>
                </a:solidFill>
                <a:latin typeface="+mn-lt"/>
              </a:rPr>
              <a:t>l’eau</a:t>
            </a:r>
          </a:p>
          <a:p>
            <a:pPr marL="1440000" lvl="0" indent="-342900">
              <a:buFont typeface="Wingdings"/>
              <a:buChar char="Ø"/>
            </a:pPr>
            <a:endParaRPr lang="fr-FR" sz="2000" b="1" dirty="0" smtClean="0">
              <a:solidFill>
                <a:schemeClr val="tx2"/>
              </a:solidFill>
              <a:latin typeface="+mn-lt"/>
            </a:endParaRPr>
          </a:p>
          <a:p>
            <a:pPr marL="1440000" indent="-342900">
              <a:buFont typeface="Wingdings"/>
              <a:buChar char="Ø"/>
            </a:pPr>
            <a:r>
              <a:rPr lang="fr-FR" sz="2000" b="1" dirty="0" smtClean="0">
                <a:solidFill>
                  <a:schemeClr val="tx2"/>
                </a:solidFill>
                <a:latin typeface="+mn-lt"/>
              </a:rPr>
              <a:t>Le froid</a:t>
            </a:r>
          </a:p>
          <a:p>
            <a:pPr marL="1440000" indent="-342900">
              <a:buFont typeface="Wingdings"/>
              <a:buChar char="Ø"/>
            </a:pPr>
            <a:endParaRPr lang="fr-FR" sz="2000" b="1" i="1" dirty="0" smtClean="0">
              <a:latin typeface="+mn-lt"/>
            </a:endParaRPr>
          </a:p>
          <a:p>
            <a:pPr marL="17100" algn="just"/>
            <a:r>
              <a:rPr lang="fr-FR" sz="2000" b="1" i="1" dirty="0" smtClean="0">
                <a:latin typeface="+mj-lt"/>
              </a:rPr>
              <a:t>Les </a:t>
            </a:r>
            <a:r>
              <a:rPr lang="fr-FR" sz="2000" b="1" i="1" dirty="0">
                <a:latin typeface="+mj-lt"/>
              </a:rPr>
              <a:t>matériels sont livrés avec les dossiers de conduite et d’entretien ainsi que des manuels </a:t>
            </a:r>
            <a:r>
              <a:rPr lang="fr-FR" sz="2000" b="1" i="1" dirty="0" smtClean="0">
                <a:latin typeface="+mj-lt"/>
              </a:rPr>
              <a:t>techniques.</a:t>
            </a:r>
            <a:endParaRPr lang="fr-FR" sz="2000" b="1" i="1" dirty="0">
              <a:latin typeface="+mj-lt"/>
            </a:endParaRPr>
          </a:p>
          <a:p>
            <a:pPr marL="1440000" indent="-342900">
              <a:buFont typeface="Wingdings"/>
              <a:buChar char="Ø"/>
            </a:pPr>
            <a:endParaRPr lang="fr-FR" sz="24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173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4262642" y="2237341"/>
            <a:ext cx="3672408" cy="2448272"/>
          </a:xfrm>
          <a:prstGeom prst="roundRect">
            <a:avLst>
              <a:gd name="adj" fmla="val 11890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Zone de systèmes pluritechnologiques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6998946" y="1661277"/>
            <a:ext cx="1944216" cy="1080120"/>
          </a:xfrm>
          <a:prstGeom prst="roundRect">
            <a:avLst>
              <a:gd name="adj" fmla="val 11890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Espace de réparation-démontage-montage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950274" y="1661277"/>
            <a:ext cx="2880320" cy="1584176"/>
          </a:xfrm>
          <a:prstGeom prst="roundRect">
            <a:avLst>
              <a:gd name="adj" fmla="val 1189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Laboratoire pluritechnologique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82322" y="3965533"/>
            <a:ext cx="2448272" cy="1368152"/>
          </a:xfrm>
          <a:prstGeom prst="roundRect">
            <a:avLst>
              <a:gd name="adj" fmla="val 11890"/>
            </a:avLst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1 Salle d’enseignement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7647018" y="4325573"/>
            <a:ext cx="1728192" cy="1152128"/>
          </a:xfrm>
          <a:prstGeom prst="roundRect">
            <a:avLst>
              <a:gd name="adj" fmla="val 11890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Magasin de stockage</a:t>
            </a:r>
            <a:endParaRPr lang="fr-FR" b="1" dirty="0">
              <a:solidFill>
                <a:schemeClr val="tx1"/>
              </a:solidFill>
            </a:endParaRPr>
          </a:p>
        </p:txBody>
      </p:sp>
      <p:grpSp>
        <p:nvGrpSpPr>
          <p:cNvPr id="8" name="Groupe 7"/>
          <p:cNvGrpSpPr>
            <a:grpSpLocks noChangeAspect="1"/>
          </p:cNvGrpSpPr>
          <p:nvPr/>
        </p:nvGrpSpPr>
        <p:grpSpPr>
          <a:xfrm>
            <a:off x="3182522" y="2885413"/>
            <a:ext cx="1576545" cy="1296000"/>
            <a:chOff x="2596950" y="4076335"/>
            <a:chExt cx="576064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lèche courbée vers le haut 8"/>
            <p:cNvSpPr>
              <a:spLocks noChangeAspect="1"/>
            </p:cNvSpPr>
            <p:nvPr/>
          </p:nvSpPr>
          <p:spPr bwMode="auto">
            <a:xfrm rot="1116718">
              <a:off x="2596950" y="4297544"/>
              <a:ext cx="513660" cy="210839"/>
            </a:xfrm>
            <a:prstGeom prst="curvedUpArrow">
              <a:avLst>
                <a:gd name="adj1" fmla="val 25000"/>
                <a:gd name="adj2" fmla="val 50010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0" name="Flèche courbée vers le bas 9"/>
            <p:cNvSpPr>
              <a:spLocks noChangeAspect="1"/>
            </p:cNvSpPr>
            <p:nvPr/>
          </p:nvSpPr>
          <p:spPr bwMode="auto">
            <a:xfrm rot="1116718" flipH="1">
              <a:off x="2673110" y="4076335"/>
              <a:ext cx="499904" cy="200470"/>
            </a:xfrm>
            <a:prstGeom prst="curvedDownArrow">
              <a:avLst>
                <a:gd name="adj1" fmla="val 25011"/>
                <a:gd name="adj2" fmla="val 50012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</p:grpSp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6638906" y="2381357"/>
            <a:ext cx="700685" cy="576000"/>
            <a:chOff x="2596950" y="4076335"/>
            <a:chExt cx="576064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Flèche courbée vers le haut 11"/>
            <p:cNvSpPr>
              <a:spLocks noChangeAspect="1"/>
            </p:cNvSpPr>
            <p:nvPr/>
          </p:nvSpPr>
          <p:spPr bwMode="auto">
            <a:xfrm rot="1116718">
              <a:off x="2596950" y="4297544"/>
              <a:ext cx="513660" cy="210839"/>
            </a:xfrm>
            <a:prstGeom prst="curvedUpArrow">
              <a:avLst>
                <a:gd name="adj1" fmla="val 25000"/>
                <a:gd name="adj2" fmla="val 50010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3" name="Flèche courbée vers le bas 12"/>
            <p:cNvSpPr>
              <a:spLocks noChangeAspect="1"/>
            </p:cNvSpPr>
            <p:nvPr/>
          </p:nvSpPr>
          <p:spPr bwMode="auto">
            <a:xfrm rot="1116718" flipH="1">
              <a:off x="2673110" y="4076335"/>
              <a:ext cx="499904" cy="200470"/>
            </a:xfrm>
            <a:prstGeom prst="curvedDownArrow">
              <a:avLst>
                <a:gd name="adj1" fmla="val 25011"/>
                <a:gd name="adj2" fmla="val 50012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</p:grpSp>
      <p:grpSp>
        <p:nvGrpSpPr>
          <p:cNvPr id="14" name="Groupe 13"/>
          <p:cNvGrpSpPr>
            <a:grpSpLocks noChangeAspect="1"/>
          </p:cNvGrpSpPr>
          <p:nvPr/>
        </p:nvGrpSpPr>
        <p:grpSpPr>
          <a:xfrm>
            <a:off x="7358986" y="4037541"/>
            <a:ext cx="700685" cy="576000"/>
            <a:chOff x="2596950" y="4076335"/>
            <a:chExt cx="576064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Flèche courbée vers le haut 14"/>
            <p:cNvSpPr>
              <a:spLocks noChangeAspect="1"/>
            </p:cNvSpPr>
            <p:nvPr/>
          </p:nvSpPr>
          <p:spPr bwMode="auto">
            <a:xfrm rot="1116718">
              <a:off x="2596950" y="4297544"/>
              <a:ext cx="513660" cy="210839"/>
            </a:xfrm>
            <a:prstGeom prst="curvedUpArrow">
              <a:avLst>
                <a:gd name="adj1" fmla="val 25000"/>
                <a:gd name="adj2" fmla="val 50010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6" name="Flèche courbée vers le bas 15"/>
            <p:cNvSpPr>
              <a:spLocks noChangeAspect="1"/>
            </p:cNvSpPr>
            <p:nvPr/>
          </p:nvSpPr>
          <p:spPr bwMode="auto">
            <a:xfrm rot="1116718" flipH="1">
              <a:off x="2673110" y="4076335"/>
              <a:ext cx="499904" cy="200470"/>
            </a:xfrm>
            <a:prstGeom prst="curvedDownArrow">
              <a:avLst>
                <a:gd name="adj1" fmla="val 25011"/>
                <a:gd name="adj2" fmla="val 50012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0" name="Titre 1"/>
          <p:cNvSpPr txBox="1">
            <a:spLocks/>
          </p:cNvSpPr>
          <p:nvPr/>
        </p:nvSpPr>
        <p:spPr>
          <a:xfrm>
            <a:off x="488504" y="0"/>
            <a:ext cx="9417496" cy="72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Rappel de la configuration générale (standard)</a:t>
            </a:r>
            <a:endParaRPr lang="fr-FR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439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232" y="0"/>
            <a:ext cx="9436768" cy="81814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Configuration possible en </a:t>
            </a:r>
            <a:r>
              <a:rPr lang="fr-FR" sz="3200" b="1" u="sng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département</a:t>
            </a: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intégrant l’enseignement général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17357" y="5691900"/>
            <a:ext cx="9161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>
                <a:latin typeface="+mj-lt"/>
              </a:rPr>
              <a:t>La configuration des plateaux techniques doit tenir compte des plateaux techniques déjà existants pour les établissements ayant la formation au BTS FEE option </a:t>
            </a:r>
            <a:r>
              <a:rPr lang="fr-FR" sz="2000" b="1" i="1" dirty="0" smtClean="0">
                <a:latin typeface="+mj-lt"/>
              </a:rPr>
              <a:t>D.</a:t>
            </a:r>
            <a:endParaRPr lang="fr-FR" sz="2000" b="1" i="1" dirty="0">
              <a:latin typeface="+mj-lt"/>
            </a:endParaRPr>
          </a:p>
        </p:txBody>
      </p:sp>
      <p:grpSp>
        <p:nvGrpSpPr>
          <p:cNvPr id="45" name="Groupe 44"/>
          <p:cNvGrpSpPr/>
          <p:nvPr/>
        </p:nvGrpSpPr>
        <p:grpSpPr>
          <a:xfrm>
            <a:off x="6922600" y="1287385"/>
            <a:ext cx="2498126" cy="1162493"/>
            <a:chOff x="6200970" y="1320800"/>
            <a:chExt cx="1290817" cy="1761066"/>
          </a:xfr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6" name="Rectangle à coins arrondis 45"/>
            <p:cNvSpPr/>
            <p:nvPr/>
          </p:nvSpPr>
          <p:spPr>
            <a:xfrm>
              <a:off x="6200970" y="1320800"/>
              <a:ext cx="1290817" cy="1761066"/>
            </a:xfrm>
            <a:prstGeom prst="round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47" name="Rectangle 46"/>
            <p:cNvSpPr/>
            <p:nvPr/>
          </p:nvSpPr>
          <p:spPr>
            <a:xfrm>
              <a:off x="6263982" y="1383812"/>
              <a:ext cx="1164793" cy="1635042"/>
            </a:xfrm>
            <a:prstGeom prst="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60960" rIns="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Appareils de mesure</a:t>
              </a:r>
              <a:endParaRPr lang="fr-FR" b="1" kern="12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3521530" y="1288652"/>
            <a:ext cx="3039101" cy="1186557"/>
            <a:chOff x="3187980" y="1320800"/>
            <a:chExt cx="1356943" cy="1761066"/>
          </a:xfr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9" name="Rectangle à coins arrondis 48"/>
            <p:cNvSpPr/>
            <p:nvPr/>
          </p:nvSpPr>
          <p:spPr>
            <a:xfrm>
              <a:off x="3187980" y="1320800"/>
              <a:ext cx="1356943" cy="1761066"/>
            </a:xfrm>
            <a:prstGeom prst="round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50" name="Rectangle 49"/>
            <p:cNvSpPr/>
            <p:nvPr/>
          </p:nvSpPr>
          <p:spPr>
            <a:xfrm>
              <a:off x="3222354" y="1392302"/>
              <a:ext cx="1249544" cy="1618062"/>
            </a:xfrm>
            <a:prstGeom prst="rect">
              <a:avLst/>
            </a:prstGeom>
            <a:no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60960" rIns="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dirty="0" smtClean="0">
                  <a:solidFill>
                    <a:schemeClr val="tx1"/>
                  </a:solidFill>
                  <a:latin typeface="Arial Narrow" pitchFamily="34" charset="0"/>
                </a:rPr>
                <a:t>Zone de montage démontage nettoyage et réparation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(Etablis et outillage)</a:t>
              </a:r>
              <a:endParaRPr lang="fr-FR" b="1" kern="12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790057" y="1273329"/>
            <a:ext cx="2326122" cy="1188000"/>
            <a:chOff x="1499066" y="1320800"/>
            <a:chExt cx="1300962" cy="1761066"/>
          </a:xfr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2" name="Rectangle à coins arrondis 51"/>
            <p:cNvSpPr/>
            <p:nvPr/>
          </p:nvSpPr>
          <p:spPr>
            <a:xfrm>
              <a:off x="1499066" y="1320800"/>
              <a:ext cx="1300962" cy="1761066"/>
            </a:xfrm>
            <a:prstGeom prst="roundRect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52"/>
            <p:cNvSpPr/>
            <p:nvPr/>
          </p:nvSpPr>
          <p:spPr>
            <a:xfrm>
              <a:off x="1572223" y="1383812"/>
              <a:ext cx="1164793" cy="1635042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60960" rIns="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Bancs de mesure et maquettes didactiques</a:t>
              </a:r>
              <a:endParaRPr lang="fr-FR" b="1" kern="12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37" name="Rectangle à coins arrondis 36"/>
          <p:cNvSpPr/>
          <p:nvPr/>
        </p:nvSpPr>
        <p:spPr>
          <a:xfrm>
            <a:off x="3181423" y="2966912"/>
            <a:ext cx="3672408" cy="2448272"/>
          </a:xfrm>
          <a:prstGeom prst="roundRect">
            <a:avLst>
              <a:gd name="adj" fmla="val 11890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Zone de systèmes pluritechnologiques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60" name="Flèche vers le bas 59"/>
          <p:cNvSpPr/>
          <p:nvPr/>
        </p:nvSpPr>
        <p:spPr>
          <a:xfrm rot="18514747">
            <a:off x="2618554" y="2050829"/>
            <a:ext cx="371192" cy="178415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lèche vers le bas 62"/>
          <p:cNvSpPr/>
          <p:nvPr/>
        </p:nvSpPr>
        <p:spPr>
          <a:xfrm>
            <a:off x="4855484" y="2516418"/>
            <a:ext cx="371192" cy="491483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lèche vers le bas 63"/>
          <p:cNvSpPr/>
          <p:nvPr/>
        </p:nvSpPr>
        <p:spPr>
          <a:xfrm rot="2710944">
            <a:off x="6993855" y="2058873"/>
            <a:ext cx="371192" cy="1670405"/>
          </a:xfrm>
          <a:prstGeom prst="downArrow">
            <a:avLst>
              <a:gd name="adj1" fmla="val 50000"/>
              <a:gd name="adj2" fmla="val 3055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565484" y="3894096"/>
            <a:ext cx="2562728" cy="152012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5325" y="4179028"/>
            <a:ext cx="2594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Salle banalisée pour les enseignements à caractère généraux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6916847" y="3869287"/>
            <a:ext cx="2732478" cy="1368152"/>
            <a:chOff x="6543869" y="4194133"/>
            <a:chExt cx="2732478" cy="1368152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6543869" y="4194133"/>
              <a:ext cx="2732478" cy="1368152"/>
            </a:xfrm>
            <a:prstGeom prst="roundRect">
              <a:avLst>
                <a:gd name="adj" fmla="val 11890"/>
              </a:avLst>
            </a:prstGeo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6564243" y="4311369"/>
              <a:ext cx="26278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Salle d’enseignement multimédia permettant de recevoir une classe entière </a:t>
              </a:r>
              <a:endParaRPr lang="fr-FR" dirty="0"/>
            </a:p>
          </p:txBody>
        </p:sp>
      </p:grpSp>
      <p:grpSp>
        <p:nvGrpSpPr>
          <p:cNvPr id="25" name="Groupe 24"/>
          <p:cNvGrpSpPr>
            <a:grpSpLocks noChangeAspect="1"/>
          </p:cNvGrpSpPr>
          <p:nvPr/>
        </p:nvGrpSpPr>
        <p:grpSpPr>
          <a:xfrm>
            <a:off x="2847144" y="4446621"/>
            <a:ext cx="700685" cy="576000"/>
            <a:chOff x="2596950" y="4076335"/>
            <a:chExt cx="576064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Flèche courbée vers le haut 25"/>
            <p:cNvSpPr>
              <a:spLocks noChangeAspect="1"/>
            </p:cNvSpPr>
            <p:nvPr/>
          </p:nvSpPr>
          <p:spPr bwMode="auto">
            <a:xfrm rot="1116718">
              <a:off x="2596950" y="4297544"/>
              <a:ext cx="513660" cy="210839"/>
            </a:xfrm>
            <a:prstGeom prst="curvedUpArrow">
              <a:avLst>
                <a:gd name="adj1" fmla="val 25000"/>
                <a:gd name="adj2" fmla="val 50010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27" name="Flèche courbée vers le bas 26"/>
            <p:cNvSpPr>
              <a:spLocks noChangeAspect="1"/>
            </p:cNvSpPr>
            <p:nvPr/>
          </p:nvSpPr>
          <p:spPr bwMode="auto">
            <a:xfrm rot="1116718" flipH="1">
              <a:off x="2673110" y="4076335"/>
              <a:ext cx="499904" cy="200470"/>
            </a:xfrm>
            <a:prstGeom prst="curvedDownArrow">
              <a:avLst>
                <a:gd name="adj1" fmla="val 25011"/>
                <a:gd name="adj2" fmla="val 50012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</p:grpSp>
      <p:grpSp>
        <p:nvGrpSpPr>
          <p:cNvPr id="28" name="Groupe 27"/>
          <p:cNvGrpSpPr>
            <a:grpSpLocks noChangeAspect="1"/>
          </p:cNvGrpSpPr>
          <p:nvPr/>
        </p:nvGrpSpPr>
        <p:grpSpPr>
          <a:xfrm>
            <a:off x="6432555" y="4338337"/>
            <a:ext cx="700685" cy="576000"/>
            <a:chOff x="2596950" y="4076335"/>
            <a:chExt cx="576064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Flèche courbée vers le haut 28"/>
            <p:cNvSpPr>
              <a:spLocks noChangeAspect="1"/>
            </p:cNvSpPr>
            <p:nvPr/>
          </p:nvSpPr>
          <p:spPr bwMode="auto">
            <a:xfrm rot="1116718">
              <a:off x="2596950" y="4297544"/>
              <a:ext cx="513660" cy="210839"/>
            </a:xfrm>
            <a:prstGeom prst="curvedUpArrow">
              <a:avLst>
                <a:gd name="adj1" fmla="val 25000"/>
                <a:gd name="adj2" fmla="val 50010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30" name="Flèche courbée vers le bas 29"/>
            <p:cNvSpPr>
              <a:spLocks noChangeAspect="1"/>
            </p:cNvSpPr>
            <p:nvPr/>
          </p:nvSpPr>
          <p:spPr bwMode="auto">
            <a:xfrm rot="1116718" flipH="1">
              <a:off x="2673110" y="4076335"/>
              <a:ext cx="499904" cy="200470"/>
            </a:xfrm>
            <a:prstGeom prst="curvedDownArrow">
              <a:avLst>
                <a:gd name="adj1" fmla="val 25011"/>
                <a:gd name="adj2" fmla="val 50012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3088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3926" y="1176068"/>
            <a:ext cx="8855242" cy="5070412"/>
          </a:xfrm>
        </p:spPr>
        <p:txBody>
          <a:bodyPr/>
          <a:lstStyle/>
          <a:p>
            <a:pPr marL="265113" indent="-265113" algn="just">
              <a:spcBef>
                <a:spcPct val="0"/>
              </a:spcBef>
              <a:buFont typeface="Wingdings"/>
              <a:buChar char="Ø"/>
            </a:pPr>
            <a:r>
              <a:rPr lang="fr-FR" sz="2000" b="1" i="1" dirty="0">
                <a:latin typeface="+mj-lt"/>
              </a:rPr>
              <a:t>La configuration des espaces </a:t>
            </a:r>
            <a:r>
              <a:rPr lang="fr-FR" sz="2000" b="1" i="1" dirty="0" smtClean="0">
                <a:latin typeface="+mj-lt"/>
              </a:rPr>
              <a:t>doit </a:t>
            </a:r>
            <a:r>
              <a:rPr lang="fr-FR" sz="2000" b="1" i="1" dirty="0">
                <a:latin typeface="+mj-lt"/>
              </a:rPr>
              <a:t>tenir compte de </a:t>
            </a:r>
            <a:r>
              <a:rPr lang="fr-FR" sz="2000" b="1" i="1" dirty="0" smtClean="0">
                <a:latin typeface="+mj-lt"/>
              </a:rPr>
              <a:t>l’existant ;</a:t>
            </a:r>
          </a:p>
          <a:p>
            <a:pPr marL="265113" indent="-265113" algn="just">
              <a:spcBef>
                <a:spcPct val="0"/>
              </a:spcBef>
              <a:buFont typeface="Wingdings"/>
              <a:buChar char="Ø"/>
            </a:pPr>
            <a:endParaRPr lang="fr-FR" sz="2000" b="1" i="1" dirty="0">
              <a:latin typeface="+mj-lt"/>
            </a:endParaRPr>
          </a:p>
          <a:p>
            <a:pPr marL="265113" indent="-265113" algn="just">
              <a:spcBef>
                <a:spcPct val="0"/>
              </a:spcBef>
              <a:buFont typeface="Wingdings"/>
              <a:buChar char="Ø"/>
            </a:pPr>
            <a:r>
              <a:rPr lang="fr-FR" sz="2000" b="1" i="1" dirty="0" smtClean="0">
                <a:latin typeface="+mj-lt"/>
              </a:rPr>
              <a:t>Les espaces peuvent être mutualisés avec des sections de Bac pro TMSEC, TFCA, TISEC ou BTS FED ;</a:t>
            </a:r>
          </a:p>
          <a:p>
            <a:pPr marL="265113" indent="-265113" algn="just">
              <a:spcBef>
                <a:spcPct val="0"/>
              </a:spcBef>
              <a:buFont typeface="Wingdings"/>
              <a:buChar char="Ø"/>
            </a:pPr>
            <a:endParaRPr lang="fr-FR" sz="2000" b="1" i="1" dirty="0">
              <a:solidFill>
                <a:schemeClr val="tx2"/>
              </a:solidFill>
              <a:latin typeface="+mj-lt"/>
            </a:endParaRPr>
          </a:p>
          <a:p>
            <a:pPr marL="265113" indent="-265113" algn="just">
              <a:spcBef>
                <a:spcPct val="0"/>
              </a:spcBef>
              <a:buFont typeface="Wingdings"/>
              <a:buChar char="Ø"/>
            </a:pPr>
            <a:r>
              <a:rPr lang="fr-FR" sz="2000" b="1" i="1" u="sng" dirty="0" smtClean="0">
                <a:latin typeface="+mj-lt"/>
              </a:rPr>
              <a:t>L’établissement doit posséder un espace commun pour le stockage des produits dangereux. Cet espace ne figure pas dans les configurations prescrites.</a:t>
            </a:r>
          </a:p>
          <a:p>
            <a:pPr marL="265113" indent="-265113" algn="ctr">
              <a:spcBef>
                <a:spcPct val="0"/>
              </a:spcBef>
              <a:buNone/>
            </a:pPr>
            <a:endParaRPr lang="fr-FR" sz="2000" b="1" i="1" dirty="0" smtClean="0">
              <a:solidFill>
                <a:schemeClr val="tx2"/>
              </a:solidFill>
              <a:latin typeface="+mj-lt"/>
            </a:endParaRPr>
          </a:p>
          <a:p>
            <a:pPr marL="265113" indent="-265113" algn="ctr">
              <a:spcBef>
                <a:spcPct val="0"/>
              </a:spcBef>
              <a:buNone/>
            </a:pPr>
            <a:r>
              <a:rPr lang="fr-FR" sz="2000" b="1" i="1" dirty="0" smtClean="0">
                <a:solidFill>
                  <a:schemeClr val="tx2"/>
                </a:solidFill>
                <a:latin typeface="+mj-lt"/>
              </a:rPr>
              <a:t>----------------------------------</a:t>
            </a:r>
          </a:p>
          <a:p>
            <a:pPr marL="265113" indent="-265113" algn="just">
              <a:spcBef>
                <a:spcPct val="0"/>
              </a:spcBef>
              <a:buFont typeface="Wingdings"/>
              <a:buChar char="Ø"/>
            </a:pPr>
            <a:endParaRPr lang="fr-FR" sz="2000" b="1" i="1" dirty="0">
              <a:solidFill>
                <a:schemeClr val="tx2"/>
              </a:solidFill>
              <a:latin typeface="+mj-lt"/>
            </a:endParaRPr>
          </a:p>
          <a:p>
            <a:pPr marL="265113" lvl="1" indent="-265113" algn="just">
              <a:spcBef>
                <a:spcPct val="0"/>
              </a:spcBef>
              <a:buFont typeface="Wingdings"/>
              <a:buChar char="Ø"/>
            </a:pPr>
            <a:r>
              <a:rPr lang="fr-FR" sz="20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Les équipements livrés doivent être conformes aux normes en </a:t>
            </a:r>
            <a:r>
              <a:rPr lang="fr-FR" sz="20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vigueur ; </a:t>
            </a:r>
            <a:endParaRPr lang="fr-FR" sz="2000" b="1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265113" lvl="1" indent="-265113" algn="just">
              <a:spcBef>
                <a:spcPct val="0"/>
              </a:spcBef>
              <a:buFont typeface="Wingdings"/>
              <a:buChar char="Ø"/>
            </a:pPr>
            <a:endParaRPr lang="fr-FR" sz="2000" b="1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265113" lvl="1" indent="-265113" algn="just">
              <a:spcBef>
                <a:spcPct val="0"/>
              </a:spcBef>
              <a:buFont typeface="Wingdings"/>
              <a:buChar char="Ø"/>
            </a:pPr>
            <a:r>
              <a:rPr lang="fr-FR" sz="20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Les contrôles sont à </a:t>
            </a:r>
            <a:r>
              <a:rPr lang="fr-FR" sz="20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prévoir conformément à la règlementation en </a:t>
            </a:r>
            <a:r>
              <a:rPr lang="fr-FR" sz="20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vigueur ; </a:t>
            </a:r>
            <a:endParaRPr lang="fr-FR" sz="2000" b="1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265113" lvl="1" indent="-265113" algn="just">
              <a:spcBef>
                <a:spcPct val="0"/>
              </a:spcBef>
              <a:buFont typeface="Wingdings"/>
              <a:buChar char="Ø"/>
            </a:pPr>
            <a:endParaRPr lang="fr-FR" sz="2000" b="1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265113" lvl="1" indent="-265113" algn="just">
              <a:spcBef>
                <a:spcPct val="0"/>
              </a:spcBef>
              <a:buFont typeface="Wingdings"/>
              <a:buChar char="Ø"/>
            </a:pPr>
            <a:r>
              <a:rPr lang="fr-FR" sz="20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Les enseignants sont formés à l’utilisation de ces </a:t>
            </a:r>
            <a:r>
              <a:rPr lang="fr-FR" sz="20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matériels.</a:t>
            </a:r>
            <a:endParaRPr lang="fr-FR" sz="2000" b="1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0" algn="just">
              <a:spcBef>
                <a:spcPct val="0"/>
              </a:spcBef>
              <a:buFont typeface="Wingdings"/>
              <a:buChar char="Ø"/>
            </a:pPr>
            <a:endParaRPr lang="fr-FR" sz="2000" b="1" i="1" dirty="0">
              <a:solidFill>
                <a:schemeClr val="tx2"/>
              </a:solidFill>
              <a:latin typeface="+mj-lt"/>
            </a:endParaRPr>
          </a:p>
          <a:p>
            <a:pPr>
              <a:buFont typeface="Wingdings"/>
              <a:buChar char="Ø"/>
            </a:pPr>
            <a:endParaRPr lang="fr-FR" sz="2400" dirty="0" smtClean="0">
              <a:solidFill>
                <a:schemeClr val="tx2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8504" y="51153"/>
            <a:ext cx="9417496" cy="112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Préconisations sur les espaces et les équipements </a:t>
            </a:r>
            <a:endParaRPr lang="fr-FR" sz="28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900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3572</TotalTime>
  <Words>556</Words>
  <Application>Microsoft Office PowerPoint</Application>
  <PresentationFormat>Format A4 (210 x 297 mm)</PresentationFormat>
  <Paragraphs>114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Les équipements de formation</vt:lpstr>
      <vt:lpstr>Le plateau technique des systèmes pluritechnologiques</vt:lpstr>
      <vt:lpstr>Présentation PowerPoint</vt:lpstr>
      <vt:lpstr>Présentation PowerPoint</vt:lpstr>
      <vt:lpstr>Les équipements de formation</vt:lpstr>
      <vt:lpstr>Présentation PowerPoint</vt:lpstr>
      <vt:lpstr>Présentation PowerPoint</vt:lpstr>
      <vt:lpstr>Configuration possible en département intégrant l’enseignement général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Rénovation du BTS maintenance industrielle</dc:title>
  <dc:creator>Dominique Petrella</dc:creator>
  <cp:lastModifiedBy>RPMI</cp:lastModifiedBy>
  <cp:revision>139</cp:revision>
  <cp:lastPrinted>2013-12-07T08:24:26Z</cp:lastPrinted>
  <dcterms:created xsi:type="dcterms:W3CDTF">2013-06-06T06:04:00Z</dcterms:created>
  <dcterms:modified xsi:type="dcterms:W3CDTF">2014-11-15T12:34:19Z</dcterms:modified>
</cp:coreProperties>
</file>