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10"/>
  </p:notesMasterIdLst>
  <p:sldIdLst>
    <p:sldId id="256" r:id="rId2"/>
    <p:sldId id="268" r:id="rId3"/>
    <p:sldId id="285" r:id="rId4"/>
    <p:sldId id="291" r:id="rId5"/>
    <p:sldId id="289" r:id="rId6"/>
    <p:sldId id="287" r:id="rId7"/>
    <p:sldId id="290" r:id="rId8"/>
    <p:sldId id="281" r:id="rId9"/>
  </p:sldIdLst>
  <p:sldSz cx="9906000" cy="6858000" type="A4"/>
  <p:notesSz cx="7099300" cy="10234613"/>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BD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6923" autoAdjust="0"/>
  </p:normalViewPr>
  <p:slideViewPr>
    <p:cSldViewPr>
      <p:cViewPr>
        <p:scale>
          <a:sx n="90" d="100"/>
          <a:sy n="90" d="100"/>
        </p:scale>
        <p:origin x="-606" y="192"/>
      </p:cViewPr>
      <p:guideLst>
        <p:guide orient="horz" pos="2160"/>
        <p:guide pos="312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2854D4-25E5-4748-9085-827BE7909830}" type="doc">
      <dgm:prSet loTypeId="urn:microsoft.com/office/officeart/2005/8/layout/chevron1" loCatId="process" qsTypeId="urn:microsoft.com/office/officeart/2005/8/quickstyle/simple1" qsCatId="simple" csTypeId="urn:microsoft.com/office/officeart/2005/8/colors/accent1_2" csCatId="accent1" phldr="1"/>
      <dgm:spPr/>
    </dgm:pt>
    <dgm:pt modelId="{19106BAB-1993-4DBF-A9CD-1537D324A6FD}">
      <dgm:prSet phldrT="[Texte]" custT="1"/>
      <dgm:spPr/>
      <dgm:t>
        <a:bodyPr/>
        <a:lstStyle/>
        <a:p>
          <a:r>
            <a:rPr lang="fr-FR" sz="1600" dirty="0" smtClean="0"/>
            <a:t>Etude du lexique spécifique</a:t>
          </a:r>
          <a:endParaRPr lang="fr-FR" sz="1600" dirty="0"/>
        </a:p>
      </dgm:t>
    </dgm:pt>
    <dgm:pt modelId="{157B0D4A-5A41-4173-841A-E1F7A6930F0F}" type="parTrans" cxnId="{FBC4E0F5-E4FD-4254-880D-808EB7ED898C}">
      <dgm:prSet/>
      <dgm:spPr/>
      <dgm:t>
        <a:bodyPr/>
        <a:lstStyle/>
        <a:p>
          <a:endParaRPr lang="fr-FR"/>
        </a:p>
      </dgm:t>
    </dgm:pt>
    <dgm:pt modelId="{EF1B224E-6221-4859-9839-64246DDBC3F1}" type="sibTrans" cxnId="{FBC4E0F5-E4FD-4254-880D-808EB7ED898C}">
      <dgm:prSet/>
      <dgm:spPr/>
      <dgm:t>
        <a:bodyPr/>
        <a:lstStyle/>
        <a:p>
          <a:endParaRPr lang="fr-FR"/>
        </a:p>
      </dgm:t>
    </dgm:pt>
    <dgm:pt modelId="{7856C30D-F5B9-4098-89B2-83BA86BCA718}">
      <dgm:prSet phldrT="[Texte]" custT="1"/>
      <dgm:spPr/>
      <dgm:t>
        <a:bodyPr/>
        <a:lstStyle/>
        <a:p>
          <a:r>
            <a:rPr lang="fr-FR" sz="1600" dirty="0" smtClean="0"/>
            <a:t>Présentation de  l’équipement (vidéo en langue anglaise).</a:t>
          </a:r>
          <a:endParaRPr lang="fr-FR" sz="1600" dirty="0"/>
        </a:p>
      </dgm:t>
    </dgm:pt>
    <dgm:pt modelId="{BF920CCB-853E-4075-935B-9E454EE728A6}" type="parTrans" cxnId="{4F29BA3E-9010-4E02-B976-79CDC3522F0D}">
      <dgm:prSet/>
      <dgm:spPr/>
      <dgm:t>
        <a:bodyPr/>
        <a:lstStyle/>
        <a:p>
          <a:endParaRPr lang="fr-FR"/>
        </a:p>
      </dgm:t>
    </dgm:pt>
    <dgm:pt modelId="{2792820C-23B3-4598-A60A-F421174FF527}" type="sibTrans" cxnId="{4F29BA3E-9010-4E02-B976-79CDC3522F0D}">
      <dgm:prSet/>
      <dgm:spPr/>
      <dgm:t>
        <a:bodyPr/>
        <a:lstStyle/>
        <a:p>
          <a:endParaRPr lang="fr-FR"/>
        </a:p>
      </dgm:t>
    </dgm:pt>
    <dgm:pt modelId="{43C29295-3C36-4CE5-9677-0C0EC27E2107}">
      <dgm:prSet phldrT="[Texte]" custT="1"/>
      <dgm:spPr/>
      <dgm:t>
        <a:bodyPr/>
        <a:lstStyle/>
        <a:p>
          <a:r>
            <a:rPr lang="fr-FR" sz="1600" dirty="0" smtClean="0"/>
            <a:t>Réalisation de l’intervention « alignement laser »</a:t>
          </a:r>
          <a:endParaRPr lang="fr-FR" sz="1600" dirty="0"/>
        </a:p>
      </dgm:t>
    </dgm:pt>
    <dgm:pt modelId="{9F82D317-FBEE-4D62-85CA-C1ED159343EB}" type="parTrans" cxnId="{4DAEAAC7-9E31-40CB-A3C0-12466259F92E}">
      <dgm:prSet/>
      <dgm:spPr/>
      <dgm:t>
        <a:bodyPr/>
        <a:lstStyle/>
        <a:p>
          <a:endParaRPr lang="fr-FR"/>
        </a:p>
      </dgm:t>
    </dgm:pt>
    <dgm:pt modelId="{B28A020A-1562-4D2F-AE4A-EFF38F882CD0}" type="sibTrans" cxnId="{4DAEAAC7-9E31-40CB-A3C0-12466259F92E}">
      <dgm:prSet/>
      <dgm:spPr/>
      <dgm:t>
        <a:bodyPr/>
        <a:lstStyle/>
        <a:p>
          <a:endParaRPr lang="fr-FR"/>
        </a:p>
      </dgm:t>
    </dgm:pt>
    <dgm:pt modelId="{F7BB0459-C311-41C9-9C85-7802DF99F38D}">
      <dgm:prSet phldrT="[Texte]" custT="1"/>
      <dgm:spPr/>
      <dgm:t>
        <a:bodyPr/>
        <a:lstStyle/>
        <a:p>
          <a:r>
            <a:rPr lang="fr-FR" sz="1600" dirty="0" smtClean="0"/>
            <a:t>Compte-rendu en anglais de l’activité</a:t>
          </a:r>
          <a:endParaRPr lang="fr-FR" sz="1600" dirty="0"/>
        </a:p>
      </dgm:t>
    </dgm:pt>
    <dgm:pt modelId="{2E1D17CC-24E3-4514-BB2E-FB769EA8FE38}" type="parTrans" cxnId="{5C5E030F-FEF0-4367-8A88-1D51F1217088}">
      <dgm:prSet/>
      <dgm:spPr/>
      <dgm:t>
        <a:bodyPr/>
        <a:lstStyle/>
        <a:p>
          <a:endParaRPr lang="fr-FR"/>
        </a:p>
      </dgm:t>
    </dgm:pt>
    <dgm:pt modelId="{9D347456-73D7-4EF3-B26D-56E2DE681904}" type="sibTrans" cxnId="{5C5E030F-FEF0-4367-8A88-1D51F1217088}">
      <dgm:prSet/>
      <dgm:spPr/>
      <dgm:t>
        <a:bodyPr/>
        <a:lstStyle/>
        <a:p>
          <a:endParaRPr lang="fr-FR"/>
        </a:p>
      </dgm:t>
    </dgm:pt>
    <dgm:pt modelId="{6B82F7D7-4FA6-4109-A0D0-28811745C1EF}" type="pres">
      <dgm:prSet presAssocID="{092854D4-25E5-4748-9085-827BE7909830}" presName="Name0" presStyleCnt="0">
        <dgm:presLayoutVars>
          <dgm:dir/>
          <dgm:animLvl val="lvl"/>
          <dgm:resizeHandles val="exact"/>
        </dgm:presLayoutVars>
      </dgm:prSet>
      <dgm:spPr/>
    </dgm:pt>
    <dgm:pt modelId="{7EB49F44-66B5-4215-97D5-691AD4BE8D8B}" type="pres">
      <dgm:prSet presAssocID="{19106BAB-1993-4DBF-A9CD-1537D324A6FD}" presName="parTxOnly" presStyleLbl="node1" presStyleIdx="0" presStyleCnt="4">
        <dgm:presLayoutVars>
          <dgm:chMax val="0"/>
          <dgm:chPref val="0"/>
          <dgm:bulletEnabled val="1"/>
        </dgm:presLayoutVars>
      </dgm:prSet>
      <dgm:spPr/>
      <dgm:t>
        <a:bodyPr/>
        <a:lstStyle/>
        <a:p>
          <a:endParaRPr lang="fr-FR"/>
        </a:p>
      </dgm:t>
    </dgm:pt>
    <dgm:pt modelId="{A9E24EA9-C653-4AC2-B8E7-76AF90FFA9C8}" type="pres">
      <dgm:prSet presAssocID="{EF1B224E-6221-4859-9839-64246DDBC3F1}" presName="parTxOnlySpace" presStyleCnt="0"/>
      <dgm:spPr/>
    </dgm:pt>
    <dgm:pt modelId="{C18534EC-6307-491D-83E0-401829517489}" type="pres">
      <dgm:prSet presAssocID="{7856C30D-F5B9-4098-89B2-83BA86BCA718}" presName="parTxOnly" presStyleLbl="node1" presStyleIdx="1" presStyleCnt="4">
        <dgm:presLayoutVars>
          <dgm:chMax val="0"/>
          <dgm:chPref val="0"/>
          <dgm:bulletEnabled val="1"/>
        </dgm:presLayoutVars>
      </dgm:prSet>
      <dgm:spPr/>
      <dgm:t>
        <a:bodyPr/>
        <a:lstStyle/>
        <a:p>
          <a:endParaRPr lang="fr-FR"/>
        </a:p>
      </dgm:t>
    </dgm:pt>
    <dgm:pt modelId="{043CE2D5-3ECF-4637-96C0-14075D831F54}" type="pres">
      <dgm:prSet presAssocID="{2792820C-23B3-4598-A60A-F421174FF527}" presName="parTxOnlySpace" presStyleCnt="0"/>
      <dgm:spPr/>
    </dgm:pt>
    <dgm:pt modelId="{3FCD7BA4-81F7-44D7-A561-0CCED47F2164}" type="pres">
      <dgm:prSet presAssocID="{43C29295-3C36-4CE5-9677-0C0EC27E2107}" presName="parTxOnly" presStyleLbl="node1" presStyleIdx="2" presStyleCnt="4">
        <dgm:presLayoutVars>
          <dgm:chMax val="0"/>
          <dgm:chPref val="0"/>
          <dgm:bulletEnabled val="1"/>
        </dgm:presLayoutVars>
      </dgm:prSet>
      <dgm:spPr/>
      <dgm:t>
        <a:bodyPr/>
        <a:lstStyle/>
        <a:p>
          <a:endParaRPr lang="fr-FR"/>
        </a:p>
      </dgm:t>
    </dgm:pt>
    <dgm:pt modelId="{26D545BE-3710-4DA2-8ABF-BBBAAEF04942}" type="pres">
      <dgm:prSet presAssocID="{B28A020A-1562-4D2F-AE4A-EFF38F882CD0}" presName="parTxOnlySpace" presStyleCnt="0"/>
      <dgm:spPr/>
    </dgm:pt>
    <dgm:pt modelId="{95A128B1-37E8-4FF7-830F-98E8E77E06C6}" type="pres">
      <dgm:prSet presAssocID="{F7BB0459-C311-41C9-9C85-7802DF99F38D}" presName="parTxOnly" presStyleLbl="node1" presStyleIdx="3" presStyleCnt="4">
        <dgm:presLayoutVars>
          <dgm:chMax val="0"/>
          <dgm:chPref val="0"/>
          <dgm:bulletEnabled val="1"/>
        </dgm:presLayoutVars>
      </dgm:prSet>
      <dgm:spPr/>
      <dgm:t>
        <a:bodyPr/>
        <a:lstStyle/>
        <a:p>
          <a:endParaRPr lang="fr-FR"/>
        </a:p>
      </dgm:t>
    </dgm:pt>
  </dgm:ptLst>
  <dgm:cxnLst>
    <dgm:cxn modelId="{E2BB2465-3E3F-4D51-863A-66ECFD9D2600}" type="presOf" srcId="{F7BB0459-C311-41C9-9C85-7802DF99F38D}" destId="{95A128B1-37E8-4FF7-830F-98E8E77E06C6}" srcOrd="0" destOrd="0" presId="urn:microsoft.com/office/officeart/2005/8/layout/chevron1"/>
    <dgm:cxn modelId="{01A15017-425D-4AC6-9800-EB4EA4445D01}" type="presOf" srcId="{19106BAB-1993-4DBF-A9CD-1537D324A6FD}" destId="{7EB49F44-66B5-4215-97D5-691AD4BE8D8B}" srcOrd="0" destOrd="0" presId="urn:microsoft.com/office/officeart/2005/8/layout/chevron1"/>
    <dgm:cxn modelId="{5C5E030F-FEF0-4367-8A88-1D51F1217088}" srcId="{092854D4-25E5-4748-9085-827BE7909830}" destId="{F7BB0459-C311-41C9-9C85-7802DF99F38D}" srcOrd="3" destOrd="0" parTransId="{2E1D17CC-24E3-4514-BB2E-FB769EA8FE38}" sibTransId="{9D347456-73D7-4EF3-B26D-56E2DE681904}"/>
    <dgm:cxn modelId="{918C149A-EE94-40B5-844B-B0E2F66066EB}" type="presOf" srcId="{092854D4-25E5-4748-9085-827BE7909830}" destId="{6B82F7D7-4FA6-4109-A0D0-28811745C1EF}" srcOrd="0" destOrd="0" presId="urn:microsoft.com/office/officeart/2005/8/layout/chevron1"/>
    <dgm:cxn modelId="{4DAEAAC7-9E31-40CB-A3C0-12466259F92E}" srcId="{092854D4-25E5-4748-9085-827BE7909830}" destId="{43C29295-3C36-4CE5-9677-0C0EC27E2107}" srcOrd="2" destOrd="0" parTransId="{9F82D317-FBEE-4D62-85CA-C1ED159343EB}" sibTransId="{B28A020A-1562-4D2F-AE4A-EFF38F882CD0}"/>
    <dgm:cxn modelId="{0D6296CD-E5F8-4A8A-894B-4435A2566DC3}" type="presOf" srcId="{43C29295-3C36-4CE5-9677-0C0EC27E2107}" destId="{3FCD7BA4-81F7-44D7-A561-0CCED47F2164}" srcOrd="0" destOrd="0" presId="urn:microsoft.com/office/officeart/2005/8/layout/chevron1"/>
    <dgm:cxn modelId="{700A7D47-16CC-4DA8-AC68-5668B6B0C3A6}" type="presOf" srcId="{7856C30D-F5B9-4098-89B2-83BA86BCA718}" destId="{C18534EC-6307-491D-83E0-401829517489}" srcOrd="0" destOrd="0" presId="urn:microsoft.com/office/officeart/2005/8/layout/chevron1"/>
    <dgm:cxn modelId="{4F29BA3E-9010-4E02-B976-79CDC3522F0D}" srcId="{092854D4-25E5-4748-9085-827BE7909830}" destId="{7856C30D-F5B9-4098-89B2-83BA86BCA718}" srcOrd="1" destOrd="0" parTransId="{BF920CCB-853E-4075-935B-9E454EE728A6}" sibTransId="{2792820C-23B3-4598-A60A-F421174FF527}"/>
    <dgm:cxn modelId="{FBC4E0F5-E4FD-4254-880D-808EB7ED898C}" srcId="{092854D4-25E5-4748-9085-827BE7909830}" destId="{19106BAB-1993-4DBF-A9CD-1537D324A6FD}" srcOrd="0" destOrd="0" parTransId="{157B0D4A-5A41-4173-841A-E1F7A6930F0F}" sibTransId="{EF1B224E-6221-4859-9839-64246DDBC3F1}"/>
    <dgm:cxn modelId="{2BF43882-888D-41EF-AA9B-D4A2F77DDF61}" type="presParOf" srcId="{6B82F7D7-4FA6-4109-A0D0-28811745C1EF}" destId="{7EB49F44-66B5-4215-97D5-691AD4BE8D8B}" srcOrd="0" destOrd="0" presId="urn:microsoft.com/office/officeart/2005/8/layout/chevron1"/>
    <dgm:cxn modelId="{C84C4F21-99DB-406F-96E1-9BF1228EB648}" type="presParOf" srcId="{6B82F7D7-4FA6-4109-A0D0-28811745C1EF}" destId="{A9E24EA9-C653-4AC2-B8E7-76AF90FFA9C8}" srcOrd="1" destOrd="0" presId="urn:microsoft.com/office/officeart/2005/8/layout/chevron1"/>
    <dgm:cxn modelId="{ACED9481-0AD4-4E90-8F53-44E5D2E1D2C4}" type="presParOf" srcId="{6B82F7D7-4FA6-4109-A0D0-28811745C1EF}" destId="{C18534EC-6307-491D-83E0-401829517489}" srcOrd="2" destOrd="0" presId="urn:microsoft.com/office/officeart/2005/8/layout/chevron1"/>
    <dgm:cxn modelId="{23289E08-ED02-4CD5-8A14-961E30B3A10F}" type="presParOf" srcId="{6B82F7D7-4FA6-4109-A0D0-28811745C1EF}" destId="{043CE2D5-3ECF-4637-96C0-14075D831F54}" srcOrd="3" destOrd="0" presId="urn:microsoft.com/office/officeart/2005/8/layout/chevron1"/>
    <dgm:cxn modelId="{0748F173-E05B-447A-B81D-0CBF2C9A07DB}" type="presParOf" srcId="{6B82F7D7-4FA6-4109-A0D0-28811745C1EF}" destId="{3FCD7BA4-81F7-44D7-A561-0CCED47F2164}" srcOrd="4" destOrd="0" presId="urn:microsoft.com/office/officeart/2005/8/layout/chevron1"/>
    <dgm:cxn modelId="{ABF3B797-8521-4180-8DA9-A04542EE7124}" type="presParOf" srcId="{6B82F7D7-4FA6-4109-A0D0-28811745C1EF}" destId="{26D545BE-3710-4DA2-8ABF-BBBAAEF04942}" srcOrd="5" destOrd="0" presId="urn:microsoft.com/office/officeart/2005/8/layout/chevron1"/>
    <dgm:cxn modelId="{C5AB893D-9FD6-4F31-9C37-E5E987DF39FE}" type="presParOf" srcId="{6B82F7D7-4FA6-4109-A0D0-28811745C1EF}" destId="{95A128B1-37E8-4FF7-830F-98E8E77E06C6}"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342019-5BD6-4801-8E55-6ED01DEE273D}" type="doc">
      <dgm:prSet loTypeId="urn:microsoft.com/office/officeart/2005/8/layout/chevron1" loCatId="process" qsTypeId="urn:microsoft.com/office/officeart/2005/8/quickstyle/simple1" qsCatId="simple" csTypeId="urn:microsoft.com/office/officeart/2005/8/colors/accent2_2" csCatId="accent2" phldr="1"/>
      <dgm:spPr/>
    </dgm:pt>
    <dgm:pt modelId="{F764FAD2-F0B2-4E87-BD05-BDC67C91E267}">
      <dgm:prSet phldrT="[Texte]"/>
      <dgm:spPr/>
      <dgm:t>
        <a:bodyPr/>
        <a:lstStyle/>
        <a:p>
          <a:r>
            <a:rPr lang="fr-FR" dirty="0" smtClean="0"/>
            <a:t>Cours d’anglais</a:t>
          </a:r>
          <a:endParaRPr lang="fr-FR" dirty="0"/>
        </a:p>
      </dgm:t>
    </dgm:pt>
    <dgm:pt modelId="{6BA9B462-CDA7-4788-81C8-735FC4922FC5}" type="parTrans" cxnId="{6164DAD9-BC83-42D5-999D-58D6B0CDCF81}">
      <dgm:prSet/>
      <dgm:spPr/>
      <dgm:t>
        <a:bodyPr/>
        <a:lstStyle/>
        <a:p>
          <a:endParaRPr lang="fr-FR"/>
        </a:p>
      </dgm:t>
    </dgm:pt>
    <dgm:pt modelId="{074B43FF-9844-4DEA-BDD2-7B790905F5BF}" type="sibTrans" cxnId="{6164DAD9-BC83-42D5-999D-58D6B0CDCF81}">
      <dgm:prSet/>
      <dgm:spPr/>
      <dgm:t>
        <a:bodyPr/>
        <a:lstStyle/>
        <a:p>
          <a:endParaRPr lang="fr-FR"/>
        </a:p>
      </dgm:t>
    </dgm:pt>
    <dgm:pt modelId="{7243AE6B-8F99-4983-946A-DF02038650D0}">
      <dgm:prSet phldrT="[Texte]"/>
      <dgm:spPr/>
      <dgm:t>
        <a:bodyPr/>
        <a:lstStyle/>
        <a:p>
          <a:r>
            <a:rPr lang="fr-FR" dirty="0" smtClean="0"/>
            <a:t>Co-enseignement</a:t>
          </a:r>
          <a:endParaRPr lang="fr-FR" dirty="0"/>
        </a:p>
      </dgm:t>
    </dgm:pt>
    <dgm:pt modelId="{4B2DACE1-C379-4A51-8B7A-1EE6F6AC27BD}" type="parTrans" cxnId="{A521D286-3717-4C3E-B9B3-DC07412DBED4}">
      <dgm:prSet/>
      <dgm:spPr/>
      <dgm:t>
        <a:bodyPr/>
        <a:lstStyle/>
        <a:p>
          <a:endParaRPr lang="fr-FR"/>
        </a:p>
      </dgm:t>
    </dgm:pt>
    <dgm:pt modelId="{37C1B7A8-62AC-46FD-AA9D-40DD6ECFD3E7}" type="sibTrans" cxnId="{A521D286-3717-4C3E-B9B3-DC07412DBED4}">
      <dgm:prSet/>
      <dgm:spPr/>
      <dgm:t>
        <a:bodyPr/>
        <a:lstStyle/>
        <a:p>
          <a:endParaRPr lang="fr-FR"/>
        </a:p>
      </dgm:t>
    </dgm:pt>
    <dgm:pt modelId="{84522042-47E4-46E1-A61C-CF49290AAB9C}">
      <dgm:prSet phldrT="[Texte]"/>
      <dgm:spPr/>
      <dgm:t>
        <a:bodyPr/>
        <a:lstStyle/>
        <a:p>
          <a:r>
            <a:rPr lang="fr-FR" dirty="0" smtClean="0"/>
            <a:t>TP techniques de maintenance</a:t>
          </a:r>
          <a:endParaRPr lang="fr-FR" dirty="0"/>
        </a:p>
      </dgm:t>
    </dgm:pt>
    <dgm:pt modelId="{A52FD5E3-D5AC-4382-825B-2CFE72D7C4B9}" type="parTrans" cxnId="{9FF70CFE-4236-42AF-82FD-17F93F5EC406}">
      <dgm:prSet/>
      <dgm:spPr/>
      <dgm:t>
        <a:bodyPr/>
        <a:lstStyle/>
        <a:p>
          <a:endParaRPr lang="fr-FR"/>
        </a:p>
      </dgm:t>
    </dgm:pt>
    <dgm:pt modelId="{F3B495D4-DAA2-438C-89BB-575EF16BACA7}" type="sibTrans" cxnId="{9FF70CFE-4236-42AF-82FD-17F93F5EC406}">
      <dgm:prSet/>
      <dgm:spPr/>
      <dgm:t>
        <a:bodyPr/>
        <a:lstStyle/>
        <a:p>
          <a:endParaRPr lang="fr-FR"/>
        </a:p>
      </dgm:t>
    </dgm:pt>
    <dgm:pt modelId="{8D264ABC-5540-4D4A-B646-9D21D908B3BB}">
      <dgm:prSet phldrT="[Texte]"/>
      <dgm:spPr/>
      <dgm:t>
        <a:bodyPr/>
        <a:lstStyle/>
        <a:p>
          <a:r>
            <a:rPr lang="fr-FR" dirty="0" smtClean="0"/>
            <a:t>Co-enseignement</a:t>
          </a:r>
          <a:endParaRPr lang="fr-FR" dirty="0"/>
        </a:p>
      </dgm:t>
    </dgm:pt>
    <dgm:pt modelId="{3D81856A-08B1-4AC8-A60B-B6AB9A69DE6E}" type="parTrans" cxnId="{3DFD69B2-746F-4FE6-AA23-435A4DDF6281}">
      <dgm:prSet/>
      <dgm:spPr/>
      <dgm:t>
        <a:bodyPr/>
        <a:lstStyle/>
        <a:p>
          <a:endParaRPr lang="fr-FR"/>
        </a:p>
      </dgm:t>
    </dgm:pt>
    <dgm:pt modelId="{007EB452-28DF-4FB7-95B0-A1534FAB66B5}" type="sibTrans" cxnId="{3DFD69B2-746F-4FE6-AA23-435A4DDF6281}">
      <dgm:prSet/>
      <dgm:spPr/>
      <dgm:t>
        <a:bodyPr/>
        <a:lstStyle/>
        <a:p>
          <a:endParaRPr lang="fr-FR"/>
        </a:p>
      </dgm:t>
    </dgm:pt>
    <dgm:pt modelId="{8FD097F4-AAC1-4760-9255-426051F37BEC}" type="pres">
      <dgm:prSet presAssocID="{28342019-5BD6-4801-8E55-6ED01DEE273D}" presName="Name0" presStyleCnt="0">
        <dgm:presLayoutVars>
          <dgm:dir/>
          <dgm:animLvl val="lvl"/>
          <dgm:resizeHandles val="exact"/>
        </dgm:presLayoutVars>
      </dgm:prSet>
      <dgm:spPr/>
    </dgm:pt>
    <dgm:pt modelId="{6D9EACDD-8E05-4708-B0B0-ABFFA42B9F1F}" type="pres">
      <dgm:prSet presAssocID="{F764FAD2-F0B2-4E87-BD05-BDC67C91E267}" presName="parTxOnly" presStyleLbl="node1" presStyleIdx="0" presStyleCnt="4">
        <dgm:presLayoutVars>
          <dgm:chMax val="0"/>
          <dgm:chPref val="0"/>
          <dgm:bulletEnabled val="1"/>
        </dgm:presLayoutVars>
      </dgm:prSet>
      <dgm:spPr/>
      <dgm:t>
        <a:bodyPr/>
        <a:lstStyle/>
        <a:p>
          <a:endParaRPr lang="fr-FR"/>
        </a:p>
      </dgm:t>
    </dgm:pt>
    <dgm:pt modelId="{F8F93F99-BFAA-4386-A7DE-B539BE4DF93B}" type="pres">
      <dgm:prSet presAssocID="{074B43FF-9844-4DEA-BDD2-7B790905F5BF}" presName="parTxOnlySpace" presStyleCnt="0"/>
      <dgm:spPr/>
    </dgm:pt>
    <dgm:pt modelId="{5D654F4F-D45E-4285-94DB-E8535F0E27AA}" type="pres">
      <dgm:prSet presAssocID="{7243AE6B-8F99-4983-946A-DF02038650D0}" presName="parTxOnly" presStyleLbl="node1" presStyleIdx="1" presStyleCnt="4">
        <dgm:presLayoutVars>
          <dgm:chMax val="0"/>
          <dgm:chPref val="0"/>
          <dgm:bulletEnabled val="1"/>
        </dgm:presLayoutVars>
      </dgm:prSet>
      <dgm:spPr/>
      <dgm:t>
        <a:bodyPr/>
        <a:lstStyle/>
        <a:p>
          <a:endParaRPr lang="fr-FR"/>
        </a:p>
      </dgm:t>
    </dgm:pt>
    <dgm:pt modelId="{D51AD4F2-8347-4C8D-968D-6F8E94C93E57}" type="pres">
      <dgm:prSet presAssocID="{37C1B7A8-62AC-46FD-AA9D-40DD6ECFD3E7}" presName="parTxOnlySpace" presStyleCnt="0"/>
      <dgm:spPr/>
    </dgm:pt>
    <dgm:pt modelId="{42ED53FE-70F7-4F49-BDF9-4EFBBB794759}" type="pres">
      <dgm:prSet presAssocID="{84522042-47E4-46E1-A61C-CF49290AAB9C}" presName="parTxOnly" presStyleLbl="node1" presStyleIdx="2" presStyleCnt="4">
        <dgm:presLayoutVars>
          <dgm:chMax val="0"/>
          <dgm:chPref val="0"/>
          <dgm:bulletEnabled val="1"/>
        </dgm:presLayoutVars>
      </dgm:prSet>
      <dgm:spPr/>
      <dgm:t>
        <a:bodyPr/>
        <a:lstStyle/>
        <a:p>
          <a:endParaRPr lang="fr-FR"/>
        </a:p>
      </dgm:t>
    </dgm:pt>
    <dgm:pt modelId="{14CFFBA6-4DF3-42CE-AD6B-0004FAE37E60}" type="pres">
      <dgm:prSet presAssocID="{F3B495D4-DAA2-438C-89BB-575EF16BACA7}" presName="parTxOnlySpace" presStyleCnt="0"/>
      <dgm:spPr/>
    </dgm:pt>
    <dgm:pt modelId="{D2813DB0-FD92-4D14-AE1B-3E58B44B99A1}" type="pres">
      <dgm:prSet presAssocID="{8D264ABC-5540-4D4A-B646-9D21D908B3BB}" presName="parTxOnly" presStyleLbl="node1" presStyleIdx="3" presStyleCnt="4">
        <dgm:presLayoutVars>
          <dgm:chMax val="0"/>
          <dgm:chPref val="0"/>
          <dgm:bulletEnabled val="1"/>
        </dgm:presLayoutVars>
      </dgm:prSet>
      <dgm:spPr/>
      <dgm:t>
        <a:bodyPr/>
        <a:lstStyle/>
        <a:p>
          <a:endParaRPr lang="fr-FR"/>
        </a:p>
      </dgm:t>
    </dgm:pt>
  </dgm:ptLst>
  <dgm:cxnLst>
    <dgm:cxn modelId="{6164DAD9-BC83-42D5-999D-58D6B0CDCF81}" srcId="{28342019-5BD6-4801-8E55-6ED01DEE273D}" destId="{F764FAD2-F0B2-4E87-BD05-BDC67C91E267}" srcOrd="0" destOrd="0" parTransId="{6BA9B462-CDA7-4788-81C8-735FC4922FC5}" sibTransId="{074B43FF-9844-4DEA-BDD2-7B790905F5BF}"/>
    <dgm:cxn modelId="{296B8E39-2B7D-4B18-A382-4D5124D2360F}" type="presOf" srcId="{28342019-5BD6-4801-8E55-6ED01DEE273D}" destId="{8FD097F4-AAC1-4760-9255-426051F37BEC}" srcOrd="0" destOrd="0" presId="urn:microsoft.com/office/officeart/2005/8/layout/chevron1"/>
    <dgm:cxn modelId="{3DFD69B2-746F-4FE6-AA23-435A4DDF6281}" srcId="{28342019-5BD6-4801-8E55-6ED01DEE273D}" destId="{8D264ABC-5540-4D4A-B646-9D21D908B3BB}" srcOrd="3" destOrd="0" parTransId="{3D81856A-08B1-4AC8-A60B-B6AB9A69DE6E}" sibTransId="{007EB452-28DF-4FB7-95B0-A1534FAB66B5}"/>
    <dgm:cxn modelId="{9FF70CFE-4236-42AF-82FD-17F93F5EC406}" srcId="{28342019-5BD6-4801-8E55-6ED01DEE273D}" destId="{84522042-47E4-46E1-A61C-CF49290AAB9C}" srcOrd="2" destOrd="0" parTransId="{A52FD5E3-D5AC-4382-825B-2CFE72D7C4B9}" sibTransId="{F3B495D4-DAA2-438C-89BB-575EF16BACA7}"/>
    <dgm:cxn modelId="{DBF5FB27-62DF-48DA-936D-49B02297CC5E}" type="presOf" srcId="{8D264ABC-5540-4D4A-B646-9D21D908B3BB}" destId="{D2813DB0-FD92-4D14-AE1B-3E58B44B99A1}" srcOrd="0" destOrd="0" presId="urn:microsoft.com/office/officeart/2005/8/layout/chevron1"/>
    <dgm:cxn modelId="{FEF3A5F5-3854-4595-B674-D6AA9ED28808}" type="presOf" srcId="{84522042-47E4-46E1-A61C-CF49290AAB9C}" destId="{42ED53FE-70F7-4F49-BDF9-4EFBBB794759}" srcOrd="0" destOrd="0" presId="urn:microsoft.com/office/officeart/2005/8/layout/chevron1"/>
    <dgm:cxn modelId="{C3F48720-3A4A-415A-B7A6-C26FA89E2129}" type="presOf" srcId="{7243AE6B-8F99-4983-946A-DF02038650D0}" destId="{5D654F4F-D45E-4285-94DB-E8535F0E27AA}" srcOrd="0" destOrd="0" presId="urn:microsoft.com/office/officeart/2005/8/layout/chevron1"/>
    <dgm:cxn modelId="{A521D286-3717-4C3E-B9B3-DC07412DBED4}" srcId="{28342019-5BD6-4801-8E55-6ED01DEE273D}" destId="{7243AE6B-8F99-4983-946A-DF02038650D0}" srcOrd="1" destOrd="0" parTransId="{4B2DACE1-C379-4A51-8B7A-1EE6F6AC27BD}" sibTransId="{37C1B7A8-62AC-46FD-AA9D-40DD6ECFD3E7}"/>
    <dgm:cxn modelId="{85FD57B2-F469-44DD-B5C3-FC19F723B272}" type="presOf" srcId="{F764FAD2-F0B2-4E87-BD05-BDC67C91E267}" destId="{6D9EACDD-8E05-4708-B0B0-ABFFA42B9F1F}" srcOrd="0" destOrd="0" presId="urn:microsoft.com/office/officeart/2005/8/layout/chevron1"/>
    <dgm:cxn modelId="{57221996-45D0-4F03-98A2-D30C493A4B05}" type="presParOf" srcId="{8FD097F4-AAC1-4760-9255-426051F37BEC}" destId="{6D9EACDD-8E05-4708-B0B0-ABFFA42B9F1F}" srcOrd="0" destOrd="0" presId="urn:microsoft.com/office/officeart/2005/8/layout/chevron1"/>
    <dgm:cxn modelId="{457F4F46-8C59-44E7-BB61-C8E3AB5178BC}" type="presParOf" srcId="{8FD097F4-AAC1-4760-9255-426051F37BEC}" destId="{F8F93F99-BFAA-4386-A7DE-B539BE4DF93B}" srcOrd="1" destOrd="0" presId="urn:microsoft.com/office/officeart/2005/8/layout/chevron1"/>
    <dgm:cxn modelId="{148516D4-C5B6-42A4-BD7B-859CE1CB3808}" type="presParOf" srcId="{8FD097F4-AAC1-4760-9255-426051F37BEC}" destId="{5D654F4F-D45E-4285-94DB-E8535F0E27AA}" srcOrd="2" destOrd="0" presId="urn:microsoft.com/office/officeart/2005/8/layout/chevron1"/>
    <dgm:cxn modelId="{32E2258C-6747-44EE-9932-1FA46204E24A}" type="presParOf" srcId="{8FD097F4-AAC1-4760-9255-426051F37BEC}" destId="{D51AD4F2-8347-4C8D-968D-6F8E94C93E57}" srcOrd="3" destOrd="0" presId="urn:microsoft.com/office/officeart/2005/8/layout/chevron1"/>
    <dgm:cxn modelId="{02831B42-BD1A-477C-B907-4B90EB7994DE}" type="presParOf" srcId="{8FD097F4-AAC1-4760-9255-426051F37BEC}" destId="{42ED53FE-70F7-4F49-BDF9-4EFBBB794759}" srcOrd="4" destOrd="0" presId="urn:microsoft.com/office/officeart/2005/8/layout/chevron1"/>
    <dgm:cxn modelId="{27D480E2-7C45-4F80-8F2A-88BB921A4F89}" type="presParOf" srcId="{8FD097F4-AAC1-4760-9255-426051F37BEC}" destId="{14CFFBA6-4DF3-42CE-AD6B-0004FAE37E60}" srcOrd="5" destOrd="0" presId="urn:microsoft.com/office/officeart/2005/8/layout/chevron1"/>
    <dgm:cxn modelId="{4D839F03-02E9-42E5-A7E9-5176B675EBEC}" type="presParOf" srcId="{8FD097F4-AAC1-4760-9255-426051F37BEC}" destId="{D2813DB0-FD92-4D14-AE1B-3E58B44B99A1}" srcOrd="6"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B49F44-66B5-4215-97D5-691AD4BE8D8B}">
      <dsp:nvSpPr>
        <dsp:cNvPr id="0" name=""/>
        <dsp:cNvSpPr/>
      </dsp:nvSpPr>
      <dsp:spPr>
        <a:xfrm>
          <a:off x="4242" y="1707466"/>
          <a:ext cx="2469332" cy="98773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fr-FR" sz="1600" kern="1200" dirty="0" smtClean="0"/>
            <a:t>Etude du lexique spécifique</a:t>
          </a:r>
          <a:endParaRPr lang="fr-FR" sz="1600" kern="1200" dirty="0"/>
        </a:p>
      </dsp:txBody>
      <dsp:txXfrm>
        <a:off x="498109" y="1707466"/>
        <a:ext cx="1481599" cy="987733"/>
      </dsp:txXfrm>
    </dsp:sp>
    <dsp:sp modelId="{C18534EC-6307-491D-83E0-401829517489}">
      <dsp:nvSpPr>
        <dsp:cNvPr id="0" name=""/>
        <dsp:cNvSpPr/>
      </dsp:nvSpPr>
      <dsp:spPr>
        <a:xfrm>
          <a:off x="2226641" y="1707466"/>
          <a:ext cx="2469332" cy="98773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fr-FR" sz="1600" kern="1200" dirty="0" smtClean="0"/>
            <a:t>Présentation de  l’équipement (vidéo en langue anglaise).</a:t>
          </a:r>
          <a:endParaRPr lang="fr-FR" sz="1600" kern="1200" dirty="0"/>
        </a:p>
      </dsp:txBody>
      <dsp:txXfrm>
        <a:off x="2720508" y="1707466"/>
        <a:ext cx="1481599" cy="987733"/>
      </dsp:txXfrm>
    </dsp:sp>
    <dsp:sp modelId="{3FCD7BA4-81F7-44D7-A561-0CCED47F2164}">
      <dsp:nvSpPr>
        <dsp:cNvPr id="0" name=""/>
        <dsp:cNvSpPr/>
      </dsp:nvSpPr>
      <dsp:spPr>
        <a:xfrm>
          <a:off x="4449041" y="1707466"/>
          <a:ext cx="2469332" cy="98773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fr-FR" sz="1600" kern="1200" dirty="0" smtClean="0"/>
            <a:t>Réalisation de l’intervention « alignement laser »</a:t>
          </a:r>
          <a:endParaRPr lang="fr-FR" sz="1600" kern="1200" dirty="0"/>
        </a:p>
      </dsp:txBody>
      <dsp:txXfrm>
        <a:off x="4942908" y="1707466"/>
        <a:ext cx="1481599" cy="987733"/>
      </dsp:txXfrm>
    </dsp:sp>
    <dsp:sp modelId="{95A128B1-37E8-4FF7-830F-98E8E77E06C6}">
      <dsp:nvSpPr>
        <dsp:cNvPr id="0" name=""/>
        <dsp:cNvSpPr/>
      </dsp:nvSpPr>
      <dsp:spPr>
        <a:xfrm>
          <a:off x="6671440" y="1707466"/>
          <a:ext cx="2469332" cy="98773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fr-FR" sz="1600" kern="1200" dirty="0" smtClean="0"/>
            <a:t>Compte-rendu en anglais de l’activité</a:t>
          </a:r>
          <a:endParaRPr lang="fr-FR" sz="1600" kern="1200" dirty="0"/>
        </a:p>
      </dsp:txBody>
      <dsp:txXfrm>
        <a:off x="7165307" y="1707466"/>
        <a:ext cx="1481599" cy="9877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EACDD-8E05-4708-B0B0-ABFFA42B9F1F}">
      <dsp:nvSpPr>
        <dsp:cNvPr id="0" name=""/>
        <dsp:cNvSpPr/>
      </dsp:nvSpPr>
      <dsp:spPr>
        <a:xfrm>
          <a:off x="4242" y="1707466"/>
          <a:ext cx="2469332" cy="987733"/>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fr-FR" sz="1800" kern="1200" dirty="0" smtClean="0"/>
            <a:t>Cours d’anglais</a:t>
          </a:r>
          <a:endParaRPr lang="fr-FR" sz="1800" kern="1200" dirty="0"/>
        </a:p>
      </dsp:txBody>
      <dsp:txXfrm>
        <a:off x="498109" y="1707466"/>
        <a:ext cx="1481599" cy="987733"/>
      </dsp:txXfrm>
    </dsp:sp>
    <dsp:sp modelId="{5D654F4F-D45E-4285-94DB-E8535F0E27AA}">
      <dsp:nvSpPr>
        <dsp:cNvPr id="0" name=""/>
        <dsp:cNvSpPr/>
      </dsp:nvSpPr>
      <dsp:spPr>
        <a:xfrm>
          <a:off x="2226641" y="1707466"/>
          <a:ext cx="2469332" cy="987733"/>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fr-FR" sz="1800" kern="1200" dirty="0" smtClean="0"/>
            <a:t>Co-enseignement</a:t>
          </a:r>
          <a:endParaRPr lang="fr-FR" sz="1800" kern="1200" dirty="0"/>
        </a:p>
      </dsp:txBody>
      <dsp:txXfrm>
        <a:off x="2720508" y="1707466"/>
        <a:ext cx="1481599" cy="987733"/>
      </dsp:txXfrm>
    </dsp:sp>
    <dsp:sp modelId="{42ED53FE-70F7-4F49-BDF9-4EFBBB794759}">
      <dsp:nvSpPr>
        <dsp:cNvPr id="0" name=""/>
        <dsp:cNvSpPr/>
      </dsp:nvSpPr>
      <dsp:spPr>
        <a:xfrm>
          <a:off x="4449041" y="1707466"/>
          <a:ext cx="2469332" cy="987733"/>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fr-FR" sz="1800" kern="1200" dirty="0" smtClean="0"/>
            <a:t>TP techniques de maintenance</a:t>
          </a:r>
          <a:endParaRPr lang="fr-FR" sz="1800" kern="1200" dirty="0"/>
        </a:p>
      </dsp:txBody>
      <dsp:txXfrm>
        <a:off x="4942908" y="1707466"/>
        <a:ext cx="1481599" cy="987733"/>
      </dsp:txXfrm>
    </dsp:sp>
    <dsp:sp modelId="{D2813DB0-FD92-4D14-AE1B-3E58B44B99A1}">
      <dsp:nvSpPr>
        <dsp:cNvPr id="0" name=""/>
        <dsp:cNvSpPr/>
      </dsp:nvSpPr>
      <dsp:spPr>
        <a:xfrm>
          <a:off x="6671440" y="1707466"/>
          <a:ext cx="2469332" cy="987733"/>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fr-FR" sz="1800" kern="1200" dirty="0" smtClean="0"/>
            <a:t>Co-enseignement</a:t>
          </a:r>
          <a:endParaRPr lang="fr-FR" sz="1800" kern="1200" dirty="0"/>
        </a:p>
      </dsp:txBody>
      <dsp:txXfrm>
        <a:off x="7165307" y="1707466"/>
        <a:ext cx="1481599" cy="987733"/>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endParaRPr lang="fr-FR"/>
          </a:p>
        </p:txBody>
      </p:sp>
      <p:sp>
        <p:nvSpPr>
          <p:cNvPr id="18435"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fld id="{D4ED9803-F7FC-49AE-8E27-727C8E0A8CD3}" type="datetimeFigureOut">
              <a:rPr lang="fr-FR"/>
              <a:pPr>
                <a:defRPr/>
              </a:pPr>
              <a:t>15/11/2014</a:t>
            </a:fld>
            <a:endParaRPr lang="fr-FR"/>
          </a:p>
        </p:txBody>
      </p:sp>
      <p:sp>
        <p:nvSpPr>
          <p:cNvPr id="13316" name="Rectangle 4"/>
          <p:cNvSpPr>
            <a:spLocks noGrp="1" noRot="1" noChangeAspect="1" noChangeArrowheads="1" noTextEdit="1"/>
          </p:cNvSpPr>
          <p:nvPr>
            <p:ph type="sldImg" idx="2"/>
          </p:nvPr>
        </p:nvSpPr>
        <p:spPr bwMode="auto">
          <a:xfrm>
            <a:off x="779463" y="768350"/>
            <a:ext cx="5540375" cy="3836988"/>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8438"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fr-FR"/>
          </a:p>
        </p:txBody>
      </p:sp>
      <p:sp>
        <p:nvSpPr>
          <p:cNvPr id="18439"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C72F64FB-B452-42B2-AD96-88A12F613B93}" type="slidenum">
              <a:rPr lang="fr-FR"/>
              <a:pPr>
                <a:defRPr/>
              </a:pPr>
              <a:t>‹N°›</a:t>
            </a:fld>
            <a:endParaRPr lang="fr-FR"/>
          </a:p>
        </p:txBody>
      </p:sp>
    </p:spTree>
    <p:extLst>
      <p:ext uri="{BB962C8B-B14F-4D97-AF65-F5344CB8AC3E}">
        <p14:creationId xmlns:p14="http://schemas.microsoft.com/office/powerpoint/2010/main" val="33921047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C72F64FB-B452-42B2-AD96-88A12F613B93}" type="slidenum">
              <a:rPr lang="fr-FR" smtClean="0"/>
              <a:pPr>
                <a:defRPr/>
              </a:pPr>
              <a:t>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28"/>
            <a:ext cx="84201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CC4A8291-3AD5-412A-9C89-0F1B81F542CE}" type="datetime1">
              <a:rPr lang="fr-FR"/>
              <a:pPr>
                <a:defRPr/>
              </a:pPr>
              <a:t>15/11/2014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AC547DB-661B-4FE3-AF99-532019A17A92}" type="slidenum">
              <a:rPr lang="fr-FR"/>
              <a:pPr>
                <a:defRPr/>
              </a:pPr>
              <a:t>‹N°›</a:t>
            </a:fld>
            <a:endParaRPr lang="fr-F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A230313-4A15-4316-99E9-CE986B4CFCEF}" type="datetime1">
              <a:rPr lang="fr-FR"/>
              <a:pPr>
                <a:defRPr/>
              </a:pPr>
              <a:t>15/11/2014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C3BA61D-1499-4012-A5C7-FBA48693B9D9}"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80337" y="274641"/>
            <a:ext cx="2414588"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536576" y="274641"/>
            <a:ext cx="7078663"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CC3FD224-D1E2-4E26-862E-C5F5EF865A8D}" type="datetime1">
              <a:rPr lang="fr-FR"/>
              <a:pPr>
                <a:defRPr/>
              </a:pPr>
              <a:t>15/11/2014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1F58839-53AB-40E1-BC1A-B5A412B0612B}"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E59E05F3-5004-4A08-9232-142F07BC15D2}" type="datetime1">
              <a:rPr lang="fr-FR"/>
              <a:pPr>
                <a:defRPr/>
              </a:pPr>
              <a:t>15/11/2014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84E2056-CC42-47DA-B976-C264F8C6D510}"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4406903"/>
            <a:ext cx="84201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B90B52D7-C50D-4188-8E16-74538AA5929E}" type="datetime1">
              <a:rPr lang="fr-FR"/>
              <a:pPr>
                <a:defRPr/>
              </a:pPr>
              <a:t>15/11/2014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5C08898-7498-4F2A-882B-B92FAF55C349}"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536575"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448300"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9B54CBFC-674B-4C96-BAC9-F97BF60541A4}" type="datetime1">
              <a:rPr lang="fr-FR"/>
              <a:pPr>
                <a:defRPr/>
              </a:pPr>
              <a:t>15/11/2014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49A7A8C-E434-4679-9F97-C7E7B9EF33DD}"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95300" y="274638"/>
            <a:ext cx="89154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A3F78075-1620-4387-A06F-73198DACC3F4}" type="datetime1">
              <a:rPr lang="fr-FR"/>
              <a:pPr>
                <a:defRPr/>
              </a:pPr>
              <a:t>15/11/2014</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5742128C-6A16-4C33-8530-860B56AD2D97}"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E2CEF662-7B98-441F-ABAD-86B189BC137D}" type="datetime1">
              <a:rPr lang="fr-FR"/>
              <a:pPr>
                <a:defRPr/>
              </a:pPr>
              <a:t>15/11/2014</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0787A66C-C17B-4A7D-BD10-3EF5EA12BA64}"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F2F121FB-DF19-44CF-8186-B98EBD8F0099}" type="datetime1">
              <a:rPr lang="fr-FR"/>
              <a:pPr>
                <a:defRPr/>
              </a:pPr>
              <a:t>15/11/2014</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4B92435A-9B2D-4771-936C-17AEED19518C}" type="slidenum">
              <a:rPr lang="fr-FR"/>
              <a:pPr>
                <a:defRPr/>
              </a:pPr>
              <a:t>‹N°›</a:t>
            </a:fld>
            <a:endParaRPr lang="fr-F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0" y="273050"/>
            <a:ext cx="3259006"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8CDEFF24-442F-4B94-B09B-85431CFE42C2}" type="datetime1">
              <a:rPr lang="fr-FR"/>
              <a:pPr>
                <a:defRPr/>
              </a:pPr>
              <a:t>15/11/2014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64F1FA2-114F-4708-88D0-52282A74733F}"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645" y="4800600"/>
            <a:ext cx="59436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176E0CA-0175-4E96-A477-C534C8DC468C}" type="datetime1">
              <a:rPr lang="fr-FR"/>
              <a:pPr>
                <a:defRPr/>
              </a:pPr>
              <a:t>15/11/2014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8818F80-8797-4FD8-BA05-C794952DAE09}"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B259B80-7E1D-49BE-AEA6-907A6F481351}" type="datetime1">
              <a:rPr lang="fr-FR"/>
              <a:pPr>
                <a:defRPr/>
              </a:pPr>
              <a:t>15/11/2014</a:t>
            </a:fld>
            <a:endParaRPr lang="fr-FR"/>
          </a:p>
        </p:txBody>
      </p:sp>
      <p:sp>
        <p:nvSpPr>
          <p:cNvPr id="5" name="Espace réservé du pied de page 4"/>
          <p:cNvSpPr>
            <a:spLocks noGrp="1"/>
          </p:cNvSpPr>
          <p:nvPr>
            <p:ph type="ftr" sz="quarter" idx="3"/>
          </p:nvPr>
        </p:nvSpPr>
        <p:spPr>
          <a:xfrm>
            <a:off x="3384550" y="6356350"/>
            <a:ext cx="31369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fr-FR"/>
          </a:p>
        </p:txBody>
      </p:sp>
      <p:sp>
        <p:nvSpPr>
          <p:cNvPr id="6" name="Espace réservé du numéro de diapositive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3C98DA6-86F3-4F49-B940-0A40D51D33A2}" type="slidenum">
              <a:rPr lang="fr-FR"/>
              <a:pPr>
                <a:defRPr/>
              </a:pPr>
              <a:t>‹N°›</a:t>
            </a:fld>
            <a:endParaRPr lang="fr-FR"/>
          </a:p>
        </p:txBody>
      </p:sp>
      <p:sp>
        <p:nvSpPr>
          <p:cNvPr id="2" name="ZoneTexte 1"/>
          <p:cNvSpPr txBox="1"/>
          <p:nvPr userDrawn="1"/>
        </p:nvSpPr>
        <p:spPr>
          <a:xfrm rot="16200000">
            <a:off x="-3244334" y="3167391"/>
            <a:ext cx="6858000" cy="523220"/>
          </a:xfrm>
          <a:prstGeom prst="rect">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fr-FR" sz="2800" b="1" dirty="0" smtClean="0">
                <a:solidFill>
                  <a:schemeClr val="bg1"/>
                </a:solidFill>
                <a:effectLst>
                  <a:outerShdw blurRad="38100" dist="38100" dir="2700000" algn="tl">
                    <a:srgbClr val="000000">
                      <a:alpha val="43137"/>
                    </a:srgbClr>
                  </a:outerShdw>
                </a:effectLst>
                <a:latin typeface="+mn-lt"/>
              </a:rPr>
              <a:t>BTS MAINTENANCE DES SYST</a:t>
            </a:r>
            <a:r>
              <a:rPr lang="fr-FR" sz="2800" b="1" dirty="0" smtClean="0">
                <a:solidFill>
                  <a:schemeClr val="bg1"/>
                </a:solidFill>
                <a:effectLst>
                  <a:outerShdw blurRad="38100" dist="38100" dir="2700000" algn="tl">
                    <a:srgbClr val="000000">
                      <a:alpha val="43137"/>
                    </a:srgbClr>
                  </a:outerShdw>
                </a:effectLst>
                <a:latin typeface="+mn-lt"/>
                <a:cs typeface="Arial"/>
              </a:rPr>
              <a:t>È</a:t>
            </a:r>
            <a:r>
              <a:rPr lang="fr-FR" sz="2800" b="1" dirty="0" smtClean="0">
                <a:solidFill>
                  <a:schemeClr val="bg1"/>
                </a:solidFill>
                <a:effectLst>
                  <a:outerShdw blurRad="38100" dist="38100" dir="2700000" algn="tl">
                    <a:srgbClr val="000000">
                      <a:alpha val="43137"/>
                    </a:srgbClr>
                  </a:outerShdw>
                </a:effectLst>
                <a:latin typeface="+mn-lt"/>
              </a:rPr>
              <a:t>MES</a:t>
            </a:r>
            <a:endParaRPr lang="fr-FR" sz="2800" b="1" dirty="0">
              <a:solidFill>
                <a:schemeClr val="bg1"/>
              </a:solidFill>
              <a:effectLst>
                <a:outerShdw blurRad="38100" dist="38100" dir="2700000" algn="tl">
                  <a:srgbClr val="000000">
                    <a:alpha val="43137"/>
                  </a:srgbClr>
                </a:outerShdw>
              </a:effectLst>
              <a:latin typeface="+mn-lt"/>
            </a:endParaRPr>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5"/>
          <p:cNvSpPr>
            <a:spLocks noGrp="1"/>
          </p:cNvSpPr>
          <p:nvPr>
            <p:ph type="sldNum" sz="quarter" idx="12"/>
          </p:nvPr>
        </p:nvSpPr>
        <p:spPr/>
        <p:txBody>
          <a:bodyPr/>
          <a:lstStyle/>
          <a:p>
            <a:pPr>
              <a:defRPr/>
            </a:pPr>
            <a:fld id="{12A13009-2F95-4680-9DBC-E7DD6010E3D3}" type="slidenum">
              <a:rPr lang="fr-FR"/>
              <a:pPr>
                <a:defRPr/>
              </a:pPr>
              <a:t>1</a:t>
            </a:fld>
            <a:endParaRPr lang="fr-FR"/>
          </a:p>
        </p:txBody>
      </p:sp>
      <p:sp>
        <p:nvSpPr>
          <p:cNvPr id="14338" name="Titre 1"/>
          <p:cNvSpPr>
            <a:spLocks noGrp="1"/>
          </p:cNvSpPr>
          <p:nvPr>
            <p:ph type="ctrTitle"/>
          </p:nvPr>
        </p:nvSpPr>
        <p:spPr>
          <a:xfrm>
            <a:off x="776288" y="2349500"/>
            <a:ext cx="8713216" cy="1470025"/>
          </a:xfr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eaLnBrk="1" hangingPunct="1"/>
            <a:r>
              <a:rPr lang="fr-FR" b="1" dirty="0" smtClean="0">
                <a:ln w="11430"/>
                <a:solidFill>
                  <a:schemeClr val="accent2">
                    <a:lumMod val="75000"/>
                  </a:schemeClr>
                </a:solidFill>
                <a:effectLst>
                  <a:outerShdw blurRad="50800" dist="39000" dir="5460000" algn="tl">
                    <a:srgbClr val="000000">
                      <a:alpha val="38000"/>
                    </a:srgbClr>
                  </a:outerShdw>
                </a:effectLst>
              </a:rPr>
              <a:t>Le </a:t>
            </a:r>
            <a:r>
              <a:rPr lang="fr-FR" b="1" dirty="0" err="1" smtClean="0">
                <a:ln w="11430"/>
                <a:solidFill>
                  <a:schemeClr val="accent2">
                    <a:lumMod val="75000"/>
                  </a:schemeClr>
                </a:solidFill>
                <a:effectLst>
                  <a:outerShdw blurRad="50800" dist="39000" dir="5460000" algn="tl">
                    <a:srgbClr val="000000">
                      <a:alpha val="38000"/>
                    </a:srgbClr>
                  </a:outerShdw>
                </a:effectLst>
              </a:rPr>
              <a:t>co</a:t>
            </a:r>
            <a:r>
              <a:rPr lang="fr-FR" b="1" dirty="0" smtClean="0">
                <a:ln w="11430"/>
                <a:solidFill>
                  <a:schemeClr val="accent2">
                    <a:lumMod val="75000"/>
                  </a:schemeClr>
                </a:solidFill>
                <a:effectLst>
                  <a:outerShdw blurRad="50800" dist="39000" dir="5460000" algn="tl">
                    <a:srgbClr val="000000">
                      <a:alpha val="38000"/>
                    </a:srgbClr>
                  </a:outerShdw>
                </a:effectLst>
              </a:rPr>
              <a:t>-enseignement Anglais - STI</a:t>
            </a:r>
            <a:endParaRPr lang="fr-FR" b="1" dirty="0">
              <a:ln w="11430"/>
              <a:solidFill>
                <a:schemeClr val="accent2">
                  <a:lumMod val="75000"/>
                </a:schemeClr>
              </a:solidFill>
              <a:effectLst>
                <a:outerShdw blurRad="50800" dist="39000" dir="5460000" algn="tl">
                  <a:srgbClr val="000000">
                    <a:alpha val="38000"/>
                  </a:srgbClr>
                </a:outerShdw>
              </a:effectLst>
            </a:endParaRPr>
          </a:p>
        </p:txBody>
      </p:sp>
      <p:sp>
        <p:nvSpPr>
          <p:cNvPr id="14345" name="ZoneTexte 3"/>
          <p:cNvSpPr txBox="1">
            <a:spLocks noChangeArrowheads="1"/>
          </p:cNvSpPr>
          <p:nvPr/>
        </p:nvSpPr>
        <p:spPr bwMode="auto">
          <a:xfrm>
            <a:off x="1601788" y="6381750"/>
            <a:ext cx="6769100" cy="307777"/>
          </a:xfrm>
          <a:prstGeom prst="rect">
            <a:avLst/>
          </a:prstGeom>
          <a:noFill/>
          <a:ln w="9525">
            <a:noFill/>
            <a:miter lim="800000"/>
            <a:headEnd/>
            <a:tailEnd/>
          </a:ln>
        </p:spPr>
        <p:txBody>
          <a:bodyPr>
            <a:spAutoFit/>
          </a:bodyPr>
          <a:lstStyle/>
          <a:p>
            <a:pPr algn="ctr"/>
            <a:r>
              <a:rPr lang="fr-FR" sz="1400" dirty="0" smtClean="0">
                <a:solidFill>
                  <a:srgbClr val="7F7F7F"/>
                </a:solidFill>
                <a:latin typeface="Calibri" pitchFamily="34" charset="0"/>
              </a:rPr>
              <a:t>J-L MAITRE IGEN ANGLAIS - Marc DUMAS- Lycée DHUODA Nîmes</a:t>
            </a:r>
            <a:endParaRPr lang="fr-FR" sz="1400" dirty="0">
              <a:solidFill>
                <a:srgbClr val="7F7F7F"/>
              </a:solidFill>
              <a:latin typeface="Calibri" pitchFamily="34" charset="0"/>
            </a:endParaRPr>
          </a:p>
        </p:txBody>
      </p:sp>
      <p:sp>
        <p:nvSpPr>
          <p:cNvPr id="2" name="ZoneTexte 1"/>
          <p:cNvSpPr txBox="1"/>
          <p:nvPr/>
        </p:nvSpPr>
        <p:spPr>
          <a:xfrm>
            <a:off x="488504" y="188640"/>
            <a:ext cx="9417496" cy="707886"/>
          </a:xfrm>
          <a:prstGeom prst="rect">
            <a:avLst/>
          </a:prstGeom>
          <a:noFill/>
        </p:spPr>
        <p:txBody>
          <a:bodyPr wrap="square" rtlCol="0">
            <a:spAutoFit/>
          </a:bodyPr>
          <a:lstStyle/>
          <a:p>
            <a:pPr algn="ctr"/>
            <a:r>
              <a:rPr lang="fr-FR" sz="2000" dirty="0" smtClean="0">
                <a:latin typeface="+mn-lt"/>
              </a:rPr>
              <a:t>Séminaire national BTS Maintenance des Systèmes – Lycée Raspail Paris </a:t>
            </a:r>
          </a:p>
          <a:p>
            <a:pPr algn="ctr"/>
            <a:r>
              <a:rPr lang="fr-FR" sz="2000" dirty="0" smtClean="0">
                <a:latin typeface="+mn-lt"/>
              </a:rPr>
              <a:t>13 et 14 novembre 2014</a:t>
            </a:r>
            <a:endParaRPr lang="fr-FR" sz="2000" dirty="0">
              <a:latin typeface="+mn-lt"/>
            </a:endParaRPr>
          </a:p>
        </p:txBody>
      </p:sp>
      <p:sp>
        <p:nvSpPr>
          <p:cNvPr id="11" name="Titre 1"/>
          <p:cNvSpPr txBox="1">
            <a:spLocks/>
          </p:cNvSpPr>
          <p:nvPr/>
        </p:nvSpPr>
        <p:spPr bwMode="auto">
          <a:xfrm>
            <a:off x="848544" y="3429001"/>
            <a:ext cx="8713216"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fr-FR" sz="3200" b="1" dirty="0" smtClean="0">
                <a:ln w="11430"/>
                <a:effectLst>
                  <a:outerShdw blurRad="50800" dist="39000" dir="5460000" algn="tl">
                    <a:srgbClr val="000000">
                      <a:alpha val="38000"/>
                    </a:srgbClr>
                  </a:outerShdw>
                </a:effectLst>
              </a:rPr>
              <a:t>Partie intégrante de la sous-épreuve E61</a:t>
            </a:r>
            <a:endParaRPr lang="fr-FR" sz="3200" b="1" dirty="0">
              <a:ln w="11430"/>
              <a:effectLst>
                <a:outerShdw blurRad="50800" dist="39000" dir="5460000" algn="tl">
                  <a:srgbClr val="000000">
                    <a:alpha val="38000"/>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C80130EC-06BF-4F8C-9527-37C10879183D}" type="slidenum">
              <a:rPr lang="fr-FR"/>
              <a:pPr>
                <a:defRPr/>
              </a:pPr>
              <a:t>2</a:t>
            </a:fld>
            <a:endParaRPr lang="fr-FR"/>
          </a:p>
        </p:txBody>
      </p:sp>
      <p:sp>
        <p:nvSpPr>
          <p:cNvPr id="15362" name="Titre 1"/>
          <p:cNvSpPr>
            <a:spLocks noGrp="1"/>
          </p:cNvSpPr>
          <p:nvPr>
            <p:ph type="title"/>
          </p:nvPr>
        </p:nvSpPr>
        <p:spPr>
          <a:xfrm>
            <a:off x="488950" y="22225"/>
            <a:ext cx="9417050" cy="886495"/>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eaLnBrk="1" hangingPunct="1"/>
            <a:r>
              <a:rPr lang="fr-FR" sz="3600" b="1" dirty="0" smtClean="0">
                <a:ln w="11430"/>
                <a:solidFill>
                  <a:schemeClr val="accent2">
                    <a:lumMod val="75000"/>
                  </a:schemeClr>
                </a:solidFill>
                <a:effectLst>
                  <a:outerShdw blurRad="50800" dist="39000" dir="5460000" algn="tl">
                    <a:srgbClr val="000000">
                      <a:alpha val="38000"/>
                    </a:srgbClr>
                  </a:outerShdw>
                </a:effectLst>
              </a:rPr>
              <a:t>Le </a:t>
            </a:r>
            <a:r>
              <a:rPr lang="fr-FR" sz="3600" b="1" dirty="0" err="1" smtClean="0">
                <a:ln w="11430"/>
                <a:solidFill>
                  <a:schemeClr val="accent2">
                    <a:lumMod val="75000"/>
                  </a:schemeClr>
                </a:solidFill>
                <a:effectLst>
                  <a:outerShdw blurRad="50800" dist="39000" dir="5460000" algn="tl">
                    <a:srgbClr val="000000">
                      <a:alpha val="38000"/>
                    </a:srgbClr>
                  </a:outerShdw>
                </a:effectLst>
              </a:rPr>
              <a:t>co</a:t>
            </a:r>
            <a:r>
              <a:rPr lang="fr-FR" sz="3600" b="1" dirty="0" smtClean="0">
                <a:ln w="11430"/>
                <a:solidFill>
                  <a:schemeClr val="accent2">
                    <a:lumMod val="75000"/>
                  </a:schemeClr>
                </a:solidFill>
                <a:effectLst>
                  <a:outerShdw blurRad="50800" dist="39000" dir="5460000" algn="tl">
                    <a:srgbClr val="000000">
                      <a:alpha val="38000"/>
                    </a:srgbClr>
                  </a:outerShdw>
                </a:effectLst>
              </a:rPr>
              <a:t>-enseignement Anglais - STI</a:t>
            </a:r>
          </a:p>
        </p:txBody>
      </p:sp>
      <p:sp>
        <p:nvSpPr>
          <p:cNvPr id="15363" name="Rectangle 5"/>
          <p:cNvSpPr>
            <a:spLocks noChangeArrowheads="1"/>
          </p:cNvSpPr>
          <p:nvPr/>
        </p:nvSpPr>
        <p:spPr bwMode="auto">
          <a:xfrm>
            <a:off x="848544" y="1556792"/>
            <a:ext cx="8496300" cy="3293209"/>
          </a:xfrm>
          <a:prstGeom prst="rect">
            <a:avLst/>
          </a:prstGeom>
          <a:noFill/>
          <a:ln w="9525">
            <a:noFill/>
            <a:miter lim="800000"/>
            <a:headEnd/>
            <a:tailEnd/>
          </a:ln>
        </p:spPr>
        <p:txBody>
          <a:bodyPr>
            <a:spAutoFit/>
          </a:bodyPr>
          <a:lstStyle/>
          <a:p>
            <a:pPr algn="just"/>
            <a:r>
              <a:rPr lang="fr-FR" sz="1600" dirty="0" smtClean="0"/>
              <a:t>« Exigences de communication en langue étrangère :</a:t>
            </a:r>
          </a:p>
          <a:p>
            <a:pPr algn="just"/>
            <a:endParaRPr lang="fr-FR" sz="1600" dirty="0" smtClean="0"/>
          </a:p>
          <a:p>
            <a:pPr algn="just"/>
            <a:r>
              <a:rPr lang="fr-FR" sz="1600" i="1" dirty="0" smtClean="0"/>
              <a:t>Il est attendu que le technicien de maintenance </a:t>
            </a:r>
            <a:r>
              <a:rPr lang="fr-FR" sz="1600" b="1" i="1" dirty="0" smtClean="0"/>
              <a:t>maîtrise une langue étrangère (l’anglais) </a:t>
            </a:r>
            <a:r>
              <a:rPr lang="fr-FR" sz="1600" i="1" dirty="0" smtClean="0"/>
              <a:t>afin de communiquer correctement avec les collaborateurs, les clients et les fournisseurs, d’écrire des rapports clairs et concis, de comprendre les instructions et de se former à des techniques. </a:t>
            </a:r>
          </a:p>
          <a:p>
            <a:pPr algn="just"/>
            <a:r>
              <a:rPr lang="fr-FR" sz="1600" i="1" dirty="0" smtClean="0"/>
              <a:t>Ces compétences sont désormais nécessaires dans les PME comme dans les grandes entreprises. Les rapports d'activité, les guides d'utilisation, les catalogues et documentations techniques sont le plus souvent rédigés en anglais. Les systèmes techniques disposent d'interfaces de dialogue en langue anglaise. </a:t>
            </a:r>
          </a:p>
          <a:p>
            <a:pPr algn="just"/>
            <a:r>
              <a:rPr lang="fr-FR" sz="1600" i="1" dirty="0" smtClean="0"/>
              <a:t>Les </a:t>
            </a:r>
            <a:r>
              <a:rPr lang="fr-FR" sz="1600" b="1" i="1" dirty="0" smtClean="0"/>
              <a:t>échanges entre techniciens européens et internationaux </a:t>
            </a:r>
            <a:r>
              <a:rPr lang="fr-FR" sz="1600" i="1" dirty="0" smtClean="0"/>
              <a:t>se généralisent en langue anglaise, langue de diffusion de l’information et de communication à l’intérieur et à l’extérieur de l’entreprise, </a:t>
            </a:r>
            <a:r>
              <a:rPr lang="fr-FR" sz="1600" b="1" i="1" dirty="0" smtClean="0"/>
              <a:t>à l’écrit comme à l’oral. </a:t>
            </a:r>
            <a:r>
              <a:rPr lang="fr-FR" sz="1600" i="1" dirty="0" smtClean="0"/>
              <a:t>»</a:t>
            </a:r>
            <a:endParaRPr lang="fr-FR" sz="1600" dirty="0" smtClean="0"/>
          </a:p>
        </p:txBody>
      </p:sp>
      <p:sp>
        <p:nvSpPr>
          <p:cNvPr id="7" name="Titre 1"/>
          <p:cNvSpPr txBox="1">
            <a:spLocks/>
          </p:cNvSpPr>
          <p:nvPr/>
        </p:nvSpPr>
        <p:spPr bwMode="auto">
          <a:xfrm>
            <a:off x="848544" y="764704"/>
            <a:ext cx="8713216"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fr-FR" sz="2800" b="1" dirty="0" smtClean="0">
                <a:ln w="11430"/>
                <a:effectLst>
                  <a:outerShdw blurRad="50800" dist="39000" dir="5460000" algn="tl">
                    <a:srgbClr val="000000">
                      <a:alpha val="38000"/>
                    </a:srgbClr>
                  </a:outerShdw>
                </a:effectLst>
              </a:rPr>
              <a:t>1. Rappel du référentiel</a:t>
            </a:r>
            <a:endParaRPr lang="fr-FR" sz="2800" b="1" dirty="0">
              <a:ln w="11430"/>
              <a:effectLst>
                <a:outerShdw blurRad="50800" dist="39000" dir="5460000" algn="tl">
                  <a:srgbClr val="000000">
                    <a:alpha val="38000"/>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48544" y="1628800"/>
            <a:ext cx="8712968" cy="3960440"/>
          </a:xfrm>
        </p:spPr>
        <p:txBody>
          <a:bodyPr/>
          <a:lstStyle/>
          <a:p>
            <a:pPr algn="just">
              <a:buNone/>
            </a:pPr>
            <a:r>
              <a:rPr lang="fr-FR" sz="2000" dirty="0" smtClean="0"/>
              <a:t>Cet enseignement s’inscrit dans la droite ligne des principes mis en place en enseignement de technologie en langue vivante 1 lors de la réforme de la filière STI, il vise à :</a:t>
            </a:r>
          </a:p>
          <a:p>
            <a:pPr algn="just" eaLnBrk="1" hangingPunct="1">
              <a:buNone/>
            </a:pPr>
            <a:r>
              <a:rPr lang="fr-FR" sz="2000" dirty="0" smtClean="0"/>
              <a:t>		-  </a:t>
            </a:r>
            <a:r>
              <a:rPr lang="fr-FR" sz="2000" b="1" dirty="0" smtClean="0"/>
              <a:t>donner un autre sens, un sens complémentaire à l'étude de la langue</a:t>
            </a:r>
            <a:r>
              <a:rPr lang="fr-FR" sz="2000" dirty="0" smtClean="0"/>
              <a:t> ;</a:t>
            </a:r>
          </a:p>
          <a:p>
            <a:pPr algn="just" eaLnBrk="1" hangingPunct="1">
              <a:buNone/>
            </a:pPr>
            <a:r>
              <a:rPr lang="fr-FR" sz="2000" dirty="0" smtClean="0"/>
              <a:t>		- </a:t>
            </a:r>
            <a:r>
              <a:rPr lang="fr-FR" sz="2000" b="1" dirty="0" smtClean="0"/>
              <a:t>renforcer l'enseignement de la langue vivante </a:t>
            </a:r>
            <a:r>
              <a:rPr lang="fr-FR" sz="2000" dirty="0" smtClean="0"/>
              <a:t>et de la discipline 	technologique ;</a:t>
            </a:r>
          </a:p>
          <a:p>
            <a:pPr algn="just" eaLnBrk="1" hangingPunct="1">
              <a:buNone/>
            </a:pPr>
            <a:r>
              <a:rPr lang="fr-FR" sz="2000" dirty="0" smtClean="0"/>
              <a:t>		- </a:t>
            </a:r>
            <a:r>
              <a:rPr lang="fr-FR" sz="2000" b="1" dirty="0" smtClean="0"/>
              <a:t>aborder le lexique technique </a:t>
            </a:r>
            <a:r>
              <a:rPr lang="fr-FR" sz="2000" dirty="0" smtClean="0"/>
              <a:t>couramment utilisé dans le champ de la 	spécialité choisie.</a:t>
            </a:r>
            <a:r>
              <a:rPr lang="fr-FR" sz="1400" dirty="0" smtClean="0"/>
              <a:t> </a:t>
            </a:r>
          </a:p>
          <a:p>
            <a:pPr algn="just" eaLnBrk="1" hangingPunct="1">
              <a:buNone/>
            </a:pPr>
            <a:endParaRPr lang="fr-FR" sz="1400" dirty="0" smtClean="0"/>
          </a:p>
          <a:p>
            <a:pPr marL="0" indent="0" algn="just" eaLnBrk="1" hangingPunct="1">
              <a:buNone/>
            </a:pPr>
            <a:r>
              <a:rPr lang="fr-FR" sz="2000" dirty="0" smtClean="0"/>
              <a:t>Il s’agit désormais d’installer cet enseignement dans un </a:t>
            </a:r>
            <a:r>
              <a:rPr lang="fr-FR" sz="2000" b="1" dirty="0" smtClean="0"/>
              <a:t>contexte professionnel </a:t>
            </a:r>
            <a:r>
              <a:rPr lang="fr-FR" sz="2000" dirty="0" smtClean="0"/>
              <a:t>en proposant aux étudiants des thèmes d’études en relation avec leur domaine d’activité.</a:t>
            </a:r>
          </a:p>
        </p:txBody>
      </p:sp>
      <p:sp>
        <p:nvSpPr>
          <p:cNvPr id="4" name="Espace réservé du numéro de diapositive 3"/>
          <p:cNvSpPr>
            <a:spLocks noGrp="1"/>
          </p:cNvSpPr>
          <p:nvPr>
            <p:ph type="sldNum" sz="quarter" idx="12"/>
          </p:nvPr>
        </p:nvSpPr>
        <p:spPr/>
        <p:txBody>
          <a:bodyPr/>
          <a:lstStyle/>
          <a:p>
            <a:pPr>
              <a:defRPr/>
            </a:pPr>
            <a:fld id="{484E2056-CC42-47DA-B976-C264F8C6D510}" type="slidenum">
              <a:rPr lang="fr-FR" smtClean="0"/>
              <a:pPr>
                <a:defRPr/>
              </a:pPr>
              <a:t>3</a:t>
            </a:fld>
            <a:endParaRPr lang="fr-FR"/>
          </a:p>
        </p:txBody>
      </p:sp>
      <p:sp>
        <p:nvSpPr>
          <p:cNvPr id="5" name="Titre 1"/>
          <p:cNvSpPr txBox="1">
            <a:spLocks/>
          </p:cNvSpPr>
          <p:nvPr/>
        </p:nvSpPr>
        <p:spPr bwMode="auto">
          <a:xfrm>
            <a:off x="488950" y="22225"/>
            <a:ext cx="9417050" cy="88649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3600" b="1" i="0" u="none" strike="noStrike" kern="1200" cap="none" spc="0" normalizeH="0" baseline="0" noProof="0" dirty="0" smtClean="0">
                <a:ln w="11430"/>
                <a:solidFill>
                  <a:schemeClr val="accent2">
                    <a:lumMod val="75000"/>
                  </a:schemeClr>
                </a:solidFill>
                <a:effectLst>
                  <a:outerShdw blurRad="50800" dist="39000" dir="5460000" algn="tl">
                    <a:srgbClr val="000000">
                      <a:alpha val="38000"/>
                    </a:srgbClr>
                  </a:outerShdw>
                </a:effectLst>
                <a:uLnTx/>
                <a:uFillTx/>
                <a:latin typeface="+mj-lt"/>
                <a:ea typeface="+mj-ea"/>
                <a:cs typeface="+mj-cs"/>
              </a:rPr>
              <a:t>Le </a:t>
            </a:r>
            <a:r>
              <a:rPr kumimoji="0" lang="fr-FR" sz="3600" b="1" i="0" u="none" strike="noStrike" kern="1200" cap="none" spc="0" normalizeH="0" baseline="0" noProof="0" dirty="0" err="1" smtClean="0">
                <a:ln w="11430"/>
                <a:solidFill>
                  <a:schemeClr val="accent2">
                    <a:lumMod val="75000"/>
                  </a:schemeClr>
                </a:solidFill>
                <a:effectLst>
                  <a:outerShdw blurRad="50800" dist="39000" dir="5460000" algn="tl">
                    <a:srgbClr val="000000">
                      <a:alpha val="38000"/>
                    </a:srgbClr>
                  </a:outerShdw>
                </a:effectLst>
                <a:uLnTx/>
                <a:uFillTx/>
                <a:latin typeface="+mj-lt"/>
                <a:ea typeface="+mj-ea"/>
                <a:cs typeface="+mj-cs"/>
              </a:rPr>
              <a:t>co</a:t>
            </a:r>
            <a:r>
              <a:rPr kumimoji="0" lang="fr-FR" sz="3600" b="1" i="0" u="none" strike="noStrike" kern="1200" cap="none" spc="0" normalizeH="0" baseline="0" noProof="0" dirty="0" smtClean="0">
                <a:ln w="11430"/>
                <a:solidFill>
                  <a:schemeClr val="accent2">
                    <a:lumMod val="75000"/>
                  </a:schemeClr>
                </a:solidFill>
                <a:effectLst>
                  <a:outerShdw blurRad="50800" dist="39000" dir="5460000" algn="tl">
                    <a:srgbClr val="000000">
                      <a:alpha val="38000"/>
                    </a:srgbClr>
                  </a:outerShdw>
                </a:effectLst>
                <a:uLnTx/>
                <a:uFillTx/>
                <a:latin typeface="+mj-lt"/>
                <a:ea typeface="+mj-ea"/>
                <a:cs typeface="+mj-cs"/>
              </a:rPr>
              <a:t>-enseignement Anglais - STI</a:t>
            </a:r>
          </a:p>
        </p:txBody>
      </p:sp>
      <p:sp>
        <p:nvSpPr>
          <p:cNvPr id="6" name="Titre 1"/>
          <p:cNvSpPr txBox="1">
            <a:spLocks/>
          </p:cNvSpPr>
          <p:nvPr/>
        </p:nvSpPr>
        <p:spPr bwMode="auto">
          <a:xfrm>
            <a:off x="920552" y="764704"/>
            <a:ext cx="8713216"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fr-FR" sz="2800" b="1" dirty="0" smtClean="0">
                <a:ln w="11430"/>
                <a:effectLst>
                  <a:outerShdw blurRad="50800" dist="39000" dir="5460000" algn="tl">
                    <a:srgbClr val="000000">
                      <a:alpha val="38000"/>
                    </a:srgbClr>
                  </a:outerShdw>
                </a:effectLst>
              </a:rPr>
              <a:t>2. La démarche pédagogique</a:t>
            </a:r>
            <a:endParaRPr lang="fr-FR" sz="2800" b="1" dirty="0">
              <a:ln w="11430"/>
              <a:effectLst>
                <a:outerShdw blurRad="50800" dist="39000" dir="5460000" algn="tl">
                  <a:srgbClr val="000000">
                    <a:alpha val="38000"/>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space réservé du contenu 6" descr="ang1.JPG"/>
          <p:cNvPicPr>
            <a:picLocks noGrp="1" noChangeAspect="1"/>
          </p:cNvPicPr>
          <p:nvPr>
            <p:ph idx="1"/>
          </p:nvPr>
        </p:nvPicPr>
        <p:blipFill>
          <a:blip r:embed="rId2" cstate="print"/>
          <a:stretch>
            <a:fillRect/>
          </a:stretch>
        </p:blipFill>
        <p:spPr>
          <a:xfrm>
            <a:off x="1228503" y="2675781"/>
            <a:ext cx="7705725" cy="857250"/>
          </a:xfrm>
        </p:spPr>
      </p:pic>
      <p:sp>
        <p:nvSpPr>
          <p:cNvPr id="4" name="Espace réservé du numéro de diapositive 3"/>
          <p:cNvSpPr>
            <a:spLocks noGrp="1"/>
          </p:cNvSpPr>
          <p:nvPr>
            <p:ph type="sldNum" sz="quarter" idx="12"/>
          </p:nvPr>
        </p:nvSpPr>
        <p:spPr/>
        <p:txBody>
          <a:bodyPr/>
          <a:lstStyle/>
          <a:p>
            <a:pPr>
              <a:defRPr/>
            </a:pPr>
            <a:fld id="{484E2056-CC42-47DA-B976-C264F8C6D510}" type="slidenum">
              <a:rPr lang="fr-FR" smtClean="0"/>
              <a:pPr>
                <a:defRPr/>
              </a:pPr>
              <a:t>4</a:t>
            </a:fld>
            <a:endParaRPr lang="fr-FR"/>
          </a:p>
        </p:txBody>
      </p:sp>
      <p:sp>
        <p:nvSpPr>
          <p:cNvPr id="5" name="Titre 1"/>
          <p:cNvSpPr txBox="1">
            <a:spLocks/>
          </p:cNvSpPr>
          <p:nvPr/>
        </p:nvSpPr>
        <p:spPr bwMode="auto">
          <a:xfrm>
            <a:off x="488950" y="22225"/>
            <a:ext cx="9417050" cy="88649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3600" b="1" i="0" u="none" strike="noStrike" kern="1200" cap="none" spc="0" normalizeH="0" baseline="0" noProof="0" dirty="0" smtClean="0">
                <a:ln w="11430"/>
                <a:solidFill>
                  <a:schemeClr val="accent2">
                    <a:lumMod val="75000"/>
                  </a:schemeClr>
                </a:solidFill>
                <a:effectLst>
                  <a:outerShdw blurRad="50800" dist="39000" dir="5460000" algn="tl">
                    <a:srgbClr val="000000">
                      <a:alpha val="38000"/>
                    </a:srgbClr>
                  </a:outerShdw>
                </a:effectLst>
                <a:uLnTx/>
                <a:uFillTx/>
                <a:latin typeface="+mj-lt"/>
                <a:ea typeface="+mj-ea"/>
                <a:cs typeface="+mj-cs"/>
              </a:rPr>
              <a:t>Le </a:t>
            </a:r>
            <a:r>
              <a:rPr kumimoji="0" lang="fr-FR" sz="3600" b="1" i="0" u="none" strike="noStrike" kern="1200" cap="none" spc="0" normalizeH="0" baseline="0" noProof="0" dirty="0" err="1" smtClean="0">
                <a:ln w="11430"/>
                <a:solidFill>
                  <a:schemeClr val="accent2">
                    <a:lumMod val="75000"/>
                  </a:schemeClr>
                </a:solidFill>
                <a:effectLst>
                  <a:outerShdw blurRad="50800" dist="39000" dir="5460000" algn="tl">
                    <a:srgbClr val="000000">
                      <a:alpha val="38000"/>
                    </a:srgbClr>
                  </a:outerShdw>
                </a:effectLst>
                <a:uLnTx/>
                <a:uFillTx/>
                <a:latin typeface="+mj-lt"/>
                <a:ea typeface="+mj-ea"/>
                <a:cs typeface="+mj-cs"/>
              </a:rPr>
              <a:t>co</a:t>
            </a:r>
            <a:r>
              <a:rPr kumimoji="0" lang="fr-FR" sz="3600" b="1" i="0" u="none" strike="noStrike" kern="1200" cap="none" spc="0" normalizeH="0" baseline="0" noProof="0" dirty="0" smtClean="0">
                <a:ln w="11430"/>
                <a:solidFill>
                  <a:schemeClr val="accent2">
                    <a:lumMod val="75000"/>
                  </a:schemeClr>
                </a:solidFill>
                <a:effectLst>
                  <a:outerShdw blurRad="50800" dist="39000" dir="5460000" algn="tl">
                    <a:srgbClr val="000000">
                      <a:alpha val="38000"/>
                    </a:srgbClr>
                  </a:outerShdw>
                </a:effectLst>
                <a:uLnTx/>
                <a:uFillTx/>
                <a:latin typeface="+mj-lt"/>
                <a:ea typeface="+mj-ea"/>
                <a:cs typeface="+mj-cs"/>
              </a:rPr>
              <a:t>-enseignement Anglais - STI</a:t>
            </a:r>
          </a:p>
        </p:txBody>
      </p:sp>
      <p:sp>
        <p:nvSpPr>
          <p:cNvPr id="6" name="Titre 1"/>
          <p:cNvSpPr txBox="1">
            <a:spLocks/>
          </p:cNvSpPr>
          <p:nvPr/>
        </p:nvSpPr>
        <p:spPr bwMode="auto">
          <a:xfrm>
            <a:off x="920552" y="764704"/>
            <a:ext cx="8713216"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fr-FR" sz="2800" b="1" dirty="0" smtClean="0">
                <a:ln w="11430"/>
                <a:effectLst>
                  <a:outerShdw blurRad="50800" dist="39000" dir="5460000" algn="tl">
                    <a:srgbClr val="000000">
                      <a:alpha val="38000"/>
                    </a:srgbClr>
                  </a:outerShdw>
                </a:effectLst>
              </a:rPr>
              <a:t>3. Les horaires</a:t>
            </a:r>
            <a:endParaRPr lang="fr-FR" sz="2800" b="1" dirty="0">
              <a:ln w="11430"/>
              <a:effectLst>
                <a:outerShdw blurRad="50800" dist="39000" dir="5460000" algn="tl">
                  <a:srgbClr val="000000">
                    <a:alpha val="38000"/>
                  </a:srgbClr>
                </a:outerShdw>
              </a:effectLst>
            </a:endParaRPr>
          </a:p>
        </p:txBody>
      </p:sp>
      <p:pic>
        <p:nvPicPr>
          <p:cNvPr id="8" name="Image 7" descr="ang2.JPG"/>
          <p:cNvPicPr>
            <a:picLocks noChangeAspect="1"/>
          </p:cNvPicPr>
          <p:nvPr/>
        </p:nvPicPr>
        <p:blipFill>
          <a:blip r:embed="rId3" cstate="print"/>
          <a:stretch>
            <a:fillRect/>
          </a:stretch>
        </p:blipFill>
        <p:spPr>
          <a:xfrm>
            <a:off x="1228503" y="3467869"/>
            <a:ext cx="7705725" cy="523875"/>
          </a:xfrm>
          <a:prstGeom prst="rect">
            <a:avLst/>
          </a:prstGeom>
        </p:spPr>
      </p:pic>
      <p:pic>
        <p:nvPicPr>
          <p:cNvPr id="9" name="Image 8" descr="ang 3.JPG"/>
          <p:cNvPicPr>
            <a:picLocks noChangeAspect="1"/>
          </p:cNvPicPr>
          <p:nvPr/>
        </p:nvPicPr>
        <p:blipFill>
          <a:blip r:embed="rId4" cstate="print"/>
          <a:stretch>
            <a:fillRect/>
          </a:stretch>
        </p:blipFill>
        <p:spPr>
          <a:xfrm>
            <a:off x="1208584" y="3933056"/>
            <a:ext cx="7724775" cy="542925"/>
          </a:xfrm>
          <a:prstGeom prst="rect">
            <a:avLst/>
          </a:prstGeom>
        </p:spPr>
      </p:pic>
      <p:sp>
        <p:nvSpPr>
          <p:cNvPr id="12" name="Rectangle à coins arrondis 11"/>
          <p:cNvSpPr/>
          <p:nvPr/>
        </p:nvSpPr>
        <p:spPr>
          <a:xfrm>
            <a:off x="7061151" y="3467869"/>
            <a:ext cx="432048" cy="936104"/>
          </a:xfrm>
          <a:prstGeom prst="wedgeRoundRectCallout">
            <a:avLst>
              <a:gd name="adj1" fmla="val -207375"/>
              <a:gd name="adj2" fmla="val 11134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1280592" y="1412776"/>
            <a:ext cx="7632848" cy="923330"/>
          </a:xfrm>
          <a:prstGeom prst="rect">
            <a:avLst/>
          </a:prstGeom>
        </p:spPr>
        <p:txBody>
          <a:bodyPr wrap="square">
            <a:spAutoFit/>
          </a:bodyPr>
          <a:lstStyle/>
          <a:p>
            <a:pPr marL="0" indent="0" algn="just">
              <a:buNone/>
            </a:pPr>
            <a:r>
              <a:rPr lang="fr-FR" dirty="0" smtClean="0"/>
              <a:t>Le </a:t>
            </a:r>
            <a:r>
              <a:rPr lang="fr-FR" dirty="0" err="1" smtClean="0"/>
              <a:t>co</a:t>
            </a:r>
            <a:r>
              <a:rPr lang="fr-FR" dirty="0" smtClean="0"/>
              <a:t>-enseignement apparaît en 2</a:t>
            </a:r>
            <a:r>
              <a:rPr lang="fr-FR" baseline="30000" dirty="0" smtClean="0"/>
              <a:t>ème</a:t>
            </a:r>
            <a:r>
              <a:rPr lang="fr-FR" dirty="0" smtClean="0"/>
              <a:t> année de formation, Il doit être construit </a:t>
            </a:r>
            <a:r>
              <a:rPr lang="fr-FR" b="1" dirty="0" smtClean="0"/>
              <a:t>en pleine synergie </a:t>
            </a:r>
            <a:r>
              <a:rPr lang="fr-FR" dirty="0" smtClean="0"/>
              <a:t>avec la progression pédagogique des activités des techniques de maintenance et de l’enseignement d’anglais. </a:t>
            </a:r>
          </a:p>
        </p:txBody>
      </p:sp>
      <p:sp>
        <p:nvSpPr>
          <p:cNvPr id="15" name="ZoneTexte 14"/>
          <p:cNvSpPr txBox="1"/>
          <p:nvPr/>
        </p:nvSpPr>
        <p:spPr>
          <a:xfrm>
            <a:off x="1136576" y="5013176"/>
            <a:ext cx="8208912" cy="1200329"/>
          </a:xfrm>
          <a:prstGeom prst="rect">
            <a:avLst/>
          </a:prstGeom>
          <a:noFill/>
        </p:spPr>
        <p:txBody>
          <a:bodyPr wrap="square" rtlCol="0">
            <a:spAutoFit/>
          </a:bodyPr>
          <a:lstStyle/>
          <a:p>
            <a:r>
              <a:rPr lang="fr-FR" dirty="0" smtClean="0"/>
              <a:t>(3) Dont une heure de </a:t>
            </a:r>
            <a:r>
              <a:rPr lang="fr-FR" dirty="0" err="1" smtClean="0"/>
              <a:t>co</a:t>
            </a:r>
            <a:r>
              <a:rPr lang="fr-FR" dirty="0" smtClean="0"/>
              <a:t>-enseignement de l’anglais et de l’enseignement des techniques d’intervention (deux enseignants) en 2</a:t>
            </a:r>
            <a:r>
              <a:rPr lang="fr-FR" baseline="30000" dirty="0" smtClean="0"/>
              <a:t>e</a:t>
            </a:r>
            <a:r>
              <a:rPr lang="fr-FR" dirty="0" smtClean="0"/>
              <a:t> année en vue de l’épreuve E61 soutenue en partie en anglais.</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32520" y="1600200"/>
            <a:ext cx="8778180" cy="4525963"/>
          </a:xfrm>
        </p:spPr>
        <p:txBody>
          <a:bodyPr/>
          <a:lstStyle/>
          <a:p>
            <a:pPr marL="0" indent="0" algn="just">
              <a:buNone/>
            </a:pPr>
            <a:r>
              <a:rPr lang="fr-FR" sz="2000" dirty="0" smtClean="0"/>
              <a:t>L’enseignant d’anglais fait partie intégrante de l’équipe pédagogique responsable de la préparation de la sous épreuve E61 pour laquelle l’étudiant devra valider tout ou partie des compétences suivantes liées à la communication :</a:t>
            </a:r>
          </a:p>
          <a:p>
            <a:pPr>
              <a:buNone/>
            </a:pPr>
            <a:endParaRPr lang="fr-FR" sz="2000" dirty="0" smtClean="0"/>
          </a:p>
          <a:p>
            <a:pPr>
              <a:buNone/>
            </a:pPr>
            <a:endParaRPr lang="fr-FR" sz="2000" dirty="0" smtClean="0"/>
          </a:p>
          <a:p>
            <a:pPr>
              <a:buNone/>
            </a:pPr>
            <a:endParaRPr lang="fr-FR" sz="2000" dirty="0" smtClean="0"/>
          </a:p>
          <a:p>
            <a:pPr>
              <a:buNone/>
            </a:pPr>
            <a:endParaRPr lang="fr-FR" sz="2000" dirty="0" smtClean="0"/>
          </a:p>
          <a:p>
            <a:pPr marL="0" indent="0" algn="just">
              <a:buNone/>
            </a:pPr>
            <a:r>
              <a:rPr lang="fr-FR" sz="2000" dirty="0" smtClean="0"/>
              <a:t>La présence concomitante des deux enseignants (anglais + STI) facilite l’articulation entre les deux domaines et la préparation à cette épreuve.</a:t>
            </a:r>
          </a:p>
          <a:p>
            <a:pPr marL="0" indent="0" algn="just">
              <a:buNone/>
            </a:pPr>
            <a:r>
              <a:rPr lang="fr-FR" sz="2000" dirty="0" smtClean="0"/>
              <a:t>Pour faciliter cette synergie, il  est préconisé que cet enseignement soit dispensé  dans les locaux de la section de maintenance des systèmes ou au plus près.</a:t>
            </a:r>
          </a:p>
          <a:p>
            <a:pPr>
              <a:buNone/>
            </a:pPr>
            <a:endParaRPr lang="fr-FR" sz="2000" dirty="0" smtClean="0"/>
          </a:p>
          <a:p>
            <a:pPr>
              <a:buNone/>
            </a:pPr>
            <a:endParaRPr lang="fr-FR" sz="2000" dirty="0" smtClean="0"/>
          </a:p>
          <a:p>
            <a:pPr>
              <a:buNone/>
            </a:pPr>
            <a:endParaRPr lang="fr-FR" sz="2000" dirty="0" smtClean="0"/>
          </a:p>
          <a:p>
            <a:pPr>
              <a:buNone/>
            </a:pPr>
            <a:endParaRPr lang="fr-FR" sz="2000" dirty="0"/>
          </a:p>
        </p:txBody>
      </p:sp>
      <p:sp>
        <p:nvSpPr>
          <p:cNvPr id="4" name="Espace réservé du numéro de diapositive 3"/>
          <p:cNvSpPr>
            <a:spLocks noGrp="1"/>
          </p:cNvSpPr>
          <p:nvPr>
            <p:ph type="sldNum" sz="quarter" idx="12"/>
          </p:nvPr>
        </p:nvSpPr>
        <p:spPr/>
        <p:txBody>
          <a:bodyPr/>
          <a:lstStyle/>
          <a:p>
            <a:pPr>
              <a:defRPr/>
            </a:pPr>
            <a:fld id="{484E2056-CC42-47DA-B976-C264F8C6D510}" type="slidenum">
              <a:rPr lang="fr-FR" smtClean="0"/>
              <a:pPr>
                <a:defRPr/>
              </a:pPr>
              <a:t>5</a:t>
            </a:fld>
            <a:endParaRPr lang="fr-FR" dirty="0"/>
          </a:p>
        </p:txBody>
      </p:sp>
      <p:sp>
        <p:nvSpPr>
          <p:cNvPr id="5" name="Titre 1"/>
          <p:cNvSpPr txBox="1">
            <a:spLocks/>
          </p:cNvSpPr>
          <p:nvPr/>
        </p:nvSpPr>
        <p:spPr bwMode="auto">
          <a:xfrm>
            <a:off x="488950" y="22225"/>
            <a:ext cx="9417050" cy="88649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3600" b="1" i="0" u="none" strike="noStrike" kern="1200" cap="none" spc="0" normalizeH="0" baseline="0" noProof="0" dirty="0" smtClean="0">
                <a:ln w="11430"/>
                <a:solidFill>
                  <a:schemeClr val="accent2">
                    <a:lumMod val="75000"/>
                  </a:schemeClr>
                </a:solidFill>
                <a:effectLst>
                  <a:outerShdw blurRad="50800" dist="39000" dir="5460000" algn="tl">
                    <a:srgbClr val="000000">
                      <a:alpha val="38000"/>
                    </a:srgbClr>
                  </a:outerShdw>
                </a:effectLst>
                <a:uLnTx/>
                <a:uFillTx/>
                <a:latin typeface="+mj-lt"/>
                <a:ea typeface="+mj-ea"/>
                <a:cs typeface="+mj-cs"/>
              </a:rPr>
              <a:t>Le </a:t>
            </a:r>
            <a:r>
              <a:rPr kumimoji="0" lang="fr-FR" sz="3600" b="1" i="0" u="none" strike="noStrike" kern="1200" cap="none" spc="0" normalizeH="0" baseline="0" noProof="0" dirty="0" err="1" smtClean="0">
                <a:ln w="11430"/>
                <a:solidFill>
                  <a:schemeClr val="accent2">
                    <a:lumMod val="75000"/>
                  </a:schemeClr>
                </a:solidFill>
                <a:effectLst>
                  <a:outerShdw blurRad="50800" dist="39000" dir="5460000" algn="tl">
                    <a:srgbClr val="000000">
                      <a:alpha val="38000"/>
                    </a:srgbClr>
                  </a:outerShdw>
                </a:effectLst>
                <a:uLnTx/>
                <a:uFillTx/>
                <a:latin typeface="+mj-lt"/>
                <a:ea typeface="+mj-ea"/>
                <a:cs typeface="+mj-cs"/>
              </a:rPr>
              <a:t>co</a:t>
            </a:r>
            <a:r>
              <a:rPr kumimoji="0" lang="fr-FR" sz="3600" b="1" i="0" u="none" strike="noStrike" kern="1200" cap="none" spc="0" normalizeH="0" baseline="0" noProof="0" dirty="0" smtClean="0">
                <a:ln w="11430"/>
                <a:solidFill>
                  <a:schemeClr val="accent2">
                    <a:lumMod val="75000"/>
                  </a:schemeClr>
                </a:solidFill>
                <a:effectLst>
                  <a:outerShdw blurRad="50800" dist="39000" dir="5460000" algn="tl">
                    <a:srgbClr val="000000">
                      <a:alpha val="38000"/>
                    </a:srgbClr>
                  </a:outerShdw>
                </a:effectLst>
                <a:uLnTx/>
                <a:uFillTx/>
                <a:latin typeface="+mj-lt"/>
                <a:ea typeface="+mj-ea"/>
                <a:cs typeface="+mj-cs"/>
              </a:rPr>
              <a:t>-enseignement Anglais - STI</a:t>
            </a:r>
          </a:p>
        </p:txBody>
      </p:sp>
      <p:sp>
        <p:nvSpPr>
          <p:cNvPr id="6" name="Titre 1"/>
          <p:cNvSpPr txBox="1">
            <a:spLocks/>
          </p:cNvSpPr>
          <p:nvPr/>
        </p:nvSpPr>
        <p:spPr bwMode="auto">
          <a:xfrm>
            <a:off x="920552" y="764704"/>
            <a:ext cx="8713216"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fr-FR" sz="2800" b="1" dirty="0" smtClean="0">
                <a:ln w="11430"/>
                <a:effectLst>
                  <a:outerShdw blurRad="50800" dist="39000" dir="5460000" algn="tl">
                    <a:srgbClr val="000000">
                      <a:alpha val="38000"/>
                    </a:srgbClr>
                  </a:outerShdw>
                </a:effectLst>
              </a:rPr>
              <a:t>4. Organisation de l’enseignement </a:t>
            </a:r>
            <a:endParaRPr lang="fr-FR" sz="2800" b="1" dirty="0">
              <a:ln w="11430"/>
              <a:effectLst>
                <a:outerShdw blurRad="50800" dist="39000" dir="5460000" algn="tl">
                  <a:srgbClr val="000000">
                    <a:alpha val="38000"/>
                  </a:srgbClr>
                </a:outerShdw>
              </a:effectLst>
            </a:endParaRPr>
          </a:p>
        </p:txBody>
      </p:sp>
      <p:graphicFrame>
        <p:nvGraphicFramePr>
          <p:cNvPr id="7" name="Tableau 6"/>
          <p:cNvGraphicFramePr>
            <a:graphicFrameLocks noGrp="1"/>
          </p:cNvGraphicFramePr>
          <p:nvPr>
            <p:extLst>
              <p:ext uri="{D42A27DB-BD31-4B8C-83A1-F6EECF244321}">
                <p14:modId xmlns:p14="http://schemas.microsoft.com/office/powerpoint/2010/main" val="656625980"/>
              </p:ext>
            </p:extLst>
          </p:nvPr>
        </p:nvGraphicFramePr>
        <p:xfrm>
          <a:off x="704528" y="2780928"/>
          <a:ext cx="8640128" cy="1219200"/>
        </p:xfrm>
        <a:graphic>
          <a:graphicData uri="http://schemas.openxmlformats.org/drawingml/2006/table">
            <a:tbl>
              <a:tblPr firstRow="1" firstCol="1" bandRow="1" bandCol="1">
                <a:tableStyleId>{5DA37D80-6434-44D0-A028-1B22A696006F}</a:tableStyleId>
              </a:tblPr>
              <a:tblGrid>
                <a:gridCol w="1009920"/>
                <a:gridCol w="7630208"/>
              </a:tblGrid>
              <a:tr h="609600">
                <a:tc>
                  <a:txBody>
                    <a:bodyPr/>
                    <a:lstStyle/>
                    <a:p>
                      <a:pPr algn="ctr">
                        <a:spcBef>
                          <a:spcPts val="300"/>
                        </a:spcBef>
                        <a:spcAft>
                          <a:spcPts val="300"/>
                        </a:spcAft>
                        <a:tabLst>
                          <a:tab pos="450215" algn="l"/>
                        </a:tabLst>
                      </a:pPr>
                      <a:r>
                        <a:rPr lang="fr-FR" sz="2000" b="1" dirty="0">
                          <a:latin typeface="Arial"/>
                          <a:ea typeface="Times New Roman"/>
                        </a:rPr>
                        <a:t>C 51</a:t>
                      </a:r>
                      <a:endParaRPr lang="fr-FR" sz="2000" dirty="0">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spcBef>
                          <a:spcPts val="300"/>
                        </a:spcBef>
                        <a:spcAft>
                          <a:spcPts val="300"/>
                        </a:spcAft>
                        <a:tabLst>
                          <a:tab pos="450215" algn="l"/>
                        </a:tabLst>
                      </a:pPr>
                      <a:r>
                        <a:rPr lang="fr-FR" sz="2000" b="1" dirty="0">
                          <a:latin typeface="+mn-lt"/>
                          <a:ea typeface="Times New Roman"/>
                        </a:rPr>
                        <a:t>Rédiger des comptes rendus et renseigner les outils de maintenance</a:t>
                      </a:r>
                      <a:endParaRPr lang="fr-FR" sz="2000" dirty="0">
                        <a:latin typeface="+mn-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609600">
                <a:tc>
                  <a:txBody>
                    <a:bodyPr/>
                    <a:lstStyle/>
                    <a:p>
                      <a:pPr algn="ctr">
                        <a:spcBef>
                          <a:spcPts val="300"/>
                        </a:spcBef>
                        <a:spcAft>
                          <a:spcPts val="300"/>
                        </a:spcAft>
                        <a:tabLst>
                          <a:tab pos="450215" algn="l"/>
                        </a:tabLst>
                      </a:pPr>
                      <a:r>
                        <a:rPr lang="fr-FR" sz="2000" b="1" dirty="0">
                          <a:latin typeface="Arial"/>
                          <a:ea typeface="Times New Roman"/>
                        </a:rPr>
                        <a:t>C </a:t>
                      </a:r>
                      <a:r>
                        <a:rPr lang="fr-FR" sz="2000" b="1" dirty="0" smtClean="0">
                          <a:latin typeface="Arial"/>
                          <a:ea typeface="Times New Roman"/>
                        </a:rPr>
                        <a:t>52</a:t>
                      </a:r>
                      <a:endParaRPr lang="fr-FR" sz="2000" dirty="0">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l" defTabSz="914400" rtl="0" eaLnBrk="1" fontAlgn="auto" latinLnBrk="0" hangingPunct="1">
                        <a:lnSpc>
                          <a:spcPct val="100000"/>
                        </a:lnSpc>
                        <a:spcBef>
                          <a:spcPts val="300"/>
                        </a:spcBef>
                        <a:spcAft>
                          <a:spcPts val="300"/>
                        </a:spcAft>
                        <a:buClrTx/>
                        <a:buSzTx/>
                        <a:buFontTx/>
                        <a:buNone/>
                        <a:tabLst>
                          <a:tab pos="450215" algn="l"/>
                        </a:tabLst>
                        <a:defRPr/>
                      </a:pPr>
                      <a:r>
                        <a:rPr lang="fr-FR" sz="2000" b="1" dirty="0" smtClean="0">
                          <a:latin typeface="+mn-lt"/>
                          <a:ea typeface="Times New Roman"/>
                        </a:rPr>
                        <a:t>Présenter une activité de maintenance</a:t>
                      </a:r>
                      <a:endParaRPr lang="fr-FR" sz="2000" dirty="0" smtClean="0">
                        <a:latin typeface="+mn-lt"/>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32520" y="1484784"/>
            <a:ext cx="8771384" cy="4525963"/>
          </a:xfrm>
        </p:spPr>
        <p:txBody>
          <a:bodyPr/>
          <a:lstStyle/>
          <a:p>
            <a:pPr algn="just">
              <a:buNone/>
            </a:pPr>
            <a:r>
              <a:rPr lang="fr-FR" sz="2000" b="1" dirty="0" smtClean="0"/>
              <a:t>Intervention en langue anglaise dans un  contexte professionnel</a:t>
            </a:r>
            <a:r>
              <a:rPr lang="fr-FR" sz="2000" b="1" dirty="0"/>
              <a:t>.</a:t>
            </a:r>
            <a:endParaRPr lang="fr-FR" sz="2000" b="1" dirty="0" smtClean="0"/>
          </a:p>
          <a:p>
            <a:pPr marL="0" lvl="0" indent="0" algn="just">
              <a:buNone/>
            </a:pPr>
            <a:r>
              <a:rPr lang="fr-FR" sz="2000" dirty="0" smtClean="0"/>
              <a:t>Besoin : Pour chaque intervention, un technicien de maintenance des systèmes éoliens doit signaler au centre de maintenance  son arrivée sur le parc, interroger si nécessaire la hotline basée à l’étranger et rendre compte à l’oral ou à l’écrit des interventions réalisées dans la machine en fin d’activité.</a:t>
            </a:r>
          </a:p>
          <a:p>
            <a:pPr marL="0" lvl="0" indent="0" algn="just">
              <a:buNone/>
            </a:pPr>
            <a:r>
              <a:rPr lang="fr-FR" sz="2000" b="1" dirty="0" smtClean="0"/>
              <a:t>Déroulement de la séance : La séance de </a:t>
            </a:r>
            <a:r>
              <a:rPr lang="fr-FR" sz="2000" b="1" dirty="0" err="1" smtClean="0"/>
              <a:t>co</a:t>
            </a:r>
            <a:r>
              <a:rPr lang="fr-FR" sz="2000" b="1" dirty="0" smtClean="0"/>
              <a:t>-enseignement est juxtaposée en fin de séance de techniques de maintenance.</a:t>
            </a:r>
            <a:endParaRPr lang="fr-FR" sz="2000" dirty="0" smtClean="0"/>
          </a:p>
          <a:p>
            <a:pPr marL="0" lvl="0" indent="0" algn="just">
              <a:buNone/>
            </a:pPr>
            <a:r>
              <a:rPr lang="fr-FR" sz="2000" dirty="0" smtClean="0"/>
              <a:t>Durant la finalisation de l’intervention technique chaque étudiant est sollicité pour appeler sa hotline, à travers un jeu de rôle. </a:t>
            </a:r>
          </a:p>
          <a:p>
            <a:pPr lvl="1" algn="just"/>
            <a:r>
              <a:rPr lang="fr-FR" sz="2000" dirty="0" smtClean="0"/>
              <a:t>l’enseignant(e) de LV et de STI joue le rôle de la hotline ;</a:t>
            </a:r>
          </a:p>
          <a:p>
            <a:pPr lvl="1" algn="just"/>
            <a:r>
              <a:rPr lang="fr-FR" sz="2000" dirty="0" smtClean="0"/>
              <a:t>l’étudiant celui du technicien de maintenance.</a:t>
            </a:r>
          </a:p>
          <a:p>
            <a:pPr marL="0" lvl="0" indent="0" algn="just">
              <a:buNone/>
            </a:pPr>
            <a:r>
              <a:rPr lang="fr-FR" sz="2000" dirty="0" smtClean="0"/>
              <a:t>A l’issue de la séance, les étudiants réalisent un compte-rendu oral de l'intervention réalisée. </a:t>
            </a:r>
          </a:p>
          <a:p>
            <a:pPr algn="just">
              <a:buNone/>
            </a:pPr>
            <a:endParaRPr lang="fr-FR" dirty="0"/>
          </a:p>
        </p:txBody>
      </p:sp>
      <p:sp>
        <p:nvSpPr>
          <p:cNvPr id="4" name="Espace réservé du numéro de diapositive 3"/>
          <p:cNvSpPr>
            <a:spLocks noGrp="1"/>
          </p:cNvSpPr>
          <p:nvPr>
            <p:ph type="sldNum" sz="quarter" idx="12"/>
          </p:nvPr>
        </p:nvSpPr>
        <p:spPr/>
        <p:txBody>
          <a:bodyPr/>
          <a:lstStyle/>
          <a:p>
            <a:pPr>
              <a:defRPr/>
            </a:pPr>
            <a:fld id="{484E2056-CC42-47DA-B976-C264F8C6D510}" type="slidenum">
              <a:rPr lang="fr-FR" smtClean="0"/>
              <a:pPr>
                <a:defRPr/>
              </a:pPr>
              <a:t>6</a:t>
            </a:fld>
            <a:endParaRPr lang="fr-FR"/>
          </a:p>
        </p:txBody>
      </p:sp>
      <p:sp>
        <p:nvSpPr>
          <p:cNvPr id="5" name="Titre 1"/>
          <p:cNvSpPr>
            <a:spLocks noGrp="1"/>
          </p:cNvSpPr>
          <p:nvPr>
            <p:ph type="title"/>
          </p:nvPr>
        </p:nvSpPr>
        <p:spPr>
          <a:xfrm>
            <a:off x="488950" y="22225"/>
            <a:ext cx="9417050" cy="886495"/>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eaLnBrk="1" hangingPunct="1"/>
            <a:r>
              <a:rPr lang="fr-FR" sz="3600" b="1" dirty="0" smtClean="0">
                <a:ln w="11430"/>
                <a:solidFill>
                  <a:schemeClr val="accent2">
                    <a:lumMod val="75000"/>
                  </a:schemeClr>
                </a:solidFill>
                <a:effectLst>
                  <a:outerShdw blurRad="50800" dist="39000" dir="5460000" algn="tl">
                    <a:srgbClr val="000000">
                      <a:alpha val="38000"/>
                    </a:srgbClr>
                  </a:outerShdw>
                </a:effectLst>
              </a:rPr>
              <a:t>Le </a:t>
            </a:r>
            <a:r>
              <a:rPr lang="fr-FR" sz="3600" b="1" dirty="0" err="1" smtClean="0">
                <a:ln w="11430"/>
                <a:solidFill>
                  <a:schemeClr val="accent2">
                    <a:lumMod val="75000"/>
                  </a:schemeClr>
                </a:solidFill>
                <a:effectLst>
                  <a:outerShdw blurRad="50800" dist="39000" dir="5460000" algn="tl">
                    <a:srgbClr val="000000">
                      <a:alpha val="38000"/>
                    </a:srgbClr>
                  </a:outerShdw>
                </a:effectLst>
              </a:rPr>
              <a:t>co</a:t>
            </a:r>
            <a:r>
              <a:rPr lang="fr-FR" sz="3600" b="1" dirty="0" smtClean="0">
                <a:ln w="11430"/>
                <a:solidFill>
                  <a:schemeClr val="accent2">
                    <a:lumMod val="75000"/>
                  </a:schemeClr>
                </a:solidFill>
                <a:effectLst>
                  <a:outerShdw blurRad="50800" dist="39000" dir="5460000" algn="tl">
                    <a:srgbClr val="000000">
                      <a:alpha val="38000"/>
                    </a:srgbClr>
                  </a:outerShdw>
                </a:effectLst>
              </a:rPr>
              <a:t>-enseignement Anglais - STI</a:t>
            </a:r>
          </a:p>
        </p:txBody>
      </p:sp>
      <p:sp>
        <p:nvSpPr>
          <p:cNvPr id="6" name="Titre 1"/>
          <p:cNvSpPr txBox="1">
            <a:spLocks/>
          </p:cNvSpPr>
          <p:nvPr/>
        </p:nvSpPr>
        <p:spPr bwMode="auto">
          <a:xfrm>
            <a:off x="848544" y="764704"/>
            <a:ext cx="8713216"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fr-FR" sz="2800" b="1" dirty="0" smtClean="0">
                <a:ln w="11430"/>
                <a:effectLst>
                  <a:outerShdw blurRad="50800" dist="39000" dir="5460000" algn="tl">
                    <a:srgbClr val="000000">
                      <a:alpha val="38000"/>
                    </a:srgbClr>
                  </a:outerShdw>
                </a:effectLst>
              </a:rPr>
              <a:t>5. Exemples d’activités</a:t>
            </a:r>
            <a:endParaRPr lang="fr-FR" sz="2800" b="1" dirty="0">
              <a:ln w="11430"/>
              <a:effectLst>
                <a:outerShdw blurRad="50800" dist="39000" dir="5460000" algn="tl">
                  <a:srgbClr val="000000">
                    <a:alpha val="38000"/>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76536" y="1484784"/>
            <a:ext cx="8496944" cy="4525963"/>
          </a:xfrm>
        </p:spPr>
        <p:txBody>
          <a:bodyPr/>
          <a:lstStyle/>
          <a:p>
            <a:pPr algn="just">
              <a:buNone/>
            </a:pPr>
            <a:r>
              <a:rPr lang="fr-FR" sz="2000" b="1" dirty="0" smtClean="0"/>
              <a:t>Préparation d’une intervention « Alignement laser » : </a:t>
            </a:r>
          </a:p>
          <a:p>
            <a:pPr marL="0" lvl="0" indent="0" algn="just">
              <a:buNone/>
            </a:pPr>
            <a:r>
              <a:rPr lang="fr-FR" sz="2000" dirty="0" smtClean="0"/>
              <a:t>Besoin : L’opération d’alignement laser</a:t>
            </a:r>
            <a:r>
              <a:rPr lang="fr-FR" sz="2000" b="1" dirty="0" smtClean="0"/>
              <a:t>  </a:t>
            </a:r>
            <a:r>
              <a:rPr lang="fr-FR" sz="2000" dirty="0" smtClean="0"/>
              <a:t>est une opération courante</a:t>
            </a:r>
            <a:r>
              <a:rPr lang="fr-FR" sz="2000" b="1" dirty="0" smtClean="0"/>
              <a:t> </a:t>
            </a:r>
            <a:r>
              <a:rPr lang="fr-FR" sz="2000" dirty="0" smtClean="0"/>
              <a:t>réalisée par un technicien de maintenance, elle nécessite l’apprentissage à l’utilisation d’un matériel électronique spécifique.</a:t>
            </a:r>
          </a:p>
          <a:p>
            <a:pPr marL="0" lvl="0" indent="0" algn="just">
              <a:buNone/>
            </a:pPr>
            <a:r>
              <a:rPr lang="fr-FR" sz="2000" b="1" dirty="0" smtClean="0"/>
              <a:t>Cette activité prend appuie sur l’enseignement d’anglais, les techniques de maintenance et le </a:t>
            </a:r>
            <a:r>
              <a:rPr lang="fr-FR" sz="2000" b="1" dirty="0" err="1" smtClean="0"/>
              <a:t>co</a:t>
            </a:r>
            <a:r>
              <a:rPr lang="fr-FR" sz="2000" b="1" dirty="0" smtClean="0"/>
              <a:t>-enseignement.</a:t>
            </a:r>
          </a:p>
          <a:p>
            <a:pPr lvl="0" algn="just">
              <a:buNone/>
            </a:pPr>
            <a:endParaRPr lang="fr-FR" sz="2000" b="1" dirty="0" smtClean="0"/>
          </a:p>
          <a:p>
            <a:pPr lvl="0" algn="just">
              <a:buNone/>
            </a:pPr>
            <a:endParaRPr lang="fr-FR" sz="2000" b="1" dirty="0" smtClean="0"/>
          </a:p>
          <a:p>
            <a:pPr lvl="0" algn="just">
              <a:buNone/>
            </a:pPr>
            <a:endParaRPr lang="fr-FR" sz="2000" b="1" dirty="0" smtClean="0"/>
          </a:p>
          <a:p>
            <a:pPr lvl="0" algn="just">
              <a:buNone/>
            </a:pPr>
            <a:endParaRPr lang="fr-FR" sz="2000" dirty="0" smtClean="0"/>
          </a:p>
          <a:p>
            <a:pPr algn="just">
              <a:buNone/>
            </a:pPr>
            <a:endParaRPr lang="fr-FR" sz="2000" dirty="0"/>
          </a:p>
        </p:txBody>
      </p:sp>
      <p:sp>
        <p:nvSpPr>
          <p:cNvPr id="4" name="Espace réservé du numéro de diapositive 3"/>
          <p:cNvSpPr>
            <a:spLocks noGrp="1"/>
          </p:cNvSpPr>
          <p:nvPr>
            <p:ph type="sldNum" sz="quarter" idx="12"/>
          </p:nvPr>
        </p:nvSpPr>
        <p:spPr/>
        <p:txBody>
          <a:bodyPr/>
          <a:lstStyle/>
          <a:p>
            <a:pPr>
              <a:defRPr/>
            </a:pPr>
            <a:fld id="{484E2056-CC42-47DA-B976-C264F8C6D510}" type="slidenum">
              <a:rPr lang="fr-FR" smtClean="0"/>
              <a:pPr>
                <a:defRPr/>
              </a:pPr>
              <a:t>7</a:t>
            </a:fld>
            <a:endParaRPr lang="fr-FR" dirty="0"/>
          </a:p>
        </p:txBody>
      </p:sp>
      <p:sp>
        <p:nvSpPr>
          <p:cNvPr id="5" name="Titre 1"/>
          <p:cNvSpPr>
            <a:spLocks noGrp="1"/>
          </p:cNvSpPr>
          <p:nvPr>
            <p:ph type="title"/>
          </p:nvPr>
        </p:nvSpPr>
        <p:spPr>
          <a:xfrm>
            <a:off x="488950" y="22225"/>
            <a:ext cx="9417050" cy="886495"/>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eaLnBrk="1" hangingPunct="1"/>
            <a:r>
              <a:rPr lang="fr-FR" sz="3600" b="1" dirty="0" smtClean="0">
                <a:ln w="11430"/>
                <a:solidFill>
                  <a:schemeClr val="accent2">
                    <a:lumMod val="75000"/>
                  </a:schemeClr>
                </a:solidFill>
                <a:effectLst>
                  <a:outerShdw blurRad="50800" dist="39000" dir="5460000" algn="tl">
                    <a:srgbClr val="000000">
                      <a:alpha val="38000"/>
                    </a:srgbClr>
                  </a:outerShdw>
                </a:effectLst>
              </a:rPr>
              <a:t>Le </a:t>
            </a:r>
            <a:r>
              <a:rPr lang="fr-FR" sz="3600" b="1" dirty="0" err="1" smtClean="0">
                <a:ln w="11430"/>
                <a:solidFill>
                  <a:schemeClr val="accent2">
                    <a:lumMod val="75000"/>
                  </a:schemeClr>
                </a:solidFill>
                <a:effectLst>
                  <a:outerShdw blurRad="50800" dist="39000" dir="5460000" algn="tl">
                    <a:srgbClr val="000000">
                      <a:alpha val="38000"/>
                    </a:srgbClr>
                  </a:outerShdw>
                </a:effectLst>
              </a:rPr>
              <a:t>co</a:t>
            </a:r>
            <a:r>
              <a:rPr lang="fr-FR" sz="3600" b="1" dirty="0" smtClean="0">
                <a:ln w="11430"/>
                <a:solidFill>
                  <a:schemeClr val="accent2">
                    <a:lumMod val="75000"/>
                  </a:schemeClr>
                </a:solidFill>
                <a:effectLst>
                  <a:outerShdw blurRad="50800" dist="39000" dir="5460000" algn="tl">
                    <a:srgbClr val="000000">
                      <a:alpha val="38000"/>
                    </a:srgbClr>
                  </a:outerShdw>
                </a:effectLst>
              </a:rPr>
              <a:t>-enseignement Anglais - STI</a:t>
            </a:r>
          </a:p>
        </p:txBody>
      </p:sp>
      <p:sp>
        <p:nvSpPr>
          <p:cNvPr id="6" name="Titre 1"/>
          <p:cNvSpPr txBox="1">
            <a:spLocks/>
          </p:cNvSpPr>
          <p:nvPr/>
        </p:nvSpPr>
        <p:spPr bwMode="auto">
          <a:xfrm>
            <a:off x="848544" y="764704"/>
            <a:ext cx="8713216"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fr-FR" sz="2800" b="1" dirty="0" smtClean="0">
                <a:ln w="11430"/>
                <a:effectLst>
                  <a:outerShdw blurRad="50800" dist="39000" dir="5460000" algn="tl">
                    <a:srgbClr val="000000">
                      <a:alpha val="38000"/>
                    </a:srgbClr>
                  </a:outerShdw>
                </a:effectLst>
              </a:rPr>
              <a:t>5. Exemples d’activités</a:t>
            </a:r>
            <a:endParaRPr lang="fr-FR" sz="2800" b="1" dirty="0">
              <a:ln w="11430"/>
              <a:effectLst>
                <a:outerShdw blurRad="50800" dist="39000" dir="5460000" algn="tl">
                  <a:srgbClr val="000000">
                    <a:alpha val="38000"/>
                  </a:srgbClr>
                </a:outerShdw>
              </a:effectLst>
            </a:endParaRPr>
          </a:p>
        </p:txBody>
      </p:sp>
      <p:grpSp>
        <p:nvGrpSpPr>
          <p:cNvPr id="10" name="Groupe 9"/>
          <p:cNvGrpSpPr/>
          <p:nvPr/>
        </p:nvGrpSpPr>
        <p:grpSpPr>
          <a:xfrm>
            <a:off x="632520" y="1968482"/>
            <a:ext cx="9145016" cy="5564974"/>
            <a:chOff x="632520" y="1834645"/>
            <a:chExt cx="9145016" cy="5564974"/>
          </a:xfrm>
        </p:grpSpPr>
        <p:graphicFrame>
          <p:nvGraphicFramePr>
            <p:cNvPr id="7" name="Diagramme 6"/>
            <p:cNvGraphicFramePr/>
            <p:nvPr/>
          </p:nvGraphicFramePr>
          <p:xfrm>
            <a:off x="632520" y="1834645"/>
            <a:ext cx="9145016" cy="4402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me 8"/>
            <p:cNvGraphicFramePr/>
            <p:nvPr/>
          </p:nvGraphicFramePr>
          <p:xfrm>
            <a:off x="632520" y="2996952"/>
            <a:ext cx="9145016" cy="44026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4B92435A-9B2D-4771-936C-17AEED19518C}" type="slidenum">
              <a:rPr lang="fr-FR" smtClean="0"/>
              <a:pPr>
                <a:defRPr/>
              </a:pPr>
              <a:t>8</a:t>
            </a:fld>
            <a:endParaRPr lang="fr-FR"/>
          </a:p>
        </p:txBody>
      </p:sp>
      <p:sp>
        <p:nvSpPr>
          <p:cNvPr id="3" name="Titre 1"/>
          <p:cNvSpPr txBox="1">
            <a:spLocks/>
          </p:cNvSpPr>
          <p:nvPr/>
        </p:nvSpPr>
        <p:spPr bwMode="auto">
          <a:xfrm>
            <a:off x="776536" y="3140968"/>
            <a:ext cx="8713216"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fr-FR" sz="3200" b="1" dirty="0" smtClean="0">
                <a:ln w="11430"/>
                <a:solidFill>
                  <a:schemeClr val="accent2">
                    <a:lumMod val="75000"/>
                  </a:schemeClr>
                </a:solidFill>
                <a:effectLst>
                  <a:outerShdw blurRad="50800" dist="39000" dir="5460000" algn="tl">
                    <a:srgbClr val="000000">
                      <a:alpha val="38000"/>
                    </a:srgbClr>
                  </a:outerShdw>
                </a:effectLst>
              </a:rPr>
              <a:t>Merci de votre attention</a:t>
            </a:r>
            <a:endParaRPr lang="fr-FR" sz="3200" b="1" dirty="0">
              <a:ln w="11430"/>
              <a:solidFill>
                <a:schemeClr val="accent2">
                  <a:lumMod val="75000"/>
                </a:schemeClr>
              </a:solidFill>
              <a:effectLst>
                <a:outerShdw blurRad="50800" dist="39000" dir="5460000" algn="tl">
                  <a:srgbClr val="000000">
                    <a:alpha val="38000"/>
                  </a:srgbClr>
                </a:outerShdw>
              </a:effectLst>
            </a:endParaRPr>
          </a:p>
        </p:txBody>
      </p:sp>
      <p:sp>
        <p:nvSpPr>
          <p:cNvPr id="6" name="ZoneTexte 3"/>
          <p:cNvSpPr txBox="1">
            <a:spLocks noChangeArrowheads="1"/>
          </p:cNvSpPr>
          <p:nvPr/>
        </p:nvSpPr>
        <p:spPr bwMode="auto">
          <a:xfrm>
            <a:off x="1601788" y="6381750"/>
            <a:ext cx="6769100" cy="307777"/>
          </a:xfrm>
          <a:prstGeom prst="rect">
            <a:avLst/>
          </a:prstGeom>
          <a:noFill/>
          <a:ln w="9525">
            <a:noFill/>
            <a:miter lim="800000"/>
            <a:headEnd/>
            <a:tailEnd/>
          </a:ln>
        </p:spPr>
        <p:txBody>
          <a:bodyPr>
            <a:spAutoFit/>
          </a:bodyPr>
          <a:lstStyle/>
          <a:p>
            <a:pPr algn="ctr"/>
            <a:r>
              <a:rPr lang="fr-FR" sz="1400" dirty="0" smtClean="0">
                <a:solidFill>
                  <a:srgbClr val="7F7F7F"/>
                </a:solidFill>
                <a:latin typeface="Calibri" pitchFamily="34" charset="0"/>
              </a:rPr>
              <a:t>J-L MAITRE IGEN ANGLAIS - Marc DUMAS- Lycée DHUODA Nîmes</a:t>
            </a:r>
            <a:endParaRPr lang="fr-FR" sz="1400" dirty="0">
              <a:solidFill>
                <a:srgbClr val="7F7F7F"/>
              </a:solidFill>
              <a:latin typeface="Calibri" pitchFamily="34" charset="0"/>
            </a:endParaRPr>
          </a:p>
        </p:txBody>
      </p:sp>
      <p:sp>
        <p:nvSpPr>
          <p:cNvPr id="7" name="ZoneTexte 6"/>
          <p:cNvSpPr txBox="1"/>
          <p:nvPr/>
        </p:nvSpPr>
        <p:spPr>
          <a:xfrm>
            <a:off x="488504" y="188640"/>
            <a:ext cx="9417496" cy="707886"/>
          </a:xfrm>
          <a:prstGeom prst="rect">
            <a:avLst/>
          </a:prstGeom>
          <a:noFill/>
        </p:spPr>
        <p:txBody>
          <a:bodyPr wrap="square" rtlCol="0">
            <a:spAutoFit/>
          </a:bodyPr>
          <a:lstStyle/>
          <a:p>
            <a:pPr algn="ctr"/>
            <a:r>
              <a:rPr lang="fr-FR" sz="2000" dirty="0" smtClean="0">
                <a:latin typeface="+mn-lt"/>
              </a:rPr>
              <a:t>Séminaire national BTS Maintenance des Systèmes – Lycée Raspail Paris </a:t>
            </a:r>
          </a:p>
          <a:p>
            <a:pPr algn="ctr"/>
            <a:r>
              <a:rPr lang="fr-FR" sz="2000" dirty="0" smtClean="0">
                <a:latin typeface="+mn-lt"/>
              </a:rPr>
              <a:t>13 et 14 novembre 2014</a:t>
            </a:r>
            <a:endParaRPr lang="fr-FR" sz="2000" dirty="0">
              <a:latin typeface="+mn-lt"/>
            </a:endParaRPr>
          </a:p>
        </p:txBody>
      </p:sp>
    </p:spTree>
    <p:extLst>
      <p:ext uri="{BB962C8B-B14F-4D97-AF65-F5344CB8AC3E}">
        <p14:creationId xmlns:p14="http://schemas.microsoft.com/office/powerpoint/2010/main" val="3298143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2785</TotalTime>
  <Words>432</Words>
  <Application>Microsoft Office PowerPoint</Application>
  <PresentationFormat>Format A4 (210 x 297 mm)</PresentationFormat>
  <Paragraphs>77</Paragraphs>
  <Slides>8</Slides>
  <Notes>1</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Le co-enseignement Anglais - STI</vt:lpstr>
      <vt:lpstr>Le co-enseignement Anglais - STI</vt:lpstr>
      <vt:lpstr>Présentation PowerPoint</vt:lpstr>
      <vt:lpstr>Présentation PowerPoint</vt:lpstr>
      <vt:lpstr>Présentation PowerPoint</vt:lpstr>
      <vt:lpstr>Le co-enseignement Anglais - STI</vt:lpstr>
      <vt:lpstr>Le co-enseignement Anglais - STI</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Rénovation du BTS maintenance industrielle</dc:title>
  <dc:creator>Dominique Petrella</dc:creator>
  <cp:lastModifiedBy>RPMI</cp:lastModifiedBy>
  <cp:revision>122</cp:revision>
  <cp:lastPrinted>2013-12-07T08:24:26Z</cp:lastPrinted>
  <dcterms:created xsi:type="dcterms:W3CDTF">2013-06-06T06:04:00Z</dcterms:created>
  <dcterms:modified xsi:type="dcterms:W3CDTF">2014-11-15T12:33:11Z</dcterms:modified>
</cp:coreProperties>
</file>