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2"/>
  </p:notesMasterIdLst>
  <p:handoutMasterIdLst>
    <p:handoutMasterId r:id="rId23"/>
  </p:handoutMasterIdLst>
  <p:sldIdLst>
    <p:sldId id="256" r:id="rId2"/>
    <p:sldId id="588" r:id="rId3"/>
    <p:sldId id="591" r:id="rId4"/>
    <p:sldId id="592" r:id="rId5"/>
    <p:sldId id="603" r:id="rId6"/>
    <p:sldId id="590" r:id="rId7"/>
    <p:sldId id="589" r:id="rId8"/>
    <p:sldId id="593" r:id="rId9"/>
    <p:sldId id="601" r:id="rId10"/>
    <p:sldId id="600" r:id="rId11"/>
    <p:sldId id="594" r:id="rId12"/>
    <p:sldId id="595" r:id="rId13"/>
    <p:sldId id="602" r:id="rId14"/>
    <p:sldId id="587" r:id="rId15"/>
    <p:sldId id="582" r:id="rId16"/>
    <p:sldId id="583" r:id="rId17"/>
    <p:sldId id="584" r:id="rId18"/>
    <p:sldId id="596" r:id="rId19"/>
    <p:sldId id="597" r:id="rId20"/>
    <p:sldId id="598" r:id="rId21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86454" autoAdjust="0"/>
  </p:normalViewPr>
  <p:slideViewPr>
    <p:cSldViewPr>
      <p:cViewPr>
        <p:scale>
          <a:sx n="100" d="100"/>
          <a:sy n="100" d="100"/>
        </p:scale>
        <p:origin x="-282" y="5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267"/>
    </p:cViewPr>
  </p:sorterViewPr>
  <p:notesViewPr>
    <p:cSldViewPr>
      <p:cViewPr varScale="1">
        <p:scale>
          <a:sx n="104" d="100"/>
          <a:sy n="104" d="100"/>
        </p:scale>
        <p:origin x="-255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jenrich:Documents:Professionnel:Valouy:Affaires:2012:Maintenance:Production:2013:Conjoncture%202013:Mod&#232;le%20Maintenance:Mod&#232;le%20Maintenance2013_V8%20(Rev%20Nucl&#233;aire).xlsm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jenrich:Documents:Professionnel:Valouy:Affaires:2012:Maintenance:Production:2013:Conjoncture%202013:Mode&#768;le%20Maintenance:Mode&#768;le%20Maintenance2013_V8%20(Rev%20Nucle&#769;aire).xlsm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>
        <c:manualLayout>
          <c:layoutTarget val="inner"/>
          <c:xMode val="edge"/>
          <c:yMode val="edge"/>
          <c:x val="7.1724323394002004E-2"/>
          <c:y val="5.3287915223479407E-2"/>
          <c:w val="0.91033964297509218"/>
          <c:h val="0.84384388660278242"/>
        </c:manualLayout>
      </c:layout>
      <c:lineChart>
        <c:grouping val="standard"/>
        <c:varyColors val="0"/>
        <c:ser>
          <c:idx val="0"/>
          <c:order val="0"/>
          <c:tx>
            <c:strRef>
              <c:f>'Tableau Graphiques'!$A$21</c:f>
              <c:strCache>
                <c:ptCount val="1"/>
                <c:pt idx="0">
                  <c:v>Production industrielle, indice courant base 100 en 2000</c:v>
                </c:pt>
              </c:strCache>
            </c:strRef>
          </c:tx>
          <c:marker>
            <c:symbol val="square"/>
            <c:size val="7"/>
          </c:marke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'Tableau Graphiques'!$D$20:$R$20</c:f>
              <c:strCache>
                <c:ptCount val="1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 (e)</c:v>
                </c:pt>
                <c:pt idx="14">
                  <c:v>2014 (p)</c:v>
                </c:pt>
              </c:strCache>
            </c:strRef>
          </c:cat>
          <c:val>
            <c:numRef>
              <c:f>'Tableau Graphiques'!$D$21:$R$21</c:f>
              <c:numCache>
                <c:formatCode>0.0</c:formatCode>
                <c:ptCount val="15"/>
                <c:pt idx="0">
                  <c:v>100</c:v>
                </c:pt>
                <c:pt idx="1">
                  <c:v>102.85702464485982</c:v>
                </c:pt>
                <c:pt idx="2">
                  <c:v>100.69651046575832</c:v>
                </c:pt>
                <c:pt idx="3">
                  <c:v>99.546822130595359</c:v>
                </c:pt>
                <c:pt idx="4">
                  <c:v>102.53572735371277</c:v>
                </c:pt>
                <c:pt idx="5">
                  <c:v>107.03104494671122</c:v>
                </c:pt>
                <c:pt idx="6">
                  <c:v>113.07052895748394</c:v>
                </c:pt>
                <c:pt idx="7">
                  <c:v>119.19599393349337</c:v>
                </c:pt>
                <c:pt idx="8">
                  <c:v>121.63487956846608</c:v>
                </c:pt>
                <c:pt idx="9">
                  <c:v>105.70926538639073</c:v>
                </c:pt>
                <c:pt idx="10">
                  <c:v>112.55076432552778</c:v>
                </c:pt>
                <c:pt idx="11">
                  <c:v>120.0207647263413</c:v>
                </c:pt>
                <c:pt idx="12">
                  <c:v>120.35757737963637</c:v>
                </c:pt>
                <c:pt idx="13">
                  <c:v>118.83869562914214</c:v>
                </c:pt>
                <c:pt idx="14">
                  <c:v>121.20537086977848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'Tableau Graphiques'!$A$22</c:f>
              <c:strCache>
                <c:ptCount val="1"/>
                <c:pt idx="0">
                  <c:v>Dépenses de maintenance, indice courant base 100 en 2000</c:v>
                </c:pt>
              </c:strCache>
            </c:strRef>
          </c:tx>
          <c:marker>
            <c:symbol val="square"/>
            <c:size val="7"/>
          </c:marke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'Tableau Graphiques'!$D$20:$R$20</c:f>
              <c:strCache>
                <c:ptCount val="1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 (e)</c:v>
                </c:pt>
                <c:pt idx="14">
                  <c:v>2014 (p)</c:v>
                </c:pt>
              </c:strCache>
            </c:strRef>
          </c:cat>
          <c:val>
            <c:numRef>
              <c:f>'Tableau Graphiques'!$D$22:$R$22</c:f>
              <c:numCache>
                <c:formatCode>0.0</c:formatCode>
                <c:ptCount val="15"/>
                <c:pt idx="0">
                  <c:v>100</c:v>
                </c:pt>
                <c:pt idx="1">
                  <c:v>98.728813559322035</c:v>
                </c:pt>
                <c:pt idx="2">
                  <c:v>98.305084745762713</c:v>
                </c:pt>
                <c:pt idx="3">
                  <c:v>96.186440677966075</c:v>
                </c:pt>
                <c:pt idx="4">
                  <c:v>94.491525423728831</c:v>
                </c:pt>
                <c:pt idx="5">
                  <c:v>93.220338983050794</c:v>
                </c:pt>
                <c:pt idx="6">
                  <c:v>93.53218575976598</c:v>
                </c:pt>
                <c:pt idx="7">
                  <c:v>93.424642003548001</c:v>
                </c:pt>
                <c:pt idx="8">
                  <c:v>91.778250960641472</c:v>
                </c:pt>
                <c:pt idx="9">
                  <c:v>87.838494033621743</c:v>
                </c:pt>
                <c:pt idx="10">
                  <c:v>89.004020854773884</c:v>
                </c:pt>
                <c:pt idx="11">
                  <c:v>90.875959925878547</c:v>
                </c:pt>
                <c:pt idx="12">
                  <c:v>90.230995431723599</c:v>
                </c:pt>
                <c:pt idx="13">
                  <c:v>90.59544551317687</c:v>
                </c:pt>
                <c:pt idx="14">
                  <c:v>91.806226204025904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'Tableau Graphiques'!$A$23</c:f>
              <c:strCache>
                <c:ptCount val="1"/>
                <c:pt idx="0">
                  <c:v>Dépenses de sous traitance, indice courant base 100 en 2000</c:v>
                </c:pt>
              </c:strCache>
            </c:strRef>
          </c:tx>
          <c:marker>
            <c:symbol val="square"/>
            <c:size val="8"/>
          </c:marker>
          <c:dLbls>
            <c:dLbl>
              <c:idx val="1"/>
              <c:layout>
                <c:manualLayout>
                  <c:x val="-5.518763796909491E-3"/>
                  <c:y val="9.041591320072327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9315673289183207E-2"/>
                  <c:y val="-1.80831826401447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8973509933774805E-2"/>
                  <c:y val="-2.26039783001808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3.035320088300221E-2"/>
                  <c:y val="-2.71247739602170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'Tableau Graphiques'!$D$20:$R$20</c:f>
              <c:strCache>
                <c:ptCount val="1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 (e)</c:v>
                </c:pt>
                <c:pt idx="14">
                  <c:v>2014 (p)</c:v>
                </c:pt>
              </c:strCache>
            </c:strRef>
          </c:cat>
          <c:val>
            <c:numRef>
              <c:f>'Tableau Graphiques'!$D$23:$R$23</c:f>
              <c:numCache>
                <c:formatCode>0.0</c:formatCode>
                <c:ptCount val="15"/>
                <c:pt idx="0">
                  <c:v>100</c:v>
                </c:pt>
                <c:pt idx="1">
                  <c:v>101.47058823529407</c:v>
                </c:pt>
                <c:pt idx="2">
                  <c:v>102.9411764705882</c:v>
                </c:pt>
                <c:pt idx="3">
                  <c:v>102.9411764705882</c:v>
                </c:pt>
                <c:pt idx="4">
                  <c:v>102.9411764705882</c:v>
                </c:pt>
                <c:pt idx="5">
                  <c:v>101.47058823529407</c:v>
                </c:pt>
                <c:pt idx="6">
                  <c:v>104.67274782091054</c:v>
                </c:pt>
                <c:pt idx="7">
                  <c:v>106.27207900038117</c:v>
                </c:pt>
                <c:pt idx="8">
                  <c:v>103.3661198756984</c:v>
                </c:pt>
                <c:pt idx="9">
                  <c:v>101.56180944465622</c:v>
                </c:pt>
                <c:pt idx="10">
                  <c:v>100.99512504069703</c:v>
                </c:pt>
                <c:pt idx="11">
                  <c:v>105.96561324597306</c:v>
                </c:pt>
                <c:pt idx="12">
                  <c:v>108.0202447287577</c:v>
                </c:pt>
                <c:pt idx="13">
                  <c:v>111.85694289717387</c:v>
                </c:pt>
                <c:pt idx="14">
                  <c:v>115.1212680687004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0178176"/>
        <c:axId val="101519360"/>
      </c:lineChart>
      <c:catAx>
        <c:axId val="1001781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1519360"/>
        <c:crosses val="autoZero"/>
        <c:auto val="1"/>
        <c:lblAlgn val="ctr"/>
        <c:lblOffset val="100"/>
        <c:noMultiLvlLbl val="0"/>
      </c:catAx>
      <c:valAx>
        <c:axId val="101519360"/>
        <c:scaling>
          <c:orientation val="minMax"/>
          <c:max val="125"/>
          <c:min val="85"/>
        </c:scaling>
        <c:delete val="0"/>
        <c:axPos val="l"/>
        <c:majorGridlines>
          <c:spPr>
            <a:ln w="3175" cmpd="sng">
              <a:prstDash val="sysDot"/>
            </a:ln>
          </c:spPr>
        </c:majorGridlines>
        <c:numFmt formatCode="0" sourceLinked="0"/>
        <c:majorTickMark val="out"/>
        <c:minorTickMark val="none"/>
        <c:tickLblPos val="nextTo"/>
        <c:crossAx val="10017817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8.304328280385033E-2"/>
          <c:y val="2.5358233843484103E-2"/>
          <c:w val="0.4637068493507851"/>
          <c:h val="0.12156957848041704"/>
        </c:manualLayout>
      </c:layout>
      <c:overlay val="0"/>
      <c:spPr>
        <a:solidFill>
          <a:srgbClr val="FFFFFF"/>
        </a:solidFill>
      </c:spPr>
      <c:txPr>
        <a:bodyPr/>
        <a:lstStyle/>
        <a:p>
          <a:pPr>
            <a:defRPr sz="1000"/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 b="1">
          <a:solidFill>
            <a:schemeClr val="tx2"/>
          </a:solidFill>
        </a:defRPr>
      </a:pPr>
      <a:endParaRPr lang="fr-F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2.4679944932136905E-2"/>
                  <c:y val="1.86610954641106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2207299892052102"/>
                  <c:y val="-5.48606190515188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1.7366767155124408E-2"/>
                  <c:y val="-1.0798329351359602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3.2450627454477916E-2"/>
                  <c:y val="-1.1483038928392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9.8277429182904025E-3"/>
                  <c:y val="-2.837271986013840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-3.4432948858432504E-2"/>
                  <c:y val="3.619596295518230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-1.1301122203792204E-2"/>
                  <c:y val="-6.7311971913733039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7"/>
              <c:layout>
                <c:manualLayout>
                  <c:x val="-3.2205227188611317E-2"/>
                  <c:y val="-6.437747686479208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8"/>
              <c:layout>
                <c:manualLayout>
                  <c:x val="-2.1064880723412607E-3"/>
                  <c:y val="2.3957535900074409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numFmt formatCode="0.0%" sourceLinked="0"/>
            <c:txPr>
              <a:bodyPr/>
              <a:lstStyle/>
              <a:p>
                <a:pPr>
                  <a:defRPr sz="1050"/>
                </a:pPr>
                <a:endParaRPr lang="fr-F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'Tableau Graphiques'!$A$44:$A$52</c:f>
              <c:strCache>
                <c:ptCount val="9"/>
                <c:pt idx="0">
                  <c:v>Energie</c:v>
                </c:pt>
                <c:pt idx="1">
                  <c:v>Chimie (Dt Raffinage pétrochimie)</c:v>
                </c:pt>
                <c:pt idx="2">
                  <c:v>Métallurgie (dt sidérurgie)</c:v>
                </c:pt>
                <c:pt idx="3">
                  <c:v>Mécanique</c:v>
                </c:pt>
                <c:pt idx="4">
                  <c:v>IAA (yc sucrerie)</c:v>
                </c:pt>
                <c:pt idx="5">
                  <c:v>Matériel de transport</c:v>
                </c:pt>
                <c:pt idx="6">
                  <c:v>Electrique-Electronique</c:v>
                </c:pt>
                <c:pt idx="7">
                  <c:v>Autre industries lourdes</c:v>
                </c:pt>
                <c:pt idx="8">
                  <c:v>Autres industries manufacturières</c:v>
                </c:pt>
              </c:strCache>
            </c:strRef>
          </c:cat>
          <c:val>
            <c:numRef>
              <c:f>'Tableau Graphiques'!$D$44:$D$52</c:f>
              <c:numCache>
                <c:formatCode>0.0%</c:formatCode>
                <c:ptCount val="9"/>
                <c:pt idx="0">
                  <c:v>0.35763613998921112</c:v>
                </c:pt>
                <c:pt idx="1">
                  <c:v>0.21006721166846606</c:v>
                </c:pt>
                <c:pt idx="2">
                  <c:v>4.3405518052044505E-2</c:v>
                </c:pt>
                <c:pt idx="3">
                  <c:v>5.5040672181820093E-2</c:v>
                </c:pt>
                <c:pt idx="4">
                  <c:v>0.105182870604441</c:v>
                </c:pt>
                <c:pt idx="5">
                  <c:v>4.7727616733190328E-2</c:v>
                </c:pt>
                <c:pt idx="6">
                  <c:v>2.23145895312689E-2</c:v>
                </c:pt>
                <c:pt idx="7">
                  <c:v>4.3277511503797411E-2</c:v>
                </c:pt>
                <c:pt idx="8">
                  <c:v>0.11534786973576094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b="1">
          <a:solidFill>
            <a:srgbClr val="1F497D"/>
          </a:solidFill>
        </a:defRPr>
      </a:pPr>
      <a:endParaRPr lang="fr-FR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62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62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62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D46001D3-C383-4462-9DF6-9DEA5A43014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67299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B6DA435-4775-44D2-B2D1-02D8B52C668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94886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6EAFFF-6545-4BA3-8DF2-7F6C2D77F8C4}" type="slidenum">
              <a:rPr lang="fr-FR" smtClean="0"/>
              <a:pPr/>
              <a:t>1</a:t>
            </a:fld>
            <a:endParaRPr lang="fr-FR" smtClean="0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77D6936-C072-41B4-85F8-C8E8D53B6542}" type="slidenum">
              <a:rPr lang="fr-FR" sz="1200">
                <a:latin typeface="Arial" charset="0"/>
              </a:rPr>
              <a:pPr algn="r"/>
              <a:t>11</a:t>
            </a:fld>
            <a:endParaRPr lang="fr-FR" sz="1200">
              <a:latin typeface="Arial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457200">
              <a:spcBef>
                <a:spcPct val="0"/>
              </a:spcBef>
            </a:pPr>
            <a:endParaRPr lang="fr-FR" smtClean="0"/>
          </a:p>
        </p:txBody>
      </p:sp>
      <p:sp>
        <p:nvSpPr>
          <p:cNvPr id="48132" name="Espace réservé du numéro de diapositiv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defTabSz="457200"/>
            <a:fld id="{BAF2F5D6-4A7C-4B45-94DD-DF9E0EF8E8C8}" type="slidenum">
              <a:rPr lang="fr-FR" sz="1200">
                <a:latin typeface="Calibri" pitchFamily="34" charset="0"/>
              </a:rPr>
              <a:pPr algn="r" defTabSz="457200"/>
              <a:t>19</a:t>
            </a:fld>
            <a:endParaRPr lang="fr-FR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fr-FR"/>
            </a:p>
          </p:txBody>
        </p:sp>
      </p:grpSp>
      <p:pic>
        <p:nvPicPr>
          <p:cNvPr id="14" name="Picture 17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835150" y="6308725"/>
            <a:ext cx="609600" cy="38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40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5940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15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6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059113" y="6237288"/>
            <a:ext cx="3673475" cy="457200"/>
          </a:xfrm>
        </p:spPr>
        <p:txBody>
          <a:bodyPr/>
          <a:lstStyle>
            <a:lvl1pPr>
              <a:defRPr sz="8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fr-FR"/>
              <a:t>05-AFIM-CSEEE-A_Copyright 2012 Claude Pichot Afim</a:t>
            </a:r>
          </a:p>
        </p:txBody>
      </p:sp>
      <p:sp>
        <p:nvSpPr>
          <p:cNvPr id="17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73784D6F-9E9F-4D17-9A55-4427797E900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05-AFIM-CSEEE-A_Copyright 2012 Claude Pichot Afim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DC1334-352D-4A0F-AF21-2891B59C8C4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05-AFIM-CSEEE-A_Copyright 2012 Claude Pichot Afim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E34D28-DAD6-4E7E-A565-4E9D0A6FDE3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pPr lvl="0"/>
            <a:endParaRPr lang="fr-FR" noProof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05-AFIM-CSEEE-A_Copyright 2012 Claude Pichot Afim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B4C51A-0CF7-40F7-9DCF-5BCC8A6D590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05-AFIM-CSEEE-A_Copyright 2012 Claude Pichot Afim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281165-CA9A-46F4-BC96-5C649798F7C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05-AFIM-CSEEE-A_Copyright 2012 Claude Pichot Afim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F94983-6152-4732-ADB3-4101A471F74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05-AFIM-CSEEE-A_Copyright 2012 Claude Pichot Afim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FE5806-F956-4B1C-969B-E9B4B074D93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05-AFIM-CSEEE-A_Copyright 2012 Claude Pichot Afim</a:t>
            </a: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C5AFDD-DEC5-4597-B569-136BC19AF6F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05-AFIM-CSEEE-A_Copyright 2012 Claude Pichot Afim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67BD77-6F82-4549-974E-C7B80206771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05-AFIM-CSEEE-A_Copyright 2012 Claude Pichot Afim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9EC624-DBAA-416E-9F97-E648A241DC0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05-AFIM-CSEEE-A_Copyright 2012 Claude Pichot Afim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00FAD9-9E4A-4E2C-A586-FD33F645CFC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05-AFIM-CSEEE-A_Copyright 2012 Claude Pichot Afim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89E107-8BFA-49CF-B5A1-5DDDFE1E729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fr-FR" sz="2400"/>
          </a:p>
        </p:txBody>
      </p:sp>
      <p:sp>
        <p:nvSpPr>
          <p:cNvPr id="58371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fr-FR" sz="2400"/>
          </a:p>
        </p:txBody>
      </p:sp>
      <p:sp>
        <p:nvSpPr>
          <p:cNvPr id="58372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fr-FR" sz="2400"/>
          </a:p>
        </p:txBody>
      </p:sp>
      <p:sp>
        <p:nvSpPr>
          <p:cNvPr id="58373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fr-FR" sz="2400"/>
          </a:p>
        </p:txBody>
      </p:sp>
      <p:sp>
        <p:nvSpPr>
          <p:cNvPr id="58374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fr-FR" sz="2400"/>
          </a:p>
        </p:txBody>
      </p:sp>
      <p:sp>
        <p:nvSpPr>
          <p:cNvPr id="58375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fr-FR" sz="2400"/>
          </a:p>
        </p:txBody>
      </p:sp>
      <p:sp>
        <p:nvSpPr>
          <p:cNvPr id="58376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fr-FR" sz="240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5837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latin typeface="Tahoma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838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03575" y="6237288"/>
            <a:ext cx="3673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900">
                <a:latin typeface="Tahoma" pitchFamily="34" charset="0"/>
              </a:defRPr>
            </a:lvl1pPr>
          </a:lstStyle>
          <a:p>
            <a:pPr>
              <a:defRPr/>
            </a:pPr>
            <a:r>
              <a:rPr lang="fr-FR"/>
              <a:t>05-AFIM-CSEEE-A_Copyright 2012 Claude Pichot Afim</a:t>
            </a:r>
          </a:p>
        </p:txBody>
      </p:sp>
      <p:sp>
        <p:nvSpPr>
          <p:cNvPr id="5838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ahoma" pitchFamily="34" charset="0"/>
              </a:defRPr>
            </a:lvl1pPr>
          </a:lstStyle>
          <a:p>
            <a:pPr>
              <a:defRPr/>
            </a:pPr>
            <a:fld id="{C59C2B1B-9865-4E16-8B72-F494C29BE2A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pic>
        <p:nvPicPr>
          <p:cNvPr id="1038" name="Picture 14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1835150" y="6308725"/>
            <a:ext cx="609600" cy="38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smtClean="0"/>
              <a:t>05-AFIM-CSEEE-A_Copyright 2012 Claude Pichot Afim</a:t>
            </a:r>
          </a:p>
        </p:txBody>
      </p:sp>
      <p:sp>
        <p:nvSpPr>
          <p:cNvPr id="16386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6A30922-5F0C-4217-9FA9-2620AE226BA0}" type="slidenum">
              <a:rPr lang="fr-FR" smtClean="0"/>
              <a:pPr/>
              <a:t>1</a:t>
            </a:fld>
            <a:endParaRPr lang="fr-FR" smtClean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fr-FR" sz="4800" smtClean="0"/>
              <a:t>Maintenance, une filière transverse à l’économie</a:t>
            </a:r>
            <a:endParaRPr lang="fr-FR" smtClean="0"/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3500438"/>
            <a:ext cx="6400800" cy="28082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fr-FR" sz="3600" smtClean="0"/>
          </a:p>
          <a:p>
            <a:pPr eaLnBrk="1" hangingPunct="1">
              <a:lnSpc>
                <a:spcPct val="80000"/>
              </a:lnSpc>
            </a:pPr>
            <a:r>
              <a:rPr lang="fr-FR" sz="3600" smtClean="0"/>
              <a:t>Séminaire BTS MS</a:t>
            </a:r>
          </a:p>
          <a:p>
            <a:pPr eaLnBrk="1" hangingPunct="1">
              <a:lnSpc>
                <a:spcPct val="80000"/>
              </a:lnSpc>
            </a:pPr>
            <a:r>
              <a:rPr lang="fr-FR" sz="1000" smtClean="0"/>
              <a:t> </a:t>
            </a:r>
          </a:p>
          <a:p>
            <a:pPr eaLnBrk="1" hangingPunct="1">
              <a:lnSpc>
                <a:spcPct val="80000"/>
              </a:lnSpc>
            </a:pPr>
            <a:endParaRPr lang="fr-FR" sz="1000" smtClean="0"/>
          </a:p>
          <a:p>
            <a:pPr eaLnBrk="1" hangingPunct="1">
              <a:lnSpc>
                <a:spcPct val="80000"/>
              </a:lnSpc>
            </a:pPr>
            <a:endParaRPr lang="fr-FR" sz="1000" smtClean="0"/>
          </a:p>
          <a:p>
            <a:pPr eaLnBrk="1" hangingPunct="1">
              <a:lnSpc>
                <a:spcPct val="80000"/>
              </a:lnSpc>
            </a:pPr>
            <a:endParaRPr lang="fr-FR" sz="1400" smtClean="0"/>
          </a:p>
          <a:p>
            <a:pPr eaLnBrk="1" hangingPunct="1">
              <a:lnSpc>
                <a:spcPct val="80000"/>
              </a:lnSpc>
            </a:pPr>
            <a:r>
              <a:rPr lang="fr-FR" sz="1400" smtClean="0"/>
              <a:t>Paris </a:t>
            </a:r>
          </a:p>
          <a:p>
            <a:pPr eaLnBrk="1" hangingPunct="1">
              <a:lnSpc>
                <a:spcPct val="80000"/>
              </a:lnSpc>
            </a:pPr>
            <a:r>
              <a:rPr lang="fr-FR" sz="1400" smtClean="0"/>
              <a:t>13 novembre 2014</a:t>
            </a:r>
          </a:p>
          <a:p>
            <a:pPr eaLnBrk="1" hangingPunct="1">
              <a:lnSpc>
                <a:spcPct val="80000"/>
              </a:lnSpc>
            </a:pPr>
            <a:endParaRPr lang="fr-FR" sz="1400" smtClean="0"/>
          </a:p>
          <a:p>
            <a:pPr eaLnBrk="1" hangingPunct="1">
              <a:lnSpc>
                <a:spcPct val="80000"/>
              </a:lnSpc>
            </a:pPr>
            <a:r>
              <a:rPr lang="fr-FR" sz="1400" smtClean="0"/>
              <a:t>Claude Pichot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2" descr="IMG_330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71550" y="1803400"/>
            <a:ext cx="6337300" cy="4929188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54276" name="Espace réservé du texte 2"/>
          <p:cNvSpPr>
            <a:spLocks/>
          </p:cNvSpPr>
          <p:nvPr/>
        </p:nvSpPr>
        <p:spPr bwMode="auto">
          <a:xfrm>
            <a:off x="0" y="333375"/>
            <a:ext cx="8675688" cy="70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 defTabSz="449263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fr-FR" sz="4400">
                <a:solidFill>
                  <a:schemeClr val="tx2"/>
                </a:solidFill>
                <a:latin typeface="Arial" charset="0"/>
                <a:cs typeface="Lucida Sans Unicode" pitchFamily="34" charset="0"/>
              </a:rPr>
              <a:t>Comprendre le fonctionnement!</a:t>
            </a:r>
            <a:r>
              <a:rPr lang="fr-FR" sz="2800">
                <a:latin typeface="Arial" charset="0"/>
                <a:cs typeface="Lucida Sans Unicode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Espace réservé du pied de page 4"/>
          <p:cNvSpPr txBox="1">
            <a:spLocks noGrp="1"/>
          </p:cNvSpPr>
          <p:nvPr/>
        </p:nvSpPr>
        <p:spPr bwMode="auto">
          <a:xfrm>
            <a:off x="3203575" y="6237288"/>
            <a:ext cx="3673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fr-FR" sz="900"/>
              <a:t>05-AFIM-CSEEE-A_Copyright 2012 Claude Pichot Afim</a:t>
            </a:r>
          </a:p>
        </p:txBody>
      </p:sp>
      <p:sp>
        <p:nvSpPr>
          <p:cNvPr id="43011" name="Espace réservé du numéro de diapositive 5"/>
          <p:cNvSpPr txBox="1">
            <a:spLocks noGrp="1"/>
          </p:cNvSpPr>
          <p:nvPr/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86A6229-D048-4075-9D76-E61EB26FEE97}" type="slidenum">
              <a:rPr lang="fr-FR" sz="1400"/>
              <a:pPr algn="r"/>
              <a:t>11</a:t>
            </a:fld>
            <a:endParaRPr lang="fr-FR" sz="1400"/>
          </a:p>
        </p:txBody>
      </p:sp>
      <p:sp>
        <p:nvSpPr>
          <p:cNvPr id="4301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fr-FR" smtClean="0"/>
              <a:t>Maintenance, une filière transverse à l’économie</a:t>
            </a:r>
          </a:p>
        </p:txBody>
      </p:sp>
      <p:sp>
        <p:nvSpPr>
          <p:cNvPr id="4301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r-FR" sz="2800" smtClean="0"/>
              <a:t>Dépenses de maintenance France 2013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2400" smtClean="0"/>
              <a:t>Industrie : 21,3 milliards d'€ (2,3 % de la production en valeur), </a:t>
            </a:r>
          </a:p>
          <a:p>
            <a:pPr lvl="2" eaLnBrk="1" hangingPunct="1">
              <a:lnSpc>
                <a:spcPct val="90000"/>
              </a:lnSpc>
            </a:pPr>
            <a:r>
              <a:rPr lang="fr-FR" sz="2000" smtClean="0"/>
              <a:t>dont 7,5 milliards d'€ sous-traités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2400" smtClean="0"/>
              <a:t>Tertiaire : 17,6 milliards d'€ </a:t>
            </a:r>
          </a:p>
          <a:p>
            <a:pPr lvl="2" eaLnBrk="1" hangingPunct="1">
              <a:lnSpc>
                <a:spcPct val="90000"/>
              </a:lnSpc>
            </a:pPr>
            <a:r>
              <a:rPr lang="fr-FR" sz="2000" smtClean="0"/>
              <a:t>dont 13,2 milliards d'€ sous-traités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2400" smtClean="0"/>
              <a:t>12 milliards d'€ de dépenses en produits et composants industriels en maintenance et travaux neufs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2400" smtClean="0"/>
              <a:t>15 à 22 % des dépenses liées aux systèmes électriques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Effectifs et métiers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FR" smtClean="0"/>
              <a:t>Effectifs (organiques et prestataires)</a:t>
            </a:r>
          </a:p>
          <a:p>
            <a:pPr lvl="1" eaLnBrk="1" hangingPunct="1"/>
            <a:r>
              <a:rPr lang="fr-FR" smtClean="0"/>
              <a:t>Industrie : 230 000</a:t>
            </a:r>
          </a:p>
          <a:p>
            <a:pPr lvl="2" eaLnBrk="1" hangingPunct="1"/>
            <a:r>
              <a:rPr lang="fr-FR" smtClean="0"/>
              <a:t>15 métiers différents selon les technologies de base </a:t>
            </a:r>
          </a:p>
          <a:p>
            <a:pPr lvl="1" eaLnBrk="1" hangingPunct="1"/>
            <a:r>
              <a:rPr lang="fr-FR" smtClean="0"/>
              <a:t>Immobilier et tertiaire : 200 000</a:t>
            </a:r>
          </a:p>
          <a:p>
            <a:pPr lvl="2" eaLnBrk="1" hangingPunct="1"/>
            <a:r>
              <a:rPr lang="fr-FR" smtClean="0"/>
              <a:t>4 métiers différents</a:t>
            </a:r>
          </a:p>
          <a:p>
            <a:r>
              <a:rPr lang="fr-FR" smtClean="0"/>
              <a:t>Effectifs prestataires de maintenance</a:t>
            </a:r>
          </a:p>
          <a:p>
            <a:pPr lvl="1"/>
            <a:r>
              <a:rPr lang="fr-FR" smtClean="0"/>
              <a:t>150 000 personnes environ</a:t>
            </a:r>
          </a:p>
          <a:p>
            <a:pPr lvl="1"/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re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fr-FR" sz="2800" b="1" smtClean="0"/>
              <a:t>Evolution comparée de l’activité industrielle et des dépenses de maintenance de 2000 à 2014</a:t>
            </a:r>
          </a:p>
        </p:txBody>
      </p:sp>
      <p:sp>
        <p:nvSpPr>
          <p:cNvPr id="4" name="Espace réservé du numéro de diapositive 3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defTabSz="457200" fontAlgn="auto">
              <a:spcBef>
                <a:spcPts val="0"/>
              </a:spcBef>
              <a:spcAft>
                <a:spcPts val="0"/>
              </a:spcAft>
              <a:defRPr/>
            </a:pPr>
            <a:fld id="{2980D950-55C2-4D38-BC54-3987686C3FAE}" type="slidenum">
              <a:rPr lang="fr-FR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defTabSz="457200" fontAlgn="auto">
                <a:spcBef>
                  <a:spcPts val="0"/>
                </a:spcBef>
                <a:spcAft>
                  <a:spcPts val="0"/>
                </a:spcAft>
                <a:defRPr/>
              </a:pPr>
              <a:t>13</a:t>
            </a:fld>
            <a:endParaRPr lang="fr-FR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graphicFrame>
        <p:nvGraphicFramePr>
          <p:cNvPr id="8" name="Graphique 7"/>
          <p:cNvGraphicFramePr>
            <a:graphicFrameLocks noGrp="1"/>
          </p:cNvGraphicFramePr>
          <p:nvPr/>
        </p:nvGraphicFramePr>
        <p:xfrm>
          <a:off x="522817" y="1492250"/>
          <a:ext cx="8125883" cy="46884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6325" name="ZoneTexte 8"/>
          <p:cNvSpPr txBox="1">
            <a:spLocks noChangeArrowheads="1"/>
          </p:cNvSpPr>
          <p:nvPr/>
        </p:nvSpPr>
        <p:spPr bwMode="auto">
          <a:xfrm>
            <a:off x="990600" y="5980113"/>
            <a:ext cx="8488363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457200"/>
            <a:r>
              <a:rPr lang="fr-FR" sz="1200" b="1">
                <a:solidFill>
                  <a:srgbClr val="1F497D"/>
                </a:solidFill>
                <a:latin typeface="Calibri" pitchFamily="34" charset="0"/>
              </a:rPr>
              <a:t>Sources : Afim, Pair-Conseil, Valouy d'après enquête conjoncture 2013 et données INSEE – séries de base en valeur (€ courants)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CF83E030-FA2E-4334-9B60-62F078A6352B}" type="slidenum">
              <a:rPr lang="fr-FR" sz="1200">
                <a:solidFill>
                  <a:schemeClr val="tx1">
                    <a:tint val="75000"/>
                  </a:schemeClr>
                </a:solidFill>
                <a:latin typeface="Calibri (Corps)"/>
                <a:cs typeface="Calibri (Corps)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14</a:t>
            </a:fld>
            <a:endParaRPr lang="fr-FR" sz="1200">
              <a:solidFill>
                <a:schemeClr val="tx1">
                  <a:tint val="75000"/>
                </a:schemeClr>
              </a:solidFill>
              <a:latin typeface="Calibri (Corps)"/>
              <a:cs typeface="Calibri (Corps)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468313" y="476250"/>
            <a:ext cx="8229600" cy="914400"/>
          </a:xfrm>
          <a:prstGeom prst="rect">
            <a:avLst/>
          </a:prstGeom>
        </p:spPr>
        <p:txBody>
          <a:bodyPr>
            <a:normAutofit fontScale="975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kumimoji="0" lang="fr-FR" sz="2800" b="1" kern="1200">
                <a:solidFill>
                  <a:srgbClr val="1F497D"/>
                </a:solidFill>
                <a:latin typeface="Calibri (Titres)"/>
                <a:ea typeface="+mj-ea"/>
                <a:cs typeface="Calibri (Titres)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smtClean="0">
                <a:solidFill>
                  <a:schemeClr val="tx2"/>
                </a:solidFill>
              </a:rPr>
              <a:t>Evolution des déterminants de la maintenance industrielle sur longue période (2006-2014)</a:t>
            </a:r>
            <a:endParaRPr dirty="0"/>
          </a:p>
        </p:txBody>
      </p:sp>
      <p:sp>
        <p:nvSpPr>
          <p:cNvPr id="22531" name="ZoneTexte 5"/>
          <p:cNvSpPr txBox="1">
            <a:spLocks noChangeArrowheads="1"/>
          </p:cNvSpPr>
          <p:nvPr/>
        </p:nvSpPr>
        <p:spPr bwMode="auto">
          <a:xfrm>
            <a:off x="381000" y="6324600"/>
            <a:ext cx="7518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 b="1">
                <a:solidFill>
                  <a:schemeClr val="tx2"/>
                </a:solidFill>
                <a:latin typeface="Calibri" pitchFamily="34" charset="0"/>
              </a:rPr>
              <a:t>Source : Echantillon enquête Afim-Valouy – 2013 Prévisions de production Pair-Conseil</a:t>
            </a:r>
          </a:p>
          <a:p>
            <a:r>
              <a:rPr lang="fr-FR" sz="1200" b="1">
                <a:solidFill>
                  <a:schemeClr val="tx2"/>
                </a:solidFill>
                <a:latin typeface="Calibri" pitchFamily="34" charset="0"/>
              </a:rPr>
              <a:t>(*) série révisée avec intégration des ENR + Ferroviaire</a:t>
            </a:r>
          </a:p>
        </p:txBody>
      </p:sp>
      <p:graphicFrame>
        <p:nvGraphicFramePr>
          <p:cNvPr id="639062" name="Group 86"/>
          <p:cNvGraphicFramePr>
            <a:graphicFrameLocks noGrp="1"/>
          </p:cNvGraphicFramePr>
          <p:nvPr/>
        </p:nvGraphicFramePr>
        <p:xfrm>
          <a:off x="457200" y="1557338"/>
          <a:ext cx="7534275" cy="4348162"/>
        </p:xfrm>
        <a:graphic>
          <a:graphicData uri="http://schemas.openxmlformats.org/drawingml/2006/table">
            <a:tbl>
              <a:tblPr/>
              <a:tblGrid>
                <a:gridCol w="1998663"/>
                <a:gridCol w="615950"/>
                <a:gridCol w="614362"/>
                <a:gridCol w="615950"/>
                <a:gridCol w="614363"/>
                <a:gridCol w="615950"/>
                <a:gridCol w="614362"/>
                <a:gridCol w="614363"/>
                <a:gridCol w="615950"/>
                <a:gridCol w="614362"/>
              </a:tblGrid>
              <a:tr h="6905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 (crop)"/>
                        <a:ea typeface="Calibri (crop)"/>
                        <a:cs typeface="Calibri (crop)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 (crop)"/>
                        <a:ea typeface="Calibri (crop)"/>
                        <a:cs typeface="Calibri (crop)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(crop)"/>
                          <a:ea typeface="Calibri (crop)"/>
                          <a:cs typeface="Calibri (crop)"/>
                        </a:rPr>
                        <a:t>2007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 (crop)"/>
                        <a:ea typeface="Calibri (crop)"/>
                        <a:cs typeface="Calibri (crop)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(crop)"/>
                          <a:ea typeface="Calibri (crop)"/>
                          <a:cs typeface="Calibri (crop)"/>
                        </a:rPr>
                        <a:t>2008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 (crop)"/>
                        <a:ea typeface="Calibri (crop)"/>
                        <a:cs typeface="Calibri (crop)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(crop)"/>
                          <a:ea typeface="Calibri (crop)"/>
                          <a:cs typeface="Calibri (crop)"/>
                        </a:rPr>
                        <a:t>2009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 (crop)"/>
                        <a:ea typeface="Calibri (crop)"/>
                        <a:cs typeface="Calibri (crop)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 (crop)"/>
                        <a:ea typeface="Calibri (crop)"/>
                        <a:cs typeface="Calibri (crop)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(crop)"/>
                          <a:ea typeface="Calibri (crop)"/>
                          <a:cs typeface="Calibri (crop)"/>
                        </a:rPr>
                        <a:t>2010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 (crop)"/>
                        <a:ea typeface="Calibri (crop)"/>
                        <a:cs typeface="Calibri (crop)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(crop)"/>
                          <a:ea typeface="Calibri (crop)"/>
                          <a:cs typeface="Calibri (crop)"/>
                        </a:rPr>
                        <a:t>2011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 (crop)"/>
                        <a:ea typeface="Calibri (crop)"/>
                        <a:cs typeface="Calibri (crop)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(crop)"/>
                          <a:ea typeface="Calibri (crop)"/>
                          <a:cs typeface="Calibri (crop)"/>
                        </a:rPr>
                        <a:t>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 (crop)"/>
                        <a:ea typeface="Calibri (crop)"/>
                        <a:cs typeface="Calibri (crop)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(crop)"/>
                          <a:ea typeface="Calibri (crop)"/>
                          <a:cs typeface="Calibri (crop)"/>
                        </a:rPr>
                        <a:t>2013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(crop)"/>
                          <a:ea typeface="Calibri (crop)"/>
                          <a:cs typeface="Calibri (crop)"/>
                        </a:rPr>
                        <a:t>(Est.)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 (crop)"/>
                        <a:ea typeface="Calibri (crop)"/>
                        <a:cs typeface="Calibri (crop)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(crop)"/>
                          <a:ea typeface="Calibri (crop)"/>
                          <a:cs typeface="Calibri (crop)"/>
                        </a:rPr>
                        <a:t>2014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(crop)"/>
                          <a:ea typeface="Calibri (crop)"/>
                          <a:cs typeface="Calibri (crop)"/>
                        </a:rPr>
                        <a:t>(Prév.)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 (crop)"/>
                        <a:ea typeface="Calibri (crop)"/>
                        <a:cs typeface="Calibri (crop)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(crop)"/>
                          <a:ea typeface="Calibri (crop)"/>
                          <a:cs typeface="Calibri (crop)"/>
                        </a:rPr>
                        <a:t>2015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(crop)"/>
                          <a:ea typeface="Calibri (crop)"/>
                          <a:cs typeface="Calibri (crop)"/>
                        </a:rPr>
                        <a:t>(Prév.)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6905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(crop)"/>
                          <a:ea typeface="Calibri (crop)"/>
                          <a:cs typeface="Calibri (crop)"/>
                        </a:rPr>
                        <a:t>Production en valeur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(crop)"/>
                          <a:ea typeface="Calibri (crop)"/>
                          <a:cs typeface="Calibri (crop)"/>
                        </a:rPr>
                        <a:t>prix courants Mds €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(crop)"/>
                        <a:ea typeface="Calibri (crop)"/>
                        <a:cs typeface="Calibri (crop)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(crop)"/>
                          <a:ea typeface="Calibri (crop)"/>
                          <a:cs typeface="Calibri (crop)"/>
                        </a:rPr>
                        <a:t>923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(crop)"/>
                        <a:ea typeface="Calibri (crop)"/>
                        <a:cs typeface="Calibri (crop)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(crop)"/>
                          <a:ea typeface="Calibri (crop)"/>
                          <a:cs typeface="Calibri (crop)"/>
                        </a:rPr>
                        <a:t>943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(crop)"/>
                        <a:ea typeface="Calibri (crop)"/>
                        <a:cs typeface="Calibri (crop)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(crop)"/>
                          <a:ea typeface="Calibri (crop)"/>
                          <a:cs typeface="Calibri (crop)"/>
                        </a:rPr>
                        <a:t>818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(crop)"/>
                        <a:ea typeface="Calibri (crop)"/>
                        <a:cs typeface="Calibri (crop)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(crop)"/>
                          <a:ea typeface="Calibri (crop)"/>
                          <a:cs typeface="Calibri (crop)"/>
                        </a:rPr>
                        <a:t>874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(crop)"/>
                        <a:ea typeface="Calibri (crop)"/>
                        <a:cs typeface="Calibri (crop)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(crop)"/>
                          <a:ea typeface="Calibri (crop)"/>
                          <a:cs typeface="Calibri (crop)"/>
                        </a:rPr>
                        <a:t>934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(crop)"/>
                        <a:ea typeface="Calibri (crop)"/>
                        <a:cs typeface="Calibri (crop)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(crop)"/>
                          <a:ea typeface="Calibri (crop)"/>
                          <a:cs typeface="Calibri (crop)"/>
                        </a:rPr>
                        <a:t>938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(crop)"/>
                        <a:ea typeface="Calibri (crop)"/>
                        <a:cs typeface="Calibri (crop)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(crop)"/>
                          <a:ea typeface="Calibri (crop)"/>
                          <a:cs typeface="Calibri (crop)"/>
                        </a:rPr>
                        <a:t>937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(crop)"/>
                        <a:ea typeface="Calibri (crop)"/>
                        <a:cs typeface="Calibri (crop)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(crop)"/>
                          <a:ea typeface="Calibri (crop)"/>
                          <a:cs typeface="Calibri (crop)"/>
                        </a:rPr>
                        <a:t>946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(crop)"/>
                        <a:ea typeface="Calibri (crop)"/>
                        <a:cs typeface="Calibri (crop)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(crop)"/>
                          <a:ea typeface="Calibri (crop)"/>
                          <a:cs typeface="Calibri (crop)"/>
                        </a:rPr>
                        <a:t>983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6905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(crop)"/>
                          <a:ea typeface="Calibri (crop)"/>
                          <a:cs typeface="Calibri (crop)"/>
                        </a:rPr>
                        <a:t>% des dépenses de maintenance sur la production (*)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(crop)"/>
                        <a:ea typeface="Calibri (crop)"/>
                        <a:cs typeface="Calibri (crop)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(crop)"/>
                          <a:ea typeface="Calibri (crop)"/>
                          <a:cs typeface="Calibri (crop)"/>
                        </a:rPr>
                        <a:t>2,4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(crop)"/>
                        <a:ea typeface="Calibri (crop)"/>
                        <a:cs typeface="Calibri (crop)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(crop)"/>
                          <a:ea typeface="Calibri (crop)"/>
                          <a:cs typeface="Calibri (crop)"/>
                        </a:rPr>
                        <a:t>2,3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(crop)"/>
                        <a:ea typeface="Calibri (crop)"/>
                        <a:cs typeface="Calibri (crop)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(crop)"/>
                          <a:ea typeface="Calibri (crop)"/>
                          <a:cs typeface="Calibri (crop)"/>
                        </a:rPr>
                        <a:t>2,5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(crop)"/>
                        <a:ea typeface="Calibri (crop)"/>
                        <a:cs typeface="Calibri (crop)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(crop)"/>
                          <a:ea typeface="Calibri (crop)"/>
                          <a:cs typeface="Calibri (crop)"/>
                        </a:rPr>
                        <a:t>2,4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(crop)"/>
                        <a:ea typeface="Calibri (crop)"/>
                        <a:cs typeface="Calibri (crop)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(crop)"/>
                          <a:ea typeface="Calibri (crop)"/>
                          <a:cs typeface="Calibri (crop)"/>
                        </a:rPr>
                        <a:t>2,3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(crop)"/>
                        <a:ea typeface="Calibri (crop)"/>
                        <a:cs typeface="Calibri (crop)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(crop)"/>
                          <a:ea typeface="Calibri (crop)"/>
                          <a:cs typeface="Calibri (crop)"/>
                        </a:rPr>
                        <a:t>2,3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(crop)"/>
                        <a:ea typeface="Calibri (crop)"/>
                        <a:cs typeface="Calibri (crop)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(crop)"/>
                          <a:ea typeface="Calibri (crop)"/>
                          <a:cs typeface="Calibri (crop)"/>
                        </a:rPr>
                        <a:t>2,3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(crop)"/>
                        <a:ea typeface="Calibri (crop)"/>
                        <a:cs typeface="Calibri (crop)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(crop)"/>
                          <a:ea typeface="Calibri (crop)"/>
                          <a:cs typeface="Calibri (crop)"/>
                        </a:rPr>
                        <a:t>2,3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(crop)"/>
                        <a:ea typeface="Calibri (crop)"/>
                        <a:cs typeface="Calibri (crop)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(crop)"/>
                          <a:ea typeface="Calibri (crop)"/>
                          <a:cs typeface="Calibri (crop)"/>
                        </a:rPr>
                        <a:t>2,2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6905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(crop)"/>
                          <a:ea typeface="Calibri (crop)"/>
                          <a:cs typeface="Calibri (crop)"/>
                        </a:rPr>
                        <a:t>Montant des dépenses de maintenance en Mds € (*)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(crop)"/>
                        <a:ea typeface="Calibri (crop)"/>
                        <a:cs typeface="Calibri (crop)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(crop)"/>
                          <a:ea typeface="Calibri (crop)"/>
                          <a:cs typeface="Calibri (crop)"/>
                        </a:rPr>
                        <a:t>22,0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(crop)"/>
                        <a:ea typeface="Calibri (crop)"/>
                        <a:cs typeface="Calibri (crop)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(crop)"/>
                          <a:ea typeface="Calibri (crop)"/>
                          <a:cs typeface="Calibri (crop)"/>
                        </a:rPr>
                        <a:t>21,6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(crop)"/>
                        <a:ea typeface="Calibri (crop)"/>
                        <a:cs typeface="Calibri (crop)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(crop)"/>
                          <a:ea typeface="Calibri (crop)"/>
                          <a:cs typeface="Calibri (crop)"/>
                        </a:rPr>
                        <a:t>20,7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(crop)"/>
                        <a:ea typeface="Calibri (crop)"/>
                        <a:cs typeface="Calibri (crop)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(crop)"/>
                          <a:ea typeface="Calibri (crop)"/>
                          <a:cs typeface="Calibri (crop)"/>
                        </a:rPr>
                        <a:t>21,0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(crop)"/>
                        <a:ea typeface="Calibri (crop)"/>
                        <a:cs typeface="Calibri (crop)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(crop)"/>
                          <a:ea typeface="Calibri (crop)"/>
                          <a:cs typeface="Calibri (crop)"/>
                        </a:rPr>
                        <a:t>21,4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(crop)"/>
                        <a:ea typeface="Calibri (crop)"/>
                        <a:cs typeface="Calibri (crop)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(crop)"/>
                          <a:ea typeface="Calibri (crop)"/>
                          <a:cs typeface="Calibri (crop)"/>
                        </a:rPr>
                        <a:t>21,3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(crop)"/>
                        <a:ea typeface="Calibri (crop)"/>
                        <a:cs typeface="Calibri (crop)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(crop)"/>
                          <a:ea typeface="Calibri (crop)"/>
                          <a:cs typeface="Calibri (crop)"/>
                        </a:rPr>
                        <a:t>21,3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(crop)"/>
                        <a:ea typeface="Calibri (crop)"/>
                        <a:cs typeface="Calibri (crop)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(crop)"/>
                          <a:ea typeface="Calibri (crop)"/>
                          <a:cs typeface="Calibri (crop)"/>
                        </a:rPr>
                        <a:t>21,5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(crop)"/>
                        <a:ea typeface="Calibri (crop)"/>
                        <a:cs typeface="Calibri (crop)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(crop)"/>
                          <a:ea typeface="Calibri (crop)"/>
                          <a:cs typeface="Calibri (crop)"/>
                        </a:rPr>
                        <a:t>21,7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6905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(crop)"/>
                          <a:ea typeface="Calibri (crop)"/>
                          <a:cs typeface="Calibri (crop)"/>
                        </a:rPr>
                        <a:t>Taux moyen de sous-traitance de la maintenance % (*)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(crop)"/>
                        <a:ea typeface="Calibri (crop)"/>
                        <a:cs typeface="Calibri (crop)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(crop)"/>
                          <a:ea typeface="Calibri (crop)"/>
                          <a:cs typeface="Calibri (crop)"/>
                        </a:rPr>
                        <a:t>32,8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(crop)"/>
                        <a:ea typeface="Calibri (crop)"/>
                        <a:cs typeface="Calibri (crop)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(crop)"/>
                          <a:ea typeface="Calibri (crop)"/>
                          <a:cs typeface="Calibri (crop)"/>
                        </a:rPr>
                        <a:t>32,5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(crop)"/>
                        <a:ea typeface="Calibri (crop)"/>
                        <a:cs typeface="Calibri (crop)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(crop)"/>
                          <a:ea typeface="Calibri (crop)"/>
                          <a:cs typeface="Calibri (crop)"/>
                        </a:rPr>
                        <a:t>33,3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(crop)"/>
                        <a:ea typeface="Calibri (crop)"/>
                        <a:cs typeface="Calibri (crop)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(crop)"/>
                          <a:ea typeface="Calibri (crop)"/>
                          <a:cs typeface="Calibri (crop)"/>
                        </a:rPr>
                        <a:t>32,7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(crop)"/>
                        <a:ea typeface="Calibri (crop)"/>
                        <a:cs typeface="Calibri (crop)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(crop)"/>
                          <a:ea typeface="Calibri (crop)"/>
                          <a:cs typeface="Calibri (crop)"/>
                        </a:rPr>
                        <a:t>33,6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(crop)"/>
                        <a:ea typeface="Calibri (crop)"/>
                        <a:cs typeface="Calibri (crop)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(crop)"/>
                          <a:ea typeface="Calibri (crop)"/>
                          <a:cs typeface="Calibri (crop)"/>
                        </a:rPr>
                        <a:t>34,5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(crop)"/>
                        <a:ea typeface="Calibri (crop)"/>
                        <a:cs typeface="Calibri (crop)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(crop)"/>
                          <a:ea typeface="Calibri (crop)"/>
                          <a:cs typeface="Calibri (crop)"/>
                        </a:rPr>
                        <a:t>35,2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(crop)"/>
                        <a:ea typeface="Calibri (crop)"/>
                        <a:cs typeface="Calibri (crop)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(crop)"/>
                          <a:ea typeface="Calibri (crop)"/>
                          <a:cs typeface="Calibri (crop)"/>
                        </a:rPr>
                        <a:t>35,8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(crop)"/>
                        <a:ea typeface="Calibri (crop)"/>
                        <a:cs typeface="Calibri (crop)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(crop)"/>
                          <a:ea typeface="Calibri (crop)"/>
                          <a:cs typeface="Calibri (crop)"/>
                        </a:rPr>
                        <a:t>36,4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6905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(crop)"/>
                          <a:ea typeface="Calibri (crop)"/>
                          <a:cs typeface="Calibri (crop)"/>
                        </a:rPr>
                        <a:t>Marché de la maintenance sous-traitée (Mds €) (*)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(crop)"/>
                        <a:ea typeface="Calibri (crop)"/>
                        <a:cs typeface="Calibri (crop)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(crop)"/>
                          <a:ea typeface="Calibri (crop)"/>
                          <a:cs typeface="Calibri (crop)"/>
                        </a:rPr>
                        <a:t>7,2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(crop)"/>
                        <a:ea typeface="Calibri (crop)"/>
                        <a:cs typeface="Calibri (crop)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(crop)"/>
                          <a:ea typeface="Calibri (crop)"/>
                          <a:cs typeface="Calibri (crop)"/>
                        </a:rPr>
                        <a:t>7,0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(crop)"/>
                        <a:ea typeface="Calibri (crop)"/>
                        <a:cs typeface="Calibri (crop)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(crop)"/>
                          <a:ea typeface="Calibri (crop)"/>
                          <a:cs typeface="Calibri (crop)"/>
                        </a:rPr>
                        <a:t>6,9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(crop)"/>
                        <a:ea typeface="Calibri (crop)"/>
                        <a:cs typeface="Calibri (crop)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(crop)"/>
                          <a:ea typeface="Calibri (crop)"/>
                          <a:cs typeface="Calibri (crop)"/>
                        </a:rPr>
                        <a:t>6,8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(crop)"/>
                        <a:ea typeface="Calibri (crop)"/>
                        <a:cs typeface="Calibri (crop)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(crop)"/>
                          <a:ea typeface="Calibri (crop)"/>
                          <a:cs typeface="Calibri (crop)"/>
                        </a:rPr>
                        <a:t>7,2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(crop)"/>
                        <a:ea typeface="Calibri (crop)"/>
                        <a:cs typeface="Calibri (crop)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(crop)"/>
                          <a:ea typeface="Calibri (crop)"/>
                          <a:cs typeface="Calibri (crop)"/>
                        </a:rPr>
                        <a:t>7,3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(crop)"/>
                        <a:ea typeface="Calibri (crop)"/>
                        <a:cs typeface="Calibri (crop)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(crop)"/>
                          <a:ea typeface="Calibri (crop)"/>
                          <a:cs typeface="Calibri (crop)"/>
                        </a:rPr>
                        <a:t>7,5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(crop)"/>
                        <a:ea typeface="Calibri (crop)"/>
                        <a:cs typeface="Calibri (crop)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(crop)"/>
                          <a:ea typeface="Calibri (crop)"/>
                          <a:cs typeface="Calibri (crop)"/>
                        </a:rPr>
                        <a:t>7,7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(crop)"/>
                        <a:ea typeface="Calibri (crop)"/>
                        <a:cs typeface="Calibri (crop)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(crop)"/>
                          <a:ea typeface="Calibri (crop)"/>
                          <a:cs typeface="Calibri (crop)"/>
                        </a:rPr>
                        <a:t>7,9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mtClean="0"/>
              <a:t>Des métiers, une filière au coeur de l’économie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FR" sz="2800" smtClean="0"/>
              <a:t>Formation (du Bacpro au mastère)</a:t>
            </a:r>
          </a:p>
          <a:p>
            <a:pPr lvl="1" eaLnBrk="1" hangingPunct="1"/>
            <a:r>
              <a:rPr lang="fr-FR" sz="2400" smtClean="0"/>
              <a:t>8 200 diplômés par an</a:t>
            </a:r>
          </a:p>
          <a:p>
            <a:pPr lvl="2" eaLnBrk="1" hangingPunct="1"/>
            <a:r>
              <a:rPr lang="fr-FR" sz="2000" smtClean="0"/>
              <a:t>469 établissements de formation éducation nationale</a:t>
            </a:r>
          </a:p>
          <a:p>
            <a:pPr lvl="2" eaLnBrk="1" hangingPunct="1"/>
            <a:r>
              <a:rPr lang="fr-FR" sz="2000" smtClean="0"/>
              <a:t>109 établissements en apprentissage</a:t>
            </a:r>
          </a:p>
          <a:p>
            <a:pPr lvl="2" eaLnBrk="1" hangingPunct="1"/>
            <a:r>
              <a:rPr lang="fr-FR" sz="2000" smtClean="0"/>
              <a:t>30 000 élèves en formation</a:t>
            </a:r>
          </a:p>
          <a:p>
            <a:pPr lvl="1" eaLnBrk="1" hangingPunct="1"/>
            <a:r>
              <a:rPr lang="fr-FR" sz="2400" smtClean="0"/>
              <a:t>Besoin estimé à 10 000 diplômés/an</a:t>
            </a:r>
          </a:p>
          <a:p>
            <a:pPr lvl="2" eaLnBrk="1" hangingPunct="1"/>
            <a:r>
              <a:rPr lang="fr-FR" sz="2000" smtClean="0"/>
              <a:t>Métiers en tension avec plus de 10 offres par demande</a:t>
            </a:r>
          </a:p>
          <a:p>
            <a:pPr lvl="1" eaLnBrk="1" hangingPunct="1"/>
            <a:r>
              <a:rPr lang="fr-FR" sz="2400" smtClean="0"/>
              <a:t>Les normes de maintenance constituent les données d’entrée des référentiels de formation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mtClean="0"/>
              <a:t>Des métiers, une filière au coeur de l’économie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FR" smtClean="0"/>
              <a:t>Maintenance externalisée : Le plus grand marché de services non représenté au sein de la DGE</a:t>
            </a:r>
          </a:p>
          <a:p>
            <a:pPr lvl="1" eaLnBrk="1" hangingPunct="1"/>
            <a:r>
              <a:rPr lang="fr-FR" smtClean="0"/>
              <a:t>un service opérationnel à l’industrie qui pèse: </a:t>
            </a:r>
          </a:p>
          <a:p>
            <a:pPr lvl="2" eaLnBrk="1" hangingPunct="1"/>
            <a:r>
              <a:rPr lang="fr-FR" smtClean="0"/>
              <a:t>plus de 20,3 milliards d’Euro avec 150 000 salariés</a:t>
            </a:r>
          </a:p>
          <a:p>
            <a:pPr lvl="2" eaLnBrk="1" hangingPunct="1"/>
            <a:r>
              <a:rPr lang="fr-FR" smtClean="0"/>
              <a:t>Plus que l’intérim (19,8 milliards) et la propreté (11 milliards)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mtClean="0"/>
              <a:t>Des métiers, une filière au coeur de l’économie 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FR" sz="2800" smtClean="0"/>
              <a:t>Maintenance : un domaine accidentogène</a:t>
            </a:r>
          </a:p>
          <a:p>
            <a:pPr lvl="1" eaLnBrk="1" hangingPunct="1"/>
            <a:r>
              <a:rPr lang="fr-FR" sz="2400" smtClean="0"/>
              <a:t>Occurrence d’accidents graves et mortels 2 à 3 fois supérieurs à la moyenne</a:t>
            </a:r>
          </a:p>
          <a:p>
            <a:pPr lvl="2" eaLnBrk="1" hangingPunct="1"/>
            <a:r>
              <a:rPr lang="fr-FR" sz="2000" smtClean="0"/>
              <a:t>Plus de 40% des décès</a:t>
            </a:r>
          </a:p>
          <a:p>
            <a:pPr lvl="2" eaLnBrk="1" hangingPunct="1"/>
            <a:r>
              <a:rPr lang="fr-FR" sz="2000" smtClean="0"/>
              <a:t>Occurrence de maladies professionnelles 3 à 4 fois la moyenne</a:t>
            </a:r>
          </a:p>
          <a:p>
            <a:pPr lvl="1" eaLnBrk="1" hangingPunct="1"/>
            <a:r>
              <a:rPr lang="fr-FR" sz="2400" smtClean="0"/>
              <a:t>2,5% de la population mais 14% des coûts accidents du travail et maladies professionnelles</a:t>
            </a:r>
          </a:p>
          <a:p>
            <a:pPr eaLnBrk="1" hangingPunct="1"/>
            <a:r>
              <a:rPr lang="fr-FR" sz="2800" smtClean="0"/>
              <a:t>Cotisation AT-MP 4,2% des salaires (2 fois la moyenne nationale) </a:t>
            </a:r>
          </a:p>
          <a:p>
            <a:pPr lvl="1" eaLnBrk="1" hangingPunct="1">
              <a:buFont typeface="Wingdings" pitchFamily="2" charset="2"/>
              <a:buNone/>
            </a:pPr>
            <a:endParaRPr lang="fr-FR" sz="2400" smtClean="0"/>
          </a:p>
          <a:p>
            <a:pPr lvl="1" eaLnBrk="1" hangingPunct="1"/>
            <a:endParaRPr lang="fr-FR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/>
        <p:txBody>
          <a:bodyPr anchor="ctr">
            <a:normAutofit/>
          </a:bodyPr>
          <a:lstStyle/>
          <a:p>
            <a:r>
              <a:rPr lang="fr-FR" sz="3200" b="1" smtClean="0">
                <a:solidFill>
                  <a:srgbClr val="1F497D"/>
                </a:solidFill>
              </a:rPr>
              <a:t>Les emplois maintenance en sous-traitance industrielle en 2013</a:t>
            </a:r>
          </a:p>
        </p:txBody>
      </p:sp>
      <p:sp>
        <p:nvSpPr>
          <p:cNvPr id="4" name="Espace réservé du numéro de diapositive 3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defTabSz="457200" fontAlgn="auto">
              <a:spcBef>
                <a:spcPts val="0"/>
              </a:spcBef>
              <a:spcAft>
                <a:spcPts val="0"/>
              </a:spcAft>
              <a:defRPr/>
            </a:pPr>
            <a:fld id="{BAC8221C-322D-4834-A39A-DEC984FDD2CC}" type="slidenum">
              <a:rPr lang="fr-FR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defTabSz="457200" fontAlgn="auto">
                <a:spcBef>
                  <a:spcPts val="0"/>
                </a:spcBef>
                <a:spcAft>
                  <a:spcPts val="0"/>
                </a:spcAft>
                <a:defRPr/>
              </a:pPr>
              <a:t>18</a:t>
            </a:fld>
            <a:endParaRPr lang="fr-FR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46084" name="ZoneTexte 9"/>
          <p:cNvSpPr txBox="1">
            <a:spLocks noChangeArrowheads="1"/>
          </p:cNvSpPr>
          <p:nvPr/>
        </p:nvSpPr>
        <p:spPr bwMode="auto">
          <a:xfrm>
            <a:off x="457200" y="1468438"/>
            <a:ext cx="822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457200"/>
            <a:r>
              <a:rPr lang="fr-FR" sz="2000" b="1">
                <a:solidFill>
                  <a:srgbClr val="1F497D"/>
                </a:solidFill>
                <a:latin typeface="Arial" charset="0"/>
                <a:cs typeface="Arial" charset="0"/>
              </a:rPr>
              <a:t>Marché total en 2013 : 7,5 Mds € </a:t>
            </a:r>
          </a:p>
        </p:txBody>
      </p:sp>
      <p:sp>
        <p:nvSpPr>
          <p:cNvPr id="46085" name="ZoneTexte 6"/>
          <p:cNvSpPr txBox="1">
            <a:spLocks noChangeArrowheads="1"/>
          </p:cNvSpPr>
          <p:nvPr/>
        </p:nvSpPr>
        <p:spPr bwMode="auto">
          <a:xfrm>
            <a:off x="457200" y="6354763"/>
            <a:ext cx="429418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457200"/>
            <a:r>
              <a:rPr lang="fr-FR" sz="1200" b="1">
                <a:solidFill>
                  <a:srgbClr val="1F497D"/>
                </a:solidFill>
                <a:latin typeface="Arial" charset="0"/>
                <a:cs typeface="Arial" charset="0"/>
              </a:rPr>
              <a:t>Source : Afim-Valouy d’après enquête 2013</a:t>
            </a:r>
          </a:p>
        </p:txBody>
      </p:sp>
      <p:graphicFrame>
        <p:nvGraphicFramePr>
          <p:cNvPr id="8" name="Graphique 7"/>
          <p:cNvGraphicFramePr>
            <a:graphicFrameLocks noGrp="1"/>
          </p:cNvGraphicFramePr>
          <p:nvPr/>
        </p:nvGraphicFramePr>
        <p:xfrm>
          <a:off x="457201" y="1869074"/>
          <a:ext cx="8229600" cy="46626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re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fr-FR" sz="3200" b="1" smtClean="0">
                <a:solidFill>
                  <a:srgbClr val="1F497D"/>
                </a:solidFill>
              </a:rPr>
              <a:t>2013 : Baromètre des déterminants de la maintenance industrielle - Prévision</a:t>
            </a:r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4294967295"/>
          </p:nvPr>
        </p:nvGraphicFramePr>
        <p:xfrm>
          <a:off x="457200" y="1565275"/>
          <a:ext cx="8229600" cy="4159250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5413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Indicateur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Variation 2012-2013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Tendance pour le marché total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6016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fr-FR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Calibri" pitchFamily="34" charset="0"/>
                        </a:rPr>
                        <a:t>Production industrielle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fr-FR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Calibri" pitchFamily="34" charset="0"/>
                        </a:rPr>
                        <a:t>(volume)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fr-F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Calibri" pitchFamily="34" charset="0"/>
                        </a:rPr>
                        <a:t>- 2,1 %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541338">
                <a:tc>
                  <a:txBody>
                    <a:bodyPr/>
                    <a:lstStyle/>
                    <a:p>
                      <a:pPr marL="0" marR="0" lvl="0" indent="0" algn="ctr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fr-FR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Calibri" pitchFamily="34" charset="0"/>
                        </a:rPr>
                        <a:t>Effectifs industriels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fr-F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Calibri" pitchFamily="34" charset="0"/>
                        </a:rPr>
                        <a:t>- 0,7 %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5413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fr-FR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Calibri" pitchFamily="34" charset="0"/>
                        </a:rPr>
                        <a:t>Budget de maintenance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fr-FR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Calibri" pitchFamily="34" charset="0"/>
                        </a:rPr>
                        <a:t>Total / Hors énergie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fr-F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Calibri" pitchFamily="34" charset="0"/>
                        </a:rPr>
                        <a:t>+ 0,4 % / -2,2%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5413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fr-FR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Calibri" pitchFamily="34" charset="0"/>
                        </a:rPr>
                        <a:t>Effectifs internes de maintenance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fr-F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Calibri" pitchFamily="34" charset="0"/>
                        </a:rPr>
                        <a:t>-0,8%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5413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fr-FR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Calibri" pitchFamily="34" charset="0"/>
                        </a:rPr>
                        <a:t>Taux de sous-traitance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fr-F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Calibri" pitchFamily="34" charset="0"/>
                        </a:rPr>
                        <a:t>+ 0,6 %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5413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fr-FR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Calibri" pitchFamily="34" charset="0"/>
                        </a:rPr>
                        <a:t>Marché de la maintenance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fr-FR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Calibri" pitchFamily="34" charset="0"/>
                        </a:rPr>
                        <a:t>Total / Hors énergie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fr-F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Calibri" pitchFamily="34" charset="0"/>
                        </a:rPr>
                        <a:t>+ 3,6 % / -1,5%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4" name="Espace réservé du numéro de diapositive 3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defTabSz="457200" fontAlgn="auto">
              <a:spcBef>
                <a:spcPts val="0"/>
              </a:spcBef>
              <a:spcAft>
                <a:spcPts val="0"/>
              </a:spcAft>
              <a:defRPr/>
            </a:pPr>
            <a:fld id="{E439EA0D-CABE-4CC0-8F4E-7C819D6D755C}" type="slidenum">
              <a:rPr lang="fr-FR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defTabSz="457200" fontAlgn="auto">
                <a:spcBef>
                  <a:spcPts val="0"/>
                </a:spcBef>
                <a:spcAft>
                  <a:spcPts val="0"/>
                </a:spcAft>
                <a:defRPr/>
              </a:pPr>
              <a:t>19</a:t>
            </a:fld>
            <a:endParaRPr lang="fr-FR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14" name="Flèche vers la droite 13"/>
          <p:cNvSpPr/>
          <p:nvPr/>
        </p:nvSpPr>
        <p:spPr>
          <a:xfrm rot="16200000">
            <a:off x="7105650" y="5209243"/>
            <a:ext cx="469900" cy="660400"/>
          </a:xfrm>
          <a:prstGeom prst="rightArrow">
            <a:avLst>
              <a:gd name="adj1" fmla="val 50000"/>
              <a:gd name="adj2" fmla="val 50000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5" name="Flèche vers la droite 14"/>
          <p:cNvSpPr/>
          <p:nvPr/>
        </p:nvSpPr>
        <p:spPr>
          <a:xfrm rot="5400000">
            <a:off x="7105650" y="2821517"/>
            <a:ext cx="469900" cy="660400"/>
          </a:xfrm>
          <a:prstGeom prst="rightArrow">
            <a:avLst>
              <a:gd name="adj1" fmla="val 50000"/>
              <a:gd name="adj2" fmla="val 50000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3" name="Flèche vers la droite 12"/>
          <p:cNvSpPr/>
          <p:nvPr/>
        </p:nvSpPr>
        <p:spPr>
          <a:xfrm rot="5400000">
            <a:off x="7105650" y="2186516"/>
            <a:ext cx="469900" cy="660400"/>
          </a:xfrm>
          <a:prstGeom prst="rightArrow">
            <a:avLst>
              <a:gd name="adj1" fmla="val 50000"/>
              <a:gd name="adj2" fmla="val 50000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7" name="Flèche vers la droite 16"/>
          <p:cNvSpPr/>
          <p:nvPr/>
        </p:nvSpPr>
        <p:spPr>
          <a:xfrm rot="5400000">
            <a:off x="7105650" y="3388783"/>
            <a:ext cx="469900" cy="660400"/>
          </a:xfrm>
          <a:prstGeom prst="rightArrow">
            <a:avLst>
              <a:gd name="adj1" fmla="val 50000"/>
              <a:gd name="adj2" fmla="val 50000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" name="Flèche vers la droite 19"/>
          <p:cNvSpPr/>
          <p:nvPr/>
        </p:nvSpPr>
        <p:spPr>
          <a:xfrm rot="16200000">
            <a:off x="7105650" y="4565774"/>
            <a:ext cx="469900" cy="660400"/>
          </a:xfrm>
          <a:prstGeom prst="rightArrow">
            <a:avLst>
              <a:gd name="adj1" fmla="val 50000"/>
              <a:gd name="adj2" fmla="val 50000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1" name="Flèche vers la droite 20"/>
          <p:cNvSpPr/>
          <p:nvPr/>
        </p:nvSpPr>
        <p:spPr>
          <a:xfrm rot="5400000">
            <a:off x="7097183" y="4019552"/>
            <a:ext cx="469900" cy="660400"/>
          </a:xfrm>
          <a:prstGeom prst="rightArrow">
            <a:avLst>
              <a:gd name="adj1" fmla="val 50000"/>
              <a:gd name="adj2" fmla="val 50000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47160" name="ZoneTexte 21"/>
          <p:cNvSpPr txBox="1">
            <a:spLocks noChangeArrowheads="1"/>
          </p:cNvSpPr>
          <p:nvPr/>
        </p:nvSpPr>
        <p:spPr bwMode="auto">
          <a:xfrm>
            <a:off x="457200" y="5846763"/>
            <a:ext cx="822960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457200"/>
            <a:r>
              <a:rPr lang="fr-FR" sz="1200" b="1">
                <a:solidFill>
                  <a:srgbClr val="1F497D"/>
                </a:solidFill>
                <a:latin typeface="Arial" charset="0"/>
                <a:cs typeface="Arial" charset="0"/>
              </a:rPr>
              <a:t>Source : Pair-Conseil d’après INSEE – Enquête de conjoncture Afim-Valouy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Origine du besoin de maintenance 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fr-FR" sz="2000" smtClean="0"/>
              <a:t>Nait de l’usure et de la dégradation des biens sous l’effet des énergies auxquelles ils sont soumis au cours de leur cycle de vie:</a:t>
            </a:r>
          </a:p>
          <a:p>
            <a:pPr lvl="1">
              <a:lnSpc>
                <a:spcPct val="80000"/>
              </a:lnSpc>
            </a:pPr>
            <a:r>
              <a:rPr lang="fr-FR" sz="1800" smtClean="0"/>
              <a:t>Utilisation dans les phases de construction, mise au point, etc.</a:t>
            </a:r>
          </a:p>
          <a:p>
            <a:pPr lvl="1">
              <a:lnSpc>
                <a:spcPct val="80000"/>
              </a:lnSpc>
            </a:pPr>
            <a:r>
              <a:rPr lang="fr-FR" sz="1800" smtClean="0"/>
              <a:t>Utilisation en vue de délivrer le résultat attendu</a:t>
            </a:r>
          </a:p>
          <a:p>
            <a:pPr lvl="2">
              <a:lnSpc>
                <a:spcPct val="80000"/>
              </a:lnSpc>
            </a:pPr>
            <a:r>
              <a:rPr lang="fr-FR" sz="1600" smtClean="0"/>
              <a:t>Énergies apportées aux biens sous toutes leurs formes (électrique, mécanique, hydraulique, potentielle, rayonnement, thermodynamique, chimique, biologique, etc.)</a:t>
            </a:r>
          </a:p>
          <a:p>
            <a:pPr lvl="2">
              <a:lnSpc>
                <a:spcPct val="80000"/>
              </a:lnSpc>
            </a:pPr>
            <a:r>
              <a:rPr lang="fr-FR" sz="1600" smtClean="0"/>
              <a:t>Énergies naturelles (pesanteur, sismicité, rayonnement, environnement, etc.)</a:t>
            </a:r>
          </a:p>
          <a:p>
            <a:pPr lvl="2">
              <a:lnSpc>
                <a:spcPct val="80000"/>
              </a:lnSpc>
            </a:pPr>
            <a:r>
              <a:rPr lang="fr-FR" sz="1600" smtClean="0"/>
              <a:t>Énergies apportées par les intrants (matière, produits, etc.)</a:t>
            </a:r>
          </a:p>
          <a:p>
            <a:pPr lvl="2">
              <a:lnSpc>
                <a:spcPct val="80000"/>
              </a:lnSpc>
            </a:pPr>
            <a:r>
              <a:rPr lang="fr-FR" sz="1600" smtClean="0"/>
              <a:t>Énergies apportées par l’homme pour l’exploitation des biens</a:t>
            </a:r>
          </a:p>
          <a:p>
            <a:pPr lvl="1">
              <a:lnSpc>
                <a:spcPct val="80000"/>
              </a:lnSpc>
            </a:pPr>
            <a:r>
              <a:rPr lang="fr-FR" sz="1800" smtClean="0"/>
              <a:t>Maintenance</a:t>
            </a:r>
          </a:p>
          <a:p>
            <a:pPr lvl="2">
              <a:lnSpc>
                <a:spcPct val="80000"/>
              </a:lnSpc>
            </a:pPr>
            <a:r>
              <a:rPr lang="fr-FR" sz="1600" smtClean="0"/>
              <a:t>Énergies apportées lors des interventions sur les biens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re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fr-FR" sz="3200" b="1" smtClean="0">
                <a:solidFill>
                  <a:srgbClr val="1F497D"/>
                </a:solidFill>
              </a:rPr>
              <a:t>2014 : Baromètre des déterminants de la maintenance industrielle - Prévision</a:t>
            </a:r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4294967295"/>
          </p:nvPr>
        </p:nvGraphicFramePr>
        <p:xfrm>
          <a:off x="457200" y="1565275"/>
          <a:ext cx="8229600" cy="4281488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5413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Indicateur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TCAM 2011-2010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Tendance pour le marché total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6016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fr-FR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Calibri" pitchFamily="34" charset="0"/>
                        </a:rPr>
                        <a:t>Production industrielle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fr-FR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Calibri" pitchFamily="34" charset="0"/>
                        </a:rPr>
                        <a:t>(volume)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fr-F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Calibri" pitchFamily="34" charset="0"/>
                        </a:rPr>
                        <a:t>+ 0,7 %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541338">
                <a:tc>
                  <a:txBody>
                    <a:bodyPr/>
                    <a:lstStyle/>
                    <a:p>
                      <a:pPr marL="0" marR="0" lvl="0" indent="0" algn="ctr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fr-FR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Calibri" pitchFamily="34" charset="0"/>
                        </a:rPr>
                        <a:t>Effectifs industriels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fr-F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Calibri" pitchFamily="34" charset="0"/>
                        </a:rPr>
                        <a:t>+ 1,8 %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5413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fr-FR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Calibri" pitchFamily="34" charset="0"/>
                        </a:rPr>
                        <a:t>Budget de maintenance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fr-FR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Calibri" pitchFamily="34" charset="0"/>
                        </a:rPr>
                        <a:t>Total / Hors énergie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fr-F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Calibri" pitchFamily="34" charset="0"/>
                        </a:rPr>
                        <a:t>+ 1,3 % / - 0,5%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5413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fr-FR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Calibri" pitchFamily="34" charset="0"/>
                        </a:rPr>
                        <a:t>Effectifs internes de maintenance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fr-F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Calibri" pitchFamily="34" charset="0"/>
                        </a:rPr>
                        <a:t>-0,1 %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5413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fr-FR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Calibri" pitchFamily="34" charset="0"/>
                        </a:rPr>
                        <a:t>Taux de sous-traitance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fr-F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Calibri" pitchFamily="34" charset="0"/>
                        </a:rPr>
                        <a:t>-0,1%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5413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fr-FR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Calibri" pitchFamily="34" charset="0"/>
                        </a:rPr>
                        <a:t>Marché de la maintenance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fr-FR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Calibri" pitchFamily="34" charset="0"/>
                        </a:rPr>
                        <a:t>Total / Hors énergie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fr-F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Calibri" pitchFamily="34" charset="0"/>
                        </a:rPr>
                        <a:t>+ 2,9 % / - 0,2%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4" name="Espace réservé du numéro de diapositive 3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defTabSz="457200" fontAlgn="auto">
              <a:spcBef>
                <a:spcPts val="0"/>
              </a:spcBef>
              <a:spcAft>
                <a:spcPts val="0"/>
              </a:spcAft>
              <a:defRPr/>
            </a:pPr>
            <a:fld id="{D1433505-6DB0-43BB-A508-264E0FD75782}" type="slidenum">
              <a:rPr lang="fr-FR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defTabSz="457200" fontAlgn="auto">
                <a:spcBef>
                  <a:spcPts val="0"/>
                </a:spcBef>
                <a:spcAft>
                  <a:spcPts val="0"/>
                </a:spcAft>
                <a:defRPr/>
              </a:pPr>
              <a:t>20</a:t>
            </a:fld>
            <a:endParaRPr lang="fr-FR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7" name="Flèche vers la droite 6"/>
          <p:cNvSpPr/>
          <p:nvPr/>
        </p:nvSpPr>
        <p:spPr>
          <a:xfrm rot="16200000">
            <a:off x="7029450" y="2188632"/>
            <a:ext cx="469900" cy="660400"/>
          </a:xfrm>
          <a:prstGeom prst="rightArrow">
            <a:avLst>
              <a:gd name="adj1" fmla="val 50000"/>
              <a:gd name="adj2" fmla="val 50000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1" name="Flèche vers la droite 10"/>
          <p:cNvSpPr/>
          <p:nvPr/>
        </p:nvSpPr>
        <p:spPr>
          <a:xfrm rot="16200000">
            <a:off x="7029450" y="3342216"/>
            <a:ext cx="469900" cy="660400"/>
          </a:xfrm>
          <a:prstGeom prst="rightArrow">
            <a:avLst>
              <a:gd name="adj1" fmla="val 50000"/>
              <a:gd name="adj2" fmla="val 50000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2" name="Flèche vers la droite 11"/>
          <p:cNvSpPr/>
          <p:nvPr/>
        </p:nvSpPr>
        <p:spPr>
          <a:xfrm>
            <a:off x="7010400" y="4116388"/>
            <a:ext cx="584200" cy="495300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6" name="Flèche vers la droite 15"/>
          <p:cNvSpPr/>
          <p:nvPr/>
        </p:nvSpPr>
        <p:spPr>
          <a:xfrm rot="16200000">
            <a:off x="7029450" y="2789766"/>
            <a:ext cx="469900" cy="660400"/>
          </a:xfrm>
          <a:prstGeom prst="rightArrow">
            <a:avLst>
              <a:gd name="adj1" fmla="val 50000"/>
              <a:gd name="adj2" fmla="val 50000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7" name="Flèche vers la droite 16"/>
          <p:cNvSpPr/>
          <p:nvPr/>
        </p:nvSpPr>
        <p:spPr>
          <a:xfrm>
            <a:off x="7010400" y="4705350"/>
            <a:ext cx="584200" cy="495300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8" name="Flèche vers la droite 17"/>
          <p:cNvSpPr/>
          <p:nvPr/>
        </p:nvSpPr>
        <p:spPr>
          <a:xfrm>
            <a:off x="7010400" y="5275263"/>
            <a:ext cx="584200" cy="495300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49202" name="ZoneTexte 18"/>
          <p:cNvSpPr txBox="1">
            <a:spLocks noChangeArrowheads="1"/>
          </p:cNvSpPr>
          <p:nvPr/>
        </p:nvSpPr>
        <p:spPr bwMode="auto">
          <a:xfrm>
            <a:off x="457200" y="5846763"/>
            <a:ext cx="822960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457200"/>
            <a:r>
              <a:rPr lang="fr-FR" sz="1200" b="1">
                <a:solidFill>
                  <a:srgbClr val="1F497D"/>
                </a:solidFill>
                <a:latin typeface="Arial" charset="0"/>
                <a:cs typeface="Arial" charset="0"/>
              </a:rPr>
              <a:t>Source : Pair-Conseil d’après INSEE – Enquête de conjoncture Afim-Valouy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Intervenir en sécurité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2800" smtClean="0"/>
              <a:t>Il faut comprendre le fonctionnement des machines, des procédés pour analyser les risques d’intervention</a:t>
            </a:r>
          </a:p>
          <a:p>
            <a:r>
              <a:rPr lang="fr-FR" sz="2800" smtClean="0"/>
              <a:t>La sécurité des intervenants est indissociable de l’exécution des interventions</a:t>
            </a:r>
          </a:p>
          <a:p>
            <a:pPr lvl="1"/>
            <a:r>
              <a:rPr lang="fr-FR" sz="2400" smtClean="0"/>
              <a:t>L’enseignement de la sécurité des interventions doit reposer sur la démarche INRS-AFIM Securafim</a:t>
            </a:r>
          </a:p>
          <a:p>
            <a:pPr lvl="2"/>
            <a:r>
              <a:rPr lang="fr-FR" sz="2000" smtClean="0"/>
              <a:t>C’est l’énergie qui crée le danger, pas les règlements</a:t>
            </a:r>
          </a:p>
          <a:p>
            <a:pPr lvl="1"/>
            <a:endParaRPr lang="fr-FR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Normalisation et maintenance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mtClean="0"/>
              <a:t>Les normes de maintenance définissent concepts, processus, indicateurs </a:t>
            </a:r>
          </a:p>
          <a:p>
            <a:pPr lvl="1"/>
            <a:r>
              <a:rPr lang="fr-FR" smtClean="0"/>
              <a:t>Elles traduisent le consensus international dans le domaine</a:t>
            </a:r>
          </a:p>
          <a:p>
            <a:r>
              <a:rPr lang="fr-FR" smtClean="0"/>
              <a:t>Les normes constituent les données d’entrée des référentiels de formation en maintenance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fr-FR" sz="4000" smtClean="0"/>
              <a:t>La Commission de normalisation maintenance X60 G Afnor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fr-FR" smtClean="0"/>
              <a:t>Est active depuis 1975 sous l’impulsion de l’Afim</a:t>
            </a:r>
          </a:p>
          <a:p>
            <a:r>
              <a:rPr lang="fr-FR" smtClean="0"/>
              <a:t>L’Afim a défendu le corpus de normes maintenance lors de la création en 1993 du TC 319 au sein du CEN</a:t>
            </a:r>
          </a:p>
          <a:p>
            <a:r>
              <a:rPr lang="fr-FR" smtClean="0"/>
              <a:t>A bénéficié du soutien constant de l’Afim depuis sa création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Processus de maintenance principaux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mtClean="0"/>
              <a:t>Prévenir les événements redoutés</a:t>
            </a:r>
          </a:p>
          <a:p>
            <a:pPr lvl="1"/>
            <a:r>
              <a:rPr lang="fr-FR" smtClean="0"/>
              <a:t>Maintenance préventive</a:t>
            </a:r>
          </a:p>
          <a:p>
            <a:r>
              <a:rPr lang="fr-FR" smtClean="0"/>
              <a:t>Remettre en état après défaillance</a:t>
            </a:r>
          </a:p>
          <a:p>
            <a:pPr lvl="1"/>
            <a:r>
              <a:rPr lang="fr-FR" smtClean="0"/>
              <a:t>Maintenance corrective</a:t>
            </a:r>
          </a:p>
          <a:p>
            <a:r>
              <a:rPr lang="fr-FR" smtClean="0"/>
              <a:t>Optimiser la disponibilité</a:t>
            </a:r>
          </a:p>
          <a:p>
            <a:pPr lvl="1"/>
            <a:r>
              <a:rPr lang="fr-FR" smtClean="0"/>
              <a:t>Améliorer la fiabilité</a:t>
            </a:r>
          </a:p>
          <a:p>
            <a:pPr lvl="1"/>
            <a:r>
              <a:rPr lang="fr-FR" smtClean="0"/>
              <a:t>Améliorer la maintenabilité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Conception et maintenance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fr-FR" sz="1800" smtClean="0"/>
              <a:t>Les événements redoutés découlent des choix de conception </a:t>
            </a:r>
          </a:p>
          <a:p>
            <a:pPr lvl="1">
              <a:lnSpc>
                <a:spcPct val="80000"/>
              </a:lnSpc>
            </a:pPr>
            <a:r>
              <a:rPr lang="fr-FR" sz="1600" smtClean="0"/>
              <a:t>Des machines et des procédés</a:t>
            </a:r>
          </a:p>
          <a:p>
            <a:pPr lvl="1">
              <a:lnSpc>
                <a:spcPct val="80000"/>
              </a:lnSpc>
            </a:pPr>
            <a:r>
              <a:rPr lang="fr-FR" sz="1600" smtClean="0"/>
              <a:t>Des biens constitutifs</a:t>
            </a:r>
          </a:p>
          <a:p>
            <a:pPr>
              <a:lnSpc>
                <a:spcPct val="80000"/>
              </a:lnSpc>
            </a:pPr>
            <a:r>
              <a:rPr lang="fr-FR" sz="1800" smtClean="0"/>
              <a:t>Un lien entre les phases du cycle de vie est indispensable pour optimiser le fonctionnement</a:t>
            </a:r>
          </a:p>
          <a:p>
            <a:pPr lvl="1">
              <a:lnSpc>
                <a:spcPct val="80000"/>
              </a:lnSpc>
            </a:pPr>
            <a:r>
              <a:rPr lang="fr-FR" sz="1600" smtClean="0"/>
              <a:t>Les biens doivent être classés et décrits selon une même convention afin de permettre l’utilisation efficace des techniques numériques</a:t>
            </a:r>
          </a:p>
          <a:p>
            <a:pPr>
              <a:lnSpc>
                <a:spcPct val="80000"/>
              </a:lnSpc>
            </a:pPr>
            <a:r>
              <a:rPr lang="fr-FR" sz="1800" smtClean="0"/>
              <a:t>L’adoption de la convention universelle des échanges numériques eCl@ss-ec@t est le lien qui permet:</a:t>
            </a:r>
          </a:p>
          <a:p>
            <a:pPr lvl="1">
              <a:lnSpc>
                <a:spcPct val="80000"/>
              </a:lnSpc>
            </a:pPr>
            <a:r>
              <a:rPr lang="fr-FR" sz="1600" smtClean="0"/>
              <a:t>La description homogène des caractéristiques des biens quelle que soit leur provenance (ontologies)</a:t>
            </a:r>
          </a:p>
          <a:p>
            <a:pPr lvl="1">
              <a:lnSpc>
                <a:spcPct val="80000"/>
              </a:lnSpc>
            </a:pPr>
            <a:r>
              <a:rPr lang="fr-FR" sz="1600" smtClean="0"/>
              <a:t>Le rattachement des données documentaires, normatives, de fonctionnement, pathologiques, de pièces de rechange et de défaillances à des familles de biens </a:t>
            </a:r>
          </a:p>
          <a:p>
            <a:pPr lvl="1">
              <a:lnSpc>
                <a:spcPct val="80000"/>
              </a:lnSpc>
            </a:pPr>
            <a:r>
              <a:rPr lang="fr-FR" sz="1600" smtClean="0"/>
              <a:t>La pérennisation des historiques et la possibilité de donner du sens au « Big data »</a:t>
            </a:r>
          </a:p>
          <a:p>
            <a:pPr lvl="1">
              <a:lnSpc>
                <a:spcPct val="80000"/>
              </a:lnSpc>
            </a:pPr>
            <a:endParaRPr lang="fr-FR" sz="1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Pour apprendre à maintenir, il faut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fr-FR" sz="2400" smtClean="0"/>
              <a:t>Connaître les composants technologiques, </a:t>
            </a:r>
          </a:p>
          <a:p>
            <a:pPr lvl="1">
              <a:lnSpc>
                <a:spcPct val="80000"/>
              </a:lnSpc>
            </a:pPr>
            <a:r>
              <a:rPr lang="fr-FR" sz="2000" smtClean="0"/>
              <a:t>fonction, </a:t>
            </a:r>
          </a:p>
          <a:p>
            <a:pPr lvl="1">
              <a:lnSpc>
                <a:spcPct val="80000"/>
              </a:lnSpc>
            </a:pPr>
            <a:r>
              <a:rPr lang="fr-FR" sz="2000" smtClean="0"/>
              <a:t>Fonctionnement, </a:t>
            </a:r>
          </a:p>
          <a:p>
            <a:pPr lvl="1">
              <a:lnSpc>
                <a:spcPct val="80000"/>
              </a:lnSpc>
            </a:pPr>
            <a:r>
              <a:rPr lang="fr-FR" sz="2000" smtClean="0"/>
              <a:t>pathologie</a:t>
            </a:r>
          </a:p>
          <a:p>
            <a:pPr>
              <a:lnSpc>
                <a:spcPct val="80000"/>
              </a:lnSpc>
            </a:pPr>
            <a:r>
              <a:rPr lang="fr-FR" sz="2400" smtClean="0"/>
              <a:t>Analyser le comportement des systèmes actifs</a:t>
            </a:r>
          </a:p>
          <a:p>
            <a:pPr lvl="1">
              <a:lnSpc>
                <a:spcPct val="80000"/>
              </a:lnSpc>
            </a:pPr>
            <a:r>
              <a:rPr lang="fr-FR" sz="2000" smtClean="0"/>
              <a:t>Productique,</a:t>
            </a:r>
          </a:p>
          <a:p>
            <a:pPr lvl="1">
              <a:lnSpc>
                <a:spcPct val="80000"/>
              </a:lnSpc>
            </a:pPr>
            <a:r>
              <a:rPr lang="fr-FR" sz="2000" smtClean="0"/>
              <a:t>Machines,</a:t>
            </a:r>
          </a:p>
          <a:p>
            <a:pPr lvl="1">
              <a:lnSpc>
                <a:spcPct val="80000"/>
              </a:lnSpc>
            </a:pPr>
            <a:r>
              <a:rPr lang="fr-FR" sz="2000" smtClean="0"/>
              <a:t>Procédés</a:t>
            </a:r>
          </a:p>
          <a:p>
            <a:pPr>
              <a:lnSpc>
                <a:spcPct val="80000"/>
              </a:lnSpc>
            </a:pPr>
            <a:r>
              <a:rPr lang="fr-FR" sz="2400" smtClean="0"/>
              <a:t>Analyser le comportement des systèmes passifs</a:t>
            </a:r>
          </a:p>
          <a:p>
            <a:pPr lvl="1">
              <a:lnSpc>
                <a:spcPct val="80000"/>
              </a:lnSpc>
            </a:pPr>
            <a:r>
              <a:rPr lang="fr-FR" sz="2000" smtClean="0"/>
              <a:t>Bâtiments</a:t>
            </a:r>
          </a:p>
          <a:p>
            <a:pPr lvl="1">
              <a:lnSpc>
                <a:spcPct val="80000"/>
              </a:lnSpc>
            </a:pPr>
            <a:r>
              <a:rPr lang="fr-FR" sz="2000" smtClean="0"/>
              <a:t>Infrastructures</a:t>
            </a:r>
          </a:p>
          <a:p>
            <a:pPr>
              <a:lnSpc>
                <a:spcPct val="80000"/>
              </a:lnSpc>
            </a:pPr>
            <a:r>
              <a:rPr lang="fr-FR" sz="2400" smtClean="0"/>
              <a:t>Analyser les énergies à neutraliser pour intervenir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La formation doit être ancrée sur le réel</a:t>
            </a:r>
          </a:p>
        </p:txBody>
      </p:sp>
      <p:pic>
        <p:nvPicPr>
          <p:cNvPr id="55300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547813" y="1916113"/>
            <a:ext cx="5878512" cy="4408487"/>
          </a:xfrm>
          <a:noFill/>
          <a:ln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usion">
  <a:themeElements>
    <a:clrScheme name="Fusion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Fusio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usion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sion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sion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sion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sion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sion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12671</TotalTime>
  <Words>1166</Words>
  <Application>Microsoft Office PowerPoint</Application>
  <PresentationFormat>Affichage à l'écran (4:3)</PresentationFormat>
  <Paragraphs>281</Paragraphs>
  <Slides>20</Slides>
  <Notes>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1" baseType="lpstr">
      <vt:lpstr>Fusion</vt:lpstr>
      <vt:lpstr>Maintenance, une filière transverse à l’économie</vt:lpstr>
      <vt:lpstr>Origine du besoin de maintenance </vt:lpstr>
      <vt:lpstr>Intervenir en sécurité</vt:lpstr>
      <vt:lpstr>Normalisation et maintenance</vt:lpstr>
      <vt:lpstr>La Commission de normalisation maintenance X60 G Afnor</vt:lpstr>
      <vt:lpstr>Processus de maintenance principaux</vt:lpstr>
      <vt:lpstr>Conception et maintenance</vt:lpstr>
      <vt:lpstr>Pour apprendre à maintenir, il faut</vt:lpstr>
      <vt:lpstr>La formation doit être ancrée sur le réel</vt:lpstr>
      <vt:lpstr>Présentation PowerPoint</vt:lpstr>
      <vt:lpstr>Maintenance, une filière transverse à l’économie</vt:lpstr>
      <vt:lpstr>Effectifs et métiers</vt:lpstr>
      <vt:lpstr>Evolution comparée de l’activité industrielle et des dépenses de maintenance de 2000 à 2014</vt:lpstr>
      <vt:lpstr>Présentation PowerPoint</vt:lpstr>
      <vt:lpstr>Des métiers, une filière au coeur de l’économie</vt:lpstr>
      <vt:lpstr>Des métiers, une filière au coeur de l’économie</vt:lpstr>
      <vt:lpstr>Des métiers, une filière au coeur de l’économie </vt:lpstr>
      <vt:lpstr>Les emplois maintenance en sous-traitance industrielle en 2013</vt:lpstr>
      <vt:lpstr>2013 : Baromètre des déterminants de la maintenance industrielle - Prévision</vt:lpstr>
      <vt:lpstr>2014 : Baromètre des déterminants de la maintenance industrielle - Prévision</vt:lpstr>
    </vt:vector>
  </TitlesOfParts>
  <Company>DEFI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Claude PICHOT</dc:creator>
  <cp:lastModifiedBy>RPMI</cp:lastModifiedBy>
  <cp:revision>365</cp:revision>
  <dcterms:created xsi:type="dcterms:W3CDTF">2007-09-06T17:50:20Z</dcterms:created>
  <dcterms:modified xsi:type="dcterms:W3CDTF">2014-11-16T17:15:11Z</dcterms:modified>
</cp:coreProperties>
</file>