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8" r:id="rId2"/>
    <p:sldMasterId id="2147483676" r:id="rId3"/>
  </p:sldMasterIdLst>
  <p:notesMasterIdLst>
    <p:notesMasterId r:id="rId17"/>
  </p:notesMasterIdLst>
  <p:sldIdLst>
    <p:sldId id="261" r:id="rId4"/>
    <p:sldId id="259" r:id="rId5"/>
    <p:sldId id="258" r:id="rId6"/>
    <p:sldId id="257" r:id="rId7"/>
    <p:sldId id="260" r:id="rId8"/>
    <p:sldId id="264" r:id="rId9"/>
    <p:sldId id="268" r:id="rId10"/>
    <p:sldId id="265" r:id="rId11"/>
    <p:sldId id="266" r:id="rId12"/>
    <p:sldId id="267" r:id="rId13"/>
    <p:sldId id="263" r:id="rId14"/>
    <p:sldId id="269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4475-49FB-4838-A09E-ED54F7247380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0CD4-8ADE-4B00-BFDF-A9F184E7DC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50CD4-8ADE-4B00-BFDF-A9F184E7DC5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4025" y="14288"/>
            <a:ext cx="2339975" cy="6858000"/>
          </a:xfrm>
          <a:prstGeom prst="rect">
            <a:avLst/>
          </a:prstGeom>
          <a:solidFill>
            <a:srgbClr val="D0DDE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6877050" cy="6877050"/>
          </a:xfrm>
          <a:prstGeom prst="rect">
            <a:avLst/>
          </a:prstGeom>
          <a:solidFill>
            <a:srgbClr val="82A0B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6" name="Picture 6" descr="coul72_150p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453188"/>
            <a:ext cx="10080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7500" y="6156325"/>
            <a:ext cx="215900" cy="215900"/>
          </a:xfrm>
          <a:prstGeom prst="rect">
            <a:avLst/>
          </a:prstGeom>
          <a:solidFill>
            <a:srgbClr val="535C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-6350" y="6259513"/>
            <a:ext cx="323850" cy="0"/>
          </a:xfrm>
          <a:prstGeom prst="line">
            <a:avLst/>
          </a:prstGeom>
          <a:noFill/>
          <a:ln w="28575">
            <a:solidFill>
              <a:srgbClr val="535C7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584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2413" y="950863"/>
            <a:ext cx="6480175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4545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2972544"/>
            <a:ext cx="4495800" cy="1752600"/>
          </a:xfrm>
        </p:spPr>
        <p:txBody>
          <a:bodyPr/>
          <a:lstStyle>
            <a:lvl1pPr marL="0" indent="0">
              <a:buClr>
                <a:srgbClr val="666699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/>
              <a:t> 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0AEB-D093-4BC9-BCC7-EF33532FE515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5D15-D135-408A-BD80-E7FEF9D17C15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299B-FEE5-4BFE-8A1B-F12FA2C2E189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ECED-97BD-40DA-9759-9CF95B9F793D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248-810F-468C-8D44-45424CAB5713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7BD-8F91-4D4C-9699-99443EFC1D59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BB64-F144-4CDE-9F31-540851BEEE09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87A7-D864-485D-8CEF-AE7CEA4447E4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C4F-CC6F-4A8B-9725-7FEE97C9F2BC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3FA7-D0C9-4AFC-8208-F8887465A0C0}" type="datetime1">
              <a:rPr lang="fr-FR" smtClean="0"/>
              <a:pPr/>
              <a:t>05/11/2014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937-F48F-4466-A97B-A43677C089E6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E27C-ED41-4950-B80C-DFC1A0F47DE6}" type="datetime1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366E-6787-48F3-864F-B4D60C9A613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6" descr="coul72_150pix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96" y="44624"/>
            <a:ext cx="10080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0432" y="44624"/>
            <a:ext cx="584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innoval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1880" y="6634163"/>
            <a:ext cx="33766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7"/>
          <p:cNvSpPr txBox="1"/>
          <p:nvPr userDrawn="1"/>
        </p:nvSpPr>
        <p:spPr>
          <a:xfrm>
            <a:off x="6948264" y="6669360"/>
            <a:ext cx="2052637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it-IT" sz="800" u="none" dirty="0" smtClean="0">
                <a:solidFill>
                  <a:srgbClr val="767878"/>
                </a:solidFill>
              </a:rPr>
              <a:t>DIRECTION</a:t>
            </a:r>
            <a:r>
              <a:rPr lang="it-IT" sz="800" u="none" baseline="0" dirty="0" smtClean="0">
                <a:solidFill>
                  <a:srgbClr val="767878"/>
                </a:solidFill>
              </a:rPr>
              <a:t> </a:t>
            </a:r>
            <a:r>
              <a:rPr lang="it-IT" sz="800" u="none" dirty="0" smtClean="0">
                <a:solidFill>
                  <a:srgbClr val="767878"/>
                </a:solidFill>
              </a:rPr>
              <a:t>RELATIONS ENSEIGNEMENT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EA92-7FED-40D2-B9FD-2411421F9A3E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4AD2-E16D-4E53-8047-AC9CA6516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5DF9-A851-44A5-92A7-43A8713FF8D1}" type="datetimeFigureOut">
              <a:rPr lang="fr-FR" smtClean="0"/>
              <a:pPr/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AF88-67B3-4FC2-85C3-EF72EA0563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11560" y="692696"/>
            <a:ext cx="7776864" cy="568863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 descr="C:\Users\javelon\Desktop\LEGRAND_CAMPUS_bla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400600" cy="1229054"/>
          </a:xfrm>
          <a:prstGeom prst="rect">
            <a:avLst/>
          </a:prstGeom>
          <a:noFill/>
        </p:spPr>
      </p:pic>
      <p:pic>
        <p:nvPicPr>
          <p:cNvPr id="4099" name="Picture 3" descr="C:\Users\javelon\Desktop\LEGRAND_CAMPUS_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57903"/>
            <a:ext cx="5533628" cy="1259329"/>
          </a:xfrm>
          <a:prstGeom prst="rect">
            <a:avLst/>
          </a:prstGeom>
          <a:noFill/>
        </p:spPr>
      </p:pic>
      <p:pic>
        <p:nvPicPr>
          <p:cNvPr id="4100" name="Picture 4" descr="C:\Users\javelon\Desktop\LEGRAND_CAMPUS_no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357" y="2924944"/>
            <a:ext cx="1849419" cy="420886"/>
          </a:xfrm>
          <a:prstGeom prst="rect">
            <a:avLst/>
          </a:prstGeom>
          <a:noFill/>
        </p:spPr>
      </p:pic>
      <p:pic>
        <p:nvPicPr>
          <p:cNvPr id="4101" name="Picture 5" descr="C:\Users\javelon\Desktop\LEGRAND_CAMPUS_no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32050"/>
            <a:ext cx="2798652" cy="636910"/>
          </a:xfrm>
          <a:prstGeom prst="rect">
            <a:avLst/>
          </a:prstGeom>
          <a:noFill/>
        </p:spPr>
      </p:pic>
      <p:pic>
        <p:nvPicPr>
          <p:cNvPr id="4102" name="Picture 6" descr="C:\Users\javelon\Desktop\LEGRAND_CAMPUS_no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780" y="5630008"/>
            <a:ext cx="3301380" cy="751320"/>
          </a:xfrm>
          <a:prstGeom prst="rect">
            <a:avLst/>
          </a:prstGeom>
          <a:noFill/>
        </p:spPr>
      </p:pic>
      <p:pic>
        <p:nvPicPr>
          <p:cNvPr id="10" name="Picture 3" descr="C:\Users\javelon\Desktop\LEGRAND_CAMPUS_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416" y="3439872"/>
            <a:ext cx="2799928" cy="637200"/>
          </a:xfrm>
          <a:prstGeom prst="rect">
            <a:avLst/>
          </a:prstGeom>
          <a:noFill/>
        </p:spPr>
      </p:pic>
      <p:pic>
        <p:nvPicPr>
          <p:cNvPr id="11" name="Picture 2" descr="C:\Users\javelon\Desktop\LEGRAND_CAMPUS_bla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3159968" cy="719137"/>
          </a:xfrm>
          <a:prstGeom prst="rect">
            <a:avLst/>
          </a:prstGeom>
          <a:noFill/>
        </p:spPr>
      </p:pic>
      <p:pic>
        <p:nvPicPr>
          <p:cNvPr id="12" name="Picture 2" descr="C:\Users\javelon\Desktop\LEGRAND_CAMPUS_bla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4394"/>
            <a:ext cx="1883237" cy="42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print"/>
          <a:srcRect t="10400"/>
          <a:stretch>
            <a:fillRect/>
          </a:stretch>
        </p:blipFill>
        <p:spPr bwMode="auto">
          <a:xfrm>
            <a:off x="43404" y="836712"/>
            <a:ext cx="9065100" cy="54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79712" y="764704"/>
            <a:ext cx="568863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exemple  de défi en cours d’élaboration </a:t>
            </a:r>
            <a:endParaRPr lang="fr-FR" sz="2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907704" y="1849326"/>
          <a:ext cx="5256584" cy="3235858"/>
        </p:xfrm>
        <a:graphic>
          <a:graphicData uri="http://schemas.openxmlformats.org/presentationml/2006/ole">
            <p:oleObj spid="_x0000_s3076" name="Document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31840" y="836712"/>
            <a:ext cx="583264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Merci </a:t>
            </a:r>
          </a:p>
          <a:p>
            <a:r>
              <a:rPr lang="fr-FR" sz="4000" dirty="0" smtClean="0"/>
              <a:t>et rendez vous début 2015 </a:t>
            </a:r>
            <a:endParaRPr lang="fr-FR" sz="4000" dirty="0"/>
          </a:p>
        </p:txBody>
      </p:sp>
      <p:pic>
        <p:nvPicPr>
          <p:cNvPr id="4" name="Image 3" descr="affiche_CHALLENGE_IMP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212976"/>
            <a:ext cx="1946055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affiche_CHALLENGE_IMP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29000"/>
            <a:ext cx="1944216" cy="28775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 descr="affiche_CHALLENGE_IMP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981707"/>
            <a:ext cx="1907704" cy="2823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 descr="affiche_CHALLENGE_IMP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99012"/>
            <a:ext cx="1930962" cy="2857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 descr="affiche_CHALLENGE_IMP_0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696" y="3645024"/>
            <a:ext cx="1946056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2048" y="618257"/>
            <a:ext cx="7772400" cy="794519"/>
          </a:xfrm>
        </p:spPr>
        <p:txBody>
          <a:bodyPr>
            <a:normAutofit/>
          </a:bodyPr>
          <a:lstStyle/>
          <a:p>
            <a:r>
              <a:rPr lang="fr-FR" sz="3200" i="1" dirty="0" smtClean="0"/>
              <a:t>Bienvenue à nos partenaires Didacticiens </a:t>
            </a:r>
            <a:endParaRPr lang="fr-FR" sz="3200" i="1" dirty="0"/>
          </a:p>
        </p:txBody>
      </p:sp>
      <p:pic>
        <p:nvPicPr>
          <p:cNvPr id="1028" name="Picture 4" descr="http://www.educatec-educatice.com/exposant/logos/1453_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051">
            <a:off x="79527" y="3428684"/>
            <a:ext cx="2555578" cy="932787"/>
          </a:xfrm>
          <a:prstGeom prst="rect">
            <a:avLst/>
          </a:prstGeom>
          <a:noFill/>
        </p:spPr>
      </p:pic>
      <p:pic>
        <p:nvPicPr>
          <p:cNvPr id="1032" name="Picture 8" descr="http://www.educatec-educatice.com/exposant/logos/1518_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68589"/>
            <a:ext cx="2088232" cy="1148528"/>
          </a:xfrm>
          <a:prstGeom prst="rect">
            <a:avLst/>
          </a:prstGeom>
          <a:noFill/>
        </p:spPr>
      </p:pic>
      <p:pic>
        <p:nvPicPr>
          <p:cNvPr id="1043" name="Picture 19" descr="C:\Users\javelon\Desktop\Documents\Divers documents\logo legrand\mp_153452 logo 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7952"/>
            <a:ext cx="1440160" cy="34671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4623"/>
            <a:ext cx="86409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979712" y="44625"/>
            <a:ext cx="5544616" cy="4320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Forum 2014 du Numérique Industriel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javelon\Desktop\SET + www carré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1300">
            <a:off x="6218790" y="4602388"/>
            <a:ext cx="2234567" cy="1918676"/>
          </a:xfrm>
          <a:prstGeom prst="rect">
            <a:avLst/>
          </a:prstGeom>
          <a:noFill/>
        </p:spPr>
      </p:pic>
      <p:pic>
        <p:nvPicPr>
          <p:cNvPr id="1027" name="Picture 3" descr="C:\Users\javelon\Desktop\Documents\Chrome\RS_Logo_Cyan_3107_H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73947">
            <a:off x="5527370" y="3358007"/>
            <a:ext cx="3593024" cy="725082"/>
          </a:xfrm>
          <a:prstGeom prst="rect">
            <a:avLst/>
          </a:prstGeom>
          <a:noFill/>
        </p:spPr>
      </p:pic>
      <p:pic>
        <p:nvPicPr>
          <p:cNvPr id="4" name="Picture 4" descr="C:\Users\javelon\Desktop\Documents\Chrome\Logo_recctang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182" y="5504744"/>
            <a:ext cx="2817930" cy="1164616"/>
          </a:xfrm>
          <a:prstGeom prst="rect">
            <a:avLst/>
          </a:prstGeom>
          <a:noFill/>
        </p:spPr>
      </p:pic>
      <p:pic>
        <p:nvPicPr>
          <p:cNvPr id="5" name="Picture 6" descr="C:\Users\javelon\Desktop\Documents\Chrome\logo relief 6 x 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6512" y="4293096"/>
            <a:ext cx="2696303" cy="2564903"/>
          </a:xfrm>
          <a:prstGeom prst="rect">
            <a:avLst/>
          </a:prstGeom>
          <a:noFill/>
        </p:spPr>
      </p:pic>
      <p:pic>
        <p:nvPicPr>
          <p:cNvPr id="1031" name="Picture 7" descr="C:\Users\javelon\Desktop\Documents\Chrome\ERM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14044">
            <a:off x="6228443" y="1821420"/>
            <a:ext cx="2724890" cy="967768"/>
          </a:xfrm>
          <a:prstGeom prst="rect">
            <a:avLst/>
          </a:prstGeom>
          <a:noFill/>
        </p:spPr>
      </p:pic>
      <p:pic>
        <p:nvPicPr>
          <p:cNvPr id="6" name="Picture 8" descr="C:\Users\javelon\Desktop\Documents\Chrome\DMS WW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3871620"/>
            <a:ext cx="3240360" cy="1141555"/>
          </a:xfrm>
          <a:prstGeom prst="rect">
            <a:avLst/>
          </a:prstGeom>
          <a:noFill/>
        </p:spPr>
      </p:pic>
      <p:pic>
        <p:nvPicPr>
          <p:cNvPr id="1033" name="Picture 9" descr="C:\Users\javelon\Desktop\Documents\Chrome\campusi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791347">
            <a:off x="201883" y="1747196"/>
            <a:ext cx="2244098" cy="107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44625"/>
            <a:ext cx="7056784" cy="7920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r"/>
            <a:r>
              <a:rPr lang="fr-FR" sz="2800" dirty="0" smtClean="0"/>
              <a:t>Challenge national de l'INNOVATION  </a:t>
            </a:r>
            <a:br>
              <a:rPr lang="fr-FR" sz="2800" dirty="0" smtClean="0"/>
            </a:br>
            <a:r>
              <a:rPr lang="fr-FR" sz="2800" dirty="0" smtClean="0"/>
              <a:t>Legrand Campus 2015/2016 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6512" y="1124744"/>
            <a:ext cx="9180512" cy="2016224"/>
          </a:xfrm>
        </p:spPr>
        <p:txBody>
          <a:bodyPr>
            <a:normAutofit/>
          </a:bodyPr>
          <a:lstStyle/>
          <a:p>
            <a:pPr lvl="1" algn="l"/>
            <a:r>
              <a:rPr lang="fr-FR" sz="2000" b="1" dirty="0" smtClean="0"/>
              <a:t>-1°)Destiné aux BTS SN et en groupe bi-spécialités:</a:t>
            </a:r>
          </a:p>
          <a:p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70C0"/>
                </a:solidFill>
              </a:rPr>
              <a:t>Informatique - Réseaux (IR)  et Electronique - Communication (EC)</a:t>
            </a:r>
          </a:p>
          <a:p>
            <a:pPr lvl="1" algn="l">
              <a:lnSpc>
                <a:spcPct val="150000"/>
              </a:lnSpc>
            </a:pPr>
            <a:r>
              <a:rPr lang="fr-FR" sz="2000" b="1" dirty="0" smtClean="0"/>
              <a:t>-2°) Pour une académie  :</a:t>
            </a:r>
            <a:r>
              <a:rPr lang="fr-FR" sz="2000" dirty="0" smtClean="0"/>
              <a:t> 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Au sein d’un même établissement ou d’un réseau d’établissements</a:t>
            </a: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-36512" y="2924944"/>
            <a:ext cx="9361040" cy="393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fr-FR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-3°) Chaque groupe</a:t>
            </a:r>
            <a:r>
              <a:rPr kumimoji="0" lang="fr-FR" sz="6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d’étudiants sera « coaché » par un professeur Référent : </a:t>
            </a:r>
            <a:endParaRPr lang="fr-FR" sz="62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fr-FR" sz="5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5000" noProof="0" dirty="0" smtClean="0">
                <a:solidFill>
                  <a:srgbClr val="0070C0"/>
                </a:solidFill>
              </a:rPr>
              <a:t>Véritable</a:t>
            </a:r>
            <a:r>
              <a:rPr lang="fr-FR" sz="5000" dirty="0" smtClean="0">
                <a:solidFill>
                  <a:srgbClr val="0070C0"/>
                </a:solidFill>
              </a:rPr>
              <a:t> </a:t>
            </a:r>
            <a:r>
              <a:rPr kumimoji="0" lang="fr-FR" sz="50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relais de Legrand pour le Lycée </a:t>
            </a:r>
            <a:r>
              <a:rPr lang="fr-FR" sz="5000" noProof="0" dirty="0" smtClean="0">
                <a:solidFill>
                  <a:srgbClr val="0070C0"/>
                </a:solidFill>
              </a:rPr>
              <a:t>et</a:t>
            </a:r>
            <a:r>
              <a:rPr lang="fr-FR" sz="5000" dirty="0" smtClean="0">
                <a:solidFill>
                  <a:srgbClr val="0070C0"/>
                </a:solidFill>
              </a:rPr>
              <a:t> </a:t>
            </a:r>
            <a:r>
              <a:rPr kumimoji="0" lang="fr-FR" sz="50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 étudiants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-4°) Les professeurs</a:t>
            </a:r>
            <a:r>
              <a:rPr kumimoji="0" lang="fr-FR" sz="6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Référents volontaires participeront  à un séminaire de formation offert par Legrand 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(déplacements et hôtels à la charge des établissements 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fr-FR" sz="5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0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20000"/>
              </a:spcBef>
            </a:pPr>
            <a:r>
              <a:rPr lang="fr-FR" sz="5000" b="1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fr-FR" sz="5000" u="sng" dirty="0" smtClean="0">
                <a:solidFill>
                  <a:srgbClr val="0070C0"/>
                </a:solidFill>
              </a:rPr>
              <a:t>La thématique des objets connectés et l’animation de l’INNOVATION .</a:t>
            </a:r>
            <a:endParaRPr kumimoji="0" lang="fr-FR" sz="500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900" dirty="0" smtClean="0">
                <a:solidFill>
                  <a:schemeClr val="tx1">
                    <a:tint val="75000"/>
                  </a:schemeClr>
                </a:solidFill>
              </a:rPr>
              <a:t>		</a:t>
            </a: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fr-FR" sz="4000" dirty="0" smtClean="0">
                <a:solidFill>
                  <a:srgbClr val="0070C0"/>
                </a:solidFill>
              </a:rPr>
              <a:t>Se familiariser avec les nouvelles Technologies liées au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</a:rPr>
              <a:t>			« Smart Building et Objets Connectés »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</a:rPr>
              <a:t>		</a:t>
            </a: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fr-FR" sz="4000" dirty="0" smtClean="0">
                <a:solidFill>
                  <a:srgbClr val="0070C0"/>
                </a:solidFill>
              </a:rPr>
              <a:t>Acquérir les connaissances nécessaires sur les systèmes Legrand , supports du Challenge</a:t>
            </a:r>
          </a:p>
          <a:p>
            <a:pPr lvl="1">
              <a:spcBef>
                <a:spcPct val="20000"/>
              </a:spcBef>
            </a:pP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		 Prendre connaissance – Manipuler les kits produits mis à disposition /dotation</a:t>
            </a:r>
            <a:endParaRPr lang="fr-FR" sz="4000" dirty="0" smtClean="0">
              <a:solidFill>
                <a:srgbClr val="0070C0"/>
              </a:solidFill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</a:rPr>
              <a:t>		</a:t>
            </a: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 Un retour d’expériences sur le management de l’innovation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		 définition de la Grille d’évaluation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4000" dirty="0" smtClean="0">
                <a:solidFill>
                  <a:srgbClr val="0070C0"/>
                </a:solidFill>
                <a:sym typeface="Wingdings" pitchFamily="2" charset="2"/>
              </a:rPr>
              <a:t>		 Durée = 1,5 jour </a:t>
            </a:r>
            <a:r>
              <a:rPr lang="fr-FR" sz="20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793" y="105273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/>
              <a:t>Quelques aspects du déroulement……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496" y="1844824"/>
            <a:ext cx="909967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Chaque établissement </a:t>
            </a:r>
            <a:r>
              <a:rPr lang="fr-FR" sz="2000" dirty="0" smtClean="0"/>
              <a:t>peut relever </a:t>
            </a:r>
            <a:r>
              <a:rPr lang="fr-FR" sz="2000" b="1" dirty="0" smtClean="0">
                <a:solidFill>
                  <a:srgbClr val="0070C0"/>
                </a:solidFill>
              </a:rPr>
              <a:t>un ou plusieurs défis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Chaque académie </a:t>
            </a:r>
            <a:r>
              <a:rPr lang="fr-FR" sz="2000" b="1" dirty="0" smtClean="0">
                <a:solidFill>
                  <a:srgbClr val="0070C0"/>
                </a:solidFill>
              </a:rPr>
              <a:t>organise la sélection </a:t>
            </a:r>
            <a:r>
              <a:rPr lang="fr-FR" sz="2000" dirty="0" smtClean="0"/>
              <a:t>de son ou de ses </a:t>
            </a:r>
            <a:r>
              <a:rPr lang="fr-FR" sz="2000" b="1" dirty="0" smtClean="0">
                <a:solidFill>
                  <a:srgbClr val="0070C0"/>
                </a:solidFill>
              </a:rPr>
              <a:t>équipes lauréates </a:t>
            </a:r>
          </a:p>
          <a:p>
            <a:r>
              <a:rPr lang="fr-FR" sz="2000" dirty="0" smtClean="0"/>
              <a:t>pour le Challenge Nationale (avec les Professeurs référents) </a:t>
            </a:r>
          </a:p>
          <a:p>
            <a:endParaRPr lang="fr-FR" sz="2000" b="1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Si l’académie s’inscrit à plusieurs défis, elle aura </a:t>
            </a:r>
            <a:r>
              <a:rPr lang="fr-FR" sz="2000" b="1" dirty="0" smtClean="0">
                <a:solidFill>
                  <a:srgbClr val="0070C0"/>
                </a:solidFill>
              </a:rPr>
              <a:t>autant d’équipes lauréates 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que de défis</a:t>
            </a:r>
          </a:p>
          <a:p>
            <a:endParaRPr lang="fr-FR" sz="2000" b="1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3 critères pour désigner la ou les équipes lauréates : le </a:t>
            </a:r>
            <a:r>
              <a:rPr lang="fr-FR" sz="2000" b="1" dirty="0" smtClean="0">
                <a:solidFill>
                  <a:srgbClr val="0070C0"/>
                </a:solidFill>
              </a:rPr>
              <a:t>réalisme</a:t>
            </a:r>
            <a:r>
              <a:rPr lang="fr-FR" sz="2000" dirty="0" smtClean="0"/>
              <a:t> et l’</a:t>
            </a:r>
            <a:r>
              <a:rPr lang="fr-FR" sz="2000" b="1" dirty="0" smtClean="0">
                <a:solidFill>
                  <a:srgbClr val="0070C0"/>
                </a:solidFill>
              </a:rPr>
              <a:t>efficacité </a:t>
            </a:r>
          </a:p>
          <a:p>
            <a:r>
              <a:rPr lang="fr-FR" sz="2000" dirty="0" smtClean="0"/>
              <a:t>des solutions proposées, l</a:t>
            </a:r>
            <a:r>
              <a:rPr lang="fr-FR" sz="2000" dirty="0" smtClean="0">
                <a:solidFill>
                  <a:srgbClr val="0070C0"/>
                </a:solidFill>
              </a:rPr>
              <a:t>’</a:t>
            </a:r>
            <a:r>
              <a:rPr lang="fr-FR" sz="2000" b="1" dirty="0" smtClean="0">
                <a:solidFill>
                  <a:srgbClr val="0070C0"/>
                </a:solidFill>
              </a:rPr>
              <a:t>originalité</a:t>
            </a:r>
            <a:r>
              <a:rPr lang="fr-FR" sz="2000" dirty="0" smtClean="0"/>
              <a:t> des solutions proposées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Valorisation du </a:t>
            </a:r>
            <a:r>
              <a:rPr lang="fr-FR" sz="2000" b="1" dirty="0" smtClean="0">
                <a:solidFill>
                  <a:srgbClr val="0070C0"/>
                </a:solidFill>
              </a:rPr>
              <a:t>travail en équipe</a:t>
            </a:r>
            <a:r>
              <a:rPr lang="fr-FR" sz="2000" dirty="0" smtClean="0"/>
              <a:t> et </a:t>
            </a:r>
            <a:r>
              <a:rPr lang="fr-FR" sz="2000" b="1" dirty="0" smtClean="0">
                <a:solidFill>
                  <a:srgbClr val="0070C0"/>
                </a:solidFill>
              </a:rPr>
              <a:t>valorisation de l’équipe vainqueur</a:t>
            </a:r>
            <a:r>
              <a:rPr lang="fr-FR" sz="2000" dirty="0" smtClean="0"/>
              <a:t> du Challenge.</a:t>
            </a:r>
          </a:p>
          <a:p>
            <a:r>
              <a:rPr lang="fr-FR" sz="2000" dirty="0" smtClean="0"/>
              <a:t>	</a:t>
            </a:r>
            <a:r>
              <a:rPr lang="fr-FR" dirty="0" smtClean="0"/>
              <a:t>(Mise en situation professionnelle/modèle industriel – valorisation CV )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calendrier</a:t>
            </a:r>
            <a:r>
              <a:rPr lang="fr-FR" sz="2000" dirty="0" smtClean="0"/>
              <a:t> Scolaire 2015-2016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15616" y="44625"/>
            <a:ext cx="7056784" cy="7920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national de l'INNOVATION  </a:t>
            </a:r>
            <a:b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Legrand Campus 2015/2016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avec flèche 25"/>
          <p:cNvCxnSpPr/>
          <p:nvPr/>
        </p:nvCxnSpPr>
        <p:spPr>
          <a:xfrm>
            <a:off x="1403648" y="2708920"/>
            <a:ext cx="4752528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764704"/>
            <a:ext cx="7920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 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2132856"/>
            <a:ext cx="792088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 2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9552" y="3645024"/>
            <a:ext cx="792088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 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9552" y="5229200"/>
            <a:ext cx="792088" cy="11521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 xx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28184" y="1628800"/>
            <a:ext cx="144016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Finale Nationale : chaque équipe lauréate par défi dans son académie vient présenter son dossier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051720" y="44624"/>
            <a:ext cx="7050969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Une thématique : « Objets connectés et bâtiments »</a:t>
            </a:r>
          </a:p>
          <a:p>
            <a:r>
              <a:rPr lang="fr-FR" sz="2400" b="1" dirty="0" smtClean="0"/>
              <a:t>			Plusieurs défis possibles… </a:t>
            </a:r>
            <a:r>
              <a:rPr lang="fr-FR" sz="1400" b="1" dirty="0" smtClean="0"/>
              <a:t>(à définir)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19872" y="537321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Les équipes lauréates pour chaque académie en compétition </a:t>
            </a:r>
          </a:p>
          <a:p>
            <a:r>
              <a:rPr lang="fr-FR" sz="1600" b="1" dirty="0" smtClean="0"/>
              <a:t>défendent leurs dossiers devant un parterre de décideurs Legrand et l’IGEN ou son représentant lors d’une journée à INNOVAL Limoges .</a:t>
            </a:r>
          </a:p>
          <a:p>
            <a:r>
              <a:rPr lang="fr-FR" sz="1600" b="1" dirty="0" smtClean="0"/>
              <a:t> L’Equipe Vainqueur par défi  2015/2016 sera alors désignée .</a:t>
            </a:r>
            <a:endParaRPr lang="fr-FR" sz="1600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403648" y="1412776"/>
            <a:ext cx="4752528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403648" y="3717032"/>
            <a:ext cx="475252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403648" y="4437112"/>
            <a:ext cx="4752528" cy="13681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1547664" y="1196752"/>
            <a:ext cx="592832" cy="592832"/>
            <a:chOff x="1619672" y="980728"/>
            <a:chExt cx="592832" cy="592832"/>
          </a:xfrm>
        </p:grpSpPr>
        <p:sp>
          <p:nvSpPr>
            <p:cNvPr id="14" name="Triangle isocèle 13"/>
            <p:cNvSpPr/>
            <p:nvPr/>
          </p:nvSpPr>
          <p:spPr>
            <a:xfrm>
              <a:off x="1619672" y="980728"/>
              <a:ext cx="288032" cy="288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isocèle 14"/>
            <p:cNvSpPr/>
            <p:nvPr/>
          </p:nvSpPr>
          <p:spPr>
            <a:xfrm>
              <a:off x="1772072" y="1133128"/>
              <a:ext cx="288032" cy="288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isocèle 15"/>
            <p:cNvSpPr/>
            <p:nvPr/>
          </p:nvSpPr>
          <p:spPr>
            <a:xfrm>
              <a:off x="1924472" y="1285528"/>
              <a:ext cx="288032" cy="288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riangle isocèle 16"/>
          <p:cNvSpPr/>
          <p:nvPr/>
        </p:nvSpPr>
        <p:spPr>
          <a:xfrm>
            <a:off x="1619672" y="2492896"/>
            <a:ext cx="288032" cy="2880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1772072" y="2645296"/>
            <a:ext cx="288032" cy="2880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1619672" y="3844280"/>
            <a:ext cx="592832" cy="592832"/>
            <a:chOff x="1619672" y="3628256"/>
            <a:chExt cx="592832" cy="592832"/>
          </a:xfrm>
        </p:grpSpPr>
        <p:sp>
          <p:nvSpPr>
            <p:cNvPr id="23" name="Triangle isocèle 22"/>
            <p:cNvSpPr/>
            <p:nvPr/>
          </p:nvSpPr>
          <p:spPr>
            <a:xfrm>
              <a:off x="1619672" y="3628256"/>
              <a:ext cx="288032" cy="28803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1772072" y="3780656"/>
              <a:ext cx="288032" cy="28803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Triangle isocèle 28"/>
            <p:cNvSpPr/>
            <p:nvPr/>
          </p:nvSpPr>
          <p:spPr>
            <a:xfrm>
              <a:off x="1924472" y="3933056"/>
              <a:ext cx="288032" cy="28803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602904" y="5284440"/>
            <a:ext cx="664840" cy="736848"/>
            <a:chOff x="1619672" y="5661248"/>
            <a:chExt cx="664840" cy="736848"/>
          </a:xfrm>
        </p:grpSpPr>
        <p:sp>
          <p:nvSpPr>
            <p:cNvPr id="30" name="Triangle isocèle 29"/>
            <p:cNvSpPr/>
            <p:nvPr/>
          </p:nvSpPr>
          <p:spPr>
            <a:xfrm>
              <a:off x="1619672" y="5661248"/>
              <a:ext cx="288032" cy="28803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1772072" y="5813648"/>
              <a:ext cx="288032" cy="28803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riangle isocèle 31"/>
            <p:cNvSpPr/>
            <p:nvPr/>
          </p:nvSpPr>
          <p:spPr>
            <a:xfrm>
              <a:off x="1924472" y="5966048"/>
              <a:ext cx="288032" cy="28803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isocèle 32"/>
            <p:cNvSpPr/>
            <p:nvPr/>
          </p:nvSpPr>
          <p:spPr>
            <a:xfrm>
              <a:off x="1996480" y="6110064"/>
              <a:ext cx="288032" cy="28803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436096" y="2039245"/>
            <a:ext cx="504056" cy="597667"/>
            <a:chOff x="5436096" y="1607197"/>
            <a:chExt cx="504056" cy="597667"/>
          </a:xfrm>
        </p:grpSpPr>
        <p:pic>
          <p:nvPicPr>
            <p:cNvPr id="3082" name="Picture 10" descr="http://www.sfsales.fr/files/Lauri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1607197"/>
              <a:ext cx="504056" cy="453651"/>
            </a:xfrm>
            <a:prstGeom prst="rect">
              <a:avLst/>
            </a:prstGeom>
            <a:noFill/>
          </p:spPr>
        </p:pic>
        <p:sp>
          <p:nvSpPr>
            <p:cNvPr id="50" name="Triangle isocèle 49"/>
            <p:cNvSpPr/>
            <p:nvPr/>
          </p:nvSpPr>
          <p:spPr>
            <a:xfrm>
              <a:off x="5580112" y="1916832"/>
              <a:ext cx="288032" cy="288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436096" y="3429000"/>
            <a:ext cx="504056" cy="576064"/>
            <a:chOff x="5436096" y="3068960"/>
            <a:chExt cx="504056" cy="576064"/>
          </a:xfrm>
        </p:grpSpPr>
        <p:pic>
          <p:nvPicPr>
            <p:cNvPr id="61" name="Picture 10" descr="http://www.sfsales.fr/files/Lauri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3068960"/>
              <a:ext cx="504056" cy="453651"/>
            </a:xfrm>
            <a:prstGeom prst="rect">
              <a:avLst/>
            </a:prstGeom>
            <a:noFill/>
          </p:spPr>
        </p:pic>
        <p:sp>
          <p:nvSpPr>
            <p:cNvPr id="52" name="Triangle isocèle 51"/>
            <p:cNvSpPr/>
            <p:nvPr/>
          </p:nvSpPr>
          <p:spPr>
            <a:xfrm>
              <a:off x="5580112" y="3356992"/>
              <a:ext cx="288032" cy="28803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436096" y="4221088"/>
            <a:ext cx="504056" cy="597667"/>
            <a:chOff x="5436096" y="4487517"/>
            <a:chExt cx="504056" cy="597667"/>
          </a:xfrm>
        </p:grpSpPr>
        <p:pic>
          <p:nvPicPr>
            <p:cNvPr id="65" name="Picture 10" descr="http://www.sfsales.fr/files/Lauri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4487517"/>
              <a:ext cx="504056" cy="453651"/>
            </a:xfrm>
            <a:prstGeom prst="rect">
              <a:avLst/>
            </a:prstGeom>
            <a:noFill/>
          </p:spPr>
        </p:pic>
        <p:sp>
          <p:nvSpPr>
            <p:cNvPr id="54" name="Triangle isocèle 53"/>
            <p:cNvSpPr/>
            <p:nvPr/>
          </p:nvSpPr>
          <p:spPr>
            <a:xfrm>
              <a:off x="5580112" y="4797152"/>
              <a:ext cx="288032" cy="28803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827584" y="4293096"/>
            <a:ext cx="14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/>
            <a:endParaRPr lang="fr-F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576000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defTabSz="576000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078" name="AutoShape 6" descr="data:image/jpeg;base64,/9j/4AAQSkZJRgABAQAAAQABAAD/2wCEAAkGBxQTEhQUExMWFhUXFhcbFxgXGBkYGhgcFhgXHBoXHRoaHCggGxwlGxgaITEiJSkrLi4uGh8zODMwNygtLysBCgoKDg0OGxAQGzQmICYtLDA0NDQsLy8vNDQsLSwsLy80NDQsLCwsNC8sLCwsLCwsNCwsLy0sLCwsLDQ0LCwsLP/AABEIANUA7QMBEQACEQEDEQH/xAAbAAEAAwEBAQEAAAAAAAAAAAAABAUGAwECB//EAEAQAAEDAQUECQIFAgUDBQAAAAEAAhEDBAUSITFBUWFxBhMigZGhscHRMuEjQlLw8WJyFBUzgrIWJNJDU5Kiwv/EABsBAQADAQEBAQAAAAAAAAAAAAADBAUCBgEH/8QAOxEAAQMCAwQJBAEEAgICAwAAAQACAwQREiExBUFRYRMicYGRobHR8BQyweEGFSNC8TNSgpJichYkNP/aAAwDAQACEQMRAD8A/cURERERERERERERERRbdbm0my48hyVKur4qRmJ+p0G8qWKF0hsFw/zINpMe7VwBAG2fsoJdpshpWzyDMi4HzzK7FOXSFjdypKVuqWmt1YPZGb8JgADZxKwYJKraU4Ehs3WwyFufarrmMp4y62a0dW2025F4B3anwC9LLtClhye8D5yWe2GR+gXH/N6W8+BVP+vUP/fyPspPpJOC72W2MqTgMxr3q9S1sNUCYje3Ij1UUkTo/uUhW1GiIuD7YwZF4nmqcm0aWN2F8gB7VIIXnQL5Fvp/rb4wvjNpUj9JB4r6YZP+pXC9qbn0yaZ7Te02DrEyMt4UW0qf6mnJjOYzBB/PzcuoHBj7PGuSq7nv/Fk8yNCTq08d44rDoNsyROEdSbg6H3+XCtz0m9qtbVeQY9rXaObIPLX2W3V7TZSysDx1Xb+H6VNkBe0luoU5rgRIzC0Q4EXGihtbJerpERERERERERERERERERERERERERF4SvhIAuUVOy9cdfC0wxjXOdskbDyXn4dqmoqzhyjaCe22/sG75a4abDFc6myobbWdaLQGCYJl25rRnHh7LEDn7Qqukfpu5NGvgPNXWhsEXzMrpeBqV3YaLTAEBwyAA0bJ2x6r5L01fOXsbdoyA3ADty5r5Hhhb1iuVKhVpMLGUXkbYB7RGkkT4e6GnrrGMAgHWwvfw/0uy+JxxEhcxd9sfkGYBtOnr7LqHYs7v8D35ftfHVELc8StbB0XMzWeXHcCfX4WtT7AGsp7h7qrJW/9AtHQotYMLRA3L0MUTImBjBYBUXOLjcropFyvCERV153SytJ+l/6hPnvWZXbLiquscncfcb1YhqHR5blm7Xc9qp5t/EHj915ufYczP8b9nt87VoMqona5KPQt1amZNKozfAPoVTZBU05xRlzT2EfO9SuEbxYkFKtF1V/WUmuFT8wgw7SZGma+kSVJILc+Q158j5JlGLE5KXXc6rQgNIqUTjDTrH5m8tvcrEN56c08n3R5jjh3juyKiyjkxHR3wFTrivHHSc0SDhcW65EDNqubKq5BFJTE5gEtPt6jvUFTEA8O55qzua8xVaModGa1tlbT+qaWP+8eY4+6rTwGM5aKyWwq6IiIiIiIiIiIiIiIiIiIiIig3tbRSYTInZPms3ald9LDib9xyHbx7lNBF0jrblVW28sNmpyc3Mlx2x9/lYldWv8AoooQes8Z9gy8+PIq5HCOmcbZA5KBdlMss76rvrrEBo4bvXuCgFO6Ggc5uryGjs3+NlJI7FMGD/HNfV20YL6VNzeuLZeTnI/SHDn98l1S078LoInAOIzuMrcAcx25Z8V8leDZ7h1d3uvmrdtr0DGxs7U+6hOxKoCxF+8LoVMHFfVmui1k9rA39967j2DUXyy7/ZfH1UI0uVpbvsjqY7VQvPHIDkF6ago30zbPkLjzOXdqs+WUPOTbKWr6hREREREREXhRFQ3rd1cyWVMY/S7Ucti8vtHZNU9xex5cOBNiPx6K/BURDIixVBVZaWnOgTya72WK7Zk7ci13hdXRLERk4eKl2D/E4g4UXg5iTpG7tBT01JXRyiSIG44j3UcjoS0hzhb5wUllhqUKgqYQGuMkDMNJ15Dy8Fako6ilmZUYN+43Avkb8B420uo+kZK3owVVWSs+hWh4wySQNgIJBaDO5Z7ukppumAsWnTl7blZIZKy17rTWm9MNann2HUwY5k5842cFvVW1eiqIpAeo5ov3nXu/Sz2U+KNw3gq4boF6O981SXqIiIiIiIiIiIiIiIhRFF/xo60U9uEmeI2eGaoivjNV9MNba8+HhmpeiODGsx0utBJwNG1rQMuZ+F5ja8pmrSwaMFu8/Ldy0aJgazFxuV5edl7YplpLKbWYo2w0ZEjQElRVcbm1JGEkMDRl2Df23zXULxgxDIklcLRfUTmdPyiIA0A3DTJVn1dXKTd1hyytyFt3LxUjYGjQKG28nPd2KRJO8yT3Ae6rfTucc3ElSEBoz0V/c9itDiHPmk2ZganhwW7s7ZVUXhznOa3tIJ7vdUZ5ogLDMrSNC9es1fSIiIiIiIiIiIiIkIijW+i9zSGOLXbDsPAqnXU8k0RbE8tPL0UsLmsd1hcLIXhWr0z+JTJ4yc+RzXiqilqYjaVzhzJJHitaPonjq2Uehfv97e+Rmoo31MebJD4n00XboWu1A8F1fUbVEASZxNgQQeHCABHAbl2KiSUdG9t78BnfTTgcskwhnW+fOa9vN5FKjVI+h5a7vzI9fBTuiL6JhO4ub+R+VEy3SOHGx/C1F12r8GT+SQe7MeS9DsisDqHG8/Ze/dn6LPqIrS2G9SrFaRUYHDbqJmOC0KKrbVRCQd44FRSxljsKkK2o0RERERERERERFztFTC1zjsEqKeURRukO4E+C6a3EQ1YujeLWWprnugDNx4uDu/avC7PqSyoE8h1cSfneth8WKItautqb/wBy5xBOAk6SJJyJG4aqW72VkkmEuIcTpffkT81XxmcIAO74FGtt4gkfiubhdiMAyT/UQMzl3KF9bUO+3cb878Tx5cBku2QtGo3fLLt/1E12oa7nTHupnbTqzm5rT2tC4FK0ZC/iry6Lc58RRgbwA0fdbOza2qlIBhAHEZD99ypVELW6uz8VcgL0AVNer6iIiIiIiIiIiIiIiIiIi42gkNJDcR3SBPioahz2xksbiPC9l0wC+ZssreF5NaTjs7G86QJPivHVFdMHkGFjTzbmtSKG4yeT3rnZ+krW/ThHDq4/4hcxbVrIvta3wA9CF26la7W/ivu0Xg2u1zWg9sdoNmCRo8CMnCO8eKkdtEzgsMdi7UDO54248eI7ly2AsIN9OPp2ehXzRt7admexzu24QOJbrmOELilmbFTTRnV2n5R8ZdK1w0CmdErZkGzkR4FpPhkp9gT9HUuhOjhfvH69FHWx9XENy069isxERERERERERfNV8Ak7AT4LiR4YwuO4E+C+gXNlm6FvL6NdrjmCCOTnDL97141tc+XZ0rXHO4Pc52fzmtIwhsrSPllR2SljrvcW4g0iBBOJwIgevgqlE0YQbXIzA4m+Q71akdZoF9fbVXLL4FOYLcbjL3OnXcBqANivf1Z8Rc2JnWJzJG/kMrDhfvF1W+mL9dBoAuDr+a49rqnf3MJVd21asnrsa7taPddfTADInxVtdNsovMNptB3tbllxw5LY2ZtCGd/RiHC7kBb9KtPFIwXLsu1XS9EqSIiIiIiIiIiIiIiIiIiIiIiIi513ANJIkDOInyUUxa1hc4XA5XX1tybBZe13tRB7NOkOLmSfILx8+1WuN4YG9pAJ8v2tRlNJaznHxUOreFN72VC5uJukS0d8bdyqyVk7ntke0XGlhb0KlbCWtLRe3ipTqrXtcG/S7FinPC9zSAcWwEkTyVyGoZK1wDSA7W+YDiLA34E2vfO64wlpBO7zAPDkonRZ8OaNzyPED5KpURLa+M8/cKSpHUPYtBc9vNSrVk5T2RnkG/yt/Z1c6aukaTkRl2NNvO6oTxBkbbK5XoVTREREREREUa8f9J/9p9FS2ibUkn/1PopIf+RvashdFMur12DazzGAjzXj9nQmeN8Q3tPiCCPRa07g1rXHj7rnZrG0tcXuLcRMEZu1mQNOEk71HTuhawumPIAZnnloOGZ0vku3udcBo9lMfa7OKbWPYH4QBic6HGOWfcrZ2jTuYGdCXW3k2PkoeikxFwda+7cut2WSy1Hdmk4nbm4gZ7TuVmi+kqpAzonX7bjvzCjmdPG25cPBaWz2ZjBDGho4ZL1EUEcIwxiwWc6RzjcldlKuURERERERERERERERERERERERF4URUl+U6AzqUpnRwkZ8xnOS89tY08Lg58JN94Nu7/fcrtL0jsmu7lT0G2SZFKT/AHn0WM2vpQ674D/7Eq2WTAWxeSmV6VGq9hDjTwiMBEMPODlrqrgqaGreLHAQLWI6viNL6KICWNhuL33jVR7BYzTqVZ1YwunUfS6CDt+yr01FJFVHF/gC7yyUksjXxi28gL56GulwO9z/AEXOybjaDRyPoUrRZh7lsl7hZCIiIiIiIirGXiyq2o0kNIDpk7P1clixbRhrYZWfbk7XhmL+6tGF0bmnXMLK2SrFV5ac3sDZGf1YQSI4ArzFBKYwWj7j1dOJFz4XWnI0Fue7NSRY29a4VgOrjsNB7QjSYOWWsnap5GU1PMTKMs8gc+V87A21zUeNzmDBrvO75deCnZWH/SHJz/8A8rn66lvdkBI5uPsvmGY/5eAWkue0h7ezTwN2RkDyEea9NsmqM8ZIiwNGmevkFn1EZY7N11YrWVdERERERERERERERERERERERERERERfNSmHCCARuOa5exrxhcLhfQSDcLJ3vdFnNQt7dN0TkAQQdokzqvIVzaOmmMZDm9liM++604ZZnNxGx8iudkuHYy078i3PwJUcOz6ap/45gT2WP4Xb6pzRdzPNfNjtIc17g5xwdh8gDsPkbDsMFKYdE0vBJDciP/i647cjnZfZG52I1zHaF26JYQ4AuEgPMTvcfKF92I1v1he46Ny+dl1zWXwZDetDYbxbVLw3RpgHfx5L0dHtKOqlfGz/AB38dVnywGMAnepq0VCiIiIviv8AS7kfRRzX6N1uBXTfuF1gK9fq6rS4Sxwhw2EaO8vZfndC8Ndc6Xz7DqFuObiaQNVaWO7DjqCjDcBIzP6i7Of7VqxUEr55BA62HK55304ZKu+cBjced/x+1AtdhqTBrMj+iT5gD1WY+KGE5vDjyufwAp2vDs8J712u+w2emQamJx3GB3wDJViCpowbyhzuywHqo5DK7JtgtnQIwggQIyERHCF7qEgsBAsLaaW9ljuFnG66KRfERERERERERERERERERERERERERERERFW3zdYrMyyeB2T7HgszaezxVsyycNPZWKefoncljKtpqUX4KrTlt2+O0LxUtG5jsJ6rh8+FazcLxiaclcWK1U6gIdmCIxjItkbd45q7S1gP9iq0OQdvF+J3jtuoJY3N6zPDd87FX2hrKVJz8P4pPVgk7pxEdxAX1rGx07rfcTh97dosPFSXL3gbrX9lbdFAREzmyT3kH7Kf+P8A/wDY8cj+FXrft71p17NZiIi8JRFxpWljyQHAkSCNuWRyVaOqhmc5jXAkXBG/LIrtzHNzIWI6QWQtMH8rvI6ey8DLC6mqHxH5w8ltwvxtBU2kyu6nLGucHkkmQJOme8CNFbZTV1RD1R1HG/buzz8Nyic6FjrE2IUcXRa3nYwcwMt8iSpYtiznVneShqYWjW/cri6bmpUc3VA9/EiB8571qUlDSU7g+aRpcN1wAPPP5kqstRJILNbYLQAzmF6IEEXCoEWXq+oiIiIiIiIiIiIiIiIiIiIiIiIiIiIiIoV7VHtpOcw5tg905+Sz9qOlbTOfEbEfD5KanDTIA7QrN1LybWBbUDXf0uyPNpbBXkH7VncAJwHjssfEaLSbThhuw2+c15Zbopud+FUdTd+l2YPI5T4Sp6enpq04WPwu4HPwOXuj5pGDri44hQb8sbmvFIme0DuHaABPl5KCpgfRuMLje2fiP0pYZA9uMLTdH6MBzzpkByGvt4LW/jdOWsfO7IHId2pVCtfchqtaNoa4nCQY1heigqYp79G69siqjmOba4XVTrheFEWHq2g07TUbocZLTtknTvlfn1ex8NU97DYhxPjmtuMB0QJ4KRegdVipjAa0YXtjbnhI4E+BVieT62L6h56zQAR4kHsPkVxEBEejA1zCuKNrFGz0spJaCBzzJ81tHaLKChjuLuLRYfkqoYTNM62l1R3le/8A7jjP6R8fK8xPV1VYSXOy4aBX44WtHVC+bqpvtD9MLBrrpz2kqWg2cZ5gwaDU8vmi5mkETbnVbYCF+gAACwWKTder6iIiIiIiIiIiIiIiIiIiIiIiIiIiIiIi8cJXwgEWK+jJYfpFcL6bsdIEt1ymWx7cV5Cv2W6nOJguw99u338VrU1S14wu1UOw3kSYfk4aESAT7FYLocBxMPuFaLT3KyvFxrOpwYeW4Qf6gTh8ZWnJL9eYy49a2E8yL28bqCMCIOyy17l3tNrcyngc6RTHaIyDyD6ac1HXVj8Io43dVuXafYftcMiBcX2zPz5wUzoc5zqdR7tr/QD5XoP4/GGwutpf8BVq62IDktAt9UURFjuml2nEKzctATuI0Pt3LzO2qfC8TAZHI/OenctShmFsBUWz2vFScd4hw3EQvMxvMBczc4W/IPdZWnM6w5FSrRQq1CGsIBwNjtCQIEQJnitH6KepkbcC+EWGIaWFsteZUIfGwEnidy50uiwacdoqgZ6CSTwk/dXzsxsLcdU8NbwH4/0Vya3F1Ym5q3p3nTpAU6TNTA2ToJ3rtm2oYrRUsd/LPzPjZQOp3yXe8q9C9SqC9RERERERERERERERERERERERERERERERFxtg7DomcJiORVerDjA8N1wn0Xcf3jtWVsF8v+nESRsOeIe3cvDQbTq6bMOu3gc/35rVkpmHcpdpFCpTe/qZqgThbIJ4iNd612T0VbE5wj/uAaDK/MW19VABLG8DFkVXUXACg9rS2ceRM6ZA8O9Zjw2maydgs44t/DK48fEKzm7E1xvayrrzl720m55iY/UdncqNLGTnbM6KZrrDEVu7psfU0mU9wz5nM+a/QaOn6CER+PasSaTpHlymK0olUX7bn0sBEYTIMjl91h7Yq56YMdCRnfd2ftWqaFslwVHp3wHtio0Oa4aj4Ky4v5AJAYqpmRyNlM6jIN2HNQLRdYa176ZxUnAzvb3bVVqdmHB09O7EwZ8xxv2ePJWI6i5DH5OXex2ZjALS4dstAY2csmhuLnqe/etGN0dNA2sf91gGj/xDb+V+zmoXl0jjCNLm/jdVd7XqQZPaedBsA+F56SSWrkMkp+cBwVqOMNFmqZ0Vu9zz11TTZIGZ+BK3dj7PDpBM4Wa3Tmf16qvVzBowDVaunXa4kAgkawvTRVMUpLWOBI1tms0sc0XIXRTrlERERERERERERERERERERERERERERERVt53maLhLZaRmZgjXxWNtDappJmxltwRfmrMNP0oJBzWIvmkA/HSORMjSW8D+/ePMSiIvPR/YdOIvuPZ6LViJtZ+qm3bbi4AzDxr88lR61PIHsOmYX1zLgg6KytbTUqUyzMva52HKA783cYn+Vr1sbq0xGLV4vbgf8vMfLqtGejY7FuNr8l0stnp2Y4n9uruGyeO/irMf0+yzeU4pNwGg+fAo3GScWbk1e2jpA4ZDCCdBu5lVpP5BVyZsAaOy58/ZdNomb1oqU4ROsCea9qy+EYtVmOtfJRr0sYq0y3bqDuI0VSvpBVQmPfqO1SQydG8Ffnrqj6Dy0gwDm05d68RLTm5ZJk4LbBa9uRV1Y7bLCWmWuaQR3eoUEFRJTFzDo4EEeh7lE9gda+oN1902VatNjabCcILZygZ5zPAhX/p6quZGGt6rRblr/pcExxucXHVe0ejrKf4lodiMyGjadxPxktA0MVHH0tWexo38vniuPqnSHBEO9LxvWBnkPysGQ4LFqa+atOD7WjcNB7qSOFrTlrx3qw6JtJD3n80Dw/kL0P8AHIcLXu5geH+1VrnC4atAvSqgiIiIiIiIiIiIiIiIiIiIiIiIiIiIiIqbpDRBDTE6gjmvL/yWLqRyjcSPHP8ACvURzIWKqPNJ+EiW6iYgj95ZLz8bg4Yx4LTHWGSuKVxhzRWoPGE6teQCN7ZiD3wtZ+y+mhEsLhhO45EHt7exVfqsLsDxnyX3SqOp1M/qayBpkXZ8tCVnNmmoXkH7gCByvv8ANSFrJG9p9FX3heWCQ3N+/WJ2neVTjjMhu/RShoUzopdrqj+sdOEGZP5j/Pot7ZezzNKHkdRvmRu91WqphG3CNStuF7FZCrK180wYEmDBjw28ViT7fpYnFtiT2e9labSPIvooVvqWe0ZVA5p2O2jwnzVGXaWz6zKS7TuNvYnzU8cc8Obc1ApdHHtOKjUY9p4kTGzKQq79iulbiheHDj8uO1S/WC/XBBVl0fcWPq0nGCCHfPsr+xMUDpKeTUWPv+FBV2e1sjexVt624Oc57j2RkOWyBvK81tCrdW1BO7Qdn73q1BFgaBvVBZ21LRWEbTkNjRx+VLBTFzhFGM/mfKync5sbSStq2307OxrG9oCASN+08TtW9/VaWhw08fWtqRpzPM8u66zOgkncXHJXDXSJC9G1wcLhUl6vqIiIiIiIiIiIiIiIiIiIiIiIiIiKBfNYtZ2TDicj3E+yxduVb6anDmGxLh+SVYp2hzs1XXfeYtDTSqEB5GR3kcN/BVIK1u0ITSz5OIyO48O/1ViSEwOEjNFR3pYS4Fpye0mOe7kfuvL2fTyuY8Z6FXmvBFxoVGu+k+pSqUw6MIL4/tyI8DPctGFplY5gOnWtxtr5L5IQ1wcRrkp923XVqU+wRrGJxjwyK5ptlzVY6RmnMrmWoZG6xSndNGm78R3WOGrW5N73H2UjxS0xtI7G7g3Id59lyJZHjqi3Mq0bfRaAA1jWjITsUo/kUrQGxxgDhmofo2k5klT7uvN1UEhkwYkGAfFbmz9pT1TSTHa3NVpoGxm2JRb9uPrJqUzhqbYMYvuuNpbJE56SO2LeNx/a7pqvAML9Fkn2mtSdhqN0jJwIPiF5SakDHYXAtK024XC7Sp1hvnDLhiaRqNQeCU8lRSvxRO9j2hRyQh4s5SBegquFZowyCx4mRmNfD/ir9ZXOe/pmiziC0i/LI/OCjZBhaYznvHz5quFou9zyOsIpMnIvJbPGNT6KvT0D22MlmA73ZeA1UhmaPtzPLNWL6LaA6unqfrfnJ/pG4fvVT7QmZSj6aA5/5O3nlyG9QsxS9d+m4flVdpqYqrKewZnmfssykh6Q3O9TnJuJbO6v9JnAR4Er32zzambfdl4FY83/ACFSKVUOEtMjeOGStRyslbiYbhRlpGRX2pF8REREREREREREREREREREREREVNfVYOY0tMgPgxvAM/v2Xlf5BKyelY+M3GK3kVepWlryDwWNtrzTqyJAMOB7/YrAguWgg5j4CtPUWK1NW0UqtFlSo4MeZG3Ubxu0PCV6GrFLWUzJZThfpe28chu9L9yzmCSKQsaLhVtpsrqJ6yB2wWyNuIRI7lkmnqKEXcAQ4EAg3GYPzRWmPZL1eGfn7qRaLcKdJtMGAB2sMkknUZaCV1UV7hC2lgyaNTxOptyv49i4ZFieZD/pUFe83nJjY3E5n4Weynbq4qzh4qfc9wVaxDqpcG73TJG4AraotkyTZkYW+Z7PdV5qpseTcytvZqLWNDWiABkF66GJkTAxgsAsl7i43KV67W/UQP3uUdRVw04vK4D54o1jnaBVlrvKi7JzC8cQPKdFh1O3aF/VLMfcPyrcdLKDcGyr/wDtTrRI35n0lZgrNluN3ROHYf2rGGoAyd88FIqXbQqsIoQ1wGm/bBB9QtH6airIiKU2cN289t8+8KHppY3XkzCrbVZ/8UykC8tewlrhrk0EyRO4a71A4irhjDj123ab8gTfy8VM0mF7raHPx/2udOAMzkB6DVeVN3HLerTlSXbULq+I7ZPkVs07Q1zQkg6i19ptOBgpA6Al54nPD5qxtWtdFEKOP/y787eefhxVKKIPd0h7u5edE7QTiGw5jnt9Vd/j73MLo3HLd3fr0XyuaMjvV/WrNaJcYG8r0ssrIm43mw5rPa0uNgvsFdggi4Xxer6iIiIiIiIiIiIiIiIiIir75tWBkDV2Xdt+O9Ye3qwwU+Bh6zsu7f7d6s0seN9zoFk2WntvZORdpxnLvXjWve2HCNDbxG9auEZFcL5o4qeLa0+R19Auad+F9uK6bkV93VYW1rPUDi4dWQ8RuI7Q8GhblLC2aCS/+Ofjr5BQzSFkjeeXsrvsPqgAjqaDRxE7OefjCuPfDLUgE2iiHifz2b7FVwHsjJ/zcvm11KBPZog8ZIB7gVm1ddQOd/ahvzuWjwH6XcccwGbvyudntDWGW0afgSR3kqGHazYSC2JvmT4kldPhLhm8q1s98/rbHEZrYg/k0RNpWW5g39vyqrqMj7TdWdGs1wlpBHBeignjnZjjNwqjmlpsVV3zdRqdphIftzjFl67FkbV2R9Selj+71/as01QGdVwyWQtZr0z2pHMAryj6URHBI0grUaWOFwo7b1qzm1p7oXBp49xXeAKdZre4kQwz/Sc+7auWwva4GMm/LXyXLmi1irKnVLXCuWjC6WPggnPaY0J1/la8Mj2EVb7EHqutzGttxPzVV3AOHRDUZhQLc78MgQcWU8Nvx3rDjbaTM6KduqkXHcxaDWqCA0EtB/Mdh5evJeio6QsjNXKMmi4HHh5qvPOHHo271yvG0EU6jjmSI/8AkY915/EZpsTtSbqcNtYBffQ20HrA3KIcfJeh2TKRUBvb6KCsb1LqdfFtxh8fS0ZfKzNqbQNXUBrT1Acvf5uXynh6MDiuvRm85PVO0/L6x6rY2HXOD/p3nI6d272UdZALY296vbXaMDSfDidgW9XVjaSAyu3aDiVQjYXusFEu2+G1YBGF247eRVWh2vDU9U9V3Dj2H8aqaamdHnqFZLWVZERERERERERQ7wtgpje46D3WVtXaTaKO+rjoPyVNDCZDyVDZb1c2ucRkOgH58/Bec2btWVs2OZ1w458uBHZ6K/LTtdFZo0Xa+6k1Y3Abtufuuf5DKX1WHc0D3SkbaO6yTqpFZ8frdu3lUGj+2DyCu2uFrLwsGWMCWPAJ4Yhn3LQ2pst0QE8Q6pzPI+3oqMM4d1DqFW3XUNFlRrQC95DGgd+fmPFfaKr6GF5b977ADxz81LMzpHNJ0GZXSrY6jBhZhqRm4NIJB4t8lFPsyYDo2uxWzIBzB5jXvRszTm7LtVPaLXWBIgNjXs5jxVP6djTZwKsANIXFj6zyO048Bt7guhGy9mtv5r71QFobq6OvdBqS0a5/UfjyWnSbGmndeQYW+fh7qlLVsbk3M+S1lCiGNDWiANAF7CGJkTAxgsAstzi43dqvtSL4olvtVNg7cGdBAMrPr66np2f3c+WpUsUb3nqrP1q9MzhoUhzaD9l5GfazC7+3C0dov7BabYHDV5Pen+MdhLA1oDhHZaBkeS4/rU+AsAaARbIW9E6BuK5Jv2qLddlFNrwXuh+uQLe8ZZ8ZXylrom3a+4ByOQI7xrlxC7kuSCB881IsbGUqmGoA4R+G86A8Rz8OSuUBpoJ7Os4H7Xbu8bvUKOUukZduR3jeudktFpPXtrTAAyMTJcIjhE+SknfWGCZspJsBe/aNO6+mSFsILCzn6Ksvt34Yb+p2fd94WDTDrk8ArLdV3uCkWU6lTf2B/uMu8h5rUBMVNJLx6o78z5eqils57WcM/Zfd4Pii88vMge6x4R/cAUgFyFV3ZasLw4EyCPLNX2uMT2vG4grp7bghbK+bRLw3Y3zJ18lofyGqxzCLc31P6WfSx2Zi4rLWmvFRwk5HZz/fisdt3NDleaOqtf0evPrWQ49pvmN/PYvZ7HrzUM6OT7m+Y4+6y6qDo3XGhVutpVERFXXjegpnC3N3kOfwsPam2WUt4483+Q7fZWYKcydY5BUtW9HNrB2ImPqGwg7AF56k2rUdN073X4jdbluV36dpjLQOxafrhhxTlE90Svb9Ozo+lv1bX7rXWXhOLDvWVq1+seXHb+wvzevqn1Mxkd3chuWwxgYwNCzrLTL3HeT6qV0dmhWbWAstBaH4i1x/Mxp/+oEptDE6QOcdWt9LfhVo2hosOJWbqM/Gfr/qO9dneu47ljQOAVgady0t1tqUH1alR80wXNDZnGRkMt3HgtulDqIunld1Rduv3HkqUuGUBjRnkewJZxJNYuhxnC1rcxOhzyCzW1UUTzO42cb2a0aX330B8TvXTwcIjGg3qNYaRpVXVGuMmcjG3XvVSLaL4n449c9c9VK9oezC5WDr0qHXCebQrX9eq75kHuUX0sY4+Kl2S+WjJ7Q3i0cdoWpR/wAiYThmZbmNPDX1UEtIdWG6u2PBggg7oXqGPa9oc03BVA5GxX0ul8XhRFR3xdFRxL6T8zqD7Feb2jsQzSGWM3J1BPp7FXoKtrRhcFlrbZbUyZ6wcp9RksJ9BJEevGfC/wCloslif9pChUxWJ+p573KIMYTYN8l2Q0K5u66K74nEBvcSPvsVqLZdROeqyw4nIe5Vd9REzmutpBZU6g0nPaYJeASdPqbnoFM+l6CQwFmIcQOsctR2f7XDXYm9IDb07CutktWBzqdR0tLMIOeUZtJBzjM8kjmwOfTzOuHNw34bxe+e/f6L66MvAewZ3v8ANyhWuhjc0EgAauOgn+FlU8XWIOXE7gpw6wuBdXluYwUKYpGWAxI2mDM8VubYbEKGIQm7QfO3+1SgLjM4v1VFek9Q/wD2/wDILzcAvKO9XBqFV3dRJc1ozJIG3KVqNjD3ho1JAXbzZpJ0WitFSXuO9x9Vn1cnSTvdxJ9VExuFoHJUV9y2tO8D49lJTdaNSxnJS+jlsw1mbicJ4yYWhs+ToqpjuJt45ftRVMeKI9nov0Je7Cw1X3tberblGI6cN5WRtjaBpIbM+52nLifbmrNND0js9FnaZnXvJ9V+evcTmStTQWVGbXieXDaf48lfEeBoUgbYWWssVoJsjt4OHxj5W6ydx2Q8cDh8SD+VnuYBUjxVXVcWtcdoafTTmvLYbvAPFXVmbLMjnxWm7RTblrK1opxSYHS9rA126YnIxnBJUu0zC6KPBm5oAPD4DdU4g8FxOhKg2JrW13VH6NcTA1JkwPdR0EkbHNkfo3O28ncP3yU0oc5mFu9dxVcWmqQahBJawAkTMkmNmem3krEeOQGZwxZmwsSBc3N+Gumpyvko3dXqDLn5LrZrvqV6QqtGFxJ7ObQRrI71L/SZKhhmYBe5y0v2ey4dUMjdgOfNVNtsNdpzxiP7o8VRdSvj/wCSMjuU7JI3aEFRKfXEwHPPIuPBcNja82a2/cpCGjVXd23TaX6ktEauMeWquw7FmmP2YRzy8tVXlqom779i1t22PqmYcRdtJO/gNgXraGiZSR9G0k/PJZU0pkdiIspauKJEREReEr4TbNFT26+oJFMT/UdO7evNV/8AIWxnBTi/Pd3cVdioyc35KsqW6qdXu7sl5yXatXKetIe7L0srrYIhoF8sqv1xO8XfKg+uqAbiQ/8AsfdfSxhGYC9rWnE2HuBGna1HGdVOdpVL24ZOsOY9DqPFciJrXXaFWWuiSwta+WyDkNIkTO5fIppC3BbLX8XUzSL3I5KyuOk00n0Q6XSHsJyneI3/ACtqnZHU00lM09b7h3bu33uq0zi2RshGWhUK8h+E4AGZE9xWBG7A+ynGZupXRK7O11hHZbkNcz9vhek2JSmSTpzo3Tmf0q9dMGtwDUryuyHOG4leZqmGOZ7TuJ9VYYbtBCqOkNKQx3Me/wAqSkdqF3HyXC6WE1acbXt9QrsOczBzHqvsn/Gewr9QX6AvPLM35UmqeAA8p914Lb8xfWFv/UAfn8rWpG2ivxVVeFUNpOO2IHesiJuJ4CsDVZ2zLQfoplubjs5NkfxJI/2x8LapKUybNkbbMkkd1vyFmzyYagH5mqi3v/CcDOcALzEGbwDuV22eS4XBdsvxvypsGJxOh3Ac/wB5raoafpJC9/2NzPt3qOols2w1OQXanQptqCoCX1HEkMiWtxT9W0kbuCGSOM4gMTzc2tkL3yPHLcO8ocThY5DS+/JdbOGB2IlrjrB0nkdVjRzuidia3TjmF9cC5uFTDa6h/O7uyHkppNqVb/uee7L0suBFGNy59e8fmf4n5UYragZh58T7rvAw6hSLPe9RupxDj8rQptu1UR6xxDn76+qhfSxu0yV5Ybc2oMsjtG75XrqDaUNY3qZEajf/AKWfNA6I56KUFoKFeoiIiIiIirr6ZVLIpidcQmCRuCyNsQ1M0OCHTfxPIflWaUxh139yx1qtdRpjCG8CDPmvE/T4XFr7g+C1mgHeq6tbq2mOOQAUrYYraLsNC5Avd9TnHmV11G6BfQAFaXddz3Qcg39TsgPHXkvrYXy5jIcSbDx+FRPka3t4LUWB9Ci0jFiJ+ogHPgOC3qSq2fRMIDsROpsc+Q3W+FUJWzSuvawUG10aRIdRcabpkAgxPdp6LPqJqFzukp3ljtdDbyvZTsMwFpBcfPFQ61QuI60GJGJzRrG3LKc1nmaKecPly4kb+duPE96mDQ0dThkCo18Wl5qgUCSwAYA2ctNmoM+q0KpwkmtCbtAGEC+Xdre+u9fIWAMu8Z71Z1ml7G1dpAFTg4ZGd06qvtGEyRtqhnewdxDhln2/NVxGcLjGe7sWcr24uOEwROm5VGw4RiGqtAK16K2PFWadjJJ9B5rW2RB01UCRk3P28/RVqx+CMgb8lul7RYyzF9U4qniAfKPZeB29EWVjjxAP4/C16V14lQX47stZxJOXcPfwWdSjMlWW63UGyWYk5DQE74A19FbsXXAC7JAWu6PX4xxbRDYAENIO4EmfVei2ZtK7mwFlhbLPhnn25rMqqY2Ml7qLfraeKGOBBMmIMbx5rE2jTwR1RdG4Fp3Dcd44e3crNM55b1gvlmJwFMxSpbok8ztJ8AvgrGSt6EuDIx2m/PLU+S+luEl4zcrWwVbPRHZkk6ujM/HJa1JX7NpR1L9tlUljnlOfgq+87JTeS6k8CTm05d4Jjw/hZ1XHSTO6SleL/wDU5eF8u7wViJ8jRaQd6zdqsrmnaD4FUbkfcFaDrhcBXqj/ANR3jPrwXRZGdy6whS6Nvq7SDzaPaFC6GPd6r5hCuLpdWe4FjNCO0Mh3lW6KkqXSh9Pe437vH8KvP0bW2efdbNkxnqvftvYX1WMbbl9L6viIiIiIi8IRFzr2Zj/ra13MAqKSGOUWe0HtC6a9zftNlAf0es51pDuLh6FUjsmkJvg8z7qYVcw3+ih22z0KEBlFpcd+ccc5WVtB9HQjBGwF/PO3M3v4d6sQ9LKLudkq6o8uzdnw3D2C8vNNJIcUpueHzTuVxoDcmj5+Vzr1msEvOHhtPIaqHryaD2X0clD/AM0n6G95ifBSfT2zcV1gVndbBDq1bNjAdYIJOwcflbGyqeNuOolHUbl2k5fnzCrTuOUcep/CjU6lCo4hhNE6gky3lvC+sFNK+7LxHcb3H4I8wuyJWN63W9Udan03l2Jr5GcEEOHHTPzUTp5YH3Lw8HI53B7d/fqusDXtsARb5kuVVtJ3awFpM6/+W3vCozObivETbgd3fv8AIrsY25H58+cFoei4aGOA+sO7WYM7ojUfdev2EI2wlo+6+f47red1nVpcXgnTcra04sLsH1QcPODHmtibFgdg1sbdqqNw4hi0WIuylXqveXNcQ2ZJOpnQTt1y+y8JJRVFQ1zxclt738x28lsvfEwADeuFrp4nmSBGU7gP5KoQjqgXsphkFYWe2U6TXMp08bnCC5w14Bo2cyteOuhp2lkTcRIsS7IdluHeqzoXyEF5sBw91X2Sx0wSXEsG+CZ4DcqEJZIf7j8I7LqeRzrdUX8kst6tp1MmAj+oSY9jrop4ZBBJja0Ec8zb8Gy+SRl7bE27FJtwfRcWjSZE6EH02qrV0nQzGN3d2blzE5sjcS5U72bMOGHzH2VcQPaLtN10WlS4BEtgjgQf3+9q5cLZr4CRr8+ftfdCtGTgHt3OE+G7uU9NWuhNnAObwOY7uC+PixaZFW1muiy1RiFMcRJEdwK9jS0dBVxiVjfM5eaznzzxnCSplC5qDNKTe8YvVXY9m0sejB35+t1G6olOrlNa0DRXQAMgoOa+l9RERERERERERERcrRVwtLjs8+CgqZ2wROkduC6Y3E6yx1rtjQ4lzpcdYz/f2X5zIZJnl7syd+5bbGdWw0VRa71eRDeyPPx2LtkDL3dmpMAVexhJkk8ZKmJA0C70VxYbCYDnSBs48lG9pDcbsgfPs99B5GMvzsNVZWioXs6uYZGg9TvXMlfK9ojGTRuGnfxPMqNsbQ7FvUGx3YGmcU68FC+pLhYCy7L8lJqV6dPXM7AI893eoQ1718zK9s1YVHtD3YWEmYMbPmFeoIYTM1sp6u89xXLwWsJaM1KpXe8Oc6zPJDRrpO9o2O05LXZQTNkMlC4kDfpfkOPooXTsLQJh8/ClUOkDm9msw4htGRPMK3Ftx8ZLKllnDh+R7KF9EHWMZyUSyVrRVbhp9lskudpm4ye137FUppq6pZ0cGQubnTMm+v4GankZBG7E/PgP0p1Lo4A0lzi58GNgnZO/NXmfx+MMJe4l1j2Ku6uJIwiwVFTtTdD2fT7Lx7onahaJabXCkYVEubqP/hGYsUZzPDwUzKiRuh0XV8lcuc20twPIbUH0u2HgVvsqmbTaI5bNlGh3HkfnZwVMtNOcTc271l70u59NxDgRnlxz2b1QkhlgfgkFj5K3HI2RoLVX03vYZa4g8+WxOqRmFIQDkrez3nMBwz4be5VX0wObPD56Li1ldXJbg14h2TsiOOwwr+xqp1NUhh+12R/BVaqixMvwWrXvVkIiIiIiIiIiIiIiIiLnXote0tcJB1CjliZK0seLhdNcWm4VPX6NUnfSXN3ZyPMLIk2DTu+0kd9/VW210g1zUf8A6Sp/rdHIKMbAi3vPkuv6g/gplnuGhSGItxRmS4z5aKyzZVJA0vcL2F8/llE6qlkNtOxVFrrl7idmgG4bAF4muqzUymQ6bhwG75xWjEwRtsFwrVGsbLiB79yqNBcbALu91UWu+XOyYMI354vHYrkdM1ubs/RdCPiuFmBnv4qR5XZV/Yujbq2F5fhbujMgbQtXZ2yX1EeNxs0nxHH8BU5qtsZwgXKtb0vjB+FRAnTITHBoGpWhX7UEP/69MM9MtByHP0VeCmxf3JO1fN33BiBdXJxHYCZE7Sd65pNiF4MlUTc7r+p3n4V9lrLG0eijVrNVshxMOJhP7xDYeP8ACqSQVOy344zdnl3j8/6UzHx1IwuFj80V/d14NrNkZEfUNo+RxXoqGujq2Yma7xwWfNC6J1isf0lsJp1SQMnSW+47j6ryu1KXoKgkDquzH5WpSS42DiFTULe+nkMx+k5j7LOdEx+qsFt81cWK3sq5fS7cfY7fVVJIHR57lwQQpeAqJrrG4Xy+5aCwVRWp4XtDiNZzncV73ZlUzaFPhmF3DI38j3+t1lTsMT7tyuolfovRcZGJp4GR5hdS7Cp3faSO/wB1I2ukGq4t6J0x+d3gFB/+Pxf9z5Lo17+CnWW4qTCDBc4bSfiArkOyKZhDiMR5/AFC6rkdlorVairIiIiIiIiIiIiIiIiIiIiIiKBfVTDSPGB4rI25KY6N1t9h46+SsUrbyBZC1W3DkzM79g7l4RkW8rYDeKpK4LiS4klXWkNFgu7WXzToIXr7ktVcfR5xh1QFrdQDkT8D98VrUOx3zHHMLN4bz7BUZ6xreqzMq46Q2w0qYawEYspAMAbhxWpterdTQiOMWvlfcB7/AO1VpIhI+7ivLhurqxjd9ZGn6QdnNNk7MEDRLIOsfIe/Hw7VVU9IcI09VcgLbVNeVGAggiQdQvjmhwIcMl9BtmFlrfZHWWoKlOcJ99Wnf9uC8hWU0mzZxND9t/gP49wtSF7ahhY7X5mrm12RtooiQWkiRIzaV6Cop2VtOMQsTmOIPzVUWSGGQ2PJYG8rudScWvEHyI3grx8sUkDyyQWK2Y5WyC7VC6hcY12rWwW1zQGulw8wqk0TXG4yXJbvWiue1DrAWnI5Ebc/urexpzT1bb6OyPfp52VSpaXMsdy0y/Q1koiIiIiIiIiIiIiIiIiIiIiIiIiIiLnWpNcIcARuIlRyRskbheLjmvrXubm0qtqdH6LvykcifdZr9i0j8w23YVYbWyrkOjFH+o9/2UTdg0wOZJ7/ANLv66Tkp1juulT+hgnecz4lX4KCngN2NF+OpUD55H/cVMhXFEhC+EA5FF7C+oiIiIvCF8IvqiQvqLja7IyoML2gj04jcoJ6aKduGQXC7ZI5hu0qgt3RxrRLXnkRPnK81WbFZE0vY824Ef6V+KrLjYhVdGwgmJ8ufFYMTDI/BdXC+wV9YrhY0tcXEnh2fv5r1FHsGEDHIS7loFny1jiC0BXYXogbqivU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AutoShape 8" descr="data:image/jpeg;base64,/9j/4AAQSkZJRgABAQAAAQABAAD/2wCEAAkGBxQTEhQUExMWFhUXFhcbFxgXGBkYGhgcFhgXHBoXHRoaHCggGxwlGxgaITEiJSkrLi4uGh8zODMwNygtLysBCgoKDg0OGxAQGzQmICYtLDA0NDQsLy8vNDQsLSwsLy80NDQsLCwsNC8sLCwsLCwsNCwsLy0sLCwsLDQ0LCwsLP/AABEIANUA7QMBEQACEQEDEQH/xAAbAAEAAwEBAQEAAAAAAAAAAAAABAUGAwECB//EAEAQAAEDAQUECQIFAgUDBQAAAAEAAhEDBAUSITFBUWFxBhMigZGhscHRMuEjQlLw8WJyFBUzgrIWJNJDU5Kiwv/EABsBAQADAQEBAQAAAAAAAAAAAAADBAUCBgEH/8QAOxEAAQMCAwQJBAEEAgICAwAAAQACAwQREiExBUFRYRMicYGRobHR8BQyweEGFSNC8TNSgpJichYkNP/aAAwDAQACEQMRAD8A/cURERERERERERERERRbdbm0my48hyVKur4qRmJ+p0G8qWKF0hsFw/zINpMe7VwBAG2fsoJdpshpWzyDMi4HzzK7FOXSFjdypKVuqWmt1YPZGb8JgADZxKwYJKraU4Ehs3WwyFufarrmMp4y62a0dW2025F4B3anwC9LLtClhye8D5yWe2GR+gXH/N6W8+BVP+vUP/fyPspPpJOC72W2MqTgMxr3q9S1sNUCYje3Ij1UUkTo/uUhW1GiIuD7YwZF4nmqcm0aWN2F8gB7VIIXnQL5Fvp/rb4wvjNpUj9JB4r6YZP+pXC9qbn0yaZ7Te02DrEyMt4UW0qf6mnJjOYzBB/PzcuoHBj7PGuSq7nv/Fk8yNCTq08d44rDoNsyROEdSbg6H3+XCtz0m9qtbVeQY9rXaObIPLX2W3V7TZSysDx1Xb+H6VNkBe0luoU5rgRIzC0Q4EXGihtbJerpERERERERERERERERERERERERERF4SvhIAuUVOy9cdfC0wxjXOdskbDyXn4dqmoqzhyjaCe22/sG75a4abDFc6myobbWdaLQGCYJl25rRnHh7LEDn7Qqukfpu5NGvgPNXWhsEXzMrpeBqV3YaLTAEBwyAA0bJ2x6r5L01fOXsbdoyA3ADty5r5Hhhb1iuVKhVpMLGUXkbYB7RGkkT4e6GnrrGMAgHWwvfw/0uy+JxxEhcxd9sfkGYBtOnr7LqHYs7v8D35ftfHVELc8StbB0XMzWeXHcCfX4WtT7AGsp7h7qrJW/9AtHQotYMLRA3L0MUTImBjBYBUXOLjcropFyvCERV153SytJ+l/6hPnvWZXbLiquscncfcb1YhqHR5blm7Xc9qp5t/EHj915ufYczP8b9nt87VoMqona5KPQt1amZNKozfAPoVTZBU05xRlzT2EfO9SuEbxYkFKtF1V/WUmuFT8wgw7SZGma+kSVJILc+Q158j5JlGLE5KXXc6rQgNIqUTjDTrH5m8tvcrEN56c08n3R5jjh3juyKiyjkxHR3wFTrivHHSc0SDhcW65EDNqubKq5BFJTE5gEtPt6jvUFTEA8O55qzua8xVaModGa1tlbT+qaWP+8eY4+6rTwGM5aKyWwq6IiIiIiIiIiIiIiIiIiIiIig3tbRSYTInZPms3ald9LDib9xyHbx7lNBF0jrblVW28sNmpyc3Mlx2x9/lYldWv8AoooQes8Z9gy8+PIq5HCOmcbZA5KBdlMss76rvrrEBo4bvXuCgFO6Ggc5uryGjs3+NlJI7FMGD/HNfV20YL6VNzeuLZeTnI/SHDn98l1S078LoInAOIzuMrcAcx25Z8V8leDZ7h1d3uvmrdtr0DGxs7U+6hOxKoCxF+8LoVMHFfVmui1k9rA39967j2DUXyy7/ZfH1UI0uVpbvsjqY7VQvPHIDkF6ago30zbPkLjzOXdqs+WUPOTbKWr6hREREREREXhRFQ3rd1cyWVMY/S7Ucti8vtHZNU9xex5cOBNiPx6K/BURDIixVBVZaWnOgTya72WK7Zk7ci13hdXRLERk4eKl2D/E4g4UXg5iTpG7tBT01JXRyiSIG44j3UcjoS0hzhb5wUllhqUKgqYQGuMkDMNJ15Dy8Fako6ilmZUYN+43Avkb8B420uo+kZK3owVVWSs+hWh4wySQNgIJBaDO5Z7ukppumAsWnTl7blZIZKy17rTWm9MNann2HUwY5k5842cFvVW1eiqIpAeo5ov3nXu/Sz2U+KNw3gq4boF6O981SXqIiIiIiIiIiIiIiIhRFF/xo60U9uEmeI2eGaoivjNV9MNba8+HhmpeiODGsx0utBJwNG1rQMuZ+F5ja8pmrSwaMFu8/Ldy0aJgazFxuV5edl7YplpLKbWYo2w0ZEjQElRVcbm1JGEkMDRl2Df23zXULxgxDIklcLRfUTmdPyiIA0A3DTJVn1dXKTd1hyytyFt3LxUjYGjQKG28nPd2KRJO8yT3Ae6rfTucc3ElSEBoz0V/c9itDiHPmk2ZganhwW7s7ZVUXhznOa3tIJ7vdUZ5ogLDMrSNC9es1fSIiIiIiIiIiIiIkIijW+i9zSGOLXbDsPAqnXU8k0RbE8tPL0UsLmsd1hcLIXhWr0z+JTJ4yc+RzXiqilqYjaVzhzJJHitaPonjq2Uehfv97e+Rmoo31MebJD4n00XboWu1A8F1fUbVEASZxNgQQeHCABHAbl2KiSUdG9t78BnfTTgcskwhnW+fOa9vN5FKjVI+h5a7vzI9fBTuiL6JhO4ub+R+VEy3SOHGx/C1F12r8GT+SQe7MeS9DsisDqHG8/Ze/dn6LPqIrS2G9SrFaRUYHDbqJmOC0KKrbVRCQd44FRSxljsKkK2o0RERERERERERFztFTC1zjsEqKeURRukO4E+C6a3EQ1YujeLWWprnugDNx4uDu/avC7PqSyoE8h1cSfneth8WKItautqb/wBy5xBOAk6SJJyJG4aqW72VkkmEuIcTpffkT81XxmcIAO74FGtt4gkfiubhdiMAyT/UQMzl3KF9bUO+3cb878Tx5cBku2QtGo3fLLt/1E12oa7nTHupnbTqzm5rT2tC4FK0ZC/iry6Lc58RRgbwA0fdbOza2qlIBhAHEZD99ypVELW6uz8VcgL0AVNer6iIiIiIiIiIiIiIiIiIi42gkNJDcR3SBPioahz2xksbiPC9l0wC+ZssreF5NaTjs7G86QJPivHVFdMHkGFjTzbmtSKG4yeT3rnZ+krW/ThHDq4/4hcxbVrIvta3wA9CF26la7W/ivu0Xg2u1zWg9sdoNmCRo8CMnCO8eKkdtEzgsMdi7UDO54248eI7ly2AsIN9OPp2ehXzRt7admexzu24QOJbrmOELilmbFTTRnV2n5R8ZdK1w0CmdErZkGzkR4FpPhkp9gT9HUuhOjhfvH69FHWx9XENy069isxERERERERERfNV8Ak7AT4LiR4YwuO4E+C+gXNlm6FvL6NdrjmCCOTnDL97141tc+XZ0rXHO4Pc52fzmtIwhsrSPllR2SljrvcW4g0iBBOJwIgevgqlE0YQbXIzA4m+Q71akdZoF9fbVXLL4FOYLcbjL3OnXcBqANivf1Z8Rc2JnWJzJG/kMrDhfvF1W+mL9dBoAuDr+a49rqnf3MJVd21asnrsa7taPddfTADInxVtdNsovMNptB3tbllxw5LY2ZtCGd/RiHC7kBb9KtPFIwXLsu1XS9EqSIiIiIiIiIiIiIiIiIiIiIiIi513ANJIkDOInyUUxa1hc4XA5XX1tybBZe13tRB7NOkOLmSfILx8+1WuN4YG9pAJ8v2tRlNJaznHxUOreFN72VC5uJukS0d8bdyqyVk7ntke0XGlhb0KlbCWtLRe3ipTqrXtcG/S7FinPC9zSAcWwEkTyVyGoZK1wDSA7W+YDiLA34E2vfO64wlpBO7zAPDkonRZ8OaNzyPED5KpURLa+M8/cKSpHUPYtBc9vNSrVk5T2RnkG/yt/Z1c6aukaTkRl2NNvO6oTxBkbbK5XoVTREREREREUa8f9J/9p9FS2ibUkn/1PopIf+RvashdFMur12DazzGAjzXj9nQmeN8Q3tPiCCPRa07g1rXHj7rnZrG0tcXuLcRMEZu1mQNOEk71HTuhawumPIAZnnloOGZ0vku3udcBo9lMfa7OKbWPYH4QBic6HGOWfcrZ2jTuYGdCXW3k2PkoeikxFwda+7cut2WSy1Hdmk4nbm4gZ7TuVmi+kqpAzonX7bjvzCjmdPG25cPBaWz2ZjBDGho4ZL1EUEcIwxiwWc6RzjcldlKuURERERERERERERERERERERERF4URUl+U6AzqUpnRwkZ8xnOS89tY08Lg58JN94Nu7/fcrtL0jsmu7lT0G2SZFKT/AHn0WM2vpQ674D/7Eq2WTAWxeSmV6VGq9hDjTwiMBEMPODlrqrgqaGreLHAQLWI6viNL6KICWNhuL33jVR7BYzTqVZ1YwunUfS6CDt+yr01FJFVHF/gC7yyUksjXxi28gL56GulwO9z/AEXOybjaDRyPoUrRZh7lsl7hZCIiIiIiIirGXiyq2o0kNIDpk7P1clixbRhrYZWfbk7XhmL+6tGF0bmnXMLK2SrFV5ac3sDZGf1YQSI4ArzFBKYwWj7j1dOJFz4XWnI0Fue7NSRY29a4VgOrjsNB7QjSYOWWsnap5GU1PMTKMs8gc+V87A21zUeNzmDBrvO75deCnZWH/SHJz/8A8rn66lvdkBI5uPsvmGY/5eAWkue0h7ezTwN2RkDyEea9NsmqM8ZIiwNGmevkFn1EZY7N11YrWVdERERERERERERERERERERERERERERfNSmHCCARuOa5exrxhcLhfQSDcLJ3vdFnNQt7dN0TkAQQdokzqvIVzaOmmMZDm9liM++604ZZnNxGx8iudkuHYy078i3PwJUcOz6ap/45gT2WP4Xb6pzRdzPNfNjtIc17g5xwdh8gDsPkbDsMFKYdE0vBJDciP/i647cjnZfZG52I1zHaF26JYQ4AuEgPMTvcfKF92I1v1he46Ny+dl1zWXwZDetDYbxbVLw3RpgHfx5L0dHtKOqlfGz/AB38dVnywGMAnepq0VCiIiIviv8AS7kfRRzX6N1uBXTfuF1gK9fq6rS4Sxwhw2EaO8vZfndC8Ndc6Xz7DqFuObiaQNVaWO7DjqCjDcBIzP6i7Of7VqxUEr55BA62HK55304ZKu+cBjced/x+1AtdhqTBrMj+iT5gD1WY+KGE5vDjyufwAp2vDs8J712u+w2emQamJx3GB3wDJViCpowbyhzuywHqo5DK7JtgtnQIwggQIyERHCF7qEgsBAsLaaW9ljuFnG66KRfERERERERERERERERERERERERERERERFW3zdYrMyyeB2T7HgszaezxVsyycNPZWKefoncljKtpqUX4KrTlt2+O0LxUtG5jsJ6rh8+FazcLxiaclcWK1U6gIdmCIxjItkbd45q7S1gP9iq0OQdvF+J3jtuoJY3N6zPDd87FX2hrKVJz8P4pPVgk7pxEdxAX1rGx07rfcTh97dosPFSXL3gbrX9lbdFAREzmyT3kH7Kf+P8A/wDY8cj+FXrft71p17NZiIi8JRFxpWljyQHAkSCNuWRyVaOqhmc5jXAkXBG/LIrtzHNzIWI6QWQtMH8rvI6ey8DLC6mqHxH5w8ltwvxtBU2kyu6nLGucHkkmQJOme8CNFbZTV1RD1R1HG/buzz8Nyic6FjrE2IUcXRa3nYwcwMt8iSpYtiznVneShqYWjW/cri6bmpUc3VA9/EiB8571qUlDSU7g+aRpcN1wAPPP5kqstRJILNbYLQAzmF6IEEXCoEWXq+oiIiIiIiIiIiIiIiIiIiIiIiIiIiIiIoV7VHtpOcw5tg905+Sz9qOlbTOfEbEfD5KanDTIA7QrN1LybWBbUDXf0uyPNpbBXkH7VncAJwHjssfEaLSbThhuw2+c15Zbopud+FUdTd+l2YPI5T4Sp6enpq04WPwu4HPwOXuj5pGDri44hQb8sbmvFIme0DuHaABPl5KCpgfRuMLje2fiP0pYZA9uMLTdH6MBzzpkByGvt4LW/jdOWsfO7IHId2pVCtfchqtaNoa4nCQY1heigqYp79G69siqjmOba4XVTrheFEWHq2g07TUbocZLTtknTvlfn1ex8NU97DYhxPjmtuMB0QJ4KRegdVipjAa0YXtjbnhI4E+BVieT62L6h56zQAR4kHsPkVxEBEejA1zCuKNrFGz0spJaCBzzJ81tHaLKChjuLuLRYfkqoYTNM62l1R3le/8A7jjP6R8fK8xPV1VYSXOy4aBX44WtHVC+bqpvtD9MLBrrpz2kqWg2cZ5gwaDU8vmi5mkETbnVbYCF+gAACwWKTder6iIiIiIiIiIiIiIiIiIiIiIiIiIiIiIi8cJXwgEWK+jJYfpFcL6bsdIEt1ymWx7cV5Cv2W6nOJguw99u338VrU1S14wu1UOw3kSYfk4aESAT7FYLocBxMPuFaLT3KyvFxrOpwYeW4Qf6gTh8ZWnJL9eYy49a2E8yL28bqCMCIOyy17l3tNrcyngc6RTHaIyDyD6ac1HXVj8Io43dVuXafYftcMiBcX2zPz5wUzoc5zqdR7tr/QD5XoP4/GGwutpf8BVq62IDktAt9UURFjuml2nEKzctATuI0Pt3LzO2qfC8TAZHI/OenctShmFsBUWz2vFScd4hw3EQvMxvMBczc4W/IPdZWnM6w5FSrRQq1CGsIBwNjtCQIEQJnitH6KepkbcC+EWGIaWFsteZUIfGwEnidy50uiwacdoqgZ6CSTwk/dXzsxsLcdU8NbwH4/0Vya3F1Ym5q3p3nTpAU6TNTA2ToJ3rtm2oYrRUsd/LPzPjZQOp3yXe8q9C9SqC9RERERERERERERERERERERERERERERERFxtg7DomcJiORVerDjA8N1wn0Xcf3jtWVsF8v+nESRsOeIe3cvDQbTq6bMOu3gc/35rVkpmHcpdpFCpTe/qZqgThbIJ4iNd612T0VbE5wj/uAaDK/MW19VABLG8DFkVXUXACg9rS2ceRM6ZA8O9Zjw2maydgs44t/DK48fEKzm7E1xvayrrzl720m55iY/UdncqNLGTnbM6KZrrDEVu7psfU0mU9wz5nM+a/QaOn6CER+PasSaTpHlymK0olUX7bn0sBEYTIMjl91h7Yq56YMdCRnfd2ftWqaFslwVHp3wHtio0Oa4aj4Ky4v5AJAYqpmRyNlM6jIN2HNQLRdYa176ZxUnAzvb3bVVqdmHB09O7EwZ8xxv2ePJWI6i5DH5OXex2ZjALS4dstAY2csmhuLnqe/etGN0dNA2sf91gGj/xDb+V+zmoXl0jjCNLm/jdVd7XqQZPaedBsA+F56SSWrkMkp+cBwVqOMNFmqZ0Vu9zz11TTZIGZ+BK3dj7PDpBM4Wa3Tmf16qvVzBowDVaunXa4kAgkawvTRVMUpLWOBI1tms0sc0XIXRTrlERERERERERERERERERERERERERERERVt53maLhLZaRmZgjXxWNtDappJmxltwRfmrMNP0oJBzWIvmkA/HSORMjSW8D+/ePMSiIvPR/YdOIvuPZ6LViJtZ+qm3bbi4AzDxr88lR61PIHsOmYX1zLgg6KytbTUqUyzMva52HKA783cYn+Vr1sbq0xGLV4vbgf8vMfLqtGejY7FuNr8l0stnp2Y4n9uruGyeO/irMf0+yzeU4pNwGg+fAo3GScWbk1e2jpA4ZDCCdBu5lVpP5BVyZsAaOy58/ZdNomb1oqU4ROsCea9qy+EYtVmOtfJRr0sYq0y3bqDuI0VSvpBVQmPfqO1SQydG8Ffnrqj6Dy0gwDm05d68RLTm5ZJk4LbBa9uRV1Y7bLCWmWuaQR3eoUEFRJTFzDo4EEeh7lE9gda+oN1902VatNjabCcILZygZ5zPAhX/p6quZGGt6rRblr/pcExxucXHVe0ejrKf4lodiMyGjadxPxktA0MVHH0tWexo38vniuPqnSHBEO9LxvWBnkPysGQ4LFqa+atOD7WjcNB7qSOFrTlrx3qw6JtJD3n80Dw/kL0P8AHIcLXu5geH+1VrnC4atAvSqgiIiIiIiIiIiIiIiIiIiIiIiIiIiIiIqbpDRBDTE6gjmvL/yWLqRyjcSPHP8ACvURzIWKqPNJ+EiW6iYgj95ZLz8bg4Yx4LTHWGSuKVxhzRWoPGE6teQCN7ZiD3wtZ+y+mhEsLhhO45EHt7exVfqsLsDxnyX3SqOp1M/qayBpkXZ8tCVnNmmoXkH7gCByvv8ANSFrJG9p9FX3heWCQ3N+/WJ2neVTjjMhu/RShoUzopdrqj+sdOEGZP5j/Pot7ZezzNKHkdRvmRu91WqphG3CNStuF7FZCrK180wYEmDBjw28ViT7fpYnFtiT2e9labSPIvooVvqWe0ZVA5p2O2jwnzVGXaWz6zKS7TuNvYnzU8cc8Obc1ApdHHtOKjUY9p4kTGzKQq79iulbiheHDj8uO1S/WC/XBBVl0fcWPq0nGCCHfPsr+xMUDpKeTUWPv+FBV2e1sjexVt624Oc57j2RkOWyBvK81tCrdW1BO7Qdn73q1BFgaBvVBZ21LRWEbTkNjRx+VLBTFzhFGM/mfKync5sbSStq2307OxrG9oCASN+08TtW9/VaWhw08fWtqRpzPM8u66zOgkncXHJXDXSJC9G1wcLhUl6vqIiIiIiIiIiIiIiIiIiIiIiIiIiKBfNYtZ2TDicj3E+yxduVb6anDmGxLh+SVYp2hzs1XXfeYtDTSqEB5GR3kcN/BVIK1u0ITSz5OIyO48O/1ViSEwOEjNFR3pYS4Fpye0mOe7kfuvL2fTyuY8Z6FXmvBFxoVGu+k+pSqUw6MIL4/tyI8DPctGFplY5gOnWtxtr5L5IQ1wcRrkp923XVqU+wRrGJxjwyK5ptlzVY6RmnMrmWoZG6xSndNGm78R3WOGrW5N73H2UjxS0xtI7G7g3Id59lyJZHjqi3Mq0bfRaAA1jWjITsUo/kUrQGxxgDhmofo2k5klT7uvN1UEhkwYkGAfFbmz9pT1TSTHa3NVpoGxm2JRb9uPrJqUzhqbYMYvuuNpbJE56SO2LeNx/a7pqvAML9Fkn2mtSdhqN0jJwIPiF5SakDHYXAtK024XC7Sp1hvnDLhiaRqNQeCU8lRSvxRO9j2hRyQh4s5SBegquFZowyCx4mRmNfD/ir9ZXOe/pmiziC0i/LI/OCjZBhaYznvHz5quFou9zyOsIpMnIvJbPGNT6KvT0D22MlmA73ZeA1UhmaPtzPLNWL6LaA6unqfrfnJ/pG4fvVT7QmZSj6aA5/5O3nlyG9QsxS9d+m4flVdpqYqrKewZnmfssykh6Q3O9TnJuJbO6v9JnAR4Er32zzambfdl4FY83/ACFSKVUOEtMjeOGStRyslbiYbhRlpGRX2pF8REREREREREREREREREREREREVNfVYOY0tMgPgxvAM/v2Xlf5BKyelY+M3GK3kVepWlryDwWNtrzTqyJAMOB7/YrAguWgg5j4CtPUWK1NW0UqtFlSo4MeZG3Ubxu0PCV6GrFLWUzJZThfpe28chu9L9yzmCSKQsaLhVtpsrqJ6yB2wWyNuIRI7lkmnqKEXcAQ4EAg3GYPzRWmPZL1eGfn7qRaLcKdJtMGAB2sMkknUZaCV1UV7hC2lgyaNTxOptyv49i4ZFieZD/pUFe83nJjY3E5n4Weynbq4qzh4qfc9wVaxDqpcG73TJG4AraotkyTZkYW+Z7PdV5qpseTcytvZqLWNDWiABkF66GJkTAxgsAsl7i43KV67W/UQP3uUdRVw04vK4D54o1jnaBVlrvKi7JzC8cQPKdFh1O3aF/VLMfcPyrcdLKDcGyr/wDtTrRI35n0lZgrNluN3ROHYf2rGGoAyd88FIqXbQqsIoQ1wGm/bBB9QtH6airIiKU2cN289t8+8KHppY3XkzCrbVZ/8UykC8tewlrhrk0EyRO4a71A4irhjDj123ab8gTfy8VM0mF7raHPx/2udOAMzkB6DVeVN3HLerTlSXbULq+I7ZPkVs07Q1zQkg6i19ptOBgpA6Al54nPD5qxtWtdFEKOP/y787eefhxVKKIPd0h7u5edE7QTiGw5jnt9Vd/j73MLo3HLd3fr0XyuaMjvV/WrNaJcYG8r0ssrIm43mw5rPa0uNgvsFdggi4Xxer6iIiIiIiIiIiIiIiIiIir75tWBkDV2Xdt+O9Ye3qwwU+Bh6zsu7f7d6s0seN9zoFk2WntvZORdpxnLvXjWve2HCNDbxG9auEZFcL5o4qeLa0+R19Auad+F9uK6bkV93VYW1rPUDi4dWQ8RuI7Q8GhblLC2aCS/+Ofjr5BQzSFkjeeXsrvsPqgAjqaDRxE7OefjCuPfDLUgE2iiHifz2b7FVwHsjJ/zcvm11KBPZog8ZIB7gVm1ddQOd/ahvzuWjwH6XcccwGbvyudntDWGW0afgSR3kqGHazYSC2JvmT4kldPhLhm8q1s98/rbHEZrYg/k0RNpWW5g39vyqrqMj7TdWdGs1wlpBHBeignjnZjjNwqjmlpsVV3zdRqdphIftzjFl67FkbV2R9Selj+71/as01QGdVwyWQtZr0z2pHMAryj6URHBI0grUaWOFwo7b1qzm1p7oXBp49xXeAKdZre4kQwz/Sc+7auWwva4GMm/LXyXLmi1irKnVLXCuWjC6WPggnPaY0J1/la8Mj2EVb7EHqutzGttxPzVV3AOHRDUZhQLc78MgQcWU8Nvx3rDjbaTM6KduqkXHcxaDWqCA0EtB/Mdh5evJeio6QsjNXKMmi4HHh5qvPOHHo271yvG0EU6jjmSI/8AkY915/EZpsTtSbqcNtYBffQ20HrA3KIcfJeh2TKRUBvb6KCsb1LqdfFtxh8fS0ZfKzNqbQNXUBrT1Acvf5uXynh6MDiuvRm85PVO0/L6x6rY2HXOD/p3nI6d272UdZALY296vbXaMDSfDidgW9XVjaSAyu3aDiVQjYXusFEu2+G1YBGF247eRVWh2vDU9U9V3Dj2H8aqaamdHnqFZLWVZERERERERERQ7wtgpje46D3WVtXaTaKO+rjoPyVNDCZDyVDZb1c2ucRkOgH58/Bec2btWVs2OZ1w458uBHZ6K/LTtdFZo0Xa+6k1Y3Abtufuuf5DKX1WHc0D3SkbaO6yTqpFZ8frdu3lUGj+2DyCu2uFrLwsGWMCWPAJ4Yhn3LQ2pst0QE8Q6pzPI+3oqMM4d1DqFW3XUNFlRrQC95DGgd+fmPFfaKr6GF5b977ADxz81LMzpHNJ0GZXSrY6jBhZhqRm4NIJB4t8lFPsyYDo2uxWzIBzB5jXvRszTm7LtVPaLXWBIgNjXs5jxVP6djTZwKsANIXFj6zyO048Bt7guhGy9mtv5r71QFobq6OvdBqS0a5/UfjyWnSbGmndeQYW+fh7qlLVsbk3M+S1lCiGNDWiANAF7CGJkTAxgsAstzi43dqvtSL4olvtVNg7cGdBAMrPr66np2f3c+WpUsUb3nqrP1q9MzhoUhzaD9l5GfazC7+3C0dov7BabYHDV5Pen+MdhLA1oDhHZaBkeS4/rU+AsAaARbIW9E6BuK5Jv2qLddlFNrwXuh+uQLe8ZZ8ZXylrom3a+4ByOQI7xrlxC7kuSCB881IsbGUqmGoA4R+G86A8Rz8OSuUBpoJ7Os4H7Xbu8bvUKOUukZduR3jeudktFpPXtrTAAyMTJcIjhE+SknfWGCZspJsBe/aNO6+mSFsILCzn6Ksvt34Yb+p2fd94WDTDrk8ArLdV3uCkWU6lTf2B/uMu8h5rUBMVNJLx6o78z5eqils57WcM/Zfd4Pii88vMge6x4R/cAUgFyFV3ZasLw4EyCPLNX2uMT2vG4grp7bghbK+bRLw3Y3zJ18lofyGqxzCLc31P6WfSx2Zi4rLWmvFRwk5HZz/fisdt3NDleaOqtf0evPrWQ49pvmN/PYvZ7HrzUM6OT7m+Y4+6y6qDo3XGhVutpVERFXXjegpnC3N3kOfwsPam2WUt4483+Q7fZWYKcydY5BUtW9HNrB2ImPqGwg7AF56k2rUdN073X4jdbluV36dpjLQOxafrhhxTlE90Svb9Ozo+lv1bX7rXWXhOLDvWVq1+seXHb+wvzevqn1Mxkd3chuWwxgYwNCzrLTL3HeT6qV0dmhWbWAstBaH4i1x/Mxp/+oEptDE6QOcdWt9LfhVo2hosOJWbqM/Gfr/qO9dneu47ljQOAVgady0t1tqUH1alR80wXNDZnGRkMt3HgtulDqIunld1Rduv3HkqUuGUBjRnkewJZxJNYuhxnC1rcxOhzyCzW1UUTzO42cb2a0aX330B8TvXTwcIjGg3qNYaRpVXVGuMmcjG3XvVSLaL4n449c9c9VK9oezC5WDr0qHXCebQrX9eq75kHuUX0sY4+Kl2S+WjJ7Q3i0cdoWpR/wAiYThmZbmNPDX1UEtIdWG6u2PBggg7oXqGPa9oc03BVA5GxX0ul8XhRFR3xdFRxL6T8zqD7Feb2jsQzSGWM3J1BPp7FXoKtrRhcFlrbZbUyZ6wcp9RksJ9BJEevGfC/wCloslif9pChUxWJ+p573KIMYTYN8l2Q0K5u66K74nEBvcSPvsVqLZdROeqyw4nIe5Vd9REzmutpBZU6g0nPaYJeASdPqbnoFM+l6CQwFmIcQOsctR2f7XDXYm9IDb07CutktWBzqdR0tLMIOeUZtJBzjM8kjmwOfTzOuHNw34bxe+e/f6L66MvAewZ3v8ANyhWuhjc0EgAauOgn+FlU8XWIOXE7gpw6wuBdXluYwUKYpGWAxI2mDM8VubYbEKGIQm7QfO3+1SgLjM4v1VFek9Q/wD2/wDILzcAvKO9XBqFV3dRJc1ozJIG3KVqNjD3ho1JAXbzZpJ0WitFSXuO9x9Vn1cnSTvdxJ9VExuFoHJUV9y2tO8D49lJTdaNSxnJS+jlsw1mbicJ4yYWhs+ToqpjuJt45ftRVMeKI9nov0Je7Cw1X3tberblGI6cN5WRtjaBpIbM+52nLifbmrNND0js9FnaZnXvJ9V+evcTmStTQWVGbXieXDaf48lfEeBoUgbYWWssVoJsjt4OHxj5W6ydx2Q8cDh8SD+VnuYBUjxVXVcWtcdoafTTmvLYbvAPFXVmbLMjnxWm7RTblrK1opxSYHS9rA126YnIxnBJUu0zC6KPBm5oAPD4DdU4g8FxOhKg2JrW13VH6NcTA1JkwPdR0EkbHNkfo3O28ncP3yU0oc5mFu9dxVcWmqQahBJawAkTMkmNmem3krEeOQGZwxZmwsSBc3N+Gumpyvko3dXqDLn5LrZrvqV6QqtGFxJ7ObQRrI71L/SZKhhmYBe5y0v2ey4dUMjdgOfNVNtsNdpzxiP7o8VRdSvj/wCSMjuU7JI3aEFRKfXEwHPPIuPBcNja82a2/cpCGjVXd23TaX6ktEauMeWquw7FmmP2YRzy8tVXlqom779i1t22PqmYcRdtJO/gNgXraGiZSR9G0k/PJZU0pkdiIspauKJEREReEr4TbNFT26+oJFMT/UdO7evNV/8AIWxnBTi/Pd3cVdioyc35KsqW6qdXu7sl5yXatXKetIe7L0srrYIhoF8sqv1xO8XfKg+uqAbiQ/8AsfdfSxhGYC9rWnE2HuBGna1HGdVOdpVL24ZOsOY9DqPFciJrXXaFWWuiSwta+WyDkNIkTO5fIppC3BbLX8XUzSL3I5KyuOk00n0Q6XSHsJyneI3/ACtqnZHU00lM09b7h3bu33uq0zi2RshGWhUK8h+E4AGZE9xWBG7A+ynGZupXRK7O11hHZbkNcz9vhek2JSmSTpzo3Tmf0q9dMGtwDUryuyHOG4leZqmGOZ7TuJ9VYYbtBCqOkNKQx3Me/wAqSkdqF3HyXC6WE1acbXt9QrsOczBzHqvsn/Gewr9QX6AvPLM35UmqeAA8p914Lb8xfWFv/UAfn8rWpG2ivxVVeFUNpOO2IHesiJuJ4CsDVZ2zLQfoplubjs5NkfxJI/2x8LapKUybNkbbMkkd1vyFmzyYagH5mqi3v/CcDOcALzEGbwDuV22eS4XBdsvxvypsGJxOh3Ac/wB5raoafpJC9/2NzPt3qOols2w1OQXanQptqCoCX1HEkMiWtxT9W0kbuCGSOM4gMTzc2tkL3yPHLcO8ocThY5DS+/JdbOGB2IlrjrB0nkdVjRzuidia3TjmF9cC5uFTDa6h/O7uyHkppNqVb/uee7L0suBFGNy59e8fmf4n5UYragZh58T7rvAw6hSLPe9RupxDj8rQptu1UR6xxDn76+qhfSxu0yV5Ybc2oMsjtG75XrqDaUNY3qZEajf/AKWfNA6I56KUFoKFeoiIiIiIirr6ZVLIpidcQmCRuCyNsQ1M0OCHTfxPIflWaUxh139yx1qtdRpjCG8CDPmvE/T4XFr7g+C1mgHeq6tbq2mOOQAUrYYraLsNC5Avd9TnHmV11G6BfQAFaXddz3Qcg39TsgPHXkvrYXy5jIcSbDx+FRPka3t4LUWB9Ci0jFiJ+ogHPgOC3qSq2fRMIDsROpsc+Q3W+FUJWzSuvawUG10aRIdRcabpkAgxPdp6LPqJqFzukp3ljtdDbyvZTsMwFpBcfPFQ61QuI60GJGJzRrG3LKc1nmaKecPly4kb+duPE96mDQ0dThkCo18Wl5qgUCSwAYA2ctNmoM+q0KpwkmtCbtAGEC+Xdre+u9fIWAMu8Z71Z1ml7G1dpAFTg4ZGd06qvtGEyRtqhnewdxDhln2/NVxGcLjGe7sWcr24uOEwROm5VGw4RiGqtAK16K2PFWadjJJ9B5rW2RB01UCRk3P28/RVqx+CMgb8lul7RYyzF9U4qniAfKPZeB29EWVjjxAP4/C16V14lQX47stZxJOXcPfwWdSjMlWW63UGyWYk5DQE74A19FbsXXAC7JAWu6PX4xxbRDYAENIO4EmfVei2ZtK7mwFlhbLPhnn25rMqqY2Ml7qLfraeKGOBBMmIMbx5rE2jTwR1RdG4Fp3Dcd44e3crNM55b1gvlmJwFMxSpbok8ztJ8AvgrGSt6EuDIx2m/PLU+S+luEl4zcrWwVbPRHZkk6ujM/HJa1JX7NpR1L9tlUljnlOfgq+87JTeS6k8CTm05d4Jjw/hZ1XHSTO6SleL/wDU5eF8u7wViJ8jRaQd6zdqsrmnaD4FUbkfcFaDrhcBXqj/ANR3jPrwXRZGdy6whS6Nvq7SDzaPaFC6GPd6r5hCuLpdWe4FjNCO0Mh3lW6KkqXSh9Pe437vH8KvP0bW2efdbNkxnqvftvYX1WMbbl9L6viIiIiIi8IRFzr2Zj/ra13MAqKSGOUWe0HtC6a9zftNlAf0es51pDuLh6FUjsmkJvg8z7qYVcw3+ih22z0KEBlFpcd+ccc5WVtB9HQjBGwF/PO3M3v4d6sQ9LKLudkq6o8uzdnw3D2C8vNNJIcUpueHzTuVxoDcmj5+Vzr1msEvOHhtPIaqHryaD2X0clD/AM0n6G95ifBSfT2zcV1gVndbBDq1bNjAdYIJOwcflbGyqeNuOolHUbl2k5fnzCrTuOUcep/CjU6lCo4hhNE6gky3lvC+sFNK+7LxHcb3H4I8wuyJWN63W9Udan03l2Jr5GcEEOHHTPzUTp5YH3Lw8HI53B7d/fqusDXtsARb5kuVVtJ3awFpM6/+W3vCozObivETbgd3fv8AIrsY25H58+cFoei4aGOA+sO7WYM7ojUfdev2EI2wlo+6+f47red1nVpcXgnTcra04sLsH1QcPODHmtibFgdg1sbdqqNw4hi0WIuylXqveXNcQ2ZJOpnQTt1y+y8JJRVFQ1zxclt738x28lsvfEwADeuFrp4nmSBGU7gP5KoQjqgXsphkFYWe2U6TXMp08bnCC5w14Bo2cyteOuhp2lkTcRIsS7IdluHeqzoXyEF5sBw91X2Sx0wSXEsG+CZ4DcqEJZIf7j8I7LqeRzrdUX8kst6tp1MmAj+oSY9jrop4ZBBJja0Ec8zb8Gy+SRl7bE27FJtwfRcWjSZE6EH02qrV0nQzGN3d2blzE5sjcS5U72bMOGHzH2VcQPaLtN10WlS4BEtgjgQf3+9q5cLZr4CRr8+ftfdCtGTgHt3OE+G7uU9NWuhNnAObwOY7uC+PixaZFW1muiy1RiFMcRJEdwK9jS0dBVxiVjfM5eaznzzxnCSplC5qDNKTe8YvVXY9m0sejB35+t1G6olOrlNa0DRXQAMgoOa+l9RERERERERERERcrRVwtLjs8+CgqZ2wROkduC6Y3E6yx1rtjQ4lzpcdYz/f2X5zIZJnl7syd+5bbGdWw0VRa71eRDeyPPx2LtkDL3dmpMAVexhJkk8ZKmJA0C70VxYbCYDnSBs48lG9pDcbsgfPs99B5GMvzsNVZWioXs6uYZGg9TvXMlfK9ojGTRuGnfxPMqNsbQ7FvUGx3YGmcU68FC+pLhYCy7L8lJqV6dPXM7AI893eoQ1718zK9s1YVHtD3YWEmYMbPmFeoIYTM1sp6u89xXLwWsJaM1KpXe8Oc6zPJDRrpO9o2O05LXZQTNkMlC4kDfpfkOPooXTsLQJh8/ClUOkDm9msw4htGRPMK3Ftx8ZLKllnDh+R7KF9EHWMZyUSyVrRVbhp9lskudpm4ye137FUppq6pZ0cGQubnTMm+v4GankZBG7E/PgP0p1Lo4A0lzi58GNgnZO/NXmfx+MMJe4l1j2Ku6uJIwiwVFTtTdD2fT7Lx7onahaJabXCkYVEubqP/hGYsUZzPDwUzKiRuh0XV8lcuc20twPIbUH0u2HgVvsqmbTaI5bNlGh3HkfnZwVMtNOcTc271l70u59NxDgRnlxz2b1QkhlgfgkFj5K3HI2RoLVX03vYZa4g8+WxOqRmFIQDkrez3nMBwz4be5VX0wObPD56Li1ldXJbg14h2TsiOOwwr+xqp1NUhh+12R/BVaqixMvwWrXvVkIiIiIiIiIiIiIiIiLnXote0tcJB1CjliZK0seLhdNcWm4VPX6NUnfSXN3ZyPMLIk2DTu+0kd9/VW210g1zUf8A6Sp/rdHIKMbAi3vPkuv6g/gplnuGhSGItxRmS4z5aKyzZVJA0vcL2F8/llE6qlkNtOxVFrrl7idmgG4bAF4muqzUymQ6bhwG75xWjEwRtsFwrVGsbLiB79yqNBcbALu91UWu+XOyYMI354vHYrkdM1ubs/RdCPiuFmBnv4qR5XZV/Yujbq2F5fhbujMgbQtXZ2yX1EeNxs0nxHH8BU5qtsZwgXKtb0vjB+FRAnTITHBoGpWhX7UEP/69MM9MtByHP0VeCmxf3JO1fN33BiBdXJxHYCZE7Sd65pNiF4MlUTc7r+p3n4V9lrLG0eijVrNVshxMOJhP7xDYeP8ACqSQVOy344zdnl3j8/6UzHx1IwuFj80V/d14NrNkZEfUNo+RxXoqGujq2Yma7xwWfNC6J1isf0lsJp1SQMnSW+47j6ryu1KXoKgkDquzH5WpSS42DiFTULe+nkMx+k5j7LOdEx+qsFt81cWK3sq5fS7cfY7fVVJIHR57lwQQpeAqJrrG4Xy+5aCwVRWp4XtDiNZzncV73ZlUzaFPhmF3DI38j3+t1lTsMT7tyuolfovRcZGJp4GR5hdS7Cp3faSO/wB1I2ukGq4t6J0x+d3gFB/+Pxf9z5Lo17+CnWW4qTCDBc4bSfiArkOyKZhDiMR5/AFC6rkdlorVairIiIiIiIiIiIiIiIiIiIiIiKBfVTDSPGB4rI25KY6N1t9h46+SsUrbyBZC1W3DkzM79g7l4RkW8rYDeKpK4LiS4klXWkNFgu7WXzToIXr7ktVcfR5xh1QFrdQDkT8D98VrUOx3zHHMLN4bz7BUZ6xreqzMq46Q2w0qYawEYspAMAbhxWpterdTQiOMWvlfcB7/AO1VpIhI+7ivLhurqxjd9ZGn6QdnNNk7MEDRLIOsfIe/Hw7VVU9IcI09VcgLbVNeVGAggiQdQvjmhwIcMl9BtmFlrfZHWWoKlOcJ99Wnf9uC8hWU0mzZxND9t/gP49wtSF7ahhY7X5mrm12RtooiQWkiRIzaV6Cop2VtOMQsTmOIPzVUWSGGQ2PJYG8rudScWvEHyI3grx8sUkDyyQWK2Y5WyC7VC6hcY12rWwW1zQGulw8wqk0TXG4yXJbvWiue1DrAWnI5Ebc/urexpzT1bb6OyPfp52VSpaXMsdy0y/Q1koiIiIiIiIiIiIiIiIiIiIiIiIiIiLnWpNcIcARuIlRyRskbheLjmvrXubm0qtqdH6LvykcifdZr9i0j8w23YVYbWyrkOjFH+o9/2UTdg0wOZJ7/ANLv66Tkp1juulT+hgnecz4lX4KCngN2NF+OpUD55H/cVMhXFEhC+EA5FF7C+oiIiIvCF8IvqiQvqLja7IyoML2gj04jcoJ6aKduGQXC7ZI5hu0qgt3RxrRLXnkRPnK81WbFZE0vY824Ef6V+KrLjYhVdGwgmJ8ufFYMTDI/BdXC+wV9YrhY0tcXEnh2fv5r1FHsGEDHIS7loFny1jiC0BXYXogbqivURERERERERERE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5436096" y="2687317"/>
            <a:ext cx="504056" cy="597667"/>
            <a:chOff x="5436096" y="2399285"/>
            <a:chExt cx="504056" cy="597667"/>
          </a:xfrm>
        </p:grpSpPr>
        <p:pic>
          <p:nvPicPr>
            <p:cNvPr id="60" name="Picture 10" descr="http://www.sfsales.fr/files/Lauri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2399285"/>
              <a:ext cx="504056" cy="453651"/>
            </a:xfrm>
            <a:prstGeom prst="rect">
              <a:avLst/>
            </a:prstGeom>
            <a:noFill/>
          </p:spPr>
        </p:pic>
        <p:sp>
          <p:nvSpPr>
            <p:cNvPr id="51" name="Triangle isocèle 50"/>
            <p:cNvSpPr/>
            <p:nvPr/>
          </p:nvSpPr>
          <p:spPr>
            <a:xfrm>
              <a:off x="5580112" y="2708920"/>
              <a:ext cx="288032" cy="28803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6" name="Flèche droite 75"/>
          <p:cNvSpPr/>
          <p:nvPr/>
        </p:nvSpPr>
        <p:spPr>
          <a:xfrm>
            <a:off x="7740352" y="342900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4" name="Picture 12" descr="http://us.cdn4.123rf.com/168nwm/olgacov/olgacov1210/olgacov121000014/15738518-mis-en-gagnant-la-coupe-d-or-succes-couronne-de-laurier-et-un-ruban-brillant-sur-fond-no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924944"/>
            <a:ext cx="1080120" cy="1080120"/>
          </a:xfrm>
          <a:prstGeom prst="rect">
            <a:avLst/>
          </a:prstGeom>
          <a:noFill/>
        </p:spPr>
      </p:pic>
      <p:pic>
        <p:nvPicPr>
          <p:cNvPr id="3085" name="Picture 13" descr="C:\Users\javelon\Desktop\Documents\Divers documents\logo legrand\mp_153452 logo 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855" y="3789040"/>
            <a:ext cx="628625" cy="151264"/>
          </a:xfrm>
          <a:prstGeom prst="rect">
            <a:avLst/>
          </a:prstGeom>
          <a:noFill/>
        </p:spPr>
      </p:pic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8" name="Accolade fermante 57"/>
          <p:cNvSpPr/>
          <p:nvPr/>
        </p:nvSpPr>
        <p:spPr>
          <a:xfrm>
            <a:off x="3995936" y="1772816"/>
            <a:ext cx="144016" cy="648072"/>
          </a:xfrm>
          <a:prstGeom prst="rightBrace">
            <a:avLst/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ccolade fermante 69"/>
          <p:cNvSpPr/>
          <p:nvPr/>
        </p:nvSpPr>
        <p:spPr>
          <a:xfrm>
            <a:off x="3995936" y="2636912"/>
            <a:ext cx="144016" cy="648072"/>
          </a:xfrm>
          <a:prstGeom prst="rightBrace">
            <a:avLst/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ccolade fermante 71"/>
          <p:cNvSpPr/>
          <p:nvPr/>
        </p:nvSpPr>
        <p:spPr>
          <a:xfrm>
            <a:off x="3995936" y="3573016"/>
            <a:ext cx="144016" cy="648072"/>
          </a:xfrm>
          <a:prstGeom prst="rightBrace">
            <a:avLst/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Accolade fermante 72"/>
          <p:cNvSpPr/>
          <p:nvPr/>
        </p:nvSpPr>
        <p:spPr>
          <a:xfrm>
            <a:off x="3995936" y="4653136"/>
            <a:ext cx="144016" cy="648072"/>
          </a:xfrm>
          <a:prstGeom prst="rightBrace">
            <a:avLst/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avec flèche 74"/>
          <p:cNvCxnSpPr/>
          <p:nvPr/>
        </p:nvCxnSpPr>
        <p:spPr>
          <a:xfrm>
            <a:off x="1979712" y="1268760"/>
            <a:ext cx="2016224" cy="720080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1907704" y="1844824"/>
            <a:ext cx="2088232" cy="288032"/>
          </a:xfrm>
          <a:prstGeom prst="straightConnector1">
            <a:avLst/>
          </a:prstGeom>
          <a:ln w="22225" cmpd="sng">
            <a:solidFill>
              <a:schemeClr val="accent1">
                <a:shade val="95000"/>
                <a:satMod val="10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1979712" y="2564904"/>
            <a:ext cx="2016224" cy="288032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1907704" y="2996952"/>
            <a:ext cx="2088232" cy="72008"/>
          </a:xfrm>
          <a:prstGeom prst="straightConnector1">
            <a:avLst/>
          </a:prstGeom>
          <a:ln w="22225" cmpd="sng">
            <a:solidFill>
              <a:schemeClr val="accent1">
                <a:shade val="95000"/>
                <a:satMod val="10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1835696" y="3789040"/>
            <a:ext cx="2160240" cy="72008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V="1">
            <a:off x="2051720" y="4005064"/>
            <a:ext cx="1944216" cy="504056"/>
          </a:xfrm>
          <a:prstGeom prst="straightConnector1">
            <a:avLst/>
          </a:prstGeom>
          <a:ln w="22225" cmpd="sng">
            <a:solidFill>
              <a:schemeClr val="accent1">
                <a:shade val="95000"/>
                <a:satMod val="10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V="1">
            <a:off x="1835696" y="5013176"/>
            <a:ext cx="2160240" cy="216024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2195736" y="5157192"/>
            <a:ext cx="1800200" cy="936104"/>
          </a:xfrm>
          <a:prstGeom prst="straightConnector1">
            <a:avLst/>
          </a:prstGeom>
          <a:ln w="22225" cmpd="sng">
            <a:solidFill>
              <a:schemeClr val="accent1">
                <a:shade val="95000"/>
                <a:satMod val="10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539552" y="1268760"/>
            <a:ext cx="8496944" cy="288032"/>
            <a:chOff x="539552" y="1268760"/>
            <a:chExt cx="8496944" cy="288032"/>
          </a:xfrm>
        </p:grpSpPr>
        <p:sp>
          <p:nvSpPr>
            <p:cNvPr id="3" name="Triangle isocèle 2"/>
            <p:cNvSpPr/>
            <p:nvPr/>
          </p:nvSpPr>
          <p:spPr>
            <a:xfrm>
              <a:off x="539552" y="1268760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99592" y="1268760"/>
              <a:ext cx="8136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6/11/2014  :  présentation du projet de Challenge National Legrand Campus  -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>
            <a:off x="539552" y="1407260"/>
            <a:ext cx="0" cy="49740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539552" y="2348880"/>
            <a:ext cx="8208912" cy="288032"/>
            <a:chOff x="539552" y="2348880"/>
            <a:chExt cx="8208912" cy="288032"/>
          </a:xfrm>
        </p:grpSpPr>
        <p:sp>
          <p:nvSpPr>
            <p:cNvPr id="7" name="Triangle isocèle 6"/>
            <p:cNvSpPr/>
            <p:nvPr/>
          </p:nvSpPr>
          <p:spPr>
            <a:xfrm>
              <a:off x="539552" y="2348880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99592" y="2359913"/>
              <a:ext cx="7848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Mars – Avril 2015  : organisation du séminaire de formation avec les Enseignants référents des Académies volontaires  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9552" y="3717032"/>
            <a:ext cx="8208912" cy="288032"/>
            <a:chOff x="539552" y="3573016"/>
            <a:chExt cx="8208912" cy="288032"/>
          </a:xfrm>
        </p:grpSpPr>
        <p:sp>
          <p:nvSpPr>
            <p:cNvPr id="8" name="Triangle isocèle 7"/>
            <p:cNvSpPr/>
            <p:nvPr/>
          </p:nvSpPr>
          <p:spPr>
            <a:xfrm>
              <a:off x="539552" y="3573016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99592" y="3573016"/>
              <a:ext cx="7848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Octobre – Novembre 2015  : proposition finale/ validation des sujets de projet pour chaque lycée entrant en compétition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39552" y="4767535"/>
            <a:ext cx="8208912" cy="461665"/>
            <a:chOff x="539552" y="3573016"/>
            <a:chExt cx="8208912" cy="461665"/>
          </a:xfrm>
        </p:grpSpPr>
        <p:sp>
          <p:nvSpPr>
            <p:cNvPr id="17" name="Triangle isocèle 16"/>
            <p:cNvSpPr/>
            <p:nvPr/>
          </p:nvSpPr>
          <p:spPr>
            <a:xfrm>
              <a:off x="539552" y="3573016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99592" y="3573016"/>
              <a:ext cx="7848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Janvier – Février 2016  : démarrage des projets avec chaque équipe d’étudiants BTS  des lycées restant en compétition par académie 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9552" y="5775647"/>
            <a:ext cx="8208912" cy="646331"/>
            <a:chOff x="539552" y="3573016"/>
            <a:chExt cx="8208912" cy="646331"/>
          </a:xfrm>
        </p:grpSpPr>
        <p:sp>
          <p:nvSpPr>
            <p:cNvPr id="21" name="Triangle isocèle 20"/>
            <p:cNvSpPr/>
            <p:nvPr/>
          </p:nvSpPr>
          <p:spPr>
            <a:xfrm>
              <a:off x="539552" y="3573016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99592" y="3573016"/>
              <a:ext cx="7848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Entre Mai et Juin 2016  : organisation de la journée d’accueil des Equipes lauréates de chaque Académie en compétition et désignation par le Jury Legrand de l’Equipe /Lycée  Vainqueur du Challenge National Innovation  Legrand Campus 2015/2016 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72008" y="1598603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Janv. 2015</a:t>
            </a:r>
            <a:endParaRPr lang="fr-FR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2008" y="3501008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Sept. 2015</a:t>
            </a:r>
            <a:endParaRPr lang="fr-FR" sz="1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5496" y="4581128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Janv. 2016</a:t>
            </a:r>
            <a:endParaRPr lang="fr-FR" sz="1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2008" y="6063099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Juin. 2016</a:t>
            </a:r>
            <a:endParaRPr lang="fr-FR" sz="10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2008" y="2606715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Avr</a:t>
            </a:r>
            <a:r>
              <a:rPr lang="fr-FR" sz="1000" b="1" dirty="0" smtClean="0"/>
              <a:t>. 2015</a:t>
            </a:r>
            <a:endParaRPr lang="fr-FR" sz="1000" b="1" dirty="0"/>
          </a:p>
        </p:txBody>
      </p:sp>
      <p:sp>
        <p:nvSpPr>
          <p:cNvPr id="32" name="Flèche droite 31"/>
          <p:cNvSpPr/>
          <p:nvPr/>
        </p:nvSpPr>
        <p:spPr>
          <a:xfrm>
            <a:off x="2133788" y="2878994"/>
            <a:ext cx="5728926" cy="486648"/>
          </a:xfrm>
          <a:prstGeom prst="rightArrow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Échanges sur Propositions  de sujets </a:t>
            </a:r>
            <a:r>
              <a:rPr lang="fr-FR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faisabilité  avec les professeurs référents   </a:t>
            </a:r>
            <a:endParaRPr lang="fr-FR" sz="1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2131851" y="5134909"/>
            <a:ext cx="5506372" cy="575685"/>
          </a:xfrm>
          <a:prstGeom prst="rightArrow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Suivi des Projets entre Legrand , les  </a:t>
            </a:r>
            <a:r>
              <a:rPr lang="fr-FR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professeurs référents et leurs équipes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2137875" y="4011082"/>
            <a:ext cx="5639072" cy="714062"/>
          </a:xfrm>
          <a:prstGeom prst="rightArrow">
            <a:avLst>
              <a:gd name="adj1" fmla="val 50000"/>
              <a:gd name="adj2" fmla="val 51417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Mises en place des moyens nécessaires </a:t>
            </a:r>
            <a:r>
              <a:rPr lang="fr-FR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aux futures équipes en compétitions avec les professeurs référents   </a:t>
            </a:r>
            <a:endParaRPr lang="fr-FR" sz="1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39552" y="1700808"/>
            <a:ext cx="8496944" cy="360040"/>
            <a:chOff x="539552" y="1268760"/>
            <a:chExt cx="8496944" cy="360040"/>
          </a:xfrm>
        </p:grpSpPr>
        <p:sp>
          <p:nvSpPr>
            <p:cNvPr id="35" name="Triangle isocèle 34"/>
            <p:cNvSpPr/>
            <p:nvPr/>
          </p:nvSpPr>
          <p:spPr>
            <a:xfrm>
              <a:off x="539552" y="1268760"/>
              <a:ext cx="288032" cy="288032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99592" y="1351801"/>
              <a:ext cx="8136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Janvier 2015   : feu vert  IGEN et Académies – désignation des établissements et des professeurs référents  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Titre 1"/>
          <p:cNvSpPr txBox="1">
            <a:spLocks/>
          </p:cNvSpPr>
          <p:nvPr/>
        </p:nvSpPr>
        <p:spPr>
          <a:xfrm>
            <a:off x="1115616" y="44625"/>
            <a:ext cx="7056784" cy="7920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 national de l'INNOVATION  </a:t>
            </a:r>
            <a:b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Legrand Campus 2015/2016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Parchemin vertical 2"/>
          <p:cNvSpPr/>
          <p:nvPr/>
        </p:nvSpPr>
        <p:spPr>
          <a:xfrm>
            <a:off x="1763688" y="548680"/>
            <a:ext cx="5760640" cy="525658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Des</a:t>
            </a:r>
            <a:r>
              <a:rPr lang="fr-FR" dirty="0" smtClean="0"/>
              <a:t> </a:t>
            </a:r>
            <a:r>
              <a:rPr lang="fr-FR" sz="4000" dirty="0" smtClean="0"/>
              <a:t>défis ,</a:t>
            </a:r>
            <a:r>
              <a:rPr lang="fr-FR" dirty="0" smtClean="0"/>
              <a:t> </a:t>
            </a:r>
          </a:p>
          <a:p>
            <a:pPr algn="ctr"/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Sur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bg1">
                    <a:lumMod val="65000"/>
                  </a:schemeClr>
                </a:solidFill>
              </a:rPr>
              <a:t>quelles thématiques ?</a:t>
            </a:r>
            <a:endParaRPr lang="fr-FR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8987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" descr="fond_int-def-EL.png"/>
          <p:cNvPicPr>
            <a:picLocks noChangeAspect="1"/>
          </p:cNvPicPr>
          <p:nvPr/>
        </p:nvPicPr>
        <p:blipFill>
          <a:blip r:embed="rId3" cstate="print"/>
          <a:srcRect l="39938"/>
          <a:stretch>
            <a:fillRect/>
          </a:stretch>
        </p:blipFill>
        <p:spPr bwMode="auto">
          <a:xfrm>
            <a:off x="5868143" y="1340768"/>
            <a:ext cx="30291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 descr="friseeclair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96" y="3501008"/>
            <a:ext cx="58324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74" descr="078479_p_120631_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342508"/>
            <a:ext cx="11144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2383193" y="944586"/>
            <a:ext cx="6556091" cy="51013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Domain: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Energy Management.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Target: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Value Creation from Energy Control.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Criteria: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Usefulness, User’s peace of mind,</a:t>
            </a:r>
            <a:r>
              <a:rPr lang="en-US" sz="3200" u="none" dirty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Cost, Installation Easiness, Respect for Privacy, Interoperability</a:t>
            </a: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23043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23043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2383193" y="944586"/>
            <a:ext cx="6556091" cy="54367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Domain: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Ambient Assisted Life.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Target: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Weak Users Support and Prevention of Risks.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Criteria: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Usefulness, User’s peace of mind,</a:t>
            </a:r>
            <a:r>
              <a:rPr lang="en-US" sz="3200" u="none" dirty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Cost, </a:t>
            </a:r>
            <a:r>
              <a:rPr lang="en-US" sz="3200" dirty="0" smtClean="0">
                <a:solidFill>
                  <a:srgbClr val="8EB4E3"/>
                </a:solidFill>
                <a:ea typeface="Arial" charset="0"/>
                <a:cs typeface="Arial" charset="0"/>
              </a:rPr>
              <a:t>Installation Easiness, 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Respect for Privacy, 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366E-6787-48F3-864F-B4D60C9A6139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476672"/>
            <a:ext cx="229552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2383193" y="944585"/>
            <a:ext cx="6556091" cy="54152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Domain: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Home Life.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Target: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Value Creation for Local Service Providers and Care-givers.</a:t>
            </a:r>
          </a:p>
          <a:p>
            <a:endParaRPr lang="en-US" sz="3200" u="none" dirty="0" smtClean="0">
              <a:solidFill>
                <a:srgbClr val="8EB4E3"/>
              </a:solidFill>
              <a:ea typeface="Arial" charset="0"/>
              <a:cs typeface="Arial" charset="0"/>
            </a:endParaRPr>
          </a:p>
          <a:p>
            <a:r>
              <a:rPr lang="en-US" sz="3200" b="1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Criteria:</a:t>
            </a:r>
          </a:p>
          <a:p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Usefulness, User’s peace of mind,</a:t>
            </a:r>
            <a:r>
              <a:rPr lang="en-US" sz="3200" u="none" dirty="0">
                <a:solidFill>
                  <a:srgbClr val="8EB4E3"/>
                </a:solidFill>
                <a:ea typeface="Arial" charset="0"/>
                <a:cs typeface="Arial" charset="0"/>
              </a:rPr>
              <a:t> 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Cost, </a:t>
            </a:r>
            <a:r>
              <a:rPr lang="en-US" sz="3200" dirty="0" smtClean="0">
                <a:solidFill>
                  <a:srgbClr val="8EB4E3"/>
                </a:solidFill>
                <a:ea typeface="Arial" charset="0"/>
                <a:cs typeface="Arial" charset="0"/>
              </a:rPr>
              <a:t>Installation Easiness</a:t>
            </a:r>
            <a:r>
              <a:rPr lang="en-US" sz="3200" u="none" dirty="0" smtClean="0">
                <a:solidFill>
                  <a:srgbClr val="8EB4E3"/>
                </a:solidFill>
                <a:ea typeface="Arial" charset="0"/>
                <a:cs typeface="Arial" charset="0"/>
              </a:rPr>
              <a:t>, Respect for Privacy, 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536</Words>
  <Application>Microsoft Office PowerPoint</Application>
  <PresentationFormat>Affichage à l'écran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Conception personnalisée</vt:lpstr>
      <vt:lpstr>2_Conception personnalisée</vt:lpstr>
      <vt:lpstr>1_Conception personnalisée</vt:lpstr>
      <vt:lpstr>Document Microsoft Office Word</vt:lpstr>
      <vt:lpstr>Diapositive 1</vt:lpstr>
      <vt:lpstr>Challenge national de l'INNOVATION   Legrand Campus 2015/2016 </vt:lpstr>
      <vt:lpstr>Quelques aspects du déroulement……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Bienvenue à nos partenaires Didacticiens </vt:lpstr>
    </vt:vector>
  </TitlesOfParts>
  <Company>GRPLEG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bessaud</dc:creator>
  <cp:lastModifiedBy>flinoisp</cp:lastModifiedBy>
  <cp:revision>87</cp:revision>
  <dcterms:created xsi:type="dcterms:W3CDTF">2014-10-29T08:21:20Z</dcterms:created>
  <dcterms:modified xsi:type="dcterms:W3CDTF">2014-11-05T10:00:43Z</dcterms:modified>
</cp:coreProperties>
</file>