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88" r:id="rId2"/>
  </p:sldMasterIdLst>
  <p:notesMasterIdLst>
    <p:notesMasterId r:id="rId28"/>
  </p:notesMasterIdLst>
  <p:handoutMasterIdLst>
    <p:handoutMasterId r:id="rId29"/>
  </p:handoutMasterIdLst>
  <p:sldIdLst>
    <p:sldId id="708" r:id="rId3"/>
    <p:sldId id="709" r:id="rId4"/>
    <p:sldId id="710" r:id="rId5"/>
    <p:sldId id="711" r:id="rId6"/>
    <p:sldId id="712" r:id="rId7"/>
    <p:sldId id="713" r:id="rId8"/>
    <p:sldId id="735" r:id="rId9"/>
    <p:sldId id="736" r:id="rId10"/>
    <p:sldId id="737" r:id="rId11"/>
    <p:sldId id="714" r:id="rId12"/>
    <p:sldId id="715" r:id="rId13"/>
    <p:sldId id="716" r:id="rId14"/>
    <p:sldId id="717" r:id="rId15"/>
    <p:sldId id="720" r:id="rId16"/>
    <p:sldId id="721" r:id="rId17"/>
    <p:sldId id="722" r:id="rId18"/>
    <p:sldId id="726" r:id="rId19"/>
    <p:sldId id="738" r:id="rId20"/>
    <p:sldId id="739" r:id="rId21"/>
    <p:sldId id="740" r:id="rId22"/>
    <p:sldId id="742" r:id="rId23"/>
    <p:sldId id="743" r:id="rId24"/>
    <p:sldId id="727" r:id="rId25"/>
    <p:sldId id="733" r:id="rId26"/>
    <p:sldId id="744" r:id="rId27"/>
  </p:sldIdLst>
  <p:sldSz cx="9144000" cy="6858000" type="screen4x3"/>
  <p:notesSz cx="9926638" cy="6797675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99FF"/>
    <a:srgbClr val="0000FF"/>
    <a:srgbClr val="EEB500"/>
    <a:srgbClr val="FF3300"/>
    <a:srgbClr val="FFFFCC"/>
    <a:srgbClr val="FFCCFF"/>
    <a:srgbClr val="99CCFF"/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3864" autoAdjust="0"/>
  </p:normalViewPr>
  <p:slideViewPr>
    <p:cSldViewPr>
      <p:cViewPr>
        <p:scale>
          <a:sx n="70" d="100"/>
          <a:sy n="70" d="100"/>
        </p:scale>
        <p:origin x="-1278" y="-810"/>
      </p:cViewPr>
      <p:guideLst>
        <p:guide orient="horz" pos="206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684" y="-96"/>
      </p:cViewPr>
      <p:guideLst>
        <p:guide orient="horz" pos="2141"/>
        <p:guide pos="312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Classeur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explosion val="32"/>
            <c:spPr>
              <a:solidFill>
                <a:srgbClr val="FFD10B"/>
              </a:solidFill>
            </c:spPr>
          </c:dPt>
          <c:dPt>
            <c:idx val="2"/>
            <c:spPr>
              <a:solidFill>
                <a:srgbClr val="5D8F9C"/>
              </a:solidFill>
            </c:spPr>
          </c:dPt>
          <c:dPt>
            <c:idx val="3"/>
            <c:spPr>
              <a:solidFill>
                <a:schemeClr val="bg1">
                  <a:lumMod val="50000"/>
                </a:schemeClr>
              </a:solidFill>
            </c:spPr>
          </c:dPt>
          <c:val>
            <c:numRef>
              <c:f>Feuil1!$F$12:$F$15</c:f>
              <c:numCache>
                <c:formatCode>0%</c:formatCode>
                <c:ptCount val="4"/>
                <c:pt idx="0">
                  <c:v>0.34000000000000052</c:v>
                </c:pt>
                <c:pt idx="1">
                  <c:v>0.29000000000000031</c:v>
                </c:pt>
                <c:pt idx="2">
                  <c:v>0.27</c:v>
                </c:pt>
                <c:pt idx="3">
                  <c:v>0.1</c:v>
                </c:pt>
              </c:numCache>
            </c:numRef>
          </c:val>
        </c:ser>
      </c:pie3DChart>
    </c:plotArea>
    <c:plotVisOnly val="1"/>
    <c:dispBlanksAs val="zero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721A887-11F9-47C0-90C6-B05524DA08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563" y="3228975"/>
            <a:ext cx="727551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65C368E-C021-4CBF-85E6-69A2284131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12-02-2012</a:t>
            </a:r>
            <a:endParaRPr lang="it-IT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19EE59-C9F9-4D22-BE94-58FD84147C00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04025" y="14288"/>
            <a:ext cx="2339975" cy="6858000"/>
          </a:xfrm>
          <a:prstGeom prst="rect">
            <a:avLst/>
          </a:prstGeom>
          <a:solidFill>
            <a:srgbClr val="D0DDE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6877050" cy="6877050"/>
          </a:xfrm>
          <a:prstGeom prst="rect">
            <a:avLst/>
          </a:prstGeom>
          <a:solidFill>
            <a:srgbClr val="82A0B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6" name="Picture 6" descr="coul72_150p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421372"/>
            <a:ext cx="1367706" cy="3920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17500" y="6156325"/>
            <a:ext cx="215900" cy="215900"/>
          </a:xfrm>
          <a:prstGeom prst="rect">
            <a:avLst/>
          </a:prstGeom>
          <a:solidFill>
            <a:srgbClr val="535C7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-6350" y="6259513"/>
            <a:ext cx="323850" cy="0"/>
          </a:xfrm>
          <a:prstGeom prst="line">
            <a:avLst/>
          </a:prstGeom>
          <a:noFill/>
          <a:ln w="28575">
            <a:solidFill>
              <a:srgbClr val="535C7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45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2413" y="950863"/>
            <a:ext cx="6480175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445456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2972544"/>
            <a:ext cx="4495800" cy="1752600"/>
          </a:xfrm>
        </p:spPr>
        <p:txBody>
          <a:bodyPr/>
          <a:lstStyle>
            <a:lvl1pPr marL="0" indent="0">
              <a:buClr>
                <a:srgbClr val="666699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/>
              <a:t> 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19900" y="304800"/>
            <a:ext cx="2171700" cy="5181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362700" cy="5181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09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77724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304800" y="304800"/>
            <a:ext cx="8686800" cy="518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6B7BE-B414-427D-92FF-3629173DA35C}" type="datetimeFigureOut">
              <a:rPr lang="fr-FR"/>
              <a:pPr>
                <a:defRPr/>
              </a:pPr>
              <a:t>04/11/2014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287C-BFBC-4504-83CC-AD49578F2A10}" type="datetimeFigureOut">
              <a:rPr lang="fr-FR"/>
              <a:pPr>
                <a:defRPr/>
              </a:pPr>
              <a:t>04/11/2014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5CC5B-AF9E-44E2-B361-A66E1A67CA91}" type="datetimeFigureOut">
              <a:rPr lang="fr-FR"/>
              <a:pPr>
                <a:defRPr/>
              </a:pPr>
              <a:t>04/11/2014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0FE00-4822-4AB7-9A31-47010C12EA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DD2C5-69D3-4A4A-B579-46F585B371A8}" type="datetimeFigureOut">
              <a:rPr lang="fr-FR"/>
              <a:pPr>
                <a:defRPr/>
              </a:pPr>
              <a:t>04/11/2014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3C49E-756C-45DB-8B48-64750D7716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1F375-4D63-4648-A252-315EB3137B2D}" type="datetimeFigureOut">
              <a:rPr lang="fr-FR"/>
              <a:pPr>
                <a:defRPr/>
              </a:pPr>
              <a:t>04/11/2014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BF0E1-607F-4F89-A012-DD4D84B57B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667" r="23724"/>
          <a:stretch>
            <a:fillRect/>
          </a:stretch>
        </p:blipFill>
        <p:spPr bwMode="auto">
          <a:xfrm>
            <a:off x="2171700" y="1157288"/>
            <a:ext cx="69723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5"/>
          <p:cNvSpPr txBox="1">
            <a:spLocks/>
          </p:cNvSpPr>
          <p:nvPr userDrawn="1"/>
        </p:nvSpPr>
        <p:spPr>
          <a:xfrm>
            <a:off x="8769350" y="6619875"/>
            <a:ext cx="374650" cy="22225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 alt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0540-B716-4CB6-B9FD-C4BDC0709DBD}" type="datetimeFigureOut">
              <a:rPr lang="fr-FR"/>
              <a:pPr>
                <a:defRPr/>
              </a:pPr>
              <a:t>04/11/2014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194CC-3480-4B23-92A1-7E764C5F28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975CC-6F65-4233-90CB-C1677548E420}" type="datetimeFigureOut">
              <a:rPr lang="fr-FR"/>
              <a:pPr>
                <a:defRPr/>
              </a:pPr>
              <a:t>04/11/2014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6084-9027-4891-8022-516D90B394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32A05-EDB7-4CDD-A06D-9B2FC009D4C3}" type="datetimeFigureOut">
              <a:rPr lang="fr-FR"/>
              <a:pPr>
                <a:defRPr/>
              </a:pPr>
              <a:t>04/11/2014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4D7B7-A729-4814-91F1-D19E0AF8E9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6CD9D-0220-450C-BF48-D3F25169940D}" type="datetimeFigureOut">
              <a:rPr lang="fr-FR"/>
              <a:pPr>
                <a:defRPr/>
              </a:pPr>
              <a:t>04/11/2014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0F255-5F0F-48DF-80F4-491C809621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36F1-18E4-477E-AA66-186046A95519}" type="datetimeFigureOut">
              <a:rPr lang="fr-FR"/>
              <a:pPr>
                <a:defRPr/>
              </a:pPr>
              <a:t>04/11/2014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A4880-D756-4CB1-9020-D0FC817835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00AD-087F-4F71-A2A6-81AB59B6F286}" type="datetimeFigureOut">
              <a:rPr lang="fr-FR"/>
              <a:pPr>
                <a:defRPr/>
              </a:pPr>
              <a:t>04/11/2014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D5685-9FC4-421D-8F8E-B90F6A8C7F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196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8172450" y="14288"/>
            <a:ext cx="979488" cy="6858000"/>
          </a:xfrm>
          <a:prstGeom prst="rect">
            <a:avLst/>
          </a:prstGeom>
          <a:solidFill>
            <a:srgbClr val="D0DDE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fr-FR" i="1">
              <a:solidFill>
                <a:srgbClr val="88A8D0"/>
              </a:solidFill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444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66669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1031" name="Picture 3"/>
          <p:cNvPicPr>
            <a:picLocks noChangeAspect="1" noChangeArrowheads="1"/>
          </p:cNvPicPr>
          <p:nvPr userDrawn="1"/>
        </p:nvPicPr>
        <p:blipFill>
          <a:blip r:embed="rId16" cstate="print"/>
          <a:srcRect l="667" r="23724"/>
          <a:stretch>
            <a:fillRect/>
          </a:stretch>
        </p:blipFill>
        <p:spPr bwMode="auto">
          <a:xfrm>
            <a:off x="2171700" y="1157288"/>
            <a:ext cx="69723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7"/>
          <p:cNvSpPr txBox="1">
            <a:spLocks noChangeArrowheads="1"/>
          </p:cNvSpPr>
          <p:nvPr userDrawn="1"/>
        </p:nvSpPr>
        <p:spPr bwMode="auto">
          <a:xfrm>
            <a:off x="5724525" y="6597353"/>
            <a:ext cx="266389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it-IT" altLang="fr-FR" sz="1000" dirty="0" smtClean="0">
                <a:solidFill>
                  <a:srgbClr val="767878"/>
                </a:solidFill>
                <a:latin typeface="Arial" pitchFamily="34" charset="0"/>
              </a:rPr>
              <a:t>Building System SBU -</a:t>
            </a:r>
            <a:r>
              <a:rPr lang="it-IT" altLang="fr-FR" sz="1000" baseline="0" dirty="0" smtClean="0">
                <a:solidFill>
                  <a:srgbClr val="767878"/>
                </a:solidFill>
                <a:latin typeface="Arial" pitchFamily="34" charset="0"/>
              </a:rPr>
              <a:t>  B Bastide </a:t>
            </a:r>
            <a:r>
              <a:rPr lang="it-IT" altLang="fr-FR" sz="1000" dirty="0" smtClean="0">
                <a:solidFill>
                  <a:srgbClr val="767878"/>
                </a:solidFill>
                <a:latin typeface="Arial" pitchFamily="34" charset="0"/>
              </a:rPr>
              <a:t> </a:t>
            </a:r>
            <a:endParaRPr lang="it-IT" altLang="fr-FR" sz="1000" dirty="0">
              <a:solidFill>
                <a:srgbClr val="767878"/>
              </a:solidFill>
              <a:latin typeface="Arial" pitchFamily="34" charset="0"/>
            </a:endParaRPr>
          </a:p>
        </p:txBody>
      </p:sp>
      <p:sp>
        <p:nvSpPr>
          <p:cNvPr id="14" name="Segnaposto numero diapositiva 5"/>
          <p:cNvSpPr txBox="1">
            <a:spLocks/>
          </p:cNvSpPr>
          <p:nvPr userDrawn="1"/>
        </p:nvSpPr>
        <p:spPr>
          <a:xfrm>
            <a:off x="8604250" y="6619875"/>
            <a:ext cx="374650" cy="22225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B7E7B6-5BBD-493B-BBFE-00977B310483}" type="slidenum">
              <a:rPr lang="it-IT" altLang="fr-FR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>
                <a:defRPr/>
              </a:pPr>
              <a:t>‹N°›</a:t>
            </a:fld>
            <a:endParaRPr lang="it-IT" alt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6" name="Image 7" descr="q_62113_dcat.eps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4150" y="6452492"/>
            <a:ext cx="1147490" cy="28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7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 u="sng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 u="sng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 u="sng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 u="sng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F88A9"/>
        </a:buClr>
        <a:buFont typeface="Wingdings" pitchFamily="2" charset="2"/>
        <a:defRPr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1E80D0E-E92A-4468-A91C-BBB5CB10CEAE}" type="datetimeFigureOut">
              <a:rPr lang="fr-FR"/>
              <a:pPr>
                <a:defRPr/>
              </a:pPr>
              <a:t>04/11/2014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5.png"/><Relationship Id="rId10" Type="http://schemas.openxmlformats.org/officeDocument/2006/relationships/slide" Target="slide13.xml"/><Relationship Id="rId4" Type="http://schemas.openxmlformats.org/officeDocument/2006/relationships/image" Target="../media/image29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" Target="slide1.xml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6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7.jpeg"/><Relationship Id="rId7" Type="http://schemas.openxmlformats.org/officeDocument/2006/relationships/image" Target="../media/image68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5" Type="http://schemas.openxmlformats.org/officeDocument/2006/relationships/image" Target="../media/image60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jpeg"/><Relationship Id="rId7" Type="http://schemas.openxmlformats.org/officeDocument/2006/relationships/image" Target="../media/image74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64.png"/><Relationship Id="rId4" Type="http://schemas.openxmlformats.org/officeDocument/2006/relationships/image" Target="../media/image53.png"/><Relationship Id="rId9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55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ergie.ch/standard-minergie-p-fr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fond_int-def-EL.png"/>
          <p:cNvPicPr>
            <a:picLocks noChangeAspect="1"/>
          </p:cNvPicPr>
          <p:nvPr/>
        </p:nvPicPr>
        <p:blipFill>
          <a:blip r:embed="rId3" cstate="print"/>
          <a:srcRect l="39938"/>
          <a:stretch>
            <a:fillRect/>
          </a:stretch>
        </p:blipFill>
        <p:spPr bwMode="auto">
          <a:xfrm>
            <a:off x="3313113" y="3573463"/>
            <a:ext cx="5830887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5"/>
          <p:cNvGrpSpPr/>
          <p:nvPr/>
        </p:nvGrpSpPr>
        <p:grpSpPr>
          <a:xfrm>
            <a:off x="1187450" y="1844824"/>
            <a:ext cx="4254500" cy="1944687"/>
            <a:chOff x="1187450" y="1844824"/>
            <a:chExt cx="4254500" cy="1944687"/>
          </a:xfrm>
        </p:grpSpPr>
        <p:sp>
          <p:nvSpPr>
            <p:cNvPr id="13" name="Rettangolo 4"/>
            <p:cNvSpPr/>
            <p:nvPr/>
          </p:nvSpPr>
          <p:spPr>
            <a:xfrm>
              <a:off x="1187450" y="1844824"/>
              <a:ext cx="4225925" cy="1944687"/>
            </a:xfrm>
            <a:prstGeom prst="rect">
              <a:avLst/>
            </a:prstGeom>
            <a:solidFill>
              <a:schemeClr val="accent1">
                <a:lumMod val="50000"/>
                <a:alpha val="82353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800">
                <a:solidFill>
                  <a:schemeClr val="accent1">
                    <a:lumMod val="50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1403350" y="2039938"/>
              <a:ext cx="4038600" cy="1511300"/>
            </a:xfrm>
            <a:prstGeom prst="rect">
              <a:avLst/>
            </a:prstGeom>
          </p:spPr>
          <p:txBody>
            <a:bodyPr/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0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l">
                <a:tabLst>
                  <a:tab pos="628650" algn="l"/>
                </a:tabLst>
                <a:defRPr/>
              </a:pPr>
              <a:r>
                <a:rPr lang="fr-FR" sz="1400" b="0" cap="all" dirty="0" smtClean="0">
                  <a:solidFill>
                    <a:schemeClr val="bg1"/>
                  </a:solidFill>
                  <a:latin typeface="Arial"/>
                  <a:cs typeface="Arial"/>
                </a:rPr>
                <a:t>    Forum du numérique industriel </a:t>
              </a:r>
            </a:p>
            <a:p>
              <a:pPr algn="l">
                <a:tabLst>
                  <a:tab pos="628650" algn="l"/>
                </a:tabLst>
                <a:defRPr/>
              </a:pPr>
              <a:r>
                <a:rPr lang="fr-FR" sz="3200" b="0" cap="all" dirty="0" smtClean="0">
                  <a:solidFill>
                    <a:schemeClr val="bg1"/>
                  </a:solidFill>
                  <a:latin typeface="Arial"/>
                  <a:cs typeface="Arial"/>
                </a:rPr>
                <a:t/>
              </a:r>
              <a:br>
                <a:rPr lang="fr-FR" sz="3200" b="0" cap="all" dirty="0" smtClean="0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fr-FR" sz="3200" b="0" cap="all" dirty="0" smtClean="0">
                  <a:solidFill>
                    <a:srgbClr val="B3C938"/>
                  </a:solidFill>
                  <a:latin typeface="Arial"/>
                  <a:cs typeface="Arial"/>
                </a:rPr>
                <a:t>Smart Building</a:t>
              </a:r>
              <a:endParaRPr lang="fr-FR" sz="2400" b="0" cap="all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2054" name="Image 20" descr="trame.png"/>
          <p:cNvPicPr>
            <a:picLocks noChangeAspect="1"/>
          </p:cNvPicPr>
          <p:nvPr/>
        </p:nvPicPr>
        <p:blipFill>
          <a:blip r:embed="rId4" cstate="print"/>
          <a:srcRect l="27307"/>
          <a:stretch>
            <a:fillRect/>
          </a:stretch>
        </p:blipFill>
        <p:spPr bwMode="auto">
          <a:xfrm>
            <a:off x="2501900" y="4221163"/>
            <a:ext cx="6646863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2" descr="friseges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25" y="2132856"/>
            <a:ext cx="6302375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age 20" descr="trame.png"/>
          <p:cNvPicPr>
            <a:picLocks noChangeAspect="1"/>
          </p:cNvPicPr>
          <p:nvPr/>
        </p:nvPicPr>
        <p:blipFill>
          <a:blip r:embed="rId4" cstate="print"/>
          <a:srcRect l="27307"/>
          <a:stretch>
            <a:fillRect/>
          </a:stretch>
        </p:blipFill>
        <p:spPr bwMode="auto">
          <a:xfrm>
            <a:off x="2501900" y="4221163"/>
            <a:ext cx="6646863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tangolo 4"/>
          <p:cNvSpPr/>
          <p:nvPr/>
        </p:nvSpPr>
        <p:spPr>
          <a:xfrm>
            <a:off x="1042988" y="2132856"/>
            <a:ext cx="3960812" cy="1223963"/>
          </a:xfrm>
          <a:prstGeom prst="rect">
            <a:avLst/>
          </a:prstGeom>
          <a:solidFill>
            <a:srgbClr val="093066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116013" y="2194769"/>
            <a:ext cx="4452937" cy="8223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tabLst>
                <a:tab pos="628650" algn="l"/>
              </a:tabLst>
              <a:defRPr/>
            </a:pPr>
            <a:r>
              <a:rPr lang="fr-FR" sz="2200" b="0" cap="all" dirty="0" smtClean="0">
                <a:solidFill>
                  <a:schemeClr val="bg1"/>
                </a:solidFill>
                <a:latin typeface="Arial"/>
                <a:cs typeface="Arial"/>
              </a:rPr>
              <a:t>Les solutions Legrand</a:t>
            </a:r>
            <a:br>
              <a:rPr lang="fr-FR" sz="2200" b="0" cap="all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FR" sz="2200" b="0" cap="all" dirty="0" smtClean="0">
                <a:solidFill>
                  <a:schemeClr val="bg1"/>
                </a:solidFill>
                <a:latin typeface="Arial"/>
                <a:cs typeface="Arial"/>
              </a:rPr>
              <a:t>VERS le pilotage</a:t>
            </a:r>
            <a:br>
              <a:rPr lang="fr-FR" sz="2200" b="0" cap="all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FR" sz="2200" b="0" cap="all" dirty="0" smtClean="0">
                <a:solidFill>
                  <a:schemeClr val="bg1"/>
                </a:solidFill>
                <a:latin typeface="Arial"/>
                <a:cs typeface="Arial"/>
              </a:rPr>
              <a:t>GLOBAL DU BATIMENT</a:t>
            </a:r>
            <a:endParaRPr lang="fr-FR" sz="2200" b="0" cap="all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" name="Grouper 4"/>
          <p:cNvGrpSpPr>
            <a:grpSpLocks/>
          </p:cNvGrpSpPr>
          <p:nvPr/>
        </p:nvGrpSpPr>
        <p:grpSpPr bwMode="auto">
          <a:xfrm>
            <a:off x="468313" y="3274269"/>
            <a:ext cx="4103687" cy="2436812"/>
            <a:chOff x="1043608" y="3645024"/>
            <a:chExt cx="4104456" cy="2437021"/>
          </a:xfrm>
        </p:grpSpPr>
        <p:sp>
          <p:nvSpPr>
            <p:cNvPr id="24" name="Ellipse 23"/>
            <p:cNvSpPr/>
            <p:nvPr/>
          </p:nvSpPr>
          <p:spPr>
            <a:xfrm>
              <a:off x="3234769" y="4076861"/>
              <a:ext cx="454110" cy="454064"/>
            </a:xfrm>
            <a:prstGeom prst="ellipse">
              <a:avLst/>
            </a:prstGeom>
            <a:solidFill>
              <a:schemeClr val="bg1"/>
            </a:solidFill>
            <a:ln cap="flat">
              <a:noFill/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8203" name="Image 46" descr="pictos-cercle-petit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608" y="3645024"/>
              <a:ext cx="4104456" cy="2437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5" descr="Slide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8135367" cy="536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itre 1"/>
          <p:cNvSpPr txBox="1">
            <a:spLocks/>
          </p:cNvSpPr>
          <p:nvPr/>
        </p:nvSpPr>
        <p:spPr bwMode="auto">
          <a:xfrm>
            <a:off x="1387152" y="404664"/>
            <a:ext cx="707328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fr-FR" sz="2000" cap="all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</a:t>
            </a:r>
            <a:r>
              <a:rPr lang="fr-FR" altLang="fr-FR" sz="2000" cap="all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’</a:t>
            </a:r>
            <a:r>
              <a:rPr lang="fr-FR" sz="2000" cap="all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ECO-EFFICACITE</a:t>
            </a:r>
            <a:r>
              <a:rPr lang="fr-FR" sz="2000" b="0" dirty="0">
                <a:solidFill>
                  <a:srgbClr val="376092"/>
                </a:solidFill>
                <a:cs typeface="Arial" charset="0"/>
              </a:rPr>
              <a:t> </a:t>
            </a:r>
            <a:r>
              <a:rPr lang="fr-FR" sz="2000" b="0" dirty="0">
                <a:solidFill>
                  <a:srgbClr val="7F7F7F"/>
                </a:solidFill>
                <a:cs typeface="Arial" charset="0"/>
              </a:rPr>
              <a:t>DES BATIMENTS TERTIAIRES</a:t>
            </a:r>
            <a:endParaRPr lang="fr-FR" sz="2000" b="0" baseline="30000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9222" name="Titre 1"/>
          <p:cNvSpPr txBox="1">
            <a:spLocks/>
          </p:cNvSpPr>
          <p:nvPr/>
        </p:nvSpPr>
        <p:spPr bwMode="auto">
          <a:xfrm>
            <a:off x="397768" y="1052736"/>
            <a:ext cx="40302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200" b="0" dirty="0">
                <a:solidFill>
                  <a:srgbClr val="7F7F7F"/>
                </a:solidFill>
              </a:rPr>
              <a:t>Legrand contribue à l</a:t>
            </a:r>
            <a:r>
              <a:rPr lang="fr-FR" altLang="fr-FR" sz="1200" b="0" dirty="0">
                <a:solidFill>
                  <a:srgbClr val="7F7F7F"/>
                </a:solidFill>
              </a:rPr>
              <a:t>’</a:t>
            </a:r>
            <a:r>
              <a:rPr lang="fr-FR" sz="1200" b="0" dirty="0">
                <a:solidFill>
                  <a:srgbClr val="7F7F7F"/>
                </a:solidFill>
              </a:rPr>
              <a:t>éco efficacité des bâtiments tertiaires en proposant des solutions adaptées à chaque configuration : mesure, affichage, éclairage, chauffage…</a:t>
            </a:r>
          </a:p>
        </p:txBody>
      </p:sp>
      <p:grpSp>
        <p:nvGrpSpPr>
          <p:cNvPr id="2" name="Grouper 11"/>
          <p:cNvGrpSpPr>
            <a:grpSpLocks/>
          </p:cNvGrpSpPr>
          <p:nvPr/>
        </p:nvGrpSpPr>
        <p:grpSpPr bwMode="auto">
          <a:xfrm>
            <a:off x="5995988" y="6462713"/>
            <a:ext cx="2679700" cy="369887"/>
            <a:chOff x="5996666" y="6463496"/>
            <a:chExt cx="2679022" cy="369104"/>
          </a:xfrm>
        </p:grpSpPr>
        <p:sp>
          <p:nvSpPr>
            <p:cNvPr id="9225" name="Text Box 13"/>
            <p:cNvSpPr txBox="1">
              <a:spLocks noChangeArrowheads="1"/>
            </p:cNvSpPr>
            <p:nvPr/>
          </p:nvSpPr>
          <p:spPr bwMode="auto">
            <a:xfrm>
              <a:off x="6156962" y="6601316"/>
              <a:ext cx="2518726" cy="23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 b="0">
                  <a:solidFill>
                    <a:srgbClr val="717271"/>
                  </a:solidFill>
                  <a:cs typeface="Arial" charset="0"/>
                </a:rPr>
                <a:t>SOLUTIONS D</a:t>
              </a:r>
              <a:r>
                <a:rPr lang="fr-FR" altLang="fr-FR" sz="900" b="0">
                  <a:solidFill>
                    <a:srgbClr val="717271"/>
                  </a:solidFill>
                  <a:cs typeface="Arial" charset="0"/>
                </a:rPr>
                <a:t>’</a:t>
              </a:r>
              <a:r>
                <a:rPr lang="fr-FR" sz="900" b="0">
                  <a:solidFill>
                    <a:srgbClr val="717271"/>
                  </a:solidFill>
                  <a:cs typeface="Arial" charset="0"/>
                </a:rPr>
                <a:t>EFFICACITÉ ÉNERGÉTIQUE</a:t>
              </a:r>
              <a:endParaRPr lang="fr-FR" sz="900">
                <a:solidFill>
                  <a:srgbClr val="717271"/>
                </a:solidFill>
                <a:cs typeface="Arial" charset="0"/>
              </a:endParaRPr>
            </a:p>
          </p:txBody>
        </p:sp>
        <p:pic>
          <p:nvPicPr>
            <p:cNvPr id="9226" name="Image 13" descr="logo N&amp;V.png"/>
            <p:cNvPicPr>
              <a:picLocks noChangeAspect="1"/>
            </p:cNvPicPr>
            <p:nvPr/>
          </p:nvPicPr>
          <p:blipFill>
            <a:blip r:embed="rId4" cstate="print"/>
            <a:srcRect l="76671" b="26341"/>
            <a:stretch>
              <a:fillRect/>
            </a:stretch>
          </p:blipFill>
          <p:spPr bwMode="auto">
            <a:xfrm>
              <a:off x="5996666" y="6463496"/>
              <a:ext cx="282318" cy="33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Line 91"/>
          <p:cNvSpPr>
            <a:spLocks noChangeShapeType="1"/>
          </p:cNvSpPr>
          <p:nvPr/>
        </p:nvSpPr>
        <p:spPr bwMode="auto">
          <a:xfrm flipV="1">
            <a:off x="1459855" y="764679"/>
            <a:ext cx="5713398" cy="0"/>
          </a:xfrm>
          <a:prstGeom prst="line">
            <a:avLst/>
          </a:prstGeom>
          <a:noFill/>
          <a:ln w="9525">
            <a:solidFill>
              <a:srgbClr val="00274F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2" descr="friseges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25" y="2359025"/>
            <a:ext cx="6302375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r 8"/>
          <p:cNvGrpSpPr>
            <a:grpSpLocks/>
          </p:cNvGrpSpPr>
          <p:nvPr/>
        </p:nvGrpSpPr>
        <p:grpSpPr bwMode="auto">
          <a:xfrm>
            <a:off x="5995988" y="6462713"/>
            <a:ext cx="2679700" cy="369887"/>
            <a:chOff x="5996666" y="6463496"/>
            <a:chExt cx="2679022" cy="369104"/>
          </a:xfrm>
        </p:grpSpPr>
        <p:sp>
          <p:nvSpPr>
            <p:cNvPr id="10252" name="Text Box 13"/>
            <p:cNvSpPr txBox="1">
              <a:spLocks noChangeArrowheads="1"/>
            </p:cNvSpPr>
            <p:nvPr/>
          </p:nvSpPr>
          <p:spPr bwMode="auto">
            <a:xfrm>
              <a:off x="6156962" y="6601316"/>
              <a:ext cx="2518726" cy="23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 b="0">
                  <a:solidFill>
                    <a:srgbClr val="717271"/>
                  </a:solidFill>
                  <a:cs typeface="Arial" charset="0"/>
                </a:rPr>
                <a:t>SOLUTIONS D</a:t>
              </a:r>
              <a:r>
                <a:rPr lang="fr-FR" altLang="fr-FR" sz="900" b="0">
                  <a:solidFill>
                    <a:srgbClr val="717271"/>
                  </a:solidFill>
                  <a:cs typeface="Arial" charset="0"/>
                </a:rPr>
                <a:t>’</a:t>
              </a:r>
              <a:r>
                <a:rPr lang="fr-FR" sz="900" b="0">
                  <a:solidFill>
                    <a:srgbClr val="717271"/>
                  </a:solidFill>
                  <a:cs typeface="Arial" charset="0"/>
                </a:rPr>
                <a:t>EFFICACITÉ ÉNERGÉTIQUE</a:t>
              </a:r>
              <a:endParaRPr lang="fr-FR" sz="900">
                <a:solidFill>
                  <a:srgbClr val="717271"/>
                </a:solidFill>
                <a:cs typeface="Arial" charset="0"/>
              </a:endParaRPr>
            </a:p>
          </p:txBody>
        </p:sp>
        <p:pic>
          <p:nvPicPr>
            <p:cNvPr id="10253" name="Image 12" descr="logo N&amp;V.png"/>
            <p:cNvPicPr>
              <a:picLocks noChangeAspect="1"/>
            </p:cNvPicPr>
            <p:nvPr/>
          </p:nvPicPr>
          <p:blipFill>
            <a:blip r:embed="rId4" cstate="print"/>
            <a:srcRect l="76671" b="26341"/>
            <a:stretch>
              <a:fillRect/>
            </a:stretch>
          </p:blipFill>
          <p:spPr bwMode="auto">
            <a:xfrm>
              <a:off x="5996666" y="6463496"/>
              <a:ext cx="282318" cy="33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6" name="Image 20" descr="trame.png"/>
          <p:cNvPicPr>
            <a:picLocks noChangeAspect="1"/>
          </p:cNvPicPr>
          <p:nvPr/>
        </p:nvPicPr>
        <p:blipFill>
          <a:blip r:embed="rId5" cstate="print"/>
          <a:srcRect l="27307"/>
          <a:stretch>
            <a:fillRect/>
          </a:stretch>
        </p:blipFill>
        <p:spPr bwMode="auto">
          <a:xfrm>
            <a:off x="2501900" y="4221163"/>
            <a:ext cx="6646863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4"/>
          <p:cNvSpPr/>
          <p:nvPr/>
        </p:nvSpPr>
        <p:spPr>
          <a:xfrm>
            <a:off x="1042988" y="2359025"/>
            <a:ext cx="3960812" cy="1223963"/>
          </a:xfrm>
          <a:prstGeom prst="rect">
            <a:avLst/>
          </a:prstGeom>
          <a:solidFill>
            <a:srgbClr val="093066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98563" y="2420938"/>
            <a:ext cx="4452937" cy="8223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tabLst>
                <a:tab pos="628650" algn="l"/>
              </a:tabLst>
              <a:defRPr/>
            </a:pPr>
            <a:r>
              <a:rPr lang="fr-FR" sz="2400" b="0" cap="all" dirty="0" smtClean="0">
                <a:solidFill>
                  <a:schemeClr val="bg1"/>
                </a:solidFill>
                <a:latin typeface="Arial"/>
                <a:cs typeface="Arial"/>
              </a:rPr>
              <a:t>VERS le pilotage</a:t>
            </a:r>
            <a:br>
              <a:rPr lang="fr-FR" sz="2400" b="0" cap="all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FR" sz="2400" b="0" cap="all" dirty="0" smtClean="0">
                <a:solidFill>
                  <a:schemeClr val="bg1"/>
                </a:solidFill>
                <a:latin typeface="Arial"/>
                <a:cs typeface="Arial"/>
              </a:rPr>
              <a:t>GLOBAL DU BATIMENT</a:t>
            </a:r>
            <a:endParaRPr lang="fr-FR" sz="2400" b="0" cap="all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4" name="Grouper 4"/>
          <p:cNvGrpSpPr>
            <a:grpSpLocks/>
          </p:cNvGrpSpPr>
          <p:nvPr/>
        </p:nvGrpSpPr>
        <p:grpSpPr bwMode="auto">
          <a:xfrm>
            <a:off x="468313" y="3500438"/>
            <a:ext cx="4103687" cy="2436812"/>
            <a:chOff x="1043608" y="3645024"/>
            <a:chExt cx="4104456" cy="2437021"/>
          </a:xfrm>
        </p:grpSpPr>
        <p:sp>
          <p:nvSpPr>
            <p:cNvPr id="3" name="Ellipse 2"/>
            <p:cNvSpPr/>
            <p:nvPr/>
          </p:nvSpPr>
          <p:spPr>
            <a:xfrm>
              <a:off x="3234769" y="4076861"/>
              <a:ext cx="454110" cy="454064"/>
            </a:xfrm>
            <a:prstGeom prst="ellipse">
              <a:avLst/>
            </a:prstGeom>
            <a:solidFill>
              <a:schemeClr val="bg1"/>
            </a:solidFill>
            <a:ln cap="flat">
              <a:noFill/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0251" name="Image 46" descr="pictos-cercle-petit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608" y="3645024"/>
              <a:ext cx="4104456" cy="2437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" descr="slide12fo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675"/>
            <a:ext cx="91440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ZoneTexte 85"/>
          <p:cNvSpPr txBox="1"/>
          <p:nvPr/>
        </p:nvSpPr>
        <p:spPr>
          <a:xfrm>
            <a:off x="533400" y="6165304"/>
            <a:ext cx="2133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(1) Une marque du Groupe Legrand</a:t>
            </a:r>
            <a:endParaRPr lang="fr-FR" sz="800" baseline="30000" dirty="0">
              <a:solidFill>
                <a:schemeClr val="bg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er 33"/>
          <p:cNvGrpSpPr>
            <a:grpSpLocks/>
          </p:cNvGrpSpPr>
          <p:nvPr/>
        </p:nvGrpSpPr>
        <p:grpSpPr bwMode="auto">
          <a:xfrm>
            <a:off x="5508104" y="5949280"/>
            <a:ext cx="2679700" cy="369887"/>
            <a:chOff x="5996666" y="6463496"/>
            <a:chExt cx="2679022" cy="369104"/>
          </a:xfrm>
        </p:grpSpPr>
        <p:sp>
          <p:nvSpPr>
            <p:cNvPr id="11315" name="Text Box 13"/>
            <p:cNvSpPr txBox="1">
              <a:spLocks noChangeArrowheads="1"/>
            </p:cNvSpPr>
            <p:nvPr/>
          </p:nvSpPr>
          <p:spPr bwMode="auto">
            <a:xfrm>
              <a:off x="6156962" y="6601316"/>
              <a:ext cx="2518726" cy="23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 b="0">
                  <a:solidFill>
                    <a:srgbClr val="717271"/>
                  </a:solidFill>
                  <a:cs typeface="Arial" charset="0"/>
                </a:rPr>
                <a:t>SOLUTIONS D</a:t>
              </a:r>
              <a:r>
                <a:rPr lang="fr-FR" altLang="fr-FR" sz="900" b="0">
                  <a:solidFill>
                    <a:srgbClr val="717271"/>
                  </a:solidFill>
                  <a:cs typeface="Arial" charset="0"/>
                </a:rPr>
                <a:t>’</a:t>
              </a:r>
              <a:r>
                <a:rPr lang="fr-FR" sz="900" b="0">
                  <a:solidFill>
                    <a:srgbClr val="717271"/>
                  </a:solidFill>
                  <a:cs typeface="Arial" charset="0"/>
                </a:rPr>
                <a:t>EFFICACITÉ ÉNERGÉTIQUE</a:t>
              </a:r>
              <a:endParaRPr lang="fr-FR" sz="900">
                <a:solidFill>
                  <a:srgbClr val="717271"/>
                </a:solidFill>
                <a:cs typeface="Arial" charset="0"/>
              </a:endParaRPr>
            </a:p>
          </p:txBody>
        </p:sp>
        <p:pic>
          <p:nvPicPr>
            <p:cNvPr id="11316" name="Image 35" descr="logo N&amp;V.png"/>
            <p:cNvPicPr>
              <a:picLocks noChangeAspect="1"/>
            </p:cNvPicPr>
            <p:nvPr/>
          </p:nvPicPr>
          <p:blipFill>
            <a:blip r:embed="rId3" cstate="print"/>
            <a:srcRect l="76671" b="26341"/>
            <a:stretch>
              <a:fillRect/>
            </a:stretch>
          </p:blipFill>
          <p:spPr bwMode="auto">
            <a:xfrm>
              <a:off x="5996666" y="6463496"/>
              <a:ext cx="282318" cy="33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323528" y="620688"/>
            <a:ext cx="7981950" cy="4572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fr-FR" sz="20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LEGRAND ACTEUR DU BATIMENT </a:t>
            </a:r>
            <a:r>
              <a:rPr lang="fr-FR" sz="2000" b="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NOUVELLE GENERATION</a:t>
            </a:r>
          </a:p>
        </p:txBody>
      </p:sp>
      <p:sp>
        <p:nvSpPr>
          <p:cNvPr id="78" name="ZoneTexte 77"/>
          <p:cNvSpPr txBox="1"/>
          <p:nvPr/>
        </p:nvSpPr>
        <p:spPr bwMode="auto">
          <a:xfrm>
            <a:off x="1428750" y="1268413"/>
            <a:ext cx="619283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cap="all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RT 2012  </a:t>
            </a:r>
            <a:r>
              <a:rPr lang="fr-FR" sz="1200" cap="all" dirty="0">
                <a:solidFill>
                  <a:srgbClr val="3F5889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fr-FR" sz="1200" cap="all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 iso 50001 </a:t>
            </a:r>
            <a:r>
              <a:rPr lang="fr-FR" sz="1200" cap="all" dirty="0">
                <a:solidFill>
                  <a:srgbClr val="3F5889"/>
                </a:solidFill>
                <a:ea typeface="ＭＳ Ｐゴシック" charset="0"/>
                <a:cs typeface="ＭＳ Ｐゴシック" charset="0"/>
              </a:rPr>
              <a:t> I            </a:t>
            </a:r>
            <a:r>
              <a:rPr lang="fr-FR" sz="1200" cap="all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fr-FR" sz="1200" cap="all" dirty="0">
                <a:solidFill>
                  <a:srgbClr val="3F5889"/>
                </a:solidFill>
                <a:ea typeface="ＭＳ Ｐゴシック" charset="0"/>
                <a:cs typeface="ＭＳ Ｐゴシック" charset="0"/>
              </a:rPr>
              <a:t>I  </a:t>
            </a:r>
            <a:r>
              <a:rPr lang="fr-FR" sz="1200" cap="all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       </a:t>
            </a:r>
            <a:r>
              <a:rPr lang="fr-FR" sz="1200" cap="all" dirty="0">
                <a:solidFill>
                  <a:srgbClr val="3F5889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fr-FR" sz="1200" cap="all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              </a:t>
            </a:r>
            <a:r>
              <a:rPr lang="fr-FR" sz="1200" cap="all" dirty="0">
                <a:solidFill>
                  <a:srgbClr val="3F5889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fr-FR" sz="1200" cap="all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 smart </a:t>
            </a:r>
            <a:r>
              <a:rPr lang="fr-FR" sz="1200" cap="all" dirty="0" err="1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grid</a:t>
            </a:r>
            <a:r>
              <a:rPr lang="fr-FR" sz="1200" cap="all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fr-FR" sz="1200" cap="all" dirty="0" err="1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ready</a:t>
            </a:r>
            <a:r>
              <a:rPr lang="fr-FR" sz="1200" cap="all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fr-FR" sz="1200" cap="all" dirty="0">
                <a:solidFill>
                  <a:srgbClr val="3F5889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fr-FR" sz="1200" cap="all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HPE </a:t>
            </a:r>
            <a:r>
              <a:rPr lang="fr-FR" sz="1200" cap="all" dirty="0">
                <a:solidFill>
                  <a:srgbClr val="3F5889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fr-FR" sz="1200" cap="all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THPE</a:t>
            </a:r>
          </a:p>
        </p:txBody>
      </p:sp>
      <p:pic>
        <p:nvPicPr>
          <p:cNvPr id="11273" name="Image 4" descr="photo-633601019248906250-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8975" y="1322388"/>
            <a:ext cx="4556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Image 5" descr="breeam_logo_smal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8475" y="1341438"/>
            <a:ext cx="461963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Image 6" descr="LEED_logo_USGBC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8575" y="1268413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r 11"/>
          <p:cNvGrpSpPr>
            <a:grpSpLocks/>
          </p:cNvGrpSpPr>
          <p:nvPr/>
        </p:nvGrpSpPr>
        <p:grpSpPr bwMode="auto">
          <a:xfrm>
            <a:off x="2771775" y="2347913"/>
            <a:ext cx="1481138" cy="1368425"/>
            <a:chOff x="2771800" y="2276475"/>
            <a:chExt cx="1481432" cy="1368549"/>
          </a:xfrm>
        </p:grpSpPr>
        <p:sp>
          <p:nvSpPr>
            <p:cNvPr id="45" name="Rettangolo 4"/>
            <p:cNvSpPr/>
            <p:nvPr/>
          </p:nvSpPr>
          <p:spPr>
            <a:xfrm>
              <a:off x="2771800" y="2276475"/>
              <a:ext cx="1295657" cy="1368549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800">
                <a:solidFill>
                  <a:schemeClr val="accent1">
                    <a:lumMod val="50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11312" name="ZoneTexte 63"/>
            <p:cNvSpPr txBox="1">
              <a:spLocks noChangeArrowheads="1"/>
            </p:cNvSpPr>
            <p:nvPr/>
          </p:nvSpPr>
          <p:spPr bwMode="auto">
            <a:xfrm>
              <a:off x="2814672" y="2276475"/>
              <a:ext cx="1184510" cy="110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>
                  <a:solidFill>
                    <a:srgbClr val="3F5889"/>
                  </a:solidFill>
                </a:rPr>
                <a:t>éclairage</a:t>
              </a:r>
            </a:p>
            <a:p>
              <a:r>
                <a:rPr lang="fr-FR" sz="800"/>
                <a:t>Gérer les éclairages </a:t>
              </a:r>
              <a:br>
                <a:rPr lang="fr-FR" sz="800"/>
              </a:br>
              <a:r>
                <a:rPr lang="fr-FR" sz="800"/>
                <a:t>en fonction de la lumière du jour et </a:t>
              </a:r>
              <a:br>
                <a:rPr lang="fr-FR" sz="800"/>
              </a:br>
              <a:r>
                <a:rPr lang="fr-FR" sz="800"/>
                <a:t>de la présence </a:t>
              </a:r>
              <a:br>
                <a:rPr lang="fr-FR" sz="800"/>
              </a:br>
              <a:r>
                <a:rPr lang="fr-FR" sz="800"/>
                <a:t>des personnes, </a:t>
              </a:r>
              <a:br>
                <a:rPr lang="fr-FR" sz="800"/>
              </a:br>
              <a:r>
                <a:rPr lang="fr-FR" sz="800"/>
                <a:t>en conformité </a:t>
              </a:r>
              <a:br>
                <a:rPr lang="fr-FR" sz="800"/>
              </a:br>
              <a:r>
                <a:rPr lang="fr-FR" sz="800"/>
                <a:t>avec la RT 2012</a:t>
              </a: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2800381" y="3357660"/>
              <a:ext cx="1127349" cy="2159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800" dirty="0">
                  <a:solidFill>
                    <a:schemeClr val="bg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Legrand </a:t>
              </a:r>
              <a:r>
                <a:rPr lang="fr-FR" sz="800" dirty="0">
                  <a:solidFill>
                    <a:srgbClr val="3F5889"/>
                  </a:solidFill>
                  <a:ea typeface="ＭＳ Ｐゴシック" charset="0"/>
                  <a:cs typeface="ＭＳ Ｐゴシック" charset="0"/>
                </a:rPr>
                <a:t>I</a:t>
              </a:r>
              <a:r>
                <a:rPr lang="fr-FR" sz="800" dirty="0">
                  <a:solidFill>
                    <a:schemeClr val="bg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 Sarlam</a:t>
              </a:r>
              <a:r>
                <a:rPr lang="fr-FR" sz="800" baseline="30000" dirty="0">
                  <a:solidFill>
                    <a:schemeClr val="bg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(1)</a:t>
              </a:r>
            </a:p>
          </p:txBody>
        </p:sp>
        <p:pic>
          <p:nvPicPr>
            <p:cNvPr id="11314" name="Image 3" descr="slide12-2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79912" y="2852936"/>
              <a:ext cx="473320" cy="444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er 12"/>
          <p:cNvGrpSpPr>
            <a:grpSpLocks/>
          </p:cNvGrpSpPr>
          <p:nvPr/>
        </p:nvGrpSpPr>
        <p:grpSpPr bwMode="auto">
          <a:xfrm>
            <a:off x="5003800" y="2349500"/>
            <a:ext cx="1501775" cy="1366838"/>
            <a:chOff x="5004048" y="2276872"/>
            <a:chExt cx="1500751" cy="1368152"/>
          </a:xfrm>
        </p:grpSpPr>
        <p:sp>
          <p:nvSpPr>
            <p:cNvPr id="46" name="Rettangolo 4"/>
            <p:cNvSpPr/>
            <p:nvPr/>
          </p:nvSpPr>
          <p:spPr>
            <a:xfrm>
              <a:off x="5004048" y="2276872"/>
              <a:ext cx="1296104" cy="1368152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800">
                <a:solidFill>
                  <a:schemeClr val="accent1">
                    <a:lumMod val="50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11308" name="ZoneTexte 65"/>
            <p:cNvSpPr txBox="1">
              <a:spLocks noChangeArrowheads="1"/>
            </p:cNvSpPr>
            <p:nvPr/>
          </p:nvSpPr>
          <p:spPr bwMode="auto">
            <a:xfrm>
              <a:off x="5076825" y="2349500"/>
              <a:ext cx="1150938" cy="101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>
                  <a:solidFill>
                    <a:srgbClr val="1CA64B"/>
                  </a:solidFill>
                </a:rPr>
                <a:t>Éclairage de sécurité</a:t>
              </a:r>
            </a:p>
            <a:p>
              <a:r>
                <a:rPr lang="fr-FR" sz="800"/>
                <a:t>Vérifier l</a:t>
              </a:r>
              <a:r>
                <a:rPr lang="fr-FR" altLang="fr-FR" sz="800"/>
                <a:t>’</a:t>
              </a:r>
              <a:r>
                <a:rPr lang="fr-FR" sz="800"/>
                <a:t>ensemble de l</a:t>
              </a:r>
              <a:r>
                <a:rPr lang="fr-FR" altLang="fr-FR" sz="800"/>
                <a:t>’</a:t>
              </a:r>
              <a:r>
                <a:rPr lang="fr-FR" sz="800"/>
                <a:t>installation et l</a:t>
              </a:r>
              <a:r>
                <a:rPr lang="fr-FR" altLang="fr-FR" sz="800"/>
                <a:t>’</a:t>
              </a:r>
              <a:r>
                <a:rPr lang="fr-FR" sz="800"/>
                <a:t>état des blocs d</a:t>
              </a:r>
              <a:r>
                <a:rPr lang="fr-FR" altLang="fr-FR" sz="800"/>
                <a:t>’</a:t>
              </a:r>
              <a:r>
                <a:rPr lang="fr-FR" sz="800"/>
                <a:t>éclairage de sécurité</a:t>
              </a: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5111924" y="3357410"/>
              <a:ext cx="1043863" cy="2161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800" dirty="0">
                  <a:solidFill>
                    <a:schemeClr val="bg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Legrand </a:t>
              </a:r>
              <a:r>
                <a:rPr lang="fr-FR" sz="800" dirty="0">
                  <a:solidFill>
                    <a:srgbClr val="3F5889"/>
                  </a:solidFill>
                  <a:ea typeface="ＭＳ Ｐゴシック" charset="0"/>
                  <a:cs typeface="ＭＳ Ｐゴシック" charset="0"/>
                </a:rPr>
                <a:t>I</a:t>
              </a:r>
              <a:r>
                <a:rPr lang="fr-FR" sz="800" dirty="0">
                  <a:solidFill>
                    <a:schemeClr val="bg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 URA</a:t>
              </a:r>
              <a:r>
                <a:rPr lang="fr-FR" sz="800" baseline="30000" dirty="0">
                  <a:solidFill>
                    <a:schemeClr val="bg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(1)</a:t>
              </a:r>
            </a:p>
          </p:txBody>
        </p:sp>
        <p:pic>
          <p:nvPicPr>
            <p:cNvPr id="11310" name="Image 4" descr="slide12-3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12160" y="2708920"/>
              <a:ext cx="492639" cy="463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er 13"/>
          <p:cNvGrpSpPr>
            <a:grpSpLocks/>
          </p:cNvGrpSpPr>
          <p:nvPr/>
        </p:nvGrpSpPr>
        <p:grpSpPr bwMode="auto">
          <a:xfrm>
            <a:off x="6948488" y="2347913"/>
            <a:ext cx="1574800" cy="1454150"/>
            <a:chOff x="6948264" y="2276475"/>
            <a:chExt cx="1574516" cy="1453729"/>
          </a:xfrm>
        </p:grpSpPr>
        <p:sp>
          <p:nvSpPr>
            <p:cNvPr id="47" name="Rettangolo 4"/>
            <p:cNvSpPr/>
            <p:nvPr/>
          </p:nvSpPr>
          <p:spPr>
            <a:xfrm>
              <a:off x="6948264" y="2276475"/>
              <a:ext cx="1296753" cy="1368029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800">
                <a:solidFill>
                  <a:schemeClr val="accent1">
                    <a:lumMod val="50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11304" name="ZoneTexte 67"/>
            <p:cNvSpPr txBox="1">
              <a:spLocks noChangeArrowheads="1"/>
            </p:cNvSpPr>
            <p:nvPr/>
          </p:nvSpPr>
          <p:spPr bwMode="auto">
            <a:xfrm>
              <a:off x="7019688" y="2276475"/>
              <a:ext cx="1152317" cy="1139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>
                  <a:solidFill>
                    <a:srgbClr val="8AD8FF"/>
                  </a:solidFill>
                </a:rPr>
                <a:t>ouvrants, </a:t>
              </a:r>
              <a:r>
                <a:rPr lang="fr-FR" sz="1000">
                  <a:solidFill>
                    <a:srgbClr val="7071AE"/>
                  </a:solidFill>
                </a:rPr>
                <a:t>prises</a:t>
              </a:r>
            </a:p>
            <a:p>
              <a:r>
                <a:rPr lang="fr-FR" sz="800"/>
                <a:t>Gérer les ouvrants et les prises de courant à partir </a:t>
              </a:r>
              <a:br>
                <a:rPr lang="fr-FR" sz="800"/>
              </a:br>
              <a:r>
                <a:rPr lang="fr-FR" sz="800"/>
                <a:t>de scénarios, </a:t>
              </a:r>
              <a:br>
                <a:rPr lang="fr-FR" sz="800"/>
              </a:br>
              <a:r>
                <a:rPr lang="fr-FR" sz="800"/>
                <a:t>de gestion </a:t>
              </a:r>
              <a:br>
                <a:rPr lang="fr-FR" sz="800"/>
              </a:br>
              <a:r>
                <a:rPr lang="fr-FR" sz="800"/>
                <a:t>horaire...</a:t>
              </a: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7019688" y="3363597"/>
              <a:ext cx="609490" cy="2158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800" dirty="0">
                  <a:solidFill>
                    <a:schemeClr val="bg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Legrand</a:t>
              </a:r>
              <a:endParaRPr lang="fr-FR" sz="800" baseline="30000" dirty="0">
                <a:solidFill>
                  <a:schemeClr val="bg1">
                    <a:lumMod val="65000"/>
                  </a:schemeClr>
                </a:solidFill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1306" name="Image 5" descr="slide12-4-5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40352" y="3140968"/>
              <a:ext cx="782428" cy="589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er 14"/>
          <p:cNvGrpSpPr>
            <a:grpSpLocks/>
          </p:cNvGrpSpPr>
          <p:nvPr/>
        </p:nvGrpSpPr>
        <p:grpSpPr bwMode="auto">
          <a:xfrm>
            <a:off x="6948488" y="3775075"/>
            <a:ext cx="2195512" cy="1755775"/>
            <a:chOff x="6948264" y="3702982"/>
            <a:chExt cx="2195736" cy="1756292"/>
          </a:xfrm>
        </p:grpSpPr>
        <p:sp>
          <p:nvSpPr>
            <p:cNvPr id="49" name="Rettangolo 4"/>
            <p:cNvSpPr/>
            <p:nvPr/>
          </p:nvSpPr>
          <p:spPr>
            <a:xfrm>
              <a:off x="6948264" y="4077742"/>
              <a:ext cx="1800409" cy="1222735"/>
            </a:xfrm>
            <a:prstGeom prst="rect">
              <a:avLst/>
            </a:prstGeom>
            <a:solidFill>
              <a:srgbClr val="445C9A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800">
                <a:solidFill>
                  <a:schemeClr val="accent1">
                    <a:lumMod val="50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11301" name="ZoneTexte 75"/>
            <p:cNvSpPr txBox="1">
              <a:spLocks noChangeArrowheads="1"/>
            </p:cNvSpPr>
            <p:nvPr/>
          </p:nvSpPr>
          <p:spPr bwMode="auto">
            <a:xfrm>
              <a:off x="7053050" y="4077742"/>
              <a:ext cx="1551145" cy="122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>
                  <a:solidFill>
                    <a:schemeClr val="bg1"/>
                  </a:solidFill>
                </a:rPr>
                <a:t>Visualiser, </a:t>
              </a:r>
              <a:br>
                <a:rPr lang="fr-FR" sz="1000">
                  <a:solidFill>
                    <a:schemeClr val="bg1"/>
                  </a:solidFill>
                </a:rPr>
              </a:br>
              <a:r>
                <a:rPr lang="fr-FR" sz="1000">
                  <a:solidFill>
                    <a:schemeClr val="bg1"/>
                  </a:solidFill>
                </a:rPr>
                <a:t>piloter, </a:t>
              </a:r>
              <a:br>
                <a:rPr lang="fr-FR" sz="1000">
                  <a:solidFill>
                    <a:schemeClr val="bg1"/>
                  </a:solidFill>
                </a:rPr>
              </a:br>
              <a:r>
                <a:rPr lang="fr-FR" sz="1000">
                  <a:solidFill>
                    <a:schemeClr val="bg1"/>
                  </a:solidFill>
                </a:rPr>
                <a:t>être alerté</a:t>
              </a:r>
            </a:p>
            <a:p>
              <a:r>
                <a:rPr lang="fr-FR" sz="700">
                  <a:solidFill>
                    <a:schemeClr val="bg1"/>
                  </a:solidFill>
                </a:rPr>
                <a:t>Economies, sécurité </a:t>
              </a:r>
              <a:br>
                <a:rPr lang="fr-FR" sz="700">
                  <a:solidFill>
                    <a:schemeClr val="bg1"/>
                  </a:solidFill>
                </a:rPr>
              </a:br>
              <a:r>
                <a:rPr lang="fr-FR" sz="700">
                  <a:solidFill>
                    <a:schemeClr val="bg1"/>
                  </a:solidFill>
                </a:rPr>
                <a:t>et gain de temps : </a:t>
              </a:r>
              <a:br>
                <a:rPr lang="fr-FR" sz="700">
                  <a:solidFill>
                    <a:schemeClr val="bg1"/>
                  </a:solidFill>
                </a:rPr>
              </a:br>
              <a:r>
                <a:rPr lang="fr-FR" sz="700">
                  <a:solidFill>
                    <a:schemeClr val="bg1"/>
                  </a:solidFill>
                </a:rPr>
                <a:t>le pilotage et la </a:t>
              </a:r>
              <a:br>
                <a:rPr lang="fr-FR" sz="700">
                  <a:solidFill>
                    <a:schemeClr val="bg1"/>
                  </a:solidFill>
                </a:rPr>
              </a:br>
              <a:r>
                <a:rPr lang="fr-FR" sz="700">
                  <a:solidFill>
                    <a:schemeClr val="bg1"/>
                  </a:solidFill>
                </a:rPr>
                <a:t>surveillance de tous </a:t>
              </a:r>
              <a:br>
                <a:rPr lang="fr-FR" sz="700">
                  <a:solidFill>
                    <a:schemeClr val="bg1"/>
                  </a:solidFill>
                </a:rPr>
              </a:br>
              <a:r>
                <a:rPr lang="fr-FR" sz="700">
                  <a:solidFill>
                    <a:schemeClr val="bg1"/>
                  </a:solidFill>
                </a:rPr>
                <a:t>les équipements se font depuis </a:t>
              </a:r>
              <a:br>
                <a:rPr lang="fr-FR" sz="700">
                  <a:solidFill>
                    <a:schemeClr val="bg1"/>
                  </a:solidFill>
                </a:rPr>
              </a:br>
              <a:r>
                <a:rPr lang="fr-FR" sz="700">
                  <a:solidFill>
                    <a:schemeClr val="bg1"/>
                  </a:solidFill>
                </a:rPr>
                <a:t>le poste de supervision</a:t>
              </a:r>
              <a:r>
                <a:rPr lang="fr-FR" sz="800">
                  <a:solidFill>
                    <a:schemeClr val="bg1"/>
                  </a:solidFill>
                </a:rPr>
                <a:t>.</a:t>
              </a:r>
            </a:p>
          </p:txBody>
        </p:sp>
        <p:pic>
          <p:nvPicPr>
            <p:cNvPr id="11302" name="Image 6" descr="slide12-6.png"/>
            <p:cNvPicPr>
              <a:picLocks noChangeAspect="1"/>
            </p:cNvPicPr>
            <p:nvPr/>
          </p:nvPicPr>
          <p:blipFill>
            <a:blip r:embed="rId10" cstate="print"/>
            <a:srcRect r="38028"/>
            <a:stretch>
              <a:fillRect/>
            </a:stretch>
          </p:blipFill>
          <p:spPr bwMode="auto">
            <a:xfrm>
              <a:off x="8028385" y="3702982"/>
              <a:ext cx="1115615" cy="1756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er 17"/>
          <p:cNvGrpSpPr>
            <a:grpSpLocks/>
          </p:cNvGrpSpPr>
          <p:nvPr/>
        </p:nvGrpSpPr>
        <p:grpSpPr bwMode="auto">
          <a:xfrm>
            <a:off x="900113" y="4149725"/>
            <a:ext cx="1524000" cy="1223963"/>
            <a:chOff x="899592" y="4077245"/>
            <a:chExt cx="1524462" cy="1223963"/>
          </a:xfrm>
        </p:grpSpPr>
        <p:sp>
          <p:nvSpPr>
            <p:cNvPr id="52" name="Rettangolo 4"/>
            <p:cNvSpPr/>
            <p:nvPr/>
          </p:nvSpPr>
          <p:spPr>
            <a:xfrm>
              <a:off x="899592" y="4077245"/>
              <a:ext cx="1295793" cy="1223963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800">
                <a:solidFill>
                  <a:schemeClr val="accent1">
                    <a:lumMod val="50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11297" name="ZoneTexte 69"/>
            <p:cNvSpPr txBox="1">
              <a:spLocks noChangeArrowheads="1"/>
            </p:cNvSpPr>
            <p:nvPr/>
          </p:nvSpPr>
          <p:spPr bwMode="auto">
            <a:xfrm>
              <a:off x="971051" y="4150270"/>
              <a:ext cx="1152874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>
                  <a:solidFill>
                    <a:srgbClr val="35B2EA"/>
                  </a:solidFill>
                </a:rPr>
                <a:t>mesure</a:t>
              </a:r>
            </a:p>
            <a:p>
              <a:r>
                <a:rPr lang="fr-FR" sz="800"/>
                <a:t>Mesurer et afficher </a:t>
              </a:r>
              <a:br>
                <a:rPr lang="fr-FR" sz="800"/>
              </a:br>
              <a:r>
                <a:rPr lang="fr-FR" sz="800"/>
                <a:t>la consommation des équipements, en conformité avec la RT 2012</a:t>
              </a: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969463" y="4972595"/>
              <a:ext cx="609785" cy="2159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800" dirty="0">
                  <a:solidFill>
                    <a:schemeClr val="bg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Legrand</a:t>
              </a:r>
              <a:endParaRPr lang="fr-FR" sz="800" baseline="30000" dirty="0">
                <a:solidFill>
                  <a:schemeClr val="bg1">
                    <a:lumMod val="65000"/>
                  </a:schemeClr>
                </a:solidFill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1299" name="Image 7" descr="slide12-7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79712" y="4797152"/>
              <a:ext cx="444342" cy="37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er 16"/>
          <p:cNvGrpSpPr>
            <a:grpSpLocks/>
          </p:cNvGrpSpPr>
          <p:nvPr/>
        </p:nvGrpSpPr>
        <p:grpSpPr bwMode="auto">
          <a:xfrm>
            <a:off x="2771775" y="4149725"/>
            <a:ext cx="1504950" cy="1223963"/>
            <a:chOff x="2771800" y="4077245"/>
            <a:chExt cx="1505143" cy="1223963"/>
          </a:xfrm>
        </p:grpSpPr>
        <p:sp>
          <p:nvSpPr>
            <p:cNvPr id="51" name="Rettangolo 4"/>
            <p:cNvSpPr/>
            <p:nvPr/>
          </p:nvSpPr>
          <p:spPr>
            <a:xfrm>
              <a:off x="2771800" y="4077245"/>
              <a:ext cx="1295566" cy="1223963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800">
                <a:solidFill>
                  <a:schemeClr val="accent1">
                    <a:lumMod val="50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11293" name="ZoneTexte 71"/>
            <p:cNvSpPr txBox="1">
              <a:spLocks noChangeArrowheads="1"/>
            </p:cNvSpPr>
            <p:nvPr/>
          </p:nvSpPr>
          <p:spPr bwMode="auto">
            <a:xfrm>
              <a:off x="2848010" y="4150270"/>
              <a:ext cx="1295566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>
                  <a:solidFill>
                    <a:srgbClr val="7F7F7F"/>
                  </a:solidFill>
                </a:rPr>
                <a:t>contrôle d</a:t>
              </a:r>
              <a:r>
                <a:rPr lang="fr-FR" altLang="fr-FR" sz="1000">
                  <a:solidFill>
                    <a:srgbClr val="7F7F7F"/>
                  </a:solidFill>
                </a:rPr>
                <a:t>’</a:t>
              </a:r>
              <a:r>
                <a:rPr lang="fr-FR" sz="1000">
                  <a:solidFill>
                    <a:srgbClr val="7F7F7F"/>
                  </a:solidFill>
                </a:rPr>
                <a:t>accès, cctv</a:t>
              </a:r>
            </a:p>
            <a:p>
              <a:r>
                <a:rPr lang="fr-FR" sz="800"/>
                <a:t>Contrôler les accès </a:t>
              </a:r>
              <a:br>
                <a:rPr lang="fr-FR" sz="800"/>
              </a:br>
              <a:r>
                <a:rPr lang="fr-FR" sz="800"/>
                <a:t>et superviser l</a:t>
              </a:r>
              <a:r>
                <a:rPr lang="fr-FR" altLang="fr-FR" sz="800"/>
                <a:t>’</a:t>
              </a:r>
              <a:r>
                <a:rPr lang="fr-FR" sz="800"/>
                <a:t>installation</a:t>
              </a: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2848010" y="4896395"/>
              <a:ext cx="1143147" cy="2159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800" dirty="0">
                  <a:solidFill>
                    <a:schemeClr val="bg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Legrand </a:t>
              </a:r>
              <a:r>
                <a:rPr lang="fr-FR" sz="800" dirty="0">
                  <a:solidFill>
                    <a:srgbClr val="3F5889"/>
                  </a:solidFill>
                  <a:ea typeface="ＭＳ Ｐゴシック" charset="0"/>
                  <a:cs typeface="ＭＳ Ｐゴシック" charset="0"/>
                </a:rPr>
                <a:t>I</a:t>
              </a:r>
              <a:r>
                <a:rPr lang="fr-FR" sz="800" dirty="0">
                  <a:solidFill>
                    <a:schemeClr val="bg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 URA</a:t>
              </a:r>
              <a:r>
                <a:rPr lang="fr-FR" sz="800" baseline="30000" dirty="0">
                  <a:solidFill>
                    <a:schemeClr val="bg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(1)</a:t>
              </a:r>
            </a:p>
          </p:txBody>
        </p:sp>
        <p:pic>
          <p:nvPicPr>
            <p:cNvPr id="11295" name="Image 8" descr="slide12-8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51920" y="4797152"/>
              <a:ext cx="425023" cy="425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er 15"/>
          <p:cNvGrpSpPr>
            <a:grpSpLocks/>
          </p:cNvGrpSpPr>
          <p:nvPr/>
        </p:nvGrpSpPr>
        <p:grpSpPr bwMode="auto">
          <a:xfrm>
            <a:off x="5003800" y="4149725"/>
            <a:ext cx="1514475" cy="1223963"/>
            <a:chOff x="5004048" y="4077245"/>
            <a:chExt cx="1514802" cy="1223963"/>
          </a:xfrm>
        </p:grpSpPr>
        <p:sp>
          <p:nvSpPr>
            <p:cNvPr id="50" name="Rettangolo 4"/>
            <p:cNvSpPr/>
            <p:nvPr/>
          </p:nvSpPr>
          <p:spPr>
            <a:xfrm>
              <a:off x="5004048" y="4077245"/>
              <a:ext cx="1295680" cy="1223963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800">
                <a:solidFill>
                  <a:schemeClr val="accent1">
                    <a:lumMod val="50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11289" name="ZoneTexte 73"/>
            <p:cNvSpPr txBox="1">
              <a:spLocks noChangeArrowheads="1"/>
            </p:cNvSpPr>
            <p:nvPr/>
          </p:nvSpPr>
          <p:spPr bwMode="auto">
            <a:xfrm>
              <a:off x="5027496" y="4122738"/>
              <a:ext cx="1204913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>
                  <a:solidFill>
                    <a:srgbClr val="FF0000"/>
                  </a:solidFill>
                </a:rPr>
                <a:t>Alarme incendie</a:t>
              </a:r>
            </a:p>
            <a:p>
              <a:r>
                <a:rPr lang="fr-FR" sz="800"/>
                <a:t>Contrôler l</a:t>
              </a:r>
              <a:r>
                <a:rPr lang="fr-FR" altLang="fr-FR" sz="800"/>
                <a:t>’</a:t>
              </a:r>
              <a:r>
                <a:rPr lang="fr-FR" sz="800"/>
                <a:t>ensemble de l</a:t>
              </a:r>
              <a:r>
                <a:rPr lang="fr-FR" altLang="fr-FR" sz="800"/>
                <a:t>’</a:t>
              </a:r>
              <a:r>
                <a:rPr lang="fr-FR" sz="800"/>
                <a:t>installation alarme incendie </a:t>
              </a:r>
              <a:br>
                <a:rPr lang="fr-FR" sz="800"/>
              </a:br>
              <a:r>
                <a:rPr lang="fr-FR" sz="800"/>
                <a:t>type 1 et l</a:t>
              </a:r>
              <a:r>
                <a:rPr lang="fr-FR" altLang="fr-FR" sz="800"/>
                <a:t>’</a:t>
              </a:r>
              <a:r>
                <a:rPr lang="fr-FR" sz="800"/>
                <a:t>état des équipements</a:t>
              </a: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5015163" y="5013870"/>
              <a:ext cx="1143247" cy="2159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800" dirty="0">
                  <a:solidFill>
                    <a:schemeClr val="bg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Legrand </a:t>
              </a:r>
              <a:r>
                <a:rPr lang="fr-FR" sz="800" dirty="0">
                  <a:solidFill>
                    <a:srgbClr val="3F5889"/>
                  </a:solidFill>
                  <a:ea typeface="ＭＳ Ｐゴシック" charset="0"/>
                  <a:cs typeface="ＭＳ Ｐゴシック" charset="0"/>
                </a:rPr>
                <a:t>I</a:t>
              </a:r>
              <a:r>
                <a:rPr lang="fr-FR" sz="800" dirty="0">
                  <a:solidFill>
                    <a:schemeClr val="bg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 URA</a:t>
              </a:r>
              <a:r>
                <a:rPr lang="fr-FR" sz="800" baseline="30000" dirty="0">
                  <a:solidFill>
                    <a:schemeClr val="bg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(1)</a:t>
              </a:r>
            </a:p>
          </p:txBody>
        </p:sp>
        <p:pic>
          <p:nvPicPr>
            <p:cNvPr id="11291" name="Image 9" descr="slide12-9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084168" y="4509120"/>
              <a:ext cx="434682" cy="38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er 10"/>
          <p:cNvGrpSpPr>
            <a:grpSpLocks/>
          </p:cNvGrpSpPr>
          <p:nvPr/>
        </p:nvGrpSpPr>
        <p:grpSpPr bwMode="auto">
          <a:xfrm>
            <a:off x="900113" y="2347913"/>
            <a:ext cx="1403350" cy="1368425"/>
            <a:chOff x="899592" y="2276475"/>
            <a:chExt cx="1404157" cy="1368549"/>
          </a:xfrm>
        </p:grpSpPr>
        <p:sp>
          <p:nvSpPr>
            <p:cNvPr id="34" name="Rettangolo 4"/>
            <p:cNvSpPr/>
            <p:nvPr/>
          </p:nvSpPr>
          <p:spPr>
            <a:xfrm>
              <a:off x="899592" y="2276475"/>
              <a:ext cx="1296145" cy="1368549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800">
                <a:solidFill>
                  <a:schemeClr val="accent1">
                    <a:lumMod val="50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11285" name="ZoneTexte 61"/>
            <p:cNvSpPr txBox="1">
              <a:spLocks noChangeArrowheads="1"/>
            </p:cNvSpPr>
            <p:nvPr/>
          </p:nvSpPr>
          <p:spPr bwMode="auto">
            <a:xfrm>
              <a:off x="899592" y="2276475"/>
              <a:ext cx="1296145" cy="1170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>
                  <a:solidFill>
                    <a:srgbClr val="FFAF36"/>
                  </a:solidFill>
                </a:rPr>
                <a:t>chauffage, ventilation, climatisation</a:t>
              </a:r>
            </a:p>
            <a:p>
              <a:r>
                <a:rPr lang="fr-FR" sz="800"/>
                <a:t>Réguler et optimiser </a:t>
              </a:r>
              <a:br>
                <a:rPr lang="fr-FR" sz="800"/>
              </a:br>
              <a:r>
                <a:rPr lang="fr-FR" sz="800"/>
                <a:t>la température et la ventilation du bâtiment suivant la présence des personnes</a:t>
              </a:r>
            </a:p>
          </p:txBody>
        </p:sp>
        <p:pic>
          <p:nvPicPr>
            <p:cNvPr id="11286" name="Image 2" descr="slide12-1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07704" y="3212976"/>
              <a:ext cx="396045" cy="405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ZoneTexte 52"/>
            <p:cNvSpPr txBox="1"/>
            <p:nvPr/>
          </p:nvSpPr>
          <p:spPr>
            <a:xfrm>
              <a:off x="899592" y="3403702"/>
              <a:ext cx="609951" cy="2159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800" dirty="0">
                  <a:solidFill>
                    <a:schemeClr val="bg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Legrand</a:t>
              </a:r>
              <a:endParaRPr lang="fr-FR" sz="800" baseline="30000" dirty="0">
                <a:solidFill>
                  <a:schemeClr val="bg1">
                    <a:lumMod val="65000"/>
                  </a:schemeClr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4" name="Line 91"/>
          <p:cNvSpPr>
            <a:spLocks noChangeShapeType="1"/>
          </p:cNvSpPr>
          <p:nvPr/>
        </p:nvSpPr>
        <p:spPr bwMode="auto">
          <a:xfrm flipV="1">
            <a:off x="323528" y="980728"/>
            <a:ext cx="5688632" cy="0"/>
          </a:xfrm>
          <a:prstGeom prst="line">
            <a:avLst/>
          </a:prstGeom>
          <a:noFill/>
          <a:ln w="9525">
            <a:solidFill>
              <a:srgbClr val="00274F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29" descr="Trame-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6338"/>
            <a:ext cx="91440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Rectangle 2"/>
          <p:cNvSpPr txBox="1">
            <a:spLocks noChangeArrowheads="1"/>
          </p:cNvSpPr>
          <p:nvPr/>
        </p:nvSpPr>
        <p:spPr bwMode="auto">
          <a:xfrm>
            <a:off x="1403648" y="404664"/>
            <a:ext cx="7344816" cy="4572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20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 QUOI SERT </a:t>
            </a:r>
            <a:r>
              <a:rPr lang="fr-FR" sz="2000" b="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LA MESURE ?</a:t>
            </a:r>
          </a:p>
        </p:txBody>
      </p:sp>
      <p:sp>
        <p:nvSpPr>
          <p:cNvPr id="14343" name="Text Box 30"/>
          <p:cNvSpPr txBox="1">
            <a:spLocks noChangeArrowheads="1"/>
          </p:cNvSpPr>
          <p:nvPr/>
        </p:nvSpPr>
        <p:spPr bwMode="auto">
          <a:xfrm>
            <a:off x="250825" y="1259036"/>
            <a:ext cx="7715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spcBef>
                <a:spcPct val="20000"/>
              </a:spcBef>
            </a:pPr>
            <a:r>
              <a:rPr lang="fr-FR" sz="1600" b="0">
                <a:solidFill>
                  <a:srgbClr val="7F7F7F"/>
                </a:solidFill>
              </a:rPr>
              <a:t>La mesure est la base de tout diagnostic. </a:t>
            </a:r>
            <a:br>
              <a:rPr lang="fr-FR" sz="1600" b="0">
                <a:solidFill>
                  <a:srgbClr val="7F7F7F"/>
                </a:solidFill>
              </a:rPr>
            </a:br>
            <a:r>
              <a:rPr lang="fr-FR" sz="1600" b="0">
                <a:solidFill>
                  <a:srgbClr val="7F7F7F"/>
                </a:solidFill>
              </a:rPr>
              <a:t>Pour réaliser des économies, il suffit de surveiller l</a:t>
            </a:r>
            <a:r>
              <a:rPr lang="fr-FR" altLang="fr-FR" sz="1600" b="0">
                <a:solidFill>
                  <a:srgbClr val="7F7F7F"/>
                </a:solidFill>
              </a:rPr>
              <a:t>’</a:t>
            </a:r>
            <a:r>
              <a:rPr lang="fr-FR" sz="1600" b="0">
                <a:solidFill>
                  <a:srgbClr val="7F7F7F"/>
                </a:solidFill>
              </a:rPr>
              <a:t>affichage des consommations.</a:t>
            </a:r>
          </a:p>
        </p:txBody>
      </p:sp>
      <p:sp>
        <p:nvSpPr>
          <p:cNvPr id="14344" name="Text Box 3"/>
          <p:cNvSpPr txBox="1">
            <a:spLocks noChangeArrowheads="1"/>
          </p:cNvSpPr>
          <p:nvPr/>
        </p:nvSpPr>
        <p:spPr bwMode="auto">
          <a:xfrm>
            <a:off x="4788917" y="2814018"/>
            <a:ext cx="3887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400" b="0" dirty="0">
                <a:solidFill>
                  <a:srgbClr val="808080"/>
                </a:solidFill>
              </a:rPr>
              <a:t>de surveiller les consommations </a:t>
            </a:r>
            <a:br>
              <a:rPr lang="fr-FR" sz="1400" b="0" dirty="0">
                <a:solidFill>
                  <a:srgbClr val="808080"/>
                </a:solidFill>
              </a:rPr>
            </a:br>
            <a:r>
              <a:rPr lang="fr-FR" sz="1400" b="0" dirty="0">
                <a:solidFill>
                  <a:srgbClr val="808080"/>
                </a:solidFill>
              </a:rPr>
              <a:t>et de réaliser une économie de 8 à 12 %.</a:t>
            </a:r>
          </a:p>
        </p:txBody>
      </p:sp>
      <p:sp>
        <p:nvSpPr>
          <p:cNvPr id="14345" name="Text Box 6"/>
          <p:cNvSpPr txBox="1">
            <a:spLocks noChangeArrowheads="1"/>
          </p:cNvSpPr>
          <p:nvPr/>
        </p:nvSpPr>
        <p:spPr bwMode="auto">
          <a:xfrm>
            <a:off x="4788917" y="3499818"/>
            <a:ext cx="38877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400" b="0" dirty="0">
                <a:solidFill>
                  <a:srgbClr val="808080"/>
                </a:solidFill>
              </a:rPr>
              <a:t>d'identifier clairement les postes </a:t>
            </a:r>
            <a:br>
              <a:rPr lang="fr-FR" sz="1400" b="0" dirty="0">
                <a:solidFill>
                  <a:srgbClr val="808080"/>
                </a:solidFill>
              </a:rPr>
            </a:br>
            <a:r>
              <a:rPr lang="fr-FR" sz="1400" b="0" dirty="0">
                <a:solidFill>
                  <a:srgbClr val="808080"/>
                </a:solidFill>
              </a:rPr>
              <a:t>de consommation par usage, par zone </a:t>
            </a:r>
            <a:br>
              <a:rPr lang="fr-FR" sz="1400" b="0" dirty="0">
                <a:solidFill>
                  <a:srgbClr val="808080"/>
                </a:solidFill>
              </a:rPr>
            </a:br>
            <a:r>
              <a:rPr lang="fr-FR" sz="1400" b="0" dirty="0">
                <a:solidFill>
                  <a:srgbClr val="808080"/>
                </a:solidFill>
              </a:rPr>
              <a:t>et par affichage distinct.</a:t>
            </a:r>
          </a:p>
          <a:p>
            <a:pPr algn="l">
              <a:spcBef>
                <a:spcPct val="50000"/>
              </a:spcBef>
            </a:pPr>
            <a:r>
              <a:rPr lang="fr-FR" sz="1400" b="0" dirty="0">
                <a:solidFill>
                  <a:srgbClr val="808080"/>
                </a:solidFill>
              </a:rPr>
              <a:t/>
            </a:r>
            <a:br>
              <a:rPr lang="fr-FR" sz="1400" b="0" dirty="0">
                <a:solidFill>
                  <a:srgbClr val="808080"/>
                </a:solidFill>
              </a:rPr>
            </a:br>
            <a:r>
              <a:rPr lang="fr-FR" sz="1400" b="0" dirty="0">
                <a:solidFill>
                  <a:srgbClr val="808080"/>
                </a:solidFill>
              </a:rPr>
              <a:t>d'engager une analyse détaillée.</a:t>
            </a:r>
          </a:p>
          <a:p>
            <a:pPr algn="l">
              <a:spcBef>
                <a:spcPct val="50000"/>
              </a:spcBef>
            </a:pPr>
            <a:r>
              <a:rPr lang="fr-FR" sz="1400" b="0" dirty="0">
                <a:solidFill>
                  <a:srgbClr val="808080"/>
                </a:solidFill>
              </a:rPr>
              <a:t/>
            </a:r>
            <a:br>
              <a:rPr lang="fr-FR" sz="1400" b="0" dirty="0">
                <a:solidFill>
                  <a:srgbClr val="808080"/>
                </a:solidFill>
              </a:rPr>
            </a:br>
            <a:r>
              <a:rPr lang="fr-FR" sz="1400" b="0" dirty="0">
                <a:solidFill>
                  <a:srgbClr val="808080"/>
                </a:solidFill>
              </a:rPr>
              <a:t>de mettre en place des plans d'actions appropriés. </a:t>
            </a:r>
          </a:p>
        </p:txBody>
      </p:sp>
      <p:sp>
        <p:nvSpPr>
          <p:cNvPr id="118" name="Text Box 17"/>
          <p:cNvSpPr txBox="1">
            <a:spLocks noChangeArrowheads="1"/>
          </p:cNvSpPr>
          <p:nvPr/>
        </p:nvSpPr>
        <p:spPr bwMode="auto">
          <a:xfrm>
            <a:off x="4499992" y="2348880"/>
            <a:ext cx="358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600" kern="0" smtClean="0">
                <a:solidFill>
                  <a:srgbClr val="5F5F5F"/>
                </a:solidFill>
                <a:cs typeface="ＭＳ Ｐゴシック" charset="0"/>
              </a:rPr>
              <a:t>LA MESURE PERMET :</a:t>
            </a:r>
            <a:endParaRPr lang="fr-FR" sz="1600" b="0" kern="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 rot="5400000">
            <a:off x="4516661" y="2917998"/>
            <a:ext cx="304800" cy="112713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auto">
          <a:xfrm rot="5400000">
            <a:off x="4516661" y="3597448"/>
            <a:ext cx="304800" cy="112713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AutoShape 20"/>
          <p:cNvSpPr>
            <a:spLocks noChangeArrowheads="1"/>
          </p:cNvSpPr>
          <p:nvPr/>
        </p:nvSpPr>
        <p:spPr bwMode="auto">
          <a:xfrm rot="5400000">
            <a:off x="4516661" y="4554711"/>
            <a:ext cx="304800" cy="112713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auto">
          <a:xfrm rot="5400000">
            <a:off x="4532535" y="5096050"/>
            <a:ext cx="276225" cy="112712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52" name="Image 1" descr="ecran-mesur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276475"/>
            <a:ext cx="3887788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91"/>
          <p:cNvSpPr>
            <a:spLocks noChangeShapeType="1"/>
          </p:cNvSpPr>
          <p:nvPr/>
        </p:nvSpPr>
        <p:spPr bwMode="auto">
          <a:xfrm flipV="1">
            <a:off x="1403648" y="980728"/>
            <a:ext cx="5688632" cy="0"/>
          </a:xfrm>
          <a:prstGeom prst="line">
            <a:avLst/>
          </a:prstGeom>
          <a:noFill/>
          <a:ln w="9525">
            <a:solidFill>
              <a:srgbClr val="00274F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0" descr="AFFICH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0950" y="2130425"/>
            <a:ext cx="19558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Image 29" descr="Trame-pp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6338"/>
            <a:ext cx="91440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r 14"/>
          <p:cNvGrpSpPr>
            <a:grpSpLocks/>
          </p:cNvGrpSpPr>
          <p:nvPr/>
        </p:nvGrpSpPr>
        <p:grpSpPr bwMode="auto">
          <a:xfrm>
            <a:off x="5580112" y="5877272"/>
            <a:ext cx="2679700" cy="369887"/>
            <a:chOff x="5996666" y="6463496"/>
            <a:chExt cx="2679022" cy="369104"/>
          </a:xfrm>
        </p:grpSpPr>
        <p:sp>
          <p:nvSpPr>
            <p:cNvPr id="15389" name="Text Box 13"/>
            <p:cNvSpPr txBox="1">
              <a:spLocks noChangeArrowheads="1"/>
            </p:cNvSpPr>
            <p:nvPr/>
          </p:nvSpPr>
          <p:spPr bwMode="auto">
            <a:xfrm>
              <a:off x="6156962" y="6601316"/>
              <a:ext cx="2518726" cy="23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 b="0" dirty="0">
                  <a:solidFill>
                    <a:srgbClr val="717271"/>
                  </a:solidFill>
                  <a:cs typeface="Arial" charset="0"/>
                </a:rPr>
                <a:t>SOLUTIONS D</a:t>
              </a:r>
              <a:r>
                <a:rPr lang="fr-FR" altLang="fr-FR" sz="900" b="0" dirty="0">
                  <a:solidFill>
                    <a:srgbClr val="717271"/>
                  </a:solidFill>
                  <a:cs typeface="Arial" charset="0"/>
                </a:rPr>
                <a:t>’</a:t>
              </a:r>
              <a:r>
                <a:rPr lang="fr-FR" sz="900" b="0" dirty="0">
                  <a:solidFill>
                    <a:srgbClr val="717271"/>
                  </a:solidFill>
                  <a:cs typeface="Arial" charset="0"/>
                </a:rPr>
                <a:t>EFFICACITÉ ÉNERGÉTIQUE</a:t>
              </a:r>
              <a:endParaRPr lang="fr-FR" sz="900" dirty="0">
                <a:solidFill>
                  <a:srgbClr val="717271"/>
                </a:solidFill>
                <a:cs typeface="Arial" charset="0"/>
              </a:endParaRPr>
            </a:p>
          </p:txBody>
        </p:sp>
        <p:pic>
          <p:nvPicPr>
            <p:cNvPr id="15390" name="Image 16" descr="logo N&amp;V.png"/>
            <p:cNvPicPr>
              <a:picLocks noChangeAspect="1"/>
            </p:cNvPicPr>
            <p:nvPr/>
          </p:nvPicPr>
          <p:blipFill>
            <a:blip r:embed="rId5" cstate="print"/>
            <a:srcRect l="76671" b="26341"/>
            <a:stretch>
              <a:fillRect/>
            </a:stretch>
          </p:blipFill>
          <p:spPr bwMode="auto">
            <a:xfrm>
              <a:off x="5996666" y="6463496"/>
              <a:ext cx="282318" cy="33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259507" y="260648"/>
            <a:ext cx="9001125" cy="935757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20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La mesure </a:t>
            </a:r>
            <a:r>
              <a:rPr lang="fr-FR" sz="20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I</a:t>
            </a:r>
            <a:r>
              <a:rPr lang="fr-FR" sz="4000" b="0" dirty="0" smtClean="0">
                <a:solidFill>
                  <a:srgbClr val="72B532"/>
                </a:solidFill>
                <a:latin typeface="Arial" charset="0"/>
              </a:rPr>
              <a:t>.</a:t>
            </a:r>
            <a:r>
              <a:rPr lang="fr-FR" sz="20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COMMUNICANTE </a:t>
            </a:r>
            <a:r>
              <a:rPr lang="fr-FR" sz="2000" b="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?</a:t>
            </a:r>
          </a:p>
        </p:txBody>
      </p:sp>
      <p:sp>
        <p:nvSpPr>
          <p:cNvPr id="15369" name="Line 51"/>
          <p:cNvSpPr>
            <a:spLocks noChangeShapeType="1"/>
          </p:cNvSpPr>
          <p:nvPr/>
        </p:nvSpPr>
        <p:spPr bwMode="auto">
          <a:xfrm>
            <a:off x="3797300" y="3644900"/>
            <a:ext cx="2209800" cy="0"/>
          </a:xfrm>
          <a:prstGeom prst="line">
            <a:avLst/>
          </a:prstGeom>
          <a:noFill/>
          <a:ln w="12700">
            <a:solidFill>
              <a:srgbClr val="3DA337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70" name="Line 52"/>
          <p:cNvSpPr>
            <a:spLocks noChangeShapeType="1"/>
          </p:cNvSpPr>
          <p:nvPr/>
        </p:nvSpPr>
        <p:spPr bwMode="auto">
          <a:xfrm flipV="1">
            <a:off x="6011863" y="2536825"/>
            <a:ext cx="0" cy="2217738"/>
          </a:xfrm>
          <a:prstGeom prst="line">
            <a:avLst/>
          </a:prstGeom>
          <a:noFill/>
          <a:ln w="12700">
            <a:solidFill>
              <a:srgbClr val="3DA337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71" name="Line 53"/>
          <p:cNvSpPr>
            <a:spLocks noChangeShapeType="1"/>
          </p:cNvSpPr>
          <p:nvPr/>
        </p:nvSpPr>
        <p:spPr bwMode="auto">
          <a:xfrm rot="5400000" flipV="1">
            <a:off x="6175376" y="2373312"/>
            <a:ext cx="0" cy="327025"/>
          </a:xfrm>
          <a:prstGeom prst="line">
            <a:avLst/>
          </a:prstGeom>
          <a:noFill/>
          <a:ln w="12700">
            <a:solidFill>
              <a:srgbClr val="3DA337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72" name="Line 61"/>
          <p:cNvSpPr>
            <a:spLocks noChangeShapeType="1"/>
          </p:cNvSpPr>
          <p:nvPr/>
        </p:nvSpPr>
        <p:spPr bwMode="auto">
          <a:xfrm rot="5400000" flipV="1">
            <a:off x="6175376" y="4591050"/>
            <a:ext cx="0" cy="327025"/>
          </a:xfrm>
          <a:prstGeom prst="line">
            <a:avLst/>
          </a:prstGeom>
          <a:noFill/>
          <a:ln w="12700">
            <a:solidFill>
              <a:srgbClr val="3DA337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73" name="ZoneTexte 38"/>
          <p:cNvSpPr txBox="1">
            <a:spLocks noChangeArrowheads="1"/>
          </p:cNvSpPr>
          <p:nvPr/>
        </p:nvSpPr>
        <p:spPr bwMode="auto">
          <a:xfrm>
            <a:off x="6011863" y="1928813"/>
            <a:ext cx="6858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fr-FR" sz="1100">
                <a:solidFill>
                  <a:srgbClr val="494C51"/>
                </a:solidFill>
              </a:rPr>
              <a:t>Affichage</a:t>
            </a:r>
            <a:endParaRPr lang="fr-FR" sz="1100"/>
          </a:p>
        </p:txBody>
      </p:sp>
      <p:sp>
        <p:nvSpPr>
          <p:cNvPr id="15374" name="ZoneTexte 38"/>
          <p:cNvSpPr txBox="1">
            <a:spLocks noChangeArrowheads="1"/>
          </p:cNvSpPr>
          <p:nvPr/>
        </p:nvSpPr>
        <p:spPr bwMode="auto">
          <a:xfrm>
            <a:off x="287338" y="1887538"/>
            <a:ext cx="971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fr-FR" sz="1100">
                <a:solidFill>
                  <a:srgbClr val="494C51"/>
                </a:solidFill>
              </a:rPr>
              <a:t>TGBT ou </a:t>
            </a:r>
          </a:p>
          <a:p>
            <a:pPr defTabSz="457200"/>
            <a:r>
              <a:rPr lang="fr-FR" sz="1100">
                <a:solidFill>
                  <a:srgbClr val="494C51"/>
                </a:solidFill>
              </a:rPr>
              <a:t>tableau </a:t>
            </a:r>
          </a:p>
          <a:p>
            <a:pPr defTabSz="457200"/>
            <a:r>
              <a:rPr lang="fr-FR" sz="1100">
                <a:solidFill>
                  <a:srgbClr val="494C51"/>
                </a:solidFill>
              </a:rPr>
              <a:t>divisionnaire</a:t>
            </a:r>
            <a:endParaRPr lang="fr-FR" sz="1100"/>
          </a:p>
        </p:txBody>
      </p:sp>
      <p:grpSp>
        <p:nvGrpSpPr>
          <p:cNvPr id="3" name="Grouper 3"/>
          <p:cNvGrpSpPr>
            <a:grpSpLocks/>
          </p:cNvGrpSpPr>
          <p:nvPr/>
        </p:nvGrpSpPr>
        <p:grpSpPr bwMode="auto">
          <a:xfrm>
            <a:off x="1300163" y="1362075"/>
            <a:ext cx="3055937" cy="4730750"/>
            <a:chOff x="1084660" y="1361338"/>
            <a:chExt cx="3055292" cy="4731958"/>
          </a:xfrm>
        </p:grpSpPr>
        <p:pic>
          <p:nvPicPr>
            <p:cNvPr id="15380" name="Image 1" descr="slide15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84660" y="1361338"/>
              <a:ext cx="3055292" cy="463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1" name="ZoneTexte 38"/>
            <p:cNvSpPr txBox="1">
              <a:spLocks noChangeArrowheads="1"/>
            </p:cNvSpPr>
            <p:nvPr/>
          </p:nvSpPr>
          <p:spPr bwMode="auto">
            <a:xfrm>
              <a:off x="1392190" y="1517288"/>
              <a:ext cx="618532" cy="311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600">
                  <a:solidFill>
                    <a:srgbClr val="494C51"/>
                  </a:solidFill>
                </a:rPr>
                <a:t>Protection </a:t>
              </a:r>
              <a:br>
                <a:rPr lang="fr-FR" sz="600">
                  <a:solidFill>
                    <a:srgbClr val="494C51"/>
                  </a:solidFill>
                </a:rPr>
              </a:br>
              <a:r>
                <a:rPr lang="fr-FR" sz="600">
                  <a:solidFill>
                    <a:srgbClr val="494C51"/>
                  </a:solidFill>
                </a:rPr>
                <a:t>puissance</a:t>
              </a:r>
              <a:endParaRPr lang="fr-FR" sz="1100"/>
            </a:p>
          </p:txBody>
        </p:sp>
        <p:sp>
          <p:nvSpPr>
            <p:cNvPr id="15382" name="ZoneTexte 38"/>
            <p:cNvSpPr txBox="1">
              <a:spLocks noChangeArrowheads="1"/>
            </p:cNvSpPr>
            <p:nvPr/>
          </p:nvSpPr>
          <p:spPr bwMode="auto">
            <a:xfrm>
              <a:off x="2057335" y="1517288"/>
              <a:ext cx="494826" cy="207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600">
                  <a:solidFill>
                    <a:srgbClr val="494C51"/>
                  </a:solidFill>
                </a:rPr>
                <a:t>Mesure</a:t>
              </a:r>
              <a:endParaRPr lang="fr-FR" sz="1100"/>
            </a:p>
          </p:txBody>
        </p:sp>
        <p:sp>
          <p:nvSpPr>
            <p:cNvPr id="15383" name="ZoneTexte 38"/>
            <p:cNvSpPr txBox="1">
              <a:spLocks noChangeArrowheads="1"/>
            </p:cNvSpPr>
            <p:nvPr/>
          </p:nvSpPr>
          <p:spPr bwMode="auto">
            <a:xfrm>
              <a:off x="2643597" y="1474373"/>
              <a:ext cx="930487" cy="415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600">
                  <a:solidFill>
                    <a:srgbClr val="494C51"/>
                  </a:solidFill>
                </a:rPr>
                <a:t>Interface </a:t>
              </a:r>
              <a:br>
                <a:rPr lang="fr-FR" sz="600">
                  <a:solidFill>
                    <a:srgbClr val="494C51"/>
                  </a:solidFill>
                </a:rPr>
              </a:br>
              <a:r>
                <a:rPr lang="fr-FR" sz="600">
                  <a:solidFill>
                    <a:srgbClr val="494C51"/>
                  </a:solidFill>
                </a:rPr>
                <a:t>de communication </a:t>
              </a:r>
              <a:br>
                <a:rPr lang="fr-FR" sz="600">
                  <a:solidFill>
                    <a:srgbClr val="494C51"/>
                  </a:solidFill>
                </a:rPr>
              </a:br>
              <a:r>
                <a:rPr lang="fr-FR" sz="600">
                  <a:solidFill>
                    <a:srgbClr val="494C51"/>
                  </a:solidFill>
                </a:rPr>
                <a:t>ModBus RS485</a:t>
              </a:r>
              <a:endParaRPr lang="fr-FR" sz="1100"/>
            </a:p>
          </p:txBody>
        </p:sp>
        <p:sp>
          <p:nvSpPr>
            <p:cNvPr id="15384" name="ZoneTexte 38"/>
            <p:cNvSpPr txBox="1">
              <a:spLocks noChangeArrowheads="1"/>
            </p:cNvSpPr>
            <p:nvPr/>
          </p:nvSpPr>
          <p:spPr bwMode="auto">
            <a:xfrm rot="-5400000">
              <a:off x="843578" y="2673674"/>
              <a:ext cx="1039851" cy="207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600">
                  <a:solidFill>
                    <a:srgbClr val="494C51"/>
                  </a:solidFill>
                </a:rPr>
                <a:t>MESURE INTÉGRÉE</a:t>
              </a:r>
              <a:endParaRPr lang="fr-FR" sz="1100"/>
            </a:p>
          </p:txBody>
        </p:sp>
        <p:sp>
          <p:nvSpPr>
            <p:cNvPr id="15385" name="ZoneTexte 38"/>
            <p:cNvSpPr txBox="1">
              <a:spLocks noChangeArrowheads="1"/>
            </p:cNvSpPr>
            <p:nvPr/>
          </p:nvSpPr>
          <p:spPr bwMode="auto">
            <a:xfrm rot="-5400000">
              <a:off x="839095" y="4494310"/>
              <a:ext cx="1045230" cy="207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600">
                  <a:solidFill>
                    <a:srgbClr val="494C51"/>
                  </a:solidFill>
                </a:rPr>
                <a:t>MESURE ASSOCIÉE</a:t>
              </a:r>
              <a:endParaRPr lang="fr-FR" sz="1100"/>
            </a:p>
          </p:txBody>
        </p:sp>
        <p:sp>
          <p:nvSpPr>
            <p:cNvPr id="15386" name="ZoneTexte 38"/>
            <p:cNvSpPr txBox="1">
              <a:spLocks noChangeArrowheads="1"/>
            </p:cNvSpPr>
            <p:nvPr/>
          </p:nvSpPr>
          <p:spPr bwMode="auto">
            <a:xfrm rot="-5400000">
              <a:off x="2957345" y="3493005"/>
              <a:ext cx="982480" cy="207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600">
                  <a:solidFill>
                    <a:srgbClr val="494C51"/>
                  </a:solidFill>
                </a:rPr>
                <a:t>MODE BUS RS 485</a:t>
              </a:r>
              <a:endParaRPr lang="fr-FR" sz="1100"/>
            </a:p>
          </p:txBody>
        </p:sp>
        <p:sp>
          <p:nvSpPr>
            <p:cNvPr id="15387" name="ZoneTexte 38"/>
            <p:cNvSpPr txBox="1">
              <a:spLocks noChangeArrowheads="1"/>
            </p:cNvSpPr>
            <p:nvPr/>
          </p:nvSpPr>
          <p:spPr bwMode="auto">
            <a:xfrm>
              <a:off x="1311511" y="5781341"/>
              <a:ext cx="744032" cy="311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600">
                  <a:solidFill>
                    <a:srgbClr val="494C51"/>
                  </a:solidFill>
                </a:rPr>
                <a:t>RS 485</a:t>
              </a:r>
            </a:p>
            <a:p>
              <a:pPr defTabSz="457200"/>
              <a:r>
                <a:rPr lang="fr-FR" sz="600">
                  <a:solidFill>
                    <a:srgbClr val="494C51"/>
                  </a:solidFill>
                </a:rPr>
                <a:t>Bus de terrain</a:t>
              </a:r>
              <a:endParaRPr lang="fr-FR" sz="1100"/>
            </a:p>
          </p:txBody>
        </p:sp>
        <p:sp>
          <p:nvSpPr>
            <p:cNvPr id="15388" name="ZoneTexte 38"/>
            <p:cNvSpPr txBox="1">
              <a:spLocks noChangeArrowheads="1"/>
            </p:cNvSpPr>
            <p:nvPr/>
          </p:nvSpPr>
          <p:spPr bwMode="auto">
            <a:xfrm>
              <a:off x="2873081" y="5781341"/>
              <a:ext cx="695625" cy="311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600">
                  <a:solidFill>
                    <a:srgbClr val="494C51"/>
                  </a:solidFill>
                </a:rPr>
                <a:t>Protocole IP</a:t>
              </a:r>
              <a:br>
                <a:rPr lang="fr-FR" sz="600">
                  <a:solidFill>
                    <a:srgbClr val="494C51"/>
                  </a:solidFill>
                </a:rPr>
              </a:br>
              <a:r>
                <a:rPr lang="fr-FR" sz="600">
                  <a:solidFill>
                    <a:srgbClr val="494C51"/>
                  </a:solidFill>
                </a:rPr>
                <a:t>Bus ethernet</a:t>
              </a:r>
              <a:endParaRPr lang="fr-FR" sz="1100"/>
            </a:p>
          </p:txBody>
        </p:sp>
      </p:grpSp>
      <p:grpSp>
        <p:nvGrpSpPr>
          <p:cNvPr id="4" name="Grouper 7"/>
          <p:cNvGrpSpPr>
            <a:grpSpLocks/>
          </p:cNvGrpSpPr>
          <p:nvPr/>
        </p:nvGrpSpPr>
        <p:grpSpPr bwMode="auto">
          <a:xfrm>
            <a:off x="683840" y="6165304"/>
            <a:ext cx="3240088" cy="234950"/>
            <a:chOff x="539552" y="6362514"/>
            <a:chExt cx="3240360" cy="234838"/>
          </a:xfrm>
        </p:grpSpPr>
        <p:sp>
          <p:nvSpPr>
            <p:cNvPr id="34" name="Rectangle à coins arrondis 33"/>
            <p:cNvSpPr/>
            <p:nvPr/>
          </p:nvSpPr>
          <p:spPr>
            <a:xfrm>
              <a:off x="774522" y="6362514"/>
              <a:ext cx="2879967" cy="215797"/>
            </a:xfrm>
            <a:prstGeom prst="roundRect">
              <a:avLst>
                <a:gd name="adj" fmla="val 18449"/>
              </a:avLst>
            </a:prstGeom>
            <a:noFill/>
            <a:ln w="3175" cmpd="sng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lvl="1" algn="ctr">
                <a:defRPr/>
              </a:pPr>
              <a:r>
                <a:rPr lang="fr-FR" sz="1000" b="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Retour aux solutions par typologie de bâtiment 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>
              <a:off x="539552" y="6487867"/>
              <a:ext cx="287362" cy="0"/>
            </a:xfrm>
            <a:prstGeom prst="line">
              <a:avLst/>
            </a:prstGeom>
            <a:ln w="3175" cmpd="sng">
              <a:solidFill>
                <a:schemeClr val="tx2">
                  <a:lumMod val="7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à coins arrondis 35">
              <a:hlinkClick r:id="rId7" action="ppaction://hlinksldjump"/>
            </p:cNvPr>
            <p:cNvSpPr/>
            <p:nvPr/>
          </p:nvSpPr>
          <p:spPr>
            <a:xfrm>
              <a:off x="539552" y="6381555"/>
              <a:ext cx="3240360" cy="215797"/>
            </a:xfrm>
            <a:prstGeom prst="roundRect">
              <a:avLst>
                <a:gd name="adj" fmla="val 18449"/>
              </a:avLst>
            </a:prstGeom>
            <a:solidFill>
              <a:schemeClr val="bg1">
                <a:alpha val="7000"/>
              </a:schemeClr>
            </a:solidFill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lvl="1" algn="ctr">
                <a:defRPr/>
              </a:pPr>
              <a:endParaRPr lang="fr-FR" sz="1000" b="0" kern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1" name="Line 91"/>
          <p:cNvSpPr>
            <a:spLocks noChangeShapeType="1"/>
          </p:cNvSpPr>
          <p:nvPr/>
        </p:nvSpPr>
        <p:spPr bwMode="auto">
          <a:xfrm>
            <a:off x="1259632" y="908719"/>
            <a:ext cx="5688632" cy="223"/>
          </a:xfrm>
          <a:prstGeom prst="line">
            <a:avLst/>
          </a:prstGeom>
          <a:noFill/>
          <a:ln w="9525">
            <a:solidFill>
              <a:srgbClr val="00274F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1" descr="friseeclair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525" y="2451100"/>
            <a:ext cx="58324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866452" y="1254597"/>
            <a:ext cx="406558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b="0">
                <a:solidFill>
                  <a:srgbClr val="717271"/>
                </a:solidFill>
                <a:cs typeface="Arial" charset="0"/>
              </a:rPr>
              <a:t>LES SOLUTIONS ÉCONOMIQUES &amp; DURABLES DE LEGRAND</a:t>
            </a:r>
            <a:endParaRPr lang="fr-FR" sz="900">
              <a:solidFill>
                <a:srgbClr val="717271"/>
              </a:solidFill>
              <a:cs typeface="Arial" charset="0"/>
            </a:endParaRPr>
          </a:p>
        </p:txBody>
      </p:sp>
      <p:grpSp>
        <p:nvGrpSpPr>
          <p:cNvPr id="2" name="Grouper 8"/>
          <p:cNvGrpSpPr>
            <a:grpSpLocks/>
          </p:cNvGrpSpPr>
          <p:nvPr/>
        </p:nvGrpSpPr>
        <p:grpSpPr bwMode="auto">
          <a:xfrm>
            <a:off x="5580112" y="5805264"/>
            <a:ext cx="2679700" cy="369887"/>
            <a:chOff x="5996666" y="6463496"/>
            <a:chExt cx="2679022" cy="369104"/>
          </a:xfrm>
        </p:grpSpPr>
        <p:sp>
          <p:nvSpPr>
            <p:cNvPr id="16401" name="Text Box 13"/>
            <p:cNvSpPr txBox="1">
              <a:spLocks noChangeArrowheads="1"/>
            </p:cNvSpPr>
            <p:nvPr/>
          </p:nvSpPr>
          <p:spPr bwMode="auto">
            <a:xfrm>
              <a:off x="6156962" y="6601316"/>
              <a:ext cx="2518726" cy="23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 b="0">
                  <a:solidFill>
                    <a:srgbClr val="717271"/>
                  </a:solidFill>
                  <a:cs typeface="Arial" charset="0"/>
                </a:rPr>
                <a:t>SOLUTIONS D</a:t>
              </a:r>
              <a:r>
                <a:rPr lang="fr-FR" altLang="fr-FR" sz="900" b="0">
                  <a:solidFill>
                    <a:srgbClr val="717271"/>
                  </a:solidFill>
                  <a:cs typeface="Arial" charset="0"/>
                </a:rPr>
                <a:t>’</a:t>
              </a:r>
              <a:r>
                <a:rPr lang="fr-FR" sz="900" b="0">
                  <a:solidFill>
                    <a:srgbClr val="717271"/>
                  </a:solidFill>
                  <a:cs typeface="Arial" charset="0"/>
                </a:rPr>
                <a:t>EFFICACITÉ ÉNERGÉTIQUE</a:t>
              </a:r>
              <a:endParaRPr lang="fr-FR" sz="900">
                <a:solidFill>
                  <a:srgbClr val="717271"/>
                </a:solidFill>
                <a:cs typeface="Arial" charset="0"/>
              </a:endParaRPr>
            </a:p>
          </p:txBody>
        </p:sp>
        <p:pic>
          <p:nvPicPr>
            <p:cNvPr id="16402" name="Image 12" descr="logo N&amp;V.png"/>
            <p:cNvPicPr>
              <a:picLocks noChangeAspect="1"/>
            </p:cNvPicPr>
            <p:nvPr/>
          </p:nvPicPr>
          <p:blipFill>
            <a:blip r:embed="rId4" cstate="print"/>
            <a:srcRect l="76671" b="26341"/>
            <a:stretch>
              <a:fillRect/>
            </a:stretch>
          </p:blipFill>
          <p:spPr bwMode="auto">
            <a:xfrm>
              <a:off x="5996666" y="6463496"/>
              <a:ext cx="282318" cy="33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0" name="Image 20" descr="trame.png"/>
          <p:cNvPicPr>
            <a:picLocks noChangeAspect="1"/>
          </p:cNvPicPr>
          <p:nvPr/>
        </p:nvPicPr>
        <p:blipFill>
          <a:blip r:embed="rId5" cstate="print"/>
          <a:srcRect l="27307"/>
          <a:stretch>
            <a:fillRect/>
          </a:stretch>
        </p:blipFill>
        <p:spPr bwMode="auto">
          <a:xfrm>
            <a:off x="2501900" y="4221163"/>
            <a:ext cx="6646863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4"/>
          <p:cNvSpPr/>
          <p:nvPr/>
        </p:nvSpPr>
        <p:spPr>
          <a:xfrm>
            <a:off x="1042988" y="2349500"/>
            <a:ext cx="3457575" cy="1223963"/>
          </a:xfrm>
          <a:prstGeom prst="rect">
            <a:avLst/>
          </a:prstGeom>
          <a:solidFill>
            <a:srgbClr val="2182CB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16392" name="Title 1"/>
          <p:cNvSpPr txBox="1">
            <a:spLocks/>
          </p:cNvSpPr>
          <p:nvPr/>
        </p:nvSpPr>
        <p:spPr bwMode="auto">
          <a:xfrm>
            <a:off x="1198563" y="2420938"/>
            <a:ext cx="3228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628650" algn="l"/>
              </a:tabLst>
            </a:pPr>
            <a:r>
              <a:rPr lang="fr-FR" b="0">
                <a:solidFill>
                  <a:schemeClr val="bg1"/>
                </a:solidFill>
                <a:cs typeface="Arial" charset="0"/>
              </a:rPr>
              <a:t>Le pilotage</a:t>
            </a:r>
            <a:br>
              <a:rPr lang="fr-FR" b="0">
                <a:solidFill>
                  <a:schemeClr val="bg1"/>
                </a:solidFill>
                <a:cs typeface="Arial" charset="0"/>
              </a:rPr>
            </a:br>
            <a:r>
              <a:rPr lang="fr-FR" b="0">
                <a:solidFill>
                  <a:schemeClr val="bg1"/>
                </a:solidFill>
                <a:cs typeface="Arial" charset="0"/>
              </a:rPr>
              <a:t>DE L</a:t>
            </a:r>
            <a:r>
              <a:rPr lang="fr-FR" altLang="fr-FR" b="0">
                <a:solidFill>
                  <a:schemeClr val="bg1"/>
                </a:solidFill>
                <a:cs typeface="Arial" charset="0"/>
              </a:rPr>
              <a:t>’</a:t>
            </a:r>
            <a:r>
              <a:rPr lang="fr-FR" b="0">
                <a:solidFill>
                  <a:schemeClr val="bg1"/>
                </a:solidFill>
                <a:cs typeface="Arial" charset="0"/>
              </a:rPr>
              <a:t>ECLAIRAGE</a:t>
            </a:r>
          </a:p>
        </p:txBody>
      </p:sp>
      <p:pic>
        <p:nvPicPr>
          <p:cNvPr id="16393" name="Image 74" descr="078479_p_120631_a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4292600"/>
            <a:ext cx="111442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Image 57" descr="048916_p_205115peti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513" y="3284538"/>
            <a:ext cx="7207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Image 58" descr="078452_p_195648_pca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450" y="4221163"/>
            <a:ext cx="936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Image 59" descr="048806_p_159476_a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650" y="3284538"/>
            <a:ext cx="1295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r 7"/>
          <p:cNvGrpSpPr>
            <a:grpSpLocks/>
          </p:cNvGrpSpPr>
          <p:nvPr/>
        </p:nvGrpSpPr>
        <p:grpSpPr bwMode="auto">
          <a:xfrm>
            <a:off x="539750" y="5949280"/>
            <a:ext cx="3240088" cy="234950"/>
            <a:chOff x="539552" y="6362514"/>
            <a:chExt cx="3240360" cy="234838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774522" y="6362514"/>
              <a:ext cx="2879967" cy="215797"/>
            </a:xfrm>
            <a:prstGeom prst="roundRect">
              <a:avLst>
                <a:gd name="adj" fmla="val 18449"/>
              </a:avLst>
            </a:prstGeom>
            <a:noFill/>
            <a:ln w="3175" cmpd="sng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lvl="1" algn="ctr">
                <a:defRPr/>
              </a:pPr>
              <a:r>
                <a:rPr lang="fr-FR" sz="1000" b="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Retour aux solutions par typologie de bâtiment </a:t>
              </a:r>
            </a:p>
          </p:txBody>
        </p:sp>
        <p:cxnSp>
          <p:nvCxnSpPr>
            <p:cNvPr id="21" name="Connecteur droit 20"/>
            <p:cNvCxnSpPr/>
            <p:nvPr/>
          </p:nvCxnSpPr>
          <p:spPr>
            <a:xfrm>
              <a:off x="539552" y="6487867"/>
              <a:ext cx="287362" cy="0"/>
            </a:xfrm>
            <a:prstGeom prst="line">
              <a:avLst/>
            </a:prstGeom>
            <a:ln w="3175" cmpd="sng">
              <a:solidFill>
                <a:schemeClr val="tx2">
                  <a:lumMod val="7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à coins arrondis 21">
              <a:hlinkClick r:id="rId10" action="ppaction://hlinksldjump"/>
            </p:cNvPr>
            <p:cNvSpPr/>
            <p:nvPr/>
          </p:nvSpPr>
          <p:spPr>
            <a:xfrm>
              <a:off x="539552" y="6381555"/>
              <a:ext cx="3240360" cy="215797"/>
            </a:xfrm>
            <a:prstGeom prst="roundRect">
              <a:avLst>
                <a:gd name="adj" fmla="val 18449"/>
              </a:avLst>
            </a:prstGeom>
            <a:solidFill>
              <a:schemeClr val="bg1">
                <a:alpha val="7000"/>
              </a:schemeClr>
            </a:solidFill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lvl="1" algn="ctr">
                <a:defRPr/>
              </a:pPr>
              <a:endParaRPr lang="fr-FR" sz="1000" b="0" kern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31" descr="KNX-reunion-visuel.jpg"/>
          <p:cNvPicPr>
            <a:picLocks noChangeAspect="1"/>
          </p:cNvPicPr>
          <p:nvPr/>
        </p:nvPicPr>
        <p:blipFill>
          <a:blip r:embed="rId2" cstate="print"/>
          <a:srcRect l="4488"/>
          <a:stretch>
            <a:fillRect/>
          </a:stretch>
        </p:blipFill>
        <p:spPr bwMode="auto">
          <a:xfrm>
            <a:off x="2124075" y="908050"/>
            <a:ext cx="6477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Image 32" descr="1_2_3.png">
            <a:hlinkClick r:id="rId3" action="ppaction://hlinksldjump" tooltip="Alimentation luminaires, VMC, volets, écran, vidéoprojecteur : équipements au tableau électrique"/>
          </p:cNvPr>
          <p:cNvPicPr>
            <a:picLocks noChangeAspect="1"/>
          </p:cNvPicPr>
          <p:nvPr/>
        </p:nvPicPr>
        <p:blipFill>
          <a:blip r:embed="rId4" cstate="print"/>
          <a:srcRect l="17059" t="38847" r="14706" b="38847"/>
          <a:stretch>
            <a:fillRect/>
          </a:stretch>
        </p:blipFill>
        <p:spPr bwMode="auto">
          <a:xfrm>
            <a:off x="3724275" y="1143000"/>
            <a:ext cx="5889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5934075" y="2667000"/>
            <a:ext cx="273050" cy="241300"/>
          </a:xfrm>
          <a:prstGeom prst="rect">
            <a:avLst/>
          </a:prstGeom>
          <a:solidFill>
            <a:schemeClr val="bg1"/>
          </a:solidFill>
          <a:ln>
            <a:solidFill>
              <a:srgbClr val="6688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5969000" y="2703513"/>
            <a:ext cx="203200" cy="166687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rgbClr val="6688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0486" name="Image 35" descr="078802_d_208923_dcat_ver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9738" y="2854325"/>
            <a:ext cx="2889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Image 36" descr="048822_d_208916_dcat_vert.png"/>
          <p:cNvPicPr>
            <a:picLocks noChangeAspect="1"/>
          </p:cNvPicPr>
          <p:nvPr/>
        </p:nvPicPr>
        <p:blipFill>
          <a:blip r:embed="rId6" cstate="print"/>
          <a:srcRect l="13106" t="25470" r="12524" b="12340"/>
          <a:stretch>
            <a:fillRect/>
          </a:stretch>
        </p:blipFill>
        <p:spPr bwMode="auto">
          <a:xfrm>
            <a:off x="5621338" y="1306513"/>
            <a:ext cx="38576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259632" y="116632"/>
            <a:ext cx="6541790" cy="4572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fr-FR" sz="20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SALLE DE </a:t>
            </a:r>
            <a:r>
              <a:rPr lang="fr-FR" sz="20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REUNION - </a:t>
            </a:r>
            <a:r>
              <a:rPr lang="fr-FR" sz="2000" b="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PILOTAGE </a:t>
            </a:r>
            <a:r>
              <a:rPr lang="fr-FR" sz="20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GLOBAL</a:t>
            </a:r>
            <a:endParaRPr lang="fr-FR" sz="2000" b="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0492" name="Image 53" descr="KNX_Réunio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4829175"/>
            <a:ext cx="75438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Forme libre 54"/>
          <p:cNvSpPr/>
          <p:nvPr/>
        </p:nvSpPr>
        <p:spPr>
          <a:xfrm>
            <a:off x="1143000" y="1433513"/>
            <a:ext cx="850900" cy="1828800"/>
          </a:xfrm>
          <a:custGeom>
            <a:avLst/>
            <a:gdLst>
              <a:gd name="connsiteX0" fmla="*/ 284749 w 956757"/>
              <a:gd name="connsiteY0" fmla="*/ 0 h 1976107"/>
              <a:gd name="connsiteX1" fmla="*/ 956757 w 956757"/>
              <a:gd name="connsiteY1" fmla="*/ 0 h 1976107"/>
              <a:gd name="connsiteX2" fmla="*/ 956757 w 956757"/>
              <a:gd name="connsiteY2" fmla="*/ 1976107 h 1976107"/>
              <a:gd name="connsiteX3" fmla="*/ 0 w 956757"/>
              <a:gd name="connsiteY3" fmla="*/ 1976107 h 197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757" h="1976107">
                <a:moveTo>
                  <a:pt x="284749" y="0"/>
                </a:moveTo>
                <a:lnTo>
                  <a:pt x="956757" y="0"/>
                </a:lnTo>
                <a:lnTo>
                  <a:pt x="956757" y="1976107"/>
                </a:lnTo>
                <a:lnTo>
                  <a:pt x="0" y="1976107"/>
                </a:lnTo>
              </a:path>
            </a:pathLst>
          </a:custGeom>
          <a:ln w="12700" cap="flat" cmpd="sng" algn="ctr">
            <a:solidFill>
              <a:srgbClr val="3F5889"/>
            </a:solidFill>
            <a:prstDash val="solid"/>
            <a:round/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494" name="Titre 1"/>
          <p:cNvSpPr txBox="1">
            <a:spLocks/>
          </p:cNvSpPr>
          <p:nvPr/>
        </p:nvSpPr>
        <p:spPr bwMode="auto">
          <a:xfrm>
            <a:off x="2514600" y="5900738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sz="900">
                <a:solidFill>
                  <a:srgbClr val="7F7F7F"/>
                </a:solidFill>
                <a:latin typeface="Arial Narrow" pitchFamily="34" charset="0"/>
              </a:rPr>
              <a:t>Contrôleur BUS/KNX</a:t>
            </a:r>
            <a:br>
              <a:rPr lang="fr-FR" sz="900">
                <a:solidFill>
                  <a:srgbClr val="7F7F7F"/>
                </a:solidFill>
                <a:latin typeface="Arial Narrow" pitchFamily="34" charset="0"/>
              </a:rPr>
            </a:br>
            <a:r>
              <a:rPr lang="fr-FR" sz="900">
                <a:solidFill>
                  <a:srgbClr val="7F7F7F"/>
                </a:solidFill>
                <a:latin typeface="Arial Narrow" pitchFamily="34" charset="0"/>
              </a:rPr>
              <a:t>universel ON/OFF</a:t>
            </a:r>
          </a:p>
          <a:p>
            <a:r>
              <a:rPr lang="fr-FR" sz="900">
                <a:solidFill>
                  <a:srgbClr val="3F5889"/>
                </a:solidFill>
                <a:latin typeface="Arial Narrow" pitchFamily="34" charset="0"/>
              </a:rPr>
              <a:t>1 pour 4 circuits</a:t>
            </a:r>
          </a:p>
        </p:txBody>
      </p:sp>
      <p:pic>
        <p:nvPicPr>
          <p:cNvPr id="20495" name="Image 56" descr="ecran-peti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052513"/>
            <a:ext cx="11938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Image 57" descr="003543_p_185828_c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3033713"/>
            <a:ext cx="8382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Image 58" descr="003512_p_199109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4557713"/>
            <a:ext cx="762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Forme libre 59"/>
          <p:cNvSpPr/>
          <p:nvPr/>
        </p:nvSpPr>
        <p:spPr>
          <a:xfrm>
            <a:off x="1133475" y="3432175"/>
            <a:ext cx="438150" cy="1612900"/>
          </a:xfrm>
          <a:custGeom>
            <a:avLst/>
            <a:gdLst>
              <a:gd name="connsiteX0" fmla="*/ 0 w 438513"/>
              <a:gd name="connsiteY0" fmla="*/ 0 h 1520520"/>
              <a:gd name="connsiteX1" fmla="*/ 438513 w 438513"/>
              <a:gd name="connsiteY1" fmla="*/ 0 h 1520520"/>
              <a:gd name="connsiteX2" fmla="*/ 438513 w 438513"/>
              <a:gd name="connsiteY2" fmla="*/ 1520520 h 152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513" h="1520520">
                <a:moveTo>
                  <a:pt x="0" y="0"/>
                </a:moveTo>
                <a:lnTo>
                  <a:pt x="438513" y="0"/>
                </a:lnTo>
                <a:lnTo>
                  <a:pt x="438513" y="1520520"/>
                </a:lnTo>
              </a:path>
            </a:pathLst>
          </a:custGeom>
          <a:ln w="12700" cap="flat" cmpd="sng" algn="ctr">
            <a:solidFill>
              <a:srgbClr val="668823"/>
            </a:solidFill>
            <a:prstDash val="solid"/>
            <a:round/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668823"/>
              </a:solidFill>
            </a:endParaRPr>
          </a:p>
        </p:txBody>
      </p:sp>
      <p:sp>
        <p:nvSpPr>
          <p:cNvPr id="20499" name="Titre 1"/>
          <p:cNvSpPr txBox="1">
            <a:spLocks/>
          </p:cNvSpPr>
          <p:nvPr/>
        </p:nvSpPr>
        <p:spPr bwMode="auto">
          <a:xfrm>
            <a:off x="3603625" y="5900738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sz="900">
                <a:solidFill>
                  <a:srgbClr val="7F7F7F"/>
                </a:solidFill>
                <a:latin typeface="Arial Narrow" pitchFamily="34" charset="0"/>
              </a:rPr>
              <a:t>Contrôleur BUS/KNX</a:t>
            </a:r>
            <a:br>
              <a:rPr lang="fr-FR" sz="900">
                <a:solidFill>
                  <a:srgbClr val="7F7F7F"/>
                </a:solidFill>
                <a:latin typeface="Arial Narrow" pitchFamily="34" charset="0"/>
              </a:rPr>
            </a:br>
            <a:r>
              <a:rPr lang="fr-FR" sz="900">
                <a:solidFill>
                  <a:srgbClr val="7F7F7F"/>
                </a:solidFill>
                <a:latin typeface="Arial Narrow" pitchFamily="34" charset="0"/>
              </a:rPr>
              <a:t>universel variation</a:t>
            </a:r>
          </a:p>
          <a:p>
            <a:r>
              <a:rPr lang="fr-FR" sz="900">
                <a:solidFill>
                  <a:srgbClr val="3F5889"/>
                </a:solidFill>
                <a:latin typeface="Arial Narrow" pitchFamily="34" charset="0"/>
              </a:rPr>
              <a:t>1 pour 2 circuits</a:t>
            </a:r>
          </a:p>
        </p:txBody>
      </p:sp>
      <p:sp>
        <p:nvSpPr>
          <p:cNvPr id="20500" name="Titre 1"/>
          <p:cNvSpPr txBox="1">
            <a:spLocks/>
          </p:cNvSpPr>
          <p:nvPr/>
        </p:nvSpPr>
        <p:spPr bwMode="auto">
          <a:xfrm>
            <a:off x="4724400" y="5900738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sz="900">
                <a:solidFill>
                  <a:srgbClr val="7F7F7F"/>
                </a:solidFill>
                <a:latin typeface="Arial Narrow" pitchFamily="34" charset="0"/>
              </a:rPr>
              <a:t>Contrôleur BUS/KNX</a:t>
            </a:r>
            <a:br>
              <a:rPr lang="fr-FR" sz="900">
                <a:solidFill>
                  <a:srgbClr val="7F7F7F"/>
                </a:solidFill>
                <a:latin typeface="Arial Narrow" pitchFamily="34" charset="0"/>
              </a:rPr>
            </a:br>
            <a:r>
              <a:rPr lang="fr-FR" sz="900">
                <a:solidFill>
                  <a:srgbClr val="7F7F7F"/>
                </a:solidFill>
                <a:latin typeface="Arial Narrow" pitchFamily="34" charset="0"/>
              </a:rPr>
              <a:t>ouvrants</a:t>
            </a:r>
          </a:p>
          <a:p>
            <a:r>
              <a:rPr lang="fr-FR" sz="900">
                <a:solidFill>
                  <a:srgbClr val="3F5889"/>
                </a:solidFill>
                <a:latin typeface="Arial Narrow" pitchFamily="34" charset="0"/>
              </a:rPr>
              <a:t>1 pour 4 circuits</a:t>
            </a:r>
          </a:p>
        </p:txBody>
      </p:sp>
      <p:sp>
        <p:nvSpPr>
          <p:cNvPr id="20501" name="Titre 1"/>
          <p:cNvSpPr txBox="1">
            <a:spLocks/>
          </p:cNvSpPr>
          <p:nvPr/>
        </p:nvSpPr>
        <p:spPr bwMode="auto">
          <a:xfrm>
            <a:off x="7010400" y="59007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sz="900">
                <a:solidFill>
                  <a:srgbClr val="7F7F7F"/>
                </a:solidFill>
                <a:latin typeface="Arial Narrow" pitchFamily="34" charset="0"/>
              </a:rPr>
              <a:t>Commande </a:t>
            </a:r>
            <a:br>
              <a:rPr lang="fr-FR" sz="900">
                <a:solidFill>
                  <a:srgbClr val="7F7F7F"/>
                </a:solidFill>
                <a:latin typeface="Arial Narrow" pitchFamily="34" charset="0"/>
              </a:rPr>
            </a:br>
            <a:r>
              <a:rPr lang="fr-FR" sz="900">
                <a:solidFill>
                  <a:srgbClr val="7F7F7F"/>
                </a:solidFill>
                <a:latin typeface="Arial Narrow" pitchFamily="34" charset="0"/>
              </a:rPr>
              <a:t>à écran tactile</a:t>
            </a:r>
          </a:p>
          <a:p>
            <a:r>
              <a:rPr lang="fr-FR" sz="900">
                <a:solidFill>
                  <a:srgbClr val="3F5889"/>
                </a:solidFill>
                <a:latin typeface="Arial Narrow" pitchFamily="34" charset="0"/>
              </a:rPr>
              <a:t>1 par salle</a:t>
            </a:r>
          </a:p>
        </p:txBody>
      </p:sp>
      <p:sp>
        <p:nvSpPr>
          <p:cNvPr id="20502" name="Titre 1"/>
          <p:cNvSpPr txBox="1">
            <a:spLocks/>
          </p:cNvSpPr>
          <p:nvPr/>
        </p:nvSpPr>
        <p:spPr bwMode="auto">
          <a:xfrm>
            <a:off x="8001000" y="59007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sz="900">
                <a:solidFill>
                  <a:srgbClr val="7F7F7F"/>
                </a:solidFill>
                <a:latin typeface="Arial Narrow" pitchFamily="34" charset="0"/>
              </a:rPr>
              <a:t>Commande </a:t>
            </a:r>
            <a:br>
              <a:rPr lang="fr-FR" sz="900">
                <a:solidFill>
                  <a:srgbClr val="7F7F7F"/>
                </a:solidFill>
                <a:latin typeface="Arial Narrow" pitchFamily="34" charset="0"/>
              </a:rPr>
            </a:br>
            <a:r>
              <a:rPr lang="fr-FR" sz="900">
                <a:solidFill>
                  <a:srgbClr val="7F7F7F"/>
                </a:solidFill>
                <a:latin typeface="Arial Narrow" pitchFamily="34" charset="0"/>
              </a:rPr>
              <a:t>éclairage ON/OFF</a:t>
            </a:r>
          </a:p>
          <a:p>
            <a:r>
              <a:rPr lang="fr-FR" sz="900">
                <a:solidFill>
                  <a:srgbClr val="3F5889"/>
                </a:solidFill>
                <a:latin typeface="Arial Narrow" pitchFamily="34" charset="0"/>
              </a:rPr>
              <a:t>1 par porte</a:t>
            </a:r>
          </a:p>
        </p:txBody>
      </p:sp>
      <p:sp>
        <p:nvSpPr>
          <p:cNvPr id="20503" name="ZoneTexte 64"/>
          <p:cNvSpPr txBox="1">
            <a:spLocks noChangeArrowheads="1"/>
          </p:cNvSpPr>
          <p:nvPr/>
        </p:nvSpPr>
        <p:spPr bwMode="auto">
          <a:xfrm>
            <a:off x="304800" y="2119313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>
                <a:solidFill>
                  <a:srgbClr val="7F7F7F"/>
                </a:solidFill>
                <a:latin typeface="Arial Narrow" pitchFamily="34" charset="0"/>
              </a:rPr>
              <a:t>Logiciel Building manager</a:t>
            </a:r>
          </a:p>
        </p:txBody>
      </p:sp>
      <p:sp>
        <p:nvSpPr>
          <p:cNvPr id="20504" name="ZoneTexte 65"/>
          <p:cNvSpPr txBox="1">
            <a:spLocks noChangeArrowheads="1"/>
          </p:cNvSpPr>
          <p:nvPr/>
        </p:nvSpPr>
        <p:spPr bwMode="auto">
          <a:xfrm>
            <a:off x="304800" y="3948113"/>
            <a:ext cx="914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>
                <a:solidFill>
                  <a:srgbClr val="7F7F7F"/>
                </a:solidFill>
                <a:latin typeface="Arial Narrow" pitchFamily="34" charset="0"/>
              </a:rPr>
              <a:t>Passerelle BUS/KNX – IP</a:t>
            </a:r>
          </a:p>
          <a:p>
            <a:r>
              <a:rPr lang="fr-FR" sz="1000">
                <a:solidFill>
                  <a:srgbClr val="3F5889"/>
                </a:solidFill>
                <a:latin typeface="Arial Narrow" pitchFamily="34" charset="0"/>
              </a:rPr>
              <a:t>1 par bus</a:t>
            </a:r>
          </a:p>
        </p:txBody>
      </p:sp>
      <p:sp>
        <p:nvSpPr>
          <p:cNvPr id="20505" name="ZoneTexte 66"/>
          <p:cNvSpPr txBox="1">
            <a:spLocks noChangeArrowheads="1"/>
          </p:cNvSpPr>
          <p:nvPr/>
        </p:nvSpPr>
        <p:spPr bwMode="auto">
          <a:xfrm>
            <a:off x="304800" y="5472113"/>
            <a:ext cx="914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>
                <a:solidFill>
                  <a:srgbClr val="7F7F7F"/>
                </a:solidFill>
                <a:latin typeface="Arial Narrow" pitchFamily="34" charset="0"/>
              </a:rPr>
              <a:t>Alimentation BUS/KNX</a:t>
            </a:r>
          </a:p>
          <a:p>
            <a:r>
              <a:rPr lang="fr-FR" sz="1000">
                <a:solidFill>
                  <a:srgbClr val="3F5889"/>
                </a:solidFill>
                <a:latin typeface="Arial Narrow" pitchFamily="34" charset="0"/>
              </a:rPr>
              <a:t>1 par bus</a:t>
            </a:r>
          </a:p>
        </p:txBody>
      </p:sp>
      <p:sp>
        <p:nvSpPr>
          <p:cNvPr id="20506" name="Titre 1"/>
          <p:cNvSpPr txBox="1">
            <a:spLocks/>
          </p:cNvSpPr>
          <p:nvPr/>
        </p:nvSpPr>
        <p:spPr bwMode="auto">
          <a:xfrm>
            <a:off x="5943600" y="5900738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sz="900">
                <a:solidFill>
                  <a:srgbClr val="7F7F7F"/>
                </a:solidFill>
                <a:latin typeface="Arial Narrow" pitchFamily="34" charset="0"/>
              </a:rPr>
              <a:t>Ecodétecteur BUS/KNX 360°</a:t>
            </a:r>
          </a:p>
          <a:p>
            <a:r>
              <a:rPr lang="fr-FR" sz="900">
                <a:solidFill>
                  <a:srgbClr val="3F5889"/>
                </a:solidFill>
                <a:latin typeface="Arial Narrow" pitchFamily="34" charset="0"/>
              </a:rPr>
              <a:t>1 tous les 6 m</a:t>
            </a:r>
          </a:p>
        </p:txBody>
      </p:sp>
      <p:sp>
        <p:nvSpPr>
          <p:cNvPr id="33" name="Line 91"/>
          <p:cNvSpPr>
            <a:spLocks noChangeShapeType="1"/>
          </p:cNvSpPr>
          <p:nvPr/>
        </p:nvSpPr>
        <p:spPr bwMode="auto">
          <a:xfrm flipV="1">
            <a:off x="2267744" y="548680"/>
            <a:ext cx="5760640" cy="0"/>
          </a:xfrm>
          <a:prstGeom prst="line">
            <a:avLst/>
          </a:prstGeom>
          <a:noFill/>
          <a:ln w="9525">
            <a:solidFill>
              <a:srgbClr val="00274F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 62" descr="Hall_KNX_vue.jpg"/>
          <p:cNvPicPr>
            <a:picLocks noChangeAspect="1"/>
          </p:cNvPicPr>
          <p:nvPr/>
        </p:nvPicPr>
        <p:blipFill>
          <a:blip r:embed="rId2" cstate="print"/>
          <a:srcRect l="11088" t="5824"/>
          <a:stretch>
            <a:fillRect/>
          </a:stretch>
        </p:blipFill>
        <p:spPr>
          <a:xfrm>
            <a:off x="2267745" y="1066800"/>
            <a:ext cx="6876256" cy="4068187"/>
          </a:xfrm>
          <a:prstGeom prst="rect">
            <a:avLst/>
          </a:prstGeom>
        </p:spPr>
      </p:pic>
      <p:cxnSp>
        <p:nvCxnSpPr>
          <p:cNvPr id="35" name="Connecteur droit 34"/>
          <p:cNvCxnSpPr/>
          <p:nvPr/>
        </p:nvCxnSpPr>
        <p:spPr>
          <a:xfrm>
            <a:off x="1331640" y="620688"/>
            <a:ext cx="6477000" cy="1588"/>
          </a:xfrm>
          <a:prstGeom prst="line">
            <a:avLst/>
          </a:prstGeom>
          <a:ln w="3175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re 1"/>
          <p:cNvSpPr txBox="1">
            <a:spLocks/>
          </p:cNvSpPr>
          <p:nvPr/>
        </p:nvSpPr>
        <p:spPr bwMode="auto">
          <a:xfrm>
            <a:off x="2568020" y="188640"/>
            <a:ext cx="5966380" cy="6345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Solutions  </a:t>
            </a:r>
            <a:r>
              <a:rPr lang="fr-FR" sz="2000" cap="all" dirty="0" smtClean="0">
                <a:solidFill>
                  <a:srgbClr val="3F5889"/>
                </a:solidFill>
                <a:latin typeface="Arial" pitchFamily="34" charset="0"/>
                <a:cs typeface="Arial" pitchFamily="34" charset="0"/>
              </a:rPr>
              <a:t>hall d’accueil</a:t>
            </a:r>
            <a:endParaRPr kumimoji="0" lang="fr-FR" sz="2000" b="0" i="0" u="none" strike="noStrike" kern="1200" cap="all" spc="0" normalizeH="0" baseline="30000" noProof="0" dirty="0" smtClean="0">
              <a:ln>
                <a:noFill/>
              </a:ln>
              <a:solidFill>
                <a:srgbClr val="3F588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9" name="Image 28" descr="048817_d_208932_dcatvert.pn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209800"/>
            <a:ext cx="429146" cy="231877"/>
          </a:xfrm>
          <a:prstGeom prst="rect">
            <a:avLst/>
          </a:prstGeom>
        </p:spPr>
      </p:pic>
      <p:pic>
        <p:nvPicPr>
          <p:cNvPr id="30" name="Image 29" descr="048845_d_208917_dcat_vert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209800"/>
            <a:ext cx="514350" cy="302375"/>
          </a:xfrm>
          <a:prstGeom prst="rect">
            <a:avLst/>
          </a:prstGeom>
        </p:spPr>
      </p:pic>
      <p:pic>
        <p:nvPicPr>
          <p:cNvPr id="31" name="Image 30" descr="048917_d_208918_dcat_vert.pn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800" y="2667000"/>
            <a:ext cx="228600" cy="312234"/>
          </a:xfrm>
          <a:prstGeom prst="rect">
            <a:avLst/>
          </a:prstGeom>
        </p:spPr>
      </p:pic>
      <p:pic>
        <p:nvPicPr>
          <p:cNvPr id="32" name="Image 31" descr="048822_d_208916_dcat_vert.png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/>
          <a:srcRect l="13106" t="25470" r="12524" b="12340"/>
          <a:stretch>
            <a:fillRect/>
          </a:stretch>
        </p:blipFill>
        <p:spPr>
          <a:xfrm>
            <a:off x="5381725" y="2192715"/>
            <a:ext cx="349988" cy="183963"/>
          </a:xfrm>
          <a:prstGeom prst="rect">
            <a:avLst/>
          </a:prstGeom>
        </p:spPr>
      </p:pic>
      <p:pic>
        <p:nvPicPr>
          <p:cNvPr id="9218" name="Picture 2" descr="http://www.reseaux-telecoms.net/images/actualite/0000000096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44824"/>
            <a:ext cx="2627784" cy="1480319"/>
          </a:xfrm>
          <a:prstGeom prst="rect">
            <a:avLst/>
          </a:prstGeom>
          <a:noFill/>
        </p:spPr>
      </p:pic>
      <p:pic>
        <p:nvPicPr>
          <p:cNvPr id="9220" name="Picture 4" descr="http://www.dialoguedexperts.fr/wp-content/uploads/2014/01/consommation-%C3%A9nergi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5013176"/>
            <a:ext cx="2976330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 54" descr="KNX-reunion-visuel.jpg"/>
          <p:cNvPicPr>
            <a:picLocks noChangeAspect="1"/>
          </p:cNvPicPr>
          <p:nvPr/>
        </p:nvPicPr>
        <p:blipFill>
          <a:blip r:embed="rId2" cstate="print"/>
          <a:srcRect l="4487"/>
          <a:stretch>
            <a:fillRect/>
          </a:stretch>
        </p:blipFill>
        <p:spPr>
          <a:xfrm>
            <a:off x="1331639" y="1196752"/>
            <a:ext cx="7200800" cy="4320480"/>
          </a:xfrm>
          <a:prstGeom prst="rect">
            <a:avLst/>
          </a:prstGeom>
        </p:spPr>
      </p:pic>
      <p:sp>
        <p:nvSpPr>
          <p:cNvPr id="36" name="Titre 1"/>
          <p:cNvSpPr txBox="1">
            <a:spLocks/>
          </p:cNvSpPr>
          <p:nvPr/>
        </p:nvSpPr>
        <p:spPr bwMode="auto">
          <a:xfrm>
            <a:off x="1619672" y="260648"/>
            <a:ext cx="6252452" cy="6345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solutions d’éclairage  - </a:t>
            </a:r>
            <a:r>
              <a:rPr lang="fr-FR" sz="2000" cap="all" dirty="0" smtClean="0">
                <a:solidFill>
                  <a:srgbClr val="3F5889"/>
                </a:solidFill>
                <a:latin typeface="Arial" pitchFamily="34" charset="0"/>
                <a:cs typeface="Arial" pitchFamily="34" charset="0"/>
              </a:rPr>
              <a:t>salle de réunion</a:t>
            </a:r>
            <a:endParaRPr kumimoji="0" lang="fr-FR" sz="2000" b="0" i="0" u="none" strike="noStrike" kern="1200" cap="all" spc="0" normalizeH="0" baseline="30000" noProof="0" dirty="0" smtClean="0">
              <a:ln>
                <a:noFill/>
              </a:ln>
              <a:solidFill>
                <a:srgbClr val="3F588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" name="Image 29" descr="1_2_3.pn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rcRect l="17059" t="38848" r="14706" b="38847"/>
          <a:stretch>
            <a:fillRect/>
          </a:stretch>
        </p:blipFill>
        <p:spPr>
          <a:xfrm>
            <a:off x="4267200" y="1295400"/>
            <a:ext cx="588965" cy="203091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6477000" y="2819400"/>
            <a:ext cx="273359" cy="240891"/>
          </a:xfrm>
          <a:prstGeom prst="rect">
            <a:avLst/>
          </a:prstGeom>
          <a:solidFill>
            <a:schemeClr val="bg1"/>
          </a:solidFill>
          <a:ln>
            <a:solidFill>
              <a:srgbClr val="6688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6512079" y="2856476"/>
            <a:ext cx="203200" cy="166739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rgbClr val="6688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Image 57" descr="078802_d_208923_dcat_vert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32285" y="3005970"/>
            <a:ext cx="289434" cy="408762"/>
          </a:xfrm>
          <a:prstGeom prst="rect">
            <a:avLst/>
          </a:prstGeom>
        </p:spPr>
      </p:pic>
      <p:pic>
        <p:nvPicPr>
          <p:cNvPr id="59" name="Image 58" descr="048822_d_208916_dcat_vert.pn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rcRect l="13106" t="25470" r="12524" b="12340"/>
          <a:stretch>
            <a:fillRect/>
          </a:stretch>
        </p:blipFill>
        <p:spPr>
          <a:xfrm>
            <a:off x="6164340" y="1459189"/>
            <a:ext cx="385988" cy="202886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7452320" y="6597352"/>
            <a:ext cx="122413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</a:rPr>
              <a:t>OFFRE KNX</a:t>
            </a:r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16752">
            <a:off x="508108" y="1813806"/>
            <a:ext cx="982591" cy="194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planningpme.fr/Images/vue-hebdomadaire-planningpme-ipho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9262">
            <a:off x="515053" y="3840351"/>
            <a:ext cx="1402085" cy="2313441"/>
          </a:xfrm>
          <a:prstGeom prst="rect">
            <a:avLst/>
          </a:prstGeom>
          <a:noFill/>
        </p:spPr>
      </p:pic>
      <p:sp>
        <p:nvSpPr>
          <p:cNvPr id="15" name="Line 91"/>
          <p:cNvSpPr>
            <a:spLocks noChangeShapeType="1"/>
          </p:cNvSpPr>
          <p:nvPr/>
        </p:nvSpPr>
        <p:spPr bwMode="auto">
          <a:xfrm flipV="1">
            <a:off x="1547664" y="836712"/>
            <a:ext cx="5688310" cy="0"/>
          </a:xfrm>
          <a:prstGeom prst="line">
            <a:avLst/>
          </a:prstGeom>
          <a:noFill/>
          <a:ln w="9525">
            <a:solidFill>
              <a:srgbClr val="00274F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7488" y="1156742"/>
            <a:ext cx="5938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2000" b="0" cap="all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 enjeux </a:t>
            </a:r>
            <a:r>
              <a:rPr lang="fr-FR" sz="2000" b="0" cap="all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de la construction</a:t>
            </a:r>
            <a:endParaRPr lang="fr-FR" sz="2000" b="0" cap="all" baseline="30000" dirty="0">
              <a:solidFill>
                <a:srgbClr val="5D8F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Line 91"/>
          <p:cNvSpPr>
            <a:spLocks noChangeShapeType="1"/>
          </p:cNvSpPr>
          <p:nvPr/>
        </p:nvSpPr>
        <p:spPr bwMode="auto">
          <a:xfrm>
            <a:off x="323528" y="1516533"/>
            <a:ext cx="5688632" cy="223"/>
          </a:xfrm>
          <a:prstGeom prst="line">
            <a:avLst/>
          </a:prstGeom>
          <a:noFill/>
          <a:ln w="9525">
            <a:solidFill>
              <a:srgbClr val="00274F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ZoneTexte 47"/>
          <p:cNvSpPr txBox="1">
            <a:spLocks noChangeArrowheads="1"/>
          </p:cNvSpPr>
          <p:nvPr/>
        </p:nvSpPr>
        <p:spPr bwMode="auto">
          <a:xfrm>
            <a:off x="539750" y="1938734"/>
            <a:ext cx="7056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0" dirty="0">
                <a:solidFill>
                  <a:srgbClr val="7F7F7F"/>
                </a:solidFill>
                <a:cs typeface="Arial" charset="0"/>
              </a:rPr>
              <a:t>Les bâtiments ont un impact économique, environnemental et humain</a:t>
            </a:r>
          </a:p>
        </p:txBody>
      </p:sp>
      <p:pic>
        <p:nvPicPr>
          <p:cNvPr id="3079" name="Image 95" descr="tram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3197225"/>
            <a:ext cx="91440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itre 1"/>
          <p:cNvSpPr txBox="1">
            <a:spLocks/>
          </p:cNvSpPr>
          <p:nvPr/>
        </p:nvSpPr>
        <p:spPr bwMode="auto">
          <a:xfrm>
            <a:off x="477267" y="496376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fr-FR" sz="1400">
                <a:solidFill>
                  <a:srgbClr val="7F7F7F"/>
                </a:solidFill>
              </a:rPr>
              <a:t>Le neuf représente </a:t>
            </a:r>
            <a:br>
              <a:rPr lang="fr-FR" sz="1400">
                <a:solidFill>
                  <a:srgbClr val="7F7F7F"/>
                </a:solidFill>
              </a:rPr>
            </a:br>
            <a:r>
              <a:rPr lang="fr-FR" sz="1400">
                <a:solidFill>
                  <a:srgbClr val="7F7F7F"/>
                </a:solidFill>
              </a:rPr>
              <a:t>1% du parc</a:t>
            </a:r>
          </a:p>
        </p:txBody>
      </p:sp>
      <p:sp>
        <p:nvSpPr>
          <p:cNvPr id="91" name="Titre 1"/>
          <p:cNvSpPr txBox="1">
            <a:spLocks/>
          </p:cNvSpPr>
          <p:nvPr/>
        </p:nvSpPr>
        <p:spPr bwMode="auto">
          <a:xfrm>
            <a:off x="35496" y="4811365"/>
            <a:ext cx="60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4300" b="0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endParaRPr lang="fr-FR" sz="4300" b="0" baseline="300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82" name="Titre 1"/>
          <p:cNvSpPr txBox="1">
            <a:spLocks/>
          </p:cNvSpPr>
          <p:nvPr/>
        </p:nvSpPr>
        <p:spPr bwMode="auto">
          <a:xfrm>
            <a:off x="5819849" y="4963765"/>
            <a:ext cx="256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400" dirty="0">
                <a:solidFill>
                  <a:srgbClr val="7F7F7F"/>
                </a:solidFill>
              </a:rPr>
              <a:t>70% du parc tertiaire concerne des propriétaires occupants</a:t>
            </a:r>
            <a:endParaRPr lang="fr-FR" sz="14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12" name="Titre 1"/>
          <p:cNvSpPr txBox="1">
            <a:spLocks/>
          </p:cNvSpPr>
          <p:nvPr/>
        </p:nvSpPr>
        <p:spPr bwMode="auto">
          <a:xfrm>
            <a:off x="5508104" y="4827240"/>
            <a:ext cx="60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4300" b="0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3</a:t>
            </a:r>
            <a:endParaRPr lang="fr-FR" sz="4300" b="0" baseline="300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84" name="Titre 1"/>
          <p:cNvSpPr txBox="1">
            <a:spLocks/>
          </p:cNvSpPr>
          <p:nvPr/>
        </p:nvSpPr>
        <p:spPr bwMode="auto">
          <a:xfrm>
            <a:off x="3170138" y="496376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fr-FR" sz="1400">
                <a:solidFill>
                  <a:srgbClr val="7F7F7F"/>
                </a:solidFill>
              </a:rPr>
              <a:t>75% des bâtiments </a:t>
            </a:r>
            <a:br>
              <a:rPr lang="fr-FR" sz="1400">
                <a:solidFill>
                  <a:srgbClr val="7F7F7F"/>
                </a:solidFill>
              </a:rPr>
            </a:br>
            <a:r>
              <a:rPr lang="fr-FR" sz="1400">
                <a:solidFill>
                  <a:srgbClr val="7F7F7F"/>
                </a:solidFill>
              </a:rPr>
              <a:t>&lt; à 1000 m²</a:t>
            </a:r>
          </a:p>
        </p:txBody>
      </p:sp>
      <p:sp>
        <p:nvSpPr>
          <p:cNvPr id="116" name="Titre 1"/>
          <p:cNvSpPr txBox="1">
            <a:spLocks/>
          </p:cNvSpPr>
          <p:nvPr/>
        </p:nvSpPr>
        <p:spPr bwMode="auto">
          <a:xfrm>
            <a:off x="2789138" y="4811365"/>
            <a:ext cx="60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4300" b="0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endParaRPr lang="fr-FR" sz="4300" b="0" baseline="300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86" name="ZoneTexte 118"/>
          <p:cNvSpPr txBox="1">
            <a:spLocks noChangeArrowheads="1"/>
          </p:cNvSpPr>
          <p:nvPr/>
        </p:nvSpPr>
        <p:spPr bwMode="auto">
          <a:xfrm>
            <a:off x="265113" y="1630363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pic>
        <p:nvPicPr>
          <p:cNvPr id="3087" name="Image 8" descr="iStock_000015851118Lar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5076" y="2765077"/>
            <a:ext cx="21605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Image 12" descr="iStock_000019088748Small.jpg"/>
          <p:cNvPicPr>
            <a:picLocks noChangeAspect="1"/>
          </p:cNvPicPr>
          <p:nvPr/>
        </p:nvPicPr>
        <p:blipFill>
          <a:blip r:embed="rId5" cstate="print"/>
          <a:srcRect l="16617" r="16180"/>
          <a:stretch>
            <a:fillRect/>
          </a:stretch>
        </p:blipFill>
        <p:spPr bwMode="auto">
          <a:xfrm>
            <a:off x="6038800" y="2757140"/>
            <a:ext cx="213360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Image 13" descr="Fotolia_4162939_XL.jpg"/>
          <p:cNvPicPr>
            <a:picLocks noChangeAspect="1"/>
          </p:cNvPicPr>
          <p:nvPr/>
        </p:nvPicPr>
        <p:blipFill>
          <a:blip r:embed="rId6" cstate="print"/>
          <a:srcRect l="24788"/>
          <a:stretch>
            <a:fillRect/>
          </a:stretch>
        </p:blipFill>
        <p:spPr bwMode="auto">
          <a:xfrm>
            <a:off x="555055" y="2780952"/>
            <a:ext cx="21478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 descr="KNX-classe-visuel.jpg"/>
          <p:cNvPicPr>
            <a:picLocks noChangeAspect="1"/>
          </p:cNvPicPr>
          <p:nvPr/>
        </p:nvPicPr>
        <p:blipFill>
          <a:blip r:embed="rId2" cstate="print"/>
          <a:srcRect l="4494"/>
          <a:stretch>
            <a:fillRect/>
          </a:stretch>
        </p:blipFill>
        <p:spPr>
          <a:xfrm>
            <a:off x="2091002" y="1066800"/>
            <a:ext cx="7052998" cy="4162400"/>
          </a:xfrm>
          <a:prstGeom prst="rect">
            <a:avLst/>
          </a:prstGeom>
        </p:spPr>
      </p:pic>
      <p:cxnSp>
        <p:nvCxnSpPr>
          <p:cNvPr id="35" name="Connecteur droit 34"/>
          <p:cNvCxnSpPr/>
          <p:nvPr/>
        </p:nvCxnSpPr>
        <p:spPr>
          <a:xfrm>
            <a:off x="2667000" y="1066800"/>
            <a:ext cx="6477000" cy="1588"/>
          </a:xfrm>
          <a:prstGeom prst="line">
            <a:avLst/>
          </a:prstGeom>
          <a:ln w="3175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re 1"/>
          <p:cNvSpPr txBox="1">
            <a:spLocks/>
          </p:cNvSpPr>
          <p:nvPr/>
        </p:nvSpPr>
        <p:spPr bwMode="auto">
          <a:xfrm>
            <a:off x="2195736" y="332656"/>
            <a:ext cx="5966380" cy="6345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solutions d’éclairage - </a:t>
            </a:r>
            <a:r>
              <a:rPr lang="fr-FR" sz="2000" cap="all" dirty="0" smtClean="0">
                <a:solidFill>
                  <a:srgbClr val="3F5889"/>
                </a:solidFill>
                <a:latin typeface="Arial" pitchFamily="34" charset="0"/>
                <a:cs typeface="Arial" pitchFamily="34" charset="0"/>
              </a:rPr>
              <a:t>salle de classe</a:t>
            </a:r>
            <a:endParaRPr kumimoji="0" lang="fr-FR" sz="2000" b="0" i="0" u="none" strike="noStrike" kern="1200" cap="all" spc="0" normalizeH="0" baseline="30000" noProof="0" dirty="0" smtClean="0">
              <a:ln>
                <a:noFill/>
              </a:ln>
              <a:solidFill>
                <a:srgbClr val="3F588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6" name="Image 45" descr="photo-classe.jpg"/>
          <p:cNvPicPr>
            <a:picLocks noChangeAspect="1"/>
          </p:cNvPicPr>
          <p:nvPr/>
        </p:nvPicPr>
        <p:blipFill>
          <a:blip r:embed="rId3" cstate="print"/>
          <a:srcRect l="4160" t="13218" r="799" b="23936"/>
          <a:stretch>
            <a:fillRect/>
          </a:stretch>
        </p:blipFill>
        <p:spPr>
          <a:xfrm>
            <a:off x="0" y="1484784"/>
            <a:ext cx="2418065" cy="1066800"/>
          </a:xfrm>
          <a:prstGeom prst="rect">
            <a:avLst/>
          </a:prstGeom>
        </p:spPr>
      </p:pic>
      <p:pic>
        <p:nvPicPr>
          <p:cNvPr id="32" name="Image 31" descr="078802_d_208923_dcat_vert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2590800"/>
            <a:ext cx="250253" cy="353428"/>
          </a:xfrm>
          <a:prstGeom prst="rect">
            <a:avLst/>
          </a:prstGeom>
        </p:spPr>
      </p:pic>
      <p:pic>
        <p:nvPicPr>
          <p:cNvPr id="39" name="Image 38" descr="048845_d_208917_dcat_vert.pn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8598" y="1326089"/>
            <a:ext cx="586350" cy="344703"/>
          </a:xfrm>
          <a:prstGeom prst="rect">
            <a:avLst/>
          </a:prstGeom>
        </p:spPr>
      </p:pic>
      <p:pic>
        <p:nvPicPr>
          <p:cNvPr id="40" name="Image 39" descr="048822_d_208916_dcat_vert.png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/>
          <a:srcRect l="13106" t="25470" r="12524" b="12340"/>
          <a:stretch>
            <a:fillRect/>
          </a:stretch>
        </p:blipFill>
        <p:spPr>
          <a:xfrm>
            <a:off x="6073576" y="1655028"/>
            <a:ext cx="385988" cy="202886"/>
          </a:xfrm>
          <a:prstGeom prst="rect">
            <a:avLst/>
          </a:prstGeom>
        </p:spPr>
      </p:pic>
      <p:pic>
        <p:nvPicPr>
          <p:cNvPr id="42" name="Image 41" descr="077011vert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66402" y="2581119"/>
            <a:ext cx="258391" cy="271991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7452320" y="6597352"/>
            <a:ext cx="122413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</a:rPr>
              <a:t>OFFRE KNX</a:t>
            </a:r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524328" y="6633198"/>
            <a:ext cx="115212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9388" indent="-179388" algn="ctr"/>
            <a:r>
              <a:rPr lang="fr-FR" sz="800" cap="all" dirty="0" smtClean="0">
                <a:solidFill>
                  <a:schemeClr val="bg1">
                    <a:lumMod val="65000"/>
                  </a:schemeClr>
                </a:solidFill>
              </a:rPr>
              <a:t>OFFRE KNX</a:t>
            </a:r>
          </a:p>
        </p:txBody>
      </p:sp>
      <p:pic>
        <p:nvPicPr>
          <p:cNvPr id="7170" name="Picture 2" descr="http://tuttiquanti.co/wp-content/uploads/2014/01/Weather-Station_Ap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068960"/>
            <a:ext cx="2627784" cy="1259910"/>
          </a:xfrm>
          <a:prstGeom prst="rect">
            <a:avLst/>
          </a:prstGeom>
          <a:noFill/>
        </p:spPr>
      </p:pic>
      <p:sp>
        <p:nvSpPr>
          <p:cNvPr id="14" name="Line 91"/>
          <p:cNvSpPr>
            <a:spLocks noChangeShapeType="1"/>
          </p:cNvSpPr>
          <p:nvPr/>
        </p:nvSpPr>
        <p:spPr bwMode="auto">
          <a:xfrm flipV="1">
            <a:off x="2339752" y="764704"/>
            <a:ext cx="5688632" cy="0"/>
          </a:xfrm>
          <a:prstGeom prst="line">
            <a:avLst/>
          </a:prstGeom>
          <a:noFill/>
          <a:ln w="9525">
            <a:solidFill>
              <a:srgbClr val="00274F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 descr="Plateau-bureau-KN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066800"/>
            <a:ext cx="7391400" cy="3751946"/>
          </a:xfrm>
          <a:prstGeom prst="rect">
            <a:avLst/>
          </a:prstGeom>
        </p:spPr>
      </p:pic>
      <p:cxnSp>
        <p:nvCxnSpPr>
          <p:cNvPr id="35" name="Connecteur droit 34"/>
          <p:cNvCxnSpPr/>
          <p:nvPr/>
        </p:nvCxnSpPr>
        <p:spPr>
          <a:xfrm>
            <a:off x="1403648" y="764704"/>
            <a:ext cx="6477000" cy="1588"/>
          </a:xfrm>
          <a:prstGeom prst="line">
            <a:avLst/>
          </a:prstGeom>
          <a:ln w="3175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re 1"/>
          <p:cNvSpPr txBox="1">
            <a:spLocks/>
          </p:cNvSpPr>
          <p:nvPr/>
        </p:nvSpPr>
        <p:spPr bwMode="auto">
          <a:xfrm>
            <a:off x="1619672" y="332656"/>
            <a:ext cx="6840760" cy="6345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solutions d’éclairage - </a:t>
            </a:r>
            <a:r>
              <a:rPr lang="fr-FR" sz="2000" cap="all" dirty="0" smtClean="0">
                <a:solidFill>
                  <a:srgbClr val="3F5889"/>
                </a:solidFill>
                <a:latin typeface="Arial" pitchFamily="34" charset="0"/>
                <a:cs typeface="Arial" pitchFamily="34" charset="0"/>
              </a:rPr>
              <a:t>plateau de bureaux</a:t>
            </a:r>
            <a:endParaRPr kumimoji="0" lang="fr-FR" sz="2000" b="0" i="0" u="none" strike="noStrike" kern="1200" cap="all" spc="0" normalizeH="0" baseline="30000" noProof="0" dirty="0" smtClean="0">
              <a:ln>
                <a:noFill/>
              </a:ln>
              <a:solidFill>
                <a:srgbClr val="3F588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9" name="Image 38" descr="bureaux-vid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453382"/>
            <a:ext cx="1768217" cy="1263650"/>
          </a:xfrm>
          <a:prstGeom prst="rect">
            <a:avLst/>
          </a:prstGeom>
        </p:spPr>
      </p:pic>
      <p:sp>
        <p:nvSpPr>
          <p:cNvPr id="42" name="Titre 1"/>
          <p:cNvSpPr txBox="1">
            <a:spLocks/>
          </p:cNvSpPr>
          <p:nvPr/>
        </p:nvSpPr>
        <p:spPr bwMode="auto">
          <a:xfrm>
            <a:off x="228600" y="1654120"/>
            <a:ext cx="15240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cap="all" dirty="0" smtClean="0">
                <a:solidFill>
                  <a:srgbClr val="3F5889"/>
                </a:solidFill>
                <a:latin typeface="Arial" pitchFamily="34" charset="0"/>
                <a:cs typeface="Arial" pitchFamily="34" charset="0"/>
              </a:rPr>
              <a:t>flexibilité </a:t>
            </a:r>
            <a:br>
              <a:rPr lang="fr-FR" sz="1100" b="1" cap="all" dirty="0" smtClean="0">
                <a:solidFill>
                  <a:srgbClr val="3F5889"/>
                </a:solidFill>
                <a:latin typeface="Arial" pitchFamily="34" charset="0"/>
                <a:cs typeface="Arial" pitchFamily="34" charset="0"/>
              </a:rPr>
            </a:br>
            <a:r>
              <a:rPr lang="fr-FR" sz="1100" b="1" cap="all" dirty="0" smtClean="0">
                <a:solidFill>
                  <a:srgbClr val="3F5889"/>
                </a:solidFill>
                <a:latin typeface="Arial" pitchFamily="34" charset="0"/>
                <a:cs typeface="Arial" pitchFamily="34" charset="0"/>
              </a:rPr>
              <a:t>des espaces : agencez comme vous voulez</a:t>
            </a:r>
            <a:endParaRPr kumimoji="0" lang="fr-FR" sz="1100" b="1" i="0" u="none" strike="noStrike" kern="1200" cap="all" spc="0" normalizeH="0" baseline="30000" noProof="0" dirty="0" smtClean="0">
              <a:ln>
                <a:noFill/>
              </a:ln>
              <a:solidFill>
                <a:srgbClr val="3F588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4" name="Image 53" descr="048822_d_208916_dcat_vert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rcRect l="13106" t="25470" r="12524" b="12340"/>
          <a:stretch>
            <a:fillRect/>
          </a:stretch>
        </p:blipFill>
        <p:spPr>
          <a:xfrm>
            <a:off x="5257801" y="1219200"/>
            <a:ext cx="403854" cy="212277"/>
          </a:xfrm>
          <a:prstGeom prst="rect">
            <a:avLst/>
          </a:prstGeom>
        </p:spPr>
      </p:pic>
      <p:pic>
        <p:nvPicPr>
          <p:cNvPr id="55" name="Image 54" descr="048822_d_208916_dcat_vert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rcRect l="13106" t="25470" r="12524" b="12340"/>
          <a:stretch>
            <a:fillRect/>
          </a:stretch>
        </p:blipFill>
        <p:spPr>
          <a:xfrm>
            <a:off x="6324601" y="1676400"/>
            <a:ext cx="349988" cy="183963"/>
          </a:xfrm>
          <a:prstGeom prst="rect">
            <a:avLst/>
          </a:prstGeom>
        </p:spPr>
      </p:pic>
      <p:pic>
        <p:nvPicPr>
          <p:cNvPr id="57" name="Image 56" descr="048822_d_208916_dcat_vert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rcRect l="13106" t="25470" r="12524" b="12340"/>
          <a:stretch>
            <a:fillRect/>
          </a:stretch>
        </p:blipFill>
        <p:spPr>
          <a:xfrm>
            <a:off x="8474910" y="1436660"/>
            <a:ext cx="349988" cy="183963"/>
          </a:xfrm>
          <a:prstGeom prst="rect">
            <a:avLst/>
          </a:prstGeom>
        </p:spPr>
      </p:pic>
      <p:pic>
        <p:nvPicPr>
          <p:cNvPr id="58" name="Image 57" descr="048822_d_208916_dcat_vert.pn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rcRect l="13106" t="25470" r="12524" b="12340"/>
          <a:stretch>
            <a:fillRect/>
          </a:stretch>
        </p:blipFill>
        <p:spPr>
          <a:xfrm>
            <a:off x="7233430" y="2046260"/>
            <a:ext cx="273949" cy="143995"/>
          </a:xfrm>
          <a:prstGeom prst="rect">
            <a:avLst/>
          </a:prstGeom>
        </p:spPr>
      </p:pic>
      <p:pic>
        <p:nvPicPr>
          <p:cNvPr id="60" name="Image 59" descr="048822_d_208916_dcat_vert.pn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rcRect l="13106" t="25470" r="12524" b="12340"/>
          <a:stretch>
            <a:fillRect/>
          </a:stretch>
        </p:blipFill>
        <p:spPr>
          <a:xfrm>
            <a:off x="8458200" y="1981200"/>
            <a:ext cx="273949" cy="143995"/>
          </a:xfrm>
          <a:prstGeom prst="rect">
            <a:avLst/>
          </a:prstGeom>
        </p:spPr>
      </p:pic>
      <p:pic>
        <p:nvPicPr>
          <p:cNvPr id="61" name="Image 60" descr="048822_d_208916_dcat_vert.pn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rcRect l="13106" t="25470" r="12524" b="12340"/>
          <a:stretch>
            <a:fillRect/>
          </a:stretch>
        </p:blipFill>
        <p:spPr>
          <a:xfrm>
            <a:off x="6248400" y="2074110"/>
            <a:ext cx="273949" cy="143995"/>
          </a:xfrm>
          <a:prstGeom prst="rect">
            <a:avLst/>
          </a:prstGeom>
        </p:spPr>
      </p:pic>
      <p:pic>
        <p:nvPicPr>
          <p:cNvPr id="63" name="Image 62" descr="048822_d_208916_dcat_vert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rcRect l="13106" t="25470" r="12524" b="12340"/>
          <a:stretch>
            <a:fillRect/>
          </a:stretch>
        </p:blipFill>
        <p:spPr>
          <a:xfrm>
            <a:off x="4704039" y="1808223"/>
            <a:ext cx="300537" cy="157970"/>
          </a:xfrm>
          <a:prstGeom prst="rect">
            <a:avLst/>
          </a:prstGeom>
        </p:spPr>
      </p:pic>
      <p:pic>
        <p:nvPicPr>
          <p:cNvPr id="65" name="Image 64" descr="048822_d_208916_dcat_vert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rcRect l="13106" t="25470" r="12524" b="12340"/>
          <a:stretch>
            <a:fillRect/>
          </a:stretch>
        </p:blipFill>
        <p:spPr>
          <a:xfrm>
            <a:off x="3252845" y="1568638"/>
            <a:ext cx="300537" cy="157970"/>
          </a:xfrm>
          <a:prstGeom prst="rect">
            <a:avLst/>
          </a:prstGeom>
        </p:spPr>
      </p:pic>
      <p:pic>
        <p:nvPicPr>
          <p:cNvPr id="66" name="Image 65" descr="048867_p_209128.png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34220" y="1273120"/>
            <a:ext cx="381000" cy="204391"/>
          </a:xfrm>
          <a:prstGeom prst="rect">
            <a:avLst/>
          </a:prstGeom>
        </p:spPr>
      </p:pic>
      <p:pic>
        <p:nvPicPr>
          <p:cNvPr id="67" name="Image 66" descr="07844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2820" y="3118630"/>
            <a:ext cx="245913" cy="279832"/>
          </a:xfrm>
          <a:prstGeom prst="rect">
            <a:avLst/>
          </a:prstGeom>
        </p:spPr>
      </p:pic>
      <p:pic>
        <p:nvPicPr>
          <p:cNvPr id="68" name="Image 67" descr="07844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944730" y="3657445"/>
            <a:ext cx="245913" cy="279832"/>
          </a:xfrm>
          <a:prstGeom prst="rect">
            <a:avLst/>
          </a:prstGeom>
        </p:spPr>
      </p:pic>
      <p:pic>
        <p:nvPicPr>
          <p:cNvPr id="69" name="Image 68" descr="049031.png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40740" y="2737630"/>
            <a:ext cx="231515" cy="276037"/>
          </a:xfrm>
          <a:prstGeom prst="rect">
            <a:avLst/>
          </a:prstGeom>
        </p:spPr>
      </p:pic>
      <p:pic>
        <p:nvPicPr>
          <p:cNvPr id="40" name="Image 39" descr="2.jpg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/>
          <a:srcRect l="7982" t="13331" r="16284" b="8945"/>
          <a:stretch>
            <a:fillRect/>
          </a:stretch>
        </p:blipFill>
        <p:spPr>
          <a:xfrm>
            <a:off x="3124200" y="4419600"/>
            <a:ext cx="153764" cy="157806"/>
          </a:xfrm>
          <a:prstGeom prst="rect">
            <a:avLst/>
          </a:prstGeom>
        </p:spPr>
      </p:pic>
      <p:pic>
        <p:nvPicPr>
          <p:cNvPr id="44" name="Image 43" descr="2.jpg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/>
          <a:srcRect l="7982" t="13331" r="16284" b="8945"/>
          <a:stretch>
            <a:fillRect/>
          </a:stretch>
        </p:blipFill>
        <p:spPr>
          <a:xfrm>
            <a:off x="6336346" y="4451190"/>
            <a:ext cx="153764" cy="157806"/>
          </a:xfrm>
          <a:prstGeom prst="rect">
            <a:avLst/>
          </a:prstGeom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316752">
            <a:off x="740532" y="4262078"/>
            <a:ext cx="982591" cy="194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/>
        </p:nvSpPr>
        <p:spPr>
          <a:xfrm>
            <a:off x="3523742" y="4996333"/>
            <a:ext cx="34245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none" dirty="0" smtClean="0">
                <a:solidFill>
                  <a:srgbClr val="6F7072"/>
                </a:solidFill>
                <a:ea typeface="ＭＳ Ｐゴシック"/>
                <a:cs typeface="Arial" pitchFamily="34" charset="0"/>
              </a:rPr>
              <a:t>Manage  lighting and  air conditioning with respect to real occupancy and activity.</a:t>
            </a:r>
          </a:p>
          <a:p>
            <a:endParaRPr lang="en-US" sz="1200" b="1" u="none" dirty="0" smtClean="0">
              <a:solidFill>
                <a:srgbClr val="6F7072"/>
              </a:solidFill>
              <a:ea typeface="ＭＳ Ｐゴシック"/>
              <a:cs typeface="Arial" pitchFamily="34" charset="0"/>
            </a:endParaRPr>
          </a:p>
          <a:p>
            <a:r>
              <a:rPr lang="en-US" sz="1200" b="1" u="none" dirty="0" smtClean="0">
                <a:solidFill>
                  <a:srgbClr val="6F7072"/>
                </a:solidFill>
                <a:ea typeface="ＭＳ Ｐゴシック"/>
                <a:cs typeface="Arial" pitchFamily="34" charset="0"/>
              </a:rPr>
              <a:t>Determine in real time occupancy inside the building to inform occupants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55776" y="188640"/>
            <a:ext cx="4752528" cy="533400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fr-FR" sz="2000" b="1" u="none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People </a:t>
            </a:r>
            <a:r>
              <a:rPr lang="fr-FR" sz="2000" b="1" u="none" cap="all" dirty="0" smtClean="0">
                <a:solidFill>
                  <a:srgbClr val="3F588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Monitoring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963613" y="1111250"/>
            <a:ext cx="8180387" cy="505301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6" name="Immagin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124744"/>
            <a:ext cx="6156176" cy="38494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496" y="1333217"/>
            <a:ext cx="2985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none" dirty="0" smtClean="0">
                <a:solidFill>
                  <a:srgbClr val="6F7072"/>
                </a:solidFill>
                <a:ea typeface="ＭＳ Ｐゴシック"/>
                <a:cs typeface="Arial" pitchFamily="34" charset="0"/>
              </a:rPr>
              <a:t>Room </a:t>
            </a:r>
            <a:r>
              <a:rPr lang="fr-FR" sz="2000" u="none" dirty="0" err="1" smtClean="0">
                <a:solidFill>
                  <a:srgbClr val="6F7072"/>
                </a:solidFill>
                <a:ea typeface="ＭＳ Ｐゴシック"/>
                <a:cs typeface="Arial" pitchFamily="34" charset="0"/>
              </a:rPr>
              <a:t>Presence</a:t>
            </a:r>
            <a:r>
              <a:rPr lang="fr-FR" sz="2000" u="none" dirty="0" smtClean="0">
                <a:solidFill>
                  <a:srgbClr val="6F7072"/>
                </a:solidFill>
                <a:ea typeface="ＭＳ Ｐゴシック"/>
                <a:cs typeface="Arial" pitchFamily="34" charset="0"/>
              </a:rPr>
              <a:t>, </a:t>
            </a:r>
            <a:br>
              <a:rPr lang="fr-FR" sz="2000" u="none" dirty="0" smtClean="0">
                <a:solidFill>
                  <a:srgbClr val="6F7072"/>
                </a:solidFill>
                <a:ea typeface="ＭＳ Ｐゴシック"/>
                <a:cs typeface="Arial" pitchFamily="34" charset="0"/>
              </a:rPr>
            </a:br>
            <a:r>
              <a:rPr lang="fr-FR" sz="2000" u="none" dirty="0" err="1" smtClean="0">
                <a:solidFill>
                  <a:srgbClr val="6F7072"/>
                </a:solidFill>
                <a:ea typeface="ＭＳ Ｐゴシック"/>
                <a:cs typeface="Arial" pitchFamily="34" charset="0"/>
              </a:rPr>
              <a:t>Sleep</a:t>
            </a:r>
            <a:r>
              <a:rPr lang="fr-FR" sz="2000" u="none" dirty="0" smtClean="0">
                <a:solidFill>
                  <a:srgbClr val="6F7072"/>
                </a:solidFill>
                <a:ea typeface="ＭＳ Ｐゴシック"/>
                <a:cs typeface="Arial" pitchFamily="34" charset="0"/>
              </a:rPr>
              <a:t> </a:t>
            </a:r>
            <a:r>
              <a:rPr lang="fr-FR" sz="2000" u="none" dirty="0" err="1" smtClean="0">
                <a:solidFill>
                  <a:srgbClr val="6F7072"/>
                </a:solidFill>
                <a:ea typeface="ＭＳ Ｐゴシック"/>
                <a:cs typeface="Arial" pitchFamily="34" charset="0"/>
              </a:rPr>
              <a:t>quality</a:t>
            </a:r>
            <a:r>
              <a:rPr lang="fr-FR" sz="2000" u="none" dirty="0" smtClean="0">
                <a:solidFill>
                  <a:srgbClr val="6F7072"/>
                </a:solidFill>
                <a:ea typeface="ＭＳ Ｐゴシック"/>
                <a:cs typeface="Arial" pitchFamily="34" charset="0"/>
              </a:rPr>
              <a:t> monitoring </a:t>
            </a:r>
          </a:p>
          <a:p>
            <a:r>
              <a:rPr lang="fr-FR" sz="2000" u="none" dirty="0" smtClean="0">
                <a:solidFill>
                  <a:srgbClr val="6F7072"/>
                </a:solidFill>
                <a:ea typeface="ＭＳ Ｐゴシック"/>
                <a:cs typeface="Arial" pitchFamily="34" charset="0"/>
              </a:rPr>
              <a:t> &amp; </a:t>
            </a:r>
            <a:r>
              <a:rPr lang="fr-FR" sz="2000" u="none" dirty="0" err="1" smtClean="0">
                <a:solidFill>
                  <a:srgbClr val="6F7072"/>
                </a:solidFill>
                <a:ea typeface="ＭＳ Ｐゴシック"/>
                <a:cs typeface="Arial" pitchFamily="34" charset="0"/>
              </a:rPr>
              <a:t>fall</a:t>
            </a:r>
            <a:r>
              <a:rPr lang="fr-FR" sz="2000" u="none" dirty="0" smtClean="0">
                <a:solidFill>
                  <a:srgbClr val="6F7072"/>
                </a:solidFill>
                <a:ea typeface="ＭＳ Ｐゴシック"/>
                <a:cs typeface="Arial" pitchFamily="34" charset="0"/>
              </a:rPr>
              <a:t> </a:t>
            </a:r>
            <a:r>
              <a:rPr lang="fr-FR" sz="2000" u="none" dirty="0" err="1" smtClean="0">
                <a:solidFill>
                  <a:srgbClr val="6F7072"/>
                </a:solidFill>
                <a:ea typeface="ＭＳ Ｐゴシック"/>
                <a:cs typeface="Arial" pitchFamily="34" charset="0"/>
              </a:rPr>
              <a:t>detection</a:t>
            </a:r>
            <a:r>
              <a:rPr lang="fr-FR" sz="2000" u="none" dirty="0" smtClean="0">
                <a:solidFill>
                  <a:srgbClr val="6F7072"/>
                </a:solidFill>
                <a:ea typeface="ＭＳ Ｐゴシック"/>
                <a:cs typeface="Arial" pitchFamily="34" charset="0"/>
              </a:rPr>
              <a:t> </a:t>
            </a:r>
            <a:endParaRPr lang="fr-FR" sz="2000" u="none" dirty="0">
              <a:solidFill>
                <a:srgbClr val="6F7072"/>
              </a:solidFill>
              <a:ea typeface="ＭＳ Ｐゴシック"/>
              <a:cs typeface="Arial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9723" y="1761107"/>
            <a:ext cx="596034" cy="62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èche courbée vers la gauche 9">
            <a:hlinkClick r:id="rId4" action="ppaction://hlinksldjump"/>
          </p:cNvPr>
          <p:cNvSpPr/>
          <p:nvPr/>
        </p:nvSpPr>
        <p:spPr>
          <a:xfrm>
            <a:off x="8692729" y="5700156"/>
            <a:ext cx="190005" cy="320634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3" name="Picture 11" descr="infirmi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88" y="3265720"/>
            <a:ext cx="3013529" cy="301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4293" y="3848826"/>
            <a:ext cx="995670" cy="128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4"/>
          <p:cNvCxnSpPr/>
          <p:nvPr/>
        </p:nvCxnSpPr>
        <p:spPr>
          <a:xfrm>
            <a:off x="1403648" y="764704"/>
            <a:ext cx="6477000" cy="1588"/>
          </a:xfrm>
          <a:prstGeom prst="line">
            <a:avLst/>
          </a:prstGeom>
          <a:ln w="3175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2" descr="friseges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25" y="1772816"/>
            <a:ext cx="6302375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Image 20" descr="trame.png"/>
          <p:cNvPicPr>
            <a:picLocks noChangeAspect="1"/>
          </p:cNvPicPr>
          <p:nvPr/>
        </p:nvPicPr>
        <p:blipFill>
          <a:blip r:embed="rId4" cstate="print"/>
          <a:srcRect l="27307"/>
          <a:stretch>
            <a:fillRect/>
          </a:stretch>
        </p:blipFill>
        <p:spPr bwMode="auto">
          <a:xfrm>
            <a:off x="2501900" y="4221163"/>
            <a:ext cx="6646863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4"/>
          <p:cNvSpPr/>
          <p:nvPr/>
        </p:nvSpPr>
        <p:spPr>
          <a:xfrm>
            <a:off x="1042988" y="1772816"/>
            <a:ext cx="3960812" cy="1223963"/>
          </a:xfrm>
          <a:prstGeom prst="rect">
            <a:avLst/>
          </a:prstGeom>
          <a:solidFill>
            <a:srgbClr val="093066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98563" y="1988840"/>
            <a:ext cx="4452937" cy="8223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tabLst>
                <a:tab pos="628650" algn="l"/>
              </a:tabLst>
              <a:defRPr/>
            </a:pPr>
            <a:r>
              <a:rPr lang="fr-FR" sz="2400" b="0" cap="all" dirty="0" smtClean="0">
                <a:solidFill>
                  <a:schemeClr val="bg1"/>
                </a:solidFill>
                <a:latin typeface="Arial"/>
                <a:cs typeface="Arial"/>
              </a:rPr>
              <a:t>LA GESTION </a:t>
            </a:r>
            <a:br>
              <a:rPr lang="fr-FR" sz="2400" b="0" cap="all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FR" sz="2400" b="0" cap="all" dirty="0" smtClean="0">
                <a:solidFill>
                  <a:schemeClr val="bg1"/>
                </a:solidFill>
                <a:latin typeface="Arial"/>
                <a:cs typeface="Arial"/>
              </a:rPr>
              <a:t>GLOBALE DU BATIMENT</a:t>
            </a:r>
            <a:endParaRPr lang="fr-FR" sz="2400" b="0" cap="all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4" name="Image 13" descr="ecran-peti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3130129"/>
            <a:ext cx="2232025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y="23000" kx="1199993" algn="br" rotWithShape="0">
              <a:srgbClr val="808080">
                <a:alpha val="14999"/>
              </a:srgbClr>
            </a:outerShdw>
          </a:effectLst>
        </p:spPr>
      </p:pic>
      <p:pic>
        <p:nvPicPr>
          <p:cNvPr id="15" name="Image 14" descr="automat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4571579"/>
            <a:ext cx="17716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13500000" sy="23000" kx="1199993" algn="br" rotWithShape="0">
              <a:srgbClr val="808080">
                <a:alpha val="21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Image 29" descr="Trame-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95961"/>
            <a:ext cx="91440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itre 1"/>
          <p:cNvSpPr txBox="1">
            <a:spLocks/>
          </p:cNvSpPr>
          <p:nvPr/>
        </p:nvSpPr>
        <p:spPr bwMode="auto">
          <a:xfrm>
            <a:off x="323850" y="1405161"/>
            <a:ext cx="7343775" cy="58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400" b="1" dirty="0" smtClean="0">
                <a:solidFill>
                  <a:srgbClr val="7F7F7F"/>
                </a:solidFill>
                <a:cs typeface="Arial" charset="0"/>
              </a:rPr>
              <a:t>De </a:t>
            </a:r>
            <a:r>
              <a:rPr lang="fr-FR" sz="1400" b="1" dirty="0">
                <a:solidFill>
                  <a:srgbClr val="7F7F7F"/>
                </a:solidFill>
                <a:cs typeface="Arial" charset="0"/>
              </a:rPr>
              <a:t>niveaux de service pour </a:t>
            </a:r>
            <a:r>
              <a:rPr lang="fr-FR" sz="1400" b="1" dirty="0" smtClean="0">
                <a:solidFill>
                  <a:srgbClr val="7F7F7F"/>
                </a:solidFill>
                <a:cs typeface="Arial" charset="0"/>
              </a:rPr>
              <a:t>concevoir, conseiller</a:t>
            </a:r>
            <a:r>
              <a:rPr lang="fr-FR" sz="1400" b="1" dirty="0">
                <a:solidFill>
                  <a:srgbClr val="7F7F7F"/>
                </a:solidFill>
                <a:cs typeface="Arial" charset="0"/>
              </a:rPr>
              <a:t>, </a:t>
            </a:r>
            <a:r>
              <a:rPr lang="fr-FR" sz="1400" b="1" dirty="0" smtClean="0">
                <a:solidFill>
                  <a:srgbClr val="7F7F7F"/>
                </a:solidFill>
                <a:cs typeface="Arial" charset="0"/>
              </a:rPr>
              <a:t>accompagner la </a:t>
            </a:r>
            <a:r>
              <a:rPr lang="fr-FR" sz="1400" b="1" dirty="0">
                <a:solidFill>
                  <a:srgbClr val="7F7F7F"/>
                </a:solidFill>
                <a:cs typeface="Arial" charset="0"/>
              </a:rPr>
              <a:t>mise en Œuvre voire effectuer la mise en Œuvre </a:t>
            </a:r>
            <a:r>
              <a:rPr lang="fr-FR" sz="1400" b="1" dirty="0" smtClean="0">
                <a:solidFill>
                  <a:srgbClr val="376092"/>
                </a:solidFill>
                <a:cs typeface="Arial" charset="0"/>
              </a:rPr>
              <a:t>des </a:t>
            </a:r>
            <a:r>
              <a:rPr lang="fr-FR" sz="1400" b="1" dirty="0">
                <a:solidFill>
                  <a:srgbClr val="376092"/>
                </a:solidFill>
                <a:cs typeface="Arial" charset="0"/>
              </a:rPr>
              <a:t>solutions </a:t>
            </a:r>
            <a:r>
              <a:rPr lang="fr-FR" sz="1400" b="1" dirty="0" smtClean="0">
                <a:solidFill>
                  <a:srgbClr val="376092"/>
                </a:solidFill>
                <a:cs typeface="Arial" charset="0"/>
              </a:rPr>
              <a:t> </a:t>
            </a:r>
            <a:endParaRPr lang="fr-FR" sz="1400" b="1" dirty="0">
              <a:solidFill>
                <a:srgbClr val="376092"/>
              </a:solidFill>
              <a:cs typeface="Arial" charset="0"/>
            </a:endParaRPr>
          </a:p>
        </p:txBody>
      </p:sp>
      <p:sp>
        <p:nvSpPr>
          <p:cNvPr id="27653" name="Titre 1"/>
          <p:cNvSpPr txBox="1">
            <a:spLocks/>
          </p:cNvSpPr>
          <p:nvPr/>
        </p:nvSpPr>
        <p:spPr bwMode="auto">
          <a:xfrm>
            <a:off x="4356100" y="2248272"/>
            <a:ext cx="4464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fr-FR" sz="1200" dirty="0">
                <a:solidFill>
                  <a:srgbClr val="3399FF"/>
                </a:solidFill>
              </a:rPr>
              <a:t>C</a:t>
            </a:r>
            <a:r>
              <a:rPr lang="fr-FR" sz="1200" b="0" dirty="0" smtClean="0">
                <a:solidFill>
                  <a:srgbClr val="7F7F7F"/>
                </a:solidFill>
              </a:rPr>
              <a:t>onseils </a:t>
            </a:r>
            <a:r>
              <a:rPr lang="fr-FR" sz="1200" b="0" dirty="0">
                <a:solidFill>
                  <a:srgbClr val="7F7F7F"/>
                </a:solidFill>
              </a:rPr>
              <a:t>et aide à distance par téléphone, </a:t>
            </a:r>
            <a:br>
              <a:rPr lang="fr-FR" sz="1200" b="0" dirty="0">
                <a:solidFill>
                  <a:srgbClr val="7F7F7F"/>
                </a:solidFill>
              </a:rPr>
            </a:br>
            <a:r>
              <a:rPr lang="fr-FR" sz="1200" b="0" dirty="0">
                <a:solidFill>
                  <a:srgbClr val="7F7F7F"/>
                </a:solidFill>
              </a:rPr>
              <a:t>guidage sur la programmation des solutions</a:t>
            </a:r>
            <a:br>
              <a:rPr lang="fr-FR" sz="1200" b="0" dirty="0">
                <a:solidFill>
                  <a:srgbClr val="7F7F7F"/>
                </a:solidFill>
              </a:rPr>
            </a:br>
            <a:endParaRPr lang="fr-FR" sz="1200" b="0" dirty="0">
              <a:solidFill>
                <a:srgbClr val="7F7F7F"/>
              </a:solidFill>
            </a:endParaRPr>
          </a:p>
          <a:p>
            <a:pPr algn="l">
              <a:lnSpc>
                <a:spcPct val="110000"/>
              </a:lnSpc>
            </a:pPr>
            <a:r>
              <a:rPr lang="fr-FR" sz="1200" dirty="0">
                <a:solidFill>
                  <a:srgbClr val="376092"/>
                </a:solidFill>
              </a:rPr>
              <a:t>A</a:t>
            </a:r>
            <a:r>
              <a:rPr lang="fr-FR" sz="1200" b="0" dirty="0" smtClean="0">
                <a:solidFill>
                  <a:srgbClr val="7F7F7F"/>
                </a:solidFill>
              </a:rPr>
              <a:t>ccompagnement </a:t>
            </a:r>
            <a:r>
              <a:rPr lang="fr-FR" sz="1200" b="0" dirty="0">
                <a:solidFill>
                  <a:srgbClr val="7F7F7F"/>
                </a:solidFill>
              </a:rPr>
              <a:t>sur site pour une aide à la mise en service et au paramétrage des produits et logiciels dédiés</a:t>
            </a:r>
            <a:br>
              <a:rPr lang="fr-FR" sz="1200" b="0" dirty="0">
                <a:solidFill>
                  <a:srgbClr val="7F7F7F"/>
                </a:solidFill>
              </a:rPr>
            </a:br>
            <a:r>
              <a:rPr lang="fr-FR" sz="1200" b="0" dirty="0">
                <a:solidFill>
                  <a:srgbClr val="7F7F7F"/>
                </a:solidFill>
              </a:rPr>
              <a:t/>
            </a:r>
            <a:br>
              <a:rPr lang="fr-FR" sz="1200" b="0" dirty="0">
                <a:solidFill>
                  <a:srgbClr val="7F7F7F"/>
                </a:solidFill>
              </a:rPr>
            </a:br>
            <a:r>
              <a:rPr lang="fr-FR" sz="1200" dirty="0">
                <a:solidFill>
                  <a:srgbClr val="376092"/>
                </a:solidFill>
              </a:rPr>
              <a:t>M</a:t>
            </a:r>
            <a:r>
              <a:rPr lang="fr-FR" sz="1200" b="0" dirty="0" smtClean="0">
                <a:solidFill>
                  <a:srgbClr val="7F7F7F"/>
                </a:solidFill>
              </a:rPr>
              <a:t>ise </a:t>
            </a:r>
            <a:r>
              <a:rPr lang="fr-FR" sz="1200" b="0" dirty="0">
                <a:solidFill>
                  <a:srgbClr val="7F7F7F"/>
                </a:solidFill>
              </a:rPr>
              <a:t>en service, paramétrage des produits et logiciels dédiés et contrôle de l'installation sur site par un technicien</a:t>
            </a:r>
          </a:p>
        </p:txBody>
      </p:sp>
      <p:sp>
        <p:nvSpPr>
          <p:cNvPr id="27654" name="Titre 1"/>
          <p:cNvSpPr txBox="1">
            <a:spLocks/>
          </p:cNvSpPr>
          <p:nvPr/>
        </p:nvSpPr>
        <p:spPr bwMode="auto">
          <a:xfrm>
            <a:off x="513184" y="5877272"/>
            <a:ext cx="571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400" b="1" dirty="0" smtClean="0">
                <a:solidFill>
                  <a:srgbClr val="376092"/>
                </a:solidFill>
                <a:cs typeface="Arial" charset="0"/>
              </a:rPr>
              <a:t>L'intégration et la pluridisciplinarité</a:t>
            </a:r>
            <a:endParaRPr lang="fr-FR" sz="1400" b="1" baseline="30000" dirty="0">
              <a:solidFill>
                <a:srgbClr val="376092"/>
              </a:solidFill>
              <a:cs typeface="Arial" charset="0"/>
            </a:endParaRPr>
          </a:p>
        </p:txBody>
      </p:sp>
      <p:pic>
        <p:nvPicPr>
          <p:cNvPr id="27655" name="Image 17" descr="Pret_a_superviser_ambiance.jpg"/>
          <p:cNvPicPr>
            <a:picLocks noChangeAspect="1"/>
          </p:cNvPicPr>
          <p:nvPr/>
        </p:nvPicPr>
        <p:blipFill>
          <a:blip r:embed="rId3" cstate="print"/>
          <a:srcRect l="32689" t="19489" r="8124" b="-441"/>
          <a:stretch>
            <a:fillRect/>
          </a:stretch>
        </p:blipFill>
        <p:spPr bwMode="auto">
          <a:xfrm>
            <a:off x="395288" y="2195736"/>
            <a:ext cx="3600450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50824" y="811560"/>
            <a:ext cx="8713663" cy="4572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20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DES 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METIERS Nouveaux </a:t>
            </a:r>
            <a:r>
              <a:rPr lang="fr-FR" sz="20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POUR ACCOMPAGNER</a:t>
            </a:r>
            <a:r>
              <a:rPr lang="fr-FR" sz="20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LE</a:t>
            </a:r>
            <a:r>
              <a:rPr lang="fr-FR" sz="20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 PROJETS</a:t>
            </a:r>
            <a:endParaRPr lang="fr-FR" sz="2000" b="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eaLnBrk="1" hangingPunct="1">
              <a:defRPr/>
            </a:pPr>
            <a:endParaRPr lang="fr-FR" sz="2000" b="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7662" name="Titre 1"/>
          <p:cNvSpPr txBox="1">
            <a:spLocks/>
          </p:cNvSpPr>
          <p:nvPr/>
        </p:nvSpPr>
        <p:spPr bwMode="auto">
          <a:xfrm>
            <a:off x="3459832" y="4352528"/>
            <a:ext cx="3200400" cy="228600"/>
          </a:xfrm>
          <a:prstGeom prst="rect">
            <a:avLst/>
          </a:prstGeom>
          <a:solidFill>
            <a:srgbClr val="66882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1000">
                <a:solidFill>
                  <a:schemeClr val="bg1"/>
                </a:solidFill>
              </a:rPr>
              <a:t>Nouveau service Efficacité énergétique</a:t>
            </a: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 rot="5400000">
            <a:off x="299244" y="6045994"/>
            <a:ext cx="304800" cy="112712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539552" y="1268760"/>
            <a:ext cx="68407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http://www.global-rd.com/images/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038673"/>
            <a:ext cx="3530316" cy="194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5"/>
          <p:cNvSpPr txBox="1">
            <a:spLocks noChangeArrowheads="1"/>
          </p:cNvSpPr>
          <p:nvPr/>
        </p:nvSpPr>
        <p:spPr bwMode="auto">
          <a:xfrm>
            <a:off x="501450" y="1196752"/>
            <a:ext cx="43555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u="none" dirty="0">
                <a:solidFill>
                  <a:srgbClr val="77933C"/>
                </a:solidFill>
                <a:cs typeface="Arial" pitchFamily="34" charset="0"/>
              </a:rPr>
              <a:t>.... 	Ready for sustainable growth </a:t>
            </a:r>
          </a:p>
        </p:txBody>
      </p:sp>
      <p:sp>
        <p:nvSpPr>
          <p:cNvPr id="10" name="Arrondir un rectangle avec un coin diagonal 9"/>
          <p:cNvSpPr/>
          <p:nvPr/>
        </p:nvSpPr>
        <p:spPr>
          <a:xfrm>
            <a:off x="5076056" y="2693397"/>
            <a:ext cx="2332659" cy="2103755"/>
          </a:xfrm>
          <a:prstGeom prst="round2DiagRect">
            <a:avLst/>
          </a:prstGeom>
          <a:solidFill>
            <a:srgbClr val="CDFDAD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None/>
            </a:pPr>
            <a:r>
              <a:rPr lang="fr-FR" u="none" dirty="0" smtClean="0">
                <a:latin typeface="Arial" charset="0"/>
                <a:cs typeface="Arial" charset="0"/>
              </a:rPr>
              <a:t>THANK YOU</a:t>
            </a:r>
            <a:br>
              <a:rPr lang="fr-FR" u="none" dirty="0" smtClean="0">
                <a:latin typeface="Arial" charset="0"/>
                <a:cs typeface="Arial" charset="0"/>
              </a:rPr>
            </a:br>
            <a:r>
              <a:rPr lang="fr-FR" u="none" dirty="0" smtClean="0">
                <a:solidFill>
                  <a:srgbClr val="AFCA00"/>
                </a:solidFill>
                <a:latin typeface="Arial" charset="0"/>
                <a:cs typeface="Arial" charset="0"/>
              </a:rPr>
              <a:t>FOR YOUR ATTENTION</a:t>
            </a:r>
            <a:endParaRPr lang="fr-FR" u="none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95" descr="tram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3209925"/>
            <a:ext cx="91440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7488" y="1156742"/>
            <a:ext cx="5938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2000" b="0" cap="all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 enjeux </a:t>
            </a:r>
            <a:r>
              <a:rPr lang="fr-FR" sz="2000" b="0" cap="all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de la construction</a:t>
            </a:r>
            <a:endParaRPr lang="fr-FR" sz="2000" b="0" cap="all" baseline="30000" dirty="0">
              <a:solidFill>
                <a:srgbClr val="5D8F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itre 1"/>
          <p:cNvSpPr txBox="1">
            <a:spLocks/>
          </p:cNvSpPr>
          <p:nvPr/>
        </p:nvSpPr>
        <p:spPr bwMode="auto">
          <a:xfrm>
            <a:off x="531813" y="1819672"/>
            <a:ext cx="339211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600" b="1" dirty="0">
                <a:solidFill>
                  <a:srgbClr val="7F7F7F"/>
                </a:solidFill>
                <a:cs typeface="Arial" charset="0"/>
              </a:rPr>
              <a:t>3 préoccupations principales</a:t>
            </a:r>
            <a:endParaRPr lang="fr-FR" sz="1200" b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103" name="Titre 1"/>
          <p:cNvSpPr txBox="1">
            <a:spLocks/>
          </p:cNvSpPr>
          <p:nvPr/>
        </p:nvSpPr>
        <p:spPr bwMode="auto">
          <a:xfrm>
            <a:off x="261814" y="470269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400">
                <a:solidFill>
                  <a:srgbClr val="7F7F7F"/>
                </a:solidFill>
              </a:rPr>
              <a:t>Les économies d</a:t>
            </a:r>
            <a:r>
              <a:rPr lang="fr-FR" altLang="fr-FR" sz="1400">
                <a:solidFill>
                  <a:srgbClr val="7F7F7F"/>
                </a:solidFill>
              </a:rPr>
              <a:t>’</a:t>
            </a:r>
            <a:r>
              <a:rPr lang="fr-FR" sz="1400">
                <a:solidFill>
                  <a:srgbClr val="7F7F7F"/>
                </a:solidFill>
              </a:rPr>
              <a:t>énergie</a:t>
            </a:r>
          </a:p>
        </p:txBody>
      </p:sp>
      <p:sp>
        <p:nvSpPr>
          <p:cNvPr id="67" name="Titre 1"/>
          <p:cNvSpPr txBox="1">
            <a:spLocks/>
          </p:cNvSpPr>
          <p:nvPr/>
        </p:nvSpPr>
        <p:spPr bwMode="auto">
          <a:xfrm>
            <a:off x="-90611" y="4550296"/>
            <a:ext cx="60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4300" b="0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endParaRPr lang="fr-FR" sz="4300" b="0" baseline="300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105" name="Titre 1"/>
          <p:cNvSpPr txBox="1">
            <a:spLocks/>
          </p:cNvSpPr>
          <p:nvPr/>
        </p:nvSpPr>
        <p:spPr bwMode="auto">
          <a:xfrm>
            <a:off x="261814" y="5221412"/>
            <a:ext cx="2667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200" b="0" dirty="0">
                <a:solidFill>
                  <a:srgbClr val="7F7F7F"/>
                </a:solidFill>
              </a:rPr>
              <a:t>Impact des bâtiments sur l</a:t>
            </a:r>
            <a:r>
              <a:rPr lang="fr-FR" altLang="fr-FR" sz="1200" b="0" dirty="0">
                <a:solidFill>
                  <a:srgbClr val="7F7F7F"/>
                </a:solidFill>
              </a:rPr>
              <a:t>’</a:t>
            </a:r>
            <a:r>
              <a:rPr lang="fr-FR" sz="1200" b="0" dirty="0">
                <a:solidFill>
                  <a:srgbClr val="7F7F7F"/>
                </a:solidFill>
              </a:rPr>
              <a:t>environnement :</a:t>
            </a:r>
          </a:p>
          <a:p>
            <a:pPr algn="l"/>
            <a:r>
              <a:rPr lang="fr-FR" sz="1200" dirty="0" smtClean="0">
                <a:solidFill>
                  <a:srgbClr val="376092"/>
                </a:solidFill>
              </a:rPr>
              <a:t>• 40 % </a:t>
            </a:r>
            <a:r>
              <a:rPr lang="fr-FR" sz="1200" b="0" dirty="0" smtClean="0">
                <a:solidFill>
                  <a:srgbClr val="7F7F7F"/>
                </a:solidFill>
              </a:rPr>
              <a:t>de l</a:t>
            </a:r>
            <a:r>
              <a:rPr lang="fr-FR" altLang="fr-FR" sz="1200" b="0" dirty="0" smtClean="0">
                <a:solidFill>
                  <a:srgbClr val="7F7F7F"/>
                </a:solidFill>
              </a:rPr>
              <a:t>’</a:t>
            </a:r>
            <a:r>
              <a:rPr lang="fr-FR" sz="1200" b="0" dirty="0" smtClean="0">
                <a:solidFill>
                  <a:srgbClr val="7F7F7F"/>
                </a:solidFill>
              </a:rPr>
              <a:t>énergie consommée</a:t>
            </a:r>
            <a:endParaRPr lang="fr-FR" sz="1200" dirty="0" smtClean="0">
              <a:solidFill>
                <a:srgbClr val="5D8F9C"/>
              </a:solidFill>
            </a:endParaRPr>
          </a:p>
          <a:p>
            <a:pPr algn="l"/>
            <a:r>
              <a:rPr lang="fr-FR" sz="1200" dirty="0" smtClean="0">
                <a:solidFill>
                  <a:srgbClr val="376092"/>
                </a:solidFill>
              </a:rPr>
              <a:t>• 25 % </a:t>
            </a:r>
            <a:r>
              <a:rPr lang="fr-FR" sz="1200" b="0" dirty="0" smtClean="0">
                <a:solidFill>
                  <a:srgbClr val="7F7F7F"/>
                </a:solidFill>
              </a:rPr>
              <a:t>des émissions de CO</a:t>
            </a:r>
            <a:r>
              <a:rPr lang="fr-FR" sz="1200" b="0" baseline="-25000" dirty="0" smtClean="0">
                <a:solidFill>
                  <a:srgbClr val="7F7F7F"/>
                </a:solidFill>
              </a:rPr>
              <a:t>2</a:t>
            </a:r>
            <a:endParaRPr lang="fr-FR" sz="1200" dirty="0" smtClean="0">
              <a:solidFill>
                <a:srgbClr val="5D8F9C"/>
              </a:solidFill>
            </a:endParaRPr>
          </a:p>
          <a:p>
            <a:pPr algn="l"/>
            <a:r>
              <a:rPr lang="fr-FR" sz="1200" dirty="0" smtClean="0">
                <a:solidFill>
                  <a:srgbClr val="376092"/>
                </a:solidFill>
              </a:rPr>
              <a:t>• 40 % </a:t>
            </a:r>
            <a:r>
              <a:rPr lang="fr-FR" sz="1200" b="0" dirty="0" smtClean="0">
                <a:solidFill>
                  <a:srgbClr val="7F7F7F"/>
                </a:solidFill>
              </a:rPr>
              <a:t>des ressources naturelles consommées</a:t>
            </a:r>
            <a:endParaRPr lang="fr-FR" sz="1200" dirty="0">
              <a:solidFill>
                <a:srgbClr val="5D8F9C"/>
              </a:solidFill>
            </a:endParaRPr>
          </a:p>
        </p:txBody>
      </p:sp>
      <p:pic>
        <p:nvPicPr>
          <p:cNvPr id="4106" name="Picture 5"/>
          <p:cNvPicPr>
            <a:picLocks noChangeAspect="1" noChangeArrowheads="1"/>
          </p:cNvPicPr>
          <p:nvPr/>
        </p:nvPicPr>
        <p:blipFill>
          <a:blip r:embed="rId4" cstate="print"/>
          <a:srcRect r="8652"/>
          <a:stretch>
            <a:fillRect/>
          </a:stretch>
        </p:blipFill>
        <p:spPr bwMode="auto">
          <a:xfrm>
            <a:off x="338014" y="2492896"/>
            <a:ext cx="2133600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r 69"/>
          <p:cNvGrpSpPr>
            <a:grpSpLocks/>
          </p:cNvGrpSpPr>
          <p:nvPr/>
        </p:nvGrpSpPr>
        <p:grpSpPr bwMode="auto">
          <a:xfrm>
            <a:off x="5523384" y="2492896"/>
            <a:ext cx="2895600" cy="4038600"/>
            <a:chOff x="5943600" y="1905000"/>
            <a:chExt cx="2895600" cy="4038600"/>
          </a:xfrm>
        </p:grpSpPr>
        <p:pic>
          <p:nvPicPr>
            <p:cNvPr id="4118" name="Image 5" descr="services.jpg"/>
            <p:cNvPicPr>
              <a:picLocks noChangeAspect="1"/>
            </p:cNvPicPr>
            <p:nvPr/>
          </p:nvPicPr>
          <p:blipFill>
            <a:blip r:embed="rId5" cstate="print"/>
            <a:srcRect l="18520" t="21262" r="31482" b="3769"/>
            <a:stretch>
              <a:fillRect/>
            </a:stretch>
          </p:blipFill>
          <p:spPr bwMode="auto">
            <a:xfrm>
              <a:off x="6400800" y="19050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Titre 1"/>
            <p:cNvSpPr txBox="1">
              <a:spLocks/>
            </p:cNvSpPr>
            <p:nvPr/>
          </p:nvSpPr>
          <p:spPr bwMode="auto">
            <a:xfrm>
              <a:off x="6324600" y="4114800"/>
              <a:ext cx="1600200" cy="457200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0"/>
                  <a:cs typeface="ＭＳ Ｐゴシック" charset="0"/>
                </a:rPr>
                <a:t>Le confort et </a:t>
              </a:r>
              <a:br>
                <a:rPr lang="fr-FR" sz="14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0"/>
                  <a:cs typeface="ＭＳ Ｐゴシック" charset="0"/>
                </a:rPr>
              </a:br>
              <a:r>
                <a:rPr lang="fr-FR" sz="14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0"/>
                  <a:cs typeface="ＭＳ Ｐゴシック" charset="0"/>
                </a:rPr>
                <a:t>le bien-être</a:t>
              </a:r>
            </a:p>
          </p:txBody>
        </p:sp>
        <p:sp>
          <p:nvSpPr>
            <p:cNvPr id="73" name="Titre 1"/>
            <p:cNvSpPr txBox="1">
              <a:spLocks/>
            </p:cNvSpPr>
            <p:nvPr/>
          </p:nvSpPr>
          <p:spPr bwMode="auto">
            <a:xfrm>
              <a:off x="5943600" y="3979862"/>
              <a:ext cx="609600" cy="762000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fr-FR" sz="4300" b="0" kern="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rPr>
                <a:t>3</a:t>
              </a:r>
              <a:endParaRPr lang="fr-FR" sz="4300" b="0" baseline="30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4121" name="Titre 1"/>
            <p:cNvSpPr txBox="1">
              <a:spLocks/>
            </p:cNvSpPr>
            <p:nvPr/>
          </p:nvSpPr>
          <p:spPr bwMode="auto">
            <a:xfrm>
              <a:off x="6248400" y="4648200"/>
              <a:ext cx="2590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buClr>
                  <a:srgbClr val="5D8F9C"/>
                </a:buClr>
                <a:buFont typeface="Arial" charset="0"/>
                <a:buChar char="•"/>
                <a:tabLst>
                  <a:tab pos="90488" algn="l"/>
                </a:tabLst>
              </a:pPr>
              <a:r>
                <a:rPr lang="fr-FR" sz="1200" b="0" dirty="0">
                  <a:solidFill>
                    <a:srgbClr val="7F7F7F"/>
                  </a:solidFill>
                </a:rPr>
                <a:t> Exploitation de la lumière du jour</a:t>
              </a:r>
              <a:endParaRPr lang="fr-FR" sz="1200" dirty="0">
                <a:solidFill>
                  <a:srgbClr val="5D8F9C"/>
                </a:solidFill>
              </a:endParaRPr>
            </a:p>
            <a:p>
              <a:pPr algn="l">
                <a:buClr>
                  <a:srgbClr val="5D8F9C"/>
                </a:buClr>
                <a:buFont typeface="Arial" charset="0"/>
                <a:buChar char="•"/>
                <a:tabLst>
                  <a:tab pos="90488" algn="l"/>
                </a:tabLst>
              </a:pPr>
              <a:r>
                <a:rPr lang="fr-FR" sz="1200" b="0" dirty="0">
                  <a:solidFill>
                    <a:srgbClr val="7F7F7F"/>
                  </a:solidFill>
                </a:rPr>
                <a:t> Réduction de la pollution sonore</a:t>
              </a:r>
            </a:p>
            <a:p>
              <a:pPr algn="l">
                <a:buClr>
                  <a:srgbClr val="5D8F9C"/>
                </a:buClr>
                <a:buFont typeface="Arial" charset="0"/>
                <a:buChar char="•"/>
                <a:tabLst>
                  <a:tab pos="90488" algn="l"/>
                </a:tabLst>
              </a:pPr>
              <a:r>
                <a:rPr lang="fr-FR" sz="1200" b="0" dirty="0">
                  <a:solidFill>
                    <a:srgbClr val="7F7F7F"/>
                  </a:solidFill>
                </a:rPr>
                <a:t> Réduction de l</a:t>
              </a:r>
              <a:r>
                <a:rPr lang="fr-FR" altLang="fr-FR" sz="1200" b="0" dirty="0">
                  <a:solidFill>
                    <a:srgbClr val="7F7F7F"/>
                  </a:solidFill>
                </a:rPr>
                <a:t>’</a:t>
              </a:r>
              <a:r>
                <a:rPr lang="fr-FR" sz="1200" b="0" dirty="0">
                  <a:solidFill>
                    <a:srgbClr val="7F7F7F"/>
                  </a:solidFill>
                </a:rPr>
                <a:t>absentéisme</a:t>
              </a:r>
              <a:endParaRPr lang="fr-FR" sz="1200" b="0" dirty="0">
                <a:solidFill>
                  <a:srgbClr val="5D8F9C"/>
                </a:solidFill>
              </a:endParaRPr>
            </a:p>
          </p:txBody>
        </p:sp>
      </p:grpSp>
      <p:grpSp>
        <p:nvGrpSpPr>
          <p:cNvPr id="3" name="Grouper 74"/>
          <p:cNvGrpSpPr>
            <a:grpSpLocks/>
          </p:cNvGrpSpPr>
          <p:nvPr/>
        </p:nvGrpSpPr>
        <p:grpSpPr bwMode="auto">
          <a:xfrm>
            <a:off x="2627784" y="2492896"/>
            <a:ext cx="2667000" cy="3429000"/>
            <a:chOff x="3048000" y="1905000"/>
            <a:chExt cx="2667000" cy="3429000"/>
          </a:xfrm>
        </p:grpSpPr>
        <p:sp>
          <p:nvSpPr>
            <p:cNvPr id="4114" name="Titre 1"/>
            <p:cNvSpPr txBox="1">
              <a:spLocks/>
            </p:cNvSpPr>
            <p:nvPr/>
          </p:nvSpPr>
          <p:spPr bwMode="auto">
            <a:xfrm>
              <a:off x="3429000" y="4114800"/>
              <a:ext cx="2133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400">
                  <a:solidFill>
                    <a:srgbClr val="7F7F7F"/>
                  </a:solidFill>
                </a:rPr>
                <a:t>L</a:t>
              </a:r>
              <a:r>
                <a:rPr lang="fr-FR" altLang="fr-FR" sz="1400">
                  <a:solidFill>
                    <a:srgbClr val="7F7F7F"/>
                  </a:solidFill>
                </a:rPr>
                <a:t>’</a:t>
              </a:r>
              <a:r>
                <a:rPr lang="fr-FR" sz="1400">
                  <a:solidFill>
                    <a:srgbClr val="7F7F7F"/>
                  </a:solidFill>
                </a:rPr>
                <a:t>exploitation</a:t>
              </a:r>
            </a:p>
          </p:txBody>
        </p:sp>
        <p:sp>
          <p:nvSpPr>
            <p:cNvPr id="77" name="Titre 1"/>
            <p:cNvSpPr txBox="1">
              <a:spLocks/>
            </p:cNvSpPr>
            <p:nvPr/>
          </p:nvSpPr>
          <p:spPr bwMode="auto">
            <a:xfrm>
              <a:off x="3048000" y="3962400"/>
              <a:ext cx="609600" cy="762000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fr-FR" sz="4300" b="0" kern="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rPr>
                <a:t>2</a:t>
              </a:r>
              <a:endParaRPr lang="fr-FR" sz="4300" b="0" baseline="30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4116" name="Titre 1"/>
            <p:cNvSpPr txBox="1">
              <a:spLocks/>
            </p:cNvSpPr>
            <p:nvPr/>
          </p:nvSpPr>
          <p:spPr bwMode="auto">
            <a:xfrm>
              <a:off x="3429000" y="4648200"/>
              <a:ext cx="2286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buClr>
                  <a:srgbClr val="5D8F9C"/>
                </a:buClr>
                <a:buFont typeface="Arial" charset="0"/>
                <a:buChar char="•"/>
              </a:pPr>
              <a:r>
                <a:rPr lang="fr-FR" sz="1200" b="0" dirty="0">
                  <a:solidFill>
                    <a:srgbClr val="7F7F7F"/>
                  </a:solidFill>
                </a:rPr>
                <a:t> Valeur du bâti</a:t>
              </a:r>
              <a:endParaRPr lang="fr-FR" sz="1200" dirty="0">
                <a:solidFill>
                  <a:srgbClr val="5D8F9C"/>
                </a:solidFill>
              </a:endParaRPr>
            </a:p>
            <a:p>
              <a:pPr algn="l">
                <a:buClr>
                  <a:srgbClr val="5D8F9C"/>
                </a:buClr>
                <a:buFont typeface="Arial" charset="0"/>
                <a:buChar char="•"/>
              </a:pPr>
              <a:r>
                <a:rPr lang="fr-FR" sz="1200" b="0" dirty="0">
                  <a:solidFill>
                    <a:srgbClr val="7F7F7F"/>
                  </a:solidFill>
                </a:rPr>
                <a:t> Taux d</a:t>
              </a:r>
              <a:r>
                <a:rPr lang="fr-FR" altLang="fr-FR" sz="1200" b="0" dirty="0">
                  <a:solidFill>
                    <a:srgbClr val="7F7F7F"/>
                  </a:solidFill>
                </a:rPr>
                <a:t>’</a:t>
              </a:r>
              <a:r>
                <a:rPr lang="fr-FR" sz="1200" b="0" dirty="0">
                  <a:solidFill>
                    <a:srgbClr val="7F7F7F"/>
                  </a:solidFill>
                </a:rPr>
                <a:t>occupation</a:t>
              </a:r>
            </a:p>
            <a:p>
              <a:pPr algn="l">
                <a:buClr>
                  <a:srgbClr val="5D8F9C"/>
                </a:buClr>
                <a:buFont typeface="Arial" charset="0"/>
                <a:buChar char="•"/>
              </a:pPr>
              <a:r>
                <a:rPr lang="fr-FR" sz="1200" b="0" dirty="0">
                  <a:solidFill>
                    <a:srgbClr val="7F7F7F"/>
                  </a:solidFill>
                </a:rPr>
                <a:t> Location</a:t>
              </a:r>
              <a:endParaRPr lang="fr-FR" sz="1200" b="0" dirty="0">
                <a:solidFill>
                  <a:srgbClr val="5D8F9C"/>
                </a:solidFill>
              </a:endParaRPr>
            </a:p>
          </p:txBody>
        </p:sp>
        <p:pic>
          <p:nvPicPr>
            <p:cNvPr id="4117" name="Image 78" descr="Espaces_fermes_photo.jpg"/>
            <p:cNvPicPr>
              <a:picLocks noChangeAspect="1"/>
            </p:cNvPicPr>
            <p:nvPr/>
          </p:nvPicPr>
          <p:blipFill>
            <a:blip r:embed="rId6" cstate="print"/>
            <a:srcRect l="11966" t="16959" r="40874" b="20850"/>
            <a:stretch>
              <a:fillRect/>
            </a:stretch>
          </p:blipFill>
          <p:spPr bwMode="auto">
            <a:xfrm flipH="1">
              <a:off x="3527980" y="19050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Line 91"/>
          <p:cNvSpPr>
            <a:spLocks noChangeShapeType="1"/>
          </p:cNvSpPr>
          <p:nvPr/>
        </p:nvSpPr>
        <p:spPr bwMode="auto">
          <a:xfrm flipV="1">
            <a:off x="323528" y="1516757"/>
            <a:ext cx="5688632" cy="0"/>
          </a:xfrm>
          <a:prstGeom prst="line">
            <a:avLst/>
          </a:prstGeom>
          <a:noFill/>
          <a:ln w="9525">
            <a:solidFill>
              <a:srgbClr val="00274F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95" descr="tram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3209925"/>
            <a:ext cx="91440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Graphique 28"/>
          <p:cNvGraphicFramePr/>
          <p:nvPr/>
        </p:nvGraphicFramePr>
        <p:xfrm>
          <a:off x="-828600" y="2492896"/>
          <a:ext cx="5212682" cy="342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ouper 3"/>
          <p:cNvGrpSpPr>
            <a:grpSpLocks/>
          </p:cNvGrpSpPr>
          <p:nvPr/>
        </p:nvGrpSpPr>
        <p:grpSpPr bwMode="auto">
          <a:xfrm>
            <a:off x="719336" y="3952875"/>
            <a:ext cx="2514600" cy="619125"/>
            <a:chOff x="1295400" y="3952875"/>
            <a:chExt cx="2514600" cy="619125"/>
          </a:xfrm>
        </p:grpSpPr>
        <p:sp>
          <p:nvSpPr>
            <p:cNvPr id="5162" name="Titre 1"/>
            <p:cNvSpPr txBox="1">
              <a:spLocks/>
            </p:cNvSpPr>
            <p:nvPr/>
          </p:nvSpPr>
          <p:spPr bwMode="auto">
            <a:xfrm>
              <a:off x="1295400" y="4267200"/>
              <a:ext cx="2514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100">
                  <a:solidFill>
                    <a:schemeClr val="bg1"/>
                  </a:solidFill>
                  <a:latin typeface="Arial Narrow" pitchFamily="34" charset="0"/>
                </a:rPr>
                <a:t>Chauffage, eau chaude, climatisation</a:t>
              </a:r>
            </a:p>
          </p:txBody>
        </p:sp>
        <p:sp>
          <p:nvSpPr>
            <p:cNvPr id="5163" name="Titre 1"/>
            <p:cNvSpPr txBox="1">
              <a:spLocks/>
            </p:cNvSpPr>
            <p:nvPr/>
          </p:nvSpPr>
          <p:spPr bwMode="auto">
            <a:xfrm>
              <a:off x="1905000" y="3952875"/>
              <a:ext cx="12954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800">
                  <a:solidFill>
                    <a:schemeClr val="bg1"/>
                  </a:solidFill>
                </a:rPr>
                <a:t>34 %</a:t>
              </a:r>
            </a:p>
          </p:txBody>
        </p:sp>
      </p:grpSp>
      <p:grpSp>
        <p:nvGrpSpPr>
          <p:cNvPr id="3" name="Grouper 4"/>
          <p:cNvGrpSpPr>
            <a:grpSpLocks/>
          </p:cNvGrpSpPr>
          <p:nvPr/>
        </p:nvGrpSpPr>
        <p:grpSpPr bwMode="auto">
          <a:xfrm>
            <a:off x="2556074" y="3068638"/>
            <a:ext cx="1066800" cy="533400"/>
            <a:chOff x="3132138" y="3068638"/>
            <a:chExt cx="1066800" cy="533400"/>
          </a:xfrm>
        </p:grpSpPr>
        <p:sp>
          <p:nvSpPr>
            <p:cNvPr id="5160" name="Titre 1"/>
            <p:cNvSpPr txBox="1">
              <a:spLocks/>
            </p:cNvSpPr>
            <p:nvPr/>
          </p:nvSpPr>
          <p:spPr bwMode="auto">
            <a:xfrm>
              <a:off x="3132138" y="3373438"/>
              <a:ext cx="914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100">
                  <a:solidFill>
                    <a:schemeClr val="bg1"/>
                  </a:solidFill>
                  <a:latin typeface="Arial Narrow" pitchFamily="34" charset="0"/>
                </a:rPr>
                <a:t>Eclairage</a:t>
              </a:r>
            </a:p>
          </p:txBody>
        </p:sp>
        <p:sp>
          <p:nvSpPr>
            <p:cNvPr id="5161" name="Titre 1"/>
            <p:cNvSpPr txBox="1">
              <a:spLocks/>
            </p:cNvSpPr>
            <p:nvPr/>
          </p:nvSpPr>
          <p:spPr bwMode="auto">
            <a:xfrm>
              <a:off x="3132138" y="3068638"/>
              <a:ext cx="10668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800">
                  <a:solidFill>
                    <a:schemeClr val="bg1"/>
                  </a:solidFill>
                </a:rPr>
                <a:t>27 %</a:t>
              </a:r>
            </a:p>
          </p:txBody>
        </p:sp>
      </p:grpSp>
      <p:grpSp>
        <p:nvGrpSpPr>
          <p:cNvPr id="4" name="Grouper 2"/>
          <p:cNvGrpSpPr>
            <a:grpSpLocks/>
          </p:cNvGrpSpPr>
          <p:nvPr/>
        </p:nvGrpSpPr>
        <p:grpSpPr bwMode="auto">
          <a:xfrm>
            <a:off x="262136" y="3357563"/>
            <a:ext cx="1285875" cy="585787"/>
            <a:chOff x="838200" y="3357563"/>
            <a:chExt cx="1285875" cy="585787"/>
          </a:xfrm>
        </p:grpSpPr>
        <p:sp>
          <p:nvSpPr>
            <p:cNvPr id="5158" name="Titre 1"/>
            <p:cNvSpPr txBox="1">
              <a:spLocks/>
            </p:cNvSpPr>
            <p:nvPr/>
          </p:nvSpPr>
          <p:spPr bwMode="auto">
            <a:xfrm>
              <a:off x="838200" y="3671888"/>
              <a:ext cx="1285875" cy="27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100">
                  <a:solidFill>
                    <a:schemeClr val="bg1"/>
                  </a:solidFill>
                  <a:latin typeface="Arial Narrow" pitchFamily="34" charset="0"/>
                </a:rPr>
                <a:t>Electricité spécifique (prises...)</a:t>
              </a:r>
            </a:p>
          </p:txBody>
        </p:sp>
        <p:sp>
          <p:nvSpPr>
            <p:cNvPr id="5159" name="Titre 1"/>
            <p:cNvSpPr txBox="1">
              <a:spLocks/>
            </p:cNvSpPr>
            <p:nvPr/>
          </p:nvSpPr>
          <p:spPr bwMode="auto">
            <a:xfrm>
              <a:off x="838200" y="3357563"/>
              <a:ext cx="7810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800">
                  <a:solidFill>
                    <a:schemeClr val="bg1"/>
                  </a:solidFill>
                </a:rPr>
                <a:t>29 %</a:t>
              </a:r>
            </a:p>
          </p:txBody>
        </p:sp>
      </p:grpSp>
      <p:grpSp>
        <p:nvGrpSpPr>
          <p:cNvPr id="5" name="Grouper 1"/>
          <p:cNvGrpSpPr>
            <a:grpSpLocks/>
          </p:cNvGrpSpPr>
          <p:nvPr/>
        </p:nvGrpSpPr>
        <p:grpSpPr bwMode="auto">
          <a:xfrm>
            <a:off x="549474" y="2995613"/>
            <a:ext cx="1363662" cy="568325"/>
            <a:chOff x="1125538" y="2995613"/>
            <a:chExt cx="1363662" cy="568325"/>
          </a:xfrm>
        </p:grpSpPr>
        <p:sp>
          <p:nvSpPr>
            <p:cNvPr id="5156" name="Titre 1"/>
            <p:cNvSpPr txBox="1">
              <a:spLocks/>
            </p:cNvSpPr>
            <p:nvPr/>
          </p:nvSpPr>
          <p:spPr bwMode="auto">
            <a:xfrm>
              <a:off x="1125538" y="3259138"/>
              <a:ext cx="1295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fr-FR" sz="1100" dirty="0">
                  <a:solidFill>
                    <a:schemeClr val="bg2"/>
                  </a:solidFill>
                  <a:latin typeface="Arial Narrow" pitchFamily="34" charset="0"/>
                </a:rPr>
                <a:t>Autres (exemple : ascenseur)</a:t>
              </a:r>
            </a:p>
          </p:txBody>
        </p:sp>
        <p:sp>
          <p:nvSpPr>
            <p:cNvPr id="5157" name="Titre 1"/>
            <p:cNvSpPr txBox="1">
              <a:spLocks/>
            </p:cNvSpPr>
            <p:nvPr/>
          </p:nvSpPr>
          <p:spPr bwMode="auto">
            <a:xfrm>
              <a:off x="1697038" y="2995613"/>
              <a:ext cx="7921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800">
                  <a:solidFill>
                    <a:schemeClr val="bg1"/>
                  </a:solidFill>
                </a:rPr>
                <a:t>10 %</a:t>
              </a:r>
            </a:p>
          </p:txBody>
        </p:sp>
      </p:grpSp>
      <p:grpSp>
        <p:nvGrpSpPr>
          <p:cNvPr id="6" name="Grouper 7"/>
          <p:cNvGrpSpPr>
            <a:grpSpLocks/>
          </p:cNvGrpSpPr>
          <p:nvPr/>
        </p:nvGrpSpPr>
        <p:grpSpPr bwMode="auto">
          <a:xfrm>
            <a:off x="4529336" y="1409700"/>
            <a:ext cx="3717925" cy="1193800"/>
            <a:chOff x="5105400" y="1409700"/>
            <a:chExt cx="3717925" cy="1193800"/>
          </a:xfrm>
        </p:grpSpPr>
        <p:pic>
          <p:nvPicPr>
            <p:cNvPr id="5152" name="Image 26" descr="Salle_Reunion_photo.jpg"/>
            <p:cNvPicPr>
              <a:picLocks noChangeAspect="1"/>
            </p:cNvPicPr>
            <p:nvPr/>
          </p:nvPicPr>
          <p:blipFill>
            <a:blip r:embed="rId5" cstate="print"/>
            <a:srcRect t="18941" r="2702" b="17529"/>
            <a:stretch>
              <a:fillRect/>
            </a:stretch>
          </p:blipFill>
          <p:spPr bwMode="auto">
            <a:xfrm>
              <a:off x="5105400" y="1409700"/>
              <a:ext cx="2562225" cy="119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er 6"/>
            <p:cNvGrpSpPr>
              <a:grpSpLocks/>
            </p:cNvGrpSpPr>
            <p:nvPr/>
          </p:nvGrpSpPr>
          <p:grpSpPr bwMode="auto">
            <a:xfrm>
              <a:off x="7451725" y="1571625"/>
              <a:ext cx="1371600" cy="866775"/>
              <a:chOff x="7451725" y="1571625"/>
              <a:chExt cx="1371600" cy="866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7451725" y="1600200"/>
                <a:ext cx="1295400" cy="838200"/>
              </a:xfrm>
              <a:prstGeom prst="rect">
                <a:avLst/>
              </a:prstGeom>
              <a:solidFill>
                <a:schemeClr val="accent3">
                  <a:lumMod val="75000"/>
                  <a:alpha val="41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155" name="Titre 1"/>
              <p:cNvSpPr txBox="1">
                <a:spLocks/>
              </p:cNvSpPr>
              <p:nvPr/>
            </p:nvSpPr>
            <p:spPr bwMode="auto">
              <a:xfrm>
                <a:off x="7756525" y="1571625"/>
                <a:ext cx="1066800" cy="365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 sz="2500" dirty="0"/>
                  <a:t>58 % </a:t>
                </a:r>
                <a:r>
                  <a:rPr lang="fr-FR" sz="1200" dirty="0"/>
                  <a:t>dans les bureaux</a:t>
                </a:r>
              </a:p>
            </p:txBody>
          </p:sp>
        </p:grpSp>
      </p:grpSp>
      <p:grpSp>
        <p:nvGrpSpPr>
          <p:cNvPr id="8" name="Grouper 5"/>
          <p:cNvGrpSpPr>
            <a:grpSpLocks/>
          </p:cNvGrpSpPr>
          <p:nvPr/>
        </p:nvGrpSpPr>
        <p:grpSpPr bwMode="auto">
          <a:xfrm>
            <a:off x="3700661" y="1411288"/>
            <a:ext cx="687388" cy="4502150"/>
            <a:chOff x="4276725" y="1411288"/>
            <a:chExt cx="687388" cy="4502150"/>
          </a:xfrm>
        </p:grpSpPr>
        <p:sp>
          <p:nvSpPr>
            <p:cNvPr id="44" name="Forme libre 43"/>
            <p:cNvSpPr/>
            <p:nvPr/>
          </p:nvSpPr>
          <p:spPr>
            <a:xfrm>
              <a:off x="4664075" y="1411288"/>
              <a:ext cx="300038" cy="4502150"/>
            </a:xfrm>
            <a:custGeom>
              <a:avLst/>
              <a:gdLst>
                <a:gd name="connsiteX0" fmla="*/ 277091 w 300181"/>
                <a:gd name="connsiteY0" fmla="*/ 0 h 4502727"/>
                <a:gd name="connsiteX1" fmla="*/ 11545 w 300181"/>
                <a:gd name="connsiteY1" fmla="*/ 0 h 4502727"/>
                <a:gd name="connsiteX2" fmla="*/ 0 w 300181"/>
                <a:gd name="connsiteY2" fmla="*/ 4502727 h 4502727"/>
                <a:gd name="connsiteX3" fmla="*/ 300181 w 300181"/>
                <a:gd name="connsiteY3" fmla="*/ 4502727 h 450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181" h="4502727">
                  <a:moveTo>
                    <a:pt x="277091" y="0"/>
                  </a:moveTo>
                  <a:lnTo>
                    <a:pt x="11545" y="0"/>
                  </a:lnTo>
                  <a:cubicBezTo>
                    <a:pt x="7697" y="1500909"/>
                    <a:pt x="0" y="4502727"/>
                    <a:pt x="0" y="4502727"/>
                  </a:cubicBezTo>
                  <a:lnTo>
                    <a:pt x="300181" y="4502727"/>
                  </a:lnTo>
                </a:path>
              </a:pathLst>
            </a:custGeom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4276725" y="3659188"/>
              <a:ext cx="390525" cy="1587"/>
            </a:xfrm>
            <a:prstGeom prst="line">
              <a:avLst/>
            </a:prstGeom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17488" y="620713"/>
            <a:ext cx="5938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2000" b="0" cap="all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 enjeux </a:t>
            </a:r>
            <a:r>
              <a:rPr lang="fr-FR" sz="2000" b="0" cap="all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de la construction</a:t>
            </a:r>
            <a:endParaRPr lang="fr-FR" sz="2000" b="0" cap="all" baseline="30000" dirty="0">
              <a:solidFill>
                <a:srgbClr val="5D8F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5" name="ZoneTexte 62"/>
          <p:cNvSpPr txBox="1">
            <a:spLocks noChangeArrowheads="1"/>
          </p:cNvSpPr>
          <p:nvPr/>
        </p:nvSpPr>
        <p:spPr bwMode="auto">
          <a:xfrm>
            <a:off x="-252214" y="1568847"/>
            <a:ext cx="4824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0" dirty="0">
                <a:solidFill>
                  <a:srgbClr val="7F7F7F"/>
                </a:solidFill>
                <a:cs typeface="Arial" charset="0"/>
              </a:rPr>
              <a:t>la répartition de la consommation </a:t>
            </a:r>
            <a:br>
              <a:rPr lang="fr-FR" sz="2000" b="0" dirty="0">
                <a:solidFill>
                  <a:srgbClr val="7F7F7F"/>
                </a:solidFill>
                <a:cs typeface="Arial" charset="0"/>
              </a:rPr>
            </a:br>
            <a:r>
              <a:rPr lang="fr-FR" sz="2000" b="0" dirty="0">
                <a:solidFill>
                  <a:srgbClr val="7F7F7F"/>
                </a:solidFill>
                <a:cs typeface="Arial" charset="0"/>
              </a:rPr>
              <a:t>dans un bâtiment tertiaire</a:t>
            </a:r>
            <a:endParaRPr lang="fr-FR" sz="2000" b="0" baseline="30000" dirty="0">
              <a:solidFill>
                <a:srgbClr val="376092"/>
              </a:solidFill>
              <a:cs typeface="Arial" charset="0"/>
            </a:endParaRPr>
          </a:p>
        </p:txBody>
      </p:sp>
      <p:grpSp>
        <p:nvGrpSpPr>
          <p:cNvPr id="10" name="Grouper 14"/>
          <p:cNvGrpSpPr>
            <a:grpSpLocks/>
          </p:cNvGrpSpPr>
          <p:nvPr/>
        </p:nvGrpSpPr>
        <p:grpSpPr bwMode="auto">
          <a:xfrm>
            <a:off x="4527749" y="2824163"/>
            <a:ext cx="2820987" cy="942975"/>
            <a:chOff x="5104490" y="2824506"/>
            <a:chExt cx="2820310" cy="941942"/>
          </a:xfrm>
        </p:grpSpPr>
        <p:pic>
          <p:nvPicPr>
            <p:cNvPr id="5145" name="Image 48" descr="couloir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4490" y="2824506"/>
              <a:ext cx="1411726" cy="941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 bwMode="auto">
            <a:xfrm>
              <a:off x="6372598" y="2894279"/>
              <a:ext cx="1399839" cy="775437"/>
            </a:xfrm>
            <a:prstGeom prst="rect">
              <a:avLst/>
            </a:prstGeom>
            <a:solidFill>
              <a:schemeClr val="accent3">
                <a:lumMod val="75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147" name="Titre 1"/>
            <p:cNvSpPr txBox="1">
              <a:spLocks/>
            </p:cNvSpPr>
            <p:nvPr/>
          </p:nvSpPr>
          <p:spPr bwMode="auto">
            <a:xfrm>
              <a:off x="6700838" y="2908300"/>
              <a:ext cx="1223962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200" dirty="0">
                  <a:solidFill>
                    <a:srgbClr val="000000"/>
                  </a:solidFill>
                </a:rPr>
                <a:t>24 % </a:t>
              </a:r>
              <a:r>
                <a:rPr lang="fr-FR" sz="1200" dirty="0">
                  <a:solidFill>
                    <a:srgbClr val="000000"/>
                  </a:solidFill>
                </a:rPr>
                <a:t>dans les circulations</a:t>
              </a:r>
            </a:p>
          </p:txBody>
        </p:sp>
      </p:grpSp>
      <p:grpSp>
        <p:nvGrpSpPr>
          <p:cNvPr id="11" name="Grouper 10"/>
          <p:cNvGrpSpPr>
            <a:grpSpLocks/>
          </p:cNvGrpSpPr>
          <p:nvPr/>
        </p:nvGrpSpPr>
        <p:grpSpPr bwMode="auto">
          <a:xfrm>
            <a:off x="4527749" y="3992563"/>
            <a:ext cx="2339975" cy="808037"/>
            <a:chOff x="5104490" y="3992290"/>
            <a:chExt cx="2339298" cy="808317"/>
          </a:xfrm>
        </p:grpSpPr>
        <p:pic>
          <p:nvPicPr>
            <p:cNvPr id="5142" name="Image 49" descr="hall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04490" y="4005064"/>
              <a:ext cx="1192312" cy="795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 bwMode="auto">
            <a:xfrm>
              <a:off x="6172568" y="4035167"/>
              <a:ext cx="1066491" cy="762264"/>
            </a:xfrm>
            <a:prstGeom prst="rect">
              <a:avLst/>
            </a:prstGeom>
            <a:solidFill>
              <a:schemeClr val="accent3">
                <a:lumMod val="75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144" name="Titre 1"/>
            <p:cNvSpPr txBox="1">
              <a:spLocks/>
            </p:cNvSpPr>
            <p:nvPr/>
          </p:nvSpPr>
          <p:spPr bwMode="auto">
            <a:xfrm>
              <a:off x="6319838" y="3992290"/>
              <a:ext cx="1123950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>
                  <a:solidFill>
                    <a:srgbClr val="000000"/>
                  </a:solidFill>
                </a:rPr>
                <a:t>14 % </a:t>
              </a:r>
              <a:r>
                <a:rPr lang="fr-FR" sz="1200">
                  <a:solidFill>
                    <a:srgbClr val="000000"/>
                  </a:solidFill>
                </a:rPr>
                <a:t>dans les communs</a:t>
              </a:r>
            </a:p>
          </p:txBody>
        </p:sp>
      </p:grpSp>
      <p:grpSp>
        <p:nvGrpSpPr>
          <p:cNvPr id="12" name="Grouper 9"/>
          <p:cNvGrpSpPr>
            <a:grpSpLocks/>
          </p:cNvGrpSpPr>
          <p:nvPr/>
        </p:nvGrpSpPr>
        <p:grpSpPr bwMode="auto">
          <a:xfrm>
            <a:off x="4529336" y="5000625"/>
            <a:ext cx="1914525" cy="914400"/>
            <a:chOff x="5105400" y="5000625"/>
            <a:chExt cx="1914525" cy="914400"/>
          </a:xfrm>
        </p:grpSpPr>
        <p:pic>
          <p:nvPicPr>
            <p:cNvPr id="5139" name="Image 20" descr="sanitaires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05400" y="500062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 bwMode="auto">
            <a:xfrm>
              <a:off x="5867400" y="5133975"/>
              <a:ext cx="1152525" cy="742950"/>
            </a:xfrm>
            <a:prstGeom prst="rect">
              <a:avLst/>
            </a:prstGeom>
            <a:solidFill>
              <a:schemeClr val="accent3">
                <a:lumMod val="75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141" name="Titre 1"/>
            <p:cNvSpPr txBox="1">
              <a:spLocks/>
            </p:cNvSpPr>
            <p:nvPr/>
          </p:nvSpPr>
          <p:spPr bwMode="auto">
            <a:xfrm>
              <a:off x="6037263" y="5124450"/>
              <a:ext cx="91440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500">
                  <a:solidFill>
                    <a:srgbClr val="000000"/>
                  </a:solidFill>
                </a:rPr>
                <a:t>4 % </a:t>
              </a:r>
              <a:br>
                <a:rPr lang="fr-FR" sz="1500">
                  <a:solidFill>
                    <a:srgbClr val="000000"/>
                  </a:solidFill>
                </a:rPr>
              </a:br>
              <a:r>
                <a:rPr lang="fr-FR" sz="1200">
                  <a:solidFill>
                    <a:srgbClr val="000000"/>
                  </a:solidFill>
                </a:rPr>
                <a:t>dans les sanitaires</a:t>
              </a:r>
            </a:p>
          </p:txBody>
        </p:sp>
      </p:grpSp>
      <p:sp>
        <p:nvSpPr>
          <p:cNvPr id="47" name="Line 91"/>
          <p:cNvSpPr>
            <a:spLocks noChangeShapeType="1"/>
          </p:cNvSpPr>
          <p:nvPr/>
        </p:nvSpPr>
        <p:spPr bwMode="auto">
          <a:xfrm flipV="1">
            <a:off x="395536" y="1052736"/>
            <a:ext cx="5688310" cy="0"/>
          </a:xfrm>
          <a:prstGeom prst="line">
            <a:avLst/>
          </a:prstGeom>
          <a:noFill/>
          <a:ln w="9525">
            <a:solidFill>
              <a:srgbClr val="00274F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0" descr="tr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916113"/>
            <a:ext cx="223838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0" descr="tr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16113"/>
            <a:ext cx="223837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Image 29" descr="Trame-pp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6338"/>
            <a:ext cx="91440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ZoneTexte 62"/>
          <p:cNvSpPr txBox="1">
            <a:spLocks noChangeArrowheads="1"/>
          </p:cNvSpPr>
          <p:nvPr/>
        </p:nvSpPr>
        <p:spPr bwMode="auto">
          <a:xfrm>
            <a:off x="5515273" y="3244850"/>
            <a:ext cx="314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57200"/>
            <a:r>
              <a:rPr lang="fr-FR" sz="1200" b="0">
                <a:solidFill>
                  <a:srgbClr val="7F7F7F"/>
                </a:solidFill>
                <a:cs typeface="Arial" charset="0"/>
              </a:rPr>
              <a:t>1. Exigence d'</a:t>
            </a:r>
            <a:r>
              <a:rPr lang="fr-FR" altLang="ja-JP" sz="1200" b="0">
                <a:solidFill>
                  <a:srgbClr val="7F7F7F"/>
                </a:solidFill>
                <a:cs typeface="Arial" charset="0"/>
              </a:rPr>
              <a:t>efficacité énergétique               </a:t>
            </a:r>
            <a:br>
              <a:rPr lang="fr-FR" altLang="ja-JP" sz="1200" b="0">
                <a:solidFill>
                  <a:srgbClr val="7F7F7F"/>
                </a:solidFill>
                <a:cs typeface="Arial" charset="0"/>
              </a:rPr>
            </a:br>
            <a:r>
              <a:rPr lang="fr-FR" altLang="ja-JP" sz="1200" b="0">
                <a:solidFill>
                  <a:srgbClr val="7F7F7F"/>
                </a:solidFill>
                <a:cs typeface="Arial" charset="0"/>
              </a:rPr>
              <a:t>     minimale du bâti : Bbio</a:t>
            </a:r>
            <a:r>
              <a:rPr lang="fr-FR" altLang="ja-JP" sz="1200" baseline="-25000">
                <a:solidFill>
                  <a:srgbClr val="7F7F7F"/>
                </a:solidFill>
                <a:cs typeface="Arial" charset="0"/>
              </a:rPr>
              <a:t>MAX</a:t>
            </a:r>
            <a:endParaRPr lang="fr-FR" sz="120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6153" name="ZoneTexte 62"/>
          <p:cNvSpPr txBox="1">
            <a:spLocks noChangeArrowheads="1"/>
          </p:cNvSpPr>
          <p:nvPr/>
        </p:nvSpPr>
        <p:spPr bwMode="auto">
          <a:xfrm>
            <a:off x="5507335" y="4271962"/>
            <a:ext cx="3024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57200"/>
            <a:r>
              <a:rPr lang="fr-FR" sz="1200" b="0">
                <a:solidFill>
                  <a:srgbClr val="7F7F7F"/>
                </a:solidFill>
                <a:cs typeface="Arial" charset="0"/>
              </a:rPr>
              <a:t>3.  Exigence de confort d</a:t>
            </a:r>
            <a:r>
              <a:rPr lang="ja-JP" altLang="fr-FR" sz="1200" b="0">
                <a:solidFill>
                  <a:srgbClr val="7F7F7F"/>
                </a:solidFill>
                <a:cs typeface="Arial" charset="0"/>
              </a:rPr>
              <a:t>’</a:t>
            </a:r>
            <a:r>
              <a:rPr lang="fr-FR" altLang="ja-JP" sz="1200" b="0">
                <a:solidFill>
                  <a:srgbClr val="7F7F7F"/>
                </a:solidFill>
                <a:cs typeface="Arial" charset="0"/>
              </a:rPr>
              <a:t>été : Tic</a:t>
            </a:r>
            <a:r>
              <a:rPr lang="fr-FR" altLang="ja-JP" sz="1200" baseline="-25000">
                <a:solidFill>
                  <a:srgbClr val="7F7F7F"/>
                </a:solidFill>
                <a:cs typeface="Arial" charset="0"/>
              </a:rPr>
              <a:t>MAX</a:t>
            </a:r>
            <a:endParaRPr lang="fr-FR" altLang="ja-JP" sz="1200">
              <a:solidFill>
                <a:srgbClr val="7F7F7F"/>
              </a:solidFill>
              <a:cs typeface="Arial" charset="0"/>
            </a:endParaRPr>
          </a:p>
          <a:p>
            <a:pPr algn="l" defTabSz="457200"/>
            <a:endParaRPr lang="fr-FR" sz="1200" b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6154" name="ZoneTexte 62"/>
          <p:cNvSpPr txBox="1">
            <a:spLocks noChangeArrowheads="1"/>
          </p:cNvSpPr>
          <p:nvPr/>
        </p:nvSpPr>
        <p:spPr bwMode="auto">
          <a:xfrm>
            <a:off x="5588050" y="3765550"/>
            <a:ext cx="3214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57200"/>
            <a:r>
              <a:rPr lang="fr-FR" sz="1200" b="0" dirty="0">
                <a:solidFill>
                  <a:srgbClr val="7F7F7F"/>
                </a:solidFill>
                <a:cs typeface="Arial" charset="0"/>
              </a:rPr>
              <a:t>2.  Exigence de consommation </a:t>
            </a:r>
            <a:br>
              <a:rPr lang="fr-FR" sz="1200" b="0" dirty="0">
                <a:solidFill>
                  <a:srgbClr val="7F7F7F"/>
                </a:solidFill>
                <a:cs typeface="Arial" charset="0"/>
              </a:rPr>
            </a:br>
            <a:r>
              <a:rPr lang="fr-FR" sz="1200" b="0" dirty="0">
                <a:solidFill>
                  <a:srgbClr val="7F7F7F"/>
                </a:solidFill>
                <a:cs typeface="Arial" charset="0"/>
              </a:rPr>
              <a:t>     maximale : C</a:t>
            </a:r>
            <a:r>
              <a:rPr lang="fr-FR" altLang="ja-JP" sz="1200" baseline="-25000" dirty="0">
                <a:solidFill>
                  <a:srgbClr val="7F7F7F"/>
                </a:solidFill>
                <a:cs typeface="Arial" charset="0"/>
              </a:rPr>
              <a:t>MAX</a:t>
            </a:r>
            <a:endParaRPr lang="fr-FR" sz="1200" dirty="0">
              <a:solidFill>
                <a:srgbClr val="7F7F7F"/>
              </a:solidFill>
              <a:cs typeface="Arial" charset="0"/>
            </a:endParaRPr>
          </a:p>
          <a:p>
            <a:pPr algn="l" defTabSz="457200"/>
            <a:endParaRPr lang="fr-FR" sz="1200" b="0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17416" name="ZoneTexte 62"/>
          <p:cNvSpPr txBox="1">
            <a:spLocks noChangeArrowheads="1"/>
          </p:cNvSpPr>
          <p:nvPr/>
        </p:nvSpPr>
        <p:spPr bwMode="auto">
          <a:xfrm>
            <a:off x="323850" y="1341438"/>
            <a:ext cx="4824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2000" b="0" smtClean="0">
                <a:solidFill>
                  <a:srgbClr val="7F7F7F"/>
                </a:solidFill>
                <a:cs typeface="Arial" charset="0"/>
              </a:rPr>
              <a:t>Les exigences de </a:t>
            </a:r>
            <a:r>
              <a:rPr lang="fr-FR" sz="2000" b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la RT 2012</a:t>
            </a:r>
            <a:endParaRPr lang="fr-FR" sz="2000" b="0" baseline="3000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6156" name="ZoneTexte 62"/>
          <p:cNvSpPr txBox="1">
            <a:spLocks noChangeArrowheads="1"/>
          </p:cNvSpPr>
          <p:nvPr/>
        </p:nvSpPr>
        <p:spPr bwMode="auto">
          <a:xfrm>
            <a:off x="538411" y="2357437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57200"/>
            <a:r>
              <a:rPr lang="fr-FR" sz="1400" dirty="0">
                <a:solidFill>
                  <a:srgbClr val="7AB230"/>
                </a:solidFill>
                <a:latin typeface="Calibri" pitchFamily="34" charset="0"/>
              </a:rPr>
              <a:t>LA DATE</a:t>
            </a:r>
          </a:p>
          <a:p>
            <a:pPr algn="l" defTabSz="457200"/>
            <a:r>
              <a:rPr lang="fr-FR" sz="1400" dirty="0">
                <a:solidFill>
                  <a:srgbClr val="7AB230"/>
                </a:solidFill>
                <a:latin typeface="Calibri" pitchFamily="34" charset="0"/>
              </a:rPr>
              <a:t> 1</a:t>
            </a:r>
            <a:r>
              <a:rPr lang="fr-FR" sz="1400" baseline="30000" dirty="0">
                <a:solidFill>
                  <a:srgbClr val="7AB230"/>
                </a:solidFill>
                <a:latin typeface="Calibri" pitchFamily="34" charset="0"/>
              </a:rPr>
              <a:t>er</a:t>
            </a:r>
            <a:r>
              <a:rPr lang="fr-FR" sz="1400" dirty="0">
                <a:solidFill>
                  <a:srgbClr val="7AB230"/>
                </a:solidFill>
                <a:latin typeface="Calibri" pitchFamily="34" charset="0"/>
              </a:rPr>
              <a:t> JANVIER 2013</a:t>
            </a:r>
            <a:endParaRPr lang="fr-FR" sz="14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157" name="ZoneTexte 23"/>
          <p:cNvSpPr txBox="1">
            <a:spLocks noChangeArrowheads="1"/>
          </p:cNvSpPr>
          <p:nvPr/>
        </p:nvSpPr>
        <p:spPr bwMode="auto">
          <a:xfrm>
            <a:off x="395536" y="3241675"/>
            <a:ext cx="1458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fr-FR" sz="1200" b="0" dirty="0">
                <a:solidFill>
                  <a:srgbClr val="7F7F7F"/>
                </a:solidFill>
              </a:rPr>
              <a:t>Tous les bâtiments </a:t>
            </a:r>
            <a:br>
              <a:rPr lang="fr-FR" sz="1200" b="0" dirty="0">
                <a:solidFill>
                  <a:srgbClr val="7F7F7F"/>
                </a:solidFill>
              </a:rPr>
            </a:br>
            <a:r>
              <a:rPr lang="fr-FR" sz="1200" b="0" dirty="0">
                <a:solidFill>
                  <a:srgbClr val="7F7F7F"/>
                </a:solidFill>
              </a:rPr>
              <a:t>neufs tertiaires </a:t>
            </a:r>
            <a:br>
              <a:rPr lang="fr-FR" sz="1200" b="0" dirty="0">
                <a:solidFill>
                  <a:srgbClr val="7F7F7F"/>
                </a:solidFill>
              </a:rPr>
            </a:br>
            <a:r>
              <a:rPr lang="fr-FR" sz="1200" b="0" dirty="0">
                <a:solidFill>
                  <a:srgbClr val="7F7F7F"/>
                </a:solidFill>
              </a:rPr>
              <a:t>et résidentiels</a:t>
            </a:r>
          </a:p>
        </p:txBody>
      </p:sp>
      <p:sp>
        <p:nvSpPr>
          <p:cNvPr id="6158" name="ZoneTexte 62"/>
          <p:cNvSpPr txBox="1">
            <a:spLocks noChangeArrowheads="1"/>
          </p:cNvSpPr>
          <p:nvPr/>
        </p:nvSpPr>
        <p:spPr bwMode="auto">
          <a:xfrm>
            <a:off x="5848648" y="2306637"/>
            <a:ext cx="2689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57200"/>
            <a:r>
              <a:rPr lang="fr-FR" sz="1400" dirty="0">
                <a:solidFill>
                  <a:srgbClr val="7AB230"/>
                </a:solidFill>
                <a:latin typeface="Calibri" pitchFamily="34" charset="0"/>
              </a:rPr>
              <a:t>LES EXIGENCES </a:t>
            </a:r>
            <a:br>
              <a:rPr lang="fr-FR" sz="1400" dirty="0">
                <a:solidFill>
                  <a:srgbClr val="7AB230"/>
                </a:solidFill>
                <a:latin typeface="Calibri" pitchFamily="34" charset="0"/>
              </a:rPr>
            </a:br>
            <a:r>
              <a:rPr lang="fr-FR" sz="1400" dirty="0">
                <a:solidFill>
                  <a:srgbClr val="7AB230"/>
                </a:solidFill>
                <a:latin typeface="Calibri" pitchFamily="34" charset="0"/>
              </a:rPr>
              <a:t>DE RESULTAT</a:t>
            </a:r>
            <a:endParaRPr lang="fr-FR" sz="14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160" name="ZoneTexte 62"/>
          <p:cNvSpPr txBox="1">
            <a:spLocks noChangeArrowheads="1"/>
          </p:cNvSpPr>
          <p:nvPr/>
        </p:nvSpPr>
        <p:spPr bwMode="auto">
          <a:xfrm>
            <a:off x="2640261" y="2325687"/>
            <a:ext cx="2506662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57200"/>
            <a:r>
              <a:rPr lang="fr-FR" sz="1400" dirty="0">
                <a:solidFill>
                  <a:srgbClr val="7AB230"/>
                </a:solidFill>
                <a:latin typeface="Calibri" pitchFamily="34" charset="0"/>
              </a:rPr>
              <a:t>LA VALEUR : </a:t>
            </a:r>
            <a:br>
              <a:rPr lang="fr-FR" sz="1400" dirty="0">
                <a:solidFill>
                  <a:srgbClr val="7AB230"/>
                </a:solidFill>
                <a:latin typeface="Calibri" pitchFamily="34" charset="0"/>
              </a:rPr>
            </a:br>
            <a:r>
              <a:rPr lang="fr-FR" sz="1400" dirty="0">
                <a:solidFill>
                  <a:srgbClr val="7AB230"/>
                </a:solidFill>
                <a:latin typeface="Calibri" pitchFamily="34" charset="0"/>
              </a:rPr>
              <a:t>50 kWh / Cep max* </a:t>
            </a:r>
            <a:br>
              <a:rPr lang="fr-FR" sz="1400" dirty="0">
                <a:solidFill>
                  <a:srgbClr val="7AB230"/>
                </a:solidFill>
                <a:latin typeface="Calibri" pitchFamily="34" charset="0"/>
              </a:rPr>
            </a:br>
            <a:r>
              <a:rPr lang="fr-FR" sz="1400" dirty="0">
                <a:solidFill>
                  <a:srgbClr val="7AB230"/>
                </a:solidFill>
                <a:latin typeface="Calibri" pitchFamily="34" charset="0"/>
              </a:rPr>
              <a:t>par m² et par an</a:t>
            </a:r>
            <a:endParaRPr lang="fr-FR" sz="1400" dirty="0">
              <a:solidFill>
                <a:srgbClr val="92BB32"/>
              </a:solidFill>
              <a:latin typeface="Calibri" pitchFamily="34" charset="0"/>
            </a:endParaRPr>
          </a:p>
          <a:p>
            <a:pPr algn="l" defTabSz="457200">
              <a:lnSpc>
                <a:spcPct val="140000"/>
              </a:lnSpc>
              <a:buFont typeface="Arial" charset="0"/>
              <a:buNone/>
            </a:pPr>
            <a:r>
              <a:rPr lang="fr-FR" sz="800" dirty="0">
                <a:solidFill>
                  <a:srgbClr val="7F7F7F"/>
                </a:solidFill>
                <a:latin typeface="Calibri" pitchFamily="34" charset="0"/>
              </a:rPr>
              <a:t>*Consommation maximale d</a:t>
            </a:r>
            <a:r>
              <a:rPr lang="ja-JP" altLang="fr-FR" sz="800" dirty="0">
                <a:solidFill>
                  <a:srgbClr val="7F7F7F"/>
                </a:solidFill>
                <a:latin typeface="Calibri" pitchFamily="34" charset="0"/>
              </a:rPr>
              <a:t>’</a:t>
            </a:r>
            <a:r>
              <a:rPr lang="fr-FR" altLang="ja-JP" sz="800" dirty="0">
                <a:solidFill>
                  <a:srgbClr val="7F7F7F"/>
                </a:solidFill>
                <a:latin typeface="Calibri" pitchFamily="34" charset="0"/>
              </a:rPr>
              <a:t>énergie primaire</a:t>
            </a:r>
          </a:p>
        </p:txBody>
      </p:sp>
      <p:sp>
        <p:nvSpPr>
          <p:cNvPr id="6161" name="ZoneTexte 23"/>
          <p:cNvSpPr txBox="1">
            <a:spLocks noChangeArrowheads="1"/>
          </p:cNvSpPr>
          <p:nvPr/>
        </p:nvSpPr>
        <p:spPr bwMode="auto">
          <a:xfrm>
            <a:off x="2483098" y="3221037"/>
            <a:ext cx="26924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lnSpc>
                <a:spcPct val="120000"/>
              </a:lnSpc>
            </a:pPr>
            <a:r>
              <a:rPr lang="fr-FR" sz="1200" b="0" dirty="0">
                <a:solidFill>
                  <a:srgbClr val="7F7F7F"/>
                </a:solidFill>
                <a:cs typeface="Arial" charset="0"/>
              </a:rPr>
              <a:t>5 usages : 	</a:t>
            </a:r>
          </a:p>
          <a:p>
            <a:pPr algn="l" defTabSz="457200">
              <a:lnSpc>
                <a:spcPct val="120000"/>
              </a:lnSpc>
            </a:pPr>
            <a:r>
              <a:rPr lang="fr-FR" sz="1200" b="0" dirty="0">
                <a:solidFill>
                  <a:srgbClr val="7F7F7F"/>
                </a:solidFill>
                <a:cs typeface="Arial" charset="0"/>
              </a:rPr>
              <a:t>• chauffage</a:t>
            </a:r>
          </a:p>
          <a:p>
            <a:pPr algn="l" defTabSz="457200">
              <a:lnSpc>
                <a:spcPct val="120000"/>
              </a:lnSpc>
            </a:pPr>
            <a:r>
              <a:rPr lang="fr-FR" sz="1200" b="0" dirty="0">
                <a:solidFill>
                  <a:srgbClr val="7F7F7F"/>
                </a:solidFill>
                <a:cs typeface="Arial" charset="0"/>
              </a:rPr>
              <a:t>• Eau chaude sanitaire</a:t>
            </a:r>
          </a:p>
          <a:p>
            <a:pPr algn="l" defTabSz="457200">
              <a:lnSpc>
                <a:spcPct val="120000"/>
              </a:lnSpc>
            </a:pPr>
            <a:r>
              <a:rPr lang="fr-FR" sz="1200" b="0" dirty="0">
                <a:solidFill>
                  <a:srgbClr val="7F7F7F"/>
                </a:solidFill>
                <a:cs typeface="Arial" charset="0"/>
              </a:rPr>
              <a:t>• Refroidissement</a:t>
            </a:r>
          </a:p>
          <a:p>
            <a:pPr algn="l" defTabSz="457200">
              <a:lnSpc>
                <a:spcPct val="120000"/>
              </a:lnSpc>
            </a:pPr>
            <a:r>
              <a:rPr lang="fr-FR" sz="1200" b="0" dirty="0">
                <a:solidFill>
                  <a:srgbClr val="7F7F7F"/>
                </a:solidFill>
                <a:cs typeface="Arial" charset="0"/>
              </a:rPr>
              <a:t>• Eclairage</a:t>
            </a:r>
          </a:p>
          <a:p>
            <a:pPr algn="l" defTabSz="457200">
              <a:lnSpc>
                <a:spcPct val="120000"/>
              </a:lnSpc>
            </a:pPr>
            <a:r>
              <a:rPr lang="fr-FR" sz="1200" b="0" dirty="0">
                <a:solidFill>
                  <a:srgbClr val="7F7F7F"/>
                </a:solidFill>
                <a:cs typeface="Arial" charset="0"/>
              </a:rPr>
              <a:t>• Auxiliaires (pompes, ventilateurs…)</a:t>
            </a:r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 rot="5400000">
            <a:off x="329655" y="2467768"/>
            <a:ext cx="304800" cy="112713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 rot="5400000">
            <a:off x="2458492" y="2467769"/>
            <a:ext cx="304800" cy="112712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auto">
          <a:xfrm rot="5400000">
            <a:off x="5608142" y="2467768"/>
            <a:ext cx="304800" cy="112713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165" name="Image 4" descr="rt201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75" y="3645024"/>
            <a:ext cx="2663825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21395" y="620713"/>
            <a:ext cx="5938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2000" b="0" cap="all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 enjeux </a:t>
            </a:r>
            <a:r>
              <a:rPr lang="fr-FR" sz="2000" b="0" cap="all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de la construction</a:t>
            </a:r>
            <a:endParaRPr lang="fr-FR" sz="2000" b="0" cap="all" baseline="30000" dirty="0">
              <a:solidFill>
                <a:srgbClr val="5D8F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Line 91"/>
          <p:cNvSpPr>
            <a:spLocks noChangeShapeType="1"/>
          </p:cNvSpPr>
          <p:nvPr/>
        </p:nvSpPr>
        <p:spPr bwMode="auto">
          <a:xfrm flipV="1">
            <a:off x="827435" y="980728"/>
            <a:ext cx="5688632" cy="0"/>
          </a:xfrm>
          <a:prstGeom prst="line">
            <a:avLst/>
          </a:prstGeom>
          <a:noFill/>
          <a:ln w="9525">
            <a:solidFill>
              <a:srgbClr val="00274F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997200"/>
            <a:ext cx="100806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Image 29" descr="Trame-pp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6338"/>
            <a:ext cx="91440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93403" y="620713"/>
            <a:ext cx="5938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2000" b="0" cap="all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 enjeux </a:t>
            </a:r>
            <a:r>
              <a:rPr lang="fr-FR" sz="2000" b="0" cap="all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DE LA CONSTRUCTION</a:t>
            </a:r>
            <a:endParaRPr lang="fr-FR" sz="2000" b="0" cap="all" baseline="30000" dirty="0">
              <a:solidFill>
                <a:srgbClr val="5D8F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ZoneTexte 62"/>
          <p:cNvSpPr txBox="1">
            <a:spLocks noChangeArrowheads="1"/>
          </p:cNvSpPr>
          <p:nvPr/>
        </p:nvSpPr>
        <p:spPr bwMode="auto">
          <a:xfrm>
            <a:off x="755650" y="1268413"/>
            <a:ext cx="69119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fr-FR" sz="1500">
                <a:solidFill>
                  <a:srgbClr val="595959"/>
                </a:solidFill>
              </a:rPr>
              <a:t>Visualiser : </a:t>
            </a:r>
            <a:r>
              <a:rPr lang="fr-FR" sz="1300" b="0">
                <a:solidFill>
                  <a:srgbClr val="595959"/>
                </a:solidFill>
              </a:rPr>
              <a:t>afficher les consommations d'énergie et l'état des équipements installés</a:t>
            </a:r>
            <a:endParaRPr lang="fr-FR" sz="1000" b="0">
              <a:solidFill>
                <a:srgbClr val="595959"/>
              </a:solidFill>
            </a:endParaRPr>
          </a:p>
          <a:p>
            <a:pPr defTabSz="457200">
              <a:lnSpc>
                <a:spcPct val="50000"/>
              </a:lnSpc>
              <a:buFontTx/>
              <a:buChar char="•"/>
            </a:pPr>
            <a:endParaRPr lang="fr-FR" sz="1200" b="0">
              <a:solidFill>
                <a:srgbClr val="595959"/>
              </a:solidFill>
              <a:cs typeface="Arial" charset="0"/>
            </a:endParaRPr>
          </a:p>
          <a:p>
            <a:pPr defTabSz="457200"/>
            <a:r>
              <a:rPr lang="fr-FR" sz="1300" b="0">
                <a:solidFill>
                  <a:srgbClr val="595959"/>
                </a:solidFill>
              </a:rPr>
              <a:t/>
            </a:r>
            <a:br>
              <a:rPr lang="fr-FR" sz="1300" b="0">
                <a:solidFill>
                  <a:srgbClr val="595959"/>
                </a:solidFill>
              </a:rPr>
            </a:br>
            <a:endParaRPr lang="fr-FR" sz="1300" b="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7176" name="ZoneTexte 62"/>
          <p:cNvSpPr txBox="1">
            <a:spLocks noChangeArrowheads="1"/>
          </p:cNvSpPr>
          <p:nvPr/>
        </p:nvSpPr>
        <p:spPr bwMode="auto">
          <a:xfrm>
            <a:off x="755650" y="1701800"/>
            <a:ext cx="698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fr-FR" sz="1500" dirty="0">
                <a:solidFill>
                  <a:srgbClr val="595959"/>
                </a:solidFill>
              </a:rPr>
              <a:t>Agir : </a:t>
            </a:r>
            <a:r>
              <a:rPr lang="fr-FR" sz="1300" b="0" dirty="0">
                <a:solidFill>
                  <a:srgbClr val="595959"/>
                </a:solidFill>
              </a:rPr>
              <a:t>analyser et optimiser les consommations énergétiques, le confort et la sécurité</a:t>
            </a:r>
            <a:endParaRPr lang="fr-FR" sz="1000" b="0" dirty="0">
              <a:solidFill>
                <a:srgbClr val="595959"/>
              </a:solidFill>
            </a:endParaRPr>
          </a:p>
        </p:txBody>
      </p:sp>
      <p:sp>
        <p:nvSpPr>
          <p:cNvPr id="7177" name="AutoShape 20"/>
          <p:cNvSpPr>
            <a:spLocks noChangeArrowheads="1"/>
          </p:cNvSpPr>
          <p:nvPr/>
        </p:nvSpPr>
        <p:spPr bwMode="auto">
          <a:xfrm rot="5400000">
            <a:off x="510382" y="1369218"/>
            <a:ext cx="304800" cy="112713"/>
          </a:xfrm>
          <a:prstGeom prst="triangle">
            <a:avLst>
              <a:gd name="adj" fmla="val 50000"/>
            </a:avLst>
          </a:prstGeom>
          <a:solidFill>
            <a:srgbClr val="72B53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7178" name="AutoShape 20"/>
          <p:cNvSpPr>
            <a:spLocks noChangeArrowheads="1"/>
          </p:cNvSpPr>
          <p:nvPr/>
        </p:nvSpPr>
        <p:spPr bwMode="auto">
          <a:xfrm rot="5400000">
            <a:off x="510382" y="1796256"/>
            <a:ext cx="304800" cy="112713"/>
          </a:xfrm>
          <a:prstGeom prst="triangle">
            <a:avLst>
              <a:gd name="adj" fmla="val 50000"/>
            </a:avLst>
          </a:prstGeom>
          <a:solidFill>
            <a:srgbClr val="72B53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7179" name="Text Box 5"/>
          <p:cNvSpPr txBox="1">
            <a:spLocks noChangeArrowheads="1"/>
          </p:cNvSpPr>
          <p:nvPr/>
        </p:nvSpPr>
        <p:spPr bwMode="auto">
          <a:xfrm>
            <a:off x="755650" y="2105025"/>
            <a:ext cx="799306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fr-FR" sz="1500" dirty="0" smtClean="0">
                <a:solidFill>
                  <a:srgbClr val="595959"/>
                </a:solidFill>
              </a:rPr>
              <a:t>     Piloter </a:t>
            </a:r>
            <a:r>
              <a:rPr lang="fr-FR" sz="1500" dirty="0">
                <a:solidFill>
                  <a:srgbClr val="595959"/>
                </a:solidFill>
              </a:rPr>
              <a:t>: </a:t>
            </a:r>
            <a:r>
              <a:rPr lang="fr-FR" sz="1300" b="0" dirty="0">
                <a:solidFill>
                  <a:srgbClr val="595959"/>
                </a:solidFill>
              </a:rPr>
              <a:t>faire communiquer les équipements pour permettre une gestion globale du bâtiment </a:t>
            </a:r>
            <a:br>
              <a:rPr lang="fr-FR" sz="1300" b="0" dirty="0">
                <a:solidFill>
                  <a:srgbClr val="595959"/>
                </a:solidFill>
              </a:rPr>
            </a:br>
            <a:r>
              <a:rPr lang="fr-FR" sz="1300" b="0" dirty="0" smtClean="0">
                <a:solidFill>
                  <a:srgbClr val="595959"/>
                </a:solidFill>
              </a:rPr>
              <a:t>      et </a:t>
            </a:r>
            <a:r>
              <a:rPr lang="fr-FR" sz="1300" b="0" dirty="0">
                <a:solidFill>
                  <a:srgbClr val="595959"/>
                </a:solidFill>
              </a:rPr>
              <a:t>son suivi dans le temps</a:t>
            </a:r>
            <a:r>
              <a:rPr lang="fr-FR" sz="1300" b="0" dirty="0" smtClean="0">
                <a:solidFill>
                  <a:srgbClr val="595959"/>
                </a:solidFill>
              </a:rPr>
              <a:t>. </a:t>
            </a:r>
            <a:endParaRPr lang="fr-FR" sz="1300" b="0" dirty="0">
              <a:solidFill>
                <a:srgbClr val="595959"/>
              </a:solidFill>
            </a:endParaRPr>
          </a:p>
        </p:txBody>
      </p:sp>
      <p:pic>
        <p:nvPicPr>
          <p:cNvPr id="7180" name="Picture 9" descr="http://upload.wikimedia.org/wikipedia/commons/thumb/f/fc/Puzzle.svg/220px-Puzzl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4005263"/>
            <a:ext cx="23034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1" descr="http://13pass.com/wp-content/uploads/2011/06/piece-puzz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2997200"/>
            <a:ext cx="21526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Text Box 5"/>
          <p:cNvSpPr txBox="1">
            <a:spLocks noChangeArrowheads="1"/>
          </p:cNvSpPr>
          <p:nvPr/>
        </p:nvSpPr>
        <p:spPr bwMode="auto">
          <a:xfrm>
            <a:off x="971550" y="5734050"/>
            <a:ext cx="14747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sz="1000" b="0" dirty="0" smtClean="0">
                <a:solidFill>
                  <a:schemeClr val="bg2">
                    <a:lumMod val="25000"/>
                  </a:schemeClr>
                </a:solidFill>
              </a:rPr>
              <a:t>Prises</a:t>
            </a:r>
          </a:p>
        </p:txBody>
      </p:sp>
      <p:sp>
        <p:nvSpPr>
          <p:cNvPr id="15378" name="Text Box 5"/>
          <p:cNvSpPr txBox="1">
            <a:spLocks noChangeArrowheads="1"/>
          </p:cNvSpPr>
          <p:nvPr/>
        </p:nvSpPr>
        <p:spPr bwMode="auto">
          <a:xfrm>
            <a:off x="6263729" y="4077072"/>
            <a:ext cx="10445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fr-FR" sz="1000" b="0" dirty="0" smtClean="0">
                <a:solidFill>
                  <a:schemeClr val="bg2">
                    <a:lumMod val="25000"/>
                  </a:schemeClr>
                </a:solidFill>
              </a:rPr>
              <a:t>Eclairage</a:t>
            </a:r>
          </a:p>
        </p:txBody>
      </p:sp>
      <p:sp>
        <p:nvSpPr>
          <p:cNvPr id="15379" name="Text Box 5"/>
          <p:cNvSpPr txBox="1">
            <a:spLocks noChangeArrowheads="1"/>
          </p:cNvSpPr>
          <p:nvPr/>
        </p:nvSpPr>
        <p:spPr bwMode="auto">
          <a:xfrm>
            <a:off x="6948264" y="5710138"/>
            <a:ext cx="10429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fr-FR" sz="1000" b="0" dirty="0" smtClean="0">
                <a:solidFill>
                  <a:schemeClr val="bg2">
                    <a:lumMod val="25000"/>
                  </a:schemeClr>
                </a:solidFill>
              </a:rPr>
              <a:t>CVC</a:t>
            </a:r>
          </a:p>
        </p:txBody>
      </p:sp>
      <p:sp>
        <p:nvSpPr>
          <p:cNvPr id="7185" name="Text Box 5"/>
          <p:cNvSpPr txBox="1">
            <a:spLocks noChangeArrowheads="1"/>
          </p:cNvSpPr>
          <p:nvPr/>
        </p:nvSpPr>
        <p:spPr bwMode="auto">
          <a:xfrm>
            <a:off x="4211960" y="6215782"/>
            <a:ext cx="1042987" cy="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000" b="0" dirty="0" smtClean="0">
                <a:solidFill>
                  <a:srgbClr val="4A452A"/>
                </a:solidFill>
              </a:rPr>
              <a:t>Intégration</a:t>
            </a:r>
            <a:endParaRPr lang="fr-FR" sz="1000" b="0" dirty="0">
              <a:solidFill>
                <a:srgbClr val="4A452A"/>
              </a:solidFill>
            </a:endParaRPr>
          </a:p>
        </p:txBody>
      </p:sp>
      <p:sp>
        <p:nvSpPr>
          <p:cNvPr id="15381" name="Text Box 5"/>
          <p:cNvSpPr txBox="1">
            <a:spLocks noChangeArrowheads="1"/>
          </p:cNvSpPr>
          <p:nvPr/>
        </p:nvSpPr>
        <p:spPr bwMode="auto">
          <a:xfrm>
            <a:off x="2700338" y="4148138"/>
            <a:ext cx="104457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fr-FR" sz="1000" b="0" dirty="0" smtClean="0">
                <a:solidFill>
                  <a:schemeClr val="bg2">
                    <a:lumMod val="25000"/>
                  </a:schemeClr>
                </a:solidFill>
              </a:rPr>
              <a:t>Eau chaude, sanitaires</a:t>
            </a:r>
          </a:p>
        </p:txBody>
      </p:sp>
      <p:sp>
        <p:nvSpPr>
          <p:cNvPr id="7187" name="AutoShape 20"/>
          <p:cNvSpPr>
            <a:spLocks noChangeArrowheads="1"/>
          </p:cNvSpPr>
          <p:nvPr/>
        </p:nvSpPr>
        <p:spPr bwMode="auto">
          <a:xfrm rot="5400000">
            <a:off x="516732" y="2277268"/>
            <a:ext cx="304800" cy="112713"/>
          </a:xfrm>
          <a:prstGeom prst="triangle">
            <a:avLst>
              <a:gd name="adj" fmla="val 50000"/>
            </a:avLst>
          </a:prstGeom>
          <a:solidFill>
            <a:srgbClr val="72B53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7190" name="Image 1" descr="puzzle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3933825"/>
            <a:ext cx="18923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Image 2" descr="Puzzle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9563" y="4652963"/>
            <a:ext cx="14763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Line 91"/>
          <p:cNvSpPr>
            <a:spLocks noChangeShapeType="1"/>
          </p:cNvSpPr>
          <p:nvPr/>
        </p:nvSpPr>
        <p:spPr bwMode="auto">
          <a:xfrm flipV="1">
            <a:off x="899443" y="980728"/>
            <a:ext cx="5688632" cy="0"/>
          </a:xfrm>
          <a:prstGeom prst="line">
            <a:avLst/>
          </a:prstGeom>
          <a:noFill/>
          <a:ln w="9525">
            <a:solidFill>
              <a:srgbClr val="00274F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4275" y="6423025"/>
            <a:ext cx="339725" cy="231775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defRPr/>
            </a:pPr>
            <a:fld id="{DD1F11A5-E120-441B-9771-D57A4AD6475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6245" y="1268760"/>
            <a:ext cx="756414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itchFamily="34" charset="0"/>
              </a:rPr>
              <a:t/>
            </a:r>
            <a:br>
              <a:rPr lang="en-US" sz="14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itchFamily="34" charset="0"/>
              </a:rPr>
            </a:br>
            <a:endParaRPr lang="en-US" u="none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1800" b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u="none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itchFamily="34" charset="0"/>
              </a:rPr>
              <a:t> </a:t>
            </a:r>
            <a:r>
              <a:rPr lang="fr-FR" u="none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itchFamily="34" charset="0"/>
              </a:rPr>
              <a:t>Nouvelles Normes</a:t>
            </a:r>
          </a:p>
          <a:p>
            <a:pPr algn="l">
              <a:buFont typeface="Wingdings" pitchFamily="2" charset="2"/>
              <a:buChar char="§"/>
            </a:pPr>
            <a:endParaRPr lang="en-US" u="none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Arial" pitchFamily="34" charset="0"/>
            </a:endParaRPr>
          </a:p>
          <a:p>
            <a:pPr lvl="1" algn="l">
              <a:buFont typeface="Wingdings" pitchFamily="2" charset="2"/>
              <a:buChar char="§"/>
            </a:pPr>
            <a:r>
              <a:rPr lang="en-US" sz="14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   La  </a:t>
            </a:r>
            <a:r>
              <a:rPr lang="fr-FR" sz="14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Qualité de l'air est devenue une préoccupation majeure de santé </a:t>
            </a:r>
          </a:p>
          <a:p>
            <a:pPr lvl="1" algn="l">
              <a:buFont typeface="Wingdings" pitchFamily="2" charset="2"/>
              <a:buChar char="§"/>
            </a:pPr>
            <a:r>
              <a:rPr lang="fr-FR" sz="14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   Les gens passent plus de 80% de leur temps à l'intérieur </a:t>
            </a:r>
          </a:p>
          <a:p>
            <a:pPr lvl="1" algn="l">
              <a:buFont typeface="Wingdings" pitchFamily="2" charset="2"/>
              <a:buChar char="§"/>
            </a:pPr>
            <a:r>
              <a:rPr lang="fr-FR" sz="14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       Bonne QAI va augmenter la productivité individuelle de 33% **? La mortalité causée par les polluants de l'air intérieur est 19 884 personnes par an en France pour un coût à 19 milliards € * et un coût total de 168 milliards de dollars par année aux États-Unis **</a:t>
            </a:r>
          </a:p>
          <a:p>
            <a:pPr lvl="1" algn="l">
              <a:buFont typeface="Wingdings" pitchFamily="2" charset="2"/>
              <a:buChar char="§"/>
            </a:pPr>
            <a:endParaRPr lang="en-US" sz="1800" b="1" u="none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u="none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itchFamily="34" charset="0"/>
              </a:rPr>
              <a:t>Nouveaux codes de la  construction 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18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itchFamily="34" charset="0"/>
              </a:rPr>
              <a:t>     Net zero Energy Building, </a:t>
            </a:r>
            <a:r>
              <a:rPr lang="en-US" sz="1800" u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itchFamily="34" charset="0"/>
              </a:rPr>
              <a:t>Passivhaus</a:t>
            </a:r>
            <a:r>
              <a:rPr lang="en-US" sz="18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itchFamily="34" charset="0"/>
              </a:rPr>
              <a:t>, </a:t>
            </a:r>
            <a:r>
              <a:rPr lang="en-US" sz="1800" u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itchFamily="34" charset="0"/>
              </a:rPr>
              <a:t>Minergie</a:t>
            </a:r>
            <a:r>
              <a:rPr lang="en-US" sz="18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itchFamily="34" charset="0"/>
              </a:rPr>
              <a:t>-P,…</a:t>
            </a:r>
            <a:br>
              <a:rPr lang="en-US" sz="18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itchFamily="34" charset="0"/>
              </a:rPr>
            </a:br>
            <a:r>
              <a:rPr lang="en-US" sz="18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itchFamily="34" charset="0"/>
              </a:rPr>
              <a:t>		</a:t>
            </a:r>
            <a:r>
              <a:rPr lang="en-US" sz="14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itchFamily="34" charset="0"/>
                <a:hlinkClick r:id="rId2"/>
              </a:rPr>
              <a:t>10W/m² for air hearting</a:t>
            </a:r>
            <a:r>
              <a:rPr lang="en-US" sz="14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itchFamily="34" charset="0"/>
              </a:rPr>
              <a:t/>
            </a:r>
            <a:br>
              <a:rPr lang="en-US" sz="14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itchFamily="34" charset="0"/>
              </a:rPr>
            </a:br>
            <a:endParaRPr lang="en-US" sz="1800" b="1" u="none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u="none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la vague  </a:t>
            </a:r>
            <a:r>
              <a:rPr lang="en-US" u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IoT</a:t>
            </a:r>
            <a:r>
              <a:rPr lang="en-US" u="none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18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   Listening, Communicating, Publishing </a:t>
            </a:r>
            <a:br>
              <a:rPr lang="en-US" sz="18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</a:br>
            <a:endParaRPr lang="en-US" sz="1800" u="none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l"/>
            <a:r>
              <a:rPr lang="en-US" sz="18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itchFamily="34" charset="0"/>
              </a:rPr>
              <a:t>	 </a:t>
            </a:r>
            <a:endParaRPr lang="en-US" sz="1800" u="none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14300" y="5950781"/>
            <a:ext cx="78806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fr-FR" sz="105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Agence nationale de sécurité sanitaire Française ANSES </a:t>
            </a:r>
            <a:r>
              <a:rPr lang="en-US" sz="105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 Exploratory study of socio-economic cost of indoor air pollutants </a:t>
            </a:r>
          </a:p>
          <a:p>
            <a:r>
              <a:rPr lang="en-US" sz="105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** U.S. Centers for Disease Control and Prevention</a:t>
            </a:r>
          </a:p>
        </p:txBody>
      </p:sp>
      <p:sp>
        <p:nvSpPr>
          <p:cNvPr id="48130" name="AutoShape 2" descr="data:image/jpeg;base64,/9j/4AAQSkZJRgABAQAAAQABAAD/2wCEAAkGBhMSERISEhMQFRUWFxYUGBgVFxYXGBUUFRQVFxYXGh0YJyYeGBkjGhYUIC8gJCcpLCwsFx4xNTAqNyYrLCkBCQoKDgwOGg8PGDIkHiQ1KiwsKi8uNSwsKSwxKS8vNC0sLyo1MSouLCksLy8sLCwyLC8qKSwtKSksKSwsLC0sLP/AABEIAP0AxwMBIgACEQEDEQH/xAAbAAEAAgMBAQAAAAAAAAAAAAAABQYCBAcDAf/EAEoQAAEDAQQFCAcFBgMHBQAAAAEAAhEDBBIhMQUTFUFRBhQiYXGSodEyUlNigZGTI0JUY7EHFyTB0vAzgrIWNHJzo8LxNUNEouH/xAAaAQEAAgMBAAAAAAAAAAAAAAAAAQUCAwQG/8QANhEAAgECAgcHAQgCAwAAAAAAAAECAxEEoRMUIVFSkeEFEhUxU2Fi8CIyQUJxgbHxwdEjQ4L/2gAMAwEAAhEDEQA/AO4oiIAqH+0j9qzNEvo09Sa76jXPLRUFO40EBpPRdMm93Sr4uJaA0c3TemdKWip0rPSpPslI5gaxrqTXN/yis/qLwgOvaB0wy12ajaafo1WNqATMXhJaesGQesLfXKv2C6WeKFq0dWwq2Sq4QdzHOcHAdlRr++F1M1RxHzQGSIiAIiIAiIgCIiAIiIAiIgC4bbq9d9qrsZVqYVKxxqlgDWvcSZcQAAAu5LhdXSGpttofDj07QzouukX3PbIJBgieBWmr+BU9pvZC7srmu6taQ80y+uHAkEGo8QQbpkkxmIXo1trLnNDrRLc/tHQMAYJmJgjep5z7VDq5sNfEHEXgAw1+cejdvTeJ6WUYwo6jyoJc0ik8ui40NqG6Q6oH4tDek+cJnhhIBWmyKpwjH70nmRzbZamlsVLSCTDYfUxPu44/BX3kJy1qVKgstqJLyOg9whxIE3XcTAJB6lBEWpgc6vZ7RTpOaxpd0jq2soPpSIxZN+SYw4OmFG0reH2+zvpl8NfZmAuMuNzVsJJ64P8A+ZKU+6zbSnKhJSUn5+T/ABR25ERdZ6YIiICr/tM5R8y0baawMPLdVT46yp0WkdbZLv8AKuZchP2PWmpYqNdmkrVZde0VTTpBwEO9Akte2SWXTlvhdg5Q6Lo12MZXs7LQ0PBuvaHBpgi/BBxAJHHFfW2xzGMDKMANADQHANAJaAIEAAAYcCIQHF7FoqpoHT9l1td9ena2lj6rxBcaj7pvSXSW1BScTORVy0r+wWwWivWrvq20Oq1H1XBr6QAdUcXGJYTEk71Z9MWCjai3nNjp1tWXXS9hfdmJuyMC66PkOqZAaTqexcMBneOJichiB2fJAb1kswp02U2zDGtYJzhoAE9eC9V8aZAMR1cF9QBERAEREAREQBERAEREAXItB2dpt1uqEsaaItFVheCWteKt0PIAJIbM5ZwuurlHKqx1bBbnWljQadUuOIljtZ/iUn9pk9kcCtVT8GVuPVlCbWxPb/sjm2WKmtGk6Osmb81709t3wyUtbK9JjbVbLM6m6rq6DS6mCG06tZzm1ntDgIJuiDuvFQfO9Hzf1FrJz1RqM1U8L8X7visKXKl+vq1KjGPZVbcqUvRYaYi61sejdgQcx8VpukVKqRjsutu67tse3b/Z9sFO10mi20i57ZJeWvvkQTLarc4MbxEEGVs6SsLKOlWspiG6+g4N9W+aby34FxCWDTdksz9dZ2Ws1YIDaj2CmJH3rnSqDqMLzNvpV7dSrNFRrn1aDnNMFoqGo2/Bmbu8fKAmyxH2e6kntuvpfruO1oiLrPUhERAEREAREQBERAEREAREQBERAEREAREQBeVpszKjSx7Wuac2uAIPaCvVEHmV537P7ATPNx8H1APkHLH93tg9h/1Kv9SsaLHurcaNXpcC5Irn7vbB7D/qVf6l6UOQdiY5r20Yc0hwN+pgWmQcXcQp9E7q3E6vS4FyQREWRuCIiAi9PV3Na264jpbjG4qE5/U9o/vFT2nLM59MXRJaZjqghVpUGPc41fN2MWfKfKC8A4WiQYg38DeiIx33m/MLJunSS4a50twILiIwnfG7FRbeTtAODgyCII6RzaGgH/6jtJJMyVm/QdFzrzg5xvOf0nEwXEE/DBvwAGQhcmk+TIJF+nCLs1ndIkCHEyRnlw38Fltl2eu6/T3Y9fUfkVGHQdIta2DDSSMeLWtIx91rR8Fg7k9RlzmtuuMmQZhx3gH+8Amk+TBMt0m85VXHscT/AHkVlz+r7R/eKi9G6MZRaQ0kzEkx91rWj9Ce1zjvW9Rq3XB0AwZg9Sx0kr/edgbNS01muul9SRuvE7p/RTWhreajTezbv4g5fzUGbeZDobIBbkMc47M1J8nDOs7W/wDcu/B1P+ZJSbTv5/oSiaREV6ZBERAEREAREQBERAEREAREQBERAVj9oGnK1ls9N9Fwa41A0yA7C487+sBUA/tFtvtKf02eSun7VLO51ja4AkMqtc7qBa9s/NwHxXI6jJBHEEfMQuaq33jz+PrVIVrRk0thZ/3iW316f02eSfvEtvr0/ps8lTX2B04PME4yTPhn8VnUsE43nB0AA78CZ6zMrXf3OTT1PVeZb/3iW316f02eSfvEtvr0/ps8lUBYSDN9+JBOJxgAcd//AIhfOYuw+0f14nHxwS/uRp6nqvMuH7xLb69P6bPJP3iW316f02eSqTLI4EG+4gbsce3H++3FbCXe8xeJqryqPmyy/vEtvr0/ps8lk39otu3VGfCmzyVYW5oi1MpVqdR7S5rDfuiOk5oJYDOQvBs9U4FFJ7xHE1m7Ob5lv0L+0u0NrBlqDXMLrrujcezGJw4bwQuorgmmLe2tVFRoeCWsD7xDiXtF0ukRekBpJgYk4LvYXRSbdy67Pqyn34yldK1nzCIi2loEREAREQBERAEREAREQBFGVq9qvOu06RbPRl0SJOfDC7u3nDDHUtFmr1XsNSjT6ORFRwPpNOIBj7oP3o3dYGrys5WNou5vT1VSvdFR1J4Jmg7WAvAwvgFhBAmBiRGKobtN0jjzKw/Brx+jlqfth5K2m06VpVqRdSpUrPRvV+kBTdrqxAaW4uqYiAOIkgYrwtD7waJcSG3XPN0PqHGXuDYaHHq4CS4y42mCpQqpqcL+/wDgoO1ZOEk1P/zbMkds0vwVi7r/AOpNs0vwVi7r/wCpVsUKwk3wcCYjN0GBjkJjfks6lnqXgQ8ZCcSN0EAQW4nGYwnLALu1Wh6ZVaWfGuXQsO2aX4Kxd1/9SbZpfgrF3X/1KvU6NWW3nggGTGE+GXVPxOQ3FksHQf5DCVeovzLkv9Ertml+CsXdf/Um2aX4Kxd1/wDUopFOpUOBGOsVN+SJXbNL8FYu6/8AqTbNL8FYu6/+pRSJqVDgQ1ipvyRK7ZpfgrF3X/1Kb/ebaPZ0Pk/+pU9TWjrdQbZ30n371W8XENBDSwA0cc/SDsvXxWMsLRitkDfRxNW7SnbkXnknyy5251N7AyoBeEGWuAIBzxBEjDFWdcu5BFvPxcDg24+A4hxGDcyAAcepdRVRjKUadS0VZHouz6061G83d3auERFxlgEREAREQBERAEREAREQGhpq1MZT+0Zfa43S3CCCCcZ7FTn6NsBM83qjqFR0fqrNyrH2Tf8AjH+lyqi7KDajsbX7mqpRp1PvxT/VGey7B7Ct9V3mmy7B7Ct9V3moalabUM6c5Ym56ovQGkYB16BiXcRmtuwVari7WsDcGwBBxl97GTOFzhmRjErfpJ8T5s1apQ4FyN7Zdg9hW+q7zTZdg9hW+q7zWCKe/PifNjVKHAuRnsuwewrfVd5psuwewrfVd5rBE78+J82NUocC5Gey7B7Ct9V3mmy7B7Ct9V3msETvz4nzY1ShwLkZ7LsHsK31XeabLsHsK31XeawRO/PifNjVKHAuRvaL5pZ6mspUaodBEl5OBzwJU3T5V0ycWPA44FVZSekadMUxdDAZZkRJBZ0siT6XEBaZxUn9raboU401aCsi4U6gcA5pkESDxCyUdyfP8PT/AM3+tykVxNWdjYERFACIiAIiIAiIgCIiA1NJup3Iq+i7DI557sslXH6Ps84VngdbCfJTHKT/AA2/8X/a5V1VGK7RrYeq4QtYscPhYVId53NjZ9D2z+4U2fQ9s/uFV6lp5/Qa6hUvua10AYC9kCd2Yx7cARCmVol2vio+dvr9zcsFSfk2bGz6Htn9wps+h7Z/cK10WHjWJ9uXUnUae9mxs+h7Z/cKbPoe2f3CtdE8axPty6jUae9mxs+h7Z/cKbPoe2f3CtdE8axPty6jUae9mxs+h7Z/cKbPoe2f3CtdE8axPty6jUae9mxs+h7Z/cKbPoe2f3CtdE8axPty6jUae9lgsGkqNKm1l8mJxukZkn+akLNpCnUwa4E8MQfFVay0Q68SCbrZgZnEDr4z8F6UBdrNgOEPbgcxJGBjtWcO0qzalNKzfv8A0a5YOntUW7ltREV8VYREQBERAEREAREQGppOgx7Lr3BuOBJAx+Oe9QJ0V+dQ7y2eWf8Ags/4x/pcqfC832lWhGt3ZQu9m29i7wVGUqXeUrfsWfZX51Dvr5sr82h31SaGm6Tmg9MTEAtMmRIi7IOEmAfungVuUarXtDm4g5GDj89y4JVIR86WbOtUZPyqZFq2V+bQ76bK/Nod9VmEhYael6eZlq8+PIs2yvzaHfTZX5tDvqswkJp6Xp5jV58eRZtlfm0O+myvzaHfVZhITT0vTzGrz48izbK/Nod9Nlfm0O+qzCQmnpenmNXnx5Fm2V+bQ76bK/Nod9VmEhNPS9PMavPjyLONGRlWoD/Os6Gjoe1xq0MHA+nwMqqwkLJYimnfR5kPDTf58jpQttP12d4L2XORo4lgfebJaX3cZutcWk5RuJiVNcjrW6+6mSS27eA4EEDDhmrvD9pSqVIwnC1/J3KutgVCDnGV7exbERFclYEREAREQBERARun9GGvSutIvAhwnI4ER8iqi/QFoGGqd8IP6FTXL22Pp0KZpvewmoBLSWmLjzGHYFRDygtP4iv9R3mqDtCnRnV+1e/sei7Oo1pUe9Bq23zuTT+S9Q52ecA3FrT0RkOzqXo3QNcYCi8DqAVdHKauf/lVfqu4A8eBHzC+/wC01eY51Vn/AJruMceIIXDoKPyyLDQV98cyxbCr+yf4JsKv7J/gq4OVFYgHnVWDkda7fEb+sfNZDlHaDlaa31HdnFRq9D5ZE6CvvjmWHYVf2T/BNhV/ZP8ABQG37T+Ir/Ud5pt+0/iK/wBR3mo0GH+WROr4jfHMn9hV/ZP8E2FX9k/wUBt+0/iK/wBR3mm37T+Ir/Ud5poMP8shq+I3xzJ/YVf2T/BNhV/ZP8FAbftP4iv9R3mm37T+Ir/Ud5poMP8ALIaviN8cyf2FX9k/wTYVf2T/AAUBt+0/iK/1HeabftP4iv8AUd5poMP8shq+I3xzJ/YVf2T/AATYVf2T/BQG37T+Ir/Ud5pt+0/iK/1HeaaDD/LIaviN8cyz8xtVy5qjEFs3W3rpcXFs5xJUhyX0bVp1i57HNFwiTxvN8iqRt+0/iK/1Hea9KGl7W9waytaXOMwA95JgSd/AFb6SpQqRn9pteXkaamDrShKLcUn5+Z11FyqjymtlB8OqPJESyr0uuDOIw4FdOsFrFWlTqAQHta6OF4Awr+hiY1rpKzR5/F4GeGSbaaf4o90RF0nCEREAREQFe5b6MfWs0UwXOY8PujMiHAxxOMx1LmD2xIIjiDgu4LF1MHMA9oXBiMEq0u8nYt8F2m8NDRuN1+tjgh0VSIgycsS7HoggY9QML4NEUuvOfSOa73qW+q35BNS31W/ILTqE/Uy6nT4xT9HPocFGiaQnPH3t25ZU9HMaWuGYM554QJ6h+oHBd41LfVb8gmpb6rfkE8Plx5dSfGKa/wCrPocRnsSexdu1LfVb8gmpb6rfkFh4Y+PLqbPHV6efQ4jPYk9i7dqW+q35BNS31W/IJ4Y+PLqPHV6efQ4jPYk9i7dqW+q35BNS31W/IJ4Y+PLqPHV6efQ4jPYk9i7dqW+q35BNS31W/IJ4Y+PLqPHV6efQ4jPYk9i7dqW+q35BNS31W/IJ4Y+PLqPHV6efQ4jPYtrRtu1VQPgGA8Rh9+m5m+QR0pjfC7JqW+q35BNS31W/IKV2a07qeXUxl23GScXT2P36HFKlW8STdk8A1o+AbAHwXXOTn+6Wf/lM/wBIW/qW+q35BZALqw2FdGTfevc4cd2gsVBRUbW9+h9REXaVQREQBERAaelaxbTddIBIOLsgACTMEbgRmM1z/RWnqz6lGprLKBanloYGkus9wmDF4bmwcsXD0l0i0UA9pa4AgiMQD+uCh6PJOi2pUqBlEGpF4ikwEDCbvCSJMziuilOMYtNfX1/BoqwlJpoj9OTUqtPPXWcCkRqw18HWh7S+WubJksIObbs4SVo0bCbn/qdYwGjBr/aVMwTe/wDda3Aj0MZwAtlo0fUcQW16jIAGDaRkiel0mnEz2YLwqaGeTPOKgOIkNpzB3TExvjKYWCqySsv4Rk6UW7v+SsjRj2Nadp1wwF4Be2ob5fTuuE3gHxceRHokzniZrQukqVnoinUtQquBMvcHyd+N4uOE8coW4NEVL0m0VCBEC6AABnN2ATnu4Z4zs2exPa6XVnvHqlrAO3ATPxUSqykrMmNOMXdHmOUFnx+1bhic8BhnwzCxq8obO0kGoJHAOO4HcMcCFIFgOYC+wtZsNSw6WpViRTdeiCcCImePYtxfIX1AEREAREQBERAEREAREQBERAEREBr17cxhh16c8GuP6Arz2rT4v7lTyXnbvT+A/mq9ZuUF6o1mrgOqOpAh4Jls4lsSG9aAsu1afF/cqeSbVp8X9yp5Kus04DSZVuenUFKJyl5bMx1ZL7S04C5rbnpVqlHPLVib2W/gpBYdq0+L+5U8k2rT4v7lTyUDatJvbVNKnSvkMFQ9MNwLiIEjErybyha4MLWkh1OrUxMEGlm0jjO9AWPatPi/uVPJNq0+L+5U8lXLJyha8Ujdgvc5rgT6Bay/JwxBEHdmvSx6WdVLS2kdU4wHue0EjK8G5wgJ/atPi/uVPJNq0+L+5U8lX7bpdzKuqbTa43L8mo1gi8RHS7F5v5Qta+swsINNrnDHB5a0OcBhgYI4oCybVp8X9yp5JtWnxf3Knkq3txxqXG02no03Emo1uFQAwARjHUg0+b900+jrjQvB4JvzgbsTHxQFk2rT4v7lTyTatPi/uVPJV+jpd1QzTpTTvXb5e1swYJa04kBfNt9PVav7TWau7e+7dvayY9GMckBYdq0+L+5U8k2rT4v7lTyUJbNJFtQUqdPWPLS8i8GhrZiSTxO5eNn06HmkAwgvdUYQTix1MSQeKAsO1afF/cqeSbVp8X9yp5Kuv06BeAYS4VTRa0EdNwAMyfRGKDTL4qDU/aU4LmX2xcIJvB0Y5ZQgLFtWnxf3Knkm1afF/cqeSrln025wol1K6Kzg1vTBwLSb2A6slhZtPl7H1NUA1rXu/wARpJuThdiRMZoCzbVp8X9yp5JtWnxf3Knkq3Q0+HildYS5+sF0uAuuptvXThvkY9aysul6jy8aiLjrjvtAelIwgCTnmgLFtWnxf3KnkvrdJ0yQOnjh6D/JRFitZfeljmRGe+Zy+Xitul6Q7R+qAl0RFAI+3en8B/NVizcnntqNcXUgG1XVbzQdY4Ek3CfVVnt3p/AfzUPtyhEmoBlIIcCLxgSCJA61JBp0tBPF2mXs1LKutGBvnpFwad0Sc18Og6guuY+nebWqVheDoioAAMN4W8zTlAmBVZPx4x+qDTdD2rAccDIOGeBxQGs7R9o1utD6AcaYpuweQCHl0tHyzPFYN5PXbga4Q2lWYSZkuq/ew3St12mqAzqsGAPaCJBHHAg4LKhpWk8wx4cfdBMYgYwMMSM0BHs5OxUovvCGsDagx6ZFMsDh1wSPgFhT5P1AaLS+kWUXhzSWnWXQZuTlHkFv7es/tWZTvyJgf31jistt0IB1tODOM4YAE49hBQGrpLQ76lbWNFncLgZdqtLhN4mRHb+q87ZyeNQVuk0Oe8PaRPR6AY4HqInwW+7TNAZ1WZA55gi8I44Y4I7TNAGDVpzhhPESPAhAR7tBPFS+Obu6FJv2jXOINNoEt4T5LJvJ8h+taWB+vNWccabs2HxW9tijLRrGdKIzxlxaMcpkER1LA6ds+H2rMe3jHw+KAjqvJx90Uw6kaYffbeab7OleLQRgVJ8w/idfLY1erjfN+Z7IwR+maAAJq0xOWOYmP1X06YoyRrWSBeOOTePZjmgPK22CprRWouYHXLha8G65syMRiCCtGy6GqhjHdFtZlSpUN7pNeagh3o5CIjfgpIaZoEgCrTk5CccTH64L0sukadQwx7XGL0Dgf/KAjthPuh19uuFU1pg3LzhBbGd2AOtbFn0Y+az6jmmpVbc6IIa1oaQAJxOcqQqVA1pccgCT2ASVGUuVNmdMVMm3jLX4CQOEH0m5cUB9ZohwZZG3m/YuaTn0oaRh81qWTk+9jHs/huk2o2+Gu1nTmJdwkj4BbTuVNmBh1S6YBhzXgwQCN3A5KSoVg9oc0y1wkHESPjigIqloItrUqocIa2HjHpOFO5eHwj5Lc0fYjTNYkg6yo6oI3AgCD14LcUfbOUFCk5zKlQNc0SRDjAIn7oO79RxCAkFlS9Ido/VRtXTtFt+XEXA0nouyc66Iw6WJGU5jis9EabpV3xSc4lt0mWubgSQMxjkUBZkRFBJHW/0vgP5qr86dECpasbsTQDi0zjJOfjGatNv9P4D+ar40zWhv8LUkzLdbSm6A3pNxhwlxG7LrCkg1taXU41tZ0wb3N2Hoh12IiJDmnrE9S+1KriHNc+tF5zf93acgMxEQTJB+a926crEkcztEiPv0t/CTBjfEwtl2kKgj7BxkNmHswJaCW9ox7YQEdTrPBb9pX+4LpszeMRO7t3L6LY7GKlqIjAizt4gzMZwD23lvjSVTpfw9QRlL2AHqwJhfX2+rhFnqmfep4dIjjwE/EIDSvPNMuFSvgbp/h2hx6QxAMZXongDwWItL2xNSuQQT/u2IN4RgBOU4H+S326QqzHN6gGAm8yM8TnMf3gvjtJ1AJNmrfAsJziIBOPh1oDS1tQ462vF0OxszZi9BAwwOGWe/evnOnXYL65Ja7OzD3gCRkIjLeIUhU0g8ZUKhGc3mD9SsDpOpOFnqd9nX154ZIDQqWhzC4ays1oLoizC60AneYECcDv8Ams7zyBdq14hhkUB96Gzj2lx4AHgt91vqbqLjgCRfZgb0RhO6T8F8dpCpA/h6mMfeZxIg48BPxQGl02lrdZUh0EFtnbhekEOw6JvG8cPjisaFqJc0B9pAJbM2dsEw28Cd0xichuK3hpKpB/h6sgTAc0ziBE5TBmDjCVdJVGk/w9UgbwWGR2TKAM0dUB/x8McBSpjPr3YrYsdncwEOeXncS1rSBAw6OeMmetY2a1Pc4h1J7BGZc0gnDDo/H5LaQGFU9F0TMHLOY3dahKj6gui/b/RzDGuOeTh6M4554bt85VcQ1xABIBIBMAkDATu7VBN07aIxs9HAC9/E0oB3/DEDHigMqFSrMF1uwdvpsaCARmc90SDjOUYL00a55qCXWyIyqMbcOHrHpb/7hfRpmrE83AxLSDWpC6Q54Mk9jCBH3jwxUtMVp6dCmxswTzikboiceJiTHAICYXjaqDnAXaj2R6sY4Rv7T8Y4L1a4ESCCDiCN4X1AanMnXS3XVZIi9gCOlOEQAYwngs9HWJzHSatWpJGDzIGO7+9y2FlS9Ido/VAS6Iigkjrf6XwH81CVOTNmc0NNFt1uQlwG/gccz8zxKsVps150zGHBeXMve8EIID/ZWyZ6inu9bcIG9bDtC0TBNNsiOO4ADfuACl+Ze94JzL3vBSCGZoGgJik3HA5mcQd54gH4L6dB0DANJuAgZ5Xi7jxJPxUxzL3vBOZe94ICHboSiBFyRJdiXZmJ35YDBfDoGh7NvHN3GcMcPgpnmXveCcy97wQEQzQ1ECBTbGB37st6bFoY/ZtxziROM7jxUvzL3vBOZe94ICG2DQ3UwDgZBdOBnisn6GomJptwmMXbzJyPEAqX5l73gnMve8EBDHQVAi7qxEkxLszmc1vgLa5l73gnMve8EBqotrmXveCcy97wQGo8GDETBicp3T1KHbo+uJ6NiJIgm68XhjgeA+eZVj5l73gnMve8EBXXaHcDUuU7KARhLTM4ReIGIi8DxvHLJebdDPxvMsZBGIuHGAboywxPirNzL3vBOZe94ISRdgp1WgioaZAADbgIiJznqu/LfK2ltcy97wTmXveCEGqsqXpN7R+q2OZe94L2s9jAMzKA2URFB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132" name="AutoShape 4" descr="data:image/jpeg;base64,/9j/4AAQSkZJRgABAQAAAQABAAD/2wCEAAkGBhMSERISEhMQFRUWFxYUGBgVFxYXGBUUFRQVFxYXGh0YJyYeGBkjGhYUIC8gJCcpLCwsFx4xNTAqNyYrLCkBCQoKDgwOGg8PGDIkHiQ1KiwsKi8uNSwsKSwxKS8vNC0sLyo1MSouLCksLy8sLCwyLC8qKSwtKSksKSwsLC0sLP/AABEIAP0AxwMBIgACEQEDEQH/xAAbAAEAAgMBAQAAAAAAAAAAAAAABQYCBAcDAf/EAEoQAAEDAQQFCAcFBgMHBQAAAAEAAhEDBBIhMQUTFUFRBhQiYXGSodEyUlNigZGTI0JUY7EHFyTB0vAzgrIWNHJzo8LxNUNEouH/xAAaAQEAAgMBAAAAAAAAAAAAAAAAAQUCAwQG/8QANhEAAgECAgcHAQgCAwAAAAAAAAECAxEEoRMUIVFSkeEFEhUxU2Fi8CIyQUJxgbHxwdEjQ4L/2gAMAwEAAhEDEQA/AO4oiIAqH+0j9qzNEvo09Sa76jXPLRUFO40EBpPRdMm93Sr4uJaA0c3TemdKWip0rPSpPslI5gaxrqTXN/yis/qLwgOvaB0wy12ajaafo1WNqATMXhJaesGQesLfXKv2C6WeKFq0dWwq2Sq4QdzHOcHAdlRr++F1M1RxHzQGSIiAIiIAiIgCIiAIiIAiIgC4bbq9d9qrsZVqYVKxxqlgDWvcSZcQAAAu5LhdXSGpttofDj07QzouukX3PbIJBgieBWmr+BU9pvZC7srmu6taQ80y+uHAkEGo8QQbpkkxmIXo1trLnNDrRLc/tHQMAYJmJgjep5z7VDq5sNfEHEXgAw1+cejdvTeJ6WUYwo6jyoJc0ik8ui40NqG6Q6oH4tDek+cJnhhIBWmyKpwjH70nmRzbZamlsVLSCTDYfUxPu44/BX3kJy1qVKgstqJLyOg9whxIE3XcTAJB6lBEWpgc6vZ7RTpOaxpd0jq2soPpSIxZN+SYw4OmFG0reH2+zvpl8NfZmAuMuNzVsJJ64P8A+ZKU+6zbSnKhJSUn5+T/ABR25ERdZ6YIiICr/tM5R8y0baawMPLdVT46yp0WkdbZLv8AKuZchP2PWmpYqNdmkrVZde0VTTpBwEO9Akte2SWXTlvhdg5Q6Lo12MZXs7LQ0PBuvaHBpgi/BBxAJHHFfW2xzGMDKMANADQHANAJaAIEAAAYcCIQHF7FoqpoHT9l1td9ena2lj6rxBcaj7pvSXSW1BScTORVy0r+wWwWivWrvq20Oq1H1XBr6QAdUcXGJYTEk71Z9MWCjai3nNjp1tWXXS9hfdmJuyMC66PkOqZAaTqexcMBneOJichiB2fJAb1kswp02U2zDGtYJzhoAE9eC9V8aZAMR1cF9QBERAEREAREQBERAEREAXItB2dpt1uqEsaaItFVheCWteKt0PIAJIbM5ZwuurlHKqx1bBbnWljQadUuOIljtZ/iUn9pk9kcCtVT8GVuPVlCbWxPb/sjm2WKmtGk6Osmb81709t3wyUtbK9JjbVbLM6m6rq6DS6mCG06tZzm1ntDgIJuiDuvFQfO9Hzf1FrJz1RqM1U8L8X7visKXKl+vq1KjGPZVbcqUvRYaYi61sejdgQcx8VpukVKqRjsutu67tse3b/Z9sFO10mi20i57ZJeWvvkQTLarc4MbxEEGVs6SsLKOlWspiG6+g4N9W+aby34FxCWDTdksz9dZ2Ws1YIDaj2CmJH3rnSqDqMLzNvpV7dSrNFRrn1aDnNMFoqGo2/Bmbu8fKAmyxH2e6kntuvpfruO1oiLrPUhERAEREAREQBERAEREAREQBERAEREAREQBeVpszKjSx7Wuac2uAIPaCvVEHmV537P7ATPNx8H1APkHLH93tg9h/1Kv9SsaLHurcaNXpcC5Irn7vbB7D/qVf6l6UOQdiY5r20Yc0hwN+pgWmQcXcQp9E7q3E6vS4FyQREWRuCIiAi9PV3Na264jpbjG4qE5/U9o/vFT2nLM59MXRJaZjqghVpUGPc41fN2MWfKfKC8A4WiQYg38DeiIx33m/MLJunSS4a50twILiIwnfG7FRbeTtAODgyCII6RzaGgH/6jtJJMyVm/QdFzrzg5xvOf0nEwXEE/DBvwAGQhcmk+TIJF+nCLs1ndIkCHEyRnlw38Fltl2eu6/T3Y9fUfkVGHQdIta2DDSSMeLWtIx91rR8Fg7k9RlzmtuuMmQZhx3gH+8Amk+TBMt0m85VXHscT/AHkVlz+r7R/eKi9G6MZRaQ0kzEkx91rWj9Ce1zjvW9Rq3XB0AwZg9Sx0kr/edgbNS01muul9SRuvE7p/RTWhreajTezbv4g5fzUGbeZDobIBbkMc47M1J8nDOs7W/wDcu/B1P+ZJSbTv5/oSiaREV6ZBERAEREAREQBERAEREAREQBERAVj9oGnK1ls9N9Fwa41A0yA7C487+sBUA/tFtvtKf02eSun7VLO51ja4AkMqtc7qBa9s/NwHxXI6jJBHEEfMQuaq33jz+PrVIVrRk0thZ/3iW316f02eSfvEtvr0/ps8lTX2B04PME4yTPhn8VnUsE43nB0AA78CZ6zMrXf3OTT1PVeZb/3iW316f02eSfvEtvr0/ps8lUBYSDN9+JBOJxgAcd//AIhfOYuw+0f14nHxwS/uRp6nqvMuH7xLb69P6bPJP3iW316f02eSqTLI4EG+4gbsce3H++3FbCXe8xeJqryqPmyy/vEtvr0/ps8lk39otu3VGfCmzyVYW5oi1MpVqdR7S5rDfuiOk5oJYDOQvBs9U4FFJ7xHE1m7Ob5lv0L+0u0NrBlqDXMLrrujcezGJw4bwQuorgmmLe2tVFRoeCWsD7xDiXtF0ukRekBpJgYk4LvYXRSbdy67Pqyn34yldK1nzCIi2loEREAREQBERAEREAREQBFGVq9qvOu06RbPRl0SJOfDC7u3nDDHUtFmr1XsNSjT6ORFRwPpNOIBj7oP3o3dYGrys5WNou5vT1VSvdFR1J4Jmg7WAvAwvgFhBAmBiRGKobtN0jjzKw/Brx+jlqfth5K2m06VpVqRdSpUrPRvV+kBTdrqxAaW4uqYiAOIkgYrwtD7waJcSG3XPN0PqHGXuDYaHHq4CS4y42mCpQqpqcL+/wDgoO1ZOEk1P/zbMkds0vwVi7r/AOpNs0vwVi7r/wCpVsUKwk3wcCYjN0GBjkJjfks6lnqXgQ8ZCcSN0EAQW4nGYwnLALu1Wh6ZVaWfGuXQsO2aX4Kxd1/9SbZpfgrF3X/1KvU6NWW3nggGTGE+GXVPxOQ3FksHQf5DCVeovzLkv9Ertml+CsXdf/Um2aX4Kxd1/wDUopFOpUOBGOsVN+SJXbNL8FYu6/8AqTbNL8FYu6/+pRSJqVDgQ1ipvyRK7ZpfgrF3X/1Kb/ebaPZ0Pk/+pU9TWjrdQbZ30n371W8XENBDSwA0cc/SDsvXxWMsLRitkDfRxNW7SnbkXnknyy5251N7AyoBeEGWuAIBzxBEjDFWdcu5BFvPxcDg24+A4hxGDcyAAcepdRVRjKUadS0VZHouz6061G83d3auERFxlgEREAREQBERAEREAREQGhpq1MZT+0Zfa43S3CCCCcZ7FTn6NsBM83qjqFR0fqrNyrH2Tf8AjH+lyqi7KDajsbX7mqpRp1PvxT/VGey7B7Ct9V3mmy7B7Ct9V3moalabUM6c5Ym56ovQGkYB16BiXcRmtuwVari7WsDcGwBBxl97GTOFzhmRjErfpJ8T5s1apQ4FyN7Zdg9hW+q7zTZdg9hW+q7zWCKe/PifNjVKHAuRnsuwewrfVd5psuwewrfVd5rBE78+J82NUocC5Gey7B7Ct9V3mmy7B7Ct9V3msETvz4nzY1ShwLkZ7LsHsK31XeabLsHsK31XeawRO/PifNjVKHAuRvaL5pZ6mspUaodBEl5OBzwJU3T5V0ycWPA44FVZSekadMUxdDAZZkRJBZ0siT6XEBaZxUn9raboU401aCsi4U6gcA5pkESDxCyUdyfP8PT/AM3+tykVxNWdjYERFACIiAIiIAiIgCIiA1NJup3Iq+i7DI557sslXH6Ps84VngdbCfJTHKT/AA2/8X/a5V1VGK7RrYeq4QtYscPhYVId53NjZ9D2z+4U2fQ9s/uFV6lp5/Qa6hUvua10AYC9kCd2Yx7cARCmVol2vio+dvr9zcsFSfk2bGz6Htn9wps+h7Z/cK10WHjWJ9uXUnUae9mxs+h7Z/cKbPoe2f3CtdE8axPty6jUae9mxs+h7Z/cKbPoe2f3CtdE8axPty6jUae9mxs+h7Z/cKbPoe2f3CtdE8axPty6jUae9mxs+h7Z/cKbPoe2f3CtdE8axPty6jUae9lgsGkqNKm1l8mJxukZkn+akLNpCnUwa4E8MQfFVay0Q68SCbrZgZnEDr4z8F6UBdrNgOEPbgcxJGBjtWcO0qzalNKzfv8A0a5YOntUW7ltREV8VYREQBERAEREAREQGppOgx7Lr3BuOBJAx+Oe9QJ0V+dQ7y2eWf8Ags/4x/pcqfC832lWhGt3ZQu9m29i7wVGUqXeUrfsWfZX51Dvr5sr82h31SaGm6Tmg9MTEAtMmRIi7IOEmAfungVuUarXtDm4g5GDj89y4JVIR86WbOtUZPyqZFq2V+bQ76bK/Nod9VmEhYael6eZlq8+PIs2yvzaHfTZX5tDvqswkJp6Xp5jV58eRZtlfm0O+myvzaHfVZhITT0vTzGrz48izbK/Nod9Nlfm0O+qzCQmnpenmNXnx5Fm2V+bQ76bK/Nod9VmEhNPS9PMavPjyLONGRlWoD/Os6Gjoe1xq0MHA+nwMqqwkLJYimnfR5kPDTf58jpQttP12d4L2XORo4lgfebJaX3cZutcWk5RuJiVNcjrW6+6mSS27eA4EEDDhmrvD9pSqVIwnC1/J3KutgVCDnGV7exbERFclYEREAREQBERARun9GGvSutIvAhwnI4ER8iqi/QFoGGqd8IP6FTXL22Pp0KZpvewmoBLSWmLjzGHYFRDygtP4iv9R3mqDtCnRnV+1e/sei7Oo1pUe9Bq23zuTT+S9Q52ecA3FrT0RkOzqXo3QNcYCi8DqAVdHKauf/lVfqu4A8eBHzC+/wC01eY51Vn/AJruMceIIXDoKPyyLDQV98cyxbCr+yf4JsKv7J/gq4OVFYgHnVWDkda7fEb+sfNZDlHaDlaa31HdnFRq9D5ZE6CvvjmWHYVf2T/BNhV/ZP8ABQG37T+Ir/Ud5pt+0/iK/wBR3mo0GH+WROr4jfHMn9hV/ZP8E2FX9k/wUBt+0/iK/wBR3mm37T+Ir/Ud5poMP8shq+I3xzJ/YVf2T/BNhV/ZP8FAbftP4iv9R3mm37T+Ir/Ud5poMP8ALIaviN8cyf2FX9k/wTYVf2T/AAUBt+0/iK/1HeabftP4iv8AUd5poMP8shq+I3xzJ/YVf2T/AATYVf2T/BQG37T+Ir/Ud5pt+0/iK/1HeaaDD/LIaviN8cyz8xtVy5qjEFs3W3rpcXFs5xJUhyX0bVp1i57HNFwiTxvN8iqRt+0/iK/1Hea9KGl7W9waytaXOMwA95JgSd/AFb6SpQqRn9pteXkaamDrShKLcUn5+Z11FyqjymtlB8OqPJESyr0uuDOIw4FdOsFrFWlTqAQHta6OF4Awr+hiY1rpKzR5/F4GeGSbaaf4o90RF0nCEREAREQFe5b6MfWs0UwXOY8PujMiHAxxOMx1LmD2xIIjiDgu4LF1MHMA9oXBiMEq0u8nYt8F2m8NDRuN1+tjgh0VSIgycsS7HoggY9QML4NEUuvOfSOa73qW+q35BNS31W/ILTqE/Uy6nT4xT9HPocFGiaQnPH3t25ZU9HMaWuGYM554QJ6h+oHBd41LfVb8gmpb6rfkE8Plx5dSfGKa/wCrPocRnsSexdu1LfVb8gmpb6rfkFh4Y+PLqbPHV6efQ4jPYk9i7dqW+q35BNS31W/IJ4Y+PLqPHV6efQ4jPYk9i7dqW+q35BNS31W/IJ4Y+PLqPHV6efQ4jPYk9i7dqW+q35BNS31W/IJ4Y+PLqPHV6efQ4jPYk9i7dqW+q35BNS31W/IJ4Y+PLqPHV6efQ4jPYtrRtu1VQPgGA8Rh9+m5m+QR0pjfC7JqW+q35BNS31W/IKV2a07qeXUxl23GScXT2P36HFKlW8STdk8A1o+AbAHwXXOTn+6Wf/lM/wBIW/qW+q35BZALqw2FdGTfevc4cd2gsVBRUbW9+h9REXaVQREQBERAaelaxbTddIBIOLsgACTMEbgRmM1z/RWnqz6lGprLKBanloYGkus9wmDF4bmwcsXD0l0i0UA9pa4AgiMQD+uCh6PJOi2pUqBlEGpF4ikwEDCbvCSJMziuilOMYtNfX1/BoqwlJpoj9OTUqtPPXWcCkRqw18HWh7S+WubJksIObbs4SVo0bCbn/qdYwGjBr/aVMwTe/wDda3Aj0MZwAtlo0fUcQW16jIAGDaRkiel0mnEz2YLwqaGeTPOKgOIkNpzB3TExvjKYWCqySsv4Rk6UW7v+SsjRj2Nadp1wwF4Be2ob5fTuuE3gHxceRHokzniZrQukqVnoinUtQquBMvcHyd+N4uOE8coW4NEVL0m0VCBEC6AABnN2ATnu4Z4zs2exPa6XVnvHqlrAO3ATPxUSqykrMmNOMXdHmOUFnx+1bhic8BhnwzCxq8obO0kGoJHAOO4HcMcCFIFgOYC+wtZsNSw6WpViRTdeiCcCImePYtxfIX1AEREAREQBERAEREAREQBERAEREBr17cxhh16c8GuP6Arz2rT4v7lTyXnbvT+A/mq9ZuUF6o1mrgOqOpAh4Jls4lsSG9aAsu1afF/cqeSbVp8X9yp5Kus04DSZVuenUFKJyl5bMx1ZL7S04C5rbnpVqlHPLVib2W/gpBYdq0+L+5U8k2rT4v7lTyUDatJvbVNKnSvkMFQ9MNwLiIEjErybyha4MLWkh1OrUxMEGlm0jjO9AWPatPi/uVPJNq0+L+5U8lXLJyha8Ujdgvc5rgT6Bay/JwxBEHdmvSx6WdVLS2kdU4wHue0EjK8G5wgJ/atPi/uVPJNq0+L+5U8lX7bpdzKuqbTa43L8mo1gi8RHS7F5v5Qta+swsINNrnDHB5a0OcBhgYI4oCybVp8X9yp5JtWnxf3Knkq3txxqXG02no03Emo1uFQAwARjHUg0+b900+jrjQvB4JvzgbsTHxQFk2rT4v7lTyTatPi/uVPJV+jpd1QzTpTTvXb5e1swYJa04kBfNt9PVav7TWau7e+7dvayY9GMckBYdq0+L+5U8k2rT4v7lTyUJbNJFtQUqdPWPLS8i8GhrZiSTxO5eNn06HmkAwgvdUYQTix1MSQeKAsO1afF/cqeSbVp8X9yp5Kuv06BeAYS4VTRa0EdNwAMyfRGKDTL4qDU/aU4LmX2xcIJvB0Y5ZQgLFtWnxf3Knkm1afF/cqeSrln025wol1K6Kzg1vTBwLSb2A6slhZtPl7H1NUA1rXu/wARpJuThdiRMZoCzbVp8X9yp5JtWnxf3Knkq3Q0+HildYS5+sF0uAuuptvXThvkY9aysul6jy8aiLjrjvtAelIwgCTnmgLFtWnxf3KnkvrdJ0yQOnjh6D/JRFitZfeljmRGe+Zy+Xitul6Q7R+qAl0RFAI+3en8B/NVizcnntqNcXUgG1XVbzQdY4Ek3CfVVnt3p/AfzUPtyhEmoBlIIcCLxgSCJA61JBp0tBPF2mXs1LKutGBvnpFwad0Sc18Og6guuY+nebWqVheDoioAAMN4W8zTlAmBVZPx4x+qDTdD2rAccDIOGeBxQGs7R9o1utD6AcaYpuweQCHl0tHyzPFYN5PXbga4Q2lWYSZkuq/ew3St12mqAzqsGAPaCJBHHAg4LKhpWk8wx4cfdBMYgYwMMSM0BHs5OxUovvCGsDagx6ZFMsDh1wSPgFhT5P1AaLS+kWUXhzSWnWXQZuTlHkFv7es/tWZTvyJgf31jistt0IB1tODOM4YAE49hBQGrpLQ76lbWNFncLgZdqtLhN4mRHb+q87ZyeNQVuk0Oe8PaRPR6AY4HqInwW+7TNAZ1WZA55gi8I44Y4I7TNAGDVpzhhPESPAhAR7tBPFS+Obu6FJv2jXOINNoEt4T5LJvJ8h+taWB+vNWccabs2HxW9tijLRrGdKIzxlxaMcpkER1LA6ds+H2rMe3jHw+KAjqvJx90Uw6kaYffbeab7OleLQRgVJ8w/idfLY1erjfN+Z7IwR+maAAJq0xOWOYmP1X06YoyRrWSBeOOTePZjmgPK22CprRWouYHXLha8G65syMRiCCtGy6GqhjHdFtZlSpUN7pNeagh3o5CIjfgpIaZoEgCrTk5CccTH64L0sukadQwx7XGL0Dgf/KAjthPuh19uuFU1pg3LzhBbGd2AOtbFn0Y+az6jmmpVbc6IIa1oaQAJxOcqQqVA1pccgCT2ASVGUuVNmdMVMm3jLX4CQOEH0m5cUB9ZohwZZG3m/YuaTn0oaRh81qWTk+9jHs/huk2o2+Gu1nTmJdwkj4BbTuVNmBh1S6YBhzXgwQCN3A5KSoVg9oc0y1wkHESPjigIqloItrUqocIa2HjHpOFO5eHwj5Lc0fYjTNYkg6yo6oI3AgCD14LcUfbOUFCk5zKlQNc0SRDjAIn7oO79RxCAkFlS9Ido/VRtXTtFt+XEXA0nouyc66Iw6WJGU5jis9EabpV3xSc4lt0mWubgSQMxjkUBZkRFBJHW/0vgP5qr86dECpasbsTQDi0zjJOfjGatNv9P4D+ar40zWhv8LUkzLdbSm6A3pNxhwlxG7LrCkg1taXU41tZ0wb3N2Hoh12IiJDmnrE9S+1KriHNc+tF5zf93acgMxEQTJB+a926crEkcztEiPv0t/CTBjfEwtl2kKgj7BxkNmHswJaCW9ox7YQEdTrPBb9pX+4LpszeMRO7t3L6LY7GKlqIjAizt4gzMZwD23lvjSVTpfw9QRlL2AHqwJhfX2+rhFnqmfep4dIjjwE/EIDSvPNMuFSvgbp/h2hx6QxAMZXongDwWItL2xNSuQQT/u2IN4RgBOU4H+S326QqzHN6gGAm8yM8TnMf3gvjtJ1AJNmrfAsJziIBOPh1oDS1tQ462vF0OxszZi9BAwwOGWe/evnOnXYL65Ja7OzD3gCRkIjLeIUhU0g8ZUKhGc3mD9SsDpOpOFnqd9nX154ZIDQqWhzC4ays1oLoizC60AneYECcDv8Ams7zyBdq14hhkUB96Gzj2lx4AHgt91vqbqLjgCRfZgb0RhO6T8F8dpCpA/h6mMfeZxIg48BPxQGl02lrdZUh0EFtnbhekEOw6JvG8cPjisaFqJc0B9pAJbM2dsEw28Cd0xichuK3hpKpB/h6sgTAc0ziBE5TBmDjCVdJVGk/w9UgbwWGR2TKAM0dUB/x8McBSpjPr3YrYsdncwEOeXncS1rSBAw6OeMmetY2a1Pc4h1J7BGZc0gnDDo/H5LaQGFU9F0TMHLOY3dahKj6gui/b/RzDGuOeTh6M4554bt85VcQ1xABIBIBMAkDATu7VBN07aIxs9HAC9/E0oB3/DEDHigMqFSrMF1uwdvpsaCARmc90SDjOUYL00a55qCXWyIyqMbcOHrHpb/7hfRpmrE83AxLSDWpC6Q54Mk9jCBH3jwxUtMVp6dCmxswTzikboiceJiTHAICYXjaqDnAXaj2R6sY4Rv7T8Y4L1a4ESCCDiCN4X1AanMnXS3XVZIi9gCOlOEQAYwngs9HWJzHSatWpJGDzIGO7+9y2FlS9Ido/VAS6Iigkjrf6XwH81CVOTNmc0NNFt1uQlwG/gccz8zxKsVps150zGHBeXMve8EIID/ZWyZ6inu9bcIG9bDtC0TBNNsiOO4ADfuACl+Ze94JzL3vBSCGZoGgJik3HA5mcQd54gH4L6dB0DANJuAgZ5Xi7jxJPxUxzL3vBOZe94ICHboSiBFyRJdiXZmJ35YDBfDoGh7NvHN3GcMcPgpnmXveCcy97wQEQzQ1ECBTbGB37st6bFoY/ZtxziROM7jxUvzL3vBOZe94ICG2DQ3UwDgZBdOBnisn6GomJptwmMXbzJyPEAqX5l73gnMve8EBDHQVAi7qxEkxLszmc1vgLa5l73gnMve8EBqotrmXveCcy97wQGo8GDETBicp3T1KHbo+uJ6NiJIgm68XhjgeA+eZVj5l73gnMve8EBXXaHcDUuU7KARhLTM4ReIGIi8DxvHLJebdDPxvMsZBGIuHGAboywxPirNzL3vBOZe94ISRdgp1WgioaZAADbgIiJznqu/LfK2ltcy97wTmXveCEGqsqXpN7R+q2OZe94L2s9jAMzKA2URFB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134" name="AutoShape 6" descr="data:image/jpeg;base64,/9j/4AAQSkZJRgABAQAAAQABAAD/2wCEAAkGBhMSERISEhMQFRUWFxYUGBgVFxYXGBUUFRQVFxYXGh0YJyYeGBkjGhYUIC8gJCcpLCwsFx4xNTAqNyYrLCkBCQoKDgwOGg8PGDIkHiQ1KiwsKi8uNSwsKSwxKS8vNC0sLyo1MSouLCksLy8sLCwyLC8qKSwtKSksKSwsLC0sLP/AABEIAP0AxwMBIgACEQEDEQH/xAAbAAEAAgMBAQAAAAAAAAAAAAAABQYCBAcDAf/EAEoQAAEDAQQFCAcFBgMHBQAAAAEAAhEDBBIhMQUTFUFRBhQiYXGSodEyUlNigZGTI0JUY7EHFyTB0vAzgrIWNHJzo8LxNUNEouH/xAAaAQEAAgMBAAAAAAAAAAAAAAAAAQUCAwQG/8QANhEAAgECAgcHAQgCAwAAAAAAAAECAxEEoRMUIVFSkeEFEhUxU2Fi8CIyQUJxgbHxwdEjQ4L/2gAMAwEAAhEDEQA/AO4oiIAqH+0j9qzNEvo09Sa76jXPLRUFO40EBpPRdMm93Sr4uJaA0c3TemdKWip0rPSpPslI5gaxrqTXN/yis/qLwgOvaB0wy12ajaafo1WNqATMXhJaesGQesLfXKv2C6WeKFq0dWwq2Sq4QdzHOcHAdlRr++F1M1RxHzQGSIiAIiIAiIgCIiAIiIAiIgC4bbq9d9qrsZVqYVKxxqlgDWvcSZcQAAAu5LhdXSGpttofDj07QzouukX3PbIJBgieBWmr+BU9pvZC7srmu6taQ80y+uHAkEGo8QQbpkkxmIXo1trLnNDrRLc/tHQMAYJmJgjep5z7VDq5sNfEHEXgAw1+cejdvTeJ6WUYwo6jyoJc0ik8ui40NqG6Q6oH4tDek+cJnhhIBWmyKpwjH70nmRzbZamlsVLSCTDYfUxPu44/BX3kJy1qVKgstqJLyOg9whxIE3XcTAJB6lBEWpgc6vZ7RTpOaxpd0jq2soPpSIxZN+SYw4OmFG0reH2+zvpl8NfZmAuMuNzVsJJ64P8A+ZKU+6zbSnKhJSUn5+T/ABR25ERdZ6YIiICr/tM5R8y0baawMPLdVT46yp0WkdbZLv8AKuZchP2PWmpYqNdmkrVZde0VTTpBwEO9Akte2SWXTlvhdg5Q6Lo12MZXs7LQ0PBuvaHBpgi/BBxAJHHFfW2xzGMDKMANADQHANAJaAIEAAAYcCIQHF7FoqpoHT9l1td9ena2lj6rxBcaj7pvSXSW1BScTORVy0r+wWwWivWrvq20Oq1H1XBr6QAdUcXGJYTEk71Z9MWCjai3nNjp1tWXXS9hfdmJuyMC66PkOqZAaTqexcMBneOJichiB2fJAb1kswp02U2zDGtYJzhoAE9eC9V8aZAMR1cF9QBERAEREAREQBERAEREAXItB2dpt1uqEsaaItFVheCWteKt0PIAJIbM5ZwuurlHKqx1bBbnWljQadUuOIljtZ/iUn9pk9kcCtVT8GVuPVlCbWxPb/sjm2WKmtGk6Osmb81709t3wyUtbK9JjbVbLM6m6rq6DS6mCG06tZzm1ntDgIJuiDuvFQfO9Hzf1FrJz1RqM1U8L8X7visKXKl+vq1KjGPZVbcqUvRYaYi61sejdgQcx8VpukVKqRjsutu67tse3b/Z9sFO10mi20i57ZJeWvvkQTLarc4MbxEEGVs6SsLKOlWspiG6+g4N9W+aby34FxCWDTdksz9dZ2Ws1YIDaj2CmJH3rnSqDqMLzNvpV7dSrNFRrn1aDnNMFoqGo2/Bmbu8fKAmyxH2e6kntuvpfruO1oiLrPUhERAEREAREQBERAEREAREQBERAEREAREQBeVpszKjSx7Wuac2uAIPaCvVEHmV537P7ATPNx8H1APkHLH93tg9h/1Kv9SsaLHurcaNXpcC5Irn7vbB7D/qVf6l6UOQdiY5r20Yc0hwN+pgWmQcXcQp9E7q3E6vS4FyQREWRuCIiAi9PV3Na264jpbjG4qE5/U9o/vFT2nLM59MXRJaZjqghVpUGPc41fN2MWfKfKC8A4WiQYg38DeiIx33m/MLJunSS4a50twILiIwnfG7FRbeTtAODgyCII6RzaGgH/6jtJJMyVm/QdFzrzg5xvOf0nEwXEE/DBvwAGQhcmk+TIJF+nCLs1ndIkCHEyRnlw38Fltl2eu6/T3Y9fUfkVGHQdIta2DDSSMeLWtIx91rR8Fg7k9RlzmtuuMmQZhx3gH+8Amk+TBMt0m85VXHscT/AHkVlz+r7R/eKi9G6MZRaQ0kzEkx91rWj9Ce1zjvW9Rq3XB0AwZg9Sx0kr/edgbNS01muul9SRuvE7p/RTWhreajTezbv4g5fzUGbeZDobIBbkMc47M1J8nDOs7W/wDcu/B1P+ZJSbTv5/oSiaREV6ZBERAEREAREQBERAEREAREQBERAVj9oGnK1ls9N9Fwa41A0yA7C487+sBUA/tFtvtKf02eSun7VLO51ja4AkMqtc7qBa9s/NwHxXI6jJBHEEfMQuaq33jz+PrVIVrRk0thZ/3iW316f02eSfvEtvr0/ps8lTX2B04PME4yTPhn8VnUsE43nB0AA78CZ6zMrXf3OTT1PVeZb/3iW316f02eSfvEtvr0/ps8lUBYSDN9+JBOJxgAcd//AIhfOYuw+0f14nHxwS/uRp6nqvMuH7xLb69P6bPJP3iW316f02eSqTLI4EG+4gbsce3H++3FbCXe8xeJqryqPmyy/vEtvr0/ps8lk39otu3VGfCmzyVYW5oi1MpVqdR7S5rDfuiOk5oJYDOQvBs9U4FFJ7xHE1m7Ob5lv0L+0u0NrBlqDXMLrrujcezGJw4bwQuorgmmLe2tVFRoeCWsD7xDiXtF0ukRekBpJgYk4LvYXRSbdy67Pqyn34yldK1nzCIi2loEREAREQBERAEREAREQBFGVq9qvOu06RbPRl0SJOfDC7u3nDDHUtFmr1XsNSjT6ORFRwPpNOIBj7oP3o3dYGrys5WNou5vT1VSvdFR1J4Jmg7WAvAwvgFhBAmBiRGKobtN0jjzKw/Brx+jlqfth5K2m06VpVqRdSpUrPRvV+kBTdrqxAaW4uqYiAOIkgYrwtD7waJcSG3XPN0PqHGXuDYaHHq4CS4y42mCpQqpqcL+/wDgoO1ZOEk1P/zbMkds0vwVi7r/AOpNs0vwVi7r/wCpVsUKwk3wcCYjN0GBjkJjfks6lnqXgQ8ZCcSN0EAQW4nGYwnLALu1Wh6ZVaWfGuXQsO2aX4Kxd1/9SbZpfgrF3X/1KvU6NWW3nggGTGE+GXVPxOQ3FksHQf5DCVeovzLkv9Ertml+CsXdf/Um2aX4Kxd1/wDUopFOpUOBGOsVN+SJXbNL8FYu6/8AqTbNL8FYu6/+pRSJqVDgQ1ipvyRK7ZpfgrF3X/1Kb/ebaPZ0Pk/+pU9TWjrdQbZ30n371W8XENBDSwA0cc/SDsvXxWMsLRitkDfRxNW7SnbkXnknyy5251N7AyoBeEGWuAIBzxBEjDFWdcu5BFvPxcDg24+A4hxGDcyAAcepdRVRjKUadS0VZHouz6061G83d3auERFxlgEREAREQBERAEREAREQGhpq1MZT+0Zfa43S3CCCCcZ7FTn6NsBM83qjqFR0fqrNyrH2Tf8AjH+lyqi7KDajsbX7mqpRp1PvxT/VGey7B7Ct9V3mmy7B7Ct9V3moalabUM6c5Ym56ovQGkYB16BiXcRmtuwVari7WsDcGwBBxl97GTOFzhmRjErfpJ8T5s1apQ4FyN7Zdg9hW+q7zTZdg9hW+q7zWCKe/PifNjVKHAuRnsuwewrfVd5psuwewrfVd5rBE78+J82NUocC5Gey7B7Ct9V3mmy7B7Ct9V3msETvz4nzY1ShwLkZ7LsHsK31XeabLsHsK31XeawRO/PifNjVKHAuRvaL5pZ6mspUaodBEl5OBzwJU3T5V0ycWPA44FVZSekadMUxdDAZZkRJBZ0siT6XEBaZxUn9raboU401aCsi4U6gcA5pkESDxCyUdyfP8PT/AM3+tykVxNWdjYERFACIiAIiIAiIgCIiA1NJup3Iq+i7DI557sslXH6Ps84VngdbCfJTHKT/AA2/8X/a5V1VGK7RrYeq4QtYscPhYVId53NjZ9D2z+4U2fQ9s/uFV6lp5/Qa6hUvua10AYC9kCd2Yx7cARCmVol2vio+dvr9zcsFSfk2bGz6Htn9wps+h7Z/cK10WHjWJ9uXUnUae9mxs+h7Z/cKbPoe2f3CtdE8axPty6jUae9mxs+h7Z/cKbPoe2f3CtdE8axPty6jUae9mxs+h7Z/cKbPoe2f3CtdE8axPty6jUae9mxs+h7Z/cKbPoe2f3CtdE8axPty6jUae9lgsGkqNKm1l8mJxukZkn+akLNpCnUwa4E8MQfFVay0Q68SCbrZgZnEDr4z8F6UBdrNgOEPbgcxJGBjtWcO0qzalNKzfv8A0a5YOntUW7ltREV8VYREQBERAEREAREQGppOgx7Lr3BuOBJAx+Oe9QJ0V+dQ7y2eWf8Ags/4x/pcqfC832lWhGt3ZQu9m29i7wVGUqXeUrfsWfZX51Dvr5sr82h31SaGm6Tmg9MTEAtMmRIi7IOEmAfungVuUarXtDm4g5GDj89y4JVIR86WbOtUZPyqZFq2V+bQ76bK/Nod9VmEhYael6eZlq8+PIs2yvzaHfTZX5tDvqswkJp6Xp5jV58eRZtlfm0O+myvzaHfVZhITT0vTzGrz48izbK/Nod9Nlfm0O+qzCQmnpenmNXnx5Fm2V+bQ76bK/Nod9VmEhNPS9PMavPjyLONGRlWoD/Os6Gjoe1xq0MHA+nwMqqwkLJYimnfR5kPDTf58jpQttP12d4L2XORo4lgfebJaX3cZutcWk5RuJiVNcjrW6+6mSS27eA4EEDDhmrvD9pSqVIwnC1/J3KutgVCDnGV7exbERFclYEREAREQBERARun9GGvSutIvAhwnI4ER8iqi/QFoGGqd8IP6FTXL22Pp0KZpvewmoBLSWmLjzGHYFRDygtP4iv9R3mqDtCnRnV+1e/sei7Oo1pUe9Bq23zuTT+S9Q52ecA3FrT0RkOzqXo3QNcYCi8DqAVdHKauf/lVfqu4A8eBHzC+/wC01eY51Vn/AJruMceIIXDoKPyyLDQV98cyxbCr+yf4JsKv7J/gq4OVFYgHnVWDkda7fEb+sfNZDlHaDlaa31HdnFRq9D5ZE6CvvjmWHYVf2T/BNhV/ZP8ABQG37T+Ir/Ud5pt+0/iK/wBR3mo0GH+WROr4jfHMn9hV/ZP8E2FX9k/wUBt+0/iK/wBR3mm37T+Ir/Ud5poMP8shq+I3xzJ/YVf2T/BNhV/ZP8FAbftP4iv9R3mm37T+Ir/Ud5poMP8ALIaviN8cyf2FX9k/wTYVf2T/AAUBt+0/iK/1HeabftP4iv8AUd5poMP8shq+I3xzJ/YVf2T/AATYVf2T/BQG37T+Ir/Ud5pt+0/iK/1HeaaDD/LIaviN8cyz8xtVy5qjEFs3W3rpcXFs5xJUhyX0bVp1i57HNFwiTxvN8iqRt+0/iK/1Hea9KGl7W9waytaXOMwA95JgSd/AFb6SpQqRn9pteXkaamDrShKLcUn5+Z11FyqjymtlB8OqPJESyr0uuDOIw4FdOsFrFWlTqAQHta6OF4Awr+hiY1rpKzR5/F4GeGSbaaf4o90RF0nCEREAREQFe5b6MfWs0UwXOY8PujMiHAxxOMx1LmD2xIIjiDgu4LF1MHMA9oXBiMEq0u8nYt8F2m8NDRuN1+tjgh0VSIgycsS7HoggY9QML4NEUuvOfSOa73qW+q35BNS31W/ILTqE/Uy6nT4xT9HPocFGiaQnPH3t25ZU9HMaWuGYM554QJ6h+oHBd41LfVb8gmpb6rfkE8Plx5dSfGKa/wCrPocRnsSexdu1LfVb8gmpb6rfkFh4Y+PLqbPHV6efQ4jPYk9i7dqW+q35BNS31W/IJ4Y+PLqPHV6efQ4jPYk9i7dqW+q35BNS31W/IJ4Y+PLqPHV6efQ4jPYk9i7dqW+q35BNS31W/IJ4Y+PLqPHV6efQ4jPYk9i7dqW+q35BNS31W/IJ4Y+PLqPHV6efQ4jPYtrRtu1VQPgGA8Rh9+m5m+QR0pjfC7JqW+q35BNS31W/IKV2a07qeXUxl23GScXT2P36HFKlW8STdk8A1o+AbAHwXXOTn+6Wf/lM/wBIW/qW+q35BZALqw2FdGTfevc4cd2gsVBRUbW9+h9REXaVQREQBERAaelaxbTddIBIOLsgACTMEbgRmM1z/RWnqz6lGprLKBanloYGkus9wmDF4bmwcsXD0l0i0UA9pa4AgiMQD+uCh6PJOi2pUqBlEGpF4ikwEDCbvCSJMziuilOMYtNfX1/BoqwlJpoj9OTUqtPPXWcCkRqw18HWh7S+WubJksIObbs4SVo0bCbn/qdYwGjBr/aVMwTe/wDda3Aj0MZwAtlo0fUcQW16jIAGDaRkiel0mnEz2YLwqaGeTPOKgOIkNpzB3TExvjKYWCqySsv4Rk6UW7v+SsjRj2Nadp1wwF4Be2ob5fTuuE3gHxceRHokzniZrQukqVnoinUtQquBMvcHyd+N4uOE8coW4NEVL0m0VCBEC6AABnN2ATnu4Z4zs2exPa6XVnvHqlrAO3ATPxUSqykrMmNOMXdHmOUFnx+1bhic8BhnwzCxq8obO0kGoJHAOO4HcMcCFIFgOYC+wtZsNSw6WpViRTdeiCcCImePYtxfIX1AEREAREQBERAEREAREQBERAEREBr17cxhh16c8GuP6Arz2rT4v7lTyXnbvT+A/mq9ZuUF6o1mrgOqOpAh4Jls4lsSG9aAsu1afF/cqeSbVp8X9yp5Kus04DSZVuenUFKJyl5bMx1ZL7S04C5rbnpVqlHPLVib2W/gpBYdq0+L+5U8k2rT4v7lTyUDatJvbVNKnSvkMFQ9MNwLiIEjErybyha4MLWkh1OrUxMEGlm0jjO9AWPatPi/uVPJNq0+L+5U8lXLJyha8Ujdgvc5rgT6Bay/JwxBEHdmvSx6WdVLS2kdU4wHue0EjK8G5wgJ/atPi/uVPJNq0+L+5U8lX7bpdzKuqbTa43L8mo1gi8RHS7F5v5Qta+swsINNrnDHB5a0OcBhgYI4oCybVp8X9yp5JtWnxf3Knkq3txxqXG02no03Emo1uFQAwARjHUg0+b900+jrjQvB4JvzgbsTHxQFk2rT4v7lTyTatPi/uVPJV+jpd1QzTpTTvXb5e1swYJa04kBfNt9PVav7TWau7e+7dvayY9GMckBYdq0+L+5U8k2rT4v7lTyUJbNJFtQUqdPWPLS8i8GhrZiSTxO5eNn06HmkAwgvdUYQTix1MSQeKAsO1afF/cqeSbVp8X9yp5Kuv06BeAYS4VTRa0EdNwAMyfRGKDTL4qDU/aU4LmX2xcIJvB0Y5ZQgLFtWnxf3Knkm1afF/cqeSrln025wol1K6Kzg1vTBwLSb2A6slhZtPl7H1NUA1rXu/wARpJuThdiRMZoCzbVp8X9yp5JtWnxf3Knkq3Q0+HildYS5+sF0uAuuptvXThvkY9aysul6jy8aiLjrjvtAelIwgCTnmgLFtWnxf3KnkvrdJ0yQOnjh6D/JRFitZfeljmRGe+Zy+Xitul6Q7R+qAl0RFAI+3en8B/NVizcnntqNcXUgG1XVbzQdY4Ek3CfVVnt3p/AfzUPtyhEmoBlIIcCLxgSCJA61JBp0tBPF2mXs1LKutGBvnpFwad0Sc18Og6guuY+nebWqVheDoioAAMN4W8zTlAmBVZPx4x+qDTdD2rAccDIOGeBxQGs7R9o1utD6AcaYpuweQCHl0tHyzPFYN5PXbga4Q2lWYSZkuq/ew3St12mqAzqsGAPaCJBHHAg4LKhpWk8wx4cfdBMYgYwMMSM0BHs5OxUovvCGsDagx6ZFMsDh1wSPgFhT5P1AaLS+kWUXhzSWnWXQZuTlHkFv7es/tWZTvyJgf31jistt0IB1tODOM4YAE49hBQGrpLQ76lbWNFncLgZdqtLhN4mRHb+q87ZyeNQVuk0Oe8PaRPR6AY4HqInwW+7TNAZ1WZA55gi8I44Y4I7TNAGDVpzhhPESPAhAR7tBPFS+Obu6FJv2jXOINNoEt4T5LJvJ8h+taWB+vNWccabs2HxW9tijLRrGdKIzxlxaMcpkER1LA6ds+H2rMe3jHw+KAjqvJx90Uw6kaYffbeab7OleLQRgVJ8w/idfLY1erjfN+Z7IwR+maAAJq0xOWOYmP1X06YoyRrWSBeOOTePZjmgPK22CprRWouYHXLha8G65syMRiCCtGy6GqhjHdFtZlSpUN7pNeagh3o5CIjfgpIaZoEgCrTk5CccTH64L0sukadQwx7XGL0Dgf/KAjthPuh19uuFU1pg3LzhBbGd2AOtbFn0Y+az6jmmpVbc6IIa1oaQAJxOcqQqVA1pccgCT2ASVGUuVNmdMVMm3jLX4CQOEH0m5cUB9ZohwZZG3m/YuaTn0oaRh81qWTk+9jHs/huk2o2+Gu1nTmJdwkj4BbTuVNmBh1S6YBhzXgwQCN3A5KSoVg9oc0y1wkHESPjigIqloItrUqocIa2HjHpOFO5eHwj5Lc0fYjTNYkg6yo6oI3AgCD14LcUfbOUFCk5zKlQNc0SRDjAIn7oO79RxCAkFlS9Ido/VRtXTtFt+XEXA0nouyc66Iw6WJGU5jis9EabpV3xSc4lt0mWubgSQMxjkUBZkRFBJHW/0vgP5qr86dECpasbsTQDi0zjJOfjGatNv9P4D+ar40zWhv8LUkzLdbSm6A3pNxhwlxG7LrCkg1taXU41tZ0wb3N2Hoh12IiJDmnrE9S+1KriHNc+tF5zf93acgMxEQTJB+a926crEkcztEiPv0t/CTBjfEwtl2kKgj7BxkNmHswJaCW9ox7YQEdTrPBb9pX+4LpszeMRO7t3L6LY7GKlqIjAizt4gzMZwD23lvjSVTpfw9QRlL2AHqwJhfX2+rhFnqmfep4dIjjwE/EIDSvPNMuFSvgbp/h2hx6QxAMZXongDwWItL2xNSuQQT/u2IN4RgBOU4H+S326QqzHN6gGAm8yM8TnMf3gvjtJ1AJNmrfAsJziIBOPh1oDS1tQ462vF0OxszZi9BAwwOGWe/evnOnXYL65Ja7OzD3gCRkIjLeIUhU0g8ZUKhGc3mD9SsDpOpOFnqd9nX154ZIDQqWhzC4ays1oLoizC60AneYECcDv8Ams7zyBdq14hhkUB96Gzj2lx4AHgt91vqbqLjgCRfZgb0RhO6T8F8dpCpA/h6mMfeZxIg48BPxQGl02lrdZUh0EFtnbhekEOw6JvG8cPjisaFqJc0B9pAJbM2dsEw28Cd0xichuK3hpKpB/h6sgTAc0ziBE5TBmDjCVdJVGk/w9UgbwWGR2TKAM0dUB/x8McBSpjPr3YrYsdncwEOeXncS1rSBAw6OeMmetY2a1Pc4h1J7BGZc0gnDDo/H5LaQGFU9F0TMHLOY3dahKj6gui/b/RzDGuOeTh6M4554bt85VcQ1xABIBIBMAkDATu7VBN07aIxs9HAC9/E0oB3/DEDHigMqFSrMF1uwdvpsaCARmc90SDjOUYL00a55qCXWyIyqMbcOHrHpb/7hfRpmrE83AxLSDWpC6Q54Mk9jCBH3jwxUtMVp6dCmxswTzikboiceJiTHAICYXjaqDnAXaj2R6sY4Rv7T8Y4L1a4ESCCDiCN4X1AanMnXS3XVZIi9gCOlOEQAYwngs9HWJzHSatWpJGDzIGO7+9y2FlS9Ido/VAS6Iigkjrf6XwH81CVOTNmc0NNFt1uQlwG/gccz8zxKsVps150zGHBeXMve8EIID/ZWyZ6inu9bcIG9bDtC0TBNNsiOO4ADfuACl+Ze94JzL3vBSCGZoGgJik3HA5mcQd54gH4L6dB0DANJuAgZ5Xi7jxJPxUxzL3vBOZe94ICHboSiBFyRJdiXZmJ35YDBfDoGh7NvHN3GcMcPgpnmXveCcy97wQEQzQ1ECBTbGB37st6bFoY/ZtxziROM7jxUvzL3vBOZe94ICG2DQ3UwDgZBdOBnisn6GomJptwmMXbzJyPEAqX5l73gnMve8EBDHQVAi7qxEkxLszmc1vgLa5l73gnMve8EBqotrmXveCcy97wQGo8GDETBicp3T1KHbo+uJ6NiJIgm68XhjgeA+eZVj5l73gnMve8EBXXaHcDUuU7KARhLTM4ReIGIi8DxvHLJebdDPxvMsZBGIuHGAboywxPirNzL3vBOZe94ISRdgp1WgioaZAADbgIiJznqu/LfK2ltcy97wTmXveCEGqsqXpN7R+q2OZe94L2s9jAMzKA2URFB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ZoneTexte 46"/>
          <p:cNvSpPr txBox="1">
            <a:spLocks noChangeArrowheads="1"/>
          </p:cNvSpPr>
          <p:nvPr/>
        </p:nvSpPr>
        <p:spPr bwMode="auto">
          <a:xfrm>
            <a:off x="-303081" y="908720"/>
            <a:ext cx="8115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0" cap="all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De nouvelles </a:t>
            </a:r>
            <a:r>
              <a:rPr lang="fr-FR" sz="2000" b="0" cap="all" dirty="0">
                <a:solidFill>
                  <a:srgbClr val="7F7F7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attentes sociétales</a:t>
            </a:r>
          </a:p>
        </p:txBody>
      </p:sp>
      <p:sp>
        <p:nvSpPr>
          <p:cNvPr id="11" name="Line 91"/>
          <p:cNvSpPr>
            <a:spLocks noChangeShapeType="1"/>
          </p:cNvSpPr>
          <p:nvPr/>
        </p:nvSpPr>
        <p:spPr bwMode="auto">
          <a:xfrm flipV="1">
            <a:off x="921055" y="1380838"/>
            <a:ext cx="5688632" cy="0"/>
          </a:xfrm>
          <a:prstGeom prst="line">
            <a:avLst/>
          </a:prstGeom>
          <a:noFill/>
          <a:ln w="9525">
            <a:solidFill>
              <a:srgbClr val="00274F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193323"/>
            <a:ext cx="8496944" cy="526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9512" y="6381328"/>
            <a:ext cx="8784976" cy="45719"/>
          </a:xfrm>
          <a:prstGeom prst="rect">
            <a:avLst/>
          </a:prstGeom>
          <a:solidFill>
            <a:schemeClr val="bg1"/>
          </a:solidFill>
          <a:ln cap="flat">
            <a:noFill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46"/>
          <p:cNvSpPr txBox="1">
            <a:spLocks noChangeArrowheads="1"/>
          </p:cNvSpPr>
          <p:nvPr/>
        </p:nvSpPr>
        <p:spPr bwMode="auto">
          <a:xfrm>
            <a:off x="1403648" y="620688"/>
            <a:ext cx="6171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2000" b="0" cap="all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De </a:t>
            </a:r>
            <a:r>
              <a:rPr lang="fr-FR" sz="2000" b="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nouveaux </a:t>
            </a:r>
            <a:r>
              <a:rPr lang="fr-FR" sz="2000" cap="all" dirty="0">
                <a:solidFill>
                  <a:srgbClr val="7F7F7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outils de communication</a:t>
            </a:r>
          </a:p>
        </p:txBody>
      </p:sp>
      <p:sp>
        <p:nvSpPr>
          <p:cNvPr id="6" name="Line 91"/>
          <p:cNvSpPr>
            <a:spLocks noChangeShapeType="1"/>
          </p:cNvSpPr>
          <p:nvPr/>
        </p:nvSpPr>
        <p:spPr bwMode="auto">
          <a:xfrm flipV="1">
            <a:off x="1907704" y="1196752"/>
            <a:ext cx="5688632" cy="0"/>
          </a:xfrm>
          <a:prstGeom prst="line">
            <a:avLst/>
          </a:prstGeom>
          <a:noFill/>
          <a:ln w="9525">
            <a:solidFill>
              <a:srgbClr val="00274F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399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46"/>
          <p:cNvSpPr txBox="1">
            <a:spLocks noChangeArrowheads="1"/>
          </p:cNvSpPr>
          <p:nvPr/>
        </p:nvSpPr>
        <p:spPr bwMode="auto">
          <a:xfrm>
            <a:off x="921055" y="404664"/>
            <a:ext cx="67472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0" cap="all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De </a:t>
            </a:r>
            <a:r>
              <a:rPr lang="fr-FR" sz="2000" b="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nouveaux </a:t>
            </a:r>
            <a:r>
              <a:rPr lang="fr-FR" sz="2000" cap="all" dirty="0">
                <a:solidFill>
                  <a:srgbClr val="7F7F7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objets connectes</a:t>
            </a:r>
          </a:p>
        </p:txBody>
      </p:sp>
      <p:sp>
        <p:nvSpPr>
          <p:cNvPr id="6" name="Line 91"/>
          <p:cNvSpPr>
            <a:spLocks noChangeShapeType="1"/>
          </p:cNvSpPr>
          <p:nvPr/>
        </p:nvSpPr>
        <p:spPr bwMode="auto">
          <a:xfrm flipV="1">
            <a:off x="1425111" y="732766"/>
            <a:ext cx="5688632" cy="0"/>
          </a:xfrm>
          <a:prstGeom prst="line">
            <a:avLst/>
          </a:prstGeom>
          <a:noFill/>
          <a:ln w="9525">
            <a:solidFill>
              <a:srgbClr val="00274F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marketing france 20 avril 2006">
  <a:themeElements>
    <a:clrScheme name="presentation marketing france 20 avril 2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marketing france 20 avril 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 marketing france 20 avril 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marketing france 20 avril 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marketing france 20 avril 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marketing france 20 avril 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marketing france 20 avril 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marketing france 20 avril 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marketing france 20 avril 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marketing france 20 avril 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marketing france 20 avril 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marketing france 20 avril 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marketing france 20 avril 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marketing france 20 avril 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184720</TotalTime>
  <Words>687</Words>
  <Application>Microsoft Office PowerPoint</Application>
  <PresentationFormat>Affichage à l'écran (4:3)</PresentationFormat>
  <Paragraphs>193</Paragraphs>
  <Slides>25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presentation marketing france 20 avril 2006</vt:lpstr>
      <vt:lpstr>Conception personnalisée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People Monitoring</vt:lpstr>
      <vt:lpstr>Diapositive 23</vt:lpstr>
      <vt:lpstr>Diapositive 24</vt:lpstr>
      <vt:lpstr>Diapositive 25</vt:lpstr>
    </vt:vector>
  </TitlesOfParts>
  <Company>LEGRAND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Sensibilisation à la RT2000 et à ses évolutions  Conséquences pour LEGRAND</dc:title>
  <dc:creator>LEGRAND</dc:creator>
  <cp:lastModifiedBy>javelon</cp:lastModifiedBy>
  <cp:revision>715</cp:revision>
  <dcterms:created xsi:type="dcterms:W3CDTF">2004-03-03T11:01:48Z</dcterms:created>
  <dcterms:modified xsi:type="dcterms:W3CDTF">2014-11-04T15:31:39Z</dcterms:modified>
</cp:coreProperties>
</file>