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97" r:id="rId4"/>
    <p:sldId id="287" r:id="rId5"/>
    <p:sldId id="293" r:id="rId6"/>
    <p:sldId id="288" r:id="rId7"/>
    <p:sldId id="294" r:id="rId8"/>
    <p:sldId id="295" r:id="rId9"/>
    <p:sldId id="275" r:id="rId10"/>
    <p:sldId id="289" r:id="rId11"/>
    <p:sldId id="298" r:id="rId12"/>
    <p:sldId id="301" r:id="rId13"/>
    <p:sldId id="269" r:id="rId14"/>
    <p:sldId id="291" r:id="rId15"/>
    <p:sldId id="302" r:id="rId16"/>
    <p:sldId id="303" r:id="rId17"/>
    <p:sldId id="299" r:id="rId18"/>
    <p:sldId id="296" r:id="rId19"/>
    <p:sldId id="271" r:id="rId20"/>
    <p:sldId id="304" r:id="rId21"/>
    <p:sldId id="305" r:id="rId22"/>
    <p:sldId id="308" r:id="rId23"/>
    <p:sldId id="273" r:id="rId24"/>
    <p:sldId id="309" r:id="rId25"/>
    <p:sldId id="278" r:id="rId26"/>
    <p:sldId id="279" r:id="rId27"/>
    <p:sldId id="31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2127" autoAdjust="0"/>
  </p:normalViewPr>
  <p:slideViewPr>
    <p:cSldViewPr snapToGrid="0" snapToObjects="1">
      <p:cViewPr varScale="1">
        <p:scale>
          <a:sx n="101" d="100"/>
          <a:sy n="10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5B42-1BDA-40F0-9D08-C650834E35A7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B493-01D1-49AB-B2A1-B44FF28929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Administrateur\Bureau\Projet%20cec_s&#233;minaire\pr&#233;sentations%20s&#233;minaires\DSCF5648_.avi" TargetMode="External"/><Relationship Id="rId1" Type="http://schemas.openxmlformats.org/officeDocument/2006/relationships/video" Target="file:///C:\Documents%20and%20Settings\Administrateur\Bureau\Projet%20cec_s&#233;minaire\pr&#233;sentations%20s&#233;minaires\DSCF5651_(1).avi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eur\Bureau\Projet%20cec_s&#233;minaire\pr&#233;sentations%20s&#233;minaires\Assemblage3.avi" TargetMode="Externa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4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13.jpeg"/><Relationship Id="rId4" Type="http://schemas.openxmlformats.org/officeDocument/2006/relationships/image" Target="../media/image1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Administrateur\Bureau\Projet%20cec_s&#233;minaire\pr&#233;sentations%20s&#233;minaires\DSCF4980_.avi" TargetMode="External"/><Relationship Id="rId1" Type="http://schemas.openxmlformats.org/officeDocument/2006/relationships/video" Target="file:///C:\Documents%20and%20Settings\Administrateur\Bureau\Projet%20cec_s&#233;minaire\pr&#233;sentations%20s&#233;minaires\DSCF5647_(1).avi" TargetMode="Externa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eur\Bureau\Projet%20cec_s&#233;minaire\pr&#233;sentations%20s&#233;minaires\saison%201_cut.AV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image" Target="../media/image34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18.jpeg"/><Relationship Id="rId1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4.png"/><Relationship Id="rId3" Type="http://schemas.openxmlformats.org/officeDocument/2006/relationships/video" Target="file:///C:\Documents%20and%20Settings\Administrateur\Bureau\Projet%20cec_s&#233;minaire\pr&#233;sentations%20s&#233;minaires\DSCF5674_.avi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video" Target="file:///C:\Documents%20and%20Settings\Administrateur\Bureau\Projet%20cec_s&#233;minaire\pr&#233;sentations%20s&#233;minaires\essai_pneu%20-%20Copie_cut(1).avi" TargetMode="External"/><Relationship Id="rId16" Type="http://schemas.openxmlformats.org/officeDocument/2006/relationships/image" Target="../media/image57.png"/><Relationship Id="rId1" Type="http://schemas.openxmlformats.org/officeDocument/2006/relationships/video" Target="file:///C:\Documents%20and%20Settings\Administrateur\Bureau\Projet%20cec_s&#233;minaire\pr&#233;sentations%20s&#233;minaires\DSCF4969_cut.avi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5" Type="http://schemas.openxmlformats.org/officeDocument/2006/relationships/image" Target="../media/image56.png"/><Relationship Id="rId10" Type="http://schemas.openxmlformats.org/officeDocument/2006/relationships/image" Target="../media/image4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3.png"/><Relationship Id="rId1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4.pn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381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piste_201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7651" y="705759"/>
            <a:ext cx="7920000" cy="3030416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5750919" y="1001973"/>
            <a:ext cx="2958329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11560" y="5184576"/>
            <a:ext cx="7920000" cy="14127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11560" y="3704936"/>
            <a:ext cx="7920000" cy="1308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4143613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Projet pédagogique agréé par</a:t>
            </a:r>
          </a:p>
        </p:txBody>
      </p:sp>
      <p:pic>
        <p:nvPicPr>
          <p:cNvPr id="6" name="Image 5" descr="PF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9291" y="5571597"/>
            <a:ext cx="1512168" cy="638735"/>
          </a:xfrm>
          <a:prstGeom prst="rect">
            <a:avLst/>
          </a:prstGeom>
        </p:spPr>
      </p:pic>
      <p:pic>
        <p:nvPicPr>
          <p:cNvPr id="7" name="Image 6" descr="Logo Rlt_gri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6456" y="5404806"/>
            <a:ext cx="972316" cy="972316"/>
          </a:xfrm>
          <a:prstGeom prst="rect">
            <a:avLst/>
          </a:prstGeom>
        </p:spPr>
      </p:pic>
      <p:pic>
        <p:nvPicPr>
          <p:cNvPr id="8" name="Image 7" descr="3ds-logo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13139" y="5697195"/>
            <a:ext cx="1382799" cy="387539"/>
          </a:xfrm>
          <a:prstGeom prst="rect">
            <a:avLst/>
          </a:prstGeom>
        </p:spPr>
      </p:pic>
      <p:pic>
        <p:nvPicPr>
          <p:cNvPr id="9" name="Image 8" descr="logo course en cours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330" y="1102700"/>
            <a:ext cx="2179507" cy="10226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itre 4"/>
          <p:cNvSpPr txBox="1">
            <a:spLocks/>
          </p:cNvSpPr>
          <p:nvPr/>
        </p:nvSpPr>
        <p:spPr>
          <a:xfrm>
            <a:off x="457200" y="202631"/>
            <a:ext cx="8229600" cy="5620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Support de la présentation</a:t>
            </a:r>
            <a:endParaRPr kumimoji="0" lang="fr-FR" sz="2400" b="1" i="0" u="none" strike="noStrike" kern="1200" normalizeH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1560" y="567552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Parrainé par</a:t>
            </a:r>
            <a:endParaRPr lang="fr-FR" sz="2200" dirty="0"/>
          </a:p>
        </p:txBody>
      </p:sp>
      <p:pic>
        <p:nvPicPr>
          <p:cNvPr id="17" name="Image 16" descr="logo_education_nationale.pn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9454" y="3751463"/>
            <a:ext cx="1298992" cy="1215186"/>
          </a:xfrm>
          <a:prstGeom prst="rect">
            <a:avLst/>
          </a:prstGeom>
        </p:spPr>
      </p:pic>
      <p:pic>
        <p:nvPicPr>
          <p:cNvPr id="24" name="Image 23" descr="logo_compact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3528" y="260648"/>
            <a:ext cx="1621458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6" grpId="0" animBg="1"/>
      <p:bldP spid="5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71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9512" y="242089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Identifier les problèmes.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35" name="Image 34" descr="pis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0508" y="3184153"/>
            <a:ext cx="3639058" cy="272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 35" descr="banc_moteu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94354" y="3193679"/>
            <a:ext cx="3581900" cy="270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SCF5651_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333500" y="1000125"/>
            <a:ext cx="6477000" cy="4857750"/>
          </a:xfrm>
          <a:prstGeom prst="rect">
            <a:avLst/>
          </a:prstGeom>
        </p:spPr>
      </p:pic>
      <p:pic>
        <p:nvPicPr>
          <p:cNvPr id="6" name="DSCF5648_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1981200" y="14859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71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9512" y="242089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Identifier les problèmes.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34" name="Image 33" descr="loi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6211" y="3079040"/>
            <a:ext cx="3672408" cy="297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 34" descr="loi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4048" y="3079040"/>
            <a:ext cx="3888432" cy="297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 35" descr="loi 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94048" y="3079040"/>
            <a:ext cx="3888432" cy="98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 36" descr="loi 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66211" y="3079040"/>
            <a:ext cx="3672408" cy="94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74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83571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</a:t>
            </a:r>
            <a:endParaRPr lang="fr-FR" dirty="0"/>
          </a:p>
        </p:txBody>
      </p:sp>
      <p:pic>
        <p:nvPicPr>
          <p:cNvPr id="64" name="Image 63" descr="logo lil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9" y="6352752"/>
            <a:ext cx="432236" cy="476672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7" y="2420892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Intitulé du projet</a:t>
            </a:r>
            <a:endParaRPr lang="fr-FR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467544" y="2708920"/>
            <a:ext cx="46800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Motricité de la voiture « course en cours »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5537" y="335699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Enjeu</a:t>
            </a:r>
            <a:endParaRPr lang="fr-FR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467544" y="3633991"/>
            <a:ext cx="46800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Innover pour améliorer les performances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95537" y="436510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Problématique</a:t>
            </a:r>
            <a:endParaRPr lang="fr-FR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67544" y="4642103"/>
            <a:ext cx="46800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Comment éviter que le pneu déjante?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5537" y="531224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Production finale attendue</a:t>
            </a:r>
            <a:endParaRPr lang="fr-FR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467544" y="5589240"/>
            <a:ext cx="46800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Maquette numérique 3D de la solution, prototypes de la solution &amp; tests sur banc d’essai + simulations numériques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0" name="Image 39" descr="dejantage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3599" y="2936162"/>
            <a:ext cx="5436096" cy="25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3172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95536" y="2420888"/>
            <a:ext cx="6567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Dérouler une démarche de créativité rationnelle :  la méthode TRIZ.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5536" y="285293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Le besoin</a:t>
            </a:r>
          </a:p>
          <a:p>
            <a:r>
              <a:rPr lang="fr-FR" b="1" dirty="0" smtClean="0"/>
              <a:t>Comment éviter que le pneu déjante?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95536" y="349927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Le conflit à résoudre</a:t>
            </a:r>
          </a:p>
          <a:p>
            <a:r>
              <a:rPr lang="fr-FR" b="1" dirty="0" smtClean="0"/>
              <a:t>Si le pneu est  réalisé dans un matériau souple les effets des forces centrifuges sont accentués mais il est plus adhérent.</a:t>
            </a:r>
            <a:endParaRPr lang="fr-FR" dirty="0" smtClean="0"/>
          </a:p>
        </p:txBody>
      </p:sp>
      <p:sp>
        <p:nvSpPr>
          <p:cNvPr id="41" name="ZoneTexte 40"/>
          <p:cNvSpPr txBox="1"/>
          <p:nvPr/>
        </p:nvSpPr>
        <p:spPr>
          <a:xfrm>
            <a:off x="395536" y="44226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Le conflit à résoudre exprimé en termes  génériques</a:t>
            </a:r>
          </a:p>
          <a:p>
            <a:r>
              <a:rPr lang="fr-FR" b="1" dirty="0" smtClean="0"/>
              <a:t>Améliorer (31) les facteurs néfastes dus à l’objet en préservant (14) la résistance.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pic>
        <p:nvPicPr>
          <p:cNvPr id="40" name="Image 39" descr="triz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4643" y="2822718"/>
            <a:ext cx="7634715" cy="337984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3172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95536" y="2420888"/>
            <a:ext cx="6567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Dérouler une démarche de créativité rationnelle :  la méthode TRIZ.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" name="Image 35" descr="triz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9285" y="2848844"/>
            <a:ext cx="6125430" cy="3343742"/>
          </a:xfrm>
          <a:prstGeom prst="rect">
            <a:avLst/>
          </a:prstGeom>
        </p:spPr>
      </p:pic>
      <p:pic>
        <p:nvPicPr>
          <p:cNvPr id="37" name="Image 36" descr="triz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3233" y="3215608"/>
            <a:ext cx="5077534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3172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95536" y="2420888"/>
            <a:ext cx="6567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Dérouler une démarche de créativité rationnelle :  la méthode ASIT.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" name="Image 33" descr="Projet CeC_ASIT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375" y="2722945"/>
            <a:ext cx="8037251" cy="3586378"/>
          </a:xfrm>
          <a:prstGeom prst="rect">
            <a:avLst/>
          </a:prstGeom>
        </p:spPr>
      </p:pic>
      <p:pic>
        <p:nvPicPr>
          <p:cNvPr id="38" name="Image 37" descr="Projet CeC_ASIT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9969" y="2724905"/>
            <a:ext cx="8684063" cy="35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3172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95536" y="2420888"/>
            <a:ext cx="520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Dérouler une démarche de créativité : Brainstorming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" name="Image 33" descr="brainstormin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897" y="3188602"/>
            <a:ext cx="3540194" cy="265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 36" descr="carte mentale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10814" y="2790220"/>
            <a:ext cx="3921976" cy="232331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6" name="Image 35" descr="carte mentale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78316" y="3447822"/>
            <a:ext cx="3391840" cy="258573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500"/>
            <a:ext cx="971551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3172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539" y="2420888"/>
            <a:ext cx="345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Produire des croquis à  main levée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62" name="Image 61" descr="DSCF5697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28680">
            <a:off x="7174236" y="2484358"/>
            <a:ext cx="1405617" cy="189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Image 65" descr="DSCF57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2712" y="4309248"/>
            <a:ext cx="1461020" cy="183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Image 67" descr="DSCF57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43748" y="4355687"/>
            <a:ext cx="2242309" cy="182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Image 68" descr="DSCF570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77153" y="3140911"/>
            <a:ext cx="2443635" cy="164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Image 69" descr="DSCF57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51875" y="4353933"/>
            <a:ext cx="1226011" cy="182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Image 70" descr="DSCF571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903812">
            <a:off x="7170101" y="4415808"/>
            <a:ext cx="1482317" cy="13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Image 60" descr="DSCF569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243749" y="2420888"/>
            <a:ext cx="1309451" cy="170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Image 59" descr="DSCF5696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9950311">
            <a:off x="456106" y="3137932"/>
            <a:ext cx="2269447" cy="175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Image 63" descr="DSCF5698_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795449">
            <a:off x="2831284" y="3112420"/>
            <a:ext cx="1992333" cy="156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Image 66" descr="DSCF5704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677886" y="4797173"/>
            <a:ext cx="976321" cy="13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Image 64" descr="DSCF5702_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41122" y="4197974"/>
            <a:ext cx="1110753" cy="138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139832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" name="Image 34" descr="roue arr1-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17" y="2622294"/>
            <a:ext cx="1854462" cy="191965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95539" y="2420888"/>
            <a:ext cx="37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CAO: Définition de la jante – du pneu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4" name="Assemblage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49870" y="2773670"/>
            <a:ext cx="6473638" cy="316915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838887" y="5182016"/>
            <a:ext cx="307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matériau transparent</a:t>
            </a:r>
            <a:endParaRPr lang="fr-FR" dirty="0" smtClean="0"/>
          </a:p>
        </p:txBody>
      </p:sp>
      <p:pic>
        <p:nvPicPr>
          <p:cNvPr id="42" name="Image 41" descr="roue arr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5910" y="4618269"/>
            <a:ext cx="1496827" cy="1496827"/>
          </a:xfrm>
          <a:prstGeom prst="rect">
            <a:avLst/>
          </a:prstGeom>
        </p:spPr>
      </p:pic>
      <p:pic>
        <p:nvPicPr>
          <p:cNvPr id="37" name="Image 36" descr="roue arr1-3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761" y="4552379"/>
            <a:ext cx="1669696" cy="1669696"/>
          </a:xfrm>
          <a:prstGeom prst="rect">
            <a:avLst/>
          </a:prstGeom>
        </p:spPr>
      </p:pic>
      <p:pic>
        <p:nvPicPr>
          <p:cNvPr id="36" name="Image 35" descr="roue arr1-2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829" y="2633464"/>
            <a:ext cx="1847490" cy="1919658"/>
          </a:xfrm>
          <a:prstGeom prst="rect">
            <a:avLst/>
          </a:prstGeom>
        </p:spPr>
      </p:pic>
      <p:pic>
        <p:nvPicPr>
          <p:cNvPr id="55" name="Image 54" descr="roue arr1-4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587" y="3374966"/>
            <a:ext cx="2677886" cy="1807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0721" y="2790220"/>
            <a:ext cx="1703850" cy="127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 38" descr="logo-solidworks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074" y="4068108"/>
            <a:ext cx="989167" cy="6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443968" y="3284984"/>
            <a:ext cx="7800440" cy="2880000"/>
            <a:chOff x="443968" y="3284984"/>
            <a:chExt cx="7800440" cy="2880000"/>
          </a:xfrm>
        </p:grpSpPr>
        <p:pic>
          <p:nvPicPr>
            <p:cNvPr id="17" name="Image 16" descr="P1070955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3968" y="3284984"/>
              <a:ext cx="384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Image 17" descr="Stand_P1010084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04408" y="3284984"/>
              <a:ext cx="384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Image 3" descr="logo_compac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260648"/>
            <a:ext cx="1621458" cy="360040"/>
          </a:xfrm>
          <a:prstGeom prst="rect">
            <a:avLst/>
          </a:prstGeom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457200" y="202631"/>
            <a:ext cx="8229600" cy="5620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 projet</a:t>
            </a:r>
            <a:endParaRPr kumimoji="0" lang="fr-FR" sz="2400" b="1" i="0" u="none" strike="noStrike" kern="1200" normalizeH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381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2905199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La présentation du projet </a:t>
            </a:r>
            <a:r>
              <a:rPr lang="fr-FR" sz="1400" dirty="0" smtClean="0"/>
              <a:t>aux jurys « stand et soutenance ».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1945480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L’identité graphique </a:t>
            </a:r>
            <a:r>
              <a:rPr lang="fr-FR" sz="1400" dirty="0" smtClean="0"/>
              <a:t>de l’écurie;</a:t>
            </a:r>
          </a:p>
          <a:p>
            <a:r>
              <a:rPr lang="fr-FR" sz="1400" b="1" dirty="0" smtClean="0"/>
              <a:t>Le Marketing- la communication </a:t>
            </a:r>
            <a:r>
              <a:rPr lang="fr-FR" sz="1400" dirty="0" smtClean="0"/>
              <a:t>de l’équipe;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1" y="2425340"/>
            <a:ext cx="4056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La collaboration </a:t>
            </a:r>
            <a:r>
              <a:rPr lang="fr-FR" sz="1400" dirty="0" smtClean="0"/>
              <a:t>avec des institutions ou entreprises;</a:t>
            </a:r>
            <a:r>
              <a:rPr lang="fr-FR" sz="1400" b="1" dirty="0" smtClean="0"/>
              <a:t> </a:t>
            </a:r>
          </a:p>
          <a:p>
            <a:r>
              <a:rPr lang="fr-FR" sz="1400" b="1" dirty="0" smtClean="0"/>
              <a:t>Le sponsoring;</a:t>
            </a:r>
            <a:endParaRPr lang="fr-FR" sz="1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11559" y="1681063"/>
            <a:ext cx="2495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Les performances </a:t>
            </a:r>
            <a:r>
              <a:rPr lang="fr-FR" sz="1400" dirty="0" smtClean="0"/>
              <a:t>de la voiture;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0" y="1393031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Les critères évalués pour  la compétition sont :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259632" y="3284984"/>
            <a:ext cx="6599459" cy="2186155"/>
            <a:chOff x="1259632" y="3284984"/>
            <a:chExt cx="6599459" cy="2186155"/>
          </a:xfrm>
        </p:grpSpPr>
        <p:pic>
          <p:nvPicPr>
            <p:cNvPr id="23" name="Image 22" descr="hutchinson_roubaix.jpg"/>
            <p:cNvPicPr/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4" y="3861048"/>
              <a:ext cx="4151187" cy="7920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Image 24" descr="HarryPlast1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259632" y="3284984"/>
              <a:ext cx="2088232" cy="2186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Image 15" descr="P107094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52000" y="3284984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 descr="bubble car.jpg"/>
          <p:cNvPicPr>
            <a:picLocks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0371" y="764704"/>
            <a:ext cx="4332834" cy="244827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51520" y="858835"/>
            <a:ext cx="376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Créer une écurie</a:t>
            </a:r>
            <a:endParaRPr lang="fr-FR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83568" y="3284984"/>
            <a:ext cx="7224376" cy="2880000"/>
            <a:chOff x="683568" y="3284984"/>
            <a:chExt cx="7224376" cy="2880000"/>
          </a:xfrm>
        </p:grpSpPr>
        <p:pic>
          <p:nvPicPr>
            <p:cNvPr id="14" name="Image 13" descr="P1070895.JPG"/>
            <p:cNvPicPr/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667584" y="3284984"/>
              <a:ext cx="324036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age 11" descr="Tournage 25.jpg"/>
            <p:cNvPicPr/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83568" y="3284984"/>
              <a:ext cx="3197155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" name="Image 23" descr="Arrière plan_blanc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0852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20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139832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5539" y="2420888"/>
            <a:ext cx="347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Choix d’un matériau : CES </a:t>
            </a:r>
            <a:r>
              <a:rPr lang="fr-FR" b="1" dirty="0" err="1" smtClean="0">
                <a:solidFill>
                  <a:srgbClr val="C00000"/>
                </a:solidFill>
              </a:rPr>
              <a:t>Edupack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4" name="Image 53" descr="TLP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9413" y="4739090"/>
            <a:ext cx="2150674" cy="641444"/>
          </a:xfrm>
          <a:prstGeom prst="rect">
            <a:avLst/>
          </a:prstGeom>
        </p:spPr>
      </p:pic>
      <p:pic>
        <p:nvPicPr>
          <p:cNvPr id="56" name="Image 55" descr="CES edup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2593" y="2869733"/>
            <a:ext cx="5551400" cy="312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ZoneTexte 56"/>
          <p:cNvSpPr txBox="1"/>
          <p:nvPr/>
        </p:nvSpPr>
        <p:spPr>
          <a:xfrm>
            <a:off x="395539" y="2984435"/>
            <a:ext cx="307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Polymère</a:t>
            </a:r>
            <a:endParaRPr lang="fr-FR" sz="1600" dirty="0" smtClean="0"/>
          </a:p>
        </p:txBody>
      </p:sp>
      <p:sp>
        <p:nvSpPr>
          <p:cNvPr id="58" name="ZoneTexte 57"/>
          <p:cNvSpPr txBox="1"/>
          <p:nvPr/>
        </p:nvSpPr>
        <p:spPr>
          <a:xfrm>
            <a:off x="395539" y="3556149"/>
            <a:ext cx="307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Moulable</a:t>
            </a:r>
            <a:endParaRPr lang="fr-FR" sz="1600" dirty="0" smtClean="0"/>
          </a:p>
        </p:txBody>
      </p:sp>
      <p:sp>
        <p:nvSpPr>
          <p:cNvPr id="59" name="ZoneTexte 58"/>
          <p:cNvSpPr txBox="1"/>
          <p:nvPr/>
        </p:nvSpPr>
        <p:spPr>
          <a:xfrm>
            <a:off x="395539" y="4127863"/>
            <a:ext cx="307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Transparent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139832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2" name="Image 41" descr="_Image 044.jpg"/>
          <p:cNvPicPr/>
          <p:nvPr/>
        </p:nvPicPr>
        <p:blipFill>
          <a:blip r:embed="rId2" cstate="screen">
            <a:lum bright="-20000"/>
          </a:blip>
          <a:stretch>
            <a:fillRect/>
          </a:stretch>
        </p:blipFill>
        <p:spPr>
          <a:xfrm>
            <a:off x="2694871" y="4613669"/>
            <a:ext cx="1559697" cy="143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395539" y="2420888"/>
            <a:ext cx="379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CAO: Définition du modèle de la jante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8" name="Image 37" descr="moule_jante arr1-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0993" y="3456102"/>
            <a:ext cx="2079737" cy="1309990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95539" y="2984435"/>
            <a:ext cx="307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Modèle en aluminium</a:t>
            </a:r>
            <a:endParaRPr lang="fr-FR" sz="16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4530605" y="2420888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CAO: Définition du moule du pneu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5" name="Image 54" descr="moule_pneu arr1-2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256" y="2790220"/>
            <a:ext cx="1702924" cy="3494520"/>
          </a:xfrm>
          <a:prstGeom prst="rect">
            <a:avLst/>
          </a:prstGeom>
        </p:spPr>
      </p:pic>
      <p:pic>
        <p:nvPicPr>
          <p:cNvPr id="56" name="Image 55" descr="moule_pneu arr1-1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0315" y="3608873"/>
            <a:ext cx="2299620" cy="2342531"/>
          </a:xfrm>
          <a:prstGeom prst="rect">
            <a:avLst/>
          </a:prstGeom>
        </p:spPr>
      </p:pic>
      <p:pic>
        <p:nvPicPr>
          <p:cNvPr id="57" name="Image 56" descr="moule_pneu arr1-2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84256" y="2790220"/>
            <a:ext cx="1702924" cy="123314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402251" y="2984435"/>
            <a:ext cx="221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Moule en ABS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3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23528" y="2348883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Produire le prototype de la jante, du pneu.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34" name="Picture 4" descr="http://www.u-print.fr/img/hp-designjet-3d/img-designjet-3d-h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2890879"/>
            <a:ext cx="2240086" cy="2304256"/>
          </a:xfrm>
          <a:prstGeom prst="rect">
            <a:avLst/>
          </a:prstGeom>
          <a:noFill/>
        </p:spPr>
      </p:pic>
      <p:pic>
        <p:nvPicPr>
          <p:cNvPr id="35" name="Image 34" descr="_Photo 077.jpg"/>
          <p:cNvPicPr/>
          <p:nvPr/>
        </p:nvPicPr>
        <p:blipFill>
          <a:blip r:embed="rId3" cstate="screen">
            <a:lum bright="-20000"/>
          </a:blip>
          <a:stretch>
            <a:fillRect/>
          </a:stretch>
        </p:blipFill>
        <p:spPr>
          <a:xfrm>
            <a:off x="963312" y="4797155"/>
            <a:ext cx="121848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 36" descr="_Image 029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31540" y="3291911"/>
            <a:ext cx="2282025" cy="143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à coins arrondis 38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05579" y="2891671"/>
            <a:ext cx="1933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Moule en silicone</a:t>
            </a:r>
            <a:endParaRPr lang="fr-FR" sz="1600" dirty="0" smtClean="0"/>
          </a:p>
        </p:txBody>
      </p:sp>
      <p:sp>
        <p:nvSpPr>
          <p:cNvPr id="41" name="ZoneTexte 40"/>
          <p:cNvSpPr txBox="1"/>
          <p:nvPr/>
        </p:nvSpPr>
        <p:spPr>
          <a:xfrm>
            <a:off x="3801291" y="2891671"/>
            <a:ext cx="227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Moule imprimé en ABS</a:t>
            </a:r>
            <a:endParaRPr lang="fr-FR" sz="1600" dirty="0" smtClean="0"/>
          </a:p>
        </p:txBody>
      </p:sp>
      <p:pic>
        <p:nvPicPr>
          <p:cNvPr id="51" name="Image 50" descr="Image 03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023251" y="3291911"/>
            <a:ext cx="1830826" cy="234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ZoneTexte 53"/>
          <p:cNvSpPr txBox="1"/>
          <p:nvPr/>
        </p:nvSpPr>
        <p:spPr>
          <a:xfrm>
            <a:off x="6076038" y="5344183"/>
            <a:ext cx="191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Pneu en silicone</a:t>
            </a:r>
            <a:endParaRPr lang="fr-FR" sz="1600" dirty="0" smtClean="0"/>
          </a:p>
        </p:txBody>
      </p:sp>
      <p:sp>
        <p:nvSpPr>
          <p:cNvPr id="55" name="ZoneTexte 54"/>
          <p:cNvSpPr txBox="1"/>
          <p:nvPr/>
        </p:nvSpPr>
        <p:spPr>
          <a:xfrm>
            <a:off x="2357724" y="5640794"/>
            <a:ext cx="153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Jante en </a:t>
            </a:r>
          </a:p>
          <a:p>
            <a:r>
              <a:rPr lang="fr-FR" sz="1600" b="1" dirty="0" smtClean="0"/>
              <a:t>polyuréthane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06976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51520" y="2420891"/>
            <a:ext cx="4695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Validation des choix de conception.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37" name="Image 36" descr="_DSCF49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6447" y="3026165"/>
            <a:ext cx="2688192" cy="202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 37" descr="_DSCF49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01334" y="3039228"/>
            <a:ext cx="2687843" cy="199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 38" descr="_DSCF46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45370" y="4502621"/>
            <a:ext cx="2028367" cy="155665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à coins arrondis 34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Image 39" descr="roue arr1-2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4810" y="5116898"/>
            <a:ext cx="1106960" cy="11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500"/>
            <a:ext cx="957193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139832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5539" y="2420888"/>
            <a:ext cx="338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CAO: Définition du nouveau pneu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9" name="Image 38" descr="logo-solidwork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7161" y="3020483"/>
            <a:ext cx="989167" cy="681426"/>
          </a:xfrm>
          <a:prstGeom prst="rect">
            <a:avLst/>
          </a:prstGeom>
        </p:spPr>
      </p:pic>
      <p:pic>
        <p:nvPicPr>
          <p:cNvPr id="36" name="Image 35" descr="roue arr1-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373" y="3296595"/>
            <a:ext cx="1847490" cy="1919658"/>
          </a:xfrm>
          <a:prstGeom prst="rect">
            <a:avLst/>
          </a:prstGeom>
        </p:spPr>
      </p:pic>
      <p:pic>
        <p:nvPicPr>
          <p:cNvPr id="51" name="Image 50" descr="roue arr2-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67" y="4256424"/>
            <a:ext cx="1858672" cy="1858672"/>
          </a:xfrm>
          <a:prstGeom prst="rect">
            <a:avLst/>
          </a:prstGeom>
        </p:spPr>
      </p:pic>
      <p:pic>
        <p:nvPicPr>
          <p:cNvPr id="56" name="Image 55" descr="roue arr2-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6282" y="3199484"/>
            <a:ext cx="2552621" cy="1822233"/>
          </a:xfrm>
          <a:prstGeom prst="rect">
            <a:avLst/>
          </a:prstGeom>
        </p:spPr>
      </p:pic>
      <p:pic>
        <p:nvPicPr>
          <p:cNvPr id="57" name="Image 56" descr="roue arr2-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1696" y="3256312"/>
            <a:ext cx="1975104" cy="197510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598504" y="3229808"/>
            <a:ext cx="2139696" cy="203193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500"/>
            <a:ext cx="966160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096523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23527" y="2420891"/>
            <a:ext cx="8640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Produire le nouveau prototype du pneu et l’implanter sur l’existant.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9" name="Image 38" descr="_Photo 067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7108921" y="4521109"/>
            <a:ext cx="1534795" cy="152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 39" descr="_Photo 070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7101295" y="2912134"/>
            <a:ext cx="1520190" cy="15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Image 55" descr="_DSCF496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683730" y="4023742"/>
            <a:ext cx="2655413" cy="20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 35" descr="_DSCF4964.jpg"/>
          <p:cNvPicPr>
            <a:picLocks noChangeAspect="1"/>
          </p:cNvPicPr>
          <p:nvPr/>
        </p:nvPicPr>
        <p:blipFill>
          <a:blip r:embed="rId5" cstate="screen">
            <a:lum bright="40000"/>
          </a:blip>
          <a:srcRect/>
          <a:stretch>
            <a:fillRect/>
          </a:stretch>
        </p:blipFill>
        <p:spPr>
          <a:xfrm>
            <a:off x="439328" y="4023743"/>
            <a:ext cx="2688192" cy="202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ctangle à coins arrondis 37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" name="Image 40" descr="roue arr1-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515" y="2912134"/>
            <a:ext cx="1069818" cy="111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 41" descr="roue arr2-2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355" y="2790223"/>
            <a:ext cx="1236163" cy="123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496945" y="85219"/>
            <a:ext cx="539552" cy="16155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44000" rtlCol="0" anchor="ctr"/>
          <a:lstStyle/>
          <a:p>
            <a:r>
              <a:rPr lang="fr-FR" sz="1200" dirty="0" smtClean="0"/>
              <a:t>Épreuve terminale de soutenance  individuelle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79515" y="44627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200" i="1" dirty="0" smtClean="0"/>
              <a:t>Phasage générique          </a:t>
            </a:r>
            <a:endParaRPr lang="fr-FR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6807" y="134031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Besoin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189449" y="13572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Avant-projet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165770" y="136577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Projet </a:t>
            </a:r>
            <a:r>
              <a:rPr lang="fr-FR" sz="1200" dirty="0" smtClean="0"/>
              <a:t>détaillé</a:t>
            </a:r>
            <a:endParaRPr lang="fr-FR" sz="12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42091" y="13742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Maquette &amp; </a:t>
            </a:r>
            <a:r>
              <a:rPr lang="fr-FR" sz="1200" dirty="0" smtClean="0"/>
              <a:t>prototype</a:t>
            </a:r>
            <a:endParaRPr lang="fr-FR" sz="12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03298" y="138273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/>
              <a:t>Tests &amp; </a:t>
            </a:r>
            <a:r>
              <a:rPr lang="fr-FR" sz="1200" dirty="0" smtClean="0"/>
              <a:t>validation</a:t>
            </a:r>
            <a:endParaRPr lang="fr-FR" sz="1200" dirty="0"/>
          </a:p>
        </p:txBody>
      </p:sp>
      <p:grpSp>
        <p:nvGrpSpPr>
          <p:cNvPr id="2" name="Groupe 60"/>
          <p:cNvGrpSpPr/>
          <p:nvPr/>
        </p:nvGrpSpPr>
        <p:grpSpPr>
          <a:xfrm>
            <a:off x="217298" y="44624"/>
            <a:ext cx="6798304" cy="1942808"/>
            <a:chOff x="574129" y="622096"/>
            <a:chExt cx="6798304" cy="59134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069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24990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3472940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44681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394565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7372433" y="622098"/>
              <a:ext cx="0" cy="5913448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1525190" y="622096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74129" y="622098"/>
              <a:ext cx="0" cy="5913450"/>
            </a:xfrm>
            <a:prstGeom prst="line">
              <a:avLst/>
            </a:prstGeom>
            <a:ln w="63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èche droite 42"/>
          <p:cNvSpPr/>
          <p:nvPr/>
        </p:nvSpPr>
        <p:spPr>
          <a:xfrm>
            <a:off x="179515" y="940136"/>
            <a:ext cx="8253275" cy="83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057081" y="1032500"/>
            <a:ext cx="928225" cy="646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dk1"/>
                </a:solidFill>
              </a:rPr>
              <a:t>Restitution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42237" y="1032497"/>
            <a:ext cx="971551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</a:t>
            </a:r>
            <a:r>
              <a:rPr lang="fr-FR" sz="1200" dirty="0" smtClean="0"/>
              <a:t>onception préliminaire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5071606" y="1032500"/>
            <a:ext cx="973878" cy="740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Tests &amp; Validation</a:t>
            </a:r>
            <a:endParaRPr lang="fr-FR" sz="1200" dirty="0"/>
          </a:p>
        </p:txBody>
      </p:sp>
      <p:sp>
        <p:nvSpPr>
          <p:cNvPr id="48" name="Rectangle 47"/>
          <p:cNvSpPr/>
          <p:nvPr/>
        </p:nvSpPr>
        <p:spPr>
          <a:xfrm>
            <a:off x="4094660" y="1032497"/>
            <a:ext cx="966160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Maquettage </a:t>
            </a:r>
            <a:r>
              <a:rPr lang="fr-FR" sz="1200" dirty="0"/>
              <a:t>ou </a:t>
            </a:r>
            <a:r>
              <a:rPr lang="fr-FR" sz="1200" dirty="0" smtClean="0"/>
              <a:t>prototypage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3127520" y="1032497"/>
            <a:ext cx="957193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Conception </a:t>
            </a:r>
            <a:r>
              <a:rPr lang="fr-FR" sz="1200" dirty="0" smtClean="0"/>
              <a:t>détaillée, simulation</a:t>
            </a:r>
            <a:endParaRPr lang="fr-FR" sz="1200" dirty="0"/>
          </a:p>
        </p:txBody>
      </p:sp>
      <p:sp>
        <p:nvSpPr>
          <p:cNvPr id="53" name="Ellipse 52"/>
          <p:cNvSpPr/>
          <p:nvPr/>
        </p:nvSpPr>
        <p:spPr>
          <a:xfrm>
            <a:off x="7174236" y="1032496"/>
            <a:ext cx="646552" cy="646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70h</a:t>
            </a:r>
            <a:endParaRPr lang="fr-FR" sz="10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222646" y="134694"/>
            <a:ext cx="883144" cy="652805"/>
          </a:xfrm>
          <a:prstGeom prst="roundRect">
            <a:avLst>
              <a:gd name="adj" fmla="val 8406"/>
            </a:avLst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200" dirty="0" smtClean="0"/>
              <a:t>Étude de faisabilité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201806" y="1032496"/>
            <a:ext cx="1923769" cy="66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dk1"/>
                </a:solidFill>
              </a:rPr>
              <a:t>Idée, besoin et définition du projet</a:t>
            </a:r>
            <a:endParaRPr lang="fr-FR" sz="1200" dirty="0">
              <a:solidFill>
                <a:schemeClr val="dk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069760" y="764707"/>
            <a:ext cx="1000123" cy="3405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79513" y="1813412"/>
            <a:ext cx="8784976" cy="4495911"/>
          </a:xfrm>
          <a:prstGeom prst="roundRect">
            <a:avLst>
              <a:gd name="adj" fmla="val 431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10547" y="2420888"/>
            <a:ext cx="13047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Validation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des choix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de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conception.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79513" y="1772816"/>
            <a:ext cx="8784976" cy="504056"/>
          </a:xfrm>
          <a:prstGeom prst="roundRect">
            <a:avLst>
              <a:gd name="adj" fmla="val 30839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Propulsion de la voiture « course en cours »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" name="DSCF5647_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629590" y="2420888"/>
            <a:ext cx="4998720" cy="3749040"/>
          </a:xfrm>
          <a:prstGeom prst="rect">
            <a:avLst/>
          </a:prstGeom>
        </p:spPr>
      </p:pic>
      <p:pic>
        <p:nvPicPr>
          <p:cNvPr id="34" name="DSCF4980_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521339" y="3859757"/>
            <a:ext cx="2791709" cy="20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enu_tpworks_STI2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9000" y="-24880"/>
            <a:ext cx="2286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29000" y="455782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Projet 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ITEC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84105" y="2862465"/>
            <a:ext cx="177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chemeClr val="bg1">
                    <a:lumMod val="65000"/>
                  </a:schemeClr>
                </a:solidFill>
              </a:rPr>
              <a:t>FIN</a:t>
            </a:r>
            <a:endParaRPr lang="fr-FR" sz="7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aison 1_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Image 661" descr="piste_201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6657" y="190255"/>
            <a:ext cx="8650686" cy="1465448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51519" y="1859824"/>
            <a:ext cx="8645824" cy="4860000"/>
          </a:xfrm>
          <a:prstGeom prst="roundRect">
            <a:avLst>
              <a:gd name="adj" fmla="val 1164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fr-FR" dirty="0" smtClean="0">
                <a:solidFill>
                  <a:schemeClr val="bg1"/>
                </a:solidFill>
              </a:rPr>
              <a:t>Voiture « Course en cours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2651" y="229444"/>
            <a:ext cx="6012160" cy="15968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5" name="Picture 62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6423" y="377796"/>
            <a:ext cx="2107587" cy="12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6" name="Picture 626" descr="cartouch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0799" y="991033"/>
            <a:ext cx="762155" cy="4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914400" y="-6377"/>
            <a:ext cx="8229600" cy="48867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Evolution – conception des voitures</a:t>
            </a:r>
          </a:p>
        </p:txBody>
      </p:sp>
      <p:pic>
        <p:nvPicPr>
          <p:cNvPr id="346" name="Picture 6" descr="GetAttachme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89450" y="3209704"/>
            <a:ext cx="1470995" cy="111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0" name="Groupe 329"/>
          <p:cNvGrpSpPr/>
          <p:nvPr/>
        </p:nvGrpSpPr>
        <p:grpSpPr>
          <a:xfrm>
            <a:off x="426150" y="2809080"/>
            <a:ext cx="6251882" cy="1709884"/>
            <a:chOff x="426150" y="2809080"/>
            <a:chExt cx="6251882" cy="1709884"/>
          </a:xfrm>
        </p:grpSpPr>
        <p:pic>
          <p:nvPicPr>
            <p:cNvPr id="347" name="Picture 7" descr="produit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7876" y="3220871"/>
              <a:ext cx="1130156" cy="115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" name="Picture 84" descr="Améliorations 2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150" y="2809080"/>
              <a:ext cx="2867789" cy="17098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50" name="Group 316"/>
            <p:cNvGrpSpPr>
              <a:grpSpLocks/>
            </p:cNvGrpSpPr>
            <p:nvPr/>
          </p:nvGrpSpPr>
          <p:grpSpPr bwMode="auto">
            <a:xfrm>
              <a:off x="3688854" y="3258313"/>
              <a:ext cx="1444802" cy="1026570"/>
              <a:chOff x="10542" y="7290"/>
              <a:chExt cx="3801" cy="3157"/>
            </a:xfrm>
          </p:grpSpPr>
          <p:sp>
            <p:nvSpPr>
              <p:cNvPr id="351" name="Freeform 317"/>
              <p:cNvSpPr>
                <a:spLocks/>
              </p:cNvSpPr>
              <p:nvPr/>
            </p:nvSpPr>
            <p:spPr bwMode="auto">
              <a:xfrm>
                <a:off x="12492" y="7290"/>
                <a:ext cx="1851" cy="2842"/>
              </a:xfrm>
              <a:custGeom>
                <a:avLst/>
                <a:gdLst/>
                <a:ahLst/>
                <a:cxnLst>
                  <a:cxn ang="0">
                    <a:pos x="1560" y="2842"/>
                  </a:cxn>
                  <a:cxn ang="0">
                    <a:pos x="1716" y="2842"/>
                  </a:cxn>
                  <a:cxn ang="0">
                    <a:pos x="1765" y="2809"/>
                  </a:cxn>
                  <a:cxn ang="0">
                    <a:pos x="1823" y="2809"/>
                  </a:cxn>
                  <a:cxn ang="0">
                    <a:pos x="1823" y="2611"/>
                  </a:cxn>
                  <a:cxn ang="0">
                    <a:pos x="1823" y="2199"/>
                  </a:cxn>
                  <a:cxn ang="0">
                    <a:pos x="1775" y="2199"/>
                  </a:cxn>
                  <a:cxn ang="0">
                    <a:pos x="1775" y="1669"/>
                  </a:cxn>
                  <a:cxn ang="0">
                    <a:pos x="1765" y="1608"/>
                  </a:cxn>
                  <a:cxn ang="0">
                    <a:pos x="1716" y="1513"/>
                  </a:cxn>
                  <a:cxn ang="0">
                    <a:pos x="1660" y="1480"/>
                  </a:cxn>
                  <a:cxn ang="0">
                    <a:pos x="1321" y="1374"/>
                  </a:cxn>
                  <a:cxn ang="0">
                    <a:pos x="1143" y="1233"/>
                  </a:cxn>
                  <a:cxn ang="0">
                    <a:pos x="1127" y="1193"/>
                  </a:cxn>
                  <a:cxn ang="0">
                    <a:pos x="1127" y="1073"/>
                  </a:cxn>
                  <a:cxn ang="0">
                    <a:pos x="1321" y="1021"/>
                  </a:cxn>
                  <a:cxn ang="0">
                    <a:pos x="1560" y="974"/>
                  </a:cxn>
                  <a:cxn ang="0">
                    <a:pos x="1775" y="953"/>
                  </a:cxn>
                  <a:cxn ang="0">
                    <a:pos x="1851" y="953"/>
                  </a:cxn>
                  <a:cxn ang="0">
                    <a:pos x="1849" y="55"/>
                  </a:cxn>
                  <a:cxn ang="0">
                    <a:pos x="365" y="51"/>
                  </a:cxn>
                  <a:cxn ang="0">
                    <a:pos x="0" y="0"/>
                  </a:cxn>
                  <a:cxn ang="0">
                    <a:pos x="0" y="156"/>
                  </a:cxn>
                  <a:cxn ang="0">
                    <a:pos x="221" y="213"/>
                  </a:cxn>
                  <a:cxn ang="0">
                    <a:pos x="1559" y="213"/>
                  </a:cxn>
                  <a:cxn ang="0">
                    <a:pos x="1560" y="778"/>
                  </a:cxn>
                  <a:cxn ang="0">
                    <a:pos x="1412" y="778"/>
                  </a:cxn>
                  <a:cxn ang="0">
                    <a:pos x="1101" y="847"/>
                  </a:cxn>
                  <a:cxn ang="0">
                    <a:pos x="923" y="953"/>
                  </a:cxn>
                  <a:cxn ang="0">
                    <a:pos x="1003" y="1132"/>
                  </a:cxn>
                  <a:cxn ang="0">
                    <a:pos x="1104" y="1271"/>
                  </a:cxn>
                  <a:cxn ang="0">
                    <a:pos x="1254" y="1480"/>
                  </a:cxn>
                  <a:cxn ang="0">
                    <a:pos x="1390" y="1608"/>
                  </a:cxn>
                  <a:cxn ang="0">
                    <a:pos x="1447" y="1678"/>
                  </a:cxn>
                  <a:cxn ang="0">
                    <a:pos x="1490" y="1768"/>
                  </a:cxn>
                  <a:cxn ang="0">
                    <a:pos x="1492" y="1876"/>
                  </a:cxn>
                  <a:cxn ang="0">
                    <a:pos x="1492" y="2060"/>
                  </a:cxn>
                  <a:cxn ang="0">
                    <a:pos x="1492" y="2380"/>
                  </a:cxn>
                  <a:cxn ang="0">
                    <a:pos x="1560" y="2380"/>
                  </a:cxn>
                  <a:cxn ang="0">
                    <a:pos x="1560" y="2842"/>
                  </a:cxn>
                </a:cxnLst>
                <a:rect l="0" t="0" r="r" b="b"/>
                <a:pathLst>
                  <a:path w="1851" h="2842">
                    <a:moveTo>
                      <a:pt x="1560" y="2842"/>
                    </a:moveTo>
                    <a:lnTo>
                      <a:pt x="1716" y="2842"/>
                    </a:lnTo>
                    <a:lnTo>
                      <a:pt x="1765" y="2809"/>
                    </a:lnTo>
                    <a:lnTo>
                      <a:pt x="1823" y="2809"/>
                    </a:lnTo>
                    <a:lnTo>
                      <a:pt x="1823" y="2611"/>
                    </a:lnTo>
                    <a:lnTo>
                      <a:pt x="1823" y="2199"/>
                    </a:lnTo>
                    <a:lnTo>
                      <a:pt x="1775" y="2199"/>
                    </a:lnTo>
                    <a:lnTo>
                      <a:pt x="1775" y="1669"/>
                    </a:lnTo>
                    <a:lnTo>
                      <a:pt x="1765" y="1608"/>
                    </a:lnTo>
                    <a:lnTo>
                      <a:pt x="1716" y="1513"/>
                    </a:lnTo>
                    <a:lnTo>
                      <a:pt x="1660" y="1480"/>
                    </a:lnTo>
                    <a:lnTo>
                      <a:pt x="1321" y="1374"/>
                    </a:lnTo>
                    <a:lnTo>
                      <a:pt x="1143" y="1233"/>
                    </a:lnTo>
                    <a:lnTo>
                      <a:pt x="1127" y="1193"/>
                    </a:lnTo>
                    <a:lnTo>
                      <a:pt x="1127" y="1073"/>
                    </a:lnTo>
                    <a:lnTo>
                      <a:pt x="1321" y="1021"/>
                    </a:lnTo>
                    <a:lnTo>
                      <a:pt x="1560" y="974"/>
                    </a:lnTo>
                    <a:lnTo>
                      <a:pt x="1775" y="953"/>
                    </a:lnTo>
                    <a:lnTo>
                      <a:pt x="1851" y="953"/>
                    </a:lnTo>
                    <a:lnTo>
                      <a:pt x="1849" y="55"/>
                    </a:lnTo>
                    <a:lnTo>
                      <a:pt x="365" y="51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21" y="213"/>
                    </a:lnTo>
                    <a:lnTo>
                      <a:pt x="1559" y="213"/>
                    </a:lnTo>
                    <a:lnTo>
                      <a:pt x="1560" y="778"/>
                    </a:lnTo>
                    <a:lnTo>
                      <a:pt x="1412" y="778"/>
                    </a:lnTo>
                    <a:lnTo>
                      <a:pt x="1101" y="847"/>
                    </a:lnTo>
                    <a:lnTo>
                      <a:pt x="923" y="953"/>
                    </a:lnTo>
                    <a:lnTo>
                      <a:pt x="1003" y="1132"/>
                    </a:lnTo>
                    <a:lnTo>
                      <a:pt x="1104" y="1271"/>
                    </a:lnTo>
                    <a:lnTo>
                      <a:pt x="1254" y="1480"/>
                    </a:lnTo>
                    <a:lnTo>
                      <a:pt x="1390" y="1608"/>
                    </a:lnTo>
                    <a:lnTo>
                      <a:pt x="1447" y="1678"/>
                    </a:lnTo>
                    <a:lnTo>
                      <a:pt x="1490" y="1768"/>
                    </a:lnTo>
                    <a:lnTo>
                      <a:pt x="1492" y="1876"/>
                    </a:lnTo>
                    <a:lnTo>
                      <a:pt x="1492" y="2060"/>
                    </a:lnTo>
                    <a:lnTo>
                      <a:pt x="1492" y="2380"/>
                    </a:lnTo>
                    <a:lnTo>
                      <a:pt x="1560" y="2380"/>
                    </a:lnTo>
                    <a:lnTo>
                      <a:pt x="1560" y="28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Freeform 318"/>
              <p:cNvSpPr>
                <a:spLocks/>
              </p:cNvSpPr>
              <p:nvPr/>
            </p:nvSpPr>
            <p:spPr bwMode="auto">
              <a:xfrm>
                <a:off x="10640" y="7290"/>
                <a:ext cx="1858" cy="2839"/>
              </a:xfrm>
              <a:custGeom>
                <a:avLst/>
                <a:gdLst/>
                <a:ahLst/>
                <a:cxnLst>
                  <a:cxn ang="0">
                    <a:pos x="291" y="2839"/>
                  </a:cxn>
                  <a:cxn ang="0">
                    <a:pos x="135" y="2839"/>
                  </a:cxn>
                  <a:cxn ang="0">
                    <a:pos x="86" y="2806"/>
                  </a:cxn>
                  <a:cxn ang="0">
                    <a:pos x="28" y="2806"/>
                  </a:cxn>
                  <a:cxn ang="0">
                    <a:pos x="28" y="2608"/>
                  </a:cxn>
                  <a:cxn ang="0">
                    <a:pos x="28" y="2196"/>
                  </a:cxn>
                  <a:cxn ang="0">
                    <a:pos x="76" y="2196"/>
                  </a:cxn>
                  <a:cxn ang="0">
                    <a:pos x="76" y="1666"/>
                  </a:cxn>
                  <a:cxn ang="0">
                    <a:pos x="86" y="1605"/>
                  </a:cxn>
                  <a:cxn ang="0">
                    <a:pos x="135" y="1510"/>
                  </a:cxn>
                  <a:cxn ang="0">
                    <a:pos x="191" y="1477"/>
                  </a:cxn>
                  <a:cxn ang="0">
                    <a:pos x="530" y="1371"/>
                  </a:cxn>
                  <a:cxn ang="0">
                    <a:pos x="708" y="1230"/>
                  </a:cxn>
                  <a:cxn ang="0">
                    <a:pos x="724" y="1190"/>
                  </a:cxn>
                  <a:cxn ang="0">
                    <a:pos x="724" y="1070"/>
                  </a:cxn>
                  <a:cxn ang="0">
                    <a:pos x="530" y="1018"/>
                  </a:cxn>
                  <a:cxn ang="0">
                    <a:pos x="291" y="971"/>
                  </a:cxn>
                  <a:cxn ang="0">
                    <a:pos x="76" y="950"/>
                  </a:cxn>
                  <a:cxn ang="0">
                    <a:pos x="0" y="950"/>
                  </a:cxn>
                  <a:cxn ang="0">
                    <a:pos x="2" y="52"/>
                  </a:cxn>
                  <a:cxn ang="0">
                    <a:pos x="1486" y="48"/>
                  </a:cxn>
                  <a:cxn ang="0">
                    <a:pos x="1858" y="0"/>
                  </a:cxn>
                  <a:cxn ang="0">
                    <a:pos x="1858" y="150"/>
                  </a:cxn>
                  <a:cxn ang="0">
                    <a:pos x="1630" y="210"/>
                  </a:cxn>
                  <a:cxn ang="0">
                    <a:pos x="292" y="210"/>
                  </a:cxn>
                  <a:cxn ang="0">
                    <a:pos x="291" y="775"/>
                  </a:cxn>
                  <a:cxn ang="0">
                    <a:pos x="439" y="775"/>
                  </a:cxn>
                  <a:cxn ang="0">
                    <a:pos x="750" y="844"/>
                  </a:cxn>
                  <a:cxn ang="0">
                    <a:pos x="928" y="950"/>
                  </a:cxn>
                  <a:cxn ang="0">
                    <a:pos x="848" y="1129"/>
                  </a:cxn>
                  <a:cxn ang="0">
                    <a:pos x="747" y="1268"/>
                  </a:cxn>
                  <a:cxn ang="0">
                    <a:pos x="597" y="1477"/>
                  </a:cxn>
                  <a:cxn ang="0">
                    <a:pos x="461" y="1605"/>
                  </a:cxn>
                  <a:cxn ang="0">
                    <a:pos x="404" y="1675"/>
                  </a:cxn>
                  <a:cxn ang="0">
                    <a:pos x="361" y="1765"/>
                  </a:cxn>
                  <a:cxn ang="0">
                    <a:pos x="359" y="1873"/>
                  </a:cxn>
                  <a:cxn ang="0">
                    <a:pos x="359" y="2057"/>
                  </a:cxn>
                  <a:cxn ang="0">
                    <a:pos x="359" y="2377"/>
                  </a:cxn>
                  <a:cxn ang="0">
                    <a:pos x="291" y="2377"/>
                  </a:cxn>
                  <a:cxn ang="0">
                    <a:pos x="291" y="2839"/>
                  </a:cxn>
                </a:cxnLst>
                <a:rect l="0" t="0" r="r" b="b"/>
                <a:pathLst>
                  <a:path w="1858" h="2839">
                    <a:moveTo>
                      <a:pt x="291" y="2839"/>
                    </a:moveTo>
                    <a:lnTo>
                      <a:pt x="135" y="2839"/>
                    </a:lnTo>
                    <a:lnTo>
                      <a:pt x="86" y="2806"/>
                    </a:lnTo>
                    <a:lnTo>
                      <a:pt x="28" y="2806"/>
                    </a:lnTo>
                    <a:lnTo>
                      <a:pt x="28" y="2608"/>
                    </a:lnTo>
                    <a:lnTo>
                      <a:pt x="28" y="2196"/>
                    </a:lnTo>
                    <a:lnTo>
                      <a:pt x="76" y="2196"/>
                    </a:lnTo>
                    <a:lnTo>
                      <a:pt x="76" y="1666"/>
                    </a:lnTo>
                    <a:lnTo>
                      <a:pt x="86" y="1605"/>
                    </a:lnTo>
                    <a:lnTo>
                      <a:pt x="135" y="1510"/>
                    </a:lnTo>
                    <a:lnTo>
                      <a:pt x="191" y="1477"/>
                    </a:lnTo>
                    <a:lnTo>
                      <a:pt x="530" y="1371"/>
                    </a:lnTo>
                    <a:lnTo>
                      <a:pt x="708" y="1230"/>
                    </a:lnTo>
                    <a:lnTo>
                      <a:pt x="724" y="1190"/>
                    </a:lnTo>
                    <a:lnTo>
                      <a:pt x="724" y="1070"/>
                    </a:lnTo>
                    <a:lnTo>
                      <a:pt x="530" y="1018"/>
                    </a:lnTo>
                    <a:lnTo>
                      <a:pt x="291" y="971"/>
                    </a:lnTo>
                    <a:lnTo>
                      <a:pt x="76" y="950"/>
                    </a:lnTo>
                    <a:lnTo>
                      <a:pt x="0" y="950"/>
                    </a:lnTo>
                    <a:lnTo>
                      <a:pt x="2" y="52"/>
                    </a:lnTo>
                    <a:lnTo>
                      <a:pt x="1486" y="48"/>
                    </a:lnTo>
                    <a:lnTo>
                      <a:pt x="1858" y="0"/>
                    </a:lnTo>
                    <a:lnTo>
                      <a:pt x="1858" y="150"/>
                    </a:lnTo>
                    <a:lnTo>
                      <a:pt x="1630" y="210"/>
                    </a:lnTo>
                    <a:lnTo>
                      <a:pt x="292" y="210"/>
                    </a:lnTo>
                    <a:lnTo>
                      <a:pt x="291" y="775"/>
                    </a:lnTo>
                    <a:lnTo>
                      <a:pt x="439" y="775"/>
                    </a:lnTo>
                    <a:lnTo>
                      <a:pt x="750" y="844"/>
                    </a:lnTo>
                    <a:lnTo>
                      <a:pt x="928" y="950"/>
                    </a:lnTo>
                    <a:lnTo>
                      <a:pt x="848" y="1129"/>
                    </a:lnTo>
                    <a:lnTo>
                      <a:pt x="747" y="1268"/>
                    </a:lnTo>
                    <a:lnTo>
                      <a:pt x="597" y="1477"/>
                    </a:lnTo>
                    <a:lnTo>
                      <a:pt x="461" y="1605"/>
                    </a:lnTo>
                    <a:lnTo>
                      <a:pt x="404" y="1675"/>
                    </a:lnTo>
                    <a:lnTo>
                      <a:pt x="361" y="1765"/>
                    </a:lnTo>
                    <a:lnTo>
                      <a:pt x="359" y="1873"/>
                    </a:lnTo>
                    <a:lnTo>
                      <a:pt x="359" y="2057"/>
                    </a:lnTo>
                    <a:lnTo>
                      <a:pt x="359" y="2377"/>
                    </a:lnTo>
                    <a:lnTo>
                      <a:pt x="291" y="2377"/>
                    </a:lnTo>
                    <a:lnTo>
                      <a:pt x="291" y="28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53" name="Group 319"/>
              <p:cNvGrpSpPr>
                <a:grpSpLocks/>
              </p:cNvGrpSpPr>
              <p:nvPr/>
            </p:nvGrpSpPr>
            <p:grpSpPr bwMode="auto">
              <a:xfrm>
                <a:off x="10542" y="7295"/>
                <a:ext cx="3787" cy="3152"/>
                <a:chOff x="12611" y="7999"/>
                <a:chExt cx="1898" cy="1338"/>
              </a:xfrm>
            </p:grpSpPr>
            <p:grpSp>
              <p:nvGrpSpPr>
                <p:cNvPr id="354" name="Group 320"/>
                <p:cNvGrpSpPr>
                  <a:grpSpLocks/>
                </p:cNvGrpSpPr>
                <p:nvPr/>
              </p:nvGrpSpPr>
              <p:grpSpPr bwMode="auto">
                <a:xfrm>
                  <a:off x="12756" y="8066"/>
                  <a:ext cx="1668" cy="1271"/>
                  <a:chOff x="9198" y="5006"/>
                  <a:chExt cx="1668" cy="1271"/>
                </a:xfrm>
              </p:grpSpPr>
              <p:sp>
                <p:nvSpPr>
                  <p:cNvPr id="506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9198" y="6092"/>
                    <a:ext cx="6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7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0246" y="6092"/>
                    <a:ext cx="6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8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10189" y="6276"/>
                    <a:ext cx="26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9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0117" y="6276"/>
                    <a:ext cx="7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0" name="Freeform 325"/>
                  <p:cNvSpPr>
                    <a:spLocks/>
                  </p:cNvSpPr>
                  <p:nvPr/>
                </p:nvSpPr>
                <p:spPr bwMode="auto">
                  <a:xfrm>
                    <a:off x="10543" y="5686"/>
                    <a:ext cx="1" cy="260"/>
                  </a:xfrm>
                  <a:custGeom>
                    <a:avLst/>
                    <a:gdLst/>
                    <a:ahLst/>
                    <a:cxnLst>
                      <a:cxn ang="0">
                        <a:pos x="0" y="260"/>
                      </a:cxn>
                      <a:cxn ang="0">
                        <a:pos x="0" y="3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60">
                        <a:moveTo>
                          <a:pt x="0" y="260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1" name="Freeform 326"/>
                  <p:cNvSpPr>
                    <a:spLocks/>
                  </p:cNvSpPr>
                  <p:nvPr/>
                </p:nvSpPr>
                <p:spPr bwMode="auto">
                  <a:xfrm>
                    <a:off x="10458" y="5619"/>
                    <a:ext cx="24" cy="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1" y="4"/>
                      </a:cxn>
                      <a:cxn ang="0">
                        <a:pos x="3" y="3"/>
                      </a:cxn>
                      <a:cxn ang="0">
                        <a:pos x="5" y="3"/>
                      </a:cxn>
                      <a:cxn ang="0">
                        <a:pos x="8" y="2"/>
                      </a:cxn>
                      <a:cxn ang="0">
                        <a:pos x="11" y="2"/>
                      </a:cxn>
                      <a:cxn ang="0">
                        <a:pos x="13" y="2"/>
                      </a:cxn>
                      <a:cxn ang="0">
                        <a:pos x="17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6">
                        <a:moveTo>
                          <a:pt x="0" y="6"/>
                        </a:move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2" name="Freeform 327"/>
                  <p:cNvSpPr>
                    <a:spLocks/>
                  </p:cNvSpPr>
                  <p:nvPr/>
                </p:nvSpPr>
                <p:spPr bwMode="auto">
                  <a:xfrm>
                    <a:off x="10482" y="5618"/>
                    <a:ext cx="36" cy="3"/>
                  </a:xfrm>
                  <a:custGeom>
                    <a:avLst/>
                    <a:gdLst/>
                    <a:ahLst/>
                    <a:cxnLst>
                      <a:cxn ang="0">
                        <a:pos x="36" y="3"/>
                      </a:cxn>
                      <a:cxn ang="0">
                        <a:pos x="33" y="1"/>
                      </a:cxn>
                      <a:cxn ang="0">
                        <a:pos x="31" y="1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21" y="0"/>
                      </a:cxn>
                      <a:cxn ang="0">
                        <a:pos x="19" y="0"/>
                      </a:cxn>
                      <a:cxn ang="0">
                        <a:pos x="16" y="0"/>
                      </a:cxn>
                      <a:cxn ang="0">
                        <a:pos x="12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6" h="3">
                        <a:moveTo>
                          <a:pt x="36" y="3"/>
                        </a:moveTo>
                        <a:lnTo>
                          <a:pt x="33" y="1"/>
                        </a:lnTo>
                        <a:lnTo>
                          <a:pt x="31" y="1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3" name="Freeform 328"/>
                  <p:cNvSpPr>
                    <a:spLocks/>
                  </p:cNvSpPr>
                  <p:nvPr/>
                </p:nvSpPr>
                <p:spPr bwMode="auto">
                  <a:xfrm>
                    <a:off x="10510" y="5621"/>
                    <a:ext cx="33" cy="65"/>
                  </a:xfrm>
                  <a:custGeom>
                    <a:avLst/>
                    <a:gdLst/>
                    <a:ahLst/>
                    <a:cxnLst>
                      <a:cxn ang="0">
                        <a:pos x="33" y="65"/>
                      </a:cxn>
                      <a:cxn ang="0">
                        <a:pos x="29" y="62"/>
                      </a:cxn>
                      <a:cxn ang="0">
                        <a:pos x="25" y="60"/>
                      </a:cxn>
                      <a:cxn ang="0">
                        <a:pos x="21" y="57"/>
                      </a:cxn>
                      <a:cxn ang="0">
                        <a:pos x="17" y="53"/>
                      </a:cxn>
                      <a:cxn ang="0">
                        <a:pos x="15" y="52"/>
                      </a:cxn>
                      <a:cxn ang="0">
                        <a:pos x="13" y="52"/>
                      </a:cxn>
                      <a:cxn ang="0">
                        <a:pos x="12" y="50"/>
                      </a:cxn>
                      <a:cxn ang="0">
                        <a:pos x="11" y="49"/>
                      </a:cxn>
                      <a:cxn ang="0">
                        <a:pos x="9" y="48"/>
                      </a:cxn>
                      <a:cxn ang="0">
                        <a:pos x="8" y="46"/>
                      </a:cxn>
                      <a:cxn ang="0">
                        <a:pos x="7" y="45"/>
                      </a:cxn>
                      <a:cxn ang="0">
                        <a:pos x="5" y="42"/>
                      </a:cxn>
                      <a:cxn ang="0">
                        <a:pos x="4" y="42"/>
                      </a:cxn>
                      <a:cxn ang="0">
                        <a:pos x="4" y="41"/>
                      </a:cxn>
                      <a:cxn ang="0">
                        <a:pos x="3" y="38"/>
                      </a:cxn>
                      <a:cxn ang="0">
                        <a:pos x="3" y="36"/>
                      </a:cxn>
                      <a:cxn ang="0">
                        <a:pos x="3" y="34"/>
                      </a:cxn>
                      <a:cxn ang="0">
                        <a:pos x="1" y="33"/>
                      </a:cxn>
                      <a:cxn ang="0">
                        <a:pos x="1" y="30"/>
                      </a:cxn>
                      <a:cxn ang="0">
                        <a:pos x="1" y="29"/>
                      </a:cxn>
                      <a:cxn ang="0">
                        <a:pos x="1" y="25"/>
                      </a:cxn>
                      <a:cxn ang="0">
                        <a:pos x="1" y="21"/>
                      </a:cxn>
                      <a:cxn ang="0">
                        <a:pos x="0" y="17"/>
                      </a:cxn>
                      <a:cxn ang="0">
                        <a:pos x="1" y="13"/>
                      </a:cxn>
                      <a:cxn ang="0">
                        <a:pos x="1" y="10"/>
                      </a:cxn>
                      <a:cxn ang="0">
                        <a:pos x="1" y="8"/>
                      </a:cxn>
                      <a:cxn ang="0">
                        <a:pos x="1" y="6"/>
                      </a:cxn>
                      <a:cxn ang="0">
                        <a:pos x="1" y="5"/>
                      </a:cxn>
                      <a:cxn ang="0">
                        <a:pos x="1" y="4"/>
                      </a:cxn>
                      <a:cxn ang="0">
                        <a:pos x="3" y="2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33" h="65">
                        <a:moveTo>
                          <a:pt x="33" y="65"/>
                        </a:moveTo>
                        <a:lnTo>
                          <a:pt x="29" y="62"/>
                        </a:lnTo>
                        <a:lnTo>
                          <a:pt x="25" y="60"/>
                        </a:lnTo>
                        <a:lnTo>
                          <a:pt x="21" y="57"/>
                        </a:lnTo>
                        <a:lnTo>
                          <a:pt x="17" y="53"/>
                        </a:lnTo>
                        <a:lnTo>
                          <a:pt x="15" y="52"/>
                        </a:lnTo>
                        <a:lnTo>
                          <a:pt x="13" y="52"/>
                        </a:lnTo>
                        <a:lnTo>
                          <a:pt x="12" y="50"/>
                        </a:lnTo>
                        <a:lnTo>
                          <a:pt x="11" y="49"/>
                        </a:lnTo>
                        <a:lnTo>
                          <a:pt x="9" y="48"/>
                        </a:lnTo>
                        <a:lnTo>
                          <a:pt x="8" y="46"/>
                        </a:lnTo>
                        <a:lnTo>
                          <a:pt x="7" y="45"/>
                        </a:lnTo>
                        <a:lnTo>
                          <a:pt x="5" y="42"/>
                        </a:lnTo>
                        <a:lnTo>
                          <a:pt x="4" y="42"/>
                        </a:lnTo>
                        <a:lnTo>
                          <a:pt x="4" y="41"/>
                        </a:lnTo>
                        <a:lnTo>
                          <a:pt x="3" y="38"/>
                        </a:lnTo>
                        <a:lnTo>
                          <a:pt x="3" y="36"/>
                        </a:lnTo>
                        <a:lnTo>
                          <a:pt x="3" y="34"/>
                        </a:lnTo>
                        <a:lnTo>
                          <a:pt x="1" y="33"/>
                        </a:lnTo>
                        <a:lnTo>
                          <a:pt x="1" y="30"/>
                        </a:lnTo>
                        <a:lnTo>
                          <a:pt x="1" y="29"/>
                        </a:lnTo>
                        <a:lnTo>
                          <a:pt x="1" y="25"/>
                        </a:lnTo>
                        <a:lnTo>
                          <a:pt x="1" y="21"/>
                        </a:lnTo>
                        <a:lnTo>
                          <a:pt x="0" y="17"/>
                        </a:lnTo>
                        <a:lnTo>
                          <a:pt x="1" y="13"/>
                        </a:lnTo>
                        <a:lnTo>
                          <a:pt x="1" y="10"/>
                        </a:lnTo>
                        <a:lnTo>
                          <a:pt x="1" y="8"/>
                        </a:lnTo>
                        <a:lnTo>
                          <a:pt x="1" y="6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4" name="Freeform 329"/>
                  <p:cNvSpPr>
                    <a:spLocks/>
                  </p:cNvSpPr>
                  <p:nvPr/>
                </p:nvSpPr>
                <p:spPr bwMode="auto">
                  <a:xfrm>
                    <a:off x="10322" y="5763"/>
                    <a:ext cx="136" cy="139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131" y="4"/>
                      </a:cxn>
                      <a:cxn ang="0">
                        <a:pos x="124" y="9"/>
                      </a:cxn>
                      <a:cxn ang="0">
                        <a:pos x="119" y="15"/>
                      </a:cxn>
                      <a:cxn ang="0">
                        <a:pos x="113" y="19"/>
                      </a:cxn>
                      <a:cxn ang="0">
                        <a:pos x="109" y="23"/>
                      </a:cxn>
                      <a:cxn ang="0">
                        <a:pos x="100" y="31"/>
                      </a:cxn>
                      <a:cxn ang="0">
                        <a:pos x="91" y="40"/>
                      </a:cxn>
                      <a:cxn ang="0">
                        <a:pos x="81" y="48"/>
                      </a:cxn>
                      <a:cxn ang="0">
                        <a:pos x="72" y="57"/>
                      </a:cxn>
                      <a:cxn ang="0">
                        <a:pos x="63" y="67"/>
                      </a:cxn>
                      <a:cxn ang="0">
                        <a:pos x="55" y="75"/>
                      </a:cxn>
                      <a:cxn ang="0">
                        <a:pos x="47" y="84"/>
                      </a:cxn>
                      <a:cxn ang="0">
                        <a:pos x="39" y="92"/>
                      </a:cxn>
                      <a:cxn ang="0">
                        <a:pos x="32" y="101"/>
                      </a:cxn>
                      <a:cxn ang="0">
                        <a:pos x="27" y="107"/>
                      </a:cxn>
                      <a:cxn ang="0">
                        <a:pos x="21" y="113"/>
                      </a:cxn>
                      <a:cxn ang="0">
                        <a:pos x="16" y="120"/>
                      </a:cxn>
                      <a:cxn ang="0">
                        <a:pos x="11" y="125"/>
                      </a:cxn>
                      <a:cxn ang="0">
                        <a:pos x="0" y="139"/>
                      </a:cxn>
                      <a:cxn ang="0">
                        <a:pos x="4" y="136"/>
                      </a:cxn>
                      <a:cxn ang="0">
                        <a:pos x="7" y="132"/>
                      </a:cxn>
                      <a:cxn ang="0">
                        <a:pos x="11" y="129"/>
                      </a:cxn>
                      <a:cxn ang="0">
                        <a:pos x="13" y="127"/>
                      </a:cxn>
                      <a:cxn ang="0">
                        <a:pos x="17" y="124"/>
                      </a:cxn>
                      <a:cxn ang="0">
                        <a:pos x="20" y="121"/>
                      </a:cxn>
                      <a:cxn ang="0">
                        <a:pos x="24" y="119"/>
                      </a:cxn>
                      <a:cxn ang="0">
                        <a:pos x="27" y="115"/>
                      </a:cxn>
                      <a:cxn ang="0">
                        <a:pos x="29" y="112"/>
                      </a:cxn>
                      <a:cxn ang="0">
                        <a:pos x="33" y="109"/>
                      </a:cxn>
                      <a:cxn ang="0">
                        <a:pos x="36" y="107"/>
                      </a:cxn>
                      <a:cxn ang="0">
                        <a:pos x="39" y="103"/>
                      </a:cxn>
                    </a:cxnLst>
                    <a:rect l="0" t="0" r="r" b="b"/>
                    <a:pathLst>
                      <a:path w="136" h="139">
                        <a:moveTo>
                          <a:pt x="136" y="0"/>
                        </a:moveTo>
                        <a:lnTo>
                          <a:pt x="131" y="4"/>
                        </a:lnTo>
                        <a:lnTo>
                          <a:pt x="124" y="9"/>
                        </a:lnTo>
                        <a:lnTo>
                          <a:pt x="119" y="15"/>
                        </a:lnTo>
                        <a:lnTo>
                          <a:pt x="113" y="19"/>
                        </a:lnTo>
                        <a:lnTo>
                          <a:pt x="109" y="23"/>
                        </a:lnTo>
                        <a:lnTo>
                          <a:pt x="100" y="31"/>
                        </a:lnTo>
                        <a:lnTo>
                          <a:pt x="91" y="40"/>
                        </a:lnTo>
                        <a:lnTo>
                          <a:pt x="81" y="48"/>
                        </a:lnTo>
                        <a:lnTo>
                          <a:pt x="72" y="57"/>
                        </a:lnTo>
                        <a:lnTo>
                          <a:pt x="63" y="67"/>
                        </a:lnTo>
                        <a:lnTo>
                          <a:pt x="55" y="75"/>
                        </a:lnTo>
                        <a:lnTo>
                          <a:pt x="47" y="84"/>
                        </a:lnTo>
                        <a:lnTo>
                          <a:pt x="39" y="92"/>
                        </a:lnTo>
                        <a:lnTo>
                          <a:pt x="32" y="101"/>
                        </a:lnTo>
                        <a:lnTo>
                          <a:pt x="27" y="107"/>
                        </a:lnTo>
                        <a:lnTo>
                          <a:pt x="21" y="113"/>
                        </a:lnTo>
                        <a:lnTo>
                          <a:pt x="16" y="120"/>
                        </a:lnTo>
                        <a:lnTo>
                          <a:pt x="11" y="125"/>
                        </a:lnTo>
                        <a:lnTo>
                          <a:pt x="0" y="139"/>
                        </a:lnTo>
                        <a:lnTo>
                          <a:pt x="4" y="136"/>
                        </a:lnTo>
                        <a:lnTo>
                          <a:pt x="7" y="132"/>
                        </a:lnTo>
                        <a:lnTo>
                          <a:pt x="11" y="129"/>
                        </a:lnTo>
                        <a:lnTo>
                          <a:pt x="13" y="127"/>
                        </a:lnTo>
                        <a:lnTo>
                          <a:pt x="17" y="124"/>
                        </a:lnTo>
                        <a:lnTo>
                          <a:pt x="20" y="121"/>
                        </a:lnTo>
                        <a:lnTo>
                          <a:pt x="24" y="119"/>
                        </a:lnTo>
                        <a:lnTo>
                          <a:pt x="27" y="115"/>
                        </a:lnTo>
                        <a:lnTo>
                          <a:pt x="29" y="112"/>
                        </a:lnTo>
                        <a:lnTo>
                          <a:pt x="33" y="109"/>
                        </a:lnTo>
                        <a:lnTo>
                          <a:pt x="36" y="107"/>
                        </a:lnTo>
                        <a:lnTo>
                          <a:pt x="39" y="10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5" name="Freeform 330"/>
                  <p:cNvSpPr>
                    <a:spLocks/>
                  </p:cNvSpPr>
                  <p:nvPr/>
                </p:nvSpPr>
                <p:spPr bwMode="auto">
                  <a:xfrm>
                    <a:off x="10365" y="5860"/>
                    <a:ext cx="44" cy="68"/>
                  </a:xfrm>
                  <a:custGeom>
                    <a:avLst/>
                    <a:gdLst/>
                    <a:ahLst/>
                    <a:cxnLst>
                      <a:cxn ang="0">
                        <a:pos x="44" y="68"/>
                      </a:cxn>
                      <a:cxn ang="0">
                        <a:pos x="42" y="62"/>
                      </a:cxn>
                      <a:cxn ang="0">
                        <a:pos x="40" y="54"/>
                      </a:cxn>
                      <a:cxn ang="0">
                        <a:pos x="40" y="50"/>
                      </a:cxn>
                      <a:cxn ang="0">
                        <a:pos x="38" y="47"/>
                      </a:cxn>
                      <a:cxn ang="0">
                        <a:pos x="37" y="42"/>
                      </a:cxn>
                      <a:cxn ang="0">
                        <a:pos x="36" y="36"/>
                      </a:cxn>
                      <a:cxn ang="0">
                        <a:pos x="34" y="32"/>
                      </a:cxn>
                      <a:cxn ang="0">
                        <a:pos x="33" y="28"/>
                      </a:cxn>
                      <a:cxn ang="0">
                        <a:pos x="30" y="23"/>
                      </a:cxn>
                      <a:cxn ang="0">
                        <a:pos x="29" y="22"/>
                      </a:cxn>
                      <a:cxn ang="0">
                        <a:pos x="29" y="19"/>
                      </a:cxn>
                      <a:cxn ang="0">
                        <a:pos x="28" y="16"/>
                      </a:cxn>
                      <a:cxn ang="0">
                        <a:pos x="25" y="14"/>
                      </a:cxn>
                      <a:cxn ang="0">
                        <a:pos x="24" y="11"/>
                      </a:cxn>
                      <a:cxn ang="0">
                        <a:pos x="22" y="10"/>
                      </a:cxn>
                      <a:cxn ang="0">
                        <a:pos x="21" y="8"/>
                      </a:cxn>
                      <a:cxn ang="0">
                        <a:pos x="20" y="7"/>
                      </a:cxn>
                      <a:cxn ang="0">
                        <a:pos x="20" y="6"/>
                      </a:cxn>
                      <a:cxn ang="0">
                        <a:pos x="18" y="6"/>
                      </a:cxn>
                      <a:cxn ang="0">
                        <a:pos x="17" y="4"/>
                      </a:cxn>
                      <a:cxn ang="0">
                        <a:pos x="16" y="3"/>
                      </a:cxn>
                      <a:cxn ang="0">
                        <a:pos x="14" y="3"/>
                      </a:cxn>
                      <a:cxn ang="0">
                        <a:pos x="13" y="2"/>
                      </a:cxn>
                      <a:cxn ang="0">
                        <a:pos x="12" y="0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5" y="2"/>
                      </a:cxn>
                      <a:cxn ang="0">
                        <a:pos x="2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44" h="68">
                        <a:moveTo>
                          <a:pt x="44" y="68"/>
                        </a:moveTo>
                        <a:lnTo>
                          <a:pt x="42" y="62"/>
                        </a:lnTo>
                        <a:lnTo>
                          <a:pt x="40" y="54"/>
                        </a:lnTo>
                        <a:lnTo>
                          <a:pt x="40" y="50"/>
                        </a:lnTo>
                        <a:lnTo>
                          <a:pt x="38" y="47"/>
                        </a:lnTo>
                        <a:lnTo>
                          <a:pt x="37" y="42"/>
                        </a:lnTo>
                        <a:lnTo>
                          <a:pt x="36" y="36"/>
                        </a:lnTo>
                        <a:lnTo>
                          <a:pt x="34" y="32"/>
                        </a:lnTo>
                        <a:lnTo>
                          <a:pt x="33" y="28"/>
                        </a:lnTo>
                        <a:lnTo>
                          <a:pt x="30" y="23"/>
                        </a:lnTo>
                        <a:lnTo>
                          <a:pt x="29" y="22"/>
                        </a:lnTo>
                        <a:lnTo>
                          <a:pt x="29" y="19"/>
                        </a:lnTo>
                        <a:lnTo>
                          <a:pt x="28" y="16"/>
                        </a:lnTo>
                        <a:lnTo>
                          <a:pt x="25" y="14"/>
                        </a:lnTo>
                        <a:lnTo>
                          <a:pt x="24" y="11"/>
                        </a:lnTo>
                        <a:lnTo>
                          <a:pt x="22" y="10"/>
                        </a:lnTo>
                        <a:lnTo>
                          <a:pt x="21" y="8"/>
                        </a:lnTo>
                        <a:lnTo>
                          <a:pt x="20" y="7"/>
                        </a:lnTo>
                        <a:lnTo>
                          <a:pt x="20" y="6"/>
                        </a:lnTo>
                        <a:lnTo>
                          <a:pt x="18" y="6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4" y="3"/>
                        </a:lnTo>
                        <a:lnTo>
                          <a:pt x="13" y="2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2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6" name="Freeform 331"/>
                  <p:cNvSpPr>
                    <a:spLocks/>
                  </p:cNvSpPr>
                  <p:nvPr/>
                </p:nvSpPr>
                <p:spPr bwMode="auto">
                  <a:xfrm>
                    <a:off x="10361" y="5863"/>
                    <a:ext cx="4" cy="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2" y="1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4" h="3">
                        <a:moveTo>
                          <a:pt x="4" y="0"/>
                        </a:moveTo>
                        <a:lnTo>
                          <a:pt x="2" y="1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7" name="Freeform 332"/>
                  <p:cNvSpPr>
                    <a:spLocks/>
                  </p:cNvSpPr>
                  <p:nvPr/>
                </p:nvSpPr>
                <p:spPr bwMode="auto">
                  <a:xfrm>
                    <a:off x="10267" y="6150"/>
                    <a:ext cx="106" cy="81"/>
                  </a:xfrm>
                  <a:custGeom>
                    <a:avLst/>
                    <a:gdLst/>
                    <a:ahLst/>
                    <a:cxnLst>
                      <a:cxn ang="0">
                        <a:pos x="0" y="81"/>
                      </a:cxn>
                      <a:cxn ang="0">
                        <a:pos x="14" y="70"/>
                      </a:cxn>
                      <a:cxn ang="0">
                        <a:pos x="28" y="60"/>
                      </a:cxn>
                      <a:cxn ang="0">
                        <a:pos x="42" y="49"/>
                      </a:cxn>
                      <a:cxn ang="0">
                        <a:pos x="52" y="41"/>
                      </a:cxn>
                      <a:cxn ang="0">
                        <a:pos x="63" y="33"/>
                      </a:cxn>
                      <a:cxn ang="0">
                        <a:pos x="78" y="22"/>
                      </a:cxn>
                      <a:cxn ang="0">
                        <a:pos x="92" y="10"/>
                      </a:cxn>
                      <a:cxn ang="0">
                        <a:pos x="106" y="0"/>
                      </a:cxn>
                    </a:cxnLst>
                    <a:rect l="0" t="0" r="r" b="b"/>
                    <a:pathLst>
                      <a:path w="106" h="81">
                        <a:moveTo>
                          <a:pt x="0" y="81"/>
                        </a:moveTo>
                        <a:lnTo>
                          <a:pt x="14" y="70"/>
                        </a:lnTo>
                        <a:lnTo>
                          <a:pt x="28" y="60"/>
                        </a:lnTo>
                        <a:lnTo>
                          <a:pt x="42" y="49"/>
                        </a:lnTo>
                        <a:lnTo>
                          <a:pt x="52" y="41"/>
                        </a:lnTo>
                        <a:lnTo>
                          <a:pt x="63" y="33"/>
                        </a:lnTo>
                        <a:lnTo>
                          <a:pt x="78" y="22"/>
                        </a:lnTo>
                        <a:lnTo>
                          <a:pt x="92" y="10"/>
                        </a:lnTo>
                        <a:lnTo>
                          <a:pt x="10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8" name="Freeform 333"/>
                  <p:cNvSpPr>
                    <a:spLocks/>
                  </p:cNvSpPr>
                  <p:nvPr/>
                </p:nvSpPr>
                <p:spPr bwMode="auto">
                  <a:xfrm>
                    <a:off x="10218" y="6050"/>
                    <a:ext cx="49" cy="18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9"/>
                      </a:cxn>
                      <a:cxn ang="0">
                        <a:pos x="0" y="20"/>
                      </a:cxn>
                      <a:cxn ang="0">
                        <a:pos x="0" y="29"/>
                      </a:cxn>
                      <a:cxn ang="0">
                        <a:pos x="0" y="40"/>
                      </a:cxn>
                      <a:cxn ang="0">
                        <a:pos x="0" y="50"/>
                      </a:cxn>
                      <a:cxn ang="0">
                        <a:pos x="0" y="60"/>
                      </a:cxn>
                      <a:cxn ang="0">
                        <a:pos x="0" y="70"/>
                      </a:cxn>
                      <a:cxn ang="0">
                        <a:pos x="1" y="80"/>
                      </a:cxn>
                      <a:cxn ang="0">
                        <a:pos x="1" y="90"/>
                      </a:cxn>
                      <a:cxn ang="0">
                        <a:pos x="3" y="94"/>
                      </a:cxn>
                      <a:cxn ang="0">
                        <a:pos x="3" y="100"/>
                      </a:cxn>
                      <a:cxn ang="0">
                        <a:pos x="4" y="106"/>
                      </a:cxn>
                      <a:cxn ang="0">
                        <a:pos x="4" y="112"/>
                      </a:cxn>
                      <a:cxn ang="0">
                        <a:pos x="5" y="118"/>
                      </a:cxn>
                      <a:cxn ang="0">
                        <a:pos x="7" y="126"/>
                      </a:cxn>
                      <a:cxn ang="0">
                        <a:pos x="8" y="130"/>
                      </a:cxn>
                      <a:cxn ang="0">
                        <a:pos x="9" y="134"/>
                      </a:cxn>
                      <a:cxn ang="0">
                        <a:pos x="9" y="137"/>
                      </a:cxn>
                      <a:cxn ang="0">
                        <a:pos x="11" y="141"/>
                      </a:cxn>
                      <a:cxn ang="0">
                        <a:pos x="12" y="146"/>
                      </a:cxn>
                      <a:cxn ang="0">
                        <a:pos x="13" y="152"/>
                      </a:cxn>
                      <a:cxn ang="0">
                        <a:pos x="16" y="156"/>
                      </a:cxn>
                      <a:cxn ang="0">
                        <a:pos x="17" y="161"/>
                      </a:cxn>
                      <a:cxn ang="0">
                        <a:pos x="19" y="165"/>
                      </a:cxn>
                      <a:cxn ang="0">
                        <a:pos x="20" y="166"/>
                      </a:cxn>
                      <a:cxn ang="0">
                        <a:pos x="21" y="169"/>
                      </a:cxn>
                      <a:cxn ang="0">
                        <a:pos x="23" y="170"/>
                      </a:cxn>
                      <a:cxn ang="0">
                        <a:pos x="24" y="173"/>
                      </a:cxn>
                      <a:cxn ang="0">
                        <a:pos x="25" y="176"/>
                      </a:cxn>
                      <a:cxn ang="0">
                        <a:pos x="27" y="176"/>
                      </a:cxn>
                      <a:cxn ang="0">
                        <a:pos x="28" y="177"/>
                      </a:cxn>
                      <a:cxn ang="0">
                        <a:pos x="28" y="178"/>
                      </a:cxn>
                      <a:cxn ang="0">
                        <a:pos x="29" y="180"/>
                      </a:cxn>
                      <a:cxn ang="0">
                        <a:pos x="31" y="181"/>
                      </a:cxn>
                      <a:cxn ang="0">
                        <a:pos x="32" y="181"/>
                      </a:cxn>
                      <a:cxn ang="0">
                        <a:pos x="33" y="182"/>
                      </a:cxn>
                      <a:cxn ang="0">
                        <a:pos x="35" y="182"/>
                      </a:cxn>
                      <a:cxn ang="0">
                        <a:pos x="35" y="184"/>
                      </a:cxn>
                      <a:cxn ang="0">
                        <a:pos x="36" y="184"/>
                      </a:cxn>
                      <a:cxn ang="0">
                        <a:pos x="37" y="184"/>
                      </a:cxn>
                      <a:cxn ang="0">
                        <a:pos x="39" y="185"/>
                      </a:cxn>
                      <a:cxn ang="0">
                        <a:pos x="40" y="185"/>
                      </a:cxn>
                      <a:cxn ang="0">
                        <a:pos x="41" y="185"/>
                      </a:cxn>
                      <a:cxn ang="0">
                        <a:pos x="43" y="184"/>
                      </a:cxn>
                      <a:cxn ang="0">
                        <a:pos x="44" y="184"/>
                      </a:cxn>
                      <a:cxn ang="0">
                        <a:pos x="45" y="184"/>
                      </a:cxn>
                      <a:cxn ang="0">
                        <a:pos x="47" y="182"/>
                      </a:cxn>
                      <a:cxn ang="0">
                        <a:pos x="49" y="181"/>
                      </a:cxn>
                    </a:cxnLst>
                    <a:rect l="0" t="0" r="r" b="b"/>
                    <a:pathLst>
                      <a:path w="49" h="185">
                        <a:moveTo>
                          <a:pt x="1" y="0"/>
                        </a:moveTo>
                        <a:lnTo>
                          <a:pt x="0" y="9"/>
                        </a:lnTo>
                        <a:lnTo>
                          <a:pt x="0" y="20"/>
                        </a:lnTo>
                        <a:lnTo>
                          <a:pt x="0" y="29"/>
                        </a:lnTo>
                        <a:lnTo>
                          <a:pt x="0" y="40"/>
                        </a:lnTo>
                        <a:lnTo>
                          <a:pt x="0" y="50"/>
                        </a:lnTo>
                        <a:lnTo>
                          <a:pt x="0" y="60"/>
                        </a:lnTo>
                        <a:lnTo>
                          <a:pt x="0" y="70"/>
                        </a:lnTo>
                        <a:lnTo>
                          <a:pt x="1" y="80"/>
                        </a:lnTo>
                        <a:lnTo>
                          <a:pt x="1" y="90"/>
                        </a:lnTo>
                        <a:lnTo>
                          <a:pt x="3" y="94"/>
                        </a:lnTo>
                        <a:lnTo>
                          <a:pt x="3" y="100"/>
                        </a:lnTo>
                        <a:lnTo>
                          <a:pt x="4" y="106"/>
                        </a:lnTo>
                        <a:lnTo>
                          <a:pt x="4" y="112"/>
                        </a:lnTo>
                        <a:lnTo>
                          <a:pt x="5" y="118"/>
                        </a:lnTo>
                        <a:lnTo>
                          <a:pt x="7" y="126"/>
                        </a:lnTo>
                        <a:lnTo>
                          <a:pt x="8" y="130"/>
                        </a:lnTo>
                        <a:lnTo>
                          <a:pt x="9" y="134"/>
                        </a:lnTo>
                        <a:lnTo>
                          <a:pt x="9" y="137"/>
                        </a:lnTo>
                        <a:lnTo>
                          <a:pt x="11" y="141"/>
                        </a:lnTo>
                        <a:lnTo>
                          <a:pt x="12" y="146"/>
                        </a:lnTo>
                        <a:lnTo>
                          <a:pt x="13" y="152"/>
                        </a:lnTo>
                        <a:lnTo>
                          <a:pt x="16" y="156"/>
                        </a:lnTo>
                        <a:lnTo>
                          <a:pt x="17" y="161"/>
                        </a:lnTo>
                        <a:lnTo>
                          <a:pt x="19" y="165"/>
                        </a:lnTo>
                        <a:lnTo>
                          <a:pt x="20" y="166"/>
                        </a:lnTo>
                        <a:lnTo>
                          <a:pt x="21" y="169"/>
                        </a:lnTo>
                        <a:lnTo>
                          <a:pt x="23" y="170"/>
                        </a:lnTo>
                        <a:lnTo>
                          <a:pt x="24" y="173"/>
                        </a:lnTo>
                        <a:lnTo>
                          <a:pt x="25" y="176"/>
                        </a:lnTo>
                        <a:lnTo>
                          <a:pt x="27" y="176"/>
                        </a:lnTo>
                        <a:lnTo>
                          <a:pt x="28" y="177"/>
                        </a:lnTo>
                        <a:lnTo>
                          <a:pt x="28" y="178"/>
                        </a:lnTo>
                        <a:lnTo>
                          <a:pt x="29" y="180"/>
                        </a:lnTo>
                        <a:lnTo>
                          <a:pt x="31" y="181"/>
                        </a:lnTo>
                        <a:lnTo>
                          <a:pt x="32" y="181"/>
                        </a:lnTo>
                        <a:lnTo>
                          <a:pt x="33" y="182"/>
                        </a:lnTo>
                        <a:lnTo>
                          <a:pt x="35" y="182"/>
                        </a:lnTo>
                        <a:lnTo>
                          <a:pt x="35" y="184"/>
                        </a:lnTo>
                        <a:lnTo>
                          <a:pt x="36" y="184"/>
                        </a:lnTo>
                        <a:lnTo>
                          <a:pt x="37" y="184"/>
                        </a:lnTo>
                        <a:lnTo>
                          <a:pt x="39" y="185"/>
                        </a:lnTo>
                        <a:lnTo>
                          <a:pt x="40" y="185"/>
                        </a:lnTo>
                        <a:lnTo>
                          <a:pt x="41" y="185"/>
                        </a:lnTo>
                        <a:lnTo>
                          <a:pt x="43" y="184"/>
                        </a:lnTo>
                        <a:lnTo>
                          <a:pt x="44" y="184"/>
                        </a:lnTo>
                        <a:lnTo>
                          <a:pt x="45" y="184"/>
                        </a:lnTo>
                        <a:lnTo>
                          <a:pt x="47" y="182"/>
                        </a:lnTo>
                        <a:lnTo>
                          <a:pt x="49" y="18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9" name="Freeform 334"/>
                  <p:cNvSpPr>
                    <a:spLocks/>
                  </p:cNvSpPr>
                  <p:nvPr/>
                </p:nvSpPr>
                <p:spPr bwMode="auto">
                  <a:xfrm>
                    <a:off x="10189" y="6050"/>
                    <a:ext cx="30" cy="56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28" y="4"/>
                      </a:cxn>
                      <a:cxn ang="0">
                        <a:pos x="25" y="9"/>
                      </a:cxn>
                      <a:cxn ang="0">
                        <a:pos x="22" y="13"/>
                      </a:cxn>
                      <a:cxn ang="0">
                        <a:pos x="20" y="18"/>
                      </a:cxn>
                      <a:cxn ang="0">
                        <a:pos x="17" y="22"/>
                      </a:cxn>
                      <a:cxn ang="0">
                        <a:pos x="14" y="28"/>
                      </a:cxn>
                      <a:cxn ang="0">
                        <a:pos x="12" y="32"/>
                      </a:cxn>
                      <a:cxn ang="0">
                        <a:pos x="9" y="37"/>
                      </a:cxn>
                      <a:cxn ang="0">
                        <a:pos x="6" y="41"/>
                      </a:cxn>
                      <a:cxn ang="0">
                        <a:pos x="4" y="46"/>
                      </a:cxn>
                      <a:cxn ang="0">
                        <a:pos x="1" y="50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30" h="56">
                        <a:moveTo>
                          <a:pt x="30" y="0"/>
                        </a:moveTo>
                        <a:lnTo>
                          <a:pt x="28" y="4"/>
                        </a:lnTo>
                        <a:lnTo>
                          <a:pt x="25" y="9"/>
                        </a:lnTo>
                        <a:lnTo>
                          <a:pt x="22" y="13"/>
                        </a:lnTo>
                        <a:lnTo>
                          <a:pt x="20" y="18"/>
                        </a:lnTo>
                        <a:lnTo>
                          <a:pt x="17" y="22"/>
                        </a:lnTo>
                        <a:lnTo>
                          <a:pt x="14" y="28"/>
                        </a:lnTo>
                        <a:lnTo>
                          <a:pt x="12" y="32"/>
                        </a:lnTo>
                        <a:lnTo>
                          <a:pt x="9" y="37"/>
                        </a:lnTo>
                        <a:lnTo>
                          <a:pt x="6" y="41"/>
                        </a:lnTo>
                        <a:lnTo>
                          <a:pt x="4" y="46"/>
                        </a:lnTo>
                        <a:lnTo>
                          <a:pt x="1" y="50"/>
                        </a:lnTo>
                        <a:lnTo>
                          <a:pt x="0" y="5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0" name="Line 3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89" y="6106"/>
                    <a:ext cx="1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1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58" y="5763"/>
                    <a:ext cx="1" cy="18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2" name="Line 3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58" y="6150"/>
                    <a:ext cx="1" cy="12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3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10814" y="5238"/>
                    <a:ext cx="1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4" name="Freeform 339"/>
                  <p:cNvSpPr>
                    <a:spLocks/>
                  </p:cNvSpPr>
                  <p:nvPr/>
                </p:nvSpPr>
                <p:spPr bwMode="auto">
                  <a:xfrm>
                    <a:off x="10494" y="5238"/>
                    <a:ext cx="320" cy="105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3" y="103"/>
                      </a:cxn>
                      <a:cxn ang="0">
                        <a:pos x="4" y="99"/>
                      </a:cxn>
                      <a:cxn ang="0">
                        <a:pos x="5" y="95"/>
                      </a:cxn>
                      <a:cxn ang="0">
                        <a:pos x="8" y="91"/>
                      </a:cxn>
                      <a:cxn ang="0">
                        <a:pos x="11" y="88"/>
                      </a:cxn>
                      <a:cxn ang="0">
                        <a:pos x="13" y="84"/>
                      </a:cxn>
                      <a:cxn ang="0">
                        <a:pos x="16" y="80"/>
                      </a:cxn>
                      <a:cxn ang="0">
                        <a:pos x="19" y="77"/>
                      </a:cxn>
                      <a:cxn ang="0">
                        <a:pos x="21" y="73"/>
                      </a:cxn>
                      <a:cxn ang="0">
                        <a:pos x="25" y="71"/>
                      </a:cxn>
                      <a:cxn ang="0">
                        <a:pos x="29" y="68"/>
                      </a:cxn>
                      <a:cxn ang="0">
                        <a:pos x="33" y="65"/>
                      </a:cxn>
                      <a:cxn ang="0">
                        <a:pos x="36" y="61"/>
                      </a:cxn>
                      <a:cxn ang="0">
                        <a:pos x="41" y="59"/>
                      </a:cxn>
                      <a:cxn ang="0">
                        <a:pos x="45" y="56"/>
                      </a:cxn>
                      <a:cxn ang="0">
                        <a:pos x="49" y="53"/>
                      </a:cxn>
                      <a:cxn ang="0">
                        <a:pos x="53" y="52"/>
                      </a:cxn>
                      <a:cxn ang="0">
                        <a:pos x="57" y="49"/>
                      </a:cxn>
                      <a:cxn ang="0">
                        <a:pos x="60" y="48"/>
                      </a:cxn>
                      <a:cxn ang="0">
                        <a:pos x="63" y="47"/>
                      </a:cxn>
                      <a:cxn ang="0">
                        <a:pos x="67" y="45"/>
                      </a:cxn>
                      <a:cxn ang="0">
                        <a:pos x="69" y="44"/>
                      </a:cxn>
                      <a:cxn ang="0">
                        <a:pos x="73" y="43"/>
                      </a:cxn>
                      <a:cxn ang="0">
                        <a:pos x="77" y="41"/>
                      </a:cxn>
                      <a:cxn ang="0">
                        <a:pos x="80" y="39"/>
                      </a:cxn>
                      <a:cxn ang="0">
                        <a:pos x="84" y="37"/>
                      </a:cxn>
                      <a:cxn ang="0">
                        <a:pos x="92" y="35"/>
                      </a:cxn>
                      <a:cxn ang="0">
                        <a:pos x="100" y="32"/>
                      </a:cxn>
                      <a:cxn ang="0">
                        <a:pos x="108" y="31"/>
                      </a:cxn>
                      <a:cxn ang="0">
                        <a:pos x="117" y="28"/>
                      </a:cxn>
                      <a:cxn ang="0">
                        <a:pos x="121" y="27"/>
                      </a:cxn>
                      <a:cxn ang="0">
                        <a:pos x="127" y="25"/>
                      </a:cxn>
                      <a:cxn ang="0">
                        <a:pos x="132" y="24"/>
                      </a:cxn>
                      <a:cxn ang="0">
                        <a:pos x="139" y="23"/>
                      </a:cxn>
                      <a:cxn ang="0">
                        <a:pos x="149" y="20"/>
                      </a:cxn>
                      <a:cxn ang="0">
                        <a:pos x="161" y="19"/>
                      </a:cxn>
                      <a:cxn ang="0">
                        <a:pos x="172" y="16"/>
                      </a:cxn>
                      <a:cxn ang="0">
                        <a:pos x="180" y="15"/>
                      </a:cxn>
                      <a:cxn ang="0">
                        <a:pos x="187" y="13"/>
                      </a:cxn>
                      <a:cxn ang="0">
                        <a:pos x="195" y="13"/>
                      </a:cxn>
                      <a:cxn ang="0">
                        <a:pos x="203" y="12"/>
                      </a:cxn>
                      <a:cxn ang="0">
                        <a:pos x="219" y="9"/>
                      </a:cxn>
                      <a:cxn ang="0">
                        <a:pos x="232" y="8"/>
                      </a:cxn>
                      <a:cxn ang="0">
                        <a:pos x="244" y="7"/>
                      </a:cxn>
                      <a:cxn ang="0">
                        <a:pos x="257" y="5"/>
                      </a:cxn>
                      <a:cxn ang="0">
                        <a:pos x="268" y="4"/>
                      </a:cxn>
                      <a:cxn ang="0">
                        <a:pos x="279" y="4"/>
                      </a:cxn>
                      <a:cxn ang="0">
                        <a:pos x="299" y="1"/>
                      </a:cxn>
                      <a:cxn ang="0">
                        <a:pos x="320" y="0"/>
                      </a:cxn>
                    </a:cxnLst>
                    <a:rect l="0" t="0" r="r" b="b"/>
                    <a:pathLst>
                      <a:path w="320" h="105">
                        <a:moveTo>
                          <a:pt x="0" y="105"/>
                        </a:moveTo>
                        <a:lnTo>
                          <a:pt x="3" y="103"/>
                        </a:lnTo>
                        <a:lnTo>
                          <a:pt x="4" y="99"/>
                        </a:lnTo>
                        <a:lnTo>
                          <a:pt x="5" y="95"/>
                        </a:lnTo>
                        <a:lnTo>
                          <a:pt x="8" y="91"/>
                        </a:lnTo>
                        <a:lnTo>
                          <a:pt x="11" y="88"/>
                        </a:lnTo>
                        <a:lnTo>
                          <a:pt x="13" y="84"/>
                        </a:lnTo>
                        <a:lnTo>
                          <a:pt x="16" y="80"/>
                        </a:lnTo>
                        <a:lnTo>
                          <a:pt x="19" y="77"/>
                        </a:lnTo>
                        <a:lnTo>
                          <a:pt x="21" y="73"/>
                        </a:lnTo>
                        <a:lnTo>
                          <a:pt x="25" y="71"/>
                        </a:lnTo>
                        <a:lnTo>
                          <a:pt x="29" y="68"/>
                        </a:lnTo>
                        <a:lnTo>
                          <a:pt x="33" y="65"/>
                        </a:lnTo>
                        <a:lnTo>
                          <a:pt x="36" y="61"/>
                        </a:lnTo>
                        <a:lnTo>
                          <a:pt x="41" y="59"/>
                        </a:lnTo>
                        <a:lnTo>
                          <a:pt x="45" y="56"/>
                        </a:lnTo>
                        <a:lnTo>
                          <a:pt x="49" y="53"/>
                        </a:lnTo>
                        <a:lnTo>
                          <a:pt x="53" y="52"/>
                        </a:lnTo>
                        <a:lnTo>
                          <a:pt x="57" y="49"/>
                        </a:lnTo>
                        <a:lnTo>
                          <a:pt x="60" y="48"/>
                        </a:lnTo>
                        <a:lnTo>
                          <a:pt x="63" y="47"/>
                        </a:lnTo>
                        <a:lnTo>
                          <a:pt x="67" y="45"/>
                        </a:lnTo>
                        <a:lnTo>
                          <a:pt x="69" y="44"/>
                        </a:lnTo>
                        <a:lnTo>
                          <a:pt x="73" y="43"/>
                        </a:lnTo>
                        <a:lnTo>
                          <a:pt x="77" y="41"/>
                        </a:lnTo>
                        <a:lnTo>
                          <a:pt x="80" y="39"/>
                        </a:lnTo>
                        <a:lnTo>
                          <a:pt x="84" y="37"/>
                        </a:lnTo>
                        <a:lnTo>
                          <a:pt x="92" y="35"/>
                        </a:lnTo>
                        <a:lnTo>
                          <a:pt x="100" y="32"/>
                        </a:lnTo>
                        <a:lnTo>
                          <a:pt x="108" y="31"/>
                        </a:lnTo>
                        <a:lnTo>
                          <a:pt x="117" y="28"/>
                        </a:lnTo>
                        <a:lnTo>
                          <a:pt x="121" y="27"/>
                        </a:lnTo>
                        <a:lnTo>
                          <a:pt x="127" y="25"/>
                        </a:lnTo>
                        <a:lnTo>
                          <a:pt x="132" y="24"/>
                        </a:lnTo>
                        <a:lnTo>
                          <a:pt x="139" y="23"/>
                        </a:lnTo>
                        <a:lnTo>
                          <a:pt x="149" y="20"/>
                        </a:lnTo>
                        <a:lnTo>
                          <a:pt x="161" y="19"/>
                        </a:lnTo>
                        <a:lnTo>
                          <a:pt x="172" y="16"/>
                        </a:lnTo>
                        <a:lnTo>
                          <a:pt x="180" y="15"/>
                        </a:lnTo>
                        <a:lnTo>
                          <a:pt x="187" y="13"/>
                        </a:lnTo>
                        <a:lnTo>
                          <a:pt x="195" y="13"/>
                        </a:lnTo>
                        <a:lnTo>
                          <a:pt x="203" y="12"/>
                        </a:lnTo>
                        <a:lnTo>
                          <a:pt x="219" y="9"/>
                        </a:lnTo>
                        <a:lnTo>
                          <a:pt x="232" y="8"/>
                        </a:lnTo>
                        <a:lnTo>
                          <a:pt x="244" y="7"/>
                        </a:lnTo>
                        <a:lnTo>
                          <a:pt x="257" y="5"/>
                        </a:lnTo>
                        <a:lnTo>
                          <a:pt x="268" y="4"/>
                        </a:lnTo>
                        <a:lnTo>
                          <a:pt x="279" y="4"/>
                        </a:lnTo>
                        <a:lnTo>
                          <a:pt x="299" y="1"/>
                        </a:lnTo>
                        <a:lnTo>
                          <a:pt x="32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5" name="Freeform 340"/>
                  <p:cNvSpPr>
                    <a:spLocks/>
                  </p:cNvSpPr>
                  <p:nvPr/>
                </p:nvSpPr>
                <p:spPr bwMode="auto">
                  <a:xfrm>
                    <a:off x="10606" y="5701"/>
                    <a:ext cx="119" cy="245"/>
                  </a:xfrm>
                  <a:custGeom>
                    <a:avLst/>
                    <a:gdLst/>
                    <a:ahLst/>
                    <a:cxnLst>
                      <a:cxn ang="0">
                        <a:pos x="119" y="245"/>
                      </a:cxn>
                      <a:cxn ang="0">
                        <a:pos x="112" y="237"/>
                      </a:cxn>
                      <a:cxn ang="0">
                        <a:pos x="107" y="227"/>
                      </a:cxn>
                      <a:cxn ang="0">
                        <a:pos x="101" y="218"/>
                      </a:cxn>
                      <a:cxn ang="0">
                        <a:pos x="95" y="209"/>
                      </a:cxn>
                      <a:cxn ang="0">
                        <a:pos x="89" y="198"/>
                      </a:cxn>
                      <a:cxn ang="0">
                        <a:pos x="83" y="187"/>
                      </a:cxn>
                      <a:cxn ang="0">
                        <a:pos x="76" y="175"/>
                      </a:cxn>
                      <a:cxn ang="0">
                        <a:pos x="69" y="163"/>
                      </a:cxn>
                      <a:cxn ang="0">
                        <a:pos x="64" y="150"/>
                      </a:cxn>
                      <a:cxn ang="0">
                        <a:pos x="57" y="138"/>
                      </a:cxn>
                      <a:cxn ang="0">
                        <a:pos x="52" y="127"/>
                      </a:cxn>
                      <a:cxn ang="0">
                        <a:pos x="48" y="117"/>
                      </a:cxn>
                      <a:cxn ang="0">
                        <a:pos x="43" y="106"/>
                      </a:cxn>
                      <a:cxn ang="0">
                        <a:pos x="40" y="98"/>
                      </a:cxn>
                      <a:cxn ang="0">
                        <a:pos x="36" y="90"/>
                      </a:cxn>
                      <a:cxn ang="0">
                        <a:pos x="29" y="73"/>
                      </a:cxn>
                      <a:cxn ang="0">
                        <a:pos x="21" y="55"/>
                      </a:cxn>
                      <a:cxn ang="0">
                        <a:pos x="15" y="38"/>
                      </a:cxn>
                      <a:cxn ang="0">
                        <a:pos x="7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9" h="245">
                        <a:moveTo>
                          <a:pt x="119" y="245"/>
                        </a:moveTo>
                        <a:lnTo>
                          <a:pt x="112" y="237"/>
                        </a:lnTo>
                        <a:lnTo>
                          <a:pt x="107" y="227"/>
                        </a:lnTo>
                        <a:lnTo>
                          <a:pt x="101" y="218"/>
                        </a:lnTo>
                        <a:lnTo>
                          <a:pt x="95" y="209"/>
                        </a:lnTo>
                        <a:lnTo>
                          <a:pt x="89" y="198"/>
                        </a:lnTo>
                        <a:lnTo>
                          <a:pt x="83" y="187"/>
                        </a:lnTo>
                        <a:lnTo>
                          <a:pt x="76" y="175"/>
                        </a:lnTo>
                        <a:lnTo>
                          <a:pt x="69" y="163"/>
                        </a:lnTo>
                        <a:lnTo>
                          <a:pt x="64" y="150"/>
                        </a:lnTo>
                        <a:lnTo>
                          <a:pt x="57" y="138"/>
                        </a:lnTo>
                        <a:lnTo>
                          <a:pt x="52" y="127"/>
                        </a:lnTo>
                        <a:lnTo>
                          <a:pt x="48" y="117"/>
                        </a:lnTo>
                        <a:lnTo>
                          <a:pt x="43" y="106"/>
                        </a:lnTo>
                        <a:lnTo>
                          <a:pt x="40" y="98"/>
                        </a:lnTo>
                        <a:lnTo>
                          <a:pt x="36" y="90"/>
                        </a:lnTo>
                        <a:lnTo>
                          <a:pt x="29" y="73"/>
                        </a:lnTo>
                        <a:lnTo>
                          <a:pt x="21" y="55"/>
                        </a:lnTo>
                        <a:lnTo>
                          <a:pt x="15" y="38"/>
                        </a:lnTo>
                        <a:lnTo>
                          <a:pt x="7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6" name="Freeform 341"/>
                  <p:cNvSpPr>
                    <a:spLocks/>
                  </p:cNvSpPr>
                  <p:nvPr/>
                </p:nvSpPr>
                <p:spPr bwMode="auto">
                  <a:xfrm>
                    <a:off x="10543" y="5724"/>
                    <a:ext cx="135" cy="222"/>
                  </a:xfrm>
                  <a:custGeom>
                    <a:avLst/>
                    <a:gdLst/>
                    <a:ahLst/>
                    <a:cxnLst>
                      <a:cxn ang="0">
                        <a:pos x="135" y="222"/>
                      </a:cxn>
                      <a:cxn ang="0">
                        <a:pos x="130" y="212"/>
                      </a:cxn>
                      <a:cxn ang="0">
                        <a:pos x="123" y="202"/>
                      </a:cxn>
                      <a:cxn ang="0">
                        <a:pos x="118" y="190"/>
                      </a:cxn>
                      <a:cxn ang="0">
                        <a:pos x="111" y="179"/>
                      </a:cxn>
                      <a:cxn ang="0">
                        <a:pos x="104" y="167"/>
                      </a:cxn>
                      <a:cxn ang="0">
                        <a:pos x="99" y="154"/>
                      </a:cxn>
                      <a:cxn ang="0">
                        <a:pos x="92" y="140"/>
                      </a:cxn>
                      <a:cxn ang="0">
                        <a:pos x="86" y="127"/>
                      </a:cxn>
                      <a:cxn ang="0">
                        <a:pos x="82" y="116"/>
                      </a:cxn>
                      <a:cxn ang="0">
                        <a:pos x="76" y="106"/>
                      </a:cxn>
                      <a:cxn ang="0">
                        <a:pos x="71" y="94"/>
                      </a:cxn>
                      <a:cxn ang="0">
                        <a:pos x="68" y="86"/>
                      </a:cxn>
                      <a:cxn ang="0">
                        <a:pos x="64" y="76"/>
                      </a:cxn>
                      <a:cxn ang="0">
                        <a:pos x="60" y="67"/>
                      </a:cxn>
                      <a:cxn ang="0">
                        <a:pos x="58" y="58"/>
                      </a:cxn>
                      <a:cxn ang="0">
                        <a:pos x="50" y="39"/>
                      </a:cxn>
                      <a:cxn ang="0">
                        <a:pos x="43" y="20"/>
                      </a:cxn>
                      <a:cxn ang="0">
                        <a:pos x="35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5" h="222">
                        <a:moveTo>
                          <a:pt x="135" y="222"/>
                        </a:moveTo>
                        <a:lnTo>
                          <a:pt x="130" y="212"/>
                        </a:lnTo>
                        <a:lnTo>
                          <a:pt x="123" y="202"/>
                        </a:lnTo>
                        <a:lnTo>
                          <a:pt x="118" y="190"/>
                        </a:lnTo>
                        <a:lnTo>
                          <a:pt x="111" y="179"/>
                        </a:lnTo>
                        <a:lnTo>
                          <a:pt x="104" y="167"/>
                        </a:lnTo>
                        <a:lnTo>
                          <a:pt x="99" y="154"/>
                        </a:lnTo>
                        <a:lnTo>
                          <a:pt x="92" y="140"/>
                        </a:lnTo>
                        <a:lnTo>
                          <a:pt x="86" y="127"/>
                        </a:lnTo>
                        <a:lnTo>
                          <a:pt x="82" y="116"/>
                        </a:lnTo>
                        <a:lnTo>
                          <a:pt x="76" y="106"/>
                        </a:lnTo>
                        <a:lnTo>
                          <a:pt x="71" y="94"/>
                        </a:lnTo>
                        <a:lnTo>
                          <a:pt x="68" y="86"/>
                        </a:lnTo>
                        <a:lnTo>
                          <a:pt x="64" y="76"/>
                        </a:lnTo>
                        <a:lnTo>
                          <a:pt x="60" y="67"/>
                        </a:lnTo>
                        <a:lnTo>
                          <a:pt x="58" y="58"/>
                        </a:lnTo>
                        <a:lnTo>
                          <a:pt x="50" y="39"/>
                        </a:lnTo>
                        <a:lnTo>
                          <a:pt x="43" y="20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7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577" y="5719"/>
                    <a:ext cx="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8" name="Freeform 343"/>
                  <p:cNvSpPr>
                    <a:spLocks/>
                  </p:cNvSpPr>
                  <p:nvPr/>
                </p:nvSpPr>
                <p:spPr bwMode="auto">
                  <a:xfrm>
                    <a:off x="10543" y="5686"/>
                    <a:ext cx="34" cy="33"/>
                  </a:xfrm>
                  <a:custGeom>
                    <a:avLst/>
                    <a:gdLst/>
                    <a:ahLst/>
                    <a:cxnLst>
                      <a:cxn ang="0">
                        <a:pos x="34" y="33"/>
                      </a:cxn>
                      <a:cxn ang="0">
                        <a:pos x="32" y="30"/>
                      </a:cxn>
                      <a:cxn ang="0">
                        <a:pos x="31" y="28"/>
                      </a:cxn>
                      <a:cxn ang="0">
                        <a:pos x="28" y="25"/>
                      </a:cxn>
                      <a:cxn ang="0">
                        <a:pos x="27" y="22"/>
                      </a:cxn>
                      <a:cxn ang="0">
                        <a:pos x="26" y="20"/>
                      </a:cxn>
                      <a:cxn ang="0">
                        <a:pos x="23" y="18"/>
                      </a:cxn>
                      <a:cxn ang="0">
                        <a:pos x="22" y="16"/>
                      </a:cxn>
                      <a:cxn ang="0">
                        <a:pos x="19" y="15"/>
                      </a:cxn>
                      <a:cxn ang="0">
                        <a:pos x="18" y="13"/>
                      </a:cxn>
                      <a:cxn ang="0">
                        <a:pos x="16" y="11"/>
                      </a:cxn>
                      <a:cxn ang="0">
                        <a:pos x="14" y="8"/>
                      </a:cxn>
                      <a:cxn ang="0">
                        <a:pos x="10" y="7"/>
                      </a:cxn>
                      <a:cxn ang="0">
                        <a:pos x="7" y="4"/>
                      </a:cxn>
                      <a:cxn ang="0">
                        <a:pos x="4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" h="33">
                        <a:moveTo>
                          <a:pt x="34" y="33"/>
                        </a:moveTo>
                        <a:lnTo>
                          <a:pt x="32" y="30"/>
                        </a:lnTo>
                        <a:lnTo>
                          <a:pt x="31" y="28"/>
                        </a:lnTo>
                        <a:lnTo>
                          <a:pt x="28" y="25"/>
                        </a:lnTo>
                        <a:lnTo>
                          <a:pt x="27" y="22"/>
                        </a:lnTo>
                        <a:lnTo>
                          <a:pt x="26" y="20"/>
                        </a:lnTo>
                        <a:lnTo>
                          <a:pt x="23" y="18"/>
                        </a:lnTo>
                        <a:lnTo>
                          <a:pt x="22" y="16"/>
                        </a:lnTo>
                        <a:lnTo>
                          <a:pt x="19" y="15"/>
                        </a:lnTo>
                        <a:lnTo>
                          <a:pt x="18" y="13"/>
                        </a:lnTo>
                        <a:lnTo>
                          <a:pt x="16" y="11"/>
                        </a:lnTo>
                        <a:lnTo>
                          <a:pt x="14" y="8"/>
                        </a:lnTo>
                        <a:lnTo>
                          <a:pt x="10" y="7"/>
                        </a:lnTo>
                        <a:lnTo>
                          <a:pt x="7" y="4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9" name="Freeform 344"/>
                  <p:cNvSpPr>
                    <a:spLocks/>
                  </p:cNvSpPr>
                  <p:nvPr/>
                </p:nvSpPr>
                <p:spPr bwMode="auto">
                  <a:xfrm>
                    <a:off x="10518" y="5621"/>
                    <a:ext cx="87" cy="74"/>
                  </a:xfrm>
                  <a:custGeom>
                    <a:avLst/>
                    <a:gdLst/>
                    <a:ahLst/>
                    <a:cxnLst>
                      <a:cxn ang="0">
                        <a:pos x="87" y="74"/>
                      </a:cxn>
                      <a:cxn ang="0">
                        <a:pos x="85" y="73"/>
                      </a:cxn>
                      <a:cxn ang="0">
                        <a:pos x="85" y="70"/>
                      </a:cxn>
                      <a:cxn ang="0">
                        <a:pos x="84" y="66"/>
                      </a:cxn>
                      <a:cxn ang="0">
                        <a:pos x="83" y="62"/>
                      </a:cxn>
                      <a:cxn ang="0">
                        <a:pos x="80" y="60"/>
                      </a:cxn>
                      <a:cxn ang="0">
                        <a:pos x="79" y="56"/>
                      </a:cxn>
                      <a:cxn ang="0">
                        <a:pos x="76" y="52"/>
                      </a:cxn>
                      <a:cxn ang="0">
                        <a:pos x="75" y="49"/>
                      </a:cxn>
                      <a:cxn ang="0">
                        <a:pos x="73" y="46"/>
                      </a:cxn>
                      <a:cxn ang="0">
                        <a:pos x="71" y="44"/>
                      </a:cxn>
                      <a:cxn ang="0">
                        <a:pos x="69" y="42"/>
                      </a:cxn>
                      <a:cxn ang="0">
                        <a:pos x="68" y="40"/>
                      </a:cxn>
                      <a:cxn ang="0">
                        <a:pos x="67" y="38"/>
                      </a:cxn>
                      <a:cxn ang="0">
                        <a:pos x="65" y="36"/>
                      </a:cxn>
                      <a:cxn ang="0">
                        <a:pos x="61" y="33"/>
                      </a:cxn>
                      <a:cxn ang="0">
                        <a:pos x="59" y="29"/>
                      </a:cxn>
                      <a:cxn ang="0">
                        <a:pos x="55" y="26"/>
                      </a:cxn>
                      <a:cxn ang="0">
                        <a:pos x="51" y="24"/>
                      </a:cxn>
                      <a:cxn ang="0">
                        <a:pos x="47" y="21"/>
                      </a:cxn>
                      <a:cxn ang="0">
                        <a:pos x="43" y="18"/>
                      </a:cxn>
                      <a:cxn ang="0">
                        <a:pos x="39" y="16"/>
                      </a:cxn>
                      <a:cxn ang="0">
                        <a:pos x="35" y="13"/>
                      </a:cxn>
                      <a:cxn ang="0">
                        <a:pos x="31" y="10"/>
                      </a:cxn>
                      <a:cxn ang="0">
                        <a:pos x="25" y="8"/>
                      </a:cxn>
                      <a:cxn ang="0">
                        <a:pos x="20" y="5"/>
                      </a:cxn>
                      <a:cxn ang="0">
                        <a:pos x="17" y="5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7" h="74">
                        <a:moveTo>
                          <a:pt x="87" y="74"/>
                        </a:moveTo>
                        <a:lnTo>
                          <a:pt x="85" y="73"/>
                        </a:lnTo>
                        <a:lnTo>
                          <a:pt x="85" y="70"/>
                        </a:lnTo>
                        <a:lnTo>
                          <a:pt x="84" y="66"/>
                        </a:lnTo>
                        <a:lnTo>
                          <a:pt x="83" y="62"/>
                        </a:lnTo>
                        <a:lnTo>
                          <a:pt x="80" y="60"/>
                        </a:lnTo>
                        <a:lnTo>
                          <a:pt x="79" y="56"/>
                        </a:lnTo>
                        <a:lnTo>
                          <a:pt x="76" y="52"/>
                        </a:lnTo>
                        <a:lnTo>
                          <a:pt x="75" y="49"/>
                        </a:lnTo>
                        <a:lnTo>
                          <a:pt x="73" y="46"/>
                        </a:lnTo>
                        <a:lnTo>
                          <a:pt x="71" y="44"/>
                        </a:lnTo>
                        <a:lnTo>
                          <a:pt x="69" y="42"/>
                        </a:lnTo>
                        <a:lnTo>
                          <a:pt x="68" y="40"/>
                        </a:lnTo>
                        <a:lnTo>
                          <a:pt x="67" y="38"/>
                        </a:lnTo>
                        <a:lnTo>
                          <a:pt x="65" y="36"/>
                        </a:lnTo>
                        <a:lnTo>
                          <a:pt x="61" y="33"/>
                        </a:lnTo>
                        <a:lnTo>
                          <a:pt x="59" y="29"/>
                        </a:lnTo>
                        <a:lnTo>
                          <a:pt x="55" y="26"/>
                        </a:lnTo>
                        <a:lnTo>
                          <a:pt x="51" y="24"/>
                        </a:lnTo>
                        <a:lnTo>
                          <a:pt x="47" y="21"/>
                        </a:lnTo>
                        <a:lnTo>
                          <a:pt x="43" y="18"/>
                        </a:lnTo>
                        <a:lnTo>
                          <a:pt x="39" y="16"/>
                        </a:lnTo>
                        <a:lnTo>
                          <a:pt x="35" y="13"/>
                        </a:lnTo>
                        <a:lnTo>
                          <a:pt x="31" y="10"/>
                        </a:lnTo>
                        <a:lnTo>
                          <a:pt x="25" y="8"/>
                        </a:lnTo>
                        <a:lnTo>
                          <a:pt x="20" y="5"/>
                        </a:lnTo>
                        <a:lnTo>
                          <a:pt x="17" y="5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0" name="Freeform 345"/>
                  <p:cNvSpPr>
                    <a:spLocks/>
                  </p:cNvSpPr>
                  <p:nvPr/>
                </p:nvSpPr>
                <p:spPr bwMode="auto">
                  <a:xfrm>
                    <a:off x="10457" y="5371"/>
                    <a:ext cx="233" cy="24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6"/>
                      </a:cxn>
                      <a:cxn ang="0">
                        <a:pos x="6" y="11"/>
                      </a:cxn>
                      <a:cxn ang="0">
                        <a:pos x="10" y="16"/>
                      </a:cxn>
                      <a:cxn ang="0">
                        <a:pos x="13" y="20"/>
                      </a:cxn>
                      <a:cxn ang="0">
                        <a:pos x="21" y="31"/>
                      </a:cxn>
                      <a:cxn ang="0">
                        <a:pos x="29" y="42"/>
                      </a:cxn>
                      <a:cxn ang="0">
                        <a:pos x="37" y="51"/>
                      </a:cxn>
                      <a:cxn ang="0">
                        <a:pos x="45" y="60"/>
                      </a:cxn>
                      <a:cxn ang="0">
                        <a:pos x="53" y="71"/>
                      </a:cxn>
                      <a:cxn ang="0">
                        <a:pos x="62" y="82"/>
                      </a:cxn>
                      <a:cxn ang="0">
                        <a:pos x="72" y="92"/>
                      </a:cxn>
                      <a:cxn ang="0">
                        <a:pos x="81" y="102"/>
                      </a:cxn>
                      <a:cxn ang="0">
                        <a:pos x="89" y="111"/>
                      </a:cxn>
                      <a:cxn ang="0">
                        <a:pos x="97" y="119"/>
                      </a:cxn>
                      <a:cxn ang="0">
                        <a:pos x="105" y="127"/>
                      </a:cxn>
                      <a:cxn ang="0">
                        <a:pos x="112" y="134"/>
                      </a:cxn>
                      <a:cxn ang="0">
                        <a:pos x="117" y="139"/>
                      </a:cxn>
                      <a:cxn ang="0">
                        <a:pos x="129" y="151"/>
                      </a:cxn>
                      <a:cxn ang="0">
                        <a:pos x="140" y="162"/>
                      </a:cxn>
                      <a:cxn ang="0">
                        <a:pos x="150" y="171"/>
                      </a:cxn>
                      <a:cxn ang="0">
                        <a:pos x="160" y="180"/>
                      </a:cxn>
                      <a:cxn ang="0">
                        <a:pos x="170" y="190"/>
                      </a:cxn>
                      <a:cxn ang="0">
                        <a:pos x="180" y="198"/>
                      </a:cxn>
                      <a:cxn ang="0">
                        <a:pos x="193" y="210"/>
                      </a:cxn>
                      <a:cxn ang="0">
                        <a:pos x="208" y="223"/>
                      </a:cxn>
                      <a:cxn ang="0">
                        <a:pos x="214" y="228"/>
                      </a:cxn>
                      <a:cxn ang="0">
                        <a:pos x="220" y="234"/>
                      </a:cxn>
                      <a:cxn ang="0">
                        <a:pos x="224" y="236"/>
                      </a:cxn>
                      <a:cxn ang="0">
                        <a:pos x="226" y="239"/>
                      </a:cxn>
                      <a:cxn ang="0">
                        <a:pos x="229" y="242"/>
                      </a:cxn>
                      <a:cxn ang="0">
                        <a:pos x="232" y="246"/>
                      </a:cxn>
                      <a:cxn ang="0">
                        <a:pos x="233" y="247"/>
                      </a:cxn>
                    </a:cxnLst>
                    <a:rect l="0" t="0" r="r" b="b"/>
                    <a:pathLst>
                      <a:path w="233" h="247">
                        <a:moveTo>
                          <a:pt x="0" y="0"/>
                        </a:moveTo>
                        <a:lnTo>
                          <a:pt x="2" y="6"/>
                        </a:lnTo>
                        <a:lnTo>
                          <a:pt x="6" y="11"/>
                        </a:lnTo>
                        <a:lnTo>
                          <a:pt x="10" y="16"/>
                        </a:lnTo>
                        <a:lnTo>
                          <a:pt x="13" y="20"/>
                        </a:lnTo>
                        <a:lnTo>
                          <a:pt x="21" y="31"/>
                        </a:lnTo>
                        <a:lnTo>
                          <a:pt x="29" y="42"/>
                        </a:lnTo>
                        <a:lnTo>
                          <a:pt x="37" y="51"/>
                        </a:lnTo>
                        <a:lnTo>
                          <a:pt x="45" y="60"/>
                        </a:lnTo>
                        <a:lnTo>
                          <a:pt x="53" y="71"/>
                        </a:lnTo>
                        <a:lnTo>
                          <a:pt x="62" y="82"/>
                        </a:lnTo>
                        <a:lnTo>
                          <a:pt x="72" y="92"/>
                        </a:lnTo>
                        <a:lnTo>
                          <a:pt x="81" y="102"/>
                        </a:lnTo>
                        <a:lnTo>
                          <a:pt x="89" y="111"/>
                        </a:lnTo>
                        <a:lnTo>
                          <a:pt x="97" y="119"/>
                        </a:lnTo>
                        <a:lnTo>
                          <a:pt x="105" y="127"/>
                        </a:lnTo>
                        <a:lnTo>
                          <a:pt x="112" y="134"/>
                        </a:lnTo>
                        <a:lnTo>
                          <a:pt x="117" y="139"/>
                        </a:lnTo>
                        <a:lnTo>
                          <a:pt x="129" y="151"/>
                        </a:lnTo>
                        <a:lnTo>
                          <a:pt x="140" y="162"/>
                        </a:lnTo>
                        <a:lnTo>
                          <a:pt x="150" y="171"/>
                        </a:lnTo>
                        <a:lnTo>
                          <a:pt x="160" y="180"/>
                        </a:lnTo>
                        <a:lnTo>
                          <a:pt x="170" y="190"/>
                        </a:lnTo>
                        <a:lnTo>
                          <a:pt x="180" y="198"/>
                        </a:lnTo>
                        <a:lnTo>
                          <a:pt x="193" y="210"/>
                        </a:lnTo>
                        <a:lnTo>
                          <a:pt x="208" y="223"/>
                        </a:lnTo>
                        <a:lnTo>
                          <a:pt x="214" y="228"/>
                        </a:lnTo>
                        <a:lnTo>
                          <a:pt x="220" y="234"/>
                        </a:lnTo>
                        <a:lnTo>
                          <a:pt x="224" y="236"/>
                        </a:lnTo>
                        <a:lnTo>
                          <a:pt x="226" y="239"/>
                        </a:lnTo>
                        <a:lnTo>
                          <a:pt x="229" y="242"/>
                        </a:lnTo>
                        <a:lnTo>
                          <a:pt x="232" y="246"/>
                        </a:lnTo>
                        <a:lnTo>
                          <a:pt x="233" y="247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1" name="Freeform 346"/>
                  <p:cNvSpPr>
                    <a:spLocks/>
                  </p:cNvSpPr>
                  <p:nvPr/>
                </p:nvSpPr>
                <p:spPr bwMode="auto">
                  <a:xfrm>
                    <a:off x="10689" y="5618"/>
                    <a:ext cx="8" cy="1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6" y="7"/>
                      </a:cxn>
                      <a:cxn ang="0">
                        <a:pos x="6" y="8"/>
                      </a:cxn>
                      <a:cxn ang="0">
                        <a:pos x="8" y="9"/>
                      </a:cxn>
                      <a:cxn ang="0">
                        <a:pos x="8" y="11"/>
                      </a:cxn>
                      <a:cxn ang="0">
                        <a:pos x="8" y="12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5" y="13"/>
                      </a:cxn>
                      <a:cxn ang="0">
                        <a:pos x="4" y="13"/>
                      </a:cxn>
                      <a:cxn ang="0">
                        <a:pos x="4" y="15"/>
                      </a:cxn>
                      <a:cxn ang="0">
                        <a:pos x="2" y="15"/>
                      </a:cxn>
                      <a:cxn ang="0">
                        <a:pos x="1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8" h="15">
                        <a:moveTo>
                          <a:pt x="1" y="0"/>
                        </a:moveTo>
                        <a:lnTo>
                          <a:pt x="2" y="1"/>
                        </a:lnTo>
                        <a:lnTo>
                          <a:pt x="4" y="3"/>
                        </a:lnTo>
                        <a:lnTo>
                          <a:pt x="5" y="4"/>
                        </a:lnTo>
                        <a:lnTo>
                          <a:pt x="6" y="7"/>
                        </a:lnTo>
                        <a:lnTo>
                          <a:pt x="6" y="8"/>
                        </a:lnTo>
                        <a:lnTo>
                          <a:pt x="8" y="9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5" y="13"/>
                        </a:lnTo>
                        <a:lnTo>
                          <a:pt x="4" y="13"/>
                        </a:lnTo>
                        <a:lnTo>
                          <a:pt x="4" y="15"/>
                        </a:lnTo>
                        <a:lnTo>
                          <a:pt x="2" y="15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2" name="Freeform 347"/>
                  <p:cNvSpPr>
                    <a:spLocks/>
                  </p:cNvSpPr>
                  <p:nvPr/>
                </p:nvSpPr>
                <p:spPr bwMode="auto">
                  <a:xfrm>
                    <a:off x="10482" y="5609"/>
                    <a:ext cx="68" cy="10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61" y="0"/>
                      </a:cxn>
                      <a:cxn ang="0">
                        <a:pos x="56" y="0"/>
                      </a:cxn>
                      <a:cxn ang="0">
                        <a:pos x="51" y="0"/>
                      </a:cxn>
                      <a:cxn ang="0">
                        <a:pos x="45" y="1"/>
                      </a:cxn>
                      <a:cxn ang="0">
                        <a:pos x="39" y="1"/>
                      </a:cxn>
                      <a:cxn ang="0">
                        <a:pos x="33" y="2"/>
                      </a:cxn>
                      <a:cxn ang="0">
                        <a:pos x="28" y="2"/>
                      </a:cxn>
                      <a:cxn ang="0">
                        <a:pos x="23" y="4"/>
                      </a:cxn>
                      <a:cxn ang="0">
                        <a:pos x="17" y="5"/>
                      </a:cxn>
                      <a:cxn ang="0">
                        <a:pos x="12" y="6"/>
                      </a:cxn>
                      <a:cxn ang="0">
                        <a:pos x="7" y="8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68" h="10">
                        <a:moveTo>
                          <a:pt x="68" y="0"/>
                        </a:moveTo>
                        <a:lnTo>
                          <a:pt x="61" y="0"/>
                        </a:lnTo>
                        <a:lnTo>
                          <a:pt x="56" y="0"/>
                        </a:lnTo>
                        <a:lnTo>
                          <a:pt x="51" y="0"/>
                        </a:lnTo>
                        <a:lnTo>
                          <a:pt x="45" y="1"/>
                        </a:lnTo>
                        <a:lnTo>
                          <a:pt x="39" y="1"/>
                        </a:lnTo>
                        <a:lnTo>
                          <a:pt x="33" y="2"/>
                        </a:lnTo>
                        <a:lnTo>
                          <a:pt x="28" y="2"/>
                        </a:lnTo>
                        <a:lnTo>
                          <a:pt x="23" y="4"/>
                        </a:lnTo>
                        <a:lnTo>
                          <a:pt x="17" y="5"/>
                        </a:lnTo>
                        <a:lnTo>
                          <a:pt x="12" y="6"/>
                        </a:lnTo>
                        <a:lnTo>
                          <a:pt x="7" y="8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3" name="Freeform 348"/>
                  <p:cNvSpPr>
                    <a:spLocks/>
                  </p:cNvSpPr>
                  <p:nvPr/>
                </p:nvSpPr>
                <p:spPr bwMode="auto">
                  <a:xfrm>
                    <a:off x="10605" y="5694"/>
                    <a:ext cx="177" cy="24"/>
                  </a:xfrm>
                  <a:custGeom>
                    <a:avLst/>
                    <a:gdLst/>
                    <a:ahLst/>
                    <a:cxnLst>
                      <a:cxn ang="0">
                        <a:pos x="177" y="20"/>
                      </a:cxn>
                      <a:cxn ang="0">
                        <a:pos x="177" y="21"/>
                      </a:cxn>
                      <a:cxn ang="0">
                        <a:pos x="176" y="21"/>
                      </a:cxn>
                      <a:cxn ang="0">
                        <a:pos x="176" y="22"/>
                      </a:cxn>
                      <a:cxn ang="0">
                        <a:pos x="174" y="22"/>
                      </a:cxn>
                      <a:cxn ang="0">
                        <a:pos x="173" y="22"/>
                      </a:cxn>
                      <a:cxn ang="0">
                        <a:pos x="173" y="24"/>
                      </a:cxn>
                      <a:cxn ang="0">
                        <a:pos x="172" y="24"/>
                      </a:cxn>
                      <a:cxn ang="0">
                        <a:pos x="169" y="24"/>
                      </a:cxn>
                      <a:cxn ang="0">
                        <a:pos x="168" y="24"/>
                      </a:cxn>
                      <a:cxn ang="0">
                        <a:pos x="166" y="24"/>
                      </a:cxn>
                      <a:cxn ang="0">
                        <a:pos x="164" y="24"/>
                      </a:cxn>
                      <a:cxn ang="0">
                        <a:pos x="161" y="22"/>
                      </a:cxn>
                      <a:cxn ang="0">
                        <a:pos x="160" y="22"/>
                      </a:cxn>
                      <a:cxn ang="0">
                        <a:pos x="154" y="21"/>
                      </a:cxn>
                      <a:cxn ang="0">
                        <a:pos x="148" y="20"/>
                      </a:cxn>
                      <a:cxn ang="0">
                        <a:pos x="140" y="18"/>
                      </a:cxn>
                      <a:cxn ang="0">
                        <a:pos x="134" y="17"/>
                      </a:cxn>
                      <a:cxn ang="0">
                        <a:pos x="121" y="13"/>
                      </a:cxn>
                      <a:cxn ang="0">
                        <a:pos x="110" y="12"/>
                      </a:cxn>
                      <a:cxn ang="0">
                        <a:pos x="106" y="10"/>
                      </a:cxn>
                      <a:cxn ang="0">
                        <a:pos x="97" y="8"/>
                      </a:cxn>
                      <a:cxn ang="0">
                        <a:pos x="90" y="7"/>
                      </a:cxn>
                      <a:cxn ang="0">
                        <a:pos x="82" y="5"/>
                      </a:cxn>
                      <a:cxn ang="0">
                        <a:pos x="76" y="4"/>
                      </a:cxn>
                      <a:cxn ang="0">
                        <a:pos x="69" y="3"/>
                      </a:cxn>
                      <a:cxn ang="0">
                        <a:pos x="62" y="3"/>
                      </a:cxn>
                      <a:cxn ang="0">
                        <a:pos x="54" y="1"/>
                      </a:cxn>
                      <a:cxn ang="0">
                        <a:pos x="46" y="0"/>
                      </a:cxn>
                      <a:cxn ang="0">
                        <a:pos x="42" y="0"/>
                      </a:cxn>
                      <a:cxn ang="0">
                        <a:pos x="38" y="0"/>
                      </a:cxn>
                      <a:cxn ang="0">
                        <a:pos x="36" y="0"/>
                      </a:cxn>
                      <a:cxn ang="0">
                        <a:pos x="32" y="0"/>
                      </a:cxn>
                      <a:cxn ang="0">
                        <a:pos x="25" y="0"/>
                      </a:cxn>
                      <a:cxn ang="0">
                        <a:pos x="18" y="0"/>
                      </a:cxn>
                      <a:cxn ang="0">
                        <a:pos x="12" y="0"/>
                      </a:cxn>
                      <a:cxn ang="0">
                        <a:pos x="6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77" h="24">
                        <a:moveTo>
                          <a:pt x="177" y="20"/>
                        </a:moveTo>
                        <a:lnTo>
                          <a:pt x="177" y="21"/>
                        </a:lnTo>
                        <a:lnTo>
                          <a:pt x="176" y="21"/>
                        </a:lnTo>
                        <a:lnTo>
                          <a:pt x="176" y="22"/>
                        </a:lnTo>
                        <a:lnTo>
                          <a:pt x="174" y="22"/>
                        </a:lnTo>
                        <a:lnTo>
                          <a:pt x="173" y="22"/>
                        </a:lnTo>
                        <a:lnTo>
                          <a:pt x="173" y="24"/>
                        </a:lnTo>
                        <a:lnTo>
                          <a:pt x="172" y="24"/>
                        </a:lnTo>
                        <a:lnTo>
                          <a:pt x="169" y="24"/>
                        </a:lnTo>
                        <a:lnTo>
                          <a:pt x="168" y="24"/>
                        </a:lnTo>
                        <a:lnTo>
                          <a:pt x="166" y="24"/>
                        </a:lnTo>
                        <a:lnTo>
                          <a:pt x="164" y="24"/>
                        </a:lnTo>
                        <a:lnTo>
                          <a:pt x="161" y="22"/>
                        </a:lnTo>
                        <a:lnTo>
                          <a:pt x="160" y="22"/>
                        </a:lnTo>
                        <a:lnTo>
                          <a:pt x="154" y="21"/>
                        </a:lnTo>
                        <a:lnTo>
                          <a:pt x="148" y="20"/>
                        </a:lnTo>
                        <a:lnTo>
                          <a:pt x="140" y="18"/>
                        </a:lnTo>
                        <a:lnTo>
                          <a:pt x="134" y="17"/>
                        </a:lnTo>
                        <a:lnTo>
                          <a:pt x="121" y="13"/>
                        </a:lnTo>
                        <a:lnTo>
                          <a:pt x="110" y="12"/>
                        </a:lnTo>
                        <a:lnTo>
                          <a:pt x="106" y="10"/>
                        </a:lnTo>
                        <a:lnTo>
                          <a:pt x="97" y="8"/>
                        </a:lnTo>
                        <a:lnTo>
                          <a:pt x="90" y="7"/>
                        </a:lnTo>
                        <a:lnTo>
                          <a:pt x="82" y="5"/>
                        </a:lnTo>
                        <a:lnTo>
                          <a:pt x="76" y="4"/>
                        </a:lnTo>
                        <a:lnTo>
                          <a:pt x="69" y="3"/>
                        </a:lnTo>
                        <a:lnTo>
                          <a:pt x="62" y="3"/>
                        </a:lnTo>
                        <a:lnTo>
                          <a:pt x="54" y="1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25" y="0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6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4" name="Freeform 349"/>
                  <p:cNvSpPr>
                    <a:spLocks/>
                  </p:cNvSpPr>
                  <p:nvPr/>
                </p:nvSpPr>
                <p:spPr bwMode="auto">
                  <a:xfrm>
                    <a:off x="10031" y="5602"/>
                    <a:ext cx="178" cy="19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6" y="19"/>
                      </a:cxn>
                      <a:cxn ang="0">
                        <a:pos x="32" y="19"/>
                      </a:cxn>
                      <a:cxn ang="0">
                        <a:pos x="48" y="19"/>
                      </a:cxn>
                      <a:cxn ang="0">
                        <a:pos x="64" y="17"/>
                      </a:cxn>
                      <a:cxn ang="0">
                        <a:pos x="74" y="17"/>
                      </a:cxn>
                      <a:cxn ang="0">
                        <a:pos x="84" y="16"/>
                      </a:cxn>
                      <a:cxn ang="0">
                        <a:pos x="94" y="16"/>
                      </a:cxn>
                      <a:cxn ang="0">
                        <a:pos x="103" y="15"/>
                      </a:cxn>
                      <a:cxn ang="0">
                        <a:pos x="110" y="15"/>
                      </a:cxn>
                      <a:cxn ang="0">
                        <a:pos x="115" y="13"/>
                      </a:cxn>
                      <a:cxn ang="0">
                        <a:pos x="123" y="12"/>
                      </a:cxn>
                      <a:cxn ang="0">
                        <a:pos x="131" y="12"/>
                      </a:cxn>
                      <a:cxn ang="0">
                        <a:pos x="138" y="11"/>
                      </a:cxn>
                      <a:cxn ang="0">
                        <a:pos x="146" y="9"/>
                      </a:cxn>
                      <a:cxn ang="0">
                        <a:pos x="152" y="8"/>
                      </a:cxn>
                      <a:cxn ang="0">
                        <a:pos x="159" y="5"/>
                      </a:cxn>
                      <a:cxn ang="0">
                        <a:pos x="166" y="4"/>
                      </a:cxn>
                      <a:cxn ang="0">
                        <a:pos x="171" y="3"/>
                      </a:cxn>
                      <a:cxn ang="0">
                        <a:pos x="175" y="1"/>
                      </a:cxn>
                      <a:cxn ang="0">
                        <a:pos x="178" y="0"/>
                      </a:cxn>
                    </a:cxnLst>
                    <a:rect l="0" t="0" r="r" b="b"/>
                    <a:pathLst>
                      <a:path w="178" h="19">
                        <a:moveTo>
                          <a:pt x="0" y="19"/>
                        </a:moveTo>
                        <a:lnTo>
                          <a:pt x="16" y="19"/>
                        </a:lnTo>
                        <a:lnTo>
                          <a:pt x="32" y="19"/>
                        </a:lnTo>
                        <a:lnTo>
                          <a:pt x="48" y="19"/>
                        </a:lnTo>
                        <a:lnTo>
                          <a:pt x="64" y="17"/>
                        </a:lnTo>
                        <a:lnTo>
                          <a:pt x="74" y="17"/>
                        </a:lnTo>
                        <a:lnTo>
                          <a:pt x="84" y="16"/>
                        </a:lnTo>
                        <a:lnTo>
                          <a:pt x="94" y="16"/>
                        </a:lnTo>
                        <a:lnTo>
                          <a:pt x="103" y="15"/>
                        </a:lnTo>
                        <a:lnTo>
                          <a:pt x="110" y="15"/>
                        </a:lnTo>
                        <a:lnTo>
                          <a:pt x="115" y="13"/>
                        </a:lnTo>
                        <a:lnTo>
                          <a:pt x="123" y="12"/>
                        </a:lnTo>
                        <a:lnTo>
                          <a:pt x="131" y="12"/>
                        </a:lnTo>
                        <a:lnTo>
                          <a:pt x="138" y="11"/>
                        </a:lnTo>
                        <a:lnTo>
                          <a:pt x="146" y="9"/>
                        </a:lnTo>
                        <a:lnTo>
                          <a:pt x="152" y="8"/>
                        </a:lnTo>
                        <a:lnTo>
                          <a:pt x="159" y="5"/>
                        </a:lnTo>
                        <a:lnTo>
                          <a:pt x="166" y="4"/>
                        </a:lnTo>
                        <a:lnTo>
                          <a:pt x="171" y="3"/>
                        </a:lnTo>
                        <a:lnTo>
                          <a:pt x="175" y="1"/>
                        </a:lnTo>
                        <a:lnTo>
                          <a:pt x="17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5" name="Freeform 350"/>
                  <p:cNvSpPr>
                    <a:spLocks/>
                  </p:cNvSpPr>
                  <p:nvPr/>
                </p:nvSpPr>
                <p:spPr bwMode="auto">
                  <a:xfrm>
                    <a:off x="10031" y="5623"/>
                    <a:ext cx="226" cy="1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9" y="10"/>
                      </a:cxn>
                      <a:cxn ang="0">
                        <a:pos x="38" y="10"/>
                      </a:cxn>
                      <a:cxn ang="0">
                        <a:pos x="56" y="10"/>
                      </a:cxn>
                      <a:cxn ang="0">
                        <a:pos x="75" y="10"/>
                      </a:cxn>
                      <a:cxn ang="0">
                        <a:pos x="87" y="8"/>
                      </a:cxn>
                      <a:cxn ang="0">
                        <a:pos x="99" y="8"/>
                      </a:cxn>
                      <a:cxn ang="0">
                        <a:pos x="111" y="8"/>
                      </a:cxn>
                      <a:cxn ang="0">
                        <a:pos x="123" y="7"/>
                      </a:cxn>
                      <a:cxn ang="0">
                        <a:pos x="135" y="7"/>
                      </a:cxn>
                      <a:cxn ang="0">
                        <a:pos x="156" y="6"/>
                      </a:cxn>
                      <a:cxn ang="0">
                        <a:pos x="168" y="4"/>
                      </a:cxn>
                      <a:cxn ang="0">
                        <a:pos x="187" y="3"/>
                      </a:cxn>
                      <a:cxn ang="0">
                        <a:pos x="206" y="2"/>
                      </a:cxn>
                      <a:cxn ang="0">
                        <a:pos x="226" y="0"/>
                      </a:cxn>
                    </a:cxnLst>
                    <a:rect l="0" t="0" r="r" b="b"/>
                    <a:pathLst>
                      <a:path w="226" h="10">
                        <a:moveTo>
                          <a:pt x="0" y="10"/>
                        </a:moveTo>
                        <a:lnTo>
                          <a:pt x="19" y="10"/>
                        </a:lnTo>
                        <a:lnTo>
                          <a:pt x="38" y="10"/>
                        </a:lnTo>
                        <a:lnTo>
                          <a:pt x="56" y="10"/>
                        </a:lnTo>
                        <a:lnTo>
                          <a:pt x="75" y="10"/>
                        </a:lnTo>
                        <a:lnTo>
                          <a:pt x="87" y="8"/>
                        </a:lnTo>
                        <a:lnTo>
                          <a:pt x="99" y="8"/>
                        </a:lnTo>
                        <a:lnTo>
                          <a:pt x="111" y="8"/>
                        </a:lnTo>
                        <a:lnTo>
                          <a:pt x="123" y="7"/>
                        </a:lnTo>
                        <a:lnTo>
                          <a:pt x="135" y="7"/>
                        </a:lnTo>
                        <a:lnTo>
                          <a:pt x="156" y="6"/>
                        </a:lnTo>
                        <a:lnTo>
                          <a:pt x="168" y="4"/>
                        </a:lnTo>
                        <a:lnTo>
                          <a:pt x="187" y="3"/>
                        </a:lnTo>
                        <a:lnTo>
                          <a:pt x="206" y="2"/>
                        </a:lnTo>
                        <a:lnTo>
                          <a:pt x="22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6" name="Freeform 351"/>
                  <p:cNvSpPr>
                    <a:spLocks/>
                  </p:cNvSpPr>
                  <p:nvPr/>
                </p:nvSpPr>
                <p:spPr bwMode="auto">
                  <a:xfrm>
                    <a:off x="10257" y="5609"/>
                    <a:ext cx="176" cy="14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10" y="13"/>
                      </a:cxn>
                      <a:cxn ang="0">
                        <a:pos x="32" y="10"/>
                      </a:cxn>
                      <a:cxn ang="0">
                        <a:pos x="52" y="9"/>
                      </a:cxn>
                      <a:cxn ang="0">
                        <a:pos x="70" y="6"/>
                      </a:cxn>
                      <a:cxn ang="0">
                        <a:pos x="93" y="4"/>
                      </a:cxn>
                      <a:cxn ang="0">
                        <a:pos x="105" y="4"/>
                      </a:cxn>
                      <a:cxn ang="0">
                        <a:pos x="114" y="2"/>
                      </a:cxn>
                      <a:cxn ang="0">
                        <a:pos x="124" y="2"/>
                      </a:cxn>
                      <a:cxn ang="0">
                        <a:pos x="137" y="1"/>
                      </a:cxn>
                      <a:cxn ang="0">
                        <a:pos x="145" y="0"/>
                      </a:cxn>
                      <a:cxn ang="0">
                        <a:pos x="152" y="0"/>
                      </a:cxn>
                      <a:cxn ang="0">
                        <a:pos x="160" y="0"/>
                      </a:cxn>
                      <a:cxn ang="0">
                        <a:pos x="168" y="0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176" h="14">
                        <a:moveTo>
                          <a:pt x="0" y="14"/>
                        </a:moveTo>
                        <a:lnTo>
                          <a:pt x="10" y="13"/>
                        </a:lnTo>
                        <a:lnTo>
                          <a:pt x="32" y="10"/>
                        </a:lnTo>
                        <a:lnTo>
                          <a:pt x="52" y="9"/>
                        </a:lnTo>
                        <a:lnTo>
                          <a:pt x="70" y="6"/>
                        </a:lnTo>
                        <a:lnTo>
                          <a:pt x="93" y="4"/>
                        </a:lnTo>
                        <a:lnTo>
                          <a:pt x="105" y="4"/>
                        </a:lnTo>
                        <a:lnTo>
                          <a:pt x="114" y="2"/>
                        </a:lnTo>
                        <a:lnTo>
                          <a:pt x="124" y="2"/>
                        </a:lnTo>
                        <a:lnTo>
                          <a:pt x="137" y="1"/>
                        </a:lnTo>
                        <a:lnTo>
                          <a:pt x="145" y="0"/>
                        </a:lnTo>
                        <a:lnTo>
                          <a:pt x="152" y="0"/>
                        </a:lnTo>
                        <a:lnTo>
                          <a:pt x="160" y="0"/>
                        </a:lnTo>
                        <a:lnTo>
                          <a:pt x="168" y="0"/>
                        </a:lnTo>
                        <a:lnTo>
                          <a:pt x="17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7" name="Freeform 352"/>
                  <p:cNvSpPr>
                    <a:spLocks/>
                  </p:cNvSpPr>
                  <p:nvPr/>
                </p:nvSpPr>
                <p:spPr bwMode="auto">
                  <a:xfrm>
                    <a:off x="10209" y="5482"/>
                    <a:ext cx="165" cy="120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4" y="119"/>
                      </a:cxn>
                      <a:cxn ang="0">
                        <a:pos x="6" y="119"/>
                      </a:cxn>
                      <a:cxn ang="0">
                        <a:pos x="10" y="117"/>
                      </a:cxn>
                      <a:cxn ang="0">
                        <a:pos x="13" y="115"/>
                      </a:cxn>
                      <a:cxn ang="0">
                        <a:pos x="20" y="112"/>
                      </a:cxn>
                      <a:cxn ang="0">
                        <a:pos x="25" y="109"/>
                      </a:cxn>
                      <a:cxn ang="0">
                        <a:pos x="32" y="107"/>
                      </a:cxn>
                      <a:cxn ang="0">
                        <a:pos x="38" y="103"/>
                      </a:cxn>
                      <a:cxn ang="0">
                        <a:pos x="44" y="100"/>
                      </a:cxn>
                      <a:cxn ang="0">
                        <a:pos x="49" y="96"/>
                      </a:cxn>
                      <a:cxn ang="0">
                        <a:pos x="56" y="92"/>
                      </a:cxn>
                      <a:cxn ang="0">
                        <a:pos x="61" y="89"/>
                      </a:cxn>
                      <a:cxn ang="0">
                        <a:pos x="66" y="85"/>
                      </a:cxn>
                      <a:cxn ang="0">
                        <a:pos x="70" y="83"/>
                      </a:cxn>
                      <a:cxn ang="0">
                        <a:pos x="74" y="79"/>
                      </a:cxn>
                      <a:cxn ang="0">
                        <a:pos x="78" y="76"/>
                      </a:cxn>
                      <a:cxn ang="0">
                        <a:pos x="84" y="72"/>
                      </a:cxn>
                      <a:cxn ang="0">
                        <a:pos x="89" y="68"/>
                      </a:cxn>
                      <a:cxn ang="0">
                        <a:pos x="94" y="63"/>
                      </a:cxn>
                      <a:cxn ang="0">
                        <a:pos x="101" y="59"/>
                      </a:cxn>
                      <a:cxn ang="0">
                        <a:pos x="108" y="53"/>
                      </a:cxn>
                      <a:cxn ang="0">
                        <a:pos x="114" y="47"/>
                      </a:cxn>
                      <a:cxn ang="0">
                        <a:pos x="128" y="36"/>
                      </a:cxn>
                      <a:cxn ang="0">
                        <a:pos x="140" y="27"/>
                      </a:cxn>
                      <a:cxn ang="0">
                        <a:pos x="144" y="21"/>
                      </a:cxn>
                      <a:cxn ang="0">
                        <a:pos x="150" y="16"/>
                      </a:cxn>
                      <a:cxn ang="0">
                        <a:pos x="154" y="13"/>
                      </a:cxn>
                      <a:cxn ang="0">
                        <a:pos x="157" y="11"/>
                      </a:cxn>
                      <a:cxn ang="0">
                        <a:pos x="160" y="7"/>
                      </a:cxn>
                      <a:cxn ang="0">
                        <a:pos x="162" y="5"/>
                      </a:cxn>
                      <a:cxn ang="0">
                        <a:pos x="162" y="4"/>
                      </a:cxn>
                      <a:cxn ang="0">
                        <a:pos x="164" y="3"/>
                      </a:cxn>
                      <a:cxn ang="0">
                        <a:pos x="165" y="1"/>
                      </a:cxn>
                      <a:cxn ang="0">
                        <a:pos x="165" y="0"/>
                      </a:cxn>
                    </a:cxnLst>
                    <a:rect l="0" t="0" r="r" b="b"/>
                    <a:pathLst>
                      <a:path w="165" h="120">
                        <a:moveTo>
                          <a:pt x="0" y="120"/>
                        </a:moveTo>
                        <a:lnTo>
                          <a:pt x="4" y="119"/>
                        </a:lnTo>
                        <a:lnTo>
                          <a:pt x="6" y="119"/>
                        </a:lnTo>
                        <a:lnTo>
                          <a:pt x="10" y="117"/>
                        </a:lnTo>
                        <a:lnTo>
                          <a:pt x="13" y="115"/>
                        </a:lnTo>
                        <a:lnTo>
                          <a:pt x="20" y="112"/>
                        </a:lnTo>
                        <a:lnTo>
                          <a:pt x="25" y="109"/>
                        </a:lnTo>
                        <a:lnTo>
                          <a:pt x="32" y="107"/>
                        </a:lnTo>
                        <a:lnTo>
                          <a:pt x="38" y="103"/>
                        </a:lnTo>
                        <a:lnTo>
                          <a:pt x="44" y="100"/>
                        </a:lnTo>
                        <a:lnTo>
                          <a:pt x="49" y="96"/>
                        </a:lnTo>
                        <a:lnTo>
                          <a:pt x="56" y="92"/>
                        </a:lnTo>
                        <a:lnTo>
                          <a:pt x="61" y="89"/>
                        </a:lnTo>
                        <a:lnTo>
                          <a:pt x="66" y="85"/>
                        </a:lnTo>
                        <a:lnTo>
                          <a:pt x="70" y="83"/>
                        </a:lnTo>
                        <a:lnTo>
                          <a:pt x="74" y="79"/>
                        </a:lnTo>
                        <a:lnTo>
                          <a:pt x="78" y="76"/>
                        </a:lnTo>
                        <a:lnTo>
                          <a:pt x="84" y="72"/>
                        </a:lnTo>
                        <a:lnTo>
                          <a:pt x="89" y="68"/>
                        </a:lnTo>
                        <a:lnTo>
                          <a:pt x="94" y="63"/>
                        </a:lnTo>
                        <a:lnTo>
                          <a:pt x="101" y="59"/>
                        </a:lnTo>
                        <a:lnTo>
                          <a:pt x="108" y="53"/>
                        </a:lnTo>
                        <a:lnTo>
                          <a:pt x="114" y="47"/>
                        </a:lnTo>
                        <a:lnTo>
                          <a:pt x="128" y="36"/>
                        </a:lnTo>
                        <a:lnTo>
                          <a:pt x="140" y="27"/>
                        </a:lnTo>
                        <a:lnTo>
                          <a:pt x="144" y="21"/>
                        </a:lnTo>
                        <a:lnTo>
                          <a:pt x="150" y="16"/>
                        </a:lnTo>
                        <a:lnTo>
                          <a:pt x="154" y="13"/>
                        </a:lnTo>
                        <a:lnTo>
                          <a:pt x="157" y="11"/>
                        </a:lnTo>
                        <a:lnTo>
                          <a:pt x="160" y="7"/>
                        </a:lnTo>
                        <a:lnTo>
                          <a:pt x="162" y="5"/>
                        </a:lnTo>
                        <a:lnTo>
                          <a:pt x="162" y="4"/>
                        </a:lnTo>
                        <a:lnTo>
                          <a:pt x="164" y="3"/>
                        </a:lnTo>
                        <a:lnTo>
                          <a:pt x="165" y="1"/>
                        </a:lnTo>
                        <a:lnTo>
                          <a:pt x="16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8" name="Freeform 353"/>
                  <p:cNvSpPr>
                    <a:spLocks/>
                  </p:cNvSpPr>
                  <p:nvPr/>
                </p:nvSpPr>
                <p:spPr bwMode="auto">
                  <a:xfrm>
                    <a:off x="10462" y="5391"/>
                    <a:ext cx="44" cy="218"/>
                  </a:xfrm>
                  <a:custGeom>
                    <a:avLst/>
                    <a:gdLst/>
                    <a:ahLst/>
                    <a:cxnLst>
                      <a:cxn ang="0">
                        <a:pos x="44" y="218"/>
                      </a:cxn>
                      <a:cxn ang="0">
                        <a:pos x="43" y="211"/>
                      </a:cxn>
                      <a:cxn ang="0">
                        <a:pos x="40" y="204"/>
                      </a:cxn>
                      <a:cxn ang="0">
                        <a:pos x="40" y="199"/>
                      </a:cxn>
                      <a:cxn ang="0">
                        <a:pos x="39" y="194"/>
                      </a:cxn>
                      <a:cxn ang="0">
                        <a:pos x="37" y="187"/>
                      </a:cxn>
                      <a:cxn ang="0">
                        <a:pos x="37" y="182"/>
                      </a:cxn>
                      <a:cxn ang="0">
                        <a:pos x="35" y="170"/>
                      </a:cxn>
                      <a:cxn ang="0">
                        <a:pos x="33" y="155"/>
                      </a:cxn>
                      <a:cxn ang="0">
                        <a:pos x="31" y="139"/>
                      </a:cxn>
                      <a:cxn ang="0">
                        <a:pos x="28" y="127"/>
                      </a:cxn>
                      <a:cxn ang="0">
                        <a:pos x="27" y="112"/>
                      </a:cxn>
                      <a:cxn ang="0">
                        <a:pos x="24" y="98"/>
                      </a:cxn>
                      <a:cxn ang="0">
                        <a:pos x="23" y="91"/>
                      </a:cxn>
                      <a:cxn ang="0">
                        <a:pos x="21" y="83"/>
                      </a:cxn>
                      <a:cxn ang="0">
                        <a:pos x="19" y="72"/>
                      </a:cxn>
                      <a:cxn ang="0">
                        <a:pos x="16" y="62"/>
                      </a:cxn>
                      <a:cxn ang="0">
                        <a:pos x="13" y="51"/>
                      </a:cxn>
                      <a:cxn ang="0">
                        <a:pos x="11" y="39"/>
                      </a:cxn>
                      <a:cxn ang="0">
                        <a:pos x="8" y="26"/>
                      </a:cxn>
                      <a:cxn ang="0">
                        <a:pos x="4" y="14"/>
                      </a:cxn>
                      <a:cxn ang="0">
                        <a:pos x="3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4" h="218">
                        <a:moveTo>
                          <a:pt x="44" y="218"/>
                        </a:moveTo>
                        <a:lnTo>
                          <a:pt x="43" y="211"/>
                        </a:lnTo>
                        <a:lnTo>
                          <a:pt x="40" y="204"/>
                        </a:lnTo>
                        <a:lnTo>
                          <a:pt x="40" y="199"/>
                        </a:lnTo>
                        <a:lnTo>
                          <a:pt x="39" y="194"/>
                        </a:lnTo>
                        <a:lnTo>
                          <a:pt x="37" y="187"/>
                        </a:lnTo>
                        <a:lnTo>
                          <a:pt x="37" y="182"/>
                        </a:lnTo>
                        <a:lnTo>
                          <a:pt x="35" y="170"/>
                        </a:lnTo>
                        <a:lnTo>
                          <a:pt x="33" y="155"/>
                        </a:lnTo>
                        <a:lnTo>
                          <a:pt x="31" y="139"/>
                        </a:lnTo>
                        <a:lnTo>
                          <a:pt x="28" y="127"/>
                        </a:lnTo>
                        <a:lnTo>
                          <a:pt x="27" y="112"/>
                        </a:lnTo>
                        <a:lnTo>
                          <a:pt x="24" y="98"/>
                        </a:lnTo>
                        <a:lnTo>
                          <a:pt x="23" y="91"/>
                        </a:lnTo>
                        <a:lnTo>
                          <a:pt x="21" y="83"/>
                        </a:lnTo>
                        <a:lnTo>
                          <a:pt x="19" y="72"/>
                        </a:lnTo>
                        <a:lnTo>
                          <a:pt x="16" y="62"/>
                        </a:lnTo>
                        <a:lnTo>
                          <a:pt x="13" y="51"/>
                        </a:lnTo>
                        <a:lnTo>
                          <a:pt x="11" y="39"/>
                        </a:lnTo>
                        <a:lnTo>
                          <a:pt x="8" y="26"/>
                        </a:lnTo>
                        <a:lnTo>
                          <a:pt x="4" y="14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9" name="Freeform 354"/>
                  <p:cNvSpPr>
                    <a:spLocks/>
                  </p:cNvSpPr>
                  <p:nvPr/>
                </p:nvSpPr>
                <p:spPr bwMode="auto">
                  <a:xfrm>
                    <a:off x="10374" y="5475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7">
                        <a:moveTo>
                          <a:pt x="0" y="7"/>
                        </a:move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0" name="Freeform 355"/>
                  <p:cNvSpPr>
                    <a:spLocks/>
                  </p:cNvSpPr>
                  <p:nvPr/>
                </p:nvSpPr>
                <p:spPr bwMode="auto">
                  <a:xfrm>
                    <a:off x="10402" y="5253"/>
                    <a:ext cx="55" cy="11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4"/>
                      </a:cxn>
                      <a:cxn ang="0">
                        <a:pos x="4" y="8"/>
                      </a:cxn>
                      <a:cxn ang="0">
                        <a:pos x="5" y="13"/>
                      </a:cxn>
                      <a:cxn ang="0">
                        <a:pos x="7" y="17"/>
                      </a:cxn>
                      <a:cxn ang="0">
                        <a:pos x="9" y="26"/>
                      </a:cxn>
                      <a:cxn ang="0">
                        <a:pos x="13" y="34"/>
                      </a:cxn>
                      <a:cxn ang="0">
                        <a:pos x="16" y="41"/>
                      </a:cxn>
                      <a:cxn ang="0">
                        <a:pos x="19" y="46"/>
                      </a:cxn>
                      <a:cxn ang="0">
                        <a:pos x="21" y="53"/>
                      </a:cxn>
                      <a:cxn ang="0">
                        <a:pos x="24" y="58"/>
                      </a:cxn>
                      <a:cxn ang="0">
                        <a:pos x="29" y="70"/>
                      </a:cxn>
                      <a:cxn ang="0">
                        <a:pos x="36" y="82"/>
                      </a:cxn>
                      <a:cxn ang="0">
                        <a:pos x="41" y="94"/>
                      </a:cxn>
                      <a:cxn ang="0">
                        <a:pos x="48" y="106"/>
                      </a:cxn>
                      <a:cxn ang="0">
                        <a:pos x="55" y="118"/>
                      </a:cxn>
                    </a:cxnLst>
                    <a:rect l="0" t="0" r="r" b="b"/>
                    <a:pathLst>
                      <a:path w="55" h="118">
                        <a:moveTo>
                          <a:pt x="0" y="0"/>
                        </a:moveTo>
                        <a:lnTo>
                          <a:pt x="1" y="4"/>
                        </a:lnTo>
                        <a:lnTo>
                          <a:pt x="4" y="8"/>
                        </a:lnTo>
                        <a:lnTo>
                          <a:pt x="5" y="13"/>
                        </a:lnTo>
                        <a:lnTo>
                          <a:pt x="7" y="17"/>
                        </a:lnTo>
                        <a:lnTo>
                          <a:pt x="9" y="26"/>
                        </a:lnTo>
                        <a:lnTo>
                          <a:pt x="13" y="34"/>
                        </a:lnTo>
                        <a:lnTo>
                          <a:pt x="16" y="41"/>
                        </a:lnTo>
                        <a:lnTo>
                          <a:pt x="19" y="46"/>
                        </a:lnTo>
                        <a:lnTo>
                          <a:pt x="21" y="53"/>
                        </a:lnTo>
                        <a:lnTo>
                          <a:pt x="24" y="58"/>
                        </a:lnTo>
                        <a:lnTo>
                          <a:pt x="29" y="70"/>
                        </a:lnTo>
                        <a:lnTo>
                          <a:pt x="36" y="82"/>
                        </a:lnTo>
                        <a:lnTo>
                          <a:pt x="41" y="94"/>
                        </a:lnTo>
                        <a:lnTo>
                          <a:pt x="48" y="106"/>
                        </a:lnTo>
                        <a:lnTo>
                          <a:pt x="55" y="1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1" name="Freeform 356"/>
                  <p:cNvSpPr>
                    <a:spLocks/>
                  </p:cNvSpPr>
                  <p:nvPr/>
                </p:nvSpPr>
                <p:spPr bwMode="auto">
                  <a:xfrm>
                    <a:off x="10457" y="5371"/>
                    <a:ext cx="5" cy="20"/>
                  </a:xfrm>
                  <a:custGeom>
                    <a:avLst/>
                    <a:gdLst/>
                    <a:ahLst/>
                    <a:cxnLst>
                      <a:cxn ang="0">
                        <a:pos x="5" y="20"/>
                      </a:cxn>
                      <a:cxn ang="0">
                        <a:pos x="5" y="19"/>
                      </a:cxn>
                      <a:cxn ang="0">
                        <a:pos x="5" y="18"/>
                      </a:cxn>
                      <a:cxn ang="0">
                        <a:pos x="4" y="15"/>
                      </a:cxn>
                      <a:cxn ang="0">
                        <a:pos x="4" y="14"/>
                      </a:cxn>
                      <a:cxn ang="0">
                        <a:pos x="2" y="12"/>
                      </a:cxn>
                      <a:cxn ang="0">
                        <a:pos x="2" y="11"/>
                      </a:cxn>
                      <a:cxn ang="0">
                        <a:pos x="2" y="8"/>
                      </a:cxn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0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" h="20">
                        <a:moveTo>
                          <a:pt x="5" y="20"/>
                        </a:moveTo>
                        <a:lnTo>
                          <a:pt x="5" y="19"/>
                        </a:lnTo>
                        <a:lnTo>
                          <a:pt x="5" y="18"/>
                        </a:lnTo>
                        <a:lnTo>
                          <a:pt x="4" y="15"/>
                        </a:lnTo>
                        <a:lnTo>
                          <a:pt x="4" y="14"/>
                        </a:lnTo>
                        <a:lnTo>
                          <a:pt x="2" y="12"/>
                        </a:lnTo>
                        <a:lnTo>
                          <a:pt x="2" y="11"/>
                        </a:lnTo>
                        <a:lnTo>
                          <a:pt x="2" y="8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2" name="Freeform 357"/>
                  <p:cNvSpPr>
                    <a:spLocks/>
                  </p:cNvSpPr>
                  <p:nvPr/>
                </p:nvSpPr>
                <p:spPr bwMode="auto">
                  <a:xfrm>
                    <a:off x="10219" y="5972"/>
                    <a:ext cx="31" cy="78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30" y="2"/>
                      </a:cxn>
                      <a:cxn ang="0">
                        <a:pos x="28" y="3"/>
                      </a:cxn>
                      <a:cxn ang="0">
                        <a:pos x="26" y="6"/>
                      </a:cxn>
                      <a:cxn ang="0">
                        <a:pos x="24" y="8"/>
                      </a:cxn>
                      <a:cxn ang="0">
                        <a:pos x="22" y="11"/>
                      </a:cxn>
                      <a:cxn ang="0">
                        <a:pos x="19" y="15"/>
                      </a:cxn>
                      <a:cxn ang="0">
                        <a:pos x="18" y="19"/>
                      </a:cxn>
                      <a:cxn ang="0">
                        <a:pos x="16" y="22"/>
                      </a:cxn>
                      <a:cxn ang="0">
                        <a:pos x="14" y="26"/>
                      </a:cxn>
                      <a:cxn ang="0">
                        <a:pos x="12" y="30"/>
                      </a:cxn>
                      <a:cxn ang="0">
                        <a:pos x="11" y="34"/>
                      </a:cxn>
                      <a:cxn ang="0">
                        <a:pos x="10" y="36"/>
                      </a:cxn>
                      <a:cxn ang="0">
                        <a:pos x="10" y="39"/>
                      </a:cxn>
                      <a:cxn ang="0">
                        <a:pos x="7" y="46"/>
                      </a:cxn>
                      <a:cxn ang="0">
                        <a:pos x="6" y="50"/>
                      </a:cxn>
                      <a:cxn ang="0">
                        <a:pos x="6" y="55"/>
                      </a:cxn>
                      <a:cxn ang="0">
                        <a:pos x="3" y="62"/>
                      </a:cxn>
                      <a:cxn ang="0">
                        <a:pos x="3" y="67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31" h="78">
                        <a:moveTo>
                          <a:pt x="31" y="0"/>
                        </a:moveTo>
                        <a:lnTo>
                          <a:pt x="30" y="2"/>
                        </a:lnTo>
                        <a:lnTo>
                          <a:pt x="28" y="3"/>
                        </a:lnTo>
                        <a:lnTo>
                          <a:pt x="26" y="6"/>
                        </a:lnTo>
                        <a:lnTo>
                          <a:pt x="24" y="8"/>
                        </a:lnTo>
                        <a:lnTo>
                          <a:pt x="22" y="11"/>
                        </a:lnTo>
                        <a:lnTo>
                          <a:pt x="19" y="15"/>
                        </a:lnTo>
                        <a:lnTo>
                          <a:pt x="18" y="19"/>
                        </a:lnTo>
                        <a:lnTo>
                          <a:pt x="16" y="22"/>
                        </a:lnTo>
                        <a:lnTo>
                          <a:pt x="14" y="26"/>
                        </a:lnTo>
                        <a:lnTo>
                          <a:pt x="12" y="30"/>
                        </a:lnTo>
                        <a:lnTo>
                          <a:pt x="11" y="34"/>
                        </a:lnTo>
                        <a:lnTo>
                          <a:pt x="10" y="36"/>
                        </a:lnTo>
                        <a:lnTo>
                          <a:pt x="10" y="39"/>
                        </a:lnTo>
                        <a:lnTo>
                          <a:pt x="7" y="46"/>
                        </a:lnTo>
                        <a:lnTo>
                          <a:pt x="6" y="50"/>
                        </a:lnTo>
                        <a:lnTo>
                          <a:pt x="6" y="55"/>
                        </a:lnTo>
                        <a:lnTo>
                          <a:pt x="3" y="62"/>
                        </a:lnTo>
                        <a:lnTo>
                          <a:pt x="3" y="67"/>
                        </a:lnTo>
                        <a:lnTo>
                          <a:pt x="0" y="7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3" name="Freeform 358"/>
                  <p:cNvSpPr>
                    <a:spLocks/>
                  </p:cNvSpPr>
                  <p:nvPr/>
                </p:nvSpPr>
                <p:spPr bwMode="auto">
                  <a:xfrm>
                    <a:off x="10302" y="6036"/>
                    <a:ext cx="25" cy="39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3" y="0"/>
                      </a:cxn>
                      <a:cxn ang="0">
                        <a:pos x="21" y="2"/>
                      </a:cxn>
                      <a:cxn ang="0">
                        <a:pos x="20" y="2"/>
                      </a:cxn>
                      <a:cxn ang="0">
                        <a:pos x="17" y="3"/>
                      </a:cxn>
                      <a:cxn ang="0">
                        <a:pos x="16" y="3"/>
                      </a:cxn>
                      <a:cxn ang="0">
                        <a:pos x="15" y="4"/>
                      </a:cxn>
                      <a:cxn ang="0">
                        <a:pos x="12" y="6"/>
                      </a:cxn>
                      <a:cxn ang="0">
                        <a:pos x="11" y="7"/>
                      </a:cxn>
                      <a:cxn ang="0">
                        <a:pos x="9" y="8"/>
                      </a:cxn>
                      <a:cxn ang="0">
                        <a:pos x="8" y="10"/>
                      </a:cxn>
                      <a:cxn ang="0">
                        <a:pos x="7" y="12"/>
                      </a:cxn>
                      <a:cxn ang="0">
                        <a:pos x="5" y="14"/>
                      </a:cxn>
                      <a:cxn ang="0">
                        <a:pos x="5" y="16"/>
                      </a:cxn>
                      <a:cxn ang="0">
                        <a:pos x="4" y="18"/>
                      </a:cxn>
                      <a:cxn ang="0">
                        <a:pos x="4" y="19"/>
                      </a:cxn>
                      <a:cxn ang="0">
                        <a:pos x="4" y="20"/>
                      </a:cxn>
                      <a:cxn ang="0">
                        <a:pos x="3" y="22"/>
                      </a:cxn>
                      <a:cxn ang="0">
                        <a:pos x="3" y="26"/>
                      </a:cxn>
                      <a:cxn ang="0">
                        <a:pos x="1" y="30"/>
                      </a:cxn>
                      <a:cxn ang="0">
                        <a:pos x="0" y="36"/>
                      </a:cxn>
                      <a:cxn ang="0">
                        <a:pos x="0" y="39"/>
                      </a:cxn>
                    </a:cxnLst>
                    <a:rect l="0" t="0" r="r" b="b"/>
                    <a:pathLst>
                      <a:path w="25" h="39">
                        <a:moveTo>
                          <a:pt x="25" y="0"/>
                        </a:moveTo>
                        <a:lnTo>
                          <a:pt x="23" y="0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7" y="3"/>
                        </a:lnTo>
                        <a:lnTo>
                          <a:pt x="16" y="3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11" y="7"/>
                        </a:lnTo>
                        <a:lnTo>
                          <a:pt x="9" y="8"/>
                        </a:lnTo>
                        <a:lnTo>
                          <a:pt x="8" y="10"/>
                        </a:lnTo>
                        <a:lnTo>
                          <a:pt x="7" y="12"/>
                        </a:lnTo>
                        <a:lnTo>
                          <a:pt x="5" y="14"/>
                        </a:lnTo>
                        <a:lnTo>
                          <a:pt x="5" y="16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4" y="20"/>
                        </a:lnTo>
                        <a:lnTo>
                          <a:pt x="3" y="22"/>
                        </a:lnTo>
                        <a:lnTo>
                          <a:pt x="3" y="26"/>
                        </a:lnTo>
                        <a:lnTo>
                          <a:pt x="1" y="30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4" name="Line 3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50" y="5967"/>
                    <a:ext cx="5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5" name="Freeform 360"/>
                  <p:cNvSpPr>
                    <a:spLocks/>
                  </p:cNvSpPr>
                  <p:nvPr/>
                </p:nvSpPr>
                <p:spPr bwMode="auto">
                  <a:xfrm>
                    <a:off x="10255" y="5902"/>
                    <a:ext cx="67" cy="65"/>
                  </a:xfrm>
                  <a:custGeom>
                    <a:avLst/>
                    <a:gdLst/>
                    <a:ahLst/>
                    <a:cxnLst>
                      <a:cxn ang="0">
                        <a:pos x="0" y="65"/>
                      </a:cxn>
                      <a:cxn ang="0">
                        <a:pos x="7" y="60"/>
                      </a:cxn>
                      <a:cxn ang="0">
                        <a:pos x="18" y="49"/>
                      </a:cxn>
                      <a:cxn ang="0">
                        <a:pos x="28" y="38"/>
                      </a:cxn>
                      <a:cxn ang="0">
                        <a:pos x="36" y="30"/>
                      </a:cxn>
                      <a:cxn ang="0">
                        <a:pos x="44" y="22"/>
                      </a:cxn>
                      <a:cxn ang="0">
                        <a:pos x="60" y="6"/>
                      </a:cxn>
                      <a:cxn ang="0">
                        <a:pos x="67" y="0"/>
                      </a:cxn>
                    </a:cxnLst>
                    <a:rect l="0" t="0" r="r" b="b"/>
                    <a:pathLst>
                      <a:path w="67" h="65">
                        <a:moveTo>
                          <a:pt x="0" y="65"/>
                        </a:moveTo>
                        <a:lnTo>
                          <a:pt x="7" y="60"/>
                        </a:lnTo>
                        <a:lnTo>
                          <a:pt x="18" y="49"/>
                        </a:lnTo>
                        <a:lnTo>
                          <a:pt x="28" y="38"/>
                        </a:lnTo>
                        <a:lnTo>
                          <a:pt x="36" y="30"/>
                        </a:lnTo>
                        <a:lnTo>
                          <a:pt x="44" y="22"/>
                        </a:lnTo>
                        <a:lnTo>
                          <a:pt x="60" y="6"/>
                        </a:lnTo>
                        <a:lnTo>
                          <a:pt x="6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6" name="Freeform 361"/>
                  <p:cNvSpPr>
                    <a:spLocks/>
                  </p:cNvSpPr>
                  <p:nvPr/>
                </p:nvSpPr>
                <p:spPr bwMode="auto">
                  <a:xfrm>
                    <a:off x="10327" y="5948"/>
                    <a:ext cx="116" cy="8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4" y="86"/>
                      </a:cxn>
                      <a:cxn ang="0">
                        <a:pos x="8" y="84"/>
                      </a:cxn>
                      <a:cxn ang="0">
                        <a:pos x="15" y="80"/>
                      </a:cxn>
                      <a:cxn ang="0">
                        <a:pos x="23" y="76"/>
                      </a:cxn>
                      <a:cxn ang="0">
                        <a:pos x="30" y="71"/>
                      </a:cxn>
                      <a:cxn ang="0">
                        <a:pos x="36" y="67"/>
                      </a:cxn>
                      <a:cxn ang="0">
                        <a:pos x="42" y="63"/>
                      </a:cxn>
                      <a:cxn ang="0">
                        <a:pos x="48" y="59"/>
                      </a:cxn>
                      <a:cxn ang="0">
                        <a:pos x="54" y="55"/>
                      </a:cxn>
                      <a:cxn ang="0">
                        <a:pos x="58" y="52"/>
                      </a:cxn>
                      <a:cxn ang="0">
                        <a:pos x="62" y="48"/>
                      </a:cxn>
                      <a:cxn ang="0">
                        <a:pos x="66" y="46"/>
                      </a:cxn>
                      <a:cxn ang="0">
                        <a:pos x="70" y="42"/>
                      </a:cxn>
                      <a:cxn ang="0">
                        <a:pos x="78" y="36"/>
                      </a:cxn>
                      <a:cxn ang="0">
                        <a:pos x="80" y="34"/>
                      </a:cxn>
                      <a:cxn ang="0">
                        <a:pos x="84" y="30"/>
                      </a:cxn>
                      <a:cxn ang="0">
                        <a:pos x="87" y="27"/>
                      </a:cxn>
                      <a:cxn ang="0">
                        <a:pos x="91" y="24"/>
                      </a:cxn>
                      <a:cxn ang="0">
                        <a:pos x="94" y="22"/>
                      </a:cxn>
                      <a:cxn ang="0">
                        <a:pos x="96" y="19"/>
                      </a:cxn>
                      <a:cxn ang="0">
                        <a:pos x="100" y="15"/>
                      </a:cxn>
                      <a:cxn ang="0">
                        <a:pos x="103" y="12"/>
                      </a:cxn>
                      <a:cxn ang="0">
                        <a:pos x="107" y="10"/>
                      </a:cxn>
                      <a:cxn ang="0">
                        <a:pos x="110" y="6"/>
                      </a:cxn>
                      <a:cxn ang="0">
                        <a:pos x="112" y="3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88">
                        <a:moveTo>
                          <a:pt x="0" y="88"/>
                        </a:moveTo>
                        <a:lnTo>
                          <a:pt x="4" y="86"/>
                        </a:lnTo>
                        <a:lnTo>
                          <a:pt x="8" y="84"/>
                        </a:lnTo>
                        <a:lnTo>
                          <a:pt x="15" y="80"/>
                        </a:lnTo>
                        <a:lnTo>
                          <a:pt x="23" y="76"/>
                        </a:lnTo>
                        <a:lnTo>
                          <a:pt x="30" y="71"/>
                        </a:lnTo>
                        <a:lnTo>
                          <a:pt x="36" y="67"/>
                        </a:lnTo>
                        <a:lnTo>
                          <a:pt x="42" y="63"/>
                        </a:lnTo>
                        <a:lnTo>
                          <a:pt x="48" y="59"/>
                        </a:lnTo>
                        <a:lnTo>
                          <a:pt x="54" y="55"/>
                        </a:lnTo>
                        <a:lnTo>
                          <a:pt x="58" y="52"/>
                        </a:lnTo>
                        <a:lnTo>
                          <a:pt x="62" y="48"/>
                        </a:lnTo>
                        <a:lnTo>
                          <a:pt x="66" y="46"/>
                        </a:lnTo>
                        <a:lnTo>
                          <a:pt x="70" y="42"/>
                        </a:lnTo>
                        <a:lnTo>
                          <a:pt x="78" y="36"/>
                        </a:lnTo>
                        <a:lnTo>
                          <a:pt x="80" y="34"/>
                        </a:lnTo>
                        <a:lnTo>
                          <a:pt x="84" y="30"/>
                        </a:lnTo>
                        <a:lnTo>
                          <a:pt x="87" y="27"/>
                        </a:lnTo>
                        <a:lnTo>
                          <a:pt x="91" y="24"/>
                        </a:lnTo>
                        <a:lnTo>
                          <a:pt x="94" y="22"/>
                        </a:lnTo>
                        <a:lnTo>
                          <a:pt x="96" y="19"/>
                        </a:lnTo>
                        <a:lnTo>
                          <a:pt x="100" y="15"/>
                        </a:lnTo>
                        <a:lnTo>
                          <a:pt x="103" y="12"/>
                        </a:lnTo>
                        <a:lnTo>
                          <a:pt x="107" y="10"/>
                        </a:lnTo>
                        <a:lnTo>
                          <a:pt x="110" y="6"/>
                        </a:lnTo>
                        <a:lnTo>
                          <a:pt x="112" y="3"/>
                        </a:lnTo>
                        <a:lnTo>
                          <a:pt x="11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7" name="Freeform 362"/>
                  <p:cNvSpPr>
                    <a:spLocks/>
                  </p:cNvSpPr>
                  <p:nvPr/>
                </p:nvSpPr>
                <p:spPr bwMode="auto">
                  <a:xfrm>
                    <a:off x="10443" y="5946"/>
                    <a:ext cx="12" cy="2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1" y="0"/>
                      </a:cxn>
                      <a:cxn ang="0">
                        <a:pos x="10" y="0"/>
                      </a:cxn>
                      <a:cxn ang="0">
                        <a:pos x="8" y="0"/>
                      </a:cxn>
                      <a:cxn ang="0">
                        <a:pos x="7" y="0"/>
                      </a:cxn>
                      <a:cxn ang="0">
                        <a:pos x="6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2" h="2">
                        <a:moveTo>
                          <a:pt x="12" y="0"/>
                        </a:move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8" name="Freeform 363"/>
                  <p:cNvSpPr>
                    <a:spLocks/>
                  </p:cNvSpPr>
                  <p:nvPr/>
                </p:nvSpPr>
                <p:spPr bwMode="auto">
                  <a:xfrm>
                    <a:off x="10299" y="6075"/>
                    <a:ext cx="42" cy="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0" y="12"/>
                      </a:cxn>
                      <a:cxn ang="0">
                        <a:pos x="0" y="17"/>
                      </a:cxn>
                      <a:cxn ang="0">
                        <a:pos x="0" y="21"/>
                      </a:cxn>
                      <a:cxn ang="0">
                        <a:pos x="2" y="25"/>
                      </a:cxn>
                      <a:cxn ang="0">
                        <a:pos x="2" y="29"/>
                      </a:cxn>
                      <a:cxn ang="0">
                        <a:pos x="3" y="33"/>
                      </a:cxn>
                      <a:cxn ang="0">
                        <a:pos x="3" y="37"/>
                      </a:cxn>
                      <a:cxn ang="0">
                        <a:pos x="4" y="40"/>
                      </a:cxn>
                      <a:cxn ang="0">
                        <a:pos x="4" y="41"/>
                      </a:cxn>
                      <a:cxn ang="0">
                        <a:pos x="6" y="43"/>
                      </a:cxn>
                      <a:cxn ang="0">
                        <a:pos x="6" y="45"/>
                      </a:cxn>
                      <a:cxn ang="0">
                        <a:pos x="7" y="48"/>
                      </a:cxn>
                      <a:cxn ang="0">
                        <a:pos x="8" y="49"/>
                      </a:cxn>
                      <a:cxn ang="0">
                        <a:pos x="10" y="52"/>
                      </a:cxn>
                      <a:cxn ang="0">
                        <a:pos x="11" y="55"/>
                      </a:cxn>
                      <a:cxn ang="0">
                        <a:pos x="12" y="57"/>
                      </a:cxn>
                      <a:cxn ang="0">
                        <a:pos x="15" y="60"/>
                      </a:cxn>
                      <a:cxn ang="0">
                        <a:pos x="16" y="63"/>
                      </a:cxn>
                      <a:cxn ang="0">
                        <a:pos x="19" y="65"/>
                      </a:cxn>
                      <a:cxn ang="0">
                        <a:pos x="20" y="67"/>
                      </a:cxn>
                      <a:cxn ang="0">
                        <a:pos x="23" y="68"/>
                      </a:cxn>
                      <a:cxn ang="0">
                        <a:pos x="26" y="69"/>
                      </a:cxn>
                      <a:cxn ang="0">
                        <a:pos x="27" y="71"/>
                      </a:cxn>
                      <a:cxn ang="0">
                        <a:pos x="28" y="71"/>
                      </a:cxn>
                      <a:cxn ang="0">
                        <a:pos x="30" y="72"/>
                      </a:cxn>
                      <a:cxn ang="0">
                        <a:pos x="31" y="72"/>
                      </a:cxn>
                      <a:cxn ang="0">
                        <a:pos x="32" y="73"/>
                      </a:cxn>
                      <a:cxn ang="0">
                        <a:pos x="35" y="73"/>
                      </a:cxn>
                      <a:cxn ang="0">
                        <a:pos x="36" y="73"/>
                      </a:cxn>
                      <a:cxn ang="0">
                        <a:pos x="39" y="75"/>
                      </a:cxn>
                      <a:cxn ang="0">
                        <a:pos x="42" y="75"/>
                      </a:cxn>
                    </a:cxnLst>
                    <a:rect l="0" t="0" r="r" b="b"/>
                    <a:pathLst>
                      <a:path w="42" h="75">
                        <a:moveTo>
                          <a:pt x="3" y="0"/>
                        </a:move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0" y="21"/>
                        </a:lnTo>
                        <a:lnTo>
                          <a:pt x="2" y="25"/>
                        </a:lnTo>
                        <a:lnTo>
                          <a:pt x="2" y="29"/>
                        </a:lnTo>
                        <a:lnTo>
                          <a:pt x="3" y="33"/>
                        </a:lnTo>
                        <a:lnTo>
                          <a:pt x="3" y="37"/>
                        </a:lnTo>
                        <a:lnTo>
                          <a:pt x="4" y="40"/>
                        </a:lnTo>
                        <a:lnTo>
                          <a:pt x="4" y="41"/>
                        </a:lnTo>
                        <a:lnTo>
                          <a:pt x="6" y="43"/>
                        </a:lnTo>
                        <a:lnTo>
                          <a:pt x="6" y="45"/>
                        </a:lnTo>
                        <a:lnTo>
                          <a:pt x="7" y="48"/>
                        </a:lnTo>
                        <a:lnTo>
                          <a:pt x="8" y="49"/>
                        </a:lnTo>
                        <a:lnTo>
                          <a:pt x="10" y="52"/>
                        </a:lnTo>
                        <a:lnTo>
                          <a:pt x="11" y="55"/>
                        </a:lnTo>
                        <a:lnTo>
                          <a:pt x="12" y="57"/>
                        </a:lnTo>
                        <a:lnTo>
                          <a:pt x="15" y="60"/>
                        </a:lnTo>
                        <a:lnTo>
                          <a:pt x="16" y="63"/>
                        </a:lnTo>
                        <a:lnTo>
                          <a:pt x="19" y="65"/>
                        </a:lnTo>
                        <a:lnTo>
                          <a:pt x="20" y="67"/>
                        </a:lnTo>
                        <a:lnTo>
                          <a:pt x="23" y="68"/>
                        </a:lnTo>
                        <a:lnTo>
                          <a:pt x="26" y="69"/>
                        </a:lnTo>
                        <a:lnTo>
                          <a:pt x="27" y="71"/>
                        </a:lnTo>
                        <a:lnTo>
                          <a:pt x="28" y="71"/>
                        </a:lnTo>
                        <a:lnTo>
                          <a:pt x="30" y="72"/>
                        </a:lnTo>
                        <a:lnTo>
                          <a:pt x="31" y="72"/>
                        </a:lnTo>
                        <a:lnTo>
                          <a:pt x="32" y="73"/>
                        </a:lnTo>
                        <a:lnTo>
                          <a:pt x="35" y="73"/>
                        </a:lnTo>
                        <a:lnTo>
                          <a:pt x="36" y="73"/>
                        </a:lnTo>
                        <a:lnTo>
                          <a:pt x="39" y="75"/>
                        </a:lnTo>
                        <a:lnTo>
                          <a:pt x="42" y="7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9" name="Freeform 364"/>
                  <p:cNvSpPr>
                    <a:spLocks/>
                  </p:cNvSpPr>
                  <p:nvPr/>
                </p:nvSpPr>
                <p:spPr bwMode="auto">
                  <a:xfrm>
                    <a:off x="10402" y="5082"/>
                    <a:ext cx="412" cy="171"/>
                  </a:xfrm>
                  <a:custGeom>
                    <a:avLst/>
                    <a:gdLst/>
                    <a:ahLst/>
                    <a:cxnLst>
                      <a:cxn ang="0">
                        <a:pos x="385" y="1"/>
                      </a:cxn>
                      <a:cxn ang="0">
                        <a:pos x="360" y="3"/>
                      </a:cxn>
                      <a:cxn ang="0">
                        <a:pos x="323" y="5"/>
                      </a:cxn>
                      <a:cxn ang="0">
                        <a:pos x="285" y="9"/>
                      </a:cxn>
                      <a:cxn ang="0">
                        <a:pos x="249" y="13"/>
                      </a:cxn>
                      <a:cxn ang="0">
                        <a:pos x="231" y="16"/>
                      </a:cxn>
                      <a:cxn ang="0">
                        <a:pos x="215" y="19"/>
                      </a:cxn>
                      <a:cxn ang="0">
                        <a:pos x="199" y="21"/>
                      </a:cxn>
                      <a:cxn ang="0">
                        <a:pos x="179" y="25"/>
                      </a:cxn>
                      <a:cxn ang="0">
                        <a:pos x="159" y="29"/>
                      </a:cxn>
                      <a:cxn ang="0">
                        <a:pos x="137" y="33"/>
                      </a:cxn>
                      <a:cxn ang="0">
                        <a:pos x="119" y="39"/>
                      </a:cxn>
                      <a:cxn ang="0">
                        <a:pos x="101" y="44"/>
                      </a:cxn>
                      <a:cxn ang="0">
                        <a:pos x="87" y="51"/>
                      </a:cxn>
                      <a:cxn ang="0">
                        <a:pos x="76" y="55"/>
                      </a:cxn>
                      <a:cxn ang="0">
                        <a:pos x="68" y="59"/>
                      </a:cxn>
                      <a:cxn ang="0">
                        <a:pos x="59" y="64"/>
                      </a:cxn>
                      <a:cxn ang="0">
                        <a:pos x="49" y="69"/>
                      </a:cxn>
                      <a:cxn ang="0">
                        <a:pos x="41" y="75"/>
                      </a:cxn>
                      <a:cxn ang="0">
                        <a:pos x="35" y="80"/>
                      </a:cxn>
                      <a:cxn ang="0">
                        <a:pos x="31" y="83"/>
                      </a:cxn>
                      <a:cxn ang="0">
                        <a:pos x="27" y="88"/>
                      </a:cxn>
                      <a:cxn ang="0">
                        <a:pos x="23" y="92"/>
                      </a:cxn>
                      <a:cxn ang="0">
                        <a:pos x="17" y="99"/>
                      </a:cxn>
                      <a:cxn ang="0">
                        <a:pos x="12" y="105"/>
                      </a:cxn>
                      <a:cxn ang="0">
                        <a:pos x="9" y="112"/>
                      </a:cxn>
                      <a:cxn ang="0">
                        <a:pos x="5" y="119"/>
                      </a:cxn>
                      <a:cxn ang="0">
                        <a:pos x="3" y="125"/>
                      </a:cxn>
                      <a:cxn ang="0">
                        <a:pos x="1" y="132"/>
                      </a:cxn>
                      <a:cxn ang="0">
                        <a:pos x="0" y="139"/>
                      </a:cxn>
                      <a:cxn ang="0">
                        <a:pos x="0" y="143"/>
                      </a:cxn>
                      <a:cxn ang="0">
                        <a:pos x="0" y="151"/>
                      </a:cxn>
                      <a:cxn ang="0">
                        <a:pos x="0" y="160"/>
                      </a:cxn>
                      <a:cxn ang="0">
                        <a:pos x="0" y="165"/>
                      </a:cxn>
                      <a:cxn ang="0">
                        <a:pos x="0" y="171"/>
                      </a:cxn>
                    </a:cxnLst>
                    <a:rect l="0" t="0" r="r" b="b"/>
                    <a:pathLst>
                      <a:path w="412" h="171">
                        <a:moveTo>
                          <a:pt x="412" y="0"/>
                        </a:moveTo>
                        <a:lnTo>
                          <a:pt x="385" y="1"/>
                        </a:lnTo>
                        <a:lnTo>
                          <a:pt x="373" y="3"/>
                        </a:lnTo>
                        <a:lnTo>
                          <a:pt x="360" y="3"/>
                        </a:lnTo>
                        <a:lnTo>
                          <a:pt x="341" y="4"/>
                        </a:lnTo>
                        <a:lnTo>
                          <a:pt x="323" y="5"/>
                        </a:lnTo>
                        <a:lnTo>
                          <a:pt x="304" y="8"/>
                        </a:lnTo>
                        <a:lnTo>
                          <a:pt x="285" y="9"/>
                        </a:lnTo>
                        <a:lnTo>
                          <a:pt x="267" y="12"/>
                        </a:lnTo>
                        <a:lnTo>
                          <a:pt x="249" y="13"/>
                        </a:lnTo>
                        <a:lnTo>
                          <a:pt x="240" y="15"/>
                        </a:lnTo>
                        <a:lnTo>
                          <a:pt x="231" y="16"/>
                        </a:lnTo>
                        <a:lnTo>
                          <a:pt x="223" y="17"/>
                        </a:lnTo>
                        <a:lnTo>
                          <a:pt x="215" y="19"/>
                        </a:lnTo>
                        <a:lnTo>
                          <a:pt x="207" y="20"/>
                        </a:lnTo>
                        <a:lnTo>
                          <a:pt x="199" y="21"/>
                        </a:lnTo>
                        <a:lnTo>
                          <a:pt x="188" y="23"/>
                        </a:lnTo>
                        <a:lnTo>
                          <a:pt x="179" y="25"/>
                        </a:lnTo>
                        <a:lnTo>
                          <a:pt x="169" y="27"/>
                        </a:lnTo>
                        <a:lnTo>
                          <a:pt x="159" y="29"/>
                        </a:lnTo>
                        <a:lnTo>
                          <a:pt x="148" y="32"/>
                        </a:lnTo>
                        <a:lnTo>
                          <a:pt x="137" y="33"/>
                        </a:lnTo>
                        <a:lnTo>
                          <a:pt x="127" y="37"/>
                        </a:lnTo>
                        <a:lnTo>
                          <a:pt x="119" y="39"/>
                        </a:lnTo>
                        <a:lnTo>
                          <a:pt x="111" y="41"/>
                        </a:lnTo>
                        <a:lnTo>
                          <a:pt x="101" y="44"/>
                        </a:lnTo>
                        <a:lnTo>
                          <a:pt x="95" y="48"/>
                        </a:lnTo>
                        <a:lnTo>
                          <a:pt x="87" y="51"/>
                        </a:lnTo>
                        <a:lnTo>
                          <a:pt x="79" y="53"/>
                        </a:lnTo>
                        <a:lnTo>
                          <a:pt x="76" y="55"/>
                        </a:lnTo>
                        <a:lnTo>
                          <a:pt x="72" y="57"/>
                        </a:lnTo>
                        <a:lnTo>
                          <a:pt x="68" y="59"/>
                        </a:lnTo>
                        <a:lnTo>
                          <a:pt x="64" y="61"/>
                        </a:lnTo>
                        <a:lnTo>
                          <a:pt x="59" y="64"/>
                        </a:lnTo>
                        <a:lnTo>
                          <a:pt x="55" y="67"/>
                        </a:lnTo>
                        <a:lnTo>
                          <a:pt x="49" y="69"/>
                        </a:lnTo>
                        <a:lnTo>
                          <a:pt x="45" y="72"/>
                        </a:lnTo>
                        <a:lnTo>
                          <a:pt x="41" y="75"/>
                        </a:lnTo>
                        <a:lnTo>
                          <a:pt x="37" y="77"/>
                        </a:lnTo>
                        <a:lnTo>
                          <a:pt x="35" y="80"/>
                        </a:lnTo>
                        <a:lnTo>
                          <a:pt x="33" y="81"/>
                        </a:lnTo>
                        <a:lnTo>
                          <a:pt x="31" y="83"/>
                        </a:lnTo>
                        <a:lnTo>
                          <a:pt x="29" y="85"/>
                        </a:lnTo>
                        <a:lnTo>
                          <a:pt x="27" y="88"/>
                        </a:lnTo>
                        <a:lnTo>
                          <a:pt x="24" y="89"/>
                        </a:lnTo>
                        <a:lnTo>
                          <a:pt x="23" y="92"/>
                        </a:lnTo>
                        <a:lnTo>
                          <a:pt x="20" y="96"/>
                        </a:lnTo>
                        <a:lnTo>
                          <a:pt x="17" y="99"/>
                        </a:lnTo>
                        <a:lnTo>
                          <a:pt x="15" y="101"/>
                        </a:lnTo>
                        <a:lnTo>
                          <a:pt x="12" y="105"/>
                        </a:lnTo>
                        <a:lnTo>
                          <a:pt x="11" y="108"/>
                        </a:lnTo>
                        <a:lnTo>
                          <a:pt x="9" y="112"/>
                        </a:lnTo>
                        <a:lnTo>
                          <a:pt x="7" y="115"/>
                        </a:lnTo>
                        <a:lnTo>
                          <a:pt x="5" y="119"/>
                        </a:lnTo>
                        <a:lnTo>
                          <a:pt x="4" y="123"/>
                        </a:lnTo>
                        <a:lnTo>
                          <a:pt x="3" y="125"/>
                        </a:lnTo>
                        <a:lnTo>
                          <a:pt x="3" y="129"/>
                        </a:lnTo>
                        <a:lnTo>
                          <a:pt x="1" y="132"/>
                        </a:lnTo>
                        <a:lnTo>
                          <a:pt x="1" y="136"/>
                        </a:lnTo>
                        <a:lnTo>
                          <a:pt x="0" y="139"/>
                        </a:lnTo>
                        <a:lnTo>
                          <a:pt x="0" y="141"/>
                        </a:lnTo>
                        <a:lnTo>
                          <a:pt x="0" y="143"/>
                        </a:lnTo>
                        <a:lnTo>
                          <a:pt x="0" y="147"/>
                        </a:lnTo>
                        <a:lnTo>
                          <a:pt x="0" y="151"/>
                        </a:lnTo>
                        <a:lnTo>
                          <a:pt x="0" y="156"/>
                        </a:lnTo>
                        <a:lnTo>
                          <a:pt x="0" y="160"/>
                        </a:lnTo>
                        <a:lnTo>
                          <a:pt x="0" y="163"/>
                        </a:lnTo>
                        <a:lnTo>
                          <a:pt x="0" y="165"/>
                        </a:lnTo>
                        <a:lnTo>
                          <a:pt x="0" y="168"/>
                        </a:lnTo>
                        <a:lnTo>
                          <a:pt x="0" y="17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0" name="Freeform 365"/>
                  <p:cNvSpPr>
                    <a:spLocks/>
                  </p:cNvSpPr>
                  <p:nvPr/>
                </p:nvSpPr>
                <p:spPr bwMode="auto">
                  <a:xfrm>
                    <a:off x="10487" y="5166"/>
                    <a:ext cx="327" cy="148"/>
                  </a:xfrm>
                  <a:custGeom>
                    <a:avLst/>
                    <a:gdLst/>
                    <a:ahLst/>
                    <a:cxnLst>
                      <a:cxn ang="0">
                        <a:pos x="327" y="0"/>
                      </a:cxn>
                      <a:cxn ang="0">
                        <a:pos x="315" y="1"/>
                      </a:cxn>
                      <a:cxn ang="0">
                        <a:pos x="303" y="1"/>
                      </a:cxn>
                      <a:cxn ang="0">
                        <a:pos x="288" y="3"/>
                      </a:cxn>
                      <a:cxn ang="0">
                        <a:pos x="274" y="4"/>
                      </a:cxn>
                      <a:cxn ang="0">
                        <a:pos x="259" y="5"/>
                      </a:cxn>
                      <a:cxn ang="0">
                        <a:pos x="242" y="8"/>
                      </a:cxn>
                      <a:cxn ang="0">
                        <a:pos x="226" y="9"/>
                      </a:cxn>
                      <a:cxn ang="0">
                        <a:pos x="211" y="11"/>
                      </a:cxn>
                      <a:cxn ang="0">
                        <a:pos x="203" y="12"/>
                      </a:cxn>
                      <a:cxn ang="0">
                        <a:pos x="195" y="13"/>
                      </a:cxn>
                      <a:cxn ang="0">
                        <a:pos x="183" y="15"/>
                      </a:cxn>
                      <a:cxn ang="0">
                        <a:pos x="171" y="17"/>
                      </a:cxn>
                      <a:cxn ang="0">
                        <a:pos x="160" y="20"/>
                      </a:cxn>
                      <a:cxn ang="0">
                        <a:pos x="150" y="21"/>
                      </a:cxn>
                      <a:cxn ang="0">
                        <a:pos x="144" y="23"/>
                      </a:cxn>
                      <a:cxn ang="0">
                        <a:pos x="139" y="24"/>
                      </a:cxn>
                      <a:cxn ang="0">
                        <a:pos x="134" y="25"/>
                      </a:cxn>
                      <a:cxn ang="0">
                        <a:pos x="128" y="27"/>
                      </a:cxn>
                      <a:cxn ang="0">
                        <a:pos x="122" y="28"/>
                      </a:cxn>
                      <a:cxn ang="0">
                        <a:pos x="115" y="31"/>
                      </a:cxn>
                      <a:cxn ang="0">
                        <a:pos x="110" y="32"/>
                      </a:cxn>
                      <a:cxn ang="0">
                        <a:pos x="102" y="35"/>
                      </a:cxn>
                      <a:cxn ang="0">
                        <a:pos x="95" y="37"/>
                      </a:cxn>
                      <a:cxn ang="0">
                        <a:pos x="88" y="40"/>
                      </a:cxn>
                      <a:cxn ang="0">
                        <a:pos x="82" y="43"/>
                      </a:cxn>
                      <a:cxn ang="0">
                        <a:pos x="75" y="45"/>
                      </a:cxn>
                      <a:cxn ang="0">
                        <a:pos x="70" y="48"/>
                      </a:cxn>
                      <a:cxn ang="0">
                        <a:pos x="63" y="51"/>
                      </a:cxn>
                      <a:cxn ang="0">
                        <a:pos x="58" y="55"/>
                      </a:cxn>
                      <a:cxn ang="0">
                        <a:pos x="55" y="56"/>
                      </a:cxn>
                      <a:cxn ang="0">
                        <a:pos x="52" y="57"/>
                      </a:cxn>
                      <a:cxn ang="0">
                        <a:pos x="50" y="59"/>
                      </a:cxn>
                      <a:cxn ang="0">
                        <a:pos x="48" y="60"/>
                      </a:cxn>
                      <a:cxn ang="0">
                        <a:pos x="44" y="64"/>
                      </a:cxn>
                      <a:cxn ang="0">
                        <a:pos x="40" y="67"/>
                      </a:cxn>
                      <a:cxn ang="0">
                        <a:pos x="36" y="69"/>
                      </a:cxn>
                      <a:cxn ang="0">
                        <a:pos x="32" y="72"/>
                      </a:cxn>
                      <a:cxn ang="0">
                        <a:pos x="30" y="76"/>
                      </a:cxn>
                      <a:cxn ang="0">
                        <a:pos x="27" y="79"/>
                      </a:cxn>
                      <a:cxn ang="0">
                        <a:pos x="23" y="83"/>
                      </a:cxn>
                      <a:cxn ang="0">
                        <a:pos x="20" y="87"/>
                      </a:cxn>
                      <a:cxn ang="0">
                        <a:pos x="18" y="91"/>
                      </a:cxn>
                      <a:cxn ang="0">
                        <a:pos x="15" y="93"/>
                      </a:cxn>
                      <a:cxn ang="0">
                        <a:pos x="12" y="97"/>
                      </a:cxn>
                      <a:cxn ang="0">
                        <a:pos x="11" y="101"/>
                      </a:cxn>
                      <a:cxn ang="0">
                        <a:pos x="8" y="105"/>
                      </a:cxn>
                      <a:cxn ang="0">
                        <a:pos x="7" y="111"/>
                      </a:cxn>
                      <a:cxn ang="0">
                        <a:pos x="6" y="115"/>
                      </a:cxn>
                      <a:cxn ang="0">
                        <a:pos x="4" y="119"/>
                      </a:cxn>
                      <a:cxn ang="0">
                        <a:pos x="3" y="121"/>
                      </a:cxn>
                      <a:cxn ang="0">
                        <a:pos x="2" y="125"/>
                      </a:cxn>
                      <a:cxn ang="0">
                        <a:pos x="2" y="129"/>
                      </a:cxn>
                      <a:cxn ang="0">
                        <a:pos x="0" y="133"/>
                      </a:cxn>
                      <a:cxn ang="0">
                        <a:pos x="0" y="136"/>
                      </a:cxn>
                      <a:cxn ang="0">
                        <a:pos x="0" y="139"/>
                      </a:cxn>
                      <a:cxn ang="0">
                        <a:pos x="0" y="144"/>
                      </a:cxn>
                      <a:cxn ang="0">
                        <a:pos x="0" y="148"/>
                      </a:cxn>
                    </a:cxnLst>
                    <a:rect l="0" t="0" r="r" b="b"/>
                    <a:pathLst>
                      <a:path w="327" h="148">
                        <a:moveTo>
                          <a:pt x="327" y="0"/>
                        </a:moveTo>
                        <a:lnTo>
                          <a:pt x="315" y="1"/>
                        </a:lnTo>
                        <a:lnTo>
                          <a:pt x="303" y="1"/>
                        </a:lnTo>
                        <a:lnTo>
                          <a:pt x="288" y="3"/>
                        </a:lnTo>
                        <a:lnTo>
                          <a:pt x="274" y="4"/>
                        </a:lnTo>
                        <a:lnTo>
                          <a:pt x="259" y="5"/>
                        </a:lnTo>
                        <a:lnTo>
                          <a:pt x="242" y="8"/>
                        </a:lnTo>
                        <a:lnTo>
                          <a:pt x="226" y="9"/>
                        </a:lnTo>
                        <a:lnTo>
                          <a:pt x="211" y="11"/>
                        </a:lnTo>
                        <a:lnTo>
                          <a:pt x="203" y="12"/>
                        </a:lnTo>
                        <a:lnTo>
                          <a:pt x="195" y="13"/>
                        </a:lnTo>
                        <a:lnTo>
                          <a:pt x="183" y="15"/>
                        </a:lnTo>
                        <a:lnTo>
                          <a:pt x="171" y="17"/>
                        </a:lnTo>
                        <a:lnTo>
                          <a:pt x="160" y="20"/>
                        </a:lnTo>
                        <a:lnTo>
                          <a:pt x="150" y="21"/>
                        </a:lnTo>
                        <a:lnTo>
                          <a:pt x="144" y="23"/>
                        </a:lnTo>
                        <a:lnTo>
                          <a:pt x="139" y="24"/>
                        </a:lnTo>
                        <a:lnTo>
                          <a:pt x="134" y="25"/>
                        </a:lnTo>
                        <a:lnTo>
                          <a:pt x="128" y="27"/>
                        </a:lnTo>
                        <a:lnTo>
                          <a:pt x="122" y="28"/>
                        </a:lnTo>
                        <a:lnTo>
                          <a:pt x="115" y="31"/>
                        </a:lnTo>
                        <a:lnTo>
                          <a:pt x="110" y="32"/>
                        </a:lnTo>
                        <a:lnTo>
                          <a:pt x="102" y="35"/>
                        </a:lnTo>
                        <a:lnTo>
                          <a:pt x="95" y="37"/>
                        </a:lnTo>
                        <a:lnTo>
                          <a:pt x="88" y="40"/>
                        </a:lnTo>
                        <a:lnTo>
                          <a:pt x="82" y="43"/>
                        </a:lnTo>
                        <a:lnTo>
                          <a:pt x="75" y="45"/>
                        </a:lnTo>
                        <a:lnTo>
                          <a:pt x="70" y="48"/>
                        </a:lnTo>
                        <a:lnTo>
                          <a:pt x="63" y="51"/>
                        </a:lnTo>
                        <a:lnTo>
                          <a:pt x="58" y="55"/>
                        </a:lnTo>
                        <a:lnTo>
                          <a:pt x="55" y="56"/>
                        </a:lnTo>
                        <a:lnTo>
                          <a:pt x="52" y="57"/>
                        </a:lnTo>
                        <a:lnTo>
                          <a:pt x="50" y="59"/>
                        </a:lnTo>
                        <a:lnTo>
                          <a:pt x="48" y="60"/>
                        </a:lnTo>
                        <a:lnTo>
                          <a:pt x="44" y="64"/>
                        </a:lnTo>
                        <a:lnTo>
                          <a:pt x="40" y="67"/>
                        </a:lnTo>
                        <a:lnTo>
                          <a:pt x="36" y="69"/>
                        </a:lnTo>
                        <a:lnTo>
                          <a:pt x="32" y="72"/>
                        </a:lnTo>
                        <a:lnTo>
                          <a:pt x="30" y="76"/>
                        </a:lnTo>
                        <a:lnTo>
                          <a:pt x="27" y="79"/>
                        </a:lnTo>
                        <a:lnTo>
                          <a:pt x="23" y="83"/>
                        </a:lnTo>
                        <a:lnTo>
                          <a:pt x="20" y="87"/>
                        </a:lnTo>
                        <a:lnTo>
                          <a:pt x="18" y="91"/>
                        </a:lnTo>
                        <a:lnTo>
                          <a:pt x="15" y="93"/>
                        </a:lnTo>
                        <a:lnTo>
                          <a:pt x="12" y="97"/>
                        </a:lnTo>
                        <a:lnTo>
                          <a:pt x="11" y="101"/>
                        </a:lnTo>
                        <a:lnTo>
                          <a:pt x="8" y="105"/>
                        </a:lnTo>
                        <a:lnTo>
                          <a:pt x="7" y="111"/>
                        </a:lnTo>
                        <a:lnTo>
                          <a:pt x="6" y="115"/>
                        </a:lnTo>
                        <a:lnTo>
                          <a:pt x="4" y="119"/>
                        </a:lnTo>
                        <a:lnTo>
                          <a:pt x="3" y="121"/>
                        </a:lnTo>
                        <a:lnTo>
                          <a:pt x="2" y="125"/>
                        </a:lnTo>
                        <a:lnTo>
                          <a:pt x="2" y="129"/>
                        </a:lnTo>
                        <a:lnTo>
                          <a:pt x="0" y="133"/>
                        </a:lnTo>
                        <a:lnTo>
                          <a:pt x="0" y="136"/>
                        </a:lnTo>
                        <a:lnTo>
                          <a:pt x="0" y="139"/>
                        </a:lnTo>
                        <a:lnTo>
                          <a:pt x="0" y="144"/>
                        </a:lnTo>
                        <a:lnTo>
                          <a:pt x="0" y="14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1" name="Line 3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14" y="5082"/>
                    <a:ext cx="1" cy="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2" name="Line 3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14" y="5166"/>
                    <a:ext cx="1" cy="7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3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05" y="5695"/>
                    <a:ext cx="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4" name="Freeform 369"/>
                  <p:cNvSpPr>
                    <a:spLocks/>
                  </p:cNvSpPr>
                  <p:nvPr/>
                </p:nvSpPr>
                <p:spPr bwMode="auto">
                  <a:xfrm>
                    <a:off x="10273" y="5119"/>
                    <a:ext cx="34" cy="24"/>
                  </a:xfrm>
                  <a:custGeom>
                    <a:avLst/>
                    <a:gdLst/>
                    <a:ahLst/>
                    <a:cxnLst>
                      <a:cxn ang="0">
                        <a:pos x="34" y="24"/>
                      </a:cxn>
                      <a:cxn ang="0">
                        <a:pos x="32" y="22"/>
                      </a:cxn>
                      <a:cxn ang="0">
                        <a:pos x="29" y="20"/>
                      </a:cxn>
                      <a:cxn ang="0">
                        <a:pos x="26" y="18"/>
                      </a:cxn>
                      <a:cxn ang="0">
                        <a:pos x="24" y="15"/>
                      </a:cxn>
                      <a:cxn ang="0">
                        <a:pos x="21" y="14"/>
                      </a:cxn>
                      <a:cxn ang="0">
                        <a:pos x="17" y="11"/>
                      </a:cxn>
                      <a:cxn ang="0">
                        <a:pos x="14" y="10"/>
                      </a:cxn>
                      <a:cxn ang="0">
                        <a:pos x="12" y="7"/>
                      </a:cxn>
                      <a:cxn ang="0">
                        <a:pos x="9" y="6"/>
                      </a:cxn>
                      <a:cxn ang="0">
                        <a:pos x="6" y="4"/>
                      </a:cxn>
                      <a:cxn ang="0">
                        <a:pos x="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4" h="24">
                        <a:moveTo>
                          <a:pt x="34" y="24"/>
                        </a:moveTo>
                        <a:lnTo>
                          <a:pt x="32" y="22"/>
                        </a:lnTo>
                        <a:lnTo>
                          <a:pt x="29" y="20"/>
                        </a:lnTo>
                        <a:lnTo>
                          <a:pt x="26" y="18"/>
                        </a:lnTo>
                        <a:lnTo>
                          <a:pt x="24" y="15"/>
                        </a:lnTo>
                        <a:lnTo>
                          <a:pt x="21" y="14"/>
                        </a:lnTo>
                        <a:lnTo>
                          <a:pt x="17" y="11"/>
                        </a:lnTo>
                        <a:lnTo>
                          <a:pt x="14" y="10"/>
                        </a:lnTo>
                        <a:lnTo>
                          <a:pt x="12" y="7"/>
                        </a:lnTo>
                        <a:lnTo>
                          <a:pt x="9" y="6"/>
                        </a:lnTo>
                        <a:lnTo>
                          <a:pt x="6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5" name="Line 3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14" y="6036"/>
                    <a:ext cx="1" cy="1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6" name="Freeform 371"/>
                  <p:cNvSpPr>
                    <a:spLocks/>
                  </p:cNvSpPr>
                  <p:nvPr/>
                </p:nvSpPr>
                <p:spPr bwMode="auto">
                  <a:xfrm>
                    <a:off x="10327" y="5948"/>
                    <a:ext cx="487" cy="8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487" y="88"/>
                      </a:cxn>
                      <a:cxn ang="0">
                        <a:pos x="487" y="0"/>
                      </a:cxn>
                    </a:cxnLst>
                    <a:rect l="0" t="0" r="r" b="b"/>
                    <a:pathLst>
                      <a:path w="487" h="88">
                        <a:moveTo>
                          <a:pt x="0" y="88"/>
                        </a:moveTo>
                        <a:lnTo>
                          <a:pt x="487" y="88"/>
                        </a:lnTo>
                        <a:lnTo>
                          <a:pt x="48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7" name="Freeform 372"/>
                  <p:cNvSpPr>
                    <a:spLocks/>
                  </p:cNvSpPr>
                  <p:nvPr/>
                </p:nvSpPr>
                <p:spPr bwMode="auto">
                  <a:xfrm>
                    <a:off x="10443" y="5946"/>
                    <a:ext cx="37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371" y="2"/>
                      </a:cxn>
                      <a:cxn ang="0">
                        <a:pos x="371" y="0"/>
                      </a:cxn>
                    </a:cxnLst>
                    <a:rect l="0" t="0" r="r" b="b"/>
                    <a:pathLst>
                      <a:path w="371" h="2">
                        <a:moveTo>
                          <a:pt x="0" y="2"/>
                        </a:moveTo>
                        <a:lnTo>
                          <a:pt x="371" y="2"/>
                        </a:lnTo>
                        <a:lnTo>
                          <a:pt x="37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8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0031" y="50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9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9876" y="6276"/>
                    <a:ext cx="7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0" name="Line 3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05" y="6276"/>
                    <a:ext cx="27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1" name="Line 3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520" y="5724"/>
                    <a:ext cx="1" cy="2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2" name="Freeform 377"/>
                  <p:cNvSpPr>
                    <a:spLocks/>
                  </p:cNvSpPr>
                  <p:nvPr/>
                </p:nvSpPr>
                <p:spPr bwMode="auto">
                  <a:xfrm>
                    <a:off x="9541" y="5306"/>
                    <a:ext cx="28" cy="37"/>
                  </a:xfrm>
                  <a:custGeom>
                    <a:avLst/>
                    <a:gdLst/>
                    <a:ahLst/>
                    <a:cxnLst>
                      <a:cxn ang="0">
                        <a:pos x="28" y="37"/>
                      </a:cxn>
                      <a:cxn ang="0">
                        <a:pos x="27" y="35"/>
                      </a:cxn>
                      <a:cxn ang="0">
                        <a:pos x="24" y="31"/>
                      </a:cxn>
                      <a:cxn ang="0">
                        <a:pos x="23" y="27"/>
                      </a:cxn>
                      <a:cxn ang="0">
                        <a:pos x="20" y="23"/>
                      </a:cxn>
                      <a:cxn ang="0">
                        <a:pos x="17" y="20"/>
                      </a:cxn>
                      <a:cxn ang="0">
                        <a:pos x="16" y="16"/>
                      </a:cxn>
                      <a:cxn ang="0">
                        <a:pos x="12" y="12"/>
                      </a:cxn>
                      <a:cxn ang="0">
                        <a:pos x="9" y="9"/>
                      </a:cxn>
                      <a:cxn ang="0">
                        <a:pos x="7" y="5"/>
                      </a:cxn>
                      <a:cxn ang="0">
                        <a:pos x="3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37">
                        <a:moveTo>
                          <a:pt x="28" y="37"/>
                        </a:moveTo>
                        <a:lnTo>
                          <a:pt x="27" y="35"/>
                        </a:lnTo>
                        <a:lnTo>
                          <a:pt x="24" y="31"/>
                        </a:lnTo>
                        <a:lnTo>
                          <a:pt x="23" y="27"/>
                        </a:lnTo>
                        <a:lnTo>
                          <a:pt x="20" y="23"/>
                        </a:lnTo>
                        <a:lnTo>
                          <a:pt x="17" y="20"/>
                        </a:lnTo>
                        <a:lnTo>
                          <a:pt x="16" y="16"/>
                        </a:lnTo>
                        <a:lnTo>
                          <a:pt x="12" y="12"/>
                        </a:lnTo>
                        <a:lnTo>
                          <a:pt x="9" y="9"/>
                        </a:lnTo>
                        <a:lnTo>
                          <a:pt x="7" y="5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" name="Freeform 378"/>
                  <p:cNvSpPr>
                    <a:spLocks/>
                  </p:cNvSpPr>
                  <p:nvPr/>
                </p:nvSpPr>
                <p:spPr bwMode="auto">
                  <a:xfrm>
                    <a:off x="9250" y="5238"/>
                    <a:ext cx="291" cy="68"/>
                  </a:xfrm>
                  <a:custGeom>
                    <a:avLst/>
                    <a:gdLst/>
                    <a:ahLst/>
                    <a:cxnLst>
                      <a:cxn ang="0">
                        <a:pos x="291" y="68"/>
                      </a:cxn>
                      <a:cxn ang="0">
                        <a:pos x="287" y="65"/>
                      </a:cxn>
                      <a:cxn ang="0">
                        <a:pos x="283" y="61"/>
                      </a:cxn>
                      <a:cxn ang="0">
                        <a:pos x="279" y="59"/>
                      </a:cxn>
                      <a:cxn ang="0">
                        <a:pos x="275" y="56"/>
                      </a:cxn>
                      <a:cxn ang="0">
                        <a:pos x="271" y="53"/>
                      </a:cxn>
                      <a:cxn ang="0">
                        <a:pos x="267" y="52"/>
                      </a:cxn>
                      <a:cxn ang="0">
                        <a:pos x="263" y="49"/>
                      </a:cxn>
                      <a:cxn ang="0">
                        <a:pos x="259" y="48"/>
                      </a:cxn>
                      <a:cxn ang="0">
                        <a:pos x="256" y="47"/>
                      </a:cxn>
                      <a:cxn ang="0">
                        <a:pos x="254" y="45"/>
                      </a:cxn>
                      <a:cxn ang="0">
                        <a:pos x="250" y="44"/>
                      </a:cxn>
                      <a:cxn ang="0">
                        <a:pos x="246" y="43"/>
                      </a:cxn>
                      <a:cxn ang="0">
                        <a:pos x="243" y="41"/>
                      </a:cxn>
                      <a:cxn ang="0">
                        <a:pos x="239" y="39"/>
                      </a:cxn>
                      <a:cxn ang="0">
                        <a:pos x="235" y="37"/>
                      </a:cxn>
                      <a:cxn ang="0">
                        <a:pos x="227" y="35"/>
                      </a:cxn>
                      <a:cxn ang="0">
                        <a:pos x="219" y="32"/>
                      </a:cxn>
                      <a:cxn ang="0">
                        <a:pos x="211" y="31"/>
                      </a:cxn>
                      <a:cxn ang="0">
                        <a:pos x="203" y="28"/>
                      </a:cxn>
                      <a:cxn ang="0">
                        <a:pos x="198" y="27"/>
                      </a:cxn>
                      <a:cxn ang="0">
                        <a:pos x="192" y="25"/>
                      </a:cxn>
                      <a:cxn ang="0">
                        <a:pos x="187" y="24"/>
                      </a:cxn>
                      <a:cxn ang="0">
                        <a:pos x="182" y="23"/>
                      </a:cxn>
                      <a:cxn ang="0">
                        <a:pos x="170" y="20"/>
                      </a:cxn>
                      <a:cxn ang="0">
                        <a:pos x="159" y="19"/>
                      </a:cxn>
                      <a:cxn ang="0">
                        <a:pos x="147" y="16"/>
                      </a:cxn>
                      <a:cxn ang="0">
                        <a:pos x="140" y="15"/>
                      </a:cxn>
                      <a:cxn ang="0">
                        <a:pos x="132" y="13"/>
                      </a:cxn>
                      <a:cxn ang="0">
                        <a:pos x="124" y="13"/>
                      </a:cxn>
                      <a:cxn ang="0">
                        <a:pos x="116" y="12"/>
                      </a:cxn>
                      <a:cxn ang="0">
                        <a:pos x="102" y="9"/>
                      </a:cxn>
                      <a:cxn ang="0">
                        <a:pos x="88" y="8"/>
                      </a:cxn>
                      <a:cxn ang="0">
                        <a:pos x="75" y="7"/>
                      </a:cxn>
                      <a:cxn ang="0">
                        <a:pos x="62" y="5"/>
                      </a:cxn>
                      <a:cxn ang="0">
                        <a:pos x="51" y="4"/>
                      </a:cxn>
                      <a:cxn ang="0">
                        <a:pos x="42" y="4"/>
                      </a:cxn>
                      <a:cxn ang="0">
                        <a:pos x="20" y="1"/>
                      </a:cxn>
                      <a:cxn ang="0">
                        <a:pos x="0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91" h="68">
                        <a:moveTo>
                          <a:pt x="291" y="68"/>
                        </a:moveTo>
                        <a:lnTo>
                          <a:pt x="287" y="65"/>
                        </a:lnTo>
                        <a:lnTo>
                          <a:pt x="283" y="61"/>
                        </a:lnTo>
                        <a:lnTo>
                          <a:pt x="279" y="59"/>
                        </a:lnTo>
                        <a:lnTo>
                          <a:pt x="275" y="56"/>
                        </a:lnTo>
                        <a:lnTo>
                          <a:pt x="271" y="53"/>
                        </a:lnTo>
                        <a:lnTo>
                          <a:pt x="267" y="52"/>
                        </a:lnTo>
                        <a:lnTo>
                          <a:pt x="263" y="49"/>
                        </a:lnTo>
                        <a:lnTo>
                          <a:pt x="259" y="48"/>
                        </a:lnTo>
                        <a:lnTo>
                          <a:pt x="256" y="47"/>
                        </a:lnTo>
                        <a:lnTo>
                          <a:pt x="254" y="45"/>
                        </a:lnTo>
                        <a:lnTo>
                          <a:pt x="250" y="44"/>
                        </a:lnTo>
                        <a:lnTo>
                          <a:pt x="246" y="43"/>
                        </a:lnTo>
                        <a:lnTo>
                          <a:pt x="243" y="41"/>
                        </a:lnTo>
                        <a:lnTo>
                          <a:pt x="239" y="39"/>
                        </a:lnTo>
                        <a:lnTo>
                          <a:pt x="235" y="37"/>
                        </a:lnTo>
                        <a:lnTo>
                          <a:pt x="227" y="35"/>
                        </a:lnTo>
                        <a:lnTo>
                          <a:pt x="219" y="32"/>
                        </a:lnTo>
                        <a:lnTo>
                          <a:pt x="211" y="31"/>
                        </a:lnTo>
                        <a:lnTo>
                          <a:pt x="203" y="28"/>
                        </a:lnTo>
                        <a:lnTo>
                          <a:pt x="198" y="27"/>
                        </a:lnTo>
                        <a:lnTo>
                          <a:pt x="192" y="25"/>
                        </a:lnTo>
                        <a:lnTo>
                          <a:pt x="187" y="24"/>
                        </a:lnTo>
                        <a:lnTo>
                          <a:pt x="182" y="23"/>
                        </a:lnTo>
                        <a:lnTo>
                          <a:pt x="170" y="20"/>
                        </a:lnTo>
                        <a:lnTo>
                          <a:pt x="159" y="19"/>
                        </a:lnTo>
                        <a:lnTo>
                          <a:pt x="147" y="16"/>
                        </a:lnTo>
                        <a:lnTo>
                          <a:pt x="140" y="15"/>
                        </a:lnTo>
                        <a:lnTo>
                          <a:pt x="132" y="13"/>
                        </a:lnTo>
                        <a:lnTo>
                          <a:pt x="124" y="13"/>
                        </a:lnTo>
                        <a:lnTo>
                          <a:pt x="116" y="12"/>
                        </a:lnTo>
                        <a:lnTo>
                          <a:pt x="102" y="9"/>
                        </a:lnTo>
                        <a:lnTo>
                          <a:pt x="88" y="8"/>
                        </a:lnTo>
                        <a:lnTo>
                          <a:pt x="75" y="7"/>
                        </a:lnTo>
                        <a:lnTo>
                          <a:pt x="62" y="5"/>
                        </a:lnTo>
                        <a:lnTo>
                          <a:pt x="51" y="4"/>
                        </a:lnTo>
                        <a:lnTo>
                          <a:pt x="42" y="4"/>
                        </a:lnTo>
                        <a:lnTo>
                          <a:pt x="20" y="1"/>
                        </a:lnTo>
                        <a:lnTo>
                          <a:pt x="0" y="0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4" name="Freeform 379"/>
                  <p:cNvSpPr>
                    <a:spLocks/>
                  </p:cNvSpPr>
                  <p:nvPr/>
                </p:nvSpPr>
                <p:spPr bwMode="auto">
                  <a:xfrm>
                    <a:off x="9385" y="5724"/>
                    <a:ext cx="100" cy="222"/>
                  </a:xfrm>
                  <a:custGeom>
                    <a:avLst/>
                    <a:gdLst/>
                    <a:ahLst/>
                    <a:cxnLst>
                      <a:cxn ang="0">
                        <a:pos x="0" y="222"/>
                      </a:cxn>
                      <a:cxn ang="0">
                        <a:pos x="7" y="212"/>
                      </a:cxn>
                      <a:cxn ang="0">
                        <a:pos x="12" y="202"/>
                      </a:cxn>
                      <a:cxn ang="0">
                        <a:pos x="19" y="190"/>
                      </a:cxn>
                      <a:cxn ang="0">
                        <a:pos x="24" y="179"/>
                      </a:cxn>
                      <a:cxn ang="0">
                        <a:pos x="31" y="167"/>
                      </a:cxn>
                      <a:cxn ang="0">
                        <a:pos x="37" y="154"/>
                      </a:cxn>
                      <a:cxn ang="0">
                        <a:pos x="43" y="140"/>
                      </a:cxn>
                      <a:cxn ang="0">
                        <a:pos x="49" y="127"/>
                      </a:cxn>
                      <a:cxn ang="0">
                        <a:pos x="55" y="116"/>
                      </a:cxn>
                      <a:cxn ang="0">
                        <a:pos x="59" y="106"/>
                      </a:cxn>
                      <a:cxn ang="0">
                        <a:pos x="64" y="94"/>
                      </a:cxn>
                      <a:cxn ang="0">
                        <a:pos x="68" y="86"/>
                      </a:cxn>
                      <a:cxn ang="0">
                        <a:pos x="71" y="76"/>
                      </a:cxn>
                      <a:cxn ang="0">
                        <a:pos x="75" y="67"/>
                      </a:cxn>
                      <a:cxn ang="0">
                        <a:pos x="79" y="58"/>
                      </a:cxn>
                      <a:cxn ang="0">
                        <a:pos x="85" y="39"/>
                      </a:cxn>
                      <a:cxn ang="0">
                        <a:pos x="93" y="20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100" h="222">
                        <a:moveTo>
                          <a:pt x="0" y="222"/>
                        </a:moveTo>
                        <a:lnTo>
                          <a:pt x="7" y="212"/>
                        </a:lnTo>
                        <a:lnTo>
                          <a:pt x="12" y="202"/>
                        </a:lnTo>
                        <a:lnTo>
                          <a:pt x="19" y="190"/>
                        </a:lnTo>
                        <a:lnTo>
                          <a:pt x="24" y="179"/>
                        </a:lnTo>
                        <a:lnTo>
                          <a:pt x="31" y="167"/>
                        </a:lnTo>
                        <a:lnTo>
                          <a:pt x="37" y="154"/>
                        </a:lnTo>
                        <a:lnTo>
                          <a:pt x="43" y="140"/>
                        </a:lnTo>
                        <a:lnTo>
                          <a:pt x="49" y="127"/>
                        </a:lnTo>
                        <a:lnTo>
                          <a:pt x="55" y="116"/>
                        </a:lnTo>
                        <a:lnTo>
                          <a:pt x="59" y="106"/>
                        </a:lnTo>
                        <a:lnTo>
                          <a:pt x="64" y="94"/>
                        </a:lnTo>
                        <a:lnTo>
                          <a:pt x="68" y="86"/>
                        </a:lnTo>
                        <a:lnTo>
                          <a:pt x="71" y="76"/>
                        </a:lnTo>
                        <a:lnTo>
                          <a:pt x="75" y="67"/>
                        </a:lnTo>
                        <a:lnTo>
                          <a:pt x="79" y="58"/>
                        </a:lnTo>
                        <a:lnTo>
                          <a:pt x="85" y="39"/>
                        </a:lnTo>
                        <a:lnTo>
                          <a:pt x="93" y="20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5" name="Freeform 380"/>
                  <p:cNvSpPr>
                    <a:spLocks/>
                  </p:cNvSpPr>
                  <p:nvPr/>
                </p:nvSpPr>
                <p:spPr bwMode="auto">
                  <a:xfrm>
                    <a:off x="9340" y="5701"/>
                    <a:ext cx="117" cy="245"/>
                  </a:xfrm>
                  <a:custGeom>
                    <a:avLst/>
                    <a:gdLst/>
                    <a:ahLst/>
                    <a:cxnLst>
                      <a:cxn ang="0">
                        <a:pos x="0" y="245"/>
                      </a:cxn>
                      <a:cxn ang="0">
                        <a:pos x="5" y="237"/>
                      </a:cxn>
                      <a:cxn ang="0">
                        <a:pos x="10" y="227"/>
                      </a:cxn>
                      <a:cxn ang="0">
                        <a:pos x="17" y="218"/>
                      </a:cxn>
                      <a:cxn ang="0">
                        <a:pos x="22" y="209"/>
                      </a:cxn>
                      <a:cxn ang="0">
                        <a:pos x="29" y="198"/>
                      </a:cxn>
                      <a:cxn ang="0">
                        <a:pos x="34" y="187"/>
                      </a:cxn>
                      <a:cxn ang="0">
                        <a:pos x="41" y="175"/>
                      </a:cxn>
                      <a:cxn ang="0">
                        <a:pos x="48" y="163"/>
                      </a:cxn>
                      <a:cxn ang="0">
                        <a:pos x="54" y="150"/>
                      </a:cxn>
                      <a:cxn ang="0">
                        <a:pos x="60" y="138"/>
                      </a:cxn>
                      <a:cxn ang="0">
                        <a:pos x="65" y="127"/>
                      </a:cxn>
                      <a:cxn ang="0">
                        <a:pos x="70" y="117"/>
                      </a:cxn>
                      <a:cxn ang="0">
                        <a:pos x="74" y="106"/>
                      </a:cxn>
                      <a:cxn ang="0">
                        <a:pos x="78" y="98"/>
                      </a:cxn>
                      <a:cxn ang="0">
                        <a:pos x="81" y="90"/>
                      </a:cxn>
                      <a:cxn ang="0">
                        <a:pos x="89" y="73"/>
                      </a:cxn>
                      <a:cxn ang="0">
                        <a:pos x="96" y="55"/>
                      </a:cxn>
                      <a:cxn ang="0">
                        <a:pos x="104" y="38"/>
                      </a:cxn>
                      <a:cxn ang="0">
                        <a:pos x="110" y="19"/>
                      </a:cxn>
                      <a:cxn ang="0">
                        <a:pos x="117" y="0"/>
                      </a:cxn>
                    </a:cxnLst>
                    <a:rect l="0" t="0" r="r" b="b"/>
                    <a:pathLst>
                      <a:path w="117" h="245">
                        <a:moveTo>
                          <a:pt x="0" y="245"/>
                        </a:moveTo>
                        <a:lnTo>
                          <a:pt x="5" y="237"/>
                        </a:lnTo>
                        <a:lnTo>
                          <a:pt x="10" y="227"/>
                        </a:lnTo>
                        <a:lnTo>
                          <a:pt x="17" y="218"/>
                        </a:lnTo>
                        <a:lnTo>
                          <a:pt x="22" y="209"/>
                        </a:lnTo>
                        <a:lnTo>
                          <a:pt x="29" y="198"/>
                        </a:lnTo>
                        <a:lnTo>
                          <a:pt x="34" y="187"/>
                        </a:lnTo>
                        <a:lnTo>
                          <a:pt x="41" y="175"/>
                        </a:lnTo>
                        <a:lnTo>
                          <a:pt x="48" y="163"/>
                        </a:lnTo>
                        <a:lnTo>
                          <a:pt x="54" y="150"/>
                        </a:lnTo>
                        <a:lnTo>
                          <a:pt x="60" y="138"/>
                        </a:lnTo>
                        <a:lnTo>
                          <a:pt x="65" y="127"/>
                        </a:lnTo>
                        <a:lnTo>
                          <a:pt x="70" y="117"/>
                        </a:lnTo>
                        <a:lnTo>
                          <a:pt x="74" y="106"/>
                        </a:lnTo>
                        <a:lnTo>
                          <a:pt x="78" y="98"/>
                        </a:lnTo>
                        <a:lnTo>
                          <a:pt x="81" y="90"/>
                        </a:lnTo>
                        <a:lnTo>
                          <a:pt x="89" y="73"/>
                        </a:lnTo>
                        <a:lnTo>
                          <a:pt x="96" y="55"/>
                        </a:lnTo>
                        <a:lnTo>
                          <a:pt x="104" y="38"/>
                        </a:lnTo>
                        <a:lnTo>
                          <a:pt x="110" y="19"/>
                        </a:lnTo>
                        <a:lnTo>
                          <a:pt x="11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6" name="Line 3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85" y="5724"/>
                    <a:ext cx="35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7" name="Freeform 382"/>
                  <p:cNvSpPr>
                    <a:spLocks/>
                  </p:cNvSpPr>
                  <p:nvPr/>
                </p:nvSpPr>
                <p:spPr bwMode="auto">
                  <a:xfrm>
                    <a:off x="9806" y="5623"/>
                    <a:ext cx="225" cy="10"/>
                  </a:xfrm>
                  <a:custGeom>
                    <a:avLst/>
                    <a:gdLst/>
                    <a:ahLst/>
                    <a:cxnLst>
                      <a:cxn ang="0">
                        <a:pos x="225" y="10"/>
                      </a:cxn>
                      <a:cxn ang="0">
                        <a:pos x="207" y="10"/>
                      </a:cxn>
                      <a:cxn ang="0">
                        <a:pos x="188" y="10"/>
                      </a:cxn>
                      <a:cxn ang="0">
                        <a:pos x="169" y="10"/>
                      </a:cxn>
                      <a:cxn ang="0">
                        <a:pos x="151" y="10"/>
                      </a:cxn>
                      <a:cxn ang="0">
                        <a:pos x="139" y="8"/>
                      </a:cxn>
                      <a:cxn ang="0">
                        <a:pos x="127" y="8"/>
                      </a:cxn>
                      <a:cxn ang="0">
                        <a:pos x="115" y="8"/>
                      </a:cxn>
                      <a:cxn ang="0">
                        <a:pos x="103" y="7"/>
                      </a:cxn>
                      <a:cxn ang="0">
                        <a:pos x="92" y="7"/>
                      </a:cxn>
                      <a:cxn ang="0">
                        <a:pos x="82" y="6"/>
                      </a:cxn>
                      <a:cxn ang="0">
                        <a:pos x="59" y="4"/>
                      </a:cxn>
                      <a:cxn ang="0">
                        <a:pos x="39" y="3"/>
                      </a:cxn>
                      <a:cxn ang="0">
                        <a:pos x="2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5" h="10">
                        <a:moveTo>
                          <a:pt x="225" y="10"/>
                        </a:moveTo>
                        <a:lnTo>
                          <a:pt x="207" y="10"/>
                        </a:lnTo>
                        <a:lnTo>
                          <a:pt x="188" y="10"/>
                        </a:lnTo>
                        <a:lnTo>
                          <a:pt x="169" y="10"/>
                        </a:lnTo>
                        <a:lnTo>
                          <a:pt x="151" y="10"/>
                        </a:lnTo>
                        <a:lnTo>
                          <a:pt x="139" y="8"/>
                        </a:lnTo>
                        <a:lnTo>
                          <a:pt x="127" y="8"/>
                        </a:lnTo>
                        <a:lnTo>
                          <a:pt x="115" y="8"/>
                        </a:lnTo>
                        <a:lnTo>
                          <a:pt x="103" y="7"/>
                        </a:lnTo>
                        <a:lnTo>
                          <a:pt x="92" y="7"/>
                        </a:lnTo>
                        <a:lnTo>
                          <a:pt x="82" y="6"/>
                        </a:lnTo>
                        <a:lnTo>
                          <a:pt x="59" y="4"/>
                        </a:lnTo>
                        <a:lnTo>
                          <a:pt x="39" y="3"/>
                        </a:lnTo>
                        <a:lnTo>
                          <a:pt x="2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8" name="Freeform 383"/>
                  <p:cNvSpPr>
                    <a:spLocks/>
                  </p:cNvSpPr>
                  <p:nvPr/>
                </p:nvSpPr>
                <p:spPr bwMode="auto">
                  <a:xfrm>
                    <a:off x="9854" y="5602"/>
                    <a:ext cx="177" cy="19"/>
                  </a:xfrm>
                  <a:custGeom>
                    <a:avLst/>
                    <a:gdLst/>
                    <a:ahLst/>
                    <a:cxnLst>
                      <a:cxn ang="0">
                        <a:pos x="177" y="19"/>
                      </a:cxn>
                      <a:cxn ang="0">
                        <a:pos x="161" y="19"/>
                      </a:cxn>
                      <a:cxn ang="0">
                        <a:pos x="145" y="19"/>
                      </a:cxn>
                      <a:cxn ang="0">
                        <a:pos x="129" y="19"/>
                      </a:cxn>
                      <a:cxn ang="0">
                        <a:pos x="115" y="17"/>
                      </a:cxn>
                      <a:cxn ang="0">
                        <a:pos x="104" y="17"/>
                      </a:cxn>
                      <a:cxn ang="0">
                        <a:pos x="95" y="16"/>
                      </a:cxn>
                      <a:cxn ang="0">
                        <a:pos x="84" y="16"/>
                      </a:cxn>
                      <a:cxn ang="0">
                        <a:pos x="75" y="15"/>
                      </a:cxn>
                      <a:cxn ang="0">
                        <a:pos x="69" y="15"/>
                      </a:cxn>
                      <a:cxn ang="0">
                        <a:pos x="63" y="13"/>
                      </a:cxn>
                      <a:cxn ang="0">
                        <a:pos x="55" y="12"/>
                      </a:cxn>
                      <a:cxn ang="0">
                        <a:pos x="48" y="12"/>
                      </a:cxn>
                      <a:cxn ang="0">
                        <a:pos x="40" y="11"/>
                      </a:cxn>
                      <a:cxn ang="0">
                        <a:pos x="34" y="9"/>
                      </a:cxn>
                      <a:cxn ang="0">
                        <a:pos x="26" y="8"/>
                      </a:cxn>
                      <a:cxn ang="0">
                        <a:pos x="19" y="5"/>
                      </a:cxn>
                      <a:cxn ang="0">
                        <a:pos x="12" y="4"/>
                      </a:cxn>
                      <a:cxn ang="0">
                        <a:pos x="8" y="3"/>
                      </a:cxn>
                      <a:cxn ang="0">
                        <a:pos x="4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7" h="19">
                        <a:moveTo>
                          <a:pt x="177" y="19"/>
                        </a:moveTo>
                        <a:lnTo>
                          <a:pt x="161" y="19"/>
                        </a:lnTo>
                        <a:lnTo>
                          <a:pt x="145" y="19"/>
                        </a:lnTo>
                        <a:lnTo>
                          <a:pt x="129" y="19"/>
                        </a:lnTo>
                        <a:lnTo>
                          <a:pt x="115" y="17"/>
                        </a:lnTo>
                        <a:lnTo>
                          <a:pt x="104" y="17"/>
                        </a:lnTo>
                        <a:lnTo>
                          <a:pt x="95" y="16"/>
                        </a:lnTo>
                        <a:lnTo>
                          <a:pt x="84" y="16"/>
                        </a:lnTo>
                        <a:lnTo>
                          <a:pt x="75" y="15"/>
                        </a:lnTo>
                        <a:lnTo>
                          <a:pt x="69" y="15"/>
                        </a:lnTo>
                        <a:lnTo>
                          <a:pt x="63" y="13"/>
                        </a:lnTo>
                        <a:lnTo>
                          <a:pt x="55" y="12"/>
                        </a:lnTo>
                        <a:lnTo>
                          <a:pt x="48" y="12"/>
                        </a:lnTo>
                        <a:lnTo>
                          <a:pt x="40" y="11"/>
                        </a:lnTo>
                        <a:lnTo>
                          <a:pt x="34" y="9"/>
                        </a:lnTo>
                        <a:lnTo>
                          <a:pt x="26" y="8"/>
                        </a:lnTo>
                        <a:lnTo>
                          <a:pt x="19" y="5"/>
                        </a:lnTo>
                        <a:lnTo>
                          <a:pt x="12" y="4"/>
                        </a:lnTo>
                        <a:lnTo>
                          <a:pt x="8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9" name="Freeform 384"/>
                  <p:cNvSpPr>
                    <a:spLocks/>
                  </p:cNvSpPr>
                  <p:nvPr/>
                </p:nvSpPr>
                <p:spPr bwMode="auto">
                  <a:xfrm>
                    <a:off x="9609" y="5946"/>
                    <a:ext cx="12" cy="2"/>
                  </a:xfrm>
                  <a:custGeom>
                    <a:avLst/>
                    <a:gdLst/>
                    <a:ahLst/>
                    <a:cxnLst>
                      <a:cxn ang="0">
                        <a:pos x="12" y="2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8" y="1"/>
                      </a:cxn>
                      <a:cxn ang="0">
                        <a:pos x="7" y="1"/>
                      </a:cxn>
                      <a:cxn ang="0">
                        <a:pos x="5" y="1"/>
                      </a:cxn>
                      <a:cxn ang="0">
                        <a:pos x="5" y="0"/>
                      </a:cxn>
                      <a:cxn ang="0">
                        <a:pos x="4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" h="2">
                        <a:moveTo>
                          <a:pt x="12" y="2"/>
                        </a:move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0" name="Freeform 385"/>
                  <p:cNvSpPr>
                    <a:spLocks/>
                  </p:cNvSpPr>
                  <p:nvPr/>
                </p:nvSpPr>
                <p:spPr bwMode="auto">
                  <a:xfrm>
                    <a:off x="9656" y="5860"/>
                    <a:ext cx="46" cy="68"/>
                  </a:xfrm>
                  <a:custGeom>
                    <a:avLst/>
                    <a:gdLst/>
                    <a:ahLst/>
                    <a:cxnLst>
                      <a:cxn ang="0">
                        <a:pos x="0" y="68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50"/>
                      </a:cxn>
                      <a:cxn ang="0">
                        <a:pos x="4" y="47"/>
                      </a:cxn>
                      <a:cxn ang="0">
                        <a:pos x="5" y="42"/>
                      </a:cxn>
                      <a:cxn ang="0">
                        <a:pos x="6" y="36"/>
                      </a:cxn>
                      <a:cxn ang="0">
                        <a:pos x="9" y="32"/>
                      </a:cxn>
                      <a:cxn ang="0">
                        <a:pos x="10" y="28"/>
                      </a:cxn>
                      <a:cxn ang="0">
                        <a:pos x="12" y="23"/>
                      </a:cxn>
                      <a:cxn ang="0">
                        <a:pos x="13" y="22"/>
                      </a:cxn>
                      <a:cxn ang="0">
                        <a:pos x="14" y="19"/>
                      </a:cxn>
                      <a:cxn ang="0">
                        <a:pos x="16" y="16"/>
                      </a:cxn>
                      <a:cxn ang="0">
                        <a:pos x="17" y="14"/>
                      </a:cxn>
                      <a:cxn ang="0">
                        <a:pos x="18" y="11"/>
                      </a:cxn>
                      <a:cxn ang="0">
                        <a:pos x="20" y="10"/>
                      </a:cxn>
                      <a:cxn ang="0">
                        <a:pos x="21" y="8"/>
                      </a:cxn>
                      <a:cxn ang="0">
                        <a:pos x="22" y="7"/>
                      </a:cxn>
                      <a:cxn ang="0">
                        <a:pos x="24" y="6"/>
                      </a:cxn>
                      <a:cxn ang="0">
                        <a:pos x="25" y="4"/>
                      </a:cxn>
                      <a:cxn ang="0">
                        <a:pos x="26" y="3"/>
                      </a:cxn>
                      <a:cxn ang="0">
                        <a:pos x="28" y="3"/>
                      </a:cxn>
                      <a:cxn ang="0">
                        <a:pos x="29" y="2"/>
                      </a:cxn>
                      <a:cxn ang="0">
                        <a:pos x="32" y="0"/>
                      </a:cxn>
                      <a:cxn ang="0">
                        <a:pos x="33" y="0"/>
                      </a:cxn>
                      <a:cxn ang="0">
                        <a:pos x="34" y="0"/>
                      </a:cxn>
                      <a:cxn ang="0">
                        <a:pos x="36" y="0"/>
                      </a:cxn>
                      <a:cxn ang="0">
                        <a:pos x="37" y="0"/>
                      </a:cxn>
                      <a:cxn ang="0">
                        <a:pos x="38" y="2"/>
                      </a:cxn>
                      <a:cxn ang="0">
                        <a:pos x="40" y="2"/>
                      </a:cxn>
                      <a:cxn ang="0">
                        <a:pos x="41" y="3"/>
                      </a:cxn>
                      <a:cxn ang="0">
                        <a:pos x="42" y="3"/>
                      </a:cxn>
                      <a:cxn ang="0">
                        <a:pos x="45" y="4"/>
                      </a:cxn>
                      <a:cxn ang="0">
                        <a:pos x="46" y="6"/>
                      </a:cxn>
                    </a:cxnLst>
                    <a:rect l="0" t="0" r="r" b="b"/>
                    <a:pathLst>
                      <a:path w="46" h="68">
                        <a:moveTo>
                          <a:pt x="0" y="68"/>
                        </a:move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50"/>
                        </a:lnTo>
                        <a:lnTo>
                          <a:pt x="4" y="47"/>
                        </a:lnTo>
                        <a:lnTo>
                          <a:pt x="5" y="42"/>
                        </a:lnTo>
                        <a:lnTo>
                          <a:pt x="6" y="36"/>
                        </a:lnTo>
                        <a:lnTo>
                          <a:pt x="9" y="32"/>
                        </a:lnTo>
                        <a:lnTo>
                          <a:pt x="10" y="28"/>
                        </a:lnTo>
                        <a:lnTo>
                          <a:pt x="12" y="23"/>
                        </a:lnTo>
                        <a:lnTo>
                          <a:pt x="13" y="22"/>
                        </a:lnTo>
                        <a:lnTo>
                          <a:pt x="14" y="19"/>
                        </a:lnTo>
                        <a:lnTo>
                          <a:pt x="16" y="16"/>
                        </a:lnTo>
                        <a:lnTo>
                          <a:pt x="17" y="14"/>
                        </a:lnTo>
                        <a:lnTo>
                          <a:pt x="18" y="11"/>
                        </a:lnTo>
                        <a:lnTo>
                          <a:pt x="20" y="10"/>
                        </a:lnTo>
                        <a:lnTo>
                          <a:pt x="21" y="8"/>
                        </a:lnTo>
                        <a:lnTo>
                          <a:pt x="22" y="7"/>
                        </a:lnTo>
                        <a:lnTo>
                          <a:pt x="24" y="6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2"/>
                        </a:lnTo>
                        <a:lnTo>
                          <a:pt x="32" y="0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2"/>
                        </a:lnTo>
                        <a:lnTo>
                          <a:pt x="40" y="2"/>
                        </a:lnTo>
                        <a:lnTo>
                          <a:pt x="41" y="3"/>
                        </a:lnTo>
                        <a:lnTo>
                          <a:pt x="42" y="3"/>
                        </a:lnTo>
                        <a:lnTo>
                          <a:pt x="45" y="4"/>
                        </a:lnTo>
                        <a:lnTo>
                          <a:pt x="46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1" name="Freeform 386"/>
                  <p:cNvSpPr>
                    <a:spLocks/>
                  </p:cNvSpPr>
                  <p:nvPr/>
                </p:nvSpPr>
                <p:spPr bwMode="auto">
                  <a:xfrm>
                    <a:off x="9690" y="6150"/>
                    <a:ext cx="107" cy="81"/>
                  </a:xfrm>
                  <a:custGeom>
                    <a:avLst/>
                    <a:gdLst/>
                    <a:ahLst/>
                    <a:cxnLst>
                      <a:cxn ang="0">
                        <a:pos x="107" y="81"/>
                      </a:cxn>
                      <a:cxn ang="0">
                        <a:pos x="92" y="70"/>
                      </a:cxn>
                      <a:cxn ang="0">
                        <a:pos x="79" y="60"/>
                      </a:cxn>
                      <a:cxn ang="0">
                        <a:pos x="64" y="49"/>
                      </a:cxn>
                      <a:cxn ang="0">
                        <a:pos x="54" y="41"/>
                      </a:cxn>
                      <a:cxn ang="0">
                        <a:pos x="43" y="33"/>
                      </a:cxn>
                      <a:cxn ang="0">
                        <a:pos x="28" y="22"/>
                      </a:cxn>
                      <a:cxn ang="0">
                        <a:pos x="15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7" h="81">
                        <a:moveTo>
                          <a:pt x="107" y="81"/>
                        </a:moveTo>
                        <a:lnTo>
                          <a:pt x="92" y="70"/>
                        </a:lnTo>
                        <a:lnTo>
                          <a:pt x="79" y="60"/>
                        </a:lnTo>
                        <a:lnTo>
                          <a:pt x="64" y="49"/>
                        </a:lnTo>
                        <a:lnTo>
                          <a:pt x="54" y="41"/>
                        </a:lnTo>
                        <a:lnTo>
                          <a:pt x="43" y="33"/>
                        </a:lnTo>
                        <a:lnTo>
                          <a:pt x="28" y="22"/>
                        </a:lnTo>
                        <a:lnTo>
                          <a:pt x="15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2" name="Freeform 387"/>
                  <p:cNvSpPr>
                    <a:spLocks/>
                  </p:cNvSpPr>
                  <p:nvPr/>
                </p:nvSpPr>
                <p:spPr bwMode="auto">
                  <a:xfrm>
                    <a:off x="9756" y="5119"/>
                    <a:ext cx="34" cy="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32" y="2"/>
                      </a:cxn>
                      <a:cxn ang="0">
                        <a:pos x="29" y="4"/>
                      </a:cxn>
                      <a:cxn ang="0">
                        <a:pos x="26" y="6"/>
                      </a:cxn>
                      <a:cxn ang="0">
                        <a:pos x="22" y="7"/>
                      </a:cxn>
                      <a:cxn ang="0">
                        <a:pos x="20" y="10"/>
                      </a:cxn>
                      <a:cxn ang="0">
                        <a:pos x="17" y="11"/>
                      </a:cxn>
                      <a:cxn ang="0">
                        <a:pos x="14" y="14"/>
                      </a:cxn>
                      <a:cxn ang="0">
                        <a:pos x="10" y="15"/>
                      </a:cxn>
                      <a:cxn ang="0">
                        <a:pos x="8" y="18"/>
                      </a:cxn>
                      <a:cxn ang="0">
                        <a:pos x="5" y="20"/>
                      </a:cxn>
                      <a:cxn ang="0">
                        <a:pos x="2" y="22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34" h="24">
                        <a:moveTo>
                          <a:pt x="34" y="0"/>
                        </a:moveTo>
                        <a:lnTo>
                          <a:pt x="32" y="2"/>
                        </a:lnTo>
                        <a:lnTo>
                          <a:pt x="29" y="4"/>
                        </a:lnTo>
                        <a:lnTo>
                          <a:pt x="26" y="6"/>
                        </a:lnTo>
                        <a:lnTo>
                          <a:pt x="22" y="7"/>
                        </a:lnTo>
                        <a:lnTo>
                          <a:pt x="20" y="10"/>
                        </a:lnTo>
                        <a:lnTo>
                          <a:pt x="17" y="11"/>
                        </a:lnTo>
                        <a:lnTo>
                          <a:pt x="14" y="14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0"/>
                        </a:lnTo>
                        <a:lnTo>
                          <a:pt x="2" y="22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3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50" y="594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4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9250" y="5948"/>
                    <a:ext cx="37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5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50" y="5948"/>
                    <a:ext cx="1" cy="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6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50" y="6036"/>
                    <a:ext cx="1" cy="1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7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5" y="5763"/>
                    <a:ext cx="1" cy="18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8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5" y="6150"/>
                    <a:ext cx="1" cy="12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9" name="Freeform 394"/>
                  <p:cNvSpPr>
                    <a:spLocks/>
                  </p:cNvSpPr>
                  <p:nvPr/>
                </p:nvSpPr>
                <p:spPr bwMode="auto">
                  <a:xfrm>
                    <a:off x="9605" y="5625"/>
                    <a:ext cx="1" cy="138"/>
                  </a:xfrm>
                  <a:custGeom>
                    <a:avLst/>
                    <a:gdLst/>
                    <a:ahLst/>
                    <a:cxnLst>
                      <a:cxn ang="0">
                        <a:pos x="0" y="138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38">
                        <a:moveTo>
                          <a:pt x="0" y="13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0" name="Freeform 395"/>
                  <p:cNvSpPr>
                    <a:spLocks/>
                  </p:cNvSpPr>
                  <p:nvPr/>
                </p:nvSpPr>
                <p:spPr bwMode="auto">
                  <a:xfrm>
                    <a:off x="9520" y="5621"/>
                    <a:ext cx="33" cy="103"/>
                  </a:xfrm>
                  <a:custGeom>
                    <a:avLst/>
                    <a:gdLst/>
                    <a:ahLst/>
                    <a:cxnLst>
                      <a:cxn ang="0">
                        <a:pos x="0" y="103"/>
                      </a:cxn>
                      <a:cxn ang="0">
                        <a:pos x="0" y="65"/>
                      </a:cxn>
                      <a:cxn ang="0">
                        <a:pos x="4" y="62"/>
                      </a:cxn>
                      <a:cxn ang="0">
                        <a:pos x="8" y="60"/>
                      </a:cxn>
                      <a:cxn ang="0">
                        <a:pos x="13" y="57"/>
                      </a:cxn>
                      <a:cxn ang="0">
                        <a:pos x="17" y="53"/>
                      </a:cxn>
                      <a:cxn ang="0">
                        <a:pos x="20" y="52"/>
                      </a:cxn>
                      <a:cxn ang="0">
                        <a:pos x="22" y="50"/>
                      </a:cxn>
                      <a:cxn ang="0">
                        <a:pos x="24" y="49"/>
                      </a:cxn>
                      <a:cxn ang="0">
                        <a:pos x="25" y="48"/>
                      </a:cxn>
                      <a:cxn ang="0">
                        <a:pos x="26" y="46"/>
                      </a:cxn>
                      <a:cxn ang="0">
                        <a:pos x="28" y="45"/>
                      </a:cxn>
                      <a:cxn ang="0">
                        <a:pos x="29" y="42"/>
                      </a:cxn>
                      <a:cxn ang="0">
                        <a:pos x="29" y="41"/>
                      </a:cxn>
                      <a:cxn ang="0">
                        <a:pos x="30" y="38"/>
                      </a:cxn>
                      <a:cxn ang="0">
                        <a:pos x="30" y="36"/>
                      </a:cxn>
                      <a:cxn ang="0">
                        <a:pos x="32" y="34"/>
                      </a:cxn>
                      <a:cxn ang="0">
                        <a:pos x="32" y="33"/>
                      </a:cxn>
                      <a:cxn ang="0">
                        <a:pos x="32" y="30"/>
                      </a:cxn>
                      <a:cxn ang="0">
                        <a:pos x="32" y="29"/>
                      </a:cxn>
                      <a:cxn ang="0">
                        <a:pos x="33" y="25"/>
                      </a:cxn>
                      <a:cxn ang="0">
                        <a:pos x="33" y="21"/>
                      </a:cxn>
                      <a:cxn ang="0">
                        <a:pos x="33" y="17"/>
                      </a:cxn>
                      <a:cxn ang="0">
                        <a:pos x="33" y="13"/>
                      </a:cxn>
                      <a:cxn ang="0">
                        <a:pos x="33" y="10"/>
                      </a:cxn>
                      <a:cxn ang="0">
                        <a:pos x="33" y="8"/>
                      </a:cxn>
                      <a:cxn ang="0">
                        <a:pos x="32" y="6"/>
                      </a:cxn>
                      <a:cxn ang="0">
                        <a:pos x="32" y="5"/>
                      </a:cxn>
                      <a:cxn ang="0">
                        <a:pos x="32" y="4"/>
                      </a:cxn>
                      <a:cxn ang="0">
                        <a:pos x="32" y="2"/>
                      </a:cxn>
                      <a:cxn ang="0">
                        <a:pos x="30" y="2"/>
                      </a:cxn>
                      <a:cxn ang="0">
                        <a:pos x="30" y="1"/>
                      </a:cxn>
                      <a:cxn ang="0">
                        <a:pos x="29" y="1"/>
                      </a:cxn>
                      <a:cxn ang="0">
                        <a:pos x="29" y="0"/>
                      </a:cxn>
                      <a:cxn ang="0">
                        <a:pos x="28" y="0"/>
                      </a:cxn>
                      <a:cxn ang="0">
                        <a:pos x="26" y="0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3" h="103">
                        <a:moveTo>
                          <a:pt x="0" y="103"/>
                        </a:moveTo>
                        <a:lnTo>
                          <a:pt x="0" y="65"/>
                        </a:lnTo>
                        <a:lnTo>
                          <a:pt x="4" y="62"/>
                        </a:lnTo>
                        <a:lnTo>
                          <a:pt x="8" y="60"/>
                        </a:lnTo>
                        <a:lnTo>
                          <a:pt x="13" y="57"/>
                        </a:lnTo>
                        <a:lnTo>
                          <a:pt x="17" y="53"/>
                        </a:lnTo>
                        <a:lnTo>
                          <a:pt x="20" y="52"/>
                        </a:lnTo>
                        <a:lnTo>
                          <a:pt x="22" y="50"/>
                        </a:lnTo>
                        <a:lnTo>
                          <a:pt x="24" y="49"/>
                        </a:lnTo>
                        <a:lnTo>
                          <a:pt x="25" y="48"/>
                        </a:lnTo>
                        <a:lnTo>
                          <a:pt x="26" y="46"/>
                        </a:lnTo>
                        <a:lnTo>
                          <a:pt x="28" y="45"/>
                        </a:lnTo>
                        <a:lnTo>
                          <a:pt x="29" y="42"/>
                        </a:lnTo>
                        <a:lnTo>
                          <a:pt x="29" y="41"/>
                        </a:lnTo>
                        <a:lnTo>
                          <a:pt x="30" y="38"/>
                        </a:lnTo>
                        <a:lnTo>
                          <a:pt x="30" y="36"/>
                        </a:lnTo>
                        <a:lnTo>
                          <a:pt x="32" y="34"/>
                        </a:lnTo>
                        <a:lnTo>
                          <a:pt x="32" y="33"/>
                        </a:lnTo>
                        <a:lnTo>
                          <a:pt x="32" y="30"/>
                        </a:lnTo>
                        <a:lnTo>
                          <a:pt x="32" y="29"/>
                        </a:lnTo>
                        <a:lnTo>
                          <a:pt x="33" y="25"/>
                        </a:lnTo>
                        <a:lnTo>
                          <a:pt x="33" y="21"/>
                        </a:lnTo>
                        <a:lnTo>
                          <a:pt x="33" y="17"/>
                        </a:lnTo>
                        <a:lnTo>
                          <a:pt x="33" y="13"/>
                        </a:lnTo>
                        <a:lnTo>
                          <a:pt x="33" y="10"/>
                        </a:lnTo>
                        <a:lnTo>
                          <a:pt x="33" y="8"/>
                        </a:lnTo>
                        <a:lnTo>
                          <a:pt x="32" y="6"/>
                        </a:lnTo>
                        <a:lnTo>
                          <a:pt x="32" y="5"/>
                        </a:lnTo>
                        <a:lnTo>
                          <a:pt x="32" y="4"/>
                        </a:lnTo>
                        <a:lnTo>
                          <a:pt x="32" y="2"/>
                        </a:lnTo>
                        <a:lnTo>
                          <a:pt x="30" y="2"/>
                        </a:lnTo>
                        <a:lnTo>
                          <a:pt x="30" y="1"/>
                        </a:lnTo>
                        <a:lnTo>
                          <a:pt x="29" y="1"/>
                        </a:lnTo>
                        <a:lnTo>
                          <a:pt x="29" y="0"/>
                        </a:ln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1" name="Freeform 396"/>
                  <p:cNvSpPr>
                    <a:spLocks/>
                  </p:cNvSpPr>
                  <p:nvPr/>
                </p:nvSpPr>
                <p:spPr bwMode="auto">
                  <a:xfrm>
                    <a:off x="9545" y="5618"/>
                    <a:ext cx="36" cy="3"/>
                  </a:xfrm>
                  <a:custGeom>
                    <a:avLst/>
                    <a:gdLst/>
                    <a:ahLst/>
                    <a:cxnLst>
                      <a:cxn ang="0">
                        <a:pos x="36" y="1"/>
                      </a:cxn>
                      <a:cxn ang="0">
                        <a:pos x="33" y="0"/>
                      </a:cxn>
                      <a:cxn ang="0">
                        <a:pos x="29" y="0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1" y="0"/>
                      </a:cxn>
                      <a:cxn ang="0">
                        <a:pos x="17" y="0"/>
                      </a:cxn>
                      <a:cxn ang="0">
                        <a:pos x="15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7" y="1"/>
                      </a:cxn>
                      <a:cxn ang="0">
                        <a:pos x="3" y="1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6" h="3">
                        <a:moveTo>
                          <a:pt x="36" y="1"/>
                        </a:move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2" name="Freeform 397"/>
                  <p:cNvSpPr>
                    <a:spLocks/>
                  </p:cNvSpPr>
                  <p:nvPr/>
                </p:nvSpPr>
                <p:spPr bwMode="auto">
                  <a:xfrm>
                    <a:off x="9602" y="5622"/>
                    <a:ext cx="3" cy="3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3" name="Freeform 398"/>
                  <p:cNvSpPr>
                    <a:spLocks/>
                  </p:cNvSpPr>
                  <p:nvPr/>
                </p:nvSpPr>
                <p:spPr bwMode="auto">
                  <a:xfrm>
                    <a:off x="9581" y="5619"/>
                    <a:ext cx="21" cy="3"/>
                  </a:xfrm>
                  <a:custGeom>
                    <a:avLst/>
                    <a:gdLst/>
                    <a:ahLst/>
                    <a:cxnLst>
                      <a:cxn ang="0">
                        <a:pos x="21" y="3"/>
                      </a:cxn>
                      <a:cxn ang="0">
                        <a:pos x="20" y="3"/>
                      </a:cxn>
                      <a:cxn ang="0">
                        <a:pos x="17" y="2"/>
                      </a:cxn>
                      <a:cxn ang="0">
                        <a:pos x="15" y="2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3">
                        <a:moveTo>
                          <a:pt x="21" y="3"/>
                        </a:moveTo>
                        <a:lnTo>
                          <a:pt x="20" y="3"/>
                        </a:lnTo>
                        <a:lnTo>
                          <a:pt x="17" y="2"/>
                        </a:lnTo>
                        <a:lnTo>
                          <a:pt x="15" y="2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4" name="Freeform 399"/>
                  <p:cNvSpPr>
                    <a:spLocks/>
                  </p:cNvSpPr>
                  <p:nvPr/>
                </p:nvSpPr>
                <p:spPr bwMode="auto">
                  <a:xfrm>
                    <a:off x="9605" y="5763"/>
                    <a:ext cx="136" cy="1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4"/>
                      </a:cxn>
                      <a:cxn ang="0">
                        <a:pos x="12" y="9"/>
                      </a:cxn>
                      <a:cxn ang="0">
                        <a:pos x="19" y="15"/>
                      </a:cxn>
                      <a:cxn ang="0">
                        <a:pos x="23" y="19"/>
                      </a:cxn>
                      <a:cxn ang="0">
                        <a:pos x="28" y="23"/>
                      </a:cxn>
                      <a:cxn ang="0">
                        <a:pos x="37" y="31"/>
                      </a:cxn>
                      <a:cxn ang="0">
                        <a:pos x="45" y="40"/>
                      </a:cxn>
                      <a:cxn ang="0">
                        <a:pos x="55" y="48"/>
                      </a:cxn>
                      <a:cxn ang="0">
                        <a:pos x="64" y="57"/>
                      </a:cxn>
                      <a:cxn ang="0">
                        <a:pos x="73" y="67"/>
                      </a:cxn>
                      <a:cxn ang="0">
                        <a:pos x="81" y="75"/>
                      </a:cxn>
                      <a:cxn ang="0">
                        <a:pos x="89" y="84"/>
                      </a:cxn>
                      <a:cxn ang="0">
                        <a:pos x="97" y="92"/>
                      </a:cxn>
                      <a:cxn ang="0">
                        <a:pos x="105" y="101"/>
                      </a:cxn>
                      <a:cxn ang="0">
                        <a:pos x="111" y="107"/>
                      </a:cxn>
                      <a:cxn ang="0">
                        <a:pos x="116" y="113"/>
                      </a:cxn>
                      <a:cxn ang="0">
                        <a:pos x="121" y="120"/>
                      </a:cxn>
                      <a:cxn ang="0">
                        <a:pos x="125" y="125"/>
                      </a:cxn>
                      <a:cxn ang="0">
                        <a:pos x="136" y="139"/>
                      </a:cxn>
                    </a:cxnLst>
                    <a:rect l="0" t="0" r="r" b="b"/>
                    <a:pathLst>
                      <a:path w="136" h="139">
                        <a:moveTo>
                          <a:pt x="0" y="0"/>
                        </a:moveTo>
                        <a:lnTo>
                          <a:pt x="7" y="4"/>
                        </a:lnTo>
                        <a:lnTo>
                          <a:pt x="12" y="9"/>
                        </a:lnTo>
                        <a:lnTo>
                          <a:pt x="19" y="15"/>
                        </a:lnTo>
                        <a:lnTo>
                          <a:pt x="23" y="19"/>
                        </a:lnTo>
                        <a:lnTo>
                          <a:pt x="28" y="23"/>
                        </a:lnTo>
                        <a:lnTo>
                          <a:pt x="37" y="31"/>
                        </a:lnTo>
                        <a:lnTo>
                          <a:pt x="45" y="40"/>
                        </a:lnTo>
                        <a:lnTo>
                          <a:pt x="55" y="48"/>
                        </a:lnTo>
                        <a:lnTo>
                          <a:pt x="64" y="57"/>
                        </a:lnTo>
                        <a:lnTo>
                          <a:pt x="73" y="67"/>
                        </a:lnTo>
                        <a:lnTo>
                          <a:pt x="81" y="75"/>
                        </a:lnTo>
                        <a:lnTo>
                          <a:pt x="89" y="84"/>
                        </a:lnTo>
                        <a:lnTo>
                          <a:pt x="97" y="92"/>
                        </a:lnTo>
                        <a:lnTo>
                          <a:pt x="105" y="101"/>
                        </a:lnTo>
                        <a:lnTo>
                          <a:pt x="111" y="107"/>
                        </a:lnTo>
                        <a:lnTo>
                          <a:pt x="116" y="113"/>
                        </a:lnTo>
                        <a:lnTo>
                          <a:pt x="121" y="120"/>
                        </a:lnTo>
                        <a:lnTo>
                          <a:pt x="125" y="125"/>
                        </a:lnTo>
                        <a:lnTo>
                          <a:pt x="136" y="13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5" name="Freeform 400"/>
                  <p:cNvSpPr>
                    <a:spLocks/>
                  </p:cNvSpPr>
                  <p:nvPr/>
                </p:nvSpPr>
                <p:spPr bwMode="auto">
                  <a:xfrm>
                    <a:off x="9741" y="5902"/>
                    <a:ext cx="72" cy="70"/>
                  </a:xfrm>
                  <a:custGeom>
                    <a:avLst/>
                    <a:gdLst/>
                    <a:ahLst/>
                    <a:cxnLst>
                      <a:cxn ang="0">
                        <a:pos x="72" y="70"/>
                      </a:cxn>
                      <a:cxn ang="0">
                        <a:pos x="67" y="65"/>
                      </a:cxn>
                      <a:cxn ang="0">
                        <a:pos x="61" y="60"/>
                      </a:cxn>
                      <a:cxn ang="0">
                        <a:pos x="51" y="49"/>
                      </a:cxn>
                      <a:cxn ang="0">
                        <a:pos x="39" y="38"/>
                      </a:cxn>
                      <a:cxn ang="0">
                        <a:pos x="31" y="30"/>
                      </a:cxn>
                      <a:cxn ang="0">
                        <a:pos x="23" y="22"/>
                      </a:cxn>
                      <a:cxn ang="0">
                        <a:pos x="7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70">
                        <a:moveTo>
                          <a:pt x="72" y="70"/>
                        </a:moveTo>
                        <a:lnTo>
                          <a:pt x="67" y="65"/>
                        </a:lnTo>
                        <a:lnTo>
                          <a:pt x="61" y="60"/>
                        </a:lnTo>
                        <a:lnTo>
                          <a:pt x="51" y="49"/>
                        </a:lnTo>
                        <a:lnTo>
                          <a:pt x="39" y="38"/>
                        </a:lnTo>
                        <a:lnTo>
                          <a:pt x="31" y="30"/>
                        </a:lnTo>
                        <a:lnTo>
                          <a:pt x="23" y="22"/>
                        </a:lnTo>
                        <a:lnTo>
                          <a:pt x="7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6" name="Freeform 401"/>
                  <p:cNvSpPr>
                    <a:spLocks/>
                  </p:cNvSpPr>
                  <p:nvPr/>
                </p:nvSpPr>
                <p:spPr bwMode="auto">
                  <a:xfrm>
                    <a:off x="9813" y="5972"/>
                    <a:ext cx="31" cy="7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3" y="3"/>
                      </a:cxn>
                      <a:cxn ang="0">
                        <a:pos x="5" y="6"/>
                      </a:cxn>
                      <a:cxn ang="0">
                        <a:pos x="8" y="8"/>
                      </a:cxn>
                      <a:cxn ang="0">
                        <a:pos x="9" y="11"/>
                      </a:cxn>
                      <a:cxn ang="0">
                        <a:pos x="12" y="15"/>
                      </a:cxn>
                      <a:cxn ang="0">
                        <a:pos x="13" y="19"/>
                      </a:cxn>
                      <a:cxn ang="0">
                        <a:pos x="16" y="22"/>
                      </a:cxn>
                      <a:cxn ang="0">
                        <a:pos x="17" y="26"/>
                      </a:cxn>
                      <a:cxn ang="0">
                        <a:pos x="19" y="30"/>
                      </a:cxn>
                      <a:cxn ang="0">
                        <a:pos x="20" y="34"/>
                      </a:cxn>
                      <a:cxn ang="0">
                        <a:pos x="21" y="36"/>
                      </a:cxn>
                      <a:cxn ang="0">
                        <a:pos x="23" y="39"/>
                      </a:cxn>
                      <a:cxn ang="0">
                        <a:pos x="24" y="46"/>
                      </a:cxn>
                      <a:cxn ang="0">
                        <a:pos x="25" y="50"/>
                      </a:cxn>
                      <a:cxn ang="0">
                        <a:pos x="27" y="55"/>
                      </a:cxn>
                      <a:cxn ang="0">
                        <a:pos x="28" y="62"/>
                      </a:cxn>
                      <a:cxn ang="0">
                        <a:pos x="29" y="67"/>
                      </a:cxn>
                      <a:cxn ang="0">
                        <a:pos x="31" y="78"/>
                      </a:cxn>
                    </a:cxnLst>
                    <a:rect l="0" t="0" r="r" b="b"/>
                    <a:pathLst>
                      <a:path w="31" h="78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3" y="3"/>
                        </a:lnTo>
                        <a:lnTo>
                          <a:pt x="5" y="6"/>
                        </a:lnTo>
                        <a:lnTo>
                          <a:pt x="8" y="8"/>
                        </a:lnTo>
                        <a:lnTo>
                          <a:pt x="9" y="11"/>
                        </a:lnTo>
                        <a:lnTo>
                          <a:pt x="12" y="15"/>
                        </a:lnTo>
                        <a:lnTo>
                          <a:pt x="13" y="19"/>
                        </a:lnTo>
                        <a:lnTo>
                          <a:pt x="16" y="22"/>
                        </a:lnTo>
                        <a:lnTo>
                          <a:pt x="17" y="26"/>
                        </a:lnTo>
                        <a:lnTo>
                          <a:pt x="19" y="30"/>
                        </a:lnTo>
                        <a:lnTo>
                          <a:pt x="20" y="34"/>
                        </a:lnTo>
                        <a:lnTo>
                          <a:pt x="21" y="36"/>
                        </a:lnTo>
                        <a:lnTo>
                          <a:pt x="23" y="39"/>
                        </a:lnTo>
                        <a:lnTo>
                          <a:pt x="24" y="46"/>
                        </a:lnTo>
                        <a:lnTo>
                          <a:pt x="25" y="50"/>
                        </a:lnTo>
                        <a:lnTo>
                          <a:pt x="27" y="55"/>
                        </a:lnTo>
                        <a:lnTo>
                          <a:pt x="28" y="62"/>
                        </a:lnTo>
                        <a:lnTo>
                          <a:pt x="29" y="67"/>
                        </a:lnTo>
                        <a:lnTo>
                          <a:pt x="31" y="7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7" name="Freeform 402"/>
                  <p:cNvSpPr>
                    <a:spLocks/>
                  </p:cNvSpPr>
                  <p:nvPr/>
                </p:nvSpPr>
                <p:spPr bwMode="auto">
                  <a:xfrm>
                    <a:off x="9844" y="6050"/>
                    <a:ext cx="32" cy="56"/>
                  </a:xfrm>
                  <a:custGeom>
                    <a:avLst/>
                    <a:gdLst/>
                    <a:ahLst/>
                    <a:cxnLst>
                      <a:cxn ang="0">
                        <a:pos x="32" y="56"/>
                      </a:cxn>
                      <a:cxn ang="0">
                        <a:pos x="29" y="50"/>
                      </a:cxn>
                      <a:cxn ang="0">
                        <a:pos x="26" y="46"/>
                      </a:cxn>
                      <a:cxn ang="0">
                        <a:pos x="24" y="41"/>
                      </a:cxn>
                      <a:cxn ang="0">
                        <a:pos x="21" y="37"/>
                      </a:cxn>
                      <a:cxn ang="0">
                        <a:pos x="18" y="32"/>
                      </a:cxn>
                      <a:cxn ang="0">
                        <a:pos x="16" y="28"/>
                      </a:cxn>
                      <a:cxn ang="0">
                        <a:pos x="13" y="22"/>
                      </a:cxn>
                      <a:cxn ang="0">
                        <a:pos x="10" y="18"/>
                      </a:cxn>
                      <a:cxn ang="0">
                        <a:pos x="8" y="13"/>
                      </a:cxn>
                      <a:cxn ang="0">
                        <a:pos x="5" y="9"/>
                      </a:cxn>
                      <a:cxn ang="0">
                        <a:pos x="2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2" h="56">
                        <a:moveTo>
                          <a:pt x="32" y="56"/>
                        </a:moveTo>
                        <a:lnTo>
                          <a:pt x="29" y="50"/>
                        </a:lnTo>
                        <a:lnTo>
                          <a:pt x="26" y="46"/>
                        </a:lnTo>
                        <a:lnTo>
                          <a:pt x="24" y="41"/>
                        </a:lnTo>
                        <a:lnTo>
                          <a:pt x="21" y="37"/>
                        </a:lnTo>
                        <a:lnTo>
                          <a:pt x="18" y="32"/>
                        </a:lnTo>
                        <a:lnTo>
                          <a:pt x="16" y="28"/>
                        </a:lnTo>
                        <a:lnTo>
                          <a:pt x="13" y="22"/>
                        </a:lnTo>
                        <a:lnTo>
                          <a:pt x="10" y="18"/>
                        </a:lnTo>
                        <a:lnTo>
                          <a:pt x="8" y="13"/>
                        </a:lnTo>
                        <a:lnTo>
                          <a:pt x="5" y="9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8" name="Freeform 403"/>
                  <p:cNvSpPr>
                    <a:spLocks/>
                  </p:cNvSpPr>
                  <p:nvPr/>
                </p:nvSpPr>
                <p:spPr bwMode="auto">
                  <a:xfrm>
                    <a:off x="9876" y="6020"/>
                    <a:ext cx="78" cy="86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74" y="0"/>
                      </a:cxn>
                      <a:cxn ang="0">
                        <a:pos x="71" y="2"/>
                      </a:cxn>
                      <a:cxn ang="0">
                        <a:pos x="67" y="2"/>
                      </a:cxn>
                      <a:cxn ang="0">
                        <a:pos x="65" y="2"/>
                      </a:cxn>
                      <a:cxn ang="0">
                        <a:pos x="61" y="3"/>
                      </a:cxn>
                      <a:cxn ang="0">
                        <a:pos x="58" y="3"/>
                      </a:cxn>
                      <a:cxn ang="0">
                        <a:pos x="54" y="4"/>
                      </a:cxn>
                      <a:cxn ang="0">
                        <a:pos x="50" y="6"/>
                      </a:cxn>
                      <a:cxn ang="0">
                        <a:pos x="47" y="7"/>
                      </a:cxn>
                      <a:cxn ang="0">
                        <a:pos x="44" y="8"/>
                      </a:cxn>
                      <a:cxn ang="0">
                        <a:pos x="41" y="10"/>
                      </a:cxn>
                      <a:cxn ang="0">
                        <a:pos x="38" y="11"/>
                      </a:cxn>
                      <a:cxn ang="0">
                        <a:pos x="36" y="14"/>
                      </a:cxn>
                      <a:cxn ang="0">
                        <a:pos x="33" y="15"/>
                      </a:cxn>
                      <a:cxn ang="0">
                        <a:pos x="30" y="16"/>
                      </a:cxn>
                      <a:cxn ang="0">
                        <a:pos x="29" y="18"/>
                      </a:cxn>
                      <a:cxn ang="0">
                        <a:pos x="28" y="20"/>
                      </a:cxn>
                      <a:cxn ang="0">
                        <a:pos x="26" y="22"/>
                      </a:cxn>
                      <a:cxn ang="0">
                        <a:pos x="24" y="23"/>
                      </a:cxn>
                      <a:cxn ang="0">
                        <a:pos x="21" y="26"/>
                      </a:cxn>
                      <a:cxn ang="0">
                        <a:pos x="20" y="28"/>
                      </a:cxn>
                      <a:cxn ang="0">
                        <a:pos x="17" y="30"/>
                      </a:cxn>
                      <a:cxn ang="0">
                        <a:pos x="16" y="32"/>
                      </a:cxn>
                      <a:cxn ang="0">
                        <a:pos x="14" y="34"/>
                      </a:cxn>
                      <a:cxn ang="0">
                        <a:pos x="13" y="36"/>
                      </a:cxn>
                      <a:cxn ang="0">
                        <a:pos x="12" y="39"/>
                      </a:cxn>
                      <a:cxn ang="0">
                        <a:pos x="9" y="43"/>
                      </a:cxn>
                      <a:cxn ang="0">
                        <a:pos x="8" y="47"/>
                      </a:cxn>
                      <a:cxn ang="0">
                        <a:pos x="6" y="48"/>
                      </a:cxn>
                      <a:cxn ang="0">
                        <a:pos x="6" y="51"/>
                      </a:cxn>
                      <a:cxn ang="0">
                        <a:pos x="5" y="52"/>
                      </a:cxn>
                      <a:cxn ang="0">
                        <a:pos x="4" y="55"/>
                      </a:cxn>
                      <a:cxn ang="0">
                        <a:pos x="2" y="59"/>
                      </a:cxn>
                      <a:cxn ang="0">
                        <a:pos x="2" y="63"/>
                      </a:cxn>
                      <a:cxn ang="0">
                        <a:pos x="1" y="68"/>
                      </a:cxn>
                      <a:cxn ang="0">
                        <a:pos x="0" y="72"/>
                      </a:cxn>
                      <a:cxn ang="0">
                        <a:pos x="0" y="76"/>
                      </a:cxn>
                      <a:cxn ang="0">
                        <a:pos x="0" y="80"/>
                      </a:cxn>
                      <a:cxn ang="0">
                        <a:pos x="0" y="86"/>
                      </a:cxn>
                    </a:cxnLst>
                    <a:rect l="0" t="0" r="r" b="b"/>
                    <a:pathLst>
                      <a:path w="78" h="86">
                        <a:moveTo>
                          <a:pt x="78" y="0"/>
                        </a:moveTo>
                        <a:lnTo>
                          <a:pt x="74" y="0"/>
                        </a:lnTo>
                        <a:lnTo>
                          <a:pt x="71" y="2"/>
                        </a:lnTo>
                        <a:lnTo>
                          <a:pt x="67" y="2"/>
                        </a:lnTo>
                        <a:lnTo>
                          <a:pt x="65" y="2"/>
                        </a:lnTo>
                        <a:lnTo>
                          <a:pt x="61" y="3"/>
                        </a:lnTo>
                        <a:lnTo>
                          <a:pt x="58" y="3"/>
                        </a:lnTo>
                        <a:lnTo>
                          <a:pt x="54" y="4"/>
                        </a:lnTo>
                        <a:lnTo>
                          <a:pt x="50" y="6"/>
                        </a:lnTo>
                        <a:lnTo>
                          <a:pt x="47" y="7"/>
                        </a:lnTo>
                        <a:lnTo>
                          <a:pt x="44" y="8"/>
                        </a:lnTo>
                        <a:lnTo>
                          <a:pt x="41" y="10"/>
                        </a:lnTo>
                        <a:lnTo>
                          <a:pt x="38" y="11"/>
                        </a:lnTo>
                        <a:lnTo>
                          <a:pt x="36" y="14"/>
                        </a:lnTo>
                        <a:lnTo>
                          <a:pt x="33" y="15"/>
                        </a:lnTo>
                        <a:lnTo>
                          <a:pt x="30" y="16"/>
                        </a:lnTo>
                        <a:lnTo>
                          <a:pt x="29" y="18"/>
                        </a:lnTo>
                        <a:lnTo>
                          <a:pt x="28" y="20"/>
                        </a:lnTo>
                        <a:lnTo>
                          <a:pt x="26" y="22"/>
                        </a:lnTo>
                        <a:lnTo>
                          <a:pt x="24" y="23"/>
                        </a:lnTo>
                        <a:lnTo>
                          <a:pt x="21" y="26"/>
                        </a:lnTo>
                        <a:lnTo>
                          <a:pt x="20" y="28"/>
                        </a:lnTo>
                        <a:lnTo>
                          <a:pt x="17" y="30"/>
                        </a:lnTo>
                        <a:lnTo>
                          <a:pt x="16" y="32"/>
                        </a:lnTo>
                        <a:lnTo>
                          <a:pt x="14" y="34"/>
                        </a:lnTo>
                        <a:lnTo>
                          <a:pt x="13" y="36"/>
                        </a:lnTo>
                        <a:lnTo>
                          <a:pt x="12" y="39"/>
                        </a:lnTo>
                        <a:lnTo>
                          <a:pt x="9" y="43"/>
                        </a:lnTo>
                        <a:lnTo>
                          <a:pt x="8" y="47"/>
                        </a:lnTo>
                        <a:lnTo>
                          <a:pt x="6" y="48"/>
                        </a:lnTo>
                        <a:lnTo>
                          <a:pt x="6" y="51"/>
                        </a:lnTo>
                        <a:lnTo>
                          <a:pt x="5" y="52"/>
                        </a:lnTo>
                        <a:lnTo>
                          <a:pt x="4" y="55"/>
                        </a:lnTo>
                        <a:lnTo>
                          <a:pt x="2" y="59"/>
                        </a:lnTo>
                        <a:lnTo>
                          <a:pt x="2" y="63"/>
                        </a:lnTo>
                        <a:lnTo>
                          <a:pt x="1" y="68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0" y="8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9" name="Freeform 404"/>
                  <p:cNvSpPr>
                    <a:spLocks/>
                  </p:cNvSpPr>
                  <p:nvPr/>
                </p:nvSpPr>
                <p:spPr bwMode="auto">
                  <a:xfrm>
                    <a:off x="9605" y="5627"/>
                    <a:ext cx="349" cy="39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4"/>
                      </a:cxn>
                      <a:cxn ang="0">
                        <a:pos x="13" y="7"/>
                      </a:cxn>
                      <a:cxn ang="0">
                        <a:pos x="20" y="11"/>
                      </a:cxn>
                      <a:cxn ang="0">
                        <a:pos x="27" y="14"/>
                      </a:cxn>
                      <a:cxn ang="0">
                        <a:pos x="33" y="18"/>
                      </a:cxn>
                      <a:cxn ang="0">
                        <a:pos x="40" y="23"/>
                      </a:cxn>
                      <a:cxn ang="0">
                        <a:pos x="45" y="26"/>
                      </a:cxn>
                      <a:cxn ang="0">
                        <a:pos x="51" y="30"/>
                      </a:cxn>
                      <a:cxn ang="0">
                        <a:pos x="56" y="34"/>
                      </a:cxn>
                      <a:cxn ang="0">
                        <a:pos x="61" y="36"/>
                      </a:cxn>
                      <a:cxn ang="0">
                        <a:pos x="65" y="39"/>
                      </a:cxn>
                      <a:cxn ang="0">
                        <a:pos x="69" y="42"/>
                      </a:cxn>
                      <a:cxn ang="0">
                        <a:pos x="73" y="46"/>
                      </a:cxn>
                      <a:cxn ang="0">
                        <a:pos x="80" y="51"/>
                      </a:cxn>
                      <a:cxn ang="0">
                        <a:pos x="88" y="58"/>
                      </a:cxn>
                      <a:cxn ang="0">
                        <a:pos x="96" y="64"/>
                      </a:cxn>
                      <a:cxn ang="0">
                        <a:pos x="103" y="71"/>
                      </a:cxn>
                      <a:cxn ang="0">
                        <a:pos x="111" y="77"/>
                      </a:cxn>
                      <a:cxn ang="0">
                        <a:pos x="116" y="81"/>
                      </a:cxn>
                      <a:cxn ang="0">
                        <a:pos x="120" y="85"/>
                      </a:cxn>
                      <a:cxn ang="0">
                        <a:pos x="129" y="95"/>
                      </a:cxn>
                      <a:cxn ang="0">
                        <a:pos x="139" y="104"/>
                      </a:cxn>
                      <a:cxn ang="0">
                        <a:pos x="149" y="115"/>
                      </a:cxn>
                      <a:cxn ang="0">
                        <a:pos x="159" y="125"/>
                      </a:cxn>
                      <a:cxn ang="0">
                        <a:pos x="169" y="136"/>
                      </a:cxn>
                      <a:cxn ang="0">
                        <a:pos x="179" y="147"/>
                      </a:cxn>
                      <a:cxn ang="0">
                        <a:pos x="189" y="159"/>
                      </a:cxn>
                      <a:cxn ang="0">
                        <a:pos x="199" y="171"/>
                      </a:cxn>
                      <a:cxn ang="0">
                        <a:pos x="208" y="183"/>
                      </a:cxn>
                      <a:cxn ang="0">
                        <a:pos x="219" y="195"/>
                      </a:cxn>
                      <a:cxn ang="0">
                        <a:pos x="228" y="207"/>
                      </a:cxn>
                      <a:cxn ang="0">
                        <a:pos x="237" y="220"/>
                      </a:cxn>
                      <a:cxn ang="0">
                        <a:pos x="247" y="233"/>
                      </a:cxn>
                      <a:cxn ang="0">
                        <a:pos x="257" y="247"/>
                      </a:cxn>
                      <a:cxn ang="0">
                        <a:pos x="268" y="261"/>
                      </a:cxn>
                      <a:cxn ang="0">
                        <a:pos x="272" y="268"/>
                      </a:cxn>
                      <a:cxn ang="0">
                        <a:pos x="277" y="276"/>
                      </a:cxn>
                      <a:cxn ang="0">
                        <a:pos x="285" y="287"/>
                      </a:cxn>
                      <a:cxn ang="0">
                        <a:pos x="293" y="299"/>
                      </a:cxn>
                      <a:cxn ang="0">
                        <a:pos x="301" y="311"/>
                      </a:cxn>
                      <a:cxn ang="0">
                        <a:pos x="308" y="324"/>
                      </a:cxn>
                      <a:cxn ang="0">
                        <a:pos x="316" y="336"/>
                      </a:cxn>
                      <a:cxn ang="0">
                        <a:pos x="324" y="351"/>
                      </a:cxn>
                      <a:cxn ang="0">
                        <a:pos x="332" y="364"/>
                      </a:cxn>
                      <a:cxn ang="0">
                        <a:pos x="341" y="379"/>
                      </a:cxn>
                      <a:cxn ang="0">
                        <a:pos x="349" y="393"/>
                      </a:cxn>
                    </a:cxnLst>
                    <a:rect l="0" t="0" r="r" b="b"/>
                    <a:pathLst>
                      <a:path w="349" h="393">
                        <a:moveTo>
                          <a:pt x="0" y="0"/>
                        </a:moveTo>
                        <a:lnTo>
                          <a:pt x="7" y="4"/>
                        </a:lnTo>
                        <a:lnTo>
                          <a:pt x="13" y="7"/>
                        </a:lnTo>
                        <a:lnTo>
                          <a:pt x="20" y="11"/>
                        </a:lnTo>
                        <a:lnTo>
                          <a:pt x="27" y="14"/>
                        </a:lnTo>
                        <a:lnTo>
                          <a:pt x="33" y="18"/>
                        </a:lnTo>
                        <a:lnTo>
                          <a:pt x="40" y="23"/>
                        </a:lnTo>
                        <a:lnTo>
                          <a:pt x="45" y="26"/>
                        </a:lnTo>
                        <a:lnTo>
                          <a:pt x="51" y="30"/>
                        </a:lnTo>
                        <a:lnTo>
                          <a:pt x="56" y="34"/>
                        </a:lnTo>
                        <a:lnTo>
                          <a:pt x="61" y="36"/>
                        </a:lnTo>
                        <a:lnTo>
                          <a:pt x="65" y="39"/>
                        </a:lnTo>
                        <a:lnTo>
                          <a:pt x="69" y="42"/>
                        </a:lnTo>
                        <a:lnTo>
                          <a:pt x="73" y="46"/>
                        </a:lnTo>
                        <a:lnTo>
                          <a:pt x="80" y="51"/>
                        </a:lnTo>
                        <a:lnTo>
                          <a:pt x="88" y="58"/>
                        </a:lnTo>
                        <a:lnTo>
                          <a:pt x="96" y="64"/>
                        </a:lnTo>
                        <a:lnTo>
                          <a:pt x="103" y="71"/>
                        </a:lnTo>
                        <a:lnTo>
                          <a:pt x="111" y="77"/>
                        </a:lnTo>
                        <a:lnTo>
                          <a:pt x="116" y="81"/>
                        </a:lnTo>
                        <a:lnTo>
                          <a:pt x="120" y="85"/>
                        </a:lnTo>
                        <a:lnTo>
                          <a:pt x="129" y="95"/>
                        </a:lnTo>
                        <a:lnTo>
                          <a:pt x="139" y="104"/>
                        </a:lnTo>
                        <a:lnTo>
                          <a:pt x="149" y="115"/>
                        </a:lnTo>
                        <a:lnTo>
                          <a:pt x="159" y="125"/>
                        </a:lnTo>
                        <a:lnTo>
                          <a:pt x="169" y="136"/>
                        </a:lnTo>
                        <a:lnTo>
                          <a:pt x="179" y="147"/>
                        </a:lnTo>
                        <a:lnTo>
                          <a:pt x="189" y="159"/>
                        </a:lnTo>
                        <a:lnTo>
                          <a:pt x="199" y="171"/>
                        </a:lnTo>
                        <a:lnTo>
                          <a:pt x="208" y="183"/>
                        </a:lnTo>
                        <a:lnTo>
                          <a:pt x="219" y="195"/>
                        </a:lnTo>
                        <a:lnTo>
                          <a:pt x="228" y="207"/>
                        </a:lnTo>
                        <a:lnTo>
                          <a:pt x="237" y="220"/>
                        </a:lnTo>
                        <a:lnTo>
                          <a:pt x="247" y="233"/>
                        </a:lnTo>
                        <a:lnTo>
                          <a:pt x="257" y="247"/>
                        </a:lnTo>
                        <a:lnTo>
                          <a:pt x="268" y="261"/>
                        </a:lnTo>
                        <a:lnTo>
                          <a:pt x="272" y="268"/>
                        </a:lnTo>
                        <a:lnTo>
                          <a:pt x="277" y="276"/>
                        </a:lnTo>
                        <a:lnTo>
                          <a:pt x="285" y="287"/>
                        </a:lnTo>
                        <a:lnTo>
                          <a:pt x="293" y="299"/>
                        </a:lnTo>
                        <a:lnTo>
                          <a:pt x="301" y="311"/>
                        </a:lnTo>
                        <a:lnTo>
                          <a:pt x="308" y="324"/>
                        </a:lnTo>
                        <a:lnTo>
                          <a:pt x="316" y="336"/>
                        </a:lnTo>
                        <a:lnTo>
                          <a:pt x="324" y="351"/>
                        </a:lnTo>
                        <a:lnTo>
                          <a:pt x="332" y="364"/>
                        </a:lnTo>
                        <a:lnTo>
                          <a:pt x="341" y="379"/>
                        </a:lnTo>
                        <a:lnTo>
                          <a:pt x="349" y="3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0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76" y="6106"/>
                    <a:ext cx="1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1" name="Freeform 406"/>
                  <p:cNvSpPr>
                    <a:spLocks/>
                  </p:cNvSpPr>
                  <p:nvPr/>
                </p:nvSpPr>
                <p:spPr bwMode="auto">
                  <a:xfrm>
                    <a:off x="9797" y="6050"/>
                    <a:ext cx="49" cy="185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48" y="9"/>
                      </a:cxn>
                      <a:cxn ang="0">
                        <a:pos x="48" y="20"/>
                      </a:cxn>
                      <a:cxn ang="0">
                        <a:pos x="49" y="29"/>
                      </a:cxn>
                      <a:cxn ang="0">
                        <a:pos x="49" y="40"/>
                      </a:cxn>
                      <a:cxn ang="0">
                        <a:pos x="49" y="50"/>
                      </a:cxn>
                      <a:cxn ang="0">
                        <a:pos x="48" y="60"/>
                      </a:cxn>
                      <a:cxn ang="0">
                        <a:pos x="48" y="70"/>
                      </a:cxn>
                      <a:cxn ang="0">
                        <a:pos x="48" y="80"/>
                      </a:cxn>
                      <a:cxn ang="0">
                        <a:pos x="47" y="90"/>
                      </a:cxn>
                      <a:cxn ang="0">
                        <a:pos x="47" y="94"/>
                      </a:cxn>
                      <a:cxn ang="0">
                        <a:pos x="45" y="100"/>
                      </a:cxn>
                      <a:cxn ang="0">
                        <a:pos x="45" y="106"/>
                      </a:cxn>
                      <a:cxn ang="0">
                        <a:pos x="44" y="112"/>
                      </a:cxn>
                      <a:cxn ang="0">
                        <a:pos x="43" y="118"/>
                      </a:cxn>
                      <a:cxn ang="0">
                        <a:pos x="41" y="126"/>
                      </a:cxn>
                      <a:cxn ang="0">
                        <a:pos x="40" y="130"/>
                      </a:cxn>
                      <a:cxn ang="0">
                        <a:pos x="40" y="134"/>
                      </a:cxn>
                      <a:cxn ang="0">
                        <a:pos x="39" y="137"/>
                      </a:cxn>
                      <a:cxn ang="0">
                        <a:pos x="37" y="141"/>
                      </a:cxn>
                      <a:cxn ang="0">
                        <a:pos x="36" y="146"/>
                      </a:cxn>
                      <a:cxn ang="0">
                        <a:pos x="35" y="152"/>
                      </a:cxn>
                      <a:cxn ang="0">
                        <a:pos x="33" y="156"/>
                      </a:cxn>
                      <a:cxn ang="0">
                        <a:pos x="31" y="161"/>
                      </a:cxn>
                      <a:cxn ang="0">
                        <a:pos x="29" y="165"/>
                      </a:cxn>
                      <a:cxn ang="0">
                        <a:pos x="28" y="166"/>
                      </a:cxn>
                      <a:cxn ang="0">
                        <a:pos x="27" y="169"/>
                      </a:cxn>
                      <a:cxn ang="0">
                        <a:pos x="25" y="170"/>
                      </a:cxn>
                      <a:cxn ang="0">
                        <a:pos x="24" y="173"/>
                      </a:cxn>
                      <a:cxn ang="0">
                        <a:pos x="23" y="176"/>
                      </a:cxn>
                      <a:cxn ang="0">
                        <a:pos x="21" y="177"/>
                      </a:cxn>
                      <a:cxn ang="0">
                        <a:pos x="20" y="178"/>
                      </a:cxn>
                      <a:cxn ang="0">
                        <a:pos x="19" y="180"/>
                      </a:cxn>
                      <a:cxn ang="0">
                        <a:pos x="17" y="181"/>
                      </a:cxn>
                      <a:cxn ang="0">
                        <a:pos x="16" y="181"/>
                      </a:cxn>
                      <a:cxn ang="0">
                        <a:pos x="15" y="182"/>
                      </a:cxn>
                      <a:cxn ang="0">
                        <a:pos x="13" y="184"/>
                      </a:cxn>
                      <a:cxn ang="0">
                        <a:pos x="12" y="184"/>
                      </a:cxn>
                      <a:cxn ang="0">
                        <a:pos x="11" y="184"/>
                      </a:cxn>
                      <a:cxn ang="0">
                        <a:pos x="9" y="185"/>
                      </a:cxn>
                      <a:cxn ang="0">
                        <a:pos x="8" y="185"/>
                      </a:cxn>
                      <a:cxn ang="0">
                        <a:pos x="7" y="184"/>
                      </a:cxn>
                      <a:cxn ang="0">
                        <a:pos x="5" y="184"/>
                      </a:cxn>
                      <a:cxn ang="0">
                        <a:pos x="4" y="184"/>
                      </a:cxn>
                      <a:cxn ang="0">
                        <a:pos x="3" y="184"/>
                      </a:cxn>
                      <a:cxn ang="0">
                        <a:pos x="3" y="182"/>
                      </a:cxn>
                      <a:cxn ang="0">
                        <a:pos x="1" y="182"/>
                      </a:cxn>
                      <a:cxn ang="0">
                        <a:pos x="0" y="181"/>
                      </a:cxn>
                    </a:cxnLst>
                    <a:rect l="0" t="0" r="r" b="b"/>
                    <a:pathLst>
                      <a:path w="49" h="185">
                        <a:moveTo>
                          <a:pt x="47" y="0"/>
                        </a:moveTo>
                        <a:lnTo>
                          <a:pt x="48" y="9"/>
                        </a:lnTo>
                        <a:lnTo>
                          <a:pt x="48" y="20"/>
                        </a:lnTo>
                        <a:lnTo>
                          <a:pt x="49" y="29"/>
                        </a:lnTo>
                        <a:lnTo>
                          <a:pt x="49" y="40"/>
                        </a:lnTo>
                        <a:lnTo>
                          <a:pt x="49" y="50"/>
                        </a:lnTo>
                        <a:lnTo>
                          <a:pt x="48" y="60"/>
                        </a:lnTo>
                        <a:lnTo>
                          <a:pt x="48" y="70"/>
                        </a:lnTo>
                        <a:lnTo>
                          <a:pt x="48" y="80"/>
                        </a:lnTo>
                        <a:lnTo>
                          <a:pt x="47" y="90"/>
                        </a:lnTo>
                        <a:lnTo>
                          <a:pt x="47" y="94"/>
                        </a:lnTo>
                        <a:lnTo>
                          <a:pt x="45" y="100"/>
                        </a:lnTo>
                        <a:lnTo>
                          <a:pt x="45" y="106"/>
                        </a:lnTo>
                        <a:lnTo>
                          <a:pt x="44" y="112"/>
                        </a:lnTo>
                        <a:lnTo>
                          <a:pt x="43" y="118"/>
                        </a:lnTo>
                        <a:lnTo>
                          <a:pt x="41" y="126"/>
                        </a:lnTo>
                        <a:lnTo>
                          <a:pt x="40" y="130"/>
                        </a:lnTo>
                        <a:lnTo>
                          <a:pt x="40" y="134"/>
                        </a:lnTo>
                        <a:lnTo>
                          <a:pt x="39" y="137"/>
                        </a:lnTo>
                        <a:lnTo>
                          <a:pt x="37" y="141"/>
                        </a:lnTo>
                        <a:lnTo>
                          <a:pt x="36" y="146"/>
                        </a:lnTo>
                        <a:lnTo>
                          <a:pt x="35" y="152"/>
                        </a:lnTo>
                        <a:lnTo>
                          <a:pt x="33" y="156"/>
                        </a:lnTo>
                        <a:lnTo>
                          <a:pt x="31" y="161"/>
                        </a:lnTo>
                        <a:lnTo>
                          <a:pt x="29" y="165"/>
                        </a:lnTo>
                        <a:lnTo>
                          <a:pt x="28" y="166"/>
                        </a:lnTo>
                        <a:lnTo>
                          <a:pt x="27" y="169"/>
                        </a:lnTo>
                        <a:lnTo>
                          <a:pt x="25" y="170"/>
                        </a:lnTo>
                        <a:lnTo>
                          <a:pt x="24" y="173"/>
                        </a:lnTo>
                        <a:lnTo>
                          <a:pt x="23" y="176"/>
                        </a:lnTo>
                        <a:lnTo>
                          <a:pt x="21" y="177"/>
                        </a:lnTo>
                        <a:lnTo>
                          <a:pt x="20" y="178"/>
                        </a:lnTo>
                        <a:lnTo>
                          <a:pt x="19" y="180"/>
                        </a:lnTo>
                        <a:lnTo>
                          <a:pt x="17" y="181"/>
                        </a:lnTo>
                        <a:lnTo>
                          <a:pt x="16" y="181"/>
                        </a:lnTo>
                        <a:lnTo>
                          <a:pt x="15" y="182"/>
                        </a:lnTo>
                        <a:lnTo>
                          <a:pt x="13" y="184"/>
                        </a:lnTo>
                        <a:lnTo>
                          <a:pt x="12" y="184"/>
                        </a:lnTo>
                        <a:lnTo>
                          <a:pt x="11" y="184"/>
                        </a:lnTo>
                        <a:lnTo>
                          <a:pt x="9" y="185"/>
                        </a:lnTo>
                        <a:lnTo>
                          <a:pt x="8" y="185"/>
                        </a:lnTo>
                        <a:lnTo>
                          <a:pt x="7" y="184"/>
                        </a:lnTo>
                        <a:lnTo>
                          <a:pt x="5" y="184"/>
                        </a:lnTo>
                        <a:lnTo>
                          <a:pt x="4" y="184"/>
                        </a:lnTo>
                        <a:lnTo>
                          <a:pt x="3" y="184"/>
                        </a:lnTo>
                        <a:lnTo>
                          <a:pt x="3" y="182"/>
                        </a:lnTo>
                        <a:lnTo>
                          <a:pt x="1" y="182"/>
                        </a:lnTo>
                        <a:lnTo>
                          <a:pt x="0" y="18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2" name="Freeform 407"/>
                  <p:cNvSpPr>
                    <a:spLocks/>
                  </p:cNvSpPr>
                  <p:nvPr/>
                </p:nvSpPr>
                <p:spPr bwMode="auto">
                  <a:xfrm>
                    <a:off x="9702" y="5866"/>
                    <a:ext cx="39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4"/>
                      </a:cxn>
                      <a:cxn ang="0">
                        <a:pos x="7" y="6"/>
                      </a:cxn>
                      <a:cxn ang="0">
                        <a:pos x="10" y="9"/>
                      </a:cxn>
                      <a:cxn ang="0">
                        <a:pos x="12" y="12"/>
                      </a:cxn>
                      <a:cxn ang="0">
                        <a:pos x="16" y="16"/>
                      </a:cxn>
                      <a:cxn ang="0">
                        <a:pos x="19" y="18"/>
                      </a:cxn>
                      <a:cxn ang="0">
                        <a:pos x="23" y="21"/>
                      </a:cxn>
                      <a:cxn ang="0">
                        <a:pos x="26" y="24"/>
                      </a:cxn>
                      <a:cxn ang="0">
                        <a:pos x="30" y="26"/>
                      </a:cxn>
                      <a:cxn ang="0">
                        <a:pos x="32" y="29"/>
                      </a:cxn>
                      <a:cxn ang="0">
                        <a:pos x="36" y="33"/>
                      </a:cxn>
                      <a:cxn ang="0">
                        <a:pos x="39" y="36"/>
                      </a:cxn>
                    </a:cxnLst>
                    <a:rect l="0" t="0" r="r" b="b"/>
                    <a:pathLst>
                      <a:path w="39" h="36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7" y="6"/>
                        </a:lnTo>
                        <a:lnTo>
                          <a:pt x="10" y="9"/>
                        </a:lnTo>
                        <a:lnTo>
                          <a:pt x="12" y="12"/>
                        </a:lnTo>
                        <a:lnTo>
                          <a:pt x="16" y="16"/>
                        </a:lnTo>
                        <a:lnTo>
                          <a:pt x="19" y="18"/>
                        </a:lnTo>
                        <a:lnTo>
                          <a:pt x="23" y="21"/>
                        </a:lnTo>
                        <a:lnTo>
                          <a:pt x="26" y="24"/>
                        </a:lnTo>
                        <a:lnTo>
                          <a:pt x="30" y="26"/>
                        </a:lnTo>
                        <a:lnTo>
                          <a:pt x="32" y="29"/>
                        </a:lnTo>
                        <a:lnTo>
                          <a:pt x="36" y="33"/>
                        </a:lnTo>
                        <a:lnTo>
                          <a:pt x="39" y="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3" name="Freeform 408"/>
                  <p:cNvSpPr>
                    <a:spLocks/>
                  </p:cNvSpPr>
                  <p:nvPr/>
                </p:nvSpPr>
                <p:spPr bwMode="auto">
                  <a:xfrm>
                    <a:off x="9250" y="5027"/>
                    <a:ext cx="1" cy="211"/>
                  </a:xfrm>
                  <a:custGeom>
                    <a:avLst/>
                    <a:gdLst/>
                    <a:ahLst/>
                    <a:cxnLst>
                      <a:cxn ang="0">
                        <a:pos x="0" y="211"/>
                      </a:cxn>
                      <a:cxn ang="0">
                        <a:pos x="0" y="139"/>
                      </a:cxn>
                      <a:cxn ang="0">
                        <a:pos x="0" y="5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11">
                        <a:moveTo>
                          <a:pt x="0" y="211"/>
                        </a:moveTo>
                        <a:lnTo>
                          <a:pt x="0" y="139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4" name="Freeform 409"/>
                  <p:cNvSpPr>
                    <a:spLocks/>
                  </p:cNvSpPr>
                  <p:nvPr/>
                </p:nvSpPr>
                <p:spPr bwMode="auto">
                  <a:xfrm>
                    <a:off x="9488" y="5686"/>
                    <a:ext cx="32" cy="33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" y="30"/>
                      </a:cxn>
                      <a:cxn ang="0">
                        <a:pos x="2" y="28"/>
                      </a:cxn>
                      <a:cxn ang="0">
                        <a:pos x="4" y="25"/>
                      </a:cxn>
                      <a:cxn ang="0">
                        <a:pos x="5" y="22"/>
                      </a:cxn>
                      <a:cxn ang="0">
                        <a:pos x="8" y="20"/>
                      </a:cxn>
                      <a:cxn ang="0">
                        <a:pos x="9" y="18"/>
                      </a:cxn>
                      <a:cxn ang="0">
                        <a:pos x="10" y="16"/>
                      </a:cxn>
                      <a:cxn ang="0">
                        <a:pos x="13" y="15"/>
                      </a:cxn>
                      <a:cxn ang="0">
                        <a:pos x="14" y="13"/>
                      </a:cxn>
                      <a:cxn ang="0">
                        <a:pos x="16" y="11"/>
                      </a:cxn>
                      <a:cxn ang="0">
                        <a:pos x="20" y="8"/>
                      </a:cxn>
                      <a:cxn ang="0">
                        <a:pos x="22" y="7"/>
                      </a:cxn>
                      <a:cxn ang="0">
                        <a:pos x="25" y="4"/>
                      </a:cxn>
                      <a:cxn ang="0">
                        <a:pos x="29" y="3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2" h="33">
                        <a:moveTo>
                          <a:pt x="0" y="33"/>
                        </a:moveTo>
                        <a:lnTo>
                          <a:pt x="1" y="30"/>
                        </a:lnTo>
                        <a:lnTo>
                          <a:pt x="2" y="28"/>
                        </a:lnTo>
                        <a:lnTo>
                          <a:pt x="4" y="25"/>
                        </a:lnTo>
                        <a:lnTo>
                          <a:pt x="5" y="22"/>
                        </a:lnTo>
                        <a:lnTo>
                          <a:pt x="8" y="20"/>
                        </a:lnTo>
                        <a:lnTo>
                          <a:pt x="9" y="18"/>
                        </a:lnTo>
                        <a:lnTo>
                          <a:pt x="10" y="16"/>
                        </a:lnTo>
                        <a:lnTo>
                          <a:pt x="13" y="15"/>
                        </a:lnTo>
                        <a:lnTo>
                          <a:pt x="14" y="13"/>
                        </a:lnTo>
                        <a:lnTo>
                          <a:pt x="16" y="11"/>
                        </a:lnTo>
                        <a:lnTo>
                          <a:pt x="20" y="8"/>
                        </a:lnTo>
                        <a:lnTo>
                          <a:pt x="22" y="7"/>
                        </a:lnTo>
                        <a:lnTo>
                          <a:pt x="25" y="4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5" name="Line 4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85" y="5719"/>
                    <a:ext cx="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6" name="Freeform 411"/>
                  <p:cNvSpPr>
                    <a:spLocks/>
                  </p:cNvSpPr>
                  <p:nvPr/>
                </p:nvSpPr>
                <p:spPr bwMode="auto">
                  <a:xfrm>
                    <a:off x="9282" y="5714"/>
                    <a:ext cx="23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7" y="4"/>
                      </a:cxn>
                      <a:cxn ang="0">
                        <a:pos x="10" y="4"/>
                      </a:cxn>
                      <a:cxn ang="0">
                        <a:pos x="11" y="4"/>
                      </a:cxn>
                      <a:cxn ang="0">
                        <a:pos x="12" y="4"/>
                      </a:cxn>
                      <a:cxn ang="0">
                        <a:pos x="15" y="2"/>
                      </a:cxn>
                      <a:cxn ang="0">
                        <a:pos x="18" y="2"/>
                      </a:cxn>
                      <a:cxn ang="0">
                        <a:pos x="23" y="1"/>
                      </a:cxn>
                    </a:cxnLst>
                    <a:rect l="0" t="0" r="r" b="b"/>
                    <a:pathLst>
                      <a:path w="23" h="4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4"/>
                        </a:lnTo>
                        <a:lnTo>
                          <a:pt x="7" y="4"/>
                        </a:lnTo>
                        <a:lnTo>
                          <a:pt x="10" y="4"/>
                        </a:lnTo>
                        <a:lnTo>
                          <a:pt x="11" y="4"/>
                        </a:lnTo>
                        <a:lnTo>
                          <a:pt x="12" y="4"/>
                        </a:lnTo>
                        <a:lnTo>
                          <a:pt x="15" y="2"/>
                        </a:lnTo>
                        <a:lnTo>
                          <a:pt x="18" y="2"/>
                        </a:lnTo>
                        <a:lnTo>
                          <a:pt x="23" y="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7" name="Freeform 412"/>
                  <p:cNvSpPr>
                    <a:spLocks/>
                  </p:cNvSpPr>
                  <p:nvPr/>
                </p:nvSpPr>
                <p:spPr bwMode="auto">
                  <a:xfrm>
                    <a:off x="9305" y="5621"/>
                    <a:ext cx="240" cy="94"/>
                  </a:xfrm>
                  <a:custGeom>
                    <a:avLst/>
                    <a:gdLst/>
                    <a:ahLst/>
                    <a:cxnLst>
                      <a:cxn ang="0">
                        <a:pos x="0" y="94"/>
                      </a:cxn>
                      <a:cxn ang="0">
                        <a:pos x="5" y="93"/>
                      </a:cxn>
                      <a:cxn ang="0">
                        <a:pos x="13" y="91"/>
                      </a:cxn>
                      <a:cxn ang="0">
                        <a:pos x="20" y="90"/>
                      </a:cxn>
                      <a:cxn ang="0">
                        <a:pos x="32" y="86"/>
                      </a:cxn>
                      <a:cxn ang="0">
                        <a:pos x="43" y="85"/>
                      </a:cxn>
                      <a:cxn ang="0">
                        <a:pos x="48" y="83"/>
                      </a:cxn>
                      <a:cxn ang="0">
                        <a:pos x="56" y="81"/>
                      </a:cxn>
                      <a:cxn ang="0">
                        <a:pos x="63" y="80"/>
                      </a:cxn>
                      <a:cxn ang="0">
                        <a:pos x="71" y="78"/>
                      </a:cxn>
                      <a:cxn ang="0">
                        <a:pos x="77" y="77"/>
                      </a:cxn>
                      <a:cxn ang="0">
                        <a:pos x="84" y="76"/>
                      </a:cxn>
                      <a:cxn ang="0">
                        <a:pos x="92" y="76"/>
                      </a:cxn>
                      <a:cxn ang="0">
                        <a:pos x="99" y="74"/>
                      </a:cxn>
                      <a:cxn ang="0">
                        <a:pos x="107" y="73"/>
                      </a:cxn>
                      <a:cxn ang="0">
                        <a:pos x="111" y="73"/>
                      </a:cxn>
                      <a:cxn ang="0">
                        <a:pos x="115" y="73"/>
                      </a:cxn>
                      <a:cxn ang="0">
                        <a:pos x="119" y="73"/>
                      </a:cxn>
                      <a:cxn ang="0">
                        <a:pos x="123" y="73"/>
                      </a:cxn>
                      <a:cxn ang="0">
                        <a:pos x="128" y="73"/>
                      </a:cxn>
                      <a:cxn ang="0">
                        <a:pos x="135" y="73"/>
                      </a:cxn>
                      <a:cxn ang="0">
                        <a:pos x="141" y="73"/>
                      </a:cxn>
                      <a:cxn ang="0">
                        <a:pos x="148" y="74"/>
                      </a:cxn>
                      <a:cxn ang="0">
                        <a:pos x="155" y="74"/>
                      </a:cxn>
                      <a:cxn ang="0">
                        <a:pos x="155" y="73"/>
                      </a:cxn>
                      <a:cxn ang="0">
                        <a:pos x="156" y="70"/>
                      </a:cxn>
                      <a:cxn ang="0">
                        <a:pos x="157" y="66"/>
                      </a:cxn>
                      <a:cxn ang="0">
                        <a:pos x="159" y="62"/>
                      </a:cxn>
                      <a:cxn ang="0">
                        <a:pos x="160" y="60"/>
                      </a:cxn>
                      <a:cxn ang="0">
                        <a:pos x="161" y="56"/>
                      </a:cxn>
                      <a:cxn ang="0">
                        <a:pos x="164" y="52"/>
                      </a:cxn>
                      <a:cxn ang="0">
                        <a:pos x="165" y="49"/>
                      </a:cxn>
                      <a:cxn ang="0">
                        <a:pos x="168" y="46"/>
                      </a:cxn>
                      <a:cxn ang="0">
                        <a:pos x="169" y="44"/>
                      </a:cxn>
                      <a:cxn ang="0">
                        <a:pos x="171" y="42"/>
                      </a:cxn>
                      <a:cxn ang="0">
                        <a:pos x="172" y="40"/>
                      </a:cxn>
                      <a:cxn ang="0">
                        <a:pos x="173" y="38"/>
                      </a:cxn>
                      <a:cxn ang="0">
                        <a:pos x="176" y="36"/>
                      </a:cxn>
                      <a:cxn ang="0">
                        <a:pos x="179" y="33"/>
                      </a:cxn>
                      <a:cxn ang="0">
                        <a:pos x="183" y="29"/>
                      </a:cxn>
                      <a:cxn ang="0">
                        <a:pos x="185" y="26"/>
                      </a:cxn>
                      <a:cxn ang="0">
                        <a:pos x="189" y="24"/>
                      </a:cxn>
                      <a:cxn ang="0">
                        <a:pos x="193" y="21"/>
                      </a:cxn>
                      <a:cxn ang="0">
                        <a:pos x="197" y="18"/>
                      </a:cxn>
                      <a:cxn ang="0">
                        <a:pos x="201" y="16"/>
                      </a:cxn>
                      <a:cxn ang="0">
                        <a:pos x="205" y="13"/>
                      </a:cxn>
                      <a:cxn ang="0">
                        <a:pos x="211" y="10"/>
                      </a:cxn>
                      <a:cxn ang="0">
                        <a:pos x="215" y="8"/>
                      </a:cxn>
                      <a:cxn ang="0">
                        <a:pos x="220" y="5"/>
                      </a:cxn>
                      <a:cxn ang="0">
                        <a:pos x="223" y="5"/>
                      </a:cxn>
                      <a:cxn ang="0">
                        <a:pos x="225" y="4"/>
                      </a:cxn>
                      <a:cxn ang="0">
                        <a:pos x="231" y="2"/>
                      </a:cxn>
                      <a:cxn ang="0">
                        <a:pos x="235" y="1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240" h="94">
                        <a:moveTo>
                          <a:pt x="0" y="94"/>
                        </a:moveTo>
                        <a:lnTo>
                          <a:pt x="5" y="93"/>
                        </a:lnTo>
                        <a:lnTo>
                          <a:pt x="13" y="91"/>
                        </a:lnTo>
                        <a:lnTo>
                          <a:pt x="20" y="90"/>
                        </a:lnTo>
                        <a:lnTo>
                          <a:pt x="32" y="86"/>
                        </a:lnTo>
                        <a:lnTo>
                          <a:pt x="43" y="85"/>
                        </a:lnTo>
                        <a:lnTo>
                          <a:pt x="48" y="83"/>
                        </a:lnTo>
                        <a:lnTo>
                          <a:pt x="56" y="81"/>
                        </a:lnTo>
                        <a:lnTo>
                          <a:pt x="63" y="80"/>
                        </a:lnTo>
                        <a:lnTo>
                          <a:pt x="71" y="78"/>
                        </a:lnTo>
                        <a:lnTo>
                          <a:pt x="77" y="77"/>
                        </a:lnTo>
                        <a:lnTo>
                          <a:pt x="84" y="76"/>
                        </a:lnTo>
                        <a:lnTo>
                          <a:pt x="92" y="76"/>
                        </a:lnTo>
                        <a:lnTo>
                          <a:pt x="99" y="74"/>
                        </a:lnTo>
                        <a:lnTo>
                          <a:pt x="107" y="73"/>
                        </a:lnTo>
                        <a:lnTo>
                          <a:pt x="111" y="73"/>
                        </a:lnTo>
                        <a:lnTo>
                          <a:pt x="115" y="73"/>
                        </a:lnTo>
                        <a:lnTo>
                          <a:pt x="119" y="73"/>
                        </a:lnTo>
                        <a:lnTo>
                          <a:pt x="123" y="73"/>
                        </a:lnTo>
                        <a:lnTo>
                          <a:pt x="128" y="73"/>
                        </a:lnTo>
                        <a:lnTo>
                          <a:pt x="135" y="73"/>
                        </a:lnTo>
                        <a:lnTo>
                          <a:pt x="141" y="73"/>
                        </a:lnTo>
                        <a:lnTo>
                          <a:pt x="148" y="74"/>
                        </a:lnTo>
                        <a:lnTo>
                          <a:pt x="155" y="74"/>
                        </a:lnTo>
                        <a:lnTo>
                          <a:pt x="155" y="73"/>
                        </a:lnTo>
                        <a:lnTo>
                          <a:pt x="156" y="70"/>
                        </a:lnTo>
                        <a:lnTo>
                          <a:pt x="157" y="66"/>
                        </a:lnTo>
                        <a:lnTo>
                          <a:pt x="159" y="62"/>
                        </a:lnTo>
                        <a:lnTo>
                          <a:pt x="160" y="60"/>
                        </a:lnTo>
                        <a:lnTo>
                          <a:pt x="161" y="56"/>
                        </a:lnTo>
                        <a:lnTo>
                          <a:pt x="164" y="52"/>
                        </a:lnTo>
                        <a:lnTo>
                          <a:pt x="165" y="49"/>
                        </a:lnTo>
                        <a:lnTo>
                          <a:pt x="168" y="46"/>
                        </a:lnTo>
                        <a:lnTo>
                          <a:pt x="169" y="44"/>
                        </a:lnTo>
                        <a:lnTo>
                          <a:pt x="171" y="42"/>
                        </a:lnTo>
                        <a:lnTo>
                          <a:pt x="172" y="40"/>
                        </a:lnTo>
                        <a:lnTo>
                          <a:pt x="173" y="38"/>
                        </a:lnTo>
                        <a:lnTo>
                          <a:pt x="176" y="36"/>
                        </a:lnTo>
                        <a:lnTo>
                          <a:pt x="179" y="33"/>
                        </a:lnTo>
                        <a:lnTo>
                          <a:pt x="183" y="29"/>
                        </a:lnTo>
                        <a:lnTo>
                          <a:pt x="185" y="26"/>
                        </a:lnTo>
                        <a:lnTo>
                          <a:pt x="189" y="24"/>
                        </a:lnTo>
                        <a:lnTo>
                          <a:pt x="193" y="21"/>
                        </a:lnTo>
                        <a:lnTo>
                          <a:pt x="197" y="18"/>
                        </a:lnTo>
                        <a:lnTo>
                          <a:pt x="201" y="16"/>
                        </a:lnTo>
                        <a:lnTo>
                          <a:pt x="205" y="13"/>
                        </a:lnTo>
                        <a:lnTo>
                          <a:pt x="211" y="10"/>
                        </a:lnTo>
                        <a:lnTo>
                          <a:pt x="215" y="8"/>
                        </a:lnTo>
                        <a:lnTo>
                          <a:pt x="220" y="5"/>
                        </a:lnTo>
                        <a:lnTo>
                          <a:pt x="223" y="5"/>
                        </a:lnTo>
                        <a:lnTo>
                          <a:pt x="225" y="4"/>
                        </a:lnTo>
                        <a:lnTo>
                          <a:pt x="231" y="2"/>
                        </a:lnTo>
                        <a:lnTo>
                          <a:pt x="235" y="1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8" name="Freeform 413"/>
                  <p:cNvSpPr>
                    <a:spLocks/>
                  </p:cNvSpPr>
                  <p:nvPr/>
                </p:nvSpPr>
                <p:spPr bwMode="auto">
                  <a:xfrm>
                    <a:off x="9368" y="5371"/>
                    <a:ext cx="240" cy="262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236" y="6"/>
                      </a:cxn>
                      <a:cxn ang="0">
                        <a:pos x="233" y="11"/>
                      </a:cxn>
                      <a:cxn ang="0">
                        <a:pos x="229" y="16"/>
                      </a:cxn>
                      <a:cxn ang="0">
                        <a:pos x="225" y="20"/>
                      </a:cxn>
                      <a:cxn ang="0">
                        <a:pos x="217" y="31"/>
                      </a:cxn>
                      <a:cxn ang="0">
                        <a:pos x="210" y="42"/>
                      </a:cxn>
                      <a:cxn ang="0">
                        <a:pos x="202" y="51"/>
                      </a:cxn>
                      <a:cxn ang="0">
                        <a:pos x="194" y="60"/>
                      </a:cxn>
                      <a:cxn ang="0">
                        <a:pos x="185" y="71"/>
                      </a:cxn>
                      <a:cxn ang="0">
                        <a:pos x="176" y="82"/>
                      </a:cxn>
                      <a:cxn ang="0">
                        <a:pos x="166" y="92"/>
                      </a:cxn>
                      <a:cxn ang="0">
                        <a:pos x="158" y="102"/>
                      </a:cxn>
                      <a:cxn ang="0">
                        <a:pos x="149" y="111"/>
                      </a:cxn>
                      <a:cxn ang="0">
                        <a:pos x="141" y="119"/>
                      </a:cxn>
                      <a:cxn ang="0">
                        <a:pos x="133" y="127"/>
                      </a:cxn>
                      <a:cxn ang="0">
                        <a:pos x="128" y="134"/>
                      </a:cxn>
                      <a:cxn ang="0">
                        <a:pos x="121" y="139"/>
                      </a:cxn>
                      <a:cxn ang="0">
                        <a:pos x="110" y="151"/>
                      </a:cxn>
                      <a:cxn ang="0">
                        <a:pos x="100" y="162"/>
                      </a:cxn>
                      <a:cxn ang="0">
                        <a:pos x="89" y="171"/>
                      </a:cxn>
                      <a:cxn ang="0">
                        <a:pos x="78" y="180"/>
                      </a:cxn>
                      <a:cxn ang="0">
                        <a:pos x="69" y="190"/>
                      </a:cxn>
                      <a:cxn ang="0">
                        <a:pos x="58" y="198"/>
                      </a:cxn>
                      <a:cxn ang="0">
                        <a:pos x="46" y="210"/>
                      </a:cxn>
                      <a:cxn ang="0">
                        <a:pos x="30" y="223"/>
                      </a:cxn>
                      <a:cxn ang="0">
                        <a:pos x="24" y="228"/>
                      </a:cxn>
                      <a:cxn ang="0">
                        <a:pos x="20" y="234"/>
                      </a:cxn>
                      <a:cxn ang="0">
                        <a:pos x="16" y="236"/>
                      </a:cxn>
                      <a:cxn ang="0">
                        <a:pos x="13" y="239"/>
                      </a:cxn>
                      <a:cxn ang="0">
                        <a:pos x="10" y="242"/>
                      </a:cxn>
                      <a:cxn ang="0">
                        <a:pos x="6" y="246"/>
                      </a:cxn>
                      <a:cxn ang="0">
                        <a:pos x="5" y="247"/>
                      </a:cxn>
                      <a:cxn ang="0">
                        <a:pos x="4" y="248"/>
                      </a:cxn>
                      <a:cxn ang="0">
                        <a:pos x="2" y="250"/>
                      </a:cxn>
                      <a:cxn ang="0">
                        <a:pos x="1" y="251"/>
                      </a:cxn>
                      <a:cxn ang="0">
                        <a:pos x="1" y="254"/>
                      </a:cxn>
                      <a:cxn ang="0">
                        <a:pos x="0" y="254"/>
                      </a:cxn>
                      <a:cxn ang="0">
                        <a:pos x="0" y="255"/>
                      </a:cxn>
                      <a:cxn ang="0">
                        <a:pos x="0" y="256"/>
                      </a:cxn>
                      <a:cxn ang="0">
                        <a:pos x="0" y="258"/>
                      </a:cxn>
                      <a:cxn ang="0">
                        <a:pos x="0" y="259"/>
                      </a:cxn>
                      <a:cxn ang="0">
                        <a:pos x="0" y="260"/>
                      </a:cxn>
                      <a:cxn ang="0">
                        <a:pos x="1" y="260"/>
                      </a:cxn>
                      <a:cxn ang="0">
                        <a:pos x="2" y="260"/>
                      </a:cxn>
                      <a:cxn ang="0">
                        <a:pos x="4" y="262"/>
                      </a:cxn>
                      <a:cxn ang="0">
                        <a:pos x="5" y="262"/>
                      </a:cxn>
                      <a:cxn ang="0">
                        <a:pos x="6" y="262"/>
                      </a:cxn>
                    </a:cxnLst>
                    <a:rect l="0" t="0" r="r" b="b"/>
                    <a:pathLst>
                      <a:path w="240" h="262">
                        <a:moveTo>
                          <a:pt x="240" y="0"/>
                        </a:moveTo>
                        <a:lnTo>
                          <a:pt x="236" y="6"/>
                        </a:lnTo>
                        <a:lnTo>
                          <a:pt x="233" y="11"/>
                        </a:lnTo>
                        <a:lnTo>
                          <a:pt x="229" y="16"/>
                        </a:lnTo>
                        <a:lnTo>
                          <a:pt x="225" y="20"/>
                        </a:lnTo>
                        <a:lnTo>
                          <a:pt x="217" y="31"/>
                        </a:lnTo>
                        <a:lnTo>
                          <a:pt x="210" y="42"/>
                        </a:lnTo>
                        <a:lnTo>
                          <a:pt x="202" y="51"/>
                        </a:lnTo>
                        <a:lnTo>
                          <a:pt x="194" y="60"/>
                        </a:lnTo>
                        <a:lnTo>
                          <a:pt x="185" y="71"/>
                        </a:lnTo>
                        <a:lnTo>
                          <a:pt x="176" y="82"/>
                        </a:lnTo>
                        <a:lnTo>
                          <a:pt x="166" y="92"/>
                        </a:lnTo>
                        <a:lnTo>
                          <a:pt x="158" y="102"/>
                        </a:lnTo>
                        <a:lnTo>
                          <a:pt x="149" y="111"/>
                        </a:lnTo>
                        <a:lnTo>
                          <a:pt x="141" y="119"/>
                        </a:lnTo>
                        <a:lnTo>
                          <a:pt x="133" y="127"/>
                        </a:lnTo>
                        <a:lnTo>
                          <a:pt x="128" y="134"/>
                        </a:lnTo>
                        <a:lnTo>
                          <a:pt x="121" y="139"/>
                        </a:lnTo>
                        <a:lnTo>
                          <a:pt x="110" y="151"/>
                        </a:lnTo>
                        <a:lnTo>
                          <a:pt x="100" y="162"/>
                        </a:lnTo>
                        <a:lnTo>
                          <a:pt x="89" y="171"/>
                        </a:lnTo>
                        <a:lnTo>
                          <a:pt x="78" y="180"/>
                        </a:lnTo>
                        <a:lnTo>
                          <a:pt x="69" y="190"/>
                        </a:lnTo>
                        <a:lnTo>
                          <a:pt x="58" y="198"/>
                        </a:lnTo>
                        <a:lnTo>
                          <a:pt x="46" y="210"/>
                        </a:lnTo>
                        <a:lnTo>
                          <a:pt x="30" y="223"/>
                        </a:lnTo>
                        <a:lnTo>
                          <a:pt x="24" y="228"/>
                        </a:lnTo>
                        <a:lnTo>
                          <a:pt x="20" y="234"/>
                        </a:lnTo>
                        <a:lnTo>
                          <a:pt x="16" y="236"/>
                        </a:lnTo>
                        <a:lnTo>
                          <a:pt x="13" y="239"/>
                        </a:lnTo>
                        <a:lnTo>
                          <a:pt x="10" y="242"/>
                        </a:lnTo>
                        <a:lnTo>
                          <a:pt x="6" y="246"/>
                        </a:lnTo>
                        <a:lnTo>
                          <a:pt x="5" y="247"/>
                        </a:lnTo>
                        <a:lnTo>
                          <a:pt x="4" y="248"/>
                        </a:lnTo>
                        <a:lnTo>
                          <a:pt x="2" y="250"/>
                        </a:lnTo>
                        <a:lnTo>
                          <a:pt x="1" y="251"/>
                        </a:lnTo>
                        <a:lnTo>
                          <a:pt x="1" y="254"/>
                        </a:lnTo>
                        <a:lnTo>
                          <a:pt x="0" y="254"/>
                        </a:lnTo>
                        <a:lnTo>
                          <a:pt x="0" y="255"/>
                        </a:lnTo>
                        <a:lnTo>
                          <a:pt x="0" y="256"/>
                        </a:lnTo>
                        <a:lnTo>
                          <a:pt x="0" y="258"/>
                        </a:lnTo>
                        <a:lnTo>
                          <a:pt x="0" y="259"/>
                        </a:lnTo>
                        <a:lnTo>
                          <a:pt x="0" y="260"/>
                        </a:lnTo>
                        <a:lnTo>
                          <a:pt x="1" y="260"/>
                        </a:lnTo>
                        <a:lnTo>
                          <a:pt x="2" y="260"/>
                        </a:lnTo>
                        <a:lnTo>
                          <a:pt x="4" y="262"/>
                        </a:lnTo>
                        <a:lnTo>
                          <a:pt x="5" y="262"/>
                        </a:lnTo>
                        <a:lnTo>
                          <a:pt x="6" y="26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9" name="Freeform 414"/>
                  <p:cNvSpPr>
                    <a:spLocks/>
                  </p:cNvSpPr>
                  <p:nvPr/>
                </p:nvSpPr>
                <p:spPr bwMode="auto">
                  <a:xfrm>
                    <a:off x="9514" y="5609"/>
                    <a:ext cx="67" cy="10"/>
                  </a:xfrm>
                  <a:custGeom>
                    <a:avLst/>
                    <a:gdLst/>
                    <a:ahLst/>
                    <a:cxnLst>
                      <a:cxn ang="0">
                        <a:pos x="67" y="10"/>
                      </a:cxn>
                      <a:cxn ang="0">
                        <a:pos x="62" y="8"/>
                      </a:cxn>
                      <a:cxn ang="0">
                        <a:pos x="56" y="6"/>
                      </a:cxn>
                      <a:cxn ang="0">
                        <a:pos x="51" y="5"/>
                      </a:cxn>
                      <a:cxn ang="0">
                        <a:pos x="44" y="4"/>
                      </a:cxn>
                      <a:cxn ang="0">
                        <a:pos x="39" y="2"/>
                      </a:cxn>
                      <a:cxn ang="0">
                        <a:pos x="34" y="2"/>
                      </a:cxn>
                      <a:cxn ang="0">
                        <a:pos x="28" y="1"/>
                      </a:cxn>
                      <a:cxn ang="0">
                        <a:pos x="23" y="1"/>
                      </a:cxn>
                      <a:cxn ang="0">
                        <a:pos x="16" y="0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7" h="10">
                        <a:moveTo>
                          <a:pt x="67" y="10"/>
                        </a:moveTo>
                        <a:lnTo>
                          <a:pt x="62" y="8"/>
                        </a:lnTo>
                        <a:lnTo>
                          <a:pt x="56" y="6"/>
                        </a:lnTo>
                        <a:lnTo>
                          <a:pt x="51" y="5"/>
                        </a:lnTo>
                        <a:lnTo>
                          <a:pt x="44" y="4"/>
                        </a:lnTo>
                        <a:lnTo>
                          <a:pt x="39" y="2"/>
                        </a:lnTo>
                        <a:lnTo>
                          <a:pt x="34" y="2"/>
                        </a:lnTo>
                        <a:lnTo>
                          <a:pt x="28" y="1"/>
                        </a:lnTo>
                        <a:lnTo>
                          <a:pt x="23" y="1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0" name="Freeform 415"/>
                  <p:cNvSpPr>
                    <a:spLocks/>
                  </p:cNvSpPr>
                  <p:nvPr/>
                </p:nvSpPr>
                <p:spPr bwMode="auto">
                  <a:xfrm>
                    <a:off x="9601" y="5371"/>
                    <a:ext cx="7" cy="2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4" y="7"/>
                      </a:cxn>
                      <a:cxn ang="0">
                        <a:pos x="4" y="8"/>
                      </a:cxn>
                      <a:cxn ang="0">
                        <a:pos x="3" y="11"/>
                      </a:cxn>
                      <a:cxn ang="0">
                        <a:pos x="3" y="12"/>
                      </a:cxn>
                      <a:cxn ang="0">
                        <a:pos x="3" y="14"/>
                      </a:cxn>
                      <a:cxn ang="0">
                        <a:pos x="1" y="15"/>
                      </a:cxn>
                      <a:cxn ang="0">
                        <a:pos x="1" y="18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7" h="20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4" y="7"/>
                        </a:lnTo>
                        <a:lnTo>
                          <a:pt x="4" y="8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4"/>
                        </a:lnTo>
                        <a:lnTo>
                          <a:pt x="1" y="15"/>
                        </a:lnTo>
                        <a:lnTo>
                          <a:pt x="1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1" name="Freeform 416"/>
                  <p:cNvSpPr>
                    <a:spLocks/>
                  </p:cNvSpPr>
                  <p:nvPr/>
                </p:nvSpPr>
                <p:spPr bwMode="auto">
                  <a:xfrm>
                    <a:off x="9608" y="5253"/>
                    <a:ext cx="53" cy="118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2" y="4"/>
                      </a:cxn>
                      <a:cxn ang="0">
                        <a:pos x="50" y="8"/>
                      </a:cxn>
                      <a:cxn ang="0">
                        <a:pos x="49" y="13"/>
                      </a:cxn>
                      <a:cxn ang="0">
                        <a:pos x="46" y="17"/>
                      </a:cxn>
                      <a:cxn ang="0">
                        <a:pos x="44" y="26"/>
                      </a:cxn>
                      <a:cxn ang="0">
                        <a:pos x="40" y="34"/>
                      </a:cxn>
                      <a:cxn ang="0">
                        <a:pos x="37" y="41"/>
                      </a:cxn>
                      <a:cxn ang="0">
                        <a:pos x="36" y="46"/>
                      </a:cxn>
                      <a:cxn ang="0">
                        <a:pos x="33" y="53"/>
                      </a:cxn>
                      <a:cxn ang="0">
                        <a:pos x="29" y="58"/>
                      </a:cxn>
                      <a:cxn ang="0">
                        <a:pos x="24" y="70"/>
                      </a:cxn>
                      <a:cxn ang="0">
                        <a:pos x="18" y="82"/>
                      </a:cxn>
                      <a:cxn ang="0">
                        <a:pos x="12" y="94"/>
                      </a:cxn>
                      <a:cxn ang="0">
                        <a:pos x="6" y="106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53" h="118">
                        <a:moveTo>
                          <a:pt x="53" y="0"/>
                        </a:moveTo>
                        <a:lnTo>
                          <a:pt x="52" y="4"/>
                        </a:lnTo>
                        <a:lnTo>
                          <a:pt x="50" y="8"/>
                        </a:lnTo>
                        <a:lnTo>
                          <a:pt x="49" y="13"/>
                        </a:lnTo>
                        <a:lnTo>
                          <a:pt x="46" y="17"/>
                        </a:lnTo>
                        <a:lnTo>
                          <a:pt x="44" y="26"/>
                        </a:lnTo>
                        <a:lnTo>
                          <a:pt x="40" y="34"/>
                        </a:lnTo>
                        <a:lnTo>
                          <a:pt x="37" y="41"/>
                        </a:lnTo>
                        <a:lnTo>
                          <a:pt x="36" y="46"/>
                        </a:lnTo>
                        <a:lnTo>
                          <a:pt x="33" y="53"/>
                        </a:lnTo>
                        <a:lnTo>
                          <a:pt x="29" y="58"/>
                        </a:lnTo>
                        <a:lnTo>
                          <a:pt x="24" y="70"/>
                        </a:lnTo>
                        <a:lnTo>
                          <a:pt x="18" y="82"/>
                        </a:lnTo>
                        <a:lnTo>
                          <a:pt x="12" y="94"/>
                        </a:lnTo>
                        <a:lnTo>
                          <a:pt x="6" y="106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2" name="Freeform 417"/>
                  <p:cNvSpPr>
                    <a:spLocks/>
                  </p:cNvSpPr>
                  <p:nvPr/>
                </p:nvSpPr>
                <p:spPr bwMode="auto">
                  <a:xfrm>
                    <a:off x="9686" y="5475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6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3" h="7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3" name="Freeform 418"/>
                  <p:cNvSpPr>
                    <a:spLocks/>
                  </p:cNvSpPr>
                  <p:nvPr/>
                </p:nvSpPr>
                <p:spPr bwMode="auto">
                  <a:xfrm>
                    <a:off x="9558" y="5391"/>
                    <a:ext cx="43" cy="218"/>
                  </a:xfrm>
                  <a:custGeom>
                    <a:avLst/>
                    <a:gdLst/>
                    <a:ahLst/>
                    <a:cxnLst>
                      <a:cxn ang="0">
                        <a:pos x="0" y="218"/>
                      </a:cxn>
                      <a:cxn ang="0">
                        <a:pos x="2" y="211"/>
                      </a:cxn>
                      <a:cxn ang="0">
                        <a:pos x="3" y="204"/>
                      </a:cxn>
                      <a:cxn ang="0">
                        <a:pos x="4" y="199"/>
                      </a:cxn>
                      <a:cxn ang="0">
                        <a:pos x="4" y="194"/>
                      </a:cxn>
                      <a:cxn ang="0">
                        <a:pos x="6" y="187"/>
                      </a:cxn>
                      <a:cxn ang="0">
                        <a:pos x="7" y="182"/>
                      </a:cxn>
                      <a:cxn ang="0">
                        <a:pos x="8" y="170"/>
                      </a:cxn>
                      <a:cxn ang="0">
                        <a:pos x="11" y="155"/>
                      </a:cxn>
                      <a:cxn ang="0">
                        <a:pos x="12" y="139"/>
                      </a:cxn>
                      <a:cxn ang="0">
                        <a:pos x="15" y="127"/>
                      </a:cxn>
                      <a:cxn ang="0">
                        <a:pos x="18" y="112"/>
                      </a:cxn>
                      <a:cxn ang="0">
                        <a:pos x="20" y="98"/>
                      </a:cxn>
                      <a:cxn ang="0">
                        <a:pos x="22" y="91"/>
                      </a:cxn>
                      <a:cxn ang="0">
                        <a:pos x="23" y="83"/>
                      </a:cxn>
                      <a:cxn ang="0">
                        <a:pos x="24" y="72"/>
                      </a:cxn>
                      <a:cxn ang="0">
                        <a:pos x="27" y="62"/>
                      </a:cxn>
                      <a:cxn ang="0">
                        <a:pos x="30" y="51"/>
                      </a:cxn>
                      <a:cxn ang="0">
                        <a:pos x="32" y="39"/>
                      </a:cxn>
                      <a:cxn ang="0">
                        <a:pos x="36" y="26"/>
                      </a:cxn>
                      <a:cxn ang="0">
                        <a:pos x="39" y="14"/>
                      </a:cxn>
                      <a:cxn ang="0">
                        <a:pos x="42" y="7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43" h="218">
                        <a:moveTo>
                          <a:pt x="0" y="218"/>
                        </a:moveTo>
                        <a:lnTo>
                          <a:pt x="2" y="211"/>
                        </a:lnTo>
                        <a:lnTo>
                          <a:pt x="3" y="204"/>
                        </a:lnTo>
                        <a:lnTo>
                          <a:pt x="4" y="199"/>
                        </a:lnTo>
                        <a:lnTo>
                          <a:pt x="4" y="194"/>
                        </a:lnTo>
                        <a:lnTo>
                          <a:pt x="6" y="187"/>
                        </a:lnTo>
                        <a:lnTo>
                          <a:pt x="7" y="182"/>
                        </a:lnTo>
                        <a:lnTo>
                          <a:pt x="8" y="170"/>
                        </a:lnTo>
                        <a:lnTo>
                          <a:pt x="11" y="155"/>
                        </a:lnTo>
                        <a:lnTo>
                          <a:pt x="12" y="139"/>
                        </a:lnTo>
                        <a:lnTo>
                          <a:pt x="15" y="127"/>
                        </a:lnTo>
                        <a:lnTo>
                          <a:pt x="18" y="112"/>
                        </a:lnTo>
                        <a:lnTo>
                          <a:pt x="20" y="98"/>
                        </a:lnTo>
                        <a:lnTo>
                          <a:pt x="22" y="91"/>
                        </a:lnTo>
                        <a:lnTo>
                          <a:pt x="23" y="83"/>
                        </a:lnTo>
                        <a:lnTo>
                          <a:pt x="24" y="72"/>
                        </a:lnTo>
                        <a:lnTo>
                          <a:pt x="27" y="62"/>
                        </a:lnTo>
                        <a:lnTo>
                          <a:pt x="30" y="51"/>
                        </a:lnTo>
                        <a:lnTo>
                          <a:pt x="32" y="39"/>
                        </a:lnTo>
                        <a:lnTo>
                          <a:pt x="36" y="26"/>
                        </a:lnTo>
                        <a:lnTo>
                          <a:pt x="39" y="14"/>
                        </a:lnTo>
                        <a:lnTo>
                          <a:pt x="42" y="7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4" name="Freeform 419"/>
                  <p:cNvSpPr>
                    <a:spLocks/>
                  </p:cNvSpPr>
                  <p:nvPr/>
                </p:nvSpPr>
                <p:spPr bwMode="auto">
                  <a:xfrm>
                    <a:off x="9689" y="5482"/>
                    <a:ext cx="165" cy="120"/>
                  </a:xfrm>
                  <a:custGeom>
                    <a:avLst/>
                    <a:gdLst/>
                    <a:ahLst/>
                    <a:cxnLst>
                      <a:cxn ang="0">
                        <a:pos x="165" y="120"/>
                      </a:cxn>
                      <a:cxn ang="0">
                        <a:pos x="163" y="119"/>
                      </a:cxn>
                      <a:cxn ang="0">
                        <a:pos x="159" y="119"/>
                      </a:cxn>
                      <a:cxn ang="0">
                        <a:pos x="156" y="117"/>
                      </a:cxn>
                      <a:cxn ang="0">
                        <a:pos x="152" y="115"/>
                      </a:cxn>
                      <a:cxn ang="0">
                        <a:pos x="147" y="112"/>
                      </a:cxn>
                      <a:cxn ang="0">
                        <a:pos x="140" y="109"/>
                      </a:cxn>
                      <a:cxn ang="0">
                        <a:pos x="133" y="107"/>
                      </a:cxn>
                      <a:cxn ang="0">
                        <a:pos x="128" y="103"/>
                      </a:cxn>
                      <a:cxn ang="0">
                        <a:pos x="121" y="100"/>
                      </a:cxn>
                      <a:cxn ang="0">
                        <a:pos x="116" y="96"/>
                      </a:cxn>
                      <a:cxn ang="0">
                        <a:pos x="111" y="92"/>
                      </a:cxn>
                      <a:cxn ang="0">
                        <a:pos x="104" y="89"/>
                      </a:cxn>
                      <a:cxn ang="0">
                        <a:pos x="99" y="85"/>
                      </a:cxn>
                      <a:cxn ang="0">
                        <a:pos x="95" y="83"/>
                      </a:cxn>
                      <a:cxn ang="0">
                        <a:pos x="92" y="79"/>
                      </a:cxn>
                      <a:cxn ang="0">
                        <a:pos x="87" y="76"/>
                      </a:cxn>
                      <a:cxn ang="0">
                        <a:pos x="83" y="72"/>
                      </a:cxn>
                      <a:cxn ang="0">
                        <a:pos x="76" y="68"/>
                      </a:cxn>
                      <a:cxn ang="0">
                        <a:pos x="71" y="63"/>
                      </a:cxn>
                      <a:cxn ang="0">
                        <a:pos x="64" y="59"/>
                      </a:cxn>
                      <a:cxn ang="0">
                        <a:pos x="59" y="53"/>
                      </a:cxn>
                      <a:cxn ang="0">
                        <a:pos x="51" y="47"/>
                      </a:cxn>
                      <a:cxn ang="0">
                        <a:pos x="37" y="36"/>
                      </a:cxn>
                      <a:cxn ang="0">
                        <a:pos x="27" y="27"/>
                      </a:cxn>
                      <a:cxn ang="0">
                        <a:pos x="21" y="21"/>
                      </a:cxn>
                      <a:cxn ang="0">
                        <a:pos x="15" y="16"/>
                      </a:cxn>
                      <a:cxn ang="0">
                        <a:pos x="12" y="13"/>
                      </a:cxn>
                      <a:cxn ang="0">
                        <a:pos x="8" y="11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1" y="3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5" h="120">
                        <a:moveTo>
                          <a:pt x="165" y="120"/>
                        </a:moveTo>
                        <a:lnTo>
                          <a:pt x="163" y="119"/>
                        </a:lnTo>
                        <a:lnTo>
                          <a:pt x="159" y="119"/>
                        </a:lnTo>
                        <a:lnTo>
                          <a:pt x="156" y="117"/>
                        </a:lnTo>
                        <a:lnTo>
                          <a:pt x="152" y="115"/>
                        </a:lnTo>
                        <a:lnTo>
                          <a:pt x="147" y="112"/>
                        </a:lnTo>
                        <a:lnTo>
                          <a:pt x="140" y="109"/>
                        </a:lnTo>
                        <a:lnTo>
                          <a:pt x="133" y="107"/>
                        </a:lnTo>
                        <a:lnTo>
                          <a:pt x="128" y="103"/>
                        </a:lnTo>
                        <a:lnTo>
                          <a:pt x="121" y="100"/>
                        </a:lnTo>
                        <a:lnTo>
                          <a:pt x="116" y="96"/>
                        </a:lnTo>
                        <a:lnTo>
                          <a:pt x="111" y="92"/>
                        </a:lnTo>
                        <a:lnTo>
                          <a:pt x="104" y="89"/>
                        </a:lnTo>
                        <a:lnTo>
                          <a:pt x="99" y="85"/>
                        </a:lnTo>
                        <a:lnTo>
                          <a:pt x="95" y="83"/>
                        </a:lnTo>
                        <a:lnTo>
                          <a:pt x="92" y="79"/>
                        </a:lnTo>
                        <a:lnTo>
                          <a:pt x="87" y="76"/>
                        </a:lnTo>
                        <a:lnTo>
                          <a:pt x="83" y="72"/>
                        </a:lnTo>
                        <a:lnTo>
                          <a:pt x="76" y="68"/>
                        </a:lnTo>
                        <a:lnTo>
                          <a:pt x="71" y="63"/>
                        </a:lnTo>
                        <a:lnTo>
                          <a:pt x="64" y="59"/>
                        </a:lnTo>
                        <a:lnTo>
                          <a:pt x="59" y="53"/>
                        </a:lnTo>
                        <a:lnTo>
                          <a:pt x="51" y="47"/>
                        </a:lnTo>
                        <a:lnTo>
                          <a:pt x="37" y="36"/>
                        </a:lnTo>
                        <a:lnTo>
                          <a:pt x="27" y="27"/>
                        </a:lnTo>
                        <a:lnTo>
                          <a:pt x="21" y="21"/>
                        </a:lnTo>
                        <a:lnTo>
                          <a:pt x="15" y="16"/>
                        </a:lnTo>
                        <a:lnTo>
                          <a:pt x="12" y="13"/>
                        </a:lnTo>
                        <a:lnTo>
                          <a:pt x="8" y="11"/>
                        </a:lnTo>
                        <a:lnTo>
                          <a:pt x="5" y="7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" name="Freeform 420"/>
                  <p:cNvSpPr>
                    <a:spLocks/>
                  </p:cNvSpPr>
                  <p:nvPr/>
                </p:nvSpPr>
                <p:spPr bwMode="auto">
                  <a:xfrm>
                    <a:off x="9632" y="5609"/>
                    <a:ext cx="174" cy="14"/>
                  </a:xfrm>
                  <a:custGeom>
                    <a:avLst/>
                    <a:gdLst/>
                    <a:ahLst/>
                    <a:cxnLst>
                      <a:cxn ang="0">
                        <a:pos x="174" y="14"/>
                      </a:cxn>
                      <a:cxn ang="0">
                        <a:pos x="164" y="13"/>
                      </a:cxn>
                      <a:cxn ang="0">
                        <a:pos x="144" y="10"/>
                      </a:cxn>
                      <a:cxn ang="0">
                        <a:pos x="124" y="9"/>
                      </a:cxn>
                      <a:cxn ang="0">
                        <a:pos x="105" y="6"/>
                      </a:cxn>
                      <a:cxn ang="0">
                        <a:pos x="81" y="4"/>
                      </a:cxn>
                      <a:cxn ang="0">
                        <a:pos x="70" y="4"/>
                      </a:cxn>
                      <a:cxn ang="0">
                        <a:pos x="61" y="2"/>
                      </a:cxn>
                      <a:cxn ang="0">
                        <a:pos x="52" y="2"/>
                      </a:cxn>
                      <a:cxn ang="0">
                        <a:pos x="37" y="1"/>
                      </a:cxn>
                      <a:cxn ang="0">
                        <a:pos x="30" y="0"/>
                      </a:cxn>
                      <a:cxn ang="0">
                        <a:pos x="24" y="0"/>
                      </a:cxn>
                      <a:cxn ang="0">
                        <a:pos x="14" y="0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4" h="14">
                        <a:moveTo>
                          <a:pt x="174" y="14"/>
                        </a:moveTo>
                        <a:lnTo>
                          <a:pt x="164" y="13"/>
                        </a:lnTo>
                        <a:lnTo>
                          <a:pt x="144" y="10"/>
                        </a:lnTo>
                        <a:lnTo>
                          <a:pt x="124" y="9"/>
                        </a:lnTo>
                        <a:lnTo>
                          <a:pt x="105" y="6"/>
                        </a:lnTo>
                        <a:lnTo>
                          <a:pt x="81" y="4"/>
                        </a:lnTo>
                        <a:lnTo>
                          <a:pt x="70" y="4"/>
                        </a:lnTo>
                        <a:lnTo>
                          <a:pt x="61" y="2"/>
                        </a:lnTo>
                        <a:lnTo>
                          <a:pt x="52" y="2"/>
                        </a:lnTo>
                        <a:lnTo>
                          <a:pt x="37" y="1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4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6" name="Freeform 421"/>
                  <p:cNvSpPr>
                    <a:spLocks/>
                  </p:cNvSpPr>
                  <p:nvPr/>
                </p:nvSpPr>
                <p:spPr bwMode="auto">
                  <a:xfrm>
                    <a:off x="9737" y="6036"/>
                    <a:ext cx="25" cy="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11" y="4"/>
                      </a:cxn>
                      <a:cxn ang="0">
                        <a:pos x="12" y="6"/>
                      </a:cxn>
                      <a:cxn ang="0">
                        <a:pos x="13" y="7"/>
                      </a:cxn>
                      <a:cxn ang="0">
                        <a:pos x="15" y="8"/>
                      </a:cxn>
                      <a:cxn ang="0">
                        <a:pos x="16" y="10"/>
                      </a:cxn>
                      <a:cxn ang="0">
                        <a:pos x="17" y="12"/>
                      </a:cxn>
                      <a:cxn ang="0">
                        <a:pos x="19" y="14"/>
                      </a:cxn>
                      <a:cxn ang="0">
                        <a:pos x="20" y="16"/>
                      </a:cxn>
                      <a:cxn ang="0">
                        <a:pos x="20" y="18"/>
                      </a:cxn>
                      <a:cxn ang="0">
                        <a:pos x="20" y="19"/>
                      </a:cxn>
                      <a:cxn ang="0">
                        <a:pos x="21" y="20"/>
                      </a:cxn>
                      <a:cxn ang="0">
                        <a:pos x="21" y="22"/>
                      </a:cxn>
                      <a:cxn ang="0">
                        <a:pos x="23" y="26"/>
                      </a:cxn>
                      <a:cxn ang="0">
                        <a:pos x="23" y="30"/>
                      </a:cxn>
                      <a:cxn ang="0">
                        <a:pos x="24" y="36"/>
                      </a:cxn>
                      <a:cxn ang="0">
                        <a:pos x="25" y="39"/>
                      </a:cxn>
                    </a:cxnLst>
                    <a:rect l="0" t="0" r="r" b="b"/>
                    <a:pathLst>
                      <a:path w="25" h="39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11" y="4"/>
                        </a:lnTo>
                        <a:lnTo>
                          <a:pt x="12" y="6"/>
                        </a:lnTo>
                        <a:lnTo>
                          <a:pt x="13" y="7"/>
                        </a:lnTo>
                        <a:lnTo>
                          <a:pt x="15" y="8"/>
                        </a:lnTo>
                        <a:lnTo>
                          <a:pt x="16" y="10"/>
                        </a:lnTo>
                        <a:lnTo>
                          <a:pt x="17" y="12"/>
                        </a:lnTo>
                        <a:lnTo>
                          <a:pt x="19" y="14"/>
                        </a:lnTo>
                        <a:lnTo>
                          <a:pt x="20" y="16"/>
                        </a:lnTo>
                        <a:lnTo>
                          <a:pt x="20" y="18"/>
                        </a:lnTo>
                        <a:lnTo>
                          <a:pt x="20" y="19"/>
                        </a:lnTo>
                        <a:lnTo>
                          <a:pt x="21" y="20"/>
                        </a:lnTo>
                        <a:lnTo>
                          <a:pt x="21" y="22"/>
                        </a:lnTo>
                        <a:lnTo>
                          <a:pt x="23" y="26"/>
                        </a:lnTo>
                        <a:lnTo>
                          <a:pt x="23" y="30"/>
                        </a:lnTo>
                        <a:lnTo>
                          <a:pt x="24" y="36"/>
                        </a:lnTo>
                        <a:lnTo>
                          <a:pt x="25" y="3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7" name="Freeform 422"/>
                  <p:cNvSpPr>
                    <a:spLocks/>
                  </p:cNvSpPr>
                  <p:nvPr/>
                </p:nvSpPr>
                <p:spPr bwMode="auto">
                  <a:xfrm>
                    <a:off x="9689" y="6007"/>
                    <a:ext cx="48" cy="29"/>
                  </a:xfrm>
                  <a:custGeom>
                    <a:avLst/>
                    <a:gdLst/>
                    <a:ahLst/>
                    <a:cxnLst>
                      <a:cxn ang="0">
                        <a:pos x="48" y="29"/>
                      </a:cxn>
                      <a:cxn ang="0">
                        <a:pos x="44" y="27"/>
                      </a:cxn>
                      <a:cxn ang="0">
                        <a:pos x="40" y="25"/>
                      </a:cxn>
                      <a:cxn ang="0">
                        <a:pos x="32" y="21"/>
                      </a:cxn>
                      <a:cxn ang="0">
                        <a:pos x="25" y="17"/>
                      </a:cxn>
                      <a:cxn ang="0">
                        <a:pos x="17" y="12"/>
                      </a:cxn>
                      <a:cxn ang="0">
                        <a:pos x="11" y="8"/>
                      </a:cxn>
                      <a:cxn ang="0">
                        <a:pos x="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8" h="29">
                        <a:moveTo>
                          <a:pt x="48" y="29"/>
                        </a:moveTo>
                        <a:lnTo>
                          <a:pt x="44" y="27"/>
                        </a:lnTo>
                        <a:lnTo>
                          <a:pt x="40" y="25"/>
                        </a:lnTo>
                        <a:lnTo>
                          <a:pt x="32" y="21"/>
                        </a:lnTo>
                        <a:lnTo>
                          <a:pt x="25" y="17"/>
                        </a:lnTo>
                        <a:lnTo>
                          <a:pt x="17" y="12"/>
                        </a:lnTo>
                        <a:lnTo>
                          <a:pt x="11" y="8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8" name="Freeform 423"/>
                  <p:cNvSpPr>
                    <a:spLocks/>
                  </p:cNvSpPr>
                  <p:nvPr/>
                </p:nvSpPr>
                <p:spPr bwMode="auto">
                  <a:xfrm>
                    <a:off x="9660" y="5984"/>
                    <a:ext cx="29" cy="23"/>
                  </a:xfrm>
                  <a:custGeom>
                    <a:avLst/>
                    <a:gdLst/>
                    <a:ahLst/>
                    <a:cxnLst>
                      <a:cxn ang="0">
                        <a:pos x="29" y="23"/>
                      </a:cxn>
                      <a:cxn ang="0">
                        <a:pos x="22" y="19"/>
                      </a:cxn>
                      <a:cxn ang="0">
                        <a:pos x="18" y="16"/>
                      </a:cxn>
                      <a:cxn ang="0">
                        <a:pos x="14" y="12"/>
                      </a:cxn>
                      <a:cxn ang="0">
                        <a:pos x="10" y="10"/>
                      </a:cxn>
                      <a:cxn ang="0">
                        <a:pos x="6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9" h="23">
                        <a:moveTo>
                          <a:pt x="29" y="23"/>
                        </a:moveTo>
                        <a:lnTo>
                          <a:pt x="22" y="19"/>
                        </a:lnTo>
                        <a:lnTo>
                          <a:pt x="18" y="16"/>
                        </a:lnTo>
                        <a:lnTo>
                          <a:pt x="14" y="12"/>
                        </a:lnTo>
                        <a:lnTo>
                          <a:pt x="10" y="1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9" name="Freeform 424"/>
                  <p:cNvSpPr>
                    <a:spLocks/>
                  </p:cNvSpPr>
                  <p:nvPr/>
                </p:nvSpPr>
                <p:spPr bwMode="auto">
                  <a:xfrm>
                    <a:off x="9621" y="5948"/>
                    <a:ext cx="39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3"/>
                      </a:cxn>
                      <a:cxn ang="0">
                        <a:pos x="5" y="6"/>
                      </a:cxn>
                      <a:cxn ang="0">
                        <a:pos x="9" y="10"/>
                      </a:cxn>
                      <a:cxn ang="0">
                        <a:pos x="12" y="12"/>
                      </a:cxn>
                      <a:cxn ang="0">
                        <a:pos x="15" y="15"/>
                      </a:cxn>
                      <a:cxn ang="0">
                        <a:pos x="19" y="19"/>
                      </a:cxn>
                      <a:cxn ang="0">
                        <a:pos x="21" y="22"/>
                      </a:cxn>
                      <a:cxn ang="0">
                        <a:pos x="25" y="24"/>
                      </a:cxn>
                      <a:cxn ang="0">
                        <a:pos x="28" y="27"/>
                      </a:cxn>
                      <a:cxn ang="0">
                        <a:pos x="32" y="30"/>
                      </a:cxn>
                      <a:cxn ang="0">
                        <a:pos x="35" y="34"/>
                      </a:cxn>
                      <a:cxn ang="0">
                        <a:pos x="39" y="36"/>
                      </a:cxn>
                    </a:cxnLst>
                    <a:rect l="0" t="0" r="r" b="b"/>
                    <a:pathLst>
                      <a:path w="39" h="3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5" y="6"/>
                        </a:lnTo>
                        <a:lnTo>
                          <a:pt x="9" y="10"/>
                        </a:lnTo>
                        <a:lnTo>
                          <a:pt x="12" y="12"/>
                        </a:lnTo>
                        <a:lnTo>
                          <a:pt x="15" y="15"/>
                        </a:lnTo>
                        <a:lnTo>
                          <a:pt x="19" y="19"/>
                        </a:lnTo>
                        <a:lnTo>
                          <a:pt x="21" y="22"/>
                        </a:lnTo>
                        <a:lnTo>
                          <a:pt x="25" y="24"/>
                        </a:lnTo>
                        <a:lnTo>
                          <a:pt x="28" y="27"/>
                        </a:lnTo>
                        <a:lnTo>
                          <a:pt x="32" y="30"/>
                        </a:lnTo>
                        <a:lnTo>
                          <a:pt x="35" y="34"/>
                        </a:lnTo>
                        <a:lnTo>
                          <a:pt x="39" y="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0" name="Freeform 425"/>
                  <p:cNvSpPr>
                    <a:spLocks/>
                  </p:cNvSpPr>
                  <p:nvPr/>
                </p:nvSpPr>
                <p:spPr bwMode="auto">
                  <a:xfrm>
                    <a:off x="9724" y="6075"/>
                    <a:ext cx="40" cy="75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8" y="4"/>
                      </a:cxn>
                      <a:cxn ang="0">
                        <a:pos x="40" y="8"/>
                      </a:cxn>
                      <a:cxn ang="0">
                        <a:pos x="40" y="12"/>
                      </a:cxn>
                      <a:cxn ang="0">
                        <a:pos x="40" y="17"/>
                      </a:cxn>
                      <a:cxn ang="0">
                        <a:pos x="40" y="21"/>
                      </a:cxn>
                      <a:cxn ang="0">
                        <a:pos x="40" y="25"/>
                      </a:cxn>
                      <a:cxn ang="0">
                        <a:pos x="38" y="29"/>
                      </a:cxn>
                      <a:cxn ang="0">
                        <a:pos x="38" y="33"/>
                      </a:cxn>
                      <a:cxn ang="0">
                        <a:pos x="37" y="37"/>
                      </a:cxn>
                      <a:cxn ang="0">
                        <a:pos x="37" y="40"/>
                      </a:cxn>
                      <a:cxn ang="0">
                        <a:pos x="36" y="41"/>
                      </a:cxn>
                      <a:cxn ang="0">
                        <a:pos x="36" y="43"/>
                      </a:cxn>
                      <a:cxn ang="0">
                        <a:pos x="34" y="45"/>
                      </a:cxn>
                      <a:cxn ang="0">
                        <a:pos x="34" y="48"/>
                      </a:cxn>
                      <a:cxn ang="0">
                        <a:pos x="33" y="49"/>
                      </a:cxn>
                      <a:cxn ang="0">
                        <a:pos x="32" y="52"/>
                      </a:cxn>
                      <a:cxn ang="0">
                        <a:pos x="30" y="55"/>
                      </a:cxn>
                      <a:cxn ang="0">
                        <a:pos x="28" y="57"/>
                      </a:cxn>
                      <a:cxn ang="0">
                        <a:pos x="26" y="60"/>
                      </a:cxn>
                      <a:cxn ang="0">
                        <a:pos x="24" y="63"/>
                      </a:cxn>
                      <a:cxn ang="0">
                        <a:pos x="22" y="65"/>
                      </a:cxn>
                      <a:cxn ang="0">
                        <a:pos x="20" y="67"/>
                      </a:cxn>
                      <a:cxn ang="0">
                        <a:pos x="17" y="68"/>
                      </a:cxn>
                      <a:cxn ang="0">
                        <a:pos x="14" y="69"/>
                      </a:cxn>
                      <a:cxn ang="0">
                        <a:pos x="13" y="71"/>
                      </a:cxn>
                      <a:cxn ang="0">
                        <a:pos x="12" y="72"/>
                      </a:cxn>
                      <a:cxn ang="0">
                        <a:pos x="10" y="72"/>
                      </a:cxn>
                      <a:cxn ang="0">
                        <a:pos x="8" y="73"/>
                      </a:cxn>
                      <a:cxn ang="0">
                        <a:pos x="6" y="73"/>
                      </a:cxn>
                      <a:cxn ang="0">
                        <a:pos x="4" y="73"/>
                      </a:cxn>
                      <a:cxn ang="0">
                        <a:pos x="1" y="75"/>
                      </a:cxn>
                      <a:cxn ang="0">
                        <a:pos x="0" y="75"/>
                      </a:cxn>
                    </a:cxnLst>
                    <a:rect l="0" t="0" r="r" b="b"/>
                    <a:pathLst>
                      <a:path w="40" h="75">
                        <a:moveTo>
                          <a:pt x="38" y="0"/>
                        </a:moveTo>
                        <a:lnTo>
                          <a:pt x="38" y="4"/>
                        </a:lnTo>
                        <a:lnTo>
                          <a:pt x="40" y="8"/>
                        </a:lnTo>
                        <a:lnTo>
                          <a:pt x="40" y="12"/>
                        </a:lnTo>
                        <a:lnTo>
                          <a:pt x="40" y="17"/>
                        </a:lnTo>
                        <a:lnTo>
                          <a:pt x="40" y="21"/>
                        </a:lnTo>
                        <a:lnTo>
                          <a:pt x="40" y="25"/>
                        </a:lnTo>
                        <a:lnTo>
                          <a:pt x="38" y="29"/>
                        </a:lnTo>
                        <a:lnTo>
                          <a:pt x="38" y="33"/>
                        </a:lnTo>
                        <a:lnTo>
                          <a:pt x="37" y="37"/>
                        </a:lnTo>
                        <a:lnTo>
                          <a:pt x="37" y="40"/>
                        </a:lnTo>
                        <a:lnTo>
                          <a:pt x="36" y="41"/>
                        </a:lnTo>
                        <a:lnTo>
                          <a:pt x="36" y="43"/>
                        </a:lnTo>
                        <a:lnTo>
                          <a:pt x="34" y="45"/>
                        </a:lnTo>
                        <a:lnTo>
                          <a:pt x="34" y="48"/>
                        </a:lnTo>
                        <a:lnTo>
                          <a:pt x="33" y="49"/>
                        </a:lnTo>
                        <a:lnTo>
                          <a:pt x="32" y="52"/>
                        </a:lnTo>
                        <a:lnTo>
                          <a:pt x="30" y="55"/>
                        </a:lnTo>
                        <a:lnTo>
                          <a:pt x="28" y="57"/>
                        </a:lnTo>
                        <a:lnTo>
                          <a:pt x="26" y="60"/>
                        </a:lnTo>
                        <a:lnTo>
                          <a:pt x="24" y="63"/>
                        </a:lnTo>
                        <a:lnTo>
                          <a:pt x="22" y="65"/>
                        </a:lnTo>
                        <a:lnTo>
                          <a:pt x="20" y="67"/>
                        </a:lnTo>
                        <a:lnTo>
                          <a:pt x="17" y="68"/>
                        </a:lnTo>
                        <a:lnTo>
                          <a:pt x="14" y="69"/>
                        </a:lnTo>
                        <a:lnTo>
                          <a:pt x="13" y="71"/>
                        </a:lnTo>
                        <a:lnTo>
                          <a:pt x="12" y="72"/>
                        </a:lnTo>
                        <a:lnTo>
                          <a:pt x="10" y="72"/>
                        </a:lnTo>
                        <a:lnTo>
                          <a:pt x="8" y="73"/>
                        </a:lnTo>
                        <a:lnTo>
                          <a:pt x="6" y="73"/>
                        </a:lnTo>
                        <a:lnTo>
                          <a:pt x="4" y="73"/>
                        </a:lnTo>
                        <a:lnTo>
                          <a:pt x="1" y="75"/>
                        </a:lnTo>
                        <a:lnTo>
                          <a:pt x="0" y="7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1" name="Freeform 426"/>
                  <p:cNvSpPr>
                    <a:spLocks/>
                  </p:cNvSpPr>
                  <p:nvPr/>
                </p:nvSpPr>
                <p:spPr bwMode="auto">
                  <a:xfrm>
                    <a:off x="9250" y="5166"/>
                    <a:ext cx="327" cy="1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1"/>
                      </a:cxn>
                      <a:cxn ang="0">
                        <a:pos x="23" y="1"/>
                      </a:cxn>
                      <a:cxn ang="0">
                        <a:pos x="38" y="3"/>
                      </a:cxn>
                      <a:cxn ang="0">
                        <a:pos x="54" y="4"/>
                      </a:cxn>
                      <a:cxn ang="0">
                        <a:pos x="68" y="5"/>
                      </a:cxn>
                      <a:cxn ang="0">
                        <a:pos x="84" y="8"/>
                      </a:cxn>
                      <a:cxn ang="0">
                        <a:pos x="100" y="9"/>
                      </a:cxn>
                      <a:cxn ang="0">
                        <a:pos x="116" y="11"/>
                      </a:cxn>
                      <a:cxn ang="0">
                        <a:pos x="123" y="12"/>
                      </a:cxn>
                      <a:cxn ang="0">
                        <a:pos x="131" y="13"/>
                      </a:cxn>
                      <a:cxn ang="0">
                        <a:pos x="143" y="15"/>
                      </a:cxn>
                      <a:cxn ang="0">
                        <a:pos x="155" y="17"/>
                      </a:cxn>
                      <a:cxn ang="0">
                        <a:pos x="166" y="20"/>
                      </a:cxn>
                      <a:cxn ang="0">
                        <a:pos x="178" y="21"/>
                      </a:cxn>
                      <a:cxn ang="0">
                        <a:pos x="183" y="23"/>
                      </a:cxn>
                      <a:cxn ang="0">
                        <a:pos x="188" y="24"/>
                      </a:cxn>
                      <a:cxn ang="0">
                        <a:pos x="194" y="25"/>
                      </a:cxn>
                      <a:cxn ang="0">
                        <a:pos x="198" y="27"/>
                      </a:cxn>
                      <a:cxn ang="0">
                        <a:pos x="204" y="28"/>
                      </a:cxn>
                      <a:cxn ang="0">
                        <a:pos x="211" y="31"/>
                      </a:cxn>
                      <a:cxn ang="0">
                        <a:pos x="218" y="32"/>
                      </a:cxn>
                      <a:cxn ang="0">
                        <a:pos x="224" y="35"/>
                      </a:cxn>
                      <a:cxn ang="0">
                        <a:pos x="231" y="37"/>
                      </a:cxn>
                      <a:cxn ang="0">
                        <a:pos x="238" y="40"/>
                      </a:cxn>
                      <a:cxn ang="0">
                        <a:pos x="244" y="43"/>
                      </a:cxn>
                      <a:cxn ang="0">
                        <a:pos x="251" y="45"/>
                      </a:cxn>
                      <a:cxn ang="0">
                        <a:pos x="258" y="48"/>
                      </a:cxn>
                      <a:cxn ang="0">
                        <a:pos x="263" y="51"/>
                      </a:cxn>
                      <a:cxn ang="0">
                        <a:pos x="268" y="55"/>
                      </a:cxn>
                      <a:cxn ang="0">
                        <a:pos x="271" y="56"/>
                      </a:cxn>
                      <a:cxn ang="0">
                        <a:pos x="274" y="57"/>
                      </a:cxn>
                      <a:cxn ang="0">
                        <a:pos x="276" y="59"/>
                      </a:cxn>
                      <a:cxn ang="0">
                        <a:pos x="279" y="60"/>
                      </a:cxn>
                      <a:cxn ang="0">
                        <a:pos x="283" y="64"/>
                      </a:cxn>
                      <a:cxn ang="0">
                        <a:pos x="287" y="67"/>
                      </a:cxn>
                      <a:cxn ang="0">
                        <a:pos x="290" y="69"/>
                      </a:cxn>
                      <a:cxn ang="0">
                        <a:pos x="294" y="72"/>
                      </a:cxn>
                      <a:cxn ang="0">
                        <a:pos x="296" y="76"/>
                      </a:cxn>
                      <a:cxn ang="0">
                        <a:pos x="300" y="79"/>
                      </a:cxn>
                      <a:cxn ang="0">
                        <a:pos x="303" y="83"/>
                      </a:cxn>
                      <a:cxn ang="0">
                        <a:pos x="306" y="87"/>
                      </a:cxn>
                      <a:cxn ang="0">
                        <a:pos x="308" y="91"/>
                      </a:cxn>
                      <a:cxn ang="0">
                        <a:pos x="311" y="93"/>
                      </a:cxn>
                      <a:cxn ang="0">
                        <a:pos x="314" y="97"/>
                      </a:cxn>
                      <a:cxn ang="0">
                        <a:pos x="316" y="101"/>
                      </a:cxn>
                      <a:cxn ang="0">
                        <a:pos x="318" y="105"/>
                      </a:cxn>
                      <a:cxn ang="0">
                        <a:pos x="320" y="111"/>
                      </a:cxn>
                      <a:cxn ang="0">
                        <a:pos x="322" y="115"/>
                      </a:cxn>
                      <a:cxn ang="0">
                        <a:pos x="323" y="119"/>
                      </a:cxn>
                      <a:cxn ang="0">
                        <a:pos x="323" y="121"/>
                      </a:cxn>
                      <a:cxn ang="0">
                        <a:pos x="324" y="125"/>
                      </a:cxn>
                      <a:cxn ang="0">
                        <a:pos x="326" y="129"/>
                      </a:cxn>
                      <a:cxn ang="0">
                        <a:pos x="326" y="133"/>
                      </a:cxn>
                      <a:cxn ang="0">
                        <a:pos x="326" y="136"/>
                      </a:cxn>
                      <a:cxn ang="0">
                        <a:pos x="327" y="139"/>
                      </a:cxn>
                      <a:cxn ang="0">
                        <a:pos x="327" y="144"/>
                      </a:cxn>
                      <a:cxn ang="0">
                        <a:pos x="327" y="148"/>
                      </a:cxn>
                    </a:cxnLst>
                    <a:rect l="0" t="0" r="r" b="b"/>
                    <a:pathLst>
                      <a:path w="327" h="148">
                        <a:moveTo>
                          <a:pt x="0" y="0"/>
                        </a:moveTo>
                        <a:lnTo>
                          <a:pt x="11" y="1"/>
                        </a:lnTo>
                        <a:lnTo>
                          <a:pt x="23" y="1"/>
                        </a:lnTo>
                        <a:lnTo>
                          <a:pt x="38" y="3"/>
                        </a:lnTo>
                        <a:lnTo>
                          <a:pt x="54" y="4"/>
                        </a:lnTo>
                        <a:lnTo>
                          <a:pt x="68" y="5"/>
                        </a:lnTo>
                        <a:lnTo>
                          <a:pt x="84" y="8"/>
                        </a:lnTo>
                        <a:lnTo>
                          <a:pt x="100" y="9"/>
                        </a:lnTo>
                        <a:lnTo>
                          <a:pt x="116" y="11"/>
                        </a:lnTo>
                        <a:lnTo>
                          <a:pt x="123" y="12"/>
                        </a:lnTo>
                        <a:lnTo>
                          <a:pt x="131" y="13"/>
                        </a:lnTo>
                        <a:lnTo>
                          <a:pt x="143" y="15"/>
                        </a:lnTo>
                        <a:lnTo>
                          <a:pt x="155" y="17"/>
                        </a:lnTo>
                        <a:lnTo>
                          <a:pt x="166" y="20"/>
                        </a:lnTo>
                        <a:lnTo>
                          <a:pt x="178" y="21"/>
                        </a:lnTo>
                        <a:lnTo>
                          <a:pt x="183" y="23"/>
                        </a:lnTo>
                        <a:lnTo>
                          <a:pt x="188" y="24"/>
                        </a:lnTo>
                        <a:lnTo>
                          <a:pt x="194" y="25"/>
                        </a:lnTo>
                        <a:lnTo>
                          <a:pt x="198" y="27"/>
                        </a:lnTo>
                        <a:lnTo>
                          <a:pt x="204" y="28"/>
                        </a:lnTo>
                        <a:lnTo>
                          <a:pt x="211" y="31"/>
                        </a:lnTo>
                        <a:lnTo>
                          <a:pt x="218" y="32"/>
                        </a:lnTo>
                        <a:lnTo>
                          <a:pt x="224" y="35"/>
                        </a:lnTo>
                        <a:lnTo>
                          <a:pt x="231" y="37"/>
                        </a:lnTo>
                        <a:lnTo>
                          <a:pt x="238" y="40"/>
                        </a:lnTo>
                        <a:lnTo>
                          <a:pt x="244" y="43"/>
                        </a:lnTo>
                        <a:lnTo>
                          <a:pt x="251" y="45"/>
                        </a:lnTo>
                        <a:lnTo>
                          <a:pt x="258" y="48"/>
                        </a:lnTo>
                        <a:lnTo>
                          <a:pt x="263" y="51"/>
                        </a:lnTo>
                        <a:lnTo>
                          <a:pt x="268" y="55"/>
                        </a:lnTo>
                        <a:lnTo>
                          <a:pt x="271" y="56"/>
                        </a:lnTo>
                        <a:lnTo>
                          <a:pt x="274" y="57"/>
                        </a:lnTo>
                        <a:lnTo>
                          <a:pt x="276" y="59"/>
                        </a:lnTo>
                        <a:lnTo>
                          <a:pt x="279" y="60"/>
                        </a:lnTo>
                        <a:lnTo>
                          <a:pt x="283" y="64"/>
                        </a:lnTo>
                        <a:lnTo>
                          <a:pt x="287" y="67"/>
                        </a:lnTo>
                        <a:lnTo>
                          <a:pt x="290" y="69"/>
                        </a:lnTo>
                        <a:lnTo>
                          <a:pt x="294" y="72"/>
                        </a:lnTo>
                        <a:lnTo>
                          <a:pt x="296" y="76"/>
                        </a:lnTo>
                        <a:lnTo>
                          <a:pt x="300" y="79"/>
                        </a:lnTo>
                        <a:lnTo>
                          <a:pt x="303" y="83"/>
                        </a:lnTo>
                        <a:lnTo>
                          <a:pt x="306" y="87"/>
                        </a:lnTo>
                        <a:lnTo>
                          <a:pt x="308" y="91"/>
                        </a:lnTo>
                        <a:lnTo>
                          <a:pt x="311" y="93"/>
                        </a:lnTo>
                        <a:lnTo>
                          <a:pt x="314" y="97"/>
                        </a:lnTo>
                        <a:lnTo>
                          <a:pt x="316" y="101"/>
                        </a:lnTo>
                        <a:lnTo>
                          <a:pt x="318" y="105"/>
                        </a:lnTo>
                        <a:lnTo>
                          <a:pt x="320" y="111"/>
                        </a:lnTo>
                        <a:lnTo>
                          <a:pt x="322" y="115"/>
                        </a:lnTo>
                        <a:lnTo>
                          <a:pt x="323" y="119"/>
                        </a:lnTo>
                        <a:lnTo>
                          <a:pt x="323" y="121"/>
                        </a:lnTo>
                        <a:lnTo>
                          <a:pt x="324" y="125"/>
                        </a:lnTo>
                        <a:lnTo>
                          <a:pt x="326" y="129"/>
                        </a:lnTo>
                        <a:lnTo>
                          <a:pt x="326" y="133"/>
                        </a:lnTo>
                        <a:lnTo>
                          <a:pt x="326" y="136"/>
                        </a:lnTo>
                        <a:lnTo>
                          <a:pt x="327" y="139"/>
                        </a:lnTo>
                        <a:lnTo>
                          <a:pt x="327" y="144"/>
                        </a:lnTo>
                        <a:lnTo>
                          <a:pt x="327" y="14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2" name="Freeform 427"/>
                  <p:cNvSpPr>
                    <a:spLocks/>
                  </p:cNvSpPr>
                  <p:nvPr/>
                </p:nvSpPr>
                <p:spPr bwMode="auto">
                  <a:xfrm>
                    <a:off x="9250" y="5082"/>
                    <a:ext cx="412" cy="171"/>
                  </a:xfrm>
                  <a:custGeom>
                    <a:avLst/>
                    <a:gdLst/>
                    <a:ahLst/>
                    <a:cxnLst>
                      <a:cxn ang="0">
                        <a:pos x="26" y="1"/>
                      </a:cxn>
                      <a:cxn ang="0">
                        <a:pos x="51" y="3"/>
                      </a:cxn>
                      <a:cxn ang="0">
                        <a:pos x="90" y="5"/>
                      </a:cxn>
                      <a:cxn ang="0">
                        <a:pos x="127" y="9"/>
                      </a:cxn>
                      <a:cxn ang="0">
                        <a:pos x="163" y="13"/>
                      </a:cxn>
                      <a:cxn ang="0">
                        <a:pos x="180" y="16"/>
                      </a:cxn>
                      <a:cxn ang="0">
                        <a:pos x="198" y="19"/>
                      </a:cxn>
                      <a:cxn ang="0">
                        <a:pos x="212" y="21"/>
                      </a:cxn>
                      <a:cxn ang="0">
                        <a:pos x="232" y="25"/>
                      </a:cxn>
                      <a:cxn ang="0">
                        <a:pos x="254" y="29"/>
                      </a:cxn>
                      <a:cxn ang="0">
                        <a:pos x="274" y="33"/>
                      </a:cxn>
                      <a:cxn ang="0">
                        <a:pos x="292" y="39"/>
                      </a:cxn>
                      <a:cxn ang="0">
                        <a:pos x="310" y="44"/>
                      </a:cxn>
                      <a:cxn ang="0">
                        <a:pos x="326" y="51"/>
                      </a:cxn>
                      <a:cxn ang="0">
                        <a:pos x="336" y="55"/>
                      </a:cxn>
                      <a:cxn ang="0">
                        <a:pos x="344" y="59"/>
                      </a:cxn>
                      <a:cxn ang="0">
                        <a:pos x="352" y="64"/>
                      </a:cxn>
                      <a:cxn ang="0">
                        <a:pos x="362" y="69"/>
                      </a:cxn>
                      <a:cxn ang="0">
                        <a:pos x="370" y="75"/>
                      </a:cxn>
                      <a:cxn ang="0">
                        <a:pos x="376" y="80"/>
                      </a:cxn>
                      <a:cxn ang="0">
                        <a:pos x="380" y="83"/>
                      </a:cxn>
                      <a:cxn ang="0">
                        <a:pos x="384" y="88"/>
                      </a:cxn>
                      <a:cxn ang="0">
                        <a:pos x="390" y="92"/>
                      </a:cxn>
                      <a:cxn ang="0">
                        <a:pos x="395" y="99"/>
                      </a:cxn>
                      <a:cxn ang="0">
                        <a:pos x="399" y="105"/>
                      </a:cxn>
                      <a:cxn ang="0">
                        <a:pos x="403" y="112"/>
                      </a:cxn>
                      <a:cxn ang="0">
                        <a:pos x="406" y="119"/>
                      </a:cxn>
                      <a:cxn ang="0">
                        <a:pos x="408" y="125"/>
                      </a:cxn>
                      <a:cxn ang="0">
                        <a:pos x="410" y="132"/>
                      </a:cxn>
                      <a:cxn ang="0">
                        <a:pos x="411" y="139"/>
                      </a:cxn>
                      <a:cxn ang="0">
                        <a:pos x="411" y="143"/>
                      </a:cxn>
                      <a:cxn ang="0">
                        <a:pos x="412" y="151"/>
                      </a:cxn>
                      <a:cxn ang="0">
                        <a:pos x="412" y="160"/>
                      </a:cxn>
                      <a:cxn ang="0">
                        <a:pos x="411" y="165"/>
                      </a:cxn>
                      <a:cxn ang="0">
                        <a:pos x="411" y="171"/>
                      </a:cxn>
                    </a:cxnLst>
                    <a:rect l="0" t="0" r="r" b="b"/>
                    <a:pathLst>
                      <a:path w="412" h="171">
                        <a:moveTo>
                          <a:pt x="0" y="0"/>
                        </a:moveTo>
                        <a:lnTo>
                          <a:pt x="26" y="1"/>
                        </a:lnTo>
                        <a:lnTo>
                          <a:pt x="39" y="3"/>
                        </a:lnTo>
                        <a:lnTo>
                          <a:pt x="51" y="3"/>
                        </a:lnTo>
                        <a:lnTo>
                          <a:pt x="71" y="4"/>
                        </a:lnTo>
                        <a:lnTo>
                          <a:pt x="90" y="5"/>
                        </a:lnTo>
                        <a:lnTo>
                          <a:pt x="108" y="8"/>
                        </a:lnTo>
                        <a:lnTo>
                          <a:pt x="127" y="9"/>
                        </a:lnTo>
                        <a:lnTo>
                          <a:pt x="144" y="12"/>
                        </a:lnTo>
                        <a:lnTo>
                          <a:pt x="163" y="13"/>
                        </a:lnTo>
                        <a:lnTo>
                          <a:pt x="171" y="15"/>
                        </a:lnTo>
                        <a:lnTo>
                          <a:pt x="180" y="16"/>
                        </a:lnTo>
                        <a:lnTo>
                          <a:pt x="188" y="17"/>
                        </a:lnTo>
                        <a:lnTo>
                          <a:pt x="198" y="19"/>
                        </a:lnTo>
                        <a:lnTo>
                          <a:pt x="206" y="20"/>
                        </a:lnTo>
                        <a:lnTo>
                          <a:pt x="212" y="21"/>
                        </a:lnTo>
                        <a:lnTo>
                          <a:pt x="223" y="23"/>
                        </a:lnTo>
                        <a:lnTo>
                          <a:pt x="232" y="25"/>
                        </a:lnTo>
                        <a:lnTo>
                          <a:pt x="243" y="27"/>
                        </a:lnTo>
                        <a:lnTo>
                          <a:pt x="254" y="29"/>
                        </a:lnTo>
                        <a:lnTo>
                          <a:pt x="264" y="32"/>
                        </a:lnTo>
                        <a:lnTo>
                          <a:pt x="274" y="33"/>
                        </a:lnTo>
                        <a:lnTo>
                          <a:pt x="284" y="37"/>
                        </a:lnTo>
                        <a:lnTo>
                          <a:pt x="292" y="39"/>
                        </a:lnTo>
                        <a:lnTo>
                          <a:pt x="302" y="41"/>
                        </a:lnTo>
                        <a:lnTo>
                          <a:pt x="310" y="44"/>
                        </a:lnTo>
                        <a:lnTo>
                          <a:pt x="318" y="48"/>
                        </a:lnTo>
                        <a:lnTo>
                          <a:pt x="326" y="51"/>
                        </a:lnTo>
                        <a:lnTo>
                          <a:pt x="332" y="53"/>
                        </a:lnTo>
                        <a:lnTo>
                          <a:pt x="336" y="55"/>
                        </a:lnTo>
                        <a:lnTo>
                          <a:pt x="339" y="57"/>
                        </a:lnTo>
                        <a:lnTo>
                          <a:pt x="344" y="59"/>
                        </a:lnTo>
                        <a:lnTo>
                          <a:pt x="348" y="61"/>
                        </a:lnTo>
                        <a:lnTo>
                          <a:pt x="352" y="64"/>
                        </a:lnTo>
                        <a:lnTo>
                          <a:pt x="358" y="67"/>
                        </a:lnTo>
                        <a:lnTo>
                          <a:pt x="362" y="69"/>
                        </a:lnTo>
                        <a:lnTo>
                          <a:pt x="366" y="72"/>
                        </a:lnTo>
                        <a:lnTo>
                          <a:pt x="370" y="75"/>
                        </a:lnTo>
                        <a:lnTo>
                          <a:pt x="374" y="77"/>
                        </a:lnTo>
                        <a:lnTo>
                          <a:pt x="376" y="80"/>
                        </a:lnTo>
                        <a:lnTo>
                          <a:pt x="379" y="81"/>
                        </a:lnTo>
                        <a:lnTo>
                          <a:pt x="380" y="83"/>
                        </a:lnTo>
                        <a:lnTo>
                          <a:pt x="383" y="85"/>
                        </a:lnTo>
                        <a:lnTo>
                          <a:pt x="384" y="88"/>
                        </a:lnTo>
                        <a:lnTo>
                          <a:pt x="387" y="89"/>
                        </a:lnTo>
                        <a:lnTo>
                          <a:pt x="390" y="92"/>
                        </a:lnTo>
                        <a:lnTo>
                          <a:pt x="392" y="96"/>
                        </a:lnTo>
                        <a:lnTo>
                          <a:pt x="395" y="99"/>
                        </a:lnTo>
                        <a:lnTo>
                          <a:pt x="396" y="101"/>
                        </a:lnTo>
                        <a:lnTo>
                          <a:pt x="399" y="105"/>
                        </a:lnTo>
                        <a:lnTo>
                          <a:pt x="400" y="108"/>
                        </a:lnTo>
                        <a:lnTo>
                          <a:pt x="403" y="112"/>
                        </a:lnTo>
                        <a:lnTo>
                          <a:pt x="404" y="115"/>
                        </a:lnTo>
                        <a:lnTo>
                          <a:pt x="406" y="119"/>
                        </a:lnTo>
                        <a:lnTo>
                          <a:pt x="407" y="123"/>
                        </a:lnTo>
                        <a:lnTo>
                          <a:pt x="408" y="125"/>
                        </a:lnTo>
                        <a:lnTo>
                          <a:pt x="410" y="129"/>
                        </a:lnTo>
                        <a:lnTo>
                          <a:pt x="410" y="132"/>
                        </a:lnTo>
                        <a:lnTo>
                          <a:pt x="411" y="136"/>
                        </a:lnTo>
                        <a:lnTo>
                          <a:pt x="411" y="139"/>
                        </a:lnTo>
                        <a:lnTo>
                          <a:pt x="411" y="141"/>
                        </a:lnTo>
                        <a:lnTo>
                          <a:pt x="411" y="143"/>
                        </a:lnTo>
                        <a:lnTo>
                          <a:pt x="412" y="147"/>
                        </a:lnTo>
                        <a:lnTo>
                          <a:pt x="412" y="151"/>
                        </a:lnTo>
                        <a:lnTo>
                          <a:pt x="412" y="156"/>
                        </a:lnTo>
                        <a:lnTo>
                          <a:pt x="412" y="160"/>
                        </a:lnTo>
                        <a:lnTo>
                          <a:pt x="412" y="163"/>
                        </a:lnTo>
                        <a:lnTo>
                          <a:pt x="411" y="165"/>
                        </a:lnTo>
                        <a:lnTo>
                          <a:pt x="411" y="168"/>
                        </a:lnTo>
                        <a:lnTo>
                          <a:pt x="411" y="17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3" name="Line 4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57" y="5695"/>
                    <a:ext cx="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4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9250" y="6036"/>
                    <a:ext cx="48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5" name="Line 4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43" y="5027"/>
                    <a:ext cx="67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6" name="Line 4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50" y="5027"/>
                    <a:ext cx="67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7" name="Line 4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14" y="5027"/>
                    <a:ext cx="1" cy="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8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9954" y="6020"/>
                    <a:ext cx="15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9" name="Freeform 434"/>
                  <p:cNvSpPr>
                    <a:spLocks/>
                  </p:cNvSpPr>
                  <p:nvPr/>
                </p:nvSpPr>
                <p:spPr bwMode="auto">
                  <a:xfrm>
                    <a:off x="10110" y="5627"/>
                    <a:ext cx="348" cy="393"/>
                  </a:xfrm>
                  <a:custGeom>
                    <a:avLst/>
                    <a:gdLst/>
                    <a:ahLst/>
                    <a:cxnLst>
                      <a:cxn ang="0">
                        <a:pos x="348" y="0"/>
                      </a:cxn>
                      <a:cxn ang="0">
                        <a:pos x="341" y="4"/>
                      </a:cxn>
                      <a:cxn ang="0">
                        <a:pos x="335" y="7"/>
                      </a:cxn>
                      <a:cxn ang="0">
                        <a:pos x="328" y="11"/>
                      </a:cxn>
                      <a:cxn ang="0">
                        <a:pos x="321" y="14"/>
                      </a:cxn>
                      <a:cxn ang="0">
                        <a:pos x="315" y="18"/>
                      </a:cxn>
                      <a:cxn ang="0">
                        <a:pos x="308" y="23"/>
                      </a:cxn>
                      <a:cxn ang="0">
                        <a:pos x="303" y="26"/>
                      </a:cxn>
                      <a:cxn ang="0">
                        <a:pos x="297" y="30"/>
                      </a:cxn>
                      <a:cxn ang="0">
                        <a:pos x="292" y="34"/>
                      </a:cxn>
                      <a:cxn ang="0">
                        <a:pos x="288" y="36"/>
                      </a:cxn>
                      <a:cxn ang="0">
                        <a:pos x="284" y="39"/>
                      </a:cxn>
                      <a:cxn ang="0">
                        <a:pos x="280" y="42"/>
                      </a:cxn>
                      <a:cxn ang="0">
                        <a:pos x="276" y="46"/>
                      </a:cxn>
                      <a:cxn ang="0">
                        <a:pos x="268" y="51"/>
                      </a:cxn>
                      <a:cxn ang="0">
                        <a:pos x="260" y="58"/>
                      </a:cxn>
                      <a:cxn ang="0">
                        <a:pos x="253" y="64"/>
                      </a:cxn>
                      <a:cxn ang="0">
                        <a:pos x="245" y="71"/>
                      </a:cxn>
                      <a:cxn ang="0">
                        <a:pos x="237" y="77"/>
                      </a:cxn>
                      <a:cxn ang="0">
                        <a:pos x="233" y="81"/>
                      </a:cxn>
                      <a:cxn ang="0">
                        <a:pos x="228" y="85"/>
                      </a:cxn>
                      <a:cxn ang="0">
                        <a:pos x="219" y="95"/>
                      </a:cxn>
                      <a:cxn ang="0">
                        <a:pos x="209" y="104"/>
                      </a:cxn>
                      <a:cxn ang="0">
                        <a:pos x="200" y="115"/>
                      </a:cxn>
                      <a:cxn ang="0">
                        <a:pos x="189" y="125"/>
                      </a:cxn>
                      <a:cxn ang="0">
                        <a:pos x="180" y="136"/>
                      </a:cxn>
                      <a:cxn ang="0">
                        <a:pos x="169" y="147"/>
                      </a:cxn>
                      <a:cxn ang="0">
                        <a:pos x="160" y="159"/>
                      </a:cxn>
                      <a:cxn ang="0">
                        <a:pos x="149" y="171"/>
                      </a:cxn>
                      <a:cxn ang="0">
                        <a:pos x="140" y="183"/>
                      </a:cxn>
                      <a:cxn ang="0">
                        <a:pos x="131" y="195"/>
                      </a:cxn>
                      <a:cxn ang="0">
                        <a:pos x="120" y="207"/>
                      </a:cxn>
                      <a:cxn ang="0">
                        <a:pos x="111" y="220"/>
                      </a:cxn>
                      <a:cxn ang="0">
                        <a:pos x="101" y="233"/>
                      </a:cxn>
                      <a:cxn ang="0">
                        <a:pos x="91" y="247"/>
                      </a:cxn>
                      <a:cxn ang="0">
                        <a:pos x="81" y="261"/>
                      </a:cxn>
                      <a:cxn ang="0">
                        <a:pos x="76" y="268"/>
                      </a:cxn>
                      <a:cxn ang="0">
                        <a:pos x="71" y="276"/>
                      </a:cxn>
                      <a:cxn ang="0">
                        <a:pos x="63" y="287"/>
                      </a:cxn>
                      <a:cxn ang="0">
                        <a:pos x="56" y="299"/>
                      </a:cxn>
                      <a:cxn ang="0">
                        <a:pos x="48" y="311"/>
                      </a:cxn>
                      <a:cxn ang="0">
                        <a:pos x="40" y="324"/>
                      </a:cxn>
                      <a:cxn ang="0">
                        <a:pos x="32" y="336"/>
                      </a:cxn>
                      <a:cxn ang="0">
                        <a:pos x="24" y="351"/>
                      </a:cxn>
                      <a:cxn ang="0">
                        <a:pos x="16" y="364"/>
                      </a:cxn>
                      <a:cxn ang="0">
                        <a:pos x="8" y="379"/>
                      </a:cxn>
                      <a:cxn ang="0">
                        <a:pos x="0" y="393"/>
                      </a:cxn>
                    </a:cxnLst>
                    <a:rect l="0" t="0" r="r" b="b"/>
                    <a:pathLst>
                      <a:path w="348" h="393">
                        <a:moveTo>
                          <a:pt x="348" y="0"/>
                        </a:moveTo>
                        <a:lnTo>
                          <a:pt x="341" y="4"/>
                        </a:lnTo>
                        <a:lnTo>
                          <a:pt x="335" y="7"/>
                        </a:lnTo>
                        <a:lnTo>
                          <a:pt x="328" y="11"/>
                        </a:lnTo>
                        <a:lnTo>
                          <a:pt x="321" y="14"/>
                        </a:lnTo>
                        <a:lnTo>
                          <a:pt x="315" y="18"/>
                        </a:lnTo>
                        <a:lnTo>
                          <a:pt x="308" y="23"/>
                        </a:lnTo>
                        <a:lnTo>
                          <a:pt x="303" y="26"/>
                        </a:lnTo>
                        <a:lnTo>
                          <a:pt x="297" y="30"/>
                        </a:lnTo>
                        <a:lnTo>
                          <a:pt x="292" y="34"/>
                        </a:lnTo>
                        <a:lnTo>
                          <a:pt x="288" y="36"/>
                        </a:lnTo>
                        <a:lnTo>
                          <a:pt x="284" y="39"/>
                        </a:lnTo>
                        <a:lnTo>
                          <a:pt x="280" y="42"/>
                        </a:lnTo>
                        <a:lnTo>
                          <a:pt x="276" y="46"/>
                        </a:lnTo>
                        <a:lnTo>
                          <a:pt x="268" y="51"/>
                        </a:lnTo>
                        <a:lnTo>
                          <a:pt x="260" y="58"/>
                        </a:lnTo>
                        <a:lnTo>
                          <a:pt x="253" y="64"/>
                        </a:lnTo>
                        <a:lnTo>
                          <a:pt x="245" y="71"/>
                        </a:lnTo>
                        <a:lnTo>
                          <a:pt x="237" y="77"/>
                        </a:lnTo>
                        <a:lnTo>
                          <a:pt x="233" y="81"/>
                        </a:lnTo>
                        <a:lnTo>
                          <a:pt x="228" y="85"/>
                        </a:lnTo>
                        <a:lnTo>
                          <a:pt x="219" y="95"/>
                        </a:lnTo>
                        <a:lnTo>
                          <a:pt x="209" y="104"/>
                        </a:lnTo>
                        <a:lnTo>
                          <a:pt x="200" y="115"/>
                        </a:lnTo>
                        <a:lnTo>
                          <a:pt x="189" y="125"/>
                        </a:lnTo>
                        <a:lnTo>
                          <a:pt x="180" y="136"/>
                        </a:lnTo>
                        <a:lnTo>
                          <a:pt x="169" y="147"/>
                        </a:lnTo>
                        <a:lnTo>
                          <a:pt x="160" y="159"/>
                        </a:lnTo>
                        <a:lnTo>
                          <a:pt x="149" y="171"/>
                        </a:lnTo>
                        <a:lnTo>
                          <a:pt x="140" y="183"/>
                        </a:lnTo>
                        <a:lnTo>
                          <a:pt x="131" y="195"/>
                        </a:lnTo>
                        <a:lnTo>
                          <a:pt x="120" y="207"/>
                        </a:lnTo>
                        <a:lnTo>
                          <a:pt x="111" y="220"/>
                        </a:lnTo>
                        <a:lnTo>
                          <a:pt x="101" y="233"/>
                        </a:lnTo>
                        <a:lnTo>
                          <a:pt x="91" y="247"/>
                        </a:lnTo>
                        <a:lnTo>
                          <a:pt x="81" y="261"/>
                        </a:lnTo>
                        <a:lnTo>
                          <a:pt x="76" y="268"/>
                        </a:lnTo>
                        <a:lnTo>
                          <a:pt x="71" y="276"/>
                        </a:lnTo>
                        <a:lnTo>
                          <a:pt x="63" y="287"/>
                        </a:lnTo>
                        <a:lnTo>
                          <a:pt x="56" y="299"/>
                        </a:lnTo>
                        <a:lnTo>
                          <a:pt x="48" y="311"/>
                        </a:lnTo>
                        <a:lnTo>
                          <a:pt x="40" y="324"/>
                        </a:lnTo>
                        <a:lnTo>
                          <a:pt x="32" y="336"/>
                        </a:lnTo>
                        <a:lnTo>
                          <a:pt x="24" y="351"/>
                        </a:lnTo>
                        <a:lnTo>
                          <a:pt x="16" y="364"/>
                        </a:lnTo>
                        <a:lnTo>
                          <a:pt x="8" y="379"/>
                        </a:lnTo>
                        <a:lnTo>
                          <a:pt x="0" y="3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0" name="Line 4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58" y="562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1" name="Freeform 436"/>
                  <p:cNvSpPr>
                    <a:spLocks/>
                  </p:cNvSpPr>
                  <p:nvPr/>
                </p:nvSpPr>
                <p:spPr bwMode="auto">
                  <a:xfrm>
                    <a:off x="10110" y="6020"/>
                    <a:ext cx="39" cy="1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2"/>
                      </a:cxn>
                      <a:cxn ang="0">
                        <a:pos x="9" y="2"/>
                      </a:cxn>
                      <a:cxn ang="0">
                        <a:pos x="12" y="2"/>
                      </a:cxn>
                      <a:cxn ang="0">
                        <a:pos x="16" y="3"/>
                      </a:cxn>
                      <a:cxn ang="0">
                        <a:pos x="20" y="3"/>
                      </a:cxn>
                      <a:cxn ang="0">
                        <a:pos x="23" y="4"/>
                      </a:cxn>
                      <a:cxn ang="0">
                        <a:pos x="27" y="6"/>
                      </a:cxn>
                      <a:cxn ang="0">
                        <a:pos x="29" y="7"/>
                      </a:cxn>
                      <a:cxn ang="0">
                        <a:pos x="33" y="8"/>
                      </a:cxn>
                      <a:cxn ang="0">
                        <a:pos x="36" y="10"/>
                      </a:cxn>
                      <a:cxn ang="0">
                        <a:pos x="39" y="11"/>
                      </a:cxn>
                    </a:cxnLst>
                    <a:rect l="0" t="0" r="r" b="b"/>
                    <a:pathLst>
                      <a:path w="39" h="11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12" y="2"/>
                        </a:lnTo>
                        <a:lnTo>
                          <a:pt x="16" y="3"/>
                        </a:lnTo>
                        <a:lnTo>
                          <a:pt x="20" y="3"/>
                        </a:lnTo>
                        <a:lnTo>
                          <a:pt x="23" y="4"/>
                        </a:lnTo>
                        <a:lnTo>
                          <a:pt x="27" y="6"/>
                        </a:lnTo>
                        <a:lnTo>
                          <a:pt x="29" y="7"/>
                        </a:lnTo>
                        <a:lnTo>
                          <a:pt x="33" y="8"/>
                        </a:lnTo>
                        <a:lnTo>
                          <a:pt x="36" y="10"/>
                        </a:lnTo>
                        <a:lnTo>
                          <a:pt x="39" y="1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2" name="Freeform 437"/>
                  <p:cNvSpPr>
                    <a:spLocks/>
                  </p:cNvSpPr>
                  <p:nvPr/>
                </p:nvSpPr>
                <p:spPr bwMode="auto">
                  <a:xfrm>
                    <a:off x="10149" y="6031"/>
                    <a:ext cx="40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3"/>
                      </a:cxn>
                      <a:cxn ang="0">
                        <a:pos x="5" y="4"/>
                      </a:cxn>
                      <a:cxn ang="0">
                        <a:pos x="8" y="5"/>
                      </a:cxn>
                      <a:cxn ang="0">
                        <a:pos x="9" y="7"/>
                      </a:cxn>
                      <a:cxn ang="0">
                        <a:pos x="12" y="9"/>
                      </a:cxn>
                      <a:cxn ang="0">
                        <a:pos x="13" y="11"/>
                      </a:cxn>
                      <a:cxn ang="0">
                        <a:pos x="14" y="12"/>
                      </a:cxn>
                      <a:cxn ang="0">
                        <a:pos x="17" y="15"/>
                      </a:cxn>
                      <a:cxn ang="0">
                        <a:pos x="20" y="17"/>
                      </a:cxn>
                      <a:cxn ang="0">
                        <a:pos x="21" y="19"/>
                      </a:cxn>
                      <a:cxn ang="0">
                        <a:pos x="22" y="21"/>
                      </a:cxn>
                      <a:cxn ang="0">
                        <a:pos x="24" y="23"/>
                      </a:cxn>
                      <a:cxn ang="0">
                        <a:pos x="25" y="25"/>
                      </a:cxn>
                      <a:cxn ang="0">
                        <a:pos x="28" y="28"/>
                      </a:cxn>
                      <a:cxn ang="0">
                        <a:pos x="29" y="32"/>
                      </a:cxn>
                      <a:cxn ang="0">
                        <a:pos x="32" y="36"/>
                      </a:cxn>
                      <a:cxn ang="0">
                        <a:pos x="32" y="37"/>
                      </a:cxn>
                      <a:cxn ang="0">
                        <a:pos x="33" y="40"/>
                      </a:cxn>
                      <a:cxn ang="0">
                        <a:pos x="33" y="41"/>
                      </a:cxn>
                      <a:cxn ang="0">
                        <a:pos x="34" y="44"/>
                      </a:cxn>
                      <a:cxn ang="0">
                        <a:pos x="36" y="48"/>
                      </a:cxn>
                      <a:cxn ang="0">
                        <a:pos x="37" y="52"/>
                      </a:cxn>
                      <a:cxn ang="0">
                        <a:pos x="37" y="57"/>
                      </a:cxn>
                      <a:cxn ang="0">
                        <a:pos x="38" y="61"/>
                      </a:cxn>
                      <a:cxn ang="0">
                        <a:pos x="38" y="65"/>
                      </a:cxn>
                      <a:cxn ang="0">
                        <a:pos x="38" y="69"/>
                      </a:cxn>
                      <a:cxn ang="0">
                        <a:pos x="40" y="75"/>
                      </a:cxn>
                    </a:cxnLst>
                    <a:rect l="0" t="0" r="r" b="b"/>
                    <a:pathLst>
                      <a:path w="40" h="75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8" y="5"/>
                        </a:lnTo>
                        <a:lnTo>
                          <a:pt x="9" y="7"/>
                        </a:lnTo>
                        <a:lnTo>
                          <a:pt x="12" y="9"/>
                        </a:lnTo>
                        <a:lnTo>
                          <a:pt x="13" y="11"/>
                        </a:lnTo>
                        <a:lnTo>
                          <a:pt x="14" y="12"/>
                        </a:lnTo>
                        <a:lnTo>
                          <a:pt x="17" y="15"/>
                        </a:lnTo>
                        <a:lnTo>
                          <a:pt x="20" y="17"/>
                        </a:lnTo>
                        <a:lnTo>
                          <a:pt x="21" y="19"/>
                        </a:lnTo>
                        <a:lnTo>
                          <a:pt x="22" y="21"/>
                        </a:lnTo>
                        <a:lnTo>
                          <a:pt x="24" y="23"/>
                        </a:lnTo>
                        <a:lnTo>
                          <a:pt x="25" y="25"/>
                        </a:lnTo>
                        <a:lnTo>
                          <a:pt x="28" y="28"/>
                        </a:lnTo>
                        <a:lnTo>
                          <a:pt x="29" y="32"/>
                        </a:lnTo>
                        <a:lnTo>
                          <a:pt x="32" y="36"/>
                        </a:lnTo>
                        <a:lnTo>
                          <a:pt x="32" y="37"/>
                        </a:lnTo>
                        <a:lnTo>
                          <a:pt x="33" y="40"/>
                        </a:lnTo>
                        <a:lnTo>
                          <a:pt x="33" y="41"/>
                        </a:lnTo>
                        <a:lnTo>
                          <a:pt x="34" y="44"/>
                        </a:lnTo>
                        <a:lnTo>
                          <a:pt x="36" y="48"/>
                        </a:lnTo>
                        <a:lnTo>
                          <a:pt x="37" y="52"/>
                        </a:lnTo>
                        <a:lnTo>
                          <a:pt x="37" y="57"/>
                        </a:lnTo>
                        <a:lnTo>
                          <a:pt x="38" y="61"/>
                        </a:lnTo>
                        <a:lnTo>
                          <a:pt x="38" y="65"/>
                        </a:lnTo>
                        <a:lnTo>
                          <a:pt x="38" y="69"/>
                        </a:lnTo>
                        <a:lnTo>
                          <a:pt x="40" y="7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3" name="Freeform 438"/>
                  <p:cNvSpPr>
                    <a:spLocks/>
                  </p:cNvSpPr>
                  <p:nvPr/>
                </p:nvSpPr>
                <p:spPr bwMode="auto">
                  <a:xfrm>
                    <a:off x="9946" y="6106"/>
                    <a:ext cx="171" cy="170"/>
                  </a:xfrm>
                  <a:custGeom>
                    <a:avLst/>
                    <a:gdLst/>
                    <a:ahLst/>
                    <a:cxnLst>
                      <a:cxn ang="0">
                        <a:pos x="0" y="170"/>
                      </a:cxn>
                      <a:cxn ang="0">
                        <a:pos x="0" y="0"/>
                      </a:cxn>
                      <a:cxn ang="0">
                        <a:pos x="171" y="0"/>
                      </a:cxn>
                    </a:cxnLst>
                    <a:rect l="0" t="0" r="r" b="b"/>
                    <a:pathLst>
                      <a:path w="171" h="170">
                        <a:moveTo>
                          <a:pt x="0" y="170"/>
                        </a:moveTo>
                        <a:lnTo>
                          <a:pt x="0" y="0"/>
                        </a:lnTo>
                        <a:lnTo>
                          <a:pt x="17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4" name="Line 4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17" y="6106"/>
                    <a:ext cx="1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5" name="Line 4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58" y="5627"/>
                    <a:ext cx="1" cy="1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6" name="Freeform 441"/>
                  <p:cNvSpPr>
                    <a:spLocks/>
                  </p:cNvSpPr>
                  <p:nvPr/>
                </p:nvSpPr>
                <p:spPr bwMode="auto">
                  <a:xfrm>
                    <a:off x="10497" y="5266"/>
                    <a:ext cx="317" cy="83"/>
                  </a:xfrm>
                  <a:custGeom>
                    <a:avLst/>
                    <a:gdLst/>
                    <a:ahLst/>
                    <a:cxnLst>
                      <a:cxn ang="0">
                        <a:pos x="317" y="0"/>
                      </a:cxn>
                      <a:cxn ang="0">
                        <a:pos x="305" y="1"/>
                      </a:cxn>
                      <a:cxn ang="0">
                        <a:pos x="293" y="1"/>
                      </a:cxn>
                      <a:cxn ang="0">
                        <a:pos x="281" y="3"/>
                      </a:cxn>
                      <a:cxn ang="0">
                        <a:pos x="269" y="4"/>
                      </a:cxn>
                      <a:cxn ang="0">
                        <a:pos x="257" y="5"/>
                      </a:cxn>
                      <a:cxn ang="0">
                        <a:pos x="245" y="5"/>
                      </a:cxn>
                      <a:cxn ang="0">
                        <a:pos x="234" y="7"/>
                      </a:cxn>
                      <a:cxn ang="0">
                        <a:pos x="224" y="8"/>
                      </a:cxn>
                      <a:cxn ang="0">
                        <a:pos x="212" y="9"/>
                      </a:cxn>
                      <a:cxn ang="0">
                        <a:pos x="201" y="11"/>
                      </a:cxn>
                      <a:cxn ang="0">
                        <a:pos x="190" y="12"/>
                      </a:cxn>
                      <a:cxn ang="0">
                        <a:pos x="180" y="13"/>
                      </a:cxn>
                      <a:cxn ang="0">
                        <a:pos x="169" y="15"/>
                      </a:cxn>
                      <a:cxn ang="0">
                        <a:pos x="158" y="16"/>
                      </a:cxn>
                      <a:cxn ang="0">
                        <a:pos x="149" y="19"/>
                      </a:cxn>
                      <a:cxn ang="0">
                        <a:pos x="140" y="20"/>
                      </a:cxn>
                      <a:cxn ang="0">
                        <a:pos x="130" y="21"/>
                      </a:cxn>
                      <a:cxn ang="0">
                        <a:pos x="121" y="24"/>
                      </a:cxn>
                      <a:cxn ang="0">
                        <a:pos x="112" y="25"/>
                      </a:cxn>
                      <a:cxn ang="0">
                        <a:pos x="104" y="28"/>
                      </a:cxn>
                      <a:cxn ang="0">
                        <a:pos x="94" y="29"/>
                      </a:cxn>
                      <a:cxn ang="0">
                        <a:pos x="86" y="32"/>
                      </a:cxn>
                      <a:cxn ang="0">
                        <a:pos x="80" y="33"/>
                      </a:cxn>
                      <a:cxn ang="0">
                        <a:pos x="72" y="36"/>
                      </a:cxn>
                      <a:cxn ang="0">
                        <a:pos x="66" y="39"/>
                      </a:cxn>
                      <a:cxn ang="0">
                        <a:pos x="60" y="40"/>
                      </a:cxn>
                      <a:cxn ang="0">
                        <a:pos x="56" y="43"/>
                      </a:cxn>
                      <a:cxn ang="0">
                        <a:pos x="50" y="44"/>
                      </a:cxn>
                      <a:cxn ang="0">
                        <a:pos x="45" y="47"/>
                      </a:cxn>
                      <a:cxn ang="0">
                        <a:pos x="41" y="48"/>
                      </a:cxn>
                      <a:cxn ang="0">
                        <a:pos x="37" y="51"/>
                      </a:cxn>
                      <a:cxn ang="0">
                        <a:pos x="34" y="52"/>
                      </a:cxn>
                      <a:cxn ang="0">
                        <a:pos x="30" y="55"/>
                      </a:cxn>
                      <a:cxn ang="0">
                        <a:pos x="26" y="56"/>
                      </a:cxn>
                      <a:cxn ang="0">
                        <a:pos x="24" y="57"/>
                      </a:cxn>
                      <a:cxn ang="0">
                        <a:pos x="22" y="59"/>
                      </a:cxn>
                      <a:cxn ang="0">
                        <a:pos x="18" y="63"/>
                      </a:cxn>
                      <a:cxn ang="0">
                        <a:pos x="14" y="65"/>
                      </a:cxn>
                      <a:cxn ang="0">
                        <a:pos x="12" y="68"/>
                      </a:cxn>
                      <a:cxn ang="0">
                        <a:pos x="9" y="71"/>
                      </a:cxn>
                      <a:cxn ang="0">
                        <a:pos x="6" y="73"/>
                      </a:cxn>
                      <a:cxn ang="0">
                        <a:pos x="4" y="76"/>
                      </a:cxn>
                      <a:cxn ang="0">
                        <a:pos x="1" y="79"/>
                      </a:cxn>
                      <a:cxn ang="0">
                        <a:pos x="0" y="80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317" h="83">
                        <a:moveTo>
                          <a:pt x="317" y="0"/>
                        </a:moveTo>
                        <a:lnTo>
                          <a:pt x="305" y="1"/>
                        </a:lnTo>
                        <a:lnTo>
                          <a:pt x="293" y="1"/>
                        </a:lnTo>
                        <a:lnTo>
                          <a:pt x="281" y="3"/>
                        </a:lnTo>
                        <a:lnTo>
                          <a:pt x="269" y="4"/>
                        </a:lnTo>
                        <a:lnTo>
                          <a:pt x="257" y="5"/>
                        </a:lnTo>
                        <a:lnTo>
                          <a:pt x="245" y="5"/>
                        </a:lnTo>
                        <a:lnTo>
                          <a:pt x="234" y="7"/>
                        </a:lnTo>
                        <a:lnTo>
                          <a:pt x="224" y="8"/>
                        </a:lnTo>
                        <a:lnTo>
                          <a:pt x="212" y="9"/>
                        </a:lnTo>
                        <a:lnTo>
                          <a:pt x="201" y="11"/>
                        </a:lnTo>
                        <a:lnTo>
                          <a:pt x="190" y="12"/>
                        </a:lnTo>
                        <a:lnTo>
                          <a:pt x="180" y="13"/>
                        </a:lnTo>
                        <a:lnTo>
                          <a:pt x="169" y="15"/>
                        </a:lnTo>
                        <a:lnTo>
                          <a:pt x="158" y="16"/>
                        </a:lnTo>
                        <a:lnTo>
                          <a:pt x="149" y="19"/>
                        </a:lnTo>
                        <a:lnTo>
                          <a:pt x="140" y="20"/>
                        </a:lnTo>
                        <a:lnTo>
                          <a:pt x="130" y="21"/>
                        </a:lnTo>
                        <a:lnTo>
                          <a:pt x="121" y="24"/>
                        </a:lnTo>
                        <a:lnTo>
                          <a:pt x="112" y="25"/>
                        </a:lnTo>
                        <a:lnTo>
                          <a:pt x="104" y="28"/>
                        </a:lnTo>
                        <a:lnTo>
                          <a:pt x="94" y="29"/>
                        </a:lnTo>
                        <a:lnTo>
                          <a:pt x="86" y="32"/>
                        </a:lnTo>
                        <a:lnTo>
                          <a:pt x="80" y="33"/>
                        </a:lnTo>
                        <a:lnTo>
                          <a:pt x="72" y="36"/>
                        </a:lnTo>
                        <a:lnTo>
                          <a:pt x="66" y="39"/>
                        </a:lnTo>
                        <a:lnTo>
                          <a:pt x="60" y="40"/>
                        </a:lnTo>
                        <a:lnTo>
                          <a:pt x="56" y="43"/>
                        </a:lnTo>
                        <a:lnTo>
                          <a:pt x="50" y="44"/>
                        </a:lnTo>
                        <a:lnTo>
                          <a:pt x="45" y="47"/>
                        </a:lnTo>
                        <a:lnTo>
                          <a:pt x="41" y="48"/>
                        </a:lnTo>
                        <a:lnTo>
                          <a:pt x="37" y="51"/>
                        </a:lnTo>
                        <a:lnTo>
                          <a:pt x="34" y="52"/>
                        </a:lnTo>
                        <a:lnTo>
                          <a:pt x="30" y="55"/>
                        </a:lnTo>
                        <a:lnTo>
                          <a:pt x="26" y="56"/>
                        </a:lnTo>
                        <a:lnTo>
                          <a:pt x="24" y="57"/>
                        </a:lnTo>
                        <a:lnTo>
                          <a:pt x="22" y="59"/>
                        </a:lnTo>
                        <a:lnTo>
                          <a:pt x="18" y="63"/>
                        </a:lnTo>
                        <a:lnTo>
                          <a:pt x="14" y="65"/>
                        </a:lnTo>
                        <a:lnTo>
                          <a:pt x="12" y="68"/>
                        </a:lnTo>
                        <a:lnTo>
                          <a:pt x="9" y="71"/>
                        </a:lnTo>
                        <a:lnTo>
                          <a:pt x="6" y="73"/>
                        </a:lnTo>
                        <a:lnTo>
                          <a:pt x="4" y="76"/>
                        </a:lnTo>
                        <a:lnTo>
                          <a:pt x="1" y="79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7" name="Freeform 442"/>
                  <p:cNvSpPr>
                    <a:spLocks/>
                  </p:cNvSpPr>
                  <p:nvPr/>
                </p:nvSpPr>
                <p:spPr bwMode="auto">
                  <a:xfrm>
                    <a:off x="10550" y="5609"/>
                    <a:ext cx="144" cy="24"/>
                  </a:xfrm>
                  <a:custGeom>
                    <a:avLst/>
                    <a:gdLst/>
                    <a:ahLst/>
                    <a:cxnLst>
                      <a:cxn ang="0">
                        <a:pos x="144" y="24"/>
                      </a:cxn>
                      <a:cxn ang="0">
                        <a:pos x="139" y="22"/>
                      </a:cxn>
                      <a:cxn ang="0">
                        <a:pos x="136" y="22"/>
                      </a:cxn>
                      <a:cxn ang="0">
                        <a:pos x="129" y="21"/>
                      </a:cxn>
                      <a:cxn ang="0">
                        <a:pos x="117" y="17"/>
                      </a:cxn>
                      <a:cxn ang="0">
                        <a:pos x="105" y="14"/>
                      </a:cxn>
                      <a:cxn ang="0">
                        <a:pos x="99" y="13"/>
                      </a:cxn>
                      <a:cxn ang="0">
                        <a:pos x="91" y="10"/>
                      </a:cxn>
                      <a:cxn ang="0">
                        <a:pos x="83" y="9"/>
                      </a:cxn>
                      <a:cxn ang="0">
                        <a:pos x="76" y="8"/>
                      </a:cxn>
                      <a:cxn ang="0">
                        <a:pos x="67" y="6"/>
                      </a:cxn>
                      <a:cxn ang="0">
                        <a:pos x="59" y="5"/>
                      </a:cxn>
                      <a:cxn ang="0">
                        <a:pos x="49" y="4"/>
                      </a:cxn>
                      <a:cxn ang="0">
                        <a:pos x="40" y="2"/>
                      </a:cxn>
                      <a:cxn ang="0">
                        <a:pos x="33" y="1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13" y="0"/>
                      </a:cxn>
                      <a:cxn ang="0">
                        <a:pos x="9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4" h="24">
                        <a:moveTo>
                          <a:pt x="144" y="24"/>
                        </a:moveTo>
                        <a:lnTo>
                          <a:pt x="139" y="22"/>
                        </a:lnTo>
                        <a:lnTo>
                          <a:pt x="136" y="22"/>
                        </a:lnTo>
                        <a:lnTo>
                          <a:pt x="129" y="21"/>
                        </a:lnTo>
                        <a:lnTo>
                          <a:pt x="117" y="17"/>
                        </a:lnTo>
                        <a:lnTo>
                          <a:pt x="105" y="14"/>
                        </a:lnTo>
                        <a:lnTo>
                          <a:pt x="99" y="13"/>
                        </a:lnTo>
                        <a:lnTo>
                          <a:pt x="91" y="10"/>
                        </a:lnTo>
                        <a:lnTo>
                          <a:pt x="83" y="9"/>
                        </a:lnTo>
                        <a:lnTo>
                          <a:pt x="76" y="8"/>
                        </a:lnTo>
                        <a:lnTo>
                          <a:pt x="67" y="6"/>
                        </a:lnTo>
                        <a:lnTo>
                          <a:pt x="59" y="5"/>
                        </a:lnTo>
                        <a:lnTo>
                          <a:pt x="49" y="4"/>
                        </a:lnTo>
                        <a:lnTo>
                          <a:pt x="40" y="2"/>
                        </a:lnTo>
                        <a:lnTo>
                          <a:pt x="33" y="1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8" name="Freeform 443"/>
                  <p:cNvSpPr>
                    <a:spLocks/>
                  </p:cNvSpPr>
                  <p:nvPr/>
                </p:nvSpPr>
                <p:spPr bwMode="auto">
                  <a:xfrm>
                    <a:off x="10527" y="5403"/>
                    <a:ext cx="255" cy="311"/>
                  </a:xfrm>
                  <a:custGeom>
                    <a:avLst/>
                    <a:gdLst/>
                    <a:ahLst/>
                    <a:cxnLst>
                      <a:cxn ang="0">
                        <a:pos x="255" y="311"/>
                      </a:cxn>
                      <a:cxn ang="0">
                        <a:pos x="255" y="308"/>
                      </a:cxn>
                      <a:cxn ang="0">
                        <a:pos x="255" y="304"/>
                      </a:cxn>
                      <a:cxn ang="0">
                        <a:pos x="254" y="301"/>
                      </a:cxn>
                      <a:cxn ang="0">
                        <a:pos x="254" y="299"/>
                      </a:cxn>
                      <a:cxn ang="0">
                        <a:pos x="254" y="298"/>
                      </a:cxn>
                      <a:cxn ang="0">
                        <a:pos x="252" y="292"/>
                      </a:cxn>
                      <a:cxn ang="0">
                        <a:pos x="252" y="288"/>
                      </a:cxn>
                      <a:cxn ang="0">
                        <a:pos x="251" y="284"/>
                      </a:cxn>
                      <a:cxn ang="0">
                        <a:pos x="250" y="280"/>
                      </a:cxn>
                      <a:cxn ang="0">
                        <a:pos x="248" y="275"/>
                      </a:cxn>
                      <a:cxn ang="0">
                        <a:pos x="246" y="271"/>
                      </a:cxn>
                      <a:cxn ang="0">
                        <a:pos x="244" y="267"/>
                      </a:cxn>
                      <a:cxn ang="0">
                        <a:pos x="242" y="263"/>
                      </a:cxn>
                      <a:cxn ang="0">
                        <a:pos x="239" y="260"/>
                      </a:cxn>
                      <a:cxn ang="0">
                        <a:pos x="238" y="256"/>
                      </a:cxn>
                      <a:cxn ang="0">
                        <a:pos x="235" y="252"/>
                      </a:cxn>
                      <a:cxn ang="0">
                        <a:pos x="232" y="250"/>
                      </a:cxn>
                      <a:cxn ang="0">
                        <a:pos x="230" y="247"/>
                      </a:cxn>
                      <a:cxn ang="0">
                        <a:pos x="228" y="244"/>
                      </a:cxn>
                      <a:cxn ang="0">
                        <a:pos x="226" y="242"/>
                      </a:cxn>
                      <a:cxn ang="0">
                        <a:pos x="223" y="239"/>
                      </a:cxn>
                      <a:cxn ang="0">
                        <a:pos x="219" y="234"/>
                      </a:cxn>
                      <a:cxn ang="0">
                        <a:pos x="214" y="230"/>
                      </a:cxn>
                      <a:cxn ang="0">
                        <a:pos x="210" y="226"/>
                      </a:cxn>
                      <a:cxn ang="0">
                        <a:pos x="204" y="220"/>
                      </a:cxn>
                      <a:cxn ang="0">
                        <a:pos x="196" y="212"/>
                      </a:cxn>
                      <a:cxn ang="0">
                        <a:pos x="186" y="203"/>
                      </a:cxn>
                      <a:cxn ang="0">
                        <a:pos x="175" y="194"/>
                      </a:cxn>
                      <a:cxn ang="0">
                        <a:pos x="164" y="183"/>
                      </a:cxn>
                      <a:cxn ang="0">
                        <a:pos x="152" y="172"/>
                      </a:cxn>
                      <a:cxn ang="0">
                        <a:pos x="139" y="160"/>
                      </a:cxn>
                      <a:cxn ang="0">
                        <a:pos x="132" y="154"/>
                      </a:cxn>
                      <a:cxn ang="0">
                        <a:pos x="126" y="147"/>
                      </a:cxn>
                      <a:cxn ang="0">
                        <a:pos x="119" y="140"/>
                      </a:cxn>
                      <a:cxn ang="0">
                        <a:pos x="111" y="132"/>
                      </a:cxn>
                      <a:cxn ang="0">
                        <a:pos x="104" y="126"/>
                      </a:cxn>
                      <a:cxn ang="0">
                        <a:pos x="98" y="118"/>
                      </a:cxn>
                      <a:cxn ang="0">
                        <a:pos x="90" y="111"/>
                      </a:cxn>
                      <a:cxn ang="0">
                        <a:pos x="83" y="103"/>
                      </a:cxn>
                      <a:cxn ang="0">
                        <a:pos x="75" y="95"/>
                      </a:cxn>
                      <a:cxn ang="0">
                        <a:pos x="68" y="87"/>
                      </a:cxn>
                      <a:cxn ang="0">
                        <a:pos x="60" y="78"/>
                      </a:cxn>
                      <a:cxn ang="0">
                        <a:pos x="54" y="70"/>
                      </a:cxn>
                      <a:cxn ang="0">
                        <a:pos x="46" y="62"/>
                      </a:cxn>
                      <a:cxn ang="0">
                        <a:pos x="39" y="52"/>
                      </a:cxn>
                      <a:cxn ang="0">
                        <a:pos x="32" y="44"/>
                      </a:cxn>
                      <a:cxn ang="0">
                        <a:pos x="26" y="35"/>
                      </a:cxn>
                      <a:cxn ang="0">
                        <a:pos x="19" y="27"/>
                      </a:cxn>
                      <a:cxn ang="0">
                        <a:pos x="12" y="18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5" h="311">
                        <a:moveTo>
                          <a:pt x="255" y="311"/>
                        </a:moveTo>
                        <a:lnTo>
                          <a:pt x="255" y="308"/>
                        </a:lnTo>
                        <a:lnTo>
                          <a:pt x="255" y="304"/>
                        </a:lnTo>
                        <a:lnTo>
                          <a:pt x="254" y="301"/>
                        </a:lnTo>
                        <a:lnTo>
                          <a:pt x="254" y="299"/>
                        </a:lnTo>
                        <a:lnTo>
                          <a:pt x="254" y="298"/>
                        </a:lnTo>
                        <a:lnTo>
                          <a:pt x="252" y="292"/>
                        </a:lnTo>
                        <a:lnTo>
                          <a:pt x="252" y="288"/>
                        </a:lnTo>
                        <a:lnTo>
                          <a:pt x="251" y="284"/>
                        </a:lnTo>
                        <a:lnTo>
                          <a:pt x="250" y="280"/>
                        </a:lnTo>
                        <a:lnTo>
                          <a:pt x="248" y="275"/>
                        </a:lnTo>
                        <a:lnTo>
                          <a:pt x="246" y="271"/>
                        </a:lnTo>
                        <a:lnTo>
                          <a:pt x="244" y="267"/>
                        </a:lnTo>
                        <a:lnTo>
                          <a:pt x="242" y="263"/>
                        </a:lnTo>
                        <a:lnTo>
                          <a:pt x="239" y="260"/>
                        </a:lnTo>
                        <a:lnTo>
                          <a:pt x="238" y="256"/>
                        </a:lnTo>
                        <a:lnTo>
                          <a:pt x="235" y="252"/>
                        </a:lnTo>
                        <a:lnTo>
                          <a:pt x="232" y="250"/>
                        </a:lnTo>
                        <a:lnTo>
                          <a:pt x="230" y="247"/>
                        </a:lnTo>
                        <a:lnTo>
                          <a:pt x="228" y="244"/>
                        </a:lnTo>
                        <a:lnTo>
                          <a:pt x="226" y="242"/>
                        </a:lnTo>
                        <a:lnTo>
                          <a:pt x="223" y="239"/>
                        </a:lnTo>
                        <a:lnTo>
                          <a:pt x="219" y="234"/>
                        </a:lnTo>
                        <a:lnTo>
                          <a:pt x="214" y="230"/>
                        </a:lnTo>
                        <a:lnTo>
                          <a:pt x="210" y="226"/>
                        </a:lnTo>
                        <a:lnTo>
                          <a:pt x="204" y="220"/>
                        </a:lnTo>
                        <a:lnTo>
                          <a:pt x="196" y="212"/>
                        </a:lnTo>
                        <a:lnTo>
                          <a:pt x="186" y="203"/>
                        </a:lnTo>
                        <a:lnTo>
                          <a:pt x="175" y="194"/>
                        </a:lnTo>
                        <a:lnTo>
                          <a:pt x="164" y="183"/>
                        </a:lnTo>
                        <a:lnTo>
                          <a:pt x="152" y="172"/>
                        </a:lnTo>
                        <a:lnTo>
                          <a:pt x="139" y="160"/>
                        </a:lnTo>
                        <a:lnTo>
                          <a:pt x="132" y="154"/>
                        </a:lnTo>
                        <a:lnTo>
                          <a:pt x="126" y="147"/>
                        </a:lnTo>
                        <a:lnTo>
                          <a:pt x="119" y="140"/>
                        </a:lnTo>
                        <a:lnTo>
                          <a:pt x="111" y="132"/>
                        </a:lnTo>
                        <a:lnTo>
                          <a:pt x="104" y="126"/>
                        </a:lnTo>
                        <a:lnTo>
                          <a:pt x="98" y="118"/>
                        </a:lnTo>
                        <a:lnTo>
                          <a:pt x="90" y="111"/>
                        </a:lnTo>
                        <a:lnTo>
                          <a:pt x="83" y="103"/>
                        </a:lnTo>
                        <a:lnTo>
                          <a:pt x="75" y="95"/>
                        </a:lnTo>
                        <a:lnTo>
                          <a:pt x="68" y="87"/>
                        </a:lnTo>
                        <a:lnTo>
                          <a:pt x="60" y="78"/>
                        </a:lnTo>
                        <a:lnTo>
                          <a:pt x="54" y="70"/>
                        </a:lnTo>
                        <a:lnTo>
                          <a:pt x="46" y="62"/>
                        </a:lnTo>
                        <a:lnTo>
                          <a:pt x="39" y="52"/>
                        </a:lnTo>
                        <a:lnTo>
                          <a:pt x="32" y="44"/>
                        </a:lnTo>
                        <a:lnTo>
                          <a:pt x="26" y="35"/>
                        </a:lnTo>
                        <a:lnTo>
                          <a:pt x="19" y="27"/>
                        </a:lnTo>
                        <a:lnTo>
                          <a:pt x="12" y="18"/>
                        </a:lnTo>
                        <a:lnTo>
                          <a:pt x="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9" name="Freeform 444"/>
                  <p:cNvSpPr>
                    <a:spLocks/>
                  </p:cNvSpPr>
                  <p:nvPr/>
                </p:nvSpPr>
                <p:spPr bwMode="auto">
                  <a:xfrm>
                    <a:off x="10409" y="5578"/>
                    <a:ext cx="41" cy="31"/>
                  </a:xfrm>
                  <a:custGeom>
                    <a:avLst/>
                    <a:gdLst/>
                    <a:ahLst/>
                    <a:cxnLst>
                      <a:cxn ang="0">
                        <a:pos x="41" y="31"/>
                      </a:cxn>
                      <a:cxn ang="0">
                        <a:pos x="40" y="29"/>
                      </a:cxn>
                      <a:cxn ang="0">
                        <a:pos x="37" y="28"/>
                      </a:cxn>
                      <a:cxn ang="0">
                        <a:pos x="34" y="28"/>
                      </a:cxn>
                      <a:cxn ang="0">
                        <a:pos x="32" y="27"/>
                      </a:cxn>
                      <a:cxn ang="0">
                        <a:pos x="29" y="25"/>
                      </a:cxn>
                      <a:cxn ang="0">
                        <a:pos x="26" y="23"/>
                      </a:cxn>
                      <a:cxn ang="0">
                        <a:pos x="22" y="20"/>
                      </a:cxn>
                      <a:cxn ang="0">
                        <a:pos x="20" y="19"/>
                      </a:cxn>
                      <a:cxn ang="0">
                        <a:pos x="18" y="17"/>
                      </a:cxn>
                      <a:cxn ang="0">
                        <a:pos x="16" y="16"/>
                      </a:cxn>
                      <a:cxn ang="0">
                        <a:pos x="14" y="15"/>
                      </a:cxn>
                      <a:cxn ang="0">
                        <a:pos x="12" y="12"/>
                      </a:cxn>
                      <a:cxn ang="0">
                        <a:pos x="9" y="11"/>
                      </a:cxn>
                      <a:cxn ang="0">
                        <a:pos x="6" y="8"/>
                      </a:cxn>
                      <a:cxn ang="0">
                        <a:pos x="4" y="5"/>
                      </a:cxn>
                      <a:cxn ang="0">
                        <a:pos x="2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1" h="31">
                        <a:moveTo>
                          <a:pt x="41" y="31"/>
                        </a:moveTo>
                        <a:lnTo>
                          <a:pt x="40" y="29"/>
                        </a:lnTo>
                        <a:lnTo>
                          <a:pt x="37" y="28"/>
                        </a:lnTo>
                        <a:lnTo>
                          <a:pt x="34" y="28"/>
                        </a:lnTo>
                        <a:lnTo>
                          <a:pt x="32" y="27"/>
                        </a:lnTo>
                        <a:lnTo>
                          <a:pt x="29" y="25"/>
                        </a:lnTo>
                        <a:lnTo>
                          <a:pt x="26" y="23"/>
                        </a:lnTo>
                        <a:lnTo>
                          <a:pt x="22" y="20"/>
                        </a:lnTo>
                        <a:lnTo>
                          <a:pt x="20" y="19"/>
                        </a:lnTo>
                        <a:lnTo>
                          <a:pt x="18" y="17"/>
                        </a:lnTo>
                        <a:lnTo>
                          <a:pt x="16" y="16"/>
                        </a:lnTo>
                        <a:lnTo>
                          <a:pt x="14" y="15"/>
                        </a:lnTo>
                        <a:lnTo>
                          <a:pt x="12" y="12"/>
                        </a:lnTo>
                        <a:lnTo>
                          <a:pt x="9" y="11"/>
                        </a:lnTo>
                        <a:lnTo>
                          <a:pt x="6" y="8"/>
                        </a:lnTo>
                        <a:lnTo>
                          <a:pt x="4" y="5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0" name="Freeform 445"/>
                  <p:cNvSpPr>
                    <a:spLocks/>
                  </p:cNvSpPr>
                  <p:nvPr/>
                </p:nvSpPr>
                <p:spPr bwMode="auto">
                  <a:xfrm>
                    <a:off x="10377" y="5475"/>
                    <a:ext cx="32" cy="10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0" y="18"/>
                      </a:cxn>
                      <a:cxn ang="0">
                        <a:pos x="0" y="22"/>
                      </a:cxn>
                      <a:cxn ang="0">
                        <a:pos x="0" y="27"/>
                      </a:cxn>
                      <a:cxn ang="0">
                        <a:pos x="0" y="30"/>
                      </a:cxn>
                      <a:cxn ang="0">
                        <a:pos x="1" y="34"/>
                      </a:cxn>
                      <a:cxn ang="0">
                        <a:pos x="1" y="38"/>
                      </a:cxn>
                      <a:cxn ang="0">
                        <a:pos x="2" y="43"/>
                      </a:cxn>
                      <a:cxn ang="0">
                        <a:pos x="4" y="48"/>
                      </a:cxn>
                      <a:cxn ang="0">
                        <a:pos x="5" y="52"/>
                      </a:cxn>
                      <a:cxn ang="0">
                        <a:pos x="6" y="56"/>
                      </a:cxn>
                      <a:cxn ang="0">
                        <a:pos x="8" y="60"/>
                      </a:cxn>
                      <a:cxn ang="0">
                        <a:pos x="9" y="66"/>
                      </a:cxn>
                      <a:cxn ang="0">
                        <a:pos x="10" y="68"/>
                      </a:cxn>
                      <a:cxn ang="0">
                        <a:pos x="12" y="72"/>
                      </a:cxn>
                      <a:cxn ang="0">
                        <a:pos x="13" y="75"/>
                      </a:cxn>
                      <a:cxn ang="0">
                        <a:pos x="16" y="79"/>
                      </a:cxn>
                      <a:cxn ang="0">
                        <a:pos x="17" y="83"/>
                      </a:cxn>
                      <a:cxn ang="0">
                        <a:pos x="20" y="86"/>
                      </a:cxn>
                      <a:cxn ang="0">
                        <a:pos x="21" y="90"/>
                      </a:cxn>
                      <a:cxn ang="0">
                        <a:pos x="24" y="92"/>
                      </a:cxn>
                      <a:cxn ang="0">
                        <a:pos x="25" y="95"/>
                      </a:cxn>
                      <a:cxn ang="0">
                        <a:pos x="28" y="98"/>
                      </a:cxn>
                      <a:cxn ang="0">
                        <a:pos x="29" y="100"/>
                      </a:cxn>
                      <a:cxn ang="0">
                        <a:pos x="32" y="103"/>
                      </a:cxn>
                    </a:cxnLst>
                    <a:rect l="0" t="0" r="r" b="b"/>
                    <a:pathLst>
                      <a:path w="32" h="10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0" y="27"/>
                        </a:lnTo>
                        <a:lnTo>
                          <a:pt x="0" y="30"/>
                        </a:lnTo>
                        <a:lnTo>
                          <a:pt x="1" y="34"/>
                        </a:lnTo>
                        <a:lnTo>
                          <a:pt x="1" y="38"/>
                        </a:lnTo>
                        <a:lnTo>
                          <a:pt x="2" y="43"/>
                        </a:lnTo>
                        <a:lnTo>
                          <a:pt x="4" y="48"/>
                        </a:lnTo>
                        <a:lnTo>
                          <a:pt x="5" y="52"/>
                        </a:lnTo>
                        <a:lnTo>
                          <a:pt x="6" y="56"/>
                        </a:lnTo>
                        <a:lnTo>
                          <a:pt x="8" y="60"/>
                        </a:lnTo>
                        <a:lnTo>
                          <a:pt x="9" y="66"/>
                        </a:lnTo>
                        <a:lnTo>
                          <a:pt x="10" y="68"/>
                        </a:lnTo>
                        <a:lnTo>
                          <a:pt x="12" y="72"/>
                        </a:lnTo>
                        <a:lnTo>
                          <a:pt x="13" y="75"/>
                        </a:lnTo>
                        <a:lnTo>
                          <a:pt x="16" y="79"/>
                        </a:lnTo>
                        <a:lnTo>
                          <a:pt x="17" y="83"/>
                        </a:lnTo>
                        <a:lnTo>
                          <a:pt x="20" y="86"/>
                        </a:lnTo>
                        <a:lnTo>
                          <a:pt x="21" y="90"/>
                        </a:lnTo>
                        <a:lnTo>
                          <a:pt x="24" y="92"/>
                        </a:lnTo>
                        <a:lnTo>
                          <a:pt x="25" y="95"/>
                        </a:lnTo>
                        <a:lnTo>
                          <a:pt x="28" y="98"/>
                        </a:lnTo>
                        <a:lnTo>
                          <a:pt x="29" y="100"/>
                        </a:lnTo>
                        <a:lnTo>
                          <a:pt x="32" y="10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1" name="Freeform 446"/>
                  <p:cNvSpPr>
                    <a:spLocks/>
                  </p:cNvSpPr>
                  <p:nvPr/>
                </p:nvSpPr>
                <p:spPr bwMode="auto">
                  <a:xfrm>
                    <a:off x="10399" y="5918"/>
                    <a:ext cx="56" cy="28"/>
                  </a:xfrm>
                  <a:custGeom>
                    <a:avLst/>
                    <a:gdLst/>
                    <a:ahLst/>
                    <a:cxnLst>
                      <a:cxn ang="0">
                        <a:pos x="56" y="28"/>
                      </a:cxn>
                      <a:cxn ang="0">
                        <a:pos x="52" y="28"/>
                      </a:cxn>
                      <a:cxn ang="0">
                        <a:pos x="48" y="28"/>
                      </a:cxn>
                      <a:cxn ang="0">
                        <a:pos x="46" y="28"/>
                      </a:cxn>
                      <a:cxn ang="0">
                        <a:pos x="43" y="26"/>
                      </a:cxn>
                      <a:cxn ang="0">
                        <a:pos x="40" y="26"/>
                      </a:cxn>
                      <a:cxn ang="0">
                        <a:pos x="38" y="26"/>
                      </a:cxn>
                      <a:cxn ang="0">
                        <a:pos x="35" y="25"/>
                      </a:cxn>
                      <a:cxn ang="0">
                        <a:pos x="34" y="24"/>
                      </a:cxn>
                      <a:cxn ang="0">
                        <a:pos x="31" y="24"/>
                      </a:cxn>
                      <a:cxn ang="0">
                        <a:pos x="28" y="22"/>
                      </a:cxn>
                      <a:cxn ang="0">
                        <a:pos x="26" y="21"/>
                      </a:cxn>
                      <a:cxn ang="0">
                        <a:pos x="23" y="20"/>
                      </a:cxn>
                      <a:cxn ang="0">
                        <a:pos x="20" y="18"/>
                      </a:cxn>
                      <a:cxn ang="0">
                        <a:pos x="18" y="17"/>
                      </a:cxn>
                      <a:cxn ang="0">
                        <a:pos x="16" y="16"/>
                      </a:cxn>
                      <a:cxn ang="0">
                        <a:pos x="14" y="14"/>
                      </a:cxn>
                      <a:cxn ang="0">
                        <a:pos x="11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6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6" h="28">
                        <a:moveTo>
                          <a:pt x="56" y="28"/>
                        </a:moveTo>
                        <a:lnTo>
                          <a:pt x="52" y="28"/>
                        </a:lnTo>
                        <a:lnTo>
                          <a:pt x="48" y="28"/>
                        </a:lnTo>
                        <a:lnTo>
                          <a:pt x="46" y="28"/>
                        </a:lnTo>
                        <a:lnTo>
                          <a:pt x="43" y="26"/>
                        </a:lnTo>
                        <a:lnTo>
                          <a:pt x="40" y="26"/>
                        </a:lnTo>
                        <a:lnTo>
                          <a:pt x="38" y="26"/>
                        </a:lnTo>
                        <a:lnTo>
                          <a:pt x="35" y="25"/>
                        </a:lnTo>
                        <a:lnTo>
                          <a:pt x="34" y="24"/>
                        </a:lnTo>
                        <a:lnTo>
                          <a:pt x="31" y="24"/>
                        </a:lnTo>
                        <a:lnTo>
                          <a:pt x="28" y="22"/>
                        </a:lnTo>
                        <a:lnTo>
                          <a:pt x="26" y="21"/>
                        </a:lnTo>
                        <a:lnTo>
                          <a:pt x="23" y="20"/>
                        </a:lnTo>
                        <a:lnTo>
                          <a:pt x="20" y="18"/>
                        </a:lnTo>
                        <a:lnTo>
                          <a:pt x="18" y="17"/>
                        </a:lnTo>
                        <a:lnTo>
                          <a:pt x="16" y="16"/>
                        </a:lnTo>
                        <a:lnTo>
                          <a:pt x="14" y="14"/>
                        </a:lnTo>
                        <a:lnTo>
                          <a:pt x="11" y="13"/>
                        </a:lnTo>
                        <a:lnTo>
                          <a:pt x="8" y="10"/>
                        </a:lnTo>
                        <a:lnTo>
                          <a:pt x="7" y="8"/>
                        </a:lnTo>
                        <a:lnTo>
                          <a:pt x="6" y="6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2" name="Freeform 447"/>
                  <p:cNvSpPr>
                    <a:spLocks/>
                  </p:cNvSpPr>
                  <p:nvPr/>
                </p:nvSpPr>
                <p:spPr bwMode="auto">
                  <a:xfrm>
                    <a:off x="10298" y="6150"/>
                    <a:ext cx="43" cy="13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1" y="12"/>
                      </a:cxn>
                      <a:cxn ang="0">
                        <a:pos x="3" y="10"/>
                      </a:cxn>
                      <a:cxn ang="0">
                        <a:pos x="5" y="9"/>
                      </a:cxn>
                      <a:cxn ang="0">
                        <a:pos x="8" y="8"/>
                      </a:cxn>
                      <a:cxn ang="0">
                        <a:pos x="11" y="6"/>
                      </a:cxn>
                      <a:cxn ang="0">
                        <a:pos x="15" y="5"/>
                      </a:cxn>
                      <a:cxn ang="0">
                        <a:pos x="17" y="4"/>
                      </a:cxn>
                      <a:cxn ang="0">
                        <a:pos x="21" y="2"/>
                      </a:cxn>
                      <a:cxn ang="0">
                        <a:pos x="25" y="1"/>
                      </a:cxn>
                      <a:cxn ang="0">
                        <a:pos x="28" y="1"/>
                      </a:cxn>
                      <a:cxn ang="0">
                        <a:pos x="32" y="0"/>
                      </a:cxn>
                      <a:cxn ang="0">
                        <a:pos x="36" y="0"/>
                      </a:cxn>
                      <a:cxn ang="0">
                        <a:pos x="40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43" h="13">
                        <a:moveTo>
                          <a:pt x="0" y="13"/>
                        </a:moveTo>
                        <a:lnTo>
                          <a:pt x="1" y="12"/>
                        </a:lnTo>
                        <a:lnTo>
                          <a:pt x="3" y="10"/>
                        </a:lnTo>
                        <a:lnTo>
                          <a:pt x="5" y="9"/>
                        </a:lnTo>
                        <a:lnTo>
                          <a:pt x="8" y="8"/>
                        </a:lnTo>
                        <a:lnTo>
                          <a:pt x="11" y="6"/>
                        </a:lnTo>
                        <a:lnTo>
                          <a:pt x="15" y="5"/>
                        </a:lnTo>
                        <a:lnTo>
                          <a:pt x="17" y="4"/>
                        </a:lnTo>
                        <a:lnTo>
                          <a:pt x="21" y="2"/>
                        </a:lnTo>
                        <a:lnTo>
                          <a:pt x="25" y="1"/>
                        </a:lnTo>
                        <a:lnTo>
                          <a:pt x="28" y="1"/>
                        </a:lnTo>
                        <a:lnTo>
                          <a:pt x="32" y="0"/>
                        </a:lnTo>
                        <a:lnTo>
                          <a:pt x="36" y="0"/>
                        </a:lnTo>
                        <a:lnTo>
                          <a:pt x="40" y="0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3" name="Freeform 448"/>
                  <p:cNvSpPr>
                    <a:spLocks/>
                  </p:cNvSpPr>
                  <p:nvPr/>
                </p:nvSpPr>
                <p:spPr bwMode="auto">
                  <a:xfrm>
                    <a:off x="10487" y="5314"/>
                    <a:ext cx="1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h="5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4" name="Line 4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82" y="5714"/>
                    <a:ext cx="1" cy="2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5" name="Freeform 450"/>
                  <p:cNvSpPr>
                    <a:spLocks/>
                  </p:cNvSpPr>
                  <p:nvPr/>
                </p:nvSpPr>
                <p:spPr bwMode="auto">
                  <a:xfrm>
                    <a:off x="10506" y="5369"/>
                    <a:ext cx="21" cy="34"/>
                  </a:xfrm>
                  <a:custGeom>
                    <a:avLst/>
                    <a:gdLst/>
                    <a:ahLst/>
                    <a:cxnLst>
                      <a:cxn ang="0">
                        <a:pos x="21" y="34"/>
                      </a:cxn>
                      <a:cxn ang="0">
                        <a:pos x="19" y="29"/>
                      </a:cxn>
                      <a:cxn ang="0">
                        <a:pos x="15" y="25"/>
                      </a:cxn>
                      <a:cxn ang="0">
                        <a:pos x="12" y="21"/>
                      </a:cxn>
                      <a:cxn ang="0">
                        <a:pos x="9" y="17"/>
                      </a:cxn>
                      <a:cxn ang="0">
                        <a:pos x="8" y="12"/>
                      </a:cxn>
                      <a:cxn ang="0">
                        <a:pos x="5" y="8"/>
                      </a:cxn>
                      <a:cxn ang="0">
                        <a:pos x="3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34">
                        <a:moveTo>
                          <a:pt x="21" y="34"/>
                        </a:moveTo>
                        <a:lnTo>
                          <a:pt x="19" y="29"/>
                        </a:lnTo>
                        <a:lnTo>
                          <a:pt x="15" y="25"/>
                        </a:lnTo>
                        <a:lnTo>
                          <a:pt x="12" y="21"/>
                        </a:lnTo>
                        <a:lnTo>
                          <a:pt x="9" y="17"/>
                        </a:lnTo>
                        <a:lnTo>
                          <a:pt x="8" y="12"/>
                        </a:lnTo>
                        <a:lnTo>
                          <a:pt x="5" y="8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6" name="Freeform 451"/>
                  <p:cNvSpPr>
                    <a:spLocks/>
                  </p:cNvSpPr>
                  <p:nvPr/>
                </p:nvSpPr>
                <p:spPr bwMode="auto">
                  <a:xfrm>
                    <a:off x="10487" y="5319"/>
                    <a:ext cx="19" cy="50"/>
                  </a:xfrm>
                  <a:custGeom>
                    <a:avLst/>
                    <a:gdLst/>
                    <a:ahLst/>
                    <a:cxnLst>
                      <a:cxn ang="0">
                        <a:pos x="19" y="50"/>
                      </a:cxn>
                      <a:cxn ang="0">
                        <a:pos x="18" y="46"/>
                      </a:cxn>
                      <a:cxn ang="0">
                        <a:pos x="15" y="42"/>
                      </a:cxn>
                      <a:cxn ang="0">
                        <a:pos x="14" y="38"/>
                      </a:cxn>
                      <a:cxn ang="0">
                        <a:pos x="12" y="35"/>
                      </a:cxn>
                      <a:cxn ang="0">
                        <a:pos x="10" y="31"/>
                      </a:cxn>
                      <a:cxn ang="0">
                        <a:pos x="8" y="27"/>
                      </a:cxn>
                      <a:cxn ang="0">
                        <a:pos x="7" y="24"/>
                      </a:cxn>
                      <a:cxn ang="0">
                        <a:pos x="6" y="22"/>
                      </a:cxn>
                      <a:cxn ang="0">
                        <a:pos x="4" y="18"/>
                      </a:cxn>
                      <a:cxn ang="0">
                        <a:pos x="3" y="15"/>
                      </a:cxn>
                      <a:cxn ang="0">
                        <a:pos x="3" y="12"/>
                      </a:cxn>
                      <a:cxn ang="0">
                        <a:pos x="2" y="10"/>
                      </a:cxn>
                      <a:cxn ang="0">
                        <a:pos x="2" y="7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" h="50">
                        <a:moveTo>
                          <a:pt x="19" y="50"/>
                        </a:moveTo>
                        <a:lnTo>
                          <a:pt x="18" y="46"/>
                        </a:lnTo>
                        <a:lnTo>
                          <a:pt x="15" y="42"/>
                        </a:lnTo>
                        <a:lnTo>
                          <a:pt x="14" y="38"/>
                        </a:lnTo>
                        <a:lnTo>
                          <a:pt x="12" y="35"/>
                        </a:lnTo>
                        <a:lnTo>
                          <a:pt x="10" y="31"/>
                        </a:lnTo>
                        <a:lnTo>
                          <a:pt x="8" y="27"/>
                        </a:lnTo>
                        <a:lnTo>
                          <a:pt x="7" y="24"/>
                        </a:lnTo>
                        <a:lnTo>
                          <a:pt x="6" y="22"/>
                        </a:lnTo>
                        <a:lnTo>
                          <a:pt x="4" y="18"/>
                        </a:lnTo>
                        <a:lnTo>
                          <a:pt x="3" y="15"/>
                        </a:lnTo>
                        <a:lnTo>
                          <a:pt x="3" y="12"/>
                        </a:lnTo>
                        <a:lnTo>
                          <a:pt x="2" y="10"/>
                        </a:lnTo>
                        <a:lnTo>
                          <a:pt x="2" y="7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7" name="Freeform 452"/>
                  <p:cNvSpPr>
                    <a:spLocks/>
                  </p:cNvSpPr>
                  <p:nvPr/>
                </p:nvSpPr>
                <p:spPr bwMode="auto">
                  <a:xfrm>
                    <a:off x="10249" y="5094"/>
                    <a:ext cx="130" cy="3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5"/>
                      </a:cxn>
                      <a:cxn ang="0">
                        <a:pos x="10" y="11"/>
                      </a:cxn>
                      <a:cxn ang="0">
                        <a:pos x="14" y="15"/>
                      </a:cxn>
                      <a:cxn ang="0">
                        <a:pos x="20" y="20"/>
                      </a:cxn>
                      <a:cxn ang="0">
                        <a:pos x="24" y="25"/>
                      </a:cxn>
                      <a:cxn ang="0">
                        <a:pos x="28" y="31"/>
                      </a:cxn>
                      <a:cxn ang="0">
                        <a:pos x="33" y="36"/>
                      </a:cxn>
                      <a:cxn ang="0">
                        <a:pos x="37" y="41"/>
                      </a:cxn>
                      <a:cxn ang="0">
                        <a:pos x="40" y="47"/>
                      </a:cxn>
                      <a:cxn ang="0">
                        <a:pos x="44" y="51"/>
                      </a:cxn>
                      <a:cxn ang="0">
                        <a:pos x="46" y="55"/>
                      </a:cxn>
                      <a:cxn ang="0">
                        <a:pos x="50" y="60"/>
                      </a:cxn>
                      <a:cxn ang="0">
                        <a:pos x="54" y="68"/>
                      </a:cxn>
                      <a:cxn ang="0">
                        <a:pos x="60" y="75"/>
                      </a:cxn>
                      <a:cxn ang="0">
                        <a:pos x="65" y="83"/>
                      </a:cxn>
                      <a:cxn ang="0">
                        <a:pos x="69" y="91"/>
                      </a:cxn>
                      <a:cxn ang="0">
                        <a:pos x="73" y="97"/>
                      </a:cxn>
                      <a:cxn ang="0">
                        <a:pos x="76" y="104"/>
                      </a:cxn>
                      <a:cxn ang="0">
                        <a:pos x="80" y="111"/>
                      </a:cxn>
                      <a:cxn ang="0">
                        <a:pos x="82" y="117"/>
                      </a:cxn>
                      <a:cxn ang="0">
                        <a:pos x="86" y="125"/>
                      </a:cxn>
                      <a:cxn ang="0">
                        <a:pos x="89" y="132"/>
                      </a:cxn>
                      <a:cxn ang="0">
                        <a:pos x="93" y="139"/>
                      </a:cxn>
                      <a:cxn ang="0">
                        <a:pos x="96" y="147"/>
                      </a:cxn>
                      <a:cxn ang="0">
                        <a:pos x="98" y="155"/>
                      </a:cxn>
                      <a:cxn ang="0">
                        <a:pos x="101" y="161"/>
                      </a:cxn>
                      <a:cxn ang="0">
                        <a:pos x="104" y="169"/>
                      </a:cxn>
                      <a:cxn ang="0">
                        <a:pos x="106" y="177"/>
                      </a:cxn>
                      <a:cxn ang="0">
                        <a:pos x="109" y="185"/>
                      </a:cxn>
                      <a:cxn ang="0">
                        <a:pos x="112" y="193"/>
                      </a:cxn>
                      <a:cxn ang="0">
                        <a:pos x="113" y="201"/>
                      </a:cxn>
                      <a:cxn ang="0">
                        <a:pos x="116" y="209"/>
                      </a:cxn>
                      <a:cxn ang="0">
                        <a:pos x="117" y="215"/>
                      </a:cxn>
                      <a:cxn ang="0">
                        <a:pos x="118" y="220"/>
                      </a:cxn>
                      <a:cxn ang="0">
                        <a:pos x="120" y="225"/>
                      </a:cxn>
                      <a:cxn ang="0">
                        <a:pos x="120" y="231"/>
                      </a:cxn>
                      <a:cxn ang="0">
                        <a:pos x="121" y="236"/>
                      </a:cxn>
                      <a:cxn ang="0">
                        <a:pos x="122" y="241"/>
                      </a:cxn>
                      <a:cxn ang="0">
                        <a:pos x="124" y="247"/>
                      </a:cxn>
                      <a:cxn ang="0">
                        <a:pos x="124" y="252"/>
                      </a:cxn>
                      <a:cxn ang="0">
                        <a:pos x="125" y="259"/>
                      </a:cxn>
                      <a:cxn ang="0">
                        <a:pos x="126" y="265"/>
                      </a:cxn>
                      <a:cxn ang="0">
                        <a:pos x="126" y="272"/>
                      </a:cxn>
                      <a:cxn ang="0">
                        <a:pos x="128" y="279"/>
                      </a:cxn>
                      <a:cxn ang="0">
                        <a:pos x="129" y="288"/>
                      </a:cxn>
                      <a:cxn ang="0">
                        <a:pos x="129" y="297"/>
                      </a:cxn>
                      <a:cxn ang="0">
                        <a:pos x="130" y="308"/>
                      </a:cxn>
                      <a:cxn ang="0">
                        <a:pos x="130" y="317"/>
                      </a:cxn>
                      <a:cxn ang="0">
                        <a:pos x="130" y="328"/>
                      </a:cxn>
                      <a:cxn ang="0">
                        <a:pos x="130" y="337"/>
                      </a:cxn>
                      <a:cxn ang="0">
                        <a:pos x="130" y="347"/>
                      </a:cxn>
                      <a:cxn ang="0">
                        <a:pos x="129" y="357"/>
                      </a:cxn>
                      <a:cxn ang="0">
                        <a:pos x="129" y="363"/>
                      </a:cxn>
                      <a:cxn ang="0">
                        <a:pos x="129" y="369"/>
                      </a:cxn>
                      <a:cxn ang="0">
                        <a:pos x="129" y="375"/>
                      </a:cxn>
                      <a:cxn ang="0">
                        <a:pos x="128" y="381"/>
                      </a:cxn>
                    </a:cxnLst>
                    <a:rect l="0" t="0" r="r" b="b"/>
                    <a:pathLst>
                      <a:path w="130" h="381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0" y="11"/>
                        </a:lnTo>
                        <a:lnTo>
                          <a:pt x="14" y="15"/>
                        </a:lnTo>
                        <a:lnTo>
                          <a:pt x="20" y="20"/>
                        </a:lnTo>
                        <a:lnTo>
                          <a:pt x="24" y="25"/>
                        </a:lnTo>
                        <a:lnTo>
                          <a:pt x="28" y="31"/>
                        </a:lnTo>
                        <a:lnTo>
                          <a:pt x="33" y="36"/>
                        </a:lnTo>
                        <a:lnTo>
                          <a:pt x="37" y="41"/>
                        </a:lnTo>
                        <a:lnTo>
                          <a:pt x="40" y="47"/>
                        </a:lnTo>
                        <a:lnTo>
                          <a:pt x="44" y="51"/>
                        </a:lnTo>
                        <a:lnTo>
                          <a:pt x="46" y="55"/>
                        </a:lnTo>
                        <a:lnTo>
                          <a:pt x="50" y="60"/>
                        </a:lnTo>
                        <a:lnTo>
                          <a:pt x="54" y="68"/>
                        </a:lnTo>
                        <a:lnTo>
                          <a:pt x="60" y="75"/>
                        </a:lnTo>
                        <a:lnTo>
                          <a:pt x="65" y="83"/>
                        </a:lnTo>
                        <a:lnTo>
                          <a:pt x="69" y="91"/>
                        </a:lnTo>
                        <a:lnTo>
                          <a:pt x="73" y="97"/>
                        </a:lnTo>
                        <a:lnTo>
                          <a:pt x="76" y="104"/>
                        </a:lnTo>
                        <a:lnTo>
                          <a:pt x="80" y="111"/>
                        </a:lnTo>
                        <a:lnTo>
                          <a:pt x="82" y="117"/>
                        </a:lnTo>
                        <a:lnTo>
                          <a:pt x="86" y="125"/>
                        </a:lnTo>
                        <a:lnTo>
                          <a:pt x="89" y="132"/>
                        </a:lnTo>
                        <a:lnTo>
                          <a:pt x="93" y="139"/>
                        </a:lnTo>
                        <a:lnTo>
                          <a:pt x="96" y="147"/>
                        </a:lnTo>
                        <a:lnTo>
                          <a:pt x="98" y="155"/>
                        </a:lnTo>
                        <a:lnTo>
                          <a:pt x="101" y="161"/>
                        </a:lnTo>
                        <a:lnTo>
                          <a:pt x="104" y="169"/>
                        </a:lnTo>
                        <a:lnTo>
                          <a:pt x="106" y="177"/>
                        </a:lnTo>
                        <a:lnTo>
                          <a:pt x="109" y="185"/>
                        </a:lnTo>
                        <a:lnTo>
                          <a:pt x="112" y="193"/>
                        </a:lnTo>
                        <a:lnTo>
                          <a:pt x="113" y="201"/>
                        </a:lnTo>
                        <a:lnTo>
                          <a:pt x="116" y="209"/>
                        </a:lnTo>
                        <a:lnTo>
                          <a:pt x="117" y="215"/>
                        </a:lnTo>
                        <a:lnTo>
                          <a:pt x="118" y="220"/>
                        </a:lnTo>
                        <a:lnTo>
                          <a:pt x="120" y="225"/>
                        </a:lnTo>
                        <a:lnTo>
                          <a:pt x="120" y="231"/>
                        </a:lnTo>
                        <a:lnTo>
                          <a:pt x="121" y="236"/>
                        </a:lnTo>
                        <a:lnTo>
                          <a:pt x="122" y="241"/>
                        </a:lnTo>
                        <a:lnTo>
                          <a:pt x="124" y="247"/>
                        </a:lnTo>
                        <a:lnTo>
                          <a:pt x="124" y="252"/>
                        </a:lnTo>
                        <a:lnTo>
                          <a:pt x="125" y="259"/>
                        </a:lnTo>
                        <a:lnTo>
                          <a:pt x="126" y="265"/>
                        </a:lnTo>
                        <a:lnTo>
                          <a:pt x="126" y="272"/>
                        </a:lnTo>
                        <a:lnTo>
                          <a:pt x="128" y="279"/>
                        </a:lnTo>
                        <a:lnTo>
                          <a:pt x="129" y="288"/>
                        </a:lnTo>
                        <a:lnTo>
                          <a:pt x="129" y="297"/>
                        </a:lnTo>
                        <a:lnTo>
                          <a:pt x="130" y="308"/>
                        </a:lnTo>
                        <a:lnTo>
                          <a:pt x="130" y="317"/>
                        </a:lnTo>
                        <a:lnTo>
                          <a:pt x="130" y="328"/>
                        </a:lnTo>
                        <a:lnTo>
                          <a:pt x="130" y="337"/>
                        </a:lnTo>
                        <a:lnTo>
                          <a:pt x="130" y="347"/>
                        </a:lnTo>
                        <a:lnTo>
                          <a:pt x="129" y="357"/>
                        </a:lnTo>
                        <a:lnTo>
                          <a:pt x="129" y="363"/>
                        </a:lnTo>
                        <a:lnTo>
                          <a:pt x="129" y="369"/>
                        </a:lnTo>
                        <a:lnTo>
                          <a:pt x="129" y="375"/>
                        </a:lnTo>
                        <a:lnTo>
                          <a:pt x="128" y="38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8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0341" y="6150"/>
                    <a:ext cx="47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9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0455" y="5946"/>
                    <a:ext cx="35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0" name="Freeform 455"/>
                  <p:cNvSpPr>
                    <a:spLocks/>
                  </p:cNvSpPr>
                  <p:nvPr/>
                </p:nvSpPr>
                <p:spPr bwMode="auto">
                  <a:xfrm>
                    <a:off x="10031" y="5006"/>
                    <a:ext cx="218" cy="88"/>
                  </a:xfrm>
                  <a:custGeom>
                    <a:avLst/>
                    <a:gdLst/>
                    <a:ahLst/>
                    <a:cxnLst>
                      <a:cxn ang="0">
                        <a:pos x="218" y="88"/>
                      </a:cxn>
                      <a:cxn ang="0">
                        <a:pos x="211" y="81"/>
                      </a:cxn>
                      <a:cxn ang="0">
                        <a:pos x="203" y="75"/>
                      </a:cxn>
                      <a:cxn ang="0">
                        <a:pos x="195" y="69"/>
                      </a:cxn>
                      <a:cxn ang="0">
                        <a:pos x="187" y="63"/>
                      </a:cxn>
                      <a:cxn ang="0">
                        <a:pos x="179" y="57"/>
                      </a:cxn>
                      <a:cxn ang="0">
                        <a:pos x="171" y="51"/>
                      </a:cxn>
                      <a:cxn ang="0">
                        <a:pos x="163" y="45"/>
                      </a:cxn>
                      <a:cxn ang="0">
                        <a:pos x="154" y="41"/>
                      </a:cxn>
                      <a:cxn ang="0">
                        <a:pos x="144" y="36"/>
                      </a:cxn>
                      <a:cxn ang="0">
                        <a:pos x="136" y="32"/>
                      </a:cxn>
                      <a:cxn ang="0">
                        <a:pos x="127" y="28"/>
                      </a:cxn>
                      <a:cxn ang="0">
                        <a:pos x="118" y="24"/>
                      </a:cxn>
                      <a:cxn ang="0">
                        <a:pos x="108" y="20"/>
                      </a:cxn>
                      <a:cxn ang="0">
                        <a:pos x="99" y="16"/>
                      </a:cxn>
                      <a:cxn ang="0">
                        <a:pos x="90" y="13"/>
                      </a:cxn>
                      <a:cxn ang="0">
                        <a:pos x="80" y="11"/>
                      </a:cxn>
                      <a:cxn ang="0">
                        <a:pos x="70" y="8"/>
                      </a:cxn>
                      <a:cxn ang="0">
                        <a:pos x="60" y="7"/>
                      </a:cxn>
                      <a:cxn ang="0">
                        <a:pos x="51" y="4"/>
                      </a:cxn>
                      <a:cxn ang="0">
                        <a:pos x="40" y="3"/>
                      </a:cxn>
                      <a:cxn ang="0">
                        <a:pos x="31" y="1"/>
                      </a:cxn>
                      <a:cxn ang="0">
                        <a:pos x="20" y="1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8" h="88">
                        <a:moveTo>
                          <a:pt x="218" y="88"/>
                        </a:moveTo>
                        <a:lnTo>
                          <a:pt x="211" y="81"/>
                        </a:lnTo>
                        <a:lnTo>
                          <a:pt x="203" y="75"/>
                        </a:lnTo>
                        <a:lnTo>
                          <a:pt x="195" y="69"/>
                        </a:lnTo>
                        <a:lnTo>
                          <a:pt x="187" y="63"/>
                        </a:lnTo>
                        <a:lnTo>
                          <a:pt x="179" y="57"/>
                        </a:lnTo>
                        <a:lnTo>
                          <a:pt x="171" y="51"/>
                        </a:lnTo>
                        <a:lnTo>
                          <a:pt x="163" y="45"/>
                        </a:lnTo>
                        <a:lnTo>
                          <a:pt x="154" y="41"/>
                        </a:lnTo>
                        <a:lnTo>
                          <a:pt x="144" y="36"/>
                        </a:lnTo>
                        <a:lnTo>
                          <a:pt x="136" y="32"/>
                        </a:lnTo>
                        <a:lnTo>
                          <a:pt x="127" y="28"/>
                        </a:lnTo>
                        <a:lnTo>
                          <a:pt x="118" y="24"/>
                        </a:lnTo>
                        <a:lnTo>
                          <a:pt x="108" y="20"/>
                        </a:lnTo>
                        <a:lnTo>
                          <a:pt x="99" y="16"/>
                        </a:lnTo>
                        <a:lnTo>
                          <a:pt x="90" y="13"/>
                        </a:lnTo>
                        <a:lnTo>
                          <a:pt x="80" y="11"/>
                        </a:lnTo>
                        <a:lnTo>
                          <a:pt x="70" y="8"/>
                        </a:lnTo>
                        <a:lnTo>
                          <a:pt x="60" y="7"/>
                        </a:lnTo>
                        <a:lnTo>
                          <a:pt x="51" y="4"/>
                        </a:lnTo>
                        <a:lnTo>
                          <a:pt x="40" y="3"/>
                        </a:lnTo>
                        <a:lnTo>
                          <a:pt x="31" y="1"/>
                        </a:lnTo>
                        <a:lnTo>
                          <a:pt x="20" y="1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1" name="Freeform 456"/>
                  <p:cNvSpPr>
                    <a:spLocks/>
                  </p:cNvSpPr>
                  <p:nvPr/>
                </p:nvSpPr>
                <p:spPr bwMode="auto">
                  <a:xfrm>
                    <a:off x="9250" y="5266"/>
                    <a:ext cx="318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1"/>
                      </a:cxn>
                      <a:cxn ang="0">
                        <a:pos x="24" y="1"/>
                      </a:cxn>
                      <a:cxn ang="0">
                        <a:pos x="36" y="3"/>
                      </a:cxn>
                      <a:cxn ang="0">
                        <a:pos x="48" y="4"/>
                      </a:cxn>
                      <a:cxn ang="0">
                        <a:pos x="59" y="5"/>
                      </a:cxn>
                      <a:cxn ang="0">
                        <a:pos x="71" y="5"/>
                      </a:cxn>
                      <a:cxn ang="0">
                        <a:pos x="82" y="7"/>
                      </a:cxn>
                      <a:cxn ang="0">
                        <a:pos x="94" y="8"/>
                      </a:cxn>
                      <a:cxn ang="0">
                        <a:pos x="104" y="9"/>
                      </a:cxn>
                      <a:cxn ang="0">
                        <a:pos x="115" y="11"/>
                      </a:cxn>
                      <a:cxn ang="0">
                        <a:pos x="127" y="12"/>
                      </a:cxn>
                      <a:cxn ang="0">
                        <a:pos x="138" y="13"/>
                      </a:cxn>
                      <a:cxn ang="0">
                        <a:pos x="147" y="15"/>
                      </a:cxn>
                      <a:cxn ang="0">
                        <a:pos x="158" y="16"/>
                      </a:cxn>
                      <a:cxn ang="0">
                        <a:pos x="167" y="19"/>
                      </a:cxn>
                      <a:cxn ang="0">
                        <a:pos x="178" y="20"/>
                      </a:cxn>
                      <a:cxn ang="0">
                        <a:pos x="187" y="21"/>
                      </a:cxn>
                      <a:cxn ang="0">
                        <a:pos x="196" y="24"/>
                      </a:cxn>
                      <a:cxn ang="0">
                        <a:pos x="204" y="25"/>
                      </a:cxn>
                      <a:cxn ang="0">
                        <a:pos x="214" y="28"/>
                      </a:cxn>
                      <a:cxn ang="0">
                        <a:pos x="222" y="29"/>
                      </a:cxn>
                      <a:cxn ang="0">
                        <a:pos x="230" y="32"/>
                      </a:cxn>
                      <a:cxn ang="0">
                        <a:pos x="238" y="33"/>
                      </a:cxn>
                      <a:cxn ang="0">
                        <a:pos x="244" y="36"/>
                      </a:cxn>
                      <a:cxn ang="0">
                        <a:pos x="251" y="39"/>
                      </a:cxn>
                      <a:cxn ang="0">
                        <a:pos x="256" y="40"/>
                      </a:cxn>
                      <a:cxn ang="0">
                        <a:pos x="262" y="43"/>
                      </a:cxn>
                      <a:cxn ang="0">
                        <a:pos x="267" y="44"/>
                      </a:cxn>
                      <a:cxn ang="0">
                        <a:pos x="271" y="47"/>
                      </a:cxn>
                      <a:cxn ang="0">
                        <a:pos x="275" y="48"/>
                      </a:cxn>
                      <a:cxn ang="0">
                        <a:pos x="279" y="51"/>
                      </a:cxn>
                      <a:cxn ang="0">
                        <a:pos x="283" y="52"/>
                      </a:cxn>
                      <a:cxn ang="0">
                        <a:pos x="287" y="55"/>
                      </a:cxn>
                      <a:cxn ang="0">
                        <a:pos x="291" y="56"/>
                      </a:cxn>
                      <a:cxn ang="0">
                        <a:pos x="292" y="57"/>
                      </a:cxn>
                      <a:cxn ang="0">
                        <a:pos x="295" y="59"/>
                      </a:cxn>
                      <a:cxn ang="0">
                        <a:pos x="299" y="63"/>
                      </a:cxn>
                      <a:cxn ang="0">
                        <a:pos x="302" y="65"/>
                      </a:cxn>
                      <a:cxn ang="0">
                        <a:pos x="306" y="68"/>
                      </a:cxn>
                      <a:cxn ang="0">
                        <a:pos x="308" y="71"/>
                      </a:cxn>
                      <a:cxn ang="0">
                        <a:pos x="311" y="73"/>
                      </a:cxn>
                      <a:cxn ang="0">
                        <a:pos x="312" y="76"/>
                      </a:cxn>
                      <a:cxn ang="0">
                        <a:pos x="315" y="79"/>
                      </a:cxn>
                      <a:cxn ang="0">
                        <a:pos x="316" y="80"/>
                      </a:cxn>
                      <a:cxn ang="0">
                        <a:pos x="318" y="83"/>
                      </a:cxn>
                    </a:cxnLst>
                    <a:rect l="0" t="0" r="r" b="b"/>
                    <a:pathLst>
                      <a:path w="318" h="83">
                        <a:moveTo>
                          <a:pt x="0" y="0"/>
                        </a:moveTo>
                        <a:lnTo>
                          <a:pt x="12" y="1"/>
                        </a:lnTo>
                        <a:lnTo>
                          <a:pt x="24" y="1"/>
                        </a:lnTo>
                        <a:lnTo>
                          <a:pt x="36" y="3"/>
                        </a:lnTo>
                        <a:lnTo>
                          <a:pt x="48" y="4"/>
                        </a:lnTo>
                        <a:lnTo>
                          <a:pt x="59" y="5"/>
                        </a:lnTo>
                        <a:lnTo>
                          <a:pt x="71" y="5"/>
                        </a:lnTo>
                        <a:lnTo>
                          <a:pt x="82" y="7"/>
                        </a:lnTo>
                        <a:lnTo>
                          <a:pt x="94" y="8"/>
                        </a:lnTo>
                        <a:lnTo>
                          <a:pt x="104" y="9"/>
                        </a:lnTo>
                        <a:lnTo>
                          <a:pt x="115" y="11"/>
                        </a:lnTo>
                        <a:lnTo>
                          <a:pt x="127" y="12"/>
                        </a:lnTo>
                        <a:lnTo>
                          <a:pt x="138" y="13"/>
                        </a:lnTo>
                        <a:lnTo>
                          <a:pt x="147" y="15"/>
                        </a:lnTo>
                        <a:lnTo>
                          <a:pt x="158" y="16"/>
                        </a:lnTo>
                        <a:lnTo>
                          <a:pt x="167" y="19"/>
                        </a:lnTo>
                        <a:lnTo>
                          <a:pt x="178" y="20"/>
                        </a:lnTo>
                        <a:lnTo>
                          <a:pt x="187" y="21"/>
                        </a:lnTo>
                        <a:lnTo>
                          <a:pt x="196" y="24"/>
                        </a:lnTo>
                        <a:lnTo>
                          <a:pt x="204" y="25"/>
                        </a:lnTo>
                        <a:lnTo>
                          <a:pt x="214" y="28"/>
                        </a:lnTo>
                        <a:lnTo>
                          <a:pt x="222" y="29"/>
                        </a:lnTo>
                        <a:lnTo>
                          <a:pt x="230" y="32"/>
                        </a:lnTo>
                        <a:lnTo>
                          <a:pt x="238" y="33"/>
                        </a:lnTo>
                        <a:lnTo>
                          <a:pt x="244" y="36"/>
                        </a:lnTo>
                        <a:lnTo>
                          <a:pt x="251" y="39"/>
                        </a:lnTo>
                        <a:lnTo>
                          <a:pt x="256" y="40"/>
                        </a:lnTo>
                        <a:lnTo>
                          <a:pt x="262" y="43"/>
                        </a:lnTo>
                        <a:lnTo>
                          <a:pt x="267" y="44"/>
                        </a:lnTo>
                        <a:lnTo>
                          <a:pt x="271" y="47"/>
                        </a:lnTo>
                        <a:lnTo>
                          <a:pt x="275" y="48"/>
                        </a:lnTo>
                        <a:lnTo>
                          <a:pt x="279" y="51"/>
                        </a:lnTo>
                        <a:lnTo>
                          <a:pt x="283" y="52"/>
                        </a:lnTo>
                        <a:lnTo>
                          <a:pt x="287" y="55"/>
                        </a:lnTo>
                        <a:lnTo>
                          <a:pt x="291" y="56"/>
                        </a:lnTo>
                        <a:lnTo>
                          <a:pt x="292" y="57"/>
                        </a:lnTo>
                        <a:lnTo>
                          <a:pt x="295" y="59"/>
                        </a:lnTo>
                        <a:lnTo>
                          <a:pt x="299" y="63"/>
                        </a:lnTo>
                        <a:lnTo>
                          <a:pt x="302" y="65"/>
                        </a:lnTo>
                        <a:lnTo>
                          <a:pt x="306" y="68"/>
                        </a:lnTo>
                        <a:lnTo>
                          <a:pt x="308" y="71"/>
                        </a:lnTo>
                        <a:lnTo>
                          <a:pt x="311" y="73"/>
                        </a:lnTo>
                        <a:lnTo>
                          <a:pt x="312" y="76"/>
                        </a:lnTo>
                        <a:lnTo>
                          <a:pt x="315" y="79"/>
                        </a:lnTo>
                        <a:lnTo>
                          <a:pt x="316" y="80"/>
                        </a:lnTo>
                        <a:lnTo>
                          <a:pt x="318" y="8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2" name="Freeform 457"/>
                  <p:cNvSpPr>
                    <a:spLocks/>
                  </p:cNvSpPr>
                  <p:nvPr/>
                </p:nvSpPr>
                <p:spPr bwMode="auto">
                  <a:xfrm>
                    <a:off x="9609" y="5918"/>
                    <a:ext cx="55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" y="28"/>
                      </a:cxn>
                      <a:cxn ang="0">
                        <a:pos x="7" y="28"/>
                      </a:cxn>
                      <a:cxn ang="0">
                        <a:pos x="9" y="28"/>
                      </a:cxn>
                      <a:cxn ang="0">
                        <a:pos x="12" y="26"/>
                      </a:cxn>
                      <a:cxn ang="0">
                        <a:pos x="15" y="26"/>
                      </a:cxn>
                      <a:cxn ang="0">
                        <a:pos x="17" y="26"/>
                      </a:cxn>
                      <a:cxn ang="0">
                        <a:pos x="20" y="25"/>
                      </a:cxn>
                      <a:cxn ang="0">
                        <a:pos x="23" y="24"/>
                      </a:cxn>
                      <a:cxn ang="0">
                        <a:pos x="25" y="24"/>
                      </a:cxn>
                      <a:cxn ang="0">
                        <a:pos x="27" y="22"/>
                      </a:cxn>
                      <a:cxn ang="0">
                        <a:pos x="29" y="21"/>
                      </a:cxn>
                      <a:cxn ang="0">
                        <a:pos x="33" y="20"/>
                      </a:cxn>
                      <a:cxn ang="0">
                        <a:pos x="36" y="18"/>
                      </a:cxn>
                      <a:cxn ang="0">
                        <a:pos x="37" y="17"/>
                      </a:cxn>
                      <a:cxn ang="0">
                        <a:pos x="40" y="16"/>
                      </a:cxn>
                      <a:cxn ang="0">
                        <a:pos x="41" y="14"/>
                      </a:cxn>
                      <a:cxn ang="0">
                        <a:pos x="44" y="13"/>
                      </a:cxn>
                      <a:cxn ang="0">
                        <a:pos x="47" y="10"/>
                      </a:cxn>
                      <a:cxn ang="0">
                        <a:pos x="49" y="8"/>
                      </a:cxn>
                      <a:cxn ang="0">
                        <a:pos x="51" y="6"/>
                      </a:cxn>
                      <a:cxn ang="0">
                        <a:pos x="52" y="5"/>
                      </a:cxn>
                      <a:cxn ang="0">
                        <a:pos x="53" y="4"/>
                      </a:cxn>
                      <a:cxn ang="0">
                        <a:pos x="55" y="2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5" h="28">
                        <a:moveTo>
                          <a:pt x="0" y="28"/>
                        </a:moveTo>
                        <a:lnTo>
                          <a:pt x="3" y="28"/>
                        </a:lnTo>
                        <a:lnTo>
                          <a:pt x="7" y="28"/>
                        </a:lnTo>
                        <a:lnTo>
                          <a:pt x="9" y="28"/>
                        </a:lnTo>
                        <a:lnTo>
                          <a:pt x="12" y="26"/>
                        </a:lnTo>
                        <a:lnTo>
                          <a:pt x="15" y="26"/>
                        </a:lnTo>
                        <a:lnTo>
                          <a:pt x="17" y="26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5" y="24"/>
                        </a:lnTo>
                        <a:lnTo>
                          <a:pt x="27" y="22"/>
                        </a:lnTo>
                        <a:lnTo>
                          <a:pt x="29" y="21"/>
                        </a:lnTo>
                        <a:lnTo>
                          <a:pt x="33" y="20"/>
                        </a:lnTo>
                        <a:lnTo>
                          <a:pt x="36" y="18"/>
                        </a:lnTo>
                        <a:lnTo>
                          <a:pt x="37" y="17"/>
                        </a:lnTo>
                        <a:lnTo>
                          <a:pt x="40" y="16"/>
                        </a:lnTo>
                        <a:lnTo>
                          <a:pt x="41" y="14"/>
                        </a:lnTo>
                        <a:lnTo>
                          <a:pt x="44" y="13"/>
                        </a:lnTo>
                        <a:lnTo>
                          <a:pt x="47" y="10"/>
                        </a:lnTo>
                        <a:lnTo>
                          <a:pt x="49" y="8"/>
                        </a:lnTo>
                        <a:lnTo>
                          <a:pt x="51" y="6"/>
                        </a:lnTo>
                        <a:lnTo>
                          <a:pt x="52" y="5"/>
                        </a:lnTo>
                        <a:lnTo>
                          <a:pt x="53" y="4"/>
                        </a:lnTo>
                        <a:lnTo>
                          <a:pt x="55" y="2"/>
                        </a:lnTo>
                        <a:lnTo>
                          <a:pt x="5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3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9250" y="5946"/>
                    <a:ext cx="35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4" name="Freeform 459"/>
                  <p:cNvSpPr>
                    <a:spLocks/>
                  </p:cNvSpPr>
                  <p:nvPr/>
                </p:nvSpPr>
                <p:spPr bwMode="auto">
                  <a:xfrm>
                    <a:off x="9813" y="5007"/>
                    <a:ext cx="217" cy="88"/>
                  </a:xfrm>
                  <a:custGeom>
                    <a:avLst/>
                    <a:gdLst/>
                    <a:ahLst/>
                    <a:cxnLst>
                      <a:cxn ang="0">
                        <a:pos x="217" y="0"/>
                      </a:cxn>
                      <a:cxn ang="0">
                        <a:pos x="208" y="0"/>
                      </a:cxn>
                      <a:cxn ang="0">
                        <a:pos x="197" y="1"/>
                      </a:cxn>
                      <a:cxn ang="0">
                        <a:pos x="188" y="1"/>
                      </a:cxn>
                      <a:cxn ang="0">
                        <a:pos x="177" y="3"/>
                      </a:cxn>
                      <a:cxn ang="0">
                        <a:pos x="168" y="4"/>
                      </a:cxn>
                      <a:cxn ang="0">
                        <a:pos x="157" y="7"/>
                      </a:cxn>
                      <a:cxn ang="0">
                        <a:pos x="148" y="8"/>
                      </a:cxn>
                      <a:cxn ang="0">
                        <a:pos x="139" y="11"/>
                      </a:cxn>
                      <a:cxn ang="0">
                        <a:pos x="129" y="13"/>
                      </a:cxn>
                      <a:cxn ang="0">
                        <a:pos x="119" y="16"/>
                      </a:cxn>
                      <a:cxn ang="0">
                        <a:pos x="109" y="20"/>
                      </a:cxn>
                      <a:cxn ang="0">
                        <a:pos x="100" y="24"/>
                      </a:cxn>
                      <a:cxn ang="0">
                        <a:pos x="91" y="28"/>
                      </a:cxn>
                      <a:cxn ang="0">
                        <a:pos x="83" y="32"/>
                      </a:cxn>
                      <a:cxn ang="0">
                        <a:pos x="74" y="36"/>
                      </a:cxn>
                      <a:cxn ang="0">
                        <a:pos x="64" y="41"/>
                      </a:cxn>
                      <a:cxn ang="0">
                        <a:pos x="56" y="45"/>
                      </a:cxn>
                      <a:cxn ang="0">
                        <a:pos x="47" y="51"/>
                      </a:cxn>
                      <a:cxn ang="0">
                        <a:pos x="39" y="57"/>
                      </a:cxn>
                      <a:cxn ang="0">
                        <a:pos x="31" y="63"/>
                      </a:cxn>
                      <a:cxn ang="0">
                        <a:pos x="23" y="69"/>
                      </a:cxn>
                      <a:cxn ang="0">
                        <a:pos x="15" y="75"/>
                      </a:cxn>
                      <a:cxn ang="0">
                        <a:pos x="8" y="81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217" h="88">
                        <a:moveTo>
                          <a:pt x="217" y="0"/>
                        </a:moveTo>
                        <a:lnTo>
                          <a:pt x="208" y="0"/>
                        </a:lnTo>
                        <a:lnTo>
                          <a:pt x="197" y="1"/>
                        </a:lnTo>
                        <a:lnTo>
                          <a:pt x="188" y="1"/>
                        </a:lnTo>
                        <a:lnTo>
                          <a:pt x="177" y="3"/>
                        </a:lnTo>
                        <a:lnTo>
                          <a:pt x="168" y="4"/>
                        </a:lnTo>
                        <a:lnTo>
                          <a:pt x="157" y="7"/>
                        </a:lnTo>
                        <a:lnTo>
                          <a:pt x="148" y="8"/>
                        </a:lnTo>
                        <a:lnTo>
                          <a:pt x="139" y="11"/>
                        </a:lnTo>
                        <a:lnTo>
                          <a:pt x="129" y="13"/>
                        </a:lnTo>
                        <a:lnTo>
                          <a:pt x="119" y="16"/>
                        </a:lnTo>
                        <a:lnTo>
                          <a:pt x="109" y="20"/>
                        </a:lnTo>
                        <a:lnTo>
                          <a:pt x="100" y="24"/>
                        </a:lnTo>
                        <a:lnTo>
                          <a:pt x="91" y="28"/>
                        </a:lnTo>
                        <a:lnTo>
                          <a:pt x="83" y="32"/>
                        </a:lnTo>
                        <a:lnTo>
                          <a:pt x="74" y="36"/>
                        </a:lnTo>
                        <a:lnTo>
                          <a:pt x="64" y="41"/>
                        </a:lnTo>
                        <a:lnTo>
                          <a:pt x="56" y="45"/>
                        </a:lnTo>
                        <a:lnTo>
                          <a:pt x="47" y="51"/>
                        </a:lnTo>
                        <a:lnTo>
                          <a:pt x="39" y="57"/>
                        </a:lnTo>
                        <a:lnTo>
                          <a:pt x="31" y="63"/>
                        </a:lnTo>
                        <a:lnTo>
                          <a:pt x="23" y="69"/>
                        </a:lnTo>
                        <a:lnTo>
                          <a:pt x="15" y="75"/>
                        </a:lnTo>
                        <a:lnTo>
                          <a:pt x="8" y="81"/>
                        </a:lnTo>
                        <a:lnTo>
                          <a:pt x="0" y="8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5" name="Freeform 460"/>
                  <p:cNvSpPr>
                    <a:spLocks/>
                  </p:cNvSpPr>
                  <p:nvPr/>
                </p:nvSpPr>
                <p:spPr bwMode="auto">
                  <a:xfrm>
                    <a:off x="9369" y="5609"/>
                    <a:ext cx="145" cy="2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1" y="24"/>
                      </a:cxn>
                      <a:cxn ang="0">
                        <a:pos x="5" y="22"/>
                      </a:cxn>
                      <a:cxn ang="0">
                        <a:pos x="8" y="22"/>
                      </a:cxn>
                      <a:cxn ang="0">
                        <a:pos x="15" y="21"/>
                      </a:cxn>
                      <a:cxn ang="0">
                        <a:pos x="27" y="17"/>
                      </a:cxn>
                      <a:cxn ang="0">
                        <a:pos x="39" y="14"/>
                      </a:cxn>
                      <a:cxn ang="0">
                        <a:pos x="47" y="13"/>
                      </a:cxn>
                      <a:cxn ang="0">
                        <a:pos x="53" y="10"/>
                      </a:cxn>
                      <a:cxn ang="0">
                        <a:pos x="61" y="9"/>
                      </a:cxn>
                      <a:cxn ang="0">
                        <a:pos x="69" y="8"/>
                      </a:cxn>
                      <a:cxn ang="0">
                        <a:pos x="77" y="6"/>
                      </a:cxn>
                      <a:cxn ang="0">
                        <a:pos x="87" y="5"/>
                      </a:cxn>
                      <a:cxn ang="0">
                        <a:pos x="96" y="4"/>
                      </a:cxn>
                      <a:cxn ang="0">
                        <a:pos x="104" y="2"/>
                      </a:cxn>
                      <a:cxn ang="0">
                        <a:pos x="111" y="1"/>
                      </a:cxn>
                      <a:cxn ang="0">
                        <a:pos x="117" y="1"/>
                      </a:cxn>
                      <a:cxn ang="0">
                        <a:pos x="124" y="0"/>
                      </a:cxn>
                      <a:cxn ang="0">
                        <a:pos x="131" y="0"/>
                      </a:cxn>
                      <a:cxn ang="0">
                        <a:pos x="136" y="0"/>
                      </a:cxn>
                      <a:cxn ang="0">
                        <a:pos x="145" y="0"/>
                      </a:cxn>
                    </a:cxnLst>
                    <a:rect l="0" t="0" r="r" b="b"/>
                    <a:pathLst>
                      <a:path w="145" h="24">
                        <a:moveTo>
                          <a:pt x="0" y="24"/>
                        </a:moveTo>
                        <a:lnTo>
                          <a:pt x="1" y="24"/>
                        </a:lnTo>
                        <a:lnTo>
                          <a:pt x="5" y="22"/>
                        </a:lnTo>
                        <a:lnTo>
                          <a:pt x="8" y="22"/>
                        </a:lnTo>
                        <a:lnTo>
                          <a:pt x="15" y="21"/>
                        </a:lnTo>
                        <a:lnTo>
                          <a:pt x="27" y="17"/>
                        </a:lnTo>
                        <a:lnTo>
                          <a:pt x="39" y="14"/>
                        </a:lnTo>
                        <a:lnTo>
                          <a:pt x="47" y="13"/>
                        </a:lnTo>
                        <a:lnTo>
                          <a:pt x="53" y="10"/>
                        </a:lnTo>
                        <a:lnTo>
                          <a:pt x="61" y="9"/>
                        </a:lnTo>
                        <a:lnTo>
                          <a:pt x="69" y="8"/>
                        </a:lnTo>
                        <a:lnTo>
                          <a:pt x="77" y="6"/>
                        </a:lnTo>
                        <a:lnTo>
                          <a:pt x="87" y="5"/>
                        </a:lnTo>
                        <a:lnTo>
                          <a:pt x="96" y="4"/>
                        </a:lnTo>
                        <a:lnTo>
                          <a:pt x="104" y="2"/>
                        </a:lnTo>
                        <a:lnTo>
                          <a:pt x="111" y="1"/>
                        </a:lnTo>
                        <a:lnTo>
                          <a:pt x="117" y="1"/>
                        </a:lnTo>
                        <a:lnTo>
                          <a:pt x="124" y="0"/>
                        </a:lnTo>
                        <a:lnTo>
                          <a:pt x="131" y="0"/>
                        </a:lnTo>
                        <a:lnTo>
                          <a:pt x="136" y="0"/>
                        </a:lnTo>
                        <a:lnTo>
                          <a:pt x="14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6" name="Freeform 461"/>
                  <p:cNvSpPr>
                    <a:spLocks/>
                  </p:cNvSpPr>
                  <p:nvPr/>
                </p:nvSpPr>
                <p:spPr bwMode="auto">
                  <a:xfrm>
                    <a:off x="9282" y="5557"/>
                    <a:ext cx="123" cy="157"/>
                  </a:xfrm>
                  <a:custGeom>
                    <a:avLst/>
                    <a:gdLst/>
                    <a:ahLst/>
                    <a:cxnLst>
                      <a:cxn ang="0">
                        <a:pos x="0" y="157"/>
                      </a:cxn>
                      <a:cxn ang="0">
                        <a:pos x="0" y="154"/>
                      </a:cxn>
                      <a:cxn ang="0">
                        <a:pos x="0" y="150"/>
                      </a:cxn>
                      <a:cxn ang="0">
                        <a:pos x="0" y="147"/>
                      </a:cxn>
                      <a:cxn ang="0">
                        <a:pos x="0" y="145"/>
                      </a:cxn>
                      <a:cxn ang="0">
                        <a:pos x="0" y="144"/>
                      </a:cxn>
                      <a:cxn ang="0">
                        <a:pos x="2" y="138"/>
                      </a:cxn>
                      <a:cxn ang="0">
                        <a:pos x="3" y="134"/>
                      </a:cxn>
                      <a:cxn ang="0">
                        <a:pos x="4" y="130"/>
                      </a:cxn>
                      <a:cxn ang="0">
                        <a:pos x="6" y="126"/>
                      </a:cxn>
                      <a:cxn ang="0">
                        <a:pos x="7" y="121"/>
                      </a:cxn>
                      <a:cxn ang="0">
                        <a:pos x="8" y="117"/>
                      </a:cxn>
                      <a:cxn ang="0">
                        <a:pos x="11" y="113"/>
                      </a:cxn>
                      <a:cxn ang="0">
                        <a:pos x="12" y="109"/>
                      </a:cxn>
                      <a:cxn ang="0">
                        <a:pos x="15" y="106"/>
                      </a:cxn>
                      <a:cxn ang="0">
                        <a:pos x="18" y="102"/>
                      </a:cxn>
                      <a:cxn ang="0">
                        <a:pos x="20" y="98"/>
                      </a:cxn>
                      <a:cxn ang="0">
                        <a:pos x="23" y="96"/>
                      </a:cxn>
                      <a:cxn ang="0">
                        <a:pos x="24" y="93"/>
                      </a:cxn>
                      <a:cxn ang="0">
                        <a:pos x="27" y="90"/>
                      </a:cxn>
                      <a:cxn ang="0">
                        <a:pos x="30" y="88"/>
                      </a:cxn>
                      <a:cxn ang="0">
                        <a:pos x="31" y="85"/>
                      </a:cxn>
                      <a:cxn ang="0">
                        <a:pos x="36" y="80"/>
                      </a:cxn>
                      <a:cxn ang="0">
                        <a:pos x="40" y="76"/>
                      </a:cxn>
                      <a:cxn ang="0">
                        <a:pos x="44" y="72"/>
                      </a:cxn>
                      <a:cxn ang="0">
                        <a:pos x="50" y="66"/>
                      </a:cxn>
                      <a:cxn ang="0">
                        <a:pos x="59" y="58"/>
                      </a:cxn>
                      <a:cxn ang="0">
                        <a:pos x="68" y="49"/>
                      </a:cxn>
                      <a:cxn ang="0">
                        <a:pos x="79" y="40"/>
                      </a:cxn>
                      <a:cxn ang="0">
                        <a:pos x="91" y="29"/>
                      </a:cxn>
                      <a:cxn ang="0">
                        <a:pos x="103" y="18"/>
                      </a:cxn>
                      <a:cxn ang="0">
                        <a:pos x="115" y="6"/>
                      </a:cxn>
                      <a:cxn ang="0">
                        <a:pos x="123" y="0"/>
                      </a:cxn>
                    </a:cxnLst>
                    <a:rect l="0" t="0" r="r" b="b"/>
                    <a:pathLst>
                      <a:path w="123" h="157">
                        <a:moveTo>
                          <a:pt x="0" y="157"/>
                        </a:moveTo>
                        <a:lnTo>
                          <a:pt x="0" y="154"/>
                        </a:lnTo>
                        <a:lnTo>
                          <a:pt x="0" y="150"/>
                        </a:lnTo>
                        <a:lnTo>
                          <a:pt x="0" y="147"/>
                        </a:lnTo>
                        <a:lnTo>
                          <a:pt x="0" y="145"/>
                        </a:lnTo>
                        <a:lnTo>
                          <a:pt x="0" y="144"/>
                        </a:lnTo>
                        <a:lnTo>
                          <a:pt x="2" y="138"/>
                        </a:lnTo>
                        <a:lnTo>
                          <a:pt x="3" y="134"/>
                        </a:lnTo>
                        <a:lnTo>
                          <a:pt x="4" y="130"/>
                        </a:lnTo>
                        <a:lnTo>
                          <a:pt x="6" y="126"/>
                        </a:lnTo>
                        <a:lnTo>
                          <a:pt x="7" y="121"/>
                        </a:lnTo>
                        <a:lnTo>
                          <a:pt x="8" y="117"/>
                        </a:lnTo>
                        <a:lnTo>
                          <a:pt x="11" y="113"/>
                        </a:lnTo>
                        <a:lnTo>
                          <a:pt x="12" y="109"/>
                        </a:lnTo>
                        <a:lnTo>
                          <a:pt x="15" y="106"/>
                        </a:lnTo>
                        <a:lnTo>
                          <a:pt x="18" y="102"/>
                        </a:lnTo>
                        <a:lnTo>
                          <a:pt x="20" y="98"/>
                        </a:lnTo>
                        <a:lnTo>
                          <a:pt x="23" y="96"/>
                        </a:lnTo>
                        <a:lnTo>
                          <a:pt x="24" y="93"/>
                        </a:lnTo>
                        <a:lnTo>
                          <a:pt x="27" y="90"/>
                        </a:lnTo>
                        <a:lnTo>
                          <a:pt x="30" y="88"/>
                        </a:lnTo>
                        <a:lnTo>
                          <a:pt x="31" y="85"/>
                        </a:lnTo>
                        <a:lnTo>
                          <a:pt x="36" y="80"/>
                        </a:lnTo>
                        <a:lnTo>
                          <a:pt x="40" y="76"/>
                        </a:lnTo>
                        <a:lnTo>
                          <a:pt x="44" y="72"/>
                        </a:lnTo>
                        <a:lnTo>
                          <a:pt x="50" y="66"/>
                        </a:lnTo>
                        <a:lnTo>
                          <a:pt x="59" y="58"/>
                        </a:lnTo>
                        <a:lnTo>
                          <a:pt x="68" y="49"/>
                        </a:lnTo>
                        <a:lnTo>
                          <a:pt x="79" y="40"/>
                        </a:lnTo>
                        <a:lnTo>
                          <a:pt x="91" y="29"/>
                        </a:lnTo>
                        <a:lnTo>
                          <a:pt x="103" y="18"/>
                        </a:lnTo>
                        <a:lnTo>
                          <a:pt x="115" y="6"/>
                        </a:lnTo>
                        <a:lnTo>
                          <a:pt x="123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7" name="Freeform 462"/>
                  <p:cNvSpPr>
                    <a:spLocks/>
                  </p:cNvSpPr>
                  <p:nvPr/>
                </p:nvSpPr>
                <p:spPr bwMode="auto">
                  <a:xfrm>
                    <a:off x="9405" y="5403"/>
                    <a:ext cx="132" cy="154"/>
                  </a:xfrm>
                  <a:custGeom>
                    <a:avLst/>
                    <a:gdLst/>
                    <a:ahLst/>
                    <a:cxnLst>
                      <a:cxn ang="0">
                        <a:pos x="0" y="154"/>
                      </a:cxn>
                      <a:cxn ang="0">
                        <a:pos x="7" y="147"/>
                      </a:cxn>
                      <a:cxn ang="0">
                        <a:pos x="13" y="140"/>
                      </a:cxn>
                      <a:cxn ang="0">
                        <a:pos x="20" y="132"/>
                      </a:cxn>
                      <a:cxn ang="0">
                        <a:pos x="27" y="126"/>
                      </a:cxn>
                      <a:cxn ang="0">
                        <a:pos x="35" y="118"/>
                      </a:cxn>
                      <a:cxn ang="0">
                        <a:pos x="41" y="111"/>
                      </a:cxn>
                      <a:cxn ang="0">
                        <a:pos x="49" y="103"/>
                      </a:cxn>
                      <a:cxn ang="0">
                        <a:pos x="56" y="95"/>
                      </a:cxn>
                      <a:cxn ang="0">
                        <a:pos x="64" y="87"/>
                      </a:cxn>
                      <a:cxn ang="0">
                        <a:pos x="71" y="78"/>
                      </a:cxn>
                      <a:cxn ang="0">
                        <a:pos x="77" y="70"/>
                      </a:cxn>
                      <a:cxn ang="0">
                        <a:pos x="85" y="62"/>
                      </a:cxn>
                      <a:cxn ang="0">
                        <a:pos x="92" y="52"/>
                      </a:cxn>
                      <a:cxn ang="0">
                        <a:pos x="99" y="44"/>
                      </a:cxn>
                      <a:cxn ang="0">
                        <a:pos x="107" y="35"/>
                      </a:cxn>
                      <a:cxn ang="0">
                        <a:pos x="113" y="27"/>
                      </a:cxn>
                      <a:cxn ang="0">
                        <a:pos x="119" y="18"/>
                      </a:cxn>
                      <a:cxn ang="0">
                        <a:pos x="125" y="8"/>
                      </a:cxn>
                      <a:cxn ang="0">
                        <a:pos x="132" y="0"/>
                      </a:cxn>
                    </a:cxnLst>
                    <a:rect l="0" t="0" r="r" b="b"/>
                    <a:pathLst>
                      <a:path w="132" h="154">
                        <a:moveTo>
                          <a:pt x="0" y="154"/>
                        </a:moveTo>
                        <a:lnTo>
                          <a:pt x="7" y="147"/>
                        </a:lnTo>
                        <a:lnTo>
                          <a:pt x="13" y="140"/>
                        </a:lnTo>
                        <a:lnTo>
                          <a:pt x="20" y="132"/>
                        </a:lnTo>
                        <a:lnTo>
                          <a:pt x="27" y="126"/>
                        </a:lnTo>
                        <a:lnTo>
                          <a:pt x="35" y="118"/>
                        </a:lnTo>
                        <a:lnTo>
                          <a:pt x="41" y="111"/>
                        </a:lnTo>
                        <a:lnTo>
                          <a:pt x="49" y="103"/>
                        </a:lnTo>
                        <a:lnTo>
                          <a:pt x="56" y="95"/>
                        </a:lnTo>
                        <a:lnTo>
                          <a:pt x="64" y="87"/>
                        </a:lnTo>
                        <a:lnTo>
                          <a:pt x="71" y="78"/>
                        </a:lnTo>
                        <a:lnTo>
                          <a:pt x="77" y="70"/>
                        </a:lnTo>
                        <a:lnTo>
                          <a:pt x="85" y="62"/>
                        </a:lnTo>
                        <a:lnTo>
                          <a:pt x="92" y="52"/>
                        </a:lnTo>
                        <a:lnTo>
                          <a:pt x="99" y="44"/>
                        </a:lnTo>
                        <a:lnTo>
                          <a:pt x="107" y="35"/>
                        </a:lnTo>
                        <a:lnTo>
                          <a:pt x="113" y="27"/>
                        </a:lnTo>
                        <a:lnTo>
                          <a:pt x="119" y="18"/>
                        </a:lnTo>
                        <a:lnTo>
                          <a:pt x="125" y="8"/>
                        </a:lnTo>
                        <a:lnTo>
                          <a:pt x="13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8" name="Freeform 463"/>
                  <p:cNvSpPr>
                    <a:spLocks/>
                  </p:cNvSpPr>
                  <p:nvPr/>
                </p:nvSpPr>
                <p:spPr bwMode="auto">
                  <a:xfrm>
                    <a:off x="9656" y="5475"/>
                    <a:ext cx="32" cy="103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32" y="4"/>
                      </a:cxn>
                      <a:cxn ang="0">
                        <a:pos x="32" y="10"/>
                      </a:cxn>
                      <a:cxn ang="0">
                        <a:pos x="32" y="14"/>
                      </a:cxn>
                      <a:cxn ang="0">
                        <a:pos x="32" y="18"/>
                      </a:cxn>
                      <a:cxn ang="0">
                        <a:pos x="32" y="22"/>
                      </a:cxn>
                      <a:cxn ang="0">
                        <a:pos x="30" y="27"/>
                      </a:cxn>
                      <a:cxn ang="0">
                        <a:pos x="30" y="30"/>
                      </a:cxn>
                      <a:cxn ang="0">
                        <a:pos x="30" y="34"/>
                      </a:cxn>
                      <a:cxn ang="0">
                        <a:pos x="29" y="38"/>
                      </a:cxn>
                      <a:cxn ang="0">
                        <a:pos x="29" y="43"/>
                      </a:cxn>
                      <a:cxn ang="0">
                        <a:pos x="28" y="48"/>
                      </a:cxn>
                      <a:cxn ang="0">
                        <a:pos x="26" y="52"/>
                      </a:cxn>
                      <a:cxn ang="0">
                        <a:pos x="25" y="56"/>
                      </a:cxn>
                      <a:cxn ang="0">
                        <a:pos x="24" y="60"/>
                      </a:cxn>
                      <a:cxn ang="0">
                        <a:pos x="22" y="66"/>
                      </a:cxn>
                      <a:cxn ang="0">
                        <a:pos x="20" y="68"/>
                      </a:cxn>
                      <a:cxn ang="0">
                        <a:pos x="18" y="72"/>
                      </a:cxn>
                      <a:cxn ang="0">
                        <a:pos x="17" y="75"/>
                      </a:cxn>
                      <a:cxn ang="0">
                        <a:pos x="16" y="79"/>
                      </a:cxn>
                      <a:cxn ang="0">
                        <a:pos x="13" y="83"/>
                      </a:cxn>
                      <a:cxn ang="0">
                        <a:pos x="12" y="86"/>
                      </a:cxn>
                      <a:cxn ang="0">
                        <a:pos x="9" y="90"/>
                      </a:cxn>
                      <a:cxn ang="0">
                        <a:pos x="8" y="92"/>
                      </a:cxn>
                      <a:cxn ang="0">
                        <a:pos x="5" y="95"/>
                      </a:cxn>
                      <a:cxn ang="0">
                        <a:pos x="4" y="98"/>
                      </a:cxn>
                      <a:cxn ang="0">
                        <a:pos x="1" y="100"/>
                      </a:cxn>
                      <a:cxn ang="0">
                        <a:pos x="0" y="103"/>
                      </a:cxn>
                    </a:cxnLst>
                    <a:rect l="0" t="0" r="r" b="b"/>
                    <a:pathLst>
                      <a:path w="32" h="103">
                        <a:moveTo>
                          <a:pt x="30" y="0"/>
                        </a:moveTo>
                        <a:lnTo>
                          <a:pt x="32" y="4"/>
                        </a:lnTo>
                        <a:lnTo>
                          <a:pt x="32" y="10"/>
                        </a:lnTo>
                        <a:lnTo>
                          <a:pt x="32" y="14"/>
                        </a:lnTo>
                        <a:lnTo>
                          <a:pt x="32" y="18"/>
                        </a:lnTo>
                        <a:lnTo>
                          <a:pt x="32" y="22"/>
                        </a:lnTo>
                        <a:lnTo>
                          <a:pt x="30" y="27"/>
                        </a:lnTo>
                        <a:lnTo>
                          <a:pt x="30" y="30"/>
                        </a:lnTo>
                        <a:lnTo>
                          <a:pt x="30" y="34"/>
                        </a:lnTo>
                        <a:lnTo>
                          <a:pt x="29" y="38"/>
                        </a:lnTo>
                        <a:lnTo>
                          <a:pt x="29" y="43"/>
                        </a:lnTo>
                        <a:lnTo>
                          <a:pt x="28" y="48"/>
                        </a:lnTo>
                        <a:lnTo>
                          <a:pt x="26" y="52"/>
                        </a:lnTo>
                        <a:lnTo>
                          <a:pt x="25" y="56"/>
                        </a:lnTo>
                        <a:lnTo>
                          <a:pt x="24" y="60"/>
                        </a:lnTo>
                        <a:lnTo>
                          <a:pt x="22" y="66"/>
                        </a:lnTo>
                        <a:lnTo>
                          <a:pt x="20" y="68"/>
                        </a:lnTo>
                        <a:lnTo>
                          <a:pt x="18" y="72"/>
                        </a:lnTo>
                        <a:lnTo>
                          <a:pt x="17" y="75"/>
                        </a:lnTo>
                        <a:lnTo>
                          <a:pt x="16" y="79"/>
                        </a:lnTo>
                        <a:lnTo>
                          <a:pt x="13" y="83"/>
                        </a:lnTo>
                        <a:lnTo>
                          <a:pt x="12" y="86"/>
                        </a:lnTo>
                        <a:lnTo>
                          <a:pt x="9" y="90"/>
                        </a:lnTo>
                        <a:lnTo>
                          <a:pt x="8" y="92"/>
                        </a:lnTo>
                        <a:lnTo>
                          <a:pt x="5" y="95"/>
                        </a:lnTo>
                        <a:lnTo>
                          <a:pt x="4" y="98"/>
                        </a:lnTo>
                        <a:lnTo>
                          <a:pt x="1" y="100"/>
                        </a:lnTo>
                        <a:lnTo>
                          <a:pt x="0" y="10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9" name="Freeform 464"/>
                  <p:cNvSpPr>
                    <a:spLocks/>
                  </p:cNvSpPr>
                  <p:nvPr/>
                </p:nvSpPr>
                <p:spPr bwMode="auto">
                  <a:xfrm>
                    <a:off x="9613" y="5578"/>
                    <a:ext cx="43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" y="31"/>
                      </a:cxn>
                      <a:cxn ang="0">
                        <a:pos x="4" y="29"/>
                      </a:cxn>
                      <a:cxn ang="0">
                        <a:pos x="7" y="28"/>
                      </a:cxn>
                      <a:cxn ang="0">
                        <a:pos x="9" y="27"/>
                      </a:cxn>
                      <a:cxn ang="0">
                        <a:pos x="12" y="25"/>
                      </a:cxn>
                      <a:cxn ang="0">
                        <a:pos x="15" y="23"/>
                      </a:cxn>
                      <a:cxn ang="0">
                        <a:pos x="19" y="21"/>
                      </a:cxn>
                      <a:cxn ang="0">
                        <a:pos x="21" y="20"/>
                      </a:cxn>
                      <a:cxn ang="0">
                        <a:pos x="23" y="17"/>
                      </a:cxn>
                      <a:cxn ang="0">
                        <a:pos x="25" y="16"/>
                      </a:cxn>
                      <a:cxn ang="0">
                        <a:pos x="27" y="15"/>
                      </a:cxn>
                      <a:cxn ang="0">
                        <a:pos x="29" y="12"/>
                      </a:cxn>
                      <a:cxn ang="0">
                        <a:pos x="32" y="11"/>
                      </a:cxn>
                      <a:cxn ang="0">
                        <a:pos x="35" y="8"/>
                      </a:cxn>
                      <a:cxn ang="0">
                        <a:pos x="37" y="5"/>
                      </a:cxn>
                      <a:cxn ang="0">
                        <a:pos x="40" y="3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31"/>
                        </a:moveTo>
                        <a:lnTo>
                          <a:pt x="1" y="31"/>
                        </a:lnTo>
                        <a:lnTo>
                          <a:pt x="4" y="29"/>
                        </a:lnTo>
                        <a:lnTo>
                          <a:pt x="7" y="28"/>
                        </a:lnTo>
                        <a:lnTo>
                          <a:pt x="9" y="27"/>
                        </a:lnTo>
                        <a:lnTo>
                          <a:pt x="12" y="25"/>
                        </a:lnTo>
                        <a:lnTo>
                          <a:pt x="15" y="23"/>
                        </a:lnTo>
                        <a:lnTo>
                          <a:pt x="19" y="21"/>
                        </a:lnTo>
                        <a:lnTo>
                          <a:pt x="21" y="20"/>
                        </a:lnTo>
                        <a:lnTo>
                          <a:pt x="23" y="17"/>
                        </a:lnTo>
                        <a:lnTo>
                          <a:pt x="25" y="16"/>
                        </a:lnTo>
                        <a:lnTo>
                          <a:pt x="27" y="15"/>
                        </a:lnTo>
                        <a:lnTo>
                          <a:pt x="29" y="12"/>
                        </a:lnTo>
                        <a:lnTo>
                          <a:pt x="32" y="11"/>
                        </a:lnTo>
                        <a:lnTo>
                          <a:pt x="35" y="8"/>
                        </a:lnTo>
                        <a:lnTo>
                          <a:pt x="37" y="5"/>
                        </a:lnTo>
                        <a:lnTo>
                          <a:pt x="40" y="3"/>
                        </a:lnTo>
                        <a:lnTo>
                          <a:pt x="43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0" name="Freeform 465"/>
                  <p:cNvSpPr>
                    <a:spLocks/>
                  </p:cNvSpPr>
                  <p:nvPr/>
                </p:nvSpPr>
                <p:spPr bwMode="auto">
                  <a:xfrm>
                    <a:off x="9724" y="6150"/>
                    <a:ext cx="42" cy="13"/>
                  </a:xfrm>
                  <a:custGeom>
                    <a:avLst/>
                    <a:gdLst/>
                    <a:ahLst/>
                    <a:cxnLst>
                      <a:cxn ang="0">
                        <a:pos x="42" y="13"/>
                      </a:cxn>
                      <a:cxn ang="0">
                        <a:pos x="40" y="12"/>
                      </a:cxn>
                      <a:cxn ang="0">
                        <a:pos x="38" y="10"/>
                      </a:cxn>
                      <a:cxn ang="0">
                        <a:pos x="37" y="9"/>
                      </a:cxn>
                      <a:cxn ang="0">
                        <a:pos x="33" y="8"/>
                      </a:cxn>
                      <a:cxn ang="0">
                        <a:pos x="30" y="6"/>
                      </a:cxn>
                      <a:cxn ang="0">
                        <a:pos x="28" y="5"/>
                      </a:cxn>
                      <a:cxn ang="0">
                        <a:pos x="24" y="4"/>
                      </a:cxn>
                      <a:cxn ang="0">
                        <a:pos x="20" y="2"/>
                      </a:cxn>
                      <a:cxn ang="0">
                        <a:pos x="17" y="1"/>
                      </a:cxn>
                      <a:cxn ang="0">
                        <a:pos x="13" y="1"/>
                      </a:cxn>
                      <a:cxn ang="0">
                        <a:pos x="9" y="0"/>
                      </a:cxn>
                      <a:cxn ang="0">
                        <a:pos x="5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" h="13">
                        <a:moveTo>
                          <a:pt x="42" y="13"/>
                        </a:moveTo>
                        <a:lnTo>
                          <a:pt x="40" y="12"/>
                        </a:lnTo>
                        <a:lnTo>
                          <a:pt x="38" y="10"/>
                        </a:lnTo>
                        <a:lnTo>
                          <a:pt x="37" y="9"/>
                        </a:lnTo>
                        <a:lnTo>
                          <a:pt x="33" y="8"/>
                        </a:lnTo>
                        <a:lnTo>
                          <a:pt x="30" y="6"/>
                        </a:lnTo>
                        <a:lnTo>
                          <a:pt x="28" y="5"/>
                        </a:lnTo>
                        <a:lnTo>
                          <a:pt x="24" y="4"/>
                        </a:lnTo>
                        <a:lnTo>
                          <a:pt x="20" y="2"/>
                        </a:lnTo>
                        <a:lnTo>
                          <a:pt x="17" y="1"/>
                        </a:lnTo>
                        <a:lnTo>
                          <a:pt x="13" y="1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1" name="Freeform 466"/>
                  <p:cNvSpPr>
                    <a:spLocks/>
                  </p:cNvSpPr>
                  <p:nvPr/>
                </p:nvSpPr>
                <p:spPr bwMode="auto">
                  <a:xfrm>
                    <a:off x="9577" y="5314"/>
                    <a:ext cx="1" cy="5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5">
                        <a:moveTo>
                          <a:pt x="0" y="5"/>
                        </a:move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2" name="Line 4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82" y="5714"/>
                    <a:ext cx="1" cy="2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3" name="Freeform 468"/>
                  <p:cNvSpPr>
                    <a:spLocks/>
                  </p:cNvSpPr>
                  <p:nvPr/>
                </p:nvSpPr>
                <p:spPr bwMode="auto">
                  <a:xfrm>
                    <a:off x="9537" y="5319"/>
                    <a:ext cx="40" cy="84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3" y="79"/>
                      </a:cxn>
                      <a:cxn ang="0">
                        <a:pos x="5" y="75"/>
                      </a:cxn>
                      <a:cxn ang="0">
                        <a:pos x="8" y="71"/>
                      </a:cxn>
                      <a:cxn ang="0">
                        <a:pos x="11" y="67"/>
                      </a:cxn>
                      <a:cxn ang="0">
                        <a:pos x="13" y="62"/>
                      </a:cxn>
                      <a:cxn ang="0">
                        <a:pos x="16" y="58"/>
                      </a:cxn>
                      <a:cxn ang="0">
                        <a:pos x="17" y="54"/>
                      </a:cxn>
                      <a:cxn ang="0">
                        <a:pos x="20" y="50"/>
                      </a:cxn>
                      <a:cxn ang="0">
                        <a:pos x="23" y="46"/>
                      </a:cxn>
                      <a:cxn ang="0">
                        <a:pos x="24" y="42"/>
                      </a:cxn>
                      <a:cxn ang="0">
                        <a:pos x="27" y="38"/>
                      </a:cxn>
                      <a:cxn ang="0">
                        <a:pos x="28" y="35"/>
                      </a:cxn>
                      <a:cxn ang="0">
                        <a:pos x="29" y="31"/>
                      </a:cxn>
                      <a:cxn ang="0">
                        <a:pos x="31" y="27"/>
                      </a:cxn>
                      <a:cxn ang="0">
                        <a:pos x="32" y="24"/>
                      </a:cxn>
                      <a:cxn ang="0">
                        <a:pos x="33" y="22"/>
                      </a:cxn>
                      <a:cxn ang="0">
                        <a:pos x="35" y="18"/>
                      </a:cxn>
                      <a:cxn ang="0">
                        <a:pos x="36" y="15"/>
                      </a:cxn>
                      <a:cxn ang="0">
                        <a:pos x="37" y="12"/>
                      </a:cxn>
                      <a:cxn ang="0">
                        <a:pos x="37" y="10"/>
                      </a:cxn>
                      <a:cxn ang="0">
                        <a:pos x="39" y="7"/>
                      </a:cxn>
                      <a:cxn ang="0">
                        <a:pos x="39" y="4"/>
                      </a:cxn>
                      <a:cxn ang="0">
                        <a:pos x="39" y="3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0" h="84">
                        <a:moveTo>
                          <a:pt x="0" y="84"/>
                        </a:moveTo>
                        <a:lnTo>
                          <a:pt x="3" y="79"/>
                        </a:lnTo>
                        <a:lnTo>
                          <a:pt x="5" y="75"/>
                        </a:lnTo>
                        <a:lnTo>
                          <a:pt x="8" y="71"/>
                        </a:lnTo>
                        <a:lnTo>
                          <a:pt x="11" y="67"/>
                        </a:lnTo>
                        <a:lnTo>
                          <a:pt x="13" y="62"/>
                        </a:lnTo>
                        <a:lnTo>
                          <a:pt x="16" y="58"/>
                        </a:lnTo>
                        <a:lnTo>
                          <a:pt x="17" y="54"/>
                        </a:lnTo>
                        <a:lnTo>
                          <a:pt x="20" y="50"/>
                        </a:lnTo>
                        <a:lnTo>
                          <a:pt x="23" y="46"/>
                        </a:lnTo>
                        <a:lnTo>
                          <a:pt x="24" y="42"/>
                        </a:lnTo>
                        <a:lnTo>
                          <a:pt x="27" y="38"/>
                        </a:lnTo>
                        <a:lnTo>
                          <a:pt x="28" y="35"/>
                        </a:lnTo>
                        <a:lnTo>
                          <a:pt x="29" y="31"/>
                        </a:lnTo>
                        <a:lnTo>
                          <a:pt x="31" y="27"/>
                        </a:lnTo>
                        <a:lnTo>
                          <a:pt x="32" y="24"/>
                        </a:lnTo>
                        <a:lnTo>
                          <a:pt x="33" y="22"/>
                        </a:lnTo>
                        <a:lnTo>
                          <a:pt x="35" y="18"/>
                        </a:lnTo>
                        <a:lnTo>
                          <a:pt x="36" y="15"/>
                        </a:lnTo>
                        <a:lnTo>
                          <a:pt x="37" y="12"/>
                        </a:lnTo>
                        <a:lnTo>
                          <a:pt x="37" y="10"/>
                        </a:lnTo>
                        <a:lnTo>
                          <a:pt x="39" y="7"/>
                        </a:lnTo>
                        <a:lnTo>
                          <a:pt x="39" y="4"/>
                        </a:lnTo>
                        <a:lnTo>
                          <a:pt x="39" y="3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4" name="Freeform 469"/>
                  <p:cNvSpPr>
                    <a:spLocks/>
                  </p:cNvSpPr>
                  <p:nvPr/>
                </p:nvSpPr>
                <p:spPr bwMode="auto">
                  <a:xfrm>
                    <a:off x="9684" y="5094"/>
                    <a:ext cx="130" cy="381"/>
                  </a:xfrm>
                  <a:custGeom>
                    <a:avLst/>
                    <a:gdLst/>
                    <a:ahLst/>
                    <a:cxnLst>
                      <a:cxn ang="0">
                        <a:pos x="130" y="0"/>
                      </a:cxn>
                      <a:cxn ang="0">
                        <a:pos x="125" y="5"/>
                      </a:cxn>
                      <a:cxn ang="0">
                        <a:pos x="121" y="11"/>
                      </a:cxn>
                      <a:cxn ang="0">
                        <a:pos x="116" y="15"/>
                      </a:cxn>
                      <a:cxn ang="0">
                        <a:pos x="112" y="20"/>
                      </a:cxn>
                      <a:cxn ang="0">
                        <a:pos x="106" y="25"/>
                      </a:cxn>
                      <a:cxn ang="0">
                        <a:pos x="102" y="31"/>
                      </a:cxn>
                      <a:cxn ang="0">
                        <a:pos x="98" y="36"/>
                      </a:cxn>
                      <a:cxn ang="0">
                        <a:pos x="93" y="41"/>
                      </a:cxn>
                      <a:cxn ang="0">
                        <a:pos x="90" y="47"/>
                      </a:cxn>
                      <a:cxn ang="0">
                        <a:pos x="86" y="51"/>
                      </a:cxn>
                      <a:cxn ang="0">
                        <a:pos x="84" y="55"/>
                      </a:cxn>
                      <a:cxn ang="0">
                        <a:pos x="81" y="60"/>
                      </a:cxn>
                      <a:cxn ang="0">
                        <a:pos x="76" y="68"/>
                      </a:cxn>
                      <a:cxn ang="0">
                        <a:pos x="70" y="75"/>
                      </a:cxn>
                      <a:cxn ang="0">
                        <a:pos x="66" y="83"/>
                      </a:cxn>
                      <a:cxn ang="0">
                        <a:pos x="61" y="91"/>
                      </a:cxn>
                      <a:cxn ang="0">
                        <a:pos x="58" y="97"/>
                      </a:cxn>
                      <a:cxn ang="0">
                        <a:pos x="54" y="104"/>
                      </a:cxn>
                      <a:cxn ang="0">
                        <a:pos x="50" y="111"/>
                      </a:cxn>
                      <a:cxn ang="0">
                        <a:pos x="48" y="117"/>
                      </a:cxn>
                      <a:cxn ang="0">
                        <a:pos x="44" y="125"/>
                      </a:cxn>
                      <a:cxn ang="0">
                        <a:pos x="41" y="132"/>
                      </a:cxn>
                      <a:cxn ang="0">
                        <a:pos x="38" y="139"/>
                      </a:cxn>
                      <a:cxn ang="0">
                        <a:pos x="36" y="147"/>
                      </a:cxn>
                      <a:cxn ang="0">
                        <a:pos x="32" y="155"/>
                      </a:cxn>
                      <a:cxn ang="0">
                        <a:pos x="29" y="161"/>
                      </a:cxn>
                      <a:cxn ang="0">
                        <a:pos x="26" y="169"/>
                      </a:cxn>
                      <a:cxn ang="0">
                        <a:pos x="24" y="177"/>
                      </a:cxn>
                      <a:cxn ang="0">
                        <a:pos x="21" y="185"/>
                      </a:cxn>
                      <a:cxn ang="0">
                        <a:pos x="20" y="193"/>
                      </a:cxn>
                      <a:cxn ang="0">
                        <a:pos x="17" y="201"/>
                      </a:cxn>
                      <a:cxn ang="0">
                        <a:pos x="16" y="209"/>
                      </a:cxn>
                      <a:cxn ang="0">
                        <a:pos x="14" y="215"/>
                      </a:cxn>
                      <a:cxn ang="0">
                        <a:pos x="13" y="220"/>
                      </a:cxn>
                      <a:cxn ang="0">
                        <a:pos x="12" y="225"/>
                      </a:cxn>
                      <a:cxn ang="0">
                        <a:pos x="10" y="231"/>
                      </a:cxn>
                      <a:cxn ang="0">
                        <a:pos x="9" y="236"/>
                      </a:cxn>
                      <a:cxn ang="0">
                        <a:pos x="8" y="241"/>
                      </a:cxn>
                      <a:cxn ang="0">
                        <a:pos x="8" y="247"/>
                      </a:cxn>
                      <a:cxn ang="0">
                        <a:pos x="6" y="252"/>
                      </a:cxn>
                      <a:cxn ang="0">
                        <a:pos x="5" y="259"/>
                      </a:cxn>
                      <a:cxn ang="0">
                        <a:pos x="5" y="265"/>
                      </a:cxn>
                      <a:cxn ang="0">
                        <a:pos x="4" y="272"/>
                      </a:cxn>
                      <a:cxn ang="0">
                        <a:pos x="2" y="279"/>
                      </a:cxn>
                      <a:cxn ang="0">
                        <a:pos x="2" y="288"/>
                      </a:cxn>
                      <a:cxn ang="0">
                        <a:pos x="1" y="297"/>
                      </a:cxn>
                      <a:cxn ang="0">
                        <a:pos x="1" y="308"/>
                      </a:cxn>
                      <a:cxn ang="0">
                        <a:pos x="1" y="317"/>
                      </a:cxn>
                      <a:cxn ang="0">
                        <a:pos x="0" y="328"/>
                      </a:cxn>
                      <a:cxn ang="0">
                        <a:pos x="0" y="337"/>
                      </a:cxn>
                      <a:cxn ang="0">
                        <a:pos x="1" y="347"/>
                      </a:cxn>
                      <a:cxn ang="0">
                        <a:pos x="1" y="357"/>
                      </a:cxn>
                      <a:cxn ang="0">
                        <a:pos x="1" y="363"/>
                      </a:cxn>
                      <a:cxn ang="0">
                        <a:pos x="1" y="369"/>
                      </a:cxn>
                      <a:cxn ang="0">
                        <a:pos x="2" y="375"/>
                      </a:cxn>
                      <a:cxn ang="0">
                        <a:pos x="2" y="381"/>
                      </a:cxn>
                    </a:cxnLst>
                    <a:rect l="0" t="0" r="r" b="b"/>
                    <a:pathLst>
                      <a:path w="130" h="381">
                        <a:moveTo>
                          <a:pt x="130" y="0"/>
                        </a:moveTo>
                        <a:lnTo>
                          <a:pt x="125" y="5"/>
                        </a:lnTo>
                        <a:lnTo>
                          <a:pt x="121" y="11"/>
                        </a:lnTo>
                        <a:lnTo>
                          <a:pt x="116" y="15"/>
                        </a:lnTo>
                        <a:lnTo>
                          <a:pt x="112" y="20"/>
                        </a:lnTo>
                        <a:lnTo>
                          <a:pt x="106" y="25"/>
                        </a:lnTo>
                        <a:lnTo>
                          <a:pt x="102" y="31"/>
                        </a:lnTo>
                        <a:lnTo>
                          <a:pt x="98" y="36"/>
                        </a:lnTo>
                        <a:lnTo>
                          <a:pt x="93" y="41"/>
                        </a:lnTo>
                        <a:lnTo>
                          <a:pt x="90" y="47"/>
                        </a:lnTo>
                        <a:lnTo>
                          <a:pt x="86" y="51"/>
                        </a:lnTo>
                        <a:lnTo>
                          <a:pt x="84" y="55"/>
                        </a:lnTo>
                        <a:lnTo>
                          <a:pt x="81" y="60"/>
                        </a:lnTo>
                        <a:lnTo>
                          <a:pt x="76" y="68"/>
                        </a:lnTo>
                        <a:lnTo>
                          <a:pt x="70" y="75"/>
                        </a:lnTo>
                        <a:lnTo>
                          <a:pt x="66" y="83"/>
                        </a:lnTo>
                        <a:lnTo>
                          <a:pt x="61" y="91"/>
                        </a:lnTo>
                        <a:lnTo>
                          <a:pt x="58" y="97"/>
                        </a:lnTo>
                        <a:lnTo>
                          <a:pt x="54" y="104"/>
                        </a:lnTo>
                        <a:lnTo>
                          <a:pt x="50" y="111"/>
                        </a:lnTo>
                        <a:lnTo>
                          <a:pt x="48" y="117"/>
                        </a:lnTo>
                        <a:lnTo>
                          <a:pt x="44" y="125"/>
                        </a:lnTo>
                        <a:lnTo>
                          <a:pt x="41" y="132"/>
                        </a:lnTo>
                        <a:lnTo>
                          <a:pt x="38" y="139"/>
                        </a:lnTo>
                        <a:lnTo>
                          <a:pt x="36" y="147"/>
                        </a:lnTo>
                        <a:lnTo>
                          <a:pt x="32" y="155"/>
                        </a:lnTo>
                        <a:lnTo>
                          <a:pt x="29" y="161"/>
                        </a:lnTo>
                        <a:lnTo>
                          <a:pt x="26" y="169"/>
                        </a:lnTo>
                        <a:lnTo>
                          <a:pt x="24" y="177"/>
                        </a:lnTo>
                        <a:lnTo>
                          <a:pt x="21" y="185"/>
                        </a:lnTo>
                        <a:lnTo>
                          <a:pt x="20" y="193"/>
                        </a:lnTo>
                        <a:lnTo>
                          <a:pt x="17" y="201"/>
                        </a:lnTo>
                        <a:lnTo>
                          <a:pt x="16" y="209"/>
                        </a:lnTo>
                        <a:lnTo>
                          <a:pt x="14" y="215"/>
                        </a:lnTo>
                        <a:lnTo>
                          <a:pt x="13" y="220"/>
                        </a:lnTo>
                        <a:lnTo>
                          <a:pt x="12" y="225"/>
                        </a:lnTo>
                        <a:lnTo>
                          <a:pt x="10" y="231"/>
                        </a:lnTo>
                        <a:lnTo>
                          <a:pt x="9" y="236"/>
                        </a:lnTo>
                        <a:lnTo>
                          <a:pt x="8" y="241"/>
                        </a:lnTo>
                        <a:lnTo>
                          <a:pt x="8" y="247"/>
                        </a:lnTo>
                        <a:lnTo>
                          <a:pt x="6" y="252"/>
                        </a:lnTo>
                        <a:lnTo>
                          <a:pt x="5" y="259"/>
                        </a:lnTo>
                        <a:lnTo>
                          <a:pt x="5" y="265"/>
                        </a:lnTo>
                        <a:lnTo>
                          <a:pt x="4" y="272"/>
                        </a:lnTo>
                        <a:lnTo>
                          <a:pt x="2" y="279"/>
                        </a:lnTo>
                        <a:lnTo>
                          <a:pt x="2" y="288"/>
                        </a:lnTo>
                        <a:lnTo>
                          <a:pt x="1" y="297"/>
                        </a:lnTo>
                        <a:lnTo>
                          <a:pt x="1" y="308"/>
                        </a:lnTo>
                        <a:lnTo>
                          <a:pt x="1" y="317"/>
                        </a:lnTo>
                        <a:lnTo>
                          <a:pt x="0" y="328"/>
                        </a:lnTo>
                        <a:lnTo>
                          <a:pt x="0" y="337"/>
                        </a:lnTo>
                        <a:lnTo>
                          <a:pt x="1" y="347"/>
                        </a:lnTo>
                        <a:lnTo>
                          <a:pt x="1" y="357"/>
                        </a:lnTo>
                        <a:lnTo>
                          <a:pt x="1" y="363"/>
                        </a:lnTo>
                        <a:lnTo>
                          <a:pt x="1" y="369"/>
                        </a:lnTo>
                        <a:lnTo>
                          <a:pt x="2" y="375"/>
                        </a:lnTo>
                        <a:lnTo>
                          <a:pt x="2" y="38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5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9250" y="6150"/>
                    <a:ext cx="47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6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9250" y="5027"/>
                    <a:ext cx="67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143" y="5027"/>
                    <a:ext cx="67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9514" y="5609"/>
                    <a:ext cx="11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9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433" y="5609"/>
                    <a:ext cx="11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5" name="Group 475"/>
                <p:cNvGrpSpPr>
                  <a:grpSpLocks/>
                </p:cNvGrpSpPr>
                <p:nvPr/>
              </p:nvGrpSpPr>
              <p:grpSpPr bwMode="auto">
                <a:xfrm>
                  <a:off x="12611" y="7999"/>
                  <a:ext cx="1898" cy="1338"/>
                  <a:chOff x="12628" y="6766"/>
                  <a:chExt cx="1898" cy="1338"/>
                </a:xfrm>
              </p:grpSpPr>
              <p:sp>
                <p:nvSpPr>
                  <p:cNvPr id="356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2628" y="7913"/>
                    <a:ext cx="68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7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3822" y="7913"/>
                    <a:ext cx="68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8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3687" y="8102"/>
                    <a:ext cx="19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9" name="Freeform 479"/>
                  <p:cNvSpPr>
                    <a:spLocks/>
                  </p:cNvSpPr>
                  <p:nvPr/>
                </p:nvSpPr>
                <p:spPr bwMode="auto">
                  <a:xfrm>
                    <a:off x="13687" y="8102"/>
                    <a:ext cx="77" cy="1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77" y="1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">
                        <a:moveTo>
                          <a:pt x="0" y="1"/>
                        </a:moveTo>
                        <a:lnTo>
                          <a:pt x="77" y="1"/>
                        </a:lnTo>
                        <a:lnTo>
                          <a:pt x="77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0" name="Line 4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687" y="81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1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3764" y="8103"/>
                    <a:ext cx="27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2" name="Freeform 482"/>
                  <p:cNvSpPr>
                    <a:spLocks/>
                  </p:cNvSpPr>
                  <p:nvPr/>
                </p:nvSpPr>
                <p:spPr bwMode="auto">
                  <a:xfrm>
                    <a:off x="13985" y="7587"/>
                    <a:ext cx="57" cy="46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52" y="4"/>
                      </a:cxn>
                      <a:cxn ang="0">
                        <a:pos x="47" y="8"/>
                      </a:cxn>
                      <a:cxn ang="0">
                        <a:pos x="41" y="11"/>
                      </a:cxn>
                      <a:cxn ang="0">
                        <a:pos x="37" y="15"/>
                      </a:cxn>
                      <a:cxn ang="0">
                        <a:pos x="32" y="19"/>
                      </a:cxn>
                      <a:cxn ang="0">
                        <a:pos x="28" y="23"/>
                      </a:cxn>
                      <a:cxn ang="0">
                        <a:pos x="23" y="27"/>
                      </a:cxn>
                      <a:cxn ang="0">
                        <a:pos x="17" y="31"/>
                      </a:cxn>
                      <a:cxn ang="0">
                        <a:pos x="13" y="34"/>
                      </a:cxn>
                      <a:cxn ang="0">
                        <a:pos x="8" y="38"/>
                      </a:cxn>
                      <a:cxn ang="0">
                        <a:pos x="4" y="42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57" h="46">
                        <a:moveTo>
                          <a:pt x="57" y="0"/>
                        </a:moveTo>
                        <a:lnTo>
                          <a:pt x="52" y="4"/>
                        </a:lnTo>
                        <a:lnTo>
                          <a:pt x="47" y="8"/>
                        </a:lnTo>
                        <a:lnTo>
                          <a:pt x="41" y="11"/>
                        </a:lnTo>
                        <a:lnTo>
                          <a:pt x="37" y="15"/>
                        </a:lnTo>
                        <a:lnTo>
                          <a:pt x="32" y="19"/>
                        </a:lnTo>
                        <a:lnTo>
                          <a:pt x="28" y="23"/>
                        </a:lnTo>
                        <a:lnTo>
                          <a:pt x="23" y="27"/>
                        </a:lnTo>
                        <a:lnTo>
                          <a:pt x="17" y="31"/>
                        </a:lnTo>
                        <a:lnTo>
                          <a:pt x="13" y="34"/>
                        </a:lnTo>
                        <a:lnTo>
                          <a:pt x="8" y="38"/>
                        </a:lnTo>
                        <a:lnTo>
                          <a:pt x="4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3" name="Freeform 483"/>
                  <p:cNvSpPr>
                    <a:spLocks/>
                  </p:cNvSpPr>
                  <p:nvPr/>
                </p:nvSpPr>
                <p:spPr bwMode="auto">
                  <a:xfrm>
                    <a:off x="13885" y="7955"/>
                    <a:ext cx="40" cy="51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37" y="4"/>
                      </a:cxn>
                      <a:cxn ang="0">
                        <a:pos x="35" y="8"/>
                      </a:cxn>
                      <a:cxn ang="0">
                        <a:pos x="31" y="14"/>
                      </a:cxn>
                      <a:cxn ang="0">
                        <a:pos x="28" y="19"/>
                      </a:cxn>
                      <a:cxn ang="0">
                        <a:pos x="24" y="24"/>
                      </a:cxn>
                      <a:cxn ang="0">
                        <a:pos x="19" y="30"/>
                      </a:cxn>
                      <a:cxn ang="0">
                        <a:pos x="15" y="35"/>
                      </a:cxn>
                      <a:cxn ang="0">
                        <a:pos x="9" y="40"/>
                      </a:cxn>
                      <a:cxn ang="0">
                        <a:pos x="5" y="46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40" h="51">
                        <a:moveTo>
                          <a:pt x="40" y="0"/>
                        </a:moveTo>
                        <a:lnTo>
                          <a:pt x="37" y="4"/>
                        </a:lnTo>
                        <a:lnTo>
                          <a:pt x="35" y="8"/>
                        </a:lnTo>
                        <a:lnTo>
                          <a:pt x="31" y="14"/>
                        </a:lnTo>
                        <a:lnTo>
                          <a:pt x="28" y="19"/>
                        </a:lnTo>
                        <a:lnTo>
                          <a:pt x="24" y="24"/>
                        </a:lnTo>
                        <a:lnTo>
                          <a:pt x="19" y="30"/>
                        </a:lnTo>
                        <a:lnTo>
                          <a:pt x="15" y="35"/>
                        </a:lnTo>
                        <a:lnTo>
                          <a:pt x="9" y="40"/>
                        </a:lnTo>
                        <a:lnTo>
                          <a:pt x="5" y="46"/>
                        </a:lnTo>
                        <a:lnTo>
                          <a:pt x="0" y="5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4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042" y="7587"/>
                    <a:ext cx="1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5" name="Line 4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042" y="7955"/>
                    <a:ext cx="1" cy="14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6" name="Freeform 486"/>
                  <p:cNvSpPr>
                    <a:spLocks/>
                  </p:cNvSpPr>
                  <p:nvPr/>
                </p:nvSpPr>
                <p:spPr bwMode="auto">
                  <a:xfrm>
                    <a:off x="14117" y="6973"/>
                    <a:ext cx="408" cy="63"/>
                  </a:xfrm>
                  <a:custGeom>
                    <a:avLst/>
                    <a:gdLst/>
                    <a:ahLst/>
                    <a:cxnLst>
                      <a:cxn ang="0">
                        <a:pos x="408" y="0"/>
                      </a:cxn>
                      <a:cxn ang="0">
                        <a:pos x="381" y="1"/>
                      </a:cxn>
                      <a:cxn ang="0">
                        <a:pos x="353" y="4"/>
                      </a:cxn>
                      <a:cxn ang="0">
                        <a:pos x="340" y="5"/>
                      </a:cxn>
                      <a:cxn ang="0">
                        <a:pos x="327" y="7"/>
                      </a:cxn>
                      <a:cxn ang="0">
                        <a:pos x="309" y="8"/>
                      </a:cxn>
                      <a:cxn ang="0">
                        <a:pos x="291" y="9"/>
                      </a:cxn>
                      <a:cxn ang="0">
                        <a:pos x="273" y="12"/>
                      </a:cxn>
                      <a:cxn ang="0">
                        <a:pos x="252" y="15"/>
                      </a:cxn>
                      <a:cxn ang="0">
                        <a:pos x="229" y="17"/>
                      </a:cxn>
                      <a:cxn ang="0">
                        <a:pos x="208" y="20"/>
                      </a:cxn>
                      <a:cxn ang="0">
                        <a:pos x="197" y="21"/>
                      </a:cxn>
                      <a:cxn ang="0">
                        <a:pos x="187" y="23"/>
                      </a:cxn>
                      <a:cxn ang="0">
                        <a:pos x="172" y="24"/>
                      </a:cxn>
                      <a:cxn ang="0">
                        <a:pos x="159" y="27"/>
                      </a:cxn>
                      <a:cxn ang="0">
                        <a:pos x="144" y="29"/>
                      </a:cxn>
                      <a:cxn ang="0">
                        <a:pos x="128" y="32"/>
                      </a:cxn>
                      <a:cxn ang="0">
                        <a:pos x="111" y="36"/>
                      </a:cxn>
                      <a:cxn ang="0">
                        <a:pos x="93" y="39"/>
                      </a:cxn>
                      <a:cxn ang="0">
                        <a:pos x="85" y="40"/>
                      </a:cxn>
                      <a:cxn ang="0">
                        <a:pos x="77" y="43"/>
                      </a:cxn>
                      <a:cxn ang="0">
                        <a:pos x="64" y="45"/>
                      </a:cxn>
                      <a:cxn ang="0">
                        <a:pos x="51" y="48"/>
                      </a:cxn>
                      <a:cxn ang="0">
                        <a:pos x="37" y="52"/>
                      </a:cxn>
                      <a:cxn ang="0">
                        <a:pos x="24" y="55"/>
                      </a:cxn>
                      <a:cxn ang="0">
                        <a:pos x="12" y="59"/>
                      </a:cxn>
                      <a:cxn ang="0">
                        <a:pos x="0" y="63"/>
                      </a:cxn>
                    </a:cxnLst>
                    <a:rect l="0" t="0" r="r" b="b"/>
                    <a:pathLst>
                      <a:path w="408" h="63">
                        <a:moveTo>
                          <a:pt x="408" y="0"/>
                        </a:moveTo>
                        <a:lnTo>
                          <a:pt x="381" y="1"/>
                        </a:lnTo>
                        <a:lnTo>
                          <a:pt x="353" y="4"/>
                        </a:lnTo>
                        <a:lnTo>
                          <a:pt x="340" y="5"/>
                        </a:lnTo>
                        <a:lnTo>
                          <a:pt x="327" y="7"/>
                        </a:lnTo>
                        <a:lnTo>
                          <a:pt x="309" y="8"/>
                        </a:lnTo>
                        <a:lnTo>
                          <a:pt x="291" y="9"/>
                        </a:lnTo>
                        <a:lnTo>
                          <a:pt x="273" y="12"/>
                        </a:lnTo>
                        <a:lnTo>
                          <a:pt x="252" y="15"/>
                        </a:lnTo>
                        <a:lnTo>
                          <a:pt x="229" y="17"/>
                        </a:lnTo>
                        <a:lnTo>
                          <a:pt x="208" y="20"/>
                        </a:lnTo>
                        <a:lnTo>
                          <a:pt x="197" y="21"/>
                        </a:lnTo>
                        <a:lnTo>
                          <a:pt x="187" y="23"/>
                        </a:lnTo>
                        <a:lnTo>
                          <a:pt x="172" y="24"/>
                        </a:lnTo>
                        <a:lnTo>
                          <a:pt x="159" y="27"/>
                        </a:lnTo>
                        <a:lnTo>
                          <a:pt x="144" y="29"/>
                        </a:lnTo>
                        <a:lnTo>
                          <a:pt x="128" y="32"/>
                        </a:lnTo>
                        <a:lnTo>
                          <a:pt x="111" y="36"/>
                        </a:lnTo>
                        <a:lnTo>
                          <a:pt x="93" y="39"/>
                        </a:lnTo>
                        <a:lnTo>
                          <a:pt x="85" y="40"/>
                        </a:lnTo>
                        <a:lnTo>
                          <a:pt x="77" y="43"/>
                        </a:lnTo>
                        <a:lnTo>
                          <a:pt x="64" y="45"/>
                        </a:lnTo>
                        <a:lnTo>
                          <a:pt x="51" y="48"/>
                        </a:lnTo>
                        <a:lnTo>
                          <a:pt x="37" y="52"/>
                        </a:lnTo>
                        <a:lnTo>
                          <a:pt x="24" y="55"/>
                        </a:lnTo>
                        <a:lnTo>
                          <a:pt x="12" y="59"/>
                        </a:lnTo>
                        <a:lnTo>
                          <a:pt x="0" y="63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7" name="Freeform 487"/>
                  <p:cNvSpPr>
                    <a:spLocks/>
                  </p:cNvSpPr>
                  <p:nvPr/>
                </p:nvSpPr>
                <p:spPr bwMode="auto">
                  <a:xfrm>
                    <a:off x="14149" y="7052"/>
                    <a:ext cx="376" cy="70"/>
                  </a:xfrm>
                  <a:custGeom>
                    <a:avLst/>
                    <a:gdLst/>
                    <a:ahLst/>
                    <a:cxnLst>
                      <a:cxn ang="0">
                        <a:pos x="376" y="0"/>
                      </a:cxn>
                      <a:cxn ang="0">
                        <a:pos x="351" y="1"/>
                      </a:cxn>
                      <a:cxn ang="0">
                        <a:pos x="327" y="4"/>
                      </a:cxn>
                      <a:cxn ang="0">
                        <a:pos x="313" y="5"/>
                      </a:cxn>
                      <a:cxn ang="0">
                        <a:pos x="301" y="5"/>
                      </a:cxn>
                      <a:cxn ang="0">
                        <a:pos x="289" y="6"/>
                      </a:cxn>
                      <a:cxn ang="0">
                        <a:pos x="277" y="8"/>
                      </a:cxn>
                      <a:cxn ang="0">
                        <a:pos x="257" y="10"/>
                      </a:cxn>
                      <a:cxn ang="0">
                        <a:pos x="237" y="13"/>
                      </a:cxn>
                      <a:cxn ang="0">
                        <a:pos x="219" y="16"/>
                      </a:cxn>
                      <a:cxn ang="0">
                        <a:pos x="208" y="17"/>
                      </a:cxn>
                      <a:cxn ang="0">
                        <a:pos x="199" y="18"/>
                      </a:cxn>
                      <a:cxn ang="0">
                        <a:pos x="185" y="21"/>
                      </a:cxn>
                      <a:cxn ang="0">
                        <a:pos x="173" y="22"/>
                      </a:cxn>
                      <a:cxn ang="0">
                        <a:pos x="161" y="25"/>
                      </a:cxn>
                      <a:cxn ang="0">
                        <a:pos x="152" y="26"/>
                      </a:cxn>
                      <a:cxn ang="0">
                        <a:pos x="144" y="28"/>
                      </a:cxn>
                      <a:cxn ang="0">
                        <a:pos x="136" y="29"/>
                      </a:cxn>
                      <a:cxn ang="0">
                        <a:pos x="128" y="32"/>
                      </a:cxn>
                      <a:cxn ang="0">
                        <a:pos x="116" y="33"/>
                      </a:cxn>
                      <a:cxn ang="0">
                        <a:pos x="104" y="37"/>
                      </a:cxn>
                      <a:cxn ang="0">
                        <a:pos x="92" y="40"/>
                      </a:cxn>
                      <a:cxn ang="0">
                        <a:pos x="81" y="42"/>
                      </a:cxn>
                      <a:cxn ang="0">
                        <a:pos x="75" y="43"/>
                      </a:cxn>
                      <a:cxn ang="0">
                        <a:pos x="68" y="45"/>
                      </a:cxn>
                      <a:cxn ang="0">
                        <a:pos x="60" y="47"/>
                      </a:cxn>
                      <a:cxn ang="0">
                        <a:pos x="52" y="50"/>
                      </a:cxn>
                      <a:cxn ang="0">
                        <a:pos x="44" y="53"/>
                      </a:cxn>
                      <a:cxn ang="0">
                        <a:pos x="35" y="55"/>
                      </a:cxn>
                      <a:cxn ang="0">
                        <a:pos x="25" y="59"/>
                      </a:cxn>
                      <a:cxn ang="0">
                        <a:pos x="16" y="62"/>
                      </a:cxn>
                      <a:cxn ang="0">
                        <a:pos x="8" y="66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376" h="70">
                        <a:moveTo>
                          <a:pt x="376" y="0"/>
                        </a:moveTo>
                        <a:lnTo>
                          <a:pt x="351" y="1"/>
                        </a:lnTo>
                        <a:lnTo>
                          <a:pt x="327" y="4"/>
                        </a:lnTo>
                        <a:lnTo>
                          <a:pt x="313" y="5"/>
                        </a:lnTo>
                        <a:lnTo>
                          <a:pt x="301" y="5"/>
                        </a:lnTo>
                        <a:lnTo>
                          <a:pt x="289" y="6"/>
                        </a:lnTo>
                        <a:lnTo>
                          <a:pt x="277" y="8"/>
                        </a:lnTo>
                        <a:lnTo>
                          <a:pt x="257" y="10"/>
                        </a:lnTo>
                        <a:lnTo>
                          <a:pt x="237" y="13"/>
                        </a:lnTo>
                        <a:lnTo>
                          <a:pt x="219" y="16"/>
                        </a:lnTo>
                        <a:lnTo>
                          <a:pt x="208" y="17"/>
                        </a:lnTo>
                        <a:lnTo>
                          <a:pt x="199" y="18"/>
                        </a:lnTo>
                        <a:lnTo>
                          <a:pt x="185" y="21"/>
                        </a:lnTo>
                        <a:lnTo>
                          <a:pt x="173" y="22"/>
                        </a:lnTo>
                        <a:lnTo>
                          <a:pt x="161" y="25"/>
                        </a:lnTo>
                        <a:lnTo>
                          <a:pt x="152" y="26"/>
                        </a:lnTo>
                        <a:lnTo>
                          <a:pt x="144" y="28"/>
                        </a:lnTo>
                        <a:lnTo>
                          <a:pt x="136" y="29"/>
                        </a:lnTo>
                        <a:lnTo>
                          <a:pt x="128" y="32"/>
                        </a:lnTo>
                        <a:lnTo>
                          <a:pt x="116" y="33"/>
                        </a:lnTo>
                        <a:lnTo>
                          <a:pt x="104" y="37"/>
                        </a:lnTo>
                        <a:lnTo>
                          <a:pt x="92" y="40"/>
                        </a:lnTo>
                        <a:lnTo>
                          <a:pt x="81" y="42"/>
                        </a:lnTo>
                        <a:lnTo>
                          <a:pt x="75" y="43"/>
                        </a:lnTo>
                        <a:lnTo>
                          <a:pt x="68" y="45"/>
                        </a:lnTo>
                        <a:lnTo>
                          <a:pt x="60" y="47"/>
                        </a:lnTo>
                        <a:lnTo>
                          <a:pt x="52" y="50"/>
                        </a:lnTo>
                        <a:lnTo>
                          <a:pt x="44" y="53"/>
                        </a:lnTo>
                        <a:lnTo>
                          <a:pt x="35" y="55"/>
                        </a:lnTo>
                        <a:lnTo>
                          <a:pt x="25" y="59"/>
                        </a:lnTo>
                        <a:lnTo>
                          <a:pt x="16" y="62"/>
                        </a:lnTo>
                        <a:lnTo>
                          <a:pt x="8" y="66"/>
                        </a:lnTo>
                        <a:lnTo>
                          <a:pt x="0" y="7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8" name="Line 4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25" y="6973"/>
                    <a:ext cx="1" cy="79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9" name="Line 4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25" y="7052"/>
                    <a:ext cx="1" cy="8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0" name="Freeform 490"/>
                  <p:cNvSpPr>
                    <a:spLocks/>
                  </p:cNvSpPr>
                  <p:nvPr/>
                </p:nvSpPr>
                <p:spPr bwMode="auto">
                  <a:xfrm>
                    <a:off x="14234" y="7475"/>
                    <a:ext cx="254" cy="30"/>
                  </a:xfrm>
                  <a:custGeom>
                    <a:avLst/>
                    <a:gdLst/>
                    <a:ahLst/>
                    <a:cxnLst>
                      <a:cxn ang="0">
                        <a:pos x="254" y="0"/>
                      </a:cxn>
                      <a:cxn ang="0">
                        <a:pos x="252" y="0"/>
                      </a:cxn>
                      <a:cxn ang="0">
                        <a:pos x="252" y="2"/>
                      </a:cxn>
                      <a:cxn ang="0">
                        <a:pos x="251" y="2"/>
                      </a:cxn>
                      <a:cxn ang="0">
                        <a:pos x="250" y="2"/>
                      </a:cxn>
                      <a:cxn ang="0">
                        <a:pos x="247" y="0"/>
                      </a:cxn>
                      <a:cxn ang="0">
                        <a:pos x="239" y="0"/>
                      </a:cxn>
                      <a:cxn ang="0">
                        <a:pos x="232" y="0"/>
                      </a:cxn>
                      <a:cxn ang="0">
                        <a:pos x="228" y="0"/>
                      </a:cxn>
                      <a:cxn ang="0">
                        <a:pos x="222" y="0"/>
                      </a:cxn>
                      <a:cxn ang="0">
                        <a:pos x="212" y="0"/>
                      </a:cxn>
                      <a:cxn ang="0">
                        <a:pos x="202" y="0"/>
                      </a:cxn>
                      <a:cxn ang="0">
                        <a:pos x="190" y="2"/>
                      </a:cxn>
                      <a:cxn ang="0">
                        <a:pos x="176" y="2"/>
                      </a:cxn>
                      <a:cxn ang="0">
                        <a:pos x="170" y="3"/>
                      </a:cxn>
                      <a:cxn ang="0">
                        <a:pos x="163" y="3"/>
                      </a:cxn>
                      <a:cxn ang="0">
                        <a:pos x="151" y="4"/>
                      </a:cxn>
                      <a:cxn ang="0">
                        <a:pos x="138" y="6"/>
                      </a:cxn>
                      <a:cxn ang="0">
                        <a:pos x="124" y="7"/>
                      </a:cxn>
                      <a:cxn ang="0">
                        <a:pos x="110" y="8"/>
                      </a:cxn>
                      <a:cxn ang="0">
                        <a:pos x="95" y="11"/>
                      </a:cxn>
                      <a:cxn ang="0">
                        <a:pos x="80" y="12"/>
                      </a:cxn>
                      <a:cxn ang="0">
                        <a:pos x="74" y="14"/>
                      </a:cxn>
                      <a:cxn ang="0">
                        <a:pos x="66" y="15"/>
                      </a:cxn>
                      <a:cxn ang="0">
                        <a:pos x="55" y="18"/>
                      </a:cxn>
                      <a:cxn ang="0">
                        <a:pos x="44" y="19"/>
                      </a:cxn>
                      <a:cxn ang="0">
                        <a:pos x="34" y="22"/>
                      </a:cxn>
                      <a:cxn ang="0">
                        <a:pos x="20" y="24"/>
                      </a:cxn>
                      <a:cxn ang="0">
                        <a:pos x="14" y="26"/>
                      </a:cxn>
                      <a:cxn ang="0">
                        <a:pos x="7" y="27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254" h="30">
                        <a:moveTo>
                          <a:pt x="254" y="0"/>
                        </a:moveTo>
                        <a:lnTo>
                          <a:pt x="252" y="0"/>
                        </a:lnTo>
                        <a:lnTo>
                          <a:pt x="252" y="2"/>
                        </a:lnTo>
                        <a:lnTo>
                          <a:pt x="251" y="2"/>
                        </a:lnTo>
                        <a:lnTo>
                          <a:pt x="250" y="2"/>
                        </a:lnTo>
                        <a:lnTo>
                          <a:pt x="247" y="0"/>
                        </a:lnTo>
                        <a:lnTo>
                          <a:pt x="239" y="0"/>
                        </a:lnTo>
                        <a:lnTo>
                          <a:pt x="232" y="0"/>
                        </a:lnTo>
                        <a:lnTo>
                          <a:pt x="228" y="0"/>
                        </a:lnTo>
                        <a:lnTo>
                          <a:pt x="222" y="0"/>
                        </a:lnTo>
                        <a:lnTo>
                          <a:pt x="212" y="0"/>
                        </a:lnTo>
                        <a:lnTo>
                          <a:pt x="202" y="0"/>
                        </a:lnTo>
                        <a:lnTo>
                          <a:pt x="190" y="2"/>
                        </a:lnTo>
                        <a:lnTo>
                          <a:pt x="176" y="2"/>
                        </a:lnTo>
                        <a:lnTo>
                          <a:pt x="170" y="3"/>
                        </a:lnTo>
                        <a:lnTo>
                          <a:pt x="163" y="3"/>
                        </a:lnTo>
                        <a:lnTo>
                          <a:pt x="151" y="4"/>
                        </a:lnTo>
                        <a:lnTo>
                          <a:pt x="138" y="6"/>
                        </a:lnTo>
                        <a:lnTo>
                          <a:pt x="124" y="7"/>
                        </a:lnTo>
                        <a:lnTo>
                          <a:pt x="110" y="8"/>
                        </a:lnTo>
                        <a:lnTo>
                          <a:pt x="95" y="11"/>
                        </a:lnTo>
                        <a:lnTo>
                          <a:pt x="80" y="12"/>
                        </a:lnTo>
                        <a:lnTo>
                          <a:pt x="74" y="14"/>
                        </a:lnTo>
                        <a:lnTo>
                          <a:pt x="66" y="15"/>
                        </a:lnTo>
                        <a:lnTo>
                          <a:pt x="55" y="18"/>
                        </a:lnTo>
                        <a:lnTo>
                          <a:pt x="44" y="19"/>
                        </a:lnTo>
                        <a:lnTo>
                          <a:pt x="34" y="22"/>
                        </a:lnTo>
                        <a:lnTo>
                          <a:pt x="20" y="24"/>
                        </a:lnTo>
                        <a:lnTo>
                          <a:pt x="14" y="26"/>
                        </a:lnTo>
                        <a:lnTo>
                          <a:pt x="7" y="27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1" name="Freeform 491"/>
                  <p:cNvSpPr>
                    <a:spLocks/>
                  </p:cNvSpPr>
                  <p:nvPr/>
                </p:nvSpPr>
                <p:spPr bwMode="auto">
                  <a:xfrm>
                    <a:off x="14186" y="7505"/>
                    <a:ext cx="48" cy="13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42" y="1"/>
                      </a:cxn>
                      <a:cxn ang="0">
                        <a:pos x="31" y="4"/>
                      </a:cxn>
                      <a:cxn ang="0">
                        <a:pos x="20" y="6"/>
                      </a:cxn>
                      <a:cxn ang="0">
                        <a:pos x="11" y="9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48" h="13">
                        <a:moveTo>
                          <a:pt x="48" y="0"/>
                        </a:moveTo>
                        <a:lnTo>
                          <a:pt x="42" y="1"/>
                        </a:lnTo>
                        <a:lnTo>
                          <a:pt x="31" y="4"/>
                        </a:lnTo>
                        <a:lnTo>
                          <a:pt x="20" y="6"/>
                        </a:lnTo>
                        <a:lnTo>
                          <a:pt x="11" y="9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2" name="Freeform 492"/>
                  <p:cNvSpPr>
                    <a:spLocks/>
                  </p:cNvSpPr>
                  <p:nvPr/>
                </p:nvSpPr>
                <p:spPr bwMode="auto">
                  <a:xfrm>
                    <a:off x="14186" y="7518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19" y="29"/>
                      </a:cxn>
                      <a:cxn ang="0">
                        <a:pos x="18" y="27"/>
                      </a:cxn>
                      <a:cxn ang="0">
                        <a:pos x="16" y="24"/>
                      </a:cxn>
                      <a:cxn ang="0">
                        <a:pos x="15" y="21"/>
                      </a:cxn>
                      <a:cxn ang="0">
                        <a:pos x="14" y="20"/>
                      </a:cxn>
                      <a:cxn ang="0">
                        <a:pos x="12" y="17"/>
                      </a:cxn>
                      <a:cxn ang="0">
                        <a:pos x="11" y="15"/>
                      </a:cxn>
                      <a:cxn ang="0">
                        <a:pos x="8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4" y="4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" h="29">
                        <a:moveTo>
                          <a:pt x="19" y="29"/>
                        </a:moveTo>
                        <a:lnTo>
                          <a:pt x="18" y="27"/>
                        </a:lnTo>
                        <a:lnTo>
                          <a:pt x="16" y="24"/>
                        </a:lnTo>
                        <a:lnTo>
                          <a:pt x="15" y="21"/>
                        </a:lnTo>
                        <a:lnTo>
                          <a:pt x="14" y="20"/>
                        </a:lnTo>
                        <a:lnTo>
                          <a:pt x="12" y="17"/>
                        </a:lnTo>
                        <a:lnTo>
                          <a:pt x="11" y="15"/>
                        </a:lnTo>
                        <a:lnTo>
                          <a:pt x="8" y="12"/>
                        </a:lnTo>
                        <a:lnTo>
                          <a:pt x="7" y="9"/>
                        </a:lnTo>
                        <a:lnTo>
                          <a:pt x="6" y="7"/>
                        </a:lnTo>
                        <a:lnTo>
                          <a:pt x="4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3" name="Freeform 493"/>
                  <p:cNvSpPr>
                    <a:spLocks/>
                  </p:cNvSpPr>
                  <p:nvPr/>
                </p:nvSpPr>
                <p:spPr bwMode="auto">
                  <a:xfrm>
                    <a:off x="14205" y="7547"/>
                    <a:ext cx="89" cy="1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4"/>
                      </a:cxn>
                      <a:cxn ang="0">
                        <a:pos x="15" y="26"/>
                      </a:cxn>
                      <a:cxn ang="0">
                        <a:pos x="21" y="39"/>
                      </a:cxn>
                      <a:cxn ang="0">
                        <a:pos x="28" y="51"/>
                      </a:cxn>
                      <a:cxn ang="0">
                        <a:pos x="36" y="64"/>
                      </a:cxn>
                      <a:cxn ang="0">
                        <a:pos x="43" y="75"/>
                      </a:cxn>
                      <a:cxn ang="0">
                        <a:pos x="51" y="87"/>
                      </a:cxn>
                      <a:cxn ang="0">
                        <a:pos x="57" y="100"/>
                      </a:cxn>
                      <a:cxn ang="0">
                        <a:pos x="65" y="112"/>
                      </a:cxn>
                      <a:cxn ang="0">
                        <a:pos x="73" y="124"/>
                      </a:cxn>
                      <a:cxn ang="0">
                        <a:pos x="81" y="136"/>
                      </a:cxn>
                      <a:cxn ang="0">
                        <a:pos x="89" y="148"/>
                      </a:cxn>
                    </a:cxnLst>
                    <a:rect l="0" t="0" r="r" b="b"/>
                    <a:pathLst>
                      <a:path w="89" h="148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5" y="26"/>
                        </a:lnTo>
                        <a:lnTo>
                          <a:pt x="21" y="39"/>
                        </a:lnTo>
                        <a:lnTo>
                          <a:pt x="28" y="51"/>
                        </a:lnTo>
                        <a:lnTo>
                          <a:pt x="36" y="64"/>
                        </a:lnTo>
                        <a:lnTo>
                          <a:pt x="43" y="75"/>
                        </a:lnTo>
                        <a:lnTo>
                          <a:pt x="51" y="87"/>
                        </a:lnTo>
                        <a:lnTo>
                          <a:pt x="57" y="100"/>
                        </a:lnTo>
                        <a:lnTo>
                          <a:pt x="65" y="112"/>
                        </a:lnTo>
                        <a:lnTo>
                          <a:pt x="73" y="124"/>
                        </a:lnTo>
                        <a:lnTo>
                          <a:pt x="81" y="136"/>
                        </a:lnTo>
                        <a:lnTo>
                          <a:pt x="89" y="14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4" name="Freeform 494"/>
                  <p:cNvSpPr>
                    <a:spLocks/>
                  </p:cNvSpPr>
                  <p:nvPr/>
                </p:nvSpPr>
                <p:spPr bwMode="auto">
                  <a:xfrm>
                    <a:off x="14161" y="7139"/>
                    <a:ext cx="364" cy="58"/>
                  </a:xfrm>
                  <a:custGeom>
                    <a:avLst/>
                    <a:gdLst/>
                    <a:ahLst/>
                    <a:cxnLst>
                      <a:cxn ang="0">
                        <a:pos x="0" y="58"/>
                      </a:cxn>
                      <a:cxn ang="0">
                        <a:pos x="11" y="54"/>
                      </a:cxn>
                      <a:cxn ang="0">
                        <a:pos x="20" y="51"/>
                      </a:cxn>
                      <a:cxn ang="0">
                        <a:pos x="31" y="48"/>
                      </a:cxn>
                      <a:cxn ang="0">
                        <a:pos x="43" y="44"/>
                      </a:cxn>
                      <a:cxn ang="0">
                        <a:pos x="53" y="42"/>
                      </a:cxn>
                      <a:cxn ang="0">
                        <a:pos x="63" y="39"/>
                      </a:cxn>
                      <a:cxn ang="0">
                        <a:pos x="73" y="38"/>
                      </a:cxn>
                      <a:cxn ang="0">
                        <a:pos x="83" y="35"/>
                      </a:cxn>
                      <a:cxn ang="0">
                        <a:pos x="91" y="34"/>
                      </a:cxn>
                      <a:cxn ang="0">
                        <a:pos x="99" y="32"/>
                      </a:cxn>
                      <a:cxn ang="0">
                        <a:pos x="112" y="30"/>
                      </a:cxn>
                      <a:cxn ang="0">
                        <a:pos x="127" y="27"/>
                      </a:cxn>
                      <a:cxn ang="0">
                        <a:pos x="141" y="24"/>
                      </a:cxn>
                      <a:cxn ang="0">
                        <a:pos x="156" y="22"/>
                      </a:cxn>
                      <a:cxn ang="0">
                        <a:pos x="165" y="20"/>
                      </a:cxn>
                      <a:cxn ang="0">
                        <a:pos x="176" y="19"/>
                      </a:cxn>
                      <a:cxn ang="0">
                        <a:pos x="196" y="16"/>
                      </a:cxn>
                      <a:cxn ang="0">
                        <a:pos x="216" y="14"/>
                      </a:cxn>
                      <a:cxn ang="0">
                        <a:pos x="233" y="12"/>
                      </a:cxn>
                      <a:cxn ang="0">
                        <a:pos x="249" y="10"/>
                      </a:cxn>
                      <a:cxn ang="0">
                        <a:pos x="267" y="8"/>
                      </a:cxn>
                      <a:cxn ang="0">
                        <a:pos x="279" y="7"/>
                      </a:cxn>
                      <a:cxn ang="0">
                        <a:pos x="292" y="6"/>
                      </a:cxn>
                      <a:cxn ang="0">
                        <a:pos x="317" y="3"/>
                      </a:cxn>
                      <a:cxn ang="0">
                        <a:pos x="341" y="2"/>
                      </a:cxn>
                      <a:cxn ang="0">
                        <a:pos x="364" y="0"/>
                      </a:cxn>
                      <a:cxn ang="0">
                        <a:pos x="364" y="28"/>
                      </a:cxn>
                    </a:cxnLst>
                    <a:rect l="0" t="0" r="r" b="b"/>
                    <a:pathLst>
                      <a:path w="364" h="58">
                        <a:moveTo>
                          <a:pt x="0" y="58"/>
                        </a:moveTo>
                        <a:lnTo>
                          <a:pt x="11" y="54"/>
                        </a:lnTo>
                        <a:lnTo>
                          <a:pt x="20" y="51"/>
                        </a:lnTo>
                        <a:lnTo>
                          <a:pt x="31" y="48"/>
                        </a:lnTo>
                        <a:lnTo>
                          <a:pt x="43" y="44"/>
                        </a:lnTo>
                        <a:lnTo>
                          <a:pt x="53" y="42"/>
                        </a:lnTo>
                        <a:lnTo>
                          <a:pt x="63" y="39"/>
                        </a:lnTo>
                        <a:lnTo>
                          <a:pt x="73" y="38"/>
                        </a:lnTo>
                        <a:lnTo>
                          <a:pt x="83" y="35"/>
                        </a:lnTo>
                        <a:lnTo>
                          <a:pt x="91" y="34"/>
                        </a:lnTo>
                        <a:lnTo>
                          <a:pt x="99" y="32"/>
                        </a:lnTo>
                        <a:lnTo>
                          <a:pt x="112" y="30"/>
                        </a:lnTo>
                        <a:lnTo>
                          <a:pt x="127" y="27"/>
                        </a:lnTo>
                        <a:lnTo>
                          <a:pt x="141" y="24"/>
                        </a:lnTo>
                        <a:lnTo>
                          <a:pt x="156" y="22"/>
                        </a:lnTo>
                        <a:lnTo>
                          <a:pt x="165" y="20"/>
                        </a:lnTo>
                        <a:lnTo>
                          <a:pt x="176" y="19"/>
                        </a:lnTo>
                        <a:lnTo>
                          <a:pt x="196" y="16"/>
                        </a:lnTo>
                        <a:lnTo>
                          <a:pt x="216" y="14"/>
                        </a:lnTo>
                        <a:lnTo>
                          <a:pt x="233" y="12"/>
                        </a:lnTo>
                        <a:lnTo>
                          <a:pt x="249" y="10"/>
                        </a:lnTo>
                        <a:lnTo>
                          <a:pt x="267" y="8"/>
                        </a:lnTo>
                        <a:lnTo>
                          <a:pt x="279" y="7"/>
                        </a:lnTo>
                        <a:lnTo>
                          <a:pt x="292" y="6"/>
                        </a:lnTo>
                        <a:lnTo>
                          <a:pt x="317" y="3"/>
                        </a:lnTo>
                        <a:lnTo>
                          <a:pt x="341" y="2"/>
                        </a:lnTo>
                        <a:lnTo>
                          <a:pt x="364" y="0"/>
                        </a:lnTo>
                        <a:lnTo>
                          <a:pt x="364" y="2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5" name="Line 4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28" y="7571"/>
                    <a:ext cx="1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6" name="Line 4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28" y="7955"/>
                    <a:ext cx="1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7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28" y="7521"/>
                    <a:ext cx="1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8" name="Freeform 498"/>
                  <p:cNvSpPr>
                    <a:spLocks/>
                  </p:cNvSpPr>
                  <p:nvPr/>
                </p:nvSpPr>
                <p:spPr bwMode="auto">
                  <a:xfrm>
                    <a:off x="14042" y="7457"/>
                    <a:ext cx="52" cy="9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2" y="6"/>
                      </a:cxn>
                      <a:cxn ang="0">
                        <a:pos x="2" y="5"/>
                      </a:cxn>
                      <a:cxn ang="0">
                        <a:pos x="3" y="4"/>
                      </a:cxn>
                      <a:cxn ang="0">
                        <a:pos x="6" y="4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10" y="2"/>
                      </a:cxn>
                      <a:cxn ang="0">
                        <a:pos x="11" y="1"/>
                      </a:cxn>
                      <a:cxn ang="0">
                        <a:pos x="14" y="1"/>
                      </a:cxn>
                      <a:cxn ang="0">
                        <a:pos x="18" y="0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0"/>
                      </a:cxn>
                      <a:cxn ang="0">
                        <a:pos x="31" y="0"/>
                      </a:cxn>
                      <a:cxn ang="0">
                        <a:pos x="34" y="0"/>
                      </a:cxn>
                      <a:cxn ang="0">
                        <a:pos x="38" y="0"/>
                      </a:cxn>
                      <a:cxn ang="0">
                        <a:pos x="40" y="0"/>
                      </a:cxn>
                      <a:cxn ang="0">
                        <a:pos x="44" y="0"/>
                      </a:cxn>
                      <a:cxn ang="0">
                        <a:pos x="50" y="0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52" h="9">
                        <a:moveTo>
                          <a:pt x="0" y="9"/>
                        </a:move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6" y="4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1" y="1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4" y="0"/>
                        </a:lnTo>
                        <a:lnTo>
                          <a:pt x="38" y="0"/>
                        </a:lnTo>
                        <a:lnTo>
                          <a:pt x="40" y="0"/>
                        </a:lnTo>
                        <a:lnTo>
                          <a:pt x="44" y="0"/>
                        </a:lnTo>
                        <a:lnTo>
                          <a:pt x="50" y="0"/>
                        </a:lnTo>
                        <a:lnTo>
                          <a:pt x="5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9" name="Freeform 499"/>
                  <p:cNvSpPr>
                    <a:spLocks/>
                  </p:cNvSpPr>
                  <p:nvPr/>
                </p:nvSpPr>
                <p:spPr bwMode="auto">
                  <a:xfrm>
                    <a:off x="14082" y="7457"/>
                    <a:ext cx="46" cy="64"/>
                  </a:xfrm>
                  <a:custGeom>
                    <a:avLst/>
                    <a:gdLst/>
                    <a:ahLst/>
                    <a:cxnLst>
                      <a:cxn ang="0">
                        <a:pos x="46" y="64"/>
                      </a:cxn>
                      <a:cxn ang="0">
                        <a:pos x="42" y="62"/>
                      </a:cxn>
                      <a:cxn ang="0">
                        <a:pos x="38" y="60"/>
                      </a:cxn>
                      <a:cxn ang="0">
                        <a:pos x="35" y="58"/>
                      </a:cxn>
                      <a:cxn ang="0">
                        <a:pos x="32" y="57"/>
                      </a:cxn>
                      <a:cxn ang="0">
                        <a:pos x="27" y="54"/>
                      </a:cxn>
                      <a:cxn ang="0">
                        <a:pos x="20" y="52"/>
                      </a:cxn>
                      <a:cxn ang="0">
                        <a:pos x="18" y="50"/>
                      </a:cxn>
                      <a:cxn ang="0">
                        <a:pos x="15" y="49"/>
                      </a:cxn>
                      <a:cxn ang="0">
                        <a:pos x="12" y="48"/>
                      </a:cxn>
                      <a:cxn ang="0">
                        <a:pos x="11" y="48"/>
                      </a:cxn>
                      <a:cxn ang="0">
                        <a:pos x="10" y="46"/>
                      </a:cxn>
                      <a:cxn ang="0">
                        <a:pos x="8" y="45"/>
                      </a:cxn>
                      <a:cxn ang="0">
                        <a:pos x="7" y="44"/>
                      </a:cxn>
                      <a:cxn ang="0">
                        <a:pos x="6" y="42"/>
                      </a:cxn>
                      <a:cxn ang="0">
                        <a:pos x="4" y="41"/>
                      </a:cxn>
                      <a:cxn ang="0">
                        <a:pos x="4" y="40"/>
                      </a:cxn>
                      <a:cxn ang="0">
                        <a:pos x="3" y="40"/>
                      </a:cxn>
                      <a:cxn ang="0">
                        <a:pos x="3" y="38"/>
                      </a:cxn>
                      <a:cxn ang="0">
                        <a:pos x="3" y="37"/>
                      </a:cxn>
                      <a:cxn ang="0">
                        <a:pos x="2" y="36"/>
                      </a:cxn>
                      <a:cxn ang="0">
                        <a:pos x="2" y="34"/>
                      </a:cxn>
                      <a:cxn ang="0">
                        <a:pos x="0" y="33"/>
                      </a:cxn>
                      <a:cxn ang="0">
                        <a:pos x="0" y="30"/>
                      </a:cxn>
                      <a:cxn ang="0">
                        <a:pos x="0" y="29"/>
                      </a:cxn>
                      <a:cxn ang="0">
                        <a:pos x="0" y="26"/>
                      </a:cxn>
                      <a:cxn ang="0">
                        <a:pos x="0" y="24"/>
                      </a:cxn>
                      <a:cxn ang="0">
                        <a:pos x="0" y="21"/>
                      </a:cxn>
                      <a:cxn ang="0">
                        <a:pos x="0" y="17"/>
                      </a:cxn>
                      <a:cxn ang="0">
                        <a:pos x="0" y="14"/>
                      </a:cxn>
                      <a:cxn ang="0">
                        <a:pos x="0" y="13"/>
                      </a:cxn>
                      <a:cxn ang="0">
                        <a:pos x="0" y="12"/>
                      </a:cxn>
                      <a:cxn ang="0">
                        <a:pos x="2" y="10"/>
                      </a:cxn>
                      <a:cxn ang="0">
                        <a:pos x="2" y="8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4" y="4"/>
                      </a:cxn>
                      <a:cxn ang="0">
                        <a:pos x="6" y="2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46" h="64">
                        <a:moveTo>
                          <a:pt x="46" y="64"/>
                        </a:moveTo>
                        <a:lnTo>
                          <a:pt x="42" y="62"/>
                        </a:lnTo>
                        <a:lnTo>
                          <a:pt x="38" y="60"/>
                        </a:lnTo>
                        <a:lnTo>
                          <a:pt x="35" y="58"/>
                        </a:lnTo>
                        <a:lnTo>
                          <a:pt x="32" y="57"/>
                        </a:lnTo>
                        <a:lnTo>
                          <a:pt x="27" y="54"/>
                        </a:lnTo>
                        <a:lnTo>
                          <a:pt x="20" y="52"/>
                        </a:lnTo>
                        <a:lnTo>
                          <a:pt x="18" y="50"/>
                        </a:lnTo>
                        <a:lnTo>
                          <a:pt x="15" y="49"/>
                        </a:lnTo>
                        <a:lnTo>
                          <a:pt x="12" y="48"/>
                        </a:lnTo>
                        <a:lnTo>
                          <a:pt x="11" y="48"/>
                        </a:lnTo>
                        <a:lnTo>
                          <a:pt x="10" y="46"/>
                        </a:lnTo>
                        <a:lnTo>
                          <a:pt x="8" y="45"/>
                        </a:lnTo>
                        <a:lnTo>
                          <a:pt x="7" y="44"/>
                        </a:lnTo>
                        <a:lnTo>
                          <a:pt x="6" y="42"/>
                        </a:lnTo>
                        <a:lnTo>
                          <a:pt x="4" y="41"/>
                        </a:lnTo>
                        <a:lnTo>
                          <a:pt x="4" y="40"/>
                        </a:lnTo>
                        <a:lnTo>
                          <a:pt x="3" y="40"/>
                        </a:lnTo>
                        <a:lnTo>
                          <a:pt x="3" y="38"/>
                        </a:lnTo>
                        <a:lnTo>
                          <a:pt x="3" y="37"/>
                        </a:lnTo>
                        <a:lnTo>
                          <a:pt x="2" y="36"/>
                        </a:lnTo>
                        <a:lnTo>
                          <a:pt x="2" y="34"/>
                        </a:lnTo>
                        <a:lnTo>
                          <a:pt x="0" y="33"/>
                        </a:lnTo>
                        <a:lnTo>
                          <a:pt x="0" y="30"/>
                        </a:ln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2" y="10"/>
                        </a:lnTo>
                        <a:lnTo>
                          <a:pt x="2" y="8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4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10" y="1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0" name="Freeform 500"/>
                  <p:cNvSpPr>
                    <a:spLocks/>
                  </p:cNvSpPr>
                  <p:nvPr/>
                </p:nvSpPr>
                <p:spPr bwMode="auto">
                  <a:xfrm>
                    <a:off x="13984" y="7633"/>
                    <a:ext cx="4" cy="3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2"/>
                      </a:cxn>
                      <a:cxn ang="0">
                        <a:pos x="0" y="5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0" y="13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1" y="21"/>
                      </a:cxn>
                      <a:cxn ang="0">
                        <a:pos x="1" y="24"/>
                      </a:cxn>
                      <a:cxn ang="0">
                        <a:pos x="2" y="26"/>
                      </a:cxn>
                      <a:cxn ang="0">
                        <a:pos x="2" y="29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4" h="32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1" y="21"/>
                        </a:lnTo>
                        <a:lnTo>
                          <a:pt x="1" y="24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4" y="3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1" name="Freeform 501"/>
                  <p:cNvSpPr>
                    <a:spLocks/>
                  </p:cNvSpPr>
                  <p:nvPr/>
                </p:nvSpPr>
                <p:spPr bwMode="auto">
                  <a:xfrm>
                    <a:off x="13885" y="7934"/>
                    <a:ext cx="32" cy="21"/>
                  </a:xfrm>
                  <a:custGeom>
                    <a:avLst/>
                    <a:gdLst/>
                    <a:ahLst/>
                    <a:cxnLst>
                      <a:cxn ang="0">
                        <a:pos x="32" y="21"/>
                      </a:cxn>
                      <a:cxn ang="0">
                        <a:pos x="29" y="21"/>
                      </a:cxn>
                      <a:cxn ang="0">
                        <a:pos x="27" y="21"/>
                      </a:cxn>
                      <a:cxn ang="0">
                        <a:pos x="24" y="20"/>
                      </a:cxn>
                      <a:cxn ang="0">
                        <a:pos x="21" y="20"/>
                      </a:cxn>
                      <a:cxn ang="0">
                        <a:pos x="19" y="19"/>
                      </a:cxn>
                      <a:cxn ang="0">
                        <a:pos x="16" y="17"/>
                      </a:cxn>
                      <a:cxn ang="0">
                        <a:pos x="15" y="16"/>
                      </a:cxn>
                      <a:cxn ang="0">
                        <a:pos x="12" y="15"/>
                      </a:cxn>
                      <a:cxn ang="0">
                        <a:pos x="9" y="13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4" y="7"/>
                      </a:cxn>
                      <a:cxn ang="0">
                        <a:pos x="3" y="4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2" h="21">
                        <a:moveTo>
                          <a:pt x="32" y="21"/>
                        </a:moveTo>
                        <a:lnTo>
                          <a:pt x="29" y="21"/>
                        </a:lnTo>
                        <a:lnTo>
                          <a:pt x="27" y="21"/>
                        </a:lnTo>
                        <a:lnTo>
                          <a:pt x="24" y="20"/>
                        </a:lnTo>
                        <a:lnTo>
                          <a:pt x="21" y="20"/>
                        </a:lnTo>
                        <a:lnTo>
                          <a:pt x="19" y="19"/>
                        </a:lnTo>
                        <a:lnTo>
                          <a:pt x="16" y="17"/>
                        </a:lnTo>
                        <a:lnTo>
                          <a:pt x="15" y="16"/>
                        </a:lnTo>
                        <a:lnTo>
                          <a:pt x="12" y="15"/>
                        </a:lnTo>
                        <a:lnTo>
                          <a:pt x="9" y="13"/>
                        </a:ln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4" y="7"/>
                        </a:lnTo>
                        <a:lnTo>
                          <a:pt x="3" y="4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2" name="Freeform 502"/>
                  <p:cNvSpPr>
                    <a:spLocks/>
                  </p:cNvSpPr>
                  <p:nvPr/>
                </p:nvSpPr>
                <p:spPr bwMode="auto">
                  <a:xfrm>
                    <a:off x="14168" y="7286"/>
                    <a:ext cx="92" cy="5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5"/>
                      </a:cxn>
                      <a:cxn ang="0">
                        <a:pos x="14" y="11"/>
                      </a:cxn>
                      <a:cxn ang="0">
                        <a:pos x="21" y="16"/>
                      </a:cxn>
                      <a:cxn ang="0">
                        <a:pos x="29" y="21"/>
                      </a:cxn>
                      <a:cxn ang="0">
                        <a:pos x="37" y="27"/>
                      </a:cxn>
                      <a:cxn ang="0">
                        <a:pos x="44" y="31"/>
                      </a:cxn>
                      <a:cxn ang="0">
                        <a:pos x="52" y="36"/>
                      </a:cxn>
                      <a:cxn ang="0">
                        <a:pos x="60" y="40"/>
                      </a:cxn>
                      <a:cxn ang="0">
                        <a:pos x="68" y="44"/>
                      </a:cxn>
                      <a:cxn ang="0">
                        <a:pos x="74" y="49"/>
                      </a:cxn>
                      <a:cxn ang="0">
                        <a:pos x="82" y="53"/>
                      </a:cxn>
                      <a:cxn ang="0">
                        <a:pos x="92" y="56"/>
                      </a:cxn>
                    </a:cxnLst>
                    <a:rect l="0" t="0" r="r" b="b"/>
                    <a:pathLst>
                      <a:path w="92" h="56">
                        <a:moveTo>
                          <a:pt x="0" y="0"/>
                        </a:moveTo>
                        <a:lnTo>
                          <a:pt x="8" y="5"/>
                        </a:lnTo>
                        <a:lnTo>
                          <a:pt x="14" y="11"/>
                        </a:lnTo>
                        <a:lnTo>
                          <a:pt x="21" y="16"/>
                        </a:lnTo>
                        <a:lnTo>
                          <a:pt x="29" y="21"/>
                        </a:lnTo>
                        <a:lnTo>
                          <a:pt x="37" y="27"/>
                        </a:lnTo>
                        <a:lnTo>
                          <a:pt x="44" y="31"/>
                        </a:lnTo>
                        <a:lnTo>
                          <a:pt x="52" y="36"/>
                        </a:lnTo>
                        <a:lnTo>
                          <a:pt x="60" y="40"/>
                        </a:lnTo>
                        <a:lnTo>
                          <a:pt x="68" y="44"/>
                        </a:lnTo>
                        <a:lnTo>
                          <a:pt x="74" y="49"/>
                        </a:lnTo>
                        <a:lnTo>
                          <a:pt x="82" y="53"/>
                        </a:lnTo>
                        <a:lnTo>
                          <a:pt x="92" y="5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3" name="Freeform 503"/>
                  <p:cNvSpPr>
                    <a:spLocks/>
                  </p:cNvSpPr>
                  <p:nvPr/>
                </p:nvSpPr>
                <p:spPr bwMode="auto">
                  <a:xfrm>
                    <a:off x="14260" y="7342"/>
                    <a:ext cx="26" cy="4"/>
                  </a:xfrm>
                  <a:custGeom>
                    <a:avLst/>
                    <a:gdLst/>
                    <a:ahLst/>
                    <a:cxnLst>
                      <a:cxn ang="0">
                        <a:pos x="26" y="4"/>
                      </a:cxn>
                      <a:cxn ang="0">
                        <a:pos x="25" y="4"/>
                      </a:cxn>
                      <a:cxn ang="0">
                        <a:pos x="22" y="3"/>
                      </a:cxn>
                      <a:cxn ang="0">
                        <a:pos x="20" y="3"/>
                      </a:cxn>
                      <a:cxn ang="0">
                        <a:pos x="18" y="3"/>
                      </a:cxn>
                      <a:cxn ang="0">
                        <a:pos x="16" y="1"/>
                      </a:cxn>
                      <a:cxn ang="0">
                        <a:pos x="13" y="1"/>
                      </a:cxn>
                      <a:cxn ang="0">
                        <a:pos x="10" y="1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4">
                        <a:moveTo>
                          <a:pt x="26" y="4"/>
                        </a:moveTo>
                        <a:lnTo>
                          <a:pt x="25" y="4"/>
                        </a:lnTo>
                        <a:lnTo>
                          <a:pt x="22" y="3"/>
                        </a:lnTo>
                        <a:lnTo>
                          <a:pt x="20" y="3"/>
                        </a:lnTo>
                        <a:lnTo>
                          <a:pt x="18" y="3"/>
                        </a:lnTo>
                        <a:lnTo>
                          <a:pt x="16" y="1"/>
                        </a:lnTo>
                        <a:lnTo>
                          <a:pt x="13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4" name="Freeform 504"/>
                  <p:cNvSpPr>
                    <a:spLocks/>
                  </p:cNvSpPr>
                  <p:nvPr/>
                </p:nvSpPr>
                <p:spPr bwMode="auto">
                  <a:xfrm>
                    <a:off x="14160" y="7543"/>
                    <a:ext cx="18" cy="28"/>
                  </a:xfrm>
                  <a:custGeom>
                    <a:avLst/>
                    <a:gdLst/>
                    <a:ahLst/>
                    <a:cxnLst>
                      <a:cxn ang="0">
                        <a:pos x="18" y="28"/>
                      </a:cxn>
                      <a:cxn ang="0">
                        <a:pos x="17" y="26"/>
                      </a:cxn>
                      <a:cxn ang="0">
                        <a:pos x="16" y="24"/>
                      </a:cxn>
                      <a:cxn ang="0">
                        <a:pos x="14" y="22"/>
                      </a:cxn>
                      <a:cxn ang="0">
                        <a:pos x="13" y="19"/>
                      </a:cxn>
                      <a:cxn ang="0">
                        <a:pos x="12" y="16"/>
                      </a:cxn>
                      <a:cxn ang="0">
                        <a:pos x="9" y="14"/>
                      </a:cxn>
                      <a:cxn ang="0">
                        <a:pos x="8" y="12"/>
                      </a:cxn>
                      <a:cxn ang="0">
                        <a:pos x="6" y="10"/>
                      </a:cxn>
                      <a:cxn ang="0">
                        <a:pos x="5" y="7"/>
                      </a:cxn>
                      <a:cxn ang="0">
                        <a:pos x="4" y="4"/>
                      </a:cxn>
                      <a:cxn ang="0">
                        <a:pos x="1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28">
                        <a:moveTo>
                          <a:pt x="18" y="28"/>
                        </a:moveTo>
                        <a:lnTo>
                          <a:pt x="17" y="26"/>
                        </a:lnTo>
                        <a:lnTo>
                          <a:pt x="16" y="24"/>
                        </a:lnTo>
                        <a:lnTo>
                          <a:pt x="14" y="22"/>
                        </a:lnTo>
                        <a:lnTo>
                          <a:pt x="13" y="19"/>
                        </a:lnTo>
                        <a:lnTo>
                          <a:pt x="12" y="16"/>
                        </a:lnTo>
                        <a:lnTo>
                          <a:pt x="9" y="14"/>
                        </a:lnTo>
                        <a:lnTo>
                          <a:pt x="8" y="12"/>
                        </a:lnTo>
                        <a:lnTo>
                          <a:pt x="6" y="10"/>
                        </a:lnTo>
                        <a:lnTo>
                          <a:pt x="5" y="7"/>
                        </a:lnTo>
                        <a:lnTo>
                          <a:pt x="4" y="4"/>
                        </a:lnTo>
                        <a:lnTo>
                          <a:pt x="1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5" name="Freeform 505"/>
                  <p:cNvSpPr>
                    <a:spLocks/>
                  </p:cNvSpPr>
                  <p:nvPr/>
                </p:nvSpPr>
                <p:spPr bwMode="auto">
                  <a:xfrm>
                    <a:off x="14440" y="7955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6" y="7"/>
                      </a:cxn>
                      <a:cxn ang="0">
                        <a:pos x="8" y="8"/>
                      </a:cxn>
                      <a:cxn ang="0">
                        <a:pos x="9" y="10"/>
                      </a:cxn>
                      <a:cxn ang="0">
                        <a:pos x="12" y="11"/>
                      </a:cxn>
                      <a:cxn ang="0">
                        <a:pos x="13" y="12"/>
                      </a:cxn>
                      <a:cxn ang="0">
                        <a:pos x="14" y="14"/>
                      </a:cxn>
                      <a:cxn ang="0">
                        <a:pos x="16" y="14"/>
                      </a:cxn>
                      <a:cxn ang="0">
                        <a:pos x="17" y="14"/>
                      </a:cxn>
                    </a:cxnLst>
                    <a:rect l="0" t="0" r="r" b="b"/>
                    <a:pathLst>
                      <a:path w="17" h="14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6" y="7"/>
                        </a:lnTo>
                        <a:lnTo>
                          <a:pt x="8" y="8"/>
                        </a:lnTo>
                        <a:lnTo>
                          <a:pt x="9" y="10"/>
                        </a:lnTo>
                        <a:lnTo>
                          <a:pt x="12" y="11"/>
                        </a:lnTo>
                        <a:lnTo>
                          <a:pt x="13" y="12"/>
                        </a:lnTo>
                        <a:lnTo>
                          <a:pt x="14" y="14"/>
                        </a:lnTo>
                        <a:lnTo>
                          <a:pt x="16" y="14"/>
                        </a:lnTo>
                        <a:lnTo>
                          <a:pt x="17" y="14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6" name="Freeform 506"/>
                  <p:cNvSpPr>
                    <a:spLocks/>
                  </p:cNvSpPr>
                  <p:nvPr/>
                </p:nvSpPr>
                <p:spPr bwMode="auto">
                  <a:xfrm>
                    <a:off x="14178" y="7571"/>
                    <a:ext cx="72" cy="1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11"/>
                      </a:cxn>
                      <a:cxn ang="0">
                        <a:pos x="12" y="22"/>
                      </a:cxn>
                      <a:cxn ang="0">
                        <a:pos x="18" y="32"/>
                      </a:cxn>
                      <a:cxn ang="0">
                        <a:pos x="23" y="43"/>
                      </a:cxn>
                      <a:cxn ang="0">
                        <a:pos x="30" y="52"/>
                      </a:cxn>
                      <a:cxn ang="0">
                        <a:pos x="35" y="63"/>
                      </a:cxn>
                      <a:cxn ang="0">
                        <a:pos x="42" y="74"/>
                      </a:cxn>
                      <a:cxn ang="0">
                        <a:pos x="47" y="83"/>
                      </a:cxn>
                      <a:cxn ang="0">
                        <a:pos x="54" y="94"/>
                      </a:cxn>
                      <a:cxn ang="0">
                        <a:pos x="60" y="104"/>
                      </a:cxn>
                      <a:cxn ang="0">
                        <a:pos x="66" y="115"/>
                      </a:cxn>
                      <a:cxn ang="0">
                        <a:pos x="72" y="124"/>
                      </a:cxn>
                    </a:cxnLst>
                    <a:rect l="0" t="0" r="r" b="b"/>
                    <a:pathLst>
                      <a:path w="72" h="124">
                        <a:moveTo>
                          <a:pt x="0" y="0"/>
                        </a:moveTo>
                        <a:lnTo>
                          <a:pt x="6" y="11"/>
                        </a:lnTo>
                        <a:lnTo>
                          <a:pt x="12" y="22"/>
                        </a:lnTo>
                        <a:lnTo>
                          <a:pt x="18" y="32"/>
                        </a:lnTo>
                        <a:lnTo>
                          <a:pt x="23" y="43"/>
                        </a:lnTo>
                        <a:lnTo>
                          <a:pt x="30" y="52"/>
                        </a:lnTo>
                        <a:lnTo>
                          <a:pt x="35" y="63"/>
                        </a:lnTo>
                        <a:lnTo>
                          <a:pt x="42" y="74"/>
                        </a:lnTo>
                        <a:lnTo>
                          <a:pt x="47" y="83"/>
                        </a:lnTo>
                        <a:lnTo>
                          <a:pt x="54" y="94"/>
                        </a:lnTo>
                        <a:lnTo>
                          <a:pt x="60" y="104"/>
                        </a:lnTo>
                        <a:lnTo>
                          <a:pt x="66" y="115"/>
                        </a:lnTo>
                        <a:lnTo>
                          <a:pt x="72" y="124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7" name="Freeform 507"/>
                  <p:cNvSpPr>
                    <a:spLocks/>
                  </p:cNvSpPr>
                  <p:nvPr/>
                </p:nvSpPr>
                <p:spPr bwMode="auto">
                  <a:xfrm>
                    <a:off x="14128" y="7521"/>
                    <a:ext cx="32" cy="22"/>
                  </a:xfrm>
                  <a:custGeom>
                    <a:avLst/>
                    <a:gdLst/>
                    <a:ahLst/>
                    <a:cxnLst>
                      <a:cxn ang="0">
                        <a:pos x="32" y="22"/>
                      </a:cxn>
                      <a:cxn ang="0">
                        <a:pos x="30" y="21"/>
                      </a:cxn>
                      <a:cxn ang="0">
                        <a:pos x="29" y="20"/>
                      </a:cxn>
                      <a:cxn ang="0">
                        <a:pos x="26" y="17"/>
                      </a:cxn>
                      <a:cxn ang="0">
                        <a:pos x="25" y="16"/>
                      </a:cxn>
                      <a:cxn ang="0">
                        <a:pos x="21" y="13"/>
                      </a:cxn>
                      <a:cxn ang="0">
                        <a:pos x="18" y="10"/>
                      </a:cxn>
                      <a:cxn ang="0">
                        <a:pos x="17" y="9"/>
                      </a:cxn>
                      <a:cxn ang="0">
                        <a:pos x="16" y="8"/>
                      </a:cxn>
                      <a:cxn ang="0">
                        <a:pos x="13" y="6"/>
                      </a:cxn>
                      <a:cxn ang="0">
                        <a:pos x="10" y="6"/>
                      </a:cxn>
                      <a:cxn ang="0">
                        <a:pos x="6" y="4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2" h="22">
                        <a:moveTo>
                          <a:pt x="32" y="22"/>
                        </a:moveTo>
                        <a:lnTo>
                          <a:pt x="30" y="21"/>
                        </a:lnTo>
                        <a:lnTo>
                          <a:pt x="29" y="20"/>
                        </a:lnTo>
                        <a:lnTo>
                          <a:pt x="26" y="17"/>
                        </a:lnTo>
                        <a:lnTo>
                          <a:pt x="25" y="16"/>
                        </a:lnTo>
                        <a:lnTo>
                          <a:pt x="21" y="13"/>
                        </a:lnTo>
                        <a:lnTo>
                          <a:pt x="18" y="10"/>
                        </a:lnTo>
                        <a:lnTo>
                          <a:pt x="17" y="9"/>
                        </a:lnTo>
                        <a:lnTo>
                          <a:pt x="16" y="8"/>
                        </a:lnTo>
                        <a:lnTo>
                          <a:pt x="13" y="6"/>
                        </a:lnTo>
                        <a:lnTo>
                          <a:pt x="10" y="6"/>
                        </a:lnTo>
                        <a:lnTo>
                          <a:pt x="6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8" name="Freeform 508"/>
                  <p:cNvSpPr>
                    <a:spLocks/>
                  </p:cNvSpPr>
                  <p:nvPr/>
                </p:nvSpPr>
                <p:spPr bwMode="auto">
                  <a:xfrm>
                    <a:off x="14145" y="7475"/>
                    <a:ext cx="41" cy="43"/>
                  </a:xfrm>
                  <a:custGeom>
                    <a:avLst/>
                    <a:gdLst/>
                    <a:ahLst/>
                    <a:cxnLst>
                      <a:cxn ang="0">
                        <a:pos x="41" y="43"/>
                      </a:cxn>
                      <a:cxn ang="0">
                        <a:pos x="41" y="40"/>
                      </a:cxn>
                      <a:cxn ang="0">
                        <a:pos x="40" y="39"/>
                      </a:cxn>
                      <a:cxn ang="0">
                        <a:pos x="37" y="35"/>
                      </a:cxn>
                      <a:cxn ang="0">
                        <a:pos x="36" y="32"/>
                      </a:cxn>
                      <a:cxn ang="0">
                        <a:pos x="33" y="30"/>
                      </a:cxn>
                      <a:cxn ang="0">
                        <a:pos x="31" y="26"/>
                      </a:cxn>
                      <a:cxn ang="0">
                        <a:pos x="28" y="23"/>
                      </a:cxn>
                      <a:cxn ang="0">
                        <a:pos x="27" y="22"/>
                      </a:cxn>
                      <a:cxn ang="0">
                        <a:pos x="25" y="19"/>
                      </a:cxn>
                      <a:cxn ang="0">
                        <a:pos x="21" y="16"/>
                      </a:cxn>
                      <a:cxn ang="0">
                        <a:pos x="19" y="14"/>
                      </a:cxn>
                      <a:cxn ang="0">
                        <a:pos x="15" y="10"/>
                      </a:cxn>
                      <a:cxn ang="0">
                        <a:pos x="12" y="8"/>
                      </a:cxn>
                      <a:cxn ang="0">
                        <a:pos x="8" y="6"/>
                      </a:cxn>
                      <a:cxn ang="0">
                        <a:pos x="5" y="4"/>
                      </a:cxn>
                      <a:cxn ang="0">
                        <a:pos x="3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1" h="43">
                        <a:moveTo>
                          <a:pt x="41" y="43"/>
                        </a:moveTo>
                        <a:lnTo>
                          <a:pt x="41" y="40"/>
                        </a:lnTo>
                        <a:lnTo>
                          <a:pt x="40" y="39"/>
                        </a:lnTo>
                        <a:lnTo>
                          <a:pt x="37" y="35"/>
                        </a:lnTo>
                        <a:lnTo>
                          <a:pt x="36" y="32"/>
                        </a:lnTo>
                        <a:lnTo>
                          <a:pt x="33" y="30"/>
                        </a:lnTo>
                        <a:lnTo>
                          <a:pt x="31" y="26"/>
                        </a:lnTo>
                        <a:lnTo>
                          <a:pt x="28" y="23"/>
                        </a:lnTo>
                        <a:lnTo>
                          <a:pt x="27" y="22"/>
                        </a:lnTo>
                        <a:lnTo>
                          <a:pt x="25" y="19"/>
                        </a:lnTo>
                        <a:lnTo>
                          <a:pt x="21" y="16"/>
                        </a:lnTo>
                        <a:lnTo>
                          <a:pt x="19" y="14"/>
                        </a:lnTo>
                        <a:lnTo>
                          <a:pt x="15" y="10"/>
                        </a:lnTo>
                        <a:lnTo>
                          <a:pt x="12" y="8"/>
                        </a:lnTo>
                        <a:lnTo>
                          <a:pt x="8" y="6"/>
                        </a:lnTo>
                        <a:lnTo>
                          <a:pt x="5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9" name="Freeform 509"/>
                  <p:cNvSpPr>
                    <a:spLocks/>
                  </p:cNvSpPr>
                  <p:nvPr/>
                </p:nvSpPr>
                <p:spPr bwMode="auto">
                  <a:xfrm>
                    <a:off x="14094" y="7457"/>
                    <a:ext cx="51" cy="18"/>
                  </a:xfrm>
                  <a:custGeom>
                    <a:avLst/>
                    <a:gdLst/>
                    <a:ahLst/>
                    <a:cxnLst>
                      <a:cxn ang="0">
                        <a:pos x="51" y="18"/>
                      </a:cxn>
                      <a:cxn ang="0">
                        <a:pos x="47" y="16"/>
                      </a:cxn>
                      <a:cxn ang="0">
                        <a:pos x="42" y="13"/>
                      </a:cxn>
                      <a:cxn ang="0">
                        <a:pos x="36" y="12"/>
                      </a:cxn>
                      <a:cxn ang="0">
                        <a:pos x="31" y="9"/>
                      </a:cxn>
                      <a:cxn ang="0">
                        <a:pos x="26" y="6"/>
                      </a:cxn>
                      <a:cxn ang="0">
                        <a:pos x="20" y="5"/>
                      </a:cxn>
                      <a:cxn ang="0">
                        <a:pos x="14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1" h="18">
                        <a:moveTo>
                          <a:pt x="51" y="18"/>
                        </a:moveTo>
                        <a:lnTo>
                          <a:pt x="47" y="16"/>
                        </a:lnTo>
                        <a:lnTo>
                          <a:pt x="42" y="13"/>
                        </a:lnTo>
                        <a:lnTo>
                          <a:pt x="36" y="12"/>
                        </a:lnTo>
                        <a:lnTo>
                          <a:pt x="31" y="9"/>
                        </a:lnTo>
                        <a:lnTo>
                          <a:pt x="26" y="6"/>
                        </a:lnTo>
                        <a:lnTo>
                          <a:pt x="20" y="5"/>
                        </a:lnTo>
                        <a:lnTo>
                          <a:pt x="14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0" name="Freeform 510"/>
                  <p:cNvSpPr>
                    <a:spLocks/>
                  </p:cNvSpPr>
                  <p:nvPr/>
                </p:nvSpPr>
                <p:spPr bwMode="auto">
                  <a:xfrm>
                    <a:off x="13885" y="7871"/>
                    <a:ext cx="12" cy="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3"/>
                      </a:cxn>
                      <a:cxn ang="0">
                        <a:pos x="11" y="3"/>
                      </a:cxn>
                      <a:cxn ang="0">
                        <a:pos x="12" y="3"/>
                      </a:cxn>
                    </a:cxnLst>
                    <a:rect l="0" t="0" r="r" b="b"/>
                    <a:pathLst>
                      <a:path w="12" h="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1" y="3"/>
                        </a:lnTo>
                        <a:lnTo>
                          <a:pt x="12" y="3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1" name="Freeform 511"/>
                  <p:cNvSpPr>
                    <a:spLocks/>
                  </p:cNvSpPr>
                  <p:nvPr/>
                </p:nvSpPr>
                <p:spPr bwMode="auto">
                  <a:xfrm>
                    <a:off x="13885" y="7874"/>
                    <a:ext cx="12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13"/>
                      </a:cxn>
                      <a:cxn ang="0">
                        <a:pos x="1" y="12"/>
                      </a:cxn>
                      <a:cxn ang="0">
                        <a:pos x="3" y="11"/>
                      </a:cxn>
                      <a:cxn ang="0">
                        <a:pos x="4" y="8"/>
                      </a:cxn>
                      <a:cxn ang="0">
                        <a:pos x="4" y="7"/>
                      </a:cxn>
                      <a:cxn ang="0">
                        <a:pos x="5" y="5"/>
                      </a:cxn>
                      <a:cxn ang="0">
                        <a:pos x="7" y="4"/>
                      </a:cxn>
                      <a:cxn ang="0">
                        <a:pos x="8" y="3"/>
                      </a:cxn>
                      <a:cxn ang="0">
                        <a:pos x="9" y="1"/>
                      </a:cxn>
                      <a:cxn ang="0">
                        <a:pos x="11" y="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16">
                        <a:moveTo>
                          <a:pt x="0" y="16"/>
                        </a:moveTo>
                        <a:lnTo>
                          <a:pt x="1" y="13"/>
                        </a:lnTo>
                        <a:lnTo>
                          <a:pt x="1" y="12"/>
                        </a:lnTo>
                        <a:lnTo>
                          <a:pt x="3" y="11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7" y="4"/>
                        </a:lnTo>
                        <a:lnTo>
                          <a:pt x="8" y="3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2" name="Freeform 512"/>
                  <p:cNvSpPr>
                    <a:spLocks/>
                  </p:cNvSpPr>
                  <p:nvPr/>
                </p:nvSpPr>
                <p:spPr bwMode="auto">
                  <a:xfrm>
                    <a:off x="13897" y="7698"/>
                    <a:ext cx="133" cy="176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25" y="8"/>
                      </a:cxn>
                      <a:cxn ang="0">
                        <a:pos x="119" y="16"/>
                      </a:cxn>
                      <a:cxn ang="0">
                        <a:pos x="111" y="24"/>
                      </a:cxn>
                      <a:cxn ang="0">
                        <a:pos x="103" y="33"/>
                      </a:cxn>
                      <a:cxn ang="0">
                        <a:pos x="96" y="43"/>
                      </a:cxn>
                      <a:cxn ang="0">
                        <a:pos x="91" y="48"/>
                      </a:cxn>
                      <a:cxn ang="0">
                        <a:pos x="87" y="53"/>
                      </a:cxn>
                      <a:cxn ang="0">
                        <a:pos x="77" y="65"/>
                      </a:cxn>
                      <a:cxn ang="0">
                        <a:pos x="68" y="79"/>
                      </a:cxn>
                      <a:cxn ang="0">
                        <a:pos x="60" y="89"/>
                      </a:cxn>
                      <a:cxn ang="0">
                        <a:pos x="52" y="100"/>
                      </a:cxn>
                      <a:cxn ang="0">
                        <a:pos x="44" y="112"/>
                      </a:cxn>
                      <a:cxn ang="0">
                        <a:pos x="36" y="123"/>
                      </a:cxn>
                      <a:cxn ang="0">
                        <a:pos x="29" y="131"/>
                      </a:cxn>
                      <a:cxn ang="0">
                        <a:pos x="24" y="139"/>
                      </a:cxn>
                      <a:cxn ang="0">
                        <a:pos x="13" y="155"/>
                      </a:cxn>
                      <a:cxn ang="0">
                        <a:pos x="7" y="165"/>
                      </a:cxn>
                      <a:cxn ang="0">
                        <a:pos x="0" y="176"/>
                      </a:cxn>
                    </a:cxnLst>
                    <a:rect l="0" t="0" r="r" b="b"/>
                    <a:pathLst>
                      <a:path w="133" h="176">
                        <a:moveTo>
                          <a:pt x="133" y="0"/>
                        </a:moveTo>
                        <a:lnTo>
                          <a:pt x="125" y="8"/>
                        </a:lnTo>
                        <a:lnTo>
                          <a:pt x="119" y="16"/>
                        </a:lnTo>
                        <a:lnTo>
                          <a:pt x="111" y="24"/>
                        </a:lnTo>
                        <a:lnTo>
                          <a:pt x="103" y="33"/>
                        </a:lnTo>
                        <a:lnTo>
                          <a:pt x="96" y="43"/>
                        </a:lnTo>
                        <a:lnTo>
                          <a:pt x="91" y="48"/>
                        </a:lnTo>
                        <a:lnTo>
                          <a:pt x="87" y="53"/>
                        </a:lnTo>
                        <a:lnTo>
                          <a:pt x="77" y="65"/>
                        </a:lnTo>
                        <a:lnTo>
                          <a:pt x="68" y="79"/>
                        </a:lnTo>
                        <a:lnTo>
                          <a:pt x="60" y="89"/>
                        </a:lnTo>
                        <a:lnTo>
                          <a:pt x="52" y="100"/>
                        </a:lnTo>
                        <a:lnTo>
                          <a:pt x="44" y="112"/>
                        </a:lnTo>
                        <a:lnTo>
                          <a:pt x="36" y="123"/>
                        </a:lnTo>
                        <a:lnTo>
                          <a:pt x="29" y="131"/>
                        </a:lnTo>
                        <a:lnTo>
                          <a:pt x="24" y="139"/>
                        </a:lnTo>
                        <a:lnTo>
                          <a:pt x="13" y="155"/>
                        </a:lnTo>
                        <a:lnTo>
                          <a:pt x="7" y="165"/>
                        </a:lnTo>
                        <a:lnTo>
                          <a:pt x="0" y="17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3" name="Freeform 513"/>
                  <p:cNvSpPr>
                    <a:spLocks/>
                  </p:cNvSpPr>
                  <p:nvPr/>
                </p:nvSpPr>
                <p:spPr bwMode="auto">
                  <a:xfrm>
                    <a:off x="13741" y="7637"/>
                    <a:ext cx="212" cy="253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60" y="9"/>
                      </a:cxn>
                      <a:cxn ang="0">
                        <a:pos x="52" y="17"/>
                      </a:cxn>
                      <a:cxn ang="0">
                        <a:pos x="44" y="26"/>
                      </a:cxn>
                      <a:cxn ang="0">
                        <a:pos x="36" y="36"/>
                      </a:cxn>
                      <a:cxn ang="0">
                        <a:pos x="29" y="44"/>
                      </a:cxn>
                      <a:cxn ang="0">
                        <a:pos x="24" y="50"/>
                      </a:cxn>
                      <a:cxn ang="0">
                        <a:pos x="20" y="56"/>
                      </a:cxn>
                      <a:cxn ang="0">
                        <a:pos x="15" y="62"/>
                      </a:cxn>
                      <a:cxn ang="0">
                        <a:pos x="9" y="69"/>
                      </a:cxn>
                      <a:cxn ang="0">
                        <a:pos x="0" y="81"/>
                      </a:cxn>
                    </a:cxnLst>
                    <a:rect l="0" t="0" r="r" b="b"/>
                    <a:pathLst>
                      <a:path w="68" h="81">
                        <a:moveTo>
                          <a:pt x="68" y="0"/>
                        </a:moveTo>
                        <a:lnTo>
                          <a:pt x="60" y="9"/>
                        </a:lnTo>
                        <a:lnTo>
                          <a:pt x="52" y="17"/>
                        </a:lnTo>
                        <a:lnTo>
                          <a:pt x="44" y="26"/>
                        </a:lnTo>
                        <a:lnTo>
                          <a:pt x="36" y="36"/>
                        </a:lnTo>
                        <a:lnTo>
                          <a:pt x="29" y="44"/>
                        </a:lnTo>
                        <a:lnTo>
                          <a:pt x="24" y="50"/>
                        </a:lnTo>
                        <a:lnTo>
                          <a:pt x="20" y="56"/>
                        </a:lnTo>
                        <a:lnTo>
                          <a:pt x="15" y="62"/>
                        </a:lnTo>
                        <a:lnTo>
                          <a:pt x="9" y="69"/>
                        </a:lnTo>
                        <a:lnTo>
                          <a:pt x="0" y="8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4" name="Freeform 514"/>
                  <p:cNvSpPr>
                    <a:spLocks/>
                  </p:cNvSpPr>
                  <p:nvPr/>
                </p:nvSpPr>
                <p:spPr bwMode="auto">
                  <a:xfrm>
                    <a:off x="14030" y="7695"/>
                    <a:ext cx="12" cy="3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1" y="0"/>
                      </a:cxn>
                      <a:cxn ang="0">
                        <a:pos x="10" y="0"/>
                      </a:cxn>
                      <a:cxn ang="0">
                        <a:pos x="8" y="0"/>
                      </a:cxn>
                      <a:cxn ang="0">
                        <a:pos x="7" y="0"/>
                      </a:cxn>
                      <a:cxn ang="0">
                        <a:pos x="6" y="2"/>
                      </a:cxn>
                      <a:cxn ang="0">
                        <a:pos x="4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2" h="3">
                        <a:moveTo>
                          <a:pt x="12" y="0"/>
                        </a:move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5" name="Freeform 515"/>
                  <p:cNvSpPr>
                    <a:spLocks/>
                  </p:cNvSpPr>
                  <p:nvPr/>
                </p:nvSpPr>
                <p:spPr bwMode="auto">
                  <a:xfrm>
                    <a:off x="13953" y="7627"/>
                    <a:ext cx="32" cy="1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" y="8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8" y="4"/>
                      </a:cxn>
                      <a:cxn ang="0">
                        <a:pos x="11" y="3"/>
                      </a:cxn>
                      <a:cxn ang="0">
                        <a:pos x="11" y="2"/>
                      </a:cxn>
                      <a:cxn ang="0">
                        <a:pos x="12" y="2"/>
                      </a:cxn>
                      <a:cxn ang="0">
                        <a:pos x="13" y="2"/>
                      </a:cxn>
                      <a:cxn ang="0">
                        <a:pos x="15" y="2"/>
                      </a:cxn>
                      <a:cxn ang="0">
                        <a:pos x="16" y="2"/>
                      </a:cxn>
                      <a:cxn ang="0">
                        <a:pos x="19" y="0"/>
                      </a:cxn>
                      <a:cxn ang="0">
                        <a:pos x="20" y="0"/>
                      </a:cxn>
                      <a:cxn ang="0">
                        <a:pos x="21" y="0"/>
                      </a:cxn>
                      <a:cxn ang="0">
                        <a:pos x="23" y="2"/>
                      </a:cxn>
                      <a:cxn ang="0">
                        <a:pos x="24" y="2"/>
                      </a:cxn>
                      <a:cxn ang="0">
                        <a:pos x="25" y="2"/>
                      </a:cxn>
                      <a:cxn ang="0">
                        <a:pos x="27" y="3"/>
                      </a:cxn>
                      <a:cxn ang="0">
                        <a:pos x="28" y="3"/>
                      </a:cxn>
                      <a:cxn ang="0">
                        <a:pos x="31" y="4"/>
                      </a:cxn>
                      <a:cxn ang="0">
                        <a:pos x="32" y="6"/>
                      </a:cxn>
                    </a:cxnLst>
                    <a:rect l="0" t="0" r="r" b="b"/>
                    <a:pathLst>
                      <a:path w="32" h="10">
                        <a:moveTo>
                          <a:pt x="0" y="10"/>
                        </a:moveTo>
                        <a:lnTo>
                          <a:pt x="1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8" y="4"/>
                        </a:lnTo>
                        <a:lnTo>
                          <a:pt x="11" y="3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31" y="4"/>
                        </a:lnTo>
                        <a:lnTo>
                          <a:pt x="32" y="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6" name="Line 5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128" y="7571"/>
                    <a:ext cx="5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7" name="Freeform 517"/>
                  <p:cNvSpPr>
                    <a:spLocks/>
                  </p:cNvSpPr>
                  <p:nvPr/>
                </p:nvSpPr>
                <p:spPr bwMode="auto">
                  <a:xfrm>
                    <a:off x="13643" y="7447"/>
                    <a:ext cx="187" cy="87"/>
                  </a:xfrm>
                  <a:custGeom>
                    <a:avLst/>
                    <a:gdLst/>
                    <a:ahLst/>
                    <a:cxnLst>
                      <a:cxn ang="0">
                        <a:pos x="0" y="87"/>
                      </a:cxn>
                      <a:cxn ang="0">
                        <a:pos x="8" y="86"/>
                      </a:cxn>
                      <a:cxn ang="0">
                        <a:pos x="14" y="84"/>
                      </a:cxn>
                      <a:cxn ang="0">
                        <a:pos x="21" y="82"/>
                      </a:cxn>
                      <a:cxn ang="0">
                        <a:pos x="28" y="80"/>
                      </a:cxn>
                      <a:cxn ang="0">
                        <a:pos x="32" y="79"/>
                      </a:cxn>
                      <a:cxn ang="0">
                        <a:pos x="37" y="78"/>
                      </a:cxn>
                      <a:cxn ang="0">
                        <a:pos x="45" y="75"/>
                      </a:cxn>
                      <a:cxn ang="0">
                        <a:pos x="53" y="72"/>
                      </a:cxn>
                      <a:cxn ang="0">
                        <a:pos x="58" y="70"/>
                      </a:cxn>
                      <a:cxn ang="0">
                        <a:pos x="65" y="68"/>
                      </a:cxn>
                      <a:cxn ang="0">
                        <a:pos x="70" y="66"/>
                      </a:cxn>
                      <a:cxn ang="0">
                        <a:pos x="76" y="63"/>
                      </a:cxn>
                      <a:cxn ang="0">
                        <a:pos x="85" y="59"/>
                      </a:cxn>
                      <a:cxn ang="0">
                        <a:pos x="96" y="55"/>
                      </a:cxn>
                      <a:cxn ang="0">
                        <a:pos x="103" y="50"/>
                      </a:cxn>
                      <a:cxn ang="0">
                        <a:pos x="113" y="46"/>
                      </a:cxn>
                      <a:cxn ang="0">
                        <a:pos x="121" y="42"/>
                      </a:cxn>
                      <a:cxn ang="0">
                        <a:pos x="127" y="38"/>
                      </a:cxn>
                      <a:cxn ang="0">
                        <a:pos x="135" y="34"/>
                      </a:cxn>
                      <a:cxn ang="0">
                        <a:pos x="141" y="30"/>
                      </a:cxn>
                      <a:cxn ang="0">
                        <a:pos x="146" y="27"/>
                      </a:cxn>
                      <a:cxn ang="0">
                        <a:pos x="151" y="23"/>
                      </a:cxn>
                      <a:cxn ang="0">
                        <a:pos x="158" y="19"/>
                      </a:cxn>
                      <a:cxn ang="0">
                        <a:pos x="165" y="15"/>
                      </a:cxn>
                      <a:cxn ang="0">
                        <a:pos x="171" y="10"/>
                      </a:cxn>
                      <a:cxn ang="0">
                        <a:pos x="185" y="2"/>
                      </a:cxn>
                      <a:cxn ang="0">
                        <a:pos x="187" y="0"/>
                      </a:cxn>
                    </a:cxnLst>
                    <a:rect l="0" t="0" r="r" b="b"/>
                    <a:pathLst>
                      <a:path w="187" h="87">
                        <a:moveTo>
                          <a:pt x="0" y="87"/>
                        </a:moveTo>
                        <a:lnTo>
                          <a:pt x="8" y="86"/>
                        </a:lnTo>
                        <a:lnTo>
                          <a:pt x="14" y="84"/>
                        </a:lnTo>
                        <a:lnTo>
                          <a:pt x="21" y="82"/>
                        </a:lnTo>
                        <a:lnTo>
                          <a:pt x="28" y="80"/>
                        </a:lnTo>
                        <a:lnTo>
                          <a:pt x="32" y="79"/>
                        </a:lnTo>
                        <a:lnTo>
                          <a:pt x="37" y="78"/>
                        </a:lnTo>
                        <a:lnTo>
                          <a:pt x="45" y="75"/>
                        </a:lnTo>
                        <a:lnTo>
                          <a:pt x="53" y="72"/>
                        </a:lnTo>
                        <a:lnTo>
                          <a:pt x="58" y="70"/>
                        </a:lnTo>
                        <a:lnTo>
                          <a:pt x="65" y="68"/>
                        </a:lnTo>
                        <a:lnTo>
                          <a:pt x="70" y="66"/>
                        </a:lnTo>
                        <a:lnTo>
                          <a:pt x="76" y="63"/>
                        </a:lnTo>
                        <a:lnTo>
                          <a:pt x="85" y="59"/>
                        </a:lnTo>
                        <a:lnTo>
                          <a:pt x="96" y="55"/>
                        </a:lnTo>
                        <a:lnTo>
                          <a:pt x="103" y="50"/>
                        </a:lnTo>
                        <a:lnTo>
                          <a:pt x="113" y="46"/>
                        </a:lnTo>
                        <a:lnTo>
                          <a:pt x="121" y="42"/>
                        </a:lnTo>
                        <a:lnTo>
                          <a:pt x="127" y="38"/>
                        </a:lnTo>
                        <a:lnTo>
                          <a:pt x="135" y="34"/>
                        </a:lnTo>
                        <a:lnTo>
                          <a:pt x="141" y="30"/>
                        </a:lnTo>
                        <a:lnTo>
                          <a:pt x="146" y="27"/>
                        </a:lnTo>
                        <a:lnTo>
                          <a:pt x="151" y="23"/>
                        </a:lnTo>
                        <a:lnTo>
                          <a:pt x="158" y="19"/>
                        </a:lnTo>
                        <a:lnTo>
                          <a:pt x="165" y="15"/>
                        </a:lnTo>
                        <a:lnTo>
                          <a:pt x="171" y="10"/>
                        </a:lnTo>
                        <a:lnTo>
                          <a:pt x="185" y="2"/>
                        </a:lnTo>
                        <a:lnTo>
                          <a:pt x="187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8" name="Freeform 518"/>
                  <p:cNvSpPr>
                    <a:spLocks/>
                  </p:cNvSpPr>
                  <p:nvPr/>
                </p:nvSpPr>
                <p:spPr bwMode="auto">
                  <a:xfrm>
                    <a:off x="13897" y="7390"/>
                    <a:ext cx="363" cy="81"/>
                  </a:xfrm>
                  <a:custGeom>
                    <a:avLst/>
                    <a:gdLst/>
                    <a:ahLst/>
                    <a:cxnLst>
                      <a:cxn ang="0">
                        <a:pos x="0" y="81"/>
                      </a:cxn>
                      <a:cxn ang="0">
                        <a:pos x="24" y="73"/>
                      </a:cxn>
                      <a:cxn ang="0">
                        <a:pos x="36" y="69"/>
                      </a:cxn>
                      <a:cxn ang="0">
                        <a:pos x="53" y="63"/>
                      </a:cxn>
                      <a:cxn ang="0">
                        <a:pos x="71" y="57"/>
                      </a:cxn>
                      <a:cxn ang="0">
                        <a:pos x="87" y="52"/>
                      </a:cxn>
                      <a:cxn ang="0">
                        <a:pos x="101" y="47"/>
                      </a:cxn>
                      <a:cxn ang="0">
                        <a:pos x="117" y="41"/>
                      </a:cxn>
                      <a:cxn ang="0">
                        <a:pos x="132" y="37"/>
                      </a:cxn>
                      <a:cxn ang="0">
                        <a:pos x="147" y="33"/>
                      </a:cxn>
                      <a:cxn ang="0">
                        <a:pos x="160" y="29"/>
                      </a:cxn>
                      <a:cxn ang="0">
                        <a:pos x="173" y="25"/>
                      </a:cxn>
                      <a:cxn ang="0">
                        <a:pos x="187" y="23"/>
                      </a:cxn>
                      <a:cxn ang="0">
                        <a:pos x="201" y="19"/>
                      </a:cxn>
                      <a:cxn ang="0">
                        <a:pos x="216" y="16"/>
                      </a:cxn>
                      <a:cxn ang="0">
                        <a:pos x="229" y="13"/>
                      </a:cxn>
                      <a:cxn ang="0">
                        <a:pos x="243" y="11"/>
                      </a:cxn>
                      <a:cxn ang="0">
                        <a:pos x="255" y="9"/>
                      </a:cxn>
                      <a:cxn ang="0">
                        <a:pos x="267" y="7"/>
                      </a:cxn>
                      <a:cxn ang="0">
                        <a:pos x="279" y="5"/>
                      </a:cxn>
                      <a:cxn ang="0">
                        <a:pos x="291" y="4"/>
                      </a:cxn>
                      <a:cxn ang="0">
                        <a:pos x="301" y="3"/>
                      </a:cxn>
                      <a:cxn ang="0">
                        <a:pos x="312" y="3"/>
                      </a:cxn>
                      <a:cxn ang="0">
                        <a:pos x="323" y="1"/>
                      </a:cxn>
                      <a:cxn ang="0">
                        <a:pos x="332" y="1"/>
                      </a:cxn>
                      <a:cxn ang="0">
                        <a:pos x="341" y="0"/>
                      </a:cxn>
                      <a:cxn ang="0">
                        <a:pos x="351" y="0"/>
                      </a:cxn>
                      <a:cxn ang="0">
                        <a:pos x="356" y="0"/>
                      </a:cxn>
                      <a:cxn ang="0">
                        <a:pos x="363" y="0"/>
                      </a:cxn>
                    </a:cxnLst>
                    <a:rect l="0" t="0" r="r" b="b"/>
                    <a:pathLst>
                      <a:path w="363" h="81">
                        <a:moveTo>
                          <a:pt x="0" y="81"/>
                        </a:moveTo>
                        <a:lnTo>
                          <a:pt x="24" y="73"/>
                        </a:lnTo>
                        <a:lnTo>
                          <a:pt x="36" y="69"/>
                        </a:lnTo>
                        <a:lnTo>
                          <a:pt x="53" y="63"/>
                        </a:lnTo>
                        <a:lnTo>
                          <a:pt x="71" y="57"/>
                        </a:lnTo>
                        <a:lnTo>
                          <a:pt x="87" y="52"/>
                        </a:lnTo>
                        <a:lnTo>
                          <a:pt x="101" y="47"/>
                        </a:lnTo>
                        <a:lnTo>
                          <a:pt x="117" y="41"/>
                        </a:lnTo>
                        <a:lnTo>
                          <a:pt x="132" y="37"/>
                        </a:lnTo>
                        <a:lnTo>
                          <a:pt x="147" y="33"/>
                        </a:lnTo>
                        <a:lnTo>
                          <a:pt x="160" y="29"/>
                        </a:lnTo>
                        <a:lnTo>
                          <a:pt x="173" y="25"/>
                        </a:lnTo>
                        <a:lnTo>
                          <a:pt x="187" y="23"/>
                        </a:lnTo>
                        <a:lnTo>
                          <a:pt x="201" y="19"/>
                        </a:lnTo>
                        <a:lnTo>
                          <a:pt x="216" y="16"/>
                        </a:lnTo>
                        <a:lnTo>
                          <a:pt x="229" y="13"/>
                        </a:lnTo>
                        <a:lnTo>
                          <a:pt x="243" y="11"/>
                        </a:lnTo>
                        <a:lnTo>
                          <a:pt x="255" y="9"/>
                        </a:lnTo>
                        <a:lnTo>
                          <a:pt x="267" y="7"/>
                        </a:lnTo>
                        <a:lnTo>
                          <a:pt x="279" y="5"/>
                        </a:lnTo>
                        <a:lnTo>
                          <a:pt x="291" y="4"/>
                        </a:lnTo>
                        <a:lnTo>
                          <a:pt x="301" y="3"/>
                        </a:lnTo>
                        <a:lnTo>
                          <a:pt x="312" y="3"/>
                        </a:lnTo>
                        <a:lnTo>
                          <a:pt x="323" y="1"/>
                        </a:lnTo>
                        <a:lnTo>
                          <a:pt x="332" y="1"/>
                        </a:lnTo>
                        <a:lnTo>
                          <a:pt x="341" y="0"/>
                        </a:lnTo>
                        <a:lnTo>
                          <a:pt x="351" y="0"/>
                        </a:lnTo>
                        <a:lnTo>
                          <a:pt x="356" y="0"/>
                        </a:lnTo>
                        <a:lnTo>
                          <a:pt x="363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9" name="Freeform 519"/>
                  <p:cNvSpPr>
                    <a:spLocks/>
                  </p:cNvSpPr>
                  <p:nvPr/>
                </p:nvSpPr>
                <p:spPr bwMode="auto">
                  <a:xfrm>
                    <a:off x="13830" y="7269"/>
                    <a:ext cx="311" cy="178"/>
                  </a:xfrm>
                  <a:custGeom>
                    <a:avLst/>
                    <a:gdLst/>
                    <a:ahLst/>
                    <a:cxnLst>
                      <a:cxn ang="0">
                        <a:pos x="0" y="178"/>
                      </a:cxn>
                      <a:cxn ang="0">
                        <a:pos x="23" y="162"/>
                      </a:cxn>
                      <a:cxn ang="0">
                        <a:pos x="38" y="153"/>
                      </a:cxn>
                      <a:cxn ang="0">
                        <a:pos x="56" y="140"/>
                      </a:cxn>
                      <a:cxn ang="0">
                        <a:pos x="67" y="133"/>
                      </a:cxn>
                      <a:cxn ang="0">
                        <a:pos x="76" y="126"/>
                      </a:cxn>
                      <a:cxn ang="0">
                        <a:pos x="87" y="120"/>
                      </a:cxn>
                      <a:cxn ang="0">
                        <a:pos x="100" y="112"/>
                      </a:cxn>
                      <a:cxn ang="0">
                        <a:pos x="114" y="104"/>
                      </a:cxn>
                      <a:cxn ang="0">
                        <a:pos x="126" y="96"/>
                      </a:cxn>
                      <a:cxn ang="0">
                        <a:pos x="136" y="89"/>
                      </a:cxn>
                      <a:cxn ang="0">
                        <a:pos x="147" y="84"/>
                      </a:cxn>
                      <a:cxn ang="0">
                        <a:pos x="158" y="77"/>
                      </a:cxn>
                      <a:cxn ang="0">
                        <a:pos x="166" y="73"/>
                      </a:cxn>
                      <a:cxn ang="0">
                        <a:pos x="174" y="69"/>
                      </a:cxn>
                      <a:cxn ang="0">
                        <a:pos x="188" y="61"/>
                      </a:cxn>
                      <a:cxn ang="0">
                        <a:pos x="198" y="56"/>
                      </a:cxn>
                      <a:cxn ang="0">
                        <a:pos x="207" y="52"/>
                      </a:cxn>
                      <a:cxn ang="0">
                        <a:pos x="216" y="46"/>
                      </a:cxn>
                      <a:cxn ang="0">
                        <a:pos x="226" y="42"/>
                      </a:cxn>
                      <a:cxn ang="0">
                        <a:pos x="236" y="37"/>
                      </a:cxn>
                      <a:cxn ang="0">
                        <a:pos x="243" y="33"/>
                      </a:cxn>
                      <a:cxn ang="0">
                        <a:pos x="258" y="26"/>
                      </a:cxn>
                      <a:cxn ang="0">
                        <a:pos x="276" y="18"/>
                      </a:cxn>
                      <a:cxn ang="0">
                        <a:pos x="284" y="14"/>
                      </a:cxn>
                      <a:cxn ang="0">
                        <a:pos x="290" y="10"/>
                      </a:cxn>
                      <a:cxn ang="0">
                        <a:pos x="296" y="8"/>
                      </a:cxn>
                      <a:cxn ang="0">
                        <a:pos x="300" y="6"/>
                      </a:cxn>
                      <a:cxn ang="0">
                        <a:pos x="304" y="4"/>
                      </a:cxn>
                      <a:cxn ang="0">
                        <a:pos x="307" y="1"/>
                      </a:cxn>
                      <a:cxn ang="0">
                        <a:pos x="311" y="0"/>
                      </a:cxn>
                    </a:cxnLst>
                    <a:rect l="0" t="0" r="r" b="b"/>
                    <a:pathLst>
                      <a:path w="311" h="178">
                        <a:moveTo>
                          <a:pt x="0" y="178"/>
                        </a:moveTo>
                        <a:lnTo>
                          <a:pt x="23" y="162"/>
                        </a:lnTo>
                        <a:lnTo>
                          <a:pt x="38" y="153"/>
                        </a:lnTo>
                        <a:lnTo>
                          <a:pt x="56" y="140"/>
                        </a:lnTo>
                        <a:lnTo>
                          <a:pt x="67" y="133"/>
                        </a:lnTo>
                        <a:lnTo>
                          <a:pt x="76" y="126"/>
                        </a:lnTo>
                        <a:lnTo>
                          <a:pt x="87" y="120"/>
                        </a:lnTo>
                        <a:lnTo>
                          <a:pt x="100" y="112"/>
                        </a:lnTo>
                        <a:lnTo>
                          <a:pt x="114" y="104"/>
                        </a:lnTo>
                        <a:lnTo>
                          <a:pt x="126" y="96"/>
                        </a:lnTo>
                        <a:lnTo>
                          <a:pt x="136" y="89"/>
                        </a:lnTo>
                        <a:lnTo>
                          <a:pt x="147" y="84"/>
                        </a:lnTo>
                        <a:lnTo>
                          <a:pt x="158" y="77"/>
                        </a:lnTo>
                        <a:lnTo>
                          <a:pt x="166" y="73"/>
                        </a:lnTo>
                        <a:lnTo>
                          <a:pt x="174" y="69"/>
                        </a:lnTo>
                        <a:lnTo>
                          <a:pt x="188" y="61"/>
                        </a:lnTo>
                        <a:lnTo>
                          <a:pt x="198" y="56"/>
                        </a:lnTo>
                        <a:lnTo>
                          <a:pt x="207" y="52"/>
                        </a:lnTo>
                        <a:lnTo>
                          <a:pt x="216" y="46"/>
                        </a:lnTo>
                        <a:lnTo>
                          <a:pt x="226" y="42"/>
                        </a:lnTo>
                        <a:lnTo>
                          <a:pt x="236" y="37"/>
                        </a:lnTo>
                        <a:lnTo>
                          <a:pt x="243" y="33"/>
                        </a:lnTo>
                        <a:lnTo>
                          <a:pt x="258" y="26"/>
                        </a:lnTo>
                        <a:lnTo>
                          <a:pt x="276" y="18"/>
                        </a:lnTo>
                        <a:lnTo>
                          <a:pt x="284" y="14"/>
                        </a:lnTo>
                        <a:lnTo>
                          <a:pt x="290" y="10"/>
                        </a:lnTo>
                        <a:lnTo>
                          <a:pt x="296" y="8"/>
                        </a:lnTo>
                        <a:lnTo>
                          <a:pt x="300" y="6"/>
                        </a:lnTo>
                        <a:lnTo>
                          <a:pt x="304" y="4"/>
                        </a:lnTo>
                        <a:lnTo>
                          <a:pt x="307" y="1"/>
                        </a:lnTo>
                        <a:lnTo>
                          <a:pt x="311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0" name="Freeform 520"/>
                  <p:cNvSpPr>
                    <a:spLocks/>
                  </p:cNvSpPr>
                  <p:nvPr/>
                </p:nvSpPr>
                <p:spPr bwMode="auto">
                  <a:xfrm>
                    <a:off x="14260" y="7342"/>
                    <a:ext cx="45" cy="49"/>
                  </a:xfrm>
                  <a:custGeom>
                    <a:avLst/>
                    <a:gdLst/>
                    <a:ahLst/>
                    <a:cxnLst>
                      <a:cxn ang="0">
                        <a:pos x="34" y="49"/>
                      </a:cxn>
                      <a:cxn ang="0">
                        <a:pos x="37" y="49"/>
                      </a:cxn>
                      <a:cxn ang="0">
                        <a:pos x="40" y="48"/>
                      </a:cxn>
                      <a:cxn ang="0">
                        <a:pos x="41" y="48"/>
                      </a:cxn>
                      <a:cxn ang="0">
                        <a:pos x="42" y="48"/>
                      </a:cxn>
                      <a:cxn ang="0">
                        <a:pos x="44" y="48"/>
                      </a:cxn>
                      <a:cxn ang="0">
                        <a:pos x="45" y="47"/>
                      </a:cxn>
                      <a:cxn ang="0">
                        <a:pos x="45" y="45"/>
                      </a:cxn>
                      <a:cxn ang="0">
                        <a:pos x="44" y="45"/>
                      </a:cxn>
                      <a:cxn ang="0">
                        <a:pos x="44" y="44"/>
                      </a:cxn>
                      <a:cxn ang="0">
                        <a:pos x="42" y="44"/>
                      </a:cxn>
                      <a:cxn ang="0">
                        <a:pos x="42" y="43"/>
                      </a:cxn>
                      <a:cxn ang="0">
                        <a:pos x="40" y="40"/>
                      </a:cxn>
                      <a:cxn ang="0">
                        <a:pos x="38" y="39"/>
                      </a:cxn>
                      <a:cxn ang="0">
                        <a:pos x="36" y="36"/>
                      </a:cxn>
                      <a:cxn ang="0">
                        <a:pos x="29" y="31"/>
                      </a:cxn>
                      <a:cxn ang="0">
                        <a:pos x="25" y="27"/>
                      </a:cxn>
                      <a:cxn ang="0">
                        <a:pos x="20" y="23"/>
                      </a:cxn>
                      <a:cxn ang="0">
                        <a:pos x="14" y="17"/>
                      </a:cxn>
                      <a:cxn ang="0">
                        <a:pos x="10" y="12"/>
                      </a:cxn>
                      <a:cxn ang="0">
                        <a:pos x="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49">
                        <a:moveTo>
                          <a:pt x="34" y="49"/>
                        </a:moveTo>
                        <a:lnTo>
                          <a:pt x="37" y="49"/>
                        </a:lnTo>
                        <a:lnTo>
                          <a:pt x="40" y="48"/>
                        </a:lnTo>
                        <a:lnTo>
                          <a:pt x="41" y="48"/>
                        </a:lnTo>
                        <a:lnTo>
                          <a:pt x="42" y="48"/>
                        </a:lnTo>
                        <a:lnTo>
                          <a:pt x="44" y="48"/>
                        </a:lnTo>
                        <a:lnTo>
                          <a:pt x="45" y="47"/>
                        </a:lnTo>
                        <a:lnTo>
                          <a:pt x="45" y="45"/>
                        </a:lnTo>
                        <a:lnTo>
                          <a:pt x="44" y="45"/>
                        </a:lnTo>
                        <a:lnTo>
                          <a:pt x="44" y="44"/>
                        </a:lnTo>
                        <a:lnTo>
                          <a:pt x="42" y="44"/>
                        </a:lnTo>
                        <a:lnTo>
                          <a:pt x="42" y="43"/>
                        </a:lnTo>
                        <a:lnTo>
                          <a:pt x="40" y="40"/>
                        </a:lnTo>
                        <a:lnTo>
                          <a:pt x="38" y="39"/>
                        </a:lnTo>
                        <a:lnTo>
                          <a:pt x="36" y="36"/>
                        </a:lnTo>
                        <a:lnTo>
                          <a:pt x="29" y="31"/>
                        </a:lnTo>
                        <a:lnTo>
                          <a:pt x="25" y="27"/>
                        </a:lnTo>
                        <a:lnTo>
                          <a:pt x="20" y="23"/>
                        </a:lnTo>
                        <a:lnTo>
                          <a:pt x="14" y="17"/>
                        </a:lnTo>
                        <a:lnTo>
                          <a:pt x="10" y="12"/>
                        </a:lnTo>
                        <a:lnTo>
                          <a:pt x="5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1" name="Freeform 521"/>
                  <p:cNvSpPr>
                    <a:spLocks/>
                  </p:cNvSpPr>
                  <p:nvPr/>
                </p:nvSpPr>
                <p:spPr bwMode="auto">
                  <a:xfrm>
                    <a:off x="14141" y="7243"/>
                    <a:ext cx="21" cy="26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3" y="24"/>
                      </a:cxn>
                      <a:cxn ang="0">
                        <a:pos x="4" y="23"/>
                      </a:cxn>
                      <a:cxn ang="0">
                        <a:pos x="7" y="20"/>
                      </a:cxn>
                      <a:cxn ang="0">
                        <a:pos x="9" y="19"/>
                      </a:cxn>
                      <a:cxn ang="0">
                        <a:pos x="12" y="18"/>
                      </a:cxn>
                      <a:cxn ang="0">
                        <a:pos x="15" y="15"/>
                      </a:cxn>
                      <a:cxn ang="0">
                        <a:pos x="16" y="14"/>
                      </a:cxn>
                      <a:cxn ang="0">
                        <a:pos x="17" y="12"/>
                      </a:cxn>
                      <a:cxn ang="0">
                        <a:pos x="17" y="11"/>
                      </a:cxn>
                      <a:cxn ang="0">
                        <a:pos x="19" y="10"/>
                      </a:cxn>
                      <a:cxn ang="0">
                        <a:pos x="19" y="8"/>
                      </a:cxn>
                      <a:cxn ang="0">
                        <a:pos x="20" y="7"/>
                      </a:cxn>
                      <a:cxn ang="0">
                        <a:pos x="20" y="6"/>
                      </a:cxn>
                      <a:cxn ang="0">
                        <a:pos x="21" y="4"/>
                      </a:cxn>
                      <a:cxn ang="0">
                        <a:pos x="21" y="2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1" h="26">
                        <a:moveTo>
                          <a:pt x="0" y="26"/>
                        </a:moveTo>
                        <a:lnTo>
                          <a:pt x="3" y="24"/>
                        </a:lnTo>
                        <a:lnTo>
                          <a:pt x="4" y="23"/>
                        </a:lnTo>
                        <a:lnTo>
                          <a:pt x="7" y="20"/>
                        </a:lnTo>
                        <a:lnTo>
                          <a:pt x="9" y="19"/>
                        </a:lnTo>
                        <a:lnTo>
                          <a:pt x="12" y="18"/>
                        </a:lnTo>
                        <a:lnTo>
                          <a:pt x="15" y="15"/>
                        </a:lnTo>
                        <a:lnTo>
                          <a:pt x="16" y="14"/>
                        </a:lnTo>
                        <a:lnTo>
                          <a:pt x="17" y="12"/>
                        </a:lnTo>
                        <a:lnTo>
                          <a:pt x="17" y="11"/>
                        </a:lnTo>
                        <a:lnTo>
                          <a:pt x="19" y="10"/>
                        </a:lnTo>
                        <a:lnTo>
                          <a:pt x="19" y="8"/>
                        </a:lnTo>
                        <a:lnTo>
                          <a:pt x="20" y="7"/>
                        </a:lnTo>
                        <a:lnTo>
                          <a:pt x="20" y="6"/>
                        </a:lnTo>
                        <a:lnTo>
                          <a:pt x="21" y="4"/>
                        </a:lnTo>
                        <a:lnTo>
                          <a:pt x="21" y="2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2" name="Freeform 522"/>
                  <p:cNvSpPr>
                    <a:spLocks/>
                  </p:cNvSpPr>
                  <p:nvPr/>
                </p:nvSpPr>
                <p:spPr bwMode="auto">
                  <a:xfrm>
                    <a:off x="14030" y="7695"/>
                    <a:ext cx="482" cy="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82" y="3"/>
                      </a:cxn>
                      <a:cxn ang="0">
                        <a:pos x="482" y="0"/>
                      </a:cxn>
                    </a:cxnLst>
                    <a:rect l="0" t="0" r="r" b="b"/>
                    <a:pathLst>
                      <a:path w="482" h="3">
                        <a:moveTo>
                          <a:pt x="0" y="3"/>
                        </a:moveTo>
                        <a:lnTo>
                          <a:pt x="482" y="3"/>
                        </a:lnTo>
                        <a:lnTo>
                          <a:pt x="48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3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12" y="7874"/>
                    <a:ext cx="1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4" name="Freeform 524"/>
                  <p:cNvSpPr>
                    <a:spLocks/>
                  </p:cNvSpPr>
                  <p:nvPr/>
                </p:nvSpPr>
                <p:spPr bwMode="auto">
                  <a:xfrm>
                    <a:off x="13897" y="7698"/>
                    <a:ext cx="615" cy="17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615" y="176"/>
                      </a:cxn>
                      <a:cxn ang="0">
                        <a:pos x="615" y="0"/>
                      </a:cxn>
                    </a:cxnLst>
                    <a:rect l="0" t="0" r="r" b="b"/>
                    <a:pathLst>
                      <a:path w="615" h="176">
                        <a:moveTo>
                          <a:pt x="0" y="176"/>
                        </a:moveTo>
                        <a:lnTo>
                          <a:pt x="615" y="176"/>
                        </a:lnTo>
                        <a:lnTo>
                          <a:pt x="615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3439" y="8103"/>
                    <a:ext cx="7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6" name="Line 5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160" y="8103"/>
                    <a:ext cx="27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7" name="Line 5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16" y="81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8" name="Line 5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39" y="81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0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3317" y="81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0" name="Line 5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75" y="7571"/>
                    <a:ext cx="1" cy="12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1" name="Line 5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75" y="7955"/>
                    <a:ext cx="1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2" name="Freeform 532"/>
                  <p:cNvSpPr>
                    <a:spLocks/>
                  </p:cNvSpPr>
                  <p:nvPr/>
                </p:nvSpPr>
                <p:spPr bwMode="auto">
                  <a:xfrm>
                    <a:off x="13276" y="7955"/>
                    <a:ext cx="41" cy="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7" y="8"/>
                      </a:cxn>
                      <a:cxn ang="0">
                        <a:pos x="9" y="14"/>
                      </a:cxn>
                      <a:cxn ang="0">
                        <a:pos x="13" y="19"/>
                      </a:cxn>
                      <a:cxn ang="0">
                        <a:pos x="17" y="24"/>
                      </a:cxn>
                      <a:cxn ang="0">
                        <a:pos x="23" y="30"/>
                      </a:cxn>
                      <a:cxn ang="0">
                        <a:pos x="27" y="35"/>
                      </a:cxn>
                      <a:cxn ang="0">
                        <a:pos x="32" y="40"/>
                      </a:cxn>
                      <a:cxn ang="0">
                        <a:pos x="36" y="46"/>
                      </a:cxn>
                      <a:cxn ang="0">
                        <a:pos x="41" y="51"/>
                      </a:cxn>
                    </a:cxnLst>
                    <a:rect l="0" t="0" r="r" b="b"/>
                    <a:pathLst>
                      <a:path w="41" h="51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7" y="8"/>
                        </a:lnTo>
                        <a:lnTo>
                          <a:pt x="9" y="14"/>
                        </a:lnTo>
                        <a:lnTo>
                          <a:pt x="13" y="19"/>
                        </a:lnTo>
                        <a:lnTo>
                          <a:pt x="17" y="24"/>
                        </a:lnTo>
                        <a:lnTo>
                          <a:pt x="23" y="30"/>
                        </a:lnTo>
                        <a:lnTo>
                          <a:pt x="27" y="35"/>
                        </a:lnTo>
                        <a:lnTo>
                          <a:pt x="32" y="40"/>
                        </a:lnTo>
                        <a:lnTo>
                          <a:pt x="36" y="46"/>
                        </a:lnTo>
                        <a:lnTo>
                          <a:pt x="41" y="5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3" name="Freeform 533"/>
                  <p:cNvSpPr>
                    <a:spLocks/>
                  </p:cNvSpPr>
                  <p:nvPr/>
                </p:nvSpPr>
                <p:spPr bwMode="auto">
                  <a:xfrm>
                    <a:off x="12677" y="7139"/>
                    <a:ext cx="364" cy="58"/>
                  </a:xfrm>
                  <a:custGeom>
                    <a:avLst/>
                    <a:gdLst/>
                    <a:ahLst/>
                    <a:cxnLst>
                      <a:cxn ang="0">
                        <a:pos x="364" y="58"/>
                      </a:cxn>
                      <a:cxn ang="0">
                        <a:pos x="354" y="54"/>
                      </a:cxn>
                      <a:cxn ang="0">
                        <a:pos x="344" y="51"/>
                      </a:cxn>
                      <a:cxn ang="0">
                        <a:pos x="332" y="48"/>
                      </a:cxn>
                      <a:cxn ang="0">
                        <a:pos x="322" y="44"/>
                      </a:cxn>
                      <a:cxn ang="0">
                        <a:pos x="311" y="42"/>
                      </a:cxn>
                      <a:cxn ang="0">
                        <a:pos x="300" y="39"/>
                      </a:cxn>
                      <a:cxn ang="0">
                        <a:pos x="291" y="38"/>
                      </a:cxn>
                      <a:cxn ang="0">
                        <a:pos x="280" y="35"/>
                      </a:cxn>
                      <a:cxn ang="0">
                        <a:pos x="274" y="34"/>
                      </a:cxn>
                      <a:cxn ang="0">
                        <a:pos x="266" y="32"/>
                      </a:cxn>
                      <a:cxn ang="0">
                        <a:pos x="251" y="30"/>
                      </a:cxn>
                      <a:cxn ang="0">
                        <a:pos x="238" y="27"/>
                      </a:cxn>
                      <a:cxn ang="0">
                        <a:pos x="223" y="24"/>
                      </a:cxn>
                      <a:cxn ang="0">
                        <a:pos x="208" y="22"/>
                      </a:cxn>
                      <a:cxn ang="0">
                        <a:pos x="199" y="20"/>
                      </a:cxn>
                      <a:cxn ang="0">
                        <a:pos x="188" y="19"/>
                      </a:cxn>
                      <a:cxn ang="0">
                        <a:pos x="168" y="16"/>
                      </a:cxn>
                      <a:cxn ang="0">
                        <a:pos x="148" y="14"/>
                      </a:cxn>
                      <a:cxn ang="0">
                        <a:pos x="131" y="12"/>
                      </a:cxn>
                      <a:cxn ang="0">
                        <a:pos x="115" y="10"/>
                      </a:cxn>
                      <a:cxn ang="0">
                        <a:pos x="98" y="8"/>
                      </a:cxn>
                      <a:cxn ang="0">
                        <a:pos x="86" y="7"/>
                      </a:cxn>
                      <a:cxn ang="0">
                        <a:pos x="72" y="6"/>
                      </a:cxn>
                      <a:cxn ang="0">
                        <a:pos x="47" y="3"/>
                      </a:cxn>
                      <a:cxn ang="0">
                        <a:pos x="23" y="2"/>
                      </a:cxn>
                      <a:cxn ang="0">
                        <a:pos x="0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64" h="58">
                        <a:moveTo>
                          <a:pt x="364" y="58"/>
                        </a:moveTo>
                        <a:lnTo>
                          <a:pt x="354" y="54"/>
                        </a:lnTo>
                        <a:lnTo>
                          <a:pt x="344" y="51"/>
                        </a:lnTo>
                        <a:lnTo>
                          <a:pt x="332" y="48"/>
                        </a:lnTo>
                        <a:lnTo>
                          <a:pt x="322" y="44"/>
                        </a:lnTo>
                        <a:lnTo>
                          <a:pt x="311" y="42"/>
                        </a:lnTo>
                        <a:lnTo>
                          <a:pt x="300" y="39"/>
                        </a:lnTo>
                        <a:lnTo>
                          <a:pt x="291" y="38"/>
                        </a:lnTo>
                        <a:lnTo>
                          <a:pt x="280" y="35"/>
                        </a:lnTo>
                        <a:lnTo>
                          <a:pt x="274" y="34"/>
                        </a:lnTo>
                        <a:lnTo>
                          <a:pt x="266" y="32"/>
                        </a:lnTo>
                        <a:lnTo>
                          <a:pt x="251" y="30"/>
                        </a:lnTo>
                        <a:lnTo>
                          <a:pt x="238" y="27"/>
                        </a:lnTo>
                        <a:lnTo>
                          <a:pt x="223" y="24"/>
                        </a:lnTo>
                        <a:lnTo>
                          <a:pt x="208" y="22"/>
                        </a:lnTo>
                        <a:lnTo>
                          <a:pt x="199" y="20"/>
                        </a:lnTo>
                        <a:lnTo>
                          <a:pt x="188" y="19"/>
                        </a:lnTo>
                        <a:lnTo>
                          <a:pt x="168" y="16"/>
                        </a:lnTo>
                        <a:lnTo>
                          <a:pt x="148" y="14"/>
                        </a:lnTo>
                        <a:lnTo>
                          <a:pt x="131" y="12"/>
                        </a:lnTo>
                        <a:lnTo>
                          <a:pt x="115" y="10"/>
                        </a:lnTo>
                        <a:lnTo>
                          <a:pt x="98" y="8"/>
                        </a:lnTo>
                        <a:lnTo>
                          <a:pt x="86" y="7"/>
                        </a:lnTo>
                        <a:lnTo>
                          <a:pt x="72" y="6"/>
                        </a:lnTo>
                        <a:lnTo>
                          <a:pt x="47" y="3"/>
                        </a:lnTo>
                        <a:lnTo>
                          <a:pt x="23" y="2"/>
                        </a:lnTo>
                        <a:lnTo>
                          <a:pt x="0" y="0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4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024" y="7571"/>
                    <a:ext cx="5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5" name="Freeform 535"/>
                  <p:cNvSpPr>
                    <a:spLocks/>
                  </p:cNvSpPr>
                  <p:nvPr/>
                </p:nvSpPr>
                <p:spPr bwMode="auto">
                  <a:xfrm>
                    <a:off x="12745" y="7955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4" y="4"/>
                      </a:cxn>
                      <a:cxn ang="0">
                        <a:pos x="11" y="7"/>
                      </a:cxn>
                      <a:cxn ang="0">
                        <a:pos x="10" y="8"/>
                      </a:cxn>
                      <a:cxn ang="0">
                        <a:pos x="8" y="10"/>
                      </a:cxn>
                      <a:cxn ang="0">
                        <a:pos x="6" y="11"/>
                      </a:cxn>
                      <a:cxn ang="0">
                        <a:pos x="4" y="12"/>
                      </a:cxn>
                      <a:cxn ang="0">
                        <a:pos x="3" y="14"/>
                      </a:cxn>
                      <a:cxn ang="0">
                        <a:pos x="2" y="14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18" h="14">
                        <a:moveTo>
                          <a:pt x="18" y="0"/>
                        </a:moveTo>
                        <a:lnTo>
                          <a:pt x="14" y="4"/>
                        </a:lnTo>
                        <a:lnTo>
                          <a:pt x="11" y="7"/>
                        </a:lnTo>
                        <a:lnTo>
                          <a:pt x="10" y="8"/>
                        </a:lnTo>
                        <a:lnTo>
                          <a:pt x="8" y="10"/>
                        </a:lnTo>
                        <a:lnTo>
                          <a:pt x="6" y="11"/>
                        </a:lnTo>
                        <a:lnTo>
                          <a:pt x="4" y="12"/>
                        </a:lnTo>
                        <a:lnTo>
                          <a:pt x="3" y="14"/>
                        </a:lnTo>
                        <a:lnTo>
                          <a:pt x="2" y="14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6" name="Freeform 536"/>
                  <p:cNvSpPr>
                    <a:spLocks/>
                  </p:cNvSpPr>
                  <p:nvPr/>
                </p:nvSpPr>
                <p:spPr bwMode="auto">
                  <a:xfrm>
                    <a:off x="12952" y="7571"/>
                    <a:ext cx="72" cy="124"/>
                  </a:xfrm>
                  <a:custGeom>
                    <a:avLst/>
                    <a:gdLst/>
                    <a:ahLst/>
                    <a:cxnLst>
                      <a:cxn ang="0">
                        <a:pos x="0" y="124"/>
                      </a:cxn>
                      <a:cxn ang="0">
                        <a:pos x="5" y="115"/>
                      </a:cxn>
                      <a:cxn ang="0">
                        <a:pos x="12" y="104"/>
                      </a:cxn>
                      <a:cxn ang="0">
                        <a:pos x="19" y="94"/>
                      </a:cxn>
                      <a:cxn ang="0">
                        <a:pos x="25" y="83"/>
                      </a:cxn>
                      <a:cxn ang="0">
                        <a:pos x="31" y="74"/>
                      </a:cxn>
                      <a:cxn ang="0">
                        <a:pos x="37" y="63"/>
                      </a:cxn>
                      <a:cxn ang="0">
                        <a:pos x="43" y="52"/>
                      </a:cxn>
                      <a:cxn ang="0">
                        <a:pos x="49" y="43"/>
                      </a:cxn>
                      <a:cxn ang="0">
                        <a:pos x="55" y="32"/>
                      </a:cxn>
                      <a:cxn ang="0">
                        <a:pos x="60" y="22"/>
                      </a:cxn>
                      <a:cxn ang="0">
                        <a:pos x="67" y="11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124">
                        <a:moveTo>
                          <a:pt x="0" y="124"/>
                        </a:moveTo>
                        <a:lnTo>
                          <a:pt x="5" y="115"/>
                        </a:lnTo>
                        <a:lnTo>
                          <a:pt x="12" y="104"/>
                        </a:lnTo>
                        <a:lnTo>
                          <a:pt x="19" y="94"/>
                        </a:lnTo>
                        <a:lnTo>
                          <a:pt x="25" y="83"/>
                        </a:lnTo>
                        <a:lnTo>
                          <a:pt x="31" y="74"/>
                        </a:lnTo>
                        <a:lnTo>
                          <a:pt x="37" y="63"/>
                        </a:lnTo>
                        <a:lnTo>
                          <a:pt x="43" y="52"/>
                        </a:lnTo>
                        <a:lnTo>
                          <a:pt x="49" y="43"/>
                        </a:lnTo>
                        <a:lnTo>
                          <a:pt x="55" y="32"/>
                        </a:lnTo>
                        <a:lnTo>
                          <a:pt x="60" y="22"/>
                        </a:lnTo>
                        <a:lnTo>
                          <a:pt x="67" y="11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7" name="Freeform 537"/>
                  <p:cNvSpPr>
                    <a:spLocks/>
                  </p:cNvSpPr>
                  <p:nvPr/>
                </p:nvSpPr>
                <p:spPr bwMode="auto">
                  <a:xfrm>
                    <a:off x="13305" y="7471"/>
                    <a:ext cx="198" cy="63"/>
                  </a:xfrm>
                  <a:custGeom>
                    <a:avLst/>
                    <a:gdLst/>
                    <a:ahLst/>
                    <a:cxnLst>
                      <a:cxn ang="0">
                        <a:pos x="198" y="63"/>
                      </a:cxn>
                      <a:cxn ang="0">
                        <a:pos x="191" y="62"/>
                      </a:cxn>
                      <a:cxn ang="0">
                        <a:pos x="184" y="60"/>
                      </a:cxn>
                      <a:cxn ang="0">
                        <a:pos x="178" y="59"/>
                      </a:cxn>
                      <a:cxn ang="0">
                        <a:pos x="171" y="56"/>
                      </a:cxn>
                      <a:cxn ang="0">
                        <a:pos x="159" y="54"/>
                      </a:cxn>
                      <a:cxn ang="0">
                        <a:pos x="147" y="51"/>
                      </a:cxn>
                      <a:cxn ang="0">
                        <a:pos x="135" y="47"/>
                      </a:cxn>
                      <a:cxn ang="0">
                        <a:pos x="123" y="43"/>
                      </a:cxn>
                      <a:cxn ang="0">
                        <a:pos x="111" y="40"/>
                      </a:cxn>
                      <a:cxn ang="0">
                        <a:pos x="103" y="38"/>
                      </a:cxn>
                      <a:cxn ang="0">
                        <a:pos x="95" y="35"/>
                      </a:cxn>
                      <a:cxn ang="0">
                        <a:pos x="84" y="31"/>
                      </a:cxn>
                      <a:cxn ang="0">
                        <a:pos x="74" y="27"/>
                      </a:cxn>
                      <a:cxn ang="0">
                        <a:pos x="60" y="23"/>
                      </a:cxn>
                      <a:cxn ang="0">
                        <a:pos x="48" y="18"/>
                      </a:cxn>
                      <a:cxn ang="0">
                        <a:pos x="32" y="12"/>
                      </a:cxn>
                      <a:cxn ang="0">
                        <a:pos x="3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8" h="63">
                        <a:moveTo>
                          <a:pt x="198" y="63"/>
                        </a:moveTo>
                        <a:lnTo>
                          <a:pt x="191" y="62"/>
                        </a:lnTo>
                        <a:lnTo>
                          <a:pt x="184" y="60"/>
                        </a:lnTo>
                        <a:lnTo>
                          <a:pt x="178" y="59"/>
                        </a:lnTo>
                        <a:lnTo>
                          <a:pt x="171" y="56"/>
                        </a:lnTo>
                        <a:lnTo>
                          <a:pt x="159" y="54"/>
                        </a:lnTo>
                        <a:lnTo>
                          <a:pt x="147" y="51"/>
                        </a:lnTo>
                        <a:lnTo>
                          <a:pt x="135" y="47"/>
                        </a:lnTo>
                        <a:lnTo>
                          <a:pt x="123" y="43"/>
                        </a:lnTo>
                        <a:lnTo>
                          <a:pt x="111" y="40"/>
                        </a:lnTo>
                        <a:lnTo>
                          <a:pt x="103" y="38"/>
                        </a:lnTo>
                        <a:lnTo>
                          <a:pt x="95" y="35"/>
                        </a:lnTo>
                        <a:lnTo>
                          <a:pt x="84" y="31"/>
                        </a:lnTo>
                        <a:lnTo>
                          <a:pt x="74" y="27"/>
                        </a:lnTo>
                        <a:lnTo>
                          <a:pt x="60" y="23"/>
                        </a:lnTo>
                        <a:lnTo>
                          <a:pt x="48" y="18"/>
                        </a:lnTo>
                        <a:lnTo>
                          <a:pt x="32" y="12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8" name="Freeform 538"/>
                  <p:cNvSpPr>
                    <a:spLocks/>
                  </p:cNvSpPr>
                  <p:nvPr/>
                </p:nvSpPr>
                <p:spPr bwMode="auto">
                  <a:xfrm>
                    <a:off x="13372" y="7447"/>
                    <a:ext cx="188" cy="87"/>
                  </a:xfrm>
                  <a:custGeom>
                    <a:avLst/>
                    <a:gdLst/>
                    <a:ahLst/>
                    <a:cxnLst>
                      <a:cxn ang="0">
                        <a:pos x="188" y="87"/>
                      </a:cxn>
                      <a:cxn ang="0">
                        <a:pos x="180" y="86"/>
                      </a:cxn>
                      <a:cxn ang="0">
                        <a:pos x="173" y="84"/>
                      </a:cxn>
                      <a:cxn ang="0">
                        <a:pos x="167" y="82"/>
                      </a:cxn>
                      <a:cxn ang="0">
                        <a:pos x="160" y="80"/>
                      </a:cxn>
                      <a:cxn ang="0">
                        <a:pos x="155" y="79"/>
                      </a:cxn>
                      <a:cxn ang="0">
                        <a:pos x="151" y="78"/>
                      </a:cxn>
                      <a:cxn ang="0">
                        <a:pos x="143" y="75"/>
                      </a:cxn>
                      <a:cxn ang="0">
                        <a:pos x="135" y="72"/>
                      </a:cxn>
                      <a:cxn ang="0">
                        <a:pos x="128" y="70"/>
                      </a:cxn>
                      <a:cxn ang="0">
                        <a:pos x="123" y="68"/>
                      </a:cxn>
                      <a:cxn ang="0">
                        <a:pos x="117" y="66"/>
                      </a:cxn>
                      <a:cxn ang="0">
                        <a:pos x="112" y="63"/>
                      </a:cxn>
                      <a:cxn ang="0">
                        <a:pos x="103" y="59"/>
                      </a:cxn>
                      <a:cxn ang="0">
                        <a:pos x="92" y="55"/>
                      </a:cxn>
                      <a:cxn ang="0">
                        <a:pos x="83" y="50"/>
                      </a:cxn>
                      <a:cxn ang="0">
                        <a:pos x="75" y="46"/>
                      </a:cxn>
                      <a:cxn ang="0">
                        <a:pos x="67" y="42"/>
                      </a:cxn>
                      <a:cxn ang="0">
                        <a:pos x="60" y="38"/>
                      </a:cxn>
                      <a:cxn ang="0">
                        <a:pos x="52" y="34"/>
                      </a:cxn>
                      <a:cxn ang="0">
                        <a:pos x="47" y="30"/>
                      </a:cxn>
                      <a:cxn ang="0">
                        <a:pos x="41" y="27"/>
                      </a:cxn>
                      <a:cxn ang="0">
                        <a:pos x="35" y="23"/>
                      </a:cxn>
                      <a:cxn ang="0">
                        <a:pos x="29" y="19"/>
                      </a:cxn>
                      <a:cxn ang="0">
                        <a:pos x="21" y="15"/>
                      </a:cxn>
                      <a:cxn ang="0">
                        <a:pos x="15" y="10"/>
                      </a:cxn>
                      <a:cxn ang="0">
                        <a:pos x="3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8" h="87">
                        <a:moveTo>
                          <a:pt x="188" y="87"/>
                        </a:moveTo>
                        <a:lnTo>
                          <a:pt x="180" y="86"/>
                        </a:lnTo>
                        <a:lnTo>
                          <a:pt x="173" y="84"/>
                        </a:lnTo>
                        <a:lnTo>
                          <a:pt x="167" y="82"/>
                        </a:lnTo>
                        <a:lnTo>
                          <a:pt x="160" y="80"/>
                        </a:lnTo>
                        <a:lnTo>
                          <a:pt x="155" y="79"/>
                        </a:lnTo>
                        <a:lnTo>
                          <a:pt x="151" y="78"/>
                        </a:lnTo>
                        <a:lnTo>
                          <a:pt x="143" y="75"/>
                        </a:lnTo>
                        <a:lnTo>
                          <a:pt x="135" y="72"/>
                        </a:lnTo>
                        <a:lnTo>
                          <a:pt x="128" y="70"/>
                        </a:lnTo>
                        <a:lnTo>
                          <a:pt x="123" y="68"/>
                        </a:lnTo>
                        <a:lnTo>
                          <a:pt x="117" y="66"/>
                        </a:lnTo>
                        <a:lnTo>
                          <a:pt x="112" y="63"/>
                        </a:lnTo>
                        <a:lnTo>
                          <a:pt x="103" y="59"/>
                        </a:lnTo>
                        <a:lnTo>
                          <a:pt x="92" y="55"/>
                        </a:lnTo>
                        <a:lnTo>
                          <a:pt x="83" y="50"/>
                        </a:lnTo>
                        <a:lnTo>
                          <a:pt x="75" y="46"/>
                        </a:lnTo>
                        <a:lnTo>
                          <a:pt x="67" y="42"/>
                        </a:lnTo>
                        <a:lnTo>
                          <a:pt x="60" y="38"/>
                        </a:lnTo>
                        <a:lnTo>
                          <a:pt x="52" y="34"/>
                        </a:lnTo>
                        <a:lnTo>
                          <a:pt x="47" y="30"/>
                        </a:lnTo>
                        <a:lnTo>
                          <a:pt x="41" y="27"/>
                        </a:lnTo>
                        <a:lnTo>
                          <a:pt x="35" y="23"/>
                        </a:lnTo>
                        <a:lnTo>
                          <a:pt x="29" y="19"/>
                        </a:lnTo>
                        <a:lnTo>
                          <a:pt x="21" y="15"/>
                        </a:lnTo>
                        <a:lnTo>
                          <a:pt x="15" y="10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19" name="Freeform 539"/>
                  <p:cNvSpPr>
                    <a:spLocks/>
                  </p:cNvSpPr>
                  <p:nvPr/>
                </p:nvSpPr>
                <p:spPr bwMode="auto">
                  <a:xfrm>
                    <a:off x="12908" y="7547"/>
                    <a:ext cx="89" cy="148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8" y="136"/>
                      </a:cxn>
                      <a:cxn ang="0">
                        <a:pos x="16" y="124"/>
                      </a:cxn>
                      <a:cxn ang="0">
                        <a:pos x="24" y="112"/>
                      </a:cxn>
                      <a:cxn ang="0">
                        <a:pos x="31" y="100"/>
                      </a:cxn>
                      <a:cxn ang="0">
                        <a:pos x="39" y="87"/>
                      </a:cxn>
                      <a:cxn ang="0">
                        <a:pos x="47" y="75"/>
                      </a:cxn>
                      <a:cxn ang="0">
                        <a:pos x="53" y="64"/>
                      </a:cxn>
                      <a:cxn ang="0">
                        <a:pos x="61" y="51"/>
                      </a:cxn>
                      <a:cxn ang="0">
                        <a:pos x="68" y="39"/>
                      </a:cxn>
                      <a:cxn ang="0">
                        <a:pos x="75" y="26"/>
                      </a:cxn>
                      <a:cxn ang="0">
                        <a:pos x="81" y="14"/>
                      </a:cxn>
                      <a:cxn ang="0">
                        <a:pos x="89" y="0"/>
                      </a:cxn>
                    </a:cxnLst>
                    <a:rect l="0" t="0" r="r" b="b"/>
                    <a:pathLst>
                      <a:path w="89" h="148">
                        <a:moveTo>
                          <a:pt x="0" y="148"/>
                        </a:moveTo>
                        <a:lnTo>
                          <a:pt x="8" y="136"/>
                        </a:lnTo>
                        <a:lnTo>
                          <a:pt x="16" y="124"/>
                        </a:lnTo>
                        <a:lnTo>
                          <a:pt x="24" y="112"/>
                        </a:lnTo>
                        <a:lnTo>
                          <a:pt x="31" y="100"/>
                        </a:lnTo>
                        <a:lnTo>
                          <a:pt x="39" y="87"/>
                        </a:lnTo>
                        <a:lnTo>
                          <a:pt x="47" y="75"/>
                        </a:lnTo>
                        <a:lnTo>
                          <a:pt x="53" y="64"/>
                        </a:lnTo>
                        <a:lnTo>
                          <a:pt x="61" y="51"/>
                        </a:lnTo>
                        <a:lnTo>
                          <a:pt x="68" y="39"/>
                        </a:lnTo>
                        <a:lnTo>
                          <a:pt x="75" y="26"/>
                        </a:lnTo>
                        <a:lnTo>
                          <a:pt x="81" y="14"/>
                        </a:lnTo>
                        <a:lnTo>
                          <a:pt x="89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0" name="Freeform 540"/>
                  <p:cNvSpPr>
                    <a:spLocks/>
                  </p:cNvSpPr>
                  <p:nvPr/>
                </p:nvSpPr>
                <p:spPr bwMode="auto">
                  <a:xfrm>
                    <a:off x="12691" y="7695"/>
                    <a:ext cx="1" cy="179"/>
                  </a:xfrm>
                  <a:custGeom>
                    <a:avLst/>
                    <a:gdLst/>
                    <a:ahLst/>
                    <a:cxnLst>
                      <a:cxn ang="0">
                        <a:pos x="0" y="179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79">
                        <a:moveTo>
                          <a:pt x="0" y="179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1" name="Line 5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91" y="7874"/>
                    <a:ext cx="1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2" name="Line 5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60" y="7587"/>
                    <a:ext cx="1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3" name="Line 5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60" y="7955"/>
                    <a:ext cx="1" cy="14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4" name="Line 5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60" y="7466"/>
                    <a:ext cx="1" cy="12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5" name="Freeform 545"/>
                  <p:cNvSpPr>
                    <a:spLocks/>
                  </p:cNvSpPr>
                  <p:nvPr/>
                </p:nvSpPr>
                <p:spPr bwMode="auto">
                  <a:xfrm>
                    <a:off x="13160" y="7587"/>
                    <a:ext cx="57" cy="46"/>
                  </a:xfrm>
                  <a:custGeom>
                    <a:avLst/>
                    <a:gdLst/>
                    <a:ahLst/>
                    <a:cxnLst>
                      <a:cxn ang="0">
                        <a:pos x="57" y="46"/>
                      </a:cxn>
                      <a:cxn ang="0">
                        <a:pos x="53" y="42"/>
                      </a:cxn>
                      <a:cxn ang="0">
                        <a:pos x="48" y="38"/>
                      </a:cxn>
                      <a:cxn ang="0">
                        <a:pos x="44" y="34"/>
                      </a:cxn>
                      <a:cxn ang="0">
                        <a:pos x="39" y="31"/>
                      </a:cxn>
                      <a:cxn ang="0">
                        <a:pos x="35" y="27"/>
                      </a:cxn>
                      <a:cxn ang="0">
                        <a:pos x="29" y="23"/>
                      </a:cxn>
                      <a:cxn ang="0">
                        <a:pos x="25" y="19"/>
                      </a:cxn>
                      <a:cxn ang="0">
                        <a:pos x="20" y="15"/>
                      </a:cxn>
                      <a:cxn ang="0">
                        <a:pos x="15" y="11"/>
                      </a:cxn>
                      <a:cxn ang="0">
                        <a:pos x="11" y="8"/>
                      </a:cxn>
                      <a:cxn ang="0">
                        <a:pos x="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" h="46">
                        <a:moveTo>
                          <a:pt x="57" y="46"/>
                        </a:moveTo>
                        <a:lnTo>
                          <a:pt x="53" y="42"/>
                        </a:lnTo>
                        <a:lnTo>
                          <a:pt x="48" y="38"/>
                        </a:lnTo>
                        <a:lnTo>
                          <a:pt x="44" y="34"/>
                        </a:lnTo>
                        <a:lnTo>
                          <a:pt x="39" y="31"/>
                        </a:lnTo>
                        <a:lnTo>
                          <a:pt x="35" y="27"/>
                        </a:lnTo>
                        <a:lnTo>
                          <a:pt x="29" y="23"/>
                        </a:lnTo>
                        <a:lnTo>
                          <a:pt x="25" y="19"/>
                        </a:lnTo>
                        <a:lnTo>
                          <a:pt x="20" y="15"/>
                        </a:lnTo>
                        <a:lnTo>
                          <a:pt x="15" y="11"/>
                        </a:lnTo>
                        <a:lnTo>
                          <a:pt x="11" y="8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6" name="Freeform 546"/>
                  <p:cNvSpPr>
                    <a:spLocks/>
                  </p:cNvSpPr>
                  <p:nvPr/>
                </p:nvSpPr>
                <p:spPr bwMode="auto">
                  <a:xfrm>
                    <a:off x="12677" y="6786"/>
                    <a:ext cx="1" cy="353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266"/>
                      </a:cxn>
                      <a:cxn ang="0">
                        <a:pos x="0" y="187"/>
                      </a:cxn>
                      <a:cxn ang="0">
                        <a:pos x="0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53">
                        <a:moveTo>
                          <a:pt x="0" y="353"/>
                        </a:moveTo>
                        <a:lnTo>
                          <a:pt x="0" y="266"/>
                        </a:lnTo>
                        <a:lnTo>
                          <a:pt x="0" y="187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7" name="Freeform 547"/>
                  <p:cNvSpPr>
                    <a:spLocks/>
                  </p:cNvSpPr>
                  <p:nvPr/>
                </p:nvSpPr>
                <p:spPr bwMode="auto">
                  <a:xfrm>
                    <a:off x="13217" y="7627"/>
                    <a:ext cx="32" cy="10"/>
                  </a:xfrm>
                  <a:custGeom>
                    <a:avLst/>
                    <a:gdLst/>
                    <a:ahLst/>
                    <a:cxnLst>
                      <a:cxn ang="0">
                        <a:pos x="32" y="10"/>
                      </a:cxn>
                      <a:cxn ang="0">
                        <a:pos x="31" y="8"/>
                      </a:cxn>
                      <a:cxn ang="0">
                        <a:pos x="28" y="7"/>
                      </a:cxn>
                      <a:cxn ang="0">
                        <a:pos x="27" y="6"/>
                      </a:cxn>
                      <a:cxn ang="0">
                        <a:pos x="24" y="4"/>
                      </a:cxn>
                      <a:cxn ang="0">
                        <a:pos x="22" y="3"/>
                      </a:cxn>
                      <a:cxn ang="0">
                        <a:pos x="20" y="2"/>
                      </a:cxn>
                      <a:cxn ang="0">
                        <a:pos x="19" y="2"/>
                      </a:cxn>
                      <a:cxn ang="0">
                        <a:pos x="18" y="2"/>
                      </a:cxn>
                      <a:cxn ang="0">
                        <a:pos x="16" y="2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11" y="0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4" y="3"/>
                      </a:cxn>
                      <a:cxn ang="0">
                        <a:pos x="3" y="3"/>
                      </a:cxn>
                      <a:cxn ang="0">
                        <a:pos x="2" y="4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2" h="10">
                        <a:moveTo>
                          <a:pt x="32" y="10"/>
                        </a:moveTo>
                        <a:lnTo>
                          <a:pt x="31" y="8"/>
                        </a:lnTo>
                        <a:lnTo>
                          <a:pt x="28" y="7"/>
                        </a:lnTo>
                        <a:lnTo>
                          <a:pt x="27" y="6"/>
                        </a:lnTo>
                        <a:lnTo>
                          <a:pt x="24" y="4"/>
                        </a:lnTo>
                        <a:lnTo>
                          <a:pt x="22" y="3"/>
                        </a:lnTo>
                        <a:lnTo>
                          <a:pt x="20" y="2"/>
                        </a:lnTo>
                        <a:lnTo>
                          <a:pt x="19" y="2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8" name="Freeform 548"/>
                  <p:cNvSpPr>
                    <a:spLocks/>
                  </p:cNvSpPr>
                  <p:nvPr/>
                </p:nvSpPr>
                <p:spPr bwMode="auto">
                  <a:xfrm>
                    <a:off x="13249" y="7637"/>
                    <a:ext cx="196" cy="2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9"/>
                      </a:cxn>
                      <a:cxn ang="0">
                        <a:pos x="16" y="17"/>
                      </a:cxn>
                      <a:cxn ang="0">
                        <a:pos x="24" y="26"/>
                      </a:cxn>
                      <a:cxn ang="0">
                        <a:pos x="31" y="36"/>
                      </a:cxn>
                      <a:cxn ang="0">
                        <a:pos x="39" y="44"/>
                      </a:cxn>
                      <a:cxn ang="0">
                        <a:pos x="44" y="50"/>
                      </a:cxn>
                      <a:cxn ang="0">
                        <a:pos x="48" y="56"/>
                      </a:cxn>
                      <a:cxn ang="0">
                        <a:pos x="54" y="62"/>
                      </a:cxn>
                      <a:cxn ang="0">
                        <a:pos x="58" y="69"/>
                      </a:cxn>
                      <a:cxn ang="0">
                        <a:pos x="68" y="81"/>
                      </a:cxn>
                    </a:cxnLst>
                    <a:rect l="0" t="0" r="r" b="b"/>
                    <a:pathLst>
                      <a:path w="68" h="81">
                        <a:moveTo>
                          <a:pt x="0" y="0"/>
                        </a:moveTo>
                        <a:lnTo>
                          <a:pt x="8" y="9"/>
                        </a:lnTo>
                        <a:lnTo>
                          <a:pt x="16" y="17"/>
                        </a:lnTo>
                        <a:lnTo>
                          <a:pt x="24" y="26"/>
                        </a:lnTo>
                        <a:lnTo>
                          <a:pt x="31" y="36"/>
                        </a:lnTo>
                        <a:lnTo>
                          <a:pt x="39" y="44"/>
                        </a:lnTo>
                        <a:lnTo>
                          <a:pt x="44" y="50"/>
                        </a:lnTo>
                        <a:lnTo>
                          <a:pt x="48" y="56"/>
                        </a:lnTo>
                        <a:lnTo>
                          <a:pt x="54" y="62"/>
                        </a:lnTo>
                        <a:lnTo>
                          <a:pt x="58" y="69"/>
                        </a:lnTo>
                        <a:lnTo>
                          <a:pt x="68" y="8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9" name="Freeform 549"/>
                  <p:cNvSpPr>
                    <a:spLocks/>
                  </p:cNvSpPr>
                  <p:nvPr/>
                </p:nvSpPr>
                <p:spPr bwMode="auto">
                  <a:xfrm>
                    <a:off x="12831" y="7390"/>
                    <a:ext cx="486" cy="1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2" y="0"/>
                      </a:cxn>
                      <a:cxn ang="0">
                        <a:pos x="17" y="0"/>
                      </a:cxn>
                      <a:cxn ang="0">
                        <a:pos x="24" y="0"/>
                      </a:cxn>
                      <a:cxn ang="0">
                        <a:pos x="34" y="1"/>
                      </a:cxn>
                      <a:cxn ang="0">
                        <a:pos x="45" y="1"/>
                      </a:cxn>
                      <a:cxn ang="0">
                        <a:pos x="56" y="3"/>
                      </a:cxn>
                      <a:cxn ang="0">
                        <a:pos x="70" y="4"/>
                      </a:cxn>
                      <a:cxn ang="0">
                        <a:pos x="77" y="4"/>
                      </a:cxn>
                      <a:cxn ang="0">
                        <a:pos x="85" y="5"/>
                      </a:cxn>
                      <a:cxn ang="0">
                        <a:pos x="96" y="7"/>
                      </a:cxn>
                      <a:cxn ang="0">
                        <a:pos x="106" y="8"/>
                      </a:cxn>
                      <a:cxn ang="0">
                        <a:pos x="117" y="9"/>
                      </a:cxn>
                      <a:cxn ang="0">
                        <a:pos x="130" y="12"/>
                      </a:cxn>
                      <a:cxn ang="0">
                        <a:pos x="145" y="13"/>
                      </a:cxn>
                      <a:cxn ang="0">
                        <a:pos x="153" y="15"/>
                      </a:cxn>
                      <a:cxn ang="0">
                        <a:pos x="160" y="16"/>
                      </a:cxn>
                      <a:cxn ang="0">
                        <a:pos x="173" y="19"/>
                      </a:cxn>
                      <a:cxn ang="0">
                        <a:pos x="185" y="21"/>
                      </a:cxn>
                      <a:cxn ang="0">
                        <a:pos x="197" y="24"/>
                      </a:cxn>
                      <a:cxn ang="0">
                        <a:pos x="210" y="27"/>
                      </a:cxn>
                      <a:cxn ang="0">
                        <a:pos x="222" y="31"/>
                      </a:cxn>
                      <a:cxn ang="0">
                        <a:pos x="234" y="33"/>
                      </a:cxn>
                      <a:cxn ang="0">
                        <a:pos x="245" y="36"/>
                      </a:cxn>
                      <a:cxn ang="0">
                        <a:pos x="257" y="40"/>
                      </a:cxn>
                      <a:cxn ang="0">
                        <a:pos x="269" y="44"/>
                      </a:cxn>
                      <a:cxn ang="0">
                        <a:pos x="274" y="45"/>
                      </a:cxn>
                      <a:cxn ang="0">
                        <a:pos x="280" y="48"/>
                      </a:cxn>
                      <a:cxn ang="0">
                        <a:pos x="292" y="52"/>
                      </a:cxn>
                      <a:cxn ang="0">
                        <a:pos x="297" y="53"/>
                      </a:cxn>
                      <a:cxn ang="0">
                        <a:pos x="302" y="56"/>
                      </a:cxn>
                      <a:cxn ang="0">
                        <a:pos x="308" y="59"/>
                      </a:cxn>
                      <a:cxn ang="0">
                        <a:pos x="313" y="60"/>
                      </a:cxn>
                      <a:cxn ang="0">
                        <a:pos x="321" y="64"/>
                      </a:cxn>
                      <a:cxn ang="0">
                        <a:pos x="329" y="68"/>
                      </a:cxn>
                      <a:cxn ang="0">
                        <a:pos x="337" y="71"/>
                      </a:cxn>
                      <a:cxn ang="0">
                        <a:pos x="345" y="75"/>
                      </a:cxn>
                      <a:cxn ang="0">
                        <a:pos x="354" y="80"/>
                      </a:cxn>
                      <a:cxn ang="0">
                        <a:pos x="364" y="84"/>
                      </a:cxn>
                      <a:cxn ang="0">
                        <a:pos x="372" y="89"/>
                      </a:cxn>
                      <a:cxn ang="0">
                        <a:pos x="381" y="95"/>
                      </a:cxn>
                      <a:cxn ang="0">
                        <a:pos x="390" y="100"/>
                      </a:cxn>
                      <a:cxn ang="0">
                        <a:pos x="398" y="105"/>
                      </a:cxn>
                      <a:cxn ang="0">
                        <a:pos x="406" y="111"/>
                      </a:cxn>
                      <a:cxn ang="0">
                        <a:pos x="414" y="116"/>
                      </a:cxn>
                      <a:cxn ang="0">
                        <a:pos x="422" y="121"/>
                      </a:cxn>
                      <a:cxn ang="0">
                        <a:pos x="429" y="128"/>
                      </a:cxn>
                      <a:cxn ang="0">
                        <a:pos x="437" y="133"/>
                      </a:cxn>
                      <a:cxn ang="0">
                        <a:pos x="444" y="140"/>
                      </a:cxn>
                      <a:cxn ang="0">
                        <a:pos x="452" y="145"/>
                      </a:cxn>
                      <a:cxn ang="0">
                        <a:pos x="457" y="151"/>
                      </a:cxn>
                      <a:cxn ang="0">
                        <a:pos x="464" y="156"/>
                      </a:cxn>
                      <a:cxn ang="0">
                        <a:pos x="469" y="161"/>
                      </a:cxn>
                      <a:cxn ang="0">
                        <a:pos x="473" y="165"/>
                      </a:cxn>
                      <a:cxn ang="0">
                        <a:pos x="477" y="169"/>
                      </a:cxn>
                      <a:cxn ang="0">
                        <a:pos x="486" y="177"/>
                      </a:cxn>
                    </a:cxnLst>
                    <a:rect l="0" t="0" r="r" b="b"/>
                    <a:pathLst>
                      <a:path w="486" h="177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24" y="0"/>
                        </a:lnTo>
                        <a:lnTo>
                          <a:pt x="34" y="1"/>
                        </a:lnTo>
                        <a:lnTo>
                          <a:pt x="45" y="1"/>
                        </a:lnTo>
                        <a:lnTo>
                          <a:pt x="56" y="3"/>
                        </a:lnTo>
                        <a:lnTo>
                          <a:pt x="70" y="4"/>
                        </a:lnTo>
                        <a:lnTo>
                          <a:pt x="77" y="4"/>
                        </a:lnTo>
                        <a:lnTo>
                          <a:pt x="85" y="5"/>
                        </a:lnTo>
                        <a:lnTo>
                          <a:pt x="96" y="7"/>
                        </a:lnTo>
                        <a:lnTo>
                          <a:pt x="106" y="8"/>
                        </a:lnTo>
                        <a:lnTo>
                          <a:pt x="117" y="9"/>
                        </a:lnTo>
                        <a:lnTo>
                          <a:pt x="130" y="12"/>
                        </a:lnTo>
                        <a:lnTo>
                          <a:pt x="145" y="13"/>
                        </a:lnTo>
                        <a:lnTo>
                          <a:pt x="153" y="15"/>
                        </a:lnTo>
                        <a:lnTo>
                          <a:pt x="160" y="16"/>
                        </a:lnTo>
                        <a:lnTo>
                          <a:pt x="173" y="19"/>
                        </a:lnTo>
                        <a:lnTo>
                          <a:pt x="185" y="21"/>
                        </a:lnTo>
                        <a:lnTo>
                          <a:pt x="197" y="24"/>
                        </a:lnTo>
                        <a:lnTo>
                          <a:pt x="210" y="27"/>
                        </a:lnTo>
                        <a:lnTo>
                          <a:pt x="222" y="31"/>
                        </a:lnTo>
                        <a:lnTo>
                          <a:pt x="234" y="33"/>
                        </a:lnTo>
                        <a:lnTo>
                          <a:pt x="245" y="36"/>
                        </a:lnTo>
                        <a:lnTo>
                          <a:pt x="257" y="40"/>
                        </a:lnTo>
                        <a:lnTo>
                          <a:pt x="269" y="44"/>
                        </a:lnTo>
                        <a:lnTo>
                          <a:pt x="274" y="45"/>
                        </a:lnTo>
                        <a:lnTo>
                          <a:pt x="280" y="48"/>
                        </a:lnTo>
                        <a:lnTo>
                          <a:pt x="292" y="52"/>
                        </a:lnTo>
                        <a:lnTo>
                          <a:pt x="297" y="53"/>
                        </a:lnTo>
                        <a:lnTo>
                          <a:pt x="302" y="56"/>
                        </a:lnTo>
                        <a:lnTo>
                          <a:pt x="308" y="59"/>
                        </a:lnTo>
                        <a:lnTo>
                          <a:pt x="313" y="60"/>
                        </a:lnTo>
                        <a:lnTo>
                          <a:pt x="321" y="64"/>
                        </a:lnTo>
                        <a:lnTo>
                          <a:pt x="329" y="68"/>
                        </a:lnTo>
                        <a:lnTo>
                          <a:pt x="337" y="71"/>
                        </a:lnTo>
                        <a:lnTo>
                          <a:pt x="345" y="75"/>
                        </a:lnTo>
                        <a:lnTo>
                          <a:pt x="354" y="80"/>
                        </a:lnTo>
                        <a:lnTo>
                          <a:pt x="364" y="84"/>
                        </a:lnTo>
                        <a:lnTo>
                          <a:pt x="372" y="89"/>
                        </a:lnTo>
                        <a:lnTo>
                          <a:pt x="381" y="95"/>
                        </a:lnTo>
                        <a:lnTo>
                          <a:pt x="390" y="100"/>
                        </a:lnTo>
                        <a:lnTo>
                          <a:pt x="398" y="105"/>
                        </a:lnTo>
                        <a:lnTo>
                          <a:pt x="406" y="111"/>
                        </a:lnTo>
                        <a:lnTo>
                          <a:pt x="414" y="116"/>
                        </a:lnTo>
                        <a:lnTo>
                          <a:pt x="422" y="121"/>
                        </a:lnTo>
                        <a:lnTo>
                          <a:pt x="429" y="128"/>
                        </a:lnTo>
                        <a:lnTo>
                          <a:pt x="437" y="133"/>
                        </a:lnTo>
                        <a:lnTo>
                          <a:pt x="444" y="140"/>
                        </a:lnTo>
                        <a:lnTo>
                          <a:pt x="452" y="145"/>
                        </a:lnTo>
                        <a:lnTo>
                          <a:pt x="457" y="151"/>
                        </a:lnTo>
                        <a:lnTo>
                          <a:pt x="464" y="156"/>
                        </a:lnTo>
                        <a:lnTo>
                          <a:pt x="469" y="161"/>
                        </a:lnTo>
                        <a:lnTo>
                          <a:pt x="473" y="165"/>
                        </a:lnTo>
                        <a:lnTo>
                          <a:pt x="477" y="169"/>
                        </a:lnTo>
                        <a:lnTo>
                          <a:pt x="486" y="177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0" name="Freeform 550"/>
                  <p:cNvSpPr>
                    <a:spLocks/>
                  </p:cNvSpPr>
                  <p:nvPr/>
                </p:nvSpPr>
                <p:spPr bwMode="auto">
                  <a:xfrm>
                    <a:off x="12803" y="7390"/>
                    <a:ext cx="20" cy="1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1"/>
                      </a:cxn>
                      <a:cxn ang="0">
                        <a:pos x="9" y="0"/>
                      </a:cxn>
                      <a:cxn ang="0">
                        <a:pos x="16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2" y="1"/>
                        </a:lnTo>
                        <a:lnTo>
                          <a:pt x="9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1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2823" y="7390"/>
                    <a:ext cx="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2" name="Freeform 552"/>
                  <p:cNvSpPr>
                    <a:spLocks/>
                  </p:cNvSpPr>
                  <p:nvPr/>
                </p:nvSpPr>
                <p:spPr bwMode="auto">
                  <a:xfrm>
                    <a:off x="12800" y="7342"/>
                    <a:ext cx="143" cy="49"/>
                  </a:xfrm>
                  <a:custGeom>
                    <a:avLst/>
                    <a:gdLst/>
                    <a:ahLst/>
                    <a:cxnLst>
                      <a:cxn ang="0">
                        <a:pos x="143" y="0"/>
                      </a:cxn>
                      <a:cxn ang="0">
                        <a:pos x="128" y="5"/>
                      </a:cxn>
                      <a:cxn ang="0">
                        <a:pos x="100" y="15"/>
                      </a:cxn>
                      <a:cxn ang="0">
                        <a:pos x="65" y="27"/>
                      </a:cxn>
                      <a:cxn ang="0">
                        <a:pos x="40" y="35"/>
                      </a:cxn>
                      <a:cxn ang="0">
                        <a:pos x="16" y="43"/>
                      </a:cxn>
                      <a:cxn ang="0">
                        <a:pos x="7" y="45"/>
                      </a:cxn>
                      <a:cxn ang="0">
                        <a:pos x="4" y="47"/>
                      </a:cxn>
                      <a:cxn ang="0">
                        <a:pos x="3" y="48"/>
                      </a:cxn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" y="48"/>
                      </a:cxn>
                      <a:cxn ang="0">
                        <a:pos x="1" y="49"/>
                      </a:cxn>
                      <a:cxn ang="0">
                        <a:pos x="3" y="49"/>
                      </a:cxn>
                    </a:cxnLst>
                    <a:rect l="0" t="0" r="r" b="b"/>
                    <a:pathLst>
                      <a:path w="143" h="49">
                        <a:moveTo>
                          <a:pt x="143" y="0"/>
                        </a:moveTo>
                        <a:lnTo>
                          <a:pt x="128" y="5"/>
                        </a:lnTo>
                        <a:lnTo>
                          <a:pt x="100" y="15"/>
                        </a:lnTo>
                        <a:lnTo>
                          <a:pt x="65" y="27"/>
                        </a:lnTo>
                        <a:lnTo>
                          <a:pt x="40" y="35"/>
                        </a:lnTo>
                        <a:lnTo>
                          <a:pt x="16" y="43"/>
                        </a:lnTo>
                        <a:lnTo>
                          <a:pt x="7" y="45"/>
                        </a:lnTo>
                        <a:lnTo>
                          <a:pt x="4" y="47"/>
                        </a:lnTo>
                        <a:lnTo>
                          <a:pt x="3" y="48"/>
                        </a:lnTo>
                        <a:lnTo>
                          <a:pt x="1" y="48"/>
                        </a:lnTo>
                        <a:lnTo>
                          <a:pt x="0" y="48"/>
                        </a:lnTo>
                        <a:lnTo>
                          <a:pt x="1" y="48"/>
                        </a:lnTo>
                        <a:lnTo>
                          <a:pt x="1" y="49"/>
                        </a:lnTo>
                        <a:lnTo>
                          <a:pt x="3" y="4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3" name="Freeform 553"/>
                  <p:cNvSpPr>
                    <a:spLocks/>
                  </p:cNvSpPr>
                  <p:nvPr/>
                </p:nvSpPr>
                <p:spPr bwMode="auto">
                  <a:xfrm>
                    <a:off x="12915" y="7342"/>
                    <a:ext cx="28" cy="4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26" y="0"/>
                      </a:cxn>
                      <a:cxn ang="0">
                        <a:pos x="24" y="0"/>
                      </a:cxn>
                      <a:cxn ang="0">
                        <a:pos x="21" y="0"/>
                      </a:cxn>
                      <a:cxn ang="0">
                        <a:pos x="18" y="1"/>
                      </a:cxn>
                      <a:cxn ang="0">
                        <a:pos x="16" y="1"/>
                      </a:cxn>
                      <a:cxn ang="0">
                        <a:pos x="14" y="1"/>
                      </a:cxn>
                      <a:cxn ang="0">
                        <a:pos x="12" y="1"/>
                      </a:cxn>
                      <a:cxn ang="0">
                        <a:pos x="9" y="3"/>
                      </a:cxn>
                      <a:cxn ang="0">
                        <a:pos x="6" y="3"/>
                      </a:cxn>
                      <a:cxn ang="0">
                        <a:pos x="5" y="3"/>
                      </a:cxn>
                      <a:cxn ang="0">
                        <a:pos x="2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8" h="4">
                        <a:moveTo>
                          <a:pt x="28" y="0"/>
                        </a:move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21" y="0"/>
                        </a:lnTo>
                        <a:lnTo>
                          <a:pt x="18" y="1"/>
                        </a:lnTo>
                        <a:lnTo>
                          <a:pt x="16" y="1"/>
                        </a:lnTo>
                        <a:lnTo>
                          <a:pt x="14" y="1"/>
                        </a:lnTo>
                        <a:lnTo>
                          <a:pt x="12" y="1"/>
                        </a:lnTo>
                        <a:lnTo>
                          <a:pt x="9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4" name="Freeform 554"/>
                  <p:cNvSpPr>
                    <a:spLocks/>
                  </p:cNvSpPr>
                  <p:nvPr/>
                </p:nvSpPr>
                <p:spPr bwMode="auto">
                  <a:xfrm>
                    <a:off x="12715" y="7457"/>
                    <a:ext cx="392" cy="61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1" y="20"/>
                      </a:cxn>
                      <a:cxn ang="0">
                        <a:pos x="2" y="20"/>
                      </a:cxn>
                      <a:cxn ang="0">
                        <a:pos x="5" y="18"/>
                      </a:cxn>
                      <a:cxn ang="0">
                        <a:pos x="14" y="18"/>
                      </a:cxn>
                      <a:cxn ang="0">
                        <a:pos x="20" y="18"/>
                      </a:cxn>
                      <a:cxn ang="0">
                        <a:pos x="25" y="18"/>
                      </a:cxn>
                      <a:cxn ang="0">
                        <a:pos x="30" y="18"/>
                      </a:cxn>
                      <a:cxn ang="0">
                        <a:pos x="41" y="18"/>
                      </a:cxn>
                      <a:cxn ang="0">
                        <a:pos x="52" y="18"/>
                      </a:cxn>
                      <a:cxn ang="0">
                        <a:pos x="64" y="20"/>
                      </a:cxn>
                      <a:cxn ang="0">
                        <a:pos x="76" y="20"/>
                      </a:cxn>
                      <a:cxn ang="0">
                        <a:pos x="84" y="21"/>
                      </a:cxn>
                      <a:cxn ang="0">
                        <a:pos x="90" y="21"/>
                      </a:cxn>
                      <a:cxn ang="0">
                        <a:pos x="102" y="22"/>
                      </a:cxn>
                      <a:cxn ang="0">
                        <a:pos x="116" y="24"/>
                      </a:cxn>
                      <a:cxn ang="0">
                        <a:pos x="129" y="25"/>
                      </a:cxn>
                      <a:cxn ang="0">
                        <a:pos x="142" y="26"/>
                      </a:cxn>
                      <a:cxn ang="0">
                        <a:pos x="157" y="29"/>
                      </a:cxn>
                      <a:cxn ang="0">
                        <a:pos x="173" y="30"/>
                      </a:cxn>
                      <a:cxn ang="0">
                        <a:pos x="180" y="32"/>
                      </a:cxn>
                      <a:cxn ang="0">
                        <a:pos x="188" y="33"/>
                      </a:cxn>
                      <a:cxn ang="0">
                        <a:pos x="198" y="36"/>
                      </a:cxn>
                      <a:cxn ang="0">
                        <a:pos x="209" y="37"/>
                      </a:cxn>
                      <a:cxn ang="0">
                        <a:pos x="220" y="40"/>
                      </a:cxn>
                      <a:cxn ang="0">
                        <a:pos x="233" y="42"/>
                      </a:cxn>
                      <a:cxn ang="0">
                        <a:pos x="240" y="44"/>
                      </a:cxn>
                      <a:cxn ang="0">
                        <a:pos x="246" y="45"/>
                      </a:cxn>
                      <a:cxn ang="0">
                        <a:pos x="253" y="48"/>
                      </a:cxn>
                      <a:cxn ang="0">
                        <a:pos x="260" y="49"/>
                      </a:cxn>
                      <a:cxn ang="0">
                        <a:pos x="270" y="52"/>
                      </a:cxn>
                      <a:cxn ang="0">
                        <a:pos x="280" y="54"/>
                      </a:cxn>
                      <a:cxn ang="0">
                        <a:pos x="290" y="57"/>
                      </a:cxn>
                      <a:cxn ang="0">
                        <a:pos x="301" y="61"/>
                      </a:cxn>
                      <a:cxn ang="0">
                        <a:pos x="301" y="58"/>
                      </a:cxn>
                      <a:cxn ang="0">
                        <a:pos x="302" y="57"/>
                      </a:cxn>
                      <a:cxn ang="0">
                        <a:pos x="305" y="53"/>
                      </a:cxn>
                      <a:cxn ang="0">
                        <a:pos x="306" y="50"/>
                      </a:cxn>
                      <a:cxn ang="0">
                        <a:pos x="309" y="48"/>
                      </a:cxn>
                      <a:cxn ang="0">
                        <a:pos x="312" y="44"/>
                      </a:cxn>
                      <a:cxn ang="0">
                        <a:pos x="314" y="41"/>
                      </a:cxn>
                      <a:cxn ang="0">
                        <a:pos x="316" y="40"/>
                      </a:cxn>
                      <a:cxn ang="0">
                        <a:pos x="317" y="37"/>
                      </a:cxn>
                      <a:cxn ang="0">
                        <a:pos x="321" y="34"/>
                      </a:cxn>
                      <a:cxn ang="0">
                        <a:pos x="324" y="32"/>
                      </a:cxn>
                      <a:cxn ang="0">
                        <a:pos x="328" y="28"/>
                      </a:cxn>
                      <a:cxn ang="0">
                        <a:pos x="330" y="26"/>
                      </a:cxn>
                      <a:cxn ang="0">
                        <a:pos x="334" y="24"/>
                      </a:cxn>
                      <a:cxn ang="0">
                        <a:pos x="337" y="22"/>
                      </a:cxn>
                      <a:cxn ang="0">
                        <a:pos x="340" y="21"/>
                      </a:cxn>
                      <a:cxn ang="0">
                        <a:pos x="341" y="18"/>
                      </a:cxn>
                      <a:cxn ang="0">
                        <a:pos x="346" y="16"/>
                      </a:cxn>
                      <a:cxn ang="0">
                        <a:pos x="352" y="13"/>
                      </a:cxn>
                      <a:cxn ang="0">
                        <a:pos x="357" y="12"/>
                      </a:cxn>
                      <a:cxn ang="0">
                        <a:pos x="362" y="9"/>
                      </a:cxn>
                      <a:cxn ang="0">
                        <a:pos x="368" y="6"/>
                      </a:cxn>
                      <a:cxn ang="0">
                        <a:pos x="373" y="5"/>
                      </a:cxn>
                      <a:cxn ang="0">
                        <a:pos x="380" y="2"/>
                      </a:cxn>
                      <a:cxn ang="0">
                        <a:pos x="386" y="1"/>
                      </a:cxn>
                      <a:cxn ang="0">
                        <a:pos x="392" y="0"/>
                      </a:cxn>
                    </a:cxnLst>
                    <a:rect l="0" t="0" r="r" b="b"/>
                    <a:pathLst>
                      <a:path w="392" h="61">
                        <a:moveTo>
                          <a:pt x="0" y="18"/>
                        </a:moveTo>
                        <a:lnTo>
                          <a:pt x="1" y="20"/>
                        </a:lnTo>
                        <a:lnTo>
                          <a:pt x="2" y="20"/>
                        </a:lnTo>
                        <a:lnTo>
                          <a:pt x="5" y="18"/>
                        </a:lnTo>
                        <a:lnTo>
                          <a:pt x="14" y="18"/>
                        </a:lnTo>
                        <a:lnTo>
                          <a:pt x="20" y="18"/>
                        </a:lnTo>
                        <a:lnTo>
                          <a:pt x="25" y="18"/>
                        </a:lnTo>
                        <a:lnTo>
                          <a:pt x="30" y="18"/>
                        </a:lnTo>
                        <a:lnTo>
                          <a:pt x="41" y="18"/>
                        </a:lnTo>
                        <a:lnTo>
                          <a:pt x="52" y="18"/>
                        </a:lnTo>
                        <a:lnTo>
                          <a:pt x="64" y="20"/>
                        </a:lnTo>
                        <a:lnTo>
                          <a:pt x="76" y="20"/>
                        </a:lnTo>
                        <a:lnTo>
                          <a:pt x="84" y="21"/>
                        </a:lnTo>
                        <a:lnTo>
                          <a:pt x="90" y="21"/>
                        </a:lnTo>
                        <a:lnTo>
                          <a:pt x="102" y="22"/>
                        </a:lnTo>
                        <a:lnTo>
                          <a:pt x="116" y="24"/>
                        </a:lnTo>
                        <a:lnTo>
                          <a:pt x="129" y="25"/>
                        </a:lnTo>
                        <a:lnTo>
                          <a:pt x="142" y="26"/>
                        </a:lnTo>
                        <a:lnTo>
                          <a:pt x="157" y="29"/>
                        </a:lnTo>
                        <a:lnTo>
                          <a:pt x="173" y="30"/>
                        </a:lnTo>
                        <a:lnTo>
                          <a:pt x="180" y="32"/>
                        </a:lnTo>
                        <a:lnTo>
                          <a:pt x="188" y="33"/>
                        </a:lnTo>
                        <a:lnTo>
                          <a:pt x="198" y="36"/>
                        </a:lnTo>
                        <a:lnTo>
                          <a:pt x="209" y="37"/>
                        </a:lnTo>
                        <a:lnTo>
                          <a:pt x="220" y="40"/>
                        </a:lnTo>
                        <a:lnTo>
                          <a:pt x="233" y="42"/>
                        </a:lnTo>
                        <a:lnTo>
                          <a:pt x="240" y="44"/>
                        </a:lnTo>
                        <a:lnTo>
                          <a:pt x="246" y="45"/>
                        </a:lnTo>
                        <a:lnTo>
                          <a:pt x="253" y="48"/>
                        </a:lnTo>
                        <a:lnTo>
                          <a:pt x="260" y="49"/>
                        </a:lnTo>
                        <a:lnTo>
                          <a:pt x="270" y="52"/>
                        </a:lnTo>
                        <a:lnTo>
                          <a:pt x="280" y="54"/>
                        </a:lnTo>
                        <a:lnTo>
                          <a:pt x="290" y="57"/>
                        </a:lnTo>
                        <a:lnTo>
                          <a:pt x="301" y="61"/>
                        </a:lnTo>
                        <a:lnTo>
                          <a:pt x="301" y="58"/>
                        </a:lnTo>
                        <a:lnTo>
                          <a:pt x="302" y="57"/>
                        </a:lnTo>
                        <a:lnTo>
                          <a:pt x="305" y="53"/>
                        </a:lnTo>
                        <a:lnTo>
                          <a:pt x="306" y="50"/>
                        </a:lnTo>
                        <a:lnTo>
                          <a:pt x="309" y="48"/>
                        </a:lnTo>
                        <a:lnTo>
                          <a:pt x="312" y="44"/>
                        </a:lnTo>
                        <a:lnTo>
                          <a:pt x="314" y="41"/>
                        </a:lnTo>
                        <a:lnTo>
                          <a:pt x="316" y="40"/>
                        </a:lnTo>
                        <a:lnTo>
                          <a:pt x="317" y="37"/>
                        </a:lnTo>
                        <a:lnTo>
                          <a:pt x="321" y="34"/>
                        </a:lnTo>
                        <a:lnTo>
                          <a:pt x="324" y="32"/>
                        </a:lnTo>
                        <a:lnTo>
                          <a:pt x="328" y="28"/>
                        </a:lnTo>
                        <a:lnTo>
                          <a:pt x="330" y="26"/>
                        </a:lnTo>
                        <a:lnTo>
                          <a:pt x="334" y="24"/>
                        </a:lnTo>
                        <a:lnTo>
                          <a:pt x="337" y="22"/>
                        </a:lnTo>
                        <a:lnTo>
                          <a:pt x="340" y="21"/>
                        </a:lnTo>
                        <a:lnTo>
                          <a:pt x="341" y="18"/>
                        </a:lnTo>
                        <a:lnTo>
                          <a:pt x="346" y="16"/>
                        </a:lnTo>
                        <a:lnTo>
                          <a:pt x="352" y="13"/>
                        </a:lnTo>
                        <a:lnTo>
                          <a:pt x="357" y="12"/>
                        </a:lnTo>
                        <a:lnTo>
                          <a:pt x="362" y="9"/>
                        </a:lnTo>
                        <a:lnTo>
                          <a:pt x="368" y="6"/>
                        </a:lnTo>
                        <a:lnTo>
                          <a:pt x="373" y="5"/>
                        </a:lnTo>
                        <a:lnTo>
                          <a:pt x="380" y="2"/>
                        </a:lnTo>
                        <a:lnTo>
                          <a:pt x="386" y="1"/>
                        </a:lnTo>
                        <a:lnTo>
                          <a:pt x="39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5" name="Freeform 555"/>
                  <p:cNvSpPr>
                    <a:spLocks/>
                  </p:cNvSpPr>
                  <p:nvPr/>
                </p:nvSpPr>
                <p:spPr bwMode="auto">
                  <a:xfrm>
                    <a:off x="13107" y="7457"/>
                    <a:ext cx="53" cy="9"/>
                  </a:xfrm>
                  <a:custGeom>
                    <a:avLst/>
                    <a:gdLst/>
                    <a:ahLst/>
                    <a:cxnLst>
                      <a:cxn ang="0">
                        <a:pos x="53" y="9"/>
                      </a:cxn>
                      <a:cxn ang="0">
                        <a:pos x="53" y="8"/>
                      </a:cxn>
                      <a:cxn ang="0">
                        <a:pos x="53" y="6"/>
                      </a:cxn>
                      <a:cxn ang="0">
                        <a:pos x="52" y="6"/>
                      </a:cxn>
                      <a:cxn ang="0">
                        <a:pos x="52" y="5"/>
                      </a:cxn>
                      <a:cxn ang="0">
                        <a:pos x="50" y="5"/>
                      </a:cxn>
                      <a:cxn ang="0">
                        <a:pos x="49" y="4"/>
                      </a:cxn>
                      <a:cxn ang="0">
                        <a:pos x="48" y="4"/>
                      </a:cxn>
                      <a:cxn ang="0">
                        <a:pos x="46" y="2"/>
                      </a:cxn>
                      <a:cxn ang="0">
                        <a:pos x="45" y="2"/>
                      </a:cxn>
                      <a:cxn ang="0">
                        <a:pos x="44" y="2"/>
                      </a:cxn>
                      <a:cxn ang="0">
                        <a:pos x="42" y="1"/>
                      </a:cxn>
                      <a:cxn ang="0">
                        <a:pos x="40" y="1"/>
                      </a:cxn>
                      <a:cxn ang="0">
                        <a:pos x="36" y="0"/>
                      </a:cxn>
                      <a:cxn ang="0">
                        <a:pos x="33" y="0"/>
                      </a:cxn>
                      <a:cxn ang="0">
                        <a:pos x="30" y="0"/>
                      </a:cxn>
                      <a:cxn ang="0">
                        <a:pos x="28" y="0"/>
                      </a:cxn>
                      <a:cxn ang="0">
                        <a:pos x="22" y="0"/>
                      </a:cxn>
                      <a:cxn ang="0">
                        <a:pos x="20" y="0"/>
                      </a:cxn>
                      <a:cxn ang="0">
                        <a:pos x="16" y="0"/>
                      </a:cxn>
                      <a:cxn ang="0">
                        <a:pos x="13" y="0"/>
                      </a:cxn>
                      <a:cxn ang="0">
                        <a:pos x="9" y="0"/>
                      </a:cxn>
                      <a:cxn ang="0">
                        <a:pos x="4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3" h="9">
                        <a:moveTo>
                          <a:pt x="53" y="9"/>
                        </a:moveTo>
                        <a:lnTo>
                          <a:pt x="53" y="8"/>
                        </a:lnTo>
                        <a:lnTo>
                          <a:pt x="53" y="6"/>
                        </a:lnTo>
                        <a:lnTo>
                          <a:pt x="52" y="6"/>
                        </a:lnTo>
                        <a:lnTo>
                          <a:pt x="52" y="5"/>
                        </a:lnTo>
                        <a:lnTo>
                          <a:pt x="50" y="5"/>
                        </a:lnTo>
                        <a:lnTo>
                          <a:pt x="49" y="4"/>
                        </a:lnTo>
                        <a:lnTo>
                          <a:pt x="48" y="4"/>
                        </a:lnTo>
                        <a:lnTo>
                          <a:pt x="46" y="2"/>
                        </a:lnTo>
                        <a:lnTo>
                          <a:pt x="45" y="2"/>
                        </a:lnTo>
                        <a:lnTo>
                          <a:pt x="44" y="2"/>
                        </a:lnTo>
                        <a:lnTo>
                          <a:pt x="42" y="1"/>
                        </a:lnTo>
                        <a:lnTo>
                          <a:pt x="40" y="1"/>
                        </a:lnTo>
                        <a:lnTo>
                          <a:pt x="36" y="0"/>
                        </a:lnTo>
                        <a:lnTo>
                          <a:pt x="33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6" name="Freeform 556"/>
                  <p:cNvSpPr>
                    <a:spLocks/>
                  </p:cNvSpPr>
                  <p:nvPr/>
                </p:nvSpPr>
                <p:spPr bwMode="auto">
                  <a:xfrm>
                    <a:off x="13075" y="7457"/>
                    <a:ext cx="45" cy="114"/>
                  </a:xfrm>
                  <a:custGeom>
                    <a:avLst/>
                    <a:gdLst/>
                    <a:ahLst/>
                    <a:cxnLst>
                      <a:cxn ang="0">
                        <a:pos x="0" y="114"/>
                      </a:cxn>
                      <a:cxn ang="0">
                        <a:pos x="0" y="64"/>
                      </a:cxn>
                      <a:cxn ang="0">
                        <a:pos x="4" y="62"/>
                      </a:cxn>
                      <a:cxn ang="0">
                        <a:pos x="8" y="60"/>
                      </a:cxn>
                      <a:cxn ang="0">
                        <a:pos x="10" y="58"/>
                      </a:cxn>
                      <a:cxn ang="0">
                        <a:pos x="13" y="57"/>
                      </a:cxn>
                      <a:cxn ang="0">
                        <a:pos x="18" y="54"/>
                      </a:cxn>
                      <a:cxn ang="0">
                        <a:pos x="24" y="52"/>
                      </a:cxn>
                      <a:cxn ang="0">
                        <a:pos x="28" y="50"/>
                      </a:cxn>
                      <a:cxn ang="0">
                        <a:pos x="30" y="49"/>
                      </a:cxn>
                      <a:cxn ang="0">
                        <a:pos x="32" y="48"/>
                      </a:cxn>
                      <a:cxn ang="0">
                        <a:pos x="33" y="48"/>
                      </a:cxn>
                      <a:cxn ang="0">
                        <a:pos x="34" y="46"/>
                      </a:cxn>
                      <a:cxn ang="0">
                        <a:pos x="37" y="45"/>
                      </a:cxn>
                      <a:cxn ang="0">
                        <a:pos x="38" y="44"/>
                      </a:cxn>
                      <a:cxn ang="0">
                        <a:pos x="40" y="42"/>
                      </a:cxn>
                      <a:cxn ang="0">
                        <a:pos x="41" y="41"/>
                      </a:cxn>
                      <a:cxn ang="0">
                        <a:pos x="41" y="40"/>
                      </a:cxn>
                      <a:cxn ang="0">
                        <a:pos x="42" y="40"/>
                      </a:cxn>
                      <a:cxn ang="0">
                        <a:pos x="42" y="38"/>
                      </a:cxn>
                      <a:cxn ang="0">
                        <a:pos x="42" y="37"/>
                      </a:cxn>
                      <a:cxn ang="0">
                        <a:pos x="44" y="36"/>
                      </a:cxn>
                      <a:cxn ang="0">
                        <a:pos x="44" y="34"/>
                      </a:cxn>
                      <a:cxn ang="0">
                        <a:pos x="44" y="33"/>
                      </a:cxn>
                      <a:cxn ang="0">
                        <a:pos x="45" y="30"/>
                      </a:cxn>
                      <a:cxn ang="0">
                        <a:pos x="45" y="29"/>
                      </a:cxn>
                      <a:cxn ang="0">
                        <a:pos x="45" y="26"/>
                      </a:cxn>
                      <a:cxn ang="0">
                        <a:pos x="45" y="24"/>
                      </a:cxn>
                      <a:cxn ang="0">
                        <a:pos x="45" y="21"/>
                      </a:cxn>
                      <a:cxn ang="0">
                        <a:pos x="45" y="17"/>
                      </a:cxn>
                      <a:cxn ang="0">
                        <a:pos x="45" y="14"/>
                      </a:cxn>
                      <a:cxn ang="0">
                        <a:pos x="45" y="13"/>
                      </a:cxn>
                      <a:cxn ang="0">
                        <a:pos x="45" y="12"/>
                      </a:cxn>
                      <a:cxn ang="0">
                        <a:pos x="44" y="10"/>
                      </a:cxn>
                      <a:cxn ang="0">
                        <a:pos x="44" y="8"/>
                      </a:cxn>
                      <a:cxn ang="0">
                        <a:pos x="42" y="6"/>
                      </a:cxn>
                      <a:cxn ang="0">
                        <a:pos x="42" y="5"/>
                      </a:cxn>
                      <a:cxn ang="0">
                        <a:pos x="41" y="4"/>
                      </a:cxn>
                      <a:cxn ang="0">
                        <a:pos x="40" y="4"/>
                      </a:cxn>
                      <a:cxn ang="0">
                        <a:pos x="40" y="2"/>
                      </a:cxn>
                      <a:cxn ang="0">
                        <a:pos x="38" y="1"/>
                      </a:cxn>
                      <a:cxn ang="0">
                        <a:pos x="37" y="1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5" h="114">
                        <a:moveTo>
                          <a:pt x="0" y="114"/>
                        </a:moveTo>
                        <a:lnTo>
                          <a:pt x="0" y="64"/>
                        </a:lnTo>
                        <a:lnTo>
                          <a:pt x="4" y="62"/>
                        </a:lnTo>
                        <a:lnTo>
                          <a:pt x="8" y="60"/>
                        </a:lnTo>
                        <a:lnTo>
                          <a:pt x="10" y="58"/>
                        </a:lnTo>
                        <a:lnTo>
                          <a:pt x="13" y="57"/>
                        </a:lnTo>
                        <a:lnTo>
                          <a:pt x="18" y="54"/>
                        </a:lnTo>
                        <a:lnTo>
                          <a:pt x="24" y="52"/>
                        </a:lnTo>
                        <a:lnTo>
                          <a:pt x="28" y="50"/>
                        </a:lnTo>
                        <a:lnTo>
                          <a:pt x="30" y="49"/>
                        </a:lnTo>
                        <a:lnTo>
                          <a:pt x="32" y="48"/>
                        </a:lnTo>
                        <a:lnTo>
                          <a:pt x="33" y="48"/>
                        </a:lnTo>
                        <a:lnTo>
                          <a:pt x="34" y="46"/>
                        </a:lnTo>
                        <a:lnTo>
                          <a:pt x="37" y="45"/>
                        </a:lnTo>
                        <a:lnTo>
                          <a:pt x="38" y="44"/>
                        </a:lnTo>
                        <a:lnTo>
                          <a:pt x="40" y="42"/>
                        </a:lnTo>
                        <a:lnTo>
                          <a:pt x="41" y="41"/>
                        </a:lnTo>
                        <a:lnTo>
                          <a:pt x="41" y="40"/>
                        </a:lnTo>
                        <a:lnTo>
                          <a:pt x="42" y="40"/>
                        </a:lnTo>
                        <a:lnTo>
                          <a:pt x="42" y="38"/>
                        </a:lnTo>
                        <a:lnTo>
                          <a:pt x="42" y="37"/>
                        </a:lnTo>
                        <a:lnTo>
                          <a:pt x="44" y="36"/>
                        </a:lnTo>
                        <a:lnTo>
                          <a:pt x="44" y="34"/>
                        </a:lnTo>
                        <a:lnTo>
                          <a:pt x="44" y="33"/>
                        </a:lnTo>
                        <a:lnTo>
                          <a:pt x="45" y="30"/>
                        </a:lnTo>
                        <a:lnTo>
                          <a:pt x="45" y="29"/>
                        </a:lnTo>
                        <a:lnTo>
                          <a:pt x="45" y="26"/>
                        </a:lnTo>
                        <a:lnTo>
                          <a:pt x="45" y="24"/>
                        </a:lnTo>
                        <a:lnTo>
                          <a:pt x="45" y="21"/>
                        </a:lnTo>
                        <a:lnTo>
                          <a:pt x="45" y="17"/>
                        </a:lnTo>
                        <a:lnTo>
                          <a:pt x="45" y="14"/>
                        </a:lnTo>
                        <a:lnTo>
                          <a:pt x="45" y="13"/>
                        </a:lnTo>
                        <a:lnTo>
                          <a:pt x="45" y="12"/>
                        </a:lnTo>
                        <a:lnTo>
                          <a:pt x="44" y="10"/>
                        </a:lnTo>
                        <a:lnTo>
                          <a:pt x="44" y="8"/>
                        </a:lnTo>
                        <a:lnTo>
                          <a:pt x="42" y="6"/>
                        </a:lnTo>
                        <a:lnTo>
                          <a:pt x="42" y="5"/>
                        </a:lnTo>
                        <a:lnTo>
                          <a:pt x="41" y="4"/>
                        </a:lnTo>
                        <a:lnTo>
                          <a:pt x="40" y="4"/>
                        </a:lnTo>
                        <a:lnTo>
                          <a:pt x="40" y="2"/>
                        </a:lnTo>
                        <a:lnTo>
                          <a:pt x="38" y="1"/>
                        </a:lnTo>
                        <a:lnTo>
                          <a:pt x="37" y="1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7" name="Freeform 557"/>
                  <p:cNvSpPr>
                    <a:spLocks/>
                  </p:cNvSpPr>
                  <p:nvPr/>
                </p:nvSpPr>
                <p:spPr bwMode="auto">
                  <a:xfrm>
                    <a:off x="13215" y="7633"/>
                    <a:ext cx="4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" y="29"/>
                      </a:cxn>
                      <a:cxn ang="0">
                        <a:pos x="1" y="26"/>
                      </a:cxn>
                      <a:cxn ang="0">
                        <a:pos x="2" y="24"/>
                      </a:cxn>
                      <a:cxn ang="0">
                        <a:pos x="2" y="21"/>
                      </a:cxn>
                      <a:cxn ang="0">
                        <a:pos x="4" y="18"/>
                      </a:cxn>
                      <a:cxn ang="0">
                        <a:pos x="4" y="16"/>
                      </a:cxn>
                      <a:cxn ang="0">
                        <a:pos x="4" y="13"/>
                      </a:cxn>
                      <a:cxn ang="0">
                        <a:pos x="4" y="10"/>
                      </a:cxn>
                      <a:cxn ang="0">
                        <a:pos x="4" y="8"/>
                      </a:cxn>
                      <a:cxn ang="0">
                        <a:pos x="4" y="5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32">
                        <a:moveTo>
                          <a:pt x="0" y="32"/>
                        </a:moveTo>
                        <a:lnTo>
                          <a:pt x="1" y="29"/>
                        </a:lnTo>
                        <a:lnTo>
                          <a:pt x="1" y="26"/>
                        </a:lnTo>
                        <a:lnTo>
                          <a:pt x="2" y="24"/>
                        </a:lnTo>
                        <a:lnTo>
                          <a:pt x="2" y="21"/>
                        </a:lnTo>
                        <a:lnTo>
                          <a:pt x="4" y="18"/>
                        </a:lnTo>
                        <a:lnTo>
                          <a:pt x="4" y="16"/>
                        </a:lnTo>
                        <a:lnTo>
                          <a:pt x="4" y="13"/>
                        </a:lnTo>
                        <a:lnTo>
                          <a:pt x="4" y="10"/>
                        </a:lnTo>
                        <a:lnTo>
                          <a:pt x="4" y="8"/>
                        </a:lnTo>
                        <a:lnTo>
                          <a:pt x="4" y="5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8" name="Freeform 558"/>
                  <p:cNvSpPr>
                    <a:spLocks/>
                  </p:cNvSpPr>
                  <p:nvPr/>
                </p:nvSpPr>
                <p:spPr bwMode="auto">
                  <a:xfrm>
                    <a:off x="13285" y="7934"/>
                    <a:ext cx="32" cy="21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3" y="21"/>
                      </a:cxn>
                      <a:cxn ang="0">
                        <a:pos x="6" y="21"/>
                      </a:cxn>
                      <a:cxn ang="0">
                        <a:pos x="8" y="20"/>
                      </a:cxn>
                      <a:cxn ang="0">
                        <a:pos x="11" y="20"/>
                      </a:cxn>
                      <a:cxn ang="0">
                        <a:pos x="14" y="19"/>
                      </a:cxn>
                      <a:cxn ang="0">
                        <a:pos x="15" y="17"/>
                      </a:cxn>
                      <a:cxn ang="0">
                        <a:pos x="18" y="16"/>
                      </a:cxn>
                      <a:cxn ang="0">
                        <a:pos x="20" y="15"/>
                      </a:cxn>
                      <a:cxn ang="0">
                        <a:pos x="22" y="13"/>
                      </a:cxn>
                      <a:cxn ang="0">
                        <a:pos x="24" y="11"/>
                      </a:cxn>
                      <a:cxn ang="0">
                        <a:pos x="26" y="8"/>
                      </a:cxn>
                      <a:cxn ang="0">
                        <a:pos x="28" y="7"/>
                      </a:cxn>
                      <a:cxn ang="0">
                        <a:pos x="30" y="4"/>
                      </a:cxn>
                      <a:cxn ang="0">
                        <a:pos x="31" y="1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2" h="21">
                        <a:moveTo>
                          <a:pt x="0" y="21"/>
                        </a:moveTo>
                        <a:lnTo>
                          <a:pt x="3" y="21"/>
                        </a:lnTo>
                        <a:lnTo>
                          <a:pt x="6" y="21"/>
                        </a:lnTo>
                        <a:lnTo>
                          <a:pt x="8" y="20"/>
                        </a:lnTo>
                        <a:lnTo>
                          <a:pt x="11" y="20"/>
                        </a:lnTo>
                        <a:lnTo>
                          <a:pt x="14" y="19"/>
                        </a:lnTo>
                        <a:lnTo>
                          <a:pt x="15" y="17"/>
                        </a:lnTo>
                        <a:lnTo>
                          <a:pt x="18" y="16"/>
                        </a:lnTo>
                        <a:lnTo>
                          <a:pt x="20" y="15"/>
                        </a:lnTo>
                        <a:lnTo>
                          <a:pt x="22" y="13"/>
                        </a:lnTo>
                        <a:lnTo>
                          <a:pt x="24" y="11"/>
                        </a:lnTo>
                        <a:lnTo>
                          <a:pt x="26" y="8"/>
                        </a:lnTo>
                        <a:lnTo>
                          <a:pt x="28" y="7"/>
                        </a:lnTo>
                        <a:lnTo>
                          <a:pt x="30" y="4"/>
                        </a:lnTo>
                        <a:lnTo>
                          <a:pt x="31" y="1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9" name="Freeform 559"/>
                  <p:cNvSpPr>
                    <a:spLocks/>
                  </p:cNvSpPr>
                  <p:nvPr/>
                </p:nvSpPr>
                <p:spPr bwMode="auto">
                  <a:xfrm>
                    <a:off x="12677" y="7052"/>
                    <a:ext cx="376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1"/>
                      </a:cxn>
                      <a:cxn ang="0">
                        <a:pos x="50" y="4"/>
                      </a:cxn>
                      <a:cxn ang="0">
                        <a:pos x="62" y="5"/>
                      </a:cxn>
                      <a:cxn ang="0">
                        <a:pos x="75" y="5"/>
                      </a:cxn>
                      <a:cxn ang="0">
                        <a:pos x="87" y="6"/>
                      </a:cxn>
                      <a:cxn ang="0">
                        <a:pos x="99" y="8"/>
                      </a:cxn>
                      <a:cxn ang="0">
                        <a:pos x="119" y="10"/>
                      </a:cxn>
                      <a:cxn ang="0">
                        <a:pos x="139" y="13"/>
                      </a:cxn>
                      <a:cxn ang="0">
                        <a:pos x="158" y="16"/>
                      </a:cxn>
                      <a:cxn ang="0">
                        <a:pos x="168" y="17"/>
                      </a:cxn>
                      <a:cxn ang="0">
                        <a:pos x="178" y="18"/>
                      </a:cxn>
                      <a:cxn ang="0">
                        <a:pos x="190" y="21"/>
                      </a:cxn>
                      <a:cxn ang="0">
                        <a:pos x="203" y="22"/>
                      </a:cxn>
                      <a:cxn ang="0">
                        <a:pos x="215" y="25"/>
                      </a:cxn>
                      <a:cxn ang="0">
                        <a:pos x="224" y="26"/>
                      </a:cxn>
                      <a:cxn ang="0">
                        <a:pos x="232" y="28"/>
                      </a:cxn>
                      <a:cxn ang="0">
                        <a:pos x="240" y="29"/>
                      </a:cxn>
                      <a:cxn ang="0">
                        <a:pos x="248" y="32"/>
                      </a:cxn>
                      <a:cxn ang="0">
                        <a:pos x="260" y="33"/>
                      </a:cxn>
                      <a:cxn ang="0">
                        <a:pos x="272" y="37"/>
                      </a:cxn>
                      <a:cxn ang="0">
                        <a:pos x="283" y="40"/>
                      </a:cxn>
                      <a:cxn ang="0">
                        <a:pos x="295" y="42"/>
                      </a:cxn>
                      <a:cxn ang="0">
                        <a:pos x="302" y="43"/>
                      </a:cxn>
                      <a:cxn ang="0">
                        <a:pos x="308" y="45"/>
                      </a:cxn>
                      <a:cxn ang="0">
                        <a:pos x="316" y="47"/>
                      </a:cxn>
                      <a:cxn ang="0">
                        <a:pos x="324" y="50"/>
                      </a:cxn>
                      <a:cxn ang="0">
                        <a:pos x="332" y="53"/>
                      </a:cxn>
                      <a:cxn ang="0">
                        <a:pos x="342" y="55"/>
                      </a:cxn>
                      <a:cxn ang="0">
                        <a:pos x="351" y="59"/>
                      </a:cxn>
                      <a:cxn ang="0">
                        <a:pos x="360" y="62"/>
                      </a:cxn>
                      <a:cxn ang="0">
                        <a:pos x="368" y="66"/>
                      </a:cxn>
                      <a:cxn ang="0">
                        <a:pos x="376" y="70"/>
                      </a:cxn>
                    </a:cxnLst>
                    <a:rect l="0" t="0" r="r" b="b"/>
                    <a:pathLst>
                      <a:path w="376" h="70">
                        <a:moveTo>
                          <a:pt x="0" y="0"/>
                        </a:moveTo>
                        <a:lnTo>
                          <a:pt x="24" y="1"/>
                        </a:lnTo>
                        <a:lnTo>
                          <a:pt x="50" y="4"/>
                        </a:lnTo>
                        <a:lnTo>
                          <a:pt x="62" y="5"/>
                        </a:lnTo>
                        <a:lnTo>
                          <a:pt x="75" y="5"/>
                        </a:lnTo>
                        <a:lnTo>
                          <a:pt x="87" y="6"/>
                        </a:lnTo>
                        <a:lnTo>
                          <a:pt x="99" y="8"/>
                        </a:lnTo>
                        <a:lnTo>
                          <a:pt x="119" y="10"/>
                        </a:lnTo>
                        <a:lnTo>
                          <a:pt x="139" y="13"/>
                        </a:lnTo>
                        <a:lnTo>
                          <a:pt x="158" y="16"/>
                        </a:lnTo>
                        <a:lnTo>
                          <a:pt x="168" y="17"/>
                        </a:lnTo>
                        <a:lnTo>
                          <a:pt x="178" y="18"/>
                        </a:lnTo>
                        <a:lnTo>
                          <a:pt x="190" y="21"/>
                        </a:lnTo>
                        <a:lnTo>
                          <a:pt x="203" y="22"/>
                        </a:lnTo>
                        <a:lnTo>
                          <a:pt x="215" y="25"/>
                        </a:lnTo>
                        <a:lnTo>
                          <a:pt x="224" y="26"/>
                        </a:lnTo>
                        <a:lnTo>
                          <a:pt x="232" y="28"/>
                        </a:lnTo>
                        <a:lnTo>
                          <a:pt x="240" y="29"/>
                        </a:lnTo>
                        <a:lnTo>
                          <a:pt x="248" y="32"/>
                        </a:lnTo>
                        <a:lnTo>
                          <a:pt x="260" y="33"/>
                        </a:lnTo>
                        <a:lnTo>
                          <a:pt x="272" y="37"/>
                        </a:lnTo>
                        <a:lnTo>
                          <a:pt x="283" y="40"/>
                        </a:lnTo>
                        <a:lnTo>
                          <a:pt x="295" y="42"/>
                        </a:lnTo>
                        <a:lnTo>
                          <a:pt x="302" y="43"/>
                        </a:lnTo>
                        <a:lnTo>
                          <a:pt x="308" y="45"/>
                        </a:lnTo>
                        <a:lnTo>
                          <a:pt x="316" y="47"/>
                        </a:lnTo>
                        <a:lnTo>
                          <a:pt x="324" y="50"/>
                        </a:lnTo>
                        <a:lnTo>
                          <a:pt x="332" y="53"/>
                        </a:lnTo>
                        <a:lnTo>
                          <a:pt x="342" y="55"/>
                        </a:lnTo>
                        <a:lnTo>
                          <a:pt x="351" y="59"/>
                        </a:lnTo>
                        <a:lnTo>
                          <a:pt x="360" y="62"/>
                        </a:lnTo>
                        <a:lnTo>
                          <a:pt x="368" y="66"/>
                        </a:lnTo>
                        <a:lnTo>
                          <a:pt x="376" y="7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0" name="Freeform 560"/>
                  <p:cNvSpPr>
                    <a:spLocks/>
                  </p:cNvSpPr>
                  <p:nvPr/>
                </p:nvSpPr>
                <p:spPr bwMode="auto">
                  <a:xfrm>
                    <a:off x="12677" y="6973"/>
                    <a:ext cx="408" cy="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" y="1"/>
                      </a:cxn>
                      <a:cxn ang="0">
                        <a:pos x="54" y="4"/>
                      </a:cxn>
                      <a:cxn ang="0">
                        <a:pos x="68" y="5"/>
                      </a:cxn>
                      <a:cxn ang="0">
                        <a:pos x="82" y="7"/>
                      </a:cxn>
                      <a:cxn ang="0">
                        <a:pos x="99" y="8"/>
                      </a:cxn>
                      <a:cxn ang="0">
                        <a:pos x="118" y="9"/>
                      </a:cxn>
                      <a:cxn ang="0">
                        <a:pos x="135" y="12"/>
                      </a:cxn>
                      <a:cxn ang="0">
                        <a:pos x="156" y="15"/>
                      </a:cxn>
                      <a:cxn ang="0">
                        <a:pos x="179" y="17"/>
                      </a:cxn>
                      <a:cxn ang="0">
                        <a:pos x="200" y="20"/>
                      </a:cxn>
                      <a:cxn ang="0">
                        <a:pos x="211" y="21"/>
                      </a:cxn>
                      <a:cxn ang="0">
                        <a:pos x="222" y="23"/>
                      </a:cxn>
                      <a:cxn ang="0">
                        <a:pos x="236" y="24"/>
                      </a:cxn>
                      <a:cxn ang="0">
                        <a:pos x="250" y="27"/>
                      </a:cxn>
                      <a:cxn ang="0">
                        <a:pos x="263" y="29"/>
                      </a:cxn>
                      <a:cxn ang="0">
                        <a:pos x="280" y="32"/>
                      </a:cxn>
                      <a:cxn ang="0">
                        <a:pos x="298" y="36"/>
                      </a:cxn>
                      <a:cxn ang="0">
                        <a:pos x="315" y="39"/>
                      </a:cxn>
                      <a:cxn ang="0">
                        <a:pos x="323" y="40"/>
                      </a:cxn>
                      <a:cxn ang="0">
                        <a:pos x="331" y="43"/>
                      </a:cxn>
                      <a:cxn ang="0">
                        <a:pos x="344" y="45"/>
                      </a:cxn>
                      <a:cxn ang="0">
                        <a:pos x="358" y="48"/>
                      </a:cxn>
                      <a:cxn ang="0">
                        <a:pos x="371" y="52"/>
                      </a:cxn>
                      <a:cxn ang="0">
                        <a:pos x="384" y="55"/>
                      </a:cxn>
                      <a:cxn ang="0">
                        <a:pos x="396" y="59"/>
                      </a:cxn>
                      <a:cxn ang="0">
                        <a:pos x="408" y="63"/>
                      </a:cxn>
                    </a:cxnLst>
                    <a:rect l="0" t="0" r="r" b="b"/>
                    <a:pathLst>
                      <a:path w="408" h="63">
                        <a:moveTo>
                          <a:pt x="0" y="0"/>
                        </a:moveTo>
                        <a:lnTo>
                          <a:pt x="27" y="1"/>
                        </a:lnTo>
                        <a:lnTo>
                          <a:pt x="54" y="4"/>
                        </a:lnTo>
                        <a:lnTo>
                          <a:pt x="68" y="5"/>
                        </a:lnTo>
                        <a:lnTo>
                          <a:pt x="82" y="7"/>
                        </a:lnTo>
                        <a:lnTo>
                          <a:pt x="99" y="8"/>
                        </a:lnTo>
                        <a:lnTo>
                          <a:pt x="118" y="9"/>
                        </a:lnTo>
                        <a:lnTo>
                          <a:pt x="135" y="12"/>
                        </a:lnTo>
                        <a:lnTo>
                          <a:pt x="156" y="15"/>
                        </a:lnTo>
                        <a:lnTo>
                          <a:pt x="179" y="17"/>
                        </a:lnTo>
                        <a:lnTo>
                          <a:pt x="200" y="20"/>
                        </a:lnTo>
                        <a:lnTo>
                          <a:pt x="211" y="21"/>
                        </a:lnTo>
                        <a:lnTo>
                          <a:pt x="222" y="23"/>
                        </a:lnTo>
                        <a:lnTo>
                          <a:pt x="236" y="24"/>
                        </a:lnTo>
                        <a:lnTo>
                          <a:pt x="250" y="27"/>
                        </a:lnTo>
                        <a:lnTo>
                          <a:pt x="263" y="29"/>
                        </a:lnTo>
                        <a:lnTo>
                          <a:pt x="280" y="32"/>
                        </a:lnTo>
                        <a:lnTo>
                          <a:pt x="298" y="36"/>
                        </a:lnTo>
                        <a:lnTo>
                          <a:pt x="315" y="39"/>
                        </a:lnTo>
                        <a:lnTo>
                          <a:pt x="323" y="40"/>
                        </a:lnTo>
                        <a:lnTo>
                          <a:pt x="331" y="43"/>
                        </a:lnTo>
                        <a:lnTo>
                          <a:pt x="344" y="45"/>
                        </a:lnTo>
                        <a:lnTo>
                          <a:pt x="358" y="48"/>
                        </a:lnTo>
                        <a:lnTo>
                          <a:pt x="371" y="52"/>
                        </a:lnTo>
                        <a:lnTo>
                          <a:pt x="384" y="55"/>
                        </a:lnTo>
                        <a:lnTo>
                          <a:pt x="396" y="59"/>
                        </a:lnTo>
                        <a:lnTo>
                          <a:pt x="408" y="63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1" name="Freeform 561"/>
                  <p:cNvSpPr>
                    <a:spLocks/>
                  </p:cNvSpPr>
                  <p:nvPr/>
                </p:nvSpPr>
                <p:spPr bwMode="auto">
                  <a:xfrm>
                    <a:off x="13005" y="7518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8" y="1"/>
                      </a:cxn>
                      <a:cxn ang="0">
                        <a:pos x="7" y="4"/>
                      </a:cxn>
                      <a:cxn ang="0">
                        <a:pos x="6" y="7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1" h="15">
                        <a:moveTo>
                          <a:pt x="11" y="0"/>
                        </a:moveTo>
                        <a:lnTo>
                          <a:pt x="8" y="1"/>
                        </a:lnTo>
                        <a:lnTo>
                          <a:pt x="7" y="4"/>
                        </a:lnTo>
                        <a:lnTo>
                          <a:pt x="6" y="7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2" name="Freeform 562"/>
                  <p:cNvSpPr>
                    <a:spLocks/>
                  </p:cNvSpPr>
                  <p:nvPr/>
                </p:nvSpPr>
                <p:spPr bwMode="auto">
                  <a:xfrm>
                    <a:off x="12997" y="7533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7" y="2"/>
                      </a:cxn>
                      <a:cxn ang="0">
                        <a:pos x="6" y="5"/>
                      </a:cxn>
                      <a:cxn ang="0">
                        <a:pos x="4" y="6"/>
                      </a:cxn>
                      <a:cxn ang="0">
                        <a:pos x="3" y="9"/>
                      </a:cxn>
                      <a:cxn ang="0">
                        <a:pos x="2" y="12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" h="14">
                        <a:moveTo>
                          <a:pt x="8" y="0"/>
                        </a:moveTo>
                        <a:lnTo>
                          <a:pt x="7" y="2"/>
                        </a:lnTo>
                        <a:lnTo>
                          <a:pt x="6" y="5"/>
                        </a:lnTo>
                        <a:lnTo>
                          <a:pt x="4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3" name="Freeform 563"/>
                  <p:cNvSpPr>
                    <a:spLocks/>
                  </p:cNvSpPr>
                  <p:nvPr/>
                </p:nvSpPr>
                <p:spPr bwMode="auto">
                  <a:xfrm>
                    <a:off x="13043" y="7521"/>
                    <a:ext cx="32" cy="22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1" y="21"/>
                      </a:cxn>
                      <a:cxn ang="0">
                        <a:pos x="2" y="20"/>
                      </a:cxn>
                      <a:cxn ang="0">
                        <a:pos x="4" y="17"/>
                      </a:cxn>
                      <a:cxn ang="0">
                        <a:pos x="6" y="16"/>
                      </a:cxn>
                      <a:cxn ang="0">
                        <a:pos x="9" y="13"/>
                      </a:cxn>
                      <a:cxn ang="0">
                        <a:pos x="13" y="10"/>
                      </a:cxn>
                      <a:cxn ang="0">
                        <a:pos x="14" y="9"/>
                      </a:cxn>
                      <a:cxn ang="0">
                        <a:pos x="16" y="8"/>
                      </a:cxn>
                      <a:cxn ang="0">
                        <a:pos x="18" y="6"/>
                      </a:cxn>
                      <a:cxn ang="0">
                        <a:pos x="20" y="6"/>
                      </a:cxn>
                      <a:cxn ang="0">
                        <a:pos x="24" y="4"/>
                      </a:cxn>
                      <a:cxn ang="0">
                        <a:pos x="28" y="2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2" h="22">
                        <a:moveTo>
                          <a:pt x="0" y="22"/>
                        </a:moveTo>
                        <a:lnTo>
                          <a:pt x="1" y="21"/>
                        </a:lnTo>
                        <a:lnTo>
                          <a:pt x="2" y="20"/>
                        </a:lnTo>
                        <a:lnTo>
                          <a:pt x="4" y="17"/>
                        </a:lnTo>
                        <a:lnTo>
                          <a:pt x="6" y="16"/>
                        </a:lnTo>
                        <a:lnTo>
                          <a:pt x="9" y="13"/>
                        </a:lnTo>
                        <a:lnTo>
                          <a:pt x="13" y="10"/>
                        </a:lnTo>
                        <a:lnTo>
                          <a:pt x="14" y="9"/>
                        </a:lnTo>
                        <a:lnTo>
                          <a:pt x="16" y="8"/>
                        </a:lnTo>
                        <a:lnTo>
                          <a:pt x="18" y="6"/>
                        </a:lnTo>
                        <a:lnTo>
                          <a:pt x="20" y="6"/>
                        </a:lnTo>
                        <a:lnTo>
                          <a:pt x="24" y="4"/>
                        </a:lnTo>
                        <a:lnTo>
                          <a:pt x="28" y="2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4" name="Freeform 564"/>
                  <p:cNvSpPr>
                    <a:spLocks/>
                  </p:cNvSpPr>
                  <p:nvPr/>
                </p:nvSpPr>
                <p:spPr bwMode="auto">
                  <a:xfrm>
                    <a:off x="12943" y="7286"/>
                    <a:ext cx="90" cy="56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8" y="53"/>
                      </a:cxn>
                      <a:cxn ang="0">
                        <a:pos x="16" y="49"/>
                      </a:cxn>
                      <a:cxn ang="0">
                        <a:pos x="24" y="44"/>
                      </a:cxn>
                      <a:cxn ang="0">
                        <a:pos x="32" y="40"/>
                      </a:cxn>
                      <a:cxn ang="0">
                        <a:pos x="40" y="36"/>
                      </a:cxn>
                      <a:cxn ang="0">
                        <a:pos x="48" y="31"/>
                      </a:cxn>
                      <a:cxn ang="0">
                        <a:pos x="54" y="27"/>
                      </a:cxn>
                      <a:cxn ang="0">
                        <a:pos x="62" y="21"/>
                      </a:cxn>
                      <a:cxn ang="0">
                        <a:pos x="69" y="16"/>
                      </a:cxn>
                      <a:cxn ang="0">
                        <a:pos x="77" y="11"/>
                      </a:cxn>
                      <a:cxn ang="0">
                        <a:pos x="84" y="5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90" h="56">
                        <a:moveTo>
                          <a:pt x="0" y="56"/>
                        </a:moveTo>
                        <a:lnTo>
                          <a:pt x="8" y="53"/>
                        </a:lnTo>
                        <a:lnTo>
                          <a:pt x="16" y="49"/>
                        </a:lnTo>
                        <a:lnTo>
                          <a:pt x="24" y="44"/>
                        </a:lnTo>
                        <a:lnTo>
                          <a:pt x="32" y="40"/>
                        </a:lnTo>
                        <a:lnTo>
                          <a:pt x="40" y="36"/>
                        </a:lnTo>
                        <a:lnTo>
                          <a:pt x="48" y="31"/>
                        </a:lnTo>
                        <a:lnTo>
                          <a:pt x="54" y="27"/>
                        </a:lnTo>
                        <a:lnTo>
                          <a:pt x="62" y="21"/>
                        </a:lnTo>
                        <a:lnTo>
                          <a:pt x="69" y="16"/>
                        </a:lnTo>
                        <a:lnTo>
                          <a:pt x="77" y="11"/>
                        </a:lnTo>
                        <a:lnTo>
                          <a:pt x="84" y="5"/>
                        </a:lnTo>
                        <a:lnTo>
                          <a:pt x="9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5" name="Freeform 565"/>
                  <p:cNvSpPr>
                    <a:spLocks/>
                  </p:cNvSpPr>
                  <p:nvPr/>
                </p:nvSpPr>
                <p:spPr bwMode="auto">
                  <a:xfrm>
                    <a:off x="13305" y="7871"/>
                    <a:ext cx="12" cy="19"/>
                  </a:xfrm>
                  <a:custGeom>
                    <a:avLst/>
                    <a:gdLst/>
                    <a:ahLst/>
                    <a:cxnLst>
                      <a:cxn ang="0">
                        <a:pos x="12" y="19"/>
                      </a:cxn>
                      <a:cxn ang="0">
                        <a:pos x="11" y="16"/>
                      </a:cxn>
                      <a:cxn ang="0">
                        <a:pos x="10" y="15"/>
                      </a:cxn>
                      <a:cxn ang="0">
                        <a:pos x="10" y="14"/>
                      </a:cxn>
                      <a:cxn ang="0">
                        <a:pos x="8" y="11"/>
                      </a:cxn>
                      <a:cxn ang="0">
                        <a:pos x="7" y="10"/>
                      </a:cxn>
                      <a:cxn ang="0">
                        <a:pos x="7" y="8"/>
                      </a:cxn>
                      <a:cxn ang="0">
                        <a:pos x="6" y="7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4" y="2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10" y="2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19">
                        <a:moveTo>
                          <a:pt x="12" y="19"/>
                        </a:moveTo>
                        <a:lnTo>
                          <a:pt x="11" y="16"/>
                        </a:lnTo>
                        <a:lnTo>
                          <a:pt x="10" y="15"/>
                        </a:lnTo>
                        <a:lnTo>
                          <a:pt x="10" y="14"/>
                        </a:lnTo>
                        <a:lnTo>
                          <a:pt x="8" y="11"/>
                        </a:lnTo>
                        <a:lnTo>
                          <a:pt x="7" y="10"/>
                        </a:lnTo>
                        <a:lnTo>
                          <a:pt x="7" y="8"/>
                        </a:lnTo>
                        <a:lnTo>
                          <a:pt x="6" y="7"/>
                        </a:lnTo>
                        <a:lnTo>
                          <a:pt x="4" y="6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6" name="Freeform 566"/>
                  <p:cNvSpPr>
                    <a:spLocks/>
                  </p:cNvSpPr>
                  <p:nvPr/>
                </p:nvSpPr>
                <p:spPr bwMode="auto">
                  <a:xfrm>
                    <a:off x="13172" y="7698"/>
                    <a:ext cx="133" cy="1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8"/>
                      </a:cxn>
                      <a:cxn ang="0">
                        <a:pos x="15" y="16"/>
                      </a:cxn>
                      <a:cxn ang="0">
                        <a:pos x="23" y="24"/>
                      </a:cxn>
                      <a:cxn ang="0">
                        <a:pos x="29" y="33"/>
                      </a:cxn>
                      <a:cxn ang="0">
                        <a:pos x="37" y="43"/>
                      </a:cxn>
                      <a:cxn ang="0">
                        <a:pos x="43" y="48"/>
                      </a:cxn>
                      <a:cxn ang="0">
                        <a:pos x="47" y="53"/>
                      </a:cxn>
                      <a:cxn ang="0">
                        <a:pos x="56" y="65"/>
                      </a:cxn>
                      <a:cxn ang="0">
                        <a:pos x="65" y="79"/>
                      </a:cxn>
                      <a:cxn ang="0">
                        <a:pos x="73" y="89"/>
                      </a:cxn>
                      <a:cxn ang="0">
                        <a:pos x="81" y="100"/>
                      </a:cxn>
                      <a:cxn ang="0">
                        <a:pos x="89" y="112"/>
                      </a:cxn>
                      <a:cxn ang="0">
                        <a:pos x="97" y="123"/>
                      </a:cxn>
                      <a:cxn ang="0">
                        <a:pos x="103" y="131"/>
                      </a:cxn>
                      <a:cxn ang="0">
                        <a:pos x="108" y="139"/>
                      </a:cxn>
                      <a:cxn ang="0">
                        <a:pos x="120" y="155"/>
                      </a:cxn>
                      <a:cxn ang="0">
                        <a:pos x="127" y="165"/>
                      </a:cxn>
                      <a:cxn ang="0">
                        <a:pos x="133" y="176"/>
                      </a:cxn>
                    </a:cxnLst>
                    <a:rect l="0" t="0" r="r" b="b"/>
                    <a:pathLst>
                      <a:path w="133" h="176">
                        <a:moveTo>
                          <a:pt x="0" y="0"/>
                        </a:moveTo>
                        <a:lnTo>
                          <a:pt x="7" y="8"/>
                        </a:lnTo>
                        <a:lnTo>
                          <a:pt x="15" y="16"/>
                        </a:lnTo>
                        <a:lnTo>
                          <a:pt x="23" y="24"/>
                        </a:lnTo>
                        <a:lnTo>
                          <a:pt x="29" y="33"/>
                        </a:lnTo>
                        <a:lnTo>
                          <a:pt x="37" y="43"/>
                        </a:lnTo>
                        <a:lnTo>
                          <a:pt x="43" y="48"/>
                        </a:lnTo>
                        <a:lnTo>
                          <a:pt x="47" y="53"/>
                        </a:lnTo>
                        <a:lnTo>
                          <a:pt x="56" y="65"/>
                        </a:lnTo>
                        <a:lnTo>
                          <a:pt x="65" y="79"/>
                        </a:lnTo>
                        <a:lnTo>
                          <a:pt x="73" y="89"/>
                        </a:lnTo>
                        <a:lnTo>
                          <a:pt x="81" y="100"/>
                        </a:lnTo>
                        <a:lnTo>
                          <a:pt x="89" y="112"/>
                        </a:lnTo>
                        <a:lnTo>
                          <a:pt x="97" y="123"/>
                        </a:lnTo>
                        <a:lnTo>
                          <a:pt x="103" y="131"/>
                        </a:lnTo>
                        <a:lnTo>
                          <a:pt x="108" y="139"/>
                        </a:lnTo>
                        <a:lnTo>
                          <a:pt x="120" y="155"/>
                        </a:lnTo>
                        <a:lnTo>
                          <a:pt x="127" y="165"/>
                        </a:lnTo>
                        <a:lnTo>
                          <a:pt x="133" y="17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7" name="Freeform 567"/>
                  <p:cNvSpPr>
                    <a:spLocks/>
                  </p:cNvSpPr>
                  <p:nvPr/>
                </p:nvSpPr>
                <p:spPr bwMode="auto">
                  <a:xfrm>
                    <a:off x="13160" y="7695"/>
                    <a:ext cx="12" cy="3"/>
                  </a:xfrm>
                  <a:custGeom>
                    <a:avLst/>
                    <a:gdLst/>
                    <a:ahLst/>
                    <a:cxnLst>
                      <a:cxn ang="0">
                        <a:pos x="12" y="3"/>
                      </a:cxn>
                      <a:cxn ang="0">
                        <a:pos x="11" y="2"/>
                      </a:cxn>
                      <a:cxn ang="0">
                        <a:pos x="9" y="2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5" y="0"/>
                      </a:cxn>
                      <a:cxn ang="0">
                        <a:pos x="4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1" y="2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8" name="Freeform 568"/>
                  <p:cNvSpPr>
                    <a:spLocks/>
                  </p:cNvSpPr>
                  <p:nvPr/>
                </p:nvSpPr>
                <p:spPr bwMode="auto">
                  <a:xfrm>
                    <a:off x="13024" y="7543"/>
                    <a:ext cx="19" cy="28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17" y="3"/>
                      </a:cxn>
                      <a:cxn ang="0">
                        <a:pos x="15" y="4"/>
                      </a:cxn>
                      <a:cxn ang="0">
                        <a:pos x="13" y="7"/>
                      </a:cxn>
                      <a:cxn ang="0">
                        <a:pos x="12" y="10"/>
                      </a:cxn>
                      <a:cxn ang="0">
                        <a:pos x="11" y="12"/>
                      </a:cxn>
                      <a:cxn ang="0">
                        <a:pos x="8" y="14"/>
                      </a:cxn>
                      <a:cxn ang="0">
                        <a:pos x="7" y="16"/>
                      </a:cxn>
                      <a:cxn ang="0">
                        <a:pos x="5" y="19"/>
                      </a:cxn>
                      <a:cxn ang="0">
                        <a:pos x="4" y="22"/>
                      </a:cxn>
                      <a:cxn ang="0">
                        <a:pos x="3" y="24"/>
                      </a:cxn>
                      <a:cxn ang="0">
                        <a:pos x="1" y="26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9" h="28">
                        <a:moveTo>
                          <a:pt x="19" y="0"/>
                        </a:moveTo>
                        <a:lnTo>
                          <a:pt x="17" y="3"/>
                        </a:lnTo>
                        <a:lnTo>
                          <a:pt x="15" y="4"/>
                        </a:lnTo>
                        <a:lnTo>
                          <a:pt x="13" y="7"/>
                        </a:lnTo>
                        <a:lnTo>
                          <a:pt x="12" y="10"/>
                        </a:lnTo>
                        <a:lnTo>
                          <a:pt x="11" y="12"/>
                        </a:lnTo>
                        <a:lnTo>
                          <a:pt x="8" y="14"/>
                        </a:lnTo>
                        <a:lnTo>
                          <a:pt x="7" y="16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4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9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12691" y="7698"/>
                    <a:ext cx="48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0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12691" y="7874"/>
                    <a:ext cx="6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1" name="Freeform 571"/>
                  <p:cNvSpPr>
                    <a:spLocks/>
                  </p:cNvSpPr>
                  <p:nvPr/>
                </p:nvSpPr>
                <p:spPr bwMode="auto">
                  <a:xfrm>
                    <a:off x="13040" y="7243"/>
                    <a:ext cx="21" cy="26"/>
                  </a:xfrm>
                  <a:custGeom>
                    <a:avLst/>
                    <a:gdLst/>
                    <a:ahLst/>
                    <a:cxnLst>
                      <a:cxn ang="0">
                        <a:pos x="21" y="26"/>
                      </a:cxn>
                      <a:cxn ang="0">
                        <a:pos x="19" y="24"/>
                      </a:cxn>
                      <a:cxn ang="0">
                        <a:pos x="16" y="23"/>
                      </a:cxn>
                      <a:cxn ang="0">
                        <a:pos x="13" y="20"/>
                      </a:cxn>
                      <a:cxn ang="0">
                        <a:pos x="12" y="19"/>
                      </a:cxn>
                      <a:cxn ang="0">
                        <a:pos x="9" y="18"/>
                      </a:cxn>
                      <a:cxn ang="0">
                        <a:pos x="7" y="15"/>
                      </a:cxn>
                      <a:cxn ang="0">
                        <a:pos x="5" y="14"/>
                      </a:cxn>
                      <a:cxn ang="0">
                        <a:pos x="4" y="12"/>
                      </a:cxn>
                      <a:cxn ang="0">
                        <a:pos x="4" y="11"/>
                      </a:cxn>
                      <a:cxn ang="0">
                        <a:pos x="3" y="10"/>
                      </a:cxn>
                      <a:cxn ang="0">
                        <a:pos x="3" y="8"/>
                      </a:cxn>
                      <a:cxn ang="0">
                        <a:pos x="1" y="7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26">
                        <a:moveTo>
                          <a:pt x="21" y="26"/>
                        </a:moveTo>
                        <a:lnTo>
                          <a:pt x="19" y="24"/>
                        </a:lnTo>
                        <a:lnTo>
                          <a:pt x="16" y="23"/>
                        </a:lnTo>
                        <a:lnTo>
                          <a:pt x="13" y="20"/>
                        </a:lnTo>
                        <a:lnTo>
                          <a:pt x="12" y="19"/>
                        </a:lnTo>
                        <a:lnTo>
                          <a:pt x="9" y="18"/>
                        </a:lnTo>
                        <a:lnTo>
                          <a:pt x="7" y="15"/>
                        </a:lnTo>
                        <a:lnTo>
                          <a:pt x="5" y="14"/>
                        </a:lnTo>
                        <a:lnTo>
                          <a:pt x="4" y="12"/>
                        </a:lnTo>
                        <a:lnTo>
                          <a:pt x="4" y="11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2" name="Freeform 572"/>
                  <p:cNvSpPr>
                    <a:spLocks/>
                  </p:cNvSpPr>
                  <p:nvPr/>
                </p:nvSpPr>
                <p:spPr bwMode="auto">
                  <a:xfrm>
                    <a:off x="12897" y="7342"/>
                    <a:ext cx="46" cy="49"/>
                  </a:xfrm>
                  <a:custGeom>
                    <a:avLst/>
                    <a:gdLst/>
                    <a:ahLst/>
                    <a:cxnLst>
                      <a:cxn ang="0">
                        <a:pos x="10" y="49"/>
                      </a:cxn>
                      <a:cxn ang="0">
                        <a:pos x="8" y="49"/>
                      </a:cxn>
                      <a:cxn ang="0">
                        <a:pos x="6" y="48"/>
                      </a:cxn>
                      <a:cxn ang="0">
                        <a:pos x="4" y="48"/>
                      </a:cxn>
                      <a:cxn ang="0">
                        <a:pos x="3" y="48"/>
                      </a:cxn>
                      <a:cxn ang="0">
                        <a:pos x="2" y="48"/>
                      </a:cxn>
                      <a:cxn ang="0">
                        <a:pos x="0" y="48"/>
                      </a:cxn>
                      <a:cxn ang="0">
                        <a:pos x="0" y="47"/>
                      </a:cxn>
                      <a:cxn ang="0">
                        <a:pos x="0" y="45"/>
                      </a:cxn>
                      <a:cxn ang="0">
                        <a:pos x="2" y="44"/>
                      </a:cxn>
                      <a:cxn ang="0">
                        <a:pos x="3" y="43"/>
                      </a:cxn>
                      <a:cxn ang="0">
                        <a:pos x="4" y="40"/>
                      </a:cxn>
                      <a:cxn ang="0">
                        <a:pos x="6" y="39"/>
                      </a:cxn>
                      <a:cxn ang="0">
                        <a:pos x="10" y="36"/>
                      </a:cxn>
                      <a:cxn ang="0">
                        <a:pos x="16" y="31"/>
                      </a:cxn>
                      <a:cxn ang="0">
                        <a:pos x="20" y="27"/>
                      </a:cxn>
                      <a:cxn ang="0">
                        <a:pos x="26" y="23"/>
                      </a:cxn>
                      <a:cxn ang="0">
                        <a:pos x="31" y="17"/>
                      </a:cxn>
                      <a:cxn ang="0">
                        <a:pos x="35" y="12"/>
                      </a:cxn>
                      <a:cxn ang="0">
                        <a:pos x="40" y="7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49">
                        <a:moveTo>
                          <a:pt x="10" y="49"/>
                        </a:moveTo>
                        <a:lnTo>
                          <a:pt x="8" y="49"/>
                        </a:lnTo>
                        <a:lnTo>
                          <a:pt x="6" y="48"/>
                        </a:lnTo>
                        <a:lnTo>
                          <a:pt x="4" y="48"/>
                        </a:lnTo>
                        <a:lnTo>
                          <a:pt x="3" y="48"/>
                        </a:lnTo>
                        <a:lnTo>
                          <a:pt x="2" y="48"/>
                        </a:lnTo>
                        <a:lnTo>
                          <a:pt x="0" y="48"/>
                        </a:lnTo>
                        <a:lnTo>
                          <a:pt x="0" y="47"/>
                        </a:lnTo>
                        <a:lnTo>
                          <a:pt x="0" y="45"/>
                        </a:lnTo>
                        <a:lnTo>
                          <a:pt x="2" y="44"/>
                        </a:lnTo>
                        <a:lnTo>
                          <a:pt x="3" y="43"/>
                        </a:lnTo>
                        <a:lnTo>
                          <a:pt x="4" y="40"/>
                        </a:lnTo>
                        <a:lnTo>
                          <a:pt x="6" y="39"/>
                        </a:lnTo>
                        <a:lnTo>
                          <a:pt x="10" y="36"/>
                        </a:lnTo>
                        <a:lnTo>
                          <a:pt x="16" y="31"/>
                        </a:lnTo>
                        <a:lnTo>
                          <a:pt x="20" y="27"/>
                        </a:lnTo>
                        <a:lnTo>
                          <a:pt x="26" y="23"/>
                        </a:lnTo>
                        <a:lnTo>
                          <a:pt x="31" y="17"/>
                        </a:lnTo>
                        <a:lnTo>
                          <a:pt x="35" y="12"/>
                        </a:lnTo>
                        <a:lnTo>
                          <a:pt x="40" y="7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3" name="Freeform 573"/>
                  <p:cNvSpPr>
                    <a:spLocks/>
                  </p:cNvSpPr>
                  <p:nvPr/>
                </p:nvSpPr>
                <p:spPr bwMode="auto">
                  <a:xfrm>
                    <a:off x="13061" y="7269"/>
                    <a:ext cx="311" cy="178"/>
                  </a:xfrm>
                  <a:custGeom>
                    <a:avLst/>
                    <a:gdLst/>
                    <a:ahLst/>
                    <a:cxnLst>
                      <a:cxn ang="0">
                        <a:pos x="311" y="178"/>
                      </a:cxn>
                      <a:cxn ang="0">
                        <a:pos x="288" y="162"/>
                      </a:cxn>
                      <a:cxn ang="0">
                        <a:pos x="274" y="153"/>
                      </a:cxn>
                      <a:cxn ang="0">
                        <a:pos x="255" y="140"/>
                      </a:cxn>
                      <a:cxn ang="0">
                        <a:pos x="244" y="133"/>
                      </a:cxn>
                      <a:cxn ang="0">
                        <a:pos x="234" y="126"/>
                      </a:cxn>
                      <a:cxn ang="0">
                        <a:pos x="224" y="120"/>
                      </a:cxn>
                      <a:cxn ang="0">
                        <a:pos x="211" y="112"/>
                      </a:cxn>
                      <a:cxn ang="0">
                        <a:pos x="198" y="104"/>
                      </a:cxn>
                      <a:cxn ang="0">
                        <a:pos x="186" y="96"/>
                      </a:cxn>
                      <a:cxn ang="0">
                        <a:pos x="174" y="89"/>
                      </a:cxn>
                      <a:cxn ang="0">
                        <a:pos x="163" y="84"/>
                      </a:cxn>
                      <a:cxn ang="0">
                        <a:pos x="152" y="77"/>
                      </a:cxn>
                      <a:cxn ang="0">
                        <a:pos x="146" y="73"/>
                      </a:cxn>
                      <a:cxn ang="0">
                        <a:pos x="138" y="69"/>
                      </a:cxn>
                      <a:cxn ang="0">
                        <a:pos x="123" y="61"/>
                      </a:cxn>
                      <a:cxn ang="0">
                        <a:pos x="114" y="56"/>
                      </a:cxn>
                      <a:cxn ang="0">
                        <a:pos x="104" y="52"/>
                      </a:cxn>
                      <a:cxn ang="0">
                        <a:pos x="95" y="46"/>
                      </a:cxn>
                      <a:cxn ang="0">
                        <a:pos x="86" y="42"/>
                      </a:cxn>
                      <a:cxn ang="0">
                        <a:pos x="75" y="37"/>
                      </a:cxn>
                      <a:cxn ang="0">
                        <a:pos x="67" y="33"/>
                      </a:cxn>
                      <a:cxn ang="0">
                        <a:pos x="54" y="26"/>
                      </a:cxn>
                      <a:cxn ang="0">
                        <a:pos x="35" y="18"/>
                      </a:cxn>
                      <a:cxn ang="0">
                        <a:pos x="27" y="14"/>
                      </a:cxn>
                      <a:cxn ang="0">
                        <a:pos x="20" y="10"/>
                      </a:cxn>
                      <a:cxn ang="0">
                        <a:pos x="15" y="8"/>
                      </a:cxn>
                      <a:cxn ang="0">
                        <a:pos x="11" y="6"/>
                      </a:cxn>
                      <a:cxn ang="0">
                        <a:pos x="7" y="4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11" h="178">
                        <a:moveTo>
                          <a:pt x="311" y="178"/>
                        </a:moveTo>
                        <a:lnTo>
                          <a:pt x="288" y="162"/>
                        </a:lnTo>
                        <a:lnTo>
                          <a:pt x="274" y="153"/>
                        </a:lnTo>
                        <a:lnTo>
                          <a:pt x="255" y="140"/>
                        </a:lnTo>
                        <a:lnTo>
                          <a:pt x="244" y="133"/>
                        </a:lnTo>
                        <a:lnTo>
                          <a:pt x="234" y="126"/>
                        </a:lnTo>
                        <a:lnTo>
                          <a:pt x="224" y="120"/>
                        </a:lnTo>
                        <a:lnTo>
                          <a:pt x="211" y="112"/>
                        </a:lnTo>
                        <a:lnTo>
                          <a:pt x="198" y="104"/>
                        </a:lnTo>
                        <a:lnTo>
                          <a:pt x="186" y="96"/>
                        </a:lnTo>
                        <a:lnTo>
                          <a:pt x="174" y="89"/>
                        </a:lnTo>
                        <a:lnTo>
                          <a:pt x="163" y="84"/>
                        </a:lnTo>
                        <a:lnTo>
                          <a:pt x="152" y="77"/>
                        </a:lnTo>
                        <a:lnTo>
                          <a:pt x="146" y="73"/>
                        </a:lnTo>
                        <a:lnTo>
                          <a:pt x="138" y="69"/>
                        </a:lnTo>
                        <a:lnTo>
                          <a:pt x="123" y="61"/>
                        </a:lnTo>
                        <a:lnTo>
                          <a:pt x="114" y="56"/>
                        </a:lnTo>
                        <a:lnTo>
                          <a:pt x="104" y="52"/>
                        </a:lnTo>
                        <a:lnTo>
                          <a:pt x="95" y="46"/>
                        </a:lnTo>
                        <a:lnTo>
                          <a:pt x="86" y="42"/>
                        </a:lnTo>
                        <a:lnTo>
                          <a:pt x="75" y="37"/>
                        </a:lnTo>
                        <a:lnTo>
                          <a:pt x="67" y="33"/>
                        </a:lnTo>
                        <a:lnTo>
                          <a:pt x="54" y="26"/>
                        </a:lnTo>
                        <a:lnTo>
                          <a:pt x="35" y="18"/>
                        </a:lnTo>
                        <a:lnTo>
                          <a:pt x="27" y="14"/>
                        </a:lnTo>
                        <a:lnTo>
                          <a:pt x="20" y="10"/>
                        </a:lnTo>
                        <a:lnTo>
                          <a:pt x="15" y="8"/>
                        </a:lnTo>
                        <a:lnTo>
                          <a:pt x="11" y="6"/>
                        </a:lnTo>
                        <a:lnTo>
                          <a:pt x="7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4" name="Freeform 574"/>
                  <p:cNvSpPr>
                    <a:spLocks/>
                  </p:cNvSpPr>
                  <p:nvPr/>
                </p:nvSpPr>
                <p:spPr bwMode="auto">
                  <a:xfrm>
                    <a:off x="12943" y="7390"/>
                    <a:ext cx="362" cy="81"/>
                  </a:xfrm>
                  <a:custGeom>
                    <a:avLst/>
                    <a:gdLst/>
                    <a:ahLst/>
                    <a:cxnLst>
                      <a:cxn ang="0">
                        <a:pos x="362" y="81"/>
                      </a:cxn>
                      <a:cxn ang="0">
                        <a:pos x="337" y="73"/>
                      </a:cxn>
                      <a:cxn ang="0">
                        <a:pos x="326" y="69"/>
                      </a:cxn>
                      <a:cxn ang="0">
                        <a:pos x="309" y="63"/>
                      </a:cxn>
                      <a:cxn ang="0">
                        <a:pos x="292" y="57"/>
                      </a:cxn>
                      <a:cxn ang="0">
                        <a:pos x="276" y="52"/>
                      </a:cxn>
                      <a:cxn ang="0">
                        <a:pos x="260" y="47"/>
                      </a:cxn>
                      <a:cxn ang="0">
                        <a:pos x="245" y="41"/>
                      </a:cxn>
                      <a:cxn ang="0">
                        <a:pos x="230" y="37"/>
                      </a:cxn>
                      <a:cxn ang="0">
                        <a:pos x="216" y="33"/>
                      </a:cxn>
                      <a:cxn ang="0">
                        <a:pos x="202" y="29"/>
                      </a:cxn>
                      <a:cxn ang="0">
                        <a:pos x="188" y="25"/>
                      </a:cxn>
                      <a:cxn ang="0">
                        <a:pos x="174" y="23"/>
                      </a:cxn>
                      <a:cxn ang="0">
                        <a:pos x="161" y="19"/>
                      </a:cxn>
                      <a:cxn ang="0">
                        <a:pos x="146" y="16"/>
                      </a:cxn>
                      <a:cxn ang="0">
                        <a:pos x="133" y="13"/>
                      </a:cxn>
                      <a:cxn ang="0">
                        <a:pos x="120" y="11"/>
                      </a:cxn>
                      <a:cxn ang="0">
                        <a:pos x="108" y="9"/>
                      </a:cxn>
                      <a:cxn ang="0">
                        <a:pos x="94" y="7"/>
                      </a:cxn>
                      <a:cxn ang="0">
                        <a:pos x="84" y="5"/>
                      </a:cxn>
                      <a:cxn ang="0">
                        <a:pos x="72" y="4"/>
                      </a:cxn>
                      <a:cxn ang="0">
                        <a:pos x="61" y="3"/>
                      </a:cxn>
                      <a:cxn ang="0">
                        <a:pos x="49" y="3"/>
                      </a:cxn>
                      <a:cxn ang="0">
                        <a:pos x="40" y="1"/>
                      </a:cxn>
                      <a:cxn ang="0">
                        <a:pos x="30" y="1"/>
                      </a:cxn>
                      <a:cxn ang="0">
                        <a:pos x="21" y="0"/>
                      </a:cxn>
                      <a:cxn ang="0">
                        <a:pos x="12" y="0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2" h="81">
                        <a:moveTo>
                          <a:pt x="362" y="81"/>
                        </a:moveTo>
                        <a:lnTo>
                          <a:pt x="337" y="73"/>
                        </a:lnTo>
                        <a:lnTo>
                          <a:pt x="326" y="69"/>
                        </a:lnTo>
                        <a:lnTo>
                          <a:pt x="309" y="63"/>
                        </a:lnTo>
                        <a:lnTo>
                          <a:pt x="292" y="57"/>
                        </a:lnTo>
                        <a:lnTo>
                          <a:pt x="276" y="52"/>
                        </a:lnTo>
                        <a:lnTo>
                          <a:pt x="260" y="47"/>
                        </a:lnTo>
                        <a:lnTo>
                          <a:pt x="245" y="41"/>
                        </a:lnTo>
                        <a:lnTo>
                          <a:pt x="230" y="37"/>
                        </a:lnTo>
                        <a:lnTo>
                          <a:pt x="216" y="33"/>
                        </a:lnTo>
                        <a:lnTo>
                          <a:pt x="202" y="29"/>
                        </a:lnTo>
                        <a:lnTo>
                          <a:pt x="188" y="25"/>
                        </a:lnTo>
                        <a:lnTo>
                          <a:pt x="174" y="23"/>
                        </a:lnTo>
                        <a:lnTo>
                          <a:pt x="161" y="19"/>
                        </a:lnTo>
                        <a:lnTo>
                          <a:pt x="146" y="16"/>
                        </a:lnTo>
                        <a:lnTo>
                          <a:pt x="133" y="13"/>
                        </a:lnTo>
                        <a:lnTo>
                          <a:pt x="120" y="11"/>
                        </a:lnTo>
                        <a:lnTo>
                          <a:pt x="108" y="9"/>
                        </a:lnTo>
                        <a:lnTo>
                          <a:pt x="94" y="7"/>
                        </a:lnTo>
                        <a:lnTo>
                          <a:pt x="84" y="5"/>
                        </a:lnTo>
                        <a:lnTo>
                          <a:pt x="72" y="4"/>
                        </a:lnTo>
                        <a:lnTo>
                          <a:pt x="61" y="3"/>
                        </a:lnTo>
                        <a:lnTo>
                          <a:pt x="49" y="3"/>
                        </a:lnTo>
                        <a:lnTo>
                          <a:pt x="40" y="1"/>
                        </a:lnTo>
                        <a:lnTo>
                          <a:pt x="30" y="1"/>
                        </a:lnTo>
                        <a:lnTo>
                          <a:pt x="21" y="0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5" name="Freeform 575"/>
                  <p:cNvSpPr>
                    <a:spLocks/>
                  </p:cNvSpPr>
                  <p:nvPr/>
                </p:nvSpPr>
                <p:spPr bwMode="auto">
                  <a:xfrm>
                    <a:off x="13894" y="7390"/>
                    <a:ext cx="478" cy="169"/>
                  </a:xfrm>
                  <a:custGeom>
                    <a:avLst/>
                    <a:gdLst/>
                    <a:ahLst/>
                    <a:cxnLst>
                      <a:cxn ang="0">
                        <a:pos x="478" y="0"/>
                      </a:cxn>
                      <a:cxn ang="0">
                        <a:pos x="472" y="0"/>
                      </a:cxn>
                      <a:cxn ang="0">
                        <a:pos x="466" y="0"/>
                      </a:cxn>
                      <a:cxn ang="0">
                        <a:pos x="459" y="0"/>
                      </a:cxn>
                      <a:cxn ang="0">
                        <a:pos x="454" y="0"/>
                      </a:cxn>
                      <a:cxn ang="0">
                        <a:pos x="443" y="1"/>
                      </a:cxn>
                      <a:cxn ang="0">
                        <a:pos x="432" y="1"/>
                      </a:cxn>
                      <a:cxn ang="0">
                        <a:pos x="422" y="3"/>
                      </a:cxn>
                      <a:cxn ang="0">
                        <a:pos x="407" y="4"/>
                      </a:cxn>
                      <a:cxn ang="0">
                        <a:pos x="400" y="4"/>
                      </a:cxn>
                      <a:cxn ang="0">
                        <a:pos x="392" y="5"/>
                      </a:cxn>
                      <a:cxn ang="0">
                        <a:pos x="382" y="7"/>
                      </a:cxn>
                      <a:cxn ang="0">
                        <a:pos x="371" y="8"/>
                      </a:cxn>
                      <a:cxn ang="0">
                        <a:pos x="360" y="9"/>
                      </a:cxn>
                      <a:cxn ang="0">
                        <a:pos x="346" y="12"/>
                      </a:cxn>
                      <a:cxn ang="0">
                        <a:pos x="332" y="13"/>
                      </a:cxn>
                      <a:cxn ang="0">
                        <a:pos x="324" y="15"/>
                      </a:cxn>
                      <a:cxn ang="0">
                        <a:pos x="316" y="16"/>
                      </a:cxn>
                      <a:cxn ang="0">
                        <a:pos x="304" y="19"/>
                      </a:cxn>
                      <a:cxn ang="0">
                        <a:pos x="292" y="21"/>
                      </a:cxn>
                      <a:cxn ang="0">
                        <a:pos x="280" y="24"/>
                      </a:cxn>
                      <a:cxn ang="0">
                        <a:pos x="267" y="27"/>
                      </a:cxn>
                      <a:cxn ang="0">
                        <a:pos x="255" y="31"/>
                      </a:cxn>
                      <a:cxn ang="0">
                        <a:pos x="243" y="33"/>
                      </a:cxn>
                      <a:cxn ang="0">
                        <a:pos x="231" y="36"/>
                      </a:cxn>
                      <a:cxn ang="0">
                        <a:pos x="220" y="40"/>
                      </a:cxn>
                      <a:cxn ang="0">
                        <a:pos x="208" y="44"/>
                      </a:cxn>
                      <a:cxn ang="0">
                        <a:pos x="203" y="45"/>
                      </a:cxn>
                      <a:cxn ang="0">
                        <a:pos x="196" y="48"/>
                      </a:cxn>
                      <a:cxn ang="0">
                        <a:pos x="186" y="52"/>
                      </a:cxn>
                      <a:cxn ang="0">
                        <a:pos x="180" y="53"/>
                      </a:cxn>
                      <a:cxn ang="0">
                        <a:pos x="175" y="56"/>
                      </a:cxn>
                      <a:cxn ang="0">
                        <a:pos x="170" y="59"/>
                      </a:cxn>
                      <a:cxn ang="0">
                        <a:pos x="164" y="60"/>
                      </a:cxn>
                      <a:cxn ang="0">
                        <a:pos x="156" y="64"/>
                      </a:cxn>
                      <a:cxn ang="0">
                        <a:pos x="147" y="68"/>
                      </a:cxn>
                      <a:cxn ang="0">
                        <a:pos x="139" y="71"/>
                      </a:cxn>
                      <a:cxn ang="0">
                        <a:pos x="131" y="75"/>
                      </a:cxn>
                      <a:cxn ang="0">
                        <a:pos x="123" y="80"/>
                      </a:cxn>
                      <a:cxn ang="0">
                        <a:pos x="114" y="84"/>
                      </a:cxn>
                      <a:cxn ang="0">
                        <a:pos x="104" y="89"/>
                      </a:cxn>
                      <a:cxn ang="0">
                        <a:pos x="96" y="95"/>
                      </a:cxn>
                      <a:cxn ang="0">
                        <a:pos x="87" y="100"/>
                      </a:cxn>
                      <a:cxn ang="0">
                        <a:pos x="79" y="105"/>
                      </a:cxn>
                      <a:cxn ang="0">
                        <a:pos x="70" y="111"/>
                      </a:cxn>
                      <a:cxn ang="0">
                        <a:pos x="63" y="116"/>
                      </a:cxn>
                      <a:cxn ang="0">
                        <a:pos x="55" y="121"/>
                      </a:cxn>
                      <a:cxn ang="0">
                        <a:pos x="47" y="128"/>
                      </a:cxn>
                      <a:cxn ang="0">
                        <a:pos x="40" y="133"/>
                      </a:cxn>
                      <a:cxn ang="0">
                        <a:pos x="32" y="140"/>
                      </a:cxn>
                      <a:cxn ang="0">
                        <a:pos x="26" y="145"/>
                      </a:cxn>
                      <a:cxn ang="0">
                        <a:pos x="20" y="151"/>
                      </a:cxn>
                      <a:cxn ang="0">
                        <a:pos x="14" y="156"/>
                      </a:cxn>
                      <a:cxn ang="0">
                        <a:pos x="8" y="161"/>
                      </a:cxn>
                      <a:cxn ang="0">
                        <a:pos x="4" y="165"/>
                      </a:cxn>
                      <a:cxn ang="0">
                        <a:pos x="0" y="169"/>
                      </a:cxn>
                    </a:cxnLst>
                    <a:rect l="0" t="0" r="r" b="b"/>
                    <a:pathLst>
                      <a:path w="478" h="169">
                        <a:moveTo>
                          <a:pt x="478" y="0"/>
                        </a:moveTo>
                        <a:lnTo>
                          <a:pt x="472" y="0"/>
                        </a:lnTo>
                        <a:lnTo>
                          <a:pt x="466" y="0"/>
                        </a:lnTo>
                        <a:lnTo>
                          <a:pt x="459" y="0"/>
                        </a:lnTo>
                        <a:lnTo>
                          <a:pt x="454" y="0"/>
                        </a:lnTo>
                        <a:lnTo>
                          <a:pt x="443" y="1"/>
                        </a:lnTo>
                        <a:lnTo>
                          <a:pt x="432" y="1"/>
                        </a:lnTo>
                        <a:lnTo>
                          <a:pt x="422" y="3"/>
                        </a:lnTo>
                        <a:lnTo>
                          <a:pt x="407" y="4"/>
                        </a:lnTo>
                        <a:lnTo>
                          <a:pt x="400" y="4"/>
                        </a:lnTo>
                        <a:lnTo>
                          <a:pt x="392" y="5"/>
                        </a:lnTo>
                        <a:lnTo>
                          <a:pt x="382" y="7"/>
                        </a:lnTo>
                        <a:lnTo>
                          <a:pt x="371" y="8"/>
                        </a:lnTo>
                        <a:lnTo>
                          <a:pt x="360" y="9"/>
                        </a:lnTo>
                        <a:lnTo>
                          <a:pt x="346" y="12"/>
                        </a:lnTo>
                        <a:lnTo>
                          <a:pt x="332" y="13"/>
                        </a:lnTo>
                        <a:lnTo>
                          <a:pt x="324" y="15"/>
                        </a:lnTo>
                        <a:lnTo>
                          <a:pt x="316" y="16"/>
                        </a:lnTo>
                        <a:lnTo>
                          <a:pt x="304" y="19"/>
                        </a:lnTo>
                        <a:lnTo>
                          <a:pt x="292" y="21"/>
                        </a:lnTo>
                        <a:lnTo>
                          <a:pt x="280" y="24"/>
                        </a:lnTo>
                        <a:lnTo>
                          <a:pt x="267" y="27"/>
                        </a:lnTo>
                        <a:lnTo>
                          <a:pt x="255" y="31"/>
                        </a:lnTo>
                        <a:lnTo>
                          <a:pt x="243" y="33"/>
                        </a:lnTo>
                        <a:lnTo>
                          <a:pt x="231" y="36"/>
                        </a:lnTo>
                        <a:lnTo>
                          <a:pt x="220" y="40"/>
                        </a:lnTo>
                        <a:lnTo>
                          <a:pt x="208" y="44"/>
                        </a:lnTo>
                        <a:lnTo>
                          <a:pt x="203" y="45"/>
                        </a:lnTo>
                        <a:lnTo>
                          <a:pt x="196" y="48"/>
                        </a:lnTo>
                        <a:lnTo>
                          <a:pt x="186" y="52"/>
                        </a:lnTo>
                        <a:lnTo>
                          <a:pt x="180" y="53"/>
                        </a:lnTo>
                        <a:lnTo>
                          <a:pt x="175" y="56"/>
                        </a:lnTo>
                        <a:lnTo>
                          <a:pt x="170" y="59"/>
                        </a:lnTo>
                        <a:lnTo>
                          <a:pt x="164" y="60"/>
                        </a:lnTo>
                        <a:lnTo>
                          <a:pt x="156" y="64"/>
                        </a:lnTo>
                        <a:lnTo>
                          <a:pt x="147" y="68"/>
                        </a:lnTo>
                        <a:lnTo>
                          <a:pt x="139" y="71"/>
                        </a:lnTo>
                        <a:lnTo>
                          <a:pt x="131" y="75"/>
                        </a:lnTo>
                        <a:lnTo>
                          <a:pt x="123" y="80"/>
                        </a:lnTo>
                        <a:lnTo>
                          <a:pt x="114" y="84"/>
                        </a:lnTo>
                        <a:lnTo>
                          <a:pt x="104" y="89"/>
                        </a:lnTo>
                        <a:lnTo>
                          <a:pt x="96" y="95"/>
                        </a:lnTo>
                        <a:lnTo>
                          <a:pt x="87" y="100"/>
                        </a:lnTo>
                        <a:lnTo>
                          <a:pt x="79" y="105"/>
                        </a:lnTo>
                        <a:lnTo>
                          <a:pt x="70" y="111"/>
                        </a:lnTo>
                        <a:lnTo>
                          <a:pt x="63" y="116"/>
                        </a:lnTo>
                        <a:lnTo>
                          <a:pt x="55" y="121"/>
                        </a:lnTo>
                        <a:lnTo>
                          <a:pt x="47" y="128"/>
                        </a:lnTo>
                        <a:lnTo>
                          <a:pt x="40" y="133"/>
                        </a:lnTo>
                        <a:lnTo>
                          <a:pt x="32" y="140"/>
                        </a:lnTo>
                        <a:lnTo>
                          <a:pt x="26" y="145"/>
                        </a:lnTo>
                        <a:lnTo>
                          <a:pt x="20" y="151"/>
                        </a:lnTo>
                        <a:lnTo>
                          <a:pt x="14" y="156"/>
                        </a:lnTo>
                        <a:lnTo>
                          <a:pt x="8" y="161"/>
                        </a:lnTo>
                        <a:lnTo>
                          <a:pt x="4" y="165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6" name="Line 5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85" y="7559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7" name="Freeform 577"/>
                  <p:cNvSpPr>
                    <a:spLocks/>
                  </p:cNvSpPr>
                  <p:nvPr/>
                </p:nvSpPr>
                <p:spPr bwMode="auto">
                  <a:xfrm>
                    <a:off x="14372" y="7390"/>
                    <a:ext cx="28" cy="1"/>
                  </a:xfrm>
                  <a:custGeom>
                    <a:avLst/>
                    <a:gdLst/>
                    <a:ahLst/>
                    <a:cxnLst>
                      <a:cxn ang="0">
                        <a:pos x="28" y="1"/>
                      </a:cxn>
                      <a:cxn ang="0">
                        <a:pos x="25" y="1"/>
                      </a:cxn>
                      <a:cxn ang="0">
                        <a:pos x="18" y="0"/>
                      </a:cxn>
                      <a:cxn ang="0">
                        <a:pos x="12" y="0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1">
                        <a:moveTo>
                          <a:pt x="28" y="1"/>
                        </a:move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8" name="Freeform 578"/>
                  <p:cNvSpPr>
                    <a:spLocks/>
                  </p:cNvSpPr>
                  <p:nvPr/>
                </p:nvSpPr>
                <p:spPr bwMode="auto">
                  <a:xfrm>
                    <a:off x="14260" y="7342"/>
                    <a:ext cx="142" cy="4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" y="5"/>
                      </a:cxn>
                      <a:cxn ang="0">
                        <a:pos x="42" y="15"/>
                      </a:cxn>
                      <a:cxn ang="0">
                        <a:pos x="76" y="27"/>
                      </a:cxn>
                      <a:cxn ang="0">
                        <a:pos x="102" y="35"/>
                      </a:cxn>
                      <a:cxn ang="0">
                        <a:pos x="112" y="39"/>
                      </a:cxn>
                      <a:cxn ang="0">
                        <a:pos x="126" y="43"/>
                      </a:cxn>
                      <a:cxn ang="0">
                        <a:pos x="134" y="45"/>
                      </a:cxn>
                      <a:cxn ang="0">
                        <a:pos x="138" y="47"/>
                      </a:cxn>
                      <a:cxn ang="0">
                        <a:pos x="140" y="48"/>
                      </a:cxn>
                      <a:cxn ang="0">
                        <a:pos x="141" y="48"/>
                      </a:cxn>
                      <a:cxn ang="0">
                        <a:pos x="142" y="48"/>
                      </a:cxn>
                      <a:cxn ang="0">
                        <a:pos x="141" y="48"/>
                      </a:cxn>
                      <a:cxn ang="0">
                        <a:pos x="141" y="49"/>
                      </a:cxn>
                      <a:cxn ang="0">
                        <a:pos x="140" y="49"/>
                      </a:cxn>
                    </a:cxnLst>
                    <a:rect l="0" t="0" r="r" b="b"/>
                    <a:pathLst>
                      <a:path w="142" h="49">
                        <a:moveTo>
                          <a:pt x="0" y="0"/>
                        </a:moveTo>
                        <a:lnTo>
                          <a:pt x="14" y="5"/>
                        </a:lnTo>
                        <a:lnTo>
                          <a:pt x="42" y="15"/>
                        </a:lnTo>
                        <a:lnTo>
                          <a:pt x="76" y="27"/>
                        </a:lnTo>
                        <a:lnTo>
                          <a:pt x="102" y="35"/>
                        </a:lnTo>
                        <a:lnTo>
                          <a:pt x="112" y="39"/>
                        </a:lnTo>
                        <a:lnTo>
                          <a:pt x="126" y="43"/>
                        </a:lnTo>
                        <a:lnTo>
                          <a:pt x="134" y="45"/>
                        </a:lnTo>
                        <a:lnTo>
                          <a:pt x="138" y="47"/>
                        </a:lnTo>
                        <a:lnTo>
                          <a:pt x="140" y="48"/>
                        </a:lnTo>
                        <a:lnTo>
                          <a:pt x="141" y="48"/>
                        </a:lnTo>
                        <a:lnTo>
                          <a:pt x="142" y="48"/>
                        </a:lnTo>
                        <a:lnTo>
                          <a:pt x="141" y="48"/>
                        </a:lnTo>
                        <a:lnTo>
                          <a:pt x="141" y="49"/>
                        </a:lnTo>
                        <a:lnTo>
                          <a:pt x="140" y="4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9" name="Freeform 579"/>
                  <p:cNvSpPr>
                    <a:spLocks/>
                  </p:cNvSpPr>
                  <p:nvPr/>
                </p:nvSpPr>
                <p:spPr bwMode="auto">
                  <a:xfrm>
                    <a:off x="13808" y="6794"/>
                    <a:ext cx="717" cy="179"/>
                  </a:xfrm>
                  <a:custGeom>
                    <a:avLst/>
                    <a:gdLst/>
                    <a:ahLst/>
                    <a:cxnLst>
                      <a:cxn ang="0">
                        <a:pos x="717" y="179"/>
                      </a:cxn>
                      <a:cxn ang="0">
                        <a:pos x="71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17" h="179">
                        <a:moveTo>
                          <a:pt x="717" y="179"/>
                        </a:moveTo>
                        <a:lnTo>
                          <a:pt x="717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0" name="Line 5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7" y="6794"/>
                    <a:ext cx="71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1" name="Line 5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25" y="6786"/>
                    <a:ext cx="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2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13516" y="7933"/>
                    <a:ext cx="1" cy="169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3" name="Freeform 583"/>
                  <p:cNvSpPr>
                    <a:spLocks/>
                  </p:cNvSpPr>
                  <p:nvPr/>
                </p:nvSpPr>
                <p:spPr bwMode="auto">
                  <a:xfrm>
                    <a:off x="13516" y="7933"/>
                    <a:ext cx="171" cy="16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1" y="0"/>
                      </a:cxn>
                      <a:cxn ang="0">
                        <a:pos x="171" y="169"/>
                      </a:cxn>
                    </a:cxnLst>
                    <a:rect l="0" t="0" r="r" b="b"/>
                    <a:pathLst>
                      <a:path w="171" h="169">
                        <a:moveTo>
                          <a:pt x="0" y="0"/>
                        </a:moveTo>
                        <a:lnTo>
                          <a:pt x="171" y="0"/>
                        </a:lnTo>
                        <a:lnTo>
                          <a:pt x="171" y="16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4" name="Line 5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042" y="7466"/>
                    <a:ext cx="1" cy="12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5" name="Line 5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88" y="7475"/>
                    <a:ext cx="1" cy="2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6" name="Freeform 586"/>
                  <p:cNvSpPr>
                    <a:spLocks/>
                  </p:cNvSpPr>
                  <p:nvPr/>
                </p:nvSpPr>
                <p:spPr bwMode="auto">
                  <a:xfrm>
                    <a:off x="14162" y="7167"/>
                    <a:ext cx="363" cy="5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6" y="52"/>
                      </a:cxn>
                      <a:cxn ang="0">
                        <a:pos x="12" y="50"/>
                      </a:cxn>
                      <a:cxn ang="0">
                        <a:pos x="20" y="48"/>
                      </a:cxn>
                      <a:cxn ang="0">
                        <a:pos x="28" y="46"/>
                      </a:cxn>
                      <a:cxn ang="0">
                        <a:pos x="38" y="43"/>
                      </a:cxn>
                      <a:cxn ang="0">
                        <a:pos x="46" y="42"/>
                      </a:cxn>
                      <a:cxn ang="0">
                        <a:pos x="55" y="39"/>
                      </a:cxn>
                      <a:cxn ang="0">
                        <a:pos x="64" y="38"/>
                      </a:cxn>
                      <a:cxn ang="0">
                        <a:pos x="72" y="35"/>
                      </a:cxn>
                      <a:cxn ang="0">
                        <a:pos x="82" y="34"/>
                      </a:cxn>
                      <a:cxn ang="0">
                        <a:pos x="98" y="31"/>
                      </a:cxn>
                      <a:cxn ang="0">
                        <a:pos x="114" y="28"/>
                      </a:cxn>
                      <a:cxn ang="0">
                        <a:pos x="131" y="24"/>
                      </a:cxn>
                      <a:cxn ang="0">
                        <a:pos x="148" y="22"/>
                      </a:cxn>
                      <a:cxn ang="0">
                        <a:pos x="167" y="19"/>
                      </a:cxn>
                      <a:cxn ang="0">
                        <a:pos x="186" y="18"/>
                      </a:cxn>
                      <a:cxn ang="0">
                        <a:pos x="204" y="15"/>
                      </a:cxn>
                      <a:cxn ang="0">
                        <a:pos x="223" y="12"/>
                      </a:cxn>
                      <a:cxn ang="0">
                        <a:pos x="242" y="11"/>
                      </a:cxn>
                      <a:cxn ang="0">
                        <a:pos x="262" y="8"/>
                      </a:cxn>
                      <a:cxn ang="0">
                        <a:pos x="282" y="7"/>
                      </a:cxn>
                      <a:cxn ang="0">
                        <a:pos x="302" y="4"/>
                      </a:cxn>
                      <a:cxn ang="0">
                        <a:pos x="322" y="3"/>
                      </a:cxn>
                      <a:cxn ang="0">
                        <a:pos x="343" y="2"/>
                      </a:cxn>
                      <a:cxn ang="0">
                        <a:pos x="363" y="0"/>
                      </a:cxn>
                    </a:cxnLst>
                    <a:rect l="0" t="0" r="r" b="b"/>
                    <a:pathLst>
                      <a:path w="363" h="54">
                        <a:moveTo>
                          <a:pt x="0" y="54"/>
                        </a:moveTo>
                        <a:lnTo>
                          <a:pt x="6" y="52"/>
                        </a:lnTo>
                        <a:lnTo>
                          <a:pt x="12" y="50"/>
                        </a:lnTo>
                        <a:lnTo>
                          <a:pt x="20" y="48"/>
                        </a:lnTo>
                        <a:lnTo>
                          <a:pt x="28" y="46"/>
                        </a:lnTo>
                        <a:lnTo>
                          <a:pt x="38" y="43"/>
                        </a:lnTo>
                        <a:lnTo>
                          <a:pt x="46" y="42"/>
                        </a:lnTo>
                        <a:lnTo>
                          <a:pt x="55" y="39"/>
                        </a:lnTo>
                        <a:lnTo>
                          <a:pt x="64" y="38"/>
                        </a:lnTo>
                        <a:lnTo>
                          <a:pt x="72" y="35"/>
                        </a:lnTo>
                        <a:lnTo>
                          <a:pt x="82" y="34"/>
                        </a:lnTo>
                        <a:lnTo>
                          <a:pt x="98" y="31"/>
                        </a:lnTo>
                        <a:lnTo>
                          <a:pt x="114" y="28"/>
                        </a:lnTo>
                        <a:lnTo>
                          <a:pt x="131" y="24"/>
                        </a:lnTo>
                        <a:lnTo>
                          <a:pt x="148" y="22"/>
                        </a:lnTo>
                        <a:lnTo>
                          <a:pt x="167" y="19"/>
                        </a:lnTo>
                        <a:lnTo>
                          <a:pt x="186" y="18"/>
                        </a:lnTo>
                        <a:lnTo>
                          <a:pt x="204" y="15"/>
                        </a:lnTo>
                        <a:lnTo>
                          <a:pt x="223" y="12"/>
                        </a:lnTo>
                        <a:lnTo>
                          <a:pt x="242" y="11"/>
                        </a:lnTo>
                        <a:lnTo>
                          <a:pt x="262" y="8"/>
                        </a:lnTo>
                        <a:lnTo>
                          <a:pt x="282" y="7"/>
                        </a:lnTo>
                        <a:lnTo>
                          <a:pt x="302" y="4"/>
                        </a:lnTo>
                        <a:lnTo>
                          <a:pt x="322" y="3"/>
                        </a:lnTo>
                        <a:lnTo>
                          <a:pt x="343" y="2"/>
                        </a:lnTo>
                        <a:lnTo>
                          <a:pt x="363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7" name="Freeform 587"/>
                  <p:cNvSpPr>
                    <a:spLocks/>
                  </p:cNvSpPr>
                  <p:nvPr/>
                </p:nvSpPr>
                <p:spPr bwMode="auto">
                  <a:xfrm>
                    <a:off x="14042" y="7969"/>
                    <a:ext cx="86" cy="8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74" y="1"/>
                      </a:cxn>
                      <a:cxn ang="0">
                        <a:pos x="63" y="4"/>
                      </a:cxn>
                      <a:cxn ang="0">
                        <a:pos x="52" y="6"/>
                      </a:cxn>
                      <a:cxn ang="0">
                        <a:pos x="43" y="12"/>
                      </a:cxn>
                      <a:cxn ang="0">
                        <a:pos x="34" y="18"/>
                      </a:cxn>
                      <a:cxn ang="0">
                        <a:pos x="24" y="25"/>
                      </a:cxn>
                      <a:cxn ang="0">
                        <a:pos x="18" y="33"/>
                      </a:cxn>
                      <a:cxn ang="0">
                        <a:pos x="11" y="42"/>
                      </a:cxn>
                      <a:cxn ang="0">
                        <a:pos x="6" y="53"/>
                      </a:cxn>
                      <a:cxn ang="0">
                        <a:pos x="3" y="64"/>
                      </a:cxn>
                      <a:cxn ang="0">
                        <a:pos x="0" y="74"/>
                      </a:cxn>
                      <a:cxn ang="0">
                        <a:pos x="0" y="85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86" h="85">
                        <a:moveTo>
                          <a:pt x="86" y="0"/>
                        </a:move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2" y="6"/>
                        </a:lnTo>
                        <a:lnTo>
                          <a:pt x="43" y="12"/>
                        </a:lnTo>
                        <a:lnTo>
                          <a:pt x="34" y="18"/>
                        </a:lnTo>
                        <a:lnTo>
                          <a:pt x="24" y="25"/>
                        </a:lnTo>
                        <a:lnTo>
                          <a:pt x="18" y="33"/>
                        </a:lnTo>
                        <a:lnTo>
                          <a:pt x="11" y="42"/>
                        </a:lnTo>
                        <a:lnTo>
                          <a:pt x="6" y="53"/>
                        </a:lnTo>
                        <a:lnTo>
                          <a:pt x="3" y="64"/>
                        </a:lnTo>
                        <a:lnTo>
                          <a:pt x="0" y="74"/>
                        </a:lnTo>
                        <a:lnTo>
                          <a:pt x="0" y="85"/>
                        </a:lnTo>
                        <a:lnTo>
                          <a:pt x="0" y="6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8" name="Freeform 588"/>
                  <p:cNvSpPr>
                    <a:spLocks/>
                  </p:cNvSpPr>
                  <p:nvPr/>
                </p:nvSpPr>
                <p:spPr bwMode="auto">
                  <a:xfrm>
                    <a:off x="13885" y="7955"/>
                    <a:ext cx="32" cy="7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29" y="0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1" y="2"/>
                      </a:cxn>
                      <a:cxn ang="0">
                        <a:pos x="19" y="2"/>
                      </a:cxn>
                      <a:cxn ang="0">
                        <a:pos x="16" y="2"/>
                      </a:cxn>
                      <a:cxn ang="0">
                        <a:pos x="13" y="3"/>
                      </a:cxn>
                      <a:cxn ang="0">
                        <a:pos x="11" y="3"/>
                      </a:cxn>
                      <a:cxn ang="0">
                        <a:pos x="8" y="4"/>
                      </a:cxn>
                      <a:cxn ang="0">
                        <a:pos x="5" y="6"/>
                      </a:cxn>
                      <a:cxn ang="0">
                        <a:pos x="3" y="6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32" h="7">
                        <a:moveTo>
                          <a:pt x="32" y="0"/>
                        </a:moveTo>
                        <a:lnTo>
                          <a:pt x="29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1" y="2"/>
                        </a:lnTo>
                        <a:lnTo>
                          <a:pt x="19" y="2"/>
                        </a:lnTo>
                        <a:lnTo>
                          <a:pt x="16" y="2"/>
                        </a:lnTo>
                        <a:lnTo>
                          <a:pt x="13" y="3"/>
                        </a:lnTo>
                        <a:lnTo>
                          <a:pt x="11" y="3"/>
                        </a:lnTo>
                        <a:lnTo>
                          <a:pt x="8" y="4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0" y="7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9" name="Freeform 589"/>
                  <p:cNvSpPr>
                    <a:spLocks/>
                  </p:cNvSpPr>
                  <p:nvPr/>
                </p:nvSpPr>
                <p:spPr bwMode="auto">
                  <a:xfrm>
                    <a:off x="14166" y="7281"/>
                    <a:ext cx="120" cy="6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8"/>
                      </a:cxn>
                      <a:cxn ang="0">
                        <a:pos x="19" y="14"/>
                      </a:cxn>
                      <a:cxn ang="0">
                        <a:pos x="28" y="20"/>
                      </a:cxn>
                      <a:cxn ang="0">
                        <a:pos x="39" y="26"/>
                      </a:cxn>
                      <a:cxn ang="0">
                        <a:pos x="48" y="32"/>
                      </a:cxn>
                      <a:cxn ang="0">
                        <a:pos x="58" y="38"/>
                      </a:cxn>
                      <a:cxn ang="0">
                        <a:pos x="68" y="44"/>
                      </a:cxn>
                      <a:cxn ang="0">
                        <a:pos x="79" y="48"/>
                      </a:cxn>
                      <a:cxn ang="0">
                        <a:pos x="90" y="53"/>
                      </a:cxn>
                      <a:cxn ang="0">
                        <a:pos x="99" y="57"/>
                      </a:cxn>
                      <a:cxn ang="0">
                        <a:pos x="110" y="62"/>
                      </a:cxn>
                      <a:cxn ang="0">
                        <a:pos x="120" y="66"/>
                      </a:cxn>
                    </a:cxnLst>
                    <a:rect l="0" t="0" r="r" b="b"/>
                    <a:pathLst>
                      <a:path w="120" h="66">
                        <a:moveTo>
                          <a:pt x="0" y="0"/>
                        </a:moveTo>
                        <a:lnTo>
                          <a:pt x="10" y="8"/>
                        </a:lnTo>
                        <a:lnTo>
                          <a:pt x="19" y="14"/>
                        </a:lnTo>
                        <a:lnTo>
                          <a:pt x="28" y="20"/>
                        </a:lnTo>
                        <a:lnTo>
                          <a:pt x="39" y="26"/>
                        </a:lnTo>
                        <a:lnTo>
                          <a:pt x="48" y="32"/>
                        </a:lnTo>
                        <a:lnTo>
                          <a:pt x="58" y="38"/>
                        </a:lnTo>
                        <a:lnTo>
                          <a:pt x="68" y="44"/>
                        </a:lnTo>
                        <a:lnTo>
                          <a:pt x="79" y="48"/>
                        </a:lnTo>
                        <a:lnTo>
                          <a:pt x="90" y="53"/>
                        </a:lnTo>
                        <a:lnTo>
                          <a:pt x="99" y="57"/>
                        </a:lnTo>
                        <a:lnTo>
                          <a:pt x="110" y="62"/>
                        </a:lnTo>
                        <a:lnTo>
                          <a:pt x="120" y="6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0" name="Freeform 590"/>
                  <p:cNvSpPr>
                    <a:spLocks/>
                  </p:cNvSpPr>
                  <p:nvPr/>
                </p:nvSpPr>
                <p:spPr bwMode="auto">
                  <a:xfrm>
                    <a:off x="14457" y="7955"/>
                    <a:ext cx="25" cy="14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3" y="14"/>
                      </a:cxn>
                      <a:cxn ang="0">
                        <a:pos x="4" y="14"/>
                      </a:cxn>
                      <a:cxn ang="0">
                        <a:pos x="7" y="14"/>
                      </a:cxn>
                      <a:cxn ang="0">
                        <a:pos x="9" y="12"/>
                      </a:cxn>
                      <a:cxn ang="0">
                        <a:pos x="12" y="11"/>
                      </a:cxn>
                      <a:cxn ang="0">
                        <a:pos x="15" y="11"/>
                      </a:cxn>
                      <a:cxn ang="0">
                        <a:pos x="16" y="10"/>
                      </a:cxn>
                      <a:cxn ang="0">
                        <a:pos x="19" y="8"/>
                      </a:cxn>
                      <a:cxn ang="0">
                        <a:pos x="20" y="6"/>
                      </a:cxn>
                      <a:cxn ang="0">
                        <a:pos x="21" y="4"/>
                      </a:cxn>
                      <a:cxn ang="0">
                        <a:pos x="24" y="3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14">
                        <a:moveTo>
                          <a:pt x="0" y="14"/>
                        </a:moveTo>
                        <a:lnTo>
                          <a:pt x="3" y="14"/>
                        </a:lnTo>
                        <a:lnTo>
                          <a:pt x="4" y="14"/>
                        </a:lnTo>
                        <a:lnTo>
                          <a:pt x="7" y="14"/>
                        </a:lnTo>
                        <a:lnTo>
                          <a:pt x="9" y="12"/>
                        </a:lnTo>
                        <a:lnTo>
                          <a:pt x="12" y="11"/>
                        </a:lnTo>
                        <a:lnTo>
                          <a:pt x="15" y="11"/>
                        </a:lnTo>
                        <a:lnTo>
                          <a:pt x="16" y="10"/>
                        </a:lnTo>
                        <a:lnTo>
                          <a:pt x="19" y="8"/>
                        </a:lnTo>
                        <a:lnTo>
                          <a:pt x="20" y="6"/>
                        </a:lnTo>
                        <a:lnTo>
                          <a:pt x="21" y="4"/>
                        </a:lnTo>
                        <a:lnTo>
                          <a:pt x="24" y="3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1" name="Freeform 591"/>
                  <p:cNvSpPr>
                    <a:spLocks/>
                  </p:cNvSpPr>
                  <p:nvPr/>
                </p:nvSpPr>
                <p:spPr bwMode="auto">
                  <a:xfrm>
                    <a:off x="13988" y="7665"/>
                    <a:ext cx="54" cy="30"/>
                  </a:xfrm>
                  <a:custGeom>
                    <a:avLst/>
                    <a:gdLst/>
                    <a:ahLst/>
                    <a:cxnLst>
                      <a:cxn ang="0">
                        <a:pos x="54" y="30"/>
                      </a:cxn>
                      <a:cxn ang="0">
                        <a:pos x="50" y="30"/>
                      </a:cxn>
                      <a:cxn ang="0">
                        <a:pos x="48" y="30"/>
                      </a:cxn>
                      <a:cxn ang="0">
                        <a:pos x="45" y="30"/>
                      </a:cxn>
                      <a:cxn ang="0">
                        <a:pos x="42" y="30"/>
                      </a:cxn>
                      <a:cxn ang="0">
                        <a:pos x="40" y="29"/>
                      </a:cxn>
                      <a:cxn ang="0">
                        <a:pos x="37" y="29"/>
                      </a:cxn>
                      <a:cxn ang="0">
                        <a:pos x="34" y="28"/>
                      </a:cxn>
                      <a:cxn ang="0">
                        <a:pos x="32" y="26"/>
                      </a:cxn>
                      <a:cxn ang="0">
                        <a:pos x="28" y="25"/>
                      </a:cxn>
                      <a:cxn ang="0">
                        <a:pos x="25" y="24"/>
                      </a:cxn>
                      <a:cxn ang="0">
                        <a:pos x="22" y="22"/>
                      </a:cxn>
                      <a:cxn ang="0">
                        <a:pos x="20" y="21"/>
                      </a:cxn>
                      <a:cxn ang="0">
                        <a:pos x="17" y="20"/>
                      </a:cxn>
                      <a:cxn ang="0">
                        <a:pos x="16" y="18"/>
                      </a:cxn>
                      <a:cxn ang="0">
                        <a:pos x="14" y="17"/>
                      </a:cxn>
                      <a:cxn ang="0">
                        <a:pos x="12" y="16"/>
                      </a:cxn>
                      <a:cxn ang="0">
                        <a:pos x="10" y="14"/>
                      </a:cxn>
                      <a:cxn ang="0">
                        <a:pos x="9" y="13"/>
                      </a:cxn>
                      <a:cxn ang="0">
                        <a:pos x="6" y="10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2" y="5"/>
                      </a:cxn>
                      <a:cxn ang="0">
                        <a:pos x="1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4" h="30">
                        <a:moveTo>
                          <a:pt x="54" y="30"/>
                        </a:moveTo>
                        <a:lnTo>
                          <a:pt x="50" y="30"/>
                        </a:lnTo>
                        <a:lnTo>
                          <a:pt x="48" y="30"/>
                        </a:lnTo>
                        <a:lnTo>
                          <a:pt x="45" y="30"/>
                        </a:lnTo>
                        <a:lnTo>
                          <a:pt x="42" y="30"/>
                        </a:lnTo>
                        <a:lnTo>
                          <a:pt x="40" y="29"/>
                        </a:lnTo>
                        <a:lnTo>
                          <a:pt x="37" y="29"/>
                        </a:lnTo>
                        <a:lnTo>
                          <a:pt x="34" y="28"/>
                        </a:lnTo>
                        <a:lnTo>
                          <a:pt x="32" y="26"/>
                        </a:lnTo>
                        <a:lnTo>
                          <a:pt x="28" y="25"/>
                        </a:lnTo>
                        <a:lnTo>
                          <a:pt x="25" y="24"/>
                        </a:lnTo>
                        <a:lnTo>
                          <a:pt x="22" y="22"/>
                        </a:lnTo>
                        <a:lnTo>
                          <a:pt x="20" y="21"/>
                        </a:lnTo>
                        <a:lnTo>
                          <a:pt x="17" y="20"/>
                        </a:lnTo>
                        <a:lnTo>
                          <a:pt x="16" y="18"/>
                        </a:lnTo>
                        <a:lnTo>
                          <a:pt x="14" y="17"/>
                        </a:lnTo>
                        <a:lnTo>
                          <a:pt x="12" y="16"/>
                        </a:lnTo>
                        <a:lnTo>
                          <a:pt x="10" y="14"/>
                        </a:lnTo>
                        <a:lnTo>
                          <a:pt x="9" y="13"/>
                        </a:lnTo>
                        <a:lnTo>
                          <a:pt x="6" y="10"/>
                        </a:lnTo>
                        <a:lnTo>
                          <a:pt x="5" y="9"/>
                        </a:lnTo>
                        <a:lnTo>
                          <a:pt x="4" y="6"/>
                        </a:lnTo>
                        <a:lnTo>
                          <a:pt x="2" y="5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2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14128" y="7969"/>
                    <a:ext cx="32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3" name="Freeform 593"/>
                  <p:cNvSpPr>
                    <a:spLocks/>
                  </p:cNvSpPr>
                  <p:nvPr/>
                </p:nvSpPr>
                <p:spPr bwMode="auto">
                  <a:xfrm>
                    <a:off x="14162" y="7243"/>
                    <a:ext cx="40" cy="100"/>
                  </a:xfrm>
                  <a:custGeom>
                    <a:avLst/>
                    <a:gdLst/>
                    <a:ahLst/>
                    <a:cxnLst>
                      <a:cxn ang="0">
                        <a:pos x="40" y="100"/>
                      </a:cxn>
                      <a:cxn ang="0">
                        <a:pos x="39" y="100"/>
                      </a:cxn>
                      <a:cxn ang="0">
                        <a:pos x="36" y="98"/>
                      </a:cxn>
                      <a:cxn ang="0">
                        <a:pos x="35" y="95"/>
                      </a:cxn>
                      <a:cxn ang="0">
                        <a:pos x="32" y="92"/>
                      </a:cxn>
                      <a:cxn ang="0">
                        <a:pos x="31" y="90"/>
                      </a:cxn>
                      <a:cxn ang="0">
                        <a:pos x="28" y="87"/>
                      </a:cxn>
                      <a:cxn ang="0">
                        <a:pos x="27" y="86"/>
                      </a:cxn>
                      <a:cxn ang="0">
                        <a:pos x="26" y="82"/>
                      </a:cxn>
                      <a:cxn ang="0">
                        <a:pos x="23" y="79"/>
                      </a:cxn>
                      <a:cxn ang="0">
                        <a:pos x="22" y="76"/>
                      </a:cxn>
                      <a:cxn ang="0">
                        <a:pos x="19" y="74"/>
                      </a:cxn>
                      <a:cxn ang="0">
                        <a:pos x="18" y="70"/>
                      </a:cxn>
                      <a:cxn ang="0">
                        <a:pos x="15" y="64"/>
                      </a:cxn>
                      <a:cxn ang="0">
                        <a:pos x="12" y="60"/>
                      </a:cxn>
                      <a:cxn ang="0">
                        <a:pos x="11" y="56"/>
                      </a:cxn>
                      <a:cxn ang="0">
                        <a:pos x="10" y="52"/>
                      </a:cxn>
                      <a:cxn ang="0">
                        <a:pos x="7" y="47"/>
                      </a:cxn>
                      <a:cxn ang="0">
                        <a:pos x="6" y="43"/>
                      </a:cxn>
                      <a:cxn ang="0">
                        <a:pos x="4" y="39"/>
                      </a:cxn>
                      <a:cxn ang="0">
                        <a:pos x="4" y="34"/>
                      </a:cxn>
                      <a:cxn ang="0">
                        <a:pos x="3" y="31"/>
                      </a:cxn>
                      <a:cxn ang="0">
                        <a:pos x="3" y="28"/>
                      </a:cxn>
                      <a:cxn ang="0">
                        <a:pos x="3" y="26"/>
                      </a:cxn>
                      <a:cxn ang="0">
                        <a:pos x="2" y="23"/>
                      </a:cxn>
                      <a:cxn ang="0">
                        <a:pos x="2" y="19"/>
                      </a:cxn>
                      <a:cxn ang="0">
                        <a:pos x="2" y="15"/>
                      </a:cxn>
                      <a:cxn ang="0">
                        <a:pos x="0" y="10"/>
                      </a:cxn>
                      <a:cxn ang="0">
                        <a:pos x="0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0" h="100">
                        <a:moveTo>
                          <a:pt x="40" y="100"/>
                        </a:moveTo>
                        <a:lnTo>
                          <a:pt x="39" y="100"/>
                        </a:lnTo>
                        <a:lnTo>
                          <a:pt x="36" y="98"/>
                        </a:lnTo>
                        <a:lnTo>
                          <a:pt x="35" y="95"/>
                        </a:lnTo>
                        <a:lnTo>
                          <a:pt x="32" y="92"/>
                        </a:lnTo>
                        <a:lnTo>
                          <a:pt x="31" y="90"/>
                        </a:lnTo>
                        <a:lnTo>
                          <a:pt x="28" y="87"/>
                        </a:lnTo>
                        <a:lnTo>
                          <a:pt x="27" y="86"/>
                        </a:lnTo>
                        <a:lnTo>
                          <a:pt x="26" y="82"/>
                        </a:lnTo>
                        <a:lnTo>
                          <a:pt x="23" y="79"/>
                        </a:lnTo>
                        <a:lnTo>
                          <a:pt x="22" y="76"/>
                        </a:lnTo>
                        <a:lnTo>
                          <a:pt x="19" y="74"/>
                        </a:lnTo>
                        <a:lnTo>
                          <a:pt x="18" y="70"/>
                        </a:lnTo>
                        <a:lnTo>
                          <a:pt x="15" y="64"/>
                        </a:lnTo>
                        <a:lnTo>
                          <a:pt x="12" y="60"/>
                        </a:lnTo>
                        <a:lnTo>
                          <a:pt x="11" y="56"/>
                        </a:lnTo>
                        <a:lnTo>
                          <a:pt x="10" y="52"/>
                        </a:lnTo>
                        <a:lnTo>
                          <a:pt x="7" y="47"/>
                        </a:lnTo>
                        <a:lnTo>
                          <a:pt x="6" y="43"/>
                        </a:lnTo>
                        <a:lnTo>
                          <a:pt x="4" y="39"/>
                        </a:lnTo>
                        <a:lnTo>
                          <a:pt x="4" y="34"/>
                        </a:lnTo>
                        <a:lnTo>
                          <a:pt x="3" y="31"/>
                        </a:lnTo>
                        <a:lnTo>
                          <a:pt x="3" y="28"/>
                        </a:lnTo>
                        <a:lnTo>
                          <a:pt x="3" y="26"/>
                        </a:lnTo>
                        <a:lnTo>
                          <a:pt x="2" y="23"/>
                        </a:lnTo>
                        <a:lnTo>
                          <a:pt x="2" y="19"/>
                        </a:lnTo>
                        <a:lnTo>
                          <a:pt x="2" y="15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4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14042" y="7695"/>
                    <a:ext cx="47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5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13917" y="7955"/>
                    <a:ext cx="595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6" name="Freeform 596"/>
                  <p:cNvSpPr>
                    <a:spLocks/>
                  </p:cNvSpPr>
                  <p:nvPr/>
                </p:nvSpPr>
                <p:spPr bwMode="auto">
                  <a:xfrm>
                    <a:off x="13972" y="6868"/>
                    <a:ext cx="190" cy="3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4"/>
                      </a:cxn>
                      <a:cxn ang="0">
                        <a:pos x="10" y="8"/>
                      </a:cxn>
                      <a:cxn ang="0">
                        <a:pos x="17" y="13"/>
                      </a:cxn>
                      <a:cxn ang="0">
                        <a:pos x="22" y="17"/>
                      </a:cxn>
                      <a:cxn ang="0">
                        <a:pos x="29" y="22"/>
                      </a:cxn>
                      <a:cxn ang="0">
                        <a:pos x="34" y="26"/>
                      </a:cxn>
                      <a:cxn ang="0">
                        <a:pos x="40" y="32"/>
                      </a:cxn>
                      <a:cxn ang="0">
                        <a:pos x="45" y="36"/>
                      </a:cxn>
                      <a:cxn ang="0">
                        <a:pos x="50" y="41"/>
                      </a:cxn>
                      <a:cxn ang="0">
                        <a:pos x="57" y="46"/>
                      </a:cxn>
                      <a:cxn ang="0">
                        <a:pos x="62" y="53"/>
                      </a:cxn>
                      <a:cxn ang="0">
                        <a:pos x="68" y="58"/>
                      </a:cxn>
                      <a:cxn ang="0">
                        <a:pos x="74" y="65"/>
                      </a:cxn>
                      <a:cxn ang="0">
                        <a:pos x="80" y="70"/>
                      </a:cxn>
                      <a:cxn ang="0">
                        <a:pos x="85" y="77"/>
                      </a:cxn>
                      <a:cxn ang="0">
                        <a:pos x="90" y="82"/>
                      </a:cxn>
                      <a:cxn ang="0">
                        <a:pos x="94" y="89"/>
                      </a:cxn>
                      <a:cxn ang="0">
                        <a:pos x="100" y="96"/>
                      </a:cxn>
                      <a:cxn ang="0">
                        <a:pos x="105" y="102"/>
                      </a:cxn>
                      <a:cxn ang="0">
                        <a:pos x="110" y="109"/>
                      </a:cxn>
                      <a:cxn ang="0">
                        <a:pos x="114" y="116"/>
                      </a:cxn>
                      <a:cxn ang="0">
                        <a:pos x="118" y="122"/>
                      </a:cxn>
                      <a:cxn ang="0">
                        <a:pos x="124" y="130"/>
                      </a:cxn>
                      <a:cxn ang="0">
                        <a:pos x="128" y="137"/>
                      </a:cxn>
                      <a:cxn ang="0">
                        <a:pos x="132" y="144"/>
                      </a:cxn>
                      <a:cxn ang="0">
                        <a:pos x="136" y="152"/>
                      </a:cxn>
                      <a:cxn ang="0">
                        <a:pos x="140" y="158"/>
                      </a:cxn>
                      <a:cxn ang="0">
                        <a:pos x="144" y="166"/>
                      </a:cxn>
                      <a:cxn ang="0">
                        <a:pos x="148" y="174"/>
                      </a:cxn>
                      <a:cxn ang="0">
                        <a:pos x="150" y="181"/>
                      </a:cxn>
                      <a:cxn ang="0">
                        <a:pos x="154" y="189"/>
                      </a:cxn>
                      <a:cxn ang="0">
                        <a:pos x="157" y="197"/>
                      </a:cxn>
                      <a:cxn ang="0">
                        <a:pos x="161" y="205"/>
                      </a:cxn>
                      <a:cxn ang="0">
                        <a:pos x="164" y="213"/>
                      </a:cxn>
                      <a:cxn ang="0">
                        <a:pos x="166" y="221"/>
                      </a:cxn>
                      <a:cxn ang="0">
                        <a:pos x="169" y="229"/>
                      </a:cxn>
                      <a:cxn ang="0">
                        <a:pos x="172" y="237"/>
                      </a:cxn>
                      <a:cxn ang="0">
                        <a:pos x="174" y="246"/>
                      </a:cxn>
                      <a:cxn ang="0">
                        <a:pos x="177" y="254"/>
                      </a:cxn>
                      <a:cxn ang="0">
                        <a:pos x="178" y="262"/>
                      </a:cxn>
                      <a:cxn ang="0">
                        <a:pos x="181" y="271"/>
                      </a:cxn>
                      <a:cxn ang="0">
                        <a:pos x="182" y="279"/>
                      </a:cxn>
                      <a:cxn ang="0">
                        <a:pos x="184" y="287"/>
                      </a:cxn>
                      <a:cxn ang="0">
                        <a:pos x="185" y="295"/>
                      </a:cxn>
                      <a:cxn ang="0">
                        <a:pos x="186" y="303"/>
                      </a:cxn>
                      <a:cxn ang="0">
                        <a:pos x="188" y="313"/>
                      </a:cxn>
                      <a:cxn ang="0">
                        <a:pos x="189" y="323"/>
                      </a:cxn>
                      <a:cxn ang="0">
                        <a:pos x="189" y="333"/>
                      </a:cxn>
                      <a:cxn ang="0">
                        <a:pos x="190" y="343"/>
                      </a:cxn>
                      <a:cxn ang="0">
                        <a:pos x="190" y="351"/>
                      </a:cxn>
                      <a:cxn ang="0">
                        <a:pos x="190" y="359"/>
                      </a:cxn>
                      <a:cxn ang="0">
                        <a:pos x="190" y="367"/>
                      </a:cxn>
                      <a:cxn ang="0">
                        <a:pos x="190" y="375"/>
                      </a:cxn>
                    </a:cxnLst>
                    <a:rect l="0" t="0" r="r" b="b"/>
                    <a:pathLst>
                      <a:path w="190" h="375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0" y="8"/>
                        </a:lnTo>
                        <a:lnTo>
                          <a:pt x="17" y="13"/>
                        </a:lnTo>
                        <a:lnTo>
                          <a:pt x="22" y="17"/>
                        </a:lnTo>
                        <a:lnTo>
                          <a:pt x="29" y="22"/>
                        </a:lnTo>
                        <a:lnTo>
                          <a:pt x="34" y="26"/>
                        </a:lnTo>
                        <a:lnTo>
                          <a:pt x="40" y="32"/>
                        </a:lnTo>
                        <a:lnTo>
                          <a:pt x="45" y="36"/>
                        </a:lnTo>
                        <a:lnTo>
                          <a:pt x="50" y="41"/>
                        </a:lnTo>
                        <a:lnTo>
                          <a:pt x="57" y="46"/>
                        </a:lnTo>
                        <a:lnTo>
                          <a:pt x="62" y="53"/>
                        </a:lnTo>
                        <a:lnTo>
                          <a:pt x="68" y="58"/>
                        </a:lnTo>
                        <a:lnTo>
                          <a:pt x="74" y="65"/>
                        </a:lnTo>
                        <a:lnTo>
                          <a:pt x="80" y="70"/>
                        </a:lnTo>
                        <a:lnTo>
                          <a:pt x="85" y="77"/>
                        </a:lnTo>
                        <a:lnTo>
                          <a:pt x="90" y="82"/>
                        </a:lnTo>
                        <a:lnTo>
                          <a:pt x="94" y="89"/>
                        </a:lnTo>
                        <a:lnTo>
                          <a:pt x="100" y="96"/>
                        </a:lnTo>
                        <a:lnTo>
                          <a:pt x="105" y="102"/>
                        </a:lnTo>
                        <a:lnTo>
                          <a:pt x="110" y="109"/>
                        </a:lnTo>
                        <a:lnTo>
                          <a:pt x="114" y="116"/>
                        </a:lnTo>
                        <a:lnTo>
                          <a:pt x="118" y="122"/>
                        </a:lnTo>
                        <a:lnTo>
                          <a:pt x="124" y="130"/>
                        </a:lnTo>
                        <a:lnTo>
                          <a:pt x="128" y="137"/>
                        </a:lnTo>
                        <a:lnTo>
                          <a:pt x="132" y="144"/>
                        </a:lnTo>
                        <a:lnTo>
                          <a:pt x="136" y="152"/>
                        </a:lnTo>
                        <a:lnTo>
                          <a:pt x="140" y="158"/>
                        </a:lnTo>
                        <a:lnTo>
                          <a:pt x="144" y="166"/>
                        </a:lnTo>
                        <a:lnTo>
                          <a:pt x="148" y="174"/>
                        </a:lnTo>
                        <a:lnTo>
                          <a:pt x="150" y="181"/>
                        </a:lnTo>
                        <a:lnTo>
                          <a:pt x="154" y="189"/>
                        </a:lnTo>
                        <a:lnTo>
                          <a:pt x="157" y="197"/>
                        </a:lnTo>
                        <a:lnTo>
                          <a:pt x="161" y="205"/>
                        </a:lnTo>
                        <a:lnTo>
                          <a:pt x="164" y="213"/>
                        </a:lnTo>
                        <a:lnTo>
                          <a:pt x="166" y="221"/>
                        </a:lnTo>
                        <a:lnTo>
                          <a:pt x="169" y="229"/>
                        </a:lnTo>
                        <a:lnTo>
                          <a:pt x="172" y="237"/>
                        </a:lnTo>
                        <a:lnTo>
                          <a:pt x="174" y="246"/>
                        </a:lnTo>
                        <a:lnTo>
                          <a:pt x="177" y="254"/>
                        </a:lnTo>
                        <a:lnTo>
                          <a:pt x="178" y="262"/>
                        </a:lnTo>
                        <a:lnTo>
                          <a:pt x="181" y="271"/>
                        </a:lnTo>
                        <a:lnTo>
                          <a:pt x="182" y="279"/>
                        </a:lnTo>
                        <a:lnTo>
                          <a:pt x="184" y="287"/>
                        </a:lnTo>
                        <a:lnTo>
                          <a:pt x="185" y="295"/>
                        </a:lnTo>
                        <a:lnTo>
                          <a:pt x="186" y="303"/>
                        </a:lnTo>
                        <a:lnTo>
                          <a:pt x="188" y="313"/>
                        </a:lnTo>
                        <a:lnTo>
                          <a:pt x="189" y="323"/>
                        </a:lnTo>
                        <a:lnTo>
                          <a:pt x="189" y="333"/>
                        </a:lnTo>
                        <a:lnTo>
                          <a:pt x="190" y="343"/>
                        </a:lnTo>
                        <a:lnTo>
                          <a:pt x="190" y="351"/>
                        </a:lnTo>
                        <a:lnTo>
                          <a:pt x="190" y="359"/>
                        </a:lnTo>
                        <a:lnTo>
                          <a:pt x="190" y="367"/>
                        </a:lnTo>
                        <a:lnTo>
                          <a:pt x="190" y="37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7" name="Freeform 597"/>
                  <p:cNvSpPr>
                    <a:spLocks/>
                  </p:cNvSpPr>
                  <p:nvPr/>
                </p:nvSpPr>
                <p:spPr bwMode="auto">
                  <a:xfrm>
                    <a:off x="13601" y="6766"/>
                    <a:ext cx="181" cy="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4" y="0"/>
                      </a:cxn>
                      <a:cxn ang="0">
                        <a:pos x="36" y="2"/>
                      </a:cxn>
                      <a:cxn ang="0">
                        <a:pos x="48" y="2"/>
                      </a:cxn>
                      <a:cxn ang="0">
                        <a:pos x="60" y="3"/>
                      </a:cxn>
                      <a:cxn ang="0">
                        <a:pos x="72" y="4"/>
                      </a:cxn>
                      <a:cxn ang="0">
                        <a:pos x="84" y="4"/>
                      </a:cxn>
                      <a:cxn ang="0">
                        <a:pos x="96" y="6"/>
                      </a:cxn>
                      <a:cxn ang="0">
                        <a:pos x="108" y="8"/>
                      </a:cxn>
                      <a:cxn ang="0">
                        <a:pos x="122" y="10"/>
                      </a:cxn>
                      <a:cxn ang="0">
                        <a:pos x="134" y="11"/>
                      </a:cxn>
                      <a:cxn ang="0">
                        <a:pos x="145" y="14"/>
                      </a:cxn>
                      <a:cxn ang="0">
                        <a:pos x="157" y="16"/>
                      </a:cxn>
                      <a:cxn ang="0">
                        <a:pos x="169" y="19"/>
                      </a:cxn>
                      <a:cxn ang="0">
                        <a:pos x="181" y="22"/>
                      </a:cxn>
                    </a:cxnLst>
                    <a:rect l="0" t="0" r="r" b="b"/>
                    <a:pathLst>
                      <a:path w="181" h="2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4" y="0"/>
                        </a:lnTo>
                        <a:lnTo>
                          <a:pt x="36" y="2"/>
                        </a:lnTo>
                        <a:lnTo>
                          <a:pt x="48" y="2"/>
                        </a:lnTo>
                        <a:lnTo>
                          <a:pt x="60" y="3"/>
                        </a:lnTo>
                        <a:lnTo>
                          <a:pt x="72" y="4"/>
                        </a:lnTo>
                        <a:lnTo>
                          <a:pt x="84" y="4"/>
                        </a:lnTo>
                        <a:lnTo>
                          <a:pt x="96" y="6"/>
                        </a:lnTo>
                        <a:lnTo>
                          <a:pt x="108" y="8"/>
                        </a:lnTo>
                        <a:lnTo>
                          <a:pt x="122" y="10"/>
                        </a:lnTo>
                        <a:lnTo>
                          <a:pt x="134" y="11"/>
                        </a:lnTo>
                        <a:lnTo>
                          <a:pt x="145" y="14"/>
                        </a:lnTo>
                        <a:lnTo>
                          <a:pt x="157" y="16"/>
                        </a:lnTo>
                        <a:lnTo>
                          <a:pt x="169" y="19"/>
                        </a:lnTo>
                        <a:lnTo>
                          <a:pt x="181" y="2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8" name="Freeform 598"/>
                  <p:cNvSpPr>
                    <a:spLocks/>
                  </p:cNvSpPr>
                  <p:nvPr/>
                </p:nvSpPr>
                <p:spPr bwMode="auto">
                  <a:xfrm>
                    <a:off x="13782" y="6788"/>
                    <a:ext cx="190" cy="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"/>
                      </a:cxn>
                      <a:cxn ang="0">
                        <a:pos x="19" y="4"/>
                      </a:cxn>
                      <a:cxn ang="0">
                        <a:pos x="24" y="5"/>
                      </a:cxn>
                      <a:cxn ang="0">
                        <a:pos x="31" y="8"/>
                      </a:cxn>
                      <a:cxn ang="0">
                        <a:pos x="36" y="9"/>
                      </a:cxn>
                      <a:cxn ang="0">
                        <a:pos x="43" y="10"/>
                      </a:cxn>
                      <a:cxn ang="0">
                        <a:pos x="48" y="13"/>
                      </a:cxn>
                      <a:cxn ang="0">
                        <a:pos x="55" y="14"/>
                      </a:cxn>
                      <a:cxn ang="0">
                        <a:pos x="60" y="17"/>
                      </a:cxn>
                      <a:cxn ang="0">
                        <a:pos x="66" y="18"/>
                      </a:cxn>
                      <a:cxn ang="0">
                        <a:pos x="72" y="21"/>
                      </a:cxn>
                      <a:cxn ang="0">
                        <a:pos x="78" y="22"/>
                      </a:cxn>
                      <a:cxn ang="0">
                        <a:pos x="83" y="25"/>
                      </a:cxn>
                      <a:cxn ang="0">
                        <a:pos x="88" y="26"/>
                      </a:cxn>
                      <a:cxn ang="0">
                        <a:pos x="95" y="29"/>
                      </a:cxn>
                      <a:cxn ang="0">
                        <a:pos x="100" y="32"/>
                      </a:cxn>
                      <a:cxn ang="0">
                        <a:pos x="106" y="34"/>
                      </a:cxn>
                      <a:cxn ang="0">
                        <a:pos x="111" y="37"/>
                      </a:cxn>
                      <a:cxn ang="0">
                        <a:pos x="116" y="38"/>
                      </a:cxn>
                      <a:cxn ang="0">
                        <a:pos x="123" y="41"/>
                      </a:cxn>
                      <a:cxn ang="0">
                        <a:pos x="128" y="44"/>
                      </a:cxn>
                      <a:cxn ang="0">
                        <a:pos x="134" y="46"/>
                      </a:cxn>
                      <a:cxn ang="0">
                        <a:pos x="139" y="50"/>
                      </a:cxn>
                      <a:cxn ang="0">
                        <a:pos x="144" y="53"/>
                      </a:cxn>
                      <a:cxn ang="0">
                        <a:pos x="150" y="56"/>
                      </a:cxn>
                      <a:cxn ang="0">
                        <a:pos x="155" y="58"/>
                      </a:cxn>
                      <a:cxn ang="0">
                        <a:pos x="160" y="61"/>
                      </a:cxn>
                      <a:cxn ang="0">
                        <a:pos x="166" y="64"/>
                      </a:cxn>
                      <a:cxn ang="0">
                        <a:pos x="170" y="68"/>
                      </a:cxn>
                      <a:cxn ang="0">
                        <a:pos x="175" y="70"/>
                      </a:cxn>
                      <a:cxn ang="0">
                        <a:pos x="180" y="73"/>
                      </a:cxn>
                      <a:cxn ang="0">
                        <a:pos x="184" y="77"/>
                      </a:cxn>
                      <a:cxn ang="0">
                        <a:pos x="190" y="80"/>
                      </a:cxn>
                    </a:cxnLst>
                    <a:rect l="0" t="0" r="r" b="b"/>
                    <a:pathLst>
                      <a:path w="190" h="80">
                        <a:moveTo>
                          <a:pt x="0" y="0"/>
                        </a:moveTo>
                        <a:lnTo>
                          <a:pt x="12" y="2"/>
                        </a:lnTo>
                        <a:lnTo>
                          <a:pt x="19" y="4"/>
                        </a:lnTo>
                        <a:lnTo>
                          <a:pt x="24" y="5"/>
                        </a:lnTo>
                        <a:lnTo>
                          <a:pt x="31" y="8"/>
                        </a:lnTo>
                        <a:lnTo>
                          <a:pt x="36" y="9"/>
                        </a:lnTo>
                        <a:lnTo>
                          <a:pt x="43" y="10"/>
                        </a:lnTo>
                        <a:lnTo>
                          <a:pt x="48" y="13"/>
                        </a:lnTo>
                        <a:lnTo>
                          <a:pt x="55" y="14"/>
                        </a:lnTo>
                        <a:lnTo>
                          <a:pt x="60" y="17"/>
                        </a:lnTo>
                        <a:lnTo>
                          <a:pt x="66" y="18"/>
                        </a:lnTo>
                        <a:lnTo>
                          <a:pt x="72" y="21"/>
                        </a:lnTo>
                        <a:lnTo>
                          <a:pt x="78" y="22"/>
                        </a:lnTo>
                        <a:lnTo>
                          <a:pt x="83" y="25"/>
                        </a:lnTo>
                        <a:lnTo>
                          <a:pt x="88" y="26"/>
                        </a:lnTo>
                        <a:lnTo>
                          <a:pt x="95" y="29"/>
                        </a:lnTo>
                        <a:lnTo>
                          <a:pt x="100" y="32"/>
                        </a:lnTo>
                        <a:lnTo>
                          <a:pt x="106" y="34"/>
                        </a:lnTo>
                        <a:lnTo>
                          <a:pt x="111" y="37"/>
                        </a:lnTo>
                        <a:lnTo>
                          <a:pt x="116" y="38"/>
                        </a:lnTo>
                        <a:lnTo>
                          <a:pt x="123" y="41"/>
                        </a:lnTo>
                        <a:lnTo>
                          <a:pt x="128" y="44"/>
                        </a:lnTo>
                        <a:lnTo>
                          <a:pt x="134" y="46"/>
                        </a:lnTo>
                        <a:lnTo>
                          <a:pt x="139" y="50"/>
                        </a:lnTo>
                        <a:lnTo>
                          <a:pt x="144" y="53"/>
                        </a:lnTo>
                        <a:lnTo>
                          <a:pt x="150" y="56"/>
                        </a:lnTo>
                        <a:lnTo>
                          <a:pt x="155" y="58"/>
                        </a:lnTo>
                        <a:lnTo>
                          <a:pt x="160" y="61"/>
                        </a:lnTo>
                        <a:lnTo>
                          <a:pt x="166" y="64"/>
                        </a:lnTo>
                        <a:lnTo>
                          <a:pt x="170" y="68"/>
                        </a:lnTo>
                        <a:lnTo>
                          <a:pt x="175" y="70"/>
                        </a:lnTo>
                        <a:lnTo>
                          <a:pt x="180" y="73"/>
                        </a:lnTo>
                        <a:lnTo>
                          <a:pt x="184" y="77"/>
                        </a:lnTo>
                        <a:lnTo>
                          <a:pt x="190" y="8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9" name="Freeform 599"/>
                  <p:cNvSpPr>
                    <a:spLocks/>
                  </p:cNvSpPr>
                  <p:nvPr/>
                </p:nvSpPr>
                <p:spPr bwMode="auto">
                  <a:xfrm>
                    <a:off x="13075" y="7969"/>
                    <a:ext cx="85" cy="85"/>
                  </a:xfrm>
                  <a:custGeom>
                    <a:avLst/>
                    <a:gdLst/>
                    <a:ahLst/>
                    <a:cxnLst>
                      <a:cxn ang="0">
                        <a:pos x="85" y="85"/>
                      </a:cxn>
                      <a:cxn ang="0">
                        <a:pos x="85" y="74"/>
                      </a:cxn>
                      <a:cxn ang="0">
                        <a:pos x="82" y="64"/>
                      </a:cxn>
                      <a:cxn ang="0">
                        <a:pos x="78" y="53"/>
                      </a:cxn>
                      <a:cxn ang="0">
                        <a:pos x="74" y="42"/>
                      </a:cxn>
                      <a:cxn ang="0">
                        <a:pos x="68" y="33"/>
                      </a:cxn>
                      <a:cxn ang="0">
                        <a:pos x="60" y="25"/>
                      </a:cxn>
                      <a:cxn ang="0">
                        <a:pos x="52" y="18"/>
                      </a:cxn>
                      <a:cxn ang="0">
                        <a:pos x="42" y="12"/>
                      </a:cxn>
                      <a:cxn ang="0">
                        <a:pos x="33" y="6"/>
                      </a:cxn>
                      <a:cxn ang="0">
                        <a:pos x="22" y="4"/>
                      </a:cxn>
                      <a:cxn ang="0">
                        <a:pos x="12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5" h="85">
                        <a:moveTo>
                          <a:pt x="85" y="85"/>
                        </a:moveTo>
                        <a:lnTo>
                          <a:pt x="85" y="74"/>
                        </a:lnTo>
                        <a:lnTo>
                          <a:pt x="82" y="64"/>
                        </a:lnTo>
                        <a:lnTo>
                          <a:pt x="78" y="53"/>
                        </a:lnTo>
                        <a:lnTo>
                          <a:pt x="74" y="42"/>
                        </a:lnTo>
                        <a:lnTo>
                          <a:pt x="68" y="33"/>
                        </a:lnTo>
                        <a:lnTo>
                          <a:pt x="60" y="25"/>
                        </a:lnTo>
                        <a:lnTo>
                          <a:pt x="52" y="18"/>
                        </a:lnTo>
                        <a:lnTo>
                          <a:pt x="42" y="12"/>
                        </a:lnTo>
                        <a:lnTo>
                          <a:pt x="33" y="6"/>
                        </a:lnTo>
                        <a:lnTo>
                          <a:pt x="22" y="4"/>
                        </a:lnTo>
                        <a:lnTo>
                          <a:pt x="12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0" name="Freeform 600"/>
                  <p:cNvSpPr>
                    <a:spLocks/>
                  </p:cNvSpPr>
                  <p:nvPr/>
                </p:nvSpPr>
                <p:spPr bwMode="auto">
                  <a:xfrm>
                    <a:off x="12677" y="7167"/>
                    <a:ext cx="363" cy="54"/>
                  </a:xfrm>
                  <a:custGeom>
                    <a:avLst/>
                    <a:gdLst/>
                    <a:ahLst/>
                    <a:cxnLst>
                      <a:cxn ang="0">
                        <a:pos x="363" y="54"/>
                      </a:cxn>
                      <a:cxn ang="0">
                        <a:pos x="358" y="52"/>
                      </a:cxn>
                      <a:cxn ang="0">
                        <a:pos x="351" y="50"/>
                      </a:cxn>
                      <a:cxn ang="0">
                        <a:pos x="343" y="48"/>
                      </a:cxn>
                      <a:cxn ang="0">
                        <a:pos x="334" y="46"/>
                      </a:cxn>
                      <a:cxn ang="0">
                        <a:pos x="326" y="43"/>
                      </a:cxn>
                      <a:cxn ang="0">
                        <a:pos x="318" y="42"/>
                      </a:cxn>
                      <a:cxn ang="0">
                        <a:pos x="308" y="39"/>
                      </a:cxn>
                      <a:cxn ang="0">
                        <a:pos x="299" y="38"/>
                      </a:cxn>
                      <a:cxn ang="0">
                        <a:pos x="290" y="35"/>
                      </a:cxn>
                      <a:cxn ang="0">
                        <a:pos x="282" y="34"/>
                      </a:cxn>
                      <a:cxn ang="0">
                        <a:pos x="266" y="31"/>
                      </a:cxn>
                      <a:cxn ang="0">
                        <a:pos x="248" y="28"/>
                      </a:cxn>
                      <a:cxn ang="0">
                        <a:pos x="232" y="24"/>
                      </a:cxn>
                      <a:cxn ang="0">
                        <a:pos x="214" y="22"/>
                      </a:cxn>
                      <a:cxn ang="0">
                        <a:pos x="196" y="19"/>
                      </a:cxn>
                      <a:cxn ang="0">
                        <a:pos x="178" y="18"/>
                      </a:cxn>
                      <a:cxn ang="0">
                        <a:pos x="159" y="15"/>
                      </a:cxn>
                      <a:cxn ang="0">
                        <a:pos x="140" y="12"/>
                      </a:cxn>
                      <a:cxn ang="0">
                        <a:pos x="120" y="11"/>
                      </a:cxn>
                      <a:cxn ang="0">
                        <a:pos x="102" y="8"/>
                      </a:cxn>
                      <a:cxn ang="0">
                        <a:pos x="82" y="7"/>
                      </a:cxn>
                      <a:cxn ang="0">
                        <a:pos x="62" y="4"/>
                      </a:cxn>
                      <a:cxn ang="0">
                        <a:pos x="42" y="3"/>
                      </a:cxn>
                      <a:cxn ang="0">
                        <a:pos x="2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3" h="54">
                        <a:moveTo>
                          <a:pt x="363" y="54"/>
                        </a:moveTo>
                        <a:lnTo>
                          <a:pt x="358" y="52"/>
                        </a:lnTo>
                        <a:lnTo>
                          <a:pt x="351" y="50"/>
                        </a:lnTo>
                        <a:lnTo>
                          <a:pt x="343" y="48"/>
                        </a:lnTo>
                        <a:lnTo>
                          <a:pt x="334" y="46"/>
                        </a:lnTo>
                        <a:lnTo>
                          <a:pt x="326" y="43"/>
                        </a:lnTo>
                        <a:lnTo>
                          <a:pt x="318" y="42"/>
                        </a:lnTo>
                        <a:lnTo>
                          <a:pt x="308" y="39"/>
                        </a:lnTo>
                        <a:lnTo>
                          <a:pt x="299" y="38"/>
                        </a:lnTo>
                        <a:lnTo>
                          <a:pt x="290" y="35"/>
                        </a:lnTo>
                        <a:lnTo>
                          <a:pt x="282" y="34"/>
                        </a:lnTo>
                        <a:lnTo>
                          <a:pt x="266" y="31"/>
                        </a:lnTo>
                        <a:lnTo>
                          <a:pt x="248" y="28"/>
                        </a:lnTo>
                        <a:lnTo>
                          <a:pt x="232" y="24"/>
                        </a:lnTo>
                        <a:lnTo>
                          <a:pt x="214" y="22"/>
                        </a:lnTo>
                        <a:lnTo>
                          <a:pt x="196" y="19"/>
                        </a:lnTo>
                        <a:lnTo>
                          <a:pt x="178" y="18"/>
                        </a:lnTo>
                        <a:lnTo>
                          <a:pt x="159" y="15"/>
                        </a:lnTo>
                        <a:lnTo>
                          <a:pt x="140" y="12"/>
                        </a:lnTo>
                        <a:lnTo>
                          <a:pt x="120" y="11"/>
                        </a:lnTo>
                        <a:lnTo>
                          <a:pt x="102" y="8"/>
                        </a:lnTo>
                        <a:lnTo>
                          <a:pt x="82" y="7"/>
                        </a:lnTo>
                        <a:lnTo>
                          <a:pt x="62" y="4"/>
                        </a:lnTo>
                        <a:lnTo>
                          <a:pt x="42" y="3"/>
                        </a:lnTo>
                        <a:lnTo>
                          <a:pt x="2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1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12745" y="7969"/>
                    <a:ext cx="3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2" name="Freeform 602"/>
                  <p:cNvSpPr>
                    <a:spLocks/>
                  </p:cNvSpPr>
                  <p:nvPr/>
                </p:nvSpPr>
                <p:spPr bwMode="auto">
                  <a:xfrm>
                    <a:off x="12720" y="7955"/>
                    <a:ext cx="25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3"/>
                      </a:cxn>
                      <a:cxn ang="0">
                        <a:pos x="3" y="4"/>
                      </a:cxn>
                      <a:cxn ang="0">
                        <a:pos x="5" y="6"/>
                      </a:cxn>
                      <a:cxn ang="0">
                        <a:pos x="7" y="8"/>
                      </a:cxn>
                      <a:cxn ang="0">
                        <a:pos x="9" y="10"/>
                      </a:cxn>
                      <a:cxn ang="0">
                        <a:pos x="11" y="11"/>
                      </a:cxn>
                      <a:cxn ang="0">
                        <a:pos x="13" y="11"/>
                      </a:cxn>
                      <a:cxn ang="0">
                        <a:pos x="16" y="12"/>
                      </a:cxn>
                      <a:cxn ang="0">
                        <a:pos x="19" y="14"/>
                      </a:cxn>
                      <a:cxn ang="0">
                        <a:pos x="20" y="14"/>
                      </a:cxn>
                      <a:cxn ang="0">
                        <a:pos x="23" y="14"/>
                      </a:cxn>
                      <a:cxn ang="0">
                        <a:pos x="25" y="14"/>
                      </a:cxn>
                    </a:cxnLst>
                    <a:rect l="0" t="0" r="r" b="b"/>
                    <a:pathLst>
                      <a:path w="25" h="14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3" y="4"/>
                        </a:lnTo>
                        <a:lnTo>
                          <a:pt x="5" y="6"/>
                        </a:lnTo>
                        <a:lnTo>
                          <a:pt x="7" y="8"/>
                        </a:lnTo>
                        <a:lnTo>
                          <a:pt x="9" y="10"/>
                        </a:lnTo>
                        <a:lnTo>
                          <a:pt x="11" y="11"/>
                        </a:lnTo>
                        <a:lnTo>
                          <a:pt x="13" y="11"/>
                        </a:lnTo>
                        <a:lnTo>
                          <a:pt x="16" y="12"/>
                        </a:lnTo>
                        <a:lnTo>
                          <a:pt x="19" y="14"/>
                        </a:lnTo>
                        <a:lnTo>
                          <a:pt x="20" y="14"/>
                        </a:lnTo>
                        <a:lnTo>
                          <a:pt x="23" y="14"/>
                        </a:lnTo>
                        <a:lnTo>
                          <a:pt x="25" y="14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3" name="Freeform 603"/>
                  <p:cNvSpPr>
                    <a:spLocks/>
                  </p:cNvSpPr>
                  <p:nvPr/>
                </p:nvSpPr>
                <p:spPr bwMode="auto">
                  <a:xfrm>
                    <a:off x="13231" y="6766"/>
                    <a:ext cx="370" cy="102"/>
                  </a:xfrm>
                  <a:custGeom>
                    <a:avLst/>
                    <a:gdLst/>
                    <a:ahLst/>
                    <a:cxnLst>
                      <a:cxn ang="0">
                        <a:pos x="370" y="0"/>
                      </a:cxn>
                      <a:cxn ang="0">
                        <a:pos x="358" y="0"/>
                      </a:cxn>
                      <a:cxn ang="0">
                        <a:pos x="346" y="0"/>
                      </a:cxn>
                      <a:cxn ang="0">
                        <a:pos x="334" y="2"/>
                      </a:cxn>
                      <a:cxn ang="0">
                        <a:pos x="322" y="2"/>
                      </a:cxn>
                      <a:cxn ang="0">
                        <a:pos x="310" y="3"/>
                      </a:cxn>
                      <a:cxn ang="0">
                        <a:pos x="298" y="4"/>
                      </a:cxn>
                      <a:cxn ang="0">
                        <a:pos x="286" y="4"/>
                      </a:cxn>
                      <a:cxn ang="0">
                        <a:pos x="274" y="6"/>
                      </a:cxn>
                      <a:cxn ang="0">
                        <a:pos x="262" y="8"/>
                      </a:cxn>
                      <a:cxn ang="0">
                        <a:pos x="249" y="10"/>
                      </a:cxn>
                      <a:cxn ang="0">
                        <a:pos x="237" y="11"/>
                      </a:cxn>
                      <a:cxn ang="0">
                        <a:pos x="225" y="14"/>
                      </a:cxn>
                      <a:cxn ang="0">
                        <a:pos x="213" y="16"/>
                      </a:cxn>
                      <a:cxn ang="0">
                        <a:pos x="200" y="19"/>
                      </a:cxn>
                      <a:cxn ang="0">
                        <a:pos x="188" y="22"/>
                      </a:cxn>
                      <a:cxn ang="0">
                        <a:pos x="177" y="24"/>
                      </a:cxn>
                      <a:cxn ang="0">
                        <a:pos x="170" y="26"/>
                      </a:cxn>
                      <a:cxn ang="0">
                        <a:pos x="165" y="27"/>
                      </a:cxn>
                      <a:cxn ang="0">
                        <a:pos x="158" y="30"/>
                      </a:cxn>
                      <a:cxn ang="0">
                        <a:pos x="153" y="31"/>
                      </a:cxn>
                      <a:cxn ang="0">
                        <a:pos x="146" y="32"/>
                      </a:cxn>
                      <a:cxn ang="0">
                        <a:pos x="141" y="35"/>
                      </a:cxn>
                      <a:cxn ang="0">
                        <a:pos x="134" y="36"/>
                      </a:cxn>
                      <a:cxn ang="0">
                        <a:pos x="129" y="39"/>
                      </a:cxn>
                      <a:cxn ang="0">
                        <a:pos x="124" y="40"/>
                      </a:cxn>
                      <a:cxn ang="0">
                        <a:pos x="117" y="43"/>
                      </a:cxn>
                      <a:cxn ang="0">
                        <a:pos x="112" y="44"/>
                      </a:cxn>
                      <a:cxn ang="0">
                        <a:pos x="106" y="47"/>
                      </a:cxn>
                      <a:cxn ang="0">
                        <a:pos x="101" y="48"/>
                      </a:cxn>
                      <a:cxn ang="0">
                        <a:pos x="94" y="51"/>
                      </a:cxn>
                      <a:cxn ang="0">
                        <a:pos x="89" y="54"/>
                      </a:cxn>
                      <a:cxn ang="0">
                        <a:pos x="84" y="56"/>
                      </a:cxn>
                      <a:cxn ang="0">
                        <a:pos x="78" y="59"/>
                      </a:cxn>
                      <a:cxn ang="0">
                        <a:pos x="73" y="60"/>
                      </a:cxn>
                      <a:cxn ang="0">
                        <a:pos x="66" y="63"/>
                      </a:cxn>
                      <a:cxn ang="0">
                        <a:pos x="61" y="66"/>
                      </a:cxn>
                      <a:cxn ang="0">
                        <a:pos x="56" y="68"/>
                      </a:cxn>
                      <a:cxn ang="0">
                        <a:pos x="50" y="72"/>
                      </a:cxn>
                      <a:cxn ang="0">
                        <a:pos x="45" y="75"/>
                      </a:cxn>
                      <a:cxn ang="0">
                        <a:pos x="40" y="78"/>
                      </a:cxn>
                      <a:cxn ang="0">
                        <a:pos x="34" y="80"/>
                      </a:cxn>
                      <a:cxn ang="0">
                        <a:pos x="29" y="83"/>
                      </a:cxn>
                      <a:cxn ang="0">
                        <a:pos x="24" y="86"/>
                      </a:cxn>
                      <a:cxn ang="0">
                        <a:pos x="18" y="90"/>
                      </a:cxn>
                      <a:cxn ang="0">
                        <a:pos x="14" y="92"/>
                      </a:cxn>
                      <a:cxn ang="0">
                        <a:pos x="9" y="95"/>
                      </a:cxn>
                      <a:cxn ang="0">
                        <a:pos x="4" y="99"/>
                      </a:cxn>
                      <a:cxn ang="0">
                        <a:pos x="0" y="102"/>
                      </a:cxn>
                    </a:cxnLst>
                    <a:rect l="0" t="0" r="r" b="b"/>
                    <a:pathLst>
                      <a:path w="370" h="102">
                        <a:moveTo>
                          <a:pt x="370" y="0"/>
                        </a:moveTo>
                        <a:lnTo>
                          <a:pt x="358" y="0"/>
                        </a:lnTo>
                        <a:lnTo>
                          <a:pt x="346" y="0"/>
                        </a:lnTo>
                        <a:lnTo>
                          <a:pt x="334" y="2"/>
                        </a:lnTo>
                        <a:lnTo>
                          <a:pt x="322" y="2"/>
                        </a:lnTo>
                        <a:lnTo>
                          <a:pt x="310" y="3"/>
                        </a:lnTo>
                        <a:lnTo>
                          <a:pt x="298" y="4"/>
                        </a:lnTo>
                        <a:lnTo>
                          <a:pt x="286" y="4"/>
                        </a:lnTo>
                        <a:lnTo>
                          <a:pt x="274" y="6"/>
                        </a:lnTo>
                        <a:lnTo>
                          <a:pt x="262" y="8"/>
                        </a:lnTo>
                        <a:lnTo>
                          <a:pt x="249" y="10"/>
                        </a:lnTo>
                        <a:lnTo>
                          <a:pt x="237" y="11"/>
                        </a:lnTo>
                        <a:lnTo>
                          <a:pt x="225" y="14"/>
                        </a:lnTo>
                        <a:lnTo>
                          <a:pt x="213" y="16"/>
                        </a:lnTo>
                        <a:lnTo>
                          <a:pt x="200" y="19"/>
                        </a:lnTo>
                        <a:lnTo>
                          <a:pt x="188" y="22"/>
                        </a:lnTo>
                        <a:lnTo>
                          <a:pt x="177" y="24"/>
                        </a:lnTo>
                        <a:lnTo>
                          <a:pt x="170" y="26"/>
                        </a:lnTo>
                        <a:lnTo>
                          <a:pt x="165" y="27"/>
                        </a:lnTo>
                        <a:lnTo>
                          <a:pt x="158" y="30"/>
                        </a:lnTo>
                        <a:lnTo>
                          <a:pt x="153" y="31"/>
                        </a:lnTo>
                        <a:lnTo>
                          <a:pt x="146" y="32"/>
                        </a:lnTo>
                        <a:lnTo>
                          <a:pt x="141" y="35"/>
                        </a:lnTo>
                        <a:lnTo>
                          <a:pt x="134" y="36"/>
                        </a:lnTo>
                        <a:lnTo>
                          <a:pt x="129" y="39"/>
                        </a:lnTo>
                        <a:lnTo>
                          <a:pt x="124" y="40"/>
                        </a:lnTo>
                        <a:lnTo>
                          <a:pt x="117" y="43"/>
                        </a:lnTo>
                        <a:lnTo>
                          <a:pt x="112" y="44"/>
                        </a:lnTo>
                        <a:lnTo>
                          <a:pt x="106" y="47"/>
                        </a:lnTo>
                        <a:lnTo>
                          <a:pt x="101" y="48"/>
                        </a:lnTo>
                        <a:lnTo>
                          <a:pt x="94" y="51"/>
                        </a:lnTo>
                        <a:lnTo>
                          <a:pt x="89" y="54"/>
                        </a:lnTo>
                        <a:lnTo>
                          <a:pt x="84" y="56"/>
                        </a:lnTo>
                        <a:lnTo>
                          <a:pt x="78" y="59"/>
                        </a:lnTo>
                        <a:lnTo>
                          <a:pt x="73" y="60"/>
                        </a:lnTo>
                        <a:lnTo>
                          <a:pt x="66" y="63"/>
                        </a:lnTo>
                        <a:lnTo>
                          <a:pt x="61" y="66"/>
                        </a:lnTo>
                        <a:lnTo>
                          <a:pt x="56" y="68"/>
                        </a:lnTo>
                        <a:lnTo>
                          <a:pt x="50" y="72"/>
                        </a:lnTo>
                        <a:lnTo>
                          <a:pt x="45" y="75"/>
                        </a:lnTo>
                        <a:lnTo>
                          <a:pt x="40" y="78"/>
                        </a:lnTo>
                        <a:lnTo>
                          <a:pt x="34" y="80"/>
                        </a:lnTo>
                        <a:lnTo>
                          <a:pt x="29" y="83"/>
                        </a:lnTo>
                        <a:lnTo>
                          <a:pt x="24" y="86"/>
                        </a:lnTo>
                        <a:lnTo>
                          <a:pt x="18" y="90"/>
                        </a:lnTo>
                        <a:lnTo>
                          <a:pt x="14" y="92"/>
                        </a:lnTo>
                        <a:lnTo>
                          <a:pt x="9" y="95"/>
                        </a:lnTo>
                        <a:lnTo>
                          <a:pt x="4" y="99"/>
                        </a:lnTo>
                        <a:lnTo>
                          <a:pt x="0" y="10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4" name="Freeform 604"/>
                  <p:cNvSpPr>
                    <a:spLocks/>
                  </p:cNvSpPr>
                  <p:nvPr/>
                </p:nvSpPr>
                <p:spPr bwMode="auto">
                  <a:xfrm>
                    <a:off x="12715" y="7347"/>
                    <a:ext cx="200" cy="128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127"/>
                      </a:cxn>
                      <a:cxn ang="0">
                        <a:pos x="0" y="126"/>
                      </a:cxn>
                      <a:cxn ang="0">
                        <a:pos x="1" y="122"/>
                      </a:cxn>
                      <a:cxn ang="0">
                        <a:pos x="1" y="118"/>
                      </a:cxn>
                      <a:cxn ang="0">
                        <a:pos x="2" y="115"/>
                      </a:cxn>
                      <a:cxn ang="0">
                        <a:pos x="2" y="111"/>
                      </a:cxn>
                      <a:cxn ang="0">
                        <a:pos x="4" y="107"/>
                      </a:cxn>
                      <a:cxn ang="0">
                        <a:pos x="5" y="104"/>
                      </a:cxn>
                      <a:cxn ang="0">
                        <a:pos x="6" y="100"/>
                      </a:cxn>
                      <a:cxn ang="0">
                        <a:pos x="9" y="96"/>
                      </a:cxn>
                      <a:cxn ang="0">
                        <a:pos x="10" y="94"/>
                      </a:cxn>
                      <a:cxn ang="0">
                        <a:pos x="13" y="90"/>
                      </a:cxn>
                      <a:cxn ang="0">
                        <a:pos x="14" y="87"/>
                      </a:cxn>
                      <a:cxn ang="0">
                        <a:pos x="17" y="82"/>
                      </a:cxn>
                      <a:cxn ang="0">
                        <a:pos x="18" y="79"/>
                      </a:cxn>
                      <a:cxn ang="0">
                        <a:pos x="21" y="76"/>
                      </a:cxn>
                      <a:cxn ang="0">
                        <a:pos x="22" y="75"/>
                      </a:cxn>
                      <a:cxn ang="0">
                        <a:pos x="25" y="71"/>
                      </a:cxn>
                      <a:cxn ang="0">
                        <a:pos x="28" y="68"/>
                      </a:cxn>
                      <a:cxn ang="0">
                        <a:pos x="30" y="66"/>
                      </a:cxn>
                      <a:cxn ang="0">
                        <a:pos x="32" y="63"/>
                      </a:cxn>
                      <a:cxn ang="0">
                        <a:pos x="34" y="60"/>
                      </a:cxn>
                      <a:cxn ang="0">
                        <a:pos x="37" y="59"/>
                      </a:cxn>
                      <a:cxn ang="0">
                        <a:pos x="40" y="56"/>
                      </a:cxn>
                      <a:cxn ang="0">
                        <a:pos x="44" y="55"/>
                      </a:cxn>
                      <a:cxn ang="0">
                        <a:pos x="45" y="54"/>
                      </a:cxn>
                      <a:cxn ang="0">
                        <a:pos x="48" y="52"/>
                      </a:cxn>
                      <a:cxn ang="0">
                        <a:pos x="49" y="51"/>
                      </a:cxn>
                      <a:cxn ang="0">
                        <a:pos x="50" y="51"/>
                      </a:cxn>
                      <a:cxn ang="0">
                        <a:pos x="53" y="50"/>
                      </a:cxn>
                      <a:cxn ang="0">
                        <a:pos x="56" y="48"/>
                      </a:cxn>
                      <a:cxn ang="0">
                        <a:pos x="58" y="47"/>
                      </a:cxn>
                      <a:cxn ang="0">
                        <a:pos x="61" y="47"/>
                      </a:cxn>
                      <a:cxn ang="0">
                        <a:pos x="65" y="46"/>
                      </a:cxn>
                      <a:cxn ang="0">
                        <a:pos x="74" y="42"/>
                      </a:cxn>
                      <a:cxn ang="0">
                        <a:pos x="94" y="36"/>
                      </a:cxn>
                      <a:cxn ang="0">
                        <a:pos x="113" y="30"/>
                      </a:cxn>
                      <a:cxn ang="0">
                        <a:pos x="150" y="16"/>
                      </a:cxn>
                      <a:cxn ang="0">
                        <a:pos x="182" y="6"/>
                      </a:cxn>
                      <a:cxn ang="0">
                        <a:pos x="200" y="0"/>
                      </a:cxn>
                    </a:cxnLst>
                    <a:rect l="0" t="0" r="r" b="b"/>
                    <a:pathLst>
                      <a:path w="200" h="128">
                        <a:moveTo>
                          <a:pt x="0" y="128"/>
                        </a:moveTo>
                        <a:lnTo>
                          <a:pt x="0" y="127"/>
                        </a:lnTo>
                        <a:lnTo>
                          <a:pt x="0" y="126"/>
                        </a:lnTo>
                        <a:lnTo>
                          <a:pt x="1" y="122"/>
                        </a:lnTo>
                        <a:lnTo>
                          <a:pt x="1" y="118"/>
                        </a:lnTo>
                        <a:lnTo>
                          <a:pt x="2" y="115"/>
                        </a:lnTo>
                        <a:lnTo>
                          <a:pt x="2" y="111"/>
                        </a:lnTo>
                        <a:lnTo>
                          <a:pt x="4" y="107"/>
                        </a:lnTo>
                        <a:lnTo>
                          <a:pt x="5" y="104"/>
                        </a:lnTo>
                        <a:lnTo>
                          <a:pt x="6" y="100"/>
                        </a:lnTo>
                        <a:lnTo>
                          <a:pt x="9" y="96"/>
                        </a:lnTo>
                        <a:lnTo>
                          <a:pt x="10" y="94"/>
                        </a:lnTo>
                        <a:lnTo>
                          <a:pt x="13" y="90"/>
                        </a:lnTo>
                        <a:lnTo>
                          <a:pt x="14" y="87"/>
                        </a:lnTo>
                        <a:lnTo>
                          <a:pt x="17" y="82"/>
                        </a:lnTo>
                        <a:lnTo>
                          <a:pt x="18" y="79"/>
                        </a:lnTo>
                        <a:lnTo>
                          <a:pt x="21" y="76"/>
                        </a:lnTo>
                        <a:lnTo>
                          <a:pt x="22" y="75"/>
                        </a:lnTo>
                        <a:lnTo>
                          <a:pt x="25" y="71"/>
                        </a:lnTo>
                        <a:lnTo>
                          <a:pt x="28" y="68"/>
                        </a:lnTo>
                        <a:lnTo>
                          <a:pt x="30" y="66"/>
                        </a:lnTo>
                        <a:lnTo>
                          <a:pt x="32" y="63"/>
                        </a:lnTo>
                        <a:lnTo>
                          <a:pt x="34" y="60"/>
                        </a:lnTo>
                        <a:lnTo>
                          <a:pt x="37" y="59"/>
                        </a:lnTo>
                        <a:lnTo>
                          <a:pt x="40" y="56"/>
                        </a:lnTo>
                        <a:lnTo>
                          <a:pt x="44" y="55"/>
                        </a:lnTo>
                        <a:lnTo>
                          <a:pt x="45" y="54"/>
                        </a:lnTo>
                        <a:lnTo>
                          <a:pt x="48" y="52"/>
                        </a:lnTo>
                        <a:lnTo>
                          <a:pt x="49" y="51"/>
                        </a:lnTo>
                        <a:lnTo>
                          <a:pt x="50" y="51"/>
                        </a:lnTo>
                        <a:lnTo>
                          <a:pt x="53" y="50"/>
                        </a:lnTo>
                        <a:lnTo>
                          <a:pt x="56" y="48"/>
                        </a:lnTo>
                        <a:lnTo>
                          <a:pt x="58" y="47"/>
                        </a:lnTo>
                        <a:lnTo>
                          <a:pt x="61" y="47"/>
                        </a:lnTo>
                        <a:lnTo>
                          <a:pt x="65" y="46"/>
                        </a:lnTo>
                        <a:lnTo>
                          <a:pt x="74" y="42"/>
                        </a:lnTo>
                        <a:lnTo>
                          <a:pt x="94" y="36"/>
                        </a:lnTo>
                        <a:lnTo>
                          <a:pt x="113" y="30"/>
                        </a:lnTo>
                        <a:lnTo>
                          <a:pt x="150" y="16"/>
                        </a:lnTo>
                        <a:lnTo>
                          <a:pt x="182" y="6"/>
                        </a:lnTo>
                        <a:lnTo>
                          <a:pt x="20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5" name="Freeform 605"/>
                  <p:cNvSpPr>
                    <a:spLocks/>
                  </p:cNvSpPr>
                  <p:nvPr/>
                </p:nvSpPr>
                <p:spPr bwMode="auto">
                  <a:xfrm>
                    <a:off x="13285" y="7955"/>
                    <a:ext cx="32" cy="7"/>
                  </a:xfrm>
                  <a:custGeom>
                    <a:avLst/>
                    <a:gdLst/>
                    <a:ahLst/>
                    <a:cxnLst>
                      <a:cxn ang="0">
                        <a:pos x="32" y="7"/>
                      </a:cxn>
                      <a:cxn ang="0">
                        <a:pos x="30" y="6"/>
                      </a:cxn>
                      <a:cxn ang="0">
                        <a:pos x="27" y="6"/>
                      </a:cxn>
                      <a:cxn ang="0">
                        <a:pos x="24" y="4"/>
                      </a:cxn>
                      <a:cxn ang="0">
                        <a:pos x="22" y="3"/>
                      </a:cxn>
                      <a:cxn ang="0">
                        <a:pos x="19" y="3"/>
                      </a:cxn>
                      <a:cxn ang="0">
                        <a:pos x="16" y="2"/>
                      </a:cxn>
                      <a:cxn ang="0">
                        <a:pos x="14" y="2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2" h="7">
                        <a:moveTo>
                          <a:pt x="32" y="7"/>
                        </a:moveTo>
                        <a:lnTo>
                          <a:pt x="30" y="6"/>
                        </a:lnTo>
                        <a:lnTo>
                          <a:pt x="27" y="6"/>
                        </a:lnTo>
                        <a:lnTo>
                          <a:pt x="24" y="4"/>
                        </a:lnTo>
                        <a:lnTo>
                          <a:pt x="22" y="3"/>
                        </a:lnTo>
                        <a:lnTo>
                          <a:pt x="19" y="3"/>
                        </a:lnTo>
                        <a:lnTo>
                          <a:pt x="16" y="2"/>
                        </a:lnTo>
                        <a:lnTo>
                          <a:pt x="14" y="2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6" name="Line 6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15" y="7475"/>
                    <a:ext cx="1" cy="2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7" name="Freeform 607"/>
                  <p:cNvSpPr>
                    <a:spLocks/>
                  </p:cNvSpPr>
                  <p:nvPr/>
                </p:nvSpPr>
                <p:spPr bwMode="auto">
                  <a:xfrm>
                    <a:off x="12915" y="7281"/>
                    <a:ext cx="120" cy="66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10" y="62"/>
                      </a:cxn>
                      <a:cxn ang="0">
                        <a:pos x="21" y="57"/>
                      </a:cxn>
                      <a:cxn ang="0">
                        <a:pos x="32" y="53"/>
                      </a:cxn>
                      <a:cxn ang="0">
                        <a:pos x="42" y="48"/>
                      </a:cxn>
                      <a:cxn ang="0">
                        <a:pos x="53" y="44"/>
                      </a:cxn>
                      <a:cxn ang="0">
                        <a:pos x="62" y="38"/>
                      </a:cxn>
                      <a:cxn ang="0">
                        <a:pos x="73" y="32"/>
                      </a:cxn>
                      <a:cxn ang="0">
                        <a:pos x="82" y="26"/>
                      </a:cxn>
                      <a:cxn ang="0">
                        <a:pos x="93" y="20"/>
                      </a:cxn>
                      <a:cxn ang="0">
                        <a:pos x="102" y="14"/>
                      </a:cxn>
                      <a:cxn ang="0">
                        <a:pos x="112" y="8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20" h="66">
                        <a:moveTo>
                          <a:pt x="0" y="66"/>
                        </a:moveTo>
                        <a:lnTo>
                          <a:pt x="10" y="62"/>
                        </a:lnTo>
                        <a:lnTo>
                          <a:pt x="21" y="57"/>
                        </a:lnTo>
                        <a:lnTo>
                          <a:pt x="32" y="53"/>
                        </a:lnTo>
                        <a:lnTo>
                          <a:pt x="42" y="48"/>
                        </a:lnTo>
                        <a:lnTo>
                          <a:pt x="53" y="44"/>
                        </a:lnTo>
                        <a:lnTo>
                          <a:pt x="62" y="38"/>
                        </a:lnTo>
                        <a:lnTo>
                          <a:pt x="73" y="32"/>
                        </a:lnTo>
                        <a:lnTo>
                          <a:pt x="82" y="26"/>
                        </a:lnTo>
                        <a:lnTo>
                          <a:pt x="93" y="20"/>
                        </a:lnTo>
                        <a:lnTo>
                          <a:pt x="102" y="14"/>
                        </a:lnTo>
                        <a:lnTo>
                          <a:pt x="112" y="8"/>
                        </a:lnTo>
                        <a:lnTo>
                          <a:pt x="12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8" name="Freeform 608"/>
                  <p:cNvSpPr>
                    <a:spLocks/>
                  </p:cNvSpPr>
                  <p:nvPr/>
                </p:nvSpPr>
                <p:spPr bwMode="auto">
                  <a:xfrm>
                    <a:off x="13160" y="7665"/>
                    <a:ext cx="55" cy="30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4" y="30"/>
                      </a:cxn>
                      <a:cxn ang="0">
                        <a:pos x="7" y="30"/>
                      </a:cxn>
                      <a:cxn ang="0">
                        <a:pos x="9" y="30"/>
                      </a:cxn>
                      <a:cxn ang="0">
                        <a:pos x="12" y="30"/>
                      </a:cxn>
                      <a:cxn ang="0">
                        <a:pos x="15" y="29"/>
                      </a:cxn>
                      <a:cxn ang="0">
                        <a:pos x="17" y="29"/>
                      </a:cxn>
                      <a:cxn ang="0">
                        <a:pos x="20" y="28"/>
                      </a:cxn>
                      <a:cxn ang="0">
                        <a:pos x="23" y="26"/>
                      </a:cxn>
                      <a:cxn ang="0">
                        <a:pos x="27" y="25"/>
                      </a:cxn>
                      <a:cxn ang="0">
                        <a:pos x="29" y="24"/>
                      </a:cxn>
                      <a:cxn ang="0">
                        <a:pos x="32" y="22"/>
                      </a:cxn>
                      <a:cxn ang="0">
                        <a:pos x="35" y="21"/>
                      </a:cxn>
                      <a:cxn ang="0">
                        <a:pos x="36" y="20"/>
                      </a:cxn>
                      <a:cxn ang="0">
                        <a:pos x="39" y="18"/>
                      </a:cxn>
                      <a:cxn ang="0">
                        <a:pos x="40" y="17"/>
                      </a:cxn>
                      <a:cxn ang="0">
                        <a:pos x="43" y="16"/>
                      </a:cxn>
                      <a:cxn ang="0">
                        <a:pos x="44" y="14"/>
                      </a:cxn>
                      <a:cxn ang="0">
                        <a:pos x="45" y="13"/>
                      </a:cxn>
                      <a:cxn ang="0">
                        <a:pos x="48" y="10"/>
                      </a:cxn>
                      <a:cxn ang="0">
                        <a:pos x="49" y="9"/>
                      </a:cxn>
                      <a:cxn ang="0">
                        <a:pos x="51" y="6"/>
                      </a:cxn>
                      <a:cxn ang="0">
                        <a:pos x="52" y="5"/>
                      </a:cxn>
                      <a:cxn ang="0">
                        <a:pos x="53" y="2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5" h="30">
                        <a:moveTo>
                          <a:pt x="0" y="30"/>
                        </a:moveTo>
                        <a:lnTo>
                          <a:pt x="4" y="30"/>
                        </a:lnTo>
                        <a:lnTo>
                          <a:pt x="7" y="30"/>
                        </a:lnTo>
                        <a:lnTo>
                          <a:pt x="9" y="30"/>
                        </a:lnTo>
                        <a:lnTo>
                          <a:pt x="12" y="30"/>
                        </a:lnTo>
                        <a:lnTo>
                          <a:pt x="15" y="29"/>
                        </a:lnTo>
                        <a:lnTo>
                          <a:pt x="17" y="29"/>
                        </a:lnTo>
                        <a:lnTo>
                          <a:pt x="20" y="28"/>
                        </a:lnTo>
                        <a:lnTo>
                          <a:pt x="23" y="26"/>
                        </a:lnTo>
                        <a:lnTo>
                          <a:pt x="27" y="25"/>
                        </a:lnTo>
                        <a:lnTo>
                          <a:pt x="29" y="24"/>
                        </a:lnTo>
                        <a:lnTo>
                          <a:pt x="32" y="22"/>
                        </a:lnTo>
                        <a:lnTo>
                          <a:pt x="35" y="21"/>
                        </a:lnTo>
                        <a:lnTo>
                          <a:pt x="36" y="20"/>
                        </a:lnTo>
                        <a:lnTo>
                          <a:pt x="39" y="18"/>
                        </a:lnTo>
                        <a:lnTo>
                          <a:pt x="40" y="17"/>
                        </a:lnTo>
                        <a:lnTo>
                          <a:pt x="43" y="16"/>
                        </a:lnTo>
                        <a:lnTo>
                          <a:pt x="44" y="14"/>
                        </a:lnTo>
                        <a:lnTo>
                          <a:pt x="45" y="13"/>
                        </a:lnTo>
                        <a:lnTo>
                          <a:pt x="48" y="10"/>
                        </a:lnTo>
                        <a:lnTo>
                          <a:pt x="49" y="9"/>
                        </a:lnTo>
                        <a:lnTo>
                          <a:pt x="51" y="6"/>
                        </a:lnTo>
                        <a:lnTo>
                          <a:pt x="52" y="5"/>
                        </a:lnTo>
                        <a:lnTo>
                          <a:pt x="53" y="2"/>
                        </a:lnTo>
                        <a:lnTo>
                          <a:pt x="55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9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12691" y="7695"/>
                    <a:ext cx="46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0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12691" y="7955"/>
                    <a:ext cx="59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1" name="Freeform 611"/>
                  <p:cNvSpPr>
                    <a:spLocks/>
                  </p:cNvSpPr>
                  <p:nvPr/>
                </p:nvSpPr>
                <p:spPr bwMode="auto">
                  <a:xfrm>
                    <a:off x="13000" y="7277"/>
                    <a:ext cx="36" cy="66"/>
                  </a:xfrm>
                  <a:custGeom>
                    <a:avLst/>
                    <a:gdLst/>
                    <a:ahLst/>
                    <a:cxnLst>
                      <a:cxn ang="0">
                        <a:pos x="0" y="66"/>
                      </a:cxn>
                      <a:cxn ang="0">
                        <a:pos x="3" y="64"/>
                      </a:cxn>
                      <a:cxn ang="0">
                        <a:pos x="5" y="61"/>
                      </a:cxn>
                      <a:cxn ang="0">
                        <a:pos x="8" y="58"/>
                      </a:cxn>
                      <a:cxn ang="0">
                        <a:pos x="9" y="56"/>
                      </a:cxn>
                      <a:cxn ang="0">
                        <a:pos x="12" y="53"/>
                      </a:cxn>
                      <a:cxn ang="0">
                        <a:pos x="13" y="52"/>
                      </a:cxn>
                      <a:cxn ang="0">
                        <a:pos x="15" y="48"/>
                      </a:cxn>
                      <a:cxn ang="0">
                        <a:pos x="17" y="45"/>
                      </a:cxn>
                      <a:cxn ang="0">
                        <a:pos x="19" y="42"/>
                      </a:cxn>
                      <a:cxn ang="0">
                        <a:pos x="21" y="40"/>
                      </a:cxn>
                      <a:cxn ang="0">
                        <a:pos x="23" y="36"/>
                      </a:cxn>
                      <a:cxn ang="0">
                        <a:pos x="25" y="30"/>
                      </a:cxn>
                      <a:cxn ang="0">
                        <a:pos x="28" y="26"/>
                      </a:cxn>
                      <a:cxn ang="0">
                        <a:pos x="29" y="22"/>
                      </a:cxn>
                      <a:cxn ang="0">
                        <a:pos x="31" y="18"/>
                      </a:cxn>
                      <a:cxn ang="0">
                        <a:pos x="33" y="13"/>
                      </a:cxn>
                      <a:cxn ang="0">
                        <a:pos x="35" y="9"/>
                      </a:cxn>
                      <a:cxn ang="0">
                        <a:pos x="36" y="5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6" h="66">
                        <a:moveTo>
                          <a:pt x="0" y="66"/>
                        </a:moveTo>
                        <a:lnTo>
                          <a:pt x="3" y="64"/>
                        </a:lnTo>
                        <a:lnTo>
                          <a:pt x="5" y="61"/>
                        </a:lnTo>
                        <a:lnTo>
                          <a:pt x="8" y="58"/>
                        </a:lnTo>
                        <a:lnTo>
                          <a:pt x="9" y="56"/>
                        </a:lnTo>
                        <a:lnTo>
                          <a:pt x="12" y="53"/>
                        </a:lnTo>
                        <a:lnTo>
                          <a:pt x="13" y="52"/>
                        </a:lnTo>
                        <a:lnTo>
                          <a:pt x="15" y="48"/>
                        </a:lnTo>
                        <a:lnTo>
                          <a:pt x="17" y="45"/>
                        </a:lnTo>
                        <a:lnTo>
                          <a:pt x="19" y="42"/>
                        </a:lnTo>
                        <a:lnTo>
                          <a:pt x="21" y="40"/>
                        </a:lnTo>
                        <a:lnTo>
                          <a:pt x="23" y="36"/>
                        </a:lnTo>
                        <a:lnTo>
                          <a:pt x="25" y="30"/>
                        </a:lnTo>
                        <a:lnTo>
                          <a:pt x="28" y="26"/>
                        </a:lnTo>
                        <a:lnTo>
                          <a:pt x="29" y="22"/>
                        </a:lnTo>
                        <a:lnTo>
                          <a:pt x="31" y="18"/>
                        </a:lnTo>
                        <a:lnTo>
                          <a:pt x="33" y="13"/>
                        </a:lnTo>
                        <a:lnTo>
                          <a:pt x="35" y="9"/>
                        </a:lnTo>
                        <a:lnTo>
                          <a:pt x="36" y="5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2" name="Freeform 612"/>
                  <p:cNvSpPr>
                    <a:spLocks/>
                  </p:cNvSpPr>
                  <p:nvPr/>
                </p:nvSpPr>
                <p:spPr bwMode="auto">
                  <a:xfrm>
                    <a:off x="13036" y="7243"/>
                    <a:ext cx="4" cy="34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" y="31"/>
                      </a:cxn>
                      <a:cxn ang="0">
                        <a:pos x="1" y="28"/>
                      </a:cxn>
                      <a:cxn ang="0">
                        <a:pos x="1" y="26"/>
                      </a:cxn>
                      <a:cxn ang="0">
                        <a:pos x="3" y="23"/>
                      </a:cxn>
                      <a:cxn ang="0">
                        <a:pos x="3" y="19"/>
                      </a:cxn>
                      <a:cxn ang="0">
                        <a:pos x="3" y="15"/>
                      </a:cxn>
                      <a:cxn ang="0">
                        <a:pos x="3" y="10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34">
                        <a:moveTo>
                          <a:pt x="0" y="34"/>
                        </a:moveTo>
                        <a:lnTo>
                          <a:pt x="1" y="31"/>
                        </a:lnTo>
                        <a:lnTo>
                          <a:pt x="1" y="28"/>
                        </a:lnTo>
                        <a:lnTo>
                          <a:pt x="1" y="26"/>
                        </a:lnTo>
                        <a:lnTo>
                          <a:pt x="3" y="23"/>
                        </a:lnTo>
                        <a:lnTo>
                          <a:pt x="3" y="19"/>
                        </a:lnTo>
                        <a:lnTo>
                          <a:pt x="3" y="15"/>
                        </a:lnTo>
                        <a:lnTo>
                          <a:pt x="3" y="10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3" name="Freeform 613"/>
                  <p:cNvSpPr>
                    <a:spLocks/>
                  </p:cNvSpPr>
                  <p:nvPr/>
                </p:nvSpPr>
                <p:spPr bwMode="auto">
                  <a:xfrm>
                    <a:off x="13040" y="6868"/>
                    <a:ext cx="191" cy="375"/>
                  </a:xfrm>
                  <a:custGeom>
                    <a:avLst/>
                    <a:gdLst/>
                    <a:ahLst/>
                    <a:cxnLst>
                      <a:cxn ang="0">
                        <a:pos x="191" y="0"/>
                      </a:cxn>
                      <a:cxn ang="0">
                        <a:pos x="185" y="4"/>
                      </a:cxn>
                      <a:cxn ang="0">
                        <a:pos x="179" y="8"/>
                      </a:cxn>
                      <a:cxn ang="0">
                        <a:pos x="173" y="13"/>
                      </a:cxn>
                      <a:cxn ang="0">
                        <a:pos x="168" y="17"/>
                      </a:cxn>
                      <a:cxn ang="0">
                        <a:pos x="161" y="22"/>
                      </a:cxn>
                      <a:cxn ang="0">
                        <a:pos x="156" y="26"/>
                      </a:cxn>
                      <a:cxn ang="0">
                        <a:pos x="151" y="32"/>
                      </a:cxn>
                      <a:cxn ang="0">
                        <a:pos x="145" y="36"/>
                      </a:cxn>
                      <a:cxn ang="0">
                        <a:pos x="140" y="41"/>
                      </a:cxn>
                      <a:cxn ang="0">
                        <a:pos x="133" y="46"/>
                      </a:cxn>
                      <a:cxn ang="0">
                        <a:pos x="128" y="53"/>
                      </a:cxn>
                      <a:cxn ang="0">
                        <a:pos x="121" y="58"/>
                      </a:cxn>
                      <a:cxn ang="0">
                        <a:pos x="116" y="65"/>
                      </a:cxn>
                      <a:cxn ang="0">
                        <a:pos x="111" y="70"/>
                      </a:cxn>
                      <a:cxn ang="0">
                        <a:pos x="105" y="77"/>
                      </a:cxn>
                      <a:cxn ang="0">
                        <a:pos x="100" y="82"/>
                      </a:cxn>
                      <a:cxn ang="0">
                        <a:pos x="95" y="89"/>
                      </a:cxn>
                      <a:cxn ang="0">
                        <a:pos x="91" y="96"/>
                      </a:cxn>
                      <a:cxn ang="0">
                        <a:pos x="85" y="102"/>
                      </a:cxn>
                      <a:cxn ang="0">
                        <a:pos x="80" y="109"/>
                      </a:cxn>
                      <a:cxn ang="0">
                        <a:pos x="76" y="116"/>
                      </a:cxn>
                      <a:cxn ang="0">
                        <a:pos x="71" y="122"/>
                      </a:cxn>
                      <a:cxn ang="0">
                        <a:pos x="67" y="130"/>
                      </a:cxn>
                      <a:cxn ang="0">
                        <a:pos x="63" y="137"/>
                      </a:cxn>
                      <a:cxn ang="0">
                        <a:pos x="59" y="144"/>
                      </a:cxn>
                      <a:cxn ang="0">
                        <a:pos x="55" y="152"/>
                      </a:cxn>
                      <a:cxn ang="0">
                        <a:pos x="51" y="158"/>
                      </a:cxn>
                      <a:cxn ang="0">
                        <a:pos x="47" y="166"/>
                      </a:cxn>
                      <a:cxn ang="0">
                        <a:pos x="43" y="174"/>
                      </a:cxn>
                      <a:cxn ang="0">
                        <a:pos x="39" y="181"/>
                      </a:cxn>
                      <a:cxn ang="0">
                        <a:pos x="36" y="189"/>
                      </a:cxn>
                      <a:cxn ang="0">
                        <a:pos x="32" y="197"/>
                      </a:cxn>
                      <a:cxn ang="0">
                        <a:pos x="29" y="205"/>
                      </a:cxn>
                      <a:cxn ang="0">
                        <a:pos x="27" y="213"/>
                      </a:cxn>
                      <a:cxn ang="0">
                        <a:pos x="24" y="221"/>
                      </a:cxn>
                      <a:cxn ang="0">
                        <a:pos x="21" y="229"/>
                      </a:cxn>
                      <a:cxn ang="0">
                        <a:pos x="19" y="237"/>
                      </a:cxn>
                      <a:cxn ang="0">
                        <a:pos x="16" y="246"/>
                      </a:cxn>
                      <a:cxn ang="0">
                        <a:pos x="13" y="254"/>
                      </a:cxn>
                      <a:cxn ang="0">
                        <a:pos x="12" y="262"/>
                      </a:cxn>
                      <a:cxn ang="0">
                        <a:pos x="9" y="271"/>
                      </a:cxn>
                      <a:cxn ang="0">
                        <a:pos x="8" y="279"/>
                      </a:cxn>
                      <a:cxn ang="0">
                        <a:pos x="7" y="287"/>
                      </a:cxn>
                      <a:cxn ang="0">
                        <a:pos x="5" y="295"/>
                      </a:cxn>
                      <a:cxn ang="0">
                        <a:pos x="4" y="303"/>
                      </a:cxn>
                      <a:cxn ang="0">
                        <a:pos x="3" y="313"/>
                      </a:cxn>
                      <a:cxn ang="0">
                        <a:pos x="1" y="323"/>
                      </a:cxn>
                      <a:cxn ang="0">
                        <a:pos x="1" y="333"/>
                      </a:cxn>
                      <a:cxn ang="0">
                        <a:pos x="0" y="343"/>
                      </a:cxn>
                      <a:cxn ang="0">
                        <a:pos x="0" y="351"/>
                      </a:cxn>
                      <a:cxn ang="0">
                        <a:pos x="0" y="359"/>
                      </a:cxn>
                      <a:cxn ang="0">
                        <a:pos x="0" y="367"/>
                      </a:cxn>
                      <a:cxn ang="0">
                        <a:pos x="0" y="375"/>
                      </a:cxn>
                    </a:cxnLst>
                    <a:rect l="0" t="0" r="r" b="b"/>
                    <a:pathLst>
                      <a:path w="191" h="375">
                        <a:moveTo>
                          <a:pt x="191" y="0"/>
                        </a:moveTo>
                        <a:lnTo>
                          <a:pt x="185" y="4"/>
                        </a:lnTo>
                        <a:lnTo>
                          <a:pt x="179" y="8"/>
                        </a:lnTo>
                        <a:lnTo>
                          <a:pt x="173" y="13"/>
                        </a:lnTo>
                        <a:lnTo>
                          <a:pt x="168" y="17"/>
                        </a:lnTo>
                        <a:lnTo>
                          <a:pt x="161" y="22"/>
                        </a:lnTo>
                        <a:lnTo>
                          <a:pt x="156" y="26"/>
                        </a:lnTo>
                        <a:lnTo>
                          <a:pt x="151" y="32"/>
                        </a:lnTo>
                        <a:lnTo>
                          <a:pt x="145" y="36"/>
                        </a:lnTo>
                        <a:lnTo>
                          <a:pt x="140" y="41"/>
                        </a:lnTo>
                        <a:lnTo>
                          <a:pt x="133" y="46"/>
                        </a:lnTo>
                        <a:lnTo>
                          <a:pt x="128" y="53"/>
                        </a:lnTo>
                        <a:lnTo>
                          <a:pt x="121" y="58"/>
                        </a:lnTo>
                        <a:lnTo>
                          <a:pt x="116" y="65"/>
                        </a:lnTo>
                        <a:lnTo>
                          <a:pt x="111" y="70"/>
                        </a:lnTo>
                        <a:lnTo>
                          <a:pt x="105" y="77"/>
                        </a:lnTo>
                        <a:lnTo>
                          <a:pt x="100" y="82"/>
                        </a:lnTo>
                        <a:lnTo>
                          <a:pt x="95" y="89"/>
                        </a:lnTo>
                        <a:lnTo>
                          <a:pt x="91" y="96"/>
                        </a:lnTo>
                        <a:lnTo>
                          <a:pt x="85" y="102"/>
                        </a:lnTo>
                        <a:lnTo>
                          <a:pt x="80" y="109"/>
                        </a:lnTo>
                        <a:lnTo>
                          <a:pt x="76" y="116"/>
                        </a:lnTo>
                        <a:lnTo>
                          <a:pt x="71" y="122"/>
                        </a:lnTo>
                        <a:lnTo>
                          <a:pt x="67" y="130"/>
                        </a:lnTo>
                        <a:lnTo>
                          <a:pt x="63" y="137"/>
                        </a:lnTo>
                        <a:lnTo>
                          <a:pt x="59" y="144"/>
                        </a:lnTo>
                        <a:lnTo>
                          <a:pt x="55" y="152"/>
                        </a:lnTo>
                        <a:lnTo>
                          <a:pt x="51" y="158"/>
                        </a:lnTo>
                        <a:lnTo>
                          <a:pt x="47" y="166"/>
                        </a:lnTo>
                        <a:lnTo>
                          <a:pt x="43" y="174"/>
                        </a:lnTo>
                        <a:lnTo>
                          <a:pt x="39" y="181"/>
                        </a:lnTo>
                        <a:lnTo>
                          <a:pt x="36" y="189"/>
                        </a:lnTo>
                        <a:lnTo>
                          <a:pt x="32" y="197"/>
                        </a:lnTo>
                        <a:lnTo>
                          <a:pt x="29" y="205"/>
                        </a:lnTo>
                        <a:lnTo>
                          <a:pt x="27" y="213"/>
                        </a:lnTo>
                        <a:lnTo>
                          <a:pt x="24" y="221"/>
                        </a:lnTo>
                        <a:lnTo>
                          <a:pt x="21" y="229"/>
                        </a:lnTo>
                        <a:lnTo>
                          <a:pt x="19" y="237"/>
                        </a:lnTo>
                        <a:lnTo>
                          <a:pt x="16" y="246"/>
                        </a:lnTo>
                        <a:lnTo>
                          <a:pt x="13" y="254"/>
                        </a:lnTo>
                        <a:lnTo>
                          <a:pt x="12" y="262"/>
                        </a:lnTo>
                        <a:lnTo>
                          <a:pt x="9" y="271"/>
                        </a:lnTo>
                        <a:lnTo>
                          <a:pt x="8" y="279"/>
                        </a:lnTo>
                        <a:lnTo>
                          <a:pt x="7" y="287"/>
                        </a:lnTo>
                        <a:lnTo>
                          <a:pt x="5" y="295"/>
                        </a:lnTo>
                        <a:lnTo>
                          <a:pt x="4" y="303"/>
                        </a:lnTo>
                        <a:lnTo>
                          <a:pt x="3" y="313"/>
                        </a:lnTo>
                        <a:lnTo>
                          <a:pt x="1" y="323"/>
                        </a:lnTo>
                        <a:lnTo>
                          <a:pt x="1" y="333"/>
                        </a:lnTo>
                        <a:lnTo>
                          <a:pt x="0" y="343"/>
                        </a:lnTo>
                        <a:lnTo>
                          <a:pt x="0" y="351"/>
                        </a:lnTo>
                        <a:lnTo>
                          <a:pt x="0" y="359"/>
                        </a:lnTo>
                        <a:lnTo>
                          <a:pt x="0" y="367"/>
                        </a:lnTo>
                        <a:lnTo>
                          <a:pt x="0" y="37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4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12831" y="7390"/>
                    <a:ext cx="1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5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14260" y="7390"/>
                    <a:ext cx="1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6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12677" y="6786"/>
                    <a:ext cx="74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7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13777" y="6786"/>
                    <a:ext cx="74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8" name="Freeform 618"/>
                  <p:cNvSpPr>
                    <a:spLocks/>
                  </p:cNvSpPr>
                  <p:nvPr/>
                </p:nvSpPr>
                <p:spPr bwMode="auto">
                  <a:xfrm>
                    <a:off x="14286" y="7347"/>
                    <a:ext cx="202" cy="128"/>
                  </a:xfrm>
                  <a:custGeom>
                    <a:avLst/>
                    <a:gdLst/>
                    <a:ahLst/>
                    <a:cxnLst>
                      <a:cxn ang="0">
                        <a:pos x="202" y="128"/>
                      </a:cxn>
                      <a:cxn ang="0">
                        <a:pos x="202" y="127"/>
                      </a:cxn>
                      <a:cxn ang="0">
                        <a:pos x="200" y="126"/>
                      </a:cxn>
                      <a:cxn ang="0">
                        <a:pos x="200" y="122"/>
                      </a:cxn>
                      <a:cxn ang="0">
                        <a:pos x="200" y="118"/>
                      </a:cxn>
                      <a:cxn ang="0">
                        <a:pos x="199" y="115"/>
                      </a:cxn>
                      <a:cxn ang="0">
                        <a:pos x="199" y="111"/>
                      </a:cxn>
                      <a:cxn ang="0">
                        <a:pos x="198" y="107"/>
                      </a:cxn>
                      <a:cxn ang="0">
                        <a:pos x="196" y="104"/>
                      </a:cxn>
                      <a:cxn ang="0">
                        <a:pos x="194" y="100"/>
                      </a:cxn>
                      <a:cxn ang="0">
                        <a:pos x="192" y="96"/>
                      </a:cxn>
                      <a:cxn ang="0">
                        <a:pos x="191" y="94"/>
                      </a:cxn>
                      <a:cxn ang="0">
                        <a:pos x="188" y="90"/>
                      </a:cxn>
                      <a:cxn ang="0">
                        <a:pos x="187" y="87"/>
                      </a:cxn>
                      <a:cxn ang="0">
                        <a:pos x="184" y="82"/>
                      </a:cxn>
                      <a:cxn ang="0">
                        <a:pos x="182" y="79"/>
                      </a:cxn>
                      <a:cxn ang="0">
                        <a:pos x="180" y="76"/>
                      </a:cxn>
                      <a:cxn ang="0">
                        <a:pos x="179" y="75"/>
                      </a:cxn>
                      <a:cxn ang="0">
                        <a:pos x="176" y="71"/>
                      </a:cxn>
                      <a:cxn ang="0">
                        <a:pos x="174" y="68"/>
                      </a:cxn>
                      <a:cxn ang="0">
                        <a:pos x="171" y="66"/>
                      </a:cxn>
                      <a:cxn ang="0">
                        <a:pos x="168" y="63"/>
                      </a:cxn>
                      <a:cxn ang="0">
                        <a:pos x="167" y="60"/>
                      </a:cxn>
                      <a:cxn ang="0">
                        <a:pos x="164" y="59"/>
                      </a:cxn>
                      <a:cxn ang="0">
                        <a:pos x="160" y="56"/>
                      </a:cxn>
                      <a:cxn ang="0">
                        <a:pos x="158" y="55"/>
                      </a:cxn>
                      <a:cxn ang="0">
                        <a:pos x="156" y="54"/>
                      </a:cxn>
                      <a:cxn ang="0">
                        <a:pos x="154" y="52"/>
                      </a:cxn>
                      <a:cxn ang="0">
                        <a:pos x="152" y="51"/>
                      </a:cxn>
                      <a:cxn ang="0">
                        <a:pos x="150" y="51"/>
                      </a:cxn>
                      <a:cxn ang="0">
                        <a:pos x="147" y="50"/>
                      </a:cxn>
                      <a:cxn ang="0">
                        <a:pos x="146" y="48"/>
                      </a:cxn>
                      <a:cxn ang="0">
                        <a:pos x="143" y="47"/>
                      </a:cxn>
                      <a:cxn ang="0">
                        <a:pos x="140" y="47"/>
                      </a:cxn>
                      <a:cxn ang="0">
                        <a:pos x="136" y="46"/>
                      </a:cxn>
                      <a:cxn ang="0">
                        <a:pos x="127" y="42"/>
                      </a:cxn>
                      <a:cxn ang="0">
                        <a:pos x="107" y="36"/>
                      </a:cxn>
                      <a:cxn ang="0">
                        <a:pos x="88" y="30"/>
                      </a:cxn>
                      <a:cxn ang="0">
                        <a:pos x="51" y="16"/>
                      </a:cxn>
                      <a:cxn ang="0">
                        <a:pos x="19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2" h="128">
                        <a:moveTo>
                          <a:pt x="202" y="128"/>
                        </a:moveTo>
                        <a:lnTo>
                          <a:pt x="202" y="127"/>
                        </a:lnTo>
                        <a:lnTo>
                          <a:pt x="200" y="126"/>
                        </a:lnTo>
                        <a:lnTo>
                          <a:pt x="200" y="122"/>
                        </a:lnTo>
                        <a:lnTo>
                          <a:pt x="200" y="118"/>
                        </a:lnTo>
                        <a:lnTo>
                          <a:pt x="199" y="115"/>
                        </a:lnTo>
                        <a:lnTo>
                          <a:pt x="199" y="111"/>
                        </a:lnTo>
                        <a:lnTo>
                          <a:pt x="198" y="107"/>
                        </a:lnTo>
                        <a:lnTo>
                          <a:pt x="196" y="104"/>
                        </a:lnTo>
                        <a:lnTo>
                          <a:pt x="194" y="100"/>
                        </a:lnTo>
                        <a:lnTo>
                          <a:pt x="192" y="96"/>
                        </a:lnTo>
                        <a:lnTo>
                          <a:pt x="191" y="94"/>
                        </a:lnTo>
                        <a:lnTo>
                          <a:pt x="188" y="90"/>
                        </a:lnTo>
                        <a:lnTo>
                          <a:pt x="187" y="87"/>
                        </a:lnTo>
                        <a:lnTo>
                          <a:pt x="184" y="82"/>
                        </a:lnTo>
                        <a:lnTo>
                          <a:pt x="182" y="79"/>
                        </a:lnTo>
                        <a:lnTo>
                          <a:pt x="180" y="76"/>
                        </a:lnTo>
                        <a:lnTo>
                          <a:pt x="179" y="75"/>
                        </a:lnTo>
                        <a:lnTo>
                          <a:pt x="176" y="71"/>
                        </a:lnTo>
                        <a:lnTo>
                          <a:pt x="174" y="68"/>
                        </a:lnTo>
                        <a:lnTo>
                          <a:pt x="171" y="66"/>
                        </a:lnTo>
                        <a:lnTo>
                          <a:pt x="168" y="63"/>
                        </a:lnTo>
                        <a:lnTo>
                          <a:pt x="167" y="60"/>
                        </a:lnTo>
                        <a:lnTo>
                          <a:pt x="164" y="59"/>
                        </a:lnTo>
                        <a:lnTo>
                          <a:pt x="160" y="56"/>
                        </a:lnTo>
                        <a:lnTo>
                          <a:pt x="158" y="55"/>
                        </a:lnTo>
                        <a:lnTo>
                          <a:pt x="156" y="54"/>
                        </a:lnTo>
                        <a:lnTo>
                          <a:pt x="154" y="52"/>
                        </a:lnTo>
                        <a:lnTo>
                          <a:pt x="152" y="51"/>
                        </a:lnTo>
                        <a:lnTo>
                          <a:pt x="150" y="51"/>
                        </a:lnTo>
                        <a:lnTo>
                          <a:pt x="147" y="50"/>
                        </a:lnTo>
                        <a:lnTo>
                          <a:pt x="146" y="48"/>
                        </a:lnTo>
                        <a:lnTo>
                          <a:pt x="143" y="47"/>
                        </a:lnTo>
                        <a:lnTo>
                          <a:pt x="140" y="47"/>
                        </a:lnTo>
                        <a:lnTo>
                          <a:pt x="136" y="46"/>
                        </a:lnTo>
                        <a:lnTo>
                          <a:pt x="127" y="42"/>
                        </a:lnTo>
                        <a:lnTo>
                          <a:pt x="107" y="36"/>
                        </a:lnTo>
                        <a:lnTo>
                          <a:pt x="88" y="30"/>
                        </a:lnTo>
                        <a:lnTo>
                          <a:pt x="51" y="16"/>
                        </a:lnTo>
                        <a:lnTo>
                          <a:pt x="19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9" name="Line 6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757" y="7919"/>
                    <a:ext cx="1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0" name="Freeform 620"/>
                  <p:cNvSpPr>
                    <a:spLocks/>
                  </p:cNvSpPr>
                  <p:nvPr/>
                </p:nvSpPr>
                <p:spPr bwMode="auto">
                  <a:xfrm>
                    <a:off x="13444" y="7833"/>
                    <a:ext cx="78" cy="86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74" y="0"/>
                      </a:cxn>
                      <a:cxn ang="0">
                        <a:pos x="71" y="2"/>
                      </a:cxn>
                      <a:cxn ang="0">
                        <a:pos x="67" y="2"/>
                      </a:cxn>
                      <a:cxn ang="0">
                        <a:pos x="65" y="2"/>
                      </a:cxn>
                      <a:cxn ang="0">
                        <a:pos x="61" y="3"/>
                      </a:cxn>
                      <a:cxn ang="0">
                        <a:pos x="58" y="3"/>
                      </a:cxn>
                      <a:cxn ang="0">
                        <a:pos x="54" y="4"/>
                      </a:cxn>
                      <a:cxn ang="0">
                        <a:pos x="50" y="6"/>
                      </a:cxn>
                      <a:cxn ang="0">
                        <a:pos x="47" y="7"/>
                      </a:cxn>
                      <a:cxn ang="0">
                        <a:pos x="44" y="8"/>
                      </a:cxn>
                      <a:cxn ang="0">
                        <a:pos x="41" y="10"/>
                      </a:cxn>
                      <a:cxn ang="0">
                        <a:pos x="38" y="11"/>
                      </a:cxn>
                      <a:cxn ang="0">
                        <a:pos x="36" y="14"/>
                      </a:cxn>
                      <a:cxn ang="0">
                        <a:pos x="33" y="15"/>
                      </a:cxn>
                      <a:cxn ang="0">
                        <a:pos x="30" y="16"/>
                      </a:cxn>
                      <a:cxn ang="0">
                        <a:pos x="29" y="18"/>
                      </a:cxn>
                      <a:cxn ang="0">
                        <a:pos x="28" y="20"/>
                      </a:cxn>
                      <a:cxn ang="0">
                        <a:pos x="26" y="22"/>
                      </a:cxn>
                      <a:cxn ang="0">
                        <a:pos x="24" y="23"/>
                      </a:cxn>
                      <a:cxn ang="0">
                        <a:pos x="21" y="26"/>
                      </a:cxn>
                      <a:cxn ang="0">
                        <a:pos x="20" y="28"/>
                      </a:cxn>
                      <a:cxn ang="0">
                        <a:pos x="17" y="30"/>
                      </a:cxn>
                      <a:cxn ang="0">
                        <a:pos x="16" y="32"/>
                      </a:cxn>
                      <a:cxn ang="0">
                        <a:pos x="14" y="34"/>
                      </a:cxn>
                      <a:cxn ang="0">
                        <a:pos x="13" y="36"/>
                      </a:cxn>
                      <a:cxn ang="0">
                        <a:pos x="12" y="39"/>
                      </a:cxn>
                      <a:cxn ang="0">
                        <a:pos x="9" y="43"/>
                      </a:cxn>
                      <a:cxn ang="0">
                        <a:pos x="8" y="47"/>
                      </a:cxn>
                      <a:cxn ang="0">
                        <a:pos x="6" y="48"/>
                      </a:cxn>
                      <a:cxn ang="0">
                        <a:pos x="6" y="51"/>
                      </a:cxn>
                      <a:cxn ang="0">
                        <a:pos x="5" y="52"/>
                      </a:cxn>
                      <a:cxn ang="0">
                        <a:pos x="4" y="55"/>
                      </a:cxn>
                      <a:cxn ang="0">
                        <a:pos x="2" y="59"/>
                      </a:cxn>
                      <a:cxn ang="0">
                        <a:pos x="2" y="63"/>
                      </a:cxn>
                      <a:cxn ang="0">
                        <a:pos x="1" y="68"/>
                      </a:cxn>
                      <a:cxn ang="0">
                        <a:pos x="0" y="72"/>
                      </a:cxn>
                      <a:cxn ang="0">
                        <a:pos x="0" y="76"/>
                      </a:cxn>
                      <a:cxn ang="0">
                        <a:pos x="0" y="80"/>
                      </a:cxn>
                      <a:cxn ang="0">
                        <a:pos x="0" y="86"/>
                      </a:cxn>
                    </a:cxnLst>
                    <a:rect l="0" t="0" r="r" b="b"/>
                    <a:pathLst>
                      <a:path w="78" h="86">
                        <a:moveTo>
                          <a:pt x="78" y="0"/>
                        </a:moveTo>
                        <a:lnTo>
                          <a:pt x="74" y="0"/>
                        </a:lnTo>
                        <a:lnTo>
                          <a:pt x="71" y="2"/>
                        </a:lnTo>
                        <a:lnTo>
                          <a:pt x="67" y="2"/>
                        </a:lnTo>
                        <a:lnTo>
                          <a:pt x="65" y="2"/>
                        </a:lnTo>
                        <a:lnTo>
                          <a:pt x="61" y="3"/>
                        </a:lnTo>
                        <a:lnTo>
                          <a:pt x="58" y="3"/>
                        </a:lnTo>
                        <a:lnTo>
                          <a:pt x="54" y="4"/>
                        </a:lnTo>
                        <a:lnTo>
                          <a:pt x="50" y="6"/>
                        </a:lnTo>
                        <a:lnTo>
                          <a:pt x="47" y="7"/>
                        </a:lnTo>
                        <a:lnTo>
                          <a:pt x="44" y="8"/>
                        </a:lnTo>
                        <a:lnTo>
                          <a:pt x="41" y="10"/>
                        </a:lnTo>
                        <a:lnTo>
                          <a:pt x="38" y="11"/>
                        </a:lnTo>
                        <a:lnTo>
                          <a:pt x="36" y="14"/>
                        </a:lnTo>
                        <a:lnTo>
                          <a:pt x="33" y="15"/>
                        </a:lnTo>
                        <a:lnTo>
                          <a:pt x="30" y="16"/>
                        </a:lnTo>
                        <a:lnTo>
                          <a:pt x="29" y="18"/>
                        </a:lnTo>
                        <a:lnTo>
                          <a:pt x="28" y="20"/>
                        </a:lnTo>
                        <a:lnTo>
                          <a:pt x="26" y="22"/>
                        </a:lnTo>
                        <a:lnTo>
                          <a:pt x="24" y="23"/>
                        </a:lnTo>
                        <a:lnTo>
                          <a:pt x="21" y="26"/>
                        </a:lnTo>
                        <a:lnTo>
                          <a:pt x="20" y="28"/>
                        </a:lnTo>
                        <a:lnTo>
                          <a:pt x="17" y="30"/>
                        </a:lnTo>
                        <a:lnTo>
                          <a:pt x="16" y="32"/>
                        </a:lnTo>
                        <a:lnTo>
                          <a:pt x="14" y="34"/>
                        </a:lnTo>
                        <a:lnTo>
                          <a:pt x="13" y="36"/>
                        </a:lnTo>
                        <a:lnTo>
                          <a:pt x="12" y="39"/>
                        </a:lnTo>
                        <a:lnTo>
                          <a:pt x="9" y="43"/>
                        </a:lnTo>
                        <a:lnTo>
                          <a:pt x="8" y="47"/>
                        </a:lnTo>
                        <a:lnTo>
                          <a:pt x="6" y="48"/>
                        </a:lnTo>
                        <a:lnTo>
                          <a:pt x="6" y="51"/>
                        </a:lnTo>
                        <a:lnTo>
                          <a:pt x="5" y="52"/>
                        </a:lnTo>
                        <a:lnTo>
                          <a:pt x="4" y="55"/>
                        </a:lnTo>
                        <a:lnTo>
                          <a:pt x="2" y="59"/>
                        </a:lnTo>
                        <a:lnTo>
                          <a:pt x="2" y="63"/>
                        </a:lnTo>
                        <a:lnTo>
                          <a:pt x="1" y="68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0" y="8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1" name="Line 6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4" y="7919"/>
                    <a:ext cx="1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2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13522" y="7833"/>
                    <a:ext cx="15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3" name="Freeform 623"/>
                  <p:cNvSpPr>
                    <a:spLocks/>
                  </p:cNvSpPr>
                  <p:nvPr/>
                </p:nvSpPr>
                <p:spPr bwMode="auto">
                  <a:xfrm>
                    <a:off x="13717" y="7844"/>
                    <a:ext cx="40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3"/>
                      </a:cxn>
                      <a:cxn ang="0">
                        <a:pos x="5" y="4"/>
                      </a:cxn>
                      <a:cxn ang="0">
                        <a:pos x="8" y="5"/>
                      </a:cxn>
                      <a:cxn ang="0">
                        <a:pos x="9" y="7"/>
                      </a:cxn>
                      <a:cxn ang="0">
                        <a:pos x="12" y="9"/>
                      </a:cxn>
                      <a:cxn ang="0">
                        <a:pos x="13" y="11"/>
                      </a:cxn>
                      <a:cxn ang="0">
                        <a:pos x="14" y="12"/>
                      </a:cxn>
                      <a:cxn ang="0">
                        <a:pos x="17" y="15"/>
                      </a:cxn>
                      <a:cxn ang="0">
                        <a:pos x="20" y="17"/>
                      </a:cxn>
                      <a:cxn ang="0">
                        <a:pos x="21" y="19"/>
                      </a:cxn>
                      <a:cxn ang="0">
                        <a:pos x="22" y="21"/>
                      </a:cxn>
                      <a:cxn ang="0">
                        <a:pos x="24" y="23"/>
                      </a:cxn>
                      <a:cxn ang="0">
                        <a:pos x="25" y="25"/>
                      </a:cxn>
                      <a:cxn ang="0">
                        <a:pos x="28" y="28"/>
                      </a:cxn>
                      <a:cxn ang="0">
                        <a:pos x="29" y="32"/>
                      </a:cxn>
                      <a:cxn ang="0">
                        <a:pos x="32" y="36"/>
                      </a:cxn>
                      <a:cxn ang="0">
                        <a:pos x="32" y="37"/>
                      </a:cxn>
                      <a:cxn ang="0">
                        <a:pos x="33" y="40"/>
                      </a:cxn>
                      <a:cxn ang="0">
                        <a:pos x="33" y="41"/>
                      </a:cxn>
                      <a:cxn ang="0">
                        <a:pos x="34" y="44"/>
                      </a:cxn>
                      <a:cxn ang="0">
                        <a:pos x="36" y="48"/>
                      </a:cxn>
                      <a:cxn ang="0">
                        <a:pos x="37" y="52"/>
                      </a:cxn>
                      <a:cxn ang="0">
                        <a:pos x="37" y="57"/>
                      </a:cxn>
                      <a:cxn ang="0">
                        <a:pos x="38" y="61"/>
                      </a:cxn>
                      <a:cxn ang="0">
                        <a:pos x="38" y="65"/>
                      </a:cxn>
                      <a:cxn ang="0">
                        <a:pos x="38" y="69"/>
                      </a:cxn>
                      <a:cxn ang="0">
                        <a:pos x="40" y="75"/>
                      </a:cxn>
                    </a:cxnLst>
                    <a:rect l="0" t="0" r="r" b="b"/>
                    <a:pathLst>
                      <a:path w="40" h="75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8" y="5"/>
                        </a:lnTo>
                        <a:lnTo>
                          <a:pt x="9" y="7"/>
                        </a:lnTo>
                        <a:lnTo>
                          <a:pt x="12" y="9"/>
                        </a:lnTo>
                        <a:lnTo>
                          <a:pt x="13" y="11"/>
                        </a:lnTo>
                        <a:lnTo>
                          <a:pt x="14" y="12"/>
                        </a:lnTo>
                        <a:lnTo>
                          <a:pt x="17" y="15"/>
                        </a:lnTo>
                        <a:lnTo>
                          <a:pt x="20" y="17"/>
                        </a:lnTo>
                        <a:lnTo>
                          <a:pt x="21" y="19"/>
                        </a:lnTo>
                        <a:lnTo>
                          <a:pt x="22" y="21"/>
                        </a:lnTo>
                        <a:lnTo>
                          <a:pt x="24" y="23"/>
                        </a:lnTo>
                        <a:lnTo>
                          <a:pt x="25" y="25"/>
                        </a:lnTo>
                        <a:lnTo>
                          <a:pt x="28" y="28"/>
                        </a:lnTo>
                        <a:lnTo>
                          <a:pt x="29" y="32"/>
                        </a:lnTo>
                        <a:lnTo>
                          <a:pt x="32" y="36"/>
                        </a:lnTo>
                        <a:lnTo>
                          <a:pt x="32" y="37"/>
                        </a:lnTo>
                        <a:lnTo>
                          <a:pt x="33" y="40"/>
                        </a:lnTo>
                        <a:lnTo>
                          <a:pt x="33" y="41"/>
                        </a:lnTo>
                        <a:lnTo>
                          <a:pt x="34" y="44"/>
                        </a:lnTo>
                        <a:lnTo>
                          <a:pt x="36" y="48"/>
                        </a:lnTo>
                        <a:lnTo>
                          <a:pt x="37" y="52"/>
                        </a:lnTo>
                        <a:lnTo>
                          <a:pt x="37" y="57"/>
                        </a:lnTo>
                        <a:lnTo>
                          <a:pt x="38" y="61"/>
                        </a:lnTo>
                        <a:lnTo>
                          <a:pt x="38" y="65"/>
                        </a:lnTo>
                        <a:lnTo>
                          <a:pt x="38" y="69"/>
                        </a:lnTo>
                        <a:lnTo>
                          <a:pt x="40" y="7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624"/>
                  <p:cNvSpPr>
                    <a:spLocks/>
                  </p:cNvSpPr>
                  <p:nvPr/>
                </p:nvSpPr>
                <p:spPr bwMode="auto">
                  <a:xfrm>
                    <a:off x="13311" y="7559"/>
                    <a:ext cx="205" cy="26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9"/>
                      </a:cxn>
                      <a:cxn ang="0">
                        <a:pos x="16" y="17"/>
                      </a:cxn>
                      <a:cxn ang="0">
                        <a:pos x="24" y="26"/>
                      </a:cxn>
                      <a:cxn ang="0">
                        <a:pos x="31" y="36"/>
                      </a:cxn>
                      <a:cxn ang="0">
                        <a:pos x="39" y="44"/>
                      </a:cxn>
                      <a:cxn ang="0">
                        <a:pos x="44" y="50"/>
                      </a:cxn>
                      <a:cxn ang="0">
                        <a:pos x="48" y="56"/>
                      </a:cxn>
                      <a:cxn ang="0">
                        <a:pos x="54" y="62"/>
                      </a:cxn>
                      <a:cxn ang="0">
                        <a:pos x="58" y="69"/>
                      </a:cxn>
                      <a:cxn ang="0">
                        <a:pos x="68" y="81"/>
                      </a:cxn>
                    </a:cxnLst>
                    <a:rect l="0" t="0" r="r" b="b"/>
                    <a:pathLst>
                      <a:path w="68" h="81">
                        <a:moveTo>
                          <a:pt x="0" y="0"/>
                        </a:moveTo>
                        <a:lnTo>
                          <a:pt x="8" y="9"/>
                        </a:lnTo>
                        <a:lnTo>
                          <a:pt x="16" y="17"/>
                        </a:lnTo>
                        <a:lnTo>
                          <a:pt x="24" y="26"/>
                        </a:lnTo>
                        <a:lnTo>
                          <a:pt x="31" y="36"/>
                        </a:lnTo>
                        <a:lnTo>
                          <a:pt x="39" y="44"/>
                        </a:lnTo>
                        <a:lnTo>
                          <a:pt x="44" y="50"/>
                        </a:lnTo>
                        <a:lnTo>
                          <a:pt x="48" y="56"/>
                        </a:lnTo>
                        <a:lnTo>
                          <a:pt x="54" y="62"/>
                        </a:lnTo>
                        <a:lnTo>
                          <a:pt x="58" y="69"/>
                        </a:lnTo>
                        <a:lnTo>
                          <a:pt x="68" y="8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05" name="Freeform 625"/>
                  <p:cNvSpPr>
                    <a:spLocks/>
                  </p:cNvSpPr>
                  <p:nvPr/>
                </p:nvSpPr>
                <p:spPr bwMode="auto">
                  <a:xfrm>
                    <a:off x="13673" y="7559"/>
                    <a:ext cx="212" cy="253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60" y="9"/>
                      </a:cxn>
                      <a:cxn ang="0">
                        <a:pos x="52" y="17"/>
                      </a:cxn>
                      <a:cxn ang="0">
                        <a:pos x="44" y="26"/>
                      </a:cxn>
                      <a:cxn ang="0">
                        <a:pos x="36" y="36"/>
                      </a:cxn>
                      <a:cxn ang="0">
                        <a:pos x="29" y="44"/>
                      </a:cxn>
                      <a:cxn ang="0">
                        <a:pos x="24" y="50"/>
                      </a:cxn>
                      <a:cxn ang="0">
                        <a:pos x="20" y="56"/>
                      </a:cxn>
                      <a:cxn ang="0">
                        <a:pos x="15" y="62"/>
                      </a:cxn>
                      <a:cxn ang="0">
                        <a:pos x="9" y="69"/>
                      </a:cxn>
                      <a:cxn ang="0">
                        <a:pos x="0" y="81"/>
                      </a:cxn>
                    </a:cxnLst>
                    <a:rect l="0" t="0" r="r" b="b"/>
                    <a:pathLst>
                      <a:path w="68" h="81">
                        <a:moveTo>
                          <a:pt x="68" y="0"/>
                        </a:moveTo>
                        <a:lnTo>
                          <a:pt x="60" y="9"/>
                        </a:lnTo>
                        <a:lnTo>
                          <a:pt x="52" y="17"/>
                        </a:lnTo>
                        <a:lnTo>
                          <a:pt x="44" y="26"/>
                        </a:lnTo>
                        <a:lnTo>
                          <a:pt x="36" y="36"/>
                        </a:lnTo>
                        <a:lnTo>
                          <a:pt x="29" y="44"/>
                        </a:lnTo>
                        <a:lnTo>
                          <a:pt x="24" y="50"/>
                        </a:lnTo>
                        <a:lnTo>
                          <a:pt x="20" y="56"/>
                        </a:lnTo>
                        <a:lnTo>
                          <a:pt x="15" y="62"/>
                        </a:lnTo>
                        <a:lnTo>
                          <a:pt x="9" y="69"/>
                        </a:lnTo>
                        <a:lnTo>
                          <a:pt x="0" y="8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331" name="Groupe 330"/>
          <p:cNvGrpSpPr/>
          <p:nvPr/>
        </p:nvGrpSpPr>
        <p:grpSpPr>
          <a:xfrm>
            <a:off x="426150" y="4774091"/>
            <a:ext cx="3697927" cy="1781445"/>
            <a:chOff x="426150" y="4774091"/>
            <a:chExt cx="3697927" cy="1781445"/>
          </a:xfrm>
        </p:grpSpPr>
        <p:pic>
          <p:nvPicPr>
            <p:cNvPr id="349" name="Picture 7" descr="flowerz_010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D3E9FF"/>
                </a:clrFrom>
                <a:clrTo>
                  <a:srgbClr val="D3E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150" y="4774091"/>
              <a:ext cx="1769598" cy="1355592"/>
            </a:xfrm>
            <a:prstGeom prst="roundRect">
              <a:avLst/>
            </a:prstGeom>
            <a:noFill/>
          </p:spPr>
        </p:pic>
        <p:pic>
          <p:nvPicPr>
            <p:cNvPr id="660" name="Picture 6" descr="flowerz_007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D3E9FF"/>
                </a:clrFrom>
                <a:clrTo>
                  <a:srgbClr val="D3E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7792" y="5040606"/>
              <a:ext cx="2316285" cy="1514930"/>
            </a:xfrm>
            <a:prstGeom prst="roundRect">
              <a:avLst/>
            </a:prstGeom>
            <a:noFill/>
          </p:spPr>
        </p:pic>
      </p:grpSp>
      <p:sp>
        <p:nvSpPr>
          <p:cNvPr id="663" name="Rectangle à coins arrondis 662"/>
          <p:cNvSpPr/>
          <p:nvPr/>
        </p:nvSpPr>
        <p:spPr>
          <a:xfrm>
            <a:off x="251520" y="1789841"/>
            <a:ext cx="3096344" cy="627342"/>
          </a:xfrm>
          <a:prstGeom prst="roundRect">
            <a:avLst>
              <a:gd name="adj" fmla="val 3288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Création et innovation technologiques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2" name="Groupe 331"/>
          <p:cNvGrpSpPr/>
          <p:nvPr/>
        </p:nvGrpSpPr>
        <p:grpSpPr>
          <a:xfrm>
            <a:off x="4484776" y="4599646"/>
            <a:ext cx="1963572" cy="1859173"/>
            <a:chOff x="4484776" y="4599646"/>
            <a:chExt cx="1963572" cy="1859173"/>
          </a:xfrm>
        </p:grpSpPr>
        <p:pic>
          <p:nvPicPr>
            <p:cNvPr id="345" name="Picture 5" descr="IMGP0919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484776" y="4599646"/>
              <a:ext cx="1963572" cy="784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61" name="Picture 4" descr="IMGP0679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486348" y="5643747"/>
              <a:ext cx="1962000" cy="815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44" name="Picture 3" descr="Sans titre"/>
          <p:cNvPicPr>
            <a:picLocks noChangeAspect="1" noChangeArrowheads="1"/>
          </p:cNvPicPr>
          <p:nvPr/>
        </p:nvPicPr>
        <p:blipFill>
          <a:blip r:embed="rId12" cstate="screen">
            <a:lum contrast="12000"/>
          </a:blip>
          <a:srcRect/>
          <a:stretch>
            <a:fillRect/>
          </a:stretch>
        </p:blipFill>
        <p:spPr bwMode="auto">
          <a:xfrm>
            <a:off x="6815913" y="4879507"/>
            <a:ext cx="1786827" cy="129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" name="ZoneTexte 336"/>
          <p:cNvSpPr txBox="1"/>
          <p:nvPr/>
        </p:nvSpPr>
        <p:spPr>
          <a:xfrm>
            <a:off x="5377747" y="371044"/>
            <a:ext cx="376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Saisons 1 &amp; 2</a:t>
            </a:r>
            <a:endParaRPr lang="fr-F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1" name="ZoneTexte 340"/>
          <p:cNvSpPr txBox="1"/>
          <p:nvPr/>
        </p:nvSpPr>
        <p:spPr>
          <a:xfrm>
            <a:off x="3428546" y="1859824"/>
            <a:ext cx="554540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Concevoir une voiture performante: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fr-FR" sz="1600" dirty="0" smtClean="0"/>
              <a:t>Minimiser la masse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fr-FR" sz="1600" dirty="0" smtClean="0"/>
              <a:t>Minimiser l’effort de trainée – travail sur la surface projetée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fr-FR" sz="1600" dirty="0" smtClean="0"/>
              <a:t>Réaliser des guidages performants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7" grpId="1"/>
      <p:bldP spid="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Saison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4546" y="2693025"/>
            <a:ext cx="3048000" cy="2286000"/>
          </a:xfrm>
          <a:prstGeom prst="rect">
            <a:avLst/>
          </a:prstGeom>
        </p:spPr>
      </p:pic>
      <p:pic>
        <p:nvPicPr>
          <p:cNvPr id="662" name="Image 661" descr="piste_201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6657" y="190255"/>
            <a:ext cx="8650686" cy="1465448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51519" y="1859824"/>
            <a:ext cx="8645824" cy="4860000"/>
          </a:xfrm>
          <a:prstGeom prst="roundRect">
            <a:avLst>
              <a:gd name="adj" fmla="val 1164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fr-FR" dirty="0" smtClean="0">
                <a:solidFill>
                  <a:schemeClr val="bg1"/>
                </a:solidFill>
              </a:rPr>
              <a:t>Voiture « Course en cours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2651" y="229444"/>
            <a:ext cx="6012160" cy="15968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1" name="Image 330" descr="Projet8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2964" y="4363555"/>
            <a:ext cx="2994900" cy="2356269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4" name="Picture 51" descr="Roulemen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654796"/>
            <a:ext cx="1005923" cy="604126"/>
          </a:xfrm>
          <a:prstGeom prst="rect">
            <a:avLst/>
          </a:prstGeom>
          <a:noFill/>
        </p:spPr>
      </p:pic>
      <p:pic>
        <p:nvPicPr>
          <p:cNvPr id="335" name="Picture 62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6423" y="377796"/>
            <a:ext cx="2107587" cy="12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6" name="Picture 626" descr="cartouche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0799" y="991033"/>
            <a:ext cx="762155" cy="4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" name="Image 337" descr="eco_1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804107" y="2693025"/>
            <a:ext cx="4093236" cy="41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4598126" y="-6377"/>
            <a:ext cx="4545874" cy="48867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Evolution – conception des voitures</a:t>
            </a:r>
          </a:p>
        </p:txBody>
      </p:sp>
      <p:sp>
        <p:nvSpPr>
          <p:cNvPr id="663" name="Rectangle à coins arrondis 662"/>
          <p:cNvSpPr/>
          <p:nvPr/>
        </p:nvSpPr>
        <p:spPr>
          <a:xfrm>
            <a:off x="251520" y="1789841"/>
            <a:ext cx="3096344" cy="627342"/>
          </a:xfrm>
          <a:prstGeom prst="roundRect">
            <a:avLst>
              <a:gd name="adj" fmla="val 3288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Création et innovation technologiques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ZoneTexte 336"/>
          <p:cNvSpPr txBox="1"/>
          <p:nvPr/>
        </p:nvSpPr>
        <p:spPr>
          <a:xfrm>
            <a:off x="5377747" y="371044"/>
            <a:ext cx="376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Saisons 1 &amp; 2</a:t>
            </a:r>
            <a:endParaRPr lang="fr-F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0" name="ZoneTexte 339"/>
          <p:cNvSpPr txBox="1"/>
          <p:nvPr/>
        </p:nvSpPr>
        <p:spPr>
          <a:xfrm>
            <a:off x="3428546" y="1859824"/>
            <a:ext cx="554540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Concevoir une voiture performante: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fr-FR" sz="1600" dirty="0" smtClean="0"/>
              <a:t>Minimiser la masse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smtClean="0"/>
              <a:t>la masse mini a changé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fr-FR" sz="1600" dirty="0" smtClean="0"/>
              <a:t>Minimiser l’effort de trainée – travail sur la surface projetée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fr-FR" sz="1600" dirty="0" smtClean="0"/>
              <a:t>Réaliser des guidages performants</a:t>
            </a:r>
            <a:endParaRPr lang="fr-FR" sz="1600" dirty="0"/>
          </a:p>
        </p:txBody>
      </p:sp>
      <p:pic>
        <p:nvPicPr>
          <p:cNvPr id="332" name="Image 331" descr="Projet4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4504" y="2515467"/>
            <a:ext cx="2337002" cy="1677663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251519" y="1859824"/>
            <a:ext cx="8640000" cy="4860000"/>
          </a:xfrm>
          <a:prstGeom prst="roundRect">
            <a:avLst>
              <a:gd name="adj" fmla="val 1164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fr-FR" dirty="0" smtClean="0">
                <a:solidFill>
                  <a:schemeClr val="bg1"/>
                </a:solidFill>
              </a:rPr>
              <a:t>Voiture « Course en cours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1789841"/>
            <a:ext cx="3096344" cy="627342"/>
          </a:xfrm>
          <a:prstGeom prst="roundRect">
            <a:avLst>
              <a:gd name="adj" fmla="val 3288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Création et innovation technologiques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 descr="fab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7377" y="2878557"/>
            <a:ext cx="2682174" cy="15628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e 22"/>
          <p:cNvGrpSpPr/>
          <p:nvPr/>
        </p:nvGrpSpPr>
        <p:grpSpPr>
          <a:xfrm>
            <a:off x="411639" y="5315997"/>
            <a:ext cx="8314349" cy="936531"/>
            <a:chOff x="411639" y="5315997"/>
            <a:chExt cx="8314349" cy="936531"/>
          </a:xfrm>
        </p:grpSpPr>
        <p:pic>
          <p:nvPicPr>
            <p:cNvPr id="29" name="Image 28" descr="mouleh2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76104" y="5319542"/>
              <a:ext cx="1237999" cy="932986"/>
            </a:xfrm>
            <a:prstGeom prst="roundRect">
              <a:avLst/>
            </a:prstGeom>
          </p:spPr>
        </p:pic>
        <p:pic>
          <p:nvPicPr>
            <p:cNvPr id="30" name="Image 29" descr="mouleh3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93872" y="5315997"/>
              <a:ext cx="1237999" cy="932986"/>
            </a:xfrm>
            <a:prstGeom prst="roundRect">
              <a:avLst/>
            </a:prstGeom>
          </p:spPr>
        </p:pic>
        <p:pic>
          <p:nvPicPr>
            <p:cNvPr id="31" name="Image 30" descr="mouleh1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11639" y="5319542"/>
              <a:ext cx="1237999" cy="932986"/>
            </a:xfrm>
            <a:prstGeom prst="roundRect">
              <a:avLst/>
            </a:prstGeom>
          </p:spPr>
        </p:pic>
        <p:pic>
          <p:nvPicPr>
            <p:cNvPr id="32" name="Image 31" descr="mouleT1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763451" y="5315997"/>
              <a:ext cx="1228591" cy="925896"/>
            </a:xfrm>
            <a:prstGeom prst="roundRect">
              <a:avLst/>
            </a:prstGeom>
          </p:spPr>
        </p:pic>
        <p:pic>
          <p:nvPicPr>
            <p:cNvPr id="33" name="Image 32" descr="mouleT2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130424" y="5315997"/>
              <a:ext cx="1228591" cy="925896"/>
            </a:xfrm>
            <a:prstGeom prst="roundRect">
              <a:avLst/>
            </a:prstGeom>
          </p:spPr>
        </p:pic>
        <p:pic>
          <p:nvPicPr>
            <p:cNvPr id="34" name="Image 33" descr="mouleT3.jp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7497397" y="5315997"/>
              <a:ext cx="1228591" cy="925896"/>
            </a:xfrm>
            <a:prstGeom prst="roundRect">
              <a:avLst/>
            </a:prstGeom>
          </p:spPr>
        </p:pic>
      </p:grpSp>
      <p:pic>
        <p:nvPicPr>
          <p:cNvPr id="35" name="Image 34" descr="piste_2013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6657" y="190255"/>
            <a:ext cx="8650686" cy="1465448"/>
          </a:xfrm>
          <a:prstGeom prst="rect">
            <a:avLst/>
          </a:prstGeom>
        </p:spPr>
      </p:pic>
      <p:pic>
        <p:nvPicPr>
          <p:cNvPr id="22" name="Image 21" descr="moule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707255" y="2102947"/>
            <a:ext cx="1903384" cy="13666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4" name="Image 23" descr="\\Serveur\public\c206\CeC\images projet\carrosserie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77262" y="3456491"/>
            <a:ext cx="2363370" cy="140289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itre 4"/>
          <p:cNvSpPr txBox="1">
            <a:spLocks/>
          </p:cNvSpPr>
          <p:nvPr/>
        </p:nvSpPr>
        <p:spPr>
          <a:xfrm>
            <a:off x="4598126" y="-6377"/>
            <a:ext cx="4545874" cy="48867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Evolution – conception des voitures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377747" y="371044"/>
            <a:ext cx="376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Saisons 3, 4 &amp; 5</a:t>
            </a:r>
            <a:endParaRPr lang="fr-F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0" y="59625"/>
            <a:ext cx="3176104" cy="1628808"/>
            <a:chOff x="0" y="59625"/>
            <a:chExt cx="3176104" cy="1628808"/>
          </a:xfrm>
        </p:grpSpPr>
        <p:sp>
          <p:nvSpPr>
            <p:cNvPr id="36" name="Rectangle 35"/>
            <p:cNvSpPr/>
            <p:nvPr/>
          </p:nvSpPr>
          <p:spPr>
            <a:xfrm>
              <a:off x="0" y="59625"/>
              <a:ext cx="3131840" cy="155688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 descr="moteur.pn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639" y="255615"/>
              <a:ext cx="1671139" cy="1254238"/>
            </a:xfrm>
            <a:prstGeom prst="rect">
              <a:avLst/>
            </a:prstGeom>
          </p:spPr>
        </p:pic>
        <p:pic>
          <p:nvPicPr>
            <p:cNvPr id="18" name="Image 17" descr="roue arrière officielle2.jpg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6128" y="308892"/>
              <a:ext cx="1379976" cy="646767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866046" y="1226768"/>
              <a:ext cx="154882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Intégration d’un bloc moteur électrique</a:t>
              </a:r>
              <a:endParaRPr lang="fr-FR" sz="1200" dirty="0"/>
            </a:p>
          </p:txBody>
        </p:sp>
      </p:grpSp>
      <p:pic>
        <p:nvPicPr>
          <p:cNvPr id="53" name="Image 52" descr="_Photo 041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145221" y="2102947"/>
            <a:ext cx="2358700" cy="17752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Image 53"/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9967" y="3469554"/>
            <a:ext cx="1596021" cy="95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 descr="hutchinson_roubaix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556874" y="6294094"/>
            <a:ext cx="1778274" cy="337583"/>
          </a:xfrm>
          <a:prstGeom prst="rect">
            <a:avLst/>
          </a:prstGeom>
        </p:spPr>
      </p:pic>
      <p:pic>
        <p:nvPicPr>
          <p:cNvPr id="26" name="Image 25" descr="TLP2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56411" y="6185959"/>
            <a:ext cx="1917083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246657" y="1859824"/>
            <a:ext cx="8640000" cy="4860000"/>
          </a:xfrm>
          <a:prstGeom prst="roundRect">
            <a:avLst>
              <a:gd name="adj" fmla="val 1164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fr-FR" dirty="0" smtClean="0">
                <a:solidFill>
                  <a:schemeClr val="bg1"/>
                </a:solidFill>
              </a:rPr>
              <a:t>Voiture « Course en cours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800999" y="1789841"/>
            <a:ext cx="3096344" cy="627342"/>
          </a:xfrm>
          <a:prstGeom prst="roundRect">
            <a:avLst>
              <a:gd name="adj" fmla="val 32883"/>
            </a:avLst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Sciences de l’ingénieur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 descr="Comparaison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40611" y="5747656"/>
            <a:ext cx="1820346" cy="721331"/>
          </a:xfrm>
          <a:prstGeom prst="rect">
            <a:avLst/>
          </a:prstGeom>
        </p:spPr>
      </p:pic>
      <p:pic>
        <p:nvPicPr>
          <p:cNvPr id="35" name="Image 34" descr="piste_2013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6657" y="190255"/>
            <a:ext cx="8650686" cy="1465448"/>
          </a:xfrm>
          <a:prstGeom prst="rect">
            <a:avLst/>
          </a:prstGeom>
        </p:spPr>
      </p:pic>
      <p:pic>
        <p:nvPicPr>
          <p:cNvPr id="26" name="Image 25" descr="maquette adhérence.pn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52" y="4579810"/>
            <a:ext cx="1671139" cy="957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 descr="essai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996944" y="3544613"/>
            <a:ext cx="2190869" cy="129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itre 4"/>
          <p:cNvSpPr txBox="1">
            <a:spLocks/>
          </p:cNvSpPr>
          <p:nvPr/>
        </p:nvSpPr>
        <p:spPr>
          <a:xfrm>
            <a:off x="4598126" y="-6377"/>
            <a:ext cx="4545874" cy="48867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Evolution – conception des voitures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377747" y="371044"/>
            <a:ext cx="376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Saisons 3, 4 &amp; 5</a:t>
            </a:r>
            <a:endParaRPr lang="fr-F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Groupe 51"/>
          <p:cNvGrpSpPr/>
          <p:nvPr/>
        </p:nvGrpSpPr>
        <p:grpSpPr>
          <a:xfrm>
            <a:off x="0" y="59625"/>
            <a:ext cx="3176104" cy="1628808"/>
            <a:chOff x="0" y="59625"/>
            <a:chExt cx="3176104" cy="1628808"/>
          </a:xfrm>
        </p:grpSpPr>
        <p:sp>
          <p:nvSpPr>
            <p:cNvPr id="36" name="Rectangle 35"/>
            <p:cNvSpPr/>
            <p:nvPr/>
          </p:nvSpPr>
          <p:spPr>
            <a:xfrm>
              <a:off x="0" y="59625"/>
              <a:ext cx="3131840" cy="155688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 descr="moteur.pn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639" y="255615"/>
              <a:ext cx="1671139" cy="1254238"/>
            </a:xfrm>
            <a:prstGeom prst="rect">
              <a:avLst/>
            </a:prstGeom>
          </p:spPr>
        </p:pic>
        <p:pic>
          <p:nvPicPr>
            <p:cNvPr id="18" name="Image 17" descr="roue arrière officielle2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6128" y="308892"/>
              <a:ext cx="1379976" cy="646767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866046" y="1226768"/>
              <a:ext cx="154882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Intégration d’un bloc moteur électrique</a:t>
              </a:r>
              <a:endParaRPr lang="fr-FR" sz="1200" dirty="0"/>
            </a:p>
          </p:txBody>
        </p:sp>
      </p:grpSp>
      <p:pic>
        <p:nvPicPr>
          <p:cNvPr id="46" name="Image 45" descr="Photo0001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2425938" y="2517030"/>
            <a:ext cx="230137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Image 50" descr="banc d'essai adhérence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425938" y="4611664"/>
            <a:ext cx="239794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Image 51" descr="banc moteur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203241" y="4611336"/>
            <a:ext cx="239820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 39" descr="logiciel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1141370" y="2517030"/>
            <a:ext cx="1699933" cy="126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DSCF4969_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 cstate="screen"/>
          <a:stretch>
            <a:fillRect/>
          </a:stretch>
        </p:blipFill>
        <p:spPr>
          <a:xfrm>
            <a:off x="432547" y="2441770"/>
            <a:ext cx="5368452" cy="4026339"/>
          </a:xfrm>
          <a:prstGeom prst="rect">
            <a:avLst/>
          </a:prstGeom>
        </p:spPr>
      </p:pic>
      <p:pic>
        <p:nvPicPr>
          <p:cNvPr id="20" name="essai_pneu - Copie_cut(1)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6" cstate="screen"/>
          <a:stretch>
            <a:fillRect/>
          </a:stretch>
        </p:blipFill>
        <p:spPr>
          <a:xfrm>
            <a:off x="434599" y="2443309"/>
            <a:ext cx="5366400" cy="4024800"/>
          </a:xfrm>
          <a:prstGeom prst="rect">
            <a:avLst/>
          </a:prstGeom>
        </p:spPr>
      </p:pic>
      <p:pic>
        <p:nvPicPr>
          <p:cNvPr id="22" name="DSCF5674_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7" cstate="screen"/>
          <a:stretch>
            <a:fillRect/>
          </a:stretch>
        </p:blipFill>
        <p:spPr>
          <a:xfrm>
            <a:off x="434599" y="2443309"/>
            <a:ext cx="5366400" cy="402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4416448" y="824917"/>
            <a:ext cx="4500000" cy="5719574"/>
          </a:xfrm>
          <a:prstGeom prst="roundRect">
            <a:avLst>
              <a:gd name="adj" fmla="val 1164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fr-FR" dirty="0" smtClean="0">
                <a:solidFill>
                  <a:schemeClr val="bg1"/>
                </a:solidFill>
              </a:rPr>
              <a:t>Voiture « Course en cours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815263" y="754934"/>
            <a:ext cx="3096344" cy="627342"/>
          </a:xfrm>
          <a:prstGeom prst="roundRect">
            <a:avLst>
              <a:gd name="adj" fmla="val 32883"/>
            </a:avLst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Sciences de l’ingénieur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42795" y="824917"/>
            <a:ext cx="4500000" cy="5719574"/>
          </a:xfrm>
          <a:prstGeom prst="roundRect">
            <a:avLst>
              <a:gd name="adj" fmla="val 1164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fr-FR" dirty="0" smtClean="0">
                <a:solidFill>
                  <a:schemeClr val="bg1"/>
                </a:solidFill>
              </a:rPr>
              <a:t>Voiture « Course en cours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42797" y="754934"/>
            <a:ext cx="3096344" cy="627342"/>
          </a:xfrm>
          <a:prstGeom prst="roundRect">
            <a:avLst>
              <a:gd name="adj" fmla="val 3288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Innovation technologique et éco-conception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re 4"/>
          <p:cNvSpPr txBox="1">
            <a:spLocks/>
          </p:cNvSpPr>
          <p:nvPr/>
        </p:nvSpPr>
        <p:spPr>
          <a:xfrm>
            <a:off x="0" y="111190"/>
            <a:ext cx="9144000" cy="7613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Complémentarité S SI – STI2D</a:t>
            </a:r>
          </a:p>
        </p:txBody>
      </p:sp>
      <p:pic>
        <p:nvPicPr>
          <p:cNvPr id="35" name="Image 34" descr="banc d'essai adhérenc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725" y="3016211"/>
            <a:ext cx="239794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 40" descr="logici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09033" y="1617030"/>
            <a:ext cx="1275638" cy="95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Image 44" descr="essai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440369" y="5478599"/>
            <a:ext cx="1244302" cy="73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 35" descr="banc moteur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49388" y="4415393"/>
            <a:ext cx="239820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 descr="Photo000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49388" y="1617030"/>
            <a:ext cx="230137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Image 45" descr="éclaté code spee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8921" y="2596755"/>
            <a:ext cx="4117866" cy="204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31024" y="1200255"/>
            <a:ext cx="3664496" cy="100811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Motricité voiture</a:t>
            </a:r>
          </a:p>
          <a:p>
            <a:r>
              <a:rPr lang="fr-FR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« course en cours »</a:t>
            </a:r>
            <a:endParaRPr lang="fr-FR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4" name="Image 13" descr="pnp_carsin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34026" y="2695208"/>
            <a:ext cx="4258492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 descr="ac Lille 0 40 100 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35826" y="101078"/>
            <a:ext cx="1302011" cy="1631435"/>
          </a:xfrm>
          <a:prstGeom prst="rect">
            <a:avLst/>
          </a:prstGeom>
        </p:spPr>
      </p:pic>
      <p:pic>
        <p:nvPicPr>
          <p:cNvPr id="8" name="Image 7" descr="menu_tpworks_STI2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24880"/>
            <a:ext cx="2286000" cy="6858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455782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Projet 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ITEC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1238</Words>
  <Application>Microsoft Office PowerPoint</Application>
  <PresentationFormat>Affichage à l'écran (4:3)</PresentationFormat>
  <Paragraphs>378</Paragraphs>
  <Slides>27</Slides>
  <Notes>0</Notes>
  <HiddenSlides>0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Jackowski Jean-Michel</dc:creator>
  <cp:lastModifiedBy>pyoung</cp:lastModifiedBy>
  <cp:revision>192</cp:revision>
  <dcterms:created xsi:type="dcterms:W3CDTF">2013-11-06T21:14:48Z</dcterms:created>
  <dcterms:modified xsi:type="dcterms:W3CDTF">2014-05-15T15:40:19Z</dcterms:modified>
</cp:coreProperties>
</file>