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9" r:id="rId4"/>
    <p:sldId id="265" r:id="rId5"/>
    <p:sldId id="260" r:id="rId6"/>
    <p:sldId id="266" r:id="rId7"/>
    <p:sldId id="271" r:id="rId8"/>
    <p:sldId id="267" r:id="rId9"/>
    <p:sldId id="261" r:id="rId10"/>
    <p:sldId id="258" r:id="rId11"/>
    <p:sldId id="269" r:id="rId12"/>
    <p:sldId id="262" r:id="rId13"/>
    <p:sldId id="263" r:id="rId14"/>
    <p:sldId id="264" r:id="rId15"/>
    <p:sldId id="268" r:id="rId16"/>
    <p:sldId id="270"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illes" initia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7879" autoAdjust="0"/>
  </p:normalViewPr>
  <p:slideViewPr>
    <p:cSldViewPr>
      <p:cViewPr>
        <p:scale>
          <a:sx n="150" d="100"/>
          <a:sy n="150" d="100"/>
        </p:scale>
        <p:origin x="-504" y="7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9-12-07T18:29:39.081" idx="1">
    <p:pos x="10" y="10"/>
    <p:text>Je suis entrain de récupérer des images et petites vidéos pour montrer concrètement ce qu'est un modeleur explicite. Je pense que le jour de l'exposé nous n'aurons pas le temps de "jouer une séance cinéma" aussi je vais stocker un certains nombre d'exemples vidéo que tu pourras mettre à disposition.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EF4494-7B19-4779-AC2F-E51A0C4BEB53}" type="datetimeFigureOut">
              <a:rPr lang="fr-FR" smtClean="0"/>
              <a:pPr/>
              <a:t>12/12/2009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02B234-09E7-4B08-AF37-130E01D4645B}"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mcneel.com/"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Mon propos aujourd’hui va porter sur l’évolution des modeleurs volumiques et de leur utilisation dans un contexte de développement numérique de produits.</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a:p>
            <a:r>
              <a:rPr lang="fr-FR" sz="1200" kern="1200" dirty="0" smtClean="0">
                <a:solidFill>
                  <a:schemeClr val="tx1"/>
                </a:solidFill>
                <a:latin typeface="+mn-lt"/>
                <a:ea typeface="+mn-ea"/>
                <a:cs typeface="+mn-cs"/>
              </a:rPr>
              <a:t>Nous nous plaçons dans le contexte de conception d’un produit dans une démarche d’ingénierie simultanée centrée sur le produit et donc autour d’une chaîne numérique. </a:t>
            </a:r>
          </a:p>
          <a:p>
            <a:r>
              <a:rPr lang="fr-FR" sz="1200" kern="1200" dirty="0" smtClean="0">
                <a:solidFill>
                  <a:schemeClr val="tx1"/>
                </a:solidFill>
                <a:latin typeface="+mn-lt"/>
                <a:ea typeface="+mn-ea"/>
                <a:cs typeface="+mn-cs"/>
              </a:rPr>
              <a:t> </a:t>
            </a:r>
            <a:endParaRPr lang="fr-FR" dirty="0" smtClean="0"/>
          </a:p>
          <a:p>
            <a:r>
              <a:rPr lang="fr-FR" dirty="0" smtClean="0"/>
              <a:t>Le développement d’un produit fait appel à</a:t>
            </a:r>
            <a:r>
              <a:rPr lang="fr-FR" baseline="0" dirty="0" smtClean="0"/>
              <a:t> de nombreux processus et une organisation.</a:t>
            </a:r>
          </a:p>
          <a:p>
            <a:r>
              <a:rPr lang="fr-FR" baseline="0" dirty="0" smtClean="0"/>
              <a:t>Pour les processus les challenges se résument à répondre au besoins de tous, à supprimer les point de rupture en assurant une cohérence des outils, à paralléliser les tâches et donc conserver une associativité sans faille entre les éléments du projet.</a:t>
            </a:r>
          </a:p>
          <a:p>
            <a:r>
              <a:rPr lang="fr-FR" baseline="0" dirty="0" smtClean="0"/>
              <a:t>Quant à l’organisation elle doit faire face à de multiples intervenants, logiciels, formats, et moyens de communication. Ses challenges sont  de créer une information de référence : qui implique une unicité de l’information, de partager et protéger les informations (centraliser et sécuriser), et enfin de déployer la solution retenue au travers des technologies internet.</a:t>
            </a:r>
            <a:r>
              <a:rPr lang="fr-FR" sz="1200" kern="1200" dirty="0" smtClean="0">
                <a:solidFill>
                  <a:schemeClr val="tx1"/>
                </a:solidFill>
                <a:latin typeface="+mn-lt"/>
                <a:ea typeface="+mn-ea"/>
                <a:cs typeface="+mn-cs"/>
              </a:rPr>
              <a:t> Quels sont les acteurs concernés ?</a:t>
            </a:r>
          </a:p>
          <a:p>
            <a:r>
              <a:rPr lang="fr-FR" sz="1200" kern="1200" dirty="0" smtClean="0">
                <a:solidFill>
                  <a:schemeClr val="tx1"/>
                </a:solidFill>
                <a:latin typeface="+mn-lt"/>
                <a:ea typeface="+mn-ea"/>
                <a:cs typeface="+mn-cs"/>
              </a:rPr>
              <a:t>Du marketing au fabriquant nombre d’utilisateurs doit pouvoir s’exprimer sur le produit et son évolution. Les outils utilisés par les uns et les autres dépendent des domaines de compétence associés.</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Si nous prenons un cycle de création</a:t>
            </a:r>
            <a:r>
              <a:rPr lang="fr-FR" baseline="0" dirty="0" smtClean="0"/>
              <a:t> de produit de la détection du besoin primaire à sa mise à disposition au client, chacun des acteurs concernés doit pouvoir avoir accès aux informations liées au produit en cours de conception. Sur cette diapo nous avons placé les interventions de chaque groupe d’acteurs en face des phases de cycle de vie du produit naissant ou en cours d’évolution.</a:t>
            </a:r>
          </a:p>
          <a:p>
            <a:r>
              <a:rPr lang="fr-FR" baseline="0" dirty="0" smtClean="0"/>
              <a:t>L’épine dorsale de cette communication tourne autour de la maquette numérique du produit et des documents qui lui sont liés. Dans un processus numérique intégré l’unicité de représentation du modèle est la solution idéale. Toutefois les outils de consultations dépendent du niveau d’opérabilité et d’expertise demandé à chacun des intervenants. Du simple logiciel de visualisation au modeleur paramétrique en passant par le modeleur explicite, chaque acteur doit trouver son outil sans pour autant créer de rupture dans cette cohésion des informations. </a:t>
            </a:r>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r>
              <a:rPr lang="fr-FR" sz="1200" kern="1200" dirty="0" smtClean="0">
                <a:solidFill>
                  <a:schemeClr val="tx1"/>
                </a:solidFill>
                <a:latin typeface="+mn-lt"/>
                <a:ea typeface="+mn-ea"/>
                <a:cs typeface="+mn-cs"/>
              </a:rPr>
              <a:t>Le designer ne va s’intéresser qu’aux formes externes du produit et n’a donc pas besoin d’exprimer des intentions de conception « technologiques » pour le produit. Ses intentions vont se concentrer sur l’aspect externe du produit  (formes, couleurs, ressenti tant sur les textures que sur les odeurs…). Sur le marché existent actuellement de multiples outils qui leurs sont destinés. Essentiellement de type surfacique à l’origine, ces outils peuvent être complétés par les nouveaux venus que sont les modeleurs explicites ou libres.  (dépend  du schéma</a:t>
            </a:r>
            <a:r>
              <a:rPr lang="fr-FR" sz="1200" kern="1200" baseline="0" dirty="0" smtClean="0">
                <a:solidFill>
                  <a:schemeClr val="tx1"/>
                </a:solidFill>
                <a:latin typeface="+mn-lt"/>
                <a:ea typeface="+mn-ea"/>
                <a:cs typeface="+mn-cs"/>
              </a:rPr>
              <a:t> de pensée de la personne qui fait le design)</a:t>
            </a:r>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L’architecte « technologue » dont la tâche est de structurer le produit et de jeter rapidement ses idées afin de les transmettre au concepteur,  peut utiliser l’une ou l’autre des technologies. C’est à son niveau qu’intervient la frontière entre l’utilisation de l’explicite et du paramétrique.</a:t>
            </a:r>
          </a:p>
          <a:p>
            <a:r>
              <a:rPr lang="fr-FR" sz="1200" kern="1200" dirty="0" smtClean="0">
                <a:solidFill>
                  <a:schemeClr val="tx1"/>
                </a:solidFill>
                <a:latin typeface="+mn-lt"/>
                <a:ea typeface="+mn-ea"/>
                <a:cs typeface="+mn-cs"/>
              </a:rPr>
              <a:t>Tant qu’il ne s’intéresse qu’à des généralités (encombrement, disposition, organisation architecturale générale) l’explicite ou libre peut répondre au besoin. Mais dès l’instant où il commence à proposer une architecture fonctionnelle du produit qui devra être déclinée en sous ensembles particuliers, la transmission des intentions de conception devient nécessaire. Le modeleur paramétrique reprend toute sa place avec sa rigueur et ses capacités « de partage d’intelligence ».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Le concepteur dont la fonction est de répondre en tous points au cahier des charges, est centré sur les aspects technologiques du produit. Il est important pour lui d’organiser la traçabilité de ses intentions de conception afin de pérenniser et de faciliter la remise à jour des documents tout aux long de la vie du produit et de ses évolutions. Son outil de prédilection sera donc un outil paramétrique. Il lui permettra de décliner facilement des familles de produit, de sous ensembles ou de composants. Le modeleur paramétrique permet de couvrir l’ensemble des phases de la conception à la définition des composants d’un produit en stockant non</a:t>
            </a:r>
            <a:r>
              <a:rPr lang="fr-FR" sz="1200" kern="1200" baseline="0" dirty="0" smtClean="0">
                <a:solidFill>
                  <a:schemeClr val="tx1"/>
                </a:solidFill>
                <a:latin typeface="+mn-lt"/>
                <a:ea typeface="+mn-ea"/>
                <a:cs typeface="+mn-cs"/>
              </a:rPr>
              <a:t> seulement les intentions du concepteur mais aussi le savoir faire de l’entreprise (règles métiers – règles de fonctionnement…).</a:t>
            </a:r>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fr-FR" sz="1200" kern="1200" dirty="0" smtClean="0">
                <a:solidFill>
                  <a:schemeClr val="tx1"/>
                </a:solidFill>
                <a:latin typeface="+mn-lt"/>
                <a:ea typeface="+mn-ea"/>
                <a:cs typeface="+mn-cs"/>
              </a:rPr>
              <a:t>Lorsque la phase industrialisation passe par de la sous </a:t>
            </a:r>
            <a:r>
              <a:rPr lang="fr-FR" sz="1200" kern="1200" dirty="0" err="1" smtClean="0">
                <a:solidFill>
                  <a:schemeClr val="tx1"/>
                </a:solidFill>
                <a:latin typeface="+mn-lt"/>
                <a:ea typeface="+mn-ea"/>
                <a:cs typeface="+mn-cs"/>
              </a:rPr>
              <a:t>traitance</a:t>
            </a:r>
            <a:r>
              <a:rPr lang="fr-FR" sz="1200" kern="1200" dirty="0" smtClean="0">
                <a:solidFill>
                  <a:schemeClr val="tx1"/>
                </a:solidFill>
                <a:latin typeface="+mn-lt"/>
                <a:ea typeface="+mn-ea"/>
                <a:cs typeface="+mn-cs"/>
              </a:rPr>
              <a:t> ,</a:t>
            </a:r>
            <a:r>
              <a:rPr lang="fr-FR" sz="1200" kern="1200" baseline="0" dirty="0" smtClean="0">
                <a:solidFill>
                  <a:schemeClr val="tx1"/>
                </a:solidFill>
                <a:latin typeface="+mn-lt"/>
                <a:ea typeface="+mn-ea"/>
                <a:cs typeface="+mn-cs"/>
              </a:rPr>
              <a:t> elle</a:t>
            </a:r>
            <a:r>
              <a:rPr lang="fr-FR" sz="1200" kern="1200" dirty="0" smtClean="0">
                <a:solidFill>
                  <a:schemeClr val="tx1"/>
                </a:solidFill>
                <a:latin typeface="+mn-lt"/>
                <a:ea typeface="+mn-ea"/>
                <a:cs typeface="+mn-cs"/>
              </a:rPr>
              <a:t> se fait généralement avec des produits de FAO tiers. Il existe souvent une rupture dans la chaîne numérique (logiciels de FAO non nécessairement intégrés au modeleur source utilisé pour la conception du produit, volonté de la part du concepteur de ne pas transmettre les intentions de conception, etc.). Dans ce cas la transmission du modèle se fait à l’aide de formats de données neutres. A chaque modification opérée sur le modèle est associée une phase de redéfinition de la partie FAO.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Dans cet environnement spécifique, le modeleur explicite ou libre peut trouver sa place. Dans une démarche PPM le sous traitant pourra aisément effectuer des modifications sur le modèle dénué « d’intelligence » pour présenter à son client toute modification.</a:t>
            </a:r>
          </a:p>
          <a:p>
            <a:pPr marL="0" marR="0" indent="0" algn="l" defTabSz="914400" rtl="0" eaLnBrk="1" fontAlgn="auto" latinLnBrk="0" hangingPunct="1">
              <a:lnSpc>
                <a:spcPct val="100000"/>
              </a:lnSpc>
              <a:spcBef>
                <a:spcPts val="60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fr-FR" sz="1200" kern="1200" dirty="0" smtClean="0">
                <a:solidFill>
                  <a:schemeClr val="tx1"/>
                </a:solidFill>
                <a:latin typeface="+mn-lt"/>
                <a:ea typeface="+mn-ea"/>
                <a:cs typeface="+mn-cs"/>
              </a:rPr>
              <a:t>Les relations sous traitant client se traduisent généralement par des échanges bidirectionnels qui compte tenu de la grande variété des outils de CAO utilisés, sont souvent sources de difficultés matérielles importantes. Le client n’est pas forcément équipé de CAO, il a des compétences souvent limités dans les domaines de la conception mais suffisamment de connaissances technologiques pour apporter sa pierre à l’édifice. L’utilisation du modeleur explicite doit lui permettre de proposer des amendements au projet en effectuant les modifications mineures qu’il pourra ensuite retourner à son sous traitant.</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fr-FR" sz="1200" b="1" kern="1200" dirty="0" smtClean="0">
                <a:solidFill>
                  <a:schemeClr val="tx1"/>
                </a:solidFill>
                <a:latin typeface="+mn-lt"/>
                <a:ea typeface="+mn-ea"/>
                <a:cs typeface="+mn-cs"/>
              </a:rPr>
              <a:t>L’explicite va-t-il tout casser ?</a:t>
            </a:r>
            <a:r>
              <a:rPr lang="fr-FR" sz="1200" kern="1200" dirty="0" smtClean="0">
                <a:solidFill>
                  <a:schemeClr val="tx1"/>
                </a:solidFill>
                <a:latin typeface="+mn-lt"/>
                <a:ea typeface="+mn-ea"/>
                <a:cs typeface="+mn-cs"/>
              </a:rPr>
              <a:t>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Alors, on repart 20 ans en arrière ? Non pour trois raisons :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La conception paramétrée à base d’historique reste comme nous venons de le voir, intéressante pour la phase de conception elle-même car elle structure le travail et permet de garder en mémoire l’intention du concepteur. Rappelons qu’elle implique une formation très orientée « méthodologie de conception ». Elle est aussi très adaptée à la réalisation de familles de pièces. </a:t>
            </a:r>
          </a:p>
          <a:p>
            <a:pPr lvl="0"/>
            <a:r>
              <a:rPr lang="fr-FR" sz="1200" kern="1200" dirty="0" smtClean="0">
                <a:solidFill>
                  <a:schemeClr val="tx1"/>
                </a:solidFill>
                <a:latin typeface="+mn-lt"/>
                <a:ea typeface="+mn-ea"/>
                <a:cs typeface="+mn-cs"/>
              </a:rPr>
              <a:t>Ce mode de conception est particulièrement répandu dans les grandes entreprises et les éditeurs de ces produits couvrent plus de 90% du marché de la 3D : clients et vendeurs ne vont pas près à changer leur fusil d’épaule du jour au lendemain. </a:t>
            </a:r>
          </a:p>
          <a:p>
            <a:pPr lvl="0"/>
            <a:r>
              <a:rPr lang="fr-FR" sz="1200" kern="1200" dirty="0" smtClean="0">
                <a:solidFill>
                  <a:schemeClr val="tx1"/>
                </a:solidFill>
                <a:latin typeface="+mn-lt"/>
                <a:ea typeface="+mn-ea"/>
                <a:cs typeface="+mn-cs"/>
              </a:rPr>
              <a:t>Le mode « explicite » est encore perfectible pour certaines modifications. </a:t>
            </a:r>
            <a:br>
              <a:rPr lang="fr-FR" sz="1200" kern="1200" dirty="0" smtClean="0">
                <a:solidFill>
                  <a:schemeClr val="tx1"/>
                </a:solidFill>
                <a:latin typeface="+mn-lt"/>
                <a:ea typeface="+mn-ea"/>
                <a:cs typeface="+mn-cs"/>
              </a:rPr>
            </a:b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Les logiciels « explicites » vont grignoter des parts de marché aux éditeurs actuels, mais surtout pour les sociétés qui exploitent les modèles CAO plus que chez ceux qui les conçoivent et pour les sociétés qui passeront à la 3D. Il est donc vraisemblable que les logiciels vont devoir apprendre à vivre ensemble.</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Mieux, les logiciels du futur proposeront les deux modes de travail, peut-être dans un environnement unique. Siemens PLM Software (ex </a:t>
            </a:r>
            <a:r>
              <a:rPr lang="fr-FR" sz="1200" kern="1200" dirty="0" err="1" smtClean="0">
                <a:solidFill>
                  <a:schemeClr val="tx1"/>
                </a:solidFill>
                <a:latin typeface="+mn-lt"/>
                <a:ea typeface="+mn-ea"/>
                <a:cs typeface="+mn-cs"/>
              </a:rPr>
              <a:t>Uigraphix</a:t>
            </a:r>
            <a:r>
              <a:rPr lang="fr-FR" sz="1200" kern="1200" dirty="0" smtClean="0">
                <a:solidFill>
                  <a:schemeClr val="tx1"/>
                </a:solidFill>
                <a:latin typeface="+mn-lt"/>
                <a:ea typeface="+mn-ea"/>
                <a:cs typeface="+mn-cs"/>
              </a:rPr>
              <a:t>) a introduit cette année un environnement de travail dynamique au sein du logiciel paramétrique NX et de </a:t>
            </a:r>
            <a:r>
              <a:rPr lang="fr-FR" sz="1200" kern="1200" dirty="0" err="1" smtClean="0">
                <a:solidFill>
                  <a:schemeClr val="tx1"/>
                </a:solidFill>
                <a:latin typeface="+mn-lt"/>
                <a:ea typeface="+mn-ea"/>
                <a:cs typeface="+mn-cs"/>
              </a:rPr>
              <a:t>SolidEdge</a:t>
            </a:r>
            <a:r>
              <a:rPr lang="fr-FR" sz="1200" kern="1200" dirty="0" smtClean="0">
                <a:solidFill>
                  <a:schemeClr val="tx1"/>
                </a:solidFill>
                <a:latin typeface="+mn-lt"/>
                <a:ea typeface="+mn-ea"/>
                <a:cs typeface="+mn-cs"/>
              </a:rPr>
              <a:t>.</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PTC, inventeur de la conception paramétrée, a racheté </a:t>
            </a:r>
            <a:r>
              <a:rPr lang="fr-FR" sz="1200" kern="1200" dirty="0" err="1" smtClean="0">
                <a:solidFill>
                  <a:schemeClr val="tx1"/>
                </a:solidFill>
                <a:latin typeface="+mn-lt"/>
                <a:ea typeface="+mn-ea"/>
                <a:cs typeface="+mn-cs"/>
              </a:rPr>
              <a:t>CoCreate</a:t>
            </a:r>
            <a:r>
              <a:rPr lang="fr-FR" sz="1200" kern="1200" dirty="0" smtClean="0">
                <a:solidFill>
                  <a:schemeClr val="tx1"/>
                </a:solidFill>
                <a:latin typeface="+mn-lt"/>
                <a:ea typeface="+mn-ea"/>
                <a:cs typeface="+mn-cs"/>
              </a:rPr>
              <a:t> autant pour sa technologie que pour sa base de clients. Nous trouvons déjà une toute première approche dans la mise à disposition d’outils de modifications dynamiques dans Pro/ENGINEER.</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Reste que tout ceci est une bonne nouvelle pour redynamiser la technologie et donc le marché de la CAO : les utilisateurs y gagneront finalement en disposant d’outils plus souples. Enfin, la modélisation explicite nécessitera une formation plus rapide, et moins orientée « méthodologie de conception». Ceux qui sont formés aux logiciels actuels sauront plus facilement s’adapter que ceux qui ont connu le passage de l’explicite au paramétrique. La révolution devrait donc cette fois, se faire en douceur.</a:t>
            </a:r>
            <a:br>
              <a:rPr lang="fr-FR" sz="1200" kern="1200" dirty="0" smtClean="0">
                <a:solidFill>
                  <a:schemeClr val="tx1"/>
                </a:solidFill>
                <a:latin typeface="+mn-lt"/>
                <a:ea typeface="+mn-ea"/>
                <a:cs typeface="+mn-cs"/>
              </a:rPr>
            </a:br>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dirty="0" smtClean="0"/>
              <a:t>Quelle</a:t>
            </a:r>
            <a:r>
              <a:rPr lang="fr-FR" baseline="0" dirty="0" smtClean="0"/>
              <a:t> utilisation pouvons nous faire de ces deux familles de produits ?</a:t>
            </a:r>
          </a:p>
          <a:p>
            <a:endParaRPr lang="fr-FR" baseline="0" dirty="0" smtClean="0"/>
          </a:p>
          <a:p>
            <a:r>
              <a:rPr lang="fr-FR" baseline="0" dirty="0" smtClean="0"/>
              <a:t>Tout dépend du contexte et de l’objectif de la formation.</a:t>
            </a:r>
          </a:p>
          <a:p>
            <a:endParaRPr lang="fr-FR" baseline="0" dirty="0" smtClean="0"/>
          </a:p>
          <a:p>
            <a:r>
              <a:rPr lang="fr-FR" baseline="0" dirty="0" smtClean="0"/>
              <a:t>Pour les formations pré-BAC (Collège et lycée) l’approche technologique se résume à de l’exploration, de la modification ou de la création rapide et intuitive lors du développement de produits ou prototypes dans une démarche pédagogique de projet. Dans ce cas particulier le temps consacré à l’apprentissage des outils est relativement restreint. Le modeleur Explicite peut répondre aux besoins de manipulations et de modifications de maquettes numériques issues, ou non, de modeleurs paramétriques, et de création de modèles «simples ».</a:t>
            </a:r>
          </a:p>
          <a:p>
            <a:endParaRPr lang="fr-FR" baseline="0" dirty="0" smtClean="0"/>
          </a:p>
          <a:p>
            <a:r>
              <a:rPr lang="fr-FR" baseline="0" dirty="0" smtClean="0"/>
              <a:t>Pour les formations </a:t>
            </a:r>
            <a:r>
              <a:rPr lang="fr-FR" baseline="0" dirty="0" err="1" smtClean="0"/>
              <a:t>professionnalisantes</a:t>
            </a:r>
            <a:r>
              <a:rPr lang="fr-FR" baseline="0" dirty="0" smtClean="0"/>
              <a:t> le choix dépend essentiellement des métiers :</a:t>
            </a:r>
          </a:p>
          <a:p>
            <a:endParaRPr lang="fr-FR" baseline="0" dirty="0" smtClean="0"/>
          </a:p>
          <a:p>
            <a:pPr>
              <a:buFontTx/>
              <a:buChar char="-"/>
            </a:pPr>
            <a:r>
              <a:rPr lang="fr-FR" baseline="0" dirty="0" smtClean="0"/>
              <a:t>Les formations de concepteurs vont s’orienter prioritairement sur des outils paramétriques qui leur permettront d’acquérir la rigueur nécessaire à la mise en place de la traçabilité de « l’intention de conception au modèle ». Ils ne pourront toutefois pas faire abstraction de l’existence des modeleurs explicites (l’outil pourra être à leur disposition, sachant que si nous suivons cette logique de répartition, l’acquisition des modes de fonctionnement des outils explicites aura été déjà faite auparavant).</a:t>
            </a:r>
          </a:p>
          <a:p>
            <a:pPr>
              <a:buFontTx/>
              <a:buChar char="-"/>
            </a:pPr>
            <a:endParaRPr lang="fr-FR" baseline="0" dirty="0" smtClean="0"/>
          </a:p>
          <a:p>
            <a:pPr>
              <a:buFontTx/>
              <a:buChar char="-"/>
            </a:pPr>
            <a:r>
              <a:rPr lang="fr-FR" baseline="0" dirty="0" smtClean="0"/>
              <a:t>Les formations de </a:t>
            </a:r>
            <a:r>
              <a:rPr lang="fr-FR" baseline="0" dirty="0" err="1" smtClean="0"/>
              <a:t>productitiens</a:t>
            </a:r>
            <a:r>
              <a:rPr lang="fr-FR" baseline="0" dirty="0" smtClean="0"/>
              <a:t> devront toucher les deux familles d’outils : l’utilisation de modeleurs explicites pour le travail sur données « mortes » ou importées et le travail en chaîne numérique continue structuré autour d’une unicité du modèle donc en paramétrique.</a:t>
            </a:r>
          </a:p>
          <a:p>
            <a:pPr>
              <a:buFontTx/>
              <a:buChar char="-"/>
            </a:pPr>
            <a:endParaRPr lang="fr-FR" baseline="0" dirty="0" smtClean="0"/>
          </a:p>
          <a:p>
            <a:pPr>
              <a:buFontTx/>
              <a:buChar char="-"/>
            </a:pPr>
            <a:r>
              <a:rPr lang="fr-FR" baseline="0" dirty="0" smtClean="0"/>
              <a:t>Maintenant ne faisons nous pas fausse route. Nous nous interrogeons sur le bien fondé de tel et tel outil pour son aspect ludique, sa facilité de prise en main. Dans des pays comme l’Angleterre la démarche est tout autre. Leur objectif est d’utiliser des outils largement diffusés dans le monde industriel et de trouver l’aspect ludique dans la démarche de projet. L’utilisation de l’outil CAO est développé dès le plus jeune âge …</a:t>
            </a:r>
          </a:p>
          <a:p>
            <a:pPr>
              <a:buFontTx/>
              <a:buChar char="-"/>
            </a:pPr>
            <a:r>
              <a:rPr lang="fr-FR" baseline="0" dirty="0" smtClean="0"/>
              <a:t>Lorsque l’on se penche sur ce qui se passe dans le reste de l’</a:t>
            </a:r>
            <a:r>
              <a:rPr lang="fr-FR" baseline="0" dirty="0" err="1" smtClean="0"/>
              <a:t>europe</a:t>
            </a:r>
            <a:r>
              <a:rPr lang="fr-FR" baseline="0" dirty="0" smtClean="0"/>
              <a:t>, nous constatons que la problématique que nous nous posons autour de l’utilisation de l’explicite est purement franco française.</a:t>
            </a:r>
          </a:p>
          <a:p>
            <a:pPr>
              <a:buFontTx/>
              <a:buChar char="-"/>
            </a:pPr>
            <a:endParaRPr lang="fr-FR" baseline="0" dirty="0" smtClean="0"/>
          </a:p>
          <a:p>
            <a:pPr>
              <a:buFontTx/>
              <a:buChar char="-"/>
            </a:pPr>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dirty="0" smtClean="0"/>
              <a:t>Après une enquête auprès</a:t>
            </a:r>
            <a:r>
              <a:rPr lang="fr-FR" baseline="0" dirty="0" smtClean="0"/>
              <a:t> de différents contacts « éditeurs et utilisateurs» tant en France qu’à l’étranger il s’avère que la question de l’utilisation d’un modeleur paramétrique ou explicite  semble être très franco-française. L’utilisation des modeleurs explicites dans certains pays européens (Allemagne, Autriche, Belgique) tient à l’existence même du plus ancien des outils explicites qu’était One </a:t>
            </a:r>
            <a:r>
              <a:rPr lang="fr-FR" baseline="0" dirty="0" err="1" smtClean="0"/>
              <a:t>Space</a:t>
            </a:r>
            <a:r>
              <a:rPr lang="fr-FR" baseline="0" dirty="0" smtClean="0"/>
              <a:t> de </a:t>
            </a:r>
            <a:r>
              <a:rPr lang="fr-FR" baseline="0" dirty="0" err="1" smtClean="0"/>
              <a:t>Cocreate</a:t>
            </a:r>
            <a:r>
              <a:rPr lang="fr-FR" baseline="0" dirty="0" smtClean="0"/>
              <a:t>. Ce dernier était le premier outil à présenter la possibilité de mixer des données numériques issues de modeleurs divers et variés, à autoriser les simulations et à faciliter les modifications dans des contextes d’assemblage. Sa présentation lors d’un MICAD dans les années 90 avait fait sensation.</a:t>
            </a:r>
          </a:p>
          <a:p>
            <a:r>
              <a:rPr lang="fr-FR" baseline="0" dirty="0" smtClean="0"/>
              <a:t>Toutefois certains utilisateurs qui ont basculés partiellement sur le paramétrique après de nombreuses années de travail dans un environnement explicite, sont convaincus de l’utilité et du bien fait de l’</a:t>
            </a:r>
            <a:r>
              <a:rPr lang="fr-FR" baseline="0" dirty="0" err="1" smtClean="0"/>
              <a:t>encapsulage</a:t>
            </a:r>
            <a:r>
              <a:rPr lang="fr-FR" baseline="0" dirty="0" smtClean="0"/>
              <a:t> des intentions de conception et du savoir faire entreprise dans les modèles. Ils reconnaissent passer des fois un peu plus de temps à réfléchir sur l’organisation de leur maquette numérique mais avec un regard plus fin sur l’approche fonctionnelle. Cette soit disant perte de temps se retrouve lors de la création de nouvelles versions ou de l’évolution du produit.</a:t>
            </a:r>
          </a:p>
          <a:p>
            <a:r>
              <a:rPr lang="fr-FR" baseline="0" dirty="0" smtClean="0"/>
              <a:t>Quant à l’utilisation des modeleurs dans les milieux éducatifs nos collègues anglo-saxons ont pris le parti de regarder l’état du marché au travers d’enquêtes professionnelles. Leur choix s’est porté sur les modeleurs paramétriques. Nous avons tendance à nous demander si l’explicite n’est pas la solution pour générer de la motivation auprès des jeunes. « Un professeur de construction anglais me disait peu importe l’outil c’est ce que nous faisons autour qui suscite de l’intérêt. Le contenu des projets souvent pluridisciplinaires créent de la motivation et de l’émulation dans les groupes de technologie. Les outils ne sont et ne restent que des outils. »</a:t>
            </a:r>
          </a:p>
          <a:p>
            <a:r>
              <a:rPr lang="fr-FR" baseline="0" dirty="0" smtClean="0"/>
              <a:t>Les modeleurs explicites ne font guère parler d’eux. </a:t>
            </a:r>
          </a:p>
          <a:p>
            <a:r>
              <a:rPr lang="fr-FR" baseline="0" dirty="0" smtClean="0"/>
              <a:t>Les effets d’annonce marketing ont toutefois eu pour effet de faire réfléchir les éditeurs historiques qui sous la forme d’acquisition ou de développements spécifiques envisagent d’intégrer certaines fonctionnalités explicites à leurs outils sans pour autant perdre la notion d’historique et de capitalisation d’intention de conception.</a:t>
            </a:r>
          </a:p>
          <a:p>
            <a:endParaRPr lang="fr-FR" baseline="0" dirty="0" smtClean="0"/>
          </a:p>
          <a:p>
            <a:endParaRPr lang="fr-FR" baseline="0"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16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Dans un premier temps nous allons présenter rapidement les caractéristiques actuelles des deux grandes familles de modeleurs que sont :</a:t>
            </a:r>
          </a:p>
          <a:p>
            <a:pPr>
              <a:buFont typeface="Arial" pitchFamily="34" charset="0"/>
              <a:buChar char="•"/>
            </a:pPr>
            <a:r>
              <a:rPr lang="fr-FR" sz="1200" kern="1200" dirty="0" smtClean="0">
                <a:solidFill>
                  <a:schemeClr val="tx1"/>
                </a:solidFill>
                <a:latin typeface="+mn-lt"/>
                <a:ea typeface="+mn-ea"/>
                <a:cs typeface="+mn-cs"/>
              </a:rPr>
              <a:t>Les modeleurs paramétriques,</a:t>
            </a:r>
          </a:p>
          <a:p>
            <a:pPr>
              <a:buFont typeface="Arial" pitchFamily="34" charset="0"/>
              <a:buChar char="•"/>
            </a:pPr>
            <a:r>
              <a:rPr lang="fr-FR" sz="1200" kern="1200" dirty="0" smtClean="0">
                <a:solidFill>
                  <a:schemeClr val="tx1"/>
                </a:solidFill>
                <a:latin typeface="+mn-lt"/>
                <a:ea typeface="+mn-ea"/>
                <a:cs typeface="+mn-cs"/>
              </a:rPr>
              <a:t>Les modeleurs explicites, dits aussi directs ou libres.</a:t>
            </a:r>
          </a:p>
          <a:p>
            <a:r>
              <a:rPr lang="fr-FR" sz="1200" kern="1200" dirty="0" smtClean="0">
                <a:solidFill>
                  <a:schemeClr val="tx1"/>
                </a:solidFill>
                <a:latin typeface="+mn-lt"/>
                <a:ea typeface="+mn-ea"/>
                <a:cs typeface="+mn-cs"/>
              </a:rPr>
              <a:t>Je suppose qu’à cet instant vous avez tous entendu parler de modeleurs paramétriques et peut</a:t>
            </a:r>
            <a:r>
              <a:rPr lang="fr-FR" sz="1200" kern="1200" baseline="0" dirty="0" smtClean="0">
                <a:solidFill>
                  <a:schemeClr val="tx1"/>
                </a:solidFill>
                <a:latin typeface="+mn-lt"/>
                <a:ea typeface="+mn-ea"/>
                <a:cs typeface="+mn-cs"/>
              </a:rPr>
              <a:t> être entendu de ci de là parler des modeleurs explicites. Mais que se cache-t-il derrière ces qualificatifs.</a:t>
            </a:r>
            <a:endParaRPr lang="fr-FR" sz="1200" kern="1200" dirty="0" smtClean="0">
              <a:solidFill>
                <a:schemeClr val="tx1"/>
              </a:solidFill>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sz="1200" kern="1200" dirty="0" smtClean="0">
                <a:solidFill>
                  <a:schemeClr val="tx1"/>
                </a:solidFill>
                <a:latin typeface="+mn-lt"/>
                <a:ea typeface="+mn-ea"/>
                <a:cs typeface="+mn-cs"/>
              </a:rPr>
              <a:t>La première famille de modeleurs née dans les années 1990 est basée sur une  organisation de fonctions (</a:t>
            </a:r>
            <a:r>
              <a:rPr lang="fr-FR" sz="1200" kern="1200" dirty="0" err="1" smtClean="0">
                <a:solidFill>
                  <a:schemeClr val="tx1"/>
                </a:solidFill>
                <a:latin typeface="+mn-lt"/>
                <a:ea typeface="+mn-ea"/>
                <a:cs typeface="+mn-cs"/>
              </a:rPr>
              <a:t>feature</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based</a:t>
            </a:r>
            <a:r>
              <a:rPr lang="fr-FR" sz="1200" kern="1200" dirty="0" smtClean="0">
                <a:solidFill>
                  <a:schemeClr val="tx1"/>
                </a:solidFill>
                <a:latin typeface="+mn-lt"/>
                <a:ea typeface="+mn-ea"/>
                <a:cs typeface="+mn-cs"/>
              </a:rPr>
              <a:t>).  Ces systèmes paramétriques contiennent la représentation géométrique et/ou topologique de l'objet, l'ensemble des paramètres caractéristiques de l'objet, ainsi que l'ensemble des contraintes, (équations ou fonctions,) appliquées à l'objet. </a:t>
            </a:r>
          </a:p>
          <a:p>
            <a:r>
              <a:rPr lang="fr-FR" sz="1200" kern="1200" dirty="0" smtClean="0">
                <a:solidFill>
                  <a:schemeClr val="tx1"/>
                </a:solidFill>
                <a:latin typeface="+mn-lt"/>
                <a:ea typeface="+mn-ea"/>
                <a:cs typeface="+mn-cs"/>
              </a:rPr>
              <a:t>La  modélisation paramétrique enregistre non seulement la géométrie explicite de l'objet conçu (on parle, dans ce cas, "d'objet paramétrique" ou "d'instance courante"), mais aussi un mécanisme capable de la réévaluer lorsque certains paramètres sont modifiés (on parle dans ce cas du "processus de conception", des "gestes constructifs" ou encore de la "spécification paramétrique"). Les systèmes paramétriques actuels sont qualifiés d "historiques" car la spécification paramétrique qu'ils utilisent peut être considérée comme une composition de fonctions de modélisation, où chaque fonction est attachée, via ses paramètres, à des entités topologiques définies à une étape antérieure du modèle.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Ces modeleurs paramétriques sont utilisés pour créer des modèles structurés. Associés à une arborescence historique de construction les intentions de conception sont matérialisées par des liens de parenté forts. La prise en compte du modèle créé par une tierce personne passe par une lecture approfondie de l’historique de construction et donc par l’appropriation des intentions du concepteur source.</a:t>
            </a:r>
            <a:br>
              <a:rPr lang="fr-FR" sz="1200" kern="1200" dirty="0" smtClean="0">
                <a:solidFill>
                  <a:schemeClr val="tx1"/>
                </a:solidFill>
                <a:latin typeface="+mn-lt"/>
                <a:ea typeface="+mn-ea"/>
                <a:cs typeface="+mn-cs"/>
              </a:rPr>
            </a:br>
            <a:r>
              <a:rPr lang="fr-FR" sz="1200" kern="1200" dirty="0" smtClean="0">
                <a:solidFill>
                  <a:schemeClr val="tx1"/>
                </a:solidFill>
                <a:latin typeface="+mn-lt"/>
                <a:ea typeface="+mn-ea"/>
                <a:cs typeface="+mn-cs"/>
              </a:rPr>
              <a:t>Toute modification du modèle passe par cette phase d’appropriation. Si une intention de conception doit évoluer, l’arbre de construction sera réorganisé de façon à traduire la nouvelle intention.</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fr-FR" sz="1200" kern="1200" dirty="0" smtClean="0">
                <a:solidFill>
                  <a:schemeClr val="tx1"/>
                </a:solidFill>
                <a:latin typeface="+mn-lt"/>
                <a:ea typeface="+mn-ea"/>
                <a:cs typeface="+mn-cs"/>
              </a:rPr>
              <a:t>CATIA, Pro </a:t>
            </a:r>
            <a:r>
              <a:rPr lang="fr-FR" sz="1200" kern="1200" dirty="0" err="1" smtClean="0">
                <a:solidFill>
                  <a:schemeClr val="tx1"/>
                </a:solidFill>
                <a:latin typeface="+mn-lt"/>
                <a:ea typeface="+mn-ea"/>
                <a:cs typeface="+mn-cs"/>
              </a:rPr>
              <a:t>Engineer</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Unigraphics</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CADDs</a:t>
            </a:r>
            <a:r>
              <a:rPr lang="fr-FR" sz="1200" kern="1200" dirty="0" smtClean="0">
                <a:solidFill>
                  <a:schemeClr val="tx1"/>
                </a:solidFill>
                <a:latin typeface="+mn-lt"/>
                <a:ea typeface="+mn-ea"/>
                <a:cs typeface="+mn-cs"/>
              </a:rPr>
              <a:t> utilisés par les grands donneurs d’ordres que sont l’industrie aéronautique, navale et automobile, </a:t>
            </a:r>
            <a:r>
              <a:rPr lang="fr-FR" sz="1200" kern="1200" dirty="0" err="1" smtClean="0">
                <a:solidFill>
                  <a:schemeClr val="tx1"/>
                </a:solidFill>
                <a:latin typeface="+mn-lt"/>
                <a:ea typeface="+mn-ea"/>
                <a:cs typeface="+mn-cs"/>
              </a:rPr>
              <a:t>Kompass</a:t>
            </a:r>
            <a:r>
              <a:rPr lang="fr-FR" sz="1200" kern="1200" dirty="0" smtClean="0">
                <a:solidFill>
                  <a:schemeClr val="tx1"/>
                </a:solidFill>
                <a:latin typeface="+mn-lt"/>
                <a:ea typeface="+mn-ea"/>
                <a:cs typeface="+mn-cs"/>
              </a:rPr>
              <a:t> 3D (pays de l’est)</a:t>
            </a:r>
          </a:p>
          <a:p>
            <a:pPr lvl="0"/>
            <a:r>
              <a:rPr lang="fr-FR" sz="1200" kern="1200" dirty="0" err="1" smtClean="0">
                <a:solidFill>
                  <a:schemeClr val="tx1"/>
                </a:solidFill>
                <a:latin typeface="+mn-lt"/>
                <a:ea typeface="+mn-ea"/>
                <a:cs typeface="+mn-cs"/>
              </a:rPr>
              <a:t>Inventor</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SolidWorks</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SolidEdge</a:t>
            </a:r>
            <a:r>
              <a:rPr lang="fr-FR" sz="1200" kern="1200" dirty="0" smtClean="0">
                <a:solidFill>
                  <a:schemeClr val="tx1"/>
                </a:solidFill>
                <a:latin typeface="+mn-lt"/>
                <a:ea typeface="+mn-ea"/>
                <a:cs typeface="+mn-cs"/>
              </a:rPr>
              <a:t>, TopSolid,Think3, outils positionnés  comme complémentaires aux précédents se voulant d’un abord plus facile et destinés aux conceptions de « produit/outillage ». Outils CAO privilégiés des PME.</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modélisation explicite, dites aussi libre ou directe correspond à une approche pate à modeler. Les modeleurs de cette famille permettent de créer et de modifier sans contrainte les modèles  par manipulation directe de la géométrie.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Les modeleurs explicites ou libres ne s’intéressent qu’à la topologie du modèle. Ils permettent de modéliser des composants à l’image de ce que nous faisions avec les premiers modeleurs volumique des années 80, mais avec les moyens  technologiques d’aujourd’hui. Tout modèle est construit en définissant  son enveloppe à l’aide de fonctions de création similaires à celles utilisées par les modeleurs paramétriques. Toutefois l’approche de création se veut plus libre  (sans contrainte). Ainsi toute face du modèle pourra être déplacée tant en translation qu’en rotation suivant une direction particulière. Ces modifications effectuées avec une grande facilité permettent d’obtenir rapidement des résultats « </a:t>
            </a:r>
            <a:r>
              <a:rPr lang="fr-FR" sz="1200" kern="1200" dirty="0" err="1" smtClean="0">
                <a:solidFill>
                  <a:schemeClr val="tx1"/>
                </a:solidFill>
                <a:latin typeface="+mn-lt"/>
                <a:ea typeface="+mn-ea"/>
                <a:cs typeface="+mn-cs"/>
              </a:rPr>
              <a:t>bluffants</a:t>
            </a:r>
            <a:r>
              <a:rPr lang="fr-FR" sz="1200" kern="1200" dirty="0" smtClean="0">
                <a:solidFill>
                  <a:schemeClr val="tx1"/>
                </a:solidFill>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lvl="0"/>
            <a:r>
              <a:rPr lang="fr-FR" sz="1200" kern="1200" dirty="0" smtClean="0">
                <a:solidFill>
                  <a:schemeClr val="tx1"/>
                </a:solidFill>
                <a:latin typeface="+mn-lt"/>
                <a:ea typeface="+mn-ea"/>
                <a:cs typeface="+mn-cs"/>
              </a:rPr>
              <a:t>One </a:t>
            </a:r>
            <a:r>
              <a:rPr lang="fr-FR" sz="1200" kern="1200" dirty="0" err="1" smtClean="0">
                <a:solidFill>
                  <a:schemeClr val="tx1"/>
                </a:solidFill>
                <a:latin typeface="+mn-lt"/>
                <a:ea typeface="+mn-ea"/>
                <a:cs typeface="+mn-cs"/>
              </a:rPr>
              <a:t>space</a:t>
            </a:r>
            <a:r>
              <a:rPr lang="fr-FR" sz="1200" kern="1200" dirty="0" smtClean="0">
                <a:solidFill>
                  <a:schemeClr val="tx1"/>
                </a:solidFill>
                <a:latin typeface="+mn-lt"/>
                <a:ea typeface="+mn-ea"/>
                <a:cs typeface="+mn-cs"/>
              </a:rPr>
              <a:t> de </a:t>
            </a:r>
            <a:r>
              <a:rPr lang="fr-FR" sz="1200" kern="1200" dirty="0" err="1" smtClean="0">
                <a:solidFill>
                  <a:schemeClr val="tx1"/>
                </a:solidFill>
                <a:latin typeface="+mn-lt"/>
                <a:ea typeface="+mn-ea"/>
                <a:cs typeface="+mn-cs"/>
              </a:rPr>
              <a:t>CoCreate</a:t>
            </a:r>
            <a:r>
              <a:rPr lang="fr-FR" sz="1200" kern="1200" dirty="0" smtClean="0">
                <a:solidFill>
                  <a:schemeClr val="tx1"/>
                </a:solidFill>
                <a:latin typeface="+mn-lt"/>
                <a:ea typeface="+mn-ea"/>
                <a:cs typeface="+mn-cs"/>
              </a:rPr>
              <a:t> (initiateur depuis longtemps de cette technologie) [racheté voilà près de 3 ans par PTC),</a:t>
            </a:r>
          </a:p>
          <a:p>
            <a:pPr lvl="0"/>
            <a:r>
              <a:rPr lang="fr-FR" sz="1200" kern="1200" dirty="0" err="1" smtClean="0">
                <a:solidFill>
                  <a:schemeClr val="tx1"/>
                </a:solidFill>
                <a:latin typeface="+mn-lt"/>
                <a:ea typeface="+mn-ea"/>
                <a:cs typeface="+mn-cs"/>
              </a:rPr>
              <a:t>Spaceclaim</a:t>
            </a:r>
            <a:r>
              <a:rPr lang="fr-FR" sz="1200" kern="1200" dirty="0" smtClean="0">
                <a:solidFill>
                  <a:schemeClr val="tx1"/>
                </a:solidFill>
                <a:latin typeface="+mn-lt"/>
                <a:ea typeface="+mn-ea"/>
                <a:cs typeface="+mn-cs"/>
              </a:rPr>
              <a:t> le nouveau venu qui a fait parlé de cette technologie (pour la petite histoire ses fondateurs ont été les fondateurs de PTC et </a:t>
            </a:r>
            <a:r>
              <a:rPr lang="fr-FR" sz="1200" kern="1200" dirty="0" err="1" smtClean="0">
                <a:solidFill>
                  <a:schemeClr val="tx1"/>
                </a:solidFill>
                <a:latin typeface="+mn-lt"/>
                <a:ea typeface="+mn-ea"/>
                <a:cs typeface="+mn-cs"/>
              </a:rPr>
              <a:t>SolidWorks</a:t>
            </a:r>
            <a:r>
              <a:rPr lang="fr-FR" sz="1200" kern="1200" dirty="0" smtClean="0">
                <a:solidFill>
                  <a:schemeClr val="tx1"/>
                </a:solidFill>
                <a:latin typeface="+mn-lt"/>
                <a:ea typeface="+mn-ea"/>
                <a:cs typeface="+mn-cs"/>
              </a:rPr>
              <a:t>)</a:t>
            </a:r>
          </a:p>
          <a:p>
            <a:pPr lvl="0"/>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Synchronous</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Technology</a:t>
            </a:r>
            <a:r>
              <a:rPr lang="fr-FR" sz="1200" kern="1200" dirty="0" smtClean="0">
                <a:solidFill>
                  <a:schemeClr val="tx1"/>
                </a:solidFill>
                <a:latin typeface="+mn-lt"/>
                <a:ea typeface="+mn-ea"/>
                <a:cs typeface="+mn-cs"/>
              </a:rPr>
              <a:t> » la technologie de modélisation explicite de Siemens (propriétaire de UG [</a:t>
            </a:r>
            <a:r>
              <a:rPr lang="fr-FR" sz="1200" kern="1200" dirty="0" err="1" smtClean="0">
                <a:solidFill>
                  <a:schemeClr val="tx1"/>
                </a:solidFill>
                <a:latin typeface="+mn-lt"/>
                <a:ea typeface="+mn-ea"/>
                <a:cs typeface="+mn-cs"/>
              </a:rPr>
              <a:t>Unigraphics</a:t>
            </a:r>
            <a:r>
              <a:rPr lang="fr-FR" sz="1200" kern="1200" dirty="0" smtClean="0">
                <a:solidFill>
                  <a:schemeClr val="tx1"/>
                </a:solidFill>
                <a:latin typeface="+mn-lt"/>
                <a:ea typeface="+mn-ea"/>
                <a:cs typeface="+mn-cs"/>
              </a:rPr>
              <a:t>] – qui se veut un produit très proche des solutions proposées par </a:t>
            </a:r>
            <a:r>
              <a:rPr lang="fr-FR" sz="1200" kern="1200" dirty="0" err="1" smtClean="0">
                <a:solidFill>
                  <a:schemeClr val="tx1"/>
                </a:solidFill>
                <a:latin typeface="+mn-lt"/>
                <a:ea typeface="+mn-ea"/>
                <a:cs typeface="+mn-cs"/>
              </a:rPr>
              <a:t>CoCreate</a:t>
            </a:r>
            <a:r>
              <a:rPr lang="fr-FR" sz="1200" kern="1200" dirty="0" smtClean="0">
                <a:solidFill>
                  <a:schemeClr val="tx1"/>
                </a:solidFill>
                <a:latin typeface="+mn-lt"/>
                <a:ea typeface="+mn-ea"/>
                <a:cs typeface="+mn-cs"/>
              </a:rPr>
              <a:t> et </a:t>
            </a:r>
            <a:r>
              <a:rPr lang="fr-FR" sz="1200" kern="1200" dirty="0" err="1" smtClean="0">
                <a:solidFill>
                  <a:schemeClr val="tx1"/>
                </a:solidFill>
                <a:latin typeface="+mn-lt"/>
                <a:ea typeface="+mn-ea"/>
                <a:cs typeface="+mn-cs"/>
              </a:rPr>
              <a:t>Spaceclaim</a:t>
            </a:r>
            <a:r>
              <a:rPr lang="fr-FR" sz="1200" kern="120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err="1" smtClean="0">
                <a:solidFill>
                  <a:schemeClr val="tx1"/>
                </a:solidFill>
                <a:latin typeface="+mn-lt"/>
                <a:ea typeface="+mn-ea"/>
                <a:cs typeface="+mn-cs"/>
              </a:rPr>
              <a:t>Catia</a:t>
            </a:r>
            <a:r>
              <a:rPr lang="fr-FR" sz="1200" kern="1200" dirty="0" smtClean="0">
                <a:solidFill>
                  <a:schemeClr val="tx1"/>
                </a:solidFill>
                <a:latin typeface="+mn-lt"/>
                <a:ea typeface="+mn-ea"/>
                <a:cs typeface="+mn-cs"/>
              </a:rPr>
              <a:t> live Shape (module de </a:t>
            </a:r>
            <a:r>
              <a:rPr lang="fr-FR" sz="1200" kern="1200" dirty="0" err="1" smtClean="0">
                <a:solidFill>
                  <a:schemeClr val="tx1"/>
                </a:solidFill>
                <a:latin typeface="+mn-lt"/>
                <a:ea typeface="+mn-ea"/>
                <a:cs typeface="+mn-cs"/>
              </a:rPr>
              <a:t>Catia</a:t>
            </a:r>
            <a:r>
              <a:rPr lang="fr-FR" sz="1200" kern="1200" dirty="0" smtClean="0">
                <a:solidFill>
                  <a:schemeClr val="tx1"/>
                </a:solidFill>
                <a:latin typeface="+mn-lt"/>
                <a:ea typeface="+mn-ea"/>
                <a:cs typeface="+mn-cs"/>
              </a:rPr>
              <a:t> V6)</a:t>
            </a:r>
          </a:p>
          <a:p>
            <a:pPr lvl="0"/>
            <a:r>
              <a:rPr lang="fr-FR" sz="1200" kern="1200" dirty="0" err="1" smtClean="0">
                <a:solidFill>
                  <a:schemeClr val="tx1"/>
                </a:solidFill>
                <a:latin typeface="+mn-lt"/>
                <a:ea typeface="+mn-ea"/>
                <a:cs typeface="+mn-cs"/>
              </a:rPr>
              <a:t>Rhinoceros</a:t>
            </a:r>
            <a:r>
              <a:rPr lang="fr-FR" sz="1200" kern="1200" dirty="0" smtClean="0">
                <a:solidFill>
                  <a:schemeClr val="tx1"/>
                </a:solidFill>
                <a:latin typeface="+mn-lt"/>
                <a:ea typeface="+mn-ea"/>
                <a:cs typeface="+mn-cs"/>
              </a:rPr>
              <a:t> (</a:t>
            </a:r>
            <a:r>
              <a:rPr lang="fr-FR" sz="1200" u="none" strike="noStrike" kern="1200" dirty="0" smtClean="0">
                <a:solidFill>
                  <a:schemeClr val="tx1"/>
                </a:solidFill>
                <a:latin typeface="+mn-lt"/>
                <a:ea typeface="+mn-ea"/>
                <a:cs typeface="+mn-cs"/>
                <a:hlinkClick r:id="rId3"/>
              </a:rPr>
              <a:t>Robert </a:t>
            </a:r>
            <a:r>
              <a:rPr lang="fr-FR" sz="1200" u="none" strike="noStrike" kern="1200" dirty="0" err="1" smtClean="0">
                <a:solidFill>
                  <a:schemeClr val="tx1"/>
                </a:solidFill>
                <a:latin typeface="+mn-lt"/>
                <a:ea typeface="+mn-ea"/>
                <a:cs typeface="+mn-cs"/>
                <a:hlinkClick r:id="rId3"/>
              </a:rPr>
              <a:t>McNeel</a:t>
            </a:r>
            <a:r>
              <a:rPr lang="fr-FR" sz="1200" u="none" strike="noStrike" kern="1200" dirty="0" smtClean="0">
                <a:solidFill>
                  <a:schemeClr val="tx1"/>
                </a:solidFill>
                <a:latin typeface="+mn-lt"/>
                <a:ea typeface="+mn-ea"/>
                <a:cs typeface="+mn-cs"/>
                <a:hlinkClick r:id="rId3"/>
              </a:rPr>
              <a:t> &amp; Associates </a:t>
            </a:r>
            <a:r>
              <a:rPr lang="fr-FR" sz="1200" kern="1200" dirty="0" smtClean="0">
                <a:solidFill>
                  <a:schemeClr val="tx1"/>
                </a:solidFill>
                <a:latin typeface="+mn-lt"/>
                <a:ea typeface="+mn-ea"/>
                <a:cs typeface="+mn-cs"/>
              </a:rPr>
              <a:t>)</a:t>
            </a:r>
          </a:p>
          <a:p>
            <a:pPr lvl="0"/>
            <a:r>
              <a:rPr lang="fr-FR" sz="1200" kern="1200" dirty="0" err="1" smtClean="0">
                <a:solidFill>
                  <a:schemeClr val="tx1"/>
                </a:solidFill>
                <a:latin typeface="+mn-lt"/>
                <a:ea typeface="+mn-ea"/>
                <a:cs typeface="+mn-cs"/>
              </a:rPr>
              <a:t>KeyCreator</a:t>
            </a:r>
            <a:r>
              <a:rPr lang="fr-FR" sz="1200" kern="1200" dirty="0" smtClean="0">
                <a:solidFill>
                  <a:schemeClr val="tx1"/>
                </a:solidFill>
                <a:latin typeface="+mn-lt"/>
                <a:ea typeface="+mn-ea"/>
                <a:cs typeface="+mn-cs"/>
              </a:rPr>
              <a:t> outil de modélisation explicite ayant succédé à CADKEY (ce produit est généralement associé à </a:t>
            </a:r>
            <a:r>
              <a:rPr lang="fr-FR" sz="1200" kern="1200" dirty="0" err="1" smtClean="0">
                <a:solidFill>
                  <a:schemeClr val="tx1"/>
                </a:solidFill>
                <a:latin typeface="+mn-lt"/>
                <a:ea typeface="+mn-ea"/>
                <a:cs typeface="+mn-cs"/>
              </a:rPr>
              <a:t>SurfCAM</a:t>
            </a:r>
            <a:r>
              <a:rPr lang="fr-FR" sz="1200" kern="1200" dirty="0" smtClean="0">
                <a:solidFill>
                  <a:schemeClr val="tx1"/>
                </a:solidFill>
                <a:latin typeface="+mn-lt"/>
                <a:ea typeface="+mn-ea"/>
                <a:cs typeface="+mn-cs"/>
              </a:rPr>
              <a:t>  [FAO]).</a:t>
            </a:r>
          </a:p>
          <a:p>
            <a:pPr lvl="0"/>
            <a:r>
              <a:rPr lang="fr-FR" sz="1200" kern="1200" dirty="0" err="1" smtClean="0">
                <a:solidFill>
                  <a:schemeClr val="tx1"/>
                </a:solidFill>
                <a:latin typeface="+mn-lt"/>
                <a:ea typeface="+mn-ea"/>
                <a:cs typeface="+mn-cs"/>
              </a:rPr>
              <a:t>Inventor</a:t>
            </a:r>
            <a:r>
              <a:rPr lang="fr-FR" sz="1200" kern="1200" dirty="0" smtClean="0">
                <a:solidFill>
                  <a:schemeClr val="tx1"/>
                </a:solidFill>
                <a:latin typeface="+mn-lt"/>
                <a:ea typeface="+mn-ea"/>
                <a:cs typeface="+mn-cs"/>
              </a:rPr>
              <a:t> Fusion (</a:t>
            </a:r>
            <a:r>
              <a:rPr lang="fr-FR" sz="1200" kern="1200" dirty="0" err="1" smtClean="0">
                <a:solidFill>
                  <a:schemeClr val="tx1"/>
                </a:solidFill>
                <a:latin typeface="+mn-lt"/>
                <a:ea typeface="+mn-ea"/>
                <a:cs typeface="+mn-cs"/>
              </a:rPr>
              <a:t>Autodesk</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Labs</a:t>
            </a:r>
            <a:r>
              <a:rPr lang="fr-FR" sz="1200" kern="1200" dirty="0" smtClean="0">
                <a:solidFill>
                  <a:schemeClr val="tx1"/>
                </a:solidFill>
                <a:latin typeface="+mn-lt"/>
                <a:ea typeface="+mn-ea"/>
                <a:cs typeface="+mn-cs"/>
              </a:rPr>
              <a:t>) en cours de création et disponible en téléchargement libre</a:t>
            </a:r>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mieux comprendre la différence entre modeleur paramétrique et modeleur</a:t>
            </a:r>
            <a:r>
              <a:rPr lang="fr-FR" baseline="0" dirty="0" smtClean="0"/>
              <a:t> explicite, rien de tel qu’une petite démonstration. </a:t>
            </a:r>
          </a:p>
          <a:p>
            <a:r>
              <a:rPr lang="fr-FR" baseline="0" dirty="0" smtClean="0"/>
              <a:t>La pièce que nous allons représenter est un étrier destiné à recevoir deux actionneurs qui agissent de façon symétrique sur un composant central. </a:t>
            </a:r>
          </a:p>
          <a:p>
            <a:r>
              <a:rPr lang="fr-FR" baseline="0" dirty="0" smtClean="0"/>
              <a:t>Sur cette diapo nous avons le croquis représentant l’organisation «  fonctionnelle » de l’étrier et les deux modèles réalisés avec des modeleurs paramétriques puis explicites.</a:t>
            </a:r>
          </a:p>
          <a:p>
            <a:r>
              <a:rPr lang="fr-FR" baseline="0" dirty="0" smtClean="0"/>
              <a:t>A première vue rien ne les distingue. Pourtant la différence est très importante.</a:t>
            </a:r>
          </a:p>
          <a:p>
            <a:r>
              <a:rPr lang="fr-FR" baseline="0" dirty="0" smtClean="0"/>
              <a:t>Nous n’allons pas passer du temps à créer le modèle paramétrique, nous consulterons simplement sa structure. Par contre nous allons créer le modèle explicite.</a:t>
            </a:r>
          </a:p>
          <a:p>
            <a:endParaRPr lang="fr-FR" baseline="0" dirty="0" smtClean="0"/>
          </a:p>
          <a:p>
            <a:r>
              <a:rPr lang="fr-FR" baseline="0" dirty="0" smtClean="0"/>
              <a:t>----suite à la démo ---------</a:t>
            </a:r>
          </a:p>
          <a:p>
            <a:r>
              <a:rPr lang="fr-FR" baseline="0" dirty="0" smtClean="0"/>
              <a:t>Nous constatons que la modélisation de l’étrier se fait sans contrainte particulière. Nous ne nous occupons que de l’aspect général externe. Lorsque nous avons besoin de dimensions précises nous pouvons faire appel à un outil  spécifique qui nous permet de placer une cote de pilotage. Mais cette dernière est volatile. Nous ne pourrons la retrouver en mise en plan. La notion de schéma de cotation n’existe pas.</a:t>
            </a:r>
          </a:p>
          <a:p>
            <a:r>
              <a:rPr lang="fr-FR" baseline="0" dirty="0" smtClean="0"/>
              <a:t>Si nous passons sur le modèle paramétrique nous voyons que la structure de la pièce a été construite autour de ses aspects fonctionnels. Les informations de liaison aux composants voisin ainsi que le schéma de cotation est en grande partie stocké dans le squelette. Ce dernier regorge d’intentions de conception.</a:t>
            </a:r>
          </a:p>
          <a:p>
            <a:endParaRPr lang="fr-FR" baseline="0"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 partir des différentes constatations</a:t>
            </a:r>
            <a:r>
              <a:rPr lang="fr-FR" baseline="0" dirty="0" smtClean="0"/>
              <a:t> que nous avons pu faire il devient aisé de faire une comparaison sur certaines fonctionnalités clés des modeleurs.</a:t>
            </a:r>
          </a:p>
          <a:p>
            <a:r>
              <a:rPr lang="fr-FR" baseline="0" dirty="0" smtClean="0"/>
              <a:t>A retenir en premier la notion de description fonctionnelle d’un modèle, l’intérêt du paramétrage du modèle et de l’</a:t>
            </a:r>
            <a:r>
              <a:rPr lang="fr-FR" baseline="0" dirty="0" err="1" smtClean="0"/>
              <a:t>encapsulage</a:t>
            </a:r>
            <a:r>
              <a:rPr lang="fr-FR" baseline="0" dirty="0" smtClean="0"/>
              <a:t> des intentions de conception.</a:t>
            </a:r>
          </a:p>
          <a:p>
            <a:r>
              <a:rPr lang="fr-FR" baseline="0" dirty="0" smtClean="0"/>
              <a:t>Les outils explicites n’ayant pas de paramètre associé, ne peuvent prendre en compte la gestion des tolérances donc ils n’ont pas la possibilité de passer le modèle en cotes moyennes, mini ou maxi.</a:t>
            </a:r>
          </a:p>
          <a:p>
            <a:r>
              <a:rPr lang="fr-FR" baseline="0" dirty="0" smtClean="0"/>
              <a:t>En fait le temps précieux que l’on croit avoir gagné sera largement reperdu lors des phases de mise en plan ou de réutilisation du modèle.</a:t>
            </a:r>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Associés à ces deux grandes familles se détachent deux groupes d’ « adeptes » sensés détenir la vérité.</a:t>
            </a:r>
          </a:p>
          <a:p>
            <a:pPr lvl="0"/>
            <a:r>
              <a:rPr lang="fr-FR" sz="1200" kern="1200" dirty="0" smtClean="0">
                <a:solidFill>
                  <a:schemeClr val="tx1"/>
                </a:solidFill>
                <a:latin typeface="+mn-lt"/>
                <a:ea typeface="+mn-ea"/>
                <a:cs typeface="+mn-cs"/>
              </a:rPr>
              <a:t>Qui a tord, qui a raison ?</a:t>
            </a:r>
          </a:p>
          <a:p>
            <a:pPr lvl="0"/>
            <a:r>
              <a:rPr lang="fr-FR" sz="1200" kern="1200" dirty="0" smtClean="0">
                <a:solidFill>
                  <a:schemeClr val="tx1"/>
                </a:solidFill>
                <a:latin typeface="+mn-lt"/>
                <a:ea typeface="+mn-ea"/>
                <a:cs typeface="+mn-cs"/>
              </a:rPr>
              <a:t>Pourquoi se poser la question de l’outil « paramétrique » ou « explicite » ?</a:t>
            </a:r>
          </a:p>
          <a:p>
            <a:r>
              <a:rPr lang="fr-FR" sz="1200" kern="1200" dirty="0" smtClean="0">
                <a:solidFill>
                  <a:schemeClr val="tx1"/>
                </a:solidFill>
                <a:latin typeface="+mn-lt"/>
                <a:ea typeface="+mn-ea"/>
                <a:cs typeface="+mn-cs"/>
              </a:rPr>
              <a:t>Pour cela nous devons nous intéresser au besoin et non pas à l’outil.</a:t>
            </a:r>
            <a:endParaRPr lang="fr-FR" dirty="0"/>
          </a:p>
        </p:txBody>
      </p:sp>
      <p:sp>
        <p:nvSpPr>
          <p:cNvPr id="4" name="Espace réservé du numéro de diapositive 3"/>
          <p:cNvSpPr>
            <a:spLocks noGrp="1"/>
          </p:cNvSpPr>
          <p:nvPr>
            <p:ph type="sldNum" sz="quarter" idx="10"/>
          </p:nvPr>
        </p:nvSpPr>
        <p:spPr/>
        <p:txBody>
          <a:bodyPr/>
          <a:lstStyle/>
          <a:p>
            <a:fld id="{E902B234-09E7-4B08-AF37-130E01D4645B}"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7893AF78-30A9-4999-B091-E796627C1747}" type="datetime1">
              <a:rPr lang="fr-FR" smtClean="0"/>
              <a:t>12/12/2009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A57AC68-0E6A-422E-8295-A04F412B54AD}" type="datetime1">
              <a:rPr lang="fr-FR" smtClean="0"/>
              <a:t>12/12/2009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A7073B-24AA-4A8D-A441-8E66BA504057}" type="datetime1">
              <a:rPr lang="fr-FR" smtClean="0"/>
              <a:t>12/12/2009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918F64A-C899-420A-9E82-CB73319A2594}" type="datetime1">
              <a:rPr lang="fr-FR" smtClean="0"/>
              <a:t>12/12/2009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2DD687E7-F5F8-4B2F-A065-8F5CCCC9A015}" type="datetime1">
              <a:rPr lang="fr-FR" smtClean="0"/>
              <a:t>12/12/2009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98CBECE-A724-4FAE-B0BC-EB3E54954B84}" type="datetime1">
              <a:rPr lang="fr-FR" smtClean="0"/>
              <a:t>12/12/2009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3D3D9D0-A226-4FAB-AE31-3A9C58848720}" type="datetime1">
              <a:rPr lang="fr-FR" smtClean="0"/>
              <a:t>12/12/2009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B82AEDC-2C3D-495C-95A8-9BE633049977}" type="datetime1">
              <a:rPr lang="fr-FR" smtClean="0"/>
              <a:t>12/12/2009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46267BE-A218-481D-AB0F-387C61AF7030}" type="datetime1">
              <a:rPr lang="fr-FR" smtClean="0"/>
              <a:t>12/12/2009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7E97DC-59F4-4ADD-9F0B-845515058689}" type="datetime1">
              <a:rPr lang="fr-FR" smtClean="0"/>
              <a:t>12/12/2009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6BAEADE-B099-47E0-8C4B-9E037A82B81F}" type="datetime1">
              <a:rPr lang="fr-FR" smtClean="0"/>
              <a:t>12/12/2009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2A12D29-4EAD-40CF-93A5-BAECFF51019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37000">
              <a:srgbClr val="8488C4">
                <a:alpha val="0"/>
              </a:srgb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F00898-ECB8-47D9-97E9-944FCCE3C55F}" type="datetime1">
              <a:rPr lang="fr-FR" smtClean="0"/>
              <a:t>12/12/2009</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A12D29-4EAD-40CF-93A5-BAECFF51019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Evolution des modeleurs volumiques</a:t>
            </a:r>
            <a:endParaRPr lang="fr-FR" dirty="0"/>
          </a:p>
        </p:txBody>
      </p:sp>
      <p:sp>
        <p:nvSpPr>
          <p:cNvPr id="3" name="Sous-titre 2"/>
          <p:cNvSpPr>
            <a:spLocks noGrp="1"/>
          </p:cNvSpPr>
          <p:nvPr>
            <p:ph type="subTitle" idx="1"/>
          </p:nvPr>
        </p:nvSpPr>
        <p:spPr/>
        <p:txBody>
          <a:bodyPr/>
          <a:lstStyle/>
          <a:p>
            <a:r>
              <a:rPr lang="fr-FR" dirty="0" smtClean="0"/>
              <a:t>Où en sommes nous ?</a:t>
            </a:r>
            <a:endParaRPr lang="fr-FR"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a:t>
            </a:fld>
            <a:endParaRPr lang="fr-FR"/>
          </a:p>
        </p:txBody>
      </p:sp>
      <p:pic>
        <p:nvPicPr>
          <p:cNvPr id="5" name="Image 4" descr="logo.gif"/>
          <p:cNvPicPr>
            <a:picLocks noChangeAspect="1"/>
          </p:cNvPicPr>
          <p:nvPr/>
        </p:nvPicPr>
        <p:blipFill>
          <a:blip r:embed="rId3"/>
          <a:stretch>
            <a:fillRect/>
          </a:stretch>
        </p:blipFill>
        <p:spPr>
          <a:xfrm>
            <a:off x="214282" y="857232"/>
            <a:ext cx="900845" cy="428628"/>
          </a:xfrm>
          <a:prstGeom prst="rect">
            <a:avLst/>
          </a:prstGeom>
        </p:spPr>
      </p:pic>
      <p:sp>
        <p:nvSpPr>
          <p:cNvPr id="6" name="ZoneTexte 5"/>
          <p:cNvSpPr txBox="1"/>
          <p:nvPr/>
        </p:nvSpPr>
        <p:spPr>
          <a:xfrm>
            <a:off x="214282" y="6429396"/>
            <a:ext cx="1714512" cy="276999"/>
          </a:xfrm>
          <a:prstGeom prst="rect">
            <a:avLst/>
          </a:prstGeom>
          <a:noFill/>
        </p:spPr>
        <p:txBody>
          <a:bodyPr wrap="square" rtlCol="0">
            <a:spAutoFit/>
          </a:bodyPr>
          <a:lstStyle/>
          <a:p>
            <a:r>
              <a:rPr lang="fr-FR" sz="1200" i="1" dirty="0" smtClean="0"/>
              <a:t>Gilles Glemarec</a:t>
            </a:r>
            <a:endParaRPr lang="fr-FR" sz="1200"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57166"/>
            <a:ext cx="8229600" cy="857256"/>
          </a:xfrm>
        </p:spPr>
        <p:txBody>
          <a:bodyPr>
            <a:normAutofit/>
          </a:bodyPr>
          <a:lstStyle/>
          <a:p>
            <a:r>
              <a:rPr lang="fr-FR" sz="3200" dirty="0" smtClean="0"/>
              <a:t>Développement d’un produit</a:t>
            </a:r>
            <a:endParaRPr lang="fr-FR" sz="3200" dirty="0"/>
          </a:p>
        </p:txBody>
      </p:sp>
      <p:sp>
        <p:nvSpPr>
          <p:cNvPr id="7" name="Espace réservé du contenu 2"/>
          <p:cNvSpPr>
            <a:spLocks noGrp="1"/>
          </p:cNvSpPr>
          <p:nvPr>
            <p:ph idx="1"/>
          </p:nvPr>
        </p:nvSpPr>
        <p:spPr>
          <a:xfrm>
            <a:off x="2357422" y="2714620"/>
            <a:ext cx="4357718" cy="1428760"/>
          </a:xfrm>
        </p:spPr>
        <p:txBody>
          <a:bodyPr>
            <a:noAutofit/>
          </a:bodyPr>
          <a:lstStyle/>
          <a:p>
            <a:pPr>
              <a:buNone/>
            </a:pPr>
            <a:r>
              <a:rPr lang="fr-FR" sz="2400" dirty="0" smtClean="0"/>
              <a:t>C’est la mise en œuvre :</a:t>
            </a:r>
          </a:p>
          <a:p>
            <a:r>
              <a:rPr lang="fr-FR" sz="2400" dirty="0" smtClean="0"/>
              <a:t>De processus</a:t>
            </a:r>
          </a:p>
          <a:p>
            <a:r>
              <a:rPr lang="fr-FR" sz="2400" dirty="0" smtClean="0"/>
              <a:t>D’une organisation</a:t>
            </a:r>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857224" y="285728"/>
            <a:ext cx="8286776" cy="4286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3"/>
          <p:cNvSpPr>
            <a:spLocks noChangeArrowheads="1"/>
          </p:cNvSpPr>
          <p:nvPr/>
        </p:nvSpPr>
        <p:spPr bwMode="auto">
          <a:xfrm>
            <a:off x="2366963" y="4422775"/>
            <a:ext cx="659288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des appovisionnements externes de composants (fonctions ou composants discrets)</a:t>
            </a:r>
            <a:endParaRPr lang="fr-FR" sz="1300">
              <a:solidFill>
                <a:srgbClr val="FFFFFF"/>
              </a:solidFill>
            </a:endParaRPr>
          </a:p>
        </p:txBody>
      </p:sp>
      <p:pic>
        <p:nvPicPr>
          <p:cNvPr id="8" name="Picture 4" descr="chevrons"/>
          <p:cNvPicPr>
            <a:picLocks noChangeAspect="1" noChangeArrowheads="1"/>
          </p:cNvPicPr>
          <p:nvPr/>
        </p:nvPicPr>
        <p:blipFill>
          <a:blip r:embed="rId3"/>
          <a:srcRect/>
          <a:stretch>
            <a:fillRect/>
          </a:stretch>
        </p:blipFill>
        <p:spPr bwMode="auto">
          <a:xfrm>
            <a:off x="857250" y="285728"/>
            <a:ext cx="8275638" cy="393722"/>
          </a:xfrm>
          <a:prstGeom prst="rect">
            <a:avLst/>
          </a:prstGeom>
          <a:noFill/>
        </p:spPr>
      </p:pic>
      <p:sp>
        <p:nvSpPr>
          <p:cNvPr id="9" name="AutoShape 5"/>
          <p:cNvSpPr>
            <a:spLocks noChangeArrowheads="1"/>
          </p:cNvSpPr>
          <p:nvPr/>
        </p:nvSpPr>
        <p:spPr bwMode="auto">
          <a:xfrm>
            <a:off x="3379788" y="322447"/>
            <a:ext cx="1589087" cy="257175"/>
          </a:xfrm>
          <a:prstGeom prst="chevron">
            <a:avLst>
              <a:gd name="adj" fmla="val 30781"/>
            </a:avLst>
          </a:prstGeom>
          <a:noFill/>
          <a:ln w="9525" algn="ctr">
            <a:noFill/>
            <a:miter lim="800000"/>
            <a:headEnd/>
            <a:tailEnd/>
          </a:ln>
          <a:effectLst/>
        </p:spPr>
        <p:txBody>
          <a:bodyPr/>
          <a:lstStyle/>
          <a:p>
            <a:pPr algn="ctr">
              <a:lnSpc>
                <a:spcPct val="90000"/>
              </a:lnSpc>
            </a:pPr>
            <a:r>
              <a:rPr lang="fr-FR" sz="1200" b="1" smtClean="0">
                <a:solidFill>
                  <a:srgbClr val="00344E"/>
                </a:solidFill>
              </a:rPr>
              <a:t>Conception</a:t>
            </a:r>
            <a:endParaRPr lang="fr-FR" sz="1200" b="1">
              <a:solidFill>
                <a:srgbClr val="00344E"/>
              </a:solidFill>
            </a:endParaRPr>
          </a:p>
        </p:txBody>
      </p:sp>
      <p:sp>
        <p:nvSpPr>
          <p:cNvPr id="10" name="AutoShape 6"/>
          <p:cNvSpPr>
            <a:spLocks noChangeArrowheads="1"/>
          </p:cNvSpPr>
          <p:nvPr/>
        </p:nvSpPr>
        <p:spPr bwMode="auto">
          <a:xfrm>
            <a:off x="6357950" y="321447"/>
            <a:ext cx="1155700" cy="259175"/>
          </a:xfrm>
          <a:prstGeom prst="chevron">
            <a:avLst>
              <a:gd name="adj" fmla="val 20792"/>
            </a:avLst>
          </a:prstGeom>
          <a:noFill/>
          <a:ln w="19050" algn="ctr">
            <a:noFill/>
            <a:miter lim="800000"/>
            <a:headEnd/>
            <a:tailEnd/>
          </a:ln>
          <a:effectLst/>
        </p:spPr>
        <p:txBody>
          <a:bodyPr lIns="92075" tIns="46038" rIns="92075" bIns="46038" anchor="ctr">
            <a:spAutoFit/>
          </a:bodyPr>
          <a:lstStyle/>
          <a:p>
            <a:pPr algn="ctr">
              <a:lnSpc>
                <a:spcPct val="90000"/>
              </a:lnSpc>
            </a:pPr>
            <a:r>
              <a:rPr lang="fr-FR" sz="1200" b="1" smtClean="0">
                <a:solidFill>
                  <a:schemeClr val="bg2"/>
                </a:solidFill>
              </a:rPr>
              <a:t> </a:t>
            </a:r>
            <a:r>
              <a:rPr lang="fr-FR" sz="1200" b="1" smtClean="0">
                <a:solidFill>
                  <a:srgbClr val="00344E"/>
                </a:solidFill>
              </a:rPr>
              <a:t>Production</a:t>
            </a:r>
            <a:endParaRPr lang="fr-FR" sz="1200" b="1">
              <a:solidFill>
                <a:srgbClr val="00344E"/>
              </a:solidFill>
            </a:endParaRPr>
          </a:p>
        </p:txBody>
      </p:sp>
      <p:sp>
        <p:nvSpPr>
          <p:cNvPr id="11" name="Rectangle 7"/>
          <p:cNvSpPr>
            <a:spLocks noChangeArrowheads="1"/>
          </p:cNvSpPr>
          <p:nvPr/>
        </p:nvSpPr>
        <p:spPr bwMode="auto">
          <a:xfrm>
            <a:off x="1000100" y="321447"/>
            <a:ext cx="985141" cy="259175"/>
          </a:xfrm>
          <a:prstGeom prst="rect">
            <a:avLst/>
          </a:prstGeom>
          <a:noFill/>
          <a:ln w="19050">
            <a:noFill/>
            <a:miter lim="800000"/>
            <a:headEnd/>
            <a:tailEnd/>
          </a:ln>
          <a:effectLst/>
        </p:spPr>
        <p:txBody>
          <a:bodyPr wrap="none" lIns="92075" tIns="46038" rIns="92075" bIns="46038">
            <a:spAutoFit/>
          </a:bodyPr>
          <a:lstStyle/>
          <a:p>
            <a:pPr>
              <a:lnSpc>
                <a:spcPct val="90000"/>
              </a:lnSpc>
            </a:pPr>
            <a:r>
              <a:rPr lang="fr-FR" sz="1200" b="1" smtClean="0">
                <a:solidFill>
                  <a:srgbClr val="00344E"/>
                </a:solidFill>
              </a:rPr>
              <a:t>Planification</a:t>
            </a:r>
            <a:endParaRPr lang="fr-FR" sz="1200" b="1">
              <a:solidFill>
                <a:srgbClr val="00344E"/>
              </a:solidFill>
            </a:endParaRPr>
          </a:p>
        </p:txBody>
      </p:sp>
      <p:sp>
        <p:nvSpPr>
          <p:cNvPr id="12" name="Rectangle 8"/>
          <p:cNvSpPr>
            <a:spLocks noChangeArrowheads="1"/>
          </p:cNvSpPr>
          <p:nvPr/>
        </p:nvSpPr>
        <p:spPr bwMode="auto">
          <a:xfrm>
            <a:off x="2000233" y="322447"/>
            <a:ext cx="1054660" cy="259175"/>
          </a:xfrm>
          <a:prstGeom prst="rect">
            <a:avLst/>
          </a:prstGeom>
          <a:noFill/>
          <a:ln w="19050">
            <a:noFill/>
            <a:miter lim="800000"/>
            <a:headEnd/>
            <a:tailEnd/>
          </a:ln>
          <a:effectLst/>
        </p:spPr>
        <p:txBody>
          <a:bodyPr wrap="square" lIns="92075" tIns="46038" rIns="92075" bIns="46038">
            <a:spAutoFit/>
          </a:bodyPr>
          <a:lstStyle/>
          <a:p>
            <a:pPr>
              <a:lnSpc>
                <a:spcPct val="90000"/>
              </a:lnSpc>
            </a:pPr>
            <a:r>
              <a:rPr lang="fr-FR" sz="1200" b="1" smtClean="0">
                <a:solidFill>
                  <a:srgbClr val="00344E"/>
                </a:solidFill>
              </a:rPr>
              <a:t>Architecture</a:t>
            </a:r>
            <a:endParaRPr lang="fr-FR" sz="1200" b="1">
              <a:solidFill>
                <a:srgbClr val="00344E"/>
              </a:solidFill>
            </a:endParaRPr>
          </a:p>
        </p:txBody>
      </p:sp>
      <p:sp>
        <p:nvSpPr>
          <p:cNvPr id="13" name="Rectangle 9"/>
          <p:cNvSpPr>
            <a:spLocks noChangeArrowheads="1"/>
          </p:cNvSpPr>
          <p:nvPr/>
        </p:nvSpPr>
        <p:spPr bwMode="auto">
          <a:xfrm>
            <a:off x="7772400" y="321447"/>
            <a:ext cx="467949" cy="259175"/>
          </a:xfrm>
          <a:prstGeom prst="rect">
            <a:avLst/>
          </a:prstGeom>
          <a:noFill/>
          <a:ln w="19050">
            <a:noFill/>
            <a:miter lim="800000"/>
            <a:headEnd/>
            <a:tailEnd/>
          </a:ln>
          <a:effectLst/>
        </p:spPr>
        <p:txBody>
          <a:bodyPr wrap="none" lIns="92075" tIns="46038" rIns="92075" bIns="46038">
            <a:spAutoFit/>
          </a:bodyPr>
          <a:lstStyle/>
          <a:p>
            <a:pPr>
              <a:lnSpc>
                <a:spcPct val="90000"/>
              </a:lnSpc>
            </a:pPr>
            <a:r>
              <a:rPr lang="fr-FR" sz="1200" b="1" smtClean="0">
                <a:solidFill>
                  <a:srgbClr val="00344E"/>
                </a:solidFill>
              </a:rPr>
              <a:t>SAV </a:t>
            </a:r>
            <a:endParaRPr lang="fr-FR" sz="1200" b="1">
              <a:solidFill>
                <a:srgbClr val="00344E"/>
              </a:solidFill>
            </a:endParaRPr>
          </a:p>
        </p:txBody>
      </p:sp>
      <p:sp>
        <p:nvSpPr>
          <p:cNvPr id="14" name="Rectangle 10"/>
          <p:cNvSpPr>
            <a:spLocks noChangeArrowheads="1"/>
          </p:cNvSpPr>
          <p:nvPr/>
        </p:nvSpPr>
        <p:spPr bwMode="auto">
          <a:xfrm>
            <a:off x="5462588" y="322447"/>
            <a:ext cx="1123950" cy="257175"/>
          </a:xfrm>
          <a:prstGeom prst="rect">
            <a:avLst/>
          </a:prstGeom>
          <a:noFill/>
          <a:ln w="19050">
            <a:noFill/>
            <a:miter lim="800000"/>
            <a:headEnd/>
            <a:tailEnd/>
          </a:ln>
          <a:effectLst/>
        </p:spPr>
        <p:txBody>
          <a:bodyPr lIns="92075" tIns="46038" rIns="92075" bIns="46038">
            <a:spAutoFit/>
          </a:bodyPr>
          <a:lstStyle/>
          <a:p>
            <a:pPr>
              <a:lnSpc>
                <a:spcPct val="90000"/>
              </a:lnSpc>
            </a:pPr>
            <a:r>
              <a:rPr lang="fr-FR" sz="1200" b="1" smtClean="0">
                <a:solidFill>
                  <a:srgbClr val="00344E"/>
                </a:solidFill>
              </a:rPr>
              <a:t>Validation</a:t>
            </a:r>
            <a:endParaRPr lang="fr-FR" sz="1200" b="1">
              <a:solidFill>
                <a:srgbClr val="00344E"/>
              </a:solidFill>
            </a:endParaRPr>
          </a:p>
        </p:txBody>
      </p:sp>
      <p:sp>
        <p:nvSpPr>
          <p:cNvPr id="15" name="Rectangle 11"/>
          <p:cNvSpPr>
            <a:spLocks noChangeArrowheads="1"/>
          </p:cNvSpPr>
          <p:nvPr/>
        </p:nvSpPr>
        <p:spPr bwMode="auto">
          <a:xfrm>
            <a:off x="2519363" y="1419225"/>
            <a:ext cx="644048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Suivi de la conformité au contrat</a:t>
            </a:r>
            <a:endParaRPr lang="fr-FR" sz="1300">
              <a:solidFill>
                <a:srgbClr val="FFFFFF"/>
              </a:solidFill>
            </a:endParaRPr>
          </a:p>
        </p:txBody>
      </p:sp>
      <p:sp>
        <p:nvSpPr>
          <p:cNvPr id="16" name="Rectangle 12"/>
          <p:cNvSpPr>
            <a:spLocks noChangeArrowheads="1"/>
          </p:cNvSpPr>
          <p:nvPr/>
        </p:nvSpPr>
        <p:spPr bwMode="auto">
          <a:xfrm>
            <a:off x="1227138" y="763588"/>
            <a:ext cx="7732712"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 la documentation</a:t>
            </a:r>
            <a:endParaRPr lang="fr-FR" sz="1300">
              <a:solidFill>
                <a:srgbClr val="FFFFFF"/>
              </a:solidFill>
            </a:endParaRPr>
          </a:p>
        </p:txBody>
      </p:sp>
      <p:sp>
        <p:nvSpPr>
          <p:cNvPr id="17" name="Rectangle 13"/>
          <p:cNvSpPr>
            <a:spLocks noChangeArrowheads="1"/>
          </p:cNvSpPr>
          <p:nvPr/>
        </p:nvSpPr>
        <p:spPr bwMode="auto">
          <a:xfrm>
            <a:off x="2519363" y="1647825"/>
            <a:ext cx="644048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 la qualité</a:t>
            </a:r>
            <a:endParaRPr lang="fr-FR" sz="1300">
              <a:solidFill>
                <a:srgbClr val="FFFFFF"/>
              </a:solidFill>
            </a:endParaRPr>
          </a:p>
        </p:txBody>
      </p:sp>
      <p:sp>
        <p:nvSpPr>
          <p:cNvPr id="18" name="Rectangle 14"/>
          <p:cNvSpPr>
            <a:spLocks noChangeArrowheads="1"/>
          </p:cNvSpPr>
          <p:nvPr/>
        </p:nvSpPr>
        <p:spPr bwMode="auto">
          <a:xfrm>
            <a:off x="1508125" y="981075"/>
            <a:ext cx="5757863"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 l’organisation</a:t>
            </a:r>
            <a:endParaRPr lang="fr-FR" sz="1300">
              <a:solidFill>
                <a:srgbClr val="FFFFFF"/>
              </a:solidFill>
            </a:endParaRPr>
          </a:p>
        </p:txBody>
      </p:sp>
      <p:sp>
        <p:nvSpPr>
          <p:cNvPr id="19" name="Rectangle 15"/>
          <p:cNvSpPr>
            <a:spLocks noChangeArrowheads="1"/>
          </p:cNvSpPr>
          <p:nvPr/>
        </p:nvSpPr>
        <p:spPr bwMode="auto">
          <a:xfrm>
            <a:off x="1512888" y="1193800"/>
            <a:ext cx="5765800"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Définition des objectifs produits</a:t>
            </a:r>
            <a:endParaRPr lang="fr-FR" sz="1300">
              <a:solidFill>
                <a:srgbClr val="FFFFFF"/>
              </a:solidFill>
            </a:endParaRPr>
          </a:p>
        </p:txBody>
      </p:sp>
      <p:sp>
        <p:nvSpPr>
          <p:cNvPr id="20" name="Rectangle 16"/>
          <p:cNvSpPr>
            <a:spLocks noChangeArrowheads="1"/>
          </p:cNvSpPr>
          <p:nvPr/>
        </p:nvSpPr>
        <p:spPr bwMode="auto">
          <a:xfrm>
            <a:off x="1571604" y="2428868"/>
            <a:ext cx="4587875"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Définition du cahier des charges et gestion de son évolution</a:t>
            </a:r>
            <a:endParaRPr lang="fr-FR" sz="1300">
              <a:solidFill>
                <a:srgbClr val="FFFFFF"/>
              </a:solidFill>
            </a:endParaRPr>
          </a:p>
        </p:txBody>
      </p:sp>
      <p:sp>
        <p:nvSpPr>
          <p:cNvPr id="21" name="Rectangle 17"/>
          <p:cNvSpPr>
            <a:spLocks noChangeArrowheads="1"/>
          </p:cNvSpPr>
          <p:nvPr/>
        </p:nvSpPr>
        <p:spPr bwMode="auto">
          <a:xfrm>
            <a:off x="4291013" y="2708275"/>
            <a:ext cx="465613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Documentation client</a:t>
            </a:r>
            <a:endParaRPr lang="fr-FR" sz="1300">
              <a:solidFill>
                <a:srgbClr val="FFFFFF"/>
              </a:solidFill>
            </a:endParaRPr>
          </a:p>
        </p:txBody>
      </p:sp>
      <p:sp>
        <p:nvSpPr>
          <p:cNvPr id="22" name="Rectangle 18"/>
          <p:cNvSpPr>
            <a:spLocks noChangeArrowheads="1"/>
          </p:cNvSpPr>
          <p:nvPr/>
        </p:nvSpPr>
        <p:spPr bwMode="auto">
          <a:xfrm>
            <a:off x="1241425" y="2211388"/>
            <a:ext cx="2289175"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Rédaction d’une proposition</a:t>
            </a:r>
            <a:endParaRPr lang="fr-FR" sz="1300">
              <a:solidFill>
                <a:srgbClr val="FFFFFF"/>
              </a:solidFill>
            </a:endParaRPr>
          </a:p>
        </p:txBody>
      </p:sp>
      <p:sp>
        <p:nvSpPr>
          <p:cNvPr id="23" name="Rectangle 19"/>
          <p:cNvSpPr>
            <a:spLocks noChangeArrowheads="1"/>
          </p:cNvSpPr>
          <p:nvPr/>
        </p:nvSpPr>
        <p:spPr bwMode="auto">
          <a:xfrm>
            <a:off x="1714480" y="2994025"/>
            <a:ext cx="2027238"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Pré-étude, Avant projet</a:t>
            </a:r>
            <a:endParaRPr lang="fr-FR" sz="1300">
              <a:solidFill>
                <a:srgbClr val="FFFFFF"/>
              </a:solidFill>
            </a:endParaRPr>
          </a:p>
        </p:txBody>
      </p:sp>
      <p:sp>
        <p:nvSpPr>
          <p:cNvPr id="24" name="Rectangle 20"/>
          <p:cNvSpPr>
            <a:spLocks noChangeArrowheads="1"/>
          </p:cNvSpPr>
          <p:nvPr/>
        </p:nvSpPr>
        <p:spPr bwMode="auto">
          <a:xfrm>
            <a:off x="2357422" y="3214686"/>
            <a:ext cx="1717675"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Conception générale</a:t>
            </a:r>
            <a:endParaRPr lang="fr-FR" sz="1300">
              <a:solidFill>
                <a:srgbClr val="FFFFFF"/>
              </a:solidFill>
            </a:endParaRPr>
          </a:p>
        </p:txBody>
      </p:sp>
      <p:sp>
        <p:nvSpPr>
          <p:cNvPr id="25" name="Rectangle 21"/>
          <p:cNvSpPr>
            <a:spLocks noChangeArrowheads="1"/>
          </p:cNvSpPr>
          <p:nvPr/>
        </p:nvSpPr>
        <p:spPr bwMode="auto">
          <a:xfrm>
            <a:off x="3554413" y="3419475"/>
            <a:ext cx="188753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Conception détaillée</a:t>
            </a:r>
            <a:endParaRPr lang="fr-FR" sz="1300">
              <a:solidFill>
                <a:srgbClr val="FFFFFF"/>
              </a:solidFill>
            </a:endParaRPr>
          </a:p>
        </p:txBody>
      </p:sp>
      <p:sp>
        <p:nvSpPr>
          <p:cNvPr id="26" name="Rectangle 22"/>
          <p:cNvSpPr>
            <a:spLocks noChangeArrowheads="1"/>
          </p:cNvSpPr>
          <p:nvPr/>
        </p:nvSpPr>
        <p:spPr bwMode="auto">
          <a:xfrm>
            <a:off x="3503613" y="3849688"/>
            <a:ext cx="3763962"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Déclinaison en famille ou gamme de produit</a:t>
            </a:r>
            <a:endParaRPr lang="fr-FR" sz="1300">
              <a:solidFill>
                <a:srgbClr val="FFFFFF"/>
              </a:solidFill>
            </a:endParaRPr>
          </a:p>
        </p:txBody>
      </p:sp>
      <p:sp>
        <p:nvSpPr>
          <p:cNvPr id="27" name="Rectangle 23"/>
          <p:cNvSpPr>
            <a:spLocks noChangeArrowheads="1"/>
          </p:cNvSpPr>
          <p:nvPr/>
        </p:nvSpPr>
        <p:spPr bwMode="auto">
          <a:xfrm>
            <a:off x="2197100" y="3622675"/>
            <a:ext cx="5070475"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Vérification et validation</a:t>
            </a:r>
            <a:endParaRPr lang="fr-FR" sz="1300">
              <a:solidFill>
                <a:srgbClr val="FFFFFF"/>
              </a:solidFill>
            </a:endParaRPr>
          </a:p>
        </p:txBody>
      </p:sp>
      <p:sp>
        <p:nvSpPr>
          <p:cNvPr id="28" name="Rectangle 24"/>
          <p:cNvSpPr>
            <a:spLocks noChangeArrowheads="1"/>
          </p:cNvSpPr>
          <p:nvPr/>
        </p:nvSpPr>
        <p:spPr bwMode="auto">
          <a:xfrm>
            <a:off x="1741488" y="4070350"/>
            <a:ext cx="4556125"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des études en sous traitance</a:t>
            </a:r>
            <a:endParaRPr lang="fr-FR" sz="1300">
              <a:solidFill>
                <a:srgbClr val="FFFFFF"/>
              </a:solidFill>
            </a:endParaRPr>
          </a:p>
        </p:txBody>
      </p:sp>
      <p:sp>
        <p:nvSpPr>
          <p:cNvPr id="29" name="Rectangle 25"/>
          <p:cNvSpPr>
            <a:spLocks noChangeArrowheads="1"/>
          </p:cNvSpPr>
          <p:nvPr/>
        </p:nvSpPr>
        <p:spPr bwMode="auto">
          <a:xfrm>
            <a:off x="2519363" y="1879600"/>
            <a:ext cx="644048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des évolutions et des configurations</a:t>
            </a:r>
            <a:endParaRPr lang="fr-FR" sz="1300">
              <a:solidFill>
                <a:srgbClr val="FFFFFF"/>
              </a:solidFill>
            </a:endParaRPr>
          </a:p>
        </p:txBody>
      </p:sp>
      <p:sp>
        <p:nvSpPr>
          <p:cNvPr id="30" name="Rectangle 26"/>
          <p:cNvSpPr>
            <a:spLocks noChangeArrowheads="1"/>
          </p:cNvSpPr>
          <p:nvPr/>
        </p:nvSpPr>
        <p:spPr bwMode="auto">
          <a:xfrm>
            <a:off x="3503613" y="4611688"/>
            <a:ext cx="3743325"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a:t>
            </a:r>
            <a:endParaRPr lang="fr-FR" sz="1300">
              <a:solidFill>
                <a:srgbClr val="FFFFFF"/>
              </a:solidFill>
            </a:endParaRPr>
          </a:p>
        </p:txBody>
      </p:sp>
      <p:sp>
        <p:nvSpPr>
          <p:cNvPr id="31" name="Rectangle 27"/>
          <p:cNvSpPr>
            <a:spLocks noChangeArrowheads="1"/>
          </p:cNvSpPr>
          <p:nvPr/>
        </p:nvSpPr>
        <p:spPr bwMode="auto">
          <a:xfrm>
            <a:off x="3779838" y="5800725"/>
            <a:ext cx="3475037"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Documentation technique</a:t>
            </a:r>
            <a:endParaRPr lang="fr-FR" sz="1300">
              <a:solidFill>
                <a:srgbClr val="FFFFFF"/>
              </a:solidFill>
            </a:endParaRPr>
          </a:p>
        </p:txBody>
      </p:sp>
      <p:sp>
        <p:nvSpPr>
          <p:cNvPr id="32" name="Rectangle 28"/>
          <p:cNvSpPr>
            <a:spLocks noChangeArrowheads="1"/>
          </p:cNvSpPr>
          <p:nvPr/>
        </p:nvSpPr>
        <p:spPr bwMode="auto">
          <a:xfrm>
            <a:off x="7086600" y="6248400"/>
            <a:ext cx="1860550" cy="166199"/>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200" smtClean="0">
                <a:solidFill>
                  <a:srgbClr val="FFFFFF"/>
                </a:solidFill>
              </a:rPr>
              <a:t>Gestion des équipements</a:t>
            </a:r>
            <a:endParaRPr lang="fr-FR" sz="1200">
              <a:solidFill>
                <a:srgbClr val="FFFFFF"/>
              </a:solidFill>
            </a:endParaRPr>
          </a:p>
        </p:txBody>
      </p:sp>
      <p:sp>
        <p:nvSpPr>
          <p:cNvPr id="33" name="Rectangle 29"/>
          <p:cNvSpPr>
            <a:spLocks noChangeArrowheads="1"/>
          </p:cNvSpPr>
          <p:nvPr/>
        </p:nvSpPr>
        <p:spPr bwMode="auto">
          <a:xfrm>
            <a:off x="3779838" y="6013450"/>
            <a:ext cx="3486150" cy="179388"/>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des programmes de maintenance</a:t>
            </a:r>
            <a:endParaRPr lang="fr-FR" sz="1300">
              <a:solidFill>
                <a:srgbClr val="FFFFFF"/>
              </a:solidFill>
            </a:endParaRPr>
          </a:p>
        </p:txBody>
      </p:sp>
      <p:sp>
        <p:nvSpPr>
          <p:cNvPr id="34" name="Rectangle 30"/>
          <p:cNvSpPr>
            <a:spLocks noChangeArrowheads="1"/>
          </p:cNvSpPr>
          <p:nvPr/>
        </p:nvSpPr>
        <p:spPr bwMode="auto">
          <a:xfrm>
            <a:off x="7072330" y="6500834"/>
            <a:ext cx="1863725" cy="166199"/>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200" smtClean="0">
                <a:solidFill>
                  <a:srgbClr val="FFFFFF"/>
                </a:solidFill>
              </a:rPr>
              <a:t>Analyse des performances</a:t>
            </a:r>
            <a:endParaRPr lang="fr-FR" sz="1200">
              <a:solidFill>
                <a:srgbClr val="FFFFFF"/>
              </a:solidFill>
            </a:endParaRPr>
          </a:p>
        </p:txBody>
      </p:sp>
      <p:sp>
        <p:nvSpPr>
          <p:cNvPr id="35" name="Rectangle 31"/>
          <p:cNvSpPr>
            <a:spLocks noChangeArrowheads="1"/>
          </p:cNvSpPr>
          <p:nvPr/>
        </p:nvSpPr>
        <p:spPr bwMode="auto">
          <a:xfrm>
            <a:off x="3779838" y="5218113"/>
            <a:ext cx="3475037" cy="180049"/>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Conception des outils et moyens de production</a:t>
            </a:r>
            <a:endParaRPr lang="fr-FR" sz="1300">
              <a:solidFill>
                <a:srgbClr val="FFFFFF"/>
              </a:solidFill>
            </a:endParaRPr>
          </a:p>
        </p:txBody>
      </p:sp>
      <p:sp>
        <p:nvSpPr>
          <p:cNvPr id="36" name="Rectangle 32"/>
          <p:cNvSpPr>
            <a:spLocks noChangeArrowheads="1"/>
          </p:cNvSpPr>
          <p:nvPr/>
        </p:nvSpPr>
        <p:spPr bwMode="auto">
          <a:xfrm>
            <a:off x="3779838" y="5005388"/>
            <a:ext cx="3475037"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des moyens de production</a:t>
            </a:r>
            <a:endParaRPr lang="fr-FR" sz="1300">
              <a:solidFill>
                <a:srgbClr val="FFFFFF"/>
              </a:solidFill>
            </a:endParaRPr>
          </a:p>
        </p:txBody>
      </p:sp>
      <p:sp>
        <p:nvSpPr>
          <p:cNvPr id="37" name="Rectangle 33"/>
          <p:cNvSpPr>
            <a:spLocks noChangeArrowheads="1"/>
          </p:cNvSpPr>
          <p:nvPr/>
        </p:nvSpPr>
        <p:spPr bwMode="auto">
          <a:xfrm>
            <a:off x="3779838" y="5430838"/>
            <a:ext cx="3475037" cy="179387"/>
          </a:xfrm>
          <a:prstGeom prst="rect">
            <a:avLst/>
          </a:prstGeom>
          <a:solidFill>
            <a:srgbClr val="357199"/>
          </a:solidFill>
          <a:ln w="19050" algn="ctr">
            <a:noFill/>
            <a:miter lim="800000"/>
            <a:headEnd/>
            <a:tailEnd/>
          </a:ln>
          <a:effectLst/>
        </p:spPr>
        <p:txBody>
          <a:bodyPr lIns="92075" tIns="0" rIns="92075" bIns="0" anchor="ctr">
            <a:spAutoFit/>
          </a:bodyPr>
          <a:lstStyle/>
          <a:p>
            <a:pPr algn="ctr">
              <a:lnSpc>
                <a:spcPct val="90000"/>
              </a:lnSpc>
            </a:pPr>
            <a:r>
              <a:rPr lang="fr-FR" sz="1300" smtClean="0">
                <a:solidFill>
                  <a:srgbClr val="FFFFFF"/>
                </a:solidFill>
              </a:rPr>
              <a:t>Gestion de la sous traitance</a:t>
            </a:r>
            <a:endParaRPr lang="fr-FR" sz="1300">
              <a:solidFill>
                <a:srgbClr val="FFFFFF"/>
              </a:solidFill>
            </a:endParaRPr>
          </a:p>
        </p:txBody>
      </p:sp>
      <p:sp>
        <p:nvSpPr>
          <p:cNvPr id="43" name="Text Box 39"/>
          <p:cNvSpPr txBox="1">
            <a:spLocks noChangeArrowheads="1"/>
          </p:cNvSpPr>
          <p:nvPr/>
        </p:nvSpPr>
        <p:spPr bwMode="auto">
          <a:xfrm>
            <a:off x="87313" y="1044575"/>
            <a:ext cx="1119187" cy="257175"/>
          </a:xfrm>
          <a:prstGeom prst="rect">
            <a:avLst/>
          </a:prstGeom>
          <a:noFill/>
          <a:ln w="19050">
            <a:noFill/>
            <a:prstDash val="sysDot"/>
            <a:miter lim="800000"/>
            <a:headEnd/>
            <a:tailEnd/>
          </a:ln>
          <a:effectLst/>
        </p:spPr>
        <p:txBody>
          <a:bodyPr lIns="92075" tIns="46038" rIns="92075" bIns="46038">
            <a:spAutoFit/>
          </a:bodyPr>
          <a:lstStyle/>
          <a:p>
            <a:pPr algn="ctr">
              <a:lnSpc>
                <a:spcPct val="90000"/>
              </a:lnSpc>
            </a:pPr>
            <a:r>
              <a:rPr lang="fr-FR" sz="1200" smtClean="0"/>
              <a:t>Management</a:t>
            </a:r>
            <a:endParaRPr lang="fr-FR" sz="1200"/>
          </a:p>
        </p:txBody>
      </p:sp>
      <p:sp>
        <p:nvSpPr>
          <p:cNvPr id="44" name="Text Box 40"/>
          <p:cNvSpPr txBox="1">
            <a:spLocks noChangeArrowheads="1"/>
          </p:cNvSpPr>
          <p:nvPr/>
        </p:nvSpPr>
        <p:spPr bwMode="auto">
          <a:xfrm>
            <a:off x="50800" y="2209800"/>
            <a:ext cx="1157288" cy="244427"/>
          </a:xfrm>
          <a:prstGeom prst="rect">
            <a:avLst/>
          </a:prstGeom>
          <a:noFill/>
          <a:ln w="19050" algn="ctr">
            <a:noFill/>
            <a:prstDash val="sysDot"/>
            <a:miter lim="800000"/>
            <a:headEnd/>
            <a:tailEnd/>
          </a:ln>
          <a:effectLst/>
        </p:spPr>
        <p:txBody>
          <a:bodyPr lIns="92075" tIns="46038" rIns="92075" bIns="46038">
            <a:spAutoFit/>
          </a:bodyPr>
          <a:lstStyle/>
          <a:p>
            <a:pPr algn="ctr">
              <a:lnSpc>
                <a:spcPct val="80000"/>
              </a:lnSpc>
            </a:pPr>
            <a:r>
              <a:rPr lang="fr-FR" sz="1200" smtClean="0"/>
              <a:t>Ventes &amp; Mktg</a:t>
            </a:r>
            <a:endParaRPr lang="fr-FR" sz="1200"/>
          </a:p>
        </p:txBody>
      </p:sp>
      <p:sp>
        <p:nvSpPr>
          <p:cNvPr id="45" name="Text Box 41"/>
          <p:cNvSpPr txBox="1">
            <a:spLocks noChangeArrowheads="1"/>
          </p:cNvSpPr>
          <p:nvPr/>
        </p:nvSpPr>
        <p:spPr bwMode="auto">
          <a:xfrm>
            <a:off x="100013" y="3103563"/>
            <a:ext cx="1400153" cy="259175"/>
          </a:xfrm>
          <a:prstGeom prst="rect">
            <a:avLst/>
          </a:prstGeom>
          <a:noFill/>
          <a:ln w="19050" algn="ctr">
            <a:noFill/>
            <a:prstDash val="sysDot"/>
            <a:miter lim="800000"/>
            <a:headEnd/>
            <a:tailEnd/>
          </a:ln>
          <a:effectLst/>
        </p:spPr>
        <p:txBody>
          <a:bodyPr wrap="square" lIns="92075" tIns="46038" rIns="92075" bIns="46038">
            <a:spAutoFit/>
          </a:bodyPr>
          <a:lstStyle/>
          <a:p>
            <a:pPr algn="ctr">
              <a:lnSpc>
                <a:spcPct val="90000"/>
              </a:lnSpc>
            </a:pPr>
            <a:r>
              <a:rPr lang="fr-FR" sz="1200" smtClean="0"/>
              <a:t>Bureau d’études</a:t>
            </a:r>
            <a:endParaRPr lang="fr-FR" sz="1200"/>
          </a:p>
        </p:txBody>
      </p:sp>
      <p:sp>
        <p:nvSpPr>
          <p:cNvPr id="46" name="Text Box 42"/>
          <p:cNvSpPr txBox="1">
            <a:spLocks noChangeArrowheads="1"/>
          </p:cNvSpPr>
          <p:nvPr/>
        </p:nvSpPr>
        <p:spPr bwMode="auto">
          <a:xfrm>
            <a:off x="214282" y="4143380"/>
            <a:ext cx="882681" cy="257175"/>
          </a:xfrm>
          <a:prstGeom prst="rect">
            <a:avLst/>
          </a:prstGeom>
          <a:noFill/>
          <a:ln w="19050" algn="ctr">
            <a:noFill/>
            <a:prstDash val="sysDot"/>
            <a:miter lim="800000"/>
            <a:headEnd/>
            <a:tailEnd/>
          </a:ln>
          <a:effectLst/>
        </p:spPr>
        <p:txBody>
          <a:bodyPr wrap="square" lIns="92075" tIns="46038" rIns="92075" bIns="46038">
            <a:spAutoFit/>
          </a:bodyPr>
          <a:lstStyle/>
          <a:p>
            <a:pPr algn="ctr">
              <a:lnSpc>
                <a:spcPct val="90000"/>
              </a:lnSpc>
            </a:pPr>
            <a:r>
              <a:rPr lang="fr-FR" sz="1200" smtClean="0"/>
              <a:t>Achats</a:t>
            </a:r>
            <a:endParaRPr lang="fr-FR" sz="1200"/>
          </a:p>
        </p:txBody>
      </p:sp>
      <p:sp>
        <p:nvSpPr>
          <p:cNvPr id="47" name="Text Box 43"/>
          <p:cNvSpPr txBox="1">
            <a:spLocks noChangeArrowheads="1"/>
          </p:cNvSpPr>
          <p:nvPr/>
        </p:nvSpPr>
        <p:spPr bwMode="auto">
          <a:xfrm>
            <a:off x="80963" y="4906963"/>
            <a:ext cx="1347765" cy="259175"/>
          </a:xfrm>
          <a:prstGeom prst="rect">
            <a:avLst/>
          </a:prstGeom>
          <a:noFill/>
          <a:ln w="19050" algn="ctr">
            <a:noFill/>
            <a:prstDash val="sysDot"/>
            <a:miter lim="800000"/>
            <a:headEnd/>
            <a:tailEnd/>
          </a:ln>
          <a:effectLst/>
        </p:spPr>
        <p:txBody>
          <a:bodyPr wrap="square" lIns="92075" tIns="46038" rIns="92075" bIns="46038">
            <a:spAutoFit/>
          </a:bodyPr>
          <a:lstStyle/>
          <a:p>
            <a:pPr algn="ctr">
              <a:lnSpc>
                <a:spcPct val="90000"/>
              </a:lnSpc>
            </a:pPr>
            <a:r>
              <a:rPr lang="fr-FR" sz="1200" smtClean="0"/>
              <a:t>Industrialisation</a:t>
            </a:r>
            <a:endParaRPr lang="fr-FR" sz="1200"/>
          </a:p>
        </p:txBody>
      </p:sp>
      <p:sp>
        <p:nvSpPr>
          <p:cNvPr id="48" name="Text Box 44"/>
          <p:cNvSpPr txBox="1">
            <a:spLocks noChangeArrowheads="1"/>
          </p:cNvSpPr>
          <p:nvPr/>
        </p:nvSpPr>
        <p:spPr bwMode="auto">
          <a:xfrm>
            <a:off x="176213" y="5751513"/>
            <a:ext cx="1109639" cy="259175"/>
          </a:xfrm>
          <a:prstGeom prst="rect">
            <a:avLst/>
          </a:prstGeom>
          <a:noFill/>
          <a:ln w="19050" algn="ctr">
            <a:noFill/>
            <a:prstDash val="sysDot"/>
            <a:miter lim="800000"/>
            <a:headEnd/>
            <a:tailEnd/>
          </a:ln>
          <a:effectLst/>
        </p:spPr>
        <p:txBody>
          <a:bodyPr wrap="square" lIns="92075" tIns="46038" rIns="92075" bIns="46038">
            <a:spAutoFit/>
          </a:bodyPr>
          <a:lstStyle/>
          <a:p>
            <a:pPr algn="ctr">
              <a:lnSpc>
                <a:spcPct val="90000"/>
              </a:lnSpc>
            </a:pPr>
            <a:r>
              <a:rPr lang="fr-FR" sz="1200" smtClean="0"/>
              <a:t>Maintenance</a:t>
            </a:r>
            <a:endParaRPr lang="fr-FR" sz="1200"/>
          </a:p>
        </p:txBody>
      </p:sp>
      <p:pic>
        <p:nvPicPr>
          <p:cNvPr id="49" name="Picture 45" descr="icon_service"/>
          <p:cNvPicPr>
            <a:picLocks noChangeAspect="1" noChangeArrowheads="1"/>
          </p:cNvPicPr>
          <p:nvPr/>
        </p:nvPicPr>
        <p:blipFill>
          <a:blip r:embed="rId4"/>
          <a:srcRect/>
          <a:stretch>
            <a:fillRect/>
          </a:stretch>
        </p:blipFill>
        <p:spPr bwMode="auto">
          <a:xfrm>
            <a:off x="285720" y="5786454"/>
            <a:ext cx="665162" cy="795337"/>
          </a:xfrm>
          <a:prstGeom prst="rect">
            <a:avLst/>
          </a:prstGeom>
          <a:noFill/>
        </p:spPr>
      </p:pic>
      <p:pic>
        <p:nvPicPr>
          <p:cNvPr id="50" name="Picture 46" descr="icon_mfg"/>
          <p:cNvPicPr>
            <a:picLocks noChangeAspect="1" noChangeArrowheads="1"/>
          </p:cNvPicPr>
          <p:nvPr/>
        </p:nvPicPr>
        <p:blipFill>
          <a:blip r:embed="rId5" cstate="print"/>
          <a:srcRect/>
          <a:stretch>
            <a:fillRect/>
          </a:stretch>
        </p:blipFill>
        <p:spPr bwMode="auto">
          <a:xfrm>
            <a:off x="357158" y="5143512"/>
            <a:ext cx="696281" cy="642942"/>
          </a:xfrm>
          <a:prstGeom prst="rect">
            <a:avLst/>
          </a:prstGeom>
          <a:noFill/>
        </p:spPr>
      </p:pic>
      <p:pic>
        <p:nvPicPr>
          <p:cNvPr id="51" name="Picture 47" descr="icon_sourcing"/>
          <p:cNvPicPr>
            <a:picLocks noChangeAspect="1" noChangeArrowheads="1"/>
          </p:cNvPicPr>
          <p:nvPr/>
        </p:nvPicPr>
        <p:blipFill>
          <a:blip r:embed="rId6"/>
          <a:srcRect/>
          <a:stretch>
            <a:fillRect/>
          </a:stretch>
        </p:blipFill>
        <p:spPr bwMode="auto">
          <a:xfrm>
            <a:off x="285720" y="4357694"/>
            <a:ext cx="736600" cy="582613"/>
          </a:xfrm>
          <a:prstGeom prst="rect">
            <a:avLst/>
          </a:prstGeom>
          <a:noFill/>
        </p:spPr>
      </p:pic>
      <p:pic>
        <p:nvPicPr>
          <p:cNvPr id="52" name="Picture 48" descr="icon_engineering"/>
          <p:cNvPicPr>
            <a:picLocks noChangeAspect="1" noChangeArrowheads="1"/>
          </p:cNvPicPr>
          <p:nvPr/>
        </p:nvPicPr>
        <p:blipFill>
          <a:blip r:embed="rId7"/>
          <a:srcRect/>
          <a:stretch>
            <a:fillRect/>
          </a:stretch>
        </p:blipFill>
        <p:spPr bwMode="auto">
          <a:xfrm>
            <a:off x="366713" y="3328988"/>
            <a:ext cx="595312" cy="676275"/>
          </a:xfrm>
          <a:prstGeom prst="rect">
            <a:avLst/>
          </a:prstGeom>
          <a:noFill/>
        </p:spPr>
      </p:pic>
      <p:pic>
        <p:nvPicPr>
          <p:cNvPr id="53" name="Picture 49" descr="icon_sales"/>
          <p:cNvPicPr>
            <a:picLocks noChangeAspect="1" noChangeArrowheads="1"/>
          </p:cNvPicPr>
          <p:nvPr/>
        </p:nvPicPr>
        <p:blipFill>
          <a:blip r:embed="rId8"/>
          <a:srcRect/>
          <a:stretch>
            <a:fillRect/>
          </a:stretch>
        </p:blipFill>
        <p:spPr bwMode="auto">
          <a:xfrm>
            <a:off x="388938" y="2414588"/>
            <a:ext cx="557212" cy="557212"/>
          </a:xfrm>
          <a:prstGeom prst="rect">
            <a:avLst/>
          </a:prstGeom>
          <a:noFill/>
        </p:spPr>
      </p:pic>
      <p:pic>
        <p:nvPicPr>
          <p:cNvPr id="54" name="Picture 50" descr="icon_management"/>
          <p:cNvPicPr>
            <a:picLocks noChangeAspect="1" noChangeArrowheads="1"/>
          </p:cNvPicPr>
          <p:nvPr/>
        </p:nvPicPr>
        <p:blipFill>
          <a:blip r:embed="rId9"/>
          <a:srcRect/>
          <a:stretch>
            <a:fillRect/>
          </a:stretch>
        </p:blipFill>
        <p:spPr bwMode="auto">
          <a:xfrm>
            <a:off x="366713" y="1277938"/>
            <a:ext cx="698500" cy="608012"/>
          </a:xfrm>
          <a:prstGeom prst="rect">
            <a:avLst/>
          </a:prstGeom>
          <a:noFill/>
        </p:spPr>
      </p:pic>
      <p:sp>
        <p:nvSpPr>
          <p:cNvPr id="56" name="Espace réservé du numéro de diapositive 55"/>
          <p:cNvSpPr>
            <a:spLocks noGrp="1"/>
          </p:cNvSpPr>
          <p:nvPr>
            <p:ph type="sldNum" sz="quarter" idx="12"/>
          </p:nvPr>
        </p:nvSpPr>
        <p:spPr/>
        <p:txBody>
          <a:bodyPr/>
          <a:lstStyle/>
          <a:p>
            <a:fld id="{32A12D29-4EAD-40CF-93A5-BAECFF510190}" type="slidenum">
              <a:rPr lang="fr-FR" smtClean="0"/>
              <a:pPr/>
              <a:t>11</a:t>
            </a:fld>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Les acteurs et leurs besoins</a:t>
            </a:r>
            <a:endParaRPr lang="fr-FR" sz="3200" dirty="0"/>
          </a:p>
        </p:txBody>
      </p:sp>
      <p:sp>
        <p:nvSpPr>
          <p:cNvPr id="3" name="Espace réservé du contenu 2"/>
          <p:cNvSpPr>
            <a:spLocks noGrp="1"/>
          </p:cNvSpPr>
          <p:nvPr>
            <p:ph idx="1"/>
          </p:nvPr>
        </p:nvSpPr>
        <p:spPr>
          <a:xfrm>
            <a:off x="1285852" y="1600201"/>
            <a:ext cx="6643734" cy="2328866"/>
          </a:xfrm>
        </p:spPr>
        <p:txBody>
          <a:bodyPr>
            <a:normAutofit fontScale="85000" lnSpcReduction="10000"/>
          </a:bodyPr>
          <a:lstStyle/>
          <a:p>
            <a:r>
              <a:rPr lang="fr-FR" sz="2000" dirty="0" smtClean="0"/>
              <a:t>L’équipe de pilotage : visualisation </a:t>
            </a:r>
          </a:p>
          <a:p>
            <a:r>
              <a:rPr lang="fr-FR" sz="2000" dirty="0" smtClean="0"/>
              <a:t>Marketing : visualisation </a:t>
            </a:r>
          </a:p>
          <a:p>
            <a:r>
              <a:rPr lang="fr-FR" sz="2000" dirty="0" smtClean="0"/>
              <a:t>Le designer : explicite et/ou paramétrique</a:t>
            </a:r>
          </a:p>
          <a:p>
            <a:r>
              <a:rPr lang="fr-FR" sz="2000" dirty="0" smtClean="0"/>
              <a:t>L’architecte technologue : explicite et paramétrique, ou paramétrique</a:t>
            </a:r>
          </a:p>
          <a:p>
            <a:r>
              <a:rPr lang="fr-FR" sz="2000" dirty="0" smtClean="0"/>
              <a:t>Le concepteur : paramétrique</a:t>
            </a:r>
          </a:p>
          <a:p>
            <a:r>
              <a:rPr lang="fr-FR" sz="2000" dirty="0" smtClean="0"/>
              <a:t>Le fabriquant : paramétrique avec outil intégré, ou explicite</a:t>
            </a:r>
          </a:p>
          <a:p>
            <a:r>
              <a:rPr lang="fr-FR" sz="2000" dirty="0" smtClean="0"/>
              <a:t>Le SAV : visualisation</a:t>
            </a:r>
          </a:p>
          <a:p>
            <a:r>
              <a:rPr lang="fr-FR" sz="2000" dirty="0" smtClean="0"/>
              <a:t>Le client : explicite ou visualisation</a:t>
            </a:r>
            <a:endParaRPr lang="fr-FR" sz="20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12</a:t>
            </a:fld>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L’explicite va-t-il tout casser ?</a:t>
            </a:r>
            <a:endParaRPr lang="fr-FR" sz="3200" dirty="0"/>
          </a:p>
        </p:txBody>
      </p:sp>
      <p:sp>
        <p:nvSpPr>
          <p:cNvPr id="3" name="Espace réservé du contenu 2"/>
          <p:cNvSpPr>
            <a:spLocks noGrp="1"/>
          </p:cNvSpPr>
          <p:nvPr>
            <p:ph idx="1"/>
          </p:nvPr>
        </p:nvSpPr>
        <p:spPr>
          <a:xfrm>
            <a:off x="1214414" y="1643050"/>
            <a:ext cx="6615130" cy="2757494"/>
          </a:xfrm>
        </p:spPr>
        <p:txBody>
          <a:bodyPr>
            <a:normAutofit/>
          </a:bodyPr>
          <a:lstStyle/>
          <a:p>
            <a:r>
              <a:rPr lang="fr-FR" sz="2400" dirty="0" smtClean="0"/>
              <a:t>A priori non ! Puisqu’il existe depuis longtemps!</a:t>
            </a:r>
          </a:p>
          <a:p>
            <a:r>
              <a:rPr lang="fr-FR" sz="2400" dirty="0" smtClean="0"/>
              <a:t>Trois raisons :</a:t>
            </a:r>
          </a:p>
          <a:p>
            <a:pPr lvl="1"/>
            <a:r>
              <a:rPr lang="fr-FR" sz="2400" dirty="0" smtClean="0"/>
              <a:t>Intérêt de la conception paramétrique</a:t>
            </a:r>
          </a:p>
          <a:p>
            <a:pPr lvl="1"/>
            <a:r>
              <a:rPr lang="fr-FR" sz="2400" dirty="0" smtClean="0"/>
              <a:t>Modeleurs paramétriques très répandus</a:t>
            </a:r>
          </a:p>
          <a:p>
            <a:pPr lvl="1"/>
            <a:r>
              <a:rPr lang="fr-FR" sz="2400" dirty="0" smtClean="0"/>
              <a:t>Mode explicite encore perfectible pour certaines modifications</a:t>
            </a:r>
            <a:endParaRPr lang="fr-FR" sz="24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13</a:t>
            </a:fld>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Vers une cohabitation</a:t>
            </a:r>
            <a:endParaRPr lang="fr-FR" sz="3200" dirty="0"/>
          </a:p>
        </p:txBody>
      </p:sp>
      <p:sp>
        <p:nvSpPr>
          <p:cNvPr id="3" name="Espace réservé du contenu 2"/>
          <p:cNvSpPr>
            <a:spLocks noGrp="1"/>
          </p:cNvSpPr>
          <p:nvPr>
            <p:ph idx="1"/>
          </p:nvPr>
        </p:nvSpPr>
        <p:spPr>
          <a:xfrm>
            <a:off x="457200" y="1600201"/>
            <a:ext cx="8229600" cy="2614618"/>
          </a:xfrm>
        </p:spPr>
        <p:txBody>
          <a:bodyPr>
            <a:normAutofit/>
          </a:bodyPr>
          <a:lstStyle/>
          <a:p>
            <a:r>
              <a:rPr lang="fr-FR" sz="2400" dirty="0" smtClean="0"/>
              <a:t>Parts de marché plus importantes pour l’explicite -&gt;PME qui exploitent les modèles CAO</a:t>
            </a:r>
          </a:p>
          <a:p>
            <a:r>
              <a:rPr lang="fr-FR" sz="2400" dirty="0" smtClean="0"/>
              <a:t>Intégration progressive des fonctionnalités explicites dans les outils paramétriques</a:t>
            </a:r>
          </a:p>
          <a:p>
            <a:r>
              <a:rPr lang="fr-FR" sz="2400" dirty="0" smtClean="0"/>
              <a:t>Intégration de « fonctions paramétriques semi-volatiles » dans les outils explicites</a:t>
            </a:r>
            <a:endParaRPr lang="fr-FR" sz="24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14</a:t>
            </a:fld>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Quelle utilisation pouvons nous en faire?</a:t>
            </a:r>
            <a:endParaRPr lang="fr-FR" sz="3200" dirty="0"/>
          </a:p>
        </p:txBody>
      </p:sp>
      <p:sp>
        <p:nvSpPr>
          <p:cNvPr id="3" name="Espace réservé du contenu 2"/>
          <p:cNvSpPr>
            <a:spLocks noGrp="1"/>
          </p:cNvSpPr>
          <p:nvPr>
            <p:ph idx="1"/>
          </p:nvPr>
        </p:nvSpPr>
        <p:spPr>
          <a:xfrm>
            <a:off x="857224" y="1600200"/>
            <a:ext cx="8001056" cy="4525963"/>
          </a:xfrm>
        </p:spPr>
        <p:txBody>
          <a:bodyPr>
            <a:normAutofit lnSpcReduction="10000"/>
          </a:bodyPr>
          <a:lstStyle/>
          <a:p>
            <a:pPr>
              <a:buNone/>
            </a:pPr>
            <a:r>
              <a:rPr lang="fr-FR" sz="2400" dirty="0" smtClean="0"/>
              <a:t>Les « champs » de formation :</a:t>
            </a:r>
          </a:p>
          <a:p>
            <a:pPr lvl="1">
              <a:spcAft>
                <a:spcPts val="1200"/>
              </a:spcAft>
            </a:pPr>
            <a:r>
              <a:rPr lang="fr-FR" sz="2400" dirty="0" smtClean="0"/>
              <a:t>Formation Pré Bac : explicite ?  (où est la structuration des esprits ?)</a:t>
            </a:r>
          </a:p>
          <a:p>
            <a:pPr lvl="1">
              <a:spcAft>
                <a:spcPts val="1200"/>
              </a:spcAft>
            </a:pPr>
            <a:r>
              <a:rPr lang="fr-FR" sz="2400" dirty="0" smtClean="0"/>
              <a:t>Formations Bac Pro : paramétrique et explicite ?</a:t>
            </a:r>
          </a:p>
          <a:p>
            <a:pPr lvl="1">
              <a:spcAft>
                <a:spcPts val="1200"/>
              </a:spcAft>
            </a:pPr>
            <a:r>
              <a:rPr lang="fr-FR" sz="2400" dirty="0" smtClean="0"/>
              <a:t>Formations Post BAC : paramétrique et explicite ?</a:t>
            </a:r>
          </a:p>
          <a:p>
            <a:pPr>
              <a:spcAft>
                <a:spcPts val="1200"/>
              </a:spcAft>
              <a:buNone/>
            </a:pPr>
            <a:r>
              <a:rPr lang="fr-FR" sz="2400" dirty="0" smtClean="0"/>
              <a:t>Plus globalement :</a:t>
            </a:r>
          </a:p>
          <a:p>
            <a:pPr lvl="1">
              <a:spcAft>
                <a:spcPts val="1200"/>
              </a:spcAft>
            </a:pPr>
            <a:r>
              <a:rPr lang="fr-FR" sz="2400" dirty="0" smtClean="0"/>
              <a:t>Initiation aux technologies : explicite ?</a:t>
            </a:r>
          </a:p>
          <a:p>
            <a:pPr lvl="1">
              <a:spcAft>
                <a:spcPts val="1200"/>
              </a:spcAft>
            </a:pPr>
            <a:r>
              <a:rPr lang="fr-FR" sz="2400" dirty="0" smtClean="0"/>
              <a:t>Formations « </a:t>
            </a:r>
            <a:r>
              <a:rPr lang="fr-FR" sz="2400" dirty="0" err="1" smtClean="0"/>
              <a:t>professionnalisantes</a:t>
            </a:r>
            <a:r>
              <a:rPr lang="fr-FR" sz="2400" dirty="0" smtClean="0"/>
              <a:t> » : paramétrique et explicite ?</a:t>
            </a:r>
            <a:endParaRPr lang="fr-FR" sz="24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15</a:t>
            </a:fld>
            <a:endParaRPr lang="fr-F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6908"/>
          </a:xfrm>
        </p:spPr>
        <p:txBody>
          <a:bodyPr>
            <a:normAutofit/>
          </a:bodyPr>
          <a:lstStyle/>
          <a:p>
            <a:r>
              <a:rPr lang="fr-FR" sz="3600" dirty="0" smtClean="0"/>
              <a:t>Eléments de réflexion </a:t>
            </a:r>
            <a:endParaRPr lang="fr-FR" sz="3600" dirty="0"/>
          </a:p>
        </p:txBody>
      </p:sp>
      <p:sp>
        <p:nvSpPr>
          <p:cNvPr id="3" name="Espace réservé du contenu 2"/>
          <p:cNvSpPr>
            <a:spLocks noGrp="1"/>
          </p:cNvSpPr>
          <p:nvPr>
            <p:ph idx="1"/>
          </p:nvPr>
        </p:nvSpPr>
        <p:spPr/>
        <p:txBody>
          <a:bodyPr/>
          <a:lstStyle/>
          <a:p>
            <a:r>
              <a:rPr lang="fr-FR" dirty="0" smtClean="0"/>
              <a:t>Le marché,</a:t>
            </a:r>
          </a:p>
          <a:p>
            <a:r>
              <a:rPr lang="fr-FR" dirty="0" smtClean="0"/>
              <a:t>Les autres pays,</a:t>
            </a:r>
          </a:p>
          <a:p>
            <a:r>
              <a:rPr lang="fr-FR" dirty="0" smtClean="0"/>
              <a:t>La formation technologique en Europe.</a:t>
            </a:r>
            <a:endParaRPr lang="fr-FR"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16</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85728"/>
            <a:ext cx="8229600" cy="928694"/>
          </a:xfrm>
        </p:spPr>
        <p:txBody>
          <a:bodyPr/>
          <a:lstStyle/>
          <a:p>
            <a:r>
              <a:rPr lang="fr-FR" dirty="0" smtClean="0"/>
              <a:t>L’état de l’art</a:t>
            </a:r>
            <a:endParaRPr lang="fr-FR" dirty="0"/>
          </a:p>
        </p:txBody>
      </p:sp>
      <p:sp>
        <p:nvSpPr>
          <p:cNvPr id="3" name="Espace réservé du contenu 2"/>
          <p:cNvSpPr>
            <a:spLocks noGrp="1"/>
          </p:cNvSpPr>
          <p:nvPr>
            <p:ph idx="1"/>
          </p:nvPr>
        </p:nvSpPr>
        <p:spPr>
          <a:xfrm>
            <a:off x="1214414" y="1928802"/>
            <a:ext cx="7072362" cy="1757362"/>
          </a:xfrm>
        </p:spPr>
        <p:txBody>
          <a:bodyPr>
            <a:normAutofit/>
          </a:bodyPr>
          <a:lstStyle/>
          <a:p>
            <a:pPr>
              <a:buNone/>
            </a:pPr>
            <a:r>
              <a:rPr lang="fr-FR" sz="2800" dirty="0" smtClean="0"/>
              <a:t>Deux grandes familles :</a:t>
            </a:r>
          </a:p>
          <a:p>
            <a:pPr lvl="2"/>
            <a:r>
              <a:rPr lang="fr-FR" sz="2800" dirty="0" smtClean="0"/>
              <a:t>Les modeleurs paramétriques</a:t>
            </a:r>
          </a:p>
          <a:p>
            <a:pPr lvl="2"/>
            <a:r>
              <a:rPr lang="fr-FR" sz="2800" dirty="0" smtClean="0"/>
              <a:t>Les modeleurs explicites</a:t>
            </a:r>
          </a:p>
        </p:txBody>
      </p:sp>
      <p:sp>
        <p:nvSpPr>
          <p:cNvPr id="5" name="Sous-titre 2"/>
          <p:cNvSpPr txBox="1">
            <a:spLocks/>
          </p:cNvSpPr>
          <p:nvPr/>
        </p:nvSpPr>
        <p:spPr>
          <a:xfrm>
            <a:off x="1371600" y="3886200"/>
            <a:ext cx="6400800" cy="1752600"/>
          </a:xfrm>
          <a:prstGeom prst="rect">
            <a:avLst/>
          </a:prstGeom>
        </p:spPr>
        <p:txBody>
          <a:bodyPr vert="horz" lIns="91440" tIns="45720" rIns="91440" bIns="45720" rtlCol="0">
            <a:normAutofit/>
          </a:bodyPr>
          <a:lstStyle/>
          <a:p>
            <a:pPr marR="0" lvl="0" algn="ctr" fontAlgn="auto">
              <a:lnSpc>
                <a:spcPct val="100000"/>
              </a:lnSpc>
              <a:spcBef>
                <a:spcPct val="20000"/>
              </a:spcBef>
              <a:spcAft>
                <a:spcPts val="0"/>
              </a:spcAft>
              <a:buClrTx/>
              <a:buSzTx/>
              <a:tabLst/>
              <a:defRPr/>
            </a:pPr>
            <a:r>
              <a:rPr lang="fr-FR" sz="2800" dirty="0">
                <a:solidFill>
                  <a:schemeClr val="tx1">
                    <a:tint val="75000"/>
                  </a:schemeClr>
                </a:solidFill>
              </a:rPr>
              <a:t>Quelles différences?</a:t>
            </a:r>
          </a:p>
        </p:txBody>
      </p:sp>
      <p:sp>
        <p:nvSpPr>
          <p:cNvPr id="6" name="Espace réservé du numéro de diapositive 5"/>
          <p:cNvSpPr>
            <a:spLocks noGrp="1"/>
          </p:cNvSpPr>
          <p:nvPr>
            <p:ph type="sldNum" sz="quarter" idx="12"/>
          </p:nvPr>
        </p:nvSpPr>
        <p:spPr/>
        <p:txBody>
          <a:bodyPr/>
          <a:lstStyle/>
          <a:p>
            <a:fld id="{32A12D29-4EAD-40CF-93A5-BAECFF510190}" type="slidenum">
              <a:rPr lang="fr-FR" smtClean="0"/>
              <a:pPr/>
              <a:t>2</a:t>
            </a:fld>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34000">
              <a:srgbClr val="8488C4">
                <a:alpha val="0"/>
              </a:srgbClr>
            </a:gs>
            <a:gs pos="53000">
              <a:srgbClr val="D4DEFF"/>
            </a:gs>
            <a:gs pos="83000">
              <a:srgbClr val="D4DEFF"/>
            </a:gs>
            <a:gs pos="100000">
              <a:srgbClr val="96AB94"/>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Les modeleurs paramétriques</a:t>
            </a:r>
            <a:endParaRPr lang="fr-FR" sz="3200" dirty="0"/>
          </a:p>
        </p:txBody>
      </p:sp>
      <p:pic>
        <p:nvPicPr>
          <p:cNvPr id="2050" name="Picture 2"/>
          <p:cNvPicPr>
            <a:picLocks noChangeAspect="1" noChangeArrowheads="1"/>
          </p:cNvPicPr>
          <p:nvPr/>
        </p:nvPicPr>
        <p:blipFill>
          <a:blip r:embed="rId3" cstate="print"/>
          <a:srcRect/>
          <a:stretch>
            <a:fillRect/>
          </a:stretch>
        </p:blipFill>
        <p:spPr bwMode="auto">
          <a:xfrm>
            <a:off x="7429520" y="4714884"/>
            <a:ext cx="1447785" cy="1334824"/>
          </a:xfrm>
          <a:prstGeom prst="rect">
            <a:avLst/>
          </a:prstGeom>
          <a:noFill/>
          <a:ln w="9525">
            <a:noFill/>
            <a:miter lim="800000"/>
            <a:headEnd/>
            <a:tailEnd/>
          </a:ln>
        </p:spPr>
      </p:pic>
      <p:pic>
        <p:nvPicPr>
          <p:cNvPr id="2051" name="Picture 3"/>
          <p:cNvPicPr>
            <a:picLocks noChangeAspect="1" noChangeArrowheads="1"/>
          </p:cNvPicPr>
          <p:nvPr/>
        </p:nvPicPr>
        <p:blipFill>
          <a:blip r:embed="rId4"/>
          <a:srcRect/>
          <a:stretch>
            <a:fillRect/>
          </a:stretch>
        </p:blipFill>
        <p:spPr bwMode="auto">
          <a:xfrm>
            <a:off x="7437638" y="2000240"/>
            <a:ext cx="1539692" cy="2709858"/>
          </a:xfrm>
          <a:prstGeom prst="rect">
            <a:avLst/>
          </a:prstGeom>
          <a:noFill/>
          <a:ln w="9525">
            <a:noFill/>
            <a:miter lim="800000"/>
            <a:headEnd/>
            <a:tailEnd/>
          </a:ln>
        </p:spPr>
      </p:pic>
      <p:sp>
        <p:nvSpPr>
          <p:cNvPr id="6" name="Rectangle 5"/>
          <p:cNvSpPr/>
          <p:nvPr/>
        </p:nvSpPr>
        <p:spPr>
          <a:xfrm>
            <a:off x="1000100" y="1857364"/>
            <a:ext cx="6072214" cy="4579715"/>
          </a:xfrm>
          <a:prstGeom prst="rect">
            <a:avLst/>
          </a:prstGeom>
        </p:spPr>
        <p:txBody>
          <a:bodyPr wrap="square">
            <a:spAutoFit/>
          </a:bodyPr>
          <a:lstStyle/>
          <a:p>
            <a:r>
              <a:rPr lang="fr-FR" dirty="0"/>
              <a:t>Les points clés de la modélisation paramétrique  :</a:t>
            </a:r>
          </a:p>
          <a:p>
            <a:pPr marL="342900" indent="-342900">
              <a:spcBef>
                <a:spcPct val="20000"/>
              </a:spcBef>
              <a:buFont typeface="Arial" pitchFamily="34" charset="0"/>
              <a:buChar char="•"/>
              <a:tabLst>
                <a:tab pos="72000" algn="l"/>
              </a:tabLst>
            </a:pPr>
            <a:r>
              <a:rPr lang="fr-FR" dirty="0"/>
              <a:t>La mémorisation de l’intention de conception,</a:t>
            </a:r>
          </a:p>
          <a:p>
            <a:pPr marL="342900" indent="-342900">
              <a:spcBef>
                <a:spcPct val="20000"/>
              </a:spcBef>
              <a:buFont typeface="Arial" pitchFamily="34" charset="0"/>
              <a:buChar char="•"/>
              <a:tabLst>
                <a:tab pos="72000" algn="l"/>
              </a:tabLst>
            </a:pPr>
            <a:r>
              <a:rPr lang="fr-FR" dirty="0"/>
              <a:t>La capitalisation du savoir faire de l’entreprise (création et utilisation de règles)</a:t>
            </a:r>
          </a:p>
          <a:p>
            <a:pPr marL="342900" indent="-342900">
              <a:spcBef>
                <a:spcPct val="20000"/>
              </a:spcBef>
              <a:buFont typeface="Arial" pitchFamily="34" charset="0"/>
              <a:buChar char="•"/>
              <a:tabLst>
                <a:tab pos="72000" algn="l"/>
              </a:tabLst>
            </a:pPr>
            <a:r>
              <a:rPr lang="fr-FR" dirty="0"/>
              <a:t>La description fonctionnelle des modèles,</a:t>
            </a:r>
          </a:p>
          <a:p>
            <a:pPr marL="342900" indent="-342900">
              <a:spcBef>
                <a:spcPct val="20000"/>
              </a:spcBef>
              <a:buFont typeface="Arial" pitchFamily="34" charset="0"/>
              <a:buChar char="•"/>
              <a:tabLst>
                <a:tab pos="72000" algn="l"/>
              </a:tabLst>
            </a:pPr>
            <a:r>
              <a:rPr lang="fr-FR" dirty="0"/>
              <a:t>La possibilité de créer des fonctions paramétrées réutilisables</a:t>
            </a:r>
          </a:p>
          <a:p>
            <a:pPr marL="342900" indent="-342900">
              <a:spcBef>
                <a:spcPct val="20000"/>
              </a:spcBef>
              <a:buFont typeface="Arial" pitchFamily="34" charset="0"/>
              <a:buChar char="•"/>
              <a:tabLst>
                <a:tab pos="72000" algn="l"/>
              </a:tabLst>
            </a:pPr>
            <a:r>
              <a:rPr lang="fr-FR" dirty="0"/>
              <a:t>La prise en compte du </a:t>
            </a:r>
            <a:r>
              <a:rPr lang="fr-FR" dirty="0" err="1"/>
              <a:t>tolérancement</a:t>
            </a:r>
            <a:r>
              <a:rPr lang="fr-FR" dirty="0"/>
              <a:t> 3D</a:t>
            </a:r>
          </a:p>
          <a:p>
            <a:pPr marL="342900" indent="-342900">
              <a:spcBef>
                <a:spcPct val="20000"/>
              </a:spcBef>
              <a:buFont typeface="Arial" pitchFamily="34" charset="0"/>
              <a:buChar char="•"/>
              <a:tabLst>
                <a:tab pos="72000" algn="l"/>
              </a:tabLst>
            </a:pPr>
            <a:r>
              <a:rPr lang="fr-FR" dirty="0"/>
              <a:t>L’associativité entre tous les modules </a:t>
            </a:r>
            <a:r>
              <a:rPr lang="fr-FR" dirty="0" smtClean="0"/>
              <a:t>complémentaires (FAO</a:t>
            </a:r>
            <a:r>
              <a:rPr lang="fr-FR" dirty="0"/>
              <a:t>, </a:t>
            </a:r>
            <a:r>
              <a:rPr lang="fr-FR" dirty="0" smtClean="0"/>
              <a:t>Calcul FEM, Calculs dynamiques,…)</a:t>
            </a:r>
            <a:endParaRPr lang="fr-FR" dirty="0"/>
          </a:p>
          <a:p>
            <a:r>
              <a:rPr lang="fr-FR" dirty="0"/>
              <a:t>L</a:t>
            </a:r>
            <a:r>
              <a:rPr lang="fr-FR" dirty="0" smtClean="0"/>
              <a:t>es </a:t>
            </a:r>
            <a:r>
              <a:rPr lang="fr-FR" dirty="0"/>
              <a:t>avantages peuvent se résumer en :</a:t>
            </a:r>
          </a:p>
          <a:p>
            <a:pPr marL="342900" indent="-342900">
              <a:spcBef>
                <a:spcPct val="20000"/>
              </a:spcBef>
              <a:buFont typeface="Arial" pitchFamily="34" charset="0"/>
              <a:buChar char="•"/>
            </a:pPr>
            <a:r>
              <a:rPr lang="fr-FR" dirty="0"/>
              <a:t>La capitalisation du savoir faire</a:t>
            </a:r>
          </a:p>
          <a:p>
            <a:pPr marL="342900" indent="-342900">
              <a:spcBef>
                <a:spcPct val="20000"/>
              </a:spcBef>
              <a:buFont typeface="Arial" pitchFamily="34" charset="0"/>
              <a:buChar char="•"/>
            </a:pPr>
            <a:r>
              <a:rPr lang="fr-FR" dirty="0"/>
              <a:t>Un gain de temps énorme en réutilisation</a:t>
            </a:r>
          </a:p>
          <a:p>
            <a:pPr marL="342900" indent="-342900">
              <a:spcBef>
                <a:spcPct val="20000"/>
              </a:spcBef>
              <a:buFont typeface="Arial" pitchFamily="34" charset="0"/>
              <a:buChar char="•"/>
            </a:pPr>
            <a:r>
              <a:rPr lang="fr-FR" dirty="0"/>
              <a:t>Une réduction des erreurs.</a:t>
            </a:r>
          </a:p>
        </p:txBody>
      </p:sp>
      <p:sp>
        <p:nvSpPr>
          <p:cNvPr id="7" name="Espace réservé du numéro de diapositive 6"/>
          <p:cNvSpPr>
            <a:spLocks noGrp="1"/>
          </p:cNvSpPr>
          <p:nvPr>
            <p:ph type="sldNum" sz="quarter" idx="12"/>
          </p:nvPr>
        </p:nvSpPr>
        <p:spPr/>
        <p:txBody>
          <a:bodyPr/>
          <a:lstStyle/>
          <a:p>
            <a:fld id="{32A12D29-4EAD-40CF-93A5-BAECFF510190}" type="slidenum">
              <a:rPr lang="fr-FR" smtClean="0"/>
              <a:pPr/>
              <a:t>3</a:t>
            </a:fld>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Les outils existants</a:t>
            </a:r>
            <a:endParaRPr lang="fr-FR" sz="3200" dirty="0"/>
          </a:p>
        </p:txBody>
      </p:sp>
      <p:sp>
        <p:nvSpPr>
          <p:cNvPr id="3" name="Espace réservé du contenu 2"/>
          <p:cNvSpPr>
            <a:spLocks noGrp="1"/>
          </p:cNvSpPr>
          <p:nvPr>
            <p:ph idx="1"/>
          </p:nvPr>
        </p:nvSpPr>
        <p:spPr/>
        <p:txBody>
          <a:bodyPr>
            <a:normAutofit/>
          </a:bodyPr>
          <a:lstStyle/>
          <a:p>
            <a:pPr lvl="0"/>
            <a:r>
              <a:rPr lang="fr-FR" sz="2400" dirty="0"/>
              <a:t>CATIA, </a:t>
            </a:r>
            <a:r>
              <a:rPr lang="fr-FR" sz="2400" dirty="0" smtClean="0"/>
              <a:t>Pro/ENGINEER, UG </a:t>
            </a:r>
            <a:r>
              <a:rPr lang="fr-FR" sz="2400" dirty="0" err="1" smtClean="0"/>
              <a:t>Nx</a:t>
            </a:r>
            <a:r>
              <a:rPr lang="fr-FR" sz="2400" dirty="0" smtClean="0"/>
              <a:t>, </a:t>
            </a:r>
            <a:r>
              <a:rPr lang="fr-FR" sz="2400" dirty="0" err="1"/>
              <a:t>CADDs</a:t>
            </a:r>
            <a:r>
              <a:rPr lang="fr-FR" sz="2400" dirty="0"/>
              <a:t> </a:t>
            </a:r>
            <a:r>
              <a:rPr lang="fr-FR" sz="2400" dirty="0" smtClean="0"/>
              <a:t>utilisés </a:t>
            </a:r>
            <a:r>
              <a:rPr lang="fr-FR" sz="2400" dirty="0"/>
              <a:t>par les grands donneurs d’ordres </a:t>
            </a:r>
            <a:r>
              <a:rPr lang="fr-FR" sz="2400" dirty="0" smtClean="0"/>
              <a:t> (industrie </a:t>
            </a:r>
            <a:r>
              <a:rPr lang="fr-FR" sz="2400" dirty="0"/>
              <a:t>aéronautique, navale et </a:t>
            </a:r>
            <a:r>
              <a:rPr lang="fr-FR" sz="2400" dirty="0" smtClean="0"/>
              <a:t>automobile), </a:t>
            </a:r>
            <a:r>
              <a:rPr lang="fr-FR" sz="2400" dirty="0" err="1"/>
              <a:t>Kompass</a:t>
            </a:r>
            <a:r>
              <a:rPr lang="fr-FR" sz="2400" dirty="0"/>
              <a:t> 3D (pays de l’est)</a:t>
            </a:r>
          </a:p>
          <a:p>
            <a:pPr lvl="0"/>
            <a:r>
              <a:rPr lang="fr-FR" sz="2400" dirty="0" err="1"/>
              <a:t>Inventor</a:t>
            </a:r>
            <a:r>
              <a:rPr lang="fr-FR" sz="2400" dirty="0"/>
              <a:t>, </a:t>
            </a:r>
            <a:r>
              <a:rPr lang="fr-FR" sz="2400" dirty="0" err="1"/>
              <a:t>SolidWorks</a:t>
            </a:r>
            <a:r>
              <a:rPr lang="fr-FR" sz="2400" dirty="0"/>
              <a:t>, </a:t>
            </a:r>
            <a:r>
              <a:rPr lang="fr-FR" sz="2400" dirty="0" err="1"/>
              <a:t>SolidEdge</a:t>
            </a:r>
            <a:r>
              <a:rPr lang="fr-FR" sz="2400" dirty="0"/>
              <a:t>, </a:t>
            </a:r>
            <a:r>
              <a:rPr lang="fr-FR" sz="2400" dirty="0" err="1"/>
              <a:t>TopSolid</a:t>
            </a:r>
            <a:r>
              <a:rPr lang="fr-FR" sz="2400" dirty="0" smtClean="0"/>
              <a:t>, Think3</a:t>
            </a:r>
            <a:r>
              <a:rPr lang="fr-FR" sz="2400" dirty="0"/>
              <a:t>, </a:t>
            </a:r>
            <a:r>
              <a:rPr lang="fr-FR" sz="2400" dirty="0" smtClean="0"/>
              <a:t>Pro/ENGINEER (</a:t>
            </a:r>
            <a:r>
              <a:rPr lang="fr-FR" sz="2400" dirty="0" err="1" smtClean="0"/>
              <a:t>Foundation</a:t>
            </a:r>
            <a:r>
              <a:rPr lang="fr-FR" sz="2400" dirty="0" smtClean="0"/>
              <a:t>),complémentaires </a:t>
            </a:r>
            <a:r>
              <a:rPr lang="fr-FR" sz="2400" dirty="0"/>
              <a:t>aux précédents se voulant d’un abord plus facile et destinés aux conceptions de « produit/outillage ». Outils CAO privilégiés des PME.</a:t>
            </a:r>
          </a:p>
          <a:p>
            <a:endParaRPr lang="fr-FR" sz="24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Les modeleurs explicites</a:t>
            </a:r>
            <a:endParaRPr lang="fr-FR" sz="3600" dirty="0"/>
          </a:p>
        </p:txBody>
      </p:sp>
      <p:sp>
        <p:nvSpPr>
          <p:cNvPr id="3" name="Espace réservé du contenu 2"/>
          <p:cNvSpPr>
            <a:spLocks noGrp="1"/>
          </p:cNvSpPr>
          <p:nvPr>
            <p:ph idx="1"/>
          </p:nvPr>
        </p:nvSpPr>
        <p:spPr>
          <a:xfrm>
            <a:off x="457200" y="1600201"/>
            <a:ext cx="8229600" cy="3400436"/>
          </a:xfrm>
        </p:spPr>
        <p:txBody>
          <a:bodyPr>
            <a:normAutofit/>
          </a:bodyPr>
          <a:lstStyle/>
          <a:p>
            <a:r>
              <a:rPr lang="fr-FR" sz="2400" dirty="0" smtClean="0"/>
              <a:t>Approche pate à modeler : première modélisation sans dimensions et ajout de « cotes volatiles» au bon vouloir de l’utilisateur. Modèle sans fonction et sans historique (sans schéma de cotation).</a:t>
            </a:r>
          </a:p>
          <a:p>
            <a:r>
              <a:rPr lang="fr-FR" sz="2400" dirty="0" smtClean="0"/>
              <a:t>Création et modification par action directe sur la géométrie.</a:t>
            </a:r>
            <a:endParaRPr lang="fr-FR" sz="24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Les modeleurs explicites actuels</a:t>
            </a:r>
            <a:endParaRPr lang="fr-FR" sz="3600" dirty="0"/>
          </a:p>
        </p:txBody>
      </p:sp>
      <p:sp>
        <p:nvSpPr>
          <p:cNvPr id="3" name="Espace réservé du contenu 2"/>
          <p:cNvSpPr>
            <a:spLocks noGrp="1"/>
          </p:cNvSpPr>
          <p:nvPr>
            <p:ph idx="1"/>
          </p:nvPr>
        </p:nvSpPr>
        <p:spPr/>
        <p:txBody>
          <a:bodyPr>
            <a:normAutofit lnSpcReduction="10000"/>
          </a:bodyPr>
          <a:lstStyle/>
          <a:p>
            <a:pPr lvl="0"/>
            <a:r>
              <a:rPr lang="fr-FR" sz="2400" dirty="0" err="1" smtClean="0"/>
              <a:t>CoCreate</a:t>
            </a:r>
            <a:r>
              <a:rPr lang="fr-FR" sz="2400" dirty="0" smtClean="0"/>
              <a:t> </a:t>
            </a:r>
            <a:r>
              <a:rPr lang="fr-FR" sz="2400" dirty="0" err="1" smtClean="0"/>
              <a:t>Modeling</a:t>
            </a:r>
            <a:r>
              <a:rPr lang="fr-FR" sz="2400" dirty="0" smtClean="0"/>
              <a:t> (PTC),</a:t>
            </a:r>
          </a:p>
          <a:p>
            <a:pPr lvl="0"/>
            <a:r>
              <a:rPr lang="fr-FR" sz="2400" dirty="0" smtClean="0"/>
              <a:t>Pro/CONCEPT (PTC) – [approche Design]</a:t>
            </a:r>
            <a:endParaRPr lang="fr-FR" sz="2400" dirty="0"/>
          </a:p>
          <a:p>
            <a:pPr lvl="0"/>
            <a:r>
              <a:rPr lang="fr-FR" sz="2400" dirty="0" err="1" smtClean="0"/>
              <a:t>Spaceclaim</a:t>
            </a:r>
            <a:endParaRPr lang="fr-FR" sz="2400" dirty="0"/>
          </a:p>
          <a:p>
            <a:pPr lvl="0"/>
            <a:r>
              <a:rPr lang="fr-FR" sz="2400" dirty="0"/>
              <a:t>« </a:t>
            </a:r>
            <a:r>
              <a:rPr lang="fr-FR" sz="2400" dirty="0" err="1"/>
              <a:t>Synchronous</a:t>
            </a:r>
            <a:r>
              <a:rPr lang="fr-FR" sz="2400" dirty="0"/>
              <a:t> </a:t>
            </a:r>
            <a:r>
              <a:rPr lang="fr-FR" sz="2400" dirty="0" err="1"/>
              <a:t>Technology</a:t>
            </a:r>
            <a:r>
              <a:rPr lang="fr-FR" sz="2400" dirty="0"/>
              <a:t> » </a:t>
            </a:r>
            <a:r>
              <a:rPr lang="fr-FR" sz="2400" dirty="0" smtClean="0"/>
              <a:t>de </a:t>
            </a:r>
            <a:r>
              <a:rPr lang="fr-FR" sz="2400" dirty="0"/>
              <a:t>Siemens (propriétaire de </a:t>
            </a:r>
            <a:r>
              <a:rPr lang="fr-FR" sz="2400" dirty="0" smtClean="0"/>
              <a:t>UG </a:t>
            </a:r>
            <a:r>
              <a:rPr lang="fr-FR" sz="2400" dirty="0" err="1" smtClean="0"/>
              <a:t>Nx</a:t>
            </a:r>
            <a:r>
              <a:rPr lang="fr-FR" sz="2400" dirty="0" smtClean="0"/>
              <a:t> et </a:t>
            </a:r>
            <a:r>
              <a:rPr lang="fr-FR" sz="2400" dirty="0" err="1" smtClean="0"/>
              <a:t>Solid</a:t>
            </a:r>
            <a:r>
              <a:rPr lang="fr-FR" sz="2400" dirty="0" smtClean="0"/>
              <a:t> </a:t>
            </a:r>
            <a:r>
              <a:rPr lang="fr-FR" sz="2400" dirty="0" err="1" smtClean="0"/>
              <a:t>Edge</a:t>
            </a:r>
            <a:r>
              <a:rPr lang="fr-FR" sz="2400" dirty="0" smtClean="0"/>
              <a:t>)</a:t>
            </a:r>
            <a:endParaRPr lang="fr-FR" sz="2400" dirty="0"/>
          </a:p>
          <a:p>
            <a:r>
              <a:rPr lang="fr-FR" sz="2400" dirty="0" err="1" smtClean="0"/>
              <a:t>Catia</a:t>
            </a:r>
            <a:r>
              <a:rPr lang="fr-FR" sz="2400" dirty="0" smtClean="0"/>
              <a:t> live Shape (module de </a:t>
            </a:r>
            <a:r>
              <a:rPr lang="fr-FR" sz="2400" dirty="0" err="1" smtClean="0"/>
              <a:t>Catia</a:t>
            </a:r>
            <a:r>
              <a:rPr lang="fr-FR" sz="2400" dirty="0" smtClean="0"/>
              <a:t> V6 - Dassault)</a:t>
            </a:r>
          </a:p>
          <a:p>
            <a:pPr lvl="0"/>
            <a:r>
              <a:rPr lang="fr-FR" sz="2400" dirty="0" err="1" smtClean="0"/>
              <a:t>KeyCreator</a:t>
            </a:r>
            <a:endParaRPr lang="fr-FR" sz="2400" dirty="0"/>
          </a:p>
          <a:p>
            <a:pPr lvl="0"/>
            <a:r>
              <a:rPr lang="fr-FR" sz="2400" dirty="0" err="1" smtClean="0"/>
              <a:t>Inventor</a:t>
            </a:r>
            <a:r>
              <a:rPr lang="fr-FR" sz="2400" dirty="0" smtClean="0"/>
              <a:t> </a:t>
            </a:r>
            <a:r>
              <a:rPr lang="fr-FR" sz="2400" dirty="0"/>
              <a:t>Fusion (</a:t>
            </a:r>
            <a:r>
              <a:rPr lang="fr-FR" sz="2400" dirty="0" err="1"/>
              <a:t>Autodesk</a:t>
            </a:r>
            <a:r>
              <a:rPr lang="fr-FR" sz="2400" dirty="0"/>
              <a:t> </a:t>
            </a:r>
            <a:r>
              <a:rPr lang="fr-FR" sz="2400" dirty="0" err="1"/>
              <a:t>Labs</a:t>
            </a:r>
            <a:r>
              <a:rPr lang="fr-FR" sz="2400" dirty="0" smtClean="0"/>
              <a:t>)</a:t>
            </a:r>
            <a:endParaRPr lang="fr-FR" sz="2400" dirty="0"/>
          </a:p>
          <a:p>
            <a:pPr lvl="0"/>
            <a:r>
              <a:rPr lang="fr-FR" sz="2400" dirty="0" smtClean="0"/>
              <a:t>(</a:t>
            </a:r>
            <a:r>
              <a:rPr lang="fr-FR" sz="2400" dirty="0" err="1" smtClean="0"/>
              <a:t>Rhinoceros</a:t>
            </a:r>
            <a:r>
              <a:rPr lang="fr-FR" sz="2400" dirty="0" smtClean="0"/>
              <a:t>)</a:t>
            </a:r>
          </a:p>
          <a:p>
            <a:pPr lvl="0"/>
            <a:r>
              <a:rPr lang="fr-FR" sz="2400" dirty="0" smtClean="0"/>
              <a:t>(Maya)</a:t>
            </a:r>
          </a:p>
          <a:p>
            <a:pPr lvl="0"/>
            <a:r>
              <a:rPr lang="fr-FR" sz="2400" dirty="0" smtClean="0"/>
              <a:t>Google Desktop</a:t>
            </a:r>
          </a:p>
          <a:p>
            <a:endParaRPr lang="fr-FR"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6</a:t>
            </a:fld>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Un exemple : modélisation d’un étrier</a:t>
            </a:r>
            <a:endParaRPr lang="fr-FR" sz="3200" dirty="0"/>
          </a:p>
        </p:txBody>
      </p:sp>
      <p:sp>
        <p:nvSpPr>
          <p:cNvPr id="4" name="Espace réservé du numéro de diapositive 3"/>
          <p:cNvSpPr>
            <a:spLocks noGrp="1"/>
          </p:cNvSpPr>
          <p:nvPr>
            <p:ph type="sldNum" sz="quarter" idx="12"/>
          </p:nvPr>
        </p:nvSpPr>
        <p:spPr/>
        <p:txBody>
          <a:bodyPr/>
          <a:lstStyle/>
          <a:p>
            <a:fld id="{32A12D29-4EAD-40CF-93A5-BAECFF510190}" type="slidenum">
              <a:rPr lang="fr-FR" smtClean="0"/>
              <a:pPr/>
              <a:t>7</a:t>
            </a:fld>
            <a:endParaRPr lang="fr-FR"/>
          </a:p>
        </p:txBody>
      </p:sp>
      <p:pic>
        <p:nvPicPr>
          <p:cNvPr id="1026" name="Picture 2"/>
          <p:cNvPicPr>
            <a:picLocks noChangeAspect="1" noChangeArrowheads="1"/>
          </p:cNvPicPr>
          <p:nvPr/>
        </p:nvPicPr>
        <p:blipFill>
          <a:blip r:embed="rId3"/>
          <a:srcRect/>
          <a:stretch>
            <a:fillRect/>
          </a:stretch>
        </p:blipFill>
        <p:spPr bwMode="auto">
          <a:xfrm>
            <a:off x="1714480" y="1500174"/>
            <a:ext cx="2329698" cy="857248"/>
          </a:xfrm>
          <a:prstGeom prst="rect">
            <a:avLst/>
          </a:prstGeom>
          <a:noFill/>
          <a:ln w="9525">
            <a:noFill/>
            <a:miter lim="800000"/>
            <a:headEnd/>
            <a:tailEnd/>
          </a:ln>
        </p:spPr>
      </p:pic>
      <p:pic>
        <p:nvPicPr>
          <p:cNvPr id="1027" name="Picture 3"/>
          <p:cNvPicPr>
            <a:picLocks noChangeAspect="1" noChangeArrowheads="1"/>
          </p:cNvPicPr>
          <p:nvPr/>
        </p:nvPicPr>
        <p:blipFill>
          <a:blip r:embed="rId4"/>
          <a:srcRect/>
          <a:stretch>
            <a:fillRect/>
          </a:stretch>
        </p:blipFill>
        <p:spPr bwMode="auto">
          <a:xfrm>
            <a:off x="5214942" y="2214554"/>
            <a:ext cx="2475463" cy="2266941"/>
          </a:xfrm>
          <a:prstGeom prst="rect">
            <a:avLst/>
          </a:prstGeom>
          <a:noFill/>
          <a:ln w="9525">
            <a:noFill/>
            <a:miter lim="800000"/>
            <a:headEnd/>
            <a:tailEnd/>
          </a:ln>
        </p:spPr>
      </p:pic>
      <p:pic>
        <p:nvPicPr>
          <p:cNvPr id="1028" name="Picture 4"/>
          <p:cNvPicPr>
            <a:picLocks noChangeAspect="1" noChangeArrowheads="1"/>
          </p:cNvPicPr>
          <p:nvPr/>
        </p:nvPicPr>
        <p:blipFill>
          <a:blip r:embed="rId5"/>
          <a:srcRect/>
          <a:stretch>
            <a:fillRect/>
          </a:stretch>
        </p:blipFill>
        <p:spPr bwMode="auto">
          <a:xfrm>
            <a:off x="1714480" y="2857496"/>
            <a:ext cx="2663352" cy="293845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Exemple de comparaison entre deux produits</a:t>
            </a:r>
            <a:br>
              <a:rPr lang="fr-FR" sz="3200" dirty="0" smtClean="0"/>
            </a:br>
            <a:r>
              <a:rPr lang="fr-FR" sz="3200" dirty="0" smtClean="0"/>
              <a:t>issus de chaque famille</a:t>
            </a:r>
            <a:endParaRPr lang="fr-FR" sz="3200" dirty="0"/>
          </a:p>
        </p:txBody>
      </p:sp>
      <p:graphicFrame>
        <p:nvGraphicFramePr>
          <p:cNvPr id="4" name="Group 136"/>
          <p:cNvGraphicFramePr>
            <a:graphicFrameLocks noGrp="1"/>
          </p:cNvGraphicFramePr>
          <p:nvPr/>
        </p:nvGraphicFramePr>
        <p:xfrm>
          <a:off x="857224" y="1714488"/>
          <a:ext cx="7322395" cy="4142418"/>
        </p:xfrm>
        <a:graphic>
          <a:graphicData uri="http://schemas.openxmlformats.org/drawingml/2006/table">
            <a:tbl>
              <a:tblPr>
                <a:tableStyleId>{35758FB7-9AC5-4552-8A53-C91805E547FA}</a:tableStyleId>
              </a:tblPr>
              <a:tblGrid>
                <a:gridCol w="5064657"/>
                <a:gridCol w="1128869"/>
                <a:gridCol w="1128869"/>
              </a:tblGrid>
              <a:tr h="197258">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effectLst/>
                          <a:latin typeface="+mj-lt"/>
                        </a:rPr>
                        <a:t>Fonctionnalités clés</a:t>
                      </a:r>
                      <a:r>
                        <a:rPr kumimoji="0" lang="fr-FR" sz="1000" b="1" u="none" strike="noStrike" cap="none" normalizeH="0" baseline="0" noProof="0" dirty="0" smtClean="0">
                          <a:ln>
                            <a:noFill/>
                          </a:ln>
                          <a:effectLst/>
                          <a:latin typeface="+mj-lt"/>
                        </a:rPr>
                        <a:t> </a:t>
                      </a:r>
                      <a:r>
                        <a:rPr kumimoji="0" lang="fr-FR" sz="1000" b="0" u="none" strike="noStrike" cap="none" normalizeH="0" baseline="0" noProof="0" dirty="0" smtClean="0">
                          <a:ln>
                            <a:noFill/>
                          </a:ln>
                          <a:effectLst/>
                          <a:latin typeface="+mj-lt"/>
                        </a:rPr>
                        <a:t>(</a:t>
                      </a:r>
                      <a:r>
                        <a:rPr kumimoji="0" lang="fr-FR" sz="1000" u="none" strike="noStrike" cap="none" normalizeH="0" baseline="0" noProof="0" dirty="0" smtClean="0">
                          <a:ln>
                            <a:noFill/>
                          </a:ln>
                          <a:solidFill>
                            <a:srgbClr val="00B050"/>
                          </a:solidFill>
                          <a:effectLst/>
                          <a:latin typeface="+mj-lt"/>
                          <a:sym typeface="Wingdings" pitchFamily="2" charset="2"/>
                        </a:rPr>
                        <a:t>●</a:t>
                      </a:r>
                      <a:r>
                        <a:rPr kumimoji="0" lang="fr-FR" sz="1000" u="none" strike="noStrike" cap="none" normalizeH="0" baseline="0" noProof="0" dirty="0" smtClean="0">
                          <a:ln>
                            <a:noFill/>
                          </a:ln>
                          <a:effectLst/>
                          <a:latin typeface="+mj-lt"/>
                          <a:sym typeface="Wingdings" pitchFamily="2" charset="2"/>
                        </a:rPr>
                        <a:t> oui, ○ partiellement , </a:t>
                      </a:r>
                      <a:r>
                        <a:rPr kumimoji="0" lang="fr-FR" sz="1000" b="1" u="none" strike="noStrike" cap="none" normalizeH="0" baseline="0" noProof="0" dirty="0" smtClean="0">
                          <a:ln>
                            <a:noFill/>
                          </a:ln>
                          <a:solidFill>
                            <a:srgbClr val="FF0000"/>
                          </a:solidFill>
                          <a:effectLst/>
                          <a:latin typeface="+mj-lt"/>
                          <a:sym typeface="Wingdings" pitchFamily="2" charset="2"/>
                        </a:rPr>
                        <a:t>X</a:t>
                      </a:r>
                      <a:r>
                        <a:rPr kumimoji="0" lang="fr-FR" sz="1000" u="none" strike="noStrike" cap="none" normalizeH="0" baseline="0" noProof="0" dirty="0" smtClean="0">
                          <a:ln>
                            <a:noFill/>
                          </a:ln>
                          <a:effectLst/>
                          <a:latin typeface="+mj-lt"/>
                          <a:sym typeface="Wingdings" pitchFamily="2" charset="2"/>
                        </a:rPr>
                        <a:t> non)</a:t>
                      </a:r>
                      <a:endParaRPr kumimoji="0" lang="fr-FR" sz="1000" b="1" i="0" u="none" strike="noStrike" cap="none" normalizeH="0" baseline="0" noProof="0" dirty="0" smtClean="0">
                        <a:ln>
                          <a:noFill/>
                        </a:ln>
                        <a:solidFill>
                          <a:schemeClr val="accent1"/>
                        </a:solidFill>
                        <a:effectLst/>
                        <a:latin typeface="+mj-lt"/>
                        <a:ea typeface="MS PGothic" pitchFamily="34" charset="-128"/>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effectLst/>
                        </a:rPr>
                        <a:t>Pro/ENGINEER</a:t>
                      </a:r>
                      <a:endParaRPr kumimoji="0" lang="fr-FR" sz="1200" b="1" i="0" u="none" strike="noStrike" cap="none" normalizeH="0" baseline="0" noProof="0" dirty="0" smtClean="0">
                        <a:ln>
                          <a:noFill/>
                        </a:ln>
                        <a:solidFill>
                          <a:schemeClr val="accent1"/>
                        </a:solidFill>
                        <a:effectLst/>
                        <a:latin typeface="Arial" pitchFamily="34" charset="0"/>
                        <a:ea typeface="MS PGothic" pitchFamily="34" charset="-128"/>
                      </a:endParaRPr>
                    </a:p>
                  </a:txBody>
                  <a:tcPr marT="0" marB="0" anchor="ctr" anchorCtr="1"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effectLst/>
                        </a:rPr>
                        <a:t>CoCreate</a:t>
                      </a:r>
                      <a:endParaRPr kumimoji="0" lang="fr-FR" sz="1200" b="1" i="0" u="none" strike="noStrike" cap="none" normalizeH="0" baseline="0" noProof="0" dirty="0" smtClean="0">
                        <a:ln>
                          <a:noFill/>
                        </a:ln>
                        <a:solidFill>
                          <a:schemeClr val="accent1"/>
                        </a:solidFill>
                        <a:effectLst/>
                        <a:latin typeface="Arial" pitchFamily="34" charset="0"/>
                        <a:ea typeface="MS PGothic" pitchFamily="34" charset="-128"/>
                      </a:endParaRPr>
                    </a:p>
                  </a:txBody>
                  <a:tcPr marT="0" marB="0" anchor="ctr" anchorCtr="1"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Noyau de modélisation Paramétrique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Noyau de modélisation Explicite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Mémorisation de l'intention de conception et du savoir faire de l'Entreprise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Modélisation directe sans contrainte ni historique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Modélisation solide et tôlerie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Modélisation surfacique</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Création d'assemblages / Simulation des mécanismes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Conception descendante (top-down design)</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Mise en plan</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Associativité 3D &gt; 2D</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Associativité 2D &gt; 3D</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Environnement de dessin en 2D pur</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Description fonctionnelle des modèles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Paramétrage des modèles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Modification directe des modèles importés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Reconstruction de fonctions / Paramétrage des modèles importés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Gestion des tolérances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cap="none" normalizeH="0" baseline="0" noProof="0" dirty="0" smtClean="0">
                        <a:ln>
                          <a:noFill/>
                        </a:ln>
                        <a:solidFill>
                          <a:srgbClr val="0070C0"/>
                        </a:solidFill>
                        <a:effectLst/>
                        <a:latin typeface="+mn-lt"/>
                        <a:ea typeface="MS PGothic" pitchFamily="34" charset="-128"/>
                        <a:sym typeface="Arial Black" pitchFamily="34" charset="0"/>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Recalcul de la géométrie à cotes moyennes, mini ou maxi</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kern="1200" cap="none" normalizeH="0" baseline="0" noProof="0" dirty="0" smtClean="0">
                        <a:ln>
                          <a:noFill/>
                        </a:ln>
                        <a:solidFill>
                          <a:schemeClr val="accent1"/>
                        </a:solidFill>
                        <a:effectLst/>
                        <a:latin typeface="+mn-lt"/>
                        <a:ea typeface="MS PGothic" pitchFamily="34" charset="-128"/>
                        <a:cs typeface="Arial" pitchFamily="34" charset="0"/>
                        <a:sym typeface="Wingdings 2" pitchFamily="18"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Répétition de fonctions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0" i="0" u="none" strike="noStrike" kern="1200" cap="none" normalizeH="0" baseline="0" noProof="0" dirty="0" smtClean="0">
                        <a:ln>
                          <a:noFill/>
                        </a:ln>
                        <a:solidFill>
                          <a:schemeClr val="accent1"/>
                        </a:solidFill>
                        <a:effectLst/>
                        <a:latin typeface="+mn-lt"/>
                        <a:ea typeface="MS PGothic" pitchFamily="34" charset="-128"/>
                        <a:cs typeface="Arial" pitchFamily="34" charset="0"/>
                        <a:sym typeface="Wingdings 2" pitchFamily="18"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r h="197258">
                <a:tc>
                  <a:txBody>
                    <a:bodyPr/>
                    <a:lstStyle/>
                    <a:p>
                      <a:pPr marL="0" marR="0" lvl="0" indent="0" algn="l" defTabSz="914400" rtl="0" eaLnBrk="0" fontAlgn="base" latinLnBrk="0" hangingPunct="0">
                        <a:lnSpc>
                          <a:spcPct val="100000"/>
                        </a:lnSpc>
                        <a:spcBef>
                          <a:spcPts val="0"/>
                        </a:spcBef>
                        <a:spcAft>
                          <a:spcPts val="0"/>
                        </a:spcAft>
                        <a:buClrTx/>
                        <a:buSzTx/>
                        <a:buFontTx/>
                        <a:buNone/>
                        <a:tabLst/>
                      </a:pPr>
                      <a:r>
                        <a:rPr kumimoji="0" lang="fr-FR" sz="1200" b="1" i="0" u="none" strike="noStrike" kern="1200" cap="none" normalizeH="0" baseline="0" noProof="0" dirty="0" smtClean="0">
                          <a:ln>
                            <a:noFill/>
                          </a:ln>
                          <a:solidFill>
                            <a:schemeClr val="accent1"/>
                          </a:solidFill>
                          <a:effectLst/>
                          <a:latin typeface="+mn-lt"/>
                          <a:ea typeface="MS PGothic" pitchFamily="34" charset="-128"/>
                          <a:cs typeface="+mn-cs"/>
                        </a:rPr>
                        <a:t>Création de bibliothèques de fonctions intelligentes réutilisables</a:t>
                      </a: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u="none" strike="noStrike" cap="none" normalizeH="0" baseline="0" noProof="0" dirty="0" smtClean="0">
                          <a:ln>
                            <a:noFill/>
                          </a:ln>
                          <a:solidFill>
                            <a:srgbClr val="00B050"/>
                          </a:solidFill>
                          <a:effectLst/>
                          <a:latin typeface="+mn-lt"/>
                          <a:sym typeface="Wingdings" pitchFamily="2" charset="2"/>
                        </a:rPr>
                        <a:t>●</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kumimoji="0" lang="fr-FR" sz="1200" b="1" u="none" strike="noStrike" cap="none" normalizeH="0" baseline="0" noProof="0" dirty="0" smtClean="0">
                          <a:ln>
                            <a:noFill/>
                          </a:ln>
                          <a:solidFill>
                            <a:srgbClr val="FF0000"/>
                          </a:solidFill>
                          <a:effectLst/>
                          <a:latin typeface="+mn-lt"/>
                          <a:sym typeface="Wingdings" pitchFamily="2" charset="2"/>
                        </a:rPr>
                        <a:t>X</a:t>
                      </a:r>
                      <a:endParaRPr kumimoji="0" lang="fr-FR" sz="1200" b="1" i="0" u="none" strike="noStrike" cap="none" normalizeH="0" baseline="0" noProof="0" dirty="0" smtClean="0">
                        <a:ln>
                          <a:noFill/>
                        </a:ln>
                        <a:solidFill>
                          <a:srgbClr val="0070C0"/>
                        </a:solidFill>
                        <a:effectLst/>
                        <a:latin typeface="+mn-lt"/>
                        <a:ea typeface="MS PGothic" pitchFamily="34" charset="-128"/>
                        <a:sym typeface="Wingdings" pitchFamily="2" charset="2"/>
                      </a:endParaRPr>
                    </a:p>
                  </a:txBody>
                  <a:tcPr marT="0" marB="0" anchor="ctr" horzOverflow="overflow"/>
                </a:tc>
              </a:tr>
            </a:tbl>
          </a:graphicData>
        </a:graphic>
      </p:graphicFrame>
      <p:sp>
        <p:nvSpPr>
          <p:cNvPr id="5" name="Espace réservé du numéro de diapositive 4"/>
          <p:cNvSpPr>
            <a:spLocks noGrp="1"/>
          </p:cNvSpPr>
          <p:nvPr>
            <p:ph type="sldNum" sz="quarter" idx="12"/>
          </p:nvPr>
        </p:nvSpPr>
        <p:spPr/>
        <p:txBody>
          <a:bodyPr/>
          <a:lstStyle/>
          <a:p>
            <a:fld id="{32A12D29-4EAD-40CF-93A5-BAECFF510190}"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Une conclusion ?</a:t>
            </a:r>
            <a:endParaRPr lang="fr-FR" dirty="0"/>
          </a:p>
        </p:txBody>
      </p:sp>
      <p:sp>
        <p:nvSpPr>
          <p:cNvPr id="3" name="Espace réservé du contenu 2"/>
          <p:cNvSpPr>
            <a:spLocks noGrp="1"/>
          </p:cNvSpPr>
          <p:nvPr>
            <p:ph idx="1"/>
          </p:nvPr>
        </p:nvSpPr>
        <p:spPr>
          <a:xfrm>
            <a:off x="1071538" y="1714488"/>
            <a:ext cx="7286676" cy="1928826"/>
          </a:xfrm>
        </p:spPr>
        <p:txBody>
          <a:bodyPr>
            <a:normAutofit fontScale="70000" lnSpcReduction="20000"/>
          </a:bodyPr>
          <a:lstStyle/>
          <a:p>
            <a:r>
              <a:rPr lang="fr-FR" dirty="0" smtClean="0"/>
              <a:t>Qui a tord, qui a raison ?</a:t>
            </a:r>
          </a:p>
          <a:p>
            <a:r>
              <a:rPr lang="fr-FR" dirty="0" smtClean="0"/>
              <a:t>Pourquoi se poser la question de l’outil « paramétrique » ou « explicite » ?</a:t>
            </a:r>
          </a:p>
          <a:p>
            <a:r>
              <a:rPr lang="fr-FR" dirty="0" smtClean="0"/>
              <a:t>Faut-il se poser cette question ?</a:t>
            </a:r>
          </a:p>
          <a:p>
            <a:r>
              <a:rPr lang="fr-FR" dirty="0" smtClean="0"/>
              <a:t>Faut-il laisser faire des équipes qui voudraient passer du paramétrique à l’explicite ?</a:t>
            </a:r>
            <a:endParaRPr lang="fr-FR" dirty="0"/>
          </a:p>
        </p:txBody>
      </p:sp>
      <p:pic>
        <p:nvPicPr>
          <p:cNvPr id="3074" name="Picture 2"/>
          <p:cNvPicPr>
            <a:picLocks noChangeAspect="1" noChangeArrowheads="1"/>
          </p:cNvPicPr>
          <p:nvPr/>
        </p:nvPicPr>
        <p:blipFill>
          <a:blip r:embed="rId3"/>
          <a:srcRect/>
          <a:stretch>
            <a:fillRect/>
          </a:stretch>
        </p:blipFill>
        <p:spPr bwMode="auto">
          <a:xfrm>
            <a:off x="3428992" y="3857628"/>
            <a:ext cx="2714660" cy="2243131"/>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32A12D29-4EAD-40CF-93A5-BAECFF510190}" type="slidenum">
              <a:rPr lang="fr-FR" smtClean="0"/>
              <a:pPr/>
              <a:t>9</a:t>
            </a:fld>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1037</TotalTime>
  <Words>1840</Words>
  <Application>Microsoft Office PowerPoint</Application>
  <PresentationFormat>Affichage à l'écran (4:3)</PresentationFormat>
  <Paragraphs>292</Paragraphs>
  <Slides>16</Slides>
  <Notes>16</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Office</vt:lpstr>
      <vt:lpstr>Evolution des modeleurs volumiques</vt:lpstr>
      <vt:lpstr>L’état de l’art</vt:lpstr>
      <vt:lpstr>Les modeleurs paramétriques</vt:lpstr>
      <vt:lpstr>Les outils existants</vt:lpstr>
      <vt:lpstr>Les modeleurs explicites</vt:lpstr>
      <vt:lpstr>Les modeleurs explicites actuels</vt:lpstr>
      <vt:lpstr>Un exemple : modélisation d’un étrier</vt:lpstr>
      <vt:lpstr>Exemple de comparaison entre deux produits issus de chaque famille</vt:lpstr>
      <vt:lpstr>Une conclusion ?</vt:lpstr>
      <vt:lpstr>Développement d’un produit</vt:lpstr>
      <vt:lpstr>Diapositive 11</vt:lpstr>
      <vt:lpstr>Les acteurs et leurs besoins</vt:lpstr>
      <vt:lpstr>L’explicite va-t-il tout casser ?</vt:lpstr>
      <vt:lpstr>Vers une cohabitation</vt:lpstr>
      <vt:lpstr>Quelle utilisation pouvons nous en faire?</vt:lpstr>
      <vt:lpstr>Eléments de réflexion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 des modeleurs volumiques</dc:title>
  <dc:creator>Gilles</dc:creator>
  <cp:lastModifiedBy>Gilles Glemarec</cp:lastModifiedBy>
  <cp:revision>102</cp:revision>
  <dcterms:created xsi:type="dcterms:W3CDTF">2009-12-03T08:57:40Z</dcterms:created>
  <dcterms:modified xsi:type="dcterms:W3CDTF">2009-12-12T19:47:36Z</dcterms:modified>
</cp:coreProperties>
</file>