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5" r:id="rId3"/>
    <p:sldId id="297" r:id="rId4"/>
    <p:sldId id="308" r:id="rId5"/>
    <p:sldId id="309" r:id="rId6"/>
    <p:sldId id="298" r:id="rId7"/>
    <p:sldId id="299" r:id="rId8"/>
    <p:sldId id="311" r:id="rId9"/>
    <p:sldId id="300" r:id="rId10"/>
    <p:sldId id="301" r:id="rId11"/>
    <p:sldId id="302" r:id="rId12"/>
    <p:sldId id="286" r:id="rId13"/>
    <p:sldId id="290" r:id="rId14"/>
    <p:sldId id="291" r:id="rId15"/>
    <p:sldId id="292" r:id="rId16"/>
    <p:sldId id="293" r:id="rId17"/>
    <p:sldId id="295" r:id="rId18"/>
    <p:sldId id="31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>
        <p:scale>
          <a:sx n="90" d="100"/>
          <a:sy n="90" d="100"/>
        </p:scale>
        <p:origin x="-32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6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A319-2F11-4DB8-A689-642ED14D1E53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03F16-8957-46B2-99D5-D1810B48A0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1D3FA-8A26-4652-950B-DA9ADA467242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F076F-8146-49C2-AE48-EC4407C19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076F-8146-49C2-AE48-EC4407C19F7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9C6D2A-D7FB-4183-A5DF-27FDB9B99161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592A0A-94E5-4351-99D8-F47BB85CF2B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85720" y="946116"/>
            <a:ext cx="8572560" cy="332268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Première </a:t>
            </a:r>
            <a:r>
              <a:rPr lang="fr-FR" dirty="0" smtClean="0">
                <a:solidFill>
                  <a:schemeClr val="bg1"/>
                </a:solidFill>
              </a:rPr>
              <a:t>partie :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Apprentissage de la construction mécanique à travers un logiciel de DAO.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15" y="4853007"/>
            <a:ext cx="397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Elèves de seconde Bac Pro EDPI 3ans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6492" y="5984910"/>
            <a:ext cx="737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i="1" dirty="0" smtClean="0">
                <a:solidFill>
                  <a:schemeClr val="bg1"/>
                </a:solidFill>
              </a:rPr>
              <a:t>Didier </a:t>
            </a:r>
            <a:r>
              <a:rPr lang="fr-FR" sz="1200" i="1" dirty="0" err="1" smtClean="0">
                <a:solidFill>
                  <a:schemeClr val="bg1"/>
                </a:solidFill>
              </a:rPr>
              <a:t>Descomps</a:t>
            </a:r>
            <a:r>
              <a:rPr lang="fr-FR" sz="1200" i="1" dirty="0" smtClean="0">
                <a:solidFill>
                  <a:schemeClr val="bg1"/>
                </a:solidFill>
              </a:rPr>
              <a:t>, IEN Limoges</a:t>
            </a:r>
          </a:p>
          <a:p>
            <a:r>
              <a:rPr lang="fr-FR" sz="1200" i="1" dirty="0" smtClean="0">
                <a:solidFill>
                  <a:schemeClr val="bg1"/>
                </a:solidFill>
              </a:rPr>
              <a:t>Sébastien </a:t>
            </a:r>
            <a:r>
              <a:rPr lang="fr-FR" sz="1200" i="1" dirty="0" err="1" smtClean="0">
                <a:solidFill>
                  <a:schemeClr val="bg1"/>
                </a:solidFill>
              </a:rPr>
              <a:t>Wecxsteen</a:t>
            </a:r>
            <a:r>
              <a:rPr lang="fr-FR" sz="1200" i="1" dirty="0" smtClean="0">
                <a:solidFill>
                  <a:schemeClr val="bg1"/>
                </a:solidFill>
              </a:rPr>
              <a:t> et Marc </a:t>
            </a:r>
            <a:r>
              <a:rPr lang="fr-FR" sz="1200" i="1" dirty="0" err="1" smtClean="0">
                <a:solidFill>
                  <a:schemeClr val="bg1"/>
                </a:solidFill>
              </a:rPr>
              <a:t>Treneul</a:t>
            </a:r>
            <a:r>
              <a:rPr lang="fr-FR" sz="1200" i="1" dirty="0" smtClean="0">
                <a:solidFill>
                  <a:schemeClr val="bg1"/>
                </a:solidFill>
              </a:rPr>
              <a:t>, PLP Lille</a:t>
            </a:r>
          </a:p>
          <a:p>
            <a:r>
              <a:rPr lang="fr-FR" sz="1200" i="1" dirty="0" smtClean="0">
                <a:solidFill>
                  <a:schemeClr val="bg1"/>
                </a:solidFill>
              </a:rPr>
              <a:t>Emmanuel David , PLP Besançon</a:t>
            </a:r>
            <a:endParaRPr lang="fr-FR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4" y="2297097"/>
            <a:ext cx="2524125" cy="2476500"/>
          </a:xfrm>
          <a:prstGeom prst="rect">
            <a:avLst/>
          </a:prstGeom>
          <a:noFill/>
        </p:spPr>
      </p:pic>
      <p:pic>
        <p:nvPicPr>
          <p:cNvPr id="18433" name="Imag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8" y="2260584"/>
            <a:ext cx="3000375" cy="24765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95369" y="544473"/>
            <a:ext cx="53867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Optimisation du tracé de l’esquisse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44707" y="5004085"/>
            <a:ext cx="54956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Faire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intervenir  les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relations </a:t>
            </a:r>
            <a:endParaRPr 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Afficher </a:t>
            </a:r>
            <a:endParaRPr 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Analyser</a:t>
            </a:r>
            <a:endParaRPr 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Optimiser</a:t>
            </a:r>
            <a:endParaRPr 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Types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de contraintes : vertical, horizontal, égal, coïncident, symétrie…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Notion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d’esquisse sous contrainte, totalement contrainte, sur contrainte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513123" y="3502026"/>
            <a:ext cx="1095390" cy="18256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68" y="3940182"/>
            <a:ext cx="1825650" cy="249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307" t="16813" r="14882" b="27408"/>
          <a:stretch>
            <a:fillRect/>
          </a:stretch>
        </p:blipFill>
        <p:spPr bwMode="auto">
          <a:xfrm>
            <a:off x="409518" y="873090"/>
            <a:ext cx="2967601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bouteille.jpg"/>
          <p:cNvPicPr>
            <a:picLocks noChangeAspect="1"/>
          </p:cNvPicPr>
          <p:nvPr/>
        </p:nvPicPr>
        <p:blipFill>
          <a:blip r:embed="rId4" cstate="print"/>
          <a:srcRect l="48562" t="7194" r="18854" b="6555"/>
          <a:stretch>
            <a:fillRect/>
          </a:stretch>
        </p:blipFill>
        <p:spPr>
          <a:xfrm>
            <a:off x="6981858" y="1785915"/>
            <a:ext cx="1489730" cy="29575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9518" t="10693" r="4778" b="14844"/>
          <a:stretch>
            <a:fillRect/>
          </a:stretch>
        </p:blipFill>
        <p:spPr bwMode="auto">
          <a:xfrm>
            <a:off x="3038454" y="3611565"/>
            <a:ext cx="2216274" cy="23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40117" t="14844" r="28437" b="14844"/>
          <a:stretch>
            <a:fillRect/>
          </a:stretch>
        </p:blipFill>
        <p:spPr bwMode="auto">
          <a:xfrm>
            <a:off x="299979" y="3794130"/>
            <a:ext cx="1345395" cy="2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38320" t="21549" r="24843" b="12190"/>
          <a:stretch>
            <a:fillRect/>
          </a:stretch>
        </p:blipFill>
        <p:spPr bwMode="auto">
          <a:xfrm>
            <a:off x="1504908" y="4122747"/>
            <a:ext cx="1700021" cy="24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732200" y="800064"/>
            <a:ext cx="507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Pièces réalisées par les élèves débutants, 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3 </a:t>
            </a:r>
            <a:r>
              <a:rPr lang="fr-FR" dirty="0" smtClean="0">
                <a:latin typeface="+mj-lt"/>
              </a:rPr>
              <a:t>mois après le début de l’année scolaire…</a:t>
            </a:r>
            <a:endParaRPr lang="fr-FR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2201" y="1639863"/>
            <a:ext cx="292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Formes </a:t>
            </a:r>
            <a:r>
              <a:rPr lang="fr-FR" dirty="0" smtClean="0">
                <a:latin typeface="+mj-lt"/>
              </a:rPr>
              <a:t>complexes :</a:t>
            </a:r>
          </a:p>
          <a:p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</a:t>
            </a:r>
            <a:r>
              <a:rPr lang="fr-FR" dirty="0" smtClean="0">
                <a:latin typeface="+mj-lt"/>
              </a:rPr>
              <a:t>- Balayage…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-</a:t>
            </a:r>
            <a:r>
              <a:rPr lang="fr-FR" dirty="0" smtClean="0">
                <a:latin typeface="+mj-lt"/>
              </a:rPr>
              <a:t> Lissage  </a:t>
            </a:r>
            <a:r>
              <a:rPr lang="fr-FR" dirty="0" smtClean="0">
                <a:latin typeface="+mj-lt"/>
              </a:rPr>
              <a:t>simple et </a:t>
            </a:r>
            <a:r>
              <a:rPr lang="fr-FR" dirty="0" smtClean="0">
                <a:latin typeface="+mj-lt"/>
              </a:rPr>
              <a:t>avec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     courbes </a:t>
            </a:r>
            <a:r>
              <a:rPr lang="fr-FR" dirty="0" smtClean="0">
                <a:latin typeface="+mj-lt"/>
              </a:rPr>
              <a:t>guides …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</a:t>
            </a:r>
            <a:r>
              <a:rPr lang="fr-FR" smtClean="0">
                <a:latin typeface="+mj-lt"/>
              </a:rPr>
              <a:t>Photoworks…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4"/>
          <p:cNvSpPr txBox="1">
            <a:spLocks/>
          </p:cNvSpPr>
          <p:nvPr/>
        </p:nvSpPr>
        <p:spPr>
          <a:xfrm>
            <a:off x="571472" y="1000106"/>
            <a:ext cx="7854696" cy="38163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Démarche orientée « assemblages »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b="1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b="1" u="sng" dirty="0" smtClean="0">
                <a:latin typeface="+mj-lt"/>
              </a:rPr>
              <a:t>Objectif</a:t>
            </a:r>
            <a:r>
              <a:rPr lang="fr-FR" b="1" dirty="0" smtClean="0">
                <a:latin typeface="+mj-lt"/>
              </a:rPr>
              <a:t> :</a:t>
            </a:r>
            <a:endParaRPr lang="fr-FR" b="1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b="1" u="sng" dirty="0" smtClean="0">
              <a:latin typeface="+mj-lt"/>
            </a:endParaRP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1900" i="1" dirty="0" smtClean="0">
                <a:latin typeface="+mj-lt"/>
              </a:rPr>
              <a:t>Identifier les surfaces, </a:t>
            </a:r>
            <a:r>
              <a:rPr lang="fr-FR" sz="1900" i="1" dirty="0" smtClean="0">
                <a:latin typeface="+mj-lt"/>
              </a:rPr>
              <a:t>volumes </a:t>
            </a:r>
            <a:r>
              <a:rPr lang="fr-FR" sz="1900" i="1" dirty="0" smtClean="0">
                <a:latin typeface="+mj-lt"/>
              </a:rPr>
              <a:t>et spécifications participant à une fonction technique donnée.</a:t>
            </a:r>
            <a:r>
              <a:rPr lang="fr-FR" sz="1900" b="1" dirty="0" smtClean="0">
                <a:latin typeface="+mj-lt"/>
              </a:rPr>
              <a:t> 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1900" i="1" dirty="0" smtClean="0">
                <a:latin typeface="+mj-lt"/>
              </a:rPr>
              <a:t>Expliciter un fonctionnement. 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1900" i="1" dirty="0" smtClean="0">
                <a:latin typeface="+mj-lt"/>
              </a:rPr>
              <a:t>Identifier les solutions constructives associées aux fonctions techniques élémentaires. 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1900" i="1" dirty="0" smtClean="0">
                <a:latin typeface="+mj-lt"/>
              </a:rPr>
              <a:t>Insérer, à partir d’une bibliothèque, des éléments standards.</a:t>
            </a:r>
            <a:endParaRPr lang="fr-FR" sz="1900" dirty="0" smtClean="0"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7130" y="5108598"/>
            <a:ext cx="3286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Référentiel de certification  R.I.P.I.</a:t>
            </a:r>
          </a:p>
          <a:p>
            <a:r>
              <a:rPr lang="fr-FR" sz="1100" dirty="0" smtClean="0">
                <a:latin typeface="+mj-lt"/>
              </a:rPr>
              <a:t>(Représentation Informatisée de Produits industriels)</a:t>
            </a:r>
            <a:endParaRPr lang="fr-FR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628596" y="873090"/>
            <a:ext cx="7854696" cy="1752600"/>
          </a:xfrm>
        </p:spPr>
        <p:txBody>
          <a:bodyPr/>
          <a:lstStyle/>
          <a:p>
            <a:pPr algn="l"/>
            <a:r>
              <a:rPr lang="fr-FR" dirty="0" smtClean="0">
                <a:latin typeface="+mj-lt"/>
              </a:rPr>
              <a:t>Données : Mécanisme réel, éclaté et nomenclature</a:t>
            </a:r>
            <a:endParaRPr lang="fr-FR" dirty="0">
              <a:latin typeface="+mj-lt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074967" y="2114532"/>
            <a:ext cx="5878594" cy="37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63465" y="3538539"/>
            <a:ext cx="2665449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7833" t="18728" r="6299" b="27807"/>
          <a:stretch>
            <a:fillRect/>
          </a:stretch>
        </p:blipFill>
        <p:spPr bwMode="auto">
          <a:xfrm>
            <a:off x="409518" y="1493811"/>
            <a:ext cx="4089456" cy="19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884187" y="5035572"/>
            <a:ext cx="4491099" cy="127795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>
                <a:latin typeface="+mj-lt"/>
              </a:rPr>
              <a:t>Choix du type de contrainte  et réflexion sur les mouvements possibles entre pièces.</a:t>
            </a:r>
          </a:p>
          <a:p>
            <a:pPr algn="just"/>
            <a:r>
              <a:rPr lang="fr-FR" dirty="0" smtClean="0">
                <a:latin typeface="+mj-lt"/>
              </a:rPr>
              <a:t>La notion de liaison est initiée dans ce type d’exercice.</a:t>
            </a:r>
          </a:p>
          <a:p>
            <a:pPr algn="l"/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70" y="580986"/>
            <a:ext cx="1204929" cy="87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3785" y="434934"/>
            <a:ext cx="1905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416" y="982628"/>
            <a:ext cx="2701962" cy="21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416" y="3538539"/>
            <a:ext cx="2714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874846">
            <a:off x="227094" y="2611928"/>
            <a:ext cx="24107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Vocabulaire important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2" t="7372" r="1814" b="7325"/>
          <a:stretch>
            <a:fillRect/>
          </a:stretch>
        </p:blipFill>
        <p:spPr bwMode="auto">
          <a:xfrm>
            <a:off x="2162142" y="1895454"/>
            <a:ext cx="5951619" cy="29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09" y="1238220"/>
            <a:ext cx="803286" cy="80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920700" y="3429000"/>
            <a:ext cx="5421642" cy="254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2709837" y="800064"/>
            <a:ext cx="6280236" cy="1752600"/>
          </a:xfrm>
        </p:spPr>
        <p:txBody>
          <a:bodyPr/>
          <a:lstStyle/>
          <a:p>
            <a:pPr algn="l"/>
            <a:r>
              <a:rPr lang="fr-FR" dirty="0" smtClean="0">
                <a:latin typeface="+mj-lt"/>
              </a:rPr>
              <a:t>Une fois l’assemblage terminé, </a:t>
            </a:r>
            <a:endParaRPr lang="fr-FR" dirty="0" smtClean="0">
              <a:latin typeface="+mj-lt"/>
            </a:endParaRPr>
          </a:p>
          <a:p>
            <a:pPr algn="l"/>
            <a:r>
              <a:rPr lang="fr-FR" i="1" dirty="0" smtClean="0">
                <a:latin typeface="+mj-lt"/>
              </a:rPr>
              <a:t>l’outil </a:t>
            </a:r>
            <a:r>
              <a:rPr lang="fr-FR" i="1" dirty="0" smtClean="0">
                <a:latin typeface="+mj-lt"/>
              </a:rPr>
              <a:t>coupe </a:t>
            </a:r>
            <a:r>
              <a:rPr lang="fr-FR" dirty="0" smtClean="0">
                <a:latin typeface="+mj-lt"/>
              </a:rPr>
              <a:t>est utilisé.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99979" y="2370123"/>
            <a:ext cx="2446371" cy="2774988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>
                <a:latin typeface="+mj-lt"/>
              </a:rPr>
              <a:t>La phase suivante est une lecture du dessin d’ensemble 2D en repérant les différentes pièces du mécanisme en 3D. </a:t>
            </a:r>
          </a:p>
          <a:p>
            <a:pPr algn="l"/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161" y="507960"/>
            <a:ext cx="5111820" cy="11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428" y="1931967"/>
            <a:ext cx="57626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rot="18546925">
            <a:off x="4173306" y="1428668"/>
            <a:ext cx="329831" cy="1046263"/>
          </a:xfrm>
          <a:prstGeom prst="upDownArrow">
            <a:avLst>
              <a:gd name="adj1" fmla="val 50000"/>
              <a:gd name="adj2" fmla="val 55611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4"/>
          <p:cNvSpPr txBox="1">
            <a:spLocks/>
          </p:cNvSpPr>
          <p:nvPr/>
        </p:nvSpPr>
        <p:spPr>
          <a:xfrm>
            <a:off x="665109" y="690525"/>
            <a:ext cx="7854696" cy="1917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600" b="1" u="sng" dirty="0" smtClean="0">
                <a:latin typeface="+mj-lt"/>
              </a:rPr>
              <a:t>3 mois après la rentrée</a:t>
            </a:r>
            <a:r>
              <a:rPr kumimoji="0" lang="fr-FR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600" b="1" dirty="0" smtClean="0">
                <a:latin typeface="+mj-lt"/>
              </a:rPr>
              <a:t>	Etude d’ensemble complexes, optimisation des contraintes d’assemblage (répétitions), insertions d’éléments standards (</a:t>
            </a:r>
            <a:r>
              <a:rPr lang="fr-FR" sz="2600" b="1" dirty="0" err="1" smtClean="0">
                <a:latin typeface="+mj-lt"/>
              </a:rPr>
              <a:t>toolbox</a:t>
            </a:r>
            <a:r>
              <a:rPr lang="fr-FR" sz="2600" b="1" dirty="0" smtClean="0">
                <a:latin typeface="+mj-lt"/>
              </a:rPr>
              <a:t>)</a:t>
            </a:r>
            <a:r>
              <a:rPr kumimoji="0" lang="fr-FR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b="1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b="1" u="sng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dirty="0" smtClean="0"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1094" t="14600" r="2219" b="20263"/>
          <a:stretch>
            <a:fillRect/>
          </a:stretch>
        </p:blipFill>
        <p:spPr bwMode="auto">
          <a:xfrm>
            <a:off x="555570" y="2808279"/>
            <a:ext cx="4211246" cy="29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82" t="27702" r="10904" b="32991"/>
          <a:stretch>
            <a:fillRect/>
          </a:stretch>
        </p:blipFill>
        <p:spPr bwMode="auto">
          <a:xfrm>
            <a:off x="6032520" y="2370123"/>
            <a:ext cx="2255460" cy="16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91928" t="38395" b="41390"/>
          <a:stretch>
            <a:fillRect/>
          </a:stretch>
        </p:blipFill>
        <p:spPr bwMode="auto">
          <a:xfrm>
            <a:off x="5375286" y="4414851"/>
            <a:ext cx="1968360" cy="19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63466" y="2698740"/>
            <a:ext cx="8572560" cy="91282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Fin de la première partie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6492" y="6057936"/>
            <a:ext cx="737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Sébastien </a:t>
            </a:r>
            <a:r>
              <a:rPr lang="fr-FR" sz="1200" i="1" dirty="0" err="1" smtClean="0">
                <a:solidFill>
                  <a:schemeClr val="bg1"/>
                </a:solidFill>
                <a:latin typeface="+mj-lt"/>
              </a:rPr>
              <a:t>Wecxsteen</a:t>
            </a:r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 et Marc </a:t>
            </a:r>
            <a:r>
              <a:rPr lang="fr-FR" sz="1200" i="1" dirty="0" err="1" smtClean="0">
                <a:solidFill>
                  <a:schemeClr val="bg1"/>
                </a:solidFill>
                <a:latin typeface="+mj-lt"/>
              </a:rPr>
              <a:t>Treneul</a:t>
            </a:r>
            <a:endParaRPr lang="fr-FR" sz="1200" i="1" dirty="0" smtClean="0">
              <a:solidFill>
                <a:schemeClr val="bg1"/>
              </a:solidFill>
              <a:latin typeface="+mj-lt"/>
            </a:endParaRPr>
          </a:p>
          <a:p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Lycée Professionnel </a:t>
            </a:r>
            <a:r>
              <a:rPr lang="fr-FR" sz="1200" i="1" dirty="0" err="1" smtClean="0">
                <a:solidFill>
                  <a:schemeClr val="bg1"/>
                </a:solidFill>
                <a:latin typeface="+mj-lt"/>
              </a:rPr>
              <a:t>Dinah</a:t>
            </a:r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  <a:latin typeface="+mj-lt"/>
              </a:rPr>
              <a:t>Derycke</a:t>
            </a:r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 Villeneuve d’Ascq (Nord)</a:t>
            </a:r>
            <a:endParaRPr lang="fr-FR" sz="12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4"/>
          <p:cNvSpPr txBox="1">
            <a:spLocks/>
          </p:cNvSpPr>
          <p:nvPr/>
        </p:nvSpPr>
        <p:spPr>
          <a:xfrm>
            <a:off x="571472" y="1000106"/>
            <a:ext cx="7854696" cy="461967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Contexte</a:t>
            </a:r>
            <a:r>
              <a:rPr kumimoji="0" lang="fr-FR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600" b="1" dirty="0" smtClean="0">
                <a:latin typeface="+mj-lt"/>
              </a:rPr>
              <a:t>Classe Bac Pro EDPI  en trois ans depuis 2005.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fr-FR" sz="2600" b="1" dirty="0" smtClean="0">
                <a:latin typeface="+mj-lt"/>
              </a:rPr>
              <a:t>Groupe 15 élèves venant de 3</a:t>
            </a:r>
            <a:r>
              <a:rPr lang="fr-FR" sz="2600" b="1" baseline="30000" dirty="0" smtClean="0">
                <a:latin typeface="+mj-lt"/>
              </a:rPr>
              <a:t>ème</a:t>
            </a:r>
            <a:r>
              <a:rPr lang="fr-FR" sz="2600" b="1" dirty="0" smtClean="0">
                <a:latin typeface="+mj-lt"/>
              </a:rPr>
              <a:t> de collège.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600" b="1" dirty="0" smtClean="0">
                <a:latin typeface="+mj-lt"/>
              </a:rPr>
              <a:t>1 poste dédié DAO par élève, vidéo projecteur, tableau interactif…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fr-FR" sz="2600" b="1" dirty="0" smtClean="0">
                <a:latin typeface="+mj-lt"/>
              </a:rPr>
              <a:t>3 enseignants intervenant sur la classe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600" b="1" dirty="0" smtClean="0">
                <a:latin typeface="+mj-lt"/>
              </a:rPr>
              <a:t>Bases du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dessin (4 heures)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600" b="1" dirty="0" smtClean="0">
                <a:latin typeface="+mj-lt"/>
              </a:rPr>
              <a:t>Modélisation de pièces  (6 heures)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600" b="1" dirty="0" smtClean="0">
                <a:latin typeface="+mj-lt"/>
              </a:rPr>
              <a:t>Etudes d’ensembles (4 heures)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600" b="1" dirty="0" smtClean="0">
                <a:latin typeface="+mj-lt"/>
              </a:rPr>
              <a:t>Anglais pro en classe européenne (1 heure)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b="1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b="1" u="sng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600" dirty="0" smtClean="0"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979" y="1206853"/>
            <a:ext cx="8178912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000" b="1" dirty="0" smtClean="0">
                <a:latin typeface="+mj-lt"/>
              </a:rPr>
              <a:t>Démarche orientée « pièce »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b="1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b="1" u="sng" dirty="0" smtClean="0">
                <a:latin typeface="+mj-lt"/>
              </a:rPr>
              <a:t>Objectifs</a:t>
            </a:r>
            <a:r>
              <a:rPr lang="fr-FR" b="1" dirty="0" smtClean="0">
                <a:latin typeface="+mj-lt"/>
              </a:rPr>
              <a:t> :</a:t>
            </a:r>
            <a:endParaRPr lang="fr-FR" b="1" dirty="0" smtClean="0">
              <a:latin typeface="+mj-lt"/>
            </a:endParaRPr>
          </a:p>
          <a:p>
            <a:endParaRPr lang="fr-FR" b="1" u="sng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i="1" dirty="0" smtClean="0">
                <a:latin typeface="+mj-lt"/>
              </a:rPr>
              <a:t> Identifier </a:t>
            </a:r>
            <a:r>
              <a:rPr lang="fr-FR" i="1" dirty="0" smtClean="0">
                <a:latin typeface="+mj-lt"/>
              </a:rPr>
              <a:t>les surfaces, </a:t>
            </a:r>
            <a:r>
              <a:rPr lang="fr-FR" i="1" dirty="0" smtClean="0">
                <a:latin typeface="+mj-lt"/>
              </a:rPr>
              <a:t>volumes </a:t>
            </a:r>
            <a:r>
              <a:rPr lang="fr-FR" i="1" dirty="0" smtClean="0">
                <a:latin typeface="+mj-lt"/>
              </a:rPr>
              <a:t>et spécifications participant d’une fonction technique donnée</a:t>
            </a:r>
          </a:p>
          <a:p>
            <a:pPr algn="just"/>
            <a:endParaRPr lang="fr-FR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i="1" dirty="0" smtClean="0">
                <a:latin typeface="+mj-lt"/>
              </a:rPr>
              <a:t> Établir </a:t>
            </a:r>
            <a:r>
              <a:rPr lang="fr-FR" i="1" dirty="0" smtClean="0">
                <a:latin typeface="+mj-lt"/>
              </a:rPr>
              <a:t>un scénario de construction de pièce à partir de volumes simples.</a:t>
            </a:r>
          </a:p>
          <a:p>
            <a:pPr algn="just"/>
            <a:endParaRPr lang="fr-FR" i="1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i="1" dirty="0" smtClean="0">
                <a:latin typeface="+mj-lt"/>
              </a:rPr>
              <a:t> Établir </a:t>
            </a:r>
            <a:r>
              <a:rPr lang="fr-FR" i="1" dirty="0" smtClean="0">
                <a:latin typeface="+mj-lt"/>
              </a:rPr>
              <a:t>une gamme de création de pièce dans le modeleur volumique.</a:t>
            </a:r>
          </a:p>
          <a:p>
            <a:pPr algn="just"/>
            <a:endParaRPr lang="fr-FR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i="1" dirty="0" smtClean="0">
                <a:latin typeface="+mj-lt"/>
              </a:rPr>
              <a:t> Produire </a:t>
            </a:r>
            <a:r>
              <a:rPr lang="fr-FR" i="1" dirty="0" smtClean="0">
                <a:latin typeface="+mj-lt"/>
              </a:rPr>
              <a:t>le modèle 3D de la solution retenue en exploitant les fonctionnalités d'un modeleur volumique, en optimisant les arbres de construction .</a:t>
            </a:r>
            <a:endParaRPr lang="fr-FR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dirty="0" smtClean="0"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010156" y="5108598"/>
            <a:ext cx="3286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Référentiel de certification  R.I.P.I.</a:t>
            </a:r>
          </a:p>
          <a:p>
            <a:r>
              <a:rPr lang="fr-FR" sz="1100" dirty="0" smtClean="0">
                <a:latin typeface="+mj-lt"/>
              </a:rPr>
              <a:t>(Représentation Informatisée de Produits industriels)</a:t>
            </a:r>
            <a:endParaRPr lang="fr-FR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031" y="617499"/>
            <a:ext cx="8288451" cy="2592423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fr-FR" dirty="0" smtClean="0">
                <a:latin typeface="+mj-lt"/>
              </a:rPr>
              <a:t>Cette première approche du modeleur volumique est essentiellement basée  sur la visualisation spatiale réelle et virtuelle </a:t>
            </a:r>
            <a:endParaRPr lang="fr-FR" dirty="0" smtClean="0">
              <a:latin typeface="+mj-lt"/>
            </a:endParaRPr>
          </a:p>
          <a:p>
            <a:pPr lvl="0" algn="ctr"/>
            <a:r>
              <a:rPr lang="fr-FR" dirty="0" smtClean="0">
                <a:latin typeface="+mj-lt"/>
              </a:rPr>
              <a:t>d’une pièce </a:t>
            </a:r>
            <a:r>
              <a:rPr lang="fr-FR" dirty="0" smtClean="0">
                <a:latin typeface="+mj-lt"/>
              </a:rPr>
              <a:t>connue des élèves débutants.</a:t>
            </a:r>
          </a:p>
          <a:p>
            <a:pPr algn="ctr"/>
            <a:r>
              <a:rPr lang="fr-FR" dirty="0" smtClean="0">
                <a:latin typeface="+mj-lt"/>
              </a:rPr>
              <a:t>Prise en main du </a:t>
            </a:r>
            <a:r>
              <a:rPr lang="fr-FR" dirty="0" smtClean="0">
                <a:latin typeface="+mj-lt"/>
              </a:rPr>
              <a:t>logiciel.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Observation d’un objet réel et de sa représentation virtuelle en 3D.</a:t>
            </a: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Données : </a:t>
            </a:r>
            <a:r>
              <a:rPr lang="fr-FR" dirty="0" smtClean="0">
                <a:latin typeface="+mj-lt"/>
              </a:rPr>
              <a:t>une maquette 3D d’une pièce et la pièce réelle :</a:t>
            </a:r>
          </a:p>
          <a:p>
            <a:pPr algn="ctr"/>
            <a:r>
              <a:rPr lang="fr-FR" dirty="0" smtClean="0">
                <a:latin typeface="+mj-lt"/>
              </a:rPr>
              <a:t> </a:t>
            </a:r>
            <a:endParaRPr lang="fr-FR" dirty="0" smtClean="0">
              <a:solidFill>
                <a:srgbClr val="FF0000"/>
              </a:solidFill>
              <a:latin typeface="+mj-lt"/>
            </a:endParaRPr>
          </a:p>
          <a:p>
            <a:endParaRPr lang="fr-FR" dirty="0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3976695"/>
            <a:ext cx="2892433" cy="17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73324" y="6240501"/>
            <a:ext cx="37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Un boitier est donné à chaque élève.</a:t>
            </a:r>
            <a:endParaRPr lang="fr-FR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2083" y="3392487"/>
            <a:ext cx="277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</a:rPr>
              <a:t>Boitier de prise de courant 2P.sldprt </a:t>
            </a:r>
            <a:endParaRPr lang="fr-FR" dirty="0">
              <a:latin typeface="+mj-lt"/>
            </a:endParaRPr>
          </a:p>
        </p:txBody>
      </p:sp>
      <p:pic>
        <p:nvPicPr>
          <p:cNvPr id="10" name="Image 9" descr="DSCN3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9234" y="3940182"/>
            <a:ext cx="2390892" cy="179316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92721" y="3392487"/>
            <a:ext cx="2482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</a:rPr>
              <a:t>Boitier de prise de courant 2P réel 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2083" y="288882"/>
            <a:ext cx="8131261" cy="217807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Manipulation </a:t>
            </a:r>
            <a:r>
              <a:rPr lang="fr-FR" dirty="0" smtClean="0">
                <a:latin typeface="+mj-lt"/>
              </a:rPr>
              <a:t>des fonctions de visualisation de SW (zoom, rotation de la vue, orientation des vues, style d’affichage, </a:t>
            </a:r>
            <a:r>
              <a:rPr lang="fr-FR" dirty="0" smtClean="0">
                <a:latin typeface="+mj-lt"/>
              </a:rPr>
              <a:t>etc...) </a:t>
            </a:r>
            <a:endParaRPr lang="fr-FR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Exploration </a:t>
            </a:r>
            <a:r>
              <a:rPr lang="fr-FR" dirty="0" smtClean="0">
                <a:latin typeface="+mj-lt"/>
              </a:rPr>
              <a:t>des différentes icônes.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Manipulation </a:t>
            </a:r>
            <a:r>
              <a:rPr lang="fr-FR" dirty="0" smtClean="0">
                <a:latin typeface="+mj-lt"/>
              </a:rPr>
              <a:t>de la barre de reprise dans l’arbre de création pour avoir une idée de la gamme de construction virtuelle de la pièce.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Historique</a:t>
            </a:r>
            <a:r>
              <a:rPr lang="fr-FR" dirty="0" smtClean="0">
                <a:latin typeface="+mj-lt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Analogie </a:t>
            </a:r>
            <a:r>
              <a:rPr lang="fr-FR" dirty="0" smtClean="0">
                <a:latin typeface="+mj-lt"/>
              </a:rPr>
              <a:t>avec les icônes de Windows (SW est un natif Windows).</a:t>
            </a:r>
            <a:endParaRPr lang="fr-FR" dirty="0">
              <a:latin typeface="+mj-lt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b="68406"/>
          <a:stretch>
            <a:fillRect/>
          </a:stretch>
        </p:blipFill>
        <p:spPr bwMode="auto">
          <a:xfrm>
            <a:off x="5849955" y="2406636"/>
            <a:ext cx="2936716" cy="5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033" y="3063870"/>
            <a:ext cx="2501692" cy="1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46" y="4853007"/>
            <a:ext cx="2446370" cy="150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11802" r="42818" b="8074"/>
          <a:stretch>
            <a:fillRect/>
          </a:stretch>
        </p:blipFill>
        <p:spPr bwMode="auto">
          <a:xfrm>
            <a:off x="2198655" y="3063870"/>
            <a:ext cx="3159628" cy="3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r="877" b="822"/>
          <a:stretch>
            <a:fillRect/>
          </a:stretch>
        </p:blipFill>
        <p:spPr bwMode="auto">
          <a:xfrm>
            <a:off x="299979" y="4268799"/>
            <a:ext cx="1601516" cy="13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26" y="1931967"/>
            <a:ext cx="2451117" cy="2856420"/>
          </a:xfrm>
          <a:prstGeom prst="rect">
            <a:avLst/>
          </a:prstGeom>
          <a:noFill/>
        </p:spPr>
      </p:pic>
      <p:pic>
        <p:nvPicPr>
          <p:cNvPr id="22530" name="Imag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8" y="1931644"/>
            <a:ext cx="2227293" cy="289745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2544" y="690525"/>
            <a:ext cx="77675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Pièce issue d’un mécanisme (étudié en parallèle)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200" b="1" dirty="0" smtClean="0">
                <a:latin typeface="+mj-lt"/>
              </a:rPr>
              <a:t> Fond de vérin. </a:t>
            </a:r>
            <a:r>
              <a:rPr lang="fr-FR" sz="2200" b="1" dirty="0" err="1" smtClean="0">
                <a:latin typeface="+mj-lt"/>
              </a:rPr>
              <a:t>sldprt</a:t>
            </a:r>
            <a:r>
              <a:rPr lang="fr-FR" sz="2200" b="1" dirty="0" smtClean="0"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939" t="12359" r="8581" b="4377"/>
          <a:stretch>
            <a:fillRect/>
          </a:stretch>
        </p:blipFill>
        <p:spPr bwMode="auto">
          <a:xfrm>
            <a:off x="1870038" y="1092168"/>
            <a:ext cx="5135596" cy="438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16090" y="325395"/>
            <a:ext cx="4783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Travail en </a:t>
            </a:r>
            <a:r>
              <a:rPr lang="fr-FR" sz="2800" b="1" dirty="0" err="1" smtClean="0">
                <a:solidFill>
                  <a:schemeClr val="bg1"/>
                </a:solidFill>
                <a:latin typeface="+mj-lt"/>
              </a:rPr>
              <a:t>multi-fenêtrages</a:t>
            </a:r>
            <a:endParaRPr lang="fr-FR" sz="2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39778" y="5676713"/>
            <a:ext cx="6389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Représentation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des formes et volumes élémentaires : cube, pavé, cylindre de révolution…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Identification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des formes et volumes. Coloriage des formes et visualisation dans les vues de face, gauche, dessus et perspective …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874846">
            <a:off x="263607" y="2831008"/>
            <a:ext cx="24107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Vocabulaire important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16090" y="325395"/>
            <a:ext cx="4783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Travail en </a:t>
            </a:r>
            <a:r>
              <a:rPr lang="fr-FR" sz="2800" b="1" dirty="0" err="1" smtClean="0">
                <a:solidFill>
                  <a:schemeClr val="bg1"/>
                </a:solidFill>
                <a:latin typeface="+mj-lt"/>
              </a:rPr>
              <a:t>multi-fenêtrages</a:t>
            </a:r>
            <a:endParaRPr lang="fr-FR" sz="2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39778" y="5676713"/>
            <a:ext cx="6389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Représentation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des formes et volumes élémentaires : cube, pavé, cylindre de révolution…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Identification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des formes et volumes. Coloriage des formes et visualisation dans les vues de face, gauche, dessus et perspective …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906551" y="1092168"/>
            <a:ext cx="5111820" cy="4396165"/>
            <a:chOff x="1906551" y="1092168"/>
            <a:chExt cx="5111820" cy="43961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6158" t="12190" r="8971" b="7324"/>
            <a:stretch>
              <a:fillRect/>
            </a:stretch>
          </p:blipFill>
          <p:spPr bwMode="auto">
            <a:xfrm>
              <a:off x="1906551" y="1092168"/>
              <a:ext cx="5111820" cy="439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8"/>
            <p:cNvCxnSpPr/>
            <p:nvPr/>
          </p:nvCxnSpPr>
          <p:spPr>
            <a:xfrm>
              <a:off x="2381220" y="1238220"/>
              <a:ext cx="1789137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594364" y="1238220"/>
              <a:ext cx="693747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 rot="20874846">
            <a:off x="263607" y="2831008"/>
            <a:ext cx="24107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Vocabulaire important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9518" y="5181624"/>
            <a:ext cx="7785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Identification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du volume (pavé) et de la façon dont ce volume a été engendré en déplaçant un tracé géométrique (carré).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Il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est important de caractériser les dimensions du volume construit (double clic sur la fonction).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Tracer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les plans de </a:t>
            </a: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symétrie.</a:t>
            </a:r>
            <a:endParaRPr 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6492" y="142830"/>
            <a:ext cx="7785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Décodage fonction par fonction en faisant remonter la barre de reprise.</a:t>
            </a:r>
          </a:p>
        </p:txBody>
      </p:sp>
      <p:pic>
        <p:nvPicPr>
          <p:cNvPr id="9" name="Image 8" descr="ver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52" y="1384272"/>
            <a:ext cx="2081627" cy="1427160"/>
          </a:xfrm>
          <a:prstGeom prst="rect">
            <a:avLst/>
          </a:prstGeom>
        </p:spPr>
      </p:pic>
      <p:pic>
        <p:nvPicPr>
          <p:cNvPr id="10" name="Image 9" descr="ver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071" y="1384272"/>
            <a:ext cx="2124322" cy="1449385"/>
          </a:xfrm>
          <a:prstGeom prst="rect">
            <a:avLst/>
          </a:prstGeom>
        </p:spPr>
      </p:pic>
      <p:pic>
        <p:nvPicPr>
          <p:cNvPr id="11" name="Image 10" descr="veri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6929" y="1384273"/>
            <a:ext cx="2081241" cy="1417716"/>
          </a:xfrm>
          <a:prstGeom prst="rect">
            <a:avLst/>
          </a:prstGeom>
        </p:spPr>
      </p:pic>
      <p:pic>
        <p:nvPicPr>
          <p:cNvPr id="12" name="Image 11" descr="veri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753" y="3282949"/>
            <a:ext cx="2117753" cy="1444308"/>
          </a:xfrm>
          <a:prstGeom prst="rect">
            <a:avLst/>
          </a:prstGeom>
        </p:spPr>
      </p:pic>
      <p:pic>
        <p:nvPicPr>
          <p:cNvPr id="13" name="Image 12" descr="verin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3123" y="3282948"/>
            <a:ext cx="2008215" cy="1499641"/>
          </a:xfrm>
          <a:prstGeom prst="rect">
            <a:avLst/>
          </a:prstGeom>
        </p:spPr>
      </p:pic>
      <p:pic>
        <p:nvPicPr>
          <p:cNvPr id="14" name="Image 13" descr="verin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6930" y="3246436"/>
            <a:ext cx="2044727" cy="1522480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rot="5400000">
            <a:off x="1596191" y="2205814"/>
            <a:ext cx="25559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4079868" y="4432314"/>
            <a:ext cx="25559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1560471" y="4322775"/>
            <a:ext cx="25559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6343675" y="2351073"/>
            <a:ext cx="25559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3897303" y="2278047"/>
            <a:ext cx="25559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1628</TotalTime>
  <Words>539</Words>
  <Application>Microsoft Office PowerPoint</Application>
  <PresentationFormat>Affichage à l'écran (4:3)</PresentationFormat>
  <Paragraphs>105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Première partie : Apprentissage de la construction mécanique à travers un logiciel de DAO.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Fin de la première partie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TRENEUL</dc:creator>
  <cp:lastModifiedBy>TRENEUL</cp:lastModifiedBy>
  <cp:revision>154</cp:revision>
  <dcterms:created xsi:type="dcterms:W3CDTF">2009-11-16T18:01:00Z</dcterms:created>
  <dcterms:modified xsi:type="dcterms:W3CDTF">2009-12-12T10:22:53Z</dcterms:modified>
</cp:coreProperties>
</file>