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72" r:id="rId2"/>
    <p:sldId id="281" r:id="rId3"/>
    <p:sldId id="273" r:id="rId4"/>
    <p:sldId id="284" r:id="rId5"/>
    <p:sldId id="285" r:id="rId6"/>
    <p:sldId id="286" r:id="rId7"/>
    <p:sldId id="282" r:id="rId8"/>
    <p:sldId id="283" r:id="rId9"/>
    <p:sldId id="274" r:id="rId10"/>
    <p:sldId id="275" r:id="rId11"/>
    <p:sldId id="276" r:id="rId12"/>
    <p:sldId id="277" r:id="rId13"/>
    <p:sldId id="288" r:id="rId14"/>
    <p:sldId id="278" r:id="rId15"/>
    <p:sldId id="279" r:id="rId16"/>
    <p:sldId id="280" r:id="rId17"/>
    <p:sldId id="287" r:id="rId18"/>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F1F6"/>
    <a:srgbClr val="20E2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261" autoAdjust="0"/>
  </p:normalViewPr>
  <p:slideViewPr>
    <p:cSldViewPr>
      <p:cViewPr varScale="1">
        <p:scale>
          <a:sx n="105" d="100"/>
          <a:sy n="105" d="100"/>
        </p:scale>
        <p:origin x="-1000"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54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54B4E664-EC9D-4D3F-B6B4-AE73354019F1}" type="datetimeFigureOut">
              <a:rPr lang="fr-FR"/>
              <a:pPr>
                <a:defRPr/>
              </a:pPr>
              <a:t>27/03/12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7EE85C6-1AF6-4AF6-A49D-5AFCAB09B018}" type="slidenum">
              <a:rPr lang="fr-FR"/>
              <a:pPr>
                <a:defRPr/>
              </a:pPr>
              <a:t>‹#›</a:t>
            </a:fld>
            <a:endParaRPr lang="fr-FR"/>
          </a:p>
        </p:txBody>
      </p:sp>
    </p:spTree>
    <p:extLst>
      <p:ext uri="{BB962C8B-B14F-4D97-AF65-F5344CB8AC3E}">
        <p14:creationId xmlns:p14="http://schemas.microsoft.com/office/powerpoint/2010/main" val="26893513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180D06C-2A58-41B2-BCE4-ADCBDF18C1B5}" type="datetimeFigureOut">
              <a:rPr lang="fr-FR"/>
              <a:pPr>
                <a:defRPr/>
              </a:pPr>
              <a:t>27/03/12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D2E9D628-C90A-4E99-BD80-25A5AFD1ED5A}" type="slidenum">
              <a:rPr lang="fr-FR"/>
              <a:pPr>
                <a:defRPr/>
              </a:pPr>
              <a:t>‹#›</a:t>
            </a:fld>
            <a:endParaRPr lang="fr-FR"/>
          </a:p>
        </p:txBody>
      </p:sp>
    </p:spTree>
    <p:extLst>
      <p:ext uri="{BB962C8B-B14F-4D97-AF65-F5344CB8AC3E}">
        <p14:creationId xmlns:p14="http://schemas.microsoft.com/office/powerpoint/2010/main" val="20835383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41988"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B7E5B4D-9E49-4DF1-8667-1C2A6D31DADA}" type="slidenum">
              <a:rPr lang="fr-FR" sz="1200"/>
              <a:pPr algn="r"/>
              <a:t>1</a:t>
            </a:fld>
            <a:endParaRPr lang="fr-FR"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41988"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B7E5B4D-9E49-4DF1-8667-1C2A6D31DADA}" type="slidenum">
              <a:rPr lang="fr-FR" sz="1200"/>
              <a:pPr algn="r"/>
              <a:t>10</a:t>
            </a:fld>
            <a:endParaRPr lang="fr-FR"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41988"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B7E5B4D-9E49-4DF1-8667-1C2A6D31DADA}" type="slidenum">
              <a:rPr lang="fr-FR" sz="1200"/>
              <a:pPr algn="r"/>
              <a:t>11</a:t>
            </a:fld>
            <a:endParaRPr lang="fr-FR"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41988"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B7E5B4D-9E49-4DF1-8667-1C2A6D31DADA}" type="slidenum">
              <a:rPr lang="fr-FR" sz="1200"/>
              <a:pPr algn="r"/>
              <a:t>12</a:t>
            </a:fld>
            <a:endParaRPr lang="fr-FR"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41988"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B7E5B4D-9E49-4DF1-8667-1C2A6D31DADA}" type="slidenum">
              <a:rPr lang="fr-FR" sz="1200"/>
              <a:pPr algn="r"/>
              <a:t>13</a:t>
            </a:fld>
            <a:endParaRPr lang="fr-FR"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41988"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B7E5B4D-9E49-4DF1-8667-1C2A6D31DADA}" type="slidenum">
              <a:rPr lang="fr-FR" sz="1200"/>
              <a:pPr algn="r"/>
              <a:t>14</a:t>
            </a:fld>
            <a:endParaRPr lang="fr-FR"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41988"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B7E5B4D-9E49-4DF1-8667-1C2A6D31DADA}" type="slidenum">
              <a:rPr lang="fr-FR" sz="1200"/>
              <a:pPr algn="r"/>
              <a:t>15</a:t>
            </a:fld>
            <a:endParaRPr lang="fr-FR"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41988"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B7E5B4D-9E49-4DF1-8667-1C2A6D31DADA}" type="slidenum">
              <a:rPr lang="fr-FR" sz="1200"/>
              <a:pPr algn="r"/>
              <a:t>16</a:t>
            </a:fld>
            <a:endParaRPr lang="fr-FR"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41988"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B7E5B4D-9E49-4DF1-8667-1C2A6D31DADA}" type="slidenum">
              <a:rPr lang="fr-FR" sz="1200"/>
              <a:pPr algn="r"/>
              <a:t>17</a:t>
            </a:fld>
            <a:endParaRPr lang="fr-FR"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41988"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B7E5B4D-9E49-4DF1-8667-1C2A6D31DADA}" type="slidenum">
              <a:rPr lang="fr-FR" sz="1200"/>
              <a:pPr algn="r"/>
              <a:t>2</a:t>
            </a:fld>
            <a:endParaRPr lang="fr-FR"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41988"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B7E5B4D-9E49-4DF1-8667-1C2A6D31DADA}" type="slidenum">
              <a:rPr lang="fr-FR" sz="1200"/>
              <a:pPr algn="r"/>
              <a:t>3</a:t>
            </a:fld>
            <a:endParaRPr lang="fr-FR"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41988"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B7E5B4D-9E49-4DF1-8667-1C2A6D31DADA}" type="slidenum">
              <a:rPr lang="fr-FR" sz="1200"/>
              <a:pPr algn="r"/>
              <a:t>4</a:t>
            </a:fld>
            <a:endParaRPr lang="fr-FR"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41988"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B7E5B4D-9E49-4DF1-8667-1C2A6D31DADA}" type="slidenum">
              <a:rPr lang="fr-FR" sz="1200"/>
              <a:pPr algn="r"/>
              <a:t>5</a:t>
            </a:fld>
            <a:endParaRPr lang="fr-FR"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41988"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B7E5B4D-9E49-4DF1-8667-1C2A6D31DADA}" type="slidenum">
              <a:rPr lang="fr-FR" sz="1200"/>
              <a:pPr algn="r"/>
              <a:t>6</a:t>
            </a:fld>
            <a:endParaRPr lang="fr-F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41988"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B7E5B4D-9E49-4DF1-8667-1C2A6D31DADA}" type="slidenum">
              <a:rPr lang="fr-FR" sz="1200"/>
              <a:pPr algn="r"/>
              <a:t>7</a:t>
            </a:fld>
            <a:endParaRPr lang="fr-FR"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41988"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B7E5B4D-9E49-4DF1-8667-1C2A6D31DADA}" type="slidenum">
              <a:rPr lang="fr-FR" sz="1200"/>
              <a:pPr algn="r"/>
              <a:t>8</a:t>
            </a:fld>
            <a:endParaRPr lang="fr-FR"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41988"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B7E5B4D-9E49-4DF1-8667-1C2A6D31DADA}" type="slidenum">
              <a:rPr lang="fr-FR" sz="1200"/>
              <a:pPr algn="r"/>
              <a:t>9</a:t>
            </a:fld>
            <a:endParaRPr lang="fr-FR"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ZoneTexte 6"/>
          <p:cNvSpPr txBox="1"/>
          <p:nvPr userDrawn="1"/>
        </p:nvSpPr>
        <p:spPr>
          <a:xfrm>
            <a:off x="0" y="0"/>
            <a:ext cx="738664" cy="6858000"/>
          </a:xfrm>
          <a:prstGeom prst="rect">
            <a:avLst/>
          </a:prstGeom>
          <a:gradFill flip="none" rotWithShape="1">
            <a:gsLst>
              <a:gs pos="100000">
                <a:schemeClr val="tx2">
                  <a:lumMod val="60000"/>
                  <a:lumOff val="40000"/>
                  <a:alpha val="65000"/>
                </a:schemeClr>
              </a:gs>
              <a:gs pos="13000">
                <a:srgbClr val="0047FF"/>
              </a:gs>
              <a:gs pos="28000">
                <a:srgbClr val="000082"/>
              </a:gs>
              <a:gs pos="42999">
                <a:srgbClr val="0047FF"/>
              </a:gs>
              <a:gs pos="58000">
                <a:srgbClr val="000082"/>
              </a:gs>
              <a:gs pos="72000">
                <a:srgbClr val="0047FF"/>
              </a:gs>
              <a:gs pos="87000">
                <a:srgbClr val="000082"/>
              </a:gs>
              <a:gs pos="100000">
                <a:srgbClr val="0047FF"/>
              </a:gs>
            </a:gsLst>
            <a:path path="circle">
              <a:fillToRect l="100000" t="100000"/>
            </a:path>
            <a:tileRect r="-100000" b="-100000"/>
          </a:gradFill>
        </p:spPr>
        <p:txBody>
          <a:bodyPr vert="vert270" lIns="0" tIns="0" rIns="0" bIns="0" anchor="ctr">
            <a:spAutoFit/>
          </a:bodyPr>
          <a:lstStyle/>
          <a:p>
            <a:pPr algn="ctr" fontAlgn="auto">
              <a:spcBef>
                <a:spcPts val="0"/>
              </a:spcBef>
              <a:spcAft>
                <a:spcPts val="0"/>
              </a:spcAft>
              <a:defRPr/>
            </a:pPr>
            <a:r>
              <a:rPr lang="fr-FR" sz="2400" b="1" dirty="0">
                <a:solidFill>
                  <a:schemeClr val="bg1"/>
                </a:solidFill>
                <a:latin typeface="+mn-lt"/>
              </a:rPr>
              <a:t>Rénovation de l’enseignement spécifique</a:t>
            </a:r>
          </a:p>
          <a:p>
            <a:pPr algn="ctr" fontAlgn="auto">
              <a:spcBef>
                <a:spcPts val="0"/>
              </a:spcBef>
              <a:spcAft>
                <a:spcPts val="0"/>
              </a:spcAft>
              <a:defRPr/>
            </a:pPr>
            <a:r>
              <a:rPr lang="fr-FR" sz="2400" b="1" dirty="0">
                <a:solidFill>
                  <a:schemeClr val="bg1"/>
                </a:solidFill>
                <a:latin typeface="+mn-lt"/>
              </a:rPr>
              <a:t> des sciences de l’ingénieur</a:t>
            </a:r>
          </a:p>
        </p:txBody>
      </p:sp>
      <p:sp>
        <p:nvSpPr>
          <p:cNvPr id="8" name="ZoneTexte 7"/>
          <p:cNvSpPr txBox="1"/>
          <p:nvPr userDrawn="1"/>
        </p:nvSpPr>
        <p:spPr>
          <a:xfrm>
            <a:off x="755576" y="0"/>
            <a:ext cx="8388424" cy="584776"/>
          </a:xfrm>
          <a:prstGeom prst="rect">
            <a:avLst/>
          </a:prstGeom>
          <a:solidFill>
            <a:srgbClr val="92F1F6"/>
          </a:solidFill>
        </p:spPr>
        <p:txBody>
          <a:bodyPr wrap="square">
            <a:spAutoFit/>
          </a:bodyPr>
          <a:lstStyle/>
          <a:p>
            <a:pPr algn="ctr" fontAlgn="auto">
              <a:spcBef>
                <a:spcPts val="0"/>
              </a:spcBef>
              <a:spcAft>
                <a:spcPts val="0"/>
              </a:spcAft>
              <a:defRPr/>
            </a:pPr>
            <a:r>
              <a:rPr lang="fr-FR" sz="3200" b="1" dirty="0" smtClean="0">
                <a:ln w="10541" cmpd="sng">
                  <a:solidFill>
                    <a:schemeClr val="accent1">
                      <a:shade val="88000"/>
                      <a:satMod val="110000"/>
                    </a:schemeClr>
                  </a:solidFill>
                  <a:prstDash val="solid"/>
                </a:ln>
                <a:solidFill>
                  <a:schemeClr val="tx2">
                    <a:lumMod val="75000"/>
                  </a:schemeClr>
                </a:solidFill>
                <a:latin typeface="+mn-lt"/>
              </a:rPr>
              <a:t>Guide</a:t>
            </a:r>
            <a:r>
              <a:rPr lang="fr-FR" sz="3200" b="1" baseline="0" dirty="0" smtClean="0">
                <a:ln w="10541" cmpd="sng">
                  <a:solidFill>
                    <a:schemeClr val="accent1">
                      <a:shade val="88000"/>
                      <a:satMod val="110000"/>
                    </a:schemeClr>
                  </a:solidFill>
                  <a:prstDash val="solid"/>
                </a:ln>
                <a:solidFill>
                  <a:schemeClr val="tx2">
                    <a:lumMod val="75000"/>
                  </a:schemeClr>
                </a:solidFill>
                <a:latin typeface="+mn-lt"/>
              </a:rPr>
              <a:t> méthodologique et sujet zéro</a:t>
            </a:r>
            <a:endParaRPr lang="fr-FR" sz="3200" b="1" dirty="0">
              <a:ln w="10541" cmpd="sng">
                <a:solidFill>
                  <a:schemeClr val="accent1">
                    <a:shade val="88000"/>
                    <a:satMod val="110000"/>
                  </a:schemeClr>
                </a:solidFill>
                <a:prstDash val="solid"/>
              </a:ln>
              <a:solidFill>
                <a:schemeClr val="tx2">
                  <a:lumMod val="75000"/>
                </a:schemeClr>
              </a:solidFill>
              <a:latin typeface="+mn-lt"/>
            </a:endParaRPr>
          </a:p>
        </p:txBody>
      </p:sp>
      <p:sp>
        <p:nvSpPr>
          <p:cNvPr id="9" name="ZoneTexte 8"/>
          <p:cNvSpPr txBox="1"/>
          <p:nvPr userDrawn="1"/>
        </p:nvSpPr>
        <p:spPr>
          <a:xfrm>
            <a:off x="2000250" y="6581775"/>
            <a:ext cx="6143625" cy="276225"/>
          </a:xfrm>
          <a:prstGeom prst="rect">
            <a:avLst/>
          </a:prstGeom>
          <a:noFill/>
        </p:spPr>
        <p:txBody>
          <a:bodyPr>
            <a:spAutoFit/>
          </a:bodyPr>
          <a:lstStyle/>
          <a:p>
            <a:pPr fontAlgn="auto">
              <a:spcBef>
                <a:spcPts val="0"/>
              </a:spcBef>
              <a:spcAft>
                <a:spcPts val="0"/>
              </a:spcAft>
              <a:defRPr/>
            </a:pPr>
            <a:r>
              <a:rPr lang="fr-FR" sz="1200" dirty="0">
                <a:latin typeface="+mn-lt"/>
              </a:rPr>
              <a:t>PNF enseignement spécifique des sciences de l’ingénieur           Paris   27 mars 2012</a:t>
            </a:r>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3.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Text Box 3"/>
          <p:cNvSpPr txBox="1">
            <a:spLocks noChangeArrowheads="1"/>
          </p:cNvSpPr>
          <p:nvPr/>
        </p:nvSpPr>
        <p:spPr bwMode="auto">
          <a:xfrm>
            <a:off x="1691680" y="2996952"/>
            <a:ext cx="7253228" cy="2554545"/>
          </a:xfrm>
          <a:prstGeom prst="rect">
            <a:avLst/>
          </a:prstGeom>
          <a:noFill/>
          <a:ln w="9525">
            <a:noFill/>
            <a:miter lim="800000"/>
            <a:headEnd/>
            <a:tailEnd/>
          </a:ln>
        </p:spPr>
        <p:txBody>
          <a:bodyPr wrap="square">
            <a:spAutoFit/>
          </a:bodyPr>
          <a:lstStyle/>
          <a:p>
            <a:pPr algn="ctr">
              <a:spcBef>
                <a:spcPct val="50000"/>
              </a:spcBef>
            </a:pPr>
            <a:r>
              <a:rPr lang="fr-FR" sz="2800" b="1" dirty="0" smtClean="0">
                <a:solidFill>
                  <a:schemeClr val="hlink"/>
                </a:solidFill>
                <a:latin typeface="Arial"/>
                <a:cs typeface="Arial"/>
              </a:rPr>
              <a:t>Baccalauréat </a:t>
            </a:r>
            <a:r>
              <a:rPr lang="fr-FR" sz="2800" b="1" dirty="0">
                <a:solidFill>
                  <a:schemeClr val="hlink"/>
                </a:solidFill>
                <a:latin typeface="Arial"/>
                <a:cs typeface="Arial"/>
              </a:rPr>
              <a:t>scientifique</a:t>
            </a:r>
          </a:p>
          <a:p>
            <a:pPr algn="ctr">
              <a:spcBef>
                <a:spcPct val="50000"/>
              </a:spcBef>
            </a:pPr>
            <a:r>
              <a:rPr lang="fr-FR" sz="2800" b="1" dirty="0" smtClean="0">
                <a:solidFill>
                  <a:schemeClr val="hlink"/>
                </a:solidFill>
                <a:latin typeface="Arial"/>
                <a:cs typeface="Arial"/>
              </a:rPr>
              <a:t>Épreuve écrite de sciences de l’ingénieur</a:t>
            </a:r>
          </a:p>
          <a:p>
            <a:pPr algn="ctr">
              <a:spcBef>
                <a:spcPct val="50000"/>
              </a:spcBef>
            </a:pPr>
            <a:endParaRPr lang="fr-FR" sz="2000" b="1" dirty="0" smtClean="0">
              <a:latin typeface="Arial"/>
              <a:cs typeface="Arial"/>
            </a:endParaRPr>
          </a:p>
          <a:p>
            <a:pPr algn="ctr">
              <a:spcBef>
                <a:spcPct val="50000"/>
              </a:spcBef>
            </a:pPr>
            <a:r>
              <a:rPr lang="fr-FR" sz="2000" b="1" dirty="0" smtClean="0">
                <a:latin typeface="Arial"/>
                <a:cs typeface="Arial"/>
              </a:rPr>
              <a:t>Guide méthodologique d’élaboration d’un sujet</a:t>
            </a:r>
          </a:p>
          <a:p>
            <a:pPr algn="ctr">
              <a:spcBef>
                <a:spcPct val="50000"/>
              </a:spcBef>
            </a:pPr>
            <a:r>
              <a:rPr lang="fr-FR" sz="2000" b="1" dirty="0" smtClean="0">
                <a:latin typeface="Arial"/>
                <a:cs typeface="Arial"/>
              </a:rPr>
              <a:t>Sujet zéro</a:t>
            </a:r>
            <a:endParaRPr lang="fr-FR" sz="2000" b="1" dirty="0">
              <a:latin typeface="Arial"/>
              <a:cs typeface="Aria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ZoneTexte 1"/>
          <p:cNvSpPr txBox="1"/>
          <p:nvPr/>
        </p:nvSpPr>
        <p:spPr>
          <a:xfrm>
            <a:off x="5868144" y="764704"/>
            <a:ext cx="3049607" cy="461665"/>
          </a:xfrm>
          <a:prstGeom prst="rect">
            <a:avLst/>
          </a:prstGeom>
          <a:noFill/>
        </p:spPr>
        <p:txBody>
          <a:bodyPr wrap="none" rtlCol="0">
            <a:spAutoFit/>
          </a:bodyPr>
          <a:lstStyle/>
          <a:p>
            <a:r>
              <a:rPr lang="fr-FR" sz="2400" i="1" dirty="0" smtClean="0">
                <a:latin typeface="Arial"/>
                <a:cs typeface="Arial"/>
              </a:rPr>
              <a:t>Constitution du sujet</a:t>
            </a:r>
            <a:endParaRPr lang="fr-FR" sz="2400" i="1" dirty="0">
              <a:latin typeface="Arial"/>
              <a:cs typeface="Arial"/>
            </a:endParaRPr>
          </a:p>
        </p:txBody>
      </p:sp>
      <p:sp>
        <p:nvSpPr>
          <p:cNvPr id="3" name="Rectangle 2"/>
          <p:cNvSpPr/>
          <p:nvPr/>
        </p:nvSpPr>
        <p:spPr>
          <a:xfrm>
            <a:off x="1043608" y="2706593"/>
            <a:ext cx="7776864" cy="2954655"/>
          </a:xfrm>
          <a:prstGeom prst="rect">
            <a:avLst/>
          </a:prstGeom>
        </p:spPr>
        <p:txBody>
          <a:bodyPr wrap="square">
            <a:spAutoFit/>
          </a:bodyPr>
          <a:lstStyle/>
          <a:p>
            <a:pPr>
              <a:lnSpc>
                <a:spcPct val="130000"/>
              </a:lnSpc>
            </a:pPr>
            <a:r>
              <a:rPr lang="fr-FR" sz="2400" dirty="0">
                <a:latin typeface="Arial"/>
                <a:cs typeface="Arial"/>
              </a:rPr>
              <a:t>– </a:t>
            </a:r>
            <a:r>
              <a:rPr lang="fr-FR" sz="2400" i="1" dirty="0">
                <a:latin typeface="Arial"/>
                <a:cs typeface="Arial"/>
              </a:rPr>
              <a:t>support </a:t>
            </a:r>
            <a:r>
              <a:rPr lang="fr-FR" sz="2400" i="1" dirty="0" smtClean="0">
                <a:latin typeface="Arial"/>
                <a:cs typeface="Arial"/>
              </a:rPr>
              <a:t>utilisé  </a:t>
            </a:r>
            <a:r>
              <a:rPr lang="fr-FR" sz="2400" dirty="0">
                <a:latin typeface="Arial"/>
                <a:cs typeface="Arial"/>
              </a:rPr>
              <a:t>: barrage sur le Couesnon pour rendre </a:t>
            </a:r>
            <a:r>
              <a:rPr lang="fr-FR" sz="2400" dirty="0" smtClean="0">
                <a:latin typeface="Arial"/>
                <a:cs typeface="Arial"/>
              </a:rPr>
              <a:t>au Mont</a:t>
            </a:r>
            <a:r>
              <a:rPr lang="fr-FR" sz="2400" dirty="0">
                <a:latin typeface="Arial"/>
                <a:cs typeface="Arial"/>
              </a:rPr>
              <a:t>-Saint-Michel son </a:t>
            </a:r>
            <a:r>
              <a:rPr lang="fr-FR" sz="2400" dirty="0" smtClean="0">
                <a:latin typeface="Arial"/>
                <a:cs typeface="Arial"/>
              </a:rPr>
              <a:t>caract</a:t>
            </a:r>
            <a:r>
              <a:rPr lang="fr-FR" sz="2400" dirty="0">
                <a:latin typeface="Arial"/>
                <a:cs typeface="Arial"/>
              </a:rPr>
              <a:t>è</a:t>
            </a:r>
            <a:r>
              <a:rPr lang="fr-FR" sz="2400" dirty="0" smtClean="0">
                <a:latin typeface="Arial"/>
                <a:cs typeface="Arial"/>
              </a:rPr>
              <a:t>re </a:t>
            </a:r>
            <a:r>
              <a:rPr lang="fr-FR" sz="2400" dirty="0">
                <a:latin typeface="Arial"/>
                <a:cs typeface="Arial"/>
              </a:rPr>
              <a:t>maritime ;</a:t>
            </a:r>
          </a:p>
          <a:p>
            <a:pPr>
              <a:lnSpc>
                <a:spcPct val="130000"/>
              </a:lnSpc>
            </a:pPr>
            <a:r>
              <a:rPr lang="fr-FR" sz="2400" dirty="0">
                <a:latin typeface="Arial"/>
                <a:cs typeface="Arial"/>
              </a:rPr>
              <a:t>–  </a:t>
            </a:r>
            <a:r>
              <a:rPr lang="fr-FR" sz="2400" dirty="0" smtClean="0">
                <a:latin typeface="Arial"/>
                <a:cs typeface="Arial"/>
              </a:rPr>
              <a:t>syst</a:t>
            </a:r>
            <a:r>
              <a:rPr lang="fr-FR" sz="2400" dirty="0">
                <a:latin typeface="Arial"/>
                <a:cs typeface="Arial"/>
              </a:rPr>
              <a:t>è</a:t>
            </a:r>
            <a:r>
              <a:rPr lang="fr-FR" sz="2400" dirty="0" smtClean="0">
                <a:latin typeface="Arial"/>
                <a:cs typeface="Arial"/>
              </a:rPr>
              <a:t>me </a:t>
            </a:r>
            <a:r>
              <a:rPr lang="fr-FR" sz="2400" dirty="0">
                <a:latin typeface="Arial"/>
                <a:cs typeface="Arial"/>
              </a:rPr>
              <a:t>complexe pas uniquement </a:t>
            </a:r>
            <a:r>
              <a:rPr lang="fr-FR" sz="2400" dirty="0" smtClean="0">
                <a:latin typeface="Arial"/>
                <a:cs typeface="Arial"/>
              </a:rPr>
              <a:t>m</a:t>
            </a:r>
            <a:r>
              <a:rPr lang="fr-FR" sz="2400" dirty="0">
                <a:latin typeface="Arial"/>
                <a:cs typeface="Arial"/>
              </a:rPr>
              <a:t>é</a:t>
            </a:r>
            <a:r>
              <a:rPr lang="fr-FR" sz="2400" dirty="0" smtClean="0">
                <a:latin typeface="Arial"/>
                <a:cs typeface="Arial"/>
              </a:rPr>
              <a:t>catronique </a:t>
            </a:r>
            <a:r>
              <a:rPr lang="fr-FR" sz="2400" dirty="0">
                <a:latin typeface="Arial"/>
                <a:cs typeface="Arial"/>
              </a:rPr>
              <a:t>;</a:t>
            </a:r>
          </a:p>
          <a:p>
            <a:pPr>
              <a:lnSpc>
                <a:spcPct val="130000"/>
              </a:lnSpc>
            </a:pPr>
            <a:r>
              <a:rPr lang="fr-FR" sz="2400" dirty="0">
                <a:latin typeface="Arial"/>
                <a:cs typeface="Arial"/>
              </a:rPr>
              <a:t>–  </a:t>
            </a:r>
            <a:r>
              <a:rPr lang="fr-FR" sz="2400" i="1" dirty="0">
                <a:latin typeface="Arial"/>
                <a:cs typeface="Arial"/>
              </a:rPr>
              <a:t>deux versions</a:t>
            </a:r>
            <a:r>
              <a:rPr lang="fr-FR" sz="2400" dirty="0">
                <a:latin typeface="Arial"/>
                <a:cs typeface="Arial"/>
              </a:rPr>
              <a:t> – 5 parties et 21 questions </a:t>
            </a:r>
            <a:r>
              <a:rPr lang="fr-FR" sz="2400" dirty="0" smtClean="0">
                <a:latin typeface="Arial"/>
                <a:cs typeface="Arial"/>
              </a:rPr>
              <a:t>par version </a:t>
            </a:r>
            <a:r>
              <a:rPr lang="fr-FR" sz="2400" dirty="0">
                <a:latin typeface="Arial"/>
                <a:cs typeface="Arial"/>
              </a:rPr>
              <a:t>;</a:t>
            </a:r>
          </a:p>
          <a:p>
            <a:pPr>
              <a:lnSpc>
                <a:spcPct val="130000"/>
              </a:lnSpc>
            </a:pPr>
            <a:r>
              <a:rPr lang="fr-FR" sz="2400" dirty="0">
                <a:latin typeface="Arial"/>
                <a:cs typeface="Arial"/>
              </a:rPr>
              <a:t>–  des parties communes aux deux versions (1, 4 et 5) </a:t>
            </a:r>
            <a:r>
              <a:rPr lang="fr-FR" sz="2400" dirty="0" smtClean="0">
                <a:latin typeface="Arial"/>
                <a:cs typeface="Arial"/>
              </a:rPr>
              <a:t>;</a:t>
            </a:r>
            <a:endParaRPr lang="fr-FR" sz="2400" dirty="0">
              <a:latin typeface="Arial"/>
              <a:cs typeface="Arial"/>
            </a:endParaRPr>
          </a:p>
        </p:txBody>
      </p:sp>
      <p:pic>
        <p:nvPicPr>
          <p:cNvPr id="4" name="Image 3" descr="Bandeau_TRAVAUX_Barrage.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616" y="764704"/>
            <a:ext cx="2810068" cy="1872208"/>
          </a:xfrm>
          <a:prstGeom prst="rect">
            <a:avLst/>
          </a:prstGeom>
        </p:spPr>
      </p:pic>
    </p:spTree>
    <p:extLst>
      <p:ext uri="{BB962C8B-B14F-4D97-AF65-F5344CB8AC3E}">
        <p14:creationId xmlns:p14="http://schemas.microsoft.com/office/powerpoint/2010/main" val="267021022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ZoneTexte 1"/>
          <p:cNvSpPr txBox="1"/>
          <p:nvPr/>
        </p:nvSpPr>
        <p:spPr>
          <a:xfrm>
            <a:off x="5868144" y="764704"/>
            <a:ext cx="3049607" cy="461665"/>
          </a:xfrm>
          <a:prstGeom prst="rect">
            <a:avLst/>
          </a:prstGeom>
          <a:noFill/>
        </p:spPr>
        <p:txBody>
          <a:bodyPr wrap="none" rtlCol="0">
            <a:spAutoFit/>
          </a:bodyPr>
          <a:lstStyle/>
          <a:p>
            <a:r>
              <a:rPr lang="fr-FR" sz="2400" i="1" dirty="0" smtClean="0">
                <a:latin typeface="Arial"/>
                <a:cs typeface="Arial"/>
              </a:rPr>
              <a:t>Constitution du sujet</a:t>
            </a:r>
            <a:endParaRPr lang="fr-FR" sz="2400" i="1" dirty="0">
              <a:latin typeface="Arial"/>
              <a:cs typeface="Arial"/>
            </a:endParaRPr>
          </a:p>
        </p:txBody>
      </p:sp>
      <p:sp>
        <p:nvSpPr>
          <p:cNvPr id="3" name="Rectangle 2"/>
          <p:cNvSpPr/>
          <p:nvPr/>
        </p:nvSpPr>
        <p:spPr>
          <a:xfrm>
            <a:off x="1043608" y="2132856"/>
            <a:ext cx="7560840" cy="2954655"/>
          </a:xfrm>
          <a:prstGeom prst="rect">
            <a:avLst/>
          </a:prstGeom>
        </p:spPr>
        <p:txBody>
          <a:bodyPr wrap="square">
            <a:spAutoFit/>
          </a:bodyPr>
          <a:lstStyle/>
          <a:p>
            <a:pPr>
              <a:lnSpc>
                <a:spcPct val="130000"/>
              </a:lnSpc>
            </a:pPr>
            <a:r>
              <a:rPr lang="fr-FR" sz="2400" dirty="0">
                <a:latin typeface="Arial"/>
                <a:cs typeface="Arial"/>
              </a:rPr>
              <a:t>–  pas de véritable équilibre recherché entre les différents </a:t>
            </a:r>
            <a:r>
              <a:rPr lang="fr-FR" sz="2400" dirty="0" smtClean="0">
                <a:latin typeface="Arial"/>
                <a:cs typeface="Arial"/>
              </a:rPr>
              <a:t>génies </a:t>
            </a:r>
            <a:r>
              <a:rPr lang="fr-FR" sz="2400" dirty="0">
                <a:latin typeface="Arial"/>
                <a:cs typeface="Arial"/>
              </a:rPr>
              <a:t>(au contraire  !) ;</a:t>
            </a:r>
          </a:p>
          <a:p>
            <a:pPr>
              <a:lnSpc>
                <a:spcPct val="130000"/>
              </a:lnSpc>
            </a:pPr>
            <a:r>
              <a:rPr lang="fr-FR" sz="2400" dirty="0">
                <a:latin typeface="Arial"/>
                <a:cs typeface="Arial"/>
              </a:rPr>
              <a:t>–  la </a:t>
            </a:r>
            <a:r>
              <a:rPr lang="fr-FR" sz="2400" i="1" dirty="0">
                <a:latin typeface="Arial"/>
                <a:cs typeface="Arial"/>
              </a:rPr>
              <a:t>version 2</a:t>
            </a:r>
            <a:r>
              <a:rPr lang="fr-FR" sz="2400" dirty="0">
                <a:latin typeface="Arial"/>
                <a:cs typeface="Arial"/>
              </a:rPr>
              <a:t> couvre plus largement le </a:t>
            </a:r>
            <a:r>
              <a:rPr lang="fr-FR" sz="2400" dirty="0" smtClean="0">
                <a:latin typeface="Arial"/>
                <a:cs typeface="Arial"/>
              </a:rPr>
              <a:t>programme ; </a:t>
            </a:r>
            <a:r>
              <a:rPr lang="fr-FR" sz="2400" dirty="0">
                <a:latin typeface="Arial"/>
                <a:cs typeface="Arial"/>
              </a:rPr>
              <a:t>la </a:t>
            </a:r>
            <a:r>
              <a:rPr lang="fr-FR" sz="2400" i="1" dirty="0">
                <a:latin typeface="Arial"/>
                <a:cs typeface="Arial"/>
              </a:rPr>
              <a:t>version 1</a:t>
            </a:r>
            <a:r>
              <a:rPr lang="fr-FR" sz="2400" dirty="0">
                <a:latin typeface="Arial"/>
                <a:cs typeface="Arial"/>
              </a:rPr>
              <a:t> couvre moins de domaines ;</a:t>
            </a:r>
          </a:p>
          <a:p>
            <a:pPr>
              <a:lnSpc>
                <a:spcPct val="130000"/>
              </a:lnSpc>
            </a:pPr>
            <a:r>
              <a:rPr lang="fr-FR" sz="2400" dirty="0">
                <a:latin typeface="Arial"/>
                <a:cs typeface="Arial"/>
              </a:rPr>
              <a:t>–  du quantitatif mais aussi du qualitatif ;</a:t>
            </a:r>
          </a:p>
          <a:p>
            <a:pPr>
              <a:lnSpc>
                <a:spcPct val="130000"/>
              </a:lnSpc>
            </a:pPr>
            <a:r>
              <a:rPr lang="fr-FR" sz="2400" dirty="0">
                <a:latin typeface="Arial"/>
                <a:cs typeface="Arial"/>
              </a:rPr>
              <a:t>–  sujet globalement « difficile ».</a:t>
            </a:r>
          </a:p>
        </p:txBody>
      </p:sp>
    </p:spTree>
    <p:extLst>
      <p:ext uri="{BB962C8B-B14F-4D97-AF65-F5344CB8AC3E}">
        <p14:creationId xmlns:p14="http://schemas.microsoft.com/office/powerpoint/2010/main" val="267021022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1"/>
          <p:cNvSpPr/>
          <p:nvPr/>
        </p:nvSpPr>
        <p:spPr>
          <a:xfrm>
            <a:off x="1043608" y="1700808"/>
            <a:ext cx="7920880" cy="4093428"/>
          </a:xfrm>
          <a:prstGeom prst="rect">
            <a:avLst/>
          </a:prstGeom>
        </p:spPr>
        <p:txBody>
          <a:bodyPr wrap="square">
            <a:spAutoFit/>
          </a:bodyPr>
          <a:lstStyle/>
          <a:p>
            <a:r>
              <a:rPr lang="fr-FR" sz="2000" dirty="0" smtClean="0">
                <a:latin typeface="Arial"/>
                <a:cs typeface="Arial"/>
              </a:rPr>
              <a:t>– </a:t>
            </a:r>
            <a:r>
              <a:rPr lang="fr-FR" sz="2000" b="1" dirty="0" smtClean="0">
                <a:latin typeface="Arial"/>
                <a:cs typeface="Arial"/>
              </a:rPr>
              <a:t>parties communes</a:t>
            </a:r>
          </a:p>
          <a:p>
            <a:pPr marL="800100" lvl="1" indent="-342900">
              <a:buFont typeface="Arial"/>
              <a:buChar char="•"/>
            </a:pPr>
            <a:r>
              <a:rPr lang="fr-FR" sz="2000" dirty="0" smtClean="0">
                <a:latin typeface="Arial"/>
                <a:cs typeface="Arial"/>
              </a:rPr>
              <a:t> </a:t>
            </a:r>
            <a:r>
              <a:rPr lang="fr-FR" sz="2000" i="1" dirty="0" smtClean="0">
                <a:latin typeface="Arial"/>
                <a:cs typeface="Arial"/>
              </a:rPr>
              <a:t>partie 1</a:t>
            </a:r>
            <a:r>
              <a:rPr lang="fr-FR" sz="2000" dirty="0" smtClean="0">
                <a:latin typeface="Arial"/>
                <a:cs typeface="Arial"/>
              </a:rPr>
              <a:t>  : réponses au besoin,</a:t>
            </a:r>
          </a:p>
          <a:p>
            <a:pPr marL="800100" lvl="1" indent="-342900">
              <a:buFont typeface="Arial"/>
              <a:buChar char="•"/>
            </a:pPr>
            <a:r>
              <a:rPr lang="fr-FR" sz="2000" dirty="0" smtClean="0">
                <a:latin typeface="Arial"/>
                <a:cs typeface="Arial"/>
              </a:rPr>
              <a:t> </a:t>
            </a:r>
            <a:r>
              <a:rPr lang="fr-FR" sz="2000" i="1" dirty="0" smtClean="0">
                <a:latin typeface="Arial"/>
                <a:cs typeface="Arial"/>
              </a:rPr>
              <a:t>partie 4</a:t>
            </a:r>
            <a:r>
              <a:rPr lang="fr-FR" sz="2000" dirty="0" smtClean="0">
                <a:latin typeface="Arial"/>
                <a:cs typeface="Arial"/>
              </a:rPr>
              <a:t>  : analyse d’écarts entre le souhaité, le simulé et le réalisé,</a:t>
            </a:r>
          </a:p>
          <a:p>
            <a:pPr marL="800100" lvl="1" indent="-342900">
              <a:buFont typeface="Arial"/>
              <a:buChar char="•"/>
            </a:pPr>
            <a:r>
              <a:rPr lang="fr-FR" sz="2000" dirty="0" smtClean="0">
                <a:latin typeface="Arial"/>
                <a:cs typeface="Arial"/>
              </a:rPr>
              <a:t> </a:t>
            </a:r>
            <a:r>
              <a:rPr lang="fr-FR" sz="2000" i="1" dirty="0" smtClean="0">
                <a:latin typeface="Arial"/>
                <a:cs typeface="Arial"/>
              </a:rPr>
              <a:t>partie 5</a:t>
            </a:r>
            <a:r>
              <a:rPr lang="fr-FR" sz="2000" dirty="0" smtClean="0">
                <a:latin typeface="Arial"/>
                <a:cs typeface="Arial"/>
              </a:rPr>
              <a:t>  : conclusion sur la probl</a:t>
            </a:r>
            <a:r>
              <a:rPr lang="fr-FR" sz="2000" dirty="0">
                <a:latin typeface="Arial"/>
                <a:cs typeface="Arial"/>
              </a:rPr>
              <a:t>é</a:t>
            </a:r>
            <a:r>
              <a:rPr lang="fr-FR" sz="2000" dirty="0" smtClean="0">
                <a:latin typeface="Arial"/>
                <a:cs typeface="Arial"/>
              </a:rPr>
              <a:t>matique du sujet ;</a:t>
            </a:r>
          </a:p>
          <a:p>
            <a:r>
              <a:rPr lang="fr-FR" sz="2000" dirty="0" smtClean="0">
                <a:latin typeface="Arial"/>
                <a:cs typeface="Arial"/>
              </a:rPr>
              <a:t>– </a:t>
            </a:r>
            <a:r>
              <a:rPr lang="fr-FR" sz="2000" b="1" dirty="0" smtClean="0">
                <a:latin typeface="Arial"/>
                <a:cs typeface="Arial"/>
              </a:rPr>
              <a:t>version 1</a:t>
            </a:r>
          </a:p>
          <a:p>
            <a:pPr marL="800100" lvl="1" indent="-342900">
              <a:buFont typeface="Arial"/>
              <a:buChar char="•"/>
            </a:pPr>
            <a:r>
              <a:rPr lang="fr-FR" sz="2000" dirty="0" smtClean="0">
                <a:latin typeface="Arial"/>
                <a:cs typeface="Arial"/>
              </a:rPr>
              <a:t> </a:t>
            </a:r>
            <a:r>
              <a:rPr lang="fr-FR" sz="2000" i="1" dirty="0" smtClean="0">
                <a:latin typeface="Arial"/>
                <a:cs typeface="Arial"/>
              </a:rPr>
              <a:t>partie 2</a:t>
            </a:r>
            <a:r>
              <a:rPr lang="fr-FR" sz="2000" dirty="0" smtClean="0">
                <a:latin typeface="Arial"/>
                <a:cs typeface="Arial"/>
              </a:rPr>
              <a:t>  : gén</a:t>
            </a:r>
            <a:r>
              <a:rPr lang="fr-FR" sz="2000" dirty="0">
                <a:latin typeface="Arial"/>
                <a:cs typeface="Arial"/>
              </a:rPr>
              <a:t>é</a:t>
            </a:r>
            <a:r>
              <a:rPr lang="fr-FR" sz="2000" dirty="0" smtClean="0">
                <a:latin typeface="Arial"/>
                <a:cs typeface="Arial"/>
              </a:rPr>
              <a:t>ration et régulation du flux hydraulique,</a:t>
            </a:r>
          </a:p>
          <a:p>
            <a:pPr marL="800100" lvl="1" indent="-342900">
              <a:buFont typeface="Arial"/>
              <a:buChar char="•"/>
            </a:pPr>
            <a:r>
              <a:rPr lang="fr-FR" sz="2000" dirty="0" smtClean="0">
                <a:latin typeface="Arial"/>
                <a:cs typeface="Arial"/>
              </a:rPr>
              <a:t> </a:t>
            </a:r>
            <a:r>
              <a:rPr lang="fr-FR" sz="2000" i="1" dirty="0" smtClean="0">
                <a:latin typeface="Arial"/>
                <a:cs typeface="Arial"/>
              </a:rPr>
              <a:t>partie 3</a:t>
            </a:r>
            <a:r>
              <a:rPr lang="fr-FR" sz="2000" dirty="0" smtClean="0">
                <a:latin typeface="Arial"/>
                <a:cs typeface="Arial"/>
              </a:rPr>
              <a:t>  : mod</a:t>
            </a:r>
            <a:r>
              <a:rPr lang="fr-FR" sz="2000" dirty="0">
                <a:latin typeface="Arial"/>
                <a:cs typeface="Arial"/>
              </a:rPr>
              <a:t>é</a:t>
            </a:r>
            <a:r>
              <a:rPr lang="fr-FR" sz="2000" dirty="0" smtClean="0">
                <a:latin typeface="Arial"/>
                <a:cs typeface="Arial"/>
              </a:rPr>
              <a:t>lisation du comportement structurel du barrage ;</a:t>
            </a:r>
          </a:p>
          <a:p>
            <a:r>
              <a:rPr lang="fr-FR" sz="2000" dirty="0" smtClean="0">
                <a:latin typeface="Arial"/>
                <a:cs typeface="Arial"/>
              </a:rPr>
              <a:t>– </a:t>
            </a:r>
            <a:r>
              <a:rPr lang="fr-FR" sz="2000" b="1" dirty="0" smtClean="0">
                <a:latin typeface="Arial"/>
                <a:cs typeface="Arial"/>
              </a:rPr>
              <a:t>version 2</a:t>
            </a:r>
          </a:p>
          <a:p>
            <a:pPr marL="800100" lvl="1" indent="-342900">
              <a:buFont typeface="Arial"/>
              <a:buChar char="•"/>
            </a:pPr>
            <a:r>
              <a:rPr lang="fr-FR" sz="2000" dirty="0" smtClean="0">
                <a:latin typeface="Arial"/>
                <a:cs typeface="Arial"/>
              </a:rPr>
              <a:t> </a:t>
            </a:r>
            <a:r>
              <a:rPr lang="fr-FR" sz="2000" i="1" dirty="0" smtClean="0">
                <a:latin typeface="Arial"/>
                <a:cs typeface="Arial"/>
              </a:rPr>
              <a:t>partie 2</a:t>
            </a:r>
            <a:r>
              <a:rPr lang="fr-FR" sz="2000" dirty="0" smtClean="0">
                <a:latin typeface="Arial"/>
                <a:cs typeface="Arial"/>
              </a:rPr>
              <a:t>  : gén</a:t>
            </a:r>
            <a:r>
              <a:rPr lang="fr-FR" sz="2000" dirty="0">
                <a:latin typeface="Arial"/>
                <a:cs typeface="Arial"/>
              </a:rPr>
              <a:t>é</a:t>
            </a:r>
            <a:r>
              <a:rPr lang="fr-FR" sz="2000" dirty="0" smtClean="0">
                <a:latin typeface="Arial"/>
                <a:cs typeface="Arial"/>
              </a:rPr>
              <a:t>ration et régulation du flux hydraulique,</a:t>
            </a:r>
          </a:p>
          <a:p>
            <a:pPr marL="800100" lvl="1" indent="-342900">
              <a:buFont typeface="Arial"/>
              <a:buChar char="•"/>
            </a:pPr>
            <a:r>
              <a:rPr lang="fr-FR" sz="2000" dirty="0" smtClean="0">
                <a:latin typeface="Arial"/>
                <a:cs typeface="Arial"/>
              </a:rPr>
              <a:t> </a:t>
            </a:r>
            <a:r>
              <a:rPr lang="fr-FR" sz="2000" i="1" dirty="0" smtClean="0">
                <a:latin typeface="Arial"/>
                <a:cs typeface="Arial"/>
              </a:rPr>
              <a:t>partie 3</a:t>
            </a:r>
            <a:r>
              <a:rPr lang="fr-FR" sz="2000" dirty="0" smtClean="0">
                <a:latin typeface="Arial"/>
                <a:cs typeface="Arial"/>
              </a:rPr>
              <a:t>  : mod</a:t>
            </a:r>
            <a:r>
              <a:rPr lang="fr-FR" sz="2000" dirty="0">
                <a:latin typeface="Arial"/>
                <a:cs typeface="Arial"/>
              </a:rPr>
              <a:t>é</a:t>
            </a:r>
            <a:r>
              <a:rPr lang="fr-FR" sz="2000" dirty="0" smtClean="0">
                <a:latin typeface="Arial"/>
                <a:cs typeface="Arial"/>
              </a:rPr>
              <a:t>lisation du comportement dynamique du barrage.</a:t>
            </a:r>
            <a:endParaRPr lang="fr-FR" sz="2000" dirty="0">
              <a:latin typeface="Arial"/>
              <a:cs typeface="Arial"/>
            </a:endParaRPr>
          </a:p>
        </p:txBody>
      </p:sp>
      <p:sp>
        <p:nvSpPr>
          <p:cNvPr id="3" name="ZoneTexte 2"/>
          <p:cNvSpPr txBox="1"/>
          <p:nvPr/>
        </p:nvSpPr>
        <p:spPr>
          <a:xfrm>
            <a:off x="7676230" y="764704"/>
            <a:ext cx="1446855" cy="461665"/>
          </a:xfrm>
          <a:prstGeom prst="rect">
            <a:avLst/>
          </a:prstGeom>
          <a:noFill/>
        </p:spPr>
        <p:txBody>
          <a:bodyPr wrap="none" rtlCol="0">
            <a:spAutoFit/>
          </a:bodyPr>
          <a:lstStyle/>
          <a:p>
            <a:r>
              <a:rPr lang="fr-FR" sz="2400" i="1" dirty="0" smtClean="0">
                <a:latin typeface="Arial"/>
                <a:cs typeface="Arial"/>
              </a:rPr>
              <a:t>Versions</a:t>
            </a:r>
            <a:endParaRPr lang="fr-FR" sz="2400" i="1" dirty="0">
              <a:latin typeface="Arial"/>
              <a:cs typeface="Arial"/>
            </a:endParaRPr>
          </a:p>
        </p:txBody>
      </p:sp>
    </p:spTree>
    <p:extLst>
      <p:ext uri="{BB962C8B-B14F-4D97-AF65-F5344CB8AC3E}">
        <p14:creationId xmlns:p14="http://schemas.microsoft.com/office/powerpoint/2010/main" val="267021022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ZoneTexte 1"/>
          <p:cNvSpPr txBox="1"/>
          <p:nvPr/>
        </p:nvSpPr>
        <p:spPr>
          <a:xfrm>
            <a:off x="6498919" y="764704"/>
            <a:ext cx="2553077" cy="461665"/>
          </a:xfrm>
          <a:prstGeom prst="rect">
            <a:avLst/>
          </a:prstGeom>
          <a:noFill/>
        </p:spPr>
        <p:txBody>
          <a:bodyPr wrap="none" rtlCol="0">
            <a:spAutoFit/>
          </a:bodyPr>
          <a:lstStyle/>
          <a:p>
            <a:r>
              <a:rPr lang="fr-FR" sz="2400" i="1" dirty="0" smtClean="0">
                <a:latin typeface="Arial"/>
                <a:cs typeface="Arial"/>
              </a:rPr>
              <a:t>Éléments fournis</a:t>
            </a:r>
            <a:endParaRPr lang="fr-FR" sz="2400" i="1" dirty="0">
              <a:latin typeface="Arial"/>
              <a:cs typeface="Arial"/>
            </a:endParaRPr>
          </a:p>
        </p:txBody>
      </p:sp>
      <p:sp>
        <p:nvSpPr>
          <p:cNvPr id="3" name="ZoneTexte 2"/>
          <p:cNvSpPr txBox="1"/>
          <p:nvPr/>
        </p:nvSpPr>
        <p:spPr>
          <a:xfrm>
            <a:off x="1187624" y="1484784"/>
            <a:ext cx="7704856" cy="4955203"/>
          </a:xfrm>
          <a:prstGeom prst="rect">
            <a:avLst/>
          </a:prstGeom>
          <a:noFill/>
        </p:spPr>
        <p:txBody>
          <a:bodyPr wrap="square" rtlCol="0">
            <a:spAutoFit/>
          </a:bodyPr>
          <a:lstStyle/>
          <a:p>
            <a:pPr marL="285750" indent="-285750">
              <a:lnSpc>
                <a:spcPct val="120000"/>
              </a:lnSpc>
              <a:buFont typeface="Wingdings" charset="2"/>
              <a:buChar char="—"/>
            </a:pPr>
            <a:r>
              <a:rPr lang="fr-FR" sz="2400" dirty="0" smtClean="0">
                <a:latin typeface="Arial"/>
                <a:cs typeface="Arial"/>
              </a:rPr>
              <a:t> versions du sujet zéro aux formats Word 2010 pour Windows et </a:t>
            </a:r>
            <a:r>
              <a:rPr lang="fr-FR" sz="2400" dirty="0" err="1" smtClean="0">
                <a:latin typeface="Arial"/>
                <a:cs typeface="Arial"/>
              </a:rPr>
              <a:t>pdf</a:t>
            </a:r>
            <a:r>
              <a:rPr lang="fr-FR" sz="2400" dirty="0" smtClean="0">
                <a:latin typeface="Arial"/>
                <a:cs typeface="Arial"/>
              </a:rPr>
              <a:t> d’Adobe </a:t>
            </a:r>
            <a:r>
              <a:rPr lang="fr-FR" sz="2400" dirty="0" err="1" smtClean="0">
                <a:latin typeface="Arial"/>
                <a:cs typeface="Arial"/>
              </a:rPr>
              <a:t>Systems</a:t>
            </a:r>
            <a:r>
              <a:rPr lang="fr-FR" sz="2400" dirty="0" smtClean="0">
                <a:latin typeface="Arial"/>
                <a:cs typeface="Arial"/>
              </a:rPr>
              <a:t> ;</a:t>
            </a:r>
          </a:p>
          <a:p>
            <a:pPr marL="285750" indent="-285750">
              <a:lnSpc>
                <a:spcPct val="120000"/>
              </a:lnSpc>
              <a:buFont typeface="Wingdings" charset="2"/>
              <a:buChar char="—"/>
            </a:pPr>
            <a:r>
              <a:rPr lang="fr-FR" sz="2400" dirty="0" smtClean="0">
                <a:latin typeface="Arial"/>
                <a:cs typeface="Arial"/>
              </a:rPr>
              <a:t> « bonnes copies » des deux versions aux mêmes formats ;</a:t>
            </a:r>
          </a:p>
          <a:p>
            <a:pPr marL="285750" indent="-285750">
              <a:lnSpc>
                <a:spcPct val="120000"/>
              </a:lnSpc>
              <a:buFont typeface="Wingdings" charset="2"/>
              <a:buChar char="—"/>
            </a:pPr>
            <a:r>
              <a:rPr lang="fr-FR" sz="2400" dirty="0" smtClean="0">
                <a:latin typeface="Arial"/>
                <a:cs typeface="Arial"/>
              </a:rPr>
              <a:t> note d’accompagnement du sujet zéro aux mêmes formats ;</a:t>
            </a:r>
          </a:p>
          <a:p>
            <a:pPr marL="285750" indent="-285750">
              <a:lnSpc>
                <a:spcPct val="120000"/>
              </a:lnSpc>
              <a:buFont typeface="Wingdings" charset="2"/>
              <a:buChar char="—"/>
            </a:pPr>
            <a:r>
              <a:rPr lang="fr-FR" sz="2400" dirty="0" smtClean="0">
                <a:latin typeface="Arial"/>
                <a:cs typeface="Arial"/>
              </a:rPr>
              <a:t> maquette numérique de l’effecteur au format </a:t>
            </a:r>
            <a:r>
              <a:rPr lang="fr-FR" sz="2400" dirty="0" err="1" smtClean="0">
                <a:latin typeface="Arial"/>
                <a:cs typeface="Arial"/>
              </a:rPr>
              <a:t>Solidworks</a:t>
            </a:r>
            <a:r>
              <a:rPr lang="fr-FR" sz="2400" dirty="0" smtClean="0">
                <a:latin typeface="Arial"/>
                <a:cs typeface="Arial"/>
              </a:rPr>
              <a:t> 2010 ;</a:t>
            </a:r>
          </a:p>
          <a:p>
            <a:pPr marL="285750" indent="-285750">
              <a:lnSpc>
                <a:spcPct val="120000"/>
              </a:lnSpc>
              <a:buFont typeface="Wingdings" charset="2"/>
              <a:buChar char="—"/>
            </a:pPr>
            <a:r>
              <a:rPr lang="fr-FR" sz="2400" dirty="0" smtClean="0">
                <a:latin typeface="Arial"/>
                <a:cs typeface="Arial"/>
              </a:rPr>
              <a:t> modèle multiphysique au format Simscape des chaînes d’énergie et d’information d’actionnement d’une vanne-secteur.</a:t>
            </a:r>
            <a:endParaRPr lang="fr-FR" sz="2400" dirty="0">
              <a:latin typeface="Arial"/>
              <a:cs typeface="Arial"/>
            </a:endParaRPr>
          </a:p>
        </p:txBody>
      </p:sp>
    </p:spTree>
    <p:extLst>
      <p:ext uri="{BB962C8B-B14F-4D97-AF65-F5344CB8AC3E}">
        <p14:creationId xmlns:p14="http://schemas.microsoft.com/office/powerpoint/2010/main" val="141940509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ZoneTexte 1"/>
          <p:cNvSpPr txBox="1"/>
          <p:nvPr/>
        </p:nvSpPr>
        <p:spPr>
          <a:xfrm>
            <a:off x="5580112" y="764704"/>
            <a:ext cx="3529155" cy="461665"/>
          </a:xfrm>
          <a:prstGeom prst="rect">
            <a:avLst/>
          </a:prstGeom>
          <a:noFill/>
        </p:spPr>
        <p:txBody>
          <a:bodyPr wrap="none" rtlCol="0">
            <a:spAutoFit/>
          </a:bodyPr>
          <a:lstStyle/>
          <a:p>
            <a:r>
              <a:rPr lang="fr-FR" sz="2400" i="1" dirty="0" smtClean="0">
                <a:latin typeface="Arial"/>
                <a:cs typeface="Arial"/>
              </a:rPr>
              <a:t>Sujet &amp; « bonne copie »</a:t>
            </a:r>
            <a:endParaRPr lang="fr-FR" sz="2400" i="1" dirty="0">
              <a:latin typeface="Arial"/>
              <a:cs typeface="Arial"/>
            </a:endParaRPr>
          </a:p>
        </p:txBody>
      </p:sp>
      <p:pic>
        <p:nvPicPr>
          <p:cNvPr id="5" name="Image 4"/>
          <p:cNvPicPr>
            <a:picLocks noChangeAspect="1"/>
          </p:cNvPicPr>
          <p:nvPr/>
        </p:nvPicPr>
        <p:blipFill>
          <a:blip r:embed="rId3"/>
          <a:stretch>
            <a:fillRect/>
          </a:stretch>
        </p:blipFill>
        <p:spPr>
          <a:xfrm rot="1491079">
            <a:off x="5198886" y="1654365"/>
            <a:ext cx="3063394" cy="4343616"/>
          </a:xfrm>
          <a:prstGeom prst="rect">
            <a:avLst/>
          </a:prstGeom>
          <a:ln>
            <a:solidFill>
              <a:srgbClr val="FF0000"/>
            </a:solidFill>
          </a:ln>
        </p:spPr>
      </p:pic>
      <p:pic>
        <p:nvPicPr>
          <p:cNvPr id="4" name="Image 3"/>
          <p:cNvPicPr>
            <a:picLocks noChangeAspect="1"/>
          </p:cNvPicPr>
          <p:nvPr/>
        </p:nvPicPr>
        <p:blipFill>
          <a:blip r:embed="rId4"/>
          <a:stretch>
            <a:fillRect/>
          </a:stretch>
        </p:blipFill>
        <p:spPr>
          <a:xfrm rot="19894812">
            <a:off x="1729209" y="1436689"/>
            <a:ext cx="2990668" cy="4243616"/>
          </a:xfrm>
          <a:prstGeom prst="rect">
            <a:avLst/>
          </a:prstGeom>
          <a:ln>
            <a:solidFill>
              <a:schemeClr val="tx1"/>
            </a:solidFill>
          </a:ln>
        </p:spPr>
      </p:pic>
    </p:spTree>
    <p:extLst>
      <p:ext uri="{BB962C8B-B14F-4D97-AF65-F5344CB8AC3E}">
        <p14:creationId xmlns:p14="http://schemas.microsoft.com/office/powerpoint/2010/main" val="304065858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ZoneTexte 1"/>
          <p:cNvSpPr txBox="1"/>
          <p:nvPr/>
        </p:nvSpPr>
        <p:spPr>
          <a:xfrm>
            <a:off x="7403019" y="764704"/>
            <a:ext cx="1698125" cy="461665"/>
          </a:xfrm>
          <a:prstGeom prst="rect">
            <a:avLst/>
          </a:prstGeom>
          <a:noFill/>
        </p:spPr>
        <p:txBody>
          <a:bodyPr wrap="none" rtlCol="0">
            <a:spAutoFit/>
          </a:bodyPr>
          <a:lstStyle/>
          <a:p>
            <a:r>
              <a:rPr lang="fr-FR" sz="2400" i="1" dirty="0" smtClean="0">
                <a:latin typeface="Arial"/>
                <a:cs typeface="Arial"/>
              </a:rPr>
              <a:t>Évaluation</a:t>
            </a:r>
            <a:endParaRPr lang="fr-FR" sz="2400" i="1" dirty="0">
              <a:latin typeface="Arial"/>
              <a:cs typeface="Arial"/>
            </a:endParaRPr>
          </a:p>
        </p:txBody>
      </p:sp>
      <p:sp>
        <p:nvSpPr>
          <p:cNvPr id="3" name="Rectangle 2"/>
          <p:cNvSpPr/>
          <p:nvPr/>
        </p:nvSpPr>
        <p:spPr>
          <a:xfrm>
            <a:off x="1115616" y="1556792"/>
            <a:ext cx="7632848" cy="4478149"/>
          </a:xfrm>
          <a:prstGeom prst="rect">
            <a:avLst/>
          </a:prstGeom>
        </p:spPr>
        <p:txBody>
          <a:bodyPr wrap="square">
            <a:spAutoFit/>
          </a:bodyPr>
          <a:lstStyle/>
          <a:p>
            <a:pPr>
              <a:lnSpc>
                <a:spcPct val="130000"/>
              </a:lnSpc>
            </a:pPr>
            <a:r>
              <a:rPr lang="fr-FR" sz="2000" dirty="0">
                <a:latin typeface="+mn-lt"/>
              </a:rPr>
              <a:t>–  nouvelle grille </a:t>
            </a:r>
            <a:r>
              <a:rPr lang="fr-FR" sz="2000" dirty="0" smtClean="0">
                <a:latin typeface="+mn-lt"/>
              </a:rPr>
              <a:t>d’évaluation </a:t>
            </a:r>
            <a:r>
              <a:rPr lang="fr-FR" sz="2000" dirty="0">
                <a:latin typeface="+mn-lt"/>
              </a:rPr>
              <a:t>pour chaque candidat ;</a:t>
            </a:r>
          </a:p>
          <a:p>
            <a:pPr>
              <a:lnSpc>
                <a:spcPct val="130000"/>
              </a:lnSpc>
            </a:pPr>
            <a:r>
              <a:rPr lang="fr-FR" sz="2000" dirty="0">
                <a:latin typeface="+mn-lt"/>
              </a:rPr>
              <a:t>–  à</a:t>
            </a:r>
            <a:r>
              <a:rPr lang="fr-FR" sz="2000" dirty="0" smtClean="0">
                <a:latin typeface="+mn-lt"/>
              </a:rPr>
              <a:t> </a:t>
            </a:r>
            <a:r>
              <a:rPr lang="fr-FR" sz="2000" dirty="0">
                <a:latin typeface="+mn-lt"/>
              </a:rPr>
              <a:t>utiliser </a:t>
            </a:r>
            <a:r>
              <a:rPr lang="fr-FR" sz="2000" dirty="0" smtClean="0">
                <a:latin typeface="+mn-lt"/>
              </a:rPr>
              <a:t>d</a:t>
            </a:r>
            <a:r>
              <a:rPr lang="fr-FR" sz="2000" dirty="0">
                <a:latin typeface="+mn-lt"/>
              </a:rPr>
              <a:t>è</a:t>
            </a:r>
            <a:r>
              <a:rPr lang="fr-FR" sz="2000" dirty="0" smtClean="0">
                <a:latin typeface="+mn-lt"/>
              </a:rPr>
              <a:t>s </a:t>
            </a:r>
            <a:r>
              <a:rPr lang="fr-FR" sz="2000" dirty="0">
                <a:latin typeface="+mn-lt"/>
              </a:rPr>
              <a:t>le </a:t>
            </a:r>
            <a:r>
              <a:rPr lang="fr-FR" sz="2000" dirty="0" smtClean="0">
                <a:latin typeface="+mn-lt"/>
              </a:rPr>
              <a:t>d</a:t>
            </a:r>
            <a:r>
              <a:rPr lang="fr-FR" sz="2000" dirty="0">
                <a:latin typeface="+mn-lt"/>
              </a:rPr>
              <a:t>é</a:t>
            </a:r>
            <a:r>
              <a:rPr lang="fr-FR" sz="2000" dirty="0" smtClean="0">
                <a:latin typeface="+mn-lt"/>
              </a:rPr>
              <a:t>but </a:t>
            </a:r>
            <a:r>
              <a:rPr lang="fr-FR" sz="2000" dirty="0">
                <a:latin typeface="+mn-lt"/>
              </a:rPr>
              <a:t>de la conception du sujet par les auteurs ;</a:t>
            </a:r>
          </a:p>
          <a:p>
            <a:pPr>
              <a:lnSpc>
                <a:spcPct val="130000"/>
              </a:lnSpc>
            </a:pPr>
            <a:r>
              <a:rPr lang="fr-FR" sz="2000" dirty="0">
                <a:latin typeface="+mn-lt"/>
              </a:rPr>
              <a:t>–  </a:t>
            </a:r>
            <a:r>
              <a:rPr lang="fr-FR" sz="2000" dirty="0" smtClean="0">
                <a:latin typeface="+mn-lt"/>
              </a:rPr>
              <a:t>comp</a:t>
            </a:r>
            <a:r>
              <a:rPr lang="fr-FR" sz="2000" dirty="0">
                <a:latin typeface="+mn-lt"/>
              </a:rPr>
              <a:t>é</a:t>
            </a:r>
            <a:r>
              <a:rPr lang="fr-FR" sz="2000" dirty="0" smtClean="0">
                <a:latin typeface="+mn-lt"/>
              </a:rPr>
              <a:t>tences à évaluer </a:t>
            </a:r>
            <a:r>
              <a:rPr lang="fr-FR" sz="2000" dirty="0">
                <a:latin typeface="+mn-lt"/>
              </a:rPr>
              <a:t>(celles du programme) ; </a:t>
            </a:r>
            <a:r>
              <a:rPr lang="fr-FR" sz="2000" dirty="0" smtClean="0">
                <a:latin typeface="+mn-lt"/>
              </a:rPr>
              <a:t>critères d’évaluation </a:t>
            </a:r>
            <a:r>
              <a:rPr lang="fr-FR" sz="2000" dirty="0">
                <a:latin typeface="+mn-lt"/>
              </a:rPr>
              <a:t>; niveaux </a:t>
            </a:r>
            <a:r>
              <a:rPr lang="fr-FR" sz="2000" dirty="0" smtClean="0">
                <a:latin typeface="+mn-lt"/>
              </a:rPr>
              <a:t>des critères </a:t>
            </a:r>
            <a:r>
              <a:rPr lang="fr-FR" sz="2000" dirty="0">
                <a:latin typeface="+mn-lt"/>
              </a:rPr>
              <a:t>;</a:t>
            </a:r>
          </a:p>
          <a:p>
            <a:pPr>
              <a:lnSpc>
                <a:spcPct val="130000"/>
              </a:lnSpc>
            </a:pPr>
            <a:r>
              <a:rPr lang="fr-FR" sz="2000" dirty="0">
                <a:latin typeface="+mn-lt"/>
              </a:rPr>
              <a:t>–  seules les </a:t>
            </a:r>
            <a:r>
              <a:rPr lang="fr-FR" sz="2000" dirty="0" smtClean="0">
                <a:latin typeface="+mn-lt"/>
              </a:rPr>
              <a:t>comp</a:t>
            </a:r>
            <a:r>
              <a:rPr lang="fr-FR" sz="2000" dirty="0">
                <a:latin typeface="+mn-lt"/>
              </a:rPr>
              <a:t>é</a:t>
            </a:r>
            <a:r>
              <a:rPr lang="fr-FR" sz="2000" dirty="0" smtClean="0">
                <a:latin typeface="+mn-lt"/>
              </a:rPr>
              <a:t>tences </a:t>
            </a:r>
            <a:r>
              <a:rPr lang="fr-FR" sz="2000" i="1" dirty="0" smtClean="0">
                <a:latin typeface="+mn-lt"/>
              </a:rPr>
              <a:t>analyser</a:t>
            </a:r>
            <a:r>
              <a:rPr lang="fr-FR" sz="2000" dirty="0" smtClean="0">
                <a:latin typeface="+mn-lt"/>
              </a:rPr>
              <a:t> </a:t>
            </a:r>
            <a:r>
              <a:rPr lang="fr-FR" sz="2000" dirty="0">
                <a:latin typeface="+mn-lt"/>
              </a:rPr>
              <a:t>et </a:t>
            </a:r>
            <a:r>
              <a:rPr lang="fr-FR" sz="2000" i="1" dirty="0" smtClean="0">
                <a:latin typeface="+mn-lt"/>
              </a:rPr>
              <a:t>modéliser</a:t>
            </a:r>
            <a:r>
              <a:rPr lang="fr-FR" sz="2000" dirty="0" smtClean="0">
                <a:latin typeface="+mn-lt"/>
              </a:rPr>
              <a:t> </a:t>
            </a:r>
            <a:r>
              <a:rPr lang="fr-FR" sz="2000" dirty="0">
                <a:latin typeface="+mn-lt"/>
              </a:rPr>
              <a:t>sont </a:t>
            </a:r>
            <a:r>
              <a:rPr lang="fr-FR" sz="2000" dirty="0" smtClean="0">
                <a:latin typeface="+mn-lt"/>
              </a:rPr>
              <a:t>évalu</a:t>
            </a:r>
            <a:r>
              <a:rPr lang="fr-FR" sz="2000" dirty="0">
                <a:latin typeface="+mn-lt"/>
              </a:rPr>
              <a:t>é</a:t>
            </a:r>
            <a:r>
              <a:rPr lang="fr-FR" sz="2000" dirty="0" smtClean="0">
                <a:latin typeface="+mn-lt"/>
              </a:rPr>
              <a:t>es à</a:t>
            </a:r>
            <a:r>
              <a:rPr lang="fr-FR" sz="2000" dirty="0">
                <a:latin typeface="+mn-lt"/>
              </a:rPr>
              <a:t> </a:t>
            </a:r>
            <a:r>
              <a:rPr lang="fr-FR" sz="2000" dirty="0" smtClean="0">
                <a:latin typeface="+mn-lt"/>
              </a:rPr>
              <a:t>l’écrit </a:t>
            </a:r>
            <a:r>
              <a:rPr lang="fr-FR" sz="2000" dirty="0">
                <a:latin typeface="+mn-lt"/>
              </a:rPr>
              <a:t>;</a:t>
            </a:r>
          </a:p>
          <a:p>
            <a:pPr>
              <a:lnSpc>
                <a:spcPct val="130000"/>
              </a:lnSpc>
            </a:pPr>
            <a:r>
              <a:rPr lang="fr-FR" sz="2000" dirty="0">
                <a:latin typeface="+mn-lt"/>
              </a:rPr>
              <a:t>–  la note finale n’est pas obtenue directement en totalisant les</a:t>
            </a:r>
          </a:p>
          <a:p>
            <a:pPr>
              <a:lnSpc>
                <a:spcPct val="130000"/>
              </a:lnSpc>
            </a:pPr>
            <a:r>
              <a:rPr lang="fr-FR" sz="2000" dirty="0">
                <a:latin typeface="+mn-lt"/>
              </a:rPr>
              <a:t>points par question ;</a:t>
            </a:r>
          </a:p>
          <a:p>
            <a:pPr>
              <a:lnSpc>
                <a:spcPct val="130000"/>
              </a:lnSpc>
            </a:pPr>
            <a:r>
              <a:rPr lang="fr-FR" sz="2000" dirty="0">
                <a:latin typeface="+mn-lt"/>
              </a:rPr>
              <a:t>–  la note du candidat est </a:t>
            </a:r>
            <a:r>
              <a:rPr lang="fr-FR" sz="2000" dirty="0" smtClean="0">
                <a:latin typeface="+mn-lt"/>
              </a:rPr>
              <a:t>déterminée </a:t>
            </a:r>
            <a:r>
              <a:rPr lang="fr-FR" sz="2000" dirty="0">
                <a:latin typeface="+mn-lt"/>
              </a:rPr>
              <a:t>par la performance </a:t>
            </a:r>
            <a:r>
              <a:rPr lang="fr-FR" sz="2000" dirty="0" smtClean="0">
                <a:latin typeface="+mn-lt"/>
              </a:rPr>
              <a:t>liée aux critères associés </a:t>
            </a:r>
            <a:r>
              <a:rPr lang="fr-FR" sz="2000" dirty="0">
                <a:latin typeface="+mn-lt"/>
              </a:rPr>
              <a:t>aux questions.</a:t>
            </a:r>
          </a:p>
        </p:txBody>
      </p:sp>
    </p:spTree>
    <p:extLst>
      <p:ext uri="{BB962C8B-B14F-4D97-AF65-F5344CB8AC3E}">
        <p14:creationId xmlns:p14="http://schemas.microsoft.com/office/powerpoint/2010/main" val="304065858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739227883"/>
              </p:ext>
            </p:extLst>
          </p:nvPr>
        </p:nvGraphicFramePr>
        <p:xfrm>
          <a:off x="971600" y="1484784"/>
          <a:ext cx="7992888" cy="4586321"/>
        </p:xfrm>
        <a:graphic>
          <a:graphicData uri="http://schemas.openxmlformats.org/drawingml/2006/table">
            <a:tbl>
              <a:tblPr/>
              <a:tblGrid>
                <a:gridCol w="1584176"/>
                <a:gridCol w="2664296"/>
                <a:gridCol w="2664296"/>
                <a:gridCol w="216024"/>
                <a:gridCol w="216024"/>
                <a:gridCol w="216024"/>
                <a:gridCol w="216024"/>
                <a:gridCol w="216024"/>
              </a:tblGrid>
              <a:tr h="114693">
                <a:tc gridSpan="3">
                  <a:txBody>
                    <a:bodyPr/>
                    <a:lstStyle/>
                    <a:p>
                      <a:pPr algn="l" fontAlgn="ctr"/>
                      <a:r>
                        <a:rPr lang="fr-FR" sz="600" b="1" i="0" u="none" strike="noStrike" dirty="0">
                          <a:solidFill>
                            <a:srgbClr val="000000"/>
                          </a:solidFill>
                          <a:effectLst/>
                          <a:latin typeface="Arial"/>
                        </a:rPr>
                        <a:t> </a:t>
                      </a:r>
                      <a:r>
                        <a:rPr lang="fr-FR" sz="900" b="1" i="0" u="none" strike="noStrike" dirty="0">
                          <a:solidFill>
                            <a:srgbClr val="000000"/>
                          </a:solidFill>
                          <a:effectLst/>
                          <a:latin typeface="Arial"/>
                        </a:rPr>
                        <a:t>A - Analyser</a:t>
                      </a:r>
                      <a:endParaRPr lang="fr-FR" sz="600" b="1" i="0" u="none" strike="noStrike" dirty="0">
                        <a:solidFill>
                          <a:srgbClr val="000000"/>
                        </a:solidFill>
                        <a:effectLst/>
                        <a:latin typeface="Arial"/>
                      </a:endParaRPr>
                    </a:p>
                  </a:txBody>
                  <a:tcPr marL="7448" marR="7448" marT="74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F305"/>
                    </a:solidFill>
                  </a:tcPr>
                </a:tc>
                <a:tc hMerge="1">
                  <a:txBody>
                    <a:bodyPr/>
                    <a:lstStyle/>
                    <a:p>
                      <a:endParaRPr lang="fr-FR"/>
                    </a:p>
                  </a:txBody>
                  <a:tcPr/>
                </a:tc>
                <a:tc hMerge="1">
                  <a:txBody>
                    <a:bodyPr/>
                    <a:lstStyle/>
                    <a:p>
                      <a:endParaRPr lang="fr-FR"/>
                    </a:p>
                  </a:txBody>
                  <a:tcPr/>
                </a:tc>
                <a:tc gridSpan="5">
                  <a:txBody>
                    <a:bodyPr/>
                    <a:lstStyle/>
                    <a:p>
                      <a:pPr algn="ctr" fontAlgn="b"/>
                      <a:r>
                        <a:rPr lang="fr-FR" sz="700" b="0" i="0" u="none" strike="noStrike">
                          <a:solidFill>
                            <a:srgbClr val="000000"/>
                          </a:solidFill>
                          <a:effectLst/>
                          <a:latin typeface="Arial"/>
                        </a:rPr>
                        <a:t> </a:t>
                      </a:r>
                    </a:p>
                  </a:txBody>
                  <a:tcPr marL="7448" marR="7448" marT="74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14693">
                <a:tc rowSpan="5">
                  <a:txBody>
                    <a:bodyPr/>
                    <a:lstStyle/>
                    <a:p>
                      <a:pPr algn="ctr" fontAlgn="ctr"/>
                      <a:r>
                        <a:rPr lang="fr-FR" sz="800" b="1" i="0" u="none" strike="noStrike" dirty="0">
                          <a:solidFill>
                            <a:srgbClr val="000000"/>
                          </a:solidFill>
                          <a:effectLst/>
                          <a:latin typeface="Arial"/>
                        </a:rPr>
                        <a:t>A1 - Analyser le besoin</a:t>
                      </a:r>
                    </a:p>
                  </a:txBody>
                  <a:tcPr marL="7448" marR="7448" marT="7448"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l" fontAlgn="ctr"/>
                      <a:r>
                        <a:rPr lang="fr-FR" sz="600" b="0" i="0" u="none" strike="noStrike" dirty="0">
                          <a:solidFill>
                            <a:srgbClr val="000000"/>
                          </a:solidFill>
                          <a:effectLst/>
                          <a:latin typeface="Arial"/>
                        </a:rPr>
                        <a:t>Définir le besoin, définir les fonctions de service, identifier les contraintes, traduire un besoin fonctionnel en problématique technique</a:t>
                      </a:r>
                    </a:p>
                  </a:txBody>
                  <a:tcPr marL="7448" marR="7448" marT="744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600" b="0" i="0" u="none" strike="noStrike" dirty="0">
                          <a:solidFill>
                            <a:srgbClr val="000000"/>
                          </a:solidFill>
                          <a:effectLst/>
                          <a:latin typeface="Arial"/>
                        </a:rPr>
                        <a:t>La fonction globale est clairement précisée </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fr-FR" sz="700" b="0" i="0" u="none" strike="noStrike" dirty="0">
                          <a:solidFill>
                            <a:srgbClr val="000000"/>
                          </a:solidFill>
                          <a:effectLst/>
                          <a:latin typeface="Arial"/>
                        </a:rPr>
                        <a:t>Q21</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693">
                <a:tc vMerge="1">
                  <a:txBody>
                    <a:bodyPr/>
                    <a:lstStyle/>
                    <a:p>
                      <a:endParaRPr lang="fr-FR"/>
                    </a:p>
                  </a:txBody>
                  <a:tcPr/>
                </a:tc>
                <a:tc vMerge="1">
                  <a:txBody>
                    <a:bodyPr/>
                    <a:lstStyle/>
                    <a:p>
                      <a:endParaRPr lang="fr-FR"/>
                    </a:p>
                  </a:txBody>
                  <a:tcPr/>
                </a:tc>
                <a:tc>
                  <a:txBody>
                    <a:bodyPr/>
                    <a:lstStyle/>
                    <a:p>
                      <a:pPr algn="l" fontAlgn="ctr"/>
                      <a:r>
                        <a:rPr lang="fr-FR" sz="600" b="0" i="0" u="none" strike="noStrike">
                          <a:solidFill>
                            <a:srgbClr val="000000"/>
                          </a:solidFill>
                          <a:effectLst/>
                          <a:latin typeface="Arial"/>
                        </a:rPr>
                        <a:t>Les fonctions de service sont définies sans omission</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693">
                <a:tc vMerge="1">
                  <a:txBody>
                    <a:bodyPr/>
                    <a:lstStyle/>
                    <a:p>
                      <a:endParaRPr lang="fr-FR"/>
                    </a:p>
                  </a:txBody>
                  <a:tcPr/>
                </a:tc>
                <a:tc vMerge="1">
                  <a:txBody>
                    <a:bodyPr/>
                    <a:lstStyle/>
                    <a:p>
                      <a:endParaRPr lang="fr-FR"/>
                    </a:p>
                  </a:txBody>
                  <a:tcPr/>
                </a:tc>
                <a:tc>
                  <a:txBody>
                    <a:bodyPr/>
                    <a:lstStyle/>
                    <a:p>
                      <a:pPr algn="l" fontAlgn="ctr"/>
                      <a:r>
                        <a:rPr lang="fr-FR" sz="600" b="0" i="0" u="none" strike="noStrike">
                          <a:solidFill>
                            <a:srgbClr val="000000"/>
                          </a:solidFill>
                          <a:effectLst/>
                          <a:latin typeface="Arial"/>
                        </a:rPr>
                        <a:t>Les contraintes principales sont identifiées </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fr-FR" sz="700" b="0" i="0" u="none" strike="noStrike">
                          <a:solidFill>
                            <a:srgbClr val="000000"/>
                          </a:solidFill>
                          <a:effectLst/>
                          <a:latin typeface="Arial"/>
                        </a:rPr>
                        <a:t>Q1</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Q2</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693">
                <a:tc vMerge="1">
                  <a:txBody>
                    <a:bodyPr/>
                    <a:lstStyle/>
                    <a:p>
                      <a:endParaRPr lang="fr-FR"/>
                    </a:p>
                  </a:txBody>
                  <a:tcPr/>
                </a:tc>
                <a:tc vMerge="1">
                  <a:txBody>
                    <a:bodyPr/>
                    <a:lstStyle/>
                    <a:p>
                      <a:endParaRPr lang="fr-FR"/>
                    </a:p>
                  </a:txBody>
                  <a:tcPr/>
                </a:tc>
                <a:tc>
                  <a:txBody>
                    <a:bodyPr/>
                    <a:lstStyle/>
                    <a:p>
                      <a:pPr algn="l" fontAlgn="ctr"/>
                      <a:r>
                        <a:rPr lang="fr-FR" sz="600" b="0" i="0" u="none" strike="noStrike">
                          <a:solidFill>
                            <a:srgbClr val="000000"/>
                          </a:solidFill>
                          <a:effectLst/>
                          <a:latin typeface="Arial"/>
                        </a:rPr>
                        <a:t>Les contraintes sont ordonnées</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693">
                <a:tc vMerge="1">
                  <a:txBody>
                    <a:bodyPr/>
                    <a:lstStyle/>
                    <a:p>
                      <a:endParaRPr lang="fr-FR"/>
                    </a:p>
                  </a:txBody>
                  <a:tcPr/>
                </a:tc>
                <a:tc vMerge="1">
                  <a:txBody>
                    <a:bodyPr/>
                    <a:lstStyle/>
                    <a:p>
                      <a:endParaRPr lang="fr-FR"/>
                    </a:p>
                  </a:txBody>
                  <a:tcPr/>
                </a:tc>
                <a:tc>
                  <a:txBody>
                    <a:bodyPr/>
                    <a:lstStyle/>
                    <a:p>
                      <a:pPr algn="l" fontAlgn="ctr"/>
                      <a:r>
                        <a:rPr lang="fr-FR" sz="600" b="0" i="0" u="none" strike="noStrike">
                          <a:solidFill>
                            <a:srgbClr val="000000"/>
                          </a:solidFill>
                          <a:effectLst/>
                          <a:latin typeface="Arial"/>
                        </a:rPr>
                        <a:t>La problématique technique est énoncée sans ambiguïté</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fr-FR" sz="700" b="0" i="0" u="none" strike="noStrike">
                          <a:solidFill>
                            <a:srgbClr val="000000"/>
                          </a:solidFill>
                          <a:effectLst/>
                          <a:latin typeface="Arial"/>
                        </a:rPr>
                        <a:t>Q21</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190">
                <a:tc rowSpan="9">
                  <a:txBody>
                    <a:bodyPr/>
                    <a:lstStyle/>
                    <a:p>
                      <a:pPr algn="ctr" fontAlgn="ctr"/>
                      <a:r>
                        <a:rPr lang="fr-FR" sz="800" b="1" i="0" u="none" strike="noStrike" dirty="0">
                          <a:solidFill>
                            <a:srgbClr val="000000"/>
                          </a:solidFill>
                          <a:effectLst/>
                          <a:latin typeface="Arial"/>
                        </a:rPr>
                        <a:t>A2 - Analyser le système</a:t>
                      </a:r>
                    </a:p>
                  </a:txBody>
                  <a:tcPr marL="7448" marR="7448" marT="7448"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l" fontAlgn="ctr"/>
                      <a:r>
                        <a:rPr lang="fr-FR" sz="600" b="0" i="0" u="none" strike="noStrike" dirty="0">
                          <a:solidFill>
                            <a:srgbClr val="000000"/>
                          </a:solidFill>
                          <a:effectLst/>
                          <a:latin typeface="Arial"/>
                        </a:rPr>
                        <a:t>Identifier et ordonner les fonctions techniques qui réalisent les fonctions de services et respectent les contraintes, identifier les éléments transformés et les flux, décrire les liaisons entre les blocs fonctionnels</a:t>
                      </a:r>
                    </a:p>
                  </a:txBody>
                  <a:tcPr marL="7448" marR="7448" marT="744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600" b="0" i="0" u="none" strike="noStrike">
                          <a:solidFill>
                            <a:srgbClr val="000000"/>
                          </a:solidFill>
                          <a:effectLst/>
                          <a:latin typeface="Arial"/>
                        </a:rPr>
                        <a:t>Les fonctions techniques sont identifiées sans omission et correctement ordonnancées</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Q3</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1939">
                <a:tc vMerge="1">
                  <a:txBody>
                    <a:bodyPr/>
                    <a:lstStyle/>
                    <a:p>
                      <a:endParaRPr lang="fr-FR"/>
                    </a:p>
                  </a:txBody>
                  <a:tcPr/>
                </a:tc>
                <a:tc vMerge="1">
                  <a:txBody>
                    <a:bodyPr/>
                    <a:lstStyle/>
                    <a:p>
                      <a:endParaRPr lang="fr-FR"/>
                    </a:p>
                  </a:txBody>
                  <a:tcPr/>
                </a:tc>
                <a:tc>
                  <a:txBody>
                    <a:bodyPr/>
                    <a:lstStyle/>
                    <a:p>
                      <a:pPr algn="l" fontAlgn="ctr"/>
                      <a:r>
                        <a:rPr lang="fr-FR" sz="600" b="0" i="0" u="none" strike="noStrike" dirty="0">
                          <a:solidFill>
                            <a:srgbClr val="000000"/>
                          </a:solidFill>
                          <a:effectLst/>
                          <a:latin typeface="Arial"/>
                        </a:rPr>
                        <a:t>Les flux et éléments transformés sont précisés </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fr-FR" sz="700" b="0" i="0" u="none" strike="noStrike">
                          <a:solidFill>
                            <a:srgbClr val="000000"/>
                          </a:solidFill>
                          <a:effectLst/>
                          <a:latin typeface="Arial"/>
                        </a:rPr>
                        <a:t>Q3</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Q14</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693">
                <a:tc vMerge="1">
                  <a:txBody>
                    <a:bodyPr/>
                    <a:lstStyle/>
                    <a:p>
                      <a:endParaRPr lang="fr-FR"/>
                    </a:p>
                  </a:txBody>
                  <a:tcPr/>
                </a:tc>
                <a:tc vMerge="1">
                  <a:txBody>
                    <a:bodyPr/>
                    <a:lstStyle/>
                    <a:p>
                      <a:endParaRPr lang="fr-FR"/>
                    </a:p>
                  </a:txBody>
                  <a:tcPr/>
                </a:tc>
                <a:tc>
                  <a:txBody>
                    <a:bodyPr/>
                    <a:lstStyle/>
                    <a:p>
                      <a:pPr algn="l" fontAlgn="ctr"/>
                      <a:r>
                        <a:rPr lang="fr-FR" sz="600" b="0" i="0" u="none" strike="noStrike" dirty="0">
                          <a:solidFill>
                            <a:srgbClr val="000000"/>
                          </a:solidFill>
                          <a:effectLst/>
                          <a:latin typeface="Arial"/>
                        </a:rPr>
                        <a:t>La frontière de l'étude est définie</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693">
                <a:tc vMerge="1">
                  <a:txBody>
                    <a:bodyPr/>
                    <a:lstStyle/>
                    <a:p>
                      <a:endParaRPr lang="fr-FR"/>
                    </a:p>
                  </a:txBody>
                  <a:tcPr/>
                </a:tc>
                <a:tc vMerge="1">
                  <a:txBody>
                    <a:bodyPr/>
                    <a:lstStyle/>
                    <a:p>
                      <a:endParaRPr lang="fr-FR"/>
                    </a:p>
                  </a:txBody>
                  <a:tcPr/>
                </a:tc>
                <a:tc>
                  <a:txBody>
                    <a:bodyPr/>
                    <a:lstStyle/>
                    <a:p>
                      <a:pPr algn="l" fontAlgn="ctr"/>
                      <a:r>
                        <a:rPr lang="fr-FR" sz="600" b="0" i="0" u="none" strike="noStrike" dirty="0">
                          <a:solidFill>
                            <a:srgbClr val="000000"/>
                          </a:solidFill>
                          <a:effectLst/>
                          <a:latin typeface="Arial"/>
                        </a:rPr>
                        <a:t>Les blocs fonctionnels sont identifiés</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fr-FR" sz="700" b="0" i="0" u="none" strike="noStrike">
                          <a:solidFill>
                            <a:srgbClr val="000000"/>
                          </a:solidFill>
                          <a:effectLst/>
                          <a:latin typeface="Arial"/>
                        </a:rPr>
                        <a:t> </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1939">
                <a:tc vMerge="1">
                  <a:txBody>
                    <a:bodyPr/>
                    <a:lstStyle/>
                    <a:p>
                      <a:endParaRPr lang="fr-FR"/>
                    </a:p>
                  </a:txBody>
                  <a:tcPr/>
                </a:tc>
                <a:tc vMerge="1">
                  <a:txBody>
                    <a:bodyPr/>
                    <a:lstStyle/>
                    <a:p>
                      <a:endParaRPr lang="fr-FR"/>
                    </a:p>
                  </a:txBody>
                  <a:tcPr/>
                </a:tc>
                <a:tc>
                  <a:txBody>
                    <a:bodyPr/>
                    <a:lstStyle/>
                    <a:p>
                      <a:pPr algn="l" fontAlgn="ctr"/>
                      <a:r>
                        <a:rPr lang="fr-FR" sz="600" b="0" i="0" u="none" strike="noStrike">
                          <a:solidFill>
                            <a:srgbClr val="000000"/>
                          </a:solidFill>
                          <a:effectLst/>
                          <a:latin typeface="Arial"/>
                        </a:rPr>
                        <a:t>Les liaisons entre les blocs fonctionnels sont décrites en conformité avec la nature des échanges</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Q5</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Q14</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693">
                <a:tc vMerge="1">
                  <a:txBody>
                    <a:bodyPr/>
                    <a:lstStyle/>
                    <a:p>
                      <a:endParaRPr lang="fr-FR"/>
                    </a:p>
                  </a:txBody>
                  <a:tcPr/>
                </a:tc>
                <a:tc rowSpan="4">
                  <a:txBody>
                    <a:bodyPr/>
                    <a:lstStyle/>
                    <a:p>
                      <a:pPr algn="l" fontAlgn="ctr"/>
                      <a:r>
                        <a:rPr lang="fr-FR" sz="600" b="0" i="0" u="none" strike="noStrike" dirty="0">
                          <a:solidFill>
                            <a:srgbClr val="000000"/>
                          </a:solidFill>
                          <a:effectLst/>
                          <a:latin typeface="Arial"/>
                        </a:rPr>
                        <a:t>Identifier l’organisation structurelle, identifier les matériaux des constituants et leurs propriétés en relation avec les fonctions et les contraintes</a:t>
                      </a:r>
                    </a:p>
                  </a:txBody>
                  <a:tcPr marL="7448" marR="7448" marT="744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600" b="0" i="0" u="none" strike="noStrike" dirty="0">
                          <a:solidFill>
                            <a:srgbClr val="000000"/>
                          </a:solidFill>
                          <a:effectLst/>
                          <a:latin typeface="Arial"/>
                        </a:rPr>
                        <a:t>L'organisation structurelle est définie</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fr-FR" sz="700" b="0" i="0" u="none" strike="noStrike">
                          <a:solidFill>
                            <a:srgbClr val="000000"/>
                          </a:solidFill>
                          <a:effectLst/>
                          <a:latin typeface="Arial"/>
                        </a:rPr>
                        <a:t> </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693">
                <a:tc vMerge="1">
                  <a:txBody>
                    <a:bodyPr/>
                    <a:lstStyle/>
                    <a:p>
                      <a:endParaRPr lang="fr-FR"/>
                    </a:p>
                  </a:txBody>
                  <a:tcPr/>
                </a:tc>
                <a:tc vMerge="1">
                  <a:txBody>
                    <a:bodyPr/>
                    <a:lstStyle/>
                    <a:p>
                      <a:endParaRPr lang="fr-FR"/>
                    </a:p>
                  </a:txBody>
                  <a:tcPr/>
                </a:tc>
                <a:tc>
                  <a:txBody>
                    <a:bodyPr/>
                    <a:lstStyle/>
                    <a:p>
                      <a:pPr algn="l" fontAlgn="ctr"/>
                      <a:r>
                        <a:rPr lang="fr-FR" sz="600" b="0" i="0" u="none" strike="noStrike" dirty="0">
                          <a:solidFill>
                            <a:srgbClr val="000000"/>
                          </a:solidFill>
                          <a:effectLst/>
                          <a:latin typeface="Arial"/>
                        </a:rPr>
                        <a:t>Les familles de matériaux sont identifiées </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190">
                <a:tc vMerge="1">
                  <a:txBody>
                    <a:bodyPr/>
                    <a:lstStyle/>
                    <a:p>
                      <a:endParaRPr lang="fr-FR"/>
                    </a:p>
                  </a:txBody>
                  <a:tcPr/>
                </a:tc>
                <a:tc vMerge="1">
                  <a:txBody>
                    <a:bodyPr/>
                    <a:lstStyle/>
                    <a:p>
                      <a:endParaRPr lang="fr-FR"/>
                    </a:p>
                  </a:txBody>
                  <a:tcPr/>
                </a:tc>
                <a:tc>
                  <a:txBody>
                    <a:bodyPr/>
                    <a:lstStyle/>
                    <a:p>
                      <a:pPr algn="l" fontAlgn="ctr"/>
                      <a:r>
                        <a:rPr lang="fr-FR" sz="600" b="0" i="0" u="none" strike="noStrike">
                          <a:solidFill>
                            <a:srgbClr val="000000"/>
                          </a:solidFill>
                          <a:effectLst/>
                          <a:latin typeface="Arial"/>
                        </a:rPr>
                        <a:t>Les propriétés essentielles des matériaux constitutifs du système sont  identifiées</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fr-FR" sz="700" b="0" i="0" u="none" strike="noStrike" dirty="0">
                          <a:solidFill>
                            <a:srgbClr val="000000"/>
                          </a:solidFill>
                          <a:effectLst/>
                          <a:latin typeface="Arial"/>
                        </a:rPr>
                        <a:t> </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190">
                <a:tc vMerge="1">
                  <a:txBody>
                    <a:bodyPr/>
                    <a:lstStyle/>
                    <a:p>
                      <a:endParaRPr lang="fr-FR"/>
                    </a:p>
                  </a:txBody>
                  <a:tcPr/>
                </a:tc>
                <a:tc vMerge="1">
                  <a:txBody>
                    <a:bodyPr/>
                    <a:lstStyle/>
                    <a:p>
                      <a:endParaRPr lang="fr-FR"/>
                    </a:p>
                  </a:txBody>
                  <a:tcPr/>
                </a:tc>
                <a:tc>
                  <a:txBody>
                    <a:bodyPr/>
                    <a:lstStyle/>
                    <a:p>
                      <a:pPr algn="l" fontAlgn="ctr"/>
                      <a:r>
                        <a:rPr lang="fr-FR" sz="600" b="0" i="0" u="none" strike="noStrike" dirty="0">
                          <a:solidFill>
                            <a:srgbClr val="000000"/>
                          </a:solidFill>
                          <a:effectLst/>
                          <a:latin typeface="Arial"/>
                        </a:rPr>
                        <a:t>Les choix des matériaux constitutifs du système sont validés en regard de leur utilisation</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190">
                <a:tc rowSpan="3">
                  <a:txBody>
                    <a:bodyPr/>
                    <a:lstStyle/>
                    <a:p>
                      <a:pPr algn="ctr" fontAlgn="ctr"/>
                      <a:r>
                        <a:rPr lang="fr-FR" sz="800" b="1" i="0" u="none" strike="noStrike" dirty="0">
                          <a:solidFill>
                            <a:srgbClr val="000000"/>
                          </a:solidFill>
                          <a:effectLst/>
                          <a:latin typeface="Arial"/>
                        </a:rPr>
                        <a:t>A3 - Caractériser des écarts</a:t>
                      </a:r>
                    </a:p>
                  </a:txBody>
                  <a:tcPr marL="7448" marR="7448" marT="7448"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l" fontAlgn="ctr"/>
                      <a:r>
                        <a:rPr lang="fr-FR" sz="600" b="0" i="0" u="none" strike="noStrike">
                          <a:solidFill>
                            <a:srgbClr val="000000"/>
                          </a:solidFill>
                          <a:effectLst/>
                          <a:latin typeface="Arial"/>
                        </a:rPr>
                        <a:t>Comparer les résultats expérimentaux avec les critères du cahier des charges et interpréter les écarts, comparer les résultats expérimentaux avec les résultats simulés et interpréter les écarts, comparer les résultats simulés avec les critères du cahier des charges et interpréter les écarts</a:t>
                      </a:r>
                    </a:p>
                  </a:txBody>
                  <a:tcPr marL="7448" marR="7448" marT="7448"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600" b="0" i="0" u="none" strike="noStrike">
                          <a:solidFill>
                            <a:srgbClr val="000000"/>
                          </a:solidFill>
                          <a:effectLst/>
                          <a:latin typeface="Arial"/>
                        </a:rPr>
                        <a:t>Le modèle de simulation est conçu ou complété et validé de manière pertinente </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fr-FR" sz="700" b="0" i="0" u="none" strike="noStrike">
                          <a:solidFill>
                            <a:srgbClr val="000000"/>
                          </a:solidFill>
                          <a:effectLst/>
                          <a:latin typeface="Arial"/>
                        </a:rPr>
                        <a:t>Q20</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Q11</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190">
                <a:tc vMerge="1">
                  <a:txBody>
                    <a:bodyPr/>
                    <a:lstStyle/>
                    <a:p>
                      <a:endParaRPr lang="fr-FR"/>
                    </a:p>
                  </a:txBody>
                  <a:tcPr/>
                </a:tc>
                <a:tc vMerge="1">
                  <a:txBody>
                    <a:bodyPr/>
                    <a:lstStyle/>
                    <a:p>
                      <a:endParaRPr lang="fr-FR"/>
                    </a:p>
                  </a:txBody>
                  <a:tcPr/>
                </a:tc>
                <a:tc>
                  <a:txBody>
                    <a:bodyPr/>
                    <a:lstStyle/>
                    <a:p>
                      <a:pPr algn="l" fontAlgn="b"/>
                      <a:r>
                        <a:rPr lang="fr-FR" sz="600" b="0" i="0" u="none" strike="noStrike" dirty="0">
                          <a:solidFill>
                            <a:srgbClr val="000000"/>
                          </a:solidFill>
                          <a:effectLst/>
                          <a:latin typeface="Arial"/>
                        </a:rPr>
                        <a:t>Les critères essentiels du cahier des charges pouvant caractériser les écarts sont extraits</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1939">
                <a:tc vMerge="1">
                  <a:txBody>
                    <a:bodyPr/>
                    <a:lstStyle/>
                    <a:p>
                      <a:endParaRPr lang="fr-FR"/>
                    </a:p>
                  </a:txBody>
                  <a:tcPr/>
                </a:tc>
                <a:tc vMerge="1">
                  <a:txBody>
                    <a:bodyPr/>
                    <a:lstStyle/>
                    <a:p>
                      <a:endParaRPr lang="fr-FR"/>
                    </a:p>
                  </a:txBody>
                  <a:tcPr/>
                </a:tc>
                <a:tc>
                  <a:txBody>
                    <a:bodyPr/>
                    <a:lstStyle/>
                    <a:p>
                      <a:pPr algn="l" fontAlgn="b"/>
                      <a:r>
                        <a:rPr lang="fr-FR" sz="600" b="0" i="0" u="none" strike="noStrike" dirty="0">
                          <a:solidFill>
                            <a:srgbClr val="000000"/>
                          </a:solidFill>
                          <a:effectLst/>
                          <a:latin typeface="Arial"/>
                        </a:rPr>
                        <a:t>Les écarts sont quantifiés et expliqués en regard des données disponibles</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fontAlgn="b"/>
                      <a:r>
                        <a:rPr lang="fr-FR" sz="700" b="0" i="0" u="none" strike="noStrike">
                          <a:solidFill>
                            <a:srgbClr val="000000"/>
                          </a:solidFill>
                          <a:effectLst/>
                          <a:latin typeface="Arial"/>
                        </a:rPr>
                        <a:t>Q4</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Q12</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Q17</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Q19</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Q20</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693">
                <a:tc gridSpan="3">
                  <a:txBody>
                    <a:bodyPr/>
                    <a:lstStyle/>
                    <a:p>
                      <a:pPr algn="l" fontAlgn="ctr"/>
                      <a:r>
                        <a:rPr lang="fr-FR" sz="900" b="1" i="0" u="none" strike="noStrike" dirty="0" smtClean="0">
                          <a:solidFill>
                            <a:srgbClr val="000000"/>
                          </a:solidFill>
                          <a:effectLst/>
                          <a:latin typeface="Arial"/>
                        </a:rPr>
                        <a:t>B - </a:t>
                      </a:r>
                      <a:r>
                        <a:rPr lang="fr-FR" sz="900" b="1" i="0" u="none" strike="noStrike" dirty="0">
                          <a:solidFill>
                            <a:srgbClr val="000000"/>
                          </a:solidFill>
                          <a:effectLst/>
                          <a:latin typeface="Arial"/>
                        </a:rPr>
                        <a:t>Modéliser</a:t>
                      </a:r>
                    </a:p>
                  </a:txBody>
                  <a:tcPr marL="7448" marR="7448" marT="74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F305"/>
                    </a:solidFill>
                  </a:tcPr>
                </a:tc>
                <a:tc hMerge="1">
                  <a:txBody>
                    <a:bodyPr/>
                    <a:lstStyle/>
                    <a:p>
                      <a:endParaRPr lang="fr-FR"/>
                    </a:p>
                  </a:txBody>
                  <a:tcPr/>
                </a:tc>
                <a:tc hMerge="1">
                  <a:txBody>
                    <a:bodyPr/>
                    <a:lstStyle/>
                    <a:p>
                      <a:endParaRPr lang="fr-FR"/>
                    </a:p>
                  </a:txBody>
                  <a:tcPr/>
                </a:tc>
                <a:tc>
                  <a:txBody>
                    <a:bodyPr/>
                    <a:lstStyle/>
                    <a:p>
                      <a:pPr algn="ctr" fontAlgn="b"/>
                      <a:r>
                        <a:rPr lang="fr-FR" sz="700" b="0" i="0" u="none" strike="noStrike" dirty="0">
                          <a:solidFill>
                            <a:srgbClr val="000000"/>
                          </a:solidFill>
                          <a:effectLst/>
                          <a:latin typeface="Arial"/>
                        </a:rPr>
                        <a:t> </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693">
                <a:tc rowSpan="5">
                  <a:txBody>
                    <a:bodyPr/>
                    <a:lstStyle/>
                    <a:p>
                      <a:pPr algn="ctr" fontAlgn="ctr"/>
                      <a:r>
                        <a:rPr lang="fr-FR" sz="800" b="1" i="0" u="none" strike="noStrike" dirty="0">
                          <a:solidFill>
                            <a:srgbClr val="000000"/>
                          </a:solidFill>
                          <a:effectLst/>
                          <a:latin typeface="Arial"/>
                        </a:rPr>
                        <a:t>B1 - Identifier et caractériser les grandeurs agissant sur un modèle</a:t>
                      </a:r>
                    </a:p>
                  </a:txBody>
                  <a:tcPr marL="7448" marR="7448" marT="7448"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l" fontAlgn="ctr"/>
                      <a:r>
                        <a:rPr lang="fr-FR" sz="600" b="0" i="0" u="none" strike="noStrike" dirty="0">
                          <a:solidFill>
                            <a:srgbClr val="000000"/>
                          </a:solidFill>
                          <a:effectLst/>
                          <a:latin typeface="Arial"/>
                        </a:rPr>
                        <a:t>Définir, justifier la frontière de tout ou partie d’un système et répertorier les interactions et choisir les grandeurs et les paramètres influents en vue de les modéliser</a:t>
                      </a:r>
                    </a:p>
                  </a:txBody>
                  <a:tcPr marL="7448" marR="7448" marT="744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600" b="0" i="0" u="none" strike="noStrike" dirty="0">
                          <a:solidFill>
                            <a:srgbClr val="000000"/>
                          </a:solidFill>
                          <a:effectLst/>
                          <a:latin typeface="Arial"/>
                        </a:rPr>
                        <a:t>La frontière de l'étude est définie et justifiée </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693">
                <a:tc vMerge="1">
                  <a:txBody>
                    <a:bodyPr/>
                    <a:lstStyle/>
                    <a:p>
                      <a:endParaRPr lang="fr-FR"/>
                    </a:p>
                  </a:txBody>
                  <a:tcPr/>
                </a:tc>
                <a:tc vMerge="1">
                  <a:txBody>
                    <a:bodyPr/>
                    <a:lstStyle/>
                    <a:p>
                      <a:endParaRPr lang="fr-FR"/>
                    </a:p>
                  </a:txBody>
                  <a:tcPr/>
                </a:tc>
                <a:tc>
                  <a:txBody>
                    <a:bodyPr/>
                    <a:lstStyle/>
                    <a:p>
                      <a:pPr algn="l" fontAlgn="ctr"/>
                      <a:r>
                        <a:rPr lang="fr-FR" sz="600" b="0" i="0" u="none" strike="noStrike" dirty="0">
                          <a:solidFill>
                            <a:srgbClr val="000000"/>
                          </a:solidFill>
                          <a:effectLst/>
                          <a:latin typeface="Arial"/>
                        </a:rPr>
                        <a:t>Les flux sont précisés (nature, grandeurs)</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fr-FR" sz="700" b="0" i="0" u="none" strike="noStrike">
                          <a:solidFill>
                            <a:srgbClr val="000000"/>
                          </a:solidFill>
                          <a:effectLst/>
                          <a:latin typeface="Arial"/>
                        </a:rPr>
                        <a:t>Q4</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693">
                <a:tc vMerge="1">
                  <a:txBody>
                    <a:bodyPr/>
                    <a:lstStyle/>
                    <a:p>
                      <a:endParaRPr lang="fr-FR"/>
                    </a:p>
                  </a:txBody>
                  <a:tcPr/>
                </a:tc>
                <a:tc vMerge="1">
                  <a:txBody>
                    <a:bodyPr/>
                    <a:lstStyle/>
                    <a:p>
                      <a:endParaRPr lang="fr-FR"/>
                    </a:p>
                  </a:txBody>
                  <a:tcPr/>
                </a:tc>
                <a:tc>
                  <a:txBody>
                    <a:bodyPr/>
                    <a:lstStyle/>
                    <a:p>
                      <a:pPr algn="l" fontAlgn="ctr"/>
                      <a:r>
                        <a:rPr lang="fr-FR" sz="600" b="0" i="0" u="none" strike="noStrike">
                          <a:solidFill>
                            <a:srgbClr val="000000"/>
                          </a:solidFill>
                          <a:effectLst/>
                          <a:latin typeface="Arial"/>
                        </a:rPr>
                        <a:t>Un bilan énergétique du système est réalisé</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Q13</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1939">
                <a:tc vMerge="1">
                  <a:txBody>
                    <a:bodyPr/>
                    <a:lstStyle/>
                    <a:p>
                      <a:endParaRPr lang="fr-FR"/>
                    </a:p>
                  </a:txBody>
                  <a:tcPr/>
                </a:tc>
                <a:tc vMerge="1">
                  <a:txBody>
                    <a:bodyPr/>
                    <a:lstStyle/>
                    <a:p>
                      <a:endParaRPr lang="fr-FR"/>
                    </a:p>
                  </a:txBody>
                  <a:tcPr/>
                </a:tc>
                <a:tc>
                  <a:txBody>
                    <a:bodyPr/>
                    <a:lstStyle/>
                    <a:p>
                      <a:pPr algn="l" fontAlgn="ctr"/>
                      <a:r>
                        <a:rPr lang="fr-FR" sz="600" b="0" i="0" u="none" strike="noStrike" dirty="0">
                          <a:solidFill>
                            <a:srgbClr val="000000"/>
                          </a:solidFill>
                          <a:effectLst/>
                          <a:latin typeface="Arial"/>
                        </a:rPr>
                        <a:t>Les interactions sont correctement qualifiées</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fr-FR" sz="700" b="0" i="0" u="none" strike="noStrike">
                          <a:solidFill>
                            <a:srgbClr val="000000"/>
                          </a:solidFill>
                          <a:effectLst/>
                          <a:latin typeface="Arial"/>
                        </a:rPr>
                        <a:t>Q6</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Q10</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1939">
                <a:tc vMerge="1">
                  <a:txBody>
                    <a:bodyPr/>
                    <a:lstStyle/>
                    <a:p>
                      <a:endParaRPr lang="fr-FR"/>
                    </a:p>
                  </a:txBody>
                  <a:tcPr/>
                </a:tc>
                <a:tc vMerge="1">
                  <a:txBody>
                    <a:bodyPr/>
                    <a:lstStyle/>
                    <a:p>
                      <a:endParaRPr lang="fr-FR"/>
                    </a:p>
                  </a:txBody>
                  <a:tcPr/>
                </a:tc>
                <a:tc>
                  <a:txBody>
                    <a:bodyPr/>
                    <a:lstStyle/>
                    <a:p>
                      <a:pPr algn="l" fontAlgn="ctr"/>
                      <a:r>
                        <a:rPr lang="fr-FR" sz="600" b="0" i="0" u="none" strike="noStrike" dirty="0">
                          <a:solidFill>
                            <a:srgbClr val="000000"/>
                          </a:solidFill>
                          <a:effectLst/>
                          <a:latin typeface="Arial"/>
                        </a:rPr>
                        <a:t>Les principaux facteurs  influents sur le comportement du système sont identifiés précisément</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Q4</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Q15</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Q16</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Q19</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1939">
                <a:tc rowSpan="3">
                  <a:txBody>
                    <a:bodyPr/>
                    <a:lstStyle/>
                    <a:p>
                      <a:pPr algn="ctr" fontAlgn="ctr"/>
                      <a:r>
                        <a:rPr lang="fr-FR" sz="800" b="1" i="0" u="none" strike="noStrike" dirty="0">
                          <a:solidFill>
                            <a:srgbClr val="000000"/>
                          </a:solidFill>
                          <a:effectLst/>
                          <a:latin typeface="Arial"/>
                        </a:rPr>
                        <a:t>B2 - Proposer ou justifier un modèle</a:t>
                      </a:r>
                    </a:p>
                  </a:txBody>
                  <a:tcPr marL="7448" marR="7448" marT="7448"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fontAlgn="ctr"/>
                      <a:r>
                        <a:rPr lang="fr-FR" sz="600" b="0" i="0" u="none" strike="noStrike">
                          <a:solidFill>
                            <a:srgbClr val="000000"/>
                          </a:solidFill>
                          <a:effectLst/>
                          <a:latin typeface="Arial"/>
                        </a:rPr>
                        <a:t>Associer un modèle à un système ou à son comportement, préciser et justifier les limites de validité du modèle envisagé</a:t>
                      </a:r>
                    </a:p>
                  </a:txBody>
                  <a:tcPr marL="7448" marR="7448" marT="744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600" b="0" i="0" u="none" strike="noStrike" dirty="0">
                          <a:solidFill>
                            <a:srgbClr val="000000"/>
                          </a:solidFill>
                          <a:effectLst/>
                          <a:latin typeface="Arial"/>
                        </a:rPr>
                        <a:t>Le modèle proposé est justifié </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fr-FR" sz="700" b="0" i="0" u="none" strike="noStrike">
                          <a:solidFill>
                            <a:srgbClr val="000000"/>
                          </a:solidFill>
                          <a:effectLst/>
                          <a:latin typeface="Arial"/>
                        </a:rPr>
                        <a:t>Q12</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Q16</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693">
                <a:tc vMerge="1">
                  <a:txBody>
                    <a:bodyPr/>
                    <a:lstStyle/>
                    <a:p>
                      <a:endParaRPr lang="fr-FR"/>
                    </a:p>
                  </a:txBody>
                  <a:tcPr/>
                </a:tc>
                <a:tc vMerge="1">
                  <a:txBody>
                    <a:bodyPr/>
                    <a:lstStyle/>
                    <a:p>
                      <a:endParaRPr lang="fr-FR"/>
                    </a:p>
                  </a:txBody>
                  <a:tcPr/>
                </a:tc>
                <a:tc>
                  <a:txBody>
                    <a:bodyPr/>
                    <a:lstStyle/>
                    <a:p>
                      <a:pPr algn="l" fontAlgn="ctr"/>
                      <a:r>
                        <a:rPr lang="fr-FR" sz="600" b="0" i="0" u="none" strike="noStrike" dirty="0">
                          <a:solidFill>
                            <a:srgbClr val="000000"/>
                          </a:solidFill>
                          <a:effectLst/>
                          <a:latin typeface="Arial"/>
                        </a:rPr>
                        <a:t>Les paramètres sont choisis judicieusement</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Q18</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693">
                <a:tc vMerge="1">
                  <a:txBody>
                    <a:bodyPr/>
                    <a:lstStyle/>
                    <a:p>
                      <a:endParaRPr lang="fr-FR"/>
                    </a:p>
                  </a:txBody>
                  <a:tcPr/>
                </a:tc>
                <a:tc vMerge="1">
                  <a:txBody>
                    <a:bodyPr/>
                    <a:lstStyle/>
                    <a:p>
                      <a:endParaRPr lang="fr-FR"/>
                    </a:p>
                  </a:txBody>
                  <a:tcPr/>
                </a:tc>
                <a:tc>
                  <a:txBody>
                    <a:bodyPr/>
                    <a:lstStyle/>
                    <a:p>
                      <a:pPr algn="l" fontAlgn="ctr"/>
                      <a:r>
                        <a:rPr lang="fr-FR" sz="600" b="0" i="0" u="none" strike="noStrike" dirty="0">
                          <a:solidFill>
                            <a:srgbClr val="000000"/>
                          </a:solidFill>
                          <a:effectLst/>
                          <a:latin typeface="Arial"/>
                        </a:rPr>
                        <a:t>Les hypothèses simplificatrices sont précisées et justifiées</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fr-FR" sz="700" b="0" i="0" u="none" strike="noStrike">
                          <a:solidFill>
                            <a:srgbClr val="000000"/>
                          </a:solidFill>
                          <a:effectLst/>
                          <a:latin typeface="Arial"/>
                        </a:rPr>
                        <a:t>Q20</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Q11</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190">
                <a:tc rowSpan="2">
                  <a:txBody>
                    <a:bodyPr/>
                    <a:lstStyle/>
                    <a:p>
                      <a:pPr algn="ctr" fontAlgn="ctr"/>
                      <a:r>
                        <a:rPr lang="fr-FR" sz="800" b="1" i="0" u="none" strike="noStrike" dirty="0">
                          <a:solidFill>
                            <a:srgbClr val="000000"/>
                          </a:solidFill>
                          <a:effectLst/>
                          <a:latin typeface="Arial"/>
                        </a:rPr>
                        <a:t>B3 - Résoudre et simuler</a:t>
                      </a:r>
                    </a:p>
                  </a:txBody>
                  <a:tcPr marL="7448" marR="7448" marT="7448"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fontAlgn="ctr"/>
                      <a:r>
                        <a:rPr lang="fr-FR" sz="600" b="0" i="0" u="none" strike="noStrike">
                          <a:solidFill>
                            <a:srgbClr val="000000"/>
                          </a:solidFill>
                          <a:effectLst/>
                          <a:latin typeface="Arial"/>
                        </a:rPr>
                        <a:t>Choisir et mettre en œuvre une méthode de résolution</a:t>
                      </a:r>
                    </a:p>
                  </a:txBody>
                  <a:tcPr marL="7448" marR="7448" marT="7448"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r-FR" sz="600" b="0" i="0" u="none" strike="noStrike" dirty="0">
                          <a:solidFill>
                            <a:srgbClr val="000000"/>
                          </a:solidFill>
                          <a:effectLst/>
                          <a:latin typeface="Arial"/>
                        </a:rPr>
                        <a:t>La méthode de résolution choisie est pertinente en regard du problème posé</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1939">
                <a:tc vMerge="1">
                  <a:txBody>
                    <a:bodyPr/>
                    <a:lstStyle/>
                    <a:p>
                      <a:endParaRPr lang="fr-FR"/>
                    </a:p>
                  </a:txBody>
                  <a:tcPr/>
                </a:tc>
                <a:tc vMerge="1">
                  <a:txBody>
                    <a:bodyPr/>
                    <a:lstStyle/>
                    <a:p>
                      <a:endParaRPr lang="fr-FR"/>
                    </a:p>
                  </a:txBody>
                  <a:tcPr/>
                </a:tc>
                <a:tc>
                  <a:txBody>
                    <a:bodyPr/>
                    <a:lstStyle/>
                    <a:p>
                      <a:pPr algn="l" fontAlgn="ctr"/>
                      <a:r>
                        <a:rPr lang="fr-FR" sz="600" b="0" i="0" u="none" strike="noStrike" dirty="0">
                          <a:solidFill>
                            <a:srgbClr val="000000"/>
                          </a:solidFill>
                          <a:effectLst/>
                          <a:latin typeface="Arial"/>
                        </a:rPr>
                        <a:t>La méthode de résolution est mise en œuvre sans erreur</a:t>
                      </a:r>
                    </a:p>
                  </a:txBody>
                  <a:tcPr marL="7448" marR="7448" marT="7448"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fontAlgn="b"/>
                      <a:r>
                        <a:rPr lang="fr-FR" sz="700" b="0" i="0" u="none" strike="noStrike">
                          <a:solidFill>
                            <a:srgbClr val="000000"/>
                          </a:solidFill>
                          <a:effectLst/>
                          <a:latin typeface="Arial"/>
                        </a:rPr>
                        <a:t>Q7</a:t>
                      </a:r>
                    </a:p>
                  </a:txBody>
                  <a:tcPr marL="7448" marR="7448" marT="74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Q8</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Q9</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Q12</a:t>
                      </a:r>
                    </a:p>
                  </a:txBody>
                  <a:tcPr marL="7448" marR="7448" marT="74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effectLst/>
                          <a:latin typeface="Arial"/>
                        </a:rPr>
                        <a:t> </a:t>
                      </a:r>
                    </a:p>
                  </a:txBody>
                  <a:tcPr marL="7448" marR="7448" marT="74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ZoneTexte 2"/>
          <p:cNvSpPr txBox="1"/>
          <p:nvPr/>
        </p:nvSpPr>
        <p:spPr>
          <a:xfrm>
            <a:off x="7403019" y="764704"/>
            <a:ext cx="1698125" cy="461665"/>
          </a:xfrm>
          <a:prstGeom prst="rect">
            <a:avLst/>
          </a:prstGeom>
          <a:noFill/>
        </p:spPr>
        <p:txBody>
          <a:bodyPr wrap="none" rtlCol="0">
            <a:spAutoFit/>
          </a:bodyPr>
          <a:lstStyle/>
          <a:p>
            <a:r>
              <a:rPr lang="fr-FR" sz="2400" i="1" dirty="0" smtClean="0">
                <a:latin typeface="Arial"/>
                <a:cs typeface="Arial"/>
              </a:rPr>
              <a:t>Évaluation</a:t>
            </a:r>
            <a:endParaRPr lang="fr-FR" sz="2400" i="1" dirty="0">
              <a:latin typeface="Arial"/>
              <a:cs typeface="Arial"/>
            </a:endParaRPr>
          </a:p>
        </p:txBody>
      </p:sp>
    </p:spTree>
    <p:extLst>
      <p:ext uri="{BB962C8B-B14F-4D97-AF65-F5344CB8AC3E}">
        <p14:creationId xmlns:p14="http://schemas.microsoft.com/office/powerpoint/2010/main" val="70515210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ZoneTexte 1"/>
          <p:cNvSpPr txBox="1"/>
          <p:nvPr/>
        </p:nvSpPr>
        <p:spPr>
          <a:xfrm>
            <a:off x="7403019" y="764704"/>
            <a:ext cx="1783485" cy="461665"/>
          </a:xfrm>
          <a:prstGeom prst="rect">
            <a:avLst/>
          </a:prstGeom>
          <a:noFill/>
        </p:spPr>
        <p:txBody>
          <a:bodyPr wrap="none" rtlCol="0">
            <a:spAutoFit/>
          </a:bodyPr>
          <a:lstStyle/>
          <a:p>
            <a:r>
              <a:rPr lang="fr-FR" sz="2400" i="1" dirty="0" smtClean="0">
                <a:latin typeface="Arial"/>
                <a:cs typeface="Arial"/>
              </a:rPr>
              <a:t>Conclusion</a:t>
            </a:r>
            <a:endParaRPr lang="fr-FR" sz="2400" i="1" dirty="0">
              <a:latin typeface="Arial"/>
              <a:cs typeface="Arial"/>
            </a:endParaRPr>
          </a:p>
        </p:txBody>
      </p:sp>
      <p:sp>
        <p:nvSpPr>
          <p:cNvPr id="3" name="Rectangle 2"/>
          <p:cNvSpPr/>
          <p:nvPr/>
        </p:nvSpPr>
        <p:spPr>
          <a:xfrm>
            <a:off x="1115616" y="1844824"/>
            <a:ext cx="7776864" cy="3677930"/>
          </a:xfrm>
          <a:prstGeom prst="rect">
            <a:avLst/>
          </a:prstGeom>
        </p:spPr>
        <p:txBody>
          <a:bodyPr wrap="square">
            <a:spAutoFit/>
          </a:bodyPr>
          <a:lstStyle/>
          <a:p>
            <a:pPr>
              <a:lnSpc>
                <a:spcPct val="130000"/>
              </a:lnSpc>
            </a:pPr>
            <a:r>
              <a:rPr lang="fr-FR" sz="2000" dirty="0">
                <a:latin typeface="+mn-lt"/>
              </a:rPr>
              <a:t>– </a:t>
            </a:r>
            <a:r>
              <a:rPr lang="fr-FR" sz="2000" dirty="0" smtClean="0">
                <a:latin typeface="+mn-lt"/>
              </a:rPr>
              <a:t>nouveau programme, </a:t>
            </a:r>
            <a:r>
              <a:rPr lang="fr-FR" sz="2000" i="1" dirty="0" smtClean="0">
                <a:latin typeface="+mn-lt"/>
              </a:rPr>
              <a:t>nouvelle épreuve écrite </a:t>
            </a:r>
            <a:r>
              <a:rPr lang="fr-FR" sz="2000" dirty="0" smtClean="0">
                <a:latin typeface="+mn-lt"/>
              </a:rPr>
              <a:t>;</a:t>
            </a:r>
          </a:p>
          <a:p>
            <a:pPr>
              <a:lnSpc>
                <a:spcPct val="130000"/>
              </a:lnSpc>
            </a:pPr>
            <a:r>
              <a:rPr lang="fr-FR" sz="2000" dirty="0" smtClean="0">
                <a:latin typeface="+mn-lt"/>
              </a:rPr>
              <a:t>– les </a:t>
            </a:r>
            <a:r>
              <a:rPr lang="fr-FR" sz="2000" i="1" dirty="0" smtClean="0">
                <a:latin typeface="+mn-lt"/>
              </a:rPr>
              <a:t>écarts</a:t>
            </a:r>
            <a:r>
              <a:rPr lang="fr-FR" sz="2000" dirty="0" smtClean="0">
                <a:latin typeface="+mn-lt"/>
              </a:rPr>
              <a:t> au cœur des problématiques ;</a:t>
            </a:r>
          </a:p>
          <a:p>
            <a:pPr>
              <a:lnSpc>
                <a:spcPct val="130000"/>
              </a:lnSpc>
            </a:pPr>
            <a:r>
              <a:rPr lang="fr-FR" sz="2000" dirty="0" smtClean="0">
                <a:latin typeface="+mn-lt"/>
              </a:rPr>
              <a:t>– entrée par les </a:t>
            </a:r>
            <a:r>
              <a:rPr lang="fr-FR" sz="2000" i="1" dirty="0" smtClean="0">
                <a:latin typeface="+mn-lt"/>
              </a:rPr>
              <a:t>problématiques</a:t>
            </a:r>
            <a:r>
              <a:rPr lang="fr-FR" sz="2000" dirty="0" smtClean="0">
                <a:latin typeface="+mn-lt"/>
              </a:rPr>
              <a:t> et non par les outils ;</a:t>
            </a:r>
          </a:p>
          <a:p>
            <a:pPr>
              <a:lnSpc>
                <a:spcPct val="130000"/>
              </a:lnSpc>
            </a:pPr>
            <a:r>
              <a:rPr lang="fr-FR" sz="2000" dirty="0">
                <a:latin typeface="+mn-lt"/>
              </a:rPr>
              <a:t>– </a:t>
            </a:r>
            <a:r>
              <a:rPr lang="fr-FR" sz="2000" dirty="0" smtClean="0">
                <a:latin typeface="+mn-lt"/>
              </a:rPr>
              <a:t>en sciences de l’ingénieur : </a:t>
            </a:r>
            <a:r>
              <a:rPr lang="fr-FR" sz="2000" i="1" dirty="0" smtClean="0">
                <a:latin typeface="+mn-lt"/>
              </a:rPr>
              <a:t>écrire</a:t>
            </a:r>
            <a:r>
              <a:rPr lang="fr-FR" sz="2000" dirty="0" smtClean="0">
                <a:latin typeface="+mn-lt"/>
              </a:rPr>
              <a:t> et pas seulement calculer ;</a:t>
            </a:r>
          </a:p>
          <a:p>
            <a:pPr>
              <a:lnSpc>
                <a:spcPct val="130000"/>
              </a:lnSpc>
            </a:pPr>
            <a:r>
              <a:rPr lang="fr-FR" sz="2000" dirty="0" smtClean="0">
                <a:latin typeface="+mn-lt"/>
              </a:rPr>
              <a:t>– le sujet zéro montre les </a:t>
            </a:r>
            <a:r>
              <a:rPr lang="fr-FR" sz="2000" i="1" dirty="0" smtClean="0">
                <a:latin typeface="+mn-lt"/>
              </a:rPr>
              <a:t>évolutions</a:t>
            </a:r>
            <a:r>
              <a:rPr lang="fr-FR" sz="2000" dirty="0" smtClean="0">
                <a:latin typeface="+mn-lt"/>
              </a:rPr>
              <a:t> ;</a:t>
            </a:r>
          </a:p>
          <a:p>
            <a:pPr>
              <a:lnSpc>
                <a:spcPct val="130000"/>
              </a:lnSpc>
            </a:pPr>
            <a:r>
              <a:rPr lang="fr-FR" sz="2000" dirty="0" smtClean="0">
                <a:latin typeface="+mn-lt"/>
              </a:rPr>
              <a:t>– évaluation à travers des </a:t>
            </a:r>
            <a:r>
              <a:rPr lang="fr-FR" sz="2000" i="1" dirty="0" smtClean="0">
                <a:latin typeface="+mn-lt"/>
              </a:rPr>
              <a:t>critères</a:t>
            </a:r>
            <a:r>
              <a:rPr lang="fr-FR" sz="2000" dirty="0" smtClean="0">
                <a:latin typeface="+mn-lt"/>
              </a:rPr>
              <a:t> mesurant les compétences ;</a:t>
            </a:r>
          </a:p>
          <a:p>
            <a:pPr>
              <a:lnSpc>
                <a:spcPct val="130000"/>
              </a:lnSpc>
            </a:pPr>
            <a:r>
              <a:rPr lang="fr-FR" sz="2000" dirty="0" smtClean="0">
                <a:latin typeface="+mn-lt"/>
              </a:rPr>
              <a:t>– pour un véritable enseignement des </a:t>
            </a:r>
            <a:r>
              <a:rPr lang="fr-FR" sz="2000" i="1" dirty="0" smtClean="0">
                <a:latin typeface="+mn-lt"/>
              </a:rPr>
              <a:t>sciences de l’ingénieur </a:t>
            </a:r>
            <a:r>
              <a:rPr lang="fr-FR" sz="2000" dirty="0" smtClean="0">
                <a:latin typeface="+mn-lt"/>
              </a:rPr>
              <a:t>dans la voie scientifique : la fin annoncée, au baccalauréat général, de l’éternelle scission des génies.</a:t>
            </a:r>
            <a:endParaRPr lang="fr-FR" sz="2000" dirty="0">
              <a:latin typeface="+mn-lt"/>
            </a:endParaRPr>
          </a:p>
        </p:txBody>
      </p:sp>
      <p:sp>
        <p:nvSpPr>
          <p:cNvPr id="4" name="Rectangle 3"/>
          <p:cNvSpPr/>
          <p:nvPr/>
        </p:nvSpPr>
        <p:spPr>
          <a:xfrm>
            <a:off x="3347864" y="5661248"/>
            <a:ext cx="5400600" cy="461665"/>
          </a:xfrm>
          <a:prstGeom prst="rect">
            <a:avLst/>
          </a:prstGeom>
        </p:spPr>
        <p:txBody>
          <a:bodyPr wrap="square">
            <a:spAutoFit/>
          </a:bodyPr>
          <a:lstStyle/>
          <a:p>
            <a:pPr algn="r"/>
            <a:r>
              <a:rPr lang="fr-FR" sz="1200" dirty="0" smtClean="0">
                <a:latin typeface="+mn-lt"/>
              </a:rPr>
              <a:t>« </a:t>
            </a:r>
            <a:r>
              <a:rPr lang="fr-FR" sz="1200" i="1" dirty="0" smtClean="0">
                <a:solidFill>
                  <a:srgbClr val="0000FF"/>
                </a:solidFill>
                <a:latin typeface="+mn-lt"/>
              </a:rPr>
              <a:t>Je </a:t>
            </a:r>
            <a:r>
              <a:rPr lang="fr-FR" sz="1200" i="1" dirty="0">
                <a:solidFill>
                  <a:srgbClr val="0000FF"/>
                </a:solidFill>
                <a:latin typeface="+mn-lt"/>
              </a:rPr>
              <a:t>m’intéresse au futur car c’est là que je vais passer le reste de ma </a:t>
            </a:r>
            <a:r>
              <a:rPr lang="fr-FR" sz="1200" i="1" dirty="0" smtClean="0">
                <a:solidFill>
                  <a:srgbClr val="0000FF"/>
                </a:solidFill>
                <a:latin typeface="+mn-lt"/>
              </a:rPr>
              <a:t>vie</a:t>
            </a:r>
            <a:r>
              <a:rPr lang="fr-FR" sz="1200" dirty="0" smtClean="0">
                <a:latin typeface="+mn-lt"/>
              </a:rPr>
              <a:t> », Gaston Bachelard</a:t>
            </a:r>
            <a:endParaRPr lang="fr-FR" sz="1200" dirty="0">
              <a:latin typeface="+mn-lt"/>
            </a:endParaRPr>
          </a:p>
        </p:txBody>
      </p:sp>
    </p:spTree>
    <p:extLst>
      <p:ext uri="{BB962C8B-B14F-4D97-AF65-F5344CB8AC3E}">
        <p14:creationId xmlns:p14="http://schemas.microsoft.com/office/powerpoint/2010/main" val="214915327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Text Box 3"/>
          <p:cNvSpPr txBox="1">
            <a:spLocks noChangeArrowheads="1"/>
          </p:cNvSpPr>
          <p:nvPr/>
        </p:nvSpPr>
        <p:spPr bwMode="auto">
          <a:xfrm>
            <a:off x="827584" y="4057908"/>
            <a:ext cx="8352928" cy="523220"/>
          </a:xfrm>
          <a:prstGeom prst="rect">
            <a:avLst/>
          </a:prstGeom>
          <a:noFill/>
          <a:ln w="9525">
            <a:noFill/>
            <a:miter lim="800000"/>
            <a:headEnd/>
            <a:tailEnd/>
          </a:ln>
        </p:spPr>
        <p:txBody>
          <a:bodyPr wrap="square">
            <a:spAutoFit/>
          </a:bodyPr>
          <a:lstStyle/>
          <a:p>
            <a:pPr algn="ctr">
              <a:spcBef>
                <a:spcPct val="50000"/>
              </a:spcBef>
            </a:pPr>
            <a:r>
              <a:rPr lang="fr-FR" sz="2800" b="1" dirty="0" smtClean="0">
                <a:solidFill>
                  <a:srgbClr val="0000FF"/>
                </a:solidFill>
                <a:latin typeface="Arial"/>
                <a:cs typeface="Arial"/>
              </a:rPr>
              <a:t>Guide méthodologique d’élaboration d’un sujet</a:t>
            </a:r>
          </a:p>
        </p:txBody>
      </p:sp>
    </p:spTree>
    <p:extLst>
      <p:ext uri="{BB962C8B-B14F-4D97-AF65-F5344CB8AC3E}">
        <p14:creationId xmlns:p14="http://schemas.microsoft.com/office/powerpoint/2010/main" val="113489721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1"/>
          <p:cNvSpPr/>
          <p:nvPr/>
        </p:nvSpPr>
        <p:spPr>
          <a:xfrm>
            <a:off x="827584" y="2132856"/>
            <a:ext cx="8208912" cy="3385542"/>
          </a:xfrm>
          <a:prstGeom prst="rect">
            <a:avLst/>
          </a:prstGeom>
        </p:spPr>
        <p:txBody>
          <a:bodyPr wrap="square">
            <a:spAutoFit/>
          </a:bodyPr>
          <a:lstStyle/>
          <a:p>
            <a:pPr>
              <a:lnSpc>
                <a:spcPct val="150000"/>
              </a:lnSpc>
            </a:pPr>
            <a:r>
              <a:rPr lang="fr-FR" sz="2400" dirty="0" smtClean="0">
                <a:latin typeface="Arial"/>
                <a:cs typeface="Arial"/>
              </a:rPr>
              <a:t>– unifier l’élaboration des sujets autour de principes clairs ;</a:t>
            </a:r>
          </a:p>
          <a:p>
            <a:pPr>
              <a:lnSpc>
                <a:spcPct val="150000"/>
              </a:lnSpc>
            </a:pPr>
            <a:r>
              <a:rPr lang="fr-FR" sz="2400" dirty="0">
                <a:latin typeface="Arial"/>
                <a:cs typeface="Arial"/>
              </a:rPr>
              <a:t>– </a:t>
            </a:r>
            <a:r>
              <a:rPr lang="fr-FR" sz="2400" dirty="0" smtClean="0">
                <a:latin typeface="Arial"/>
                <a:cs typeface="Arial"/>
              </a:rPr>
              <a:t>harmoniser la forme des sujets ; </a:t>
            </a:r>
          </a:p>
          <a:p>
            <a:pPr>
              <a:lnSpc>
                <a:spcPct val="150000"/>
              </a:lnSpc>
            </a:pPr>
            <a:r>
              <a:rPr lang="fr-FR" sz="2400" dirty="0" smtClean="0">
                <a:latin typeface="Arial"/>
                <a:cs typeface="Arial"/>
              </a:rPr>
              <a:t>– présenter à tous les acteurs (formateurs, auteurs, correcteurs et candidats) les règles en toute transparence ;</a:t>
            </a:r>
          </a:p>
          <a:p>
            <a:pPr>
              <a:lnSpc>
                <a:spcPct val="150000"/>
              </a:lnSpc>
            </a:pPr>
            <a:r>
              <a:rPr lang="fr-FR" sz="2400" dirty="0" smtClean="0">
                <a:latin typeface="Arial"/>
                <a:cs typeface="Arial"/>
              </a:rPr>
              <a:t>– indiquer les compétences qui seront évaluées et les critères d’évaluation.</a:t>
            </a:r>
          </a:p>
        </p:txBody>
      </p:sp>
      <p:sp>
        <p:nvSpPr>
          <p:cNvPr id="3" name="ZoneTexte 2"/>
          <p:cNvSpPr txBox="1"/>
          <p:nvPr/>
        </p:nvSpPr>
        <p:spPr>
          <a:xfrm>
            <a:off x="6427692" y="764704"/>
            <a:ext cx="2552927" cy="461665"/>
          </a:xfrm>
          <a:prstGeom prst="rect">
            <a:avLst/>
          </a:prstGeom>
          <a:noFill/>
        </p:spPr>
        <p:txBody>
          <a:bodyPr wrap="none" rtlCol="0">
            <a:spAutoFit/>
          </a:bodyPr>
          <a:lstStyle/>
          <a:p>
            <a:r>
              <a:rPr lang="fr-FR" sz="2400" i="1" dirty="0" smtClean="0">
                <a:latin typeface="Arial"/>
                <a:cs typeface="Arial"/>
              </a:rPr>
              <a:t>Principes utilisés</a:t>
            </a:r>
            <a:endParaRPr lang="fr-FR" sz="2400" i="1" dirty="0">
              <a:latin typeface="Arial"/>
              <a:cs typeface="Arial"/>
            </a:endParaRPr>
          </a:p>
        </p:txBody>
      </p:sp>
    </p:spTree>
    <p:extLst>
      <p:ext uri="{BB962C8B-B14F-4D97-AF65-F5344CB8AC3E}">
        <p14:creationId xmlns:p14="http://schemas.microsoft.com/office/powerpoint/2010/main" val="126830009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1"/>
          <p:cNvSpPr/>
          <p:nvPr/>
        </p:nvSpPr>
        <p:spPr>
          <a:xfrm>
            <a:off x="755576" y="1340768"/>
            <a:ext cx="8388424" cy="4875181"/>
          </a:xfrm>
          <a:prstGeom prst="rect">
            <a:avLst/>
          </a:prstGeom>
        </p:spPr>
        <p:txBody>
          <a:bodyPr wrap="square">
            <a:spAutoFit/>
          </a:bodyPr>
          <a:lstStyle/>
          <a:p>
            <a:pPr>
              <a:lnSpc>
                <a:spcPct val="130000"/>
              </a:lnSpc>
            </a:pPr>
            <a:r>
              <a:rPr lang="fr-FR" sz="2400" dirty="0" smtClean="0">
                <a:latin typeface="Arial"/>
                <a:cs typeface="Arial"/>
              </a:rPr>
              <a:t>– choisir un support d’étude </a:t>
            </a:r>
            <a:r>
              <a:rPr lang="fr-FR" sz="2400" b="1" dirty="0" smtClean="0">
                <a:latin typeface="Arial"/>
                <a:cs typeface="Arial"/>
              </a:rPr>
              <a:t>pluritechnique authentique </a:t>
            </a:r>
            <a:r>
              <a:rPr lang="fr-FR" sz="2400" dirty="0" smtClean="0">
                <a:latin typeface="Arial"/>
                <a:cs typeface="Arial"/>
              </a:rPr>
              <a:t>représentatif des </a:t>
            </a:r>
            <a:r>
              <a:rPr lang="fr-FR" sz="2400" b="1" dirty="0" smtClean="0">
                <a:latin typeface="Arial"/>
                <a:cs typeface="Arial"/>
              </a:rPr>
              <a:t>technologies actuelles </a:t>
            </a:r>
            <a:r>
              <a:rPr lang="fr-FR" sz="2400" dirty="0" smtClean="0">
                <a:latin typeface="Arial"/>
                <a:cs typeface="Arial"/>
              </a:rPr>
              <a:t>; </a:t>
            </a:r>
          </a:p>
          <a:p>
            <a:pPr>
              <a:lnSpc>
                <a:spcPct val="130000"/>
              </a:lnSpc>
            </a:pPr>
            <a:r>
              <a:rPr lang="fr-FR" sz="2400" dirty="0" smtClean="0">
                <a:latin typeface="Arial"/>
                <a:cs typeface="Arial"/>
              </a:rPr>
              <a:t>– partir d’une </a:t>
            </a:r>
            <a:r>
              <a:rPr lang="fr-FR" sz="2400" b="1" dirty="0" smtClean="0">
                <a:latin typeface="Arial"/>
                <a:cs typeface="Arial"/>
              </a:rPr>
              <a:t>problématique générale </a:t>
            </a:r>
            <a:r>
              <a:rPr lang="fr-FR" sz="2400" dirty="0" smtClean="0">
                <a:latin typeface="Arial"/>
                <a:cs typeface="Arial"/>
              </a:rPr>
              <a:t>qui amène des </a:t>
            </a:r>
            <a:r>
              <a:rPr lang="fr-FR" sz="2400" b="1" dirty="0" smtClean="0">
                <a:latin typeface="Arial"/>
                <a:cs typeface="Arial"/>
              </a:rPr>
              <a:t>problématiques techniques </a:t>
            </a:r>
            <a:r>
              <a:rPr lang="fr-FR" sz="2400" dirty="0" smtClean="0">
                <a:latin typeface="Arial"/>
                <a:cs typeface="Arial"/>
              </a:rPr>
              <a:t>constituant les parties du sujet ;</a:t>
            </a:r>
          </a:p>
          <a:p>
            <a:pPr>
              <a:lnSpc>
                <a:spcPct val="130000"/>
              </a:lnSpc>
            </a:pPr>
            <a:r>
              <a:rPr lang="fr-FR" sz="2400" dirty="0" smtClean="0">
                <a:latin typeface="Arial"/>
                <a:cs typeface="Arial"/>
              </a:rPr>
              <a:t>– pour </a:t>
            </a:r>
            <a:r>
              <a:rPr lang="fr-FR" sz="2400" dirty="0">
                <a:latin typeface="Arial"/>
                <a:cs typeface="Arial"/>
              </a:rPr>
              <a:t>chaque </a:t>
            </a:r>
            <a:r>
              <a:rPr lang="fr-FR" sz="2400" dirty="0" smtClean="0">
                <a:latin typeface="Arial"/>
                <a:cs typeface="Arial"/>
              </a:rPr>
              <a:t>partie, </a:t>
            </a:r>
            <a:r>
              <a:rPr lang="fr-FR" sz="2400" i="1" dirty="0" smtClean="0">
                <a:latin typeface="Arial"/>
                <a:cs typeface="Arial"/>
              </a:rPr>
              <a:t>au début</a:t>
            </a:r>
            <a:r>
              <a:rPr lang="fr-FR" sz="2400" dirty="0" smtClean="0">
                <a:latin typeface="Arial"/>
                <a:cs typeface="Arial"/>
              </a:rPr>
              <a:t>, le ou les </a:t>
            </a:r>
            <a:r>
              <a:rPr lang="fr-FR" sz="2400" b="1" dirty="0" smtClean="0">
                <a:latin typeface="Arial"/>
                <a:cs typeface="Arial"/>
              </a:rPr>
              <a:t>objectifs</a:t>
            </a:r>
            <a:r>
              <a:rPr lang="fr-FR" sz="2400" dirty="0" smtClean="0">
                <a:latin typeface="Arial"/>
                <a:cs typeface="Arial"/>
              </a:rPr>
              <a:t> sont clairement annoncés ; leur </a:t>
            </a:r>
            <a:r>
              <a:rPr lang="fr-FR" sz="2400" dirty="0" smtClean="0">
                <a:latin typeface="Arial"/>
                <a:cs typeface="Arial"/>
              </a:rPr>
              <a:t>répond, </a:t>
            </a:r>
            <a:r>
              <a:rPr lang="fr-FR" sz="2400" i="1" dirty="0" smtClean="0">
                <a:latin typeface="Arial"/>
                <a:cs typeface="Arial"/>
              </a:rPr>
              <a:t>à la fin</a:t>
            </a:r>
            <a:r>
              <a:rPr lang="fr-FR" sz="2400" dirty="0" smtClean="0">
                <a:latin typeface="Arial"/>
                <a:cs typeface="Arial"/>
              </a:rPr>
              <a:t>, la </a:t>
            </a:r>
            <a:r>
              <a:rPr lang="fr-FR" sz="2400" b="1" dirty="0" smtClean="0">
                <a:latin typeface="Arial"/>
                <a:cs typeface="Arial"/>
              </a:rPr>
              <a:t>conclusion</a:t>
            </a:r>
            <a:r>
              <a:rPr lang="fr-FR" sz="2400" dirty="0" smtClean="0">
                <a:latin typeface="Arial"/>
                <a:cs typeface="Arial"/>
              </a:rPr>
              <a:t> de la réflexion menée ;</a:t>
            </a:r>
          </a:p>
          <a:p>
            <a:pPr>
              <a:lnSpc>
                <a:spcPct val="130000"/>
              </a:lnSpc>
            </a:pPr>
            <a:r>
              <a:rPr lang="fr-FR" sz="2400" dirty="0" smtClean="0">
                <a:latin typeface="Arial"/>
                <a:cs typeface="Arial"/>
              </a:rPr>
              <a:t>– la dernière partie est constituée d’une </a:t>
            </a:r>
            <a:r>
              <a:rPr lang="fr-FR" sz="2400" b="1" dirty="0" smtClean="0">
                <a:latin typeface="Arial"/>
                <a:cs typeface="Arial"/>
              </a:rPr>
              <a:t>synthèse</a:t>
            </a:r>
            <a:r>
              <a:rPr lang="fr-FR" sz="2400" dirty="0" smtClean="0">
                <a:latin typeface="Arial"/>
                <a:cs typeface="Arial"/>
              </a:rPr>
              <a:t> en réponse à la problématique générale.</a:t>
            </a:r>
          </a:p>
        </p:txBody>
      </p:sp>
      <p:sp>
        <p:nvSpPr>
          <p:cNvPr id="3" name="ZoneTexte 2"/>
          <p:cNvSpPr txBox="1"/>
          <p:nvPr/>
        </p:nvSpPr>
        <p:spPr>
          <a:xfrm>
            <a:off x="7316577" y="764704"/>
            <a:ext cx="1749371" cy="461665"/>
          </a:xfrm>
          <a:prstGeom prst="rect">
            <a:avLst/>
          </a:prstGeom>
          <a:noFill/>
        </p:spPr>
        <p:txBody>
          <a:bodyPr wrap="none" rtlCol="0">
            <a:spAutoFit/>
          </a:bodyPr>
          <a:lstStyle/>
          <a:p>
            <a:r>
              <a:rPr lang="fr-FR" sz="2400" i="1" dirty="0" smtClean="0">
                <a:latin typeface="Arial"/>
                <a:cs typeface="Arial"/>
              </a:rPr>
              <a:t>Sur le fond</a:t>
            </a:r>
            <a:endParaRPr lang="fr-FR" sz="2400" i="1" dirty="0">
              <a:latin typeface="Arial"/>
              <a:cs typeface="Arial"/>
            </a:endParaRPr>
          </a:p>
        </p:txBody>
      </p:sp>
    </p:spTree>
    <p:extLst>
      <p:ext uri="{BB962C8B-B14F-4D97-AF65-F5344CB8AC3E}">
        <p14:creationId xmlns:p14="http://schemas.microsoft.com/office/powerpoint/2010/main" val="5189895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1"/>
          <p:cNvSpPr/>
          <p:nvPr/>
        </p:nvSpPr>
        <p:spPr>
          <a:xfrm>
            <a:off x="755576" y="1482223"/>
            <a:ext cx="8388424" cy="4395049"/>
          </a:xfrm>
          <a:prstGeom prst="rect">
            <a:avLst/>
          </a:prstGeom>
        </p:spPr>
        <p:txBody>
          <a:bodyPr wrap="square">
            <a:spAutoFit/>
          </a:bodyPr>
          <a:lstStyle/>
          <a:p>
            <a:pPr>
              <a:lnSpc>
                <a:spcPct val="130000"/>
              </a:lnSpc>
            </a:pPr>
            <a:r>
              <a:rPr lang="fr-FR" sz="2400" dirty="0" smtClean="0">
                <a:latin typeface="Arial"/>
                <a:cs typeface="Arial"/>
              </a:rPr>
              <a:t>– le candidat est amené </a:t>
            </a:r>
            <a:r>
              <a:rPr lang="fr-FR" sz="2400" b="1" dirty="0" smtClean="0">
                <a:latin typeface="Arial"/>
                <a:cs typeface="Arial"/>
              </a:rPr>
              <a:t>tout au long </a:t>
            </a:r>
            <a:r>
              <a:rPr lang="fr-FR" sz="2400" dirty="0" smtClean="0">
                <a:latin typeface="Arial"/>
                <a:cs typeface="Arial"/>
              </a:rPr>
              <a:t>du sujet à analyser, modéliser, calculer utilement, argumenter, conclure ;</a:t>
            </a:r>
          </a:p>
          <a:p>
            <a:pPr>
              <a:lnSpc>
                <a:spcPct val="130000"/>
              </a:lnSpc>
            </a:pPr>
            <a:r>
              <a:rPr lang="fr-FR" sz="2400" dirty="0" smtClean="0">
                <a:latin typeface="Arial"/>
                <a:cs typeface="Arial"/>
              </a:rPr>
              <a:t>– le candidat doit écrire des </a:t>
            </a:r>
            <a:r>
              <a:rPr lang="fr-FR" sz="2400" b="1" dirty="0" smtClean="0">
                <a:latin typeface="Arial"/>
                <a:cs typeface="Arial"/>
              </a:rPr>
              <a:t>phrases</a:t>
            </a:r>
            <a:r>
              <a:rPr lang="fr-FR" sz="2400" dirty="0" smtClean="0">
                <a:latin typeface="Arial"/>
                <a:cs typeface="Arial"/>
              </a:rPr>
              <a:t> et pas seulement des suites calculatoires ;</a:t>
            </a:r>
          </a:p>
          <a:p>
            <a:pPr>
              <a:lnSpc>
                <a:spcPct val="130000"/>
              </a:lnSpc>
            </a:pPr>
            <a:r>
              <a:rPr lang="fr-FR" sz="2400" dirty="0" smtClean="0">
                <a:latin typeface="Arial"/>
                <a:cs typeface="Arial"/>
              </a:rPr>
              <a:t>– les </a:t>
            </a:r>
            <a:r>
              <a:rPr lang="fr-FR" sz="2400" b="1" dirty="0" smtClean="0">
                <a:latin typeface="Arial"/>
                <a:cs typeface="Arial"/>
              </a:rPr>
              <a:t>outils</a:t>
            </a:r>
            <a:r>
              <a:rPr lang="fr-FR" sz="2400" dirty="0" smtClean="0">
                <a:latin typeface="Arial"/>
                <a:cs typeface="Arial"/>
              </a:rPr>
              <a:t> scientifiques et technologiques sont convoqués pour répondre aux problématiques techniques et non l’inverse ;</a:t>
            </a:r>
          </a:p>
          <a:p>
            <a:pPr>
              <a:lnSpc>
                <a:spcPct val="130000"/>
              </a:lnSpc>
            </a:pPr>
            <a:r>
              <a:rPr lang="fr-FR" sz="2400" dirty="0" smtClean="0">
                <a:latin typeface="Arial"/>
                <a:cs typeface="Arial"/>
              </a:rPr>
              <a:t>– les auteurs doivent construire leur sujet à partir des </a:t>
            </a:r>
            <a:r>
              <a:rPr lang="fr-FR" sz="2400" b="1" dirty="0" smtClean="0">
                <a:latin typeface="Arial"/>
                <a:cs typeface="Arial"/>
              </a:rPr>
              <a:t>compétences visées </a:t>
            </a:r>
            <a:r>
              <a:rPr lang="fr-FR" sz="2400" dirty="0" smtClean="0">
                <a:latin typeface="Arial"/>
                <a:cs typeface="Arial"/>
              </a:rPr>
              <a:t>et des </a:t>
            </a:r>
            <a:r>
              <a:rPr lang="fr-FR" sz="2400" b="1" dirty="0" smtClean="0">
                <a:latin typeface="Arial"/>
                <a:cs typeface="Arial"/>
              </a:rPr>
              <a:t>critères</a:t>
            </a:r>
            <a:r>
              <a:rPr lang="fr-FR" sz="2400" dirty="0" smtClean="0">
                <a:latin typeface="Arial"/>
                <a:cs typeface="Arial"/>
              </a:rPr>
              <a:t> d’évaluation.</a:t>
            </a:r>
          </a:p>
        </p:txBody>
      </p:sp>
      <p:sp>
        <p:nvSpPr>
          <p:cNvPr id="3" name="ZoneTexte 2"/>
          <p:cNvSpPr txBox="1"/>
          <p:nvPr/>
        </p:nvSpPr>
        <p:spPr>
          <a:xfrm>
            <a:off x="7316577" y="764704"/>
            <a:ext cx="1749371" cy="461665"/>
          </a:xfrm>
          <a:prstGeom prst="rect">
            <a:avLst/>
          </a:prstGeom>
          <a:noFill/>
        </p:spPr>
        <p:txBody>
          <a:bodyPr wrap="none" rtlCol="0">
            <a:spAutoFit/>
          </a:bodyPr>
          <a:lstStyle/>
          <a:p>
            <a:r>
              <a:rPr lang="fr-FR" sz="2400" i="1" dirty="0" smtClean="0">
                <a:latin typeface="Arial"/>
                <a:cs typeface="Arial"/>
              </a:rPr>
              <a:t>Sur le fond</a:t>
            </a:r>
            <a:endParaRPr lang="fr-FR" sz="2400" i="1" dirty="0">
              <a:latin typeface="Arial"/>
              <a:cs typeface="Arial"/>
            </a:endParaRPr>
          </a:p>
        </p:txBody>
      </p:sp>
    </p:spTree>
    <p:extLst>
      <p:ext uri="{BB962C8B-B14F-4D97-AF65-F5344CB8AC3E}">
        <p14:creationId xmlns:p14="http://schemas.microsoft.com/office/powerpoint/2010/main" val="19044214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1"/>
          <p:cNvSpPr/>
          <p:nvPr/>
        </p:nvSpPr>
        <p:spPr>
          <a:xfrm>
            <a:off x="755576" y="1412776"/>
            <a:ext cx="8388424" cy="4875181"/>
          </a:xfrm>
          <a:prstGeom prst="rect">
            <a:avLst/>
          </a:prstGeom>
        </p:spPr>
        <p:txBody>
          <a:bodyPr wrap="square">
            <a:spAutoFit/>
          </a:bodyPr>
          <a:lstStyle/>
          <a:p>
            <a:pPr>
              <a:lnSpc>
                <a:spcPct val="130000"/>
              </a:lnSpc>
            </a:pPr>
            <a:r>
              <a:rPr lang="fr-FR" sz="2400" dirty="0" smtClean="0">
                <a:latin typeface="Arial"/>
                <a:cs typeface="Arial"/>
              </a:rPr>
              <a:t>– le sujet est constitué de </a:t>
            </a:r>
            <a:r>
              <a:rPr lang="fr-FR" sz="2400" b="1" dirty="0" smtClean="0">
                <a:latin typeface="Arial"/>
                <a:cs typeface="Arial"/>
              </a:rPr>
              <a:t>trois ensembles </a:t>
            </a:r>
            <a:r>
              <a:rPr lang="fr-FR" sz="2400" dirty="0" smtClean="0">
                <a:latin typeface="Arial"/>
                <a:cs typeface="Arial"/>
              </a:rPr>
              <a:t>: présentation et texte, documents techniques et documents réponses (si nécessaire) ;</a:t>
            </a:r>
          </a:p>
          <a:p>
            <a:pPr>
              <a:lnSpc>
                <a:spcPct val="130000"/>
              </a:lnSpc>
            </a:pPr>
            <a:r>
              <a:rPr lang="fr-FR" sz="2400" dirty="0">
                <a:latin typeface="Arial"/>
                <a:cs typeface="Arial"/>
              </a:rPr>
              <a:t>– </a:t>
            </a:r>
            <a:r>
              <a:rPr lang="fr-FR" sz="2400" dirty="0" smtClean="0">
                <a:latin typeface="Arial"/>
                <a:cs typeface="Arial"/>
              </a:rPr>
              <a:t>le sujet comporte de </a:t>
            </a:r>
            <a:r>
              <a:rPr lang="fr-FR" sz="2400" b="1" dirty="0" smtClean="0">
                <a:latin typeface="Arial"/>
                <a:cs typeface="Arial"/>
              </a:rPr>
              <a:t>4 à 6 parties </a:t>
            </a:r>
            <a:r>
              <a:rPr lang="fr-FR" dirty="0" smtClean="0">
                <a:latin typeface="Arial"/>
                <a:cs typeface="Arial"/>
              </a:rPr>
              <a:t>(problématiques techniques)</a:t>
            </a:r>
            <a:r>
              <a:rPr lang="fr-FR" sz="2400" dirty="0" smtClean="0">
                <a:latin typeface="Arial"/>
                <a:cs typeface="Arial"/>
              </a:rPr>
              <a:t> ;</a:t>
            </a:r>
          </a:p>
          <a:p>
            <a:pPr>
              <a:lnSpc>
                <a:spcPct val="130000"/>
              </a:lnSpc>
            </a:pPr>
            <a:r>
              <a:rPr lang="fr-FR" sz="2400" dirty="0" smtClean="0">
                <a:latin typeface="Arial"/>
                <a:cs typeface="Arial"/>
              </a:rPr>
              <a:t>– le sujet contient entre </a:t>
            </a:r>
            <a:r>
              <a:rPr lang="fr-FR" sz="2400" b="1" dirty="0" smtClean="0">
                <a:latin typeface="Arial"/>
                <a:cs typeface="Arial"/>
              </a:rPr>
              <a:t>20 et 30 questions </a:t>
            </a:r>
            <a:r>
              <a:rPr lang="fr-FR" sz="2400" dirty="0" smtClean="0">
                <a:latin typeface="Arial"/>
                <a:cs typeface="Arial"/>
              </a:rPr>
              <a:t>;</a:t>
            </a:r>
          </a:p>
          <a:p>
            <a:pPr>
              <a:lnSpc>
                <a:spcPct val="130000"/>
              </a:lnSpc>
            </a:pPr>
            <a:r>
              <a:rPr lang="fr-FR" sz="2400" dirty="0" smtClean="0">
                <a:latin typeface="Arial"/>
                <a:cs typeface="Arial"/>
              </a:rPr>
              <a:t>– le sujet ne dépasse pas </a:t>
            </a:r>
            <a:r>
              <a:rPr lang="fr-FR" sz="2400" b="1" dirty="0" smtClean="0">
                <a:latin typeface="Arial"/>
                <a:cs typeface="Arial"/>
              </a:rPr>
              <a:t>30 pages </a:t>
            </a:r>
            <a:r>
              <a:rPr lang="fr-FR" sz="2400" dirty="0" smtClean="0">
                <a:latin typeface="Arial"/>
                <a:cs typeface="Arial"/>
              </a:rPr>
              <a:t>;</a:t>
            </a:r>
          </a:p>
          <a:p>
            <a:pPr>
              <a:lnSpc>
                <a:spcPct val="130000"/>
              </a:lnSpc>
            </a:pPr>
            <a:r>
              <a:rPr lang="fr-FR" sz="2400" dirty="0" smtClean="0">
                <a:latin typeface="Arial"/>
                <a:cs typeface="Arial"/>
              </a:rPr>
              <a:t>– le sujet respecte les règles de </a:t>
            </a:r>
            <a:r>
              <a:rPr lang="fr-FR" sz="2400" b="1" dirty="0" smtClean="0">
                <a:latin typeface="Arial"/>
                <a:cs typeface="Arial"/>
              </a:rPr>
              <a:t>typographie</a:t>
            </a:r>
            <a:r>
              <a:rPr lang="fr-FR" sz="2400" dirty="0" smtClean="0">
                <a:latin typeface="Arial"/>
                <a:cs typeface="Arial"/>
              </a:rPr>
              <a:t> française et scientifique ;</a:t>
            </a:r>
          </a:p>
          <a:p>
            <a:pPr>
              <a:lnSpc>
                <a:spcPct val="130000"/>
              </a:lnSpc>
            </a:pPr>
            <a:r>
              <a:rPr lang="fr-FR" sz="2400" dirty="0" smtClean="0">
                <a:latin typeface="Arial"/>
                <a:cs typeface="Arial"/>
              </a:rPr>
              <a:t>– le sujet est nécessairement tiré en noir et blanc ;</a:t>
            </a:r>
          </a:p>
          <a:p>
            <a:pPr>
              <a:lnSpc>
                <a:spcPct val="130000"/>
              </a:lnSpc>
            </a:pPr>
            <a:r>
              <a:rPr lang="fr-FR" sz="2400" dirty="0" smtClean="0">
                <a:latin typeface="Arial"/>
                <a:cs typeface="Arial"/>
              </a:rPr>
              <a:t>– le format A4 est privilégié.</a:t>
            </a:r>
          </a:p>
        </p:txBody>
      </p:sp>
      <p:sp>
        <p:nvSpPr>
          <p:cNvPr id="3" name="ZoneTexte 2"/>
          <p:cNvSpPr txBox="1"/>
          <p:nvPr/>
        </p:nvSpPr>
        <p:spPr>
          <a:xfrm>
            <a:off x="7164288" y="764704"/>
            <a:ext cx="1937073" cy="461665"/>
          </a:xfrm>
          <a:prstGeom prst="rect">
            <a:avLst/>
          </a:prstGeom>
          <a:noFill/>
        </p:spPr>
        <p:txBody>
          <a:bodyPr wrap="none" rtlCol="0">
            <a:spAutoFit/>
          </a:bodyPr>
          <a:lstStyle/>
          <a:p>
            <a:r>
              <a:rPr lang="fr-FR" sz="2400" i="1" dirty="0" smtClean="0">
                <a:latin typeface="Arial"/>
                <a:cs typeface="Arial"/>
              </a:rPr>
              <a:t>Sur la forme</a:t>
            </a:r>
            <a:endParaRPr lang="fr-FR" sz="2400" i="1" dirty="0">
              <a:latin typeface="Arial"/>
              <a:cs typeface="Arial"/>
            </a:endParaRPr>
          </a:p>
        </p:txBody>
      </p:sp>
    </p:spTree>
    <p:extLst>
      <p:ext uri="{BB962C8B-B14F-4D97-AF65-F5344CB8AC3E}">
        <p14:creationId xmlns:p14="http://schemas.microsoft.com/office/powerpoint/2010/main" val="37157139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 name="Image 2"/>
          <p:cNvPicPr>
            <a:picLocks noChangeAspect="1"/>
          </p:cNvPicPr>
          <p:nvPr/>
        </p:nvPicPr>
        <p:blipFill>
          <a:blip r:embed="rId3"/>
          <a:stretch>
            <a:fillRect/>
          </a:stretch>
        </p:blipFill>
        <p:spPr>
          <a:xfrm>
            <a:off x="971600" y="764704"/>
            <a:ext cx="7272808" cy="5886802"/>
          </a:xfrm>
          <a:prstGeom prst="rect">
            <a:avLst/>
          </a:prstGeom>
        </p:spPr>
      </p:pic>
      <p:sp>
        <p:nvSpPr>
          <p:cNvPr id="40963" name="Text Box 3"/>
          <p:cNvSpPr txBox="1">
            <a:spLocks noChangeArrowheads="1"/>
          </p:cNvSpPr>
          <p:nvPr/>
        </p:nvSpPr>
        <p:spPr bwMode="auto">
          <a:xfrm>
            <a:off x="2915816" y="4077072"/>
            <a:ext cx="5256584" cy="523220"/>
          </a:xfrm>
          <a:prstGeom prst="rect">
            <a:avLst/>
          </a:prstGeom>
          <a:noFill/>
          <a:ln w="9525">
            <a:noFill/>
            <a:miter lim="800000"/>
            <a:headEnd/>
            <a:tailEnd/>
          </a:ln>
        </p:spPr>
        <p:txBody>
          <a:bodyPr wrap="square">
            <a:spAutoFit/>
          </a:bodyPr>
          <a:lstStyle/>
          <a:p>
            <a:pPr algn="ctr">
              <a:spcBef>
                <a:spcPct val="50000"/>
              </a:spcBef>
            </a:pPr>
            <a:r>
              <a:rPr lang="fr-FR" sz="2800" b="1" dirty="0" smtClean="0">
                <a:solidFill>
                  <a:srgbClr val="0000FF"/>
                </a:solidFill>
                <a:latin typeface="Arial"/>
                <a:cs typeface="Arial"/>
              </a:rPr>
              <a:t>Sujet zéro</a:t>
            </a:r>
            <a:endParaRPr lang="fr-FR" sz="2800" b="1" dirty="0">
              <a:solidFill>
                <a:srgbClr val="0000FF"/>
              </a:solidFill>
              <a:latin typeface="Arial"/>
              <a:cs typeface="Arial"/>
            </a:endParaRPr>
          </a:p>
        </p:txBody>
      </p:sp>
    </p:spTree>
    <p:extLst>
      <p:ext uri="{BB962C8B-B14F-4D97-AF65-F5344CB8AC3E}">
        <p14:creationId xmlns:p14="http://schemas.microsoft.com/office/powerpoint/2010/main" val="113489721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1"/>
          <p:cNvSpPr/>
          <p:nvPr/>
        </p:nvSpPr>
        <p:spPr>
          <a:xfrm>
            <a:off x="971600" y="1554231"/>
            <a:ext cx="7992888" cy="4395049"/>
          </a:xfrm>
          <a:prstGeom prst="rect">
            <a:avLst/>
          </a:prstGeom>
        </p:spPr>
        <p:txBody>
          <a:bodyPr wrap="square">
            <a:spAutoFit/>
          </a:bodyPr>
          <a:lstStyle/>
          <a:p>
            <a:pPr>
              <a:lnSpc>
                <a:spcPct val="130000"/>
              </a:lnSpc>
            </a:pPr>
            <a:r>
              <a:rPr lang="fr-FR" sz="2400" dirty="0">
                <a:latin typeface="Arial"/>
                <a:cs typeface="Arial"/>
              </a:rPr>
              <a:t>–  mettre les </a:t>
            </a:r>
            <a:r>
              <a:rPr lang="fr-FR" sz="2400" b="1" dirty="0">
                <a:latin typeface="Arial"/>
                <a:cs typeface="Arial"/>
              </a:rPr>
              <a:t>é</a:t>
            </a:r>
            <a:r>
              <a:rPr lang="fr-FR" sz="2400" b="1" dirty="0" smtClean="0">
                <a:latin typeface="Arial"/>
                <a:cs typeface="Arial"/>
              </a:rPr>
              <a:t>carts</a:t>
            </a:r>
            <a:r>
              <a:rPr lang="fr-FR" sz="2400" dirty="0" smtClean="0">
                <a:latin typeface="Arial"/>
                <a:cs typeface="Arial"/>
              </a:rPr>
              <a:t> </a:t>
            </a:r>
            <a:r>
              <a:rPr lang="fr-FR" sz="2400" dirty="0">
                <a:latin typeface="Arial"/>
                <a:cs typeface="Arial"/>
              </a:rPr>
              <a:t>au </a:t>
            </a:r>
            <a:r>
              <a:rPr lang="fr-FR" sz="2400" dirty="0" smtClean="0">
                <a:latin typeface="Arial"/>
                <a:cs typeface="Arial"/>
              </a:rPr>
              <a:t>cœur </a:t>
            </a:r>
            <a:r>
              <a:rPr lang="fr-FR" sz="2400" dirty="0">
                <a:latin typeface="Arial"/>
                <a:cs typeface="Arial"/>
              </a:rPr>
              <a:t>du sujet ;</a:t>
            </a:r>
          </a:p>
          <a:p>
            <a:pPr>
              <a:lnSpc>
                <a:spcPct val="130000"/>
              </a:lnSpc>
            </a:pPr>
            <a:r>
              <a:rPr lang="fr-FR" sz="2400" dirty="0">
                <a:latin typeface="Arial"/>
                <a:cs typeface="Arial"/>
              </a:rPr>
              <a:t>–  la </a:t>
            </a:r>
            <a:r>
              <a:rPr lang="fr-FR" sz="2400" b="1" dirty="0" smtClean="0">
                <a:latin typeface="Arial"/>
                <a:cs typeface="Arial"/>
              </a:rPr>
              <a:t>probl</a:t>
            </a:r>
            <a:r>
              <a:rPr lang="fr-FR" sz="2400" b="1" dirty="0">
                <a:latin typeface="Arial"/>
                <a:cs typeface="Arial"/>
              </a:rPr>
              <a:t>é</a:t>
            </a:r>
            <a:r>
              <a:rPr lang="fr-FR" sz="2400" b="1" dirty="0" smtClean="0">
                <a:latin typeface="Arial"/>
                <a:cs typeface="Arial"/>
              </a:rPr>
              <a:t>matique gén</a:t>
            </a:r>
            <a:r>
              <a:rPr lang="fr-FR" sz="2400" b="1" dirty="0">
                <a:latin typeface="Arial"/>
                <a:cs typeface="Arial"/>
              </a:rPr>
              <a:t>é</a:t>
            </a:r>
            <a:r>
              <a:rPr lang="fr-FR" sz="2400" b="1" dirty="0" smtClean="0">
                <a:latin typeface="Arial"/>
                <a:cs typeface="Arial"/>
              </a:rPr>
              <a:t>rale</a:t>
            </a:r>
            <a:r>
              <a:rPr lang="fr-FR" sz="2400" dirty="0" smtClean="0">
                <a:latin typeface="Arial"/>
                <a:cs typeface="Arial"/>
              </a:rPr>
              <a:t> </a:t>
            </a:r>
            <a:r>
              <a:rPr lang="fr-FR" sz="2400" dirty="0">
                <a:latin typeface="Arial"/>
                <a:cs typeface="Arial"/>
              </a:rPr>
              <a:t>est </a:t>
            </a:r>
            <a:r>
              <a:rPr lang="fr-FR" sz="2400" dirty="0" smtClean="0">
                <a:latin typeface="Arial"/>
                <a:cs typeface="Arial"/>
              </a:rPr>
              <a:t>identifiée </a:t>
            </a:r>
            <a:r>
              <a:rPr lang="fr-FR" sz="2400" dirty="0">
                <a:latin typeface="Arial"/>
                <a:cs typeface="Arial"/>
              </a:rPr>
              <a:t>et les </a:t>
            </a:r>
            <a:r>
              <a:rPr lang="fr-FR" sz="2400" b="1" dirty="0" smtClean="0">
                <a:latin typeface="Arial"/>
                <a:cs typeface="Arial"/>
              </a:rPr>
              <a:t>problématiques</a:t>
            </a:r>
            <a:r>
              <a:rPr lang="fr-FR" sz="2400" b="1" dirty="0">
                <a:latin typeface="Arial"/>
                <a:cs typeface="Arial"/>
              </a:rPr>
              <a:t> </a:t>
            </a:r>
            <a:r>
              <a:rPr lang="fr-FR" sz="2400" b="1" dirty="0" smtClean="0">
                <a:latin typeface="Arial"/>
                <a:cs typeface="Arial"/>
              </a:rPr>
              <a:t>techniques</a:t>
            </a:r>
            <a:r>
              <a:rPr lang="fr-FR" sz="2400" dirty="0" smtClean="0">
                <a:latin typeface="Arial"/>
                <a:cs typeface="Arial"/>
              </a:rPr>
              <a:t> </a:t>
            </a:r>
            <a:r>
              <a:rPr lang="fr-FR" sz="2400" dirty="0">
                <a:latin typeface="Arial"/>
                <a:cs typeface="Arial"/>
              </a:rPr>
              <a:t>en </a:t>
            </a:r>
            <a:r>
              <a:rPr lang="fr-FR" sz="2400" dirty="0" smtClean="0">
                <a:latin typeface="Arial"/>
                <a:cs typeface="Arial"/>
              </a:rPr>
              <a:t>d</a:t>
            </a:r>
            <a:r>
              <a:rPr lang="fr-FR" sz="2400" dirty="0">
                <a:latin typeface="Arial"/>
                <a:cs typeface="Arial"/>
              </a:rPr>
              <a:t>é</a:t>
            </a:r>
            <a:r>
              <a:rPr lang="fr-FR" sz="2400" dirty="0" smtClean="0">
                <a:latin typeface="Arial"/>
                <a:cs typeface="Arial"/>
              </a:rPr>
              <a:t>coulent </a:t>
            </a:r>
            <a:r>
              <a:rPr lang="fr-FR" sz="2400" dirty="0">
                <a:latin typeface="Arial"/>
                <a:cs typeface="Arial"/>
              </a:rPr>
              <a:t>et constituent les parties du sujet </a:t>
            </a:r>
            <a:r>
              <a:rPr lang="fr-FR" sz="2400" dirty="0" smtClean="0">
                <a:latin typeface="Arial"/>
                <a:cs typeface="Arial"/>
              </a:rPr>
              <a:t>;</a:t>
            </a:r>
          </a:p>
          <a:p>
            <a:pPr>
              <a:lnSpc>
                <a:spcPct val="130000"/>
              </a:lnSpc>
            </a:pPr>
            <a:r>
              <a:rPr lang="fr-FR" sz="2400" dirty="0" smtClean="0">
                <a:latin typeface="Arial"/>
                <a:cs typeface="Arial"/>
              </a:rPr>
              <a:t>– utiliser un support non uniquement mécatronique ;</a:t>
            </a:r>
            <a:endParaRPr lang="fr-FR" sz="2400" dirty="0">
              <a:latin typeface="Arial"/>
              <a:cs typeface="Arial"/>
            </a:endParaRPr>
          </a:p>
          <a:p>
            <a:pPr>
              <a:lnSpc>
                <a:spcPct val="130000"/>
              </a:lnSpc>
            </a:pPr>
            <a:r>
              <a:rPr lang="fr-FR" sz="2400" dirty="0">
                <a:latin typeface="Arial"/>
                <a:cs typeface="Arial"/>
              </a:rPr>
              <a:t>–  la </a:t>
            </a:r>
            <a:r>
              <a:rPr lang="fr-FR" sz="2400" dirty="0" smtClean="0">
                <a:latin typeface="Arial"/>
                <a:cs typeface="Arial"/>
              </a:rPr>
              <a:t>derni</a:t>
            </a:r>
            <a:r>
              <a:rPr lang="fr-FR" sz="2400" dirty="0">
                <a:latin typeface="Arial"/>
                <a:cs typeface="Arial"/>
              </a:rPr>
              <a:t>è</a:t>
            </a:r>
            <a:r>
              <a:rPr lang="fr-FR" sz="2400" dirty="0" smtClean="0">
                <a:latin typeface="Arial"/>
                <a:cs typeface="Arial"/>
              </a:rPr>
              <a:t>re </a:t>
            </a:r>
            <a:r>
              <a:rPr lang="fr-FR" sz="2400" dirty="0">
                <a:latin typeface="Arial"/>
                <a:cs typeface="Arial"/>
              </a:rPr>
              <a:t>partie est une </a:t>
            </a:r>
            <a:r>
              <a:rPr lang="fr-FR" sz="2400" b="1" dirty="0">
                <a:latin typeface="Arial"/>
                <a:cs typeface="Arial"/>
              </a:rPr>
              <a:t>conclusion</a:t>
            </a:r>
            <a:r>
              <a:rPr lang="fr-FR" sz="2400" dirty="0">
                <a:latin typeface="Arial"/>
                <a:cs typeface="Arial"/>
              </a:rPr>
              <a:t> qui apporte une </a:t>
            </a:r>
            <a:r>
              <a:rPr lang="fr-FR" sz="2400" dirty="0" smtClean="0">
                <a:latin typeface="Arial"/>
                <a:cs typeface="Arial"/>
              </a:rPr>
              <a:t>réponse à</a:t>
            </a:r>
            <a:r>
              <a:rPr lang="fr-FR" sz="2400" dirty="0">
                <a:latin typeface="Arial"/>
                <a:cs typeface="Arial"/>
              </a:rPr>
              <a:t> </a:t>
            </a:r>
            <a:r>
              <a:rPr lang="fr-FR" sz="2400" dirty="0" smtClean="0">
                <a:latin typeface="Arial"/>
                <a:cs typeface="Arial"/>
              </a:rPr>
              <a:t>la probl</a:t>
            </a:r>
            <a:r>
              <a:rPr lang="fr-FR" sz="2400" dirty="0">
                <a:latin typeface="Arial"/>
                <a:cs typeface="Arial"/>
              </a:rPr>
              <a:t>é</a:t>
            </a:r>
            <a:r>
              <a:rPr lang="fr-FR" sz="2400" dirty="0" smtClean="0">
                <a:latin typeface="Arial"/>
                <a:cs typeface="Arial"/>
              </a:rPr>
              <a:t>matique gén</a:t>
            </a:r>
            <a:r>
              <a:rPr lang="fr-FR" sz="2400" dirty="0">
                <a:latin typeface="Arial"/>
                <a:cs typeface="Arial"/>
              </a:rPr>
              <a:t>é</a:t>
            </a:r>
            <a:r>
              <a:rPr lang="fr-FR" sz="2400" dirty="0" smtClean="0">
                <a:latin typeface="Arial"/>
                <a:cs typeface="Arial"/>
              </a:rPr>
              <a:t>rale </a:t>
            </a:r>
            <a:r>
              <a:rPr lang="fr-FR" sz="2400" dirty="0">
                <a:latin typeface="Arial"/>
                <a:cs typeface="Arial"/>
              </a:rPr>
              <a:t>; elle doit contenir un </a:t>
            </a:r>
            <a:r>
              <a:rPr lang="fr-FR" sz="2400" b="1" dirty="0" smtClean="0">
                <a:latin typeface="Arial"/>
                <a:cs typeface="Arial"/>
              </a:rPr>
              <a:t>argumentaire discursif</a:t>
            </a:r>
            <a:r>
              <a:rPr lang="fr-FR" sz="2400" dirty="0" smtClean="0">
                <a:latin typeface="Arial"/>
                <a:cs typeface="Arial"/>
              </a:rPr>
              <a:t> </a:t>
            </a:r>
            <a:r>
              <a:rPr lang="fr-FR" sz="2400" dirty="0">
                <a:latin typeface="Arial"/>
                <a:cs typeface="Arial"/>
              </a:rPr>
              <a:t>;</a:t>
            </a:r>
          </a:p>
          <a:p>
            <a:pPr>
              <a:lnSpc>
                <a:spcPct val="130000"/>
              </a:lnSpc>
            </a:pPr>
            <a:r>
              <a:rPr lang="fr-FR" sz="2400" dirty="0">
                <a:latin typeface="Arial"/>
                <a:cs typeface="Arial"/>
              </a:rPr>
              <a:t>–  </a:t>
            </a:r>
            <a:r>
              <a:rPr lang="fr-FR" sz="2400" dirty="0" smtClean="0">
                <a:latin typeface="Arial"/>
                <a:cs typeface="Arial"/>
              </a:rPr>
              <a:t>mod</a:t>
            </a:r>
            <a:r>
              <a:rPr lang="fr-FR" sz="2400" dirty="0">
                <a:latin typeface="Arial"/>
                <a:cs typeface="Arial"/>
              </a:rPr>
              <a:t>é</a:t>
            </a:r>
            <a:r>
              <a:rPr lang="fr-FR" sz="2400" dirty="0" smtClean="0">
                <a:latin typeface="Arial"/>
                <a:cs typeface="Arial"/>
              </a:rPr>
              <a:t>liser</a:t>
            </a:r>
            <a:r>
              <a:rPr lang="fr-FR" sz="2400" dirty="0">
                <a:latin typeface="Arial"/>
                <a:cs typeface="Arial"/>
              </a:rPr>
              <a:t>, analyser, exploiter, </a:t>
            </a:r>
            <a:r>
              <a:rPr lang="fr-FR" sz="2400" b="1" dirty="0" smtClean="0">
                <a:latin typeface="Arial"/>
                <a:cs typeface="Arial"/>
              </a:rPr>
              <a:t>synth</a:t>
            </a:r>
            <a:r>
              <a:rPr lang="fr-FR" sz="2400" b="1" dirty="0">
                <a:latin typeface="Arial"/>
                <a:cs typeface="Arial"/>
              </a:rPr>
              <a:t>é</a:t>
            </a:r>
            <a:r>
              <a:rPr lang="fr-FR" sz="2400" b="1" dirty="0" smtClean="0">
                <a:latin typeface="Arial"/>
                <a:cs typeface="Arial"/>
              </a:rPr>
              <a:t>tiser</a:t>
            </a:r>
            <a:r>
              <a:rPr lang="fr-FR" sz="2400" dirty="0" smtClean="0">
                <a:latin typeface="Arial"/>
                <a:cs typeface="Arial"/>
              </a:rPr>
              <a:t> ;</a:t>
            </a:r>
          </a:p>
        </p:txBody>
      </p:sp>
      <p:sp>
        <p:nvSpPr>
          <p:cNvPr id="3" name="ZoneTexte 2"/>
          <p:cNvSpPr txBox="1"/>
          <p:nvPr/>
        </p:nvSpPr>
        <p:spPr>
          <a:xfrm>
            <a:off x="6427692" y="764704"/>
            <a:ext cx="2552927" cy="461665"/>
          </a:xfrm>
          <a:prstGeom prst="rect">
            <a:avLst/>
          </a:prstGeom>
          <a:noFill/>
        </p:spPr>
        <p:txBody>
          <a:bodyPr wrap="none" rtlCol="0">
            <a:spAutoFit/>
          </a:bodyPr>
          <a:lstStyle/>
          <a:p>
            <a:r>
              <a:rPr lang="fr-FR" sz="2400" i="1" dirty="0" smtClean="0">
                <a:latin typeface="Arial"/>
                <a:cs typeface="Arial"/>
              </a:rPr>
              <a:t>Principes utilisés</a:t>
            </a:r>
            <a:endParaRPr lang="fr-FR" sz="2400" i="1" dirty="0">
              <a:latin typeface="Arial"/>
              <a:cs typeface="Arial"/>
            </a:endParaRPr>
          </a:p>
        </p:txBody>
      </p:sp>
    </p:spTree>
    <p:extLst>
      <p:ext uri="{BB962C8B-B14F-4D97-AF65-F5344CB8AC3E}">
        <p14:creationId xmlns:p14="http://schemas.microsoft.com/office/powerpoint/2010/main" val="29221206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ZoneTexte 1"/>
          <p:cNvSpPr txBox="1"/>
          <p:nvPr/>
        </p:nvSpPr>
        <p:spPr>
          <a:xfrm>
            <a:off x="6427692" y="764704"/>
            <a:ext cx="2552927" cy="461665"/>
          </a:xfrm>
          <a:prstGeom prst="rect">
            <a:avLst/>
          </a:prstGeom>
          <a:noFill/>
        </p:spPr>
        <p:txBody>
          <a:bodyPr wrap="none" rtlCol="0">
            <a:spAutoFit/>
          </a:bodyPr>
          <a:lstStyle/>
          <a:p>
            <a:r>
              <a:rPr lang="fr-FR" sz="2400" i="1" dirty="0" smtClean="0">
                <a:latin typeface="Arial"/>
                <a:cs typeface="Arial"/>
              </a:rPr>
              <a:t>Principes utilisés</a:t>
            </a:r>
            <a:endParaRPr lang="fr-FR" sz="2400" i="1" dirty="0">
              <a:latin typeface="Arial"/>
              <a:cs typeface="Arial"/>
            </a:endParaRPr>
          </a:p>
        </p:txBody>
      </p:sp>
      <p:sp>
        <p:nvSpPr>
          <p:cNvPr id="3" name="Rectangle 2"/>
          <p:cNvSpPr/>
          <p:nvPr/>
        </p:nvSpPr>
        <p:spPr>
          <a:xfrm>
            <a:off x="971600" y="1844824"/>
            <a:ext cx="7992888" cy="3914918"/>
          </a:xfrm>
          <a:prstGeom prst="rect">
            <a:avLst/>
          </a:prstGeom>
        </p:spPr>
        <p:txBody>
          <a:bodyPr wrap="square">
            <a:spAutoFit/>
          </a:bodyPr>
          <a:lstStyle/>
          <a:p>
            <a:pPr>
              <a:lnSpc>
                <a:spcPct val="130000"/>
              </a:lnSpc>
            </a:pPr>
            <a:r>
              <a:rPr lang="fr-FR" sz="2400" dirty="0" smtClean="0">
                <a:latin typeface="Arial"/>
                <a:cs typeface="Arial"/>
              </a:rPr>
              <a:t>– </a:t>
            </a:r>
            <a:r>
              <a:rPr lang="fr-FR" sz="2400" dirty="0">
                <a:latin typeface="Arial"/>
                <a:cs typeface="Arial"/>
              </a:rPr>
              <a:t>calculer utilement </a:t>
            </a:r>
            <a:r>
              <a:rPr lang="fr-FR" sz="2400" dirty="0" smtClean="0">
                <a:latin typeface="Arial"/>
                <a:cs typeface="Arial"/>
              </a:rPr>
              <a:t>; donner des résultats intermédiaires ;</a:t>
            </a:r>
            <a:endParaRPr lang="fr-FR" sz="2400" dirty="0">
              <a:latin typeface="Arial"/>
              <a:cs typeface="Arial"/>
            </a:endParaRPr>
          </a:p>
          <a:p>
            <a:pPr>
              <a:lnSpc>
                <a:spcPct val="130000"/>
              </a:lnSpc>
            </a:pPr>
            <a:r>
              <a:rPr lang="fr-FR" sz="2400" dirty="0" smtClean="0">
                <a:latin typeface="Arial"/>
                <a:cs typeface="Arial"/>
              </a:rPr>
              <a:t>– </a:t>
            </a:r>
            <a:r>
              <a:rPr lang="fr-FR" sz="2400" dirty="0">
                <a:latin typeface="Arial"/>
                <a:cs typeface="Arial"/>
              </a:rPr>
              <a:t>un </a:t>
            </a:r>
            <a:r>
              <a:rPr lang="fr-FR" sz="2400" b="1" dirty="0">
                <a:latin typeface="Arial"/>
                <a:cs typeface="Arial"/>
              </a:rPr>
              <a:t>modèle multiphysique </a:t>
            </a:r>
            <a:r>
              <a:rPr lang="fr-FR" sz="2400" dirty="0">
                <a:latin typeface="Arial"/>
                <a:cs typeface="Arial"/>
              </a:rPr>
              <a:t>doit apparaître ;</a:t>
            </a:r>
          </a:p>
          <a:p>
            <a:pPr>
              <a:lnSpc>
                <a:spcPct val="130000"/>
              </a:lnSpc>
            </a:pPr>
            <a:r>
              <a:rPr lang="fr-FR" sz="2400" dirty="0" smtClean="0">
                <a:latin typeface="Arial"/>
                <a:cs typeface="Arial"/>
              </a:rPr>
              <a:t>– </a:t>
            </a:r>
            <a:r>
              <a:rPr lang="fr-FR" sz="2400" dirty="0">
                <a:latin typeface="Arial"/>
                <a:cs typeface="Arial"/>
              </a:rPr>
              <a:t>les approches </a:t>
            </a:r>
            <a:r>
              <a:rPr lang="fr-FR" sz="2400" b="1" dirty="0">
                <a:latin typeface="Arial"/>
                <a:cs typeface="Arial"/>
              </a:rPr>
              <a:t>énergétique</a:t>
            </a:r>
            <a:r>
              <a:rPr lang="fr-FR" sz="2400" dirty="0">
                <a:latin typeface="Arial"/>
                <a:cs typeface="Arial"/>
              </a:rPr>
              <a:t> et </a:t>
            </a:r>
            <a:r>
              <a:rPr lang="fr-FR" sz="2400" b="1" dirty="0">
                <a:latin typeface="Arial"/>
                <a:cs typeface="Arial"/>
              </a:rPr>
              <a:t>dynamique</a:t>
            </a:r>
            <a:r>
              <a:rPr lang="fr-FR" sz="2400" dirty="0">
                <a:latin typeface="Arial"/>
                <a:cs typeface="Arial"/>
              </a:rPr>
              <a:t> doivent être </a:t>
            </a:r>
            <a:r>
              <a:rPr lang="fr-FR" sz="2400" dirty="0" smtClean="0">
                <a:latin typeface="Arial"/>
                <a:cs typeface="Arial"/>
              </a:rPr>
              <a:t>présentes ; la </a:t>
            </a:r>
            <a:r>
              <a:rPr lang="fr-FR" sz="2400" b="1" dirty="0">
                <a:latin typeface="Arial"/>
                <a:cs typeface="Arial"/>
              </a:rPr>
              <a:t>résistance des </a:t>
            </a:r>
            <a:r>
              <a:rPr lang="fr-FR" sz="2400" b="1" dirty="0" smtClean="0">
                <a:latin typeface="Arial"/>
                <a:cs typeface="Arial"/>
              </a:rPr>
              <a:t>matériaux</a:t>
            </a:r>
            <a:r>
              <a:rPr lang="fr-FR" sz="2400" dirty="0" smtClean="0">
                <a:latin typeface="Arial"/>
                <a:cs typeface="Arial"/>
              </a:rPr>
              <a:t> également </a:t>
            </a:r>
            <a:r>
              <a:rPr lang="fr-FR" sz="2400" dirty="0">
                <a:latin typeface="Arial"/>
                <a:cs typeface="Arial"/>
              </a:rPr>
              <a:t>;</a:t>
            </a:r>
          </a:p>
          <a:p>
            <a:pPr>
              <a:lnSpc>
                <a:spcPct val="130000"/>
              </a:lnSpc>
            </a:pPr>
            <a:r>
              <a:rPr lang="fr-FR" sz="2400" dirty="0" smtClean="0">
                <a:latin typeface="Arial"/>
                <a:cs typeface="Arial"/>
              </a:rPr>
              <a:t>– </a:t>
            </a:r>
            <a:r>
              <a:rPr lang="fr-FR" sz="2400" dirty="0">
                <a:latin typeface="Arial"/>
                <a:cs typeface="Arial"/>
              </a:rPr>
              <a:t>le </a:t>
            </a:r>
            <a:r>
              <a:rPr lang="fr-FR" sz="2400" b="1" dirty="0">
                <a:latin typeface="Arial"/>
                <a:cs typeface="Arial"/>
              </a:rPr>
              <a:t>niveau scientifique </a:t>
            </a:r>
            <a:r>
              <a:rPr lang="fr-FR" sz="2400" dirty="0">
                <a:latin typeface="Arial"/>
                <a:cs typeface="Arial"/>
              </a:rPr>
              <a:t>doit apparaître </a:t>
            </a:r>
            <a:r>
              <a:rPr lang="fr-FR" sz="2400" dirty="0" smtClean="0">
                <a:latin typeface="Arial"/>
                <a:cs typeface="Arial"/>
              </a:rPr>
              <a:t>clairement ;</a:t>
            </a:r>
          </a:p>
          <a:p>
            <a:pPr>
              <a:lnSpc>
                <a:spcPct val="130000"/>
              </a:lnSpc>
            </a:pPr>
            <a:r>
              <a:rPr lang="fr-FR" sz="2400" dirty="0">
                <a:latin typeface="Arial"/>
                <a:cs typeface="Arial"/>
              </a:rPr>
              <a:t>–</a:t>
            </a:r>
            <a:r>
              <a:rPr lang="fr-FR" sz="2400" dirty="0" smtClean="0">
                <a:latin typeface="Arial"/>
                <a:cs typeface="Arial"/>
              </a:rPr>
              <a:t> </a:t>
            </a:r>
            <a:r>
              <a:rPr lang="fr-FR" sz="2400" dirty="0">
                <a:latin typeface="Arial"/>
                <a:cs typeface="Arial"/>
              </a:rPr>
              <a:t>m</a:t>
            </a:r>
            <a:r>
              <a:rPr lang="fr-FR" sz="2400" dirty="0" smtClean="0">
                <a:latin typeface="Arial"/>
                <a:cs typeface="Arial"/>
              </a:rPr>
              <a:t>arquer une </a:t>
            </a:r>
            <a:r>
              <a:rPr lang="fr-FR" sz="2400" b="1" dirty="0" smtClean="0">
                <a:latin typeface="Arial"/>
                <a:cs typeface="Arial"/>
              </a:rPr>
              <a:t>rupture</a:t>
            </a:r>
            <a:r>
              <a:rPr lang="fr-FR" sz="2400" dirty="0" smtClean="0">
                <a:latin typeface="Arial"/>
                <a:cs typeface="Arial"/>
              </a:rPr>
              <a:t> avec le format actuel ;</a:t>
            </a:r>
          </a:p>
          <a:p>
            <a:pPr>
              <a:lnSpc>
                <a:spcPct val="130000"/>
              </a:lnSpc>
            </a:pPr>
            <a:r>
              <a:rPr lang="fr-FR" sz="2400" dirty="0" smtClean="0">
                <a:latin typeface="Arial"/>
                <a:cs typeface="Arial"/>
              </a:rPr>
              <a:t>– distinguer les sujets zéros de SI et de STI2D sur le même support.</a:t>
            </a:r>
            <a:endParaRPr lang="fr-FR" sz="2400" dirty="0">
              <a:latin typeface="Arial"/>
              <a:cs typeface="Arial"/>
            </a:endParaRPr>
          </a:p>
        </p:txBody>
      </p:sp>
    </p:spTree>
    <p:extLst>
      <p:ext uri="{BB962C8B-B14F-4D97-AF65-F5344CB8AC3E}">
        <p14:creationId xmlns:p14="http://schemas.microsoft.com/office/powerpoint/2010/main" val="267021022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2859</TotalTime>
  <Words>1333</Words>
  <Application>Microsoft Macintosh PowerPoint</Application>
  <PresentationFormat>Présentation à l'écran (4:3)</PresentationFormat>
  <Paragraphs>289</Paragraphs>
  <Slides>17</Slides>
  <Notes>17</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Samuel VIOLLIN</dc:creator>
  <cp:lastModifiedBy>Philippe Fichou</cp:lastModifiedBy>
  <cp:revision>63</cp:revision>
  <dcterms:created xsi:type="dcterms:W3CDTF">2011-03-20T15:26:50Z</dcterms:created>
  <dcterms:modified xsi:type="dcterms:W3CDTF">2012-03-27T15:48:14Z</dcterms:modified>
</cp:coreProperties>
</file>