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3" r:id="rId4"/>
    <p:sldId id="259" r:id="rId5"/>
    <p:sldId id="260" r:id="rId6"/>
    <p:sldId id="261" r:id="rId7"/>
    <p:sldId id="262" r:id="rId8"/>
    <p:sldId id="288" r:id="rId9"/>
    <p:sldId id="289" r:id="rId10"/>
    <p:sldId id="265" r:id="rId11"/>
    <p:sldId id="266" r:id="rId12"/>
    <p:sldId id="267" r:id="rId13"/>
    <p:sldId id="287" r:id="rId14"/>
    <p:sldId id="268" r:id="rId15"/>
    <p:sldId id="275" r:id="rId16"/>
    <p:sldId id="269" r:id="rId17"/>
    <p:sldId id="279" r:id="rId18"/>
    <p:sldId id="281" r:id="rId19"/>
    <p:sldId id="271" r:id="rId20"/>
    <p:sldId id="278" r:id="rId21"/>
    <p:sldId id="277" r:id="rId22"/>
    <p:sldId id="274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F3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9CEC1A-66E5-4AF6-8866-69862078429A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05A17B-E8D4-482B-9513-DB1DF836FE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5C4055-0752-4777-A4CD-236E913BAE18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3A7ADB-6474-4165-85A3-6833CCB6B2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2AE15C-1635-44F5-98BA-147C812EC0C2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13B1-F98F-4EB6-99E6-14CBFFCD4C10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ECD9-CEB5-42DB-AFC2-A8E0F9190B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BD83-A847-4C22-8157-62AFF83F3B35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577F-FD05-4C10-8C76-E666005036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CEA8-ADA5-499B-9210-4E96E5FBC425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7095-6490-484A-8B95-F4797C6CBE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8E01-E857-40E0-925D-70E46239154E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E975-EEB2-457C-A0C8-E15152F737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C2DD-CB5E-4F9D-BA9B-D12C2B25F341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9D43-3E1A-4502-B07B-39041AE971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5F155-A392-49E3-A411-014BAD3A3144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10D9-ECEC-428D-B316-36E7A816F7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8D10-381E-4D94-99DB-6BDA1D7E6B5B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AC97-F5E8-4858-88BF-06351C7BB9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A8A7-4C65-453C-A443-31E36C3ABCD6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4128-660E-4900-88B9-65EEE1E6DA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7959-3188-49BF-8A37-F26DA5A3D2DF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B8BF-2397-462A-AB2E-389693715A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F13A-09C7-45A9-AAC4-6AF9306CE01B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B167-4B4A-4A57-A66D-94D68A038A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498B-D833-44ED-A311-6C62E6D7033B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263D-4CFF-4976-9662-3DBE7A0F4C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4C122-0977-4038-8FDD-29A0BEE42204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816B-BCE7-4890-BD95-BC9244A090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F276-A999-4373-B258-58A6EB7831AC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3244B-ADA8-4FA8-9D18-179ACFCCC9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46B4-639D-427E-B4EF-BF160AEA33C9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14F0-AE69-4909-AD45-FA866A7C3C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2C57-304D-48FE-AFBF-DE687DD6EFA8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BD7D-B214-451A-81F8-122492A73D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C62B-5306-4C80-9876-C98BB638BC6F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336B-E77B-4C09-871B-F842B18719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1B9D-D96E-41EA-84DC-AD0CB0F052B5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8538-6566-401E-BDE2-39E5175956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A848E-B3C2-4769-85EF-2C78E1552079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79AF-605E-455F-8A88-478455E624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C768-80E3-4D1E-BF42-E798D33DA33A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E014-FFAB-4A10-AEE1-AD763E6ED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0891-3FEE-4851-BC09-EF10BE0470FE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32C2-3C60-432D-A063-2E2547A277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0D280-A3EE-49AC-8017-1ED29AC40BA7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AF9B-1264-4743-94E4-717999D646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DB66-926D-4CB6-A7EB-0664AB03C7CF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7D19-1D47-429B-863C-AD9852F2FF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20000"/>
                <a:lumOff val="80000"/>
                <a:alpha val="24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C368F2-D394-470A-A8B9-ADA1A84AF902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22F74-7A3D-4E5C-9C36-00D6744105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20000"/>
                <a:lumOff val="80000"/>
                <a:alpha val="24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6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331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063C7F-08CD-4E6A-B4F6-E13EB583D81C}" type="datetimeFigureOut">
              <a:rPr lang="fr-FR"/>
              <a:pPr>
                <a:defRPr/>
              </a:pPr>
              <a:t>27/03/2012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F40028-7074-465D-98A0-FC52EB2E62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3321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pcesldm66\Desktop\SSI-SEM_CHA\SSI-SEM-CHA_Sequence\presentation\MOV02753.MP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pcesldm66\Desktop\SSI-SEM_CHA\SSI-SEM-CHA_Sequence\presentation\ChariotGolf_DynHor-MasseBas01.avi" TargetMode="External"/><Relationship Id="rId6" Type="http://schemas.openxmlformats.org/officeDocument/2006/relationships/slide" Target="slide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chariot%20de%20golf.ex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62" y="571480"/>
            <a:ext cx="18473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214291"/>
            <a:ext cx="7759175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Chariot de Golf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Sequence</a:t>
            </a: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fr-FR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pedagogique</a:t>
            </a:r>
            <a:endParaRPr lang="fr-F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De 4 semaines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57625"/>
            <a:ext cx="9144000" cy="3000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27" name="Picture 3" descr="chariot"/>
          <p:cNvPicPr>
            <a:picLocks noChangeAspect="1" noChangeArrowheads="1"/>
          </p:cNvPicPr>
          <p:nvPr/>
        </p:nvPicPr>
        <p:blipFill>
          <a:blip r:embed="rId3" cstate="print"/>
          <a:srcRect l="3667" r="2814" b="1759"/>
          <a:stretch>
            <a:fillRect/>
          </a:stretch>
        </p:blipFill>
        <p:spPr bwMode="auto">
          <a:xfrm>
            <a:off x="3214678" y="3929066"/>
            <a:ext cx="32146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 2" descr="C:\Documents and Settings\gerard\Local Settings\Temporary Internet Files\Content.IE5\ZI0IXHFB\MC900432675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072188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4" cstate="print"/>
          <a:srcRect l="16144" t="14249" r="21323" b="39674"/>
          <a:stretch>
            <a:fillRect/>
          </a:stretch>
        </p:blipFill>
        <p:spPr bwMode="auto">
          <a:xfrm>
            <a:off x="214313" y="214313"/>
            <a:ext cx="4286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5" cstate="print"/>
          <a:srcRect l="16156" t="14397" r="22656" b="40256"/>
          <a:stretch>
            <a:fillRect/>
          </a:stretch>
        </p:blipFill>
        <p:spPr bwMode="auto">
          <a:xfrm>
            <a:off x="214313" y="3357563"/>
            <a:ext cx="42862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ZoneTexte 6"/>
          <p:cNvSpPr txBox="1">
            <a:spLocks noChangeArrowheads="1"/>
          </p:cNvSpPr>
          <p:nvPr/>
        </p:nvSpPr>
        <p:spPr bwMode="auto">
          <a:xfrm>
            <a:off x="571500" y="292893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Valeur de la vitesse obtenue</a:t>
            </a:r>
          </a:p>
        </p:txBody>
      </p:sp>
      <p:sp>
        <p:nvSpPr>
          <p:cNvPr id="37893" name="ZoneTexte 7"/>
          <p:cNvSpPr txBox="1">
            <a:spLocks noChangeArrowheads="1"/>
          </p:cNvSpPr>
          <p:nvPr/>
        </p:nvSpPr>
        <p:spPr bwMode="auto">
          <a:xfrm>
            <a:off x="642938" y="614362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Valeur de la vitesse  après lissage</a:t>
            </a:r>
          </a:p>
        </p:txBody>
      </p:sp>
      <p:pic>
        <p:nvPicPr>
          <p:cNvPr id="9" name="Image 8"/>
          <p:cNvPicPr>
            <a:picLocks noChangeAspect="1" noChangeArrowheads="1"/>
          </p:cNvPicPr>
          <p:nvPr/>
        </p:nvPicPr>
        <p:blipFill>
          <a:blip r:embed="rId6" cstate="print"/>
          <a:srcRect l="15829" t="14432" r="21875" b="39719"/>
          <a:stretch>
            <a:fillRect/>
          </a:stretch>
        </p:blipFill>
        <p:spPr bwMode="auto">
          <a:xfrm>
            <a:off x="4714875" y="214313"/>
            <a:ext cx="4214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ZoneTexte 9"/>
          <p:cNvSpPr txBox="1">
            <a:spLocks noChangeArrowheads="1"/>
          </p:cNvSpPr>
          <p:nvPr/>
        </p:nvSpPr>
        <p:spPr bwMode="auto">
          <a:xfrm>
            <a:off x="4786313" y="300037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Valeur de l’accélération  obtenue</a:t>
            </a:r>
          </a:p>
        </p:txBody>
      </p:sp>
      <p:pic>
        <p:nvPicPr>
          <p:cNvPr id="11" name="Image 10"/>
          <p:cNvPicPr>
            <a:picLocks noChangeAspect="1" noChangeArrowheads="1"/>
          </p:cNvPicPr>
          <p:nvPr/>
        </p:nvPicPr>
        <p:blipFill>
          <a:blip r:embed="rId7" cstate="print"/>
          <a:srcRect l="15758" t="14304" r="21939" b="39799"/>
          <a:stretch>
            <a:fillRect/>
          </a:stretch>
        </p:blipFill>
        <p:spPr bwMode="auto">
          <a:xfrm>
            <a:off x="4643438" y="3357563"/>
            <a:ext cx="42148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ZoneTexte 11"/>
          <p:cNvSpPr txBox="1">
            <a:spLocks noChangeArrowheads="1"/>
          </p:cNvSpPr>
          <p:nvPr/>
        </p:nvSpPr>
        <p:spPr bwMode="auto">
          <a:xfrm>
            <a:off x="4643438" y="621506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Valeur de l’accélération  après lissage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oneTexte 1"/>
          <p:cNvSpPr txBox="1">
            <a:spLocks noChangeArrowheads="1"/>
          </p:cNvSpPr>
          <p:nvPr/>
        </p:nvSpPr>
        <p:spPr bwMode="auto">
          <a:xfrm>
            <a:off x="1331913" y="333375"/>
            <a:ext cx="6624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 PROTOCOLE   MESURES  MASSE ET EFFORT  DE PROPULSION </a:t>
            </a:r>
          </a:p>
        </p:txBody>
      </p:sp>
      <p:pic>
        <p:nvPicPr>
          <p:cNvPr id="38915" name="Image 3" descr="IMG_40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00213"/>
            <a:ext cx="22479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Image 4" descr="IMG_40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700213"/>
            <a:ext cx="4040187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258888" y="4941888"/>
            <a:ext cx="655320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Mesure de la masse en 2 temps avec 2 balances électroniques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oneTexte 1"/>
          <p:cNvSpPr txBox="1">
            <a:spLocks noChangeArrowheads="1"/>
          </p:cNvSpPr>
          <p:nvPr/>
        </p:nvSpPr>
        <p:spPr bwMode="auto">
          <a:xfrm>
            <a:off x="1331913" y="333375"/>
            <a:ext cx="6624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 PROTOCOLE   MESURES  MASSE ET EFFORT  DE PROPULSION </a:t>
            </a:r>
          </a:p>
        </p:txBody>
      </p:sp>
      <p:pic>
        <p:nvPicPr>
          <p:cNvPr id="39938" name="Image 2" descr="C:\Documents and Settings\gerard\Local Settings\Temporary Internet Files\Content.IE5\ZI0IXHFB\MC900432675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929313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339975" y="4797425"/>
            <a:ext cx="4464050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Mesure de la force motrice au démarrage pour 3 réglages de consigne de vitesse</a:t>
            </a:r>
          </a:p>
        </p:txBody>
      </p:sp>
      <p:pic>
        <p:nvPicPr>
          <p:cNvPr id="39940" name="Image 7" descr="IMG_41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628775"/>
            <a:ext cx="338296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http://sauter.eshop.t-online.de/WebRoot/Store7/Shops/Shop34772/4789/224A/25F0/6BFB/0FD0/AC14/500A/A420/FK_6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2133600"/>
            <a:ext cx="12954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643438" y="1052513"/>
            <a:ext cx="3529012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Dynamomètre électronique à mémorisation de valeur crête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Sauter FK 500 (500N max)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00563" y="3860800"/>
            <a:ext cx="3527425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Masse </a:t>
            </a:r>
            <a:r>
              <a:rPr lang="fr-FR" dirty="0" err="1">
                <a:latin typeface="+mn-lt"/>
                <a:cs typeface="+mn-cs"/>
              </a:rPr>
              <a:t>frottantes</a:t>
            </a:r>
            <a:r>
              <a:rPr lang="fr-FR" dirty="0">
                <a:latin typeface="+mn-lt"/>
                <a:cs typeface="+mn-cs"/>
              </a:rPr>
              <a:t> empêchant tout déplacement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3995738" y="3644900"/>
            <a:ext cx="504825" cy="215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771775" y="1916113"/>
            <a:ext cx="1439863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Effort de propulsion </a:t>
            </a:r>
            <a:r>
              <a:rPr lang="fr-FR" dirty="0" smtClean="0">
                <a:latin typeface="+mn-lt"/>
                <a:cs typeface="+mn-cs"/>
              </a:rPr>
              <a:t>77 </a:t>
            </a:r>
            <a:r>
              <a:rPr lang="fr-FR" dirty="0">
                <a:latin typeface="+mn-lt"/>
                <a:cs typeface="+mn-cs"/>
              </a:rPr>
              <a:t>N</a:t>
            </a:r>
          </a:p>
        </p:txBody>
      </p:sp>
      <p:pic>
        <p:nvPicPr>
          <p:cNvPr id="39946" name="Picture 3" descr="C:\Users\Laurent\Desktop\SSI-Mut-CHA\IMG_4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4292600"/>
            <a:ext cx="18319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oneTexte 1"/>
          <p:cNvSpPr txBox="1">
            <a:spLocks noChangeArrowheads="1"/>
          </p:cNvSpPr>
          <p:nvPr/>
        </p:nvSpPr>
        <p:spPr bwMode="auto">
          <a:xfrm>
            <a:off x="1285875" y="714375"/>
            <a:ext cx="6500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B050"/>
                </a:solidFill>
                <a:latin typeface="Calibri" pitchFamily="34" charset="0"/>
              </a:rPr>
              <a:t>           </a:t>
            </a:r>
            <a:r>
              <a:rPr lang="fr-FR" sz="2400" b="1">
                <a:solidFill>
                  <a:srgbClr val="00B050"/>
                </a:solidFill>
                <a:latin typeface="Calibri" pitchFamily="34" charset="0"/>
              </a:rPr>
              <a:t>MESURE ELECTRIQUE DE L ACCELERATION</a:t>
            </a:r>
          </a:p>
        </p:txBody>
      </p:sp>
      <p:sp>
        <p:nvSpPr>
          <p:cNvPr id="40962" name="ZoneTexte 3"/>
          <p:cNvSpPr txBox="1">
            <a:spLocks noChangeArrowheads="1"/>
          </p:cNvSpPr>
          <p:nvPr/>
        </p:nvSpPr>
        <p:spPr bwMode="auto">
          <a:xfrm>
            <a:off x="500063" y="1357313"/>
            <a:ext cx="3429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Calibri" pitchFamily="34" charset="0"/>
              </a:rPr>
              <a:t>Montage expérimental</a:t>
            </a:r>
          </a:p>
          <a:p>
            <a:endParaRPr lang="fr-FR">
              <a:latin typeface="Calibri" pitchFamily="34" charset="0"/>
            </a:endParaRPr>
          </a:p>
        </p:txBody>
      </p:sp>
      <p:pic>
        <p:nvPicPr>
          <p:cNvPr id="40963" name="Picture 2" descr="C:\Users\Gérard\Desktop\DOSSIER CHARIOT DE GOLF TOUT\TP SI CHA\CHARIOT DE GOLF\Cablage\Cablage_1.JPG"/>
          <p:cNvPicPr>
            <a:picLocks noChangeAspect="1" noChangeArrowheads="1"/>
          </p:cNvPicPr>
          <p:nvPr/>
        </p:nvPicPr>
        <p:blipFill>
          <a:blip r:embed="rId2" cstate="print"/>
          <a:srcRect l="9756" r="18700"/>
          <a:stretch>
            <a:fillRect/>
          </a:stretch>
        </p:blipFill>
        <p:spPr bwMode="auto">
          <a:xfrm>
            <a:off x="100013" y="1928813"/>
            <a:ext cx="1685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C:\Users\Gérard\Desktop\DOSSIER CHARIOT DE GOLF TOUT\TP SI CHA\CHARIOT DE GOLF\Cablage\Cablage_3.JPG"/>
          <p:cNvPicPr>
            <a:picLocks noChangeAspect="1" noChangeArrowheads="1"/>
          </p:cNvPicPr>
          <p:nvPr/>
        </p:nvPicPr>
        <p:blipFill>
          <a:blip r:embed="rId3" cstate="print"/>
          <a:srcRect l="6897" b="6250"/>
          <a:stretch>
            <a:fillRect/>
          </a:stretch>
        </p:blipFill>
        <p:spPr bwMode="auto">
          <a:xfrm>
            <a:off x="1857375" y="1928813"/>
            <a:ext cx="21209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C:\Users\Gérard\Desktop\DOSSIER CHARIOT DE GOLF TOUT\TP SI CHA\CHARIOT DE GOLF\Cablage\Cablage_5.JPG"/>
          <p:cNvPicPr>
            <a:picLocks noChangeAspect="1" noChangeArrowheads="1"/>
          </p:cNvPicPr>
          <p:nvPr/>
        </p:nvPicPr>
        <p:blipFill>
          <a:blip r:embed="rId4" cstate="print"/>
          <a:srcRect l="25369"/>
          <a:stretch>
            <a:fillRect/>
          </a:stretch>
        </p:blipFill>
        <p:spPr bwMode="auto">
          <a:xfrm>
            <a:off x="4143375" y="2000250"/>
            <a:ext cx="24574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 descr="C:\Users\Gérard\Desktop\DOSSIER CHARIOT DE GOLF TOUT\TP SI CHA\CHARIOT DE GOLF\Cablage\Cablage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200025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ZoneTexte 12"/>
          <p:cNvSpPr txBox="1">
            <a:spLocks noChangeArrowheads="1"/>
          </p:cNvSpPr>
          <p:nvPr/>
        </p:nvSpPr>
        <p:spPr bwMode="auto">
          <a:xfrm>
            <a:off x="142875" y="57864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Le Boitier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rot="5400000" flipH="1" flipV="1">
            <a:off x="2143126" y="5143500"/>
            <a:ext cx="571500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9" name="ZoneTexte 15"/>
          <p:cNvSpPr txBox="1">
            <a:spLocks noChangeArrowheads="1"/>
          </p:cNvSpPr>
          <p:nvPr/>
        </p:nvSpPr>
        <p:spPr bwMode="auto">
          <a:xfrm>
            <a:off x="1714500" y="5572125"/>
            <a:ext cx="21431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latin typeface="Calibri" pitchFamily="34" charset="0"/>
              </a:rPr>
              <a:t>Connecteur  arrivée des informations du codeur incrémental.</a:t>
            </a:r>
          </a:p>
        </p:txBody>
      </p:sp>
      <p:sp>
        <p:nvSpPr>
          <p:cNvPr id="40970" name="ZoneTexte 17"/>
          <p:cNvSpPr txBox="1">
            <a:spLocks noChangeArrowheads="1"/>
          </p:cNvSpPr>
          <p:nvPr/>
        </p:nvSpPr>
        <p:spPr bwMode="auto">
          <a:xfrm>
            <a:off x="4143375" y="5572125"/>
            <a:ext cx="2214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latin typeface="Calibri" pitchFamily="34" charset="0"/>
              </a:rPr>
              <a:t>Soudure récupération des informations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rot="5400000" flipH="1" flipV="1">
            <a:off x="3929063" y="4429125"/>
            <a:ext cx="1857375" cy="42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2" name="ZoneTexte 20"/>
          <p:cNvSpPr txBox="1">
            <a:spLocks noChangeArrowheads="1"/>
          </p:cNvSpPr>
          <p:nvPr/>
        </p:nvSpPr>
        <p:spPr bwMode="auto">
          <a:xfrm>
            <a:off x="6929438" y="5429250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latin typeface="Calibri" pitchFamily="34" charset="0"/>
              </a:rPr>
              <a:t>Câblage sur le boitier</a:t>
            </a:r>
          </a:p>
        </p:txBody>
      </p:sp>
      <p:pic>
        <p:nvPicPr>
          <p:cNvPr id="40973" name="Image 13" descr="IMG_409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5229225"/>
            <a:ext cx="1831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oneTexte 1"/>
          <p:cNvSpPr txBox="1">
            <a:spLocks noChangeArrowheads="1"/>
          </p:cNvSpPr>
          <p:nvPr/>
        </p:nvSpPr>
        <p:spPr bwMode="auto">
          <a:xfrm>
            <a:off x="357188" y="1285875"/>
            <a:ext cx="3357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Calibri" pitchFamily="34" charset="0"/>
              </a:rPr>
              <a:t>Mesures  </a:t>
            </a:r>
          </a:p>
          <a:p>
            <a:r>
              <a:rPr lang="fr-FR" sz="2400" b="1">
                <a:latin typeface="Calibri" pitchFamily="34" charset="0"/>
              </a:rPr>
              <a:t>a l’oscilloscope</a:t>
            </a:r>
          </a:p>
        </p:txBody>
      </p:sp>
      <p:pic>
        <p:nvPicPr>
          <p:cNvPr id="41986" name="Picture 2" descr="C:\Users\Gérard\Desktop\DOSSIER CHARIOT DE GOLF TOUT\TP SI CHA\CHARIOT DE GOLF\Mesures\Mes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142875"/>
            <a:ext cx="436245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Users\Gérard\Desktop\DOSSIER CHARIOT DE GOLF TOUT\TP SI CHA\CHARIOT DE GOLF\Mesures\Mesure_2.JPG"/>
          <p:cNvPicPr>
            <a:picLocks noChangeAspect="1" noChangeArrowheads="1"/>
          </p:cNvPicPr>
          <p:nvPr/>
        </p:nvPicPr>
        <p:blipFill>
          <a:blip r:embed="rId3" cstate="print"/>
          <a:srcRect l="4839" r="8066"/>
          <a:stretch>
            <a:fillRect/>
          </a:stretch>
        </p:blipFill>
        <p:spPr bwMode="auto">
          <a:xfrm>
            <a:off x="142875" y="3714750"/>
            <a:ext cx="2738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Gérard\Desktop\DOSSIER CHARIOT DE GOLF TOUT\TP SI CHA\CHARIOT DE GOLF\Mesures\Mesure_3.JPG"/>
          <p:cNvPicPr>
            <a:picLocks noChangeAspect="1" noChangeArrowheads="1"/>
          </p:cNvPicPr>
          <p:nvPr/>
        </p:nvPicPr>
        <p:blipFill>
          <a:blip r:embed="rId4" cstate="print"/>
          <a:srcRect l="4839" r="8064" b="6451"/>
          <a:stretch>
            <a:fillRect/>
          </a:stretch>
        </p:blipFill>
        <p:spPr bwMode="auto">
          <a:xfrm>
            <a:off x="3071813" y="3714750"/>
            <a:ext cx="29257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Users\Gérard\Desktop\DOSSIER CHARIOT DE GOLF TOUT\TP SI CHA\CHARIOT DE GOLF\Mesures\Mesure_4.JPG"/>
          <p:cNvPicPr>
            <a:picLocks noChangeAspect="1" noChangeArrowheads="1"/>
          </p:cNvPicPr>
          <p:nvPr/>
        </p:nvPicPr>
        <p:blipFill>
          <a:blip r:embed="rId5" cstate="print"/>
          <a:srcRect l="7259"/>
          <a:stretch>
            <a:fillRect/>
          </a:stretch>
        </p:blipFill>
        <p:spPr bwMode="auto">
          <a:xfrm>
            <a:off x="6143625" y="3714750"/>
            <a:ext cx="29146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ZoneTexte 9"/>
          <p:cNvSpPr txBox="1">
            <a:spLocks noChangeArrowheads="1"/>
          </p:cNvSpPr>
          <p:nvPr/>
        </p:nvSpPr>
        <p:spPr bwMode="auto">
          <a:xfrm>
            <a:off x="428625" y="614362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Evolution de la période au cours de l’accélération : 15,7ms – 7,2 ms – 4,6 ms .</a:t>
            </a:r>
          </a:p>
        </p:txBody>
      </p:sp>
      <p:pic>
        <p:nvPicPr>
          <p:cNvPr id="8" name="Image 4" descr="C:\Documents and Settings\gerard\Local Settings\Temporary Internet Files\Content.IE5\ZI0IXHFB\MC900432675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6072206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oneTexte 1"/>
          <p:cNvSpPr txBox="1">
            <a:spLocks noChangeArrowheads="1"/>
          </p:cNvSpPr>
          <p:nvPr/>
        </p:nvSpPr>
        <p:spPr bwMode="auto">
          <a:xfrm>
            <a:off x="1857375" y="642938"/>
            <a:ext cx="5500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7030A0"/>
                </a:solidFill>
                <a:latin typeface="Calibri" pitchFamily="34" charset="0"/>
              </a:rPr>
              <a:t>ETUDE  DU BASCULEMENT PAR  EXPERIMENTATION</a:t>
            </a:r>
          </a:p>
        </p:txBody>
      </p:sp>
      <p:pic>
        <p:nvPicPr>
          <p:cNvPr id="44034" name="Image 2" descr="C:\Documents and Settings\gerard\Local Settings\Temporary Internet Files\Content.IE5\ZI0IXHFB\MC900432675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786438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OV0275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107156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oneTexte 1"/>
          <p:cNvSpPr txBox="1">
            <a:spLocks noChangeArrowheads="1"/>
          </p:cNvSpPr>
          <p:nvPr/>
        </p:nvSpPr>
        <p:spPr bwMode="auto">
          <a:xfrm>
            <a:off x="1428750" y="285750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             </a:t>
            </a:r>
            <a:r>
              <a:rPr lang="fr-FR" sz="2000" b="1">
                <a:latin typeface="Calibri" pitchFamily="34" charset="0"/>
              </a:rPr>
              <a:t>SIMULATION  DYNAMIQUE  SUR  INVENTOR</a:t>
            </a:r>
          </a:p>
        </p:txBody>
      </p:sp>
      <p:sp>
        <p:nvSpPr>
          <p:cNvPr id="45058" name="ZoneTexte 3"/>
          <p:cNvSpPr txBox="1">
            <a:spLocks noChangeArrowheads="1"/>
          </p:cNvSpPr>
          <p:nvPr/>
        </p:nvSpPr>
        <p:spPr bwMode="auto">
          <a:xfrm>
            <a:off x="3143250" y="357188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  </a:t>
            </a:r>
            <a:r>
              <a:rPr lang="fr-FR" u="sng">
                <a:latin typeface="Calibri" pitchFamily="34" charset="0"/>
              </a:rPr>
              <a:t>Modèle inventor</a:t>
            </a:r>
          </a:p>
          <a:p>
            <a:r>
              <a:rPr lang="fr-FR">
                <a:latin typeface="Calibri" pitchFamily="34" charset="0"/>
              </a:rPr>
              <a:t> </a:t>
            </a:r>
          </a:p>
        </p:txBody>
      </p:sp>
      <p:pic>
        <p:nvPicPr>
          <p:cNvPr id="45059" name="Image 6" descr="C:\Documents and Settings\gerard\Bureau\DOSSIER CHARIOT DE GOLF TOUT\CHA-MaqDyn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857375"/>
            <a:ext cx="3714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ZoneTexte 8"/>
          <p:cNvSpPr txBox="1">
            <a:spLocks noChangeArrowheads="1"/>
          </p:cNvSpPr>
          <p:nvPr/>
        </p:nvSpPr>
        <p:spPr bwMode="auto">
          <a:xfrm>
            <a:off x="468313" y="981075"/>
            <a:ext cx="80327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Le modèle du chariot  se déplace en translation sur un plan fixe mais inclinable.</a:t>
            </a:r>
          </a:p>
          <a:p>
            <a:r>
              <a:rPr lang="fr-FR">
                <a:latin typeface="Calibri" pitchFamily="34" charset="0"/>
              </a:rPr>
              <a:t>La masse de 20 kg  coulisse  sur la colonne liée au châssis selon une contrainte de placage à piloter.</a:t>
            </a:r>
          </a:p>
        </p:txBody>
      </p:sp>
      <p:pic>
        <p:nvPicPr>
          <p:cNvPr id="45061" name="Image 9" descr="C:\Documents and Settings\gerard\Bureau\DOSSIER CHARIOT DE GOLF TOUT\CHA-MaqDy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857375"/>
            <a:ext cx="4100512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 rot="10800000">
            <a:off x="6000750" y="4572000"/>
            <a:ext cx="64293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ZoneTexte 12"/>
          <p:cNvSpPr txBox="1">
            <a:spLocks noChangeArrowheads="1"/>
          </p:cNvSpPr>
          <p:nvPr/>
        </p:nvSpPr>
        <p:spPr bwMode="auto">
          <a:xfrm>
            <a:off x="571500" y="5500688"/>
            <a:ext cx="817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Le déplacement du chariot est piloté par un effort de propulsion placé au centre de l’essieu arrière et d’intensité  identique à la mesure réelle. Toutes les pièces sont caractérisées par leur matériau et masse.</a:t>
            </a:r>
          </a:p>
        </p:txBody>
      </p:sp>
      <p:sp>
        <p:nvSpPr>
          <p:cNvPr id="45064" name="ZoneTexte 13"/>
          <p:cNvSpPr txBox="1">
            <a:spLocks noChangeArrowheads="1"/>
          </p:cNvSpPr>
          <p:nvPr/>
        </p:nvSpPr>
        <p:spPr bwMode="auto">
          <a:xfrm>
            <a:off x="7215188" y="428625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rgbClr val="FF0000"/>
                </a:solidFill>
                <a:latin typeface="Calibri" pitchFamily="34" charset="0"/>
              </a:rPr>
              <a:t>F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oneTexte 1"/>
          <p:cNvSpPr txBox="1">
            <a:spLocks noChangeArrowheads="1"/>
          </p:cNvSpPr>
          <p:nvPr/>
        </p:nvSpPr>
        <p:spPr bwMode="auto">
          <a:xfrm>
            <a:off x="3071813" y="357188"/>
            <a:ext cx="321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         </a:t>
            </a:r>
            <a:r>
              <a:rPr lang="fr-FR" u="sng">
                <a:latin typeface="Calibri" pitchFamily="34" charset="0"/>
              </a:rPr>
              <a:t> Courbes</a:t>
            </a:r>
          </a:p>
        </p:txBody>
      </p:sp>
      <p:sp>
        <p:nvSpPr>
          <p:cNvPr id="46082" name="ZoneTexte 3"/>
          <p:cNvSpPr txBox="1">
            <a:spLocks noChangeArrowheads="1"/>
          </p:cNvSpPr>
          <p:nvPr/>
        </p:nvSpPr>
        <p:spPr bwMode="auto">
          <a:xfrm>
            <a:off x="785813" y="785813"/>
            <a:ext cx="742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libri" pitchFamily="34" charset="0"/>
              </a:rPr>
              <a:t>Après simulation dynamique  nous obtenons  la valeur de l’accélération qui est fonction de l’effort de propulsion </a:t>
            </a:r>
            <a:r>
              <a:rPr lang="fr-FR" dirty="0" smtClean="0">
                <a:latin typeface="Calibri" pitchFamily="34" charset="0"/>
              </a:rPr>
              <a:t>maximum (77N)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46083" name="Image 4" descr="C:\Documents and Settings\gerard\Bureau\DOSSIER CHARIOT DE GOLF TOUT\CHA-Graph-Inc-Bas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557338"/>
            <a:ext cx="24939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Image 5" descr="C:\Documents and Settings\gerard\Bureau\DOSSIER CHARIOT DE GOLF TOUT\CHA-Graph-Inc-BasF0,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484313"/>
            <a:ext cx="46799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hariotGolf_DynHor-MasseBas0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076700"/>
            <a:ext cx="369411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000628" y="3500438"/>
            <a:ext cx="3529012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Evolution des contacts roues/sol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2988" y="3284538"/>
            <a:ext cx="2016125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Accélération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55875" y="4149725"/>
            <a:ext cx="3024188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Animation masse en bas</a:t>
            </a:r>
          </a:p>
        </p:txBody>
      </p:sp>
      <p:pic>
        <p:nvPicPr>
          <p:cNvPr id="46089" name="Image 10" descr="C:\Documents and Settings\gerard\Local Settings\Temporary Internet Files\Content.IE5\ZI0IXHFB\MC900432675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350" y="5876925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age 1" descr="C:\Documents and Settings\gerard\Local Settings\Temporary Internet Files\Content.IE5\ZI0IXHFB\MC900432675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86438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476375" y="333375"/>
            <a:ext cx="62865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 </a:t>
            </a:r>
            <a:r>
              <a:rPr lang="fr-FR" sz="2000" b="1">
                <a:latin typeface="Calibri" pitchFamily="34" charset="0"/>
              </a:rPr>
              <a:t>VERIFIER  LES  PERFORMANCES DU MOTEUR  EN REGIME TRANSITOIRE AU DEMARRAGE EN COTE</a:t>
            </a:r>
          </a:p>
        </p:txBody>
      </p:sp>
      <p:pic>
        <p:nvPicPr>
          <p:cNvPr id="48131" name="Image 3" descr="IMG_409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341438"/>
            <a:ext cx="629602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39750" y="4149725"/>
            <a:ext cx="180022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Démarrage à plat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8313" y="6237288"/>
            <a:ext cx="2159000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Démarrage en côte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850" y="2060575"/>
            <a:ext cx="2160588" cy="641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Courbes de courant et tension moteur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72225" y="4508500"/>
            <a:ext cx="2520950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Masses </a:t>
            </a:r>
            <a:r>
              <a:rPr lang="fr-FR" dirty="0" err="1">
                <a:latin typeface="+mn-lt"/>
                <a:cs typeface="+mn-cs"/>
              </a:rPr>
              <a:t>frottantes</a:t>
            </a:r>
            <a:endParaRPr lang="fr-FR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simulant la composante résistante du poids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59563" y="3213100"/>
            <a:ext cx="936625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Câble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5580063" y="3573463"/>
            <a:ext cx="1079500" cy="9350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41" name="Picture 13" descr="DSCN04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581525"/>
            <a:ext cx="2220913" cy="1665288"/>
          </a:xfrm>
          <a:prstGeom prst="rect">
            <a:avLst/>
          </a:prstGeom>
          <a:noFill/>
        </p:spPr>
      </p:pic>
      <p:pic>
        <p:nvPicPr>
          <p:cNvPr id="48142" name="Picture 14" descr="DSCN04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708275"/>
            <a:ext cx="1944687" cy="14589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oneTexte 1"/>
          <p:cNvSpPr txBox="1">
            <a:spLocks noChangeArrowheads="1"/>
          </p:cNvSpPr>
          <p:nvPr/>
        </p:nvSpPr>
        <p:spPr bwMode="auto">
          <a:xfrm>
            <a:off x="900113" y="692150"/>
            <a:ext cx="6786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          PROGRAMMATION  SUR   MICROCONTROLLEUR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71625"/>
            <a:ext cx="5329238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ZoneTexte 5"/>
          <p:cNvSpPr txBox="1">
            <a:spLocks noChangeArrowheads="1"/>
          </p:cNvSpPr>
          <p:nvPr/>
        </p:nvSpPr>
        <p:spPr bwMode="auto">
          <a:xfrm>
            <a:off x="6000750" y="1428750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Lecture,  analyse d’un algorigramme existant.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403350" y="3357563"/>
            <a:ext cx="295275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oneTexte 3"/>
          <p:cNvSpPr txBox="1">
            <a:spLocks noChangeArrowheads="1"/>
          </p:cNvSpPr>
          <p:nvPr/>
        </p:nvSpPr>
        <p:spPr bwMode="auto">
          <a:xfrm>
            <a:off x="1000125" y="714375"/>
            <a:ext cx="6786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          Eléments du cahier des charges </a:t>
            </a:r>
          </a:p>
        </p:txBody>
      </p:sp>
      <p:sp>
        <p:nvSpPr>
          <p:cNvPr id="29698" name="ZoneTexte 4"/>
          <p:cNvSpPr txBox="1">
            <a:spLocks noChangeArrowheads="1"/>
          </p:cNvSpPr>
          <p:nvPr/>
        </p:nvSpPr>
        <p:spPr bwMode="auto">
          <a:xfrm>
            <a:off x="611188" y="1484313"/>
            <a:ext cx="81375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>
                <a:latin typeface="Calibri" pitchFamily="34" charset="0"/>
              </a:rPr>
              <a:t>Eviter </a:t>
            </a:r>
            <a:r>
              <a:rPr lang="fr-FR" sz="2400" dirty="0" smtClean="0">
                <a:latin typeface="Calibri" pitchFamily="34" charset="0"/>
              </a:rPr>
              <a:t>le </a:t>
            </a:r>
            <a:r>
              <a:rPr lang="fr-FR" sz="2400" dirty="0">
                <a:latin typeface="Calibri" pitchFamily="34" charset="0"/>
              </a:rPr>
              <a:t>basculement </a:t>
            </a:r>
            <a:r>
              <a:rPr lang="fr-FR" sz="2400" dirty="0" smtClean="0">
                <a:latin typeface="Calibri" pitchFamily="34" charset="0"/>
              </a:rPr>
              <a:t>au démarrage</a:t>
            </a:r>
            <a:endParaRPr lang="fr-FR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400" dirty="0">
                <a:latin typeface="Calibri" pitchFamily="34" charset="0"/>
              </a:rPr>
              <a:t>Atteindre  la vitesse maxi  </a:t>
            </a:r>
            <a:r>
              <a:rPr lang="fr-FR" sz="2400" dirty="0" smtClean="0">
                <a:latin typeface="Calibri" pitchFamily="34" charset="0"/>
              </a:rPr>
              <a:t>en pleine </a:t>
            </a:r>
            <a:r>
              <a:rPr lang="fr-FR" sz="2400" dirty="0">
                <a:latin typeface="Calibri" pitchFamily="34" charset="0"/>
              </a:rPr>
              <a:t>charge (sac de 20 kg)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>
                <a:latin typeface="Calibri" pitchFamily="34" charset="0"/>
              </a:rPr>
              <a:t>Monter des pentes d’inclinaison maximale de 15%</a:t>
            </a:r>
          </a:p>
          <a:p>
            <a:endParaRPr lang="fr-FR" sz="2400" dirty="0">
              <a:latin typeface="Calibri" pitchFamily="34" charset="0"/>
            </a:endParaRPr>
          </a:p>
          <a:p>
            <a:endParaRPr lang="fr-FR" sz="2400" dirty="0">
              <a:latin typeface="Calibri" pitchFamily="34" charset="0"/>
            </a:endParaRPr>
          </a:p>
          <a:p>
            <a:endParaRPr lang="fr-FR" sz="2400" dirty="0">
              <a:latin typeface="Calibri" pitchFamily="34" charset="0"/>
            </a:endParaRPr>
          </a:p>
        </p:txBody>
      </p:sp>
      <p:pic>
        <p:nvPicPr>
          <p:cNvPr id="9" name="Picture 3" descr="chariot"/>
          <p:cNvPicPr>
            <a:picLocks noChangeAspect="1" noChangeArrowheads="1"/>
          </p:cNvPicPr>
          <p:nvPr/>
        </p:nvPicPr>
        <p:blipFill>
          <a:blip r:embed="rId2" cstate="print"/>
          <a:srcRect l="3667" r="2814" b="1759"/>
          <a:stretch>
            <a:fillRect/>
          </a:stretch>
        </p:blipFill>
        <p:spPr bwMode="auto">
          <a:xfrm>
            <a:off x="3276600" y="3644900"/>
            <a:ext cx="32146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oneTexte 1"/>
          <p:cNvSpPr txBox="1">
            <a:spLocks noChangeArrowheads="1"/>
          </p:cNvSpPr>
          <p:nvPr/>
        </p:nvSpPr>
        <p:spPr bwMode="auto">
          <a:xfrm>
            <a:off x="900113" y="692150"/>
            <a:ext cx="6786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          PROGRAMMATION  SUR   MICROCONTROLLEUR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972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ZoneTexte 3"/>
          <p:cNvSpPr txBox="1">
            <a:spLocks noChangeArrowheads="1"/>
          </p:cNvSpPr>
          <p:nvPr/>
        </p:nvSpPr>
        <p:spPr bwMode="auto">
          <a:xfrm>
            <a:off x="1258888" y="5013325"/>
            <a:ext cx="633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Simulation du fonctionnement sur ISIS et visualisation de la commande moteur. Calculs .</a:t>
            </a:r>
          </a:p>
        </p:txBody>
      </p:sp>
      <p:sp>
        <p:nvSpPr>
          <p:cNvPr id="50180" name="ZoneTexte 4"/>
          <p:cNvSpPr txBox="1">
            <a:spLocks noChangeArrowheads="1"/>
          </p:cNvSpPr>
          <p:nvPr/>
        </p:nvSpPr>
        <p:spPr bwMode="auto">
          <a:xfrm>
            <a:off x="1258888" y="5661025"/>
            <a:ext cx="6481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Modification des valeurs Ton et Toff, et analyse des résultats.</a:t>
            </a:r>
          </a:p>
        </p:txBody>
      </p:sp>
      <p:sp>
        <p:nvSpPr>
          <p:cNvPr id="50181" name="ZoneTexte 5"/>
          <p:cNvSpPr txBox="1">
            <a:spLocks noChangeArrowheads="1"/>
          </p:cNvSpPr>
          <p:nvPr/>
        </p:nvSpPr>
        <p:spPr bwMode="auto">
          <a:xfrm>
            <a:off x="1331913" y="6021388"/>
            <a:ext cx="6335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Programmation d’une rampe d’accélération.</a:t>
            </a:r>
          </a:p>
        </p:txBody>
      </p:sp>
      <p:pic>
        <p:nvPicPr>
          <p:cNvPr id="50182" name="Image 6" descr="C:\Documents and Settings\gerard\Local Settings\Temporary Internet Files\Content.IE5\ZI0IXHFB\MC900432675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63" y="571500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oneTexte 1"/>
          <p:cNvSpPr txBox="1">
            <a:spLocks noChangeArrowheads="1"/>
          </p:cNvSpPr>
          <p:nvPr/>
        </p:nvSpPr>
        <p:spPr bwMode="auto">
          <a:xfrm>
            <a:off x="1214438" y="5715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        </a:t>
            </a:r>
            <a:r>
              <a:rPr lang="fr-FR" sz="2400" b="1">
                <a:solidFill>
                  <a:srgbClr val="0070C0"/>
                </a:solidFill>
                <a:latin typeface="Calibri" pitchFamily="34" charset="0"/>
              </a:rPr>
              <a:t>SIMULATION  FLASH  DU  CHARIOT  CHARGE </a:t>
            </a:r>
          </a:p>
        </p:txBody>
      </p:sp>
      <p:sp>
        <p:nvSpPr>
          <p:cNvPr id="52227" name="ZoneTexte 3"/>
          <p:cNvSpPr txBox="1">
            <a:spLocks noChangeArrowheads="1"/>
          </p:cNvSpPr>
          <p:nvPr/>
        </p:nvSpPr>
        <p:spPr bwMode="auto">
          <a:xfrm>
            <a:off x="1643063" y="1785938"/>
            <a:ext cx="657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libri" pitchFamily="34" charset="0"/>
                <a:hlinkClick r:id="rId2" action="ppaction://hlinkfile"/>
              </a:rPr>
              <a:t>Animation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4" name="Image 2" descr="C:\Documents and Settings\gerard\Local Settings\Temporary Internet Files\Content.IE5\ZI0IXHFB\MC900432675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786438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00063" y="285750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latin typeface="Calibri" pitchFamily="34" charset="0"/>
              </a:rPr>
              <a:t>SEMAINE 1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42874" y="1571625"/>
            <a:ext cx="2916957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itchFamily="34" charset="0"/>
                <a:hlinkClick r:id="rId2" action="ppaction://hlinksldjump"/>
              </a:rPr>
              <a:t>TP1</a:t>
            </a:r>
            <a:r>
              <a:rPr lang="fr-FR" b="1" dirty="0" smtClean="0">
                <a:latin typeface="Calibri" pitchFamily="34" charset="0"/>
              </a:rPr>
              <a:t>: </a:t>
            </a:r>
            <a:r>
              <a:rPr lang="fr-FR" sz="1700" b="1" dirty="0" smtClean="0">
                <a:latin typeface="Calibri" pitchFamily="34" charset="0"/>
              </a:rPr>
              <a:t>Mesure de l’accélération à partir d’une vidéo </a:t>
            </a:r>
            <a:r>
              <a:rPr lang="fr-FR" sz="1700" b="1" dirty="0">
                <a:latin typeface="Calibri" pitchFamily="34" charset="0"/>
              </a:rPr>
              <a:t>du chariot  </a:t>
            </a:r>
            <a:r>
              <a:rPr lang="fr-FR" sz="1700" b="1" dirty="0" smtClean="0">
                <a:latin typeface="Calibri" pitchFamily="34" charset="0"/>
              </a:rPr>
              <a:t>en charge maxi et du logiciel d’acquisition </a:t>
            </a:r>
            <a:r>
              <a:rPr lang="fr-FR" sz="1700" b="1" dirty="0" err="1" smtClean="0">
                <a:latin typeface="Calibri" pitchFamily="34" charset="0"/>
              </a:rPr>
              <a:t>AviStep</a:t>
            </a:r>
            <a:r>
              <a:rPr lang="fr-FR" sz="1700" b="1" dirty="0" smtClean="0">
                <a:latin typeface="Calibri" pitchFamily="34" charset="0"/>
              </a:rPr>
              <a:t>.</a:t>
            </a:r>
            <a:endParaRPr lang="fr-FR" sz="1700" b="1" dirty="0">
              <a:latin typeface="Calibri" pitchFamily="34" charset="0"/>
            </a:endParaRPr>
          </a:p>
          <a:p>
            <a:endParaRPr lang="fr-FR" b="1" dirty="0" smtClean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r>
              <a:rPr lang="fr-FR" sz="2000" b="1" dirty="0" smtClean="0">
                <a:latin typeface="Calibri" pitchFamily="34" charset="0"/>
                <a:hlinkClick r:id="rId3" action="ppaction://hlinksldjump"/>
              </a:rPr>
              <a:t>TP2</a:t>
            </a:r>
            <a:r>
              <a:rPr lang="fr-FR" b="1" dirty="0" smtClean="0">
                <a:latin typeface="Calibri" pitchFamily="34" charset="0"/>
              </a:rPr>
              <a:t>: </a:t>
            </a:r>
            <a:r>
              <a:rPr lang="fr-FR" b="1" dirty="0">
                <a:latin typeface="Calibri" pitchFamily="34" charset="0"/>
              </a:rPr>
              <a:t>Comparer  </a:t>
            </a:r>
            <a:r>
              <a:rPr lang="fr-FR" b="1" dirty="0" smtClean="0">
                <a:latin typeface="Calibri" pitchFamily="34" charset="0"/>
              </a:rPr>
              <a:t>la </a:t>
            </a:r>
            <a:r>
              <a:rPr lang="fr-FR" b="1" dirty="0">
                <a:latin typeface="Calibri" pitchFamily="34" charset="0"/>
              </a:rPr>
              <a:t>mesure de l’effort de propulsion  </a:t>
            </a:r>
            <a:r>
              <a:rPr lang="fr-FR" b="1" dirty="0" smtClean="0">
                <a:latin typeface="Calibri" pitchFamily="34" charset="0"/>
              </a:rPr>
              <a:t>avec </a:t>
            </a:r>
            <a:r>
              <a:rPr lang="fr-FR" b="1" dirty="0">
                <a:latin typeface="Calibri" pitchFamily="34" charset="0"/>
              </a:rPr>
              <a:t>le modèle théorique  </a:t>
            </a:r>
          </a:p>
          <a:p>
            <a:r>
              <a:rPr lang="fr-FR" b="1" dirty="0">
                <a:latin typeface="Calibri" pitchFamily="34" charset="0"/>
              </a:rPr>
              <a:t>( F = m a </a:t>
            </a:r>
            <a:r>
              <a:rPr lang="fr-FR" b="1" dirty="0" smtClean="0">
                <a:latin typeface="Calibri" pitchFamily="34" charset="0"/>
              </a:rPr>
              <a:t>)</a:t>
            </a:r>
            <a:endParaRPr lang="fr-FR" b="1" dirty="0">
              <a:latin typeface="Calibri" pitchFamily="34" charset="0"/>
            </a:endParaRPr>
          </a:p>
          <a:p>
            <a:endParaRPr lang="fr-FR" b="1" dirty="0" smtClean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r>
              <a:rPr lang="fr-FR" sz="2000" b="1" dirty="0" smtClean="0">
                <a:latin typeface="Calibri" pitchFamily="34" charset="0"/>
                <a:hlinkClick r:id="rId4" action="ppaction://hlinksldjump"/>
              </a:rPr>
              <a:t>TP3</a:t>
            </a:r>
            <a:r>
              <a:rPr lang="fr-FR" b="1" dirty="0" smtClean="0">
                <a:latin typeface="Calibri" pitchFamily="34" charset="0"/>
              </a:rPr>
              <a:t>: </a:t>
            </a:r>
            <a:r>
              <a:rPr lang="fr-FR" sz="1700" b="1" dirty="0" smtClean="0">
                <a:latin typeface="Calibri" pitchFamily="34" charset="0"/>
              </a:rPr>
              <a:t>Mesure </a:t>
            </a:r>
            <a:r>
              <a:rPr lang="fr-FR" sz="1700" b="1" dirty="0">
                <a:latin typeface="Calibri" pitchFamily="34" charset="0"/>
              </a:rPr>
              <a:t>de l’accélération  </a:t>
            </a:r>
            <a:r>
              <a:rPr lang="fr-FR" sz="1700" b="1" dirty="0" smtClean="0">
                <a:latin typeface="Calibri" pitchFamily="34" charset="0"/>
              </a:rPr>
              <a:t>à </a:t>
            </a:r>
            <a:r>
              <a:rPr lang="fr-FR" sz="1700" b="1" dirty="0">
                <a:latin typeface="Calibri" pitchFamily="34" charset="0"/>
              </a:rPr>
              <a:t>partir du codeur incrémental des roues</a:t>
            </a:r>
            <a:r>
              <a:rPr lang="fr-FR" sz="1700" b="1" dirty="0" smtClean="0">
                <a:latin typeface="Calibri" pitchFamily="34" charset="0"/>
              </a:rPr>
              <a:t>.</a:t>
            </a:r>
          </a:p>
          <a:p>
            <a:endParaRPr lang="fr-FR" b="1" dirty="0" smtClean="0">
              <a:latin typeface="Calibri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14313" y="1000125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Séance 1       TP de 2h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13" y="1000125"/>
            <a:ext cx="2428875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203848" y="1556792"/>
            <a:ext cx="27146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u="sng" dirty="0" smtClean="0">
                <a:latin typeface="Calibri" pitchFamily="34" charset="0"/>
              </a:rPr>
              <a:t>Cours </a:t>
            </a:r>
            <a:r>
              <a:rPr lang="fr-FR" b="1" dirty="0" smtClean="0">
                <a:latin typeface="Calibri" pitchFamily="34" charset="0"/>
              </a:rPr>
              <a:t>: PFD appliqué à un système en mouvement </a:t>
            </a:r>
            <a:r>
              <a:rPr lang="fr-FR" b="1" dirty="0">
                <a:latin typeface="Calibri" pitchFamily="34" charset="0"/>
              </a:rPr>
              <a:t>de </a:t>
            </a:r>
            <a:r>
              <a:rPr lang="fr-FR" b="1" dirty="0" smtClean="0">
                <a:latin typeface="Calibri" pitchFamily="34" charset="0"/>
              </a:rPr>
              <a:t>translation.</a:t>
            </a:r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r>
              <a:rPr lang="fr-FR" b="1" u="sng" dirty="0" smtClean="0">
                <a:latin typeface="Calibri" pitchFamily="34" charset="0"/>
              </a:rPr>
              <a:t>Cours</a:t>
            </a:r>
            <a:r>
              <a:rPr lang="fr-FR" b="1" dirty="0" smtClean="0">
                <a:latin typeface="Calibri" pitchFamily="34" charset="0"/>
              </a:rPr>
              <a:t> : architecture des microcontrôleurs  et </a:t>
            </a:r>
            <a:r>
              <a:rPr lang="fr-FR" b="1" u="sng" dirty="0" smtClean="0">
                <a:latin typeface="Calibri" pitchFamily="34" charset="0"/>
              </a:rPr>
              <a:t> </a:t>
            </a:r>
            <a:r>
              <a:rPr lang="fr-FR" b="1" dirty="0" smtClean="0">
                <a:latin typeface="Calibri" pitchFamily="34" charset="0"/>
              </a:rPr>
              <a:t>programmation.</a:t>
            </a:r>
            <a:endParaRPr lang="fr-FR" b="1" u="sng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071813" y="1000125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S</a:t>
            </a:r>
            <a:r>
              <a:rPr lang="fr-FR" b="1" dirty="0">
                <a:latin typeface="Calibri" pitchFamily="34" charset="0"/>
              </a:rPr>
              <a:t>éance 2      Cours  de 2h 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50" y="1000125"/>
            <a:ext cx="2643188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215063" y="10001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Séance 3     TD  de  2 h </a:t>
            </a:r>
            <a:endParaRPr lang="fr-FR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3625" y="1000125"/>
            <a:ext cx="2714625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319882" y="3679031"/>
            <a:ext cx="5359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3214688" y="3714750"/>
            <a:ext cx="5430838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300192" y="1556792"/>
            <a:ext cx="257346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latin typeface="Calibri" pitchFamily="34" charset="0"/>
              </a:rPr>
              <a:t>TD </a:t>
            </a:r>
            <a:r>
              <a:rPr lang="fr-FR" b="1" dirty="0" smtClean="0">
                <a:latin typeface="Calibri" pitchFamily="34" charset="0"/>
              </a:rPr>
              <a:t>: Conclusion suite aux expérimentations en TP et analyse des écarts constatés.</a:t>
            </a:r>
          </a:p>
          <a:p>
            <a:endParaRPr lang="fr-FR" b="1" dirty="0">
              <a:latin typeface="Calibri" pitchFamily="34" charset="0"/>
            </a:endParaRPr>
          </a:p>
          <a:p>
            <a:r>
              <a:rPr lang="fr-FR" b="1" dirty="0" smtClean="0">
                <a:latin typeface="Calibri" pitchFamily="34" charset="0"/>
              </a:rPr>
              <a:t>TD : Algorithmes </a:t>
            </a:r>
          </a:p>
          <a:p>
            <a:r>
              <a:rPr lang="fr-FR" b="1" dirty="0" smtClean="0">
                <a:latin typeface="Calibri" pitchFamily="34" charset="0"/>
              </a:rPr>
              <a:t>paramétrage des registres internes.</a:t>
            </a:r>
          </a:p>
          <a:p>
            <a:endParaRPr lang="fr-FR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00063" y="21431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latin typeface="Calibri" pitchFamily="34" charset="0"/>
              </a:rPr>
              <a:t>SEMAINE 2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07504" y="1412776"/>
            <a:ext cx="292893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latin typeface="Calibri" pitchFamily="34" charset="0"/>
                <a:hlinkClick r:id="rId2" action="ppaction://hlinksldjump"/>
              </a:rPr>
              <a:t>TP4</a:t>
            </a:r>
            <a:r>
              <a:rPr lang="fr-FR" b="1" dirty="0" smtClean="0">
                <a:latin typeface="Calibri" pitchFamily="34" charset="0"/>
              </a:rPr>
              <a:t>: Mise en évidence du phénomène de </a:t>
            </a:r>
            <a:r>
              <a:rPr lang="fr-FR" b="1" dirty="0">
                <a:latin typeface="Calibri" pitchFamily="34" charset="0"/>
              </a:rPr>
              <a:t>basculement par </a:t>
            </a:r>
            <a:r>
              <a:rPr lang="fr-FR" b="1" dirty="0" smtClean="0">
                <a:latin typeface="Calibri" pitchFamily="34" charset="0"/>
              </a:rPr>
              <a:t>expérimentation.</a:t>
            </a:r>
          </a:p>
          <a:p>
            <a:endParaRPr lang="fr-FR" b="1" dirty="0" smtClean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r>
              <a:rPr lang="fr-FR" sz="2000" b="1" dirty="0" smtClean="0">
                <a:latin typeface="Calibri" pitchFamily="34" charset="0"/>
                <a:hlinkClick r:id="rId3" action="ppaction://hlinksldjump"/>
              </a:rPr>
              <a:t>TP5</a:t>
            </a:r>
            <a:r>
              <a:rPr lang="fr-FR" b="1" dirty="0" smtClean="0">
                <a:latin typeface="Calibri" pitchFamily="34" charset="0"/>
              </a:rPr>
              <a:t>: Etude des paramètres influant sur le basculement</a:t>
            </a:r>
          </a:p>
          <a:p>
            <a:r>
              <a:rPr lang="fr-FR" b="1" dirty="0" smtClean="0">
                <a:latin typeface="Calibri" pitchFamily="34" charset="0"/>
              </a:rPr>
              <a:t>par simulation dynamique sur modeleur 3D.</a:t>
            </a:r>
          </a:p>
          <a:p>
            <a:endParaRPr lang="fr-FR" b="1" u="sng" dirty="0" smtClean="0">
              <a:latin typeface="Calibri" pitchFamily="34" charset="0"/>
            </a:endParaRPr>
          </a:p>
          <a:p>
            <a:r>
              <a:rPr lang="fr-FR" sz="2000" b="1" dirty="0" smtClean="0">
                <a:latin typeface="Calibri" pitchFamily="34" charset="0"/>
                <a:hlinkClick r:id="rId4" action="ppaction://hlinksldjump"/>
              </a:rPr>
              <a:t>TP 6</a:t>
            </a:r>
            <a:r>
              <a:rPr lang="fr-FR" b="1" dirty="0" smtClean="0">
                <a:latin typeface="Calibri" pitchFamily="34" charset="0"/>
              </a:rPr>
              <a:t>: Etude de l’influence de l’inclinaison de la pente sur le basculement par simulation du PFD.</a:t>
            </a:r>
          </a:p>
          <a:p>
            <a:endParaRPr lang="fr-FR" b="1" u="sng" dirty="0">
              <a:latin typeface="Calibri" pitchFamily="34" charset="0"/>
            </a:endParaRPr>
          </a:p>
          <a:p>
            <a:endParaRPr lang="fr-FR" sz="1000" b="1" dirty="0">
              <a:latin typeface="Calibri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85750" y="78581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Séance 1       TP de 2h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785813"/>
            <a:ext cx="2428875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131840" y="1412776"/>
            <a:ext cx="27146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u="sng" dirty="0" smtClean="0">
                <a:latin typeface="Calibri" pitchFamily="34" charset="0"/>
              </a:rPr>
              <a:t>Cours</a:t>
            </a:r>
            <a:r>
              <a:rPr lang="fr-FR" b="1" dirty="0" smtClean="0">
                <a:latin typeface="Calibri" pitchFamily="34" charset="0"/>
              </a:rPr>
              <a:t> : PFD appliqué à un système en</a:t>
            </a:r>
            <a:endParaRPr lang="fr-FR" b="1" dirty="0">
              <a:latin typeface="Calibri" pitchFamily="34" charset="0"/>
            </a:endParaRPr>
          </a:p>
          <a:p>
            <a:r>
              <a:rPr lang="fr-FR" b="1" dirty="0" smtClean="0">
                <a:latin typeface="Calibri" pitchFamily="34" charset="0"/>
              </a:rPr>
              <a:t>mouvement </a:t>
            </a:r>
            <a:r>
              <a:rPr lang="fr-FR" b="1" dirty="0">
                <a:latin typeface="Calibri" pitchFamily="34" charset="0"/>
              </a:rPr>
              <a:t>de </a:t>
            </a:r>
            <a:r>
              <a:rPr lang="fr-FR" b="1" dirty="0" smtClean="0">
                <a:latin typeface="Calibri" pitchFamily="34" charset="0"/>
              </a:rPr>
              <a:t>rotation</a:t>
            </a:r>
            <a:endParaRPr lang="fr-FR" b="1" dirty="0">
              <a:latin typeface="Calibri" pitchFamily="34" charset="0"/>
            </a:endParaRPr>
          </a:p>
          <a:p>
            <a:endParaRPr lang="fr-FR" b="1" dirty="0" smtClean="0">
              <a:latin typeface="Calibri" pitchFamily="34" charset="0"/>
            </a:endParaRPr>
          </a:p>
          <a:p>
            <a:r>
              <a:rPr lang="fr-FR" b="1" u="sng" dirty="0" smtClean="0">
                <a:latin typeface="Calibri" pitchFamily="34" charset="0"/>
              </a:rPr>
              <a:t>Cours</a:t>
            </a:r>
            <a:r>
              <a:rPr lang="fr-FR" b="1" dirty="0" smtClean="0">
                <a:latin typeface="Calibri" pitchFamily="34" charset="0"/>
              </a:rPr>
              <a:t> : Programmation des registres d’un microcontrôleur</a:t>
            </a: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071813" y="78581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 </a:t>
            </a:r>
            <a:r>
              <a:rPr lang="fr-FR">
                <a:latin typeface="Calibri" pitchFamily="34" charset="0"/>
              </a:rPr>
              <a:t>S</a:t>
            </a:r>
            <a:r>
              <a:rPr lang="fr-FR" b="1">
                <a:latin typeface="Calibri" pitchFamily="34" charset="0"/>
              </a:rPr>
              <a:t>éance 2      Cours  de 2h </a:t>
            </a:r>
            <a:endParaRPr lang="fr-FR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50" y="785813"/>
            <a:ext cx="2643188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286500" y="7858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Séance 3     TD  de  2 h </a:t>
            </a:r>
            <a:endParaRPr lang="fr-FR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3625" y="785813"/>
            <a:ext cx="2714625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322263" y="3749675"/>
            <a:ext cx="535781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3143250" y="3786188"/>
            <a:ext cx="5573713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156176" y="1412776"/>
            <a:ext cx="26642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itchFamily="34" charset="0"/>
              </a:rPr>
              <a:t>TD : Conclusion suite aux expérimentation et simulations en TP,  analyse des écarts avec le </a:t>
            </a:r>
            <a:r>
              <a:rPr lang="fr-FR" b="1" dirty="0" err="1" smtClean="0">
                <a:latin typeface="Calibri" pitchFamily="34" charset="0"/>
              </a:rPr>
              <a:t>CdCF</a:t>
            </a:r>
            <a:endParaRPr lang="fr-FR" b="1" dirty="0" smtClean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r>
              <a:rPr lang="fr-FR" b="1" dirty="0" smtClean="0">
                <a:latin typeface="Calibri" pitchFamily="34" charset="0"/>
              </a:rPr>
              <a:t>TD  : Programmation</a:t>
            </a:r>
          </a:p>
          <a:p>
            <a:r>
              <a:rPr lang="fr-FR" b="1" dirty="0" smtClean="0">
                <a:latin typeface="Calibri" pitchFamily="34" charset="0"/>
              </a:rPr>
              <a:t>d’une rampe d’accélération </a:t>
            </a:r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00063" y="21431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latin typeface="Calibri" pitchFamily="34" charset="0"/>
              </a:rPr>
              <a:t>SEMAINE 3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79512" y="1412776"/>
            <a:ext cx="3000365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itchFamily="34" charset="0"/>
                <a:hlinkClick r:id="rId2" action="ppaction://hlinksldjump"/>
              </a:rPr>
              <a:t>TP7</a:t>
            </a:r>
            <a:r>
              <a:rPr lang="fr-FR" u="sng" dirty="0" smtClean="0">
                <a:latin typeface="Calibri" pitchFamily="34" charset="0"/>
              </a:rPr>
              <a:t>: </a:t>
            </a:r>
            <a:r>
              <a:rPr lang="fr-FR" b="1" dirty="0" smtClean="0">
                <a:latin typeface="Calibri" pitchFamily="34" charset="0"/>
              </a:rPr>
              <a:t>Programmation </a:t>
            </a:r>
            <a:r>
              <a:rPr lang="fr-FR" b="1" dirty="0">
                <a:latin typeface="Calibri" pitchFamily="34" charset="0"/>
              </a:rPr>
              <a:t>sur microcontrôleur  d’une rampe </a:t>
            </a:r>
            <a:r>
              <a:rPr lang="fr-FR" b="1" dirty="0" smtClean="0">
                <a:latin typeface="Calibri" pitchFamily="34" charset="0"/>
              </a:rPr>
              <a:t>pour éviter le basculement.</a:t>
            </a:r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r>
              <a:rPr lang="fr-FR" sz="2000" b="1" dirty="0" smtClean="0">
                <a:latin typeface="Calibri" pitchFamily="34" charset="0"/>
                <a:hlinkClick r:id="rId3" action="ppaction://hlinksldjump"/>
              </a:rPr>
              <a:t>TP8</a:t>
            </a:r>
            <a:r>
              <a:rPr lang="fr-FR" b="1" dirty="0" smtClean="0">
                <a:latin typeface="Calibri" pitchFamily="34" charset="0"/>
              </a:rPr>
              <a:t>: Vérifier les performances du moteur en condition extrême de franchissement.</a:t>
            </a:r>
            <a:endParaRPr lang="fr-FR" sz="1100" b="1" dirty="0" smtClean="0">
              <a:latin typeface="Calibri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85750" y="78581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Séance 1       TP de 2h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785813"/>
            <a:ext cx="2428875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131840" y="1412776"/>
            <a:ext cx="27146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u="sng" dirty="0">
                <a:latin typeface="Calibri" pitchFamily="34" charset="0"/>
              </a:rPr>
              <a:t>Cours</a:t>
            </a:r>
            <a:r>
              <a:rPr lang="fr-FR" b="1" dirty="0">
                <a:latin typeface="Calibri" pitchFamily="34" charset="0"/>
              </a:rPr>
              <a:t> : </a:t>
            </a:r>
            <a:r>
              <a:rPr lang="fr-FR" b="1" dirty="0" smtClean="0">
                <a:latin typeface="Calibri" pitchFamily="34" charset="0"/>
              </a:rPr>
              <a:t>inertie </a:t>
            </a:r>
            <a:r>
              <a:rPr lang="fr-FR" b="1" dirty="0">
                <a:latin typeface="Calibri" pitchFamily="34" charset="0"/>
              </a:rPr>
              <a:t>équivalente d’un système ramenée sur l’arbre moteur .</a:t>
            </a:r>
          </a:p>
          <a:p>
            <a:endParaRPr lang="fr-FR" b="1" dirty="0">
              <a:latin typeface="Calibri" pitchFamily="34" charset="0"/>
            </a:endParaRPr>
          </a:p>
          <a:p>
            <a:r>
              <a:rPr lang="fr-FR" b="1" u="sng" dirty="0" smtClean="0">
                <a:latin typeface="Calibri" pitchFamily="34" charset="0"/>
              </a:rPr>
              <a:t>Cours</a:t>
            </a:r>
            <a:r>
              <a:rPr lang="fr-FR" b="1" dirty="0" smtClean="0">
                <a:latin typeface="Calibri" pitchFamily="34" charset="0"/>
              </a:rPr>
              <a:t> : Modèle électrique du moteur CC en régime transitoire.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071813" y="78581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 </a:t>
            </a:r>
            <a:r>
              <a:rPr lang="fr-FR">
                <a:latin typeface="Calibri" pitchFamily="34" charset="0"/>
              </a:rPr>
              <a:t>S</a:t>
            </a:r>
            <a:r>
              <a:rPr lang="fr-FR" b="1">
                <a:latin typeface="Calibri" pitchFamily="34" charset="0"/>
              </a:rPr>
              <a:t>éance 2      Cours  de 2h </a:t>
            </a:r>
            <a:endParaRPr lang="fr-FR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50" y="785813"/>
            <a:ext cx="2643188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286500" y="7858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Séance 3     TD  de  2 h </a:t>
            </a:r>
            <a:endParaRPr lang="fr-FR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3625" y="785813"/>
            <a:ext cx="2714625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322263" y="3749675"/>
            <a:ext cx="535781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3143250" y="3786188"/>
            <a:ext cx="5573713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084168" y="1412776"/>
            <a:ext cx="26642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itchFamily="34" charset="0"/>
              </a:rPr>
              <a:t>TD </a:t>
            </a:r>
            <a:r>
              <a:rPr lang="fr-FR" b="1" dirty="0">
                <a:latin typeface="Calibri" pitchFamily="34" charset="0"/>
              </a:rPr>
              <a:t>sur le chariot de golf : Inertie équivalente </a:t>
            </a:r>
          </a:p>
          <a:p>
            <a:endParaRPr lang="fr-FR" b="1" dirty="0">
              <a:latin typeface="Calibri" pitchFamily="34" charset="0"/>
            </a:endParaRPr>
          </a:p>
          <a:p>
            <a:r>
              <a:rPr lang="fr-FR" b="1" dirty="0" smtClean="0">
                <a:latin typeface="Calibri" pitchFamily="34" charset="0"/>
              </a:rPr>
              <a:t>TD Destructeur d’aiguilles:</a:t>
            </a:r>
          </a:p>
          <a:p>
            <a:r>
              <a:rPr lang="fr-FR" b="1" dirty="0" smtClean="0">
                <a:latin typeface="Calibri" pitchFamily="34" charset="0"/>
              </a:rPr>
              <a:t>Relevé U,I et recherche des paramètres du moteur.</a:t>
            </a:r>
          </a:p>
          <a:p>
            <a:endParaRPr lang="fr-FR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00063" y="21431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latin typeface="Calibri" pitchFamily="34" charset="0"/>
              </a:rPr>
              <a:t>SEMAINE 4</a:t>
            </a:r>
          </a:p>
        </p:txBody>
      </p:sp>
      <p:sp>
        <p:nvSpPr>
          <p:cNvPr id="33794" name="ZoneTexte 2"/>
          <p:cNvSpPr txBox="1">
            <a:spLocks noChangeArrowheads="1"/>
          </p:cNvSpPr>
          <p:nvPr/>
        </p:nvSpPr>
        <p:spPr bwMode="auto">
          <a:xfrm>
            <a:off x="142875" y="1285875"/>
            <a:ext cx="28575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000" b="1">
              <a:latin typeface="Calibri" pitchFamily="34" charset="0"/>
            </a:endParaRPr>
          </a:p>
          <a:p>
            <a:endParaRPr lang="fr-FR" b="1">
              <a:latin typeface="Calibri" pitchFamily="34" charset="0"/>
            </a:endParaRPr>
          </a:p>
          <a:p>
            <a:endParaRPr lang="fr-FR" b="1">
              <a:latin typeface="Calibri" pitchFamily="34" charset="0"/>
            </a:endParaRPr>
          </a:p>
          <a:p>
            <a:endParaRPr lang="fr-FR" b="1">
              <a:latin typeface="Calibri" pitchFamily="34" charset="0"/>
            </a:endParaRPr>
          </a:p>
          <a:p>
            <a:endParaRPr lang="fr-FR" b="1">
              <a:latin typeface="Calibri" pitchFamily="34" charset="0"/>
            </a:endParaRPr>
          </a:p>
          <a:p>
            <a:endParaRPr lang="fr-FR" b="1">
              <a:latin typeface="Calibri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2875" y="785813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alibri" pitchFamily="34" charset="0"/>
              </a:rPr>
              <a:t> Séance 1   Synthèse </a:t>
            </a:r>
            <a:r>
              <a:rPr lang="fr-FR" b="1" dirty="0" smtClean="0">
                <a:latin typeface="Calibri" pitchFamily="34" charset="0"/>
              </a:rPr>
              <a:t>  </a:t>
            </a:r>
            <a:r>
              <a:rPr lang="fr-FR" b="1" dirty="0">
                <a:latin typeface="Calibri" pitchFamily="34" charset="0"/>
              </a:rPr>
              <a:t>2h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13" y="785813"/>
            <a:ext cx="2643187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071813" y="78581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S</a:t>
            </a:r>
            <a:r>
              <a:rPr lang="fr-FR" b="1" dirty="0">
                <a:latin typeface="Calibri" pitchFamily="34" charset="0"/>
              </a:rPr>
              <a:t>éance 2      </a:t>
            </a:r>
            <a:r>
              <a:rPr lang="fr-FR" b="1" dirty="0" smtClean="0">
                <a:latin typeface="Calibri" pitchFamily="34" charset="0"/>
              </a:rPr>
              <a:t>Evaluation 2h 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50" y="785813"/>
            <a:ext cx="2643188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286500" y="785813"/>
            <a:ext cx="257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alibri" pitchFamily="34" charset="0"/>
              </a:rPr>
              <a:t>Séance 3   </a:t>
            </a:r>
            <a:r>
              <a:rPr lang="fr-FR" b="1" dirty="0" smtClean="0">
                <a:latin typeface="Calibri" pitchFamily="34" charset="0"/>
              </a:rPr>
              <a:t>2h 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6176" y="764704"/>
            <a:ext cx="271462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322263" y="3749675"/>
            <a:ext cx="535781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3143250" y="3786188"/>
            <a:ext cx="5573713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156176" y="1340768"/>
            <a:ext cx="273630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itchFamily="34" charset="0"/>
              </a:rPr>
              <a:t>Correction de l’évaluation .</a:t>
            </a:r>
          </a:p>
          <a:p>
            <a:endParaRPr lang="fr-FR" b="1" dirty="0" smtClean="0">
              <a:latin typeface="Calibri" pitchFamily="34" charset="0"/>
            </a:endParaRPr>
          </a:p>
          <a:p>
            <a:r>
              <a:rPr lang="fr-FR" b="1" dirty="0" smtClean="0">
                <a:latin typeface="Calibri" pitchFamily="34" charset="0"/>
              </a:rPr>
              <a:t>TD </a:t>
            </a:r>
            <a:r>
              <a:rPr lang="fr-FR" b="1" dirty="0">
                <a:latin typeface="Calibri" pitchFamily="34" charset="0"/>
              </a:rPr>
              <a:t>a</a:t>
            </a:r>
            <a:r>
              <a:rPr lang="fr-FR" b="1" dirty="0" smtClean="0">
                <a:latin typeface="Calibri" pitchFamily="34" charset="0"/>
              </a:rPr>
              <a:t>pprofondissement </a:t>
            </a:r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  <a:p>
            <a:endParaRPr lang="fr-FR" b="1" dirty="0">
              <a:latin typeface="Calibri" pitchFamily="34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51520" y="1412776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latin typeface="Calibri" pitchFamily="34" charset="0"/>
              </a:rPr>
              <a:t>Synthèse  de la séquence 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275856" y="1412776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alibri" pitchFamily="34" charset="0"/>
              </a:rPr>
              <a:t>Evaluation</a:t>
            </a:r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74712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ZoneTexte 2"/>
          <p:cNvSpPr txBox="1">
            <a:spLocks noChangeArrowheads="1"/>
          </p:cNvSpPr>
          <p:nvPr/>
        </p:nvSpPr>
        <p:spPr bwMode="auto">
          <a:xfrm>
            <a:off x="2771775" y="1557338"/>
            <a:ext cx="482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Page 14 du dossier technique industriel </a:t>
            </a:r>
          </a:p>
        </p:txBody>
      </p:sp>
      <p:sp>
        <p:nvSpPr>
          <p:cNvPr id="34819" name="ZoneTexte 3"/>
          <p:cNvSpPr txBox="1">
            <a:spLocks noChangeArrowheads="1"/>
          </p:cNvSpPr>
          <p:nvPr/>
        </p:nvSpPr>
        <p:spPr bwMode="auto">
          <a:xfrm>
            <a:off x="2339975" y="3860800"/>
            <a:ext cx="4824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600">
                <a:latin typeface="Calibri" pitchFamily="34" charset="0"/>
              </a:rPr>
              <a:t>Courant et tension moteur</a:t>
            </a:r>
          </a:p>
          <a:p>
            <a:pPr>
              <a:buFont typeface="Arial" charset="0"/>
              <a:buChar char="•"/>
            </a:pPr>
            <a:r>
              <a:rPr lang="fr-FR" sz="1600">
                <a:latin typeface="Calibri" pitchFamily="34" charset="0"/>
              </a:rPr>
              <a:t>Signal Consigne Hacheur série</a:t>
            </a:r>
          </a:p>
          <a:p>
            <a:pPr>
              <a:buFont typeface="Arial" charset="0"/>
              <a:buChar char="•"/>
            </a:pPr>
            <a:r>
              <a:rPr lang="fr-FR" sz="1600">
                <a:latin typeface="Calibri" pitchFamily="34" charset="0"/>
              </a:rPr>
              <a:t>Tension batterie</a:t>
            </a:r>
          </a:p>
        </p:txBody>
      </p:sp>
      <p:sp>
        <p:nvSpPr>
          <p:cNvPr id="34820" name="ZoneTexte 4"/>
          <p:cNvSpPr txBox="1">
            <a:spLocks noChangeArrowheads="1"/>
          </p:cNvSpPr>
          <p:nvPr/>
        </p:nvSpPr>
        <p:spPr bwMode="auto">
          <a:xfrm>
            <a:off x="2339975" y="5300663"/>
            <a:ext cx="4824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600">
                <a:latin typeface="Calibri" pitchFamily="34" charset="0"/>
              </a:rPr>
              <a:t>Modèle cinématique sous Inventor et Solidworks</a:t>
            </a:r>
          </a:p>
          <a:p>
            <a:pPr>
              <a:buFont typeface="Arial" charset="0"/>
              <a:buChar char="•"/>
            </a:pPr>
            <a:r>
              <a:rPr lang="fr-FR" sz="1600">
                <a:latin typeface="Calibri" pitchFamily="34" charset="0"/>
              </a:rPr>
              <a:t>Logique de commande sous Flowcode</a:t>
            </a:r>
          </a:p>
        </p:txBody>
      </p:sp>
      <p:sp>
        <p:nvSpPr>
          <p:cNvPr id="34821" name="ZoneTexte 5"/>
          <p:cNvSpPr txBox="1">
            <a:spLocks noChangeArrowheads="1"/>
          </p:cNvSpPr>
          <p:nvPr/>
        </p:nvSpPr>
        <p:spPr bwMode="auto">
          <a:xfrm>
            <a:off x="1476375" y="981075"/>
            <a:ext cx="3527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FFFF00"/>
                </a:solidFill>
                <a:latin typeface="Calibri" pitchFamily="34" charset="0"/>
              </a:rPr>
              <a:t>Chariot de golf electrolem 120C </a:t>
            </a:r>
          </a:p>
        </p:txBody>
      </p:sp>
      <p:sp>
        <p:nvSpPr>
          <p:cNvPr id="34822" name="ZoneTexte 6"/>
          <p:cNvSpPr txBox="1">
            <a:spLocks noChangeArrowheads="1"/>
          </p:cNvSpPr>
          <p:nvPr/>
        </p:nvSpPr>
        <p:spPr bwMode="auto">
          <a:xfrm>
            <a:off x="1476375" y="1268413"/>
            <a:ext cx="3527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FFFF00"/>
                </a:solidFill>
                <a:latin typeface="Calibri" pitchFamily="34" charset="0"/>
              </a:rPr>
              <a:t>Loisir et confort</a:t>
            </a:r>
          </a:p>
        </p:txBody>
      </p:sp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844675"/>
            <a:ext cx="51847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74871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ZoneTexte 2"/>
          <p:cNvSpPr txBox="1">
            <a:spLocks noChangeArrowheads="1"/>
          </p:cNvSpPr>
          <p:nvPr/>
        </p:nvSpPr>
        <p:spPr bwMode="auto">
          <a:xfrm>
            <a:off x="1547813" y="549275"/>
            <a:ext cx="3529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FFFF00"/>
                </a:solidFill>
                <a:latin typeface="Calibri" pitchFamily="34" charset="0"/>
              </a:rPr>
              <a:t>Chariot de golf electrolem 120C </a:t>
            </a:r>
          </a:p>
        </p:txBody>
      </p:sp>
      <p:sp>
        <p:nvSpPr>
          <p:cNvPr id="35843" name="ZoneTexte 3"/>
          <p:cNvSpPr txBox="1">
            <a:spLocks noChangeArrowheads="1"/>
          </p:cNvSpPr>
          <p:nvPr/>
        </p:nvSpPr>
        <p:spPr bwMode="auto">
          <a:xfrm>
            <a:off x="1547813" y="836613"/>
            <a:ext cx="3529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FFFF00"/>
                </a:solidFill>
                <a:latin typeface="Calibri" pitchFamily="34" charset="0"/>
              </a:rPr>
              <a:t>Loisir et confort</a:t>
            </a:r>
          </a:p>
        </p:txBody>
      </p:sp>
      <p:sp>
        <p:nvSpPr>
          <p:cNvPr id="35844" name="ZoneTexte 4"/>
          <p:cNvSpPr txBox="1">
            <a:spLocks noChangeArrowheads="1"/>
          </p:cNvSpPr>
          <p:nvPr/>
        </p:nvSpPr>
        <p:spPr bwMode="auto">
          <a:xfrm>
            <a:off x="2627313" y="1268413"/>
            <a:ext cx="6048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600">
                <a:latin typeface="Calibri" pitchFamily="34" charset="0"/>
              </a:rPr>
              <a:t>Dynamomètre électronique à mémorisation de valeur crête 500N max</a:t>
            </a:r>
          </a:p>
          <a:p>
            <a:pPr>
              <a:buFont typeface="Arial" charset="0"/>
              <a:buChar char="•"/>
            </a:pPr>
            <a:r>
              <a:rPr lang="fr-FR" sz="1600">
                <a:latin typeface="Calibri" pitchFamily="34" charset="0"/>
              </a:rPr>
              <a:t>Balance électronique  « domestique »</a:t>
            </a:r>
          </a:p>
          <a:p>
            <a:pPr>
              <a:buFont typeface="Arial" charset="0"/>
              <a:buChar char="•"/>
            </a:pPr>
            <a:r>
              <a:rPr lang="fr-FR" sz="1600">
                <a:latin typeface="Calibri" pitchFamily="34" charset="0"/>
              </a:rPr>
              <a:t>Ensemble de masse 4 × 5kg + support (voir nouveau TP2)</a:t>
            </a:r>
          </a:p>
          <a:p>
            <a:pPr>
              <a:buFont typeface="Arial" charset="0"/>
              <a:buChar char="•"/>
            </a:pPr>
            <a:r>
              <a:rPr lang="fr-FR" sz="1600">
                <a:latin typeface="Calibri" pitchFamily="34" charset="0"/>
              </a:rPr>
              <a:t>Carte de module puissance modifiée pour l’acquisition de la vitesse des roues (voir nouveau TP3)</a:t>
            </a:r>
          </a:p>
          <a:p>
            <a:pPr>
              <a:buFont typeface="Arial" charset="0"/>
              <a:buChar char="•"/>
            </a:pPr>
            <a:endParaRPr lang="fr-FR" sz="1600">
              <a:latin typeface="Calibri" pitchFamily="34" charset="0"/>
            </a:endParaRPr>
          </a:p>
        </p:txBody>
      </p:sp>
      <p:sp>
        <p:nvSpPr>
          <p:cNvPr id="35845" name="ZoneTexte 5"/>
          <p:cNvSpPr txBox="1">
            <a:spLocks noChangeArrowheads="1"/>
          </p:cNvSpPr>
          <p:nvPr/>
        </p:nvSpPr>
        <p:spPr bwMode="auto">
          <a:xfrm>
            <a:off x="2627313" y="4005263"/>
            <a:ext cx="6048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600">
                <a:latin typeface="Calibri" pitchFamily="34" charset="0"/>
              </a:rPr>
              <a:t>Modèle dynamique sous Inventor (fait pour le nouveau TP5)</a:t>
            </a:r>
          </a:p>
          <a:p>
            <a:pPr>
              <a:buFont typeface="Arial" charset="0"/>
              <a:buChar char="•"/>
            </a:pPr>
            <a:r>
              <a:rPr lang="fr-FR" sz="1600">
                <a:latin typeface="Calibri" pitchFamily="34" charset="0"/>
              </a:rPr>
              <a:t>Modèle de la carte électronique de commande ISIS/Proteus (fait pour le nouveau TP6)</a:t>
            </a:r>
          </a:p>
          <a:p>
            <a:pPr>
              <a:buFont typeface="Arial" charset="0"/>
              <a:buChar char="•"/>
            </a:pPr>
            <a:endParaRPr lang="fr-FR" sz="160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 3"/>
          <p:cNvPicPr>
            <a:picLocks noChangeAspect="1" noChangeArrowheads="1"/>
          </p:cNvPicPr>
          <p:nvPr/>
        </p:nvPicPr>
        <p:blipFill>
          <a:blip r:embed="rId2" cstate="print"/>
          <a:srcRect t="3728" r="33958" b="3824"/>
          <a:stretch>
            <a:fillRect/>
          </a:stretch>
        </p:blipFill>
        <p:spPr bwMode="auto">
          <a:xfrm>
            <a:off x="142875" y="2643188"/>
            <a:ext cx="43576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Image 5"/>
          <p:cNvPicPr>
            <a:picLocks noChangeAspect="1" noChangeArrowheads="1"/>
          </p:cNvPicPr>
          <p:nvPr/>
        </p:nvPicPr>
        <p:blipFill>
          <a:blip r:embed="rId3" cstate="print"/>
          <a:srcRect t="4706" r="33859" b="3529"/>
          <a:stretch>
            <a:fillRect/>
          </a:stretch>
        </p:blipFill>
        <p:spPr bwMode="auto">
          <a:xfrm>
            <a:off x="4714875" y="2643188"/>
            <a:ext cx="4286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ZoneTexte 6"/>
          <p:cNvSpPr txBox="1">
            <a:spLocks noChangeArrowheads="1"/>
          </p:cNvSpPr>
          <p:nvPr/>
        </p:nvSpPr>
        <p:spPr bwMode="auto">
          <a:xfrm>
            <a:off x="142875" y="214313"/>
            <a:ext cx="86439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Le traitement de la vidéo par le logiciel AVISTEP </a:t>
            </a:r>
            <a:r>
              <a:rPr lang="fr-FR">
                <a:solidFill>
                  <a:srgbClr val="FF0000"/>
                </a:solidFill>
                <a:latin typeface="Calibri" pitchFamily="34" charset="0"/>
              </a:rPr>
              <a:t>permet :</a:t>
            </a:r>
          </a:p>
          <a:p>
            <a:r>
              <a:rPr lang="fr-FR">
                <a:latin typeface="Calibri" pitchFamily="34" charset="0"/>
              </a:rPr>
              <a:t>	- Après repérage d’une cible de l’objet , et des points choisis.</a:t>
            </a:r>
          </a:p>
          <a:p>
            <a:r>
              <a:rPr lang="fr-FR">
                <a:latin typeface="Calibri" pitchFamily="34" charset="0"/>
              </a:rPr>
              <a:t>	- Apres introduction d’une échelle ( 1 m sur le réel ….. Distance sur la vidéo )</a:t>
            </a:r>
          </a:p>
          <a:p>
            <a:r>
              <a:rPr lang="fr-FR">
                <a:latin typeface="Calibri" pitchFamily="34" charset="0"/>
              </a:rPr>
              <a:t>	- Compte tenu du nombre d’images par seconde de la vidéo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 </a:t>
            </a:r>
            <a:r>
              <a:rPr lang="fr-FR">
                <a:solidFill>
                  <a:srgbClr val="FF0000"/>
                </a:solidFill>
                <a:latin typeface="Calibri" pitchFamily="34" charset="0"/>
              </a:rPr>
              <a:t>d’obtenir les courbes de vitesse  ou d’accélération du point considéré ainsi que les différents vecteurs 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Thème2</Template>
  <TotalTime>1077</TotalTime>
  <Words>802</Words>
  <Application>Microsoft Office PowerPoint</Application>
  <PresentationFormat>Affichage à l'écran (4:3)</PresentationFormat>
  <Paragraphs>161</Paragraphs>
  <Slides>21</Slides>
  <Notes>1</Notes>
  <HiddenSlides>0</HiddenSlides>
  <MMClips>2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Thème2</vt:lpstr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maison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gérard</dc:creator>
  <cp:lastModifiedBy>dpcesldm66</cp:lastModifiedBy>
  <cp:revision>173</cp:revision>
  <dcterms:created xsi:type="dcterms:W3CDTF">2011-10-11T14:35:49Z</dcterms:created>
  <dcterms:modified xsi:type="dcterms:W3CDTF">2012-03-27T06:07:15Z</dcterms:modified>
</cp:coreProperties>
</file>