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7" r:id="rId2"/>
    <p:sldId id="256"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F1F6"/>
    <a:srgbClr val="20E2E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731" autoAdjust="0"/>
  </p:normalViewPr>
  <p:slideViewPr>
    <p:cSldViewPr>
      <p:cViewPr>
        <p:scale>
          <a:sx n="75" d="100"/>
          <a:sy n="75" d="100"/>
        </p:scale>
        <p:origin x="-9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54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BDA0C1F-8A9A-4973-95DC-00E6CD3191B5}" type="datetimeFigureOut">
              <a:rPr lang="fr-FR"/>
              <a:pPr>
                <a:defRPr/>
              </a:pPr>
              <a:t>26/03/2012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DA8488D-A282-46D4-B17D-3E6A8BA1B006}"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015E416-1754-4A2C-BAC4-FD6A16D943EC}" type="datetimeFigureOut">
              <a:rPr lang="fr-FR"/>
              <a:pPr>
                <a:defRPr/>
              </a:pPr>
              <a:t>26/03/2012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16A3BDA-BE41-49F0-BA23-09BDFBFE5D68}"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819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638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850E71-8D29-4D35-9DDD-B84DF0D166ED}" type="slidenum">
              <a:rPr lang="fr-FR"/>
              <a:pPr fontAlgn="base">
                <a:spcBef>
                  <a:spcPct val="0"/>
                </a:spcBef>
                <a:spcAft>
                  <a:spcPct val="0"/>
                </a:spcAft>
                <a:defRPr/>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662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26627"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A0ADDA3-A892-4E79-BD3B-BAC0ED8F2878}" type="slidenum">
              <a:rPr lang="fr-FR" sz="1200"/>
              <a:pPr algn="r"/>
              <a:t>11</a:t>
            </a:fld>
            <a:endParaRPr lang="fr-F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867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28675"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BB87E38-0AD5-4E57-BD6A-B5E3B1AA10A1}" type="slidenum">
              <a:rPr lang="fr-FR" sz="1200"/>
              <a:pPr algn="r"/>
              <a:t>12</a:t>
            </a:fld>
            <a:endParaRPr lang="fr-F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072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30723"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1B25360-540D-4131-8F7E-2601A8AC7D09}" type="slidenum">
              <a:rPr lang="fr-FR" sz="1200"/>
              <a:pPr algn="r"/>
              <a:t>13</a:t>
            </a:fld>
            <a:endParaRPr lang="fr-F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277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32771"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1C2B4AC-AB23-4A47-B8AC-A39F2C7A2823}" type="slidenum">
              <a:rPr lang="fr-FR" sz="1200"/>
              <a:pPr algn="r"/>
              <a:t>14</a:t>
            </a:fld>
            <a:endParaRPr lang="fr-F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481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34819"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A4FE6BE-A3D1-4919-AF34-3F046B6C53B4}" type="slidenum">
              <a:rPr lang="fr-FR" sz="1200"/>
              <a:pPr algn="r"/>
              <a:t>15</a:t>
            </a:fld>
            <a:endParaRPr lang="fr-F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686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36867"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F788BF-E36B-4398-BDAC-06D5316895F5}" type="slidenum">
              <a:rPr lang="fr-FR" sz="1200"/>
              <a:pPr algn="r"/>
              <a:t>16</a:t>
            </a:fld>
            <a:endParaRPr lang="fr-F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3891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38915"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0289B7C-4BA3-400B-8DFD-79EFA2B5F5B7}" type="slidenum">
              <a:rPr lang="fr-FR" sz="1200"/>
              <a:pPr algn="r"/>
              <a:t>17</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024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0243"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9F12BD3-2D2B-4B60-AD40-ACBB96A4D205}" type="slidenum">
              <a:rPr lang="fr-FR" sz="1200"/>
              <a:pPr algn="r"/>
              <a:t>3</a:t>
            </a:fld>
            <a:endParaRPr lang="fr-F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229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2291"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75EF398-1D31-41D0-AE7A-398098FE4B13}" type="slidenum">
              <a:rPr lang="fr-FR" sz="1200"/>
              <a:pPr algn="r"/>
              <a:t>4</a:t>
            </a:fld>
            <a:endParaRPr lang="fr-F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433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4339"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8B9407A-87C5-4029-86DA-620B458FC88A}" type="slidenum">
              <a:rPr lang="fr-FR" sz="1200"/>
              <a:pPr algn="r"/>
              <a:t>5</a:t>
            </a:fld>
            <a:endParaRPr lang="fr-F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Ici le conférencier commente ces indicateurs.</a:t>
            </a:r>
          </a:p>
          <a:p>
            <a:pPr eaLnBrk="1" hangingPunct="1">
              <a:spcBef>
                <a:spcPct val="0"/>
              </a:spcBef>
            </a:pPr>
            <a:r>
              <a:rPr lang="fr-FR" smtClean="0"/>
              <a:t>1 – La notion de clarté n’est pas des plus univoques puisque ça dépend de celui qui perçoit l’information. On peut toutefois, au vocabulaire près utilisé par le candidat, s’en contenter sans dérive notable d’un interrogateur à l’autre.</a:t>
            </a:r>
          </a:p>
          <a:p>
            <a:pPr eaLnBrk="1" hangingPunct="1">
              <a:spcBef>
                <a:spcPct val="0"/>
              </a:spcBef>
            </a:pPr>
            <a:r>
              <a:rPr lang="fr-FR" smtClean="0"/>
              <a:t>C’est un indicateur de type « binaire », c’est clair ou pas.</a:t>
            </a:r>
          </a:p>
          <a:p>
            <a:pPr eaLnBrk="1" hangingPunct="1">
              <a:spcBef>
                <a:spcPct val="0"/>
              </a:spcBef>
            </a:pPr>
            <a:r>
              <a:rPr lang="fr-FR" smtClean="0"/>
              <a:t>2 – C’est aussi un indicateur de type « binaire  », s’il n’y a pas d’omission, c’est la note maxi à la question. S’il y en a, c’est 0 à la question.</a:t>
            </a:r>
          </a:p>
          <a:p>
            <a:pPr eaLnBrk="1" hangingPunct="1">
              <a:spcBef>
                <a:spcPct val="0"/>
              </a:spcBef>
            </a:pPr>
            <a:r>
              <a:rPr lang="fr-FR" smtClean="0"/>
              <a:t>3 – idem.</a:t>
            </a:r>
          </a:p>
          <a:p>
            <a:pPr eaLnBrk="1" hangingPunct="1">
              <a:spcBef>
                <a:spcPct val="0"/>
              </a:spcBef>
            </a:pPr>
            <a:r>
              <a:rPr lang="fr-FR" smtClean="0"/>
              <a:t>4 – On peut admettre que l’ordre des contraintes peut varier. C’est un indicateur « graduable ». La note pourra varier de 0 à la note maxi selon que l’ordre est cohérent, parfait ou comportant quelques erreurs.</a:t>
            </a:r>
          </a:p>
          <a:p>
            <a:pPr eaLnBrk="1" hangingPunct="1">
              <a:spcBef>
                <a:spcPct val="0"/>
              </a:spcBef>
            </a:pPr>
            <a:r>
              <a:rPr lang="fr-FR" smtClean="0"/>
              <a:t>5 – Même si la notion d’ambiguïté peut varier d’un interrogateur à l’autre. C’est aussi un indicateur de type « binaire  », l’interrogateur perçoit ou non des ambiguïtés.</a:t>
            </a:r>
          </a:p>
          <a:p>
            <a:pPr eaLnBrk="1" hangingPunct="1">
              <a:spcBef>
                <a:spcPct val="0"/>
              </a:spcBef>
            </a:pPr>
            <a:endParaRPr lang="fr-FR" smtClean="0"/>
          </a:p>
          <a:p>
            <a:pPr eaLnBrk="1" hangingPunct="1">
              <a:spcBef>
                <a:spcPct val="0"/>
              </a:spcBef>
            </a:pPr>
            <a:r>
              <a:rPr lang="fr-FR" b="1" smtClean="0"/>
              <a:t>Tout cela amène à une réflexion importante : </a:t>
            </a:r>
          </a:p>
          <a:p>
            <a:pPr eaLnBrk="1" hangingPunct="1">
              <a:spcBef>
                <a:spcPct val="0"/>
              </a:spcBef>
            </a:pPr>
            <a:r>
              <a:rPr lang="fr-FR" b="1" smtClean="0"/>
              <a:t>La formulation des indicateurs doit être extrêmement méticuleuse pour éviter tout risque d’interprétation.</a:t>
            </a:r>
          </a:p>
        </p:txBody>
      </p:sp>
      <p:sp>
        <p:nvSpPr>
          <p:cNvPr id="16387"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38961F4-5765-4329-866C-D5BA86ECBCB9}" type="slidenum">
              <a:rPr lang="fr-FR" sz="1200"/>
              <a:pPr algn="r"/>
              <a:t>6</a:t>
            </a:fld>
            <a:endParaRPr lang="fr-F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b="1" smtClean="0"/>
          </a:p>
        </p:txBody>
      </p:sp>
      <p:sp>
        <p:nvSpPr>
          <p:cNvPr id="18435"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08565AA-C033-4200-A62C-5CEF342ED646}" type="slidenum">
              <a:rPr lang="fr-FR" sz="1200"/>
              <a:pPr algn="r"/>
              <a:t>7</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04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b="1" smtClean="0"/>
          </a:p>
        </p:txBody>
      </p:sp>
      <p:sp>
        <p:nvSpPr>
          <p:cNvPr id="20483"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CF7CE47-57B8-4E34-9E02-9CE4B377631B}" type="slidenum">
              <a:rPr lang="fr-FR" sz="1200"/>
              <a:pPr algn="r"/>
              <a:t>8</a:t>
            </a:fld>
            <a:endParaRPr lang="fr-F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253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b="1" smtClean="0"/>
          </a:p>
        </p:txBody>
      </p:sp>
      <p:sp>
        <p:nvSpPr>
          <p:cNvPr id="22531"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488F191-B945-4AD7-A6E7-C1AD7A8E5583}" type="slidenum">
              <a:rPr lang="fr-FR" sz="1200"/>
              <a:pPr algn="r"/>
              <a:t>9</a:t>
            </a:fld>
            <a:endParaRPr lang="fr-F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457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Pour l’épreuve écrite, par exemple, le choix a été fait d’observer deux CAPACITES de même « poids ».</a:t>
            </a:r>
          </a:p>
          <a:p>
            <a:pPr eaLnBrk="1" hangingPunct="1">
              <a:spcBef>
                <a:spcPct val="0"/>
              </a:spcBef>
            </a:pPr>
            <a:r>
              <a:rPr lang="fr-FR" smtClean="0"/>
              <a:t>Comme chaque « capacité » comprends plusieurs compétences la pondération de ces compétences est faite par la pondération des indicateurs.</a:t>
            </a:r>
          </a:p>
        </p:txBody>
      </p:sp>
      <p:sp>
        <p:nvSpPr>
          <p:cNvPr id="24579"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475EFD7-330E-4A7F-B4CC-D94D0B6A1B50}" type="slidenum">
              <a:rPr lang="fr-FR" sz="1200"/>
              <a:pPr algn="r"/>
              <a:t>10</a:t>
            </a:fld>
            <a:endParaRPr lang="fr-F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fr-F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0" y="0"/>
            <a:ext cx="738664" cy="6858000"/>
          </a:xfrm>
          <a:prstGeom prst="rect">
            <a:avLst/>
          </a:prstGeom>
          <a:gradFill flip="none" rotWithShape="1">
            <a:gsLst>
              <a:gs pos="100000">
                <a:schemeClr val="tx2">
                  <a:lumMod val="60000"/>
                  <a:lumOff val="40000"/>
                  <a:alpha val="65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p:spPr>
        <p:txBody>
          <a:bodyPr vert="vert270" lIns="0" tIns="0" rIns="0" bIns="0" anchor="ctr">
            <a:spAutoFit/>
          </a:bodyPr>
          <a:lstStyle/>
          <a:p>
            <a:pPr algn="ctr" fontAlgn="auto">
              <a:spcBef>
                <a:spcPts val="0"/>
              </a:spcBef>
              <a:spcAft>
                <a:spcPts val="0"/>
              </a:spcAft>
              <a:defRPr/>
            </a:pPr>
            <a:r>
              <a:rPr lang="fr-FR" sz="2400" b="1" dirty="0">
                <a:solidFill>
                  <a:schemeClr val="bg1"/>
                </a:solidFill>
                <a:latin typeface="+mn-lt"/>
              </a:rPr>
              <a:t>Rénovation de l’enseignement spécifique</a:t>
            </a:r>
          </a:p>
          <a:p>
            <a:pPr algn="ctr" fontAlgn="auto">
              <a:spcBef>
                <a:spcPts val="0"/>
              </a:spcBef>
              <a:spcAft>
                <a:spcPts val="0"/>
              </a:spcAft>
              <a:defRPr/>
            </a:pPr>
            <a:r>
              <a:rPr lang="fr-FR" sz="2400" b="1" dirty="0">
                <a:solidFill>
                  <a:schemeClr val="bg1"/>
                </a:solidFill>
                <a:latin typeface="+mn-lt"/>
              </a:rPr>
              <a:t> des sciences de l’ingénieur</a:t>
            </a:r>
          </a:p>
        </p:txBody>
      </p:sp>
      <p:sp>
        <p:nvSpPr>
          <p:cNvPr id="8" name="ZoneTexte 7"/>
          <p:cNvSpPr txBox="1"/>
          <p:nvPr userDrawn="1"/>
        </p:nvSpPr>
        <p:spPr>
          <a:xfrm>
            <a:off x="428596" y="0"/>
            <a:ext cx="8715404" cy="584775"/>
          </a:xfrm>
          <a:prstGeom prst="rect">
            <a:avLst/>
          </a:prstGeom>
          <a:solidFill>
            <a:srgbClr val="92F1F6"/>
          </a:solidFill>
        </p:spPr>
        <p:txBody>
          <a:bodyPr>
            <a:spAutoFit/>
          </a:bodyPr>
          <a:lstStyle/>
          <a:p>
            <a:pPr algn="ctr" fontAlgn="auto">
              <a:spcBef>
                <a:spcPts val="0"/>
              </a:spcBef>
              <a:spcAft>
                <a:spcPts val="0"/>
              </a:spcAft>
              <a:defRPr/>
            </a:pPr>
            <a:r>
              <a:rPr lang="fr-FR" sz="3200" b="1" dirty="0">
                <a:ln w="10541" cmpd="sng">
                  <a:solidFill>
                    <a:schemeClr val="accent1">
                      <a:shade val="88000"/>
                      <a:satMod val="110000"/>
                    </a:schemeClr>
                  </a:solidFill>
                  <a:prstDash val="solid"/>
                </a:ln>
                <a:solidFill>
                  <a:schemeClr val="tx2">
                    <a:lumMod val="75000"/>
                  </a:schemeClr>
                </a:solidFill>
                <a:latin typeface="+mn-lt"/>
              </a:rPr>
              <a:t>Thème  exposé</a:t>
            </a:r>
          </a:p>
        </p:txBody>
      </p:sp>
      <p:sp>
        <p:nvSpPr>
          <p:cNvPr id="9" name="ZoneTexte 8"/>
          <p:cNvSpPr txBox="1"/>
          <p:nvPr userDrawn="1"/>
        </p:nvSpPr>
        <p:spPr>
          <a:xfrm>
            <a:off x="2000250" y="6581775"/>
            <a:ext cx="6143625" cy="276225"/>
          </a:xfrm>
          <a:prstGeom prst="rect">
            <a:avLst/>
          </a:prstGeom>
          <a:noFill/>
        </p:spPr>
        <p:txBody>
          <a:bodyPr>
            <a:spAutoFit/>
          </a:bodyPr>
          <a:lstStyle/>
          <a:p>
            <a:pPr fontAlgn="auto">
              <a:spcBef>
                <a:spcPts val="0"/>
              </a:spcBef>
              <a:spcAft>
                <a:spcPts val="0"/>
              </a:spcAft>
              <a:defRPr/>
            </a:pPr>
            <a:r>
              <a:rPr lang="fr-FR" sz="1200" dirty="0">
                <a:latin typeface="+mn-lt"/>
              </a:rPr>
              <a:t>PNF enseignement spécifique des sciences de l’ingénieur           Paris   27 mars 2012</a:t>
            </a: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bwMode="auto">
          <a:xfrm>
            <a:off x="827088" y="17732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fr-FR" sz="5400" b="1" smtClean="0">
                <a:solidFill>
                  <a:schemeClr val="hlink"/>
                </a:solidFill>
              </a:rPr>
              <a:t>LES GRILLES D’EVALUATION</a:t>
            </a:r>
            <a:r>
              <a:rPr lang="fr-FR" sz="5400" smtClean="0"/>
              <a:t/>
            </a:r>
            <a:br>
              <a:rPr lang="fr-FR" sz="5400" smtClean="0"/>
            </a:br>
            <a:r>
              <a:rPr lang="fr-FR" sz="5400" smtClean="0">
                <a:solidFill>
                  <a:schemeClr val="accent1"/>
                </a:solidFill>
              </a:rPr>
              <a:t>Pour les épreuves de SI</a:t>
            </a:r>
          </a:p>
        </p:txBody>
      </p:sp>
      <p:sp>
        <p:nvSpPr>
          <p:cNvPr id="6146" name="Text Box 4"/>
          <p:cNvSpPr txBox="1">
            <a:spLocks noChangeArrowheads="1"/>
          </p:cNvSpPr>
          <p:nvPr/>
        </p:nvSpPr>
        <p:spPr bwMode="auto">
          <a:xfrm>
            <a:off x="2484438" y="3789363"/>
            <a:ext cx="4681537" cy="366712"/>
          </a:xfrm>
          <a:prstGeom prst="rect">
            <a:avLst/>
          </a:prstGeom>
          <a:noFill/>
          <a:ln w="9525">
            <a:noFill/>
            <a:miter lim="800000"/>
            <a:headEnd/>
            <a:tailEnd/>
          </a:ln>
        </p:spPr>
        <p:txBody>
          <a:bodyPr>
            <a:spAutoFit/>
          </a:bodyPr>
          <a:lstStyle/>
          <a:p>
            <a:pPr algn="ctr">
              <a:spcBef>
                <a:spcPct val="50000"/>
              </a:spcBef>
            </a:pPr>
            <a:r>
              <a:rPr lang="fr-FR"/>
              <a:t>Jacques PERRIN – IGEN STI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Comment arriver à produire une note ?</a:t>
            </a:r>
            <a:endParaRPr lang="fr-FR" sz="2000">
              <a:solidFill>
                <a:srgbClr val="000000"/>
              </a:solidFill>
              <a:latin typeface="Arial" charset="0"/>
              <a:cs typeface="Times New Roman" pitchFamily="18" charset="0"/>
            </a:endParaRPr>
          </a:p>
        </p:txBody>
      </p:sp>
      <p:sp>
        <p:nvSpPr>
          <p:cNvPr id="23554"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23555" name="ZoneTexte 9"/>
          <p:cNvSpPr txBox="1">
            <a:spLocks noChangeArrowheads="1"/>
          </p:cNvSpPr>
          <p:nvPr/>
        </p:nvSpPr>
        <p:spPr bwMode="auto">
          <a:xfrm>
            <a:off x="900113" y="2060575"/>
            <a:ext cx="8101012" cy="1800225"/>
          </a:xfrm>
          <a:prstGeom prst="rect">
            <a:avLst/>
          </a:prstGeom>
          <a:noFill/>
          <a:ln w="9525">
            <a:noFill/>
            <a:miter lim="800000"/>
            <a:headEnd/>
            <a:tailEnd/>
          </a:ln>
        </p:spPr>
        <p:txBody>
          <a:bodyPr>
            <a:spAutoFit/>
          </a:bodyPr>
          <a:lstStyle/>
          <a:p>
            <a:r>
              <a:rPr lang="fr-FR" sz="2800"/>
              <a:t>Les compétences ne présentent pas toute la même importance, ou la même difficulté, dans les objectifs de la formation. </a:t>
            </a:r>
          </a:p>
          <a:p>
            <a:r>
              <a:rPr lang="fr-FR" sz="2800"/>
              <a:t>C’est pour cela que la grille propose une </a:t>
            </a:r>
            <a:r>
              <a:rPr lang="fr-FR" sz="2800" b="1">
                <a:solidFill>
                  <a:schemeClr val="folHlink"/>
                </a:solidFill>
              </a:rPr>
              <a:t>pondération</a:t>
            </a:r>
            <a:r>
              <a:rPr lang="fr-FR" sz="2800"/>
              <a:t> : </a:t>
            </a:r>
            <a:endParaRPr lang="fr-FR" sz="2800" b="1">
              <a:solidFill>
                <a:schemeClr val="folHlink"/>
              </a:solidFill>
            </a:endParaRPr>
          </a:p>
        </p:txBody>
      </p:sp>
      <p:graphicFrame>
        <p:nvGraphicFramePr>
          <p:cNvPr id="50217" name="Group 41"/>
          <p:cNvGraphicFramePr>
            <a:graphicFrameLocks noGrp="1"/>
          </p:cNvGraphicFramePr>
          <p:nvPr/>
        </p:nvGraphicFramePr>
        <p:xfrm>
          <a:off x="2051050" y="4005263"/>
          <a:ext cx="4041775" cy="2378075"/>
        </p:xfrm>
        <a:graphic>
          <a:graphicData uri="http://schemas.openxmlformats.org/drawingml/2006/table">
            <a:tbl>
              <a:tblPr/>
              <a:tblGrid>
                <a:gridCol w="300038"/>
                <a:gridCol w="3741737"/>
              </a:tblGrid>
              <a:tr h="2667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rgbClr val="0000FF"/>
                          </a:solidFill>
                          <a:effectLst/>
                          <a:latin typeface="Arial" charset="0"/>
                          <a:cs typeface="Arial" charset="0"/>
                        </a:rPr>
                        <a:t>Poids de la comp</a:t>
                      </a:r>
                      <a:r>
                        <a:rPr kumimoji="0" lang="fr-FR" sz="2000" b="1" i="0" u="none" strike="noStrike" cap="none" normalizeH="0" baseline="0" smtClean="0">
                          <a:ln>
                            <a:noFill/>
                          </a:ln>
                          <a:solidFill>
                            <a:srgbClr val="0000FF"/>
                          </a:solidFill>
                          <a:effectLst/>
                          <a:latin typeface="Calibri"/>
                          <a:cs typeface="Arial" charset="0"/>
                        </a:rPr>
                        <a:t>é</a:t>
                      </a:r>
                      <a:r>
                        <a:rPr kumimoji="0" lang="fr-FR" sz="2000" b="1" i="0" u="none" strike="noStrike" cap="none" normalizeH="0" baseline="0" smtClean="0">
                          <a:ln>
                            <a:noFill/>
                          </a:ln>
                          <a:solidFill>
                            <a:srgbClr val="0000FF"/>
                          </a:solidFill>
                          <a:effectLst/>
                          <a:latin typeface="Arial" charset="0"/>
                          <a:cs typeface="Arial" charset="0"/>
                        </a:rPr>
                        <a:t>tence</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cap="flat">
                      <a:noFill/>
                    </a:lnT>
                    <a:lnB>
                      <a:noFill/>
                    </a:lnB>
                    <a:lnTlToBr>
                      <a:noFill/>
                    </a:lnTlToBr>
                    <a:lnBlToTr>
                      <a:noFill/>
                    </a:lnBlToTr>
                    <a:noFill/>
                  </a:tcPr>
                </a:tc>
              </a:tr>
              <a:tr h="3143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rgbClr val="0000FF"/>
                          </a:solidFill>
                          <a:effectLst/>
                          <a:latin typeface="Arial" charset="0"/>
                          <a:cs typeface="Arial" charset="0"/>
                        </a:rPr>
                        <a:t>Poids du crit</a:t>
                      </a:r>
                      <a:r>
                        <a:rPr kumimoji="0" lang="fr-FR" sz="2000" b="0" i="0" u="none" strike="noStrike" cap="none" normalizeH="0" baseline="0" smtClean="0">
                          <a:ln>
                            <a:noFill/>
                          </a:ln>
                          <a:solidFill>
                            <a:srgbClr val="0000FF"/>
                          </a:solidFill>
                          <a:effectLst/>
                          <a:latin typeface="Calibri"/>
                          <a:cs typeface="Arial" charset="0"/>
                        </a:rPr>
                        <a:t>è</a:t>
                      </a:r>
                      <a:r>
                        <a:rPr kumimoji="0" lang="fr-FR" sz="2000" b="0" i="0" u="none" strike="noStrike" cap="none" normalizeH="0" baseline="0" smtClean="0">
                          <a:ln>
                            <a:noFill/>
                          </a:ln>
                          <a:solidFill>
                            <a:srgbClr val="0000FF"/>
                          </a:solidFill>
                          <a:effectLst/>
                          <a:latin typeface="Arial" charset="0"/>
                          <a:cs typeface="Arial" charset="0"/>
                        </a:rPr>
                        <a:t>re</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rgbClr val="0000FF"/>
                          </a:solidFill>
                          <a:effectLst/>
                          <a:latin typeface="Arial" charset="0"/>
                          <a:cs typeface="Arial" charset="0"/>
                        </a:rPr>
                        <a:t>50%</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rgbClr val="0000FF"/>
                          </a:solidFill>
                          <a:effectLst/>
                          <a:latin typeface="Arial" charset="0"/>
                          <a:cs typeface="Arial" charset="0"/>
                        </a:rPr>
                        <a:t>3%</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rgbClr val="0000FF"/>
                          </a:solidFill>
                          <a:effectLst/>
                          <a:latin typeface="Arial" charset="0"/>
                          <a:cs typeface="Arial" charset="0"/>
                        </a:rPr>
                        <a:t>3%</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a:noFill/>
                    </a:lnT>
                    <a:lnB>
                      <a:noFill/>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fr-FR" sz="2000" b="0" i="0" u="none" strike="noStrike" cap="none" normalizeH="0" baseline="0" smtClean="0">
                          <a:ln>
                            <a:noFill/>
                          </a:ln>
                          <a:solidFill>
                            <a:srgbClr val="0000FF"/>
                          </a:solidFill>
                          <a:effectLst/>
                          <a:latin typeface="Calibri"/>
                          <a:cs typeface="Arial" charset="0"/>
                        </a:rPr>
                        <a:t>…</a:t>
                      </a:r>
                      <a:endParaRPr kumimoji="0" lang="fr-FR" sz="2000" b="0" i="0" u="none" strike="noStrike" cap="none" normalizeH="0" baseline="0" smtClean="0">
                        <a:ln>
                          <a:noFill/>
                        </a:ln>
                        <a:solidFill>
                          <a:schemeClr val="tx1"/>
                        </a:solidFill>
                        <a:effectLst/>
                        <a:latin typeface="Calibri" pitchFamily="34"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Comment arriver à produire une note ?</a:t>
            </a:r>
            <a:endParaRPr lang="fr-FR" sz="2000">
              <a:solidFill>
                <a:srgbClr val="000000"/>
              </a:solidFill>
              <a:latin typeface="Arial" charset="0"/>
              <a:cs typeface="Times New Roman" pitchFamily="18" charset="0"/>
            </a:endParaRPr>
          </a:p>
        </p:txBody>
      </p:sp>
      <p:sp>
        <p:nvSpPr>
          <p:cNvPr id="25602"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25603" name="ZoneTexte 9"/>
          <p:cNvSpPr txBox="1">
            <a:spLocks noChangeArrowheads="1"/>
          </p:cNvSpPr>
          <p:nvPr/>
        </p:nvSpPr>
        <p:spPr bwMode="auto">
          <a:xfrm>
            <a:off x="900113" y="1628775"/>
            <a:ext cx="8101012" cy="4962525"/>
          </a:xfrm>
          <a:prstGeom prst="rect">
            <a:avLst/>
          </a:prstGeom>
          <a:noFill/>
          <a:ln w="9525">
            <a:noFill/>
            <a:miter lim="800000"/>
            <a:headEnd/>
            <a:tailEnd/>
          </a:ln>
        </p:spPr>
        <p:txBody>
          <a:bodyPr>
            <a:spAutoFit/>
          </a:bodyPr>
          <a:lstStyle/>
          <a:p>
            <a:r>
              <a:rPr lang="fr-FR" sz="2800"/>
              <a:t>La note brute est calculée </a:t>
            </a:r>
            <a:r>
              <a:rPr lang="fr-FR" sz="2800" b="1">
                <a:solidFill>
                  <a:schemeClr val="folHlink"/>
                </a:solidFill>
              </a:rPr>
              <a:t>automatiquement</a:t>
            </a:r>
            <a:r>
              <a:rPr lang="fr-FR" sz="2800"/>
              <a:t>.</a:t>
            </a:r>
          </a:p>
          <a:p>
            <a:r>
              <a:rPr lang="fr-FR" sz="2800"/>
              <a:t>L’algorithme de calcul est :</a:t>
            </a:r>
          </a:p>
          <a:p>
            <a:pPr marL="742950" lvl="1" indent="-285750"/>
            <a:r>
              <a:rPr lang="fr-FR" sz="2400" b="1">
                <a:solidFill>
                  <a:schemeClr val="hlink"/>
                </a:solidFill>
              </a:rPr>
              <a:t>Si</a:t>
            </a:r>
            <a:r>
              <a:rPr lang="fr-FR" sz="2400">
                <a:solidFill>
                  <a:schemeClr val="hlink"/>
                </a:solidFill>
              </a:rPr>
              <a:t> </a:t>
            </a:r>
          </a:p>
          <a:p>
            <a:pPr marL="1143000" lvl="2" indent="-228600"/>
            <a:r>
              <a:rPr lang="fr-FR" sz="2400">
                <a:solidFill>
                  <a:schemeClr val="hlink"/>
                </a:solidFill>
              </a:rPr>
              <a:t>Nombre d’indicateurs utilisés &lt; 50%</a:t>
            </a:r>
          </a:p>
          <a:p>
            <a:pPr marL="742950" lvl="1" indent="-285750"/>
            <a:r>
              <a:rPr lang="fr-FR" sz="2400" b="1">
                <a:solidFill>
                  <a:schemeClr val="hlink"/>
                </a:solidFill>
              </a:rPr>
              <a:t>Alors</a:t>
            </a:r>
            <a:endParaRPr lang="fr-FR" sz="2400">
              <a:solidFill>
                <a:schemeClr val="hlink"/>
              </a:solidFill>
            </a:endParaRPr>
          </a:p>
          <a:p>
            <a:pPr marL="1143000" lvl="2" indent="-228600"/>
            <a:r>
              <a:rPr lang="fr-FR" sz="2400">
                <a:solidFill>
                  <a:schemeClr val="hlink"/>
                </a:solidFill>
              </a:rPr>
              <a:t>Afficher « ! » (pas de note proposée)</a:t>
            </a:r>
          </a:p>
          <a:p>
            <a:pPr marL="742950" lvl="1" indent="-285750"/>
            <a:r>
              <a:rPr lang="fr-FR" sz="2400" b="1">
                <a:solidFill>
                  <a:schemeClr val="hlink"/>
                </a:solidFill>
              </a:rPr>
              <a:t>Sinon</a:t>
            </a:r>
            <a:r>
              <a:rPr lang="fr-FR" sz="2400">
                <a:solidFill>
                  <a:schemeClr val="hlink"/>
                </a:solidFill>
              </a:rPr>
              <a:t> </a:t>
            </a:r>
          </a:p>
          <a:p>
            <a:pPr marL="1143000" lvl="2" indent="-228600"/>
            <a:r>
              <a:rPr lang="fr-FR" sz="2400" b="1">
                <a:solidFill>
                  <a:schemeClr val="hlink"/>
                </a:solidFill>
              </a:rPr>
              <a:t>Si</a:t>
            </a:r>
          </a:p>
          <a:p>
            <a:pPr marL="1143000" lvl="2" indent="-228600"/>
            <a:r>
              <a:rPr lang="fr-FR" sz="2400" b="1">
                <a:solidFill>
                  <a:schemeClr val="hlink"/>
                </a:solidFill>
              </a:rPr>
              <a:t>	</a:t>
            </a:r>
            <a:r>
              <a:rPr lang="fr-FR" sz="2400">
                <a:solidFill>
                  <a:schemeClr val="hlink"/>
                </a:solidFill>
              </a:rPr>
              <a:t>Pas d’erreur de saisie</a:t>
            </a:r>
          </a:p>
          <a:p>
            <a:pPr marL="1143000" lvl="2" indent="-228600"/>
            <a:r>
              <a:rPr lang="fr-FR" sz="2400" b="1">
                <a:solidFill>
                  <a:schemeClr val="hlink"/>
                </a:solidFill>
              </a:rPr>
              <a:t>Alors</a:t>
            </a:r>
          </a:p>
          <a:p>
            <a:pPr marL="1143000" lvl="2" indent="-228600"/>
            <a:r>
              <a:rPr lang="fr-FR" sz="2400">
                <a:solidFill>
                  <a:schemeClr val="hlink"/>
                </a:solidFill>
              </a:rPr>
              <a:t>	« Calculer note brute »</a:t>
            </a:r>
          </a:p>
          <a:p>
            <a:pPr marL="1143000" lvl="2" indent="-228600"/>
            <a:r>
              <a:rPr lang="fr-FR" sz="2400" b="1">
                <a:solidFill>
                  <a:schemeClr val="hlink"/>
                </a:solidFill>
              </a:rPr>
              <a:t>Sinon </a:t>
            </a:r>
          </a:p>
          <a:p>
            <a:pPr marL="1600200" lvl="3" indent="-228600"/>
            <a:r>
              <a:rPr lang="fr-FR" sz="2400">
                <a:solidFill>
                  <a:schemeClr val="hlink"/>
                </a:solidFill>
              </a:rPr>
              <a:t>Signaler erreur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Comment arriver à produire une note ?</a:t>
            </a:r>
            <a:endParaRPr lang="fr-FR" sz="2000">
              <a:solidFill>
                <a:srgbClr val="000000"/>
              </a:solidFill>
              <a:latin typeface="Arial" charset="0"/>
              <a:cs typeface="Times New Roman" pitchFamily="18" charset="0"/>
            </a:endParaRPr>
          </a:p>
        </p:txBody>
      </p:sp>
      <p:sp>
        <p:nvSpPr>
          <p:cNvPr id="27650"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27651" name="ZoneTexte 9"/>
          <p:cNvSpPr txBox="1">
            <a:spLocks noChangeArrowheads="1"/>
          </p:cNvSpPr>
          <p:nvPr/>
        </p:nvSpPr>
        <p:spPr bwMode="auto">
          <a:xfrm>
            <a:off x="900113" y="1916113"/>
            <a:ext cx="8101012" cy="4362450"/>
          </a:xfrm>
          <a:prstGeom prst="rect">
            <a:avLst/>
          </a:prstGeom>
          <a:noFill/>
          <a:ln w="9525">
            <a:noFill/>
            <a:miter lim="800000"/>
            <a:headEnd/>
            <a:tailEnd/>
          </a:ln>
        </p:spPr>
        <p:txBody>
          <a:bodyPr>
            <a:spAutoFit/>
          </a:bodyPr>
          <a:lstStyle/>
          <a:p>
            <a:pPr algn="ctr"/>
            <a:r>
              <a:rPr lang="fr-FR" sz="2800" b="1"/>
              <a:t>« Calculer la note brute »</a:t>
            </a:r>
            <a:r>
              <a:rPr lang="fr-FR" sz="2800"/>
              <a:t> </a:t>
            </a:r>
          </a:p>
          <a:p>
            <a:endParaRPr lang="fr-FR" sz="2800"/>
          </a:p>
          <a:p>
            <a:r>
              <a:rPr lang="fr-FR" sz="2800"/>
              <a:t>Pour calculer la note brute, le tableur calcule d’abord la note pour chaque groupe de compétences (capacités A, « analyser », B « modéliser », C « expérimenter » ou D « communiquer »), </a:t>
            </a:r>
            <a:r>
              <a:rPr lang="fr-FR" sz="2800" b="1">
                <a:solidFill>
                  <a:schemeClr val="folHlink"/>
                </a:solidFill>
              </a:rPr>
              <a:t>en ne tenant compte que des indicateurs évalués</a:t>
            </a:r>
            <a:r>
              <a:rPr lang="fr-FR" sz="2800"/>
              <a:t>. </a:t>
            </a:r>
          </a:p>
          <a:p>
            <a:endParaRPr lang="fr-FR" sz="2800"/>
          </a:p>
          <a:p>
            <a:r>
              <a:rPr lang="fr-FR" sz="2800"/>
              <a:t>Ensuite, chaque note de groupe de compétences  est </a:t>
            </a:r>
            <a:r>
              <a:rPr lang="fr-FR" sz="2800" b="1">
                <a:solidFill>
                  <a:schemeClr val="folHlink"/>
                </a:solidFill>
              </a:rPr>
              <a:t>affecté de son poids</a:t>
            </a:r>
            <a:r>
              <a:rPr lang="fr-FR" sz="2800"/>
              <a:t> afin de faire la </a:t>
            </a:r>
            <a:r>
              <a:rPr lang="fr-FR" sz="2800" b="1">
                <a:solidFill>
                  <a:schemeClr val="folHlink"/>
                </a:solidFill>
              </a:rPr>
              <a:t>moyenne globale</a:t>
            </a:r>
            <a:r>
              <a:rPr lang="fr-FR" sz="2800"/>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Comment arriver à produire une note ?</a:t>
            </a:r>
            <a:endParaRPr lang="fr-FR" sz="2000">
              <a:solidFill>
                <a:srgbClr val="000000"/>
              </a:solidFill>
              <a:latin typeface="Arial" charset="0"/>
              <a:cs typeface="Times New Roman" pitchFamily="18" charset="0"/>
            </a:endParaRPr>
          </a:p>
        </p:txBody>
      </p:sp>
      <p:sp>
        <p:nvSpPr>
          <p:cNvPr id="29698"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29699" name="ZoneTexte 9"/>
          <p:cNvSpPr txBox="1">
            <a:spLocks noChangeArrowheads="1"/>
          </p:cNvSpPr>
          <p:nvPr/>
        </p:nvSpPr>
        <p:spPr bwMode="auto">
          <a:xfrm>
            <a:off x="900113" y="2205038"/>
            <a:ext cx="8101012" cy="3629025"/>
          </a:xfrm>
          <a:prstGeom prst="rect">
            <a:avLst/>
          </a:prstGeom>
          <a:noFill/>
          <a:ln w="9525">
            <a:noFill/>
            <a:miter lim="800000"/>
            <a:headEnd/>
            <a:tailEnd/>
          </a:ln>
        </p:spPr>
        <p:txBody>
          <a:bodyPr>
            <a:spAutoFit/>
          </a:bodyPr>
          <a:lstStyle/>
          <a:p>
            <a:r>
              <a:rPr lang="fr-FR" sz="2800"/>
              <a:t>Les examinateurs (ou correcteurs) n’ont plus qu’à proposer </a:t>
            </a:r>
            <a:r>
              <a:rPr lang="fr-FR" sz="2800" b="1">
                <a:solidFill>
                  <a:schemeClr val="folHlink"/>
                </a:solidFill>
              </a:rPr>
              <a:t>une note</a:t>
            </a:r>
            <a:r>
              <a:rPr lang="fr-FR" sz="2800"/>
              <a:t> au jury à partir de la note brute, </a:t>
            </a:r>
            <a:r>
              <a:rPr lang="fr-FR" sz="2800" b="1">
                <a:solidFill>
                  <a:schemeClr val="folHlink"/>
                </a:solidFill>
              </a:rPr>
              <a:t>arrondie au demi point</a:t>
            </a:r>
            <a:r>
              <a:rPr lang="fr-FR" sz="2800"/>
              <a:t> et  qui peut être </a:t>
            </a:r>
            <a:r>
              <a:rPr lang="fr-FR" sz="2800" b="1">
                <a:solidFill>
                  <a:schemeClr val="folHlink"/>
                </a:solidFill>
              </a:rPr>
              <a:t>augmentée</a:t>
            </a:r>
            <a:r>
              <a:rPr lang="fr-FR" sz="2800"/>
              <a:t> jusqu’à un point de plus en fonction de la réactivité du candidat.</a:t>
            </a:r>
          </a:p>
          <a:p>
            <a:endParaRPr lang="fr-FR" sz="2800"/>
          </a:p>
          <a:p>
            <a:pPr algn="ctr"/>
            <a:r>
              <a:rPr lang="fr-FR" sz="3200" b="1"/>
              <a:t>Et, bien sur, tout ça se justifie dans la case </a:t>
            </a:r>
            <a:r>
              <a:rPr lang="fr-FR" sz="3200" b="1">
                <a:solidFill>
                  <a:schemeClr val="folHlink"/>
                </a:solidFill>
              </a:rPr>
              <a:t>« Appréciation globale »</a:t>
            </a:r>
            <a:r>
              <a:rPr lang="fr-FR" sz="3200" b="1"/>
              <a:t>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5"/>
          <p:cNvSpPr>
            <a:spLocks noChangeArrowheads="1"/>
          </p:cNvSpPr>
          <p:nvPr/>
        </p:nvSpPr>
        <p:spPr bwMode="auto">
          <a:xfrm>
            <a:off x="755650" y="1231900"/>
            <a:ext cx="8388350" cy="396875"/>
          </a:xfrm>
          <a:prstGeom prst="rect">
            <a:avLst/>
          </a:prstGeom>
          <a:noFill/>
          <a:ln w="9525">
            <a:noFill/>
            <a:miter lim="800000"/>
            <a:headEnd/>
            <a:tailEnd/>
          </a:ln>
        </p:spPr>
        <p:txBody>
          <a:bodyPr>
            <a:spAutoFit/>
          </a:bodyPr>
          <a:lstStyle/>
          <a:p>
            <a:pPr algn="ctr"/>
            <a:r>
              <a:rPr lang="fr-FR" sz="2000" b="1">
                <a:solidFill>
                  <a:srgbClr val="000000"/>
                </a:solidFill>
                <a:latin typeface="Arial" charset="0"/>
                <a:cs typeface="Times New Roman" pitchFamily="18" charset="0"/>
              </a:rPr>
              <a:t>ET MAINTENANT LA DEMONSTRATION !</a:t>
            </a:r>
            <a:endParaRPr lang="fr-FR" sz="2000">
              <a:solidFill>
                <a:srgbClr val="000000"/>
              </a:solidFill>
              <a:latin typeface="Arial" charset="0"/>
              <a:cs typeface="Times New Roman" pitchFamily="18" charset="0"/>
            </a:endParaRPr>
          </a:p>
        </p:txBody>
      </p:sp>
      <p:sp>
        <p:nvSpPr>
          <p:cNvPr id="31746"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pic>
        <p:nvPicPr>
          <p:cNvPr id="31747" name="Picture 6" descr="blogger-image--1480818989"/>
          <p:cNvPicPr>
            <a:picLocks noChangeAspect="1" noChangeArrowheads="1"/>
          </p:cNvPicPr>
          <p:nvPr/>
        </p:nvPicPr>
        <p:blipFill>
          <a:blip r:embed="rId3"/>
          <a:srcRect/>
          <a:stretch>
            <a:fillRect/>
          </a:stretch>
        </p:blipFill>
        <p:spPr bwMode="auto">
          <a:xfrm>
            <a:off x="2484438" y="2184400"/>
            <a:ext cx="4895850" cy="3549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5"/>
          <p:cNvSpPr>
            <a:spLocks noChangeArrowheads="1"/>
          </p:cNvSpPr>
          <p:nvPr/>
        </p:nvSpPr>
        <p:spPr bwMode="auto">
          <a:xfrm>
            <a:off x="900113" y="1231900"/>
            <a:ext cx="7143750" cy="7016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Utiliser la grille pour évaluer </a:t>
            </a:r>
          </a:p>
          <a:p>
            <a:r>
              <a:rPr lang="fr-FR" sz="2000">
                <a:solidFill>
                  <a:srgbClr val="000000"/>
                </a:solidFill>
                <a:latin typeface="Arial" charset="0"/>
                <a:cs typeface="Times New Roman" pitchFamily="18" charset="0"/>
              </a:rPr>
              <a:t>(évaluation d’une prestation ou d’une copie)</a:t>
            </a:r>
          </a:p>
        </p:txBody>
      </p:sp>
      <p:sp>
        <p:nvSpPr>
          <p:cNvPr id="33794"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33795" name="ZoneTexte 9"/>
          <p:cNvSpPr txBox="1">
            <a:spLocks noChangeArrowheads="1"/>
          </p:cNvSpPr>
          <p:nvPr/>
        </p:nvSpPr>
        <p:spPr bwMode="auto">
          <a:xfrm>
            <a:off x="900113" y="2205038"/>
            <a:ext cx="8101012" cy="3503612"/>
          </a:xfrm>
          <a:prstGeom prst="rect">
            <a:avLst/>
          </a:prstGeom>
          <a:noFill/>
          <a:ln w="9525">
            <a:noFill/>
            <a:miter lim="800000"/>
            <a:headEnd/>
            <a:tailEnd/>
          </a:ln>
        </p:spPr>
        <p:txBody>
          <a:bodyPr>
            <a:spAutoFit/>
          </a:bodyPr>
          <a:lstStyle/>
          <a:p>
            <a:r>
              <a:rPr lang="fr-FR" sz="3200"/>
              <a:t>1 – </a:t>
            </a:r>
            <a:r>
              <a:rPr lang="fr-FR" sz="3200" b="1"/>
              <a:t>Identifier</a:t>
            </a:r>
            <a:r>
              <a:rPr lang="fr-FR" sz="3200"/>
              <a:t> les compétences mises en œuvre dans les tâches demandées ;</a:t>
            </a:r>
          </a:p>
          <a:p>
            <a:r>
              <a:rPr lang="fr-FR" sz="3200"/>
              <a:t>2 – </a:t>
            </a:r>
            <a:r>
              <a:rPr lang="fr-FR" sz="3200" b="1"/>
              <a:t>Identifier</a:t>
            </a:r>
            <a:r>
              <a:rPr lang="fr-FR" sz="3200"/>
              <a:t> les indicateurs de performances observables et neutraliser les autres ;</a:t>
            </a:r>
          </a:p>
          <a:p>
            <a:r>
              <a:rPr lang="fr-FR" sz="3200"/>
              <a:t>3 – </a:t>
            </a:r>
            <a:r>
              <a:rPr lang="fr-FR" sz="3200" b="1"/>
              <a:t>Mettre en œuvre</a:t>
            </a:r>
            <a:r>
              <a:rPr lang="fr-FR" sz="3200"/>
              <a:t> la situation d’évaluation ;</a:t>
            </a:r>
          </a:p>
          <a:p>
            <a:r>
              <a:rPr lang="fr-FR" sz="3200"/>
              <a:t>4 – Evaluer les performances au fur et à mesure, indicateur par indicateur.</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5"/>
          <p:cNvSpPr>
            <a:spLocks noChangeArrowheads="1"/>
          </p:cNvSpPr>
          <p:nvPr/>
        </p:nvSpPr>
        <p:spPr bwMode="auto">
          <a:xfrm>
            <a:off x="900113" y="1231900"/>
            <a:ext cx="7143750" cy="7016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Utiliser la grille pour évaluer </a:t>
            </a:r>
          </a:p>
          <a:p>
            <a:r>
              <a:rPr lang="fr-FR" sz="2000">
                <a:solidFill>
                  <a:srgbClr val="000000"/>
                </a:solidFill>
                <a:latin typeface="Arial" charset="0"/>
                <a:cs typeface="Times New Roman" pitchFamily="18" charset="0"/>
              </a:rPr>
              <a:t>(évaluation d’une prestation ou d’une copie)</a:t>
            </a:r>
          </a:p>
        </p:txBody>
      </p:sp>
      <p:sp>
        <p:nvSpPr>
          <p:cNvPr id="35842"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35843" name="ZoneTexte 9"/>
          <p:cNvSpPr txBox="1">
            <a:spLocks noChangeArrowheads="1"/>
          </p:cNvSpPr>
          <p:nvPr/>
        </p:nvSpPr>
        <p:spPr bwMode="auto">
          <a:xfrm>
            <a:off x="900113" y="2205038"/>
            <a:ext cx="8101012" cy="579437"/>
          </a:xfrm>
          <a:prstGeom prst="rect">
            <a:avLst/>
          </a:prstGeom>
          <a:noFill/>
          <a:ln w="9525">
            <a:noFill/>
            <a:miter lim="800000"/>
            <a:headEnd/>
            <a:tailEnd/>
          </a:ln>
        </p:spPr>
        <p:txBody>
          <a:bodyPr>
            <a:spAutoFit/>
          </a:bodyPr>
          <a:lstStyle/>
          <a:p>
            <a:r>
              <a:rPr lang="fr-FR" sz="3200">
                <a:solidFill>
                  <a:schemeClr val="hlink"/>
                </a:solidFill>
              </a:rPr>
              <a:t>Exemple pour l’épreuve orale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Utiliser la grille pour construire un sujet </a:t>
            </a:r>
          </a:p>
        </p:txBody>
      </p:sp>
      <p:sp>
        <p:nvSpPr>
          <p:cNvPr id="37890"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37891" name="ZoneTexte 9"/>
          <p:cNvSpPr txBox="1">
            <a:spLocks noChangeArrowheads="1"/>
          </p:cNvSpPr>
          <p:nvPr/>
        </p:nvSpPr>
        <p:spPr bwMode="auto">
          <a:xfrm>
            <a:off x="900113" y="2205038"/>
            <a:ext cx="8101012" cy="1554162"/>
          </a:xfrm>
          <a:prstGeom prst="rect">
            <a:avLst/>
          </a:prstGeom>
          <a:noFill/>
          <a:ln w="9525">
            <a:noFill/>
            <a:miter lim="800000"/>
            <a:headEnd/>
            <a:tailEnd/>
          </a:ln>
        </p:spPr>
        <p:txBody>
          <a:bodyPr>
            <a:spAutoFit/>
          </a:bodyPr>
          <a:lstStyle/>
          <a:p>
            <a:r>
              <a:rPr lang="fr-FR" sz="3200">
                <a:solidFill>
                  <a:schemeClr val="hlink"/>
                </a:solidFill>
              </a:rPr>
              <a:t>Exemple pour l’épreuve écrite :</a:t>
            </a:r>
          </a:p>
          <a:p>
            <a:endParaRPr lang="fr-FR" sz="3200">
              <a:solidFill>
                <a:schemeClr val="hlink"/>
              </a:solidFill>
            </a:endParaRPr>
          </a:p>
          <a:p>
            <a:pPr algn="ctr"/>
            <a:r>
              <a:rPr lang="fr-FR" sz="3200">
                <a:solidFill>
                  <a:schemeClr val="accent1"/>
                </a:solidFill>
              </a:rPr>
              <a:t>Philippe FICHOU</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5"/>
          <p:cNvSpPr>
            <a:spLocks noChangeArrowheads="1"/>
          </p:cNvSpPr>
          <p:nvPr/>
        </p:nvSpPr>
        <p:spPr bwMode="auto">
          <a:xfrm>
            <a:off x="1000125" y="1214438"/>
            <a:ext cx="7143750" cy="457200"/>
          </a:xfrm>
          <a:prstGeom prst="rect">
            <a:avLst/>
          </a:prstGeom>
          <a:noFill/>
          <a:ln w="9525">
            <a:noFill/>
            <a:miter lim="800000"/>
            <a:headEnd/>
            <a:tailEnd/>
          </a:ln>
        </p:spPr>
        <p:txBody>
          <a:bodyPr>
            <a:spAutoFit/>
          </a:bodyPr>
          <a:lstStyle/>
          <a:p>
            <a:r>
              <a:rPr lang="fr-FR" sz="2400" b="1">
                <a:solidFill>
                  <a:srgbClr val="000000"/>
                </a:solidFill>
                <a:latin typeface="Arial" charset="0"/>
                <a:cs typeface="Times New Roman" pitchFamily="18" charset="0"/>
              </a:rPr>
              <a:t>Pourquoi des grilles d’évaluation ?</a:t>
            </a:r>
            <a:endParaRPr lang="fr-FR" sz="2400">
              <a:solidFill>
                <a:srgbClr val="000000"/>
              </a:solidFill>
              <a:latin typeface="Arial" charset="0"/>
              <a:cs typeface="Times New Roman" pitchFamily="18" charset="0"/>
            </a:endParaRPr>
          </a:p>
        </p:txBody>
      </p:sp>
      <p:sp>
        <p:nvSpPr>
          <p:cNvPr id="7170" name="ZoneTexte 9"/>
          <p:cNvSpPr txBox="1">
            <a:spLocks noChangeArrowheads="1"/>
          </p:cNvSpPr>
          <p:nvPr/>
        </p:nvSpPr>
        <p:spPr bwMode="auto">
          <a:xfrm>
            <a:off x="1042988" y="1814513"/>
            <a:ext cx="8101012" cy="4567237"/>
          </a:xfrm>
          <a:prstGeom prst="rect">
            <a:avLst/>
          </a:prstGeom>
          <a:noFill/>
          <a:ln w="9525">
            <a:noFill/>
            <a:miter lim="800000"/>
            <a:headEnd/>
            <a:tailEnd/>
          </a:ln>
        </p:spPr>
        <p:txBody>
          <a:bodyPr>
            <a:spAutoFit/>
          </a:bodyPr>
          <a:lstStyle/>
          <a:p>
            <a:pPr marL="177800" indent="-177800">
              <a:buFontTx/>
              <a:buChar char="•"/>
            </a:pPr>
            <a:r>
              <a:rPr lang="fr-FR" sz="2400"/>
              <a:t>Tout examen exige des procédures d’évaluation qui respectent l’</a:t>
            </a:r>
            <a:r>
              <a:rPr lang="fr-FR" sz="2400" b="1">
                <a:solidFill>
                  <a:schemeClr val="folHlink"/>
                </a:solidFill>
              </a:rPr>
              <a:t>équité</a:t>
            </a:r>
            <a:r>
              <a:rPr lang="fr-FR" sz="2400"/>
              <a:t> entre les candidats.</a:t>
            </a:r>
          </a:p>
          <a:p>
            <a:pPr marL="177800" indent="-177800">
              <a:buFontTx/>
              <a:buChar char="•"/>
            </a:pPr>
            <a:r>
              <a:rPr lang="fr-FR" sz="2400"/>
              <a:t>Le programme de cet examen liste un certain nombre de </a:t>
            </a:r>
            <a:r>
              <a:rPr lang="fr-FR" sz="2400" b="1">
                <a:solidFill>
                  <a:schemeClr val="folHlink"/>
                </a:solidFill>
              </a:rPr>
              <a:t>compétences</a:t>
            </a:r>
            <a:r>
              <a:rPr lang="fr-FR" sz="2400"/>
              <a:t> qui sont les objectifs de la formation.</a:t>
            </a:r>
          </a:p>
          <a:p>
            <a:pPr marL="177800" indent="-177800">
              <a:buFontTx/>
              <a:buChar char="•"/>
            </a:pPr>
            <a:r>
              <a:rPr lang="fr-FR" sz="2400"/>
              <a:t>A ces compétences sont associées des </a:t>
            </a:r>
            <a:r>
              <a:rPr lang="fr-FR" sz="2400" b="1">
                <a:solidFill>
                  <a:schemeClr val="folHlink"/>
                </a:solidFill>
              </a:rPr>
              <a:t>critères d’évaluation</a:t>
            </a:r>
            <a:r>
              <a:rPr lang="fr-FR" sz="2400"/>
              <a:t>.</a:t>
            </a:r>
          </a:p>
          <a:p>
            <a:pPr marL="177800" indent="-177800"/>
            <a:endParaRPr lang="fr-FR" sz="2400"/>
          </a:p>
          <a:p>
            <a:pPr marL="177800" indent="-177800"/>
            <a:r>
              <a:rPr lang="fr-FR" sz="3200" b="1">
                <a:solidFill>
                  <a:schemeClr val="folHlink"/>
                </a:solidFill>
              </a:rPr>
              <a:t>  Ce sont donc ces compétences qui doivent être la base de l’évaluation pour tous les candidats</a:t>
            </a:r>
          </a:p>
          <a:p>
            <a:pPr marL="177800" indent="-177800" algn="ctr"/>
            <a:r>
              <a:rPr lang="fr-FR" sz="5400" b="1">
                <a:solidFill>
                  <a:schemeClr val="accent2"/>
                </a:solidFill>
              </a:rPr>
              <a:t>Et rien d’autre !</a:t>
            </a:r>
          </a:p>
        </p:txBody>
      </p:sp>
      <p:sp>
        <p:nvSpPr>
          <p:cNvPr id="7171" name="Text Box 7"/>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7" name="Rectangle 5"/>
          <p:cNvSpPr>
            <a:spLocks noChangeArrowheads="1"/>
          </p:cNvSpPr>
          <p:nvPr/>
        </p:nvSpPr>
        <p:spPr bwMode="auto">
          <a:xfrm>
            <a:off x="1000125" y="1214438"/>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Petits rappels rapides !</a:t>
            </a:r>
            <a:endParaRPr lang="fr-FR" sz="2000">
              <a:solidFill>
                <a:srgbClr val="000000"/>
              </a:solidFill>
              <a:latin typeface="Arial" charset="0"/>
              <a:cs typeface="Times New Roman" pitchFamily="18" charset="0"/>
            </a:endParaRPr>
          </a:p>
        </p:txBody>
      </p:sp>
      <p:sp>
        <p:nvSpPr>
          <p:cNvPr id="9218" name="Text Box 4"/>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9219" name="ZoneTexte 9"/>
          <p:cNvSpPr txBox="1">
            <a:spLocks noChangeArrowheads="1"/>
          </p:cNvSpPr>
          <p:nvPr/>
        </p:nvSpPr>
        <p:spPr bwMode="auto">
          <a:xfrm>
            <a:off x="1042988" y="1724025"/>
            <a:ext cx="7777162" cy="4729163"/>
          </a:xfrm>
          <a:prstGeom prst="rect">
            <a:avLst/>
          </a:prstGeom>
          <a:noFill/>
          <a:ln w="9525">
            <a:noFill/>
            <a:miter lim="800000"/>
            <a:headEnd/>
            <a:tailEnd/>
          </a:ln>
        </p:spPr>
        <p:txBody>
          <a:bodyPr>
            <a:spAutoFit/>
          </a:bodyPr>
          <a:lstStyle/>
          <a:p>
            <a:r>
              <a:rPr lang="fr-FR" sz="2000"/>
              <a:t>Une compétence* est un </a:t>
            </a:r>
          </a:p>
          <a:p>
            <a:r>
              <a:rPr lang="fr-FR" sz="2800" b="1"/>
              <a:t>« ensemble de </a:t>
            </a:r>
            <a:r>
              <a:rPr lang="fr-FR" sz="2800" b="1">
                <a:solidFill>
                  <a:schemeClr val="folHlink"/>
                </a:solidFill>
              </a:rPr>
              <a:t>connaissances</a:t>
            </a:r>
            <a:r>
              <a:rPr lang="fr-FR" sz="2800" b="1"/>
              <a:t>, </a:t>
            </a:r>
            <a:r>
              <a:rPr lang="fr-FR" sz="2800" b="1">
                <a:solidFill>
                  <a:schemeClr val="folHlink"/>
                </a:solidFill>
              </a:rPr>
              <a:t>savoir-faire</a:t>
            </a:r>
            <a:r>
              <a:rPr lang="fr-FR" sz="2800" b="1"/>
              <a:t> </a:t>
            </a:r>
            <a:r>
              <a:rPr lang="fr-FR" sz="2800"/>
              <a:t>(habiletés)</a:t>
            </a:r>
            <a:r>
              <a:rPr lang="fr-FR" sz="2800" b="1"/>
              <a:t> et </a:t>
            </a:r>
            <a:r>
              <a:rPr lang="fr-FR" sz="2800" b="1">
                <a:solidFill>
                  <a:schemeClr val="folHlink"/>
                </a:solidFill>
              </a:rPr>
              <a:t>comportements </a:t>
            </a:r>
            <a:r>
              <a:rPr lang="fr-FR" sz="2800"/>
              <a:t>(attitudes)</a:t>
            </a:r>
            <a:r>
              <a:rPr lang="fr-FR" sz="2800" b="1"/>
              <a:t> organisés en vue d'accomplir de façon adaptée une activité. Dans une </a:t>
            </a:r>
            <a:r>
              <a:rPr lang="fr-FR" sz="2800" b="1">
                <a:solidFill>
                  <a:schemeClr val="folHlink"/>
                </a:solidFill>
              </a:rPr>
              <a:t>situation concrète</a:t>
            </a:r>
            <a:r>
              <a:rPr lang="fr-FR" sz="2800" b="1"/>
              <a:t>, une compétence se traduit par des actions ou comportements </a:t>
            </a:r>
            <a:r>
              <a:rPr lang="fr-FR" sz="2800" b="1">
                <a:solidFill>
                  <a:schemeClr val="folHlink"/>
                </a:solidFill>
              </a:rPr>
              <a:t>observables</a:t>
            </a:r>
            <a:r>
              <a:rPr lang="fr-FR" sz="2800" b="1"/>
              <a:t>. Les comportements ou les résultats de l ’action sont </a:t>
            </a:r>
            <a:r>
              <a:rPr lang="fr-FR" sz="2800" b="1">
                <a:solidFill>
                  <a:schemeClr val="folHlink"/>
                </a:solidFill>
              </a:rPr>
              <a:t>mesurables ou évaluables</a:t>
            </a:r>
            <a:r>
              <a:rPr lang="fr-FR" sz="2000" b="1"/>
              <a:t>. » </a:t>
            </a:r>
          </a:p>
          <a:p>
            <a:endParaRPr lang="fr-FR" sz="2000" b="1"/>
          </a:p>
          <a:p>
            <a:endParaRPr lang="fr-FR" sz="2000" b="1"/>
          </a:p>
          <a:p>
            <a:r>
              <a:rPr lang="fr-FR" sz="1600"/>
              <a:t>* Voir aussi Norme AFNOR FDX50-183 : « C’est une capacité éprouvée à mettre en œuvre des connaissances, des savoir-faire et comportements en situation d’exécution. C’est la capacité éprouvée à résoudre des problèmes dans un contexte donné. »</a:t>
            </a:r>
          </a:p>
        </p:txBody>
      </p:sp>
      <p:sp>
        <p:nvSpPr>
          <p:cNvPr id="9220" name="Rectangle 7"/>
          <p:cNvSpPr>
            <a:spLocks noChangeArrowheads="1"/>
          </p:cNvSpPr>
          <p:nvPr/>
        </p:nvSpPr>
        <p:spPr bwMode="auto">
          <a:xfrm>
            <a:off x="971550" y="2133600"/>
            <a:ext cx="7704138" cy="1296988"/>
          </a:xfrm>
          <a:prstGeom prst="rect">
            <a:avLst/>
          </a:prstGeom>
          <a:noFill/>
          <a:ln w="12700">
            <a:solidFill>
              <a:srgbClr val="FF0000"/>
            </a:solidFill>
            <a:miter lim="800000"/>
            <a:headEnd/>
            <a:tailEnd/>
          </a:ln>
        </p:spPr>
        <p:txBody>
          <a:bodyPr wrap="none" anchor="ctr"/>
          <a:lstStyle/>
          <a:p>
            <a:endParaRPr lang="fr-F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5"/>
          <p:cNvSpPr>
            <a:spLocks noChangeArrowheads="1"/>
          </p:cNvSpPr>
          <p:nvPr/>
        </p:nvSpPr>
        <p:spPr bwMode="auto">
          <a:xfrm>
            <a:off x="1000125" y="1214438"/>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Petits rappels rapides !</a:t>
            </a:r>
            <a:endParaRPr lang="fr-FR" sz="2000">
              <a:solidFill>
                <a:srgbClr val="000000"/>
              </a:solidFill>
              <a:latin typeface="Arial" charset="0"/>
              <a:cs typeface="Times New Roman" pitchFamily="18" charset="0"/>
            </a:endParaRPr>
          </a:p>
        </p:txBody>
      </p:sp>
      <p:sp>
        <p:nvSpPr>
          <p:cNvPr id="11266"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11267" name="ZoneTexte 9"/>
          <p:cNvSpPr txBox="1">
            <a:spLocks noChangeArrowheads="1"/>
          </p:cNvSpPr>
          <p:nvPr/>
        </p:nvSpPr>
        <p:spPr bwMode="auto">
          <a:xfrm>
            <a:off x="900113" y="1557338"/>
            <a:ext cx="8101012" cy="4879975"/>
          </a:xfrm>
          <a:prstGeom prst="rect">
            <a:avLst/>
          </a:prstGeom>
          <a:noFill/>
          <a:ln w="9525">
            <a:noFill/>
            <a:miter lim="800000"/>
            <a:headEnd/>
            <a:tailEnd/>
          </a:ln>
        </p:spPr>
        <p:txBody>
          <a:bodyPr>
            <a:spAutoFit/>
          </a:bodyPr>
          <a:lstStyle/>
          <a:p>
            <a:r>
              <a:rPr lang="fr-FR" sz="2800"/>
              <a:t>« Des actions ou comportements observables, qui se traduisent par des </a:t>
            </a:r>
            <a:r>
              <a:rPr lang="fr-FR" sz="2800" b="1">
                <a:solidFill>
                  <a:schemeClr val="folHlink"/>
                </a:solidFill>
              </a:rPr>
              <a:t>verbes d’action* »</a:t>
            </a:r>
            <a:r>
              <a:rPr lang="fr-FR" sz="2800"/>
              <a:t>, </a:t>
            </a:r>
          </a:p>
          <a:p>
            <a:r>
              <a:rPr lang="fr-FR" sz="2000"/>
              <a:t>comme : définir, distinguer, acquérir, identifier, rappeler, reconnaître, identifier, traduire, transformer, dire avec ses mots, illustrer, préparer, lire, représenter, changer, réécrire, redéfinir, interpréter, réorganiser, réarranger, différencier, distinguer, faire, établir, expliquer, démontrer, etc. </a:t>
            </a:r>
          </a:p>
          <a:p>
            <a:endParaRPr lang="fr-FR" sz="2000"/>
          </a:p>
          <a:p>
            <a:pPr marL="742950" lvl="1" indent="-285750"/>
            <a:r>
              <a:rPr lang="fr-FR" sz="2000" i="1">
                <a:solidFill>
                  <a:schemeClr val="hlink"/>
                </a:solidFill>
              </a:rPr>
              <a:t>	</a:t>
            </a:r>
            <a:r>
              <a:rPr lang="fr-FR" sz="2800" b="1" i="1">
                <a:solidFill>
                  <a:schemeClr val="hlink"/>
                </a:solidFill>
              </a:rPr>
              <a:t>Exemple</a:t>
            </a:r>
            <a:r>
              <a:rPr lang="fr-FR" sz="2800" i="1">
                <a:solidFill>
                  <a:schemeClr val="hlink"/>
                </a:solidFill>
              </a:rPr>
              <a:t> Compétence A3 du Bac SSI : « </a:t>
            </a:r>
            <a:r>
              <a:rPr lang="fr-FR" sz="2800" b="1" i="1">
                <a:solidFill>
                  <a:schemeClr val="folHlink"/>
                </a:solidFill>
              </a:rPr>
              <a:t>Définir</a:t>
            </a:r>
            <a:r>
              <a:rPr lang="fr-FR" sz="2800" i="1">
                <a:solidFill>
                  <a:schemeClr val="hlink"/>
                </a:solidFill>
              </a:rPr>
              <a:t> le besoin, </a:t>
            </a:r>
            <a:r>
              <a:rPr lang="fr-FR" sz="2800" b="1" i="1">
                <a:solidFill>
                  <a:schemeClr val="folHlink"/>
                </a:solidFill>
              </a:rPr>
              <a:t>définir</a:t>
            </a:r>
            <a:r>
              <a:rPr lang="fr-FR" sz="2800" i="1">
                <a:solidFill>
                  <a:schemeClr val="hlink"/>
                </a:solidFill>
              </a:rPr>
              <a:t> les fonctions de service, </a:t>
            </a:r>
            <a:r>
              <a:rPr lang="fr-FR" sz="2800" b="1" i="1">
                <a:solidFill>
                  <a:schemeClr val="folHlink"/>
                </a:solidFill>
              </a:rPr>
              <a:t>identifier</a:t>
            </a:r>
            <a:r>
              <a:rPr lang="fr-FR" sz="2800" i="1">
                <a:solidFill>
                  <a:schemeClr val="hlink"/>
                </a:solidFill>
              </a:rPr>
              <a:t> les contraintes, </a:t>
            </a:r>
            <a:r>
              <a:rPr lang="fr-FR" sz="2800" b="1" i="1">
                <a:solidFill>
                  <a:schemeClr val="folHlink"/>
                </a:solidFill>
              </a:rPr>
              <a:t>traduire</a:t>
            </a:r>
            <a:r>
              <a:rPr lang="fr-FR" sz="2800" i="1">
                <a:solidFill>
                  <a:schemeClr val="hlink"/>
                </a:solidFill>
              </a:rPr>
              <a:t> un besoin fonctionnel en problématique technique »</a:t>
            </a:r>
          </a:p>
          <a:p>
            <a:endParaRPr lang="fr-FR" sz="1400"/>
          </a:p>
          <a:p>
            <a:r>
              <a:rPr lang="fr-FR" sz="1600"/>
              <a:t>* Voir, par exemple la taxonomie de Bloom </a:t>
            </a:r>
          </a:p>
          <a:p>
            <a:r>
              <a:rPr lang="fr-FR" sz="1600"/>
              <a:t>  (http://wiki.univ-paris5.fr/wiki/Taxonomie_de_Bloom).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3"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Petits rappels rapides !</a:t>
            </a:r>
            <a:endParaRPr lang="fr-FR" sz="2000">
              <a:solidFill>
                <a:srgbClr val="000000"/>
              </a:solidFill>
              <a:latin typeface="Arial" charset="0"/>
              <a:cs typeface="Times New Roman" pitchFamily="18" charset="0"/>
            </a:endParaRPr>
          </a:p>
        </p:txBody>
      </p:sp>
      <p:sp>
        <p:nvSpPr>
          <p:cNvPr id="13314"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13315" name="ZoneTexte 9"/>
          <p:cNvSpPr txBox="1">
            <a:spLocks noChangeArrowheads="1"/>
          </p:cNvSpPr>
          <p:nvPr/>
        </p:nvSpPr>
        <p:spPr bwMode="auto">
          <a:xfrm>
            <a:off x="900113" y="1690688"/>
            <a:ext cx="8101012" cy="4179887"/>
          </a:xfrm>
          <a:prstGeom prst="rect">
            <a:avLst/>
          </a:prstGeom>
          <a:noFill/>
          <a:ln w="9525">
            <a:noFill/>
            <a:miter lim="800000"/>
            <a:headEnd/>
            <a:tailEnd/>
          </a:ln>
        </p:spPr>
        <p:txBody>
          <a:bodyPr>
            <a:spAutoFit/>
          </a:bodyPr>
          <a:lstStyle/>
          <a:p>
            <a:r>
              <a:rPr lang="fr-FR" sz="2800"/>
              <a:t>« Les comportements ou les résultats de l ’action sont </a:t>
            </a:r>
            <a:r>
              <a:rPr lang="fr-FR" sz="2800" b="1">
                <a:solidFill>
                  <a:schemeClr val="folHlink"/>
                </a:solidFill>
              </a:rPr>
              <a:t>mesurables</a:t>
            </a:r>
            <a:r>
              <a:rPr lang="fr-FR" sz="2800"/>
              <a:t> ou </a:t>
            </a:r>
            <a:r>
              <a:rPr lang="fr-FR" sz="2800" b="1">
                <a:solidFill>
                  <a:schemeClr val="folHlink"/>
                </a:solidFill>
              </a:rPr>
              <a:t>évaluables. »</a:t>
            </a:r>
          </a:p>
          <a:p>
            <a:endParaRPr lang="fr-FR" sz="2800"/>
          </a:p>
          <a:p>
            <a:r>
              <a:rPr lang="fr-FR" sz="2800"/>
              <a:t>C’est là que les critères se transforment en </a:t>
            </a:r>
            <a:r>
              <a:rPr lang="fr-FR" sz="2800" b="1">
                <a:solidFill>
                  <a:schemeClr val="folHlink"/>
                </a:solidFill>
              </a:rPr>
              <a:t>indicateurs</a:t>
            </a:r>
            <a:r>
              <a:rPr lang="fr-FR" sz="2800"/>
              <a:t>.</a:t>
            </a:r>
          </a:p>
          <a:p>
            <a:endParaRPr lang="fr-FR" sz="1600"/>
          </a:p>
          <a:p>
            <a:r>
              <a:rPr lang="fr-FR" sz="2800"/>
              <a:t>La réglementation des examens impose que soit définie une </a:t>
            </a:r>
            <a:r>
              <a:rPr lang="fr-FR" sz="2800" b="1">
                <a:solidFill>
                  <a:schemeClr val="folHlink"/>
                </a:solidFill>
              </a:rPr>
              <a:t>performance minimale</a:t>
            </a:r>
            <a:r>
              <a:rPr lang="fr-FR" sz="2800"/>
              <a:t>  dans ce qui est demandé. Cette performance minimale permet d’avoir la note maximum sur le critère concerné.</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Petits rappels rapides !</a:t>
            </a:r>
            <a:endParaRPr lang="fr-FR" sz="2000">
              <a:solidFill>
                <a:srgbClr val="000000"/>
              </a:solidFill>
              <a:latin typeface="Arial" charset="0"/>
              <a:cs typeface="Times New Roman" pitchFamily="18" charset="0"/>
            </a:endParaRPr>
          </a:p>
        </p:txBody>
      </p:sp>
      <p:sp>
        <p:nvSpPr>
          <p:cNvPr id="15362"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15363" name="ZoneTexte 9"/>
          <p:cNvSpPr txBox="1">
            <a:spLocks noChangeArrowheads="1"/>
          </p:cNvSpPr>
          <p:nvPr/>
        </p:nvSpPr>
        <p:spPr bwMode="auto">
          <a:xfrm>
            <a:off x="900113" y="2060575"/>
            <a:ext cx="8101012" cy="3935413"/>
          </a:xfrm>
          <a:prstGeom prst="rect">
            <a:avLst/>
          </a:prstGeom>
          <a:noFill/>
          <a:ln w="9525">
            <a:noFill/>
            <a:miter lim="800000"/>
            <a:headEnd/>
            <a:tailEnd/>
          </a:ln>
        </p:spPr>
        <p:txBody>
          <a:bodyPr>
            <a:spAutoFit/>
          </a:bodyPr>
          <a:lstStyle/>
          <a:p>
            <a:pPr marL="800100" lvl="1" indent="-342900"/>
            <a:r>
              <a:rPr lang="fr-FR" sz="2800" i="1">
                <a:solidFill>
                  <a:schemeClr val="hlink"/>
                </a:solidFill>
              </a:rPr>
              <a:t>	</a:t>
            </a:r>
            <a:r>
              <a:rPr lang="fr-FR" sz="2800" b="1" i="1">
                <a:solidFill>
                  <a:schemeClr val="hlink"/>
                </a:solidFill>
              </a:rPr>
              <a:t>Exemple</a:t>
            </a:r>
            <a:r>
              <a:rPr lang="fr-FR" sz="2800" i="1">
                <a:solidFill>
                  <a:schemeClr val="hlink"/>
                </a:solidFill>
              </a:rPr>
              <a:t> Compétence A3 du Bac SSI : Les indicateurs sont :</a:t>
            </a:r>
          </a:p>
          <a:p>
            <a:pPr marL="800100" lvl="1" indent="-342900"/>
            <a:endParaRPr lang="fr-FR" sz="2800" i="1">
              <a:solidFill>
                <a:schemeClr val="hlink"/>
              </a:solidFill>
            </a:endParaRPr>
          </a:p>
          <a:p>
            <a:pPr marL="342900" indent="-342900">
              <a:buFontTx/>
              <a:buAutoNum type="arabicPeriod"/>
            </a:pPr>
            <a:r>
              <a:rPr lang="fr-FR" sz="2800" i="1">
                <a:solidFill>
                  <a:schemeClr val="hlink"/>
                </a:solidFill>
              </a:rPr>
              <a:t>La fonction globale est clairement précisée </a:t>
            </a:r>
          </a:p>
          <a:p>
            <a:pPr marL="342900" indent="-342900">
              <a:buFontTx/>
              <a:buAutoNum type="arabicPeriod"/>
            </a:pPr>
            <a:r>
              <a:rPr lang="fr-FR" sz="2800" i="1">
                <a:solidFill>
                  <a:schemeClr val="hlink"/>
                </a:solidFill>
              </a:rPr>
              <a:t>Les fonctions de service sont définies sans omission</a:t>
            </a:r>
          </a:p>
          <a:p>
            <a:pPr marL="342900" indent="-342900">
              <a:buFontTx/>
              <a:buAutoNum type="arabicPeriod"/>
            </a:pPr>
            <a:r>
              <a:rPr lang="fr-FR" sz="2800" i="1">
                <a:solidFill>
                  <a:schemeClr val="hlink"/>
                </a:solidFill>
              </a:rPr>
              <a:t>Les contraintes principales sont identifiées </a:t>
            </a:r>
          </a:p>
          <a:p>
            <a:pPr marL="342900" indent="-342900">
              <a:buFontTx/>
              <a:buAutoNum type="arabicPeriod"/>
            </a:pPr>
            <a:r>
              <a:rPr lang="fr-FR" sz="2800" i="1">
                <a:solidFill>
                  <a:schemeClr val="hlink"/>
                </a:solidFill>
              </a:rPr>
              <a:t>Les contraintes sont ordonnées</a:t>
            </a:r>
          </a:p>
          <a:p>
            <a:pPr marL="342900" indent="-342900">
              <a:buFontTx/>
              <a:buAutoNum type="arabicPeriod"/>
            </a:pPr>
            <a:r>
              <a:rPr lang="fr-FR" sz="2800" i="1">
                <a:solidFill>
                  <a:schemeClr val="hlink"/>
                </a:solidFill>
              </a:rPr>
              <a:t>La problématique technique est énoncée sans ambiguïté</a:t>
            </a:r>
            <a:endParaRPr lang="fr-FR" sz="1600" i="1">
              <a:solidFill>
                <a:schemeClr val="hlink"/>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5"/>
          <p:cNvSpPr>
            <a:spLocks noChangeArrowheads="1"/>
          </p:cNvSpPr>
          <p:nvPr/>
        </p:nvSpPr>
        <p:spPr bwMode="auto">
          <a:xfrm>
            <a:off x="900113" y="1231900"/>
            <a:ext cx="7143750"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Alors les grilles ?</a:t>
            </a:r>
            <a:endParaRPr lang="fr-FR" sz="2000">
              <a:solidFill>
                <a:srgbClr val="000000"/>
              </a:solidFill>
              <a:latin typeface="Arial" charset="0"/>
              <a:cs typeface="Times New Roman" pitchFamily="18" charset="0"/>
            </a:endParaRPr>
          </a:p>
        </p:txBody>
      </p:sp>
      <p:sp>
        <p:nvSpPr>
          <p:cNvPr id="17410"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17411" name="ZoneTexte 9"/>
          <p:cNvSpPr txBox="1">
            <a:spLocks noChangeArrowheads="1"/>
          </p:cNvSpPr>
          <p:nvPr/>
        </p:nvSpPr>
        <p:spPr bwMode="auto">
          <a:xfrm>
            <a:off x="900113" y="2060575"/>
            <a:ext cx="8101012" cy="3935413"/>
          </a:xfrm>
          <a:prstGeom prst="rect">
            <a:avLst/>
          </a:prstGeom>
          <a:noFill/>
          <a:ln w="9525">
            <a:noFill/>
            <a:miter lim="800000"/>
            <a:headEnd/>
            <a:tailEnd/>
          </a:ln>
        </p:spPr>
        <p:txBody>
          <a:bodyPr>
            <a:spAutoFit/>
          </a:bodyPr>
          <a:lstStyle/>
          <a:p>
            <a:r>
              <a:rPr lang="fr-FR" sz="2800"/>
              <a:t>Elles permette de conduire une </a:t>
            </a:r>
            <a:r>
              <a:rPr lang="fr-FR" sz="2800" b="1">
                <a:solidFill>
                  <a:schemeClr val="folHlink"/>
                </a:solidFill>
              </a:rPr>
              <a:t>évaluation</a:t>
            </a:r>
            <a:r>
              <a:rPr lang="fr-FR" sz="2800"/>
              <a:t> rationnelle </a:t>
            </a:r>
            <a:r>
              <a:rPr lang="fr-FR" sz="2800" b="1">
                <a:solidFill>
                  <a:schemeClr val="folHlink"/>
                </a:solidFill>
              </a:rPr>
              <a:t>partagée</a:t>
            </a:r>
            <a:r>
              <a:rPr lang="fr-FR" sz="2800"/>
              <a:t> entre tous les acteurs en ordonnant un cadre unique :</a:t>
            </a:r>
          </a:p>
          <a:p>
            <a:endParaRPr lang="fr-FR" sz="2800"/>
          </a:p>
          <a:p>
            <a:pPr>
              <a:buFontTx/>
              <a:buChar char="•"/>
            </a:pPr>
            <a:r>
              <a:rPr lang="fr-FR" sz="2800" b="1">
                <a:solidFill>
                  <a:schemeClr val="folHlink"/>
                </a:solidFill>
              </a:rPr>
              <a:t>Capacités</a:t>
            </a:r>
            <a:r>
              <a:rPr lang="fr-FR" sz="2800"/>
              <a:t> (ex :  A – Analyser)</a:t>
            </a:r>
          </a:p>
          <a:p>
            <a:pPr>
              <a:buFontTx/>
              <a:buChar char="•"/>
            </a:pPr>
            <a:r>
              <a:rPr lang="fr-FR" sz="2800" b="1">
                <a:solidFill>
                  <a:schemeClr val="folHlink"/>
                </a:solidFill>
              </a:rPr>
              <a:t>Compétences</a:t>
            </a:r>
            <a:r>
              <a:rPr lang="fr-FR" sz="2800"/>
              <a:t> (ex : A1 définir les fonctions de service)</a:t>
            </a:r>
          </a:p>
          <a:p>
            <a:pPr>
              <a:buFontTx/>
              <a:buChar char="•"/>
            </a:pPr>
            <a:r>
              <a:rPr lang="fr-FR" sz="2800" b="1">
                <a:solidFill>
                  <a:schemeClr val="folHlink"/>
                </a:solidFill>
              </a:rPr>
              <a:t>Indicateurs</a:t>
            </a:r>
            <a:r>
              <a:rPr lang="fr-FR" sz="2800"/>
              <a:t> correspondants (ex : Les fonctions de service sont définies sans omission)</a:t>
            </a:r>
          </a:p>
          <a:p>
            <a:pPr>
              <a:buFontTx/>
              <a:buChar char="•"/>
            </a:pPr>
            <a:r>
              <a:rPr lang="fr-FR" sz="2800" b="1">
                <a:solidFill>
                  <a:schemeClr val="folHlink"/>
                </a:solidFill>
              </a:rPr>
              <a:t>Niveau</a:t>
            </a:r>
            <a:r>
              <a:rPr lang="fr-FR" sz="2800"/>
              <a:t> de performance atteint (colonnes 0,1,2,3)</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5"/>
          <p:cNvSpPr>
            <a:spLocks noChangeArrowheads="1"/>
          </p:cNvSpPr>
          <p:nvPr/>
        </p:nvSpPr>
        <p:spPr bwMode="auto">
          <a:xfrm>
            <a:off x="900113" y="1231900"/>
            <a:ext cx="8243887"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Qu’est-ce qui permet à l’évaluateur de quantifier la performance ?</a:t>
            </a:r>
            <a:endParaRPr lang="fr-FR" sz="2000">
              <a:solidFill>
                <a:srgbClr val="000000"/>
              </a:solidFill>
              <a:latin typeface="Arial" charset="0"/>
              <a:cs typeface="Times New Roman" pitchFamily="18" charset="0"/>
            </a:endParaRPr>
          </a:p>
        </p:txBody>
      </p:sp>
      <p:sp>
        <p:nvSpPr>
          <p:cNvPr id="19458"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19459" name="ZoneTexte 9"/>
          <p:cNvSpPr txBox="1">
            <a:spLocks noChangeArrowheads="1"/>
          </p:cNvSpPr>
          <p:nvPr/>
        </p:nvSpPr>
        <p:spPr bwMode="auto">
          <a:xfrm>
            <a:off x="900113" y="1844675"/>
            <a:ext cx="8101012" cy="1800225"/>
          </a:xfrm>
          <a:prstGeom prst="rect">
            <a:avLst/>
          </a:prstGeom>
          <a:noFill/>
          <a:ln w="9525">
            <a:noFill/>
            <a:miter lim="800000"/>
            <a:headEnd/>
            <a:tailEnd/>
          </a:ln>
        </p:spPr>
        <p:txBody>
          <a:bodyPr>
            <a:spAutoFit/>
          </a:bodyPr>
          <a:lstStyle/>
          <a:p>
            <a:r>
              <a:rPr lang="fr-FR" sz="2800"/>
              <a:t>Les </a:t>
            </a:r>
            <a:r>
              <a:rPr lang="fr-FR" sz="2800" b="1">
                <a:solidFill>
                  <a:schemeClr val="folHlink"/>
                </a:solidFill>
              </a:rPr>
              <a:t>Indicateurs</a:t>
            </a:r>
            <a:r>
              <a:rPr lang="fr-FR" sz="2800"/>
              <a:t> sont arrêtés nationalement, mais chaque évaluateur (ou correcteur) peut signifier le niveau de performance observé dans les colonnes 0,1,2 et 3.</a:t>
            </a:r>
          </a:p>
        </p:txBody>
      </p:sp>
      <p:graphicFrame>
        <p:nvGraphicFramePr>
          <p:cNvPr id="47060" name="Group 980"/>
          <p:cNvGraphicFramePr>
            <a:graphicFrameLocks noGrp="1"/>
          </p:cNvGraphicFramePr>
          <p:nvPr/>
        </p:nvGraphicFramePr>
        <p:xfrm>
          <a:off x="822325" y="3429000"/>
          <a:ext cx="8286750" cy="2717800"/>
        </p:xfrm>
        <a:graphic>
          <a:graphicData uri="http://schemas.openxmlformats.org/drawingml/2006/table">
            <a:tbl>
              <a:tblPr/>
              <a:tblGrid>
                <a:gridCol w="368300"/>
                <a:gridCol w="6045200"/>
                <a:gridCol w="565150"/>
                <a:gridCol w="336550"/>
                <a:gridCol w="317500"/>
                <a:gridCol w="317500"/>
                <a:gridCol w="336550"/>
              </a:tblGrid>
              <a:tr h="3667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800" b="0" i="0" u="none" strike="noStrike" cap="none" normalizeH="0" baseline="0" smtClean="0">
                        <a:ln>
                          <a:noFill/>
                        </a:ln>
                        <a:solidFill>
                          <a:schemeClr val="tx1"/>
                        </a:solidFill>
                        <a:effectLst/>
                        <a:latin typeface="Calibri"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2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non</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0</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1</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2</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3</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gridSpan="7">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66713">
                <a:tc rowSpan="5">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chemeClr val="tx1"/>
                          </a:solidFill>
                          <a:effectLst/>
                          <a:latin typeface="Calibri" pitchFamily="34" charset="0"/>
                          <a:cs typeface="Arial" charset="0"/>
                        </a:rPr>
                        <a:t>…</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La fonction globale est clairement pr</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cis</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e </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Arial" charset="0"/>
                          <a:cs typeface="Arial" charset="0"/>
                        </a:rPr>
                        <a:t>X</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vMerge="1">
                  <a:txBody>
                    <a:bodyPr/>
                    <a:lstStyle/>
                    <a:p>
                      <a:endParaRPr lang="fr-F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Les fonctions de service sont d</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finies sans omission</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Arial" charset="0"/>
                          <a:cs typeface="Arial" charset="0"/>
                        </a:rPr>
                        <a:t>X</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366713">
                <a:tc vMerge="1">
                  <a:txBody>
                    <a:bodyPr/>
                    <a:lstStyle/>
                    <a:p>
                      <a:endParaRPr lang="fr-F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Les contraintes principales sont identifi</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es </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FF"/>
                          </a:solidFill>
                          <a:effectLst/>
                          <a:latin typeface="Calibri" pitchFamily="34" charset="0"/>
                        </a:rPr>
                        <a:t> </a:t>
                      </a:r>
                      <a:r>
                        <a:rPr kumimoji="0" lang="fr-FR" sz="1600" b="0" i="0" u="none" strike="noStrike" cap="none" normalizeH="0" baseline="0" smtClean="0">
                          <a:ln>
                            <a:noFill/>
                          </a:ln>
                          <a:solidFill>
                            <a:srgbClr val="0000FF"/>
                          </a:solidFill>
                          <a:effectLst/>
                          <a:latin typeface="Calibri" pitchFamily="34" charset="0"/>
                        </a:rPr>
                        <a:t>non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vMerge="1">
                  <a:txBody>
                    <a:bodyPr/>
                    <a:lstStyle/>
                    <a:p>
                      <a:endParaRPr lang="fr-F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Les contraintes sont ordonn</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es</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fr-FR" sz="16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Arial" charset="0"/>
                          <a:cs typeface="Arial" charset="0"/>
                        </a:rPr>
                        <a:t>X</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366713">
                <a:tc vMerge="1">
                  <a:txBody>
                    <a:bodyPr/>
                    <a:lstStyle/>
                    <a:p>
                      <a:endParaRPr lang="fr-FR"/>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La probl</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matique technique est </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nonc</a:t>
                      </a:r>
                      <a:r>
                        <a:rPr kumimoji="0" lang="fr-FR" sz="1800" b="0" i="0" u="none" strike="noStrike" cap="none" normalizeH="0" baseline="0" smtClean="0">
                          <a:ln>
                            <a:noFill/>
                          </a:ln>
                          <a:solidFill>
                            <a:schemeClr val="tx1"/>
                          </a:solidFill>
                          <a:effectLst/>
                          <a:latin typeface="Calibri" pitchFamily="34" charset="0"/>
                          <a:cs typeface="Arial" charset="0"/>
                        </a:rPr>
                        <a:t>é</a:t>
                      </a:r>
                      <a:r>
                        <a:rPr kumimoji="0" lang="fr-FR" sz="1800" b="0" i="0" u="none" strike="noStrike" cap="none" normalizeH="0" baseline="0" smtClean="0">
                          <a:ln>
                            <a:noFill/>
                          </a:ln>
                          <a:solidFill>
                            <a:schemeClr val="tx1"/>
                          </a:solidFill>
                          <a:effectLst/>
                          <a:latin typeface="Arial" charset="0"/>
                          <a:cs typeface="Arial" charset="0"/>
                        </a:rPr>
                        <a:t>e sans ambigu</a:t>
                      </a:r>
                      <a:r>
                        <a:rPr kumimoji="0" lang="fr-FR" sz="1800" b="0" i="0" u="none" strike="noStrike" cap="none" normalizeH="0" baseline="0" smtClean="0">
                          <a:ln>
                            <a:noFill/>
                          </a:ln>
                          <a:solidFill>
                            <a:schemeClr val="tx1"/>
                          </a:solidFill>
                          <a:effectLst/>
                          <a:latin typeface="Calibri" pitchFamily="34" charset="0"/>
                          <a:cs typeface="Arial" charset="0"/>
                        </a:rPr>
                        <a:t>ï</a:t>
                      </a:r>
                      <a:r>
                        <a:rPr kumimoji="0" lang="fr-FR" sz="1800" b="0" i="0" u="none" strike="noStrike" cap="none" normalizeH="0" baseline="0" smtClean="0">
                          <a:ln>
                            <a:noFill/>
                          </a:ln>
                          <a:solidFill>
                            <a:schemeClr val="tx1"/>
                          </a:solidFill>
                          <a:effectLst/>
                          <a:latin typeface="Arial" charset="0"/>
                          <a:cs typeface="Arial" charset="0"/>
                        </a:rPr>
                        <a:t>t</a:t>
                      </a:r>
                      <a:r>
                        <a:rPr kumimoji="0" lang="fr-FR" sz="1800" b="0" i="0" u="none" strike="noStrike" cap="none" normalizeH="0" baseline="0" smtClean="0">
                          <a:ln>
                            <a:noFill/>
                          </a:ln>
                          <a:solidFill>
                            <a:schemeClr val="tx1"/>
                          </a:solidFill>
                          <a:effectLst/>
                          <a:latin typeface="Calibri" pitchFamily="34" charset="0"/>
                          <a:cs typeface="Arial" charset="0"/>
                        </a:rPr>
                        <a:t>é</a:t>
                      </a:r>
                      <a:endParaRPr kumimoji="0" lang="fr-FR" sz="1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Calibri" pitchFamily="34" charset="0"/>
                          <a:cs typeface="Arial" charset="0"/>
                        </a:rPr>
                        <a:t> </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fr-FR" sz="1800" b="1" i="0" u="none" strike="noStrike" cap="none" normalizeH="0" baseline="0" smtClean="0">
                          <a:ln>
                            <a:noFill/>
                          </a:ln>
                          <a:solidFill>
                            <a:srgbClr val="0000FF"/>
                          </a:solidFill>
                          <a:effectLst/>
                          <a:latin typeface="Arial" charset="0"/>
                          <a:cs typeface="Arial" charset="0"/>
                        </a:rPr>
                        <a:t>x</a:t>
                      </a:r>
                      <a:endParaRPr kumimoji="0" lang="fr-FR" sz="1800" b="0" i="0" u="none" strike="noStrike" cap="none" normalizeH="0" baseline="0" smtClean="0">
                        <a:ln>
                          <a:noFill/>
                        </a:ln>
                        <a:solidFill>
                          <a:schemeClr val="tx1"/>
                        </a:solidFill>
                        <a:effectLst/>
                        <a:latin typeface="Calibri"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5"/>
          <p:cNvSpPr>
            <a:spLocks noChangeArrowheads="1"/>
          </p:cNvSpPr>
          <p:nvPr/>
        </p:nvSpPr>
        <p:spPr bwMode="auto">
          <a:xfrm>
            <a:off x="827088" y="1231900"/>
            <a:ext cx="8243887" cy="396875"/>
          </a:xfrm>
          <a:prstGeom prst="rect">
            <a:avLst/>
          </a:prstGeom>
          <a:noFill/>
          <a:ln w="9525">
            <a:noFill/>
            <a:miter lim="800000"/>
            <a:headEnd/>
            <a:tailEnd/>
          </a:ln>
        </p:spPr>
        <p:txBody>
          <a:bodyPr>
            <a:spAutoFit/>
          </a:bodyPr>
          <a:lstStyle/>
          <a:p>
            <a:r>
              <a:rPr lang="fr-FR" sz="2000" b="1">
                <a:solidFill>
                  <a:srgbClr val="000000"/>
                </a:solidFill>
                <a:latin typeface="Arial" charset="0"/>
                <a:cs typeface="Times New Roman" pitchFamily="18" charset="0"/>
              </a:rPr>
              <a:t>Qu’est-ce qui permet à l’évaluateur de quantifier la performance ?</a:t>
            </a:r>
            <a:endParaRPr lang="fr-FR" sz="2000">
              <a:solidFill>
                <a:srgbClr val="000000"/>
              </a:solidFill>
              <a:latin typeface="Arial" charset="0"/>
              <a:cs typeface="Times New Roman" pitchFamily="18" charset="0"/>
            </a:endParaRPr>
          </a:p>
        </p:txBody>
      </p:sp>
      <p:sp>
        <p:nvSpPr>
          <p:cNvPr id="21506" name="Text Box 3"/>
          <p:cNvSpPr txBox="1">
            <a:spLocks noChangeArrowheads="1"/>
          </p:cNvSpPr>
          <p:nvPr/>
        </p:nvSpPr>
        <p:spPr bwMode="auto">
          <a:xfrm>
            <a:off x="755650" y="549275"/>
            <a:ext cx="8388350" cy="579438"/>
          </a:xfrm>
          <a:prstGeom prst="rect">
            <a:avLst/>
          </a:prstGeom>
          <a:noFill/>
          <a:ln w="9525">
            <a:noFill/>
            <a:miter lim="800000"/>
            <a:headEnd/>
            <a:tailEnd/>
          </a:ln>
        </p:spPr>
        <p:txBody>
          <a:bodyPr>
            <a:spAutoFit/>
          </a:bodyPr>
          <a:lstStyle/>
          <a:p>
            <a:pPr algn="ctr">
              <a:spcBef>
                <a:spcPct val="50000"/>
              </a:spcBef>
            </a:pPr>
            <a:r>
              <a:rPr lang="fr-FR" sz="3200" b="1">
                <a:solidFill>
                  <a:schemeClr val="hlink"/>
                </a:solidFill>
              </a:rPr>
              <a:t>Utiliser les grilles pour l’épreuve de SI</a:t>
            </a:r>
          </a:p>
        </p:txBody>
      </p:sp>
      <p:sp>
        <p:nvSpPr>
          <p:cNvPr id="21507" name="ZoneTexte 9"/>
          <p:cNvSpPr txBox="1">
            <a:spLocks noChangeArrowheads="1"/>
          </p:cNvSpPr>
          <p:nvPr/>
        </p:nvSpPr>
        <p:spPr bwMode="auto">
          <a:xfrm>
            <a:off x="900113" y="2309813"/>
            <a:ext cx="8101012" cy="2774950"/>
          </a:xfrm>
          <a:prstGeom prst="rect">
            <a:avLst/>
          </a:prstGeom>
          <a:noFill/>
          <a:ln w="9525">
            <a:noFill/>
            <a:miter lim="800000"/>
            <a:headEnd/>
            <a:tailEnd/>
          </a:ln>
        </p:spPr>
        <p:txBody>
          <a:bodyPr>
            <a:spAutoFit/>
          </a:bodyPr>
          <a:lstStyle/>
          <a:p>
            <a:r>
              <a:rPr lang="fr-FR" sz="2800"/>
              <a:t>On note que toutes les compétences et/ou tous les indicateurs ne sont pas évaluables dans les situations proposées. </a:t>
            </a:r>
            <a:r>
              <a:rPr lang="fr-FR" sz="3200" b="1">
                <a:solidFill>
                  <a:schemeClr val="folHlink"/>
                </a:solidFill>
              </a:rPr>
              <a:t>C’est normal !</a:t>
            </a:r>
          </a:p>
          <a:p>
            <a:endParaRPr lang="fr-FR" sz="3200" b="1">
              <a:solidFill>
                <a:schemeClr val="folHlink"/>
              </a:solidFill>
            </a:endParaRPr>
          </a:p>
          <a:p>
            <a:r>
              <a:rPr lang="fr-FR" sz="2800" b="1">
                <a:solidFill>
                  <a:schemeClr val="folHlink"/>
                </a:solidFill>
              </a:rPr>
              <a:t>NOS EXAMENS SONT ORGANISÉS POUR UNE ÉVALUATION STATISTIQUE PAR PRÉLÈVEMENT.</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1277</TotalTime>
  <Words>1340</Words>
  <Application>Microsoft Office PowerPoint</Application>
  <PresentationFormat>On-screen Show (4:3)</PresentationFormat>
  <Paragraphs>190</Paragraphs>
  <Slides>17</Slides>
  <Notes>16</Notes>
  <HiddenSlides>0</HiddenSlides>
  <MMClips>0</MMClips>
  <ScaleCrop>false</ScaleCrop>
  <HeadingPairs>
    <vt:vector size="6" baseType="variant">
      <vt:variant>
        <vt:lpstr>Polices utilisées</vt:lpstr>
      </vt:variant>
      <vt:variant>
        <vt:i4>3</vt:i4>
      </vt:variant>
      <vt:variant>
        <vt:lpstr>Modèle de conception</vt:lpstr>
      </vt:variant>
      <vt:variant>
        <vt:i4>1</vt:i4>
      </vt:variant>
      <vt:variant>
        <vt:lpstr>Titres des diapositives</vt:lpstr>
      </vt:variant>
      <vt:variant>
        <vt:i4>17</vt:i4>
      </vt:variant>
    </vt:vector>
  </HeadingPairs>
  <TitlesOfParts>
    <vt:vector size="21" baseType="lpstr">
      <vt:lpstr>Calibri</vt:lpstr>
      <vt:lpstr>Arial</vt:lpstr>
      <vt:lpstr>Times New Roman</vt:lpstr>
      <vt:lpstr>Thème Office</vt:lpstr>
      <vt:lpstr>LES GRILLES D’EVALUATION Pour les épreuves de SI</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Samuel VIOLLIN</dc:creator>
  <cp:lastModifiedBy>Jacques PERRIN</cp:lastModifiedBy>
  <cp:revision>24</cp:revision>
  <dcterms:created xsi:type="dcterms:W3CDTF">2011-03-20T15:26:50Z</dcterms:created>
  <dcterms:modified xsi:type="dcterms:W3CDTF">2012-03-26T09:55:29Z</dcterms:modified>
</cp:coreProperties>
</file>