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257" r:id="rId2"/>
    <p:sldId id="262" r:id="rId3"/>
    <p:sldId id="258" r:id="rId4"/>
    <p:sldId id="259" r:id="rId5"/>
    <p:sldId id="260" r:id="rId6"/>
    <p:sldId id="261" r:id="rId7"/>
    <p:sldId id="264" r:id="rId8"/>
    <p:sldId id="263" r:id="rId9"/>
    <p:sldId id="268" r:id="rId10"/>
    <p:sldId id="265" r:id="rId11"/>
    <p:sldId id="266" r:id="rId12"/>
    <p:sldId id="273" r:id="rId13"/>
    <p:sldId id="269" r:id="rId14"/>
    <p:sldId id="267" r:id="rId15"/>
    <p:sldId id="272" r:id="rId16"/>
    <p:sldId id="274" r:id="rId17"/>
    <p:sldId id="271" r:id="rId18"/>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F1F6"/>
    <a:srgbClr val="20E2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22" autoAdjust="0"/>
    <p:restoredTop sz="95731" autoAdjust="0"/>
  </p:normalViewPr>
  <p:slideViewPr>
    <p:cSldViewPr>
      <p:cViewPr>
        <p:scale>
          <a:sx n="50" d="100"/>
          <a:sy n="50" d="100"/>
        </p:scale>
        <p:origin x="-984"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54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54B4E664-EC9D-4D3F-B6B4-AE73354019F1}" type="datetimeFigureOut">
              <a:rPr lang="fr-FR"/>
              <a:pPr>
                <a:defRPr/>
              </a:pPr>
              <a:t>26/03/2012</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67EE85C6-1AF6-4AF6-A49D-5AFCAB09B018}" type="slidenum">
              <a:rPr lang="fr-FR"/>
              <a:pPr>
                <a:defRPr/>
              </a:pPr>
              <a:t>‹N°›</a:t>
            </a:fld>
            <a:endParaRPr lang="fr-FR"/>
          </a:p>
        </p:txBody>
      </p:sp>
    </p:spTree>
    <p:extLst>
      <p:ext uri="{BB962C8B-B14F-4D97-AF65-F5344CB8AC3E}">
        <p14:creationId xmlns:p14="http://schemas.microsoft.com/office/powerpoint/2010/main" val="2276165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E180D06C-2A58-41B2-BCE4-ADCBDF18C1B5}" type="datetimeFigureOut">
              <a:rPr lang="fr-FR"/>
              <a:pPr>
                <a:defRPr/>
              </a:pPr>
              <a:t>26/03/2012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D2E9D628-C90A-4E99-BD80-25A5AFD1ED5A}" type="slidenum">
              <a:rPr lang="fr-FR"/>
              <a:pPr>
                <a:defRPr/>
              </a:pPr>
              <a:t>‹N°›</a:t>
            </a:fld>
            <a:endParaRPr lang="fr-FR"/>
          </a:p>
        </p:txBody>
      </p:sp>
    </p:spTree>
    <p:extLst>
      <p:ext uri="{BB962C8B-B14F-4D97-AF65-F5344CB8AC3E}">
        <p14:creationId xmlns:p14="http://schemas.microsoft.com/office/powerpoint/2010/main" val="22742020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fr-F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Espace réservé du contenu 4"/>
          <p:cNvSpPr>
            <a:spLocks noGrp="1"/>
          </p:cNvSpPr>
          <p:nvPr>
            <p:ph sz="quarter" idx="10"/>
          </p:nvPr>
        </p:nvSpPr>
        <p:spPr>
          <a:xfrm>
            <a:off x="4643438" y="188913"/>
            <a:ext cx="914400" cy="914400"/>
          </a:xfrm>
          <a:prstGeom prst="rect">
            <a:avLst/>
          </a:prstGeom>
        </p:spPr>
        <p:txBody>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ZoneTexte 6"/>
          <p:cNvSpPr txBox="1"/>
          <p:nvPr userDrawn="1"/>
        </p:nvSpPr>
        <p:spPr>
          <a:xfrm>
            <a:off x="0" y="0"/>
            <a:ext cx="738664" cy="6858000"/>
          </a:xfrm>
          <a:prstGeom prst="rect">
            <a:avLst/>
          </a:prstGeom>
          <a:gradFill flip="none" rotWithShape="1">
            <a:gsLst>
              <a:gs pos="100000">
                <a:schemeClr val="tx2">
                  <a:lumMod val="60000"/>
                  <a:lumOff val="40000"/>
                  <a:alpha val="65000"/>
                </a:schemeClr>
              </a:gs>
              <a:gs pos="13000">
                <a:srgbClr val="0047FF"/>
              </a:gs>
              <a:gs pos="28000">
                <a:srgbClr val="000082"/>
              </a:gs>
              <a:gs pos="42999">
                <a:srgbClr val="0047FF"/>
              </a:gs>
              <a:gs pos="58000">
                <a:srgbClr val="000082"/>
              </a:gs>
              <a:gs pos="72000">
                <a:srgbClr val="0047FF"/>
              </a:gs>
              <a:gs pos="87000">
                <a:srgbClr val="000082"/>
              </a:gs>
              <a:gs pos="100000">
                <a:srgbClr val="0047FF"/>
              </a:gs>
            </a:gsLst>
            <a:path path="circle">
              <a:fillToRect l="100000" t="100000"/>
            </a:path>
            <a:tileRect r="-100000" b="-100000"/>
          </a:gradFill>
        </p:spPr>
        <p:txBody>
          <a:bodyPr vert="vert270" lIns="0" tIns="0" rIns="0" bIns="0" anchor="ctr">
            <a:spAutoFit/>
          </a:bodyPr>
          <a:lstStyle/>
          <a:p>
            <a:pPr algn="ctr" fontAlgn="auto">
              <a:spcBef>
                <a:spcPts val="0"/>
              </a:spcBef>
              <a:spcAft>
                <a:spcPts val="0"/>
              </a:spcAft>
              <a:defRPr/>
            </a:pPr>
            <a:r>
              <a:rPr lang="fr-FR" sz="2400" b="1" dirty="0">
                <a:solidFill>
                  <a:schemeClr val="bg1"/>
                </a:solidFill>
                <a:latin typeface="+mn-lt"/>
              </a:rPr>
              <a:t>Rénovation de l’enseignement spécifique</a:t>
            </a:r>
          </a:p>
          <a:p>
            <a:pPr algn="ctr" fontAlgn="auto">
              <a:spcBef>
                <a:spcPts val="0"/>
              </a:spcBef>
              <a:spcAft>
                <a:spcPts val="0"/>
              </a:spcAft>
              <a:defRPr/>
            </a:pPr>
            <a:r>
              <a:rPr lang="fr-FR" sz="2400" b="1" dirty="0">
                <a:solidFill>
                  <a:schemeClr val="bg1"/>
                </a:solidFill>
                <a:latin typeface="+mn-lt"/>
              </a:rPr>
              <a:t> des sciences de l’ingénieur</a:t>
            </a:r>
          </a:p>
        </p:txBody>
      </p:sp>
      <p:sp>
        <p:nvSpPr>
          <p:cNvPr id="8" name="ZoneTexte 7"/>
          <p:cNvSpPr txBox="1"/>
          <p:nvPr userDrawn="1"/>
        </p:nvSpPr>
        <p:spPr>
          <a:xfrm>
            <a:off x="428596" y="0"/>
            <a:ext cx="8715404" cy="584775"/>
          </a:xfrm>
          <a:prstGeom prst="rect">
            <a:avLst/>
          </a:prstGeom>
          <a:solidFill>
            <a:srgbClr val="92F1F6"/>
          </a:solidFill>
        </p:spPr>
        <p:txBody>
          <a:bodyPr>
            <a:spAutoFit/>
          </a:bodyPr>
          <a:lstStyle/>
          <a:p>
            <a:pPr algn="ctr" fontAlgn="auto">
              <a:spcBef>
                <a:spcPts val="0"/>
              </a:spcBef>
              <a:spcAft>
                <a:spcPts val="0"/>
              </a:spcAft>
              <a:defRPr/>
            </a:pPr>
            <a:r>
              <a:rPr lang="fr-FR" sz="3200" b="1" dirty="0" smtClean="0">
                <a:ln w="10541" cmpd="sng">
                  <a:solidFill>
                    <a:schemeClr val="accent1">
                      <a:shade val="88000"/>
                      <a:satMod val="110000"/>
                    </a:schemeClr>
                  </a:solidFill>
                  <a:prstDash val="solid"/>
                </a:ln>
                <a:solidFill>
                  <a:schemeClr val="tx2">
                    <a:lumMod val="75000"/>
                  </a:schemeClr>
                </a:solidFill>
                <a:latin typeface="+mn-lt"/>
              </a:rPr>
              <a:t>Introduction</a:t>
            </a:r>
            <a:endParaRPr lang="fr-FR" sz="3200" b="1" dirty="0">
              <a:ln w="10541" cmpd="sng">
                <a:solidFill>
                  <a:schemeClr val="accent1">
                    <a:shade val="88000"/>
                    <a:satMod val="110000"/>
                  </a:schemeClr>
                </a:solidFill>
                <a:prstDash val="solid"/>
              </a:ln>
              <a:solidFill>
                <a:schemeClr val="tx2">
                  <a:lumMod val="75000"/>
                </a:schemeClr>
              </a:solidFill>
              <a:latin typeface="+mn-lt"/>
            </a:endParaRPr>
          </a:p>
        </p:txBody>
      </p:sp>
      <p:sp>
        <p:nvSpPr>
          <p:cNvPr id="9" name="ZoneTexte 8"/>
          <p:cNvSpPr txBox="1"/>
          <p:nvPr userDrawn="1"/>
        </p:nvSpPr>
        <p:spPr>
          <a:xfrm>
            <a:off x="2000250" y="6581775"/>
            <a:ext cx="6143625" cy="276225"/>
          </a:xfrm>
          <a:prstGeom prst="rect">
            <a:avLst/>
          </a:prstGeom>
          <a:noFill/>
        </p:spPr>
        <p:txBody>
          <a:bodyPr>
            <a:spAutoFit/>
          </a:bodyPr>
          <a:lstStyle/>
          <a:p>
            <a:pPr fontAlgn="auto">
              <a:spcBef>
                <a:spcPts val="0"/>
              </a:spcBef>
              <a:spcAft>
                <a:spcPts val="0"/>
              </a:spcAft>
              <a:defRPr/>
            </a:pPr>
            <a:r>
              <a:rPr lang="fr-FR" sz="1200" dirty="0">
                <a:latin typeface="+mn-lt"/>
              </a:rPr>
              <a:t>PNF enseignement spécifique des sciences de l’ingénieur           Paris   27 mars 2012</a:t>
            </a:r>
          </a:p>
        </p:txBody>
      </p:sp>
    </p:spTree>
  </p:cSld>
  <p:clrMap bg1="lt1" tx1="dk1" bg2="lt2" tx2="dk2" accent1="accent1" accent2="accent2" accent3="accent3" accent4="accent4" accent5="accent5" accent6="accent6" hlink="hlink" folHlink="folHlink"/>
  <p:sldLayoutIdLst>
    <p:sldLayoutId id="2147483650" r:id="rId1"/>
    <p:sldLayoutId id="2147483649" r:id="rId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2.ac-poitiers.fr/rnrtechno/spip.php?article140"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2"/>
          <p:cNvSpPr>
            <a:spLocks noGrp="1" noChangeArrowheads="1"/>
          </p:cNvSpPr>
          <p:nvPr>
            <p:ph type="title"/>
          </p:nvPr>
        </p:nvSpPr>
        <p:spPr bwMode="auto">
          <a:xfrm>
            <a:off x="755576" y="2831029"/>
            <a:ext cx="8229600" cy="1143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fr-FR" sz="5400" b="1" dirty="0" smtClean="0">
                <a:solidFill>
                  <a:schemeClr val="hlink"/>
                </a:solidFill>
              </a:rPr>
              <a:t>INTRODUCTION</a:t>
            </a:r>
            <a:r>
              <a:rPr lang="fr-FR" sz="5400" dirty="0" smtClean="0"/>
              <a:t/>
            </a:r>
            <a:br>
              <a:rPr lang="fr-FR" sz="5400" dirty="0" smtClean="0"/>
            </a:br>
            <a:endParaRPr lang="fr-FR" sz="5400" dirty="0" smtClean="0">
              <a:solidFill>
                <a:schemeClr val="accent1"/>
              </a:solidFill>
            </a:endParaRPr>
          </a:p>
        </p:txBody>
      </p:sp>
      <p:sp>
        <p:nvSpPr>
          <p:cNvPr id="6146" name="Text Box 4"/>
          <p:cNvSpPr txBox="1">
            <a:spLocks noChangeArrowheads="1"/>
          </p:cNvSpPr>
          <p:nvPr/>
        </p:nvSpPr>
        <p:spPr bwMode="auto">
          <a:xfrm>
            <a:off x="2466132" y="3825876"/>
            <a:ext cx="5183906" cy="369332"/>
          </a:xfrm>
          <a:prstGeom prst="rect">
            <a:avLst/>
          </a:prstGeom>
          <a:noFill/>
          <a:ln w="9525">
            <a:noFill/>
            <a:miter lim="800000"/>
            <a:headEnd/>
            <a:tailEnd/>
          </a:ln>
        </p:spPr>
        <p:txBody>
          <a:bodyPr wrap="square">
            <a:spAutoFit/>
          </a:bodyPr>
          <a:lstStyle/>
          <a:p>
            <a:pPr algn="ctr">
              <a:spcBef>
                <a:spcPct val="50000"/>
              </a:spcBef>
            </a:pPr>
            <a:r>
              <a:rPr lang="fr-FR" dirty="0" smtClean="0"/>
              <a:t>Norbert PERROT – Doyen du groupe STI de l’IGEN</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71600" y="1052736"/>
            <a:ext cx="7920880" cy="4939814"/>
          </a:xfrm>
          <a:prstGeom prst="rect">
            <a:avLst/>
          </a:prstGeom>
          <a:noFill/>
        </p:spPr>
        <p:txBody>
          <a:bodyPr wrap="square" rtlCol="0">
            <a:spAutoFit/>
          </a:bodyPr>
          <a:lstStyle/>
          <a:p>
            <a:pPr algn="just">
              <a:lnSpc>
                <a:spcPct val="125000"/>
              </a:lnSpc>
            </a:pPr>
            <a:r>
              <a:rPr lang="fr-FR" sz="2800" dirty="0">
                <a:solidFill>
                  <a:srgbClr val="333399"/>
                </a:solidFill>
                <a:latin typeface="Arial" charset="0"/>
                <a:ea typeface="ＭＳ Ｐゴシック" pitchFamily="-107" charset="-128"/>
              </a:rPr>
              <a:t>Les supports </a:t>
            </a:r>
            <a:r>
              <a:rPr lang="fr-FR" sz="2800" dirty="0" smtClean="0">
                <a:solidFill>
                  <a:srgbClr val="333399"/>
                </a:solidFill>
                <a:latin typeface="Arial" charset="0"/>
                <a:ea typeface="ＭＳ Ｐゴシック" pitchFamily="-107" charset="-128"/>
              </a:rPr>
              <a:t>d’enseignement</a:t>
            </a:r>
            <a:r>
              <a:rPr lang="fr-FR" sz="2800" dirty="0">
                <a:solidFill>
                  <a:srgbClr val="333399"/>
                </a:solidFill>
                <a:latin typeface="Arial" charset="0"/>
                <a:ea typeface="ＭＳ Ｐゴシック" pitchFamily="-107" charset="-128"/>
              </a:rPr>
              <a:t> doivent répondre à un besoin </a:t>
            </a:r>
            <a:r>
              <a:rPr lang="fr-FR" sz="2800" dirty="0" smtClean="0">
                <a:solidFill>
                  <a:srgbClr val="333399"/>
                </a:solidFill>
                <a:latin typeface="Arial" charset="0"/>
                <a:ea typeface="ＭＳ Ｐゴシック" pitchFamily="-107" charset="-128"/>
              </a:rPr>
              <a:t>identifiable, être innovants et  être  choisis :</a:t>
            </a:r>
            <a:endParaRPr lang="fr-FR" sz="2800" dirty="0">
              <a:solidFill>
                <a:srgbClr val="333399"/>
              </a:solidFill>
              <a:latin typeface="Arial" charset="0"/>
              <a:ea typeface="ＭＳ Ｐゴシック" pitchFamily="-107" charset="-128"/>
            </a:endParaRPr>
          </a:p>
          <a:p>
            <a:pPr algn="just">
              <a:lnSpc>
                <a:spcPct val="125000"/>
              </a:lnSpc>
            </a:pPr>
            <a:r>
              <a:rPr lang="fr-FR" sz="2800" dirty="0" smtClean="0">
                <a:solidFill>
                  <a:srgbClr val="333399"/>
                </a:solidFill>
                <a:latin typeface="Arial" charset="0"/>
                <a:ea typeface="ＭＳ Ｐゴシック" pitchFamily="-107" charset="-128"/>
              </a:rPr>
              <a:t>   - pour </a:t>
            </a:r>
            <a:r>
              <a:rPr lang="fr-FR" sz="2800" dirty="0">
                <a:solidFill>
                  <a:srgbClr val="333399"/>
                </a:solidFill>
                <a:latin typeface="Arial" charset="0"/>
                <a:ea typeface="ＭＳ Ｐゴシック" pitchFamily="-107" charset="-128"/>
              </a:rPr>
              <a:t>susciter l’intérêt et la curiosité des </a:t>
            </a:r>
            <a:r>
              <a:rPr lang="fr-FR" sz="2800" dirty="0" smtClean="0">
                <a:solidFill>
                  <a:srgbClr val="333399"/>
                </a:solidFill>
                <a:latin typeface="Arial" charset="0"/>
                <a:ea typeface="ＭＳ Ｐゴシック" pitchFamily="-107" charset="-128"/>
              </a:rPr>
              <a:t>élèves ; </a:t>
            </a:r>
            <a:r>
              <a:rPr lang="fr-FR" sz="2800" dirty="0">
                <a:solidFill>
                  <a:srgbClr val="333399"/>
                </a:solidFill>
                <a:latin typeface="Arial" charset="0"/>
                <a:ea typeface="ＭＳ Ｐゴシック" pitchFamily="-107" charset="-128"/>
              </a:rPr>
              <a:t> </a:t>
            </a:r>
          </a:p>
          <a:p>
            <a:pPr algn="just">
              <a:lnSpc>
                <a:spcPct val="125000"/>
              </a:lnSpc>
            </a:pPr>
            <a:r>
              <a:rPr lang="fr-FR" sz="2800" dirty="0" smtClean="0">
                <a:solidFill>
                  <a:srgbClr val="333399"/>
                </a:solidFill>
                <a:latin typeface="Arial" charset="0"/>
                <a:ea typeface="ＭＳ Ｐゴシック" pitchFamily="-107" charset="-128"/>
              </a:rPr>
              <a:t>   - dans </a:t>
            </a:r>
            <a:r>
              <a:rPr lang="fr-FR" sz="2800" dirty="0">
                <a:solidFill>
                  <a:srgbClr val="333399"/>
                </a:solidFill>
                <a:latin typeface="Arial" charset="0"/>
                <a:ea typeface="ＭＳ Ｐゴシック" pitchFamily="-107" charset="-128"/>
              </a:rPr>
              <a:t>le champ des matériels grand public et de l’environnement des </a:t>
            </a:r>
            <a:r>
              <a:rPr lang="fr-FR" sz="2800" dirty="0" smtClean="0">
                <a:solidFill>
                  <a:srgbClr val="333399"/>
                </a:solidFill>
                <a:latin typeface="Arial" charset="0"/>
                <a:ea typeface="ＭＳ Ｐゴシック" pitchFamily="-107" charset="-128"/>
              </a:rPr>
              <a:t>élèves ;</a:t>
            </a:r>
            <a:endParaRPr lang="fr-FR" sz="2800" dirty="0">
              <a:solidFill>
                <a:srgbClr val="333399"/>
              </a:solidFill>
              <a:latin typeface="Arial" charset="0"/>
              <a:ea typeface="ＭＳ Ｐゴシック" pitchFamily="-107" charset="-128"/>
            </a:endParaRPr>
          </a:p>
          <a:p>
            <a:pPr algn="just">
              <a:lnSpc>
                <a:spcPct val="125000"/>
              </a:lnSpc>
            </a:pPr>
            <a:r>
              <a:rPr lang="fr-FR" sz="2800" dirty="0" smtClean="0">
                <a:solidFill>
                  <a:srgbClr val="333399"/>
                </a:solidFill>
                <a:latin typeface="Arial" charset="0"/>
                <a:ea typeface="ＭＳ Ｐゴシック" pitchFamily="-107" charset="-128"/>
              </a:rPr>
              <a:t>   - pour </a:t>
            </a:r>
            <a:r>
              <a:rPr lang="fr-FR" sz="2800" dirty="0">
                <a:solidFill>
                  <a:srgbClr val="333399"/>
                </a:solidFill>
                <a:latin typeface="Arial" charset="0"/>
                <a:ea typeface="ＭＳ Ｐゴシック" pitchFamily="-107" charset="-128"/>
              </a:rPr>
              <a:t>permettre de caractériser les trois écarts mis en évidence dans le </a:t>
            </a:r>
            <a:r>
              <a:rPr lang="fr-FR" sz="2800" dirty="0" smtClean="0">
                <a:solidFill>
                  <a:srgbClr val="333399"/>
                </a:solidFill>
                <a:latin typeface="Arial" charset="0"/>
                <a:ea typeface="ＭＳ Ｐゴシック" pitchFamily="-107" charset="-128"/>
              </a:rPr>
              <a:t>programme.</a:t>
            </a:r>
            <a:endParaRPr lang="fr-FR" sz="2800" dirty="0">
              <a:solidFill>
                <a:srgbClr val="333399"/>
              </a:solidFill>
              <a:latin typeface="Arial" charset="0"/>
              <a:ea typeface="ＭＳ Ｐゴシック" pitchFamily="-107" charset="-128"/>
            </a:endParaRPr>
          </a:p>
        </p:txBody>
      </p:sp>
    </p:spTree>
    <p:extLst>
      <p:ext uri="{BB962C8B-B14F-4D97-AF65-F5344CB8AC3E}">
        <p14:creationId xmlns:p14="http://schemas.microsoft.com/office/powerpoint/2010/main" val="34104534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043608" y="1340768"/>
            <a:ext cx="7704856" cy="4401205"/>
          </a:xfrm>
          <a:prstGeom prst="rect">
            <a:avLst/>
          </a:prstGeom>
          <a:noFill/>
        </p:spPr>
        <p:txBody>
          <a:bodyPr wrap="square" rtlCol="0">
            <a:spAutoFit/>
          </a:bodyPr>
          <a:lstStyle/>
          <a:p>
            <a:pPr algn="just">
              <a:lnSpc>
                <a:spcPct val="125000"/>
              </a:lnSpc>
            </a:pPr>
            <a:r>
              <a:rPr lang="fr-FR" sz="2800" dirty="0">
                <a:solidFill>
                  <a:srgbClr val="333399"/>
                </a:solidFill>
                <a:latin typeface="Arial" charset="0"/>
                <a:ea typeface="ＭＳ Ｐゴシック" pitchFamily="-107" charset="-128"/>
              </a:rPr>
              <a:t>Le coût unitaire doit être compatible avec des achats multiples et permettre des renouvellements fréquents afin de suivre les évolutions technologiques. </a:t>
            </a:r>
            <a:endParaRPr lang="fr-FR" sz="2800" dirty="0" smtClean="0">
              <a:solidFill>
                <a:srgbClr val="333399"/>
              </a:solidFill>
              <a:latin typeface="Arial" charset="0"/>
              <a:ea typeface="ＭＳ Ｐゴシック" pitchFamily="-107" charset="-128"/>
            </a:endParaRPr>
          </a:p>
          <a:p>
            <a:pPr algn="just">
              <a:lnSpc>
                <a:spcPct val="125000"/>
              </a:lnSpc>
            </a:pPr>
            <a:endParaRPr lang="fr-FR" sz="2800" dirty="0">
              <a:solidFill>
                <a:srgbClr val="333399"/>
              </a:solidFill>
              <a:latin typeface="Arial" charset="0"/>
              <a:ea typeface="ＭＳ Ｐゴシック" pitchFamily="-107" charset="-128"/>
            </a:endParaRPr>
          </a:p>
          <a:p>
            <a:pPr algn="just">
              <a:lnSpc>
                <a:spcPct val="125000"/>
              </a:lnSpc>
            </a:pPr>
            <a:r>
              <a:rPr lang="fr-FR" sz="2800" dirty="0">
                <a:solidFill>
                  <a:srgbClr val="333399"/>
                </a:solidFill>
                <a:latin typeface="Arial" charset="0"/>
                <a:ea typeface="ＭＳ Ｐゴシック" pitchFamily="-107" charset="-128"/>
              </a:rPr>
              <a:t>Les équipements existants dans le lycée pourront être utilisés s’ils répondent aux critères énoncés ci-dessus</a:t>
            </a:r>
            <a:r>
              <a:rPr lang="fr-FR" sz="2800" dirty="0" smtClean="0">
                <a:solidFill>
                  <a:srgbClr val="333399"/>
                </a:solidFill>
                <a:latin typeface="Arial" charset="0"/>
                <a:ea typeface="ＭＳ Ｐゴシック" pitchFamily="-107" charset="-128"/>
              </a:rPr>
              <a:t>.</a:t>
            </a:r>
            <a:endParaRPr lang="fr-FR" dirty="0"/>
          </a:p>
        </p:txBody>
      </p:sp>
    </p:spTree>
    <p:extLst>
      <p:ext uri="{BB962C8B-B14F-4D97-AF65-F5344CB8AC3E}">
        <p14:creationId xmlns:p14="http://schemas.microsoft.com/office/powerpoint/2010/main" val="40305608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115616" y="1700808"/>
            <a:ext cx="7776864" cy="2732479"/>
          </a:xfrm>
          <a:prstGeom prst="rect">
            <a:avLst/>
          </a:prstGeom>
          <a:noFill/>
        </p:spPr>
        <p:txBody>
          <a:bodyPr wrap="square" rtlCol="0">
            <a:spAutoFit/>
          </a:bodyPr>
          <a:lstStyle/>
          <a:p>
            <a:pPr algn="just">
              <a:lnSpc>
                <a:spcPct val="125000"/>
              </a:lnSpc>
            </a:pPr>
            <a:r>
              <a:rPr lang="fr-FR" sz="2800" dirty="0">
                <a:solidFill>
                  <a:srgbClr val="333399"/>
                </a:solidFill>
                <a:latin typeface="Arial" charset="0"/>
                <a:ea typeface="ＭＳ Ｐゴシック" pitchFamily="-107" charset="-128"/>
              </a:rPr>
              <a:t>L’organisation par </a:t>
            </a:r>
            <a:r>
              <a:rPr lang="fr-FR" sz="2800" dirty="0" smtClean="0">
                <a:solidFill>
                  <a:srgbClr val="333399"/>
                </a:solidFill>
                <a:latin typeface="Arial" charset="0"/>
                <a:ea typeface="ＭＳ Ｐゴシック" pitchFamily="-107" charset="-128"/>
              </a:rPr>
              <a:t>îlots </a:t>
            </a:r>
            <a:r>
              <a:rPr lang="fr-FR" sz="2800" dirty="0">
                <a:solidFill>
                  <a:srgbClr val="333399"/>
                </a:solidFill>
                <a:latin typeface="Arial" charset="0"/>
                <a:ea typeface="ＭＳ Ｐゴシック" pitchFamily="-107" charset="-128"/>
              </a:rPr>
              <a:t>doit être </a:t>
            </a:r>
            <a:r>
              <a:rPr lang="fr-FR" sz="2800" dirty="0" smtClean="0">
                <a:solidFill>
                  <a:srgbClr val="333399"/>
                </a:solidFill>
                <a:latin typeface="Arial" charset="0"/>
                <a:ea typeface="ＭＳ Ｐゴシック" pitchFamily="-107" charset="-128"/>
              </a:rPr>
              <a:t>privilégiée. </a:t>
            </a:r>
            <a:r>
              <a:rPr lang="fr-FR" sz="2800" dirty="0">
                <a:solidFill>
                  <a:srgbClr val="333399"/>
                </a:solidFill>
                <a:latin typeface="Arial" charset="0"/>
                <a:ea typeface="ＭＳ Ｐゴシック" pitchFamily="-107" charset="-128"/>
              </a:rPr>
              <a:t>Ce n’est pas </a:t>
            </a:r>
            <a:r>
              <a:rPr lang="fr-FR" sz="2800" dirty="0" smtClean="0">
                <a:solidFill>
                  <a:srgbClr val="333399"/>
                </a:solidFill>
                <a:latin typeface="Arial" charset="0"/>
                <a:ea typeface="ＭＳ Ｐゴシック" pitchFamily="-107" charset="-128"/>
              </a:rPr>
              <a:t>seulement une organisation structurelle.</a:t>
            </a:r>
          </a:p>
          <a:p>
            <a:pPr algn="just">
              <a:lnSpc>
                <a:spcPct val="125000"/>
              </a:lnSpc>
            </a:pPr>
            <a:r>
              <a:rPr lang="fr-FR" sz="2800" b="1" dirty="0" smtClean="0">
                <a:solidFill>
                  <a:srgbClr val="FF0000"/>
                </a:solidFill>
                <a:latin typeface="Arial" charset="0"/>
                <a:ea typeface="ＭＳ Ｐゴシック" pitchFamily="-107" charset="-128"/>
              </a:rPr>
              <a:t>C’EST AUSSI ET SURTOUT UNE ORGANISATION PÉDAGOGIQUE</a:t>
            </a:r>
            <a:r>
              <a:rPr lang="fr-FR" b="1" dirty="0" smtClean="0">
                <a:solidFill>
                  <a:srgbClr val="FF0000"/>
                </a:solidFill>
              </a:rPr>
              <a:t>.</a:t>
            </a:r>
            <a:endParaRPr lang="fr-FR" b="1" dirty="0">
              <a:solidFill>
                <a:srgbClr val="FF0000"/>
              </a:solidFill>
            </a:endParaRPr>
          </a:p>
        </p:txBody>
      </p:sp>
    </p:spTree>
    <p:extLst>
      <p:ext uri="{BB962C8B-B14F-4D97-AF65-F5344CB8AC3E}">
        <p14:creationId xmlns:p14="http://schemas.microsoft.com/office/powerpoint/2010/main" val="39299673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4"/>
          <p:cNvSpPr txBox="1">
            <a:spLocks noChangeArrowheads="1"/>
          </p:cNvSpPr>
          <p:nvPr/>
        </p:nvSpPr>
        <p:spPr bwMode="auto">
          <a:xfrm>
            <a:off x="971972" y="1327010"/>
            <a:ext cx="8002513" cy="4939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125000"/>
              </a:lnSpc>
            </a:pPr>
            <a:r>
              <a:rPr lang="fr-FR" sz="2800" dirty="0" smtClean="0">
                <a:solidFill>
                  <a:srgbClr val="333399"/>
                </a:solidFill>
                <a:ea typeface="ＭＳ Ｐゴシック" pitchFamily="-107" charset="-128"/>
              </a:rPr>
              <a:t>Le projet est une composante essentielle de la formation  :</a:t>
            </a:r>
          </a:p>
          <a:p>
            <a:pPr algn="just" eaLnBrk="1" hangingPunct="1">
              <a:lnSpc>
                <a:spcPct val="125000"/>
              </a:lnSpc>
            </a:pPr>
            <a:r>
              <a:rPr lang="fr-FR" sz="2800" dirty="0" smtClean="0">
                <a:solidFill>
                  <a:srgbClr val="333399"/>
                </a:solidFill>
                <a:ea typeface="ＭＳ Ｐゴシック" pitchFamily="-107" charset="-128"/>
              </a:rPr>
              <a:t>   - l’approche pluridisciplinaire doit donner une dynamique à la filière et gommer l’effet 8 heures ;</a:t>
            </a:r>
          </a:p>
          <a:p>
            <a:pPr algn="just" eaLnBrk="1" hangingPunct="1">
              <a:lnSpc>
                <a:spcPct val="125000"/>
              </a:lnSpc>
            </a:pPr>
            <a:r>
              <a:rPr lang="fr-FR" sz="2800" dirty="0" smtClean="0">
                <a:solidFill>
                  <a:srgbClr val="333399"/>
                </a:solidFill>
                <a:ea typeface="ＭＳ Ｐゴシック" pitchFamily="-107" charset="-128"/>
              </a:rPr>
              <a:t>   - le coefficient au bac est important (1/4 de la note de sciences de l’ingénieur).</a:t>
            </a:r>
          </a:p>
          <a:p>
            <a:pPr algn="just" eaLnBrk="1" hangingPunct="1">
              <a:lnSpc>
                <a:spcPct val="125000"/>
              </a:lnSpc>
            </a:pPr>
            <a:endParaRPr lang="fr-FR" sz="2800" dirty="0">
              <a:solidFill>
                <a:srgbClr val="333399"/>
              </a:solidFill>
              <a:ea typeface="ＭＳ Ｐゴシック" pitchFamily="-107" charset="-128"/>
            </a:endParaRPr>
          </a:p>
          <a:p>
            <a:pPr algn="just" eaLnBrk="1" hangingPunct="1">
              <a:lnSpc>
                <a:spcPct val="125000"/>
              </a:lnSpc>
            </a:pPr>
            <a:r>
              <a:rPr lang="fr-FR" sz="2800" dirty="0" smtClean="0">
                <a:solidFill>
                  <a:srgbClr val="333399"/>
                </a:solidFill>
                <a:ea typeface="ＭＳ Ｐゴシック" pitchFamily="-107" charset="-128"/>
              </a:rPr>
              <a:t>Il importe donc de réfléchir dès maintenant à sa mise en place pour l’année de terminale.</a:t>
            </a:r>
            <a:endParaRPr lang="fr-FR" dirty="0">
              <a:solidFill>
                <a:srgbClr val="333399"/>
              </a:solidFill>
            </a:endParaRPr>
          </a:p>
        </p:txBody>
      </p:sp>
      <p:sp>
        <p:nvSpPr>
          <p:cNvPr id="3" name="Text Box 5"/>
          <p:cNvSpPr txBox="1">
            <a:spLocks noChangeArrowheads="1"/>
          </p:cNvSpPr>
          <p:nvPr/>
        </p:nvSpPr>
        <p:spPr bwMode="auto">
          <a:xfrm>
            <a:off x="971972" y="679589"/>
            <a:ext cx="7672338" cy="647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25000"/>
              </a:lnSpc>
            </a:pPr>
            <a:r>
              <a:rPr lang="fr-FR" sz="3200" b="1" dirty="0">
                <a:solidFill>
                  <a:srgbClr val="333399"/>
                </a:solidFill>
              </a:rPr>
              <a:t>P</a:t>
            </a:r>
            <a:r>
              <a:rPr lang="fr-FR" sz="3200" b="1" dirty="0" smtClean="0">
                <a:solidFill>
                  <a:srgbClr val="333399"/>
                </a:solidFill>
              </a:rPr>
              <a:t>rojet</a:t>
            </a:r>
            <a:endParaRPr lang="fr-FR" sz="3200" dirty="0">
              <a:solidFill>
                <a:srgbClr val="333399"/>
              </a:solidFill>
            </a:endParaRPr>
          </a:p>
        </p:txBody>
      </p:sp>
    </p:spTree>
    <p:extLst>
      <p:ext uri="{BB962C8B-B14F-4D97-AF65-F5344CB8AC3E}">
        <p14:creationId xmlns:p14="http://schemas.microsoft.com/office/powerpoint/2010/main" val="25655138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5"/>
          <p:cNvSpPr txBox="1">
            <a:spLocks noChangeArrowheads="1"/>
          </p:cNvSpPr>
          <p:nvPr/>
        </p:nvSpPr>
        <p:spPr bwMode="auto">
          <a:xfrm>
            <a:off x="971972" y="679589"/>
            <a:ext cx="7672338" cy="647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25000"/>
              </a:lnSpc>
            </a:pPr>
            <a:r>
              <a:rPr lang="fr-FR" sz="3200" b="1" dirty="0" smtClean="0">
                <a:solidFill>
                  <a:srgbClr val="333399"/>
                </a:solidFill>
              </a:rPr>
              <a:t>Séquences pédagogiques</a:t>
            </a:r>
            <a:endParaRPr lang="fr-FR" sz="3200" dirty="0">
              <a:solidFill>
                <a:srgbClr val="333399"/>
              </a:solidFill>
            </a:endParaRPr>
          </a:p>
        </p:txBody>
      </p:sp>
      <p:sp>
        <p:nvSpPr>
          <p:cNvPr id="4" name="ZoneTexte 3"/>
          <p:cNvSpPr txBox="1"/>
          <p:nvPr/>
        </p:nvSpPr>
        <p:spPr>
          <a:xfrm>
            <a:off x="971972" y="1988840"/>
            <a:ext cx="7848500" cy="3271088"/>
          </a:xfrm>
          <a:prstGeom prst="rect">
            <a:avLst/>
          </a:prstGeom>
          <a:noFill/>
        </p:spPr>
        <p:txBody>
          <a:bodyPr wrap="square" rtlCol="0">
            <a:spAutoFit/>
          </a:bodyPr>
          <a:lstStyle/>
          <a:p>
            <a:pPr algn="just">
              <a:lnSpc>
                <a:spcPct val="125000"/>
              </a:lnSpc>
            </a:pPr>
            <a:r>
              <a:rPr lang="fr-FR" sz="2800" dirty="0">
                <a:solidFill>
                  <a:srgbClr val="333399"/>
                </a:solidFill>
                <a:latin typeface="Arial" charset="0"/>
                <a:ea typeface="ＭＳ Ｐゴシック" pitchFamily="-107" charset="-128"/>
              </a:rPr>
              <a:t>Quelques exemples de séquences pédagogiques seront </a:t>
            </a:r>
            <a:r>
              <a:rPr lang="fr-FR" sz="2800" dirty="0" smtClean="0">
                <a:solidFill>
                  <a:srgbClr val="333399"/>
                </a:solidFill>
                <a:latin typeface="Arial" charset="0"/>
                <a:ea typeface="ＭＳ Ｐゴシック" pitchFamily="-107" charset="-128"/>
              </a:rPr>
              <a:t>proposées </a:t>
            </a:r>
            <a:r>
              <a:rPr lang="fr-FR" sz="2800" dirty="0">
                <a:solidFill>
                  <a:srgbClr val="333399"/>
                </a:solidFill>
                <a:latin typeface="Arial" charset="0"/>
                <a:ea typeface="ＭＳ Ｐゴシック" pitchFamily="-107" charset="-128"/>
              </a:rPr>
              <a:t>au cours de ce </a:t>
            </a:r>
            <a:r>
              <a:rPr lang="fr-FR" sz="2800" dirty="0" smtClean="0">
                <a:solidFill>
                  <a:srgbClr val="333399"/>
                </a:solidFill>
                <a:latin typeface="Arial" charset="0"/>
                <a:ea typeface="ＭＳ Ｐゴシック" pitchFamily="-107" charset="-128"/>
              </a:rPr>
              <a:t>séminaire, séquences pédagogiques qui doivent être assurées par un seul enseignant. </a:t>
            </a:r>
          </a:p>
          <a:p>
            <a:pPr algn="just">
              <a:lnSpc>
                <a:spcPct val="125000"/>
              </a:lnSpc>
            </a:pPr>
            <a:r>
              <a:rPr lang="fr-FR" sz="2800" b="1" dirty="0" smtClean="0">
                <a:solidFill>
                  <a:srgbClr val="FF0000"/>
                </a:solidFill>
                <a:latin typeface="Arial" charset="0"/>
                <a:ea typeface="ＭＳ Ｐゴシック" pitchFamily="-107" charset="-128"/>
              </a:rPr>
              <a:t>IL FAUT EN FINIR AVEC LA SITUATION ACTUELLE.</a:t>
            </a:r>
            <a:endParaRPr lang="fr-FR" sz="2800" b="1" dirty="0">
              <a:solidFill>
                <a:srgbClr val="FF0000"/>
              </a:solidFill>
              <a:latin typeface="Arial" charset="0"/>
              <a:ea typeface="ＭＳ Ｐゴシック" pitchFamily="-107" charset="-128"/>
            </a:endParaRPr>
          </a:p>
        </p:txBody>
      </p:sp>
    </p:spTree>
    <p:extLst>
      <p:ext uri="{BB962C8B-B14F-4D97-AF65-F5344CB8AC3E}">
        <p14:creationId xmlns:p14="http://schemas.microsoft.com/office/powerpoint/2010/main" val="6598898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5"/>
          <p:cNvSpPr txBox="1">
            <a:spLocks noChangeArrowheads="1"/>
          </p:cNvSpPr>
          <p:nvPr/>
        </p:nvSpPr>
        <p:spPr bwMode="auto">
          <a:xfrm>
            <a:off x="971972" y="679589"/>
            <a:ext cx="767233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25000"/>
              </a:lnSpc>
            </a:pPr>
            <a:r>
              <a:rPr lang="fr-FR" sz="3200" b="1" dirty="0" smtClean="0">
                <a:solidFill>
                  <a:srgbClr val="333399"/>
                </a:solidFill>
              </a:rPr>
              <a:t>Deux remarques pour conclure</a:t>
            </a:r>
            <a:endParaRPr lang="fr-FR" sz="3200" dirty="0">
              <a:solidFill>
                <a:srgbClr val="333399"/>
              </a:solidFill>
            </a:endParaRPr>
          </a:p>
        </p:txBody>
      </p:sp>
      <p:sp>
        <p:nvSpPr>
          <p:cNvPr id="4" name="ZoneTexte 3"/>
          <p:cNvSpPr txBox="1"/>
          <p:nvPr/>
        </p:nvSpPr>
        <p:spPr>
          <a:xfrm>
            <a:off x="971972" y="1628800"/>
            <a:ext cx="7848500" cy="4745915"/>
          </a:xfrm>
          <a:prstGeom prst="rect">
            <a:avLst/>
          </a:prstGeom>
          <a:noFill/>
        </p:spPr>
        <p:txBody>
          <a:bodyPr wrap="square" rtlCol="0">
            <a:spAutoFit/>
          </a:bodyPr>
          <a:lstStyle/>
          <a:p>
            <a:pPr algn="just">
              <a:lnSpc>
                <a:spcPct val="135000"/>
              </a:lnSpc>
            </a:pPr>
            <a:r>
              <a:rPr lang="fr-FR" sz="2800" dirty="0" smtClean="0">
                <a:solidFill>
                  <a:srgbClr val="333399"/>
                </a:solidFill>
                <a:latin typeface="Arial" charset="0"/>
                <a:ea typeface="ＭＳ Ｐゴシック" pitchFamily="-107" charset="-128"/>
              </a:rPr>
              <a:t>90 </a:t>
            </a:r>
            <a:r>
              <a:rPr lang="fr-FR" sz="2800" dirty="0">
                <a:solidFill>
                  <a:srgbClr val="333399"/>
                </a:solidFill>
                <a:latin typeface="Arial" charset="0"/>
                <a:ea typeface="ＭＳ Ｐゴシック" pitchFamily="-107" charset="-128"/>
              </a:rPr>
              <a:t>% </a:t>
            </a:r>
            <a:r>
              <a:rPr lang="fr-FR" sz="2800" dirty="0" smtClean="0">
                <a:solidFill>
                  <a:srgbClr val="333399"/>
                </a:solidFill>
                <a:latin typeface="Arial" charset="0"/>
                <a:ea typeface="ＭＳ Ｐゴシック" pitchFamily="-107" charset="-128"/>
              </a:rPr>
              <a:t>des bacheliers S-SI poursuivent des études scientifiques supérieures longues contre 40 % pour les SVT.</a:t>
            </a:r>
          </a:p>
          <a:p>
            <a:pPr algn="just">
              <a:lnSpc>
                <a:spcPct val="135000"/>
              </a:lnSpc>
            </a:pPr>
            <a:endParaRPr lang="fr-FR" sz="2800" dirty="0" smtClean="0">
              <a:solidFill>
                <a:srgbClr val="333399"/>
              </a:solidFill>
              <a:latin typeface="Arial" charset="0"/>
              <a:ea typeface="ＭＳ Ｐゴシック" pitchFamily="-107" charset="-128"/>
            </a:endParaRPr>
          </a:p>
          <a:p>
            <a:pPr algn="just">
              <a:lnSpc>
                <a:spcPct val="135000"/>
              </a:lnSpc>
            </a:pPr>
            <a:r>
              <a:rPr lang="fr-FR" sz="2800" b="1" dirty="0" smtClean="0">
                <a:solidFill>
                  <a:srgbClr val="FF0000"/>
                </a:solidFill>
                <a:latin typeface="Arial" charset="0"/>
                <a:ea typeface="ＭＳ Ｐゴシック" pitchFamily="-107" charset="-128"/>
              </a:rPr>
              <a:t>NOUS DEVONS TOUS </a:t>
            </a:r>
            <a:r>
              <a:rPr lang="fr-FR" sz="2800" b="1" dirty="0">
                <a:solidFill>
                  <a:srgbClr val="FF0000"/>
                </a:solidFill>
                <a:latin typeface="Arial" charset="0"/>
                <a:ea typeface="ＭＳ Ｐゴシック" pitchFamily="-107" charset="-128"/>
              </a:rPr>
              <a:t>M</a:t>
            </a:r>
            <a:r>
              <a:rPr lang="fr-FR" sz="2800" b="1" dirty="0" smtClean="0">
                <a:solidFill>
                  <a:srgbClr val="FF0000"/>
                </a:solidFill>
                <a:latin typeface="Arial" charset="0"/>
                <a:ea typeface="ＭＳ Ｐゴシック" pitchFamily="-107" charset="-128"/>
              </a:rPr>
              <a:t>ILITER POUR IMPLANTER LES S-SI DANS TOUS LES LYCÉES (s’il le faut en substitution de divisions SVT).</a:t>
            </a:r>
            <a:endParaRPr lang="fr-FR" sz="2800" dirty="0" smtClean="0">
              <a:solidFill>
                <a:srgbClr val="333399"/>
              </a:solidFill>
              <a:latin typeface="Arial" charset="0"/>
              <a:ea typeface="ＭＳ Ｐゴシック" pitchFamily="-107" charset="-128"/>
            </a:endParaRPr>
          </a:p>
        </p:txBody>
      </p:sp>
    </p:spTree>
    <p:extLst>
      <p:ext uri="{BB962C8B-B14F-4D97-AF65-F5344CB8AC3E}">
        <p14:creationId xmlns:p14="http://schemas.microsoft.com/office/powerpoint/2010/main" val="16344807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24372" y="1412776"/>
            <a:ext cx="8064896" cy="4533549"/>
          </a:xfrm>
          <a:prstGeom prst="rect">
            <a:avLst/>
          </a:prstGeom>
          <a:noFill/>
        </p:spPr>
        <p:txBody>
          <a:bodyPr wrap="square" rtlCol="0">
            <a:spAutoFit/>
          </a:bodyPr>
          <a:lstStyle/>
          <a:p>
            <a:pPr algn="just">
              <a:lnSpc>
                <a:spcPct val="135000"/>
              </a:lnSpc>
            </a:pPr>
            <a:r>
              <a:rPr lang="fr-FR" sz="2800" dirty="0">
                <a:solidFill>
                  <a:srgbClr val="333399"/>
                </a:solidFill>
                <a:latin typeface="Arial" charset="0"/>
                <a:ea typeface="ＭＳ Ｐゴシック" pitchFamily="-107" charset="-128"/>
              </a:rPr>
              <a:t>Le continuum de l’enseignement de la technologie et de sciences de l’ingénieur du cycle 3 à l’école aux CPGE doit inciter les professeurs du cycle terminal de s’intéresser aux stratégies et aux organisations pédagogiques retenues pour le </a:t>
            </a:r>
            <a:r>
              <a:rPr lang="fr-FR" sz="2800" dirty="0" smtClean="0">
                <a:solidFill>
                  <a:srgbClr val="333399"/>
                </a:solidFill>
                <a:latin typeface="Arial" charset="0"/>
                <a:ea typeface="ＭＳ Ｐゴシック" pitchFamily="-107" charset="-128"/>
              </a:rPr>
              <a:t>collège.</a:t>
            </a:r>
            <a:endParaRPr lang="fr-FR" sz="2800" dirty="0">
              <a:solidFill>
                <a:srgbClr val="333399"/>
              </a:solidFill>
              <a:latin typeface="Arial" charset="0"/>
              <a:ea typeface="ＭＳ Ｐゴシック" pitchFamily="-107" charset="-128"/>
            </a:endParaRPr>
          </a:p>
          <a:p>
            <a:pPr algn="just">
              <a:lnSpc>
                <a:spcPct val="135000"/>
              </a:lnSpc>
            </a:pPr>
            <a:r>
              <a:rPr lang="fr-FR" sz="2800" dirty="0">
                <a:solidFill>
                  <a:srgbClr val="333399"/>
                </a:solidFill>
                <a:latin typeface="Arial" charset="0"/>
                <a:ea typeface="ＭＳ Ｐゴシック" pitchFamily="-107" charset="-128"/>
              </a:rPr>
              <a:t>Lien du site du RNR </a:t>
            </a:r>
            <a:r>
              <a:rPr lang="fr-FR" sz="2800">
                <a:solidFill>
                  <a:srgbClr val="333399"/>
                </a:solidFill>
                <a:latin typeface="Arial" charset="0"/>
                <a:ea typeface="ＭＳ Ｐゴシック" pitchFamily="-107" charset="-128"/>
              </a:rPr>
              <a:t>de </a:t>
            </a:r>
            <a:r>
              <a:rPr lang="fr-FR" sz="2800" smtClean="0">
                <a:solidFill>
                  <a:srgbClr val="333399"/>
                </a:solidFill>
                <a:latin typeface="Arial" charset="0"/>
                <a:ea typeface="ＭＳ Ｐゴシック" pitchFamily="-107" charset="-128"/>
              </a:rPr>
              <a:t>Technologie :</a:t>
            </a:r>
            <a:endParaRPr lang="fr-FR" sz="2800" dirty="0">
              <a:solidFill>
                <a:srgbClr val="333399"/>
              </a:solidFill>
              <a:latin typeface="Arial" charset="0"/>
              <a:ea typeface="ＭＳ Ｐゴシック" pitchFamily="-107" charset="-128"/>
            </a:endParaRPr>
          </a:p>
          <a:p>
            <a:r>
              <a:rPr lang="fr-FR" sz="2400" u="sng" dirty="0" smtClean="0">
                <a:hlinkClick r:id="rId2"/>
              </a:rPr>
              <a:t>http</a:t>
            </a:r>
            <a:r>
              <a:rPr lang="fr-FR" sz="2400" u="sng" dirty="0">
                <a:hlinkClick r:id="rId2"/>
              </a:rPr>
              <a:t>://ww2.ac-poitiers.fr/rnrtechno/spip.php?article140</a:t>
            </a:r>
            <a:endParaRPr lang="fr-FR" sz="2400" dirty="0"/>
          </a:p>
        </p:txBody>
      </p:sp>
    </p:spTree>
    <p:extLst>
      <p:ext uri="{BB962C8B-B14F-4D97-AF65-F5344CB8AC3E}">
        <p14:creationId xmlns:p14="http://schemas.microsoft.com/office/powerpoint/2010/main" val="22114673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8878" y="2200971"/>
            <a:ext cx="7257578" cy="2449901"/>
          </a:xfrm>
          <a:prstGeom prst="rect">
            <a:avLst/>
          </a:prstGeom>
        </p:spPr>
        <p:txBody>
          <a:bodyPr wrap="square">
            <a:spAutoFit/>
          </a:bodyPr>
          <a:lstStyle/>
          <a:p>
            <a:pPr algn="just">
              <a:lnSpc>
                <a:spcPct val="135000"/>
              </a:lnSpc>
            </a:pPr>
            <a:r>
              <a:rPr lang="fr-FR" sz="3600" b="1" dirty="0">
                <a:solidFill>
                  <a:srgbClr val="333399"/>
                </a:solidFill>
                <a:latin typeface="Arial" charset="0"/>
                <a:ea typeface="ＭＳ Ｐゴシック" pitchFamily="-107" charset="-128"/>
              </a:rPr>
              <a:t>L’enfant est un feu à allumer, pas à un vase à remplir</a:t>
            </a:r>
          </a:p>
          <a:p>
            <a:endParaRPr lang="fr-FR" sz="2800" dirty="0" smtClean="0"/>
          </a:p>
          <a:p>
            <a:r>
              <a:rPr lang="fr-FR" sz="2800" dirty="0" smtClean="0"/>
              <a:t>Rabelais</a:t>
            </a:r>
            <a:endParaRPr lang="fr-FR" sz="2800" dirty="0"/>
          </a:p>
        </p:txBody>
      </p:sp>
    </p:spTree>
    <p:extLst>
      <p:ext uri="{BB962C8B-B14F-4D97-AF65-F5344CB8AC3E}">
        <p14:creationId xmlns:p14="http://schemas.microsoft.com/office/powerpoint/2010/main" val="4164295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043608" y="1772816"/>
            <a:ext cx="7704856" cy="3323987"/>
          </a:xfrm>
          <a:prstGeom prst="rect">
            <a:avLst/>
          </a:prstGeom>
          <a:noFill/>
        </p:spPr>
        <p:txBody>
          <a:bodyPr wrap="square" rtlCol="0">
            <a:spAutoFit/>
          </a:bodyPr>
          <a:lstStyle/>
          <a:p>
            <a:pPr algn="just">
              <a:lnSpc>
                <a:spcPct val="125000"/>
              </a:lnSpc>
            </a:pPr>
            <a:r>
              <a:rPr lang="fr-FR" sz="2800" dirty="0">
                <a:solidFill>
                  <a:srgbClr val="333399"/>
                </a:solidFill>
                <a:latin typeface="Arial" charset="0"/>
                <a:ea typeface="ＭＳ Ｐゴシック" pitchFamily="-107" charset="-128"/>
              </a:rPr>
              <a:t>Ce séminaire est dans la continuité de celui du 31 mars 2011 afin d’assurer un accompagnement de la mise  en place du </a:t>
            </a:r>
            <a:r>
              <a:rPr lang="fr-FR" sz="2800" dirty="0" smtClean="0">
                <a:solidFill>
                  <a:srgbClr val="333399"/>
                </a:solidFill>
                <a:latin typeface="Arial" charset="0"/>
                <a:ea typeface="ＭＳ Ｐゴシック" pitchFamily="-107" charset="-128"/>
              </a:rPr>
              <a:t>programme </a:t>
            </a:r>
            <a:r>
              <a:rPr lang="fr-FR" sz="2800" dirty="0">
                <a:solidFill>
                  <a:srgbClr val="333399"/>
                </a:solidFill>
                <a:latin typeface="Arial" charset="0"/>
                <a:ea typeface="ＭＳ Ｐゴシック" pitchFamily="-107" charset="-128"/>
              </a:rPr>
              <a:t>dont </a:t>
            </a:r>
            <a:r>
              <a:rPr lang="fr-FR" sz="2800" dirty="0" smtClean="0">
                <a:solidFill>
                  <a:srgbClr val="333399"/>
                </a:solidFill>
                <a:latin typeface="Arial" charset="0"/>
                <a:ea typeface="ＭＳ Ｐゴシック" pitchFamily="-107" charset="-128"/>
              </a:rPr>
              <a:t>les finalités </a:t>
            </a:r>
            <a:r>
              <a:rPr lang="fr-FR" sz="2800" dirty="0">
                <a:solidFill>
                  <a:srgbClr val="333399"/>
                </a:solidFill>
                <a:latin typeface="Arial" charset="0"/>
                <a:ea typeface="ＭＳ Ｐゴシック" pitchFamily="-107" charset="-128"/>
              </a:rPr>
              <a:t>et objectifs n’ont </a:t>
            </a:r>
            <a:r>
              <a:rPr lang="fr-FR" sz="2800" dirty="0" smtClean="0">
                <a:solidFill>
                  <a:srgbClr val="333399"/>
                </a:solidFill>
                <a:latin typeface="Arial" charset="0"/>
                <a:ea typeface="ＭＳ Ｐゴシック" pitchFamily="-107" charset="-128"/>
              </a:rPr>
              <a:t>peut-être pas </a:t>
            </a:r>
            <a:r>
              <a:rPr lang="fr-FR" sz="2800" dirty="0">
                <a:solidFill>
                  <a:srgbClr val="333399"/>
                </a:solidFill>
                <a:latin typeface="Arial" charset="0"/>
                <a:ea typeface="ＭＳ Ｐゴシック" pitchFamily="-107" charset="-128"/>
              </a:rPr>
              <a:t>été </a:t>
            </a:r>
            <a:r>
              <a:rPr lang="fr-FR" sz="2800" dirty="0" smtClean="0">
                <a:solidFill>
                  <a:srgbClr val="333399"/>
                </a:solidFill>
                <a:latin typeface="Arial" charset="0"/>
                <a:ea typeface="ＭＳ Ｐゴシック" pitchFamily="-107" charset="-128"/>
              </a:rPr>
              <a:t>complétement </a:t>
            </a:r>
            <a:r>
              <a:rPr lang="fr-FR" sz="2800" dirty="0">
                <a:solidFill>
                  <a:srgbClr val="333399"/>
                </a:solidFill>
                <a:latin typeface="Arial" charset="0"/>
                <a:ea typeface="ＭＳ Ｐゴシック" pitchFamily="-107" charset="-128"/>
              </a:rPr>
              <a:t>appréhendés par les équipes pédagogiques. </a:t>
            </a:r>
          </a:p>
        </p:txBody>
      </p:sp>
    </p:spTree>
    <p:extLst>
      <p:ext uri="{BB962C8B-B14F-4D97-AF65-F5344CB8AC3E}">
        <p14:creationId xmlns:p14="http://schemas.microsoft.com/office/powerpoint/2010/main" val="12600945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4"/>
          <p:cNvSpPr txBox="1">
            <a:spLocks noChangeArrowheads="1"/>
          </p:cNvSpPr>
          <p:nvPr/>
        </p:nvSpPr>
        <p:spPr bwMode="auto">
          <a:xfrm>
            <a:off x="785813" y="1857375"/>
            <a:ext cx="7858125"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125000"/>
              </a:lnSpc>
            </a:pPr>
            <a:r>
              <a:rPr lang="fr-FR" sz="2800" dirty="0">
                <a:solidFill>
                  <a:srgbClr val="333399"/>
                </a:solidFill>
                <a:ea typeface="ＭＳ Ｐゴシック" pitchFamily="-107" charset="-128"/>
              </a:rPr>
              <a:t>Donner</a:t>
            </a:r>
            <a:r>
              <a:rPr lang="fr-FR" dirty="0">
                <a:solidFill>
                  <a:srgbClr val="333399"/>
                </a:solidFill>
              </a:rPr>
              <a:t> </a:t>
            </a:r>
            <a:r>
              <a:rPr lang="fr-FR" sz="2800" dirty="0">
                <a:solidFill>
                  <a:srgbClr val="333399"/>
                </a:solidFill>
                <a:ea typeface="ＭＳ Ｐゴシック" pitchFamily="-107" charset="-128"/>
              </a:rPr>
              <a:t>l’envie aux jeunes de poursuivre des études supérieures scientifiques et technologiques.</a:t>
            </a:r>
          </a:p>
          <a:p>
            <a:pPr algn="just" eaLnBrk="1" hangingPunct="1">
              <a:lnSpc>
                <a:spcPct val="125000"/>
              </a:lnSpc>
            </a:pPr>
            <a:endParaRPr lang="fr-FR" sz="2800" dirty="0">
              <a:solidFill>
                <a:srgbClr val="333399"/>
              </a:solidFill>
              <a:ea typeface="ＭＳ Ｐゴシック" pitchFamily="-107" charset="-128"/>
            </a:endParaRPr>
          </a:p>
          <a:p>
            <a:pPr algn="just" eaLnBrk="1" hangingPunct="1">
              <a:lnSpc>
                <a:spcPct val="125000"/>
              </a:lnSpc>
            </a:pPr>
            <a:r>
              <a:rPr lang="fr-FR" sz="2800" dirty="0">
                <a:solidFill>
                  <a:srgbClr val="333399"/>
                </a:solidFill>
                <a:ea typeface="ＭＳ Ｐゴシック" pitchFamily="-107" charset="-128"/>
              </a:rPr>
              <a:t>Participer à l’acquisition de démarches de l’ingénieur.</a:t>
            </a:r>
          </a:p>
          <a:p>
            <a:pPr algn="just" eaLnBrk="1" hangingPunct="1">
              <a:lnSpc>
                <a:spcPct val="125000"/>
              </a:lnSpc>
            </a:pPr>
            <a:endParaRPr lang="fr-FR" sz="2800" dirty="0">
              <a:solidFill>
                <a:srgbClr val="333399"/>
              </a:solidFill>
              <a:ea typeface="ＭＳ Ｐゴシック" pitchFamily="-107" charset="-128"/>
            </a:endParaRPr>
          </a:p>
          <a:p>
            <a:pPr algn="just" eaLnBrk="1" hangingPunct="1">
              <a:lnSpc>
                <a:spcPct val="125000"/>
              </a:lnSpc>
            </a:pPr>
            <a:r>
              <a:rPr lang="fr-FR" sz="2800" dirty="0">
                <a:solidFill>
                  <a:srgbClr val="333399"/>
                </a:solidFill>
                <a:ea typeface="ＭＳ Ｐゴシック" pitchFamily="-107" charset="-128"/>
              </a:rPr>
              <a:t>Favoriser une approche pluri disciplinaire.</a:t>
            </a:r>
            <a:endParaRPr lang="fr-FR" dirty="0">
              <a:solidFill>
                <a:srgbClr val="333399"/>
              </a:solidFill>
            </a:endParaRPr>
          </a:p>
        </p:txBody>
      </p:sp>
      <p:sp>
        <p:nvSpPr>
          <p:cNvPr id="3" name="Text Box 5"/>
          <p:cNvSpPr txBox="1">
            <a:spLocks noChangeArrowheads="1"/>
          </p:cNvSpPr>
          <p:nvPr/>
        </p:nvSpPr>
        <p:spPr bwMode="auto">
          <a:xfrm>
            <a:off x="971600" y="1003300"/>
            <a:ext cx="767233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25000"/>
              </a:lnSpc>
            </a:pPr>
            <a:r>
              <a:rPr lang="fr-FR" sz="3200" b="1" dirty="0" smtClean="0">
                <a:solidFill>
                  <a:srgbClr val="333399"/>
                </a:solidFill>
              </a:rPr>
              <a:t>Rappel : objectifs </a:t>
            </a:r>
            <a:r>
              <a:rPr lang="fr-FR" sz="3200" b="1" dirty="0">
                <a:solidFill>
                  <a:srgbClr val="333399"/>
                </a:solidFill>
              </a:rPr>
              <a:t>du programme de SI</a:t>
            </a:r>
            <a:endParaRPr lang="fr-FR" sz="3200" dirty="0">
              <a:solidFill>
                <a:srgbClr val="333399"/>
              </a:solidFill>
            </a:endParaRPr>
          </a:p>
        </p:txBody>
      </p:sp>
    </p:spTree>
    <p:extLst>
      <p:ext uri="{BB962C8B-B14F-4D97-AF65-F5344CB8AC3E}">
        <p14:creationId xmlns:p14="http://schemas.microsoft.com/office/powerpoint/2010/main" val="18453732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1009278" y="2073285"/>
            <a:ext cx="7811194" cy="386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125000"/>
              </a:lnSpc>
            </a:pPr>
            <a:r>
              <a:rPr lang="fr-FR" sz="2800" dirty="0">
                <a:solidFill>
                  <a:srgbClr val="333399"/>
                </a:solidFill>
                <a:ea typeface="ＭＳ Ｐゴシック" pitchFamily="-107" charset="-128"/>
              </a:rPr>
              <a:t>Distinguer S-SI de STI2D, le premier étant plus conceptuel.</a:t>
            </a:r>
          </a:p>
          <a:p>
            <a:pPr algn="just" eaLnBrk="1" hangingPunct="1">
              <a:lnSpc>
                <a:spcPct val="125000"/>
              </a:lnSpc>
            </a:pPr>
            <a:endParaRPr lang="fr-FR" sz="2800" dirty="0">
              <a:solidFill>
                <a:srgbClr val="333399"/>
              </a:solidFill>
              <a:ea typeface="ＭＳ Ｐゴシック" pitchFamily="-107" charset="-128"/>
            </a:endParaRPr>
          </a:p>
          <a:p>
            <a:pPr algn="just" eaLnBrk="1" hangingPunct="1">
              <a:lnSpc>
                <a:spcPct val="125000"/>
              </a:lnSpc>
            </a:pPr>
            <a:r>
              <a:rPr lang="fr-FR" sz="2800" dirty="0">
                <a:solidFill>
                  <a:srgbClr val="333399"/>
                </a:solidFill>
                <a:ea typeface="ＭＳ Ｐゴシック" pitchFamily="-107" charset="-128"/>
              </a:rPr>
              <a:t>Ne pas se limiter aux seuls génie électrique et génie mécanique, en s’appuyant sur des systèmes pluri technologiques complexes et non uniquement mécatroniques.</a:t>
            </a:r>
          </a:p>
        </p:txBody>
      </p:sp>
      <p:sp>
        <p:nvSpPr>
          <p:cNvPr id="3" name="Text Box 5"/>
          <p:cNvSpPr txBox="1">
            <a:spLocks noChangeArrowheads="1"/>
          </p:cNvSpPr>
          <p:nvPr/>
        </p:nvSpPr>
        <p:spPr bwMode="auto">
          <a:xfrm>
            <a:off x="1163638" y="692696"/>
            <a:ext cx="7368802"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25000"/>
              </a:lnSpc>
            </a:pPr>
            <a:r>
              <a:rPr lang="fr-FR" sz="3200" b="1" dirty="0">
                <a:solidFill>
                  <a:srgbClr val="333399"/>
                </a:solidFill>
              </a:rPr>
              <a:t>Principes retenus pour la rénovation du programme de SI</a:t>
            </a:r>
            <a:endParaRPr lang="fr-FR" sz="3200" dirty="0">
              <a:solidFill>
                <a:srgbClr val="333399"/>
              </a:solidFill>
            </a:endParaRPr>
          </a:p>
        </p:txBody>
      </p:sp>
    </p:spTree>
    <p:extLst>
      <p:ext uri="{BB962C8B-B14F-4D97-AF65-F5344CB8AC3E}">
        <p14:creationId xmlns:p14="http://schemas.microsoft.com/office/powerpoint/2010/main" val="13365713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5"/>
          <p:cNvSpPr txBox="1">
            <a:spLocks noChangeArrowheads="1"/>
          </p:cNvSpPr>
          <p:nvPr/>
        </p:nvSpPr>
        <p:spPr bwMode="auto">
          <a:xfrm>
            <a:off x="1009650" y="1171575"/>
            <a:ext cx="767715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125000"/>
              </a:lnSpc>
            </a:pPr>
            <a:r>
              <a:rPr lang="fr-FR" sz="2800" dirty="0">
                <a:solidFill>
                  <a:srgbClr val="333399"/>
                </a:solidFill>
                <a:ea typeface="ＭＳ Ｐゴシック" pitchFamily="-107" charset="-128"/>
              </a:rPr>
              <a:t>Élaborer un programme tel que les activités de TP ne soient plus une finalité mais des modalités pédagogiques.</a:t>
            </a:r>
          </a:p>
          <a:p>
            <a:pPr algn="just" eaLnBrk="1" hangingPunct="1">
              <a:lnSpc>
                <a:spcPct val="125000"/>
              </a:lnSpc>
            </a:pPr>
            <a:endParaRPr lang="fr-FR" sz="2800" dirty="0">
              <a:solidFill>
                <a:srgbClr val="333399"/>
              </a:solidFill>
              <a:ea typeface="ＭＳ Ｐゴシック" pitchFamily="-107" charset="-128"/>
            </a:endParaRPr>
          </a:p>
          <a:p>
            <a:pPr algn="just" eaLnBrk="1" hangingPunct="1">
              <a:lnSpc>
                <a:spcPct val="125000"/>
              </a:lnSpc>
            </a:pPr>
            <a:r>
              <a:rPr lang="fr-FR" sz="2800" dirty="0">
                <a:solidFill>
                  <a:srgbClr val="333399"/>
                </a:solidFill>
                <a:ea typeface="ＭＳ Ｐゴシック" pitchFamily="-107" charset="-128"/>
              </a:rPr>
              <a:t>Gommer la difficulté liée à l’horaire de 8 heures.</a:t>
            </a:r>
          </a:p>
          <a:p>
            <a:pPr algn="just" eaLnBrk="1" hangingPunct="1">
              <a:lnSpc>
                <a:spcPct val="125000"/>
              </a:lnSpc>
            </a:pPr>
            <a:endParaRPr lang="fr-FR" sz="2800" dirty="0">
              <a:solidFill>
                <a:srgbClr val="333399"/>
              </a:solidFill>
              <a:ea typeface="ＭＳ Ｐゴシック" pitchFamily="-107" charset="-128"/>
            </a:endParaRPr>
          </a:p>
          <a:p>
            <a:pPr algn="just" eaLnBrk="1" hangingPunct="1">
              <a:lnSpc>
                <a:spcPct val="125000"/>
              </a:lnSpc>
            </a:pPr>
            <a:r>
              <a:rPr lang="fr-FR" sz="2800" dirty="0">
                <a:solidFill>
                  <a:srgbClr val="333399"/>
                </a:solidFill>
                <a:ea typeface="ＭＳ Ｐゴシック" pitchFamily="-107" charset="-128"/>
              </a:rPr>
              <a:t>S’appuyer sur le programme actuel tout en le rénovant dans ses contenus et sa présentation</a:t>
            </a:r>
            <a:r>
              <a:rPr lang="fr-FR" sz="2800" dirty="0">
                <a:solidFill>
                  <a:schemeClr val="accent2"/>
                </a:solidFill>
                <a:ea typeface="ＭＳ Ｐゴシック" pitchFamily="-107" charset="-128"/>
              </a:rPr>
              <a:t>.</a:t>
            </a:r>
          </a:p>
        </p:txBody>
      </p:sp>
    </p:spTree>
    <p:extLst>
      <p:ext uri="{BB962C8B-B14F-4D97-AF65-F5344CB8AC3E}">
        <p14:creationId xmlns:p14="http://schemas.microsoft.com/office/powerpoint/2010/main" val="7010325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Figure écar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0763" y="1144588"/>
            <a:ext cx="8123237" cy="412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6"/>
          <p:cNvSpPr txBox="1">
            <a:spLocks noChangeArrowheads="1"/>
          </p:cNvSpPr>
          <p:nvPr/>
        </p:nvSpPr>
        <p:spPr bwMode="auto">
          <a:xfrm>
            <a:off x="928688" y="5272088"/>
            <a:ext cx="78486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fr-FR" sz="2800" dirty="0">
                <a:solidFill>
                  <a:srgbClr val="333399"/>
                </a:solidFill>
                <a:ea typeface="ＭＳ Ｐゴシック" pitchFamily="-107" charset="-128"/>
              </a:rPr>
              <a:t>Proposer des architectures de solutions, sous forme de schémas ou d’</a:t>
            </a:r>
            <a:r>
              <a:rPr lang="fr-FR" sz="2800" dirty="0" err="1">
                <a:solidFill>
                  <a:srgbClr val="333399"/>
                </a:solidFill>
                <a:ea typeface="ＭＳ Ｐゴシック" pitchFamily="-107" charset="-128"/>
              </a:rPr>
              <a:t>algorigrammes</a:t>
            </a:r>
            <a:r>
              <a:rPr lang="fr-FR" sz="2800" dirty="0">
                <a:solidFill>
                  <a:srgbClr val="333399"/>
                </a:solidFill>
                <a:ea typeface="ＭＳ Ｐゴシック" pitchFamily="-107" charset="-128"/>
              </a:rPr>
              <a:t>.</a:t>
            </a:r>
          </a:p>
        </p:txBody>
      </p:sp>
    </p:spTree>
    <p:extLst>
      <p:ext uri="{BB962C8B-B14F-4D97-AF65-F5344CB8AC3E}">
        <p14:creationId xmlns:p14="http://schemas.microsoft.com/office/powerpoint/2010/main" val="23140175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29916" y="2420888"/>
            <a:ext cx="7128792" cy="1409297"/>
          </a:xfrm>
          <a:prstGeom prst="rect">
            <a:avLst/>
          </a:prstGeom>
          <a:noFill/>
        </p:spPr>
        <p:txBody>
          <a:bodyPr wrap="square" rtlCol="0">
            <a:spAutoFit/>
          </a:bodyPr>
          <a:lstStyle/>
          <a:p>
            <a:pPr algn="just">
              <a:lnSpc>
                <a:spcPct val="125000"/>
              </a:lnSpc>
            </a:pPr>
            <a:r>
              <a:rPr lang="fr-FR" sz="3600" b="1" dirty="0">
                <a:solidFill>
                  <a:srgbClr val="333399"/>
                </a:solidFill>
                <a:latin typeface="Arial" charset="0"/>
                <a:ea typeface="ＭＳ Ｐゴシック" pitchFamily="-107" charset="-128"/>
              </a:rPr>
              <a:t>Quatre temps forts vont </a:t>
            </a:r>
            <a:r>
              <a:rPr lang="fr-FR" sz="3600" b="1" dirty="0" smtClean="0">
                <a:solidFill>
                  <a:srgbClr val="333399"/>
                </a:solidFill>
                <a:latin typeface="Arial" charset="0"/>
                <a:ea typeface="ＭＳ Ｐゴシック" pitchFamily="-107" charset="-128"/>
              </a:rPr>
              <a:t>ponctuer </a:t>
            </a:r>
            <a:r>
              <a:rPr lang="fr-FR" sz="3600" b="1" dirty="0">
                <a:solidFill>
                  <a:srgbClr val="333399"/>
                </a:solidFill>
                <a:latin typeface="Arial" charset="0"/>
                <a:ea typeface="ＭＳ Ｐゴシック" pitchFamily="-107" charset="-128"/>
              </a:rPr>
              <a:t>ce </a:t>
            </a:r>
            <a:r>
              <a:rPr lang="fr-FR" sz="3600" b="1" dirty="0" smtClean="0">
                <a:solidFill>
                  <a:srgbClr val="333399"/>
                </a:solidFill>
                <a:latin typeface="Arial" charset="0"/>
                <a:ea typeface="ＭＳ Ｐゴシック" pitchFamily="-107" charset="-128"/>
              </a:rPr>
              <a:t>séminaire.</a:t>
            </a:r>
            <a:endParaRPr lang="fr-FR" sz="3600" b="1" dirty="0">
              <a:solidFill>
                <a:srgbClr val="333399"/>
              </a:solidFill>
              <a:latin typeface="Arial" charset="0"/>
              <a:ea typeface="ＭＳ Ｐゴシック" pitchFamily="-107" charset="-128"/>
            </a:endParaRPr>
          </a:p>
        </p:txBody>
      </p:sp>
    </p:spTree>
    <p:extLst>
      <p:ext uri="{BB962C8B-B14F-4D97-AF65-F5344CB8AC3E}">
        <p14:creationId xmlns:p14="http://schemas.microsoft.com/office/powerpoint/2010/main" val="23107431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4"/>
          <p:cNvSpPr txBox="1">
            <a:spLocks noChangeArrowheads="1"/>
          </p:cNvSpPr>
          <p:nvPr/>
        </p:nvSpPr>
        <p:spPr bwMode="auto">
          <a:xfrm>
            <a:off x="971600" y="2132856"/>
            <a:ext cx="7858125" cy="3862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125000"/>
              </a:lnSpc>
            </a:pPr>
            <a:r>
              <a:rPr lang="fr-FR" sz="2800" dirty="0" smtClean="0">
                <a:solidFill>
                  <a:srgbClr val="333399"/>
                </a:solidFill>
                <a:ea typeface="ＭＳ Ｐゴシック" pitchFamily="-107" charset="-128"/>
              </a:rPr>
              <a:t>Le programme précise les compétences à faire acquérir aux élèves. Des grilles permettant d’évaluer ces compétences seront présentées au cours de ce séminaire au regard d’un sujet zéro.</a:t>
            </a:r>
          </a:p>
          <a:p>
            <a:pPr algn="just" eaLnBrk="1" hangingPunct="1">
              <a:lnSpc>
                <a:spcPct val="125000"/>
              </a:lnSpc>
            </a:pPr>
            <a:r>
              <a:rPr lang="fr-FR" sz="2800" dirty="0" smtClean="0">
                <a:solidFill>
                  <a:srgbClr val="333399"/>
                </a:solidFill>
                <a:ea typeface="ＭＳ Ｐゴシック" pitchFamily="-107" charset="-128"/>
              </a:rPr>
              <a:t>Les grilles, le sujet zéro et le guide d’élaboration d’un sujet doivent être diffusés aux professeurs.</a:t>
            </a:r>
            <a:endParaRPr lang="fr-FR" dirty="0">
              <a:solidFill>
                <a:srgbClr val="333399"/>
              </a:solidFill>
            </a:endParaRPr>
          </a:p>
        </p:txBody>
      </p:sp>
      <p:sp>
        <p:nvSpPr>
          <p:cNvPr id="3" name="Text Box 5"/>
          <p:cNvSpPr txBox="1">
            <a:spLocks noChangeArrowheads="1"/>
          </p:cNvSpPr>
          <p:nvPr/>
        </p:nvSpPr>
        <p:spPr bwMode="auto">
          <a:xfrm>
            <a:off x="971600" y="1003300"/>
            <a:ext cx="7672338" cy="647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25000"/>
              </a:lnSpc>
            </a:pPr>
            <a:r>
              <a:rPr lang="fr-FR" sz="3200" b="1" dirty="0" smtClean="0">
                <a:solidFill>
                  <a:srgbClr val="333399"/>
                </a:solidFill>
              </a:rPr>
              <a:t>Évaluation – sujet zéro</a:t>
            </a:r>
            <a:endParaRPr lang="fr-FR" sz="3200" dirty="0">
              <a:solidFill>
                <a:srgbClr val="333399"/>
              </a:solidFill>
            </a:endParaRPr>
          </a:p>
        </p:txBody>
      </p:sp>
    </p:spTree>
    <p:extLst>
      <p:ext uri="{BB962C8B-B14F-4D97-AF65-F5344CB8AC3E}">
        <p14:creationId xmlns:p14="http://schemas.microsoft.com/office/powerpoint/2010/main" val="10932393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4"/>
          <p:cNvSpPr txBox="1">
            <a:spLocks noChangeArrowheads="1"/>
          </p:cNvSpPr>
          <p:nvPr/>
        </p:nvSpPr>
        <p:spPr bwMode="auto">
          <a:xfrm>
            <a:off x="971600" y="2132856"/>
            <a:ext cx="7858125" cy="3862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125000"/>
              </a:lnSpc>
            </a:pPr>
            <a:r>
              <a:rPr lang="fr-FR" sz="2800" dirty="0" smtClean="0">
                <a:solidFill>
                  <a:srgbClr val="333399"/>
                </a:solidFill>
                <a:ea typeface="ＭＳ Ｐゴシック" pitchFamily="-107" charset="-128"/>
              </a:rPr>
              <a:t>Afin de faciliter l’implantation des S-SI dans tous les lycées, et aussi parce que les activités de TP ne sont plus, dans l’esprit du nouveau programme, des finalités mais des modalités pédagogiques, le nouveau guide d’équipement privilégie des équipements plus « légers » qu’actuellement.</a:t>
            </a:r>
            <a:endParaRPr lang="fr-FR" dirty="0">
              <a:solidFill>
                <a:srgbClr val="333399"/>
              </a:solidFill>
            </a:endParaRPr>
          </a:p>
        </p:txBody>
      </p:sp>
      <p:sp>
        <p:nvSpPr>
          <p:cNvPr id="3" name="Text Box 5"/>
          <p:cNvSpPr txBox="1">
            <a:spLocks noChangeArrowheads="1"/>
          </p:cNvSpPr>
          <p:nvPr/>
        </p:nvSpPr>
        <p:spPr bwMode="auto">
          <a:xfrm>
            <a:off x="971600" y="1003300"/>
            <a:ext cx="7672338" cy="647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25000"/>
              </a:lnSpc>
            </a:pPr>
            <a:r>
              <a:rPr lang="fr-FR" sz="3200" b="1" dirty="0" smtClean="0">
                <a:solidFill>
                  <a:srgbClr val="333399"/>
                </a:solidFill>
              </a:rPr>
              <a:t>Guide d’équipement</a:t>
            </a:r>
            <a:endParaRPr lang="fr-FR" sz="3200" dirty="0">
              <a:solidFill>
                <a:srgbClr val="333399"/>
              </a:solidFill>
            </a:endParaRPr>
          </a:p>
        </p:txBody>
      </p:sp>
    </p:spTree>
    <p:extLst>
      <p:ext uri="{BB962C8B-B14F-4D97-AF65-F5344CB8AC3E}">
        <p14:creationId xmlns:p14="http://schemas.microsoft.com/office/powerpoint/2010/main" val="22961534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1345</TotalTime>
  <Words>569</Words>
  <Application>Microsoft Office PowerPoint</Application>
  <PresentationFormat>Affichage à l'écran (4:3)</PresentationFormat>
  <Paragraphs>53</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INTRODUCTION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Samuel VIOLLIN</dc:creator>
  <cp:lastModifiedBy>MEN</cp:lastModifiedBy>
  <cp:revision>38</cp:revision>
  <dcterms:created xsi:type="dcterms:W3CDTF">2011-03-20T15:26:50Z</dcterms:created>
  <dcterms:modified xsi:type="dcterms:W3CDTF">2012-03-26T09:38:49Z</dcterms:modified>
</cp:coreProperties>
</file>