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56" r:id="rId3"/>
    <p:sldId id="274" r:id="rId4"/>
    <p:sldId id="275" r:id="rId5"/>
    <p:sldId id="272" r:id="rId6"/>
    <p:sldId id="279" r:id="rId7"/>
    <p:sldId id="278" r:id="rId8"/>
    <p:sldId id="261" r:id="rId9"/>
    <p:sldId id="257" r:id="rId10"/>
    <p:sldId id="262" r:id="rId11"/>
    <p:sldId id="263" r:id="rId12"/>
    <p:sldId id="264" r:id="rId13"/>
    <p:sldId id="267" r:id="rId14"/>
    <p:sldId id="268" r:id="rId15"/>
    <p:sldId id="276" r:id="rId16"/>
    <p:sldId id="277" r:id="rId17"/>
    <p:sldId id="271" r:id="rId18"/>
    <p:sldId id="266" r:id="rId19"/>
    <p:sldId id="270" r:id="rId2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99"/>
    <a:srgbClr val="336600"/>
    <a:srgbClr val="92F1F6"/>
    <a:srgbClr val="20E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3" autoAdjust="0"/>
  </p:normalViewPr>
  <p:slideViewPr>
    <p:cSldViewPr>
      <p:cViewPr varScale="1">
        <p:scale>
          <a:sx n="54" d="100"/>
          <a:sy n="54" d="100"/>
        </p:scale>
        <p:origin x="-138" y="-10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520"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1169FB9-EBE8-4990-BD65-F5EF08339C4E}" type="datetimeFigureOut">
              <a:rPr lang="fr-FR" smtClean="0"/>
              <a:pPr/>
              <a:t>26/03/2012</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861774A-B1FE-4F38-9660-BDA30653F752}" type="slidenum">
              <a:rPr lang="fr-FR" smtClean="0"/>
              <a:pPr/>
              <a:t>‹N°›</a:t>
            </a:fld>
            <a:endParaRPr lang="fr-FR"/>
          </a:p>
        </p:txBody>
      </p:sp>
    </p:spTree>
    <p:extLst>
      <p:ext uri="{BB962C8B-B14F-4D97-AF65-F5344CB8AC3E}">
        <p14:creationId xmlns:p14="http://schemas.microsoft.com/office/powerpoint/2010/main" val="87037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9B5EF2-A425-4C7D-8A68-DF4FD96F53BC}" type="datetimeFigureOut">
              <a:rPr lang="fr-FR" smtClean="0"/>
              <a:pPr/>
              <a:t>26/03/2012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84F11C9-8E4C-44F8-AFEB-E4E826B09C63}" type="slidenum">
              <a:rPr lang="fr-FR" smtClean="0"/>
              <a:pPr/>
              <a:t>‹N°›</a:t>
            </a:fld>
            <a:endParaRPr lang="fr-FR"/>
          </a:p>
        </p:txBody>
      </p:sp>
    </p:spTree>
    <p:extLst>
      <p:ext uri="{BB962C8B-B14F-4D97-AF65-F5344CB8AC3E}">
        <p14:creationId xmlns:p14="http://schemas.microsoft.com/office/powerpoint/2010/main" val="127561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Déroulé de la présentation</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a:t>
            </a:fld>
            <a:endParaRPr lang="fr-FR"/>
          </a:p>
        </p:txBody>
      </p:sp>
    </p:spTree>
    <p:extLst>
      <p:ext uri="{BB962C8B-B14F-4D97-AF65-F5344CB8AC3E}">
        <p14:creationId xmlns:p14="http://schemas.microsoft.com/office/powerpoint/2010/main" val="198694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478">
              <a:defRPr/>
            </a:pPr>
            <a:r>
              <a:rPr lang="fr-FR" dirty="0" smtClean="0">
                <a:solidFill>
                  <a:schemeClr val="tx1"/>
                </a:solidFill>
              </a:rPr>
              <a:t>Thèmes du document ressources mais aussi </a:t>
            </a:r>
            <a:r>
              <a:rPr lang="fr-FR" baseline="0" dirty="0" smtClean="0"/>
              <a:t>thèmes de l’</a:t>
            </a:r>
            <a:r>
              <a:rPr lang="fr-FR" baseline="0" dirty="0" err="1" smtClean="0"/>
              <a:t>EE</a:t>
            </a:r>
            <a:r>
              <a:rPr lang="fr-FR" baseline="0" dirty="0" smtClean="0"/>
              <a:t> SI : </a:t>
            </a:r>
            <a:r>
              <a:rPr lang="fr-FR" dirty="0" smtClean="0"/>
              <a:t>mobilité, sport, santé, habitat, équipements publics, énergie, communication, culture et loisirs, bionique, dématérialisation des biens et des services.</a:t>
            </a: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10</a:t>
            </a:fld>
            <a:endParaRPr lang="fr-FR"/>
          </a:p>
        </p:txBody>
      </p:sp>
    </p:spTree>
    <p:extLst>
      <p:ext uri="{BB962C8B-B14F-4D97-AF65-F5344CB8AC3E}">
        <p14:creationId xmlns:p14="http://schemas.microsoft.com/office/powerpoint/2010/main" val="265882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d’indication de coût…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11</a:t>
            </a:fld>
            <a:endParaRPr lang="fr-FR"/>
          </a:p>
        </p:txBody>
      </p:sp>
    </p:spTree>
    <p:extLst>
      <p:ext uri="{BB962C8B-B14F-4D97-AF65-F5344CB8AC3E}">
        <p14:creationId xmlns:p14="http://schemas.microsoft.com/office/powerpoint/2010/main" val="156896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Équipement informatique des îlots.</a:t>
            </a:r>
          </a:p>
          <a:p>
            <a:r>
              <a:rPr lang="fr-FR" dirty="0" smtClean="0"/>
              <a:t>Il</a:t>
            </a:r>
            <a:r>
              <a:rPr lang="fr-FR" baseline="0" dirty="0" smtClean="0"/>
              <a:t> est fait mention « des » postes informatiques ou de plusieurs postes dans le document ressources suffisamment performants pour exécuter simultanément plusieurs logiciels d’ingénierie et de bureautique.</a:t>
            </a:r>
            <a:endParaRPr lang="fr-FR" dirty="0" smtClean="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12</a:t>
            </a:fld>
            <a:endParaRPr lang="fr-FR"/>
          </a:p>
        </p:txBody>
      </p:sp>
    </p:spTree>
    <p:extLst>
      <p:ext uri="{BB962C8B-B14F-4D97-AF65-F5344CB8AC3E}">
        <p14:creationId xmlns:p14="http://schemas.microsoft.com/office/powerpoint/2010/main" val="382070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équipements de mesurage (complétés plus bas par les équipements nécessaires pour les supports choisis). La « caisse à outils » n’apparaît pas ici mais un outillage de base pourrait être présent dans le laboratoire sans en équiper</a:t>
            </a:r>
            <a:r>
              <a:rPr lang="fr-FR" baseline="0" dirty="0" smtClean="0"/>
              <a:t> tous les îlots.</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13</a:t>
            </a:fld>
            <a:endParaRPr lang="fr-FR"/>
          </a:p>
        </p:txBody>
      </p:sp>
    </p:spTree>
    <p:extLst>
      <p:ext uri="{BB962C8B-B14F-4D97-AF65-F5344CB8AC3E}">
        <p14:creationId xmlns:p14="http://schemas.microsoft.com/office/powerpoint/2010/main" val="44047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defTabSz="990478">
              <a:buFont typeface="+mj-lt"/>
              <a:buAutoNum type="arabicPeriod"/>
              <a:defRPr/>
            </a:pPr>
            <a:r>
              <a:rPr lang="fr-FR" dirty="0" smtClean="0">
                <a:solidFill>
                  <a:schemeClr val="tx1"/>
                </a:solidFill>
              </a:rPr>
              <a:t>Pour choisir un équipement entrant dans le laboratoire de </a:t>
            </a:r>
            <a:r>
              <a:rPr lang="fr-FR" dirty="0" err="1" smtClean="0">
                <a:solidFill>
                  <a:schemeClr val="tx1"/>
                </a:solidFill>
              </a:rPr>
              <a:t>S-SI</a:t>
            </a:r>
            <a:r>
              <a:rPr lang="fr-FR" dirty="0" smtClean="0">
                <a:solidFill>
                  <a:schemeClr val="tx1"/>
                </a:solidFill>
              </a:rPr>
              <a:t>, il faut que les données du cahier des charges soient mesurables et/ou</a:t>
            </a:r>
            <a:r>
              <a:rPr lang="fr-FR" baseline="0" dirty="0" smtClean="0">
                <a:solidFill>
                  <a:schemeClr val="tx1"/>
                </a:solidFill>
              </a:rPr>
              <a:t> simulables.</a:t>
            </a:r>
          </a:p>
          <a:p>
            <a:pPr marL="228600" marR="0" indent="-228600" algn="l" defTabSz="990478" rtl="0" eaLnBrk="1" fontAlgn="auto" latinLnBrk="0" hangingPunct="1">
              <a:lnSpc>
                <a:spcPct val="100000"/>
              </a:lnSpc>
              <a:spcBef>
                <a:spcPts val="0"/>
              </a:spcBef>
              <a:spcAft>
                <a:spcPts val="0"/>
              </a:spcAft>
              <a:buClrTx/>
              <a:buSzTx/>
              <a:buFont typeface="+mj-lt"/>
              <a:buAutoNum type="arabicPeriod"/>
              <a:tabLst/>
              <a:defRPr/>
            </a:pPr>
            <a:r>
              <a:rPr lang="fr-FR" dirty="0" smtClean="0">
                <a:solidFill>
                  <a:schemeClr val="tx1"/>
                </a:solidFill>
              </a:rPr>
              <a:t>Thèmes du document ressources : confort, </a:t>
            </a:r>
            <a:r>
              <a:rPr lang="fr-FR" baseline="0" dirty="0" smtClean="0">
                <a:solidFill>
                  <a:schemeClr val="tx1"/>
                </a:solidFill>
              </a:rPr>
              <a:t>énergie</a:t>
            </a:r>
            <a:r>
              <a:rPr lang="fr-FR" dirty="0" smtClean="0">
                <a:solidFill>
                  <a:schemeClr val="tx1"/>
                </a:solidFill>
              </a:rPr>
              <a:t>, environnement, santé, mobilité, protection et assistance au développement.</a:t>
            </a: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14</a:t>
            </a:fld>
            <a:endParaRPr lang="fr-FR"/>
          </a:p>
        </p:txBody>
      </p:sp>
    </p:spTree>
    <p:extLst>
      <p:ext uri="{BB962C8B-B14F-4D97-AF65-F5344CB8AC3E}">
        <p14:creationId xmlns:p14="http://schemas.microsoft.com/office/powerpoint/2010/main" val="371759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premier exemple…</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15</a:t>
            </a:fld>
            <a:endParaRPr lang="fr-FR"/>
          </a:p>
        </p:txBody>
      </p:sp>
    </p:spTree>
    <p:extLst>
      <p:ext uri="{BB962C8B-B14F-4D97-AF65-F5344CB8AC3E}">
        <p14:creationId xmlns:p14="http://schemas.microsoft.com/office/powerpoint/2010/main" val="120463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autre…</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16</a:t>
            </a:fld>
            <a:endParaRPr lang="fr-FR"/>
          </a:p>
        </p:txBody>
      </p:sp>
    </p:spTree>
    <p:extLst>
      <p:ext uri="{BB962C8B-B14F-4D97-AF65-F5344CB8AC3E}">
        <p14:creationId xmlns:p14="http://schemas.microsoft.com/office/powerpoint/2010/main" val="103266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chaque thème, un ou plusieurs supports sont proposés ainsi</a:t>
            </a:r>
            <a:r>
              <a:rPr lang="fr-FR" baseline="0" dirty="0" smtClean="0"/>
              <a:t> que les points du programme qui peuvent être traités.</a:t>
            </a:r>
          </a:p>
          <a:p>
            <a:r>
              <a:rPr lang="fr-FR" baseline="0" dirty="0" smtClean="0"/>
              <a:t>La liste proposée n’est bien sûr pas exhaustive et peut être abondée dans chaque établissement en respectant le cahier des charges rappelé plus haut.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17</a:t>
            </a:fld>
            <a:endParaRPr lang="fr-FR"/>
          </a:p>
        </p:txBody>
      </p:sp>
    </p:spTree>
    <p:extLst>
      <p:ext uri="{BB962C8B-B14F-4D97-AF65-F5344CB8AC3E}">
        <p14:creationId xmlns:p14="http://schemas.microsoft.com/office/powerpoint/2010/main" val="257509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chacun des supports proposés, la liste des matériels nécessaires est rappelé</a:t>
            </a:r>
            <a:r>
              <a:rPr lang="fr-FR" baseline="0" dirty="0" smtClean="0"/>
              <a:t> car si nous avons proposé une liste indispensable par îlot, certains matériels peuvent être présent dans le laboratoire en seulement un ou deux exemplaires.</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18</a:t>
            </a:fld>
            <a:endParaRPr lang="fr-FR"/>
          </a:p>
        </p:txBody>
      </p:sp>
    </p:spTree>
    <p:extLst>
      <p:ext uri="{BB962C8B-B14F-4D97-AF65-F5344CB8AC3E}">
        <p14:creationId xmlns:p14="http://schemas.microsoft.com/office/powerpoint/2010/main" val="200621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L’ensemble des informations de ce diaporama proviennent du document final intitulé « Ressources pour le cycle terminale de la série scientifique » à paraître prochainement. En principe dans les jours voire les heures qui viennent…</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19</a:t>
            </a:fld>
            <a:endParaRPr lang="fr-FR"/>
          </a:p>
        </p:txBody>
      </p:sp>
    </p:spTree>
    <p:extLst>
      <p:ext uri="{BB962C8B-B14F-4D97-AF65-F5344CB8AC3E}">
        <p14:creationId xmlns:p14="http://schemas.microsoft.com/office/powerpoint/2010/main" val="356326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rappel, en juin 2011 est paru le document « ressources pour le cycle terminal » présentant les démarches pédagogiques à mettre en œuvre en Sciences de l’Ingénieur.</a:t>
            </a:r>
          </a:p>
          <a:p>
            <a:r>
              <a:rPr lang="fr-FR" dirty="0" smtClean="0"/>
              <a:t>Y étaient également précisés le</a:t>
            </a:r>
            <a:r>
              <a:rPr lang="fr-FR" baseline="0" dirty="0" smtClean="0"/>
              <a:t> projet, l’agencement du laboratoire de SI ou encore les équipements.</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démarche scientifique</a:t>
            </a:r>
            <a:r>
              <a:rPr lang="fr-FR" baseline="0" dirty="0" smtClean="0"/>
              <a:t> intègre l’observation, la modélisation ainsi que l’action sur les systèmes mais également la communication; compétence indispensable au futur ingénieur.</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3</a:t>
            </a:fld>
            <a:endParaRPr lang="fr-FR"/>
          </a:p>
        </p:txBody>
      </p:sp>
    </p:spTree>
    <p:extLst>
      <p:ext uri="{BB962C8B-B14F-4D97-AF65-F5344CB8AC3E}">
        <p14:creationId xmlns:p14="http://schemas.microsoft.com/office/powerpoint/2010/main" val="16007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Toujours dans la démarche pédagogique, les</a:t>
            </a:r>
            <a:r>
              <a:rPr lang="fr-FR" baseline="0" dirty="0" smtClean="0"/>
              <a:t> élèves sont amenés à comparer différentes performances du système : l’attendu du domaine du client, le mesuré du domaine du laboratoire et le simulé du domaine ??? de la simulation !</a:t>
            </a:r>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4</a:t>
            </a:fld>
            <a:endParaRPr lang="fr-FR"/>
          </a:p>
        </p:txBody>
      </p:sp>
    </p:spTree>
    <p:extLst>
      <p:ext uri="{BB962C8B-B14F-4D97-AF65-F5344CB8AC3E}">
        <p14:creationId xmlns:p14="http://schemas.microsoft.com/office/powerpoint/2010/main" val="129084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buFont typeface="+mj-lt"/>
              <a:buAutoNum type="arabicPeriod"/>
            </a:pPr>
            <a:r>
              <a:rPr lang="fr-FR" sz="1300" dirty="0"/>
              <a:t>Les îlots permettent :</a:t>
            </a:r>
          </a:p>
          <a:p>
            <a:pPr marL="285750" lvl="0" indent="-285750">
              <a:buFontTx/>
              <a:buChar char="-"/>
            </a:pPr>
            <a:r>
              <a:rPr lang="fr-FR" sz="1300" dirty="0" smtClean="0"/>
              <a:t>aux </a:t>
            </a:r>
            <a:r>
              <a:rPr lang="fr-FR" sz="1300" dirty="0"/>
              <a:t>élèves de travailler individuellement ou par équipes, d’avoir accès aux systèmes et aux outils informatiques dans chaque activité ; </a:t>
            </a:r>
            <a:endParaRPr lang="fr-FR" sz="1300" dirty="0" smtClean="0"/>
          </a:p>
          <a:p>
            <a:pPr marL="285750" lvl="0" indent="-285750">
              <a:buFontTx/>
              <a:buChar char="-"/>
            </a:pPr>
            <a:r>
              <a:rPr lang="fr-FR" sz="1300" dirty="0" smtClean="0"/>
              <a:t>à l’enseignant d’intervenir face à tous les élèves par exemple lors des phases d’activation et de restitution.</a:t>
            </a:r>
            <a:endParaRPr lang="fr-FR" sz="1300" dirty="0"/>
          </a:p>
          <a:p>
            <a:r>
              <a:rPr lang="fr-FR" sz="1300" dirty="0"/>
              <a:t>Chaque îlot doit pouvoir accueillir six élèves au maximum</a:t>
            </a:r>
            <a:r>
              <a:rPr lang="fr-FR" sz="1300" dirty="0" smtClean="0"/>
              <a:t>.</a:t>
            </a:r>
          </a:p>
          <a:p>
            <a:pPr marL="342900" indent="-342900">
              <a:buFont typeface="+mj-lt"/>
              <a:buAutoNum type="arabicPeriod" startAt="2"/>
            </a:pPr>
            <a:r>
              <a:rPr lang="fr-FR" sz="1300" dirty="0" smtClean="0"/>
              <a:t>À plusieurs reprises, le document</a:t>
            </a:r>
            <a:r>
              <a:rPr lang="fr-FR" sz="1300" baseline="0" dirty="0" smtClean="0"/>
              <a:t> ressources fait état de </a:t>
            </a:r>
            <a:r>
              <a:rPr lang="fr-FR" sz="1300" b="1" baseline="0" dirty="0" smtClean="0"/>
              <a:t>L</a:t>
            </a:r>
            <a:r>
              <a:rPr lang="fr-FR" sz="1300" baseline="0" dirty="0" smtClean="0"/>
              <a:t>’enseignant ou </a:t>
            </a:r>
            <a:r>
              <a:rPr lang="fr-FR" sz="1300" b="1" baseline="0" dirty="0" smtClean="0"/>
              <a:t>du</a:t>
            </a:r>
            <a:r>
              <a:rPr lang="fr-FR" sz="1300" baseline="0" dirty="0" smtClean="0"/>
              <a:t> professeur de SI : </a:t>
            </a:r>
          </a:p>
          <a:p>
            <a:pPr marL="285750" indent="-285750">
              <a:buFontTx/>
              <a:buChar char="-"/>
            </a:pPr>
            <a:r>
              <a:rPr lang="fr-FR" sz="1300" baseline="0" dirty="0" smtClean="0"/>
              <a:t>les professeurs de SI sont donc répartis sur plusieurs classes et niveaux ;</a:t>
            </a:r>
          </a:p>
          <a:p>
            <a:pPr marL="285750" indent="-285750">
              <a:buFontTx/>
              <a:buChar char="-"/>
            </a:pPr>
            <a:r>
              <a:rPr lang="fr-FR" sz="1300" dirty="0" smtClean="0"/>
              <a:t>l’équipe pédagogique intègre donc cet</a:t>
            </a:r>
            <a:r>
              <a:rPr lang="fr-FR" sz="1300" baseline="0" dirty="0" smtClean="0"/>
              <a:t> état de fait ainsi que les collègues d’</a:t>
            </a:r>
            <a:r>
              <a:rPr lang="fr-FR" sz="1300" baseline="0" dirty="0" err="1" smtClean="0"/>
              <a:t>auters</a:t>
            </a:r>
            <a:r>
              <a:rPr lang="fr-FR" sz="1300" baseline="0" dirty="0" smtClean="0"/>
              <a:t> disciplines dans le cadre du projet.</a:t>
            </a:r>
            <a:endParaRPr lang="fr-FR" sz="1300"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5</a:t>
            </a:fld>
            <a:endParaRPr lang="fr-FR"/>
          </a:p>
        </p:txBody>
      </p:sp>
    </p:spTree>
    <p:extLst>
      <p:ext uri="{BB962C8B-B14F-4D97-AF65-F5344CB8AC3E}">
        <p14:creationId xmlns:p14="http://schemas.microsoft.com/office/powerpoint/2010/main" val="423785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Les activités de cours, de travaux dirigés et de synthèse nécessitent un accueil dans une salle banalisée à proximité immédiate du laboratoire de sciences de l’ingénieur. Cette salle dispose d’un ensemble de vidéo projection et doit pouvoir accueillir une division. </a:t>
            </a: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6</a:t>
            </a:fld>
            <a:endParaRPr lang="fr-FR"/>
          </a:p>
        </p:txBody>
      </p:sp>
    </p:spTree>
    <p:extLst>
      <p:ext uri="{BB962C8B-B14F-4D97-AF65-F5344CB8AC3E}">
        <p14:creationId xmlns:p14="http://schemas.microsoft.com/office/powerpoint/2010/main" val="423785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Pour paraphraser Norbert Perrot, </a:t>
            </a:r>
            <a:r>
              <a:rPr lang="fr-FR" sz="1400" dirty="0" smtClean="0">
                <a:solidFill>
                  <a:srgbClr val="333399"/>
                </a:solidFill>
                <a:latin typeface="Arial" charset="0"/>
                <a:ea typeface="ＭＳ Ｐゴシック" pitchFamily="-107" charset="-128"/>
              </a:rPr>
              <a:t>le coût unitaire des systèmes</a:t>
            </a:r>
            <a:r>
              <a:rPr lang="fr-FR" sz="1400" baseline="0" dirty="0" smtClean="0">
                <a:solidFill>
                  <a:srgbClr val="333399"/>
                </a:solidFill>
                <a:latin typeface="Arial" charset="0"/>
                <a:ea typeface="ＭＳ Ｐゴシック" pitchFamily="-107" charset="-128"/>
              </a:rPr>
              <a:t> étudiés doit permettre de suivre l’évolution des techniques mais aussi et surtout l’implantation de notre spécialité dans tous les lycées.</a:t>
            </a:r>
            <a:endParaRPr lang="fr-FR" sz="1400" dirty="0" smtClean="0">
              <a:solidFill>
                <a:srgbClr val="333399"/>
              </a:solidFill>
              <a:latin typeface="Arial" charset="0"/>
              <a:ea typeface="ＭＳ Ｐゴシック" pitchFamily="-107" charset="-128"/>
            </a:endParaRPr>
          </a:p>
          <a:p>
            <a:endParaRPr lang="fr-FR" sz="1300"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7</a:t>
            </a:fld>
            <a:endParaRPr lang="fr-FR"/>
          </a:p>
        </p:txBody>
      </p:sp>
    </p:spTree>
    <p:extLst>
      <p:ext uri="{BB962C8B-B14F-4D97-AF65-F5344CB8AC3E}">
        <p14:creationId xmlns:p14="http://schemas.microsoft.com/office/powerpoint/2010/main" val="423785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8</a:t>
            </a:fld>
            <a:endParaRPr lang="fr-FR"/>
          </a:p>
        </p:txBody>
      </p:sp>
    </p:spTree>
    <p:extLst>
      <p:ext uri="{BB962C8B-B14F-4D97-AF65-F5344CB8AC3E}">
        <p14:creationId xmlns:p14="http://schemas.microsoft.com/office/powerpoint/2010/main" val="4221057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4F11C9-8E4C-44F8-AFEB-E4E826B09C63}" type="slidenum">
              <a:rPr lang="fr-FR" smtClean="0"/>
              <a:pPr/>
              <a:t>9</a:t>
            </a:fld>
            <a:endParaRPr lang="fr-FR"/>
          </a:p>
        </p:txBody>
      </p:sp>
    </p:spTree>
    <p:extLst>
      <p:ext uri="{BB962C8B-B14F-4D97-AF65-F5344CB8AC3E}">
        <p14:creationId xmlns:p14="http://schemas.microsoft.com/office/powerpoint/2010/main" val="65515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C15FF0D-CB28-4733-BB85-941E94CA0B84}" type="datetime1">
              <a:rPr lang="fr-FR" smtClean="0"/>
              <a:t>26/03/2012</a:t>
            </a:fld>
            <a:endParaRPr lang="fr-FR"/>
          </a:p>
        </p:txBody>
      </p:sp>
      <p:sp>
        <p:nvSpPr>
          <p:cNvPr id="5" name="Espace réservé du pied de page 4"/>
          <p:cNvSpPr>
            <a:spLocks noGrp="1"/>
          </p:cNvSpPr>
          <p:nvPr>
            <p:ph type="ftr" sz="quarter" idx="11"/>
          </p:nvPr>
        </p:nvSpPr>
        <p:spPr>
          <a:xfrm>
            <a:off x="714348" y="5929330"/>
            <a:ext cx="764386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25DCDA3-5AA6-484D-AD3B-D49F223B69D1}" type="datetime1">
              <a:rPr lang="fr-FR" smtClean="0"/>
              <a:t>26/03/2012</a:t>
            </a:fld>
            <a:endParaRPr lang="fr-FR"/>
          </a:p>
        </p:txBody>
      </p:sp>
      <p:sp>
        <p:nvSpPr>
          <p:cNvPr id="5" name="Espace réservé du pied de page 4"/>
          <p:cNvSpPr>
            <a:spLocks noGrp="1"/>
          </p:cNvSpPr>
          <p:nvPr>
            <p:ph type="ftr" sz="quarter" idx="11"/>
          </p:nvPr>
        </p:nvSpPr>
        <p:spPr>
          <a:xfrm>
            <a:off x="714348" y="5929330"/>
            <a:ext cx="764386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D6910A7-13B2-4D58-9F46-D83166E9B5D2}" type="datetime1">
              <a:rPr lang="fr-FR" smtClean="0"/>
              <a:t>26/03/2012</a:t>
            </a:fld>
            <a:endParaRPr lang="fr-FR"/>
          </a:p>
        </p:txBody>
      </p:sp>
      <p:sp>
        <p:nvSpPr>
          <p:cNvPr id="5" name="Espace réservé du pied de page 4"/>
          <p:cNvSpPr>
            <a:spLocks noGrp="1"/>
          </p:cNvSpPr>
          <p:nvPr>
            <p:ph type="ftr" sz="quarter" idx="11"/>
          </p:nvPr>
        </p:nvSpPr>
        <p:spPr>
          <a:xfrm>
            <a:off x="714348" y="5929330"/>
            <a:ext cx="764386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66CEA46-ABBD-4166-8ACB-51ED3CF2804D}" type="datetime1">
              <a:rPr lang="fr-FR" smtClean="0"/>
              <a:t>26/03/2012</a:t>
            </a:fld>
            <a:endParaRPr lang="fr-FR"/>
          </a:p>
        </p:txBody>
      </p:sp>
      <p:sp>
        <p:nvSpPr>
          <p:cNvPr id="5" name="Espace réservé du pied de page 4"/>
          <p:cNvSpPr>
            <a:spLocks noGrp="1"/>
          </p:cNvSpPr>
          <p:nvPr>
            <p:ph type="ftr" sz="quarter" idx="11"/>
          </p:nvPr>
        </p:nvSpPr>
        <p:spPr>
          <a:xfrm>
            <a:off x="714348" y="5929330"/>
            <a:ext cx="764386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34A53426-680C-4912-AFEE-A3F6BF203172}" type="datetime1">
              <a:rPr lang="fr-FR" smtClean="0"/>
              <a:t>26/03/2012</a:t>
            </a:fld>
            <a:endParaRPr lang="fr-FR"/>
          </a:p>
        </p:txBody>
      </p:sp>
      <p:sp>
        <p:nvSpPr>
          <p:cNvPr id="5" name="Espace réservé du pied de page 4"/>
          <p:cNvSpPr>
            <a:spLocks noGrp="1"/>
          </p:cNvSpPr>
          <p:nvPr>
            <p:ph type="ftr" sz="quarter" idx="11"/>
          </p:nvPr>
        </p:nvSpPr>
        <p:spPr>
          <a:xfrm>
            <a:off x="714348" y="5929330"/>
            <a:ext cx="764386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BFF1265-F7F0-4E32-BE5B-FB28EFA40C0A}" type="datetime1">
              <a:rPr lang="fr-FR" smtClean="0"/>
              <a:t>26/03/2012</a:t>
            </a:fld>
            <a:endParaRPr lang="fr-FR"/>
          </a:p>
        </p:txBody>
      </p:sp>
      <p:sp>
        <p:nvSpPr>
          <p:cNvPr id="6" name="Espace réservé du pied de page 5"/>
          <p:cNvSpPr>
            <a:spLocks noGrp="1"/>
          </p:cNvSpPr>
          <p:nvPr>
            <p:ph type="ftr" sz="quarter" idx="11"/>
          </p:nvPr>
        </p:nvSpPr>
        <p:spPr>
          <a:xfrm>
            <a:off x="714348" y="5929330"/>
            <a:ext cx="764386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C6FEF220-26BC-48E5-8A6C-1C21B0CD4CFA}" type="datetime1">
              <a:rPr lang="fr-FR" smtClean="0"/>
              <a:t>26/03/2012</a:t>
            </a:fld>
            <a:endParaRPr lang="fr-FR"/>
          </a:p>
        </p:txBody>
      </p:sp>
      <p:sp>
        <p:nvSpPr>
          <p:cNvPr id="8" name="Espace réservé du pied de page 7"/>
          <p:cNvSpPr>
            <a:spLocks noGrp="1"/>
          </p:cNvSpPr>
          <p:nvPr>
            <p:ph type="ftr" sz="quarter" idx="11"/>
          </p:nvPr>
        </p:nvSpPr>
        <p:spPr>
          <a:xfrm>
            <a:off x="714348" y="5929330"/>
            <a:ext cx="7643866"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BCEEA26-70D9-461B-8175-44F3CCEDA278}" type="datetime1">
              <a:rPr lang="fr-FR" smtClean="0"/>
              <a:t>26/03/2012</a:t>
            </a:fld>
            <a:endParaRPr lang="fr-FR"/>
          </a:p>
        </p:txBody>
      </p:sp>
      <p:sp>
        <p:nvSpPr>
          <p:cNvPr id="4" name="Espace réservé du pied de page 3"/>
          <p:cNvSpPr>
            <a:spLocks noGrp="1"/>
          </p:cNvSpPr>
          <p:nvPr>
            <p:ph type="ftr" sz="quarter" idx="11"/>
          </p:nvPr>
        </p:nvSpPr>
        <p:spPr>
          <a:xfrm>
            <a:off x="714348" y="5929330"/>
            <a:ext cx="7643866"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CB2102D4-2FB1-4434-928A-6F3779EC4131}" type="datetime1">
              <a:rPr lang="fr-FR" smtClean="0"/>
              <a:t>26/03/2012</a:t>
            </a:fld>
            <a:endParaRPr lang="fr-FR"/>
          </a:p>
        </p:txBody>
      </p:sp>
      <p:sp>
        <p:nvSpPr>
          <p:cNvPr id="3" name="Espace réservé du pied de page 2"/>
          <p:cNvSpPr>
            <a:spLocks noGrp="1"/>
          </p:cNvSpPr>
          <p:nvPr>
            <p:ph type="ftr" sz="quarter" idx="11"/>
          </p:nvPr>
        </p:nvSpPr>
        <p:spPr>
          <a:xfrm>
            <a:off x="714348" y="5929330"/>
            <a:ext cx="7643866"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4C40587-16ED-47DC-A821-CA35B74598F6}" type="datetime1">
              <a:rPr lang="fr-FR" smtClean="0"/>
              <a:t>26/03/2012</a:t>
            </a:fld>
            <a:endParaRPr lang="fr-FR"/>
          </a:p>
        </p:txBody>
      </p:sp>
      <p:sp>
        <p:nvSpPr>
          <p:cNvPr id="6" name="Espace réservé du pied de page 5"/>
          <p:cNvSpPr>
            <a:spLocks noGrp="1"/>
          </p:cNvSpPr>
          <p:nvPr>
            <p:ph type="ftr" sz="quarter" idx="11"/>
          </p:nvPr>
        </p:nvSpPr>
        <p:spPr>
          <a:xfrm>
            <a:off x="714348" y="5929330"/>
            <a:ext cx="764386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3010123-FD05-48A5-867D-77AA8150731C}" type="datetime1">
              <a:rPr lang="fr-FR" smtClean="0"/>
              <a:t>26/03/2012</a:t>
            </a:fld>
            <a:endParaRPr lang="fr-FR"/>
          </a:p>
        </p:txBody>
      </p:sp>
      <p:sp>
        <p:nvSpPr>
          <p:cNvPr id="6" name="Espace réservé du pied de page 5"/>
          <p:cNvSpPr>
            <a:spLocks noGrp="1"/>
          </p:cNvSpPr>
          <p:nvPr>
            <p:ph type="ftr" sz="quarter" idx="11"/>
          </p:nvPr>
        </p:nvSpPr>
        <p:spPr>
          <a:xfrm>
            <a:off x="714348" y="5929330"/>
            <a:ext cx="764386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91D6C86-4C56-4C53-9A9D-CE9BD38A16C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0" y="0"/>
            <a:ext cx="738664" cy="6858000"/>
          </a:xfrm>
          <a:prstGeom prst="rect">
            <a:avLst/>
          </a:prstGeom>
          <a:gradFill flip="none" rotWithShape="1">
            <a:gsLst>
              <a:gs pos="100000">
                <a:schemeClr val="tx2">
                  <a:lumMod val="60000"/>
                  <a:lumOff val="40000"/>
                  <a:alpha val="65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p:spPr>
        <p:txBody>
          <a:bodyPr vert="vert270" wrap="square" lIns="0" tIns="0" rIns="0" bIns="0" rtlCol="0" anchor="ctr" anchorCtr="0">
            <a:spAutoFit/>
          </a:bodyPr>
          <a:lstStyle/>
          <a:p>
            <a:pPr algn="ctr"/>
            <a:r>
              <a:rPr lang="fr-FR" sz="2400" b="1" dirty="0" smtClean="0">
                <a:solidFill>
                  <a:schemeClr val="bg1"/>
                </a:solidFill>
              </a:rPr>
              <a:t>Rénovation de l’enseignement spécifique</a:t>
            </a:r>
          </a:p>
          <a:p>
            <a:pPr algn="ctr"/>
            <a:r>
              <a:rPr lang="fr-FR" sz="2400" b="1" dirty="0" smtClean="0">
                <a:solidFill>
                  <a:schemeClr val="bg1"/>
                </a:solidFill>
              </a:rPr>
              <a:t> des</a:t>
            </a:r>
            <a:r>
              <a:rPr lang="fr-FR" sz="2400" b="1" baseline="0" dirty="0" smtClean="0">
                <a:solidFill>
                  <a:schemeClr val="bg1"/>
                </a:solidFill>
              </a:rPr>
              <a:t> sciences de l’ingénieur</a:t>
            </a:r>
            <a:endParaRPr lang="fr-FR" sz="2400" b="1" dirty="0">
              <a:solidFill>
                <a:schemeClr val="bg1"/>
              </a:solidFill>
            </a:endParaRPr>
          </a:p>
        </p:txBody>
      </p:sp>
      <p:sp>
        <p:nvSpPr>
          <p:cNvPr id="8" name="ZoneTexte 7"/>
          <p:cNvSpPr txBox="1"/>
          <p:nvPr userDrawn="1"/>
        </p:nvSpPr>
        <p:spPr>
          <a:xfrm>
            <a:off x="428596" y="0"/>
            <a:ext cx="8715404" cy="584775"/>
          </a:xfrm>
          <a:prstGeom prst="rect">
            <a:avLst/>
          </a:prstGeom>
          <a:solidFill>
            <a:srgbClr val="92F1F6"/>
          </a:solidFill>
        </p:spPr>
        <p:txBody>
          <a:bodyPr wrap="square" rtlCol="0">
            <a:spAutoFit/>
          </a:bodyPr>
          <a:lstStyle/>
          <a:p>
            <a:pPr algn="ctr"/>
            <a:r>
              <a:rPr lang="fr-FR" sz="3200" b="1" cap="none" spc="0" dirty="0" smtClean="0">
                <a:ln w="10541" cmpd="sng">
                  <a:solidFill>
                    <a:schemeClr val="accent1">
                      <a:shade val="88000"/>
                      <a:satMod val="110000"/>
                    </a:schemeClr>
                  </a:solidFill>
                  <a:prstDash val="solid"/>
                </a:ln>
                <a:solidFill>
                  <a:schemeClr val="tx2">
                    <a:lumMod val="75000"/>
                  </a:schemeClr>
                </a:solidFill>
                <a:effectLst/>
              </a:rPr>
              <a:t>Le guide d’équipement</a:t>
            </a:r>
            <a:endParaRPr lang="fr-FR" sz="3200" b="1" cap="none" spc="0" dirty="0">
              <a:ln w="10541" cmpd="sng">
                <a:solidFill>
                  <a:schemeClr val="accent1">
                    <a:shade val="88000"/>
                    <a:satMod val="110000"/>
                  </a:schemeClr>
                </a:solidFill>
                <a:prstDash val="solid"/>
              </a:ln>
              <a:solidFill>
                <a:schemeClr val="tx2">
                  <a:lumMod val="75000"/>
                </a:schemeClr>
              </a:solidFill>
              <a:effectLst/>
            </a:endParaRPr>
          </a:p>
        </p:txBody>
      </p:sp>
      <p:sp>
        <p:nvSpPr>
          <p:cNvPr id="9" name="ZoneTexte 8"/>
          <p:cNvSpPr txBox="1"/>
          <p:nvPr userDrawn="1"/>
        </p:nvSpPr>
        <p:spPr>
          <a:xfrm>
            <a:off x="2000232" y="6581025"/>
            <a:ext cx="6143668" cy="276975"/>
          </a:xfrm>
          <a:prstGeom prst="rect">
            <a:avLst/>
          </a:prstGeom>
          <a:noFill/>
        </p:spPr>
        <p:txBody>
          <a:bodyPr wrap="square" rtlCol="0">
            <a:spAutoFit/>
          </a:bodyPr>
          <a:lstStyle/>
          <a:p>
            <a:r>
              <a:rPr lang="fr-FR" sz="1200" dirty="0" smtClean="0"/>
              <a:t>PNF enseignement spécifique des sciences de l’ingénieur           Paris   27 mars 2012</a:t>
            </a:r>
            <a:endParaRPr lang="fr-FR"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Feuille_de_calcul_Microsoft_Excel_prenant_en_charge_les_macros1.xlsm"/></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edia.eduscol.education.fr/file/SI/14/7/LyceeGT_Ressources_SI_T_serieS_182147.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4810" y="642918"/>
            <a:ext cx="2162772"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SOMMAIRE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a:off x="1000100" y="1772816"/>
            <a:ext cx="7388324" cy="3970318"/>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Historique</a:t>
            </a:r>
          </a:p>
          <a:p>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endParaRPr lang="fr-FR" b="1" dirty="0" smtClean="0">
              <a:solidFill>
                <a:srgbClr val="000000"/>
              </a:solidFill>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r>
              <a:rPr lang="fr-FR" b="1" dirty="0" smtClean="0">
                <a:solidFill>
                  <a:srgbClr val="000000"/>
                </a:solidFill>
                <a:latin typeface="Arial" pitchFamily="34" charset="0"/>
                <a:ea typeface="Times New Roman" pitchFamily="18" charset="0"/>
              </a:rPr>
              <a:t>La demande</a:t>
            </a:r>
          </a:p>
          <a:p>
            <a:endParaRPr lang="fr-FR" b="1" dirty="0">
              <a:solidFill>
                <a:srgbClr val="000000"/>
              </a:solidFill>
              <a:latin typeface="Arial" pitchFamily="34" charset="0"/>
              <a:ea typeface="Times New Roman" pitchFamily="18" charset="0"/>
            </a:endParaRPr>
          </a:p>
          <a:p>
            <a:endParaRPr lang="fr-FR" b="1" dirty="0" smtClean="0">
              <a:solidFill>
                <a:srgbClr val="000000"/>
              </a:solidFill>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r>
              <a:rPr lang="fr-FR" b="1" dirty="0" smtClean="0">
                <a:solidFill>
                  <a:srgbClr val="000000"/>
                </a:solidFill>
                <a:latin typeface="Arial" pitchFamily="34" charset="0"/>
                <a:ea typeface="Times New Roman" pitchFamily="18" charset="0"/>
              </a:rPr>
              <a:t>La genèse</a:t>
            </a:r>
          </a:p>
          <a:p>
            <a:endParaRPr lang="fr-FR" b="1" dirty="0">
              <a:solidFill>
                <a:srgbClr val="000000"/>
              </a:solidFill>
              <a:latin typeface="Arial" pitchFamily="34" charset="0"/>
              <a:ea typeface="Times New Roman" pitchFamily="18" charset="0"/>
            </a:endParaRPr>
          </a:p>
          <a:p>
            <a:endParaRPr lang="fr-FR" b="1" dirty="0" smtClean="0">
              <a:solidFill>
                <a:srgbClr val="000000"/>
              </a:solidFill>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r>
              <a:rPr lang="fr-FR" b="1" dirty="0" smtClean="0">
                <a:solidFill>
                  <a:srgbClr val="000000"/>
                </a:solidFill>
                <a:latin typeface="Arial" pitchFamily="34" charset="0"/>
                <a:ea typeface="Times New Roman" pitchFamily="18" charset="0"/>
              </a:rPr>
              <a:t>Les propositions</a:t>
            </a:r>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2" name="ZoneTexte 1"/>
          <p:cNvSpPr txBox="1"/>
          <p:nvPr/>
        </p:nvSpPr>
        <p:spPr>
          <a:xfrm>
            <a:off x="5940152" y="4293096"/>
            <a:ext cx="648072" cy="369332"/>
          </a:xfrm>
          <a:prstGeom prst="rect">
            <a:avLst/>
          </a:prstGeom>
          <a:noFill/>
        </p:spPr>
        <p:txBody>
          <a:bodyPr wrap="square" rtlCol="0">
            <a:spAutoFit/>
          </a:bodyPr>
          <a:lstStyle/>
          <a:p>
            <a:endParaRPr lang="fr-FR" dirty="0"/>
          </a:p>
        </p:txBody>
      </p:sp>
      <p:sp>
        <p:nvSpPr>
          <p:cNvPr id="6"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a:t>
            </a:fld>
            <a:endParaRPr lang="fr-FR" dirty="0"/>
          </a:p>
        </p:txBody>
      </p:sp>
    </p:spTree>
    <p:extLst>
      <p:ext uri="{BB962C8B-B14F-4D97-AF65-F5344CB8AC3E}">
        <p14:creationId xmlns:p14="http://schemas.microsoft.com/office/powerpoint/2010/main" val="59577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1845762"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genèse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Quoi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8" name="ZoneTexte 7"/>
          <p:cNvSpPr txBox="1"/>
          <p:nvPr/>
        </p:nvSpPr>
        <p:spPr>
          <a:xfrm>
            <a:off x="1214414" y="1643050"/>
            <a:ext cx="6525938" cy="1477328"/>
          </a:xfrm>
          <a:prstGeom prst="rect">
            <a:avLst/>
          </a:prstGeom>
          <a:noFill/>
        </p:spPr>
        <p:txBody>
          <a:bodyPr wrap="square" rtlCol="0">
            <a:spAutoFit/>
          </a:bodyPr>
          <a:lstStyle/>
          <a:p>
            <a:endParaRPr lang="fr-FR" dirty="0" smtClean="0"/>
          </a:p>
          <a:p>
            <a:r>
              <a:rPr lang="fr-FR" dirty="0" smtClean="0"/>
              <a:t>Des supports plutôt « peu coûteux » répondant aux thèmes d’études des Sciences de l’ingénieur.</a:t>
            </a:r>
          </a:p>
          <a:p>
            <a:endParaRPr lang="fr-FR" dirty="0"/>
          </a:p>
          <a:p>
            <a:endParaRPr lang="fr-FR" dirty="0" smtClean="0"/>
          </a:p>
        </p:txBody>
      </p:sp>
      <p:graphicFrame>
        <p:nvGraphicFramePr>
          <p:cNvPr id="4" name="Tableau 3"/>
          <p:cNvGraphicFramePr>
            <a:graphicFrameLocks noGrp="1"/>
          </p:cNvGraphicFramePr>
          <p:nvPr>
            <p:extLst>
              <p:ext uri="{D42A27DB-BD31-4B8C-83A1-F6EECF244321}">
                <p14:modId xmlns:p14="http://schemas.microsoft.com/office/powerpoint/2010/main" val="3354544754"/>
              </p:ext>
            </p:extLst>
          </p:nvPr>
        </p:nvGraphicFramePr>
        <p:xfrm>
          <a:off x="1789702" y="2564904"/>
          <a:ext cx="5564596" cy="3987947"/>
        </p:xfrm>
        <a:graphic>
          <a:graphicData uri="http://schemas.openxmlformats.org/drawingml/2006/table">
            <a:tbl>
              <a:tblPr firstRow="1" firstCol="1" bandRow="1">
                <a:tableStyleId>{5C22544A-7EE6-4342-B048-85BDC9FD1C3A}</a:tableStyleId>
              </a:tblPr>
              <a:tblGrid>
                <a:gridCol w="5564596"/>
              </a:tblGrid>
              <a:tr h="576064">
                <a:tc>
                  <a:txBody>
                    <a:bodyPr/>
                    <a:lstStyle/>
                    <a:p>
                      <a:pPr algn="ctr">
                        <a:spcAft>
                          <a:spcPts val="0"/>
                        </a:spcAft>
                      </a:pPr>
                      <a:r>
                        <a:rPr lang="fr-FR" sz="2400" dirty="0">
                          <a:solidFill>
                            <a:schemeClr val="tx1"/>
                          </a:solidFill>
                          <a:effectLst/>
                        </a:rPr>
                        <a:t>Thèmes</a:t>
                      </a:r>
                      <a:endParaRPr lang="fr-FR" sz="240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1550">
                <a:tc>
                  <a:txBody>
                    <a:bodyPr/>
                    <a:lstStyle/>
                    <a:p>
                      <a:pPr algn="l">
                        <a:spcAft>
                          <a:spcPts val="0"/>
                        </a:spcAft>
                      </a:pPr>
                      <a:r>
                        <a:rPr lang="fr-FR" sz="2400" b="0" dirty="0">
                          <a:solidFill>
                            <a:schemeClr val="tx1"/>
                          </a:solidFill>
                          <a:effectLst/>
                        </a:rPr>
                        <a:t>Mobilité</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0053">
                <a:tc>
                  <a:txBody>
                    <a:bodyPr/>
                    <a:lstStyle/>
                    <a:p>
                      <a:pPr algn="l">
                        <a:spcAft>
                          <a:spcPts val="0"/>
                        </a:spcAft>
                      </a:pPr>
                      <a:r>
                        <a:rPr lang="fr-FR" sz="2400" b="0" dirty="0" smtClean="0">
                          <a:solidFill>
                            <a:schemeClr val="tx1"/>
                          </a:solidFill>
                          <a:effectLst/>
                        </a:rPr>
                        <a:t>Santé</a:t>
                      </a:r>
                      <a:endParaRPr lang="fr-FR" sz="2400" b="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algn="l">
                        <a:spcAft>
                          <a:spcPts val="0"/>
                        </a:spcAft>
                      </a:pPr>
                      <a:r>
                        <a:rPr lang="fr-FR" sz="2400" b="0" dirty="0">
                          <a:solidFill>
                            <a:schemeClr val="tx1"/>
                          </a:solidFill>
                          <a:effectLst/>
                        </a:rPr>
                        <a:t>Confort</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algn="l">
                        <a:spcAft>
                          <a:spcPts val="0"/>
                        </a:spcAft>
                      </a:pPr>
                      <a:r>
                        <a:rPr lang="fr-FR" sz="2400" b="0" dirty="0">
                          <a:solidFill>
                            <a:schemeClr val="tx1"/>
                          </a:solidFill>
                          <a:effectLst/>
                        </a:rPr>
                        <a:t>Protection</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algn="l">
                        <a:spcAft>
                          <a:spcPts val="0"/>
                        </a:spcAft>
                      </a:pPr>
                      <a:r>
                        <a:rPr lang="fr-FR" sz="2400" b="0" dirty="0">
                          <a:solidFill>
                            <a:schemeClr val="tx1"/>
                          </a:solidFill>
                          <a:effectLst/>
                        </a:rPr>
                        <a:t>Énergie</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algn="l">
                        <a:spcAft>
                          <a:spcPts val="0"/>
                        </a:spcAft>
                      </a:pPr>
                      <a:r>
                        <a:rPr lang="fr-FR" sz="2400" b="0" dirty="0">
                          <a:solidFill>
                            <a:schemeClr val="tx1"/>
                          </a:solidFill>
                          <a:effectLst/>
                        </a:rPr>
                        <a:t>Environnement</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056">
                <a:tc>
                  <a:txBody>
                    <a:bodyPr/>
                    <a:lstStyle/>
                    <a:p>
                      <a:pPr algn="l">
                        <a:spcAft>
                          <a:spcPts val="0"/>
                        </a:spcAft>
                      </a:pPr>
                      <a:r>
                        <a:rPr lang="fr-FR" sz="2400" b="0" dirty="0">
                          <a:solidFill>
                            <a:schemeClr val="tx1"/>
                          </a:solidFill>
                          <a:effectLst/>
                        </a:rPr>
                        <a:t>Assistance au développement</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10</a:t>
            </a:fld>
            <a:endParaRPr lang="fr-FR" dirty="0"/>
          </a:p>
        </p:txBody>
      </p:sp>
    </p:spTree>
    <p:extLst>
      <p:ext uri="{BB962C8B-B14F-4D97-AF65-F5344CB8AC3E}">
        <p14:creationId xmlns:p14="http://schemas.microsoft.com/office/powerpoint/2010/main" val="3434266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1845762"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genèse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Modèle de grille de définition</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325608202"/>
              </p:ext>
            </p:extLst>
          </p:nvPr>
        </p:nvGraphicFramePr>
        <p:xfrm>
          <a:off x="1053585" y="1685061"/>
          <a:ext cx="7838895" cy="4696267"/>
        </p:xfrm>
        <a:graphic>
          <a:graphicData uri="http://schemas.openxmlformats.org/drawingml/2006/table">
            <a:tbl>
              <a:tblPr firstRow="1" firstCol="1" bandRow="1">
                <a:tableStyleId>{5C22544A-7EE6-4342-B048-85BDC9FD1C3A}</a:tableStyleId>
              </a:tblPr>
              <a:tblGrid>
                <a:gridCol w="3814491"/>
                <a:gridCol w="4024404"/>
              </a:tblGrid>
              <a:tr h="610064">
                <a:tc gridSpan="2">
                  <a:txBody>
                    <a:bodyPr/>
                    <a:lstStyle/>
                    <a:p>
                      <a:pPr marL="457200" algn="ctr">
                        <a:spcAft>
                          <a:spcPts val="0"/>
                        </a:spcAft>
                      </a:pPr>
                      <a:r>
                        <a:rPr lang="fr-FR" sz="2400" b="0" dirty="0">
                          <a:solidFill>
                            <a:schemeClr val="tx1"/>
                          </a:solidFill>
                          <a:effectLst/>
                          <a:latin typeface="Arial" pitchFamily="34" charset="0"/>
                          <a:cs typeface="Arial" pitchFamily="34" charset="0"/>
                        </a:rPr>
                        <a:t>Thème </a:t>
                      </a:r>
                      <a:r>
                        <a:rPr lang="fr-FR" sz="2400" b="0" dirty="0" smtClean="0">
                          <a:solidFill>
                            <a:schemeClr val="tx1"/>
                          </a:solidFill>
                          <a:effectLst/>
                          <a:latin typeface="Arial" pitchFamily="34" charset="0"/>
                          <a:cs typeface="Arial" pitchFamily="34" charset="0"/>
                        </a:rPr>
                        <a:t>:</a:t>
                      </a:r>
                      <a:endParaRPr lang="fr-FR" sz="2400" b="0" dirty="0">
                        <a:solidFill>
                          <a:schemeClr val="tx1"/>
                        </a:solidFill>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fr-FR"/>
                    </a:p>
                  </a:txBody>
                  <a:tcPr/>
                </a:tc>
              </a:tr>
              <a:tr h="610064">
                <a:tc gridSpan="2">
                  <a:txBody>
                    <a:bodyPr/>
                    <a:lstStyle/>
                    <a:p>
                      <a:pPr marL="457200" algn="ctr">
                        <a:spcAft>
                          <a:spcPts val="0"/>
                        </a:spcAft>
                      </a:pPr>
                      <a:r>
                        <a:rPr lang="fr-FR" sz="2400" i="1" dirty="0" smtClean="0">
                          <a:solidFill>
                            <a:schemeClr val="tx1"/>
                          </a:solidFill>
                          <a:effectLst/>
                          <a:latin typeface="Arial"/>
                          <a:ea typeface="Times New Roman"/>
                          <a:cs typeface="Calibri"/>
                        </a:rPr>
                        <a:t>Nom du</a:t>
                      </a:r>
                      <a:r>
                        <a:rPr lang="fr-FR" sz="2400" i="1" baseline="0" dirty="0" smtClean="0">
                          <a:solidFill>
                            <a:schemeClr val="tx1"/>
                          </a:solidFill>
                          <a:effectLst/>
                          <a:latin typeface="Arial"/>
                          <a:ea typeface="Times New Roman"/>
                          <a:cs typeface="Calibri"/>
                        </a:rPr>
                        <a:t> système</a:t>
                      </a:r>
                      <a:endParaRPr lang="fr-FR" sz="2400" i="1"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fr-FR"/>
                    </a:p>
                  </a:txBody>
                  <a:tcPr/>
                </a:tc>
              </a:tr>
              <a:tr h="610064">
                <a:tc>
                  <a:txBody>
                    <a:bodyPr/>
                    <a:lstStyle/>
                    <a:p>
                      <a:pPr marL="457200" algn="l">
                        <a:spcAft>
                          <a:spcPts val="0"/>
                        </a:spcAft>
                      </a:pPr>
                      <a:r>
                        <a:rPr lang="fr-FR" sz="2400" b="0" dirty="0">
                          <a:solidFill>
                            <a:schemeClr val="tx1"/>
                          </a:solidFill>
                          <a:effectLst/>
                        </a:rPr>
                        <a:t>Besoin</a:t>
                      </a:r>
                      <a:endParaRPr lang="fr-FR" sz="2400" b="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spcAft>
                          <a:spcPts val="0"/>
                        </a:spcAft>
                      </a:pPr>
                      <a:endParaRPr lang="fr-FR" sz="120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6276">
                <a:tc>
                  <a:txBody>
                    <a:bodyPr/>
                    <a:lstStyle/>
                    <a:p>
                      <a:pPr marL="457200" algn="l">
                        <a:spcAft>
                          <a:spcPts val="0"/>
                        </a:spcAft>
                      </a:pPr>
                      <a:r>
                        <a:rPr lang="fr-FR" sz="2400" b="0" dirty="0">
                          <a:effectLst/>
                        </a:rPr>
                        <a:t>Indications quantifiées dans le cahier des charges</a:t>
                      </a:r>
                      <a:endParaRPr lang="fr-FR" sz="2400" b="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c>
                  <a:txBody>
                    <a:bodyPr/>
                    <a:lstStyle/>
                    <a:p>
                      <a:pPr marL="457200" algn="l">
                        <a:spcAft>
                          <a:spcPts val="0"/>
                        </a:spcAft>
                      </a:pPr>
                      <a:endParaRPr lang="fr-FR" sz="120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9735">
                <a:tc>
                  <a:txBody>
                    <a:bodyPr/>
                    <a:lstStyle/>
                    <a:p>
                      <a:pPr marL="457200" algn="l">
                        <a:spcAft>
                          <a:spcPts val="0"/>
                        </a:spcAft>
                      </a:pPr>
                      <a:r>
                        <a:rPr lang="fr-FR" sz="2400" b="0" dirty="0">
                          <a:effectLst/>
                        </a:rPr>
                        <a:t>Grandeurs mesurables</a:t>
                      </a:r>
                      <a:endParaRPr lang="fr-FR" sz="2400" b="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99"/>
                    </a:solidFill>
                  </a:tcPr>
                </a:tc>
                <a:tc>
                  <a:txBody>
                    <a:bodyPr/>
                    <a:lstStyle/>
                    <a:p>
                      <a:pPr marL="457200" algn="l">
                        <a:spcAft>
                          <a:spcPts val="0"/>
                        </a:spcAft>
                      </a:pPr>
                      <a:endParaRPr lang="fr-FR" sz="120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064">
                <a:tc>
                  <a:txBody>
                    <a:bodyPr/>
                    <a:lstStyle/>
                    <a:p>
                      <a:pPr marL="457200" algn="l">
                        <a:spcAft>
                          <a:spcPts val="0"/>
                        </a:spcAft>
                      </a:pPr>
                      <a:r>
                        <a:rPr lang="fr-FR" sz="2400" b="0" dirty="0">
                          <a:effectLst/>
                        </a:rPr>
                        <a:t>Grandeurs simulées </a:t>
                      </a:r>
                      <a:endParaRPr lang="fr-FR" sz="2400" b="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CC"/>
                    </a:solidFill>
                  </a:tcPr>
                </a:tc>
                <a:tc>
                  <a:txBody>
                    <a:bodyPr/>
                    <a:lstStyle/>
                    <a:p>
                      <a:pPr marL="457200" algn="l">
                        <a:spcAft>
                          <a:spcPts val="0"/>
                        </a:spcAft>
                      </a:pPr>
                      <a:endParaRPr lang="fr-FR" sz="1200" dirty="0">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11</a:t>
            </a:fld>
            <a:endParaRPr lang="fr-FR" dirty="0"/>
          </a:p>
        </p:txBody>
      </p:sp>
    </p:spTree>
    <p:extLst>
      <p:ext uri="{BB962C8B-B14F-4D97-AF65-F5344CB8AC3E}">
        <p14:creationId xmlns:p14="http://schemas.microsoft.com/office/powerpoint/2010/main" val="38001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Ajouts au texte ; chapitre </a:t>
            </a:r>
            <a:r>
              <a:rPr lang="fr-FR" b="1" dirty="0">
                <a:solidFill>
                  <a:srgbClr val="000000"/>
                </a:solidFill>
                <a:latin typeface="Arial" pitchFamily="34" charset="0"/>
                <a:ea typeface="Times New Roman" pitchFamily="18" charset="0"/>
              </a:rPr>
              <a:t>2.1.2. Les îlots</a:t>
            </a:r>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r>
              <a:rPr lang="fr-FR" b="1" dirty="0" smtClean="0">
                <a:solidFill>
                  <a:srgbClr val="000000"/>
                </a:solidFill>
                <a:latin typeface="Arial" pitchFamily="34" charset="0"/>
                <a:ea typeface="Times New Roman" pitchFamily="18" charset="0"/>
              </a:rPr>
              <a:t>…</a:t>
            </a:r>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7" name="ZoneTexte 6"/>
          <p:cNvSpPr txBox="1"/>
          <p:nvPr/>
        </p:nvSpPr>
        <p:spPr>
          <a:xfrm>
            <a:off x="1000100" y="1643050"/>
            <a:ext cx="7892380" cy="5047536"/>
          </a:xfrm>
          <a:prstGeom prst="rect">
            <a:avLst/>
          </a:prstGeom>
          <a:noFill/>
        </p:spPr>
        <p:txBody>
          <a:bodyPr wrap="square" rtlCol="0">
            <a:spAutoFit/>
          </a:bodyPr>
          <a:lstStyle/>
          <a:p>
            <a:endParaRPr lang="fr-FR" dirty="0" smtClean="0"/>
          </a:p>
          <a:p>
            <a:r>
              <a:rPr lang="fr-FR" b="1" dirty="0" smtClean="0"/>
              <a:t>Logiciels </a:t>
            </a:r>
            <a:r>
              <a:rPr lang="fr-FR" b="1" dirty="0"/>
              <a:t>informatiques</a:t>
            </a:r>
            <a:endParaRPr lang="fr-FR" dirty="0"/>
          </a:p>
          <a:p>
            <a:pPr algn="just"/>
            <a:r>
              <a:rPr lang="fr-FR" sz="800" dirty="0"/>
              <a:t> </a:t>
            </a:r>
          </a:p>
          <a:p>
            <a:pPr algn="just"/>
            <a:r>
              <a:rPr lang="fr-FR" dirty="0"/>
              <a:t>Les postes informatiques devront être équipés au minimum des outils informatiques suivants : </a:t>
            </a:r>
          </a:p>
          <a:p>
            <a:pPr marL="285750" lvl="0" indent="-285750" algn="just">
              <a:buFont typeface="Arial" pitchFamily="34" charset="0"/>
              <a:buChar char="•"/>
            </a:pPr>
            <a:r>
              <a:rPr lang="fr-FR" dirty="0"/>
              <a:t>progiciel de CAO 2D et 3D ;</a:t>
            </a:r>
          </a:p>
          <a:p>
            <a:pPr marL="285750" lvl="0" indent="-285750" algn="just">
              <a:buFont typeface="Arial" pitchFamily="34" charset="0"/>
              <a:buChar char="•"/>
            </a:pPr>
            <a:r>
              <a:rPr lang="fr-FR" dirty="0"/>
              <a:t>module de simulation mécanique associé ou non au progiciel de CAO 3D ;</a:t>
            </a:r>
          </a:p>
          <a:p>
            <a:pPr marL="285750" lvl="0" indent="-285750" algn="just">
              <a:buFont typeface="Arial" pitchFamily="34" charset="0"/>
              <a:buChar char="•"/>
            </a:pPr>
            <a:r>
              <a:rPr lang="fr-FR" dirty="0"/>
              <a:t>progiciel d'analyse de trame ;</a:t>
            </a:r>
          </a:p>
          <a:p>
            <a:pPr marL="285750" lvl="0" indent="-285750" algn="just">
              <a:buFont typeface="Arial" pitchFamily="34" charset="0"/>
              <a:buChar char="•"/>
            </a:pPr>
            <a:r>
              <a:rPr lang="fr-FR" dirty="0"/>
              <a:t>progiciel de description du comportement par graphe d’état, logigramme, </a:t>
            </a:r>
            <a:r>
              <a:rPr lang="fr-FR" dirty="0" err="1"/>
              <a:t>algorigramme</a:t>
            </a:r>
            <a:r>
              <a:rPr lang="fr-FR" dirty="0"/>
              <a:t> avec module permettant de générer et implanter un programme dans un système cible ou une carte de développement ;</a:t>
            </a:r>
          </a:p>
          <a:p>
            <a:pPr marL="285750" lvl="0" indent="-285750" algn="just">
              <a:buFont typeface="Arial" pitchFamily="34" charset="0"/>
              <a:buChar char="•"/>
            </a:pPr>
            <a:r>
              <a:rPr lang="fr-FR" dirty="0"/>
              <a:t>progiciel incluant une approche causale ou acausale permettant de simuler le fonctionnement complet d’un système intégrant plusieurs sources d’énergie, plusieurs convertisseurs d’énergie et leurs commandes associées ;</a:t>
            </a:r>
          </a:p>
          <a:p>
            <a:pPr marL="285750" lvl="0" indent="-285750" algn="just">
              <a:buFont typeface="Arial" pitchFamily="34" charset="0"/>
              <a:buChar char="•"/>
            </a:pPr>
            <a:r>
              <a:rPr lang="fr-FR" dirty="0"/>
              <a:t>suite bureautique avec tableur-grapheur, traitement de texte, logiciel de présentation.</a:t>
            </a:r>
          </a:p>
          <a:p>
            <a:pPr algn="just"/>
            <a:r>
              <a:rPr lang="fr-FR" sz="800" dirty="0"/>
              <a:t> </a:t>
            </a:r>
          </a:p>
          <a:p>
            <a:pPr algn="just"/>
            <a:r>
              <a:rPr lang="fr-FR" dirty="0"/>
              <a:t>Ces outils informatiques peuvent être acquis séparément ou intégrés dans un ou plusieurs produits. </a:t>
            </a:r>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12</a:t>
            </a:fld>
            <a:endParaRPr lang="fr-FR" dirty="0"/>
          </a:p>
        </p:txBody>
      </p:sp>
    </p:spTree>
    <p:extLst>
      <p:ext uri="{BB962C8B-B14F-4D97-AF65-F5344CB8AC3E}">
        <p14:creationId xmlns:p14="http://schemas.microsoft.com/office/powerpoint/2010/main" val="39189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Ajouts au texte ; chapitre 2.1.2. Les îlots</a:t>
            </a:r>
          </a:p>
          <a:p>
            <a:r>
              <a:rPr lang="fr-FR" b="1" dirty="0" smtClean="0">
                <a:solidFill>
                  <a:srgbClr val="000000"/>
                </a:solidFill>
                <a:latin typeface="Arial" pitchFamily="34" charset="0"/>
                <a:ea typeface="Times New Roman" pitchFamily="18" charset="0"/>
              </a:rPr>
              <a:t>…</a:t>
            </a:r>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7" name="ZoneTexte 6"/>
          <p:cNvSpPr txBox="1"/>
          <p:nvPr/>
        </p:nvSpPr>
        <p:spPr>
          <a:xfrm>
            <a:off x="1000100" y="1643050"/>
            <a:ext cx="7892380" cy="2985433"/>
          </a:xfrm>
          <a:prstGeom prst="rect">
            <a:avLst/>
          </a:prstGeom>
          <a:noFill/>
        </p:spPr>
        <p:txBody>
          <a:bodyPr wrap="square" rtlCol="0">
            <a:spAutoFit/>
          </a:bodyPr>
          <a:lstStyle/>
          <a:p>
            <a:endParaRPr lang="fr-FR" dirty="0" smtClean="0"/>
          </a:p>
          <a:p>
            <a:pPr algn="just"/>
            <a:r>
              <a:rPr lang="fr-FR" b="1" dirty="0"/>
              <a:t>Appareils de mesure de base équipant chaque îlot </a:t>
            </a:r>
            <a:endParaRPr lang="fr-FR" dirty="0"/>
          </a:p>
          <a:p>
            <a:pPr algn="just"/>
            <a:r>
              <a:rPr lang="fr-FR" sz="800" b="1" dirty="0"/>
              <a:t> </a:t>
            </a:r>
            <a:endParaRPr lang="fr-FR" sz="800" dirty="0"/>
          </a:p>
          <a:p>
            <a:pPr algn="just"/>
            <a:r>
              <a:rPr lang="fr-FR" dirty="0"/>
              <a:t>Les îlots devront être équipés au minimum des appareils de mesure suivants :</a:t>
            </a:r>
          </a:p>
          <a:p>
            <a:pPr marL="285750" lvl="0" indent="-285750" algn="just">
              <a:buFont typeface="Arial" pitchFamily="34" charset="0"/>
              <a:buChar char="•"/>
            </a:pPr>
            <a:r>
              <a:rPr lang="fr-FR" dirty="0"/>
              <a:t>multimètre numérique ;</a:t>
            </a:r>
          </a:p>
          <a:p>
            <a:pPr marL="285750" lvl="0" indent="-285750" algn="just">
              <a:buFont typeface="Arial" pitchFamily="34" charset="0"/>
              <a:buChar char="•"/>
            </a:pPr>
            <a:r>
              <a:rPr lang="fr-FR" dirty="0"/>
              <a:t>sonde de courant ;</a:t>
            </a:r>
          </a:p>
          <a:p>
            <a:pPr marL="285750" lvl="0" indent="-285750" algn="just">
              <a:buFont typeface="Arial" pitchFamily="34" charset="0"/>
              <a:buChar char="•"/>
            </a:pPr>
            <a:r>
              <a:rPr lang="fr-FR" dirty="0"/>
              <a:t>deux sondes de tension différentielles ;</a:t>
            </a:r>
          </a:p>
          <a:p>
            <a:pPr marL="285750" lvl="0" indent="-285750" algn="just">
              <a:buFont typeface="Arial" pitchFamily="34" charset="0"/>
              <a:buChar char="•"/>
            </a:pPr>
            <a:r>
              <a:rPr lang="fr-FR" dirty="0"/>
              <a:t>oscilloscope 100 MHz, deux voies avec fonction de calcul sur les voies (addition, produit) ;</a:t>
            </a:r>
          </a:p>
          <a:p>
            <a:pPr marL="285750" lvl="0" indent="-285750" algn="just">
              <a:buFont typeface="Arial" pitchFamily="34" charset="0"/>
              <a:buChar char="•"/>
            </a:pPr>
            <a:r>
              <a:rPr lang="fr-FR" dirty="0"/>
              <a:t>générateur de fonctions numérique 20 MHz ;</a:t>
            </a:r>
          </a:p>
          <a:p>
            <a:pPr marL="285750" lvl="0" indent="-285750" algn="just">
              <a:buFont typeface="Arial" pitchFamily="34" charset="0"/>
              <a:buChar char="•"/>
            </a:pPr>
            <a:r>
              <a:rPr lang="fr-FR" dirty="0"/>
              <a:t>alimentation stabilisée 2x30 V réglables, 5 Volts - 3 A.</a:t>
            </a:r>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13</a:t>
            </a:fld>
            <a:endParaRPr lang="fr-FR" dirty="0"/>
          </a:p>
        </p:txBody>
      </p:sp>
    </p:spTree>
    <p:extLst>
      <p:ext uri="{BB962C8B-B14F-4D97-AF65-F5344CB8AC3E}">
        <p14:creationId xmlns:p14="http://schemas.microsoft.com/office/powerpoint/2010/main" val="1368186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8036396"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Ajouts au texte ; chapitre 2.1.3. Les supports d’enseignements</a:t>
            </a:r>
          </a:p>
          <a:p>
            <a:r>
              <a:rPr lang="fr-FR" b="1" dirty="0" smtClean="0">
                <a:solidFill>
                  <a:srgbClr val="000000"/>
                </a:solidFill>
                <a:latin typeface="Arial" pitchFamily="34" charset="0"/>
                <a:ea typeface="Times New Roman" pitchFamily="18" charset="0"/>
              </a:rPr>
              <a:t>…</a:t>
            </a:r>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7" name="ZoneTexte 6"/>
          <p:cNvSpPr txBox="1"/>
          <p:nvPr/>
        </p:nvSpPr>
        <p:spPr>
          <a:xfrm>
            <a:off x="1000100" y="1643050"/>
            <a:ext cx="7892380" cy="4247317"/>
          </a:xfrm>
          <a:prstGeom prst="rect">
            <a:avLst/>
          </a:prstGeom>
          <a:noFill/>
        </p:spPr>
        <p:txBody>
          <a:bodyPr wrap="square" rtlCol="0">
            <a:spAutoFit/>
          </a:bodyPr>
          <a:lstStyle/>
          <a:p>
            <a:endParaRPr lang="fr-FR" dirty="0" smtClean="0"/>
          </a:p>
          <a:p>
            <a:pPr algn="just"/>
            <a:r>
              <a:rPr lang="fr-FR" dirty="0"/>
              <a:t>Il est indispensable de s’assurer que les indications du cahier des charges fonctionnel doivent pouvoir pour tout ou partie être quantifiées par des mesures expérimentales de grandeurs physiques sur le système réel ou par la simulation à l’aide des modèles. </a:t>
            </a:r>
          </a:p>
          <a:p>
            <a:pPr algn="just"/>
            <a:r>
              <a:rPr lang="fr-FR" dirty="0"/>
              <a:t>Les modèles sont considérés comme faisant partie du système ; ils peuvent être acquis auprès des fournisseurs d’équipements en même temps que le système matériel, ou pourront être développés dans le cas de systèmes existants déjà dans le laboratoire.</a:t>
            </a:r>
          </a:p>
          <a:p>
            <a:pPr algn="just"/>
            <a:r>
              <a:rPr lang="fr-FR" dirty="0"/>
              <a:t> </a:t>
            </a:r>
          </a:p>
          <a:p>
            <a:pPr algn="just"/>
            <a:r>
              <a:rPr lang="fr-FR" dirty="0"/>
              <a:t>Les supports d’enseignement permettent d’aborder aussi bien les thèmes vus en enseignement d'exploration sciences de l'ingénieur tels que la mobilité, le sport, la sante, l’habitat, les équipements publics, l’énergie, la communication, la culture et les loisirs, la bionique, la dématérialisation des biens et des services que les thèmes préconisés dans le document ressources pour la </a:t>
            </a:r>
            <a:r>
              <a:rPr lang="fr-FR" dirty="0" smtClean="0"/>
              <a:t>classe.</a:t>
            </a:r>
            <a:endParaRPr lang="fr-FR" dirty="0"/>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14</a:t>
            </a:fld>
            <a:endParaRPr lang="fr-FR" dirty="0"/>
          </a:p>
        </p:txBody>
      </p:sp>
    </p:spTree>
    <p:extLst>
      <p:ext uri="{BB962C8B-B14F-4D97-AF65-F5344CB8AC3E}">
        <p14:creationId xmlns:p14="http://schemas.microsoft.com/office/powerpoint/2010/main" val="9474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100" y="1196752"/>
            <a:ext cx="7892380" cy="369332"/>
          </a:xfrm>
          <a:prstGeom prst="rect">
            <a:avLst/>
          </a:prstGeom>
        </p:spPr>
        <p:txBody>
          <a:bodyPr wrap="square">
            <a:spAutoFit/>
          </a:bodyPr>
          <a:lstStyle/>
          <a:p>
            <a:r>
              <a:rPr lang="fr-FR" b="1" dirty="0" smtClean="0">
                <a:solidFill>
                  <a:srgbClr val="000000"/>
                </a:solidFill>
                <a:latin typeface="Arial" pitchFamily="34" charset="0"/>
                <a:ea typeface="Times New Roman" pitchFamily="18" charset="0"/>
              </a:rPr>
              <a:t>Annexe 2 : </a:t>
            </a:r>
            <a:r>
              <a:rPr lang="fr-FR" b="1" dirty="0"/>
              <a:t>descriptif et </a:t>
            </a:r>
            <a:r>
              <a:rPr lang="fr-FR" b="1" dirty="0" smtClean="0"/>
              <a:t>possibilités pédagogiques </a:t>
            </a:r>
            <a:r>
              <a:rPr lang="fr-FR" b="1" dirty="0"/>
              <a:t>des supports </a:t>
            </a:r>
            <a:r>
              <a:rPr lang="fr-FR" b="1" dirty="0" smtClean="0"/>
              <a:t>d’enseignement</a:t>
            </a:r>
            <a:endParaRPr kumimoji="0" lang="fr-FR" b="1" i="0" u="none" strike="noStrike" cap="none" normalizeH="0" dirty="0" smtClean="0">
              <a:ln>
                <a:noFill/>
              </a:ln>
              <a:solidFill>
                <a:srgbClr val="000000"/>
              </a:solidFill>
              <a:effectLst/>
              <a:latin typeface="Arial" pitchFamily="34" charset="0"/>
              <a:ea typeface="Times New Roman" pitchFamily="18" charset="0"/>
            </a:endParaRPr>
          </a:p>
        </p:txBody>
      </p:sp>
      <p:sp>
        <p:nvSpPr>
          <p:cNvPr id="7" name="Rectangle 6"/>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15</a:t>
            </a:fld>
            <a:endParaRPr lang="fr-FR" dirty="0"/>
          </a:p>
        </p:txBody>
      </p:sp>
      <p:sp>
        <p:nvSpPr>
          <p:cNvPr id="9" name="ZoneTexte 8"/>
          <p:cNvSpPr txBox="1"/>
          <p:nvPr/>
        </p:nvSpPr>
        <p:spPr>
          <a:xfrm>
            <a:off x="1000100" y="1643050"/>
            <a:ext cx="7892380" cy="2031325"/>
          </a:xfrm>
          <a:prstGeom prst="rect">
            <a:avLst/>
          </a:prstGeom>
          <a:noFill/>
        </p:spPr>
        <p:txBody>
          <a:bodyPr wrap="square" rtlCol="0">
            <a:spAutoFit/>
          </a:bodyPr>
          <a:lstStyle/>
          <a:p>
            <a:endParaRPr lang="fr-FR" dirty="0" smtClean="0"/>
          </a:p>
          <a:p>
            <a:pPr algn="just"/>
            <a:r>
              <a:rPr lang="fr-FR" dirty="0" smtClean="0"/>
              <a:t>Exemple</a:t>
            </a:r>
          </a:p>
          <a:p>
            <a:pPr algn="just"/>
            <a:endParaRPr lang="fr-FR" dirty="0"/>
          </a:p>
          <a:p>
            <a:pPr algn="just"/>
            <a:endParaRPr lang="fr-FR" dirty="0" smtClean="0"/>
          </a:p>
          <a:p>
            <a:pPr algn="just"/>
            <a:endParaRPr lang="fr-FR" dirty="0"/>
          </a:p>
          <a:p>
            <a:pPr algn="just"/>
            <a:endParaRPr lang="fr-FR" dirty="0" smtClean="0"/>
          </a:p>
          <a:p>
            <a:pPr algn="just"/>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254264777"/>
              </p:ext>
            </p:extLst>
          </p:nvPr>
        </p:nvGraphicFramePr>
        <p:xfrm>
          <a:off x="1026842" y="1676098"/>
          <a:ext cx="7838895" cy="4861701"/>
        </p:xfrm>
        <a:graphic>
          <a:graphicData uri="http://schemas.openxmlformats.org/drawingml/2006/table">
            <a:tbl>
              <a:tblPr firstRow="1" firstCol="1" bandRow="1">
                <a:tableStyleId>{5C22544A-7EE6-4342-B048-85BDC9FD1C3A}</a:tableStyleId>
              </a:tblPr>
              <a:tblGrid>
                <a:gridCol w="3814491"/>
                <a:gridCol w="4024404"/>
              </a:tblGrid>
              <a:tr h="575049">
                <a:tc gridSpan="2">
                  <a:txBody>
                    <a:bodyPr/>
                    <a:lstStyle/>
                    <a:p>
                      <a:pPr marL="457200" algn="ctr" defTabSz="914400" rtl="0" eaLnBrk="1" latinLnBrk="0" hangingPunct="1">
                        <a:spcAft>
                          <a:spcPts val="0"/>
                        </a:spcAft>
                      </a:pPr>
                      <a:r>
                        <a:rPr lang="fr-FR" sz="2400" b="0" kern="1200" dirty="0">
                          <a:solidFill>
                            <a:schemeClr val="tx1"/>
                          </a:solidFill>
                          <a:effectLst/>
                          <a:latin typeface="Arial" pitchFamily="34" charset="0"/>
                          <a:ea typeface="+mn-ea"/>
                          <a:cs typeface="Arial" pitchFamily="34" charset="0"/>
                        </a:rPr>
                        <a:t>Thème </a:t>
                      </a:r>
                      <a:r>
                        <a:rPr lang="fr-FR" sz="2400" b="0" kern="1200" dirty="0" smtClean="0">
                          <a:solidFill>
                            <a:schemeClr val="tx1"/>
                          </a:solidFill>
                          <a:effectLst/>
                          <a:latin typeface="Arial" pitchFamily="34" charset="0"/>
                          <a:ea typeface="+mn-ea"/>
                          <a:cs typeface="Arial" pitchFamily="34" charset="0"/>
                        </a:rPr>
                        <a:t>: </a:t>
                      </a:r>
                      <a:r>
                        <a:rPr lang="fr-FR" sz="2400" b="1" i="1" kern="1200" dirty="0" smtClean="0">
                          <a:solidFill>
                            <a:schemeClr val="tx1"/>
                          </a:solidFill>
                          <a:effectLst/>
                          <a:latin typeface="Arial"/>
                          <a:ea typeface="Times New Roman"/>
                          <a:cs typeface="Calibri"/>
                        </a:rPr>
                        <a:t>Santé</a:t>
                      </a:r>
                      <a:endParaRPr lang="fr-FR" sz="2400" b="1" i="1" kern="120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fr-FR"/>
                    </a:p>
                  </a:txBody>
                  <a:tcPr/>
                </a:tc>
              </a:tr>
              <a:tr h="575049">
                <a:tc gridSpan="2">
                  <a:txBody>
                    <a:bodyPr/>
                    <a:lstStyle/>
                    <a:p>
                      <a:pPr marL="457200" algn="ctr">
                        <a:spcAft>
                          <a:spcPts val="0"/>
                        </a:spcAft>
                      </a:pPr>
                      <a:r>
                        <a:rPr lang="fr-FR" sz="2400" b="1" i="1" kern="1200" dirty="0">
                          <a:solidFill>
                            <a:schemeClr val="tx1"/>
                          </a:solidFill>
                          <a:effectLst/>
                          <a:latin typeface="Arial"/>
                          <a:ea typeface="Times New Roman"/>
                          <a:cs typeface="Calibri"/>
                        </a:rPr>
                        <a:t>Assistance à la rééducation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fr-FR"/>
                    </a:p>
                  </a:txBody>
                  <a:tcPr/>
                </a:tc>
              </a:tr>
              <a:tr h="575049">
                <a:tc>
                  <a:txBody>
                    <a:bodyPr/>
                    <a:lstStyle/>
                    <a:p>
                      <a:pPr marL="457200" algn="l" defTabSz="914400" rtl="0" eaLnBrk="1" latinLnBrk="0" hangingPunct="1">
                        <a:spcAft>
                          <a:spcPts val="0"/>
                        </a:spcAft>
                      </a:pPr>
                      <a:r>
                        <a:rPr lang="fr-FR" sz="2400" b="0" kern="1200" dirty="0">
                          <a:solidFill>
                            <a:schemeClr val="tx1"/>
                          </a:solidFill>
                          <a:effectLst/>
                          <a:latin typeface="+mn-lt"/>
                          <a:ea typeface="+mn-ea"/>
                          <a:cs typeface="+mn-cs"/>
                        </a:rPr>
                        <a:t>Besoin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indent="0" algn="l" defTabSz="914400" rtl="0" eaLnBrk="1" latinLnBrk="0" hangingPunct="1">
                        <a:spcAft>
                          <a:spcPts val="0"/>
                        </a:spcAft>
                      </a:pPr>
                      <a:r>
                        <a:rPr lang="fr-FR" sz="1600" b="0" kern="1200">
                          <a:solidFill>
                            <a:schemeClr val="tx1"/>
                          </a:solidFill>
                          <a:effectLst/>
                          <a:latin typeface="+mn-lt"/>
                          <a:ea typeface="+mn-ea"/>
                          <a:cs typeface="+mn-cs"/>
                        </a:rPr>
                        <a:t>Effectuer de la rééducation passive des membres inférieurs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16136">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Indications quantifiées dans le cahier des charges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c>
                  <a:txBody>
                    <a:bodyPr/>
                    <a:lstStyle/>
                    <a:p>
                      <a:pPr marL="179388" indent="0" algn="l" defTabSz="914400" rtl="0" eaLnBrk="1" latinLnBrk="0" hangingPunct="1">
                        <a:spcAft>
                          <a:spcPts val="0"/>
                        </a:spcAft>
                      </a:pPr>
                      <a:r>
                        <a:rPr lang="fr-FR" sz="1600" b="0" kern="1200">
                          <a:solidFill>
                            <a:schemeClr val="tx1"/>
                          </a:solidFill>
                          <a:effectLst/>
                          <a:latin typeface="+mn-lt"/>
                          <a:ea typeface="+mn-ea"/>
                          <a:cs typeface="+mn-cs"/>
                        </a:rPr>
                        <a:t>Vitesse, temps de travail, indication de l’énergie dépensée par l’utilisateur, possibilité laissée à l’utilisateur de choisir un programme de rééducation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8898">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Grandeurs mesurables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99"/>
                    </a:solidFill>
                  </a:tcPr>
                </a:tc>
                <a:tc>
                  <a:txBody>
                    <a:bodyPr/>
                    <a:lstStyle/>
                    <a:p>
                      <a:pPr marL="179388" indent="0" algn="l" defTabSz="914400" rtl="0" eaLnBrk="1" latinLnBrk="0" hangingPunct="1">
                        <a:spcAft>
                          <a:spcPts val="0"/>
                        </a:spcAft>
                      </a:pPr>
                      <a:r>
                        <a:rPr lang="fr-FR" sz="1600" b="0" kern="1200" dirty="0">
                          <a:solidFill>
                            <a:schemeClr val="tx1"/>
                          </a:solidFill>
                          <a:effectLst/>
                          <a:latin typeface="+mn-lt"/>
                          <a:ea typeface="+mn-ea"/>
                          <a:cs typeface="+mn-cs"/>
                        </a:rPr>
                        <a:t>La vitesse, le couple de pédalage, la position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5049">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Grandeurs simulées </a:t>
                      </a:r>
                      <a:endParaRPr lang="fr-FR" sz="2400" b="0" kern="1200" dirty="0" smtClean="0">
                        <a:solidFill>
                          <a:schemeClr val="lt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CC"/>
                    </a:solidFill>
                  </a:tcPr>
                </a:tc>
                <a:tc>
                  <a:txBody>
                    <a:bodyPr/>
                    <a:lstStyle/>
                    <a:p>
                      <a:pPr marL="179388" indent="0" algn="l" defTabSz="914400" rtl="0" eaLnBrk="1" latinLnBrk="0" hangingPunct="1">
                        <a:spcAft>
                          <a:spcPts val="0"/>
                        </a:spcAft>
                      </a:pPr>
                      <a:endParaRPr lang="fr-FR" sz="800" b="0" kern="1200" dirty="0" smtClean="0">
                        <a:solidFill>
                          <a:schemeClr val="tx1"/>
                        </a:solidFill>
                        <a:effectLst/>
                        <a:latin typeface="+mn-lt"/>
                        <a:ea typeface="+mn-ea"/>
                        <a:cs typeface="+mn-cs"/>
                      </a:endParaRPr>
                    </a:p>
                    <a:p>
                      <a:pPr marL="179388" indent="0" algn="l" defTabSz="914400" rtl="0" eaLnBrk="1" latinLnBrk="0" hangingPunct="1">
                        <a:spcAft>
                          <a:spcPts val="0"/>
                        </a:spcAft>
                      </a:pPr>
                      <a:r>
                        <a:rPr lang="fr-FR" sz="1600" b="0" kern="1200" dirty="0" smtClean="0">
                          <a:solidFill>
                            <a:schemeClr val="tx1"/>
                          </a:solidFill>
                          <a:effectLst/>
                          <a:latin typeface="+mn-lt"/>
                          <a:ea typeface="+mn-ea"/>
                          <a:cs typeface="+mn-cs"/>
                        </a:rPr>
                        <a:t>Le </a:t>
                      </a:r>
                      <a:r>
                        <a:rPr lang="fr-FR" sz="1600" b="0" kern="1200" dirty="0">
                          <a:solidFill>
                            <a:schemeClr val="tx1"/>
                          </a:solidFill>
                          <a:effectLst/>
                          <a:latin typeface="+mn-lt"/>
                          <a:ea typeface="+mn-ea"/>
                          <a:cs typeface="+mn-cs"/>
                        </a:rPr>
                        <a:t>programme de rééducation, la vitesse, la position, l’effort </a:t>
                      </a:r>
                      <a:endParaRPr lang="fr-FR" sz="1600" b="0" kern="1200" dirty="0" smtClean="0">
                        <a:solidFill>
                          <a:schemeClr val="tx1"/>
                        </a:solidFill>
                        <a:effectLst/>
                        <a:latin typeface="+mn-lt"/>
                        <a:ea typeface="+mn-ea"/>
                        <a:cs typeface="+mn-cs"/>
                      </a:endParaRPr>
                    </a:p>
                    <a:p>
                      <a:pPr marL="179388" indent="0" algn="l" defTabSz="914400" rtl="0" eaLnBrk="1" latinLnBrk="0" hangingPunct="1">
                        <a:spcAft>
                          <a:spcPts val="0"/>
                        </a:spcAft>
                      </a:pPr>
                      <a:endParaRPr lang="fr-FR" sz="800" b="0" kern="1200" dirty="0" smtClean="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896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100" y="1196752"/>
            <a:ext cx="7892380" cy="369332"/>
          </a:xfrm>
          <a:prstGeom prst="rect">
            <a:avLst/>
          </a:prstGeom>
        </p:spPr>
        <p:txBody>
          <a:bodyPr wrap="square">
            <a:spAutoFit/>
          </a:bodyPr>
          <a:lstStyle/>
          <a:p>
            <a:r>
              <a:rPr lang="fr-FR" b="1" dirty="0" smtClean="0">
                <a:solidFill>
                  <a:srgbClr val="000000"/>
                </a:solidFill>
                <a:latin typeface="Arial" pitchFamily="34" charset="0"/>
                <a:ea typeface="Times New Roman" pitchFamily="18" charset="0"/>
              </a:rPr>
              <a:t>Annexe 2 : </a:t>
            </a:r>
            <a:r>
              <a:rPr lang="fr-FR" b="1" dirty="0"/>
              <a:t>descriptif et </a:t>
            </a:r>
            <a:r>
              <a:rPr lang="fr-FR" b="1" dirty="0" smtClean="0"/>
              <a:t>possibilités pédagogiques </a:t>
            </a:r>
            <a:r>
              <a:rPr lang="fr-FR" b="1" dirty="0"/>
              <a:t>des supports </a:t>
            </a:r>
            <a:r>
              <a:rPr lang="fr-FR" b="1" dirty="0" smtClean="0"/>
              <a:t>d’enseignement</a:t>
            </a:r>
            <a:endParaRPr kumimoji="0" lang="fr-FR" b="1" i="0" u="none" strike="noStrike" cap="none" normalizeH="0" dirty="0" smtClean="0">
              <a:ln>
                <a:noFill/>
              </a:ln>
              <a:solidFill>
                <a:srgbClr val="000000"/>
              </a:solidFill>
              <a:effectLst/>
              <a:latin typeface="Arial" pitchFamily="34" charset="0"/>
              <a:ea typeface="Times New Roman" pitchFamily="18" charset="0"/>
            </a:endParaRPr>
          </a:p>
        </p:txBody>
      </p:sp>
      <p:sp>
        <p:nvSpPr>
          <p:cNvPr id="7" name="Rectangle 6"/>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16</a:t>
            </a:fld>
            <a:endParaRPr lang="fr-FR" dirty="0"/>
          </a:p>
        </p:txBody>
      </p:sp>
      <p:sp>
        <p:nvSpPr>
          <p:cNvPr id="9" name="ZoneTexte 8"/>
          <p:cNvSpPr txBox="1"/>
          <p:nvPr/>
        </p:nvSpPr>
        <p:spPr>
          <a:xfrm>
            <a:off x="1000100" y="1643050"/>
            <a:ext cx="7892380" cy="2031325"/>
          </a:xfrm>
          <a:prstGeom prst="rect">
            <a:avLst/>
          </a:prstGeom>
          <a:noFill/>
        </p:spPr>
        <p:txBody>
          <a:bodyPr wrap="square" rtlCol="0">
            <a:spAutoFit/>
          </a:bodyPr>
          <a:lstStyle/>
          <a:p>
            <a:endParaRPr lang="fr-FR" dirty="0" smtClean="0"/>
          </a:p>
          <a:p>
            <a:pPr algn="just"/>
            <a:r>
              <a:rPr lang="fr-FR" dirty="0" smtClean="0"/>
              <a:t>Exemple</a:t>
            </a:r>
          </a:p>
          <a:p>
            <a:pPr algn="just"/>
            <a:endParaRPr lang="fr-FR" dirty="0"/>
          </a:p>
          <a:p>
            <a:pPr algn="just"/>
            <a:endParaRPr lang="fr-FR" dirty="0" smtClean="0"/>
          </a:p>
          <a:p>
            <a:pPr algn="just"/>
            <a:endParaRPr lang="fr-FR" dirty="0"/>
          </a:p>
          <a:p>
            <a:pPr algn="just"/>
            <a:endParaRPr lang="fr-FR" dirty="0" smtClean="0"/>
          </a:p>
          <a:p>
            <a:pPr algn="just"/>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888099236"/>
              </p:ext>
            </p:extLst>
          </p:nvPr>
        </p:nvGraphicFramePr>
        <p:xfrm>
          <a:off x="1026842" y="1676098"/>
          <a:ext cx="7838895" cy="4861701"/>
        </p:xfrm>
        <a:graphic>
          <a:graphicData uri="http://schemas.openxmlformats.org/drawingml/2006/table">
            <a:tbl>
              <a:tblPr firstRow="1" firstCol="1" bandRow="1">
                <a:tableStyleId>{5C22544A-7EE6-4342-B048-85BDC9FD1C3A}</a:tableStyleId>
              </a:tblPr>
              <a:tblGrid>
                <a:gridCol w="3814491"/>
                <a:gridCol w="4024404"/>
              </a:tblGrid>
              <a:tr h="575049">
                <a:tc gridSpan="2">
                  <a:txBody>
                    <a:bodyPr/>
                    <a:lstStyle/>
                    <a:p>
                      <a:pPr marL="457200" algn="ctr" defTabSz="914400" rtl="0" eaLnBrk="1" latinLnBrk="0" hangingPunct="1">
                        <a:spcAft>
                          <a:spcPts val="0"/>
                        </a:spcAft>
                      </a:pPr>
                      <a:r>
                        <a:rPr lang="fr-FR" sz="2400" b="0" kern="1200" dirty="0">
                          <a:solidFill>
                            <a:schemeClr val="tx1"/>
                          </a:solidFill>
                          <a:effectLst/>
                          <a:latin typeface="Arial" pitchFamily="34" charset="0"/>
                          <a:ea typeface="+mn-ea"/>
                          <a:cs typeface="Arial" pitchFamily="34" charset="0"/>
                        </a:rPr>
                        <a:t>Thème </a:t>
                      </a:r>
                      <a:r>
                        <a:rPr lang="fr-FR" sz="2400" b="0" kern="1200" dirty="0" smtClean="0">
                          <a:solidFill>
                            <a:schemeClr val="tx1"/>
                          </a:solidFill>
                          <a:effectLst/>
                          <a:latin typeface="Arial" pitchFamily="34" charset="0"/>
                          <a:ea typeface="+mn-ea"/>
                          <a:cs typeface="Arial" pitchFamily="34" charset="0"/>
                        </a:rPr>
                        <a:t>: </a:t>
                      </a:r>
                      <a:r>
                        <a:rPr lang="fr-FR" sz="2400" b="1" i="1" kern="1200" dirty="0" smtClean="0">
                          <a:solidFill>
                            <a:schemeClr val="tx1"/>
                          </a:solidFill>
                          <a:effectLst/>
                          <a:latin typeface="Arial"/>
                          <a:ea typeface="Times New Roman"/>
                          <a:cs typeface="Calibri"/>
                        </a:rPr>
                        <a:t>Énergie</a:t>
                      </a:r>
                      <a:endParaRPr lang="fr-FR" sz="2400" b="1" i="1" kern="120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fr-FR"/>
                    </a:p>
                  </a:txBody>
                  <a:tcPr/>
                </a:tc>
              </a:tr>
              <a:tr h="575049">
                <a:tc gridSpan="2">
                  <a:txBody>
                    <a:bodyPr/>
                    <a:lstStyle/>
                    <a:p>
                      <a:pPr marL="457200" algn="ctr" defTabSz="914400" rtl="0" eaLnBrk="1" latinLnBrk="0" hangingPunct="1">
                        <a:spcAft>
                          <a:spcPts val="0"/>
                        </a:spcAft>
                      </a:pPr>
                      <a:r>
                        <a:rPr lang="fr-FR" sz="2400" b="1" i="1" kern="1200" dirty="0" smtClean="0">
                          <a:solidFill>
                            <a:schemeClr val="tx1"/>
                          </a:solidFill>
                          <a:effectLst/>
                          <a:latin typeface="Arial"/>
                          <a:ea typeface="Times New Roman"/>
                          <a:cs typeface="Calibri"/>
                        </a:rPr>
                        <a:t>Projecteur de scène motorisé</a:t>
                      </a:r>
                      <a:endParaRPr lang="fr-FR" sz="2400" b="1" i="1" kern="1200" dirty="0">
                        <a:solidFill>
                          <a:schemeClr val="tx1"/>
                        </a:solidFill>
                        <a:effectLst/>
                        <a:latin typeface="Arial"/>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fr-FR"/>
                    </a:p>
                  </a:txBody>
                  <a:tcPr/>
                </a:tc>
              </a:tr>
              <a:tr h="575049">
                <a:tc>
                  <a:txBody>
                    <a:bodyPr/>
                    <a:lstStyle/>
                    <a:p>
                      <a:pPr marL="457200" algn="l" defTabSz="914400" rtl="0" eaLnBrk="1" latinLnBrk="0" hangingPunct="1">
                        <a:spcAft>
                          <a:spcPts val="0"/>
                        </a:spcAft>
                      </a:pPr>
                      <a:r>
                        <a:rPr lang="fr-FR" sz="2400" b="0" kern="1200" dirty="0">
                          <a:solidFill>
                            <a:schemeClr val="tx1"/>
                          </a:solidFill>
                          <a:effectLst/>
                          <a:latin typeface="+mn-lt"/>
                          <a:ea typeface="+mn-ea"/>
                          <a:cs typeface="+mn-cs"/>
                        </a:rPr>
                        <a:t>Besoin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indent="0" algn="l" defTabSz="914400" rtl="0" eaLnBrk="1" latinLnBrk="0" hangingPunct="1">
                        <a:spcAft>
                          <a:spcPts val="0"/>
                        </a:spcAft>
                      </a:pPr>
                      <a:r>
                        <a:rPr lang="fr-FR" sz="1600" b="0" kern="1200">
                          <a:solidFill>
                            <a:schemeClr val="tx1"/>
                          </a:solidFill>
                          <a:effectLst/>
                          <a:latin typeface="+mn-lt"/>
                          <a:ea typeface="+mn-ea"/>
                          <a:cs typeface="+mn-cs"/>
                        </a:rPr>
                        <a:t>Animer une scène par des effets  lumineux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16136">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Indications quantifiées dans le cahier des charges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c>
                  <a:txBody>
                    <a:bodyPr/>
                    <a:lstStyle/>
                    <a:p>
                      <a:pPr marL="179388" indent="0" algn="l" defTabSz="914400" rtl="0" eaLnBrk="1" latinLnBrk="0" hangingPunct="1">
                        <a:spcAft>
                          <a:spcPts val="0"/>
                        </a:spcAft>
                      </a:pPr>
                      <a:r>
                        <a:rPr lang="fr-FR" sz="1600" b="0" kern="1200">
                          <a:solidFill>
                            <a:schemeClr val="tx1"/>
                          </a:solidFill>
                          <a:effectLst/>
                          <a:latin typeface="+mn-lt"/>
                          <a:ea typeface="+mn-ea"/>
                          <a:cs typeface="+mn-cs"/>
                        </a:rPr>
                        <a:t>Vitesse angulaire, position angulaire, intensité lumineuse, nombre de couleurs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8898">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Grandeurs mesurables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99"/>
                    </a:solidFill>
                  </a:tcPr>
                </a:tc>
                <a:tc>
                  <a:txBody>
                    <a:bodyPr/>
                    <a:lstStyle/>
                    <a:p>
                      <a:pPr marL="179388" indent="0" algn="l" defTabSz="914400" rtl="0" eaLnBrk="1" latinLnBrk="0" hangingPunct="1">
                        <a:spcAft>
                          <a:spcPts val="0"/>
                        </a:spcAft>
                      </a:pPr>
                      <a:r>
                        <a:rPr lang="fr-FR" sz="1600" b="0" kern="1200">
                          <a:solidFill>
                            <a:schemeClr val="tx1"/>
                          </a:solidFill>
                          <a:effectLst/>
                          <a:latin typeface="+mn-lt"/>
                          <a:ea typeface="+mn-ea"/>
                          <a:cs typeface="+mn-cs"/>
                        </a:rPr>
                        <a:t>La vitesse angulaire, l’intensité lumineuse, la position, la consommation d’énergie, possibilité de visualisation physique et logique des trames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5049">
                <a:tc>
                  <a:txBody>
                    <a:bodyPr/>
                    <a:lstStyle/>
                    <a:p>
                      <a:pPr marL="457200" algn="l" defTabSz="914400" rtl="0" eaLnBrk="1" latinLnBrk="0" hangingPunct="1">
                        <a:spcAft>
                          <a:spcPts val="0"/>
                        </a:spcAft>
                      </a:pPr>
                      <a:r>
                        <a:rPr lang="fr-FR" sz="2400" b="0" kern="1200" dirty="0">
                          <a:solidFill>
                            <a:schemeClr val="lt1"/>
                          </a:solidFill>
                          <a:effectLst/>
                          <a:latin typeface="+mn-lt"/>
                          <a:ea typeface="+mn-ea"/>
                          <a:cs typeface="+mn-cs"/>
                        </a:rPr>
                        <a:t>Grandeurs simulées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CC"/>
                    </a:solidFill>
                  </a:tcPr>
                </a:tc>
                <a:tc>
                  <a:txBody>
                    <a:bodyPr/>
                    <a:lstStyle/>
                    <a:p>
                      <a:pPr marL="179388" indent="0" algn="l" defTabSz="914400" rtl="0" eaLnBrk="1" latinLnBrk="0" hangingPunct="1">
                        <a:spcAft>
                          <a:spcPts val="0"/>
                        </a:spcAft>
                      </a:pPr>
                      <a:r>
                        <a:rPr lang="fr-FR" sz="1600" b="0" kern="1200" dirty="0">
                          <a:solidFill>
                            <a:schemeClr val="tx1"/>
                          </a:solidFill>
                          <a:effectLst/>
                          <a:latin typeface="+mn-lt"/>
                          <a:ea typeface="+mn-ea"/>
                          <a:cs typeface="+mn-cs"/>
                        </a:rPr>
                        <a:t>La vitesse angulaire, la position, la consommation d’énergie, génération logique des trames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29162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81439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Annexe 3 : </a:t>
            </a:r>
            <a:r>
              <a:rPr lang="fr-FR" b="1" dirty="0" smtClean="0">
                <a:solidFill>
                  <a:srgbClr val="000000"/>
                </a:solidFill>
                <a:latin typeface="Arial" pitchFamily="34" charset="0"/>
                <a:ea typeface="Times New Roman" pitchFamily="18" charset="0"/>
              </a:rPr>
              <a:t>liens connaissances et capacités - supports d’enseignement</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10723745"/>
              </p:ext>
            </p:extLst>
          </p:nvPr>
        </p:nvGraphicFramePr>
        <p:xfrm>
          <a:off x="733425" y="-27384"/>
          <a:ext cx="8410575" cy="6580188"/>
        </p:xfrm>
        <a:graphic>
          <a:graphicData uri="http://schemas.openxmlformats.org/presentationml/2006/ole">
            <mc:AlternateContent xmlns:mc="http://schemas.openxmlformats.org/markup-compatibility/2006">
              <mc:Choice xmlns:v="urn:schemas-microsoft-com:vml" Requires="v">
                <p:oleObj spid="_x0000_s1063" name="Feuille de calcul prenant en charge les macros" r:id="rId4" imgW="11430106" imgH="8943979" progId="Excel.SheetMacroEnabled.12">
                  <p:embed/>
                </p:oleObj>
              </mc:Choice>
              <mc:Fallback>
                <p:oleObj name="Feuille de calcul prenant en charge les macros" r:id="rId4" imgW="11430106" imgH="8943979" progId="Excel.SheetMacroEnabled.12">
                  <p:embed/>
                  <p:pic>
                    <p:nvPicPr>
                      <p:cNvPr id="0" name=""/>
                      <p:cNvPicPr/>
                      <p:nvPr/>
                    </p:nvPicPr>
                    <p:blipFill>
                      <a:blip r:embed="rId5"/>
                      <a:stretch>
                        <a:fillRect/>
                      </a:stretch>
                    </p:blipFill>
                    <p:spPr>
                      <a:xfrm>
                        <a:off x="733425" y="-27384"/>
                        <a:ext cx="8410575" cy="6580188"/>
                      </a:xfrm>
                      <a:prstGeom prst="rect">
                        <a:avLst/>
                      </a:prstGeom>
                    </p:spPr>
                  </p:pic>
                </p:oleObj>
              </mc:Fallback>
            </mc:AlternateContent>
          </a:graphicData>
        </a:graphic>
      </p:graphicFrame>
      <p:sp>
        <p:nvSpPr>
          <p:cNvPr id="7"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17</a:t>
            </a:fld>
            <a:endParaRPr lang="fr-FR" dirty="0"/>
          </a:p>
        </p:txBody>
      </p:sp>
    </p:spTree>
    <p:extLst>
      <p:ext uri="{BB962C8B-B14F-4D97-AF65-F5344CB8AC3E}">
        <p14:creationId xmlns:p14="http://schemas.microsoft.com/office/powerpoint/2010/main" val="16375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95606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propositions</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923330"/>
          </a:xfrm>
          <a:prstGeom prst="rect">
            <a:avLst/>
          </a:prstGeom>
        </p:spPr>
        <p:txBody>
          <a:bodyPr wrap="square">
            <a:spAutoFit/>
          </a:bodyPr>
          <a:lstStyle/>
          <a:p>
            <a:r>
              <a:rPr lang="fr-FR" b="1" dirty="0" smtClean="0">
                <a:solidFill>
                  <a:srgbClr val="000000"/>
                </a:solidFill>
                <a:latin typeface="Arial" pitchFamily="34" charset="0"/>
                <a:ea typeface="Times New Roman" pitchFamily="18" charset="0"/>
              </a:rPr>
              <a:t>Liste</a:t>
            </a:r>
            <a:r>
              <a:rPr lang="fr-FR" dirty="0" smtClean="0"/>
              <a:t> </a:t>
            </a:r>
            <a:r>
              <a:rPr lang="fr-FR" b="1" dirty="0">
                <a:solidFill>
                  <a:srgbClr val="000000"/>
                </a:solidFill>
                <a:latin typeface="Arial" pitchFamily="34" charset="0"/>
                <a:ea typeface="Times New Roman" pitchFamily="18" charset="0"/>
              </a:rPr>
              <a:t>des matériels de mesures adaptés à chaque support </a:t>
            </a:r>
          </a:p>
          <a:p>
            <a:endParaRPr lang="fr-FR" b="1" dirty="0">
              <a:solidFill>
                <a:srgbClr val="000000"/>
              </a:solidFill>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971600" y="1676086"/>
            <a:ext cx="7971604" cy="4777249"/>
          </a:xfrm>
          <a:prstGeom prst="rect">
            <a:avLst/>
          </a:prstGeom>
        </p:spPr>
      </p:pic>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18</a:t>
            </a:fld>
            <a:endParaRPr lang="fr-FR" dirty="0"/>
          </a:p>
        </p:txBody>
      </p:sp>
    </p:spTree>
    <p:extLst>
      <p:ext uri="{BB962C8B-B14F-4D97-AF65-F5344CB8AC3E}">
        <p14:creationId xmlns:p14="http://schemas.microsoft.com/office/powerpoint/2010/main" val="356021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19</a:t>
            </a:fld>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7824" y="1628800"/>
            <a:ext cx="3901069" cy="4924540"/>
          </a:xfrm>
          <a:prstGeom prst="rect">
            <a:avLst/>
          </a:prstGeom>
          <a:noFill/>
          <a:ln w="9525">
            <a:noFill/>
            <a:miter lim="800000"/>
            <a:headEnd/>
            <a:tailEnd/>
          </a:ln>
          <a:effectLst>
            <a:outerShdw blurRad="152400" dist="12700" dir="900000" algn="ctr" rotWithShape="0">
              <a:srgbClr val="000000">
                <a:alpha val="30000"/>
              </a:srgbClr>
            </a:outerShdw>
          </a:effectLst>
          <a:scene3d>
            <a:camera prst="perspectiveRelaxedModerately">
              <a:rot lat="289942" lon="227218" rev="21341592"/>
            </a:camera>
            <a:lightRig rig="threePt" dir="t"/>
          </a:scene3d>
          <a:sp3d>
            <a:bevelT w="114300" h="114300"/>
          </a:sp3d>
        </p:spPr>
      </p:pic>
      <p:sp>
        <p:nvSpPr>
          <p:cNvPr id="6" name="Rectangle 5"/>
          <p:cNvSpPr/>
          <p:nvPr/>
        </p:nvSpPr>
        <p:spPr>
          <a:xfrm>
            <a:off x="4214810" y="642918"/>
            <a:ext cx="4351319"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Merci de votre attention</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Rectangle 1"/>
          <p:cNvSpPr/>
          <p:nvPr/>
        </p:nvSpPr>
        <p:spPr>
          <a:xfrm rot="20585351">
            <a:off x="2527752" y="2967335"/>
            <a:ext cx="5068567" cy="1754326"/>
          </a:xfrm>
          <a:prstGeom prst="rect">
            <a:avLst/>
          </a:prstGeom>
          <a:noFill/>
        </p:spPr>
        <p:txBody>
          <a:bodyPr wrap="none" lIns="91440" tIns="45720" rIns="91440" bIns="45720">
            <a:spAutoFit/>
          </a:bodyPr>
          <a:lstStyle/>
          <a:p>
            <a:pPr algn="ctr"/>
            <a:r>
              <a:rPr lang="fr-F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À paraître</a:t>
            </a:r>
          </a:p>
          <a:p>
            <a:pPr algn="ctr"/>
            <a:r>
              <a:rPr lang="fr-F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a:t>
            </a: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rochainement…</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ctangle 6"/>
          <p:cNvSpPr/>
          <p:nvPr/>
        </p:nvSpPr>
        <p:spPr>
          <a:xfrm>
            <a:off x="1000100" y="1220559"/>
            <a:ext cx="8036396"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Le document final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Tree>
    <p:extLst>
      <p:ext uri="{BB962C8B-B14F-4D97-AF65-F5344CB8AC3E}">
        <p14:creationId xmlns:p14="http://schemas.microsoft.com/office/powerpoint/2010/main" val="22701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388324" cy="1477328"/>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Élaboration d’un document « ressources pour le cycle terminal » publié en juin 2011 </a:t>
            </a:r>
          </a:p>
          <a:p>
            <a:endParaRPr lang="fr-FR" b="1" dirty="0" smtClean="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0" name="ZoneTexte 9"/>
          <p:cNvSpPr txBox="1"/>
          <p:nvPr/>
        </p:nvSpPr>
        <p:spPr>
          <a:xfrm>
            <a:off x="1214414" y="1643050"/>
            <a:ext cx="6525938" cy="1754326"/>
          </a:xfrm>
          <a:prstGeom prst="rect">
            <a:avLst/>
          </a:prstGeom>
          <a:noFill/>
        </p:spPr>
        <p:txBody>
          <a:bodyPr wrap="square" rtlCol="0">
            <a:spAutoFit/>
          </a:bodyPr>
          <a:lstStyle/>
          <a:p>
            <a:endParaRPr lang="fr-FR" dirty="0" smtClean="0"/>
          </a:p>
          <a:p>
            <a:r>
              <a:rPr lang="fr-FR" dirty="0" smtClean="0"/>
              <a:t>Document téléchargeable sur </a:t>
            </a:r>
            <a:r>
              <a:rPr lang="fr-FR" dirty="0" err="1" smtClean="0"/>
              <a:t>éduscol</a:t>
            </a:r>
            <a:r>
              <a:rPr lang="fr-FR" dirty="0" smtClean="0"/>
              <a:t> :</a:t>
            </a:r>
          </a:p>
          <a:p>
            <a:endParaRPr lang="fr-FR" dirty="0"/>
          </a:p>
          <a:p>
            <a:r>
              <a:rPr lang="fr-FR" dirty="0">
                <a:hlinkClick r:id="rId3"/>
              </a:rPr>
              <a:t>http://</a:t>
            </a:r>
            <a:r>
              <a:rPr lang="fr-FR" dirty="0" smtClean="0">
                <a:hlinkClick r:id="rId3"/>
              </a:rPr>
              <a:t>media.eduscol.education.fr/file/SI/14/7/LyceeGT_Ressources_SI_T_serieS_182147.pdf</a:t>
            </a:r>
            <a:endParaRPr lang="fr-FR" dirty="0" smtClean="0"/>
          </a:p>
          <a:p>
            <a:endParaRPr lang="fr-FR"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54448" y="1953086"/>
            <a:ext cx="3901068" cy="5536697"/>
          </a:xfrm>
          <a:prstGeom prst="rect">
            <a:avLst/>
          </a:prstGeom>
          <a:noFill/>
          <a:ln w="9525">
            <a:noFill/>
            <a:miter lim="800000"/>
            <a:headEnd/>
            <a:tailEnd/>
          </a:ln>
          <a:effectLst>
            <a:outerShdw blurRad="152400" dist="12700" dir="900000" algn="ctr" rotWithShape="0">
              <a:srgbClr val="000000">
                <a:alpha val="30000"/>
              </a:srgbClr>
            </a:outerShdw>
          </a:effectLst>
          <a:scene3d>
            <a:camera prst="perspectiveRelaxedModerately">
              <a:rot lat="289942" lon="227218" rev="21341592"/>
            </a:camera>
            <a:lightRig rig="threePt" dir="t"/>
          </a:scene3d>
          <a:sp3d>
            <a:bevelT w="114300" h="114300"/>
          </a:sp3d>
        </p:spPr>
      </p:pic>
      <p:sp>
        <p:nvSpPr>
          <p:cNvPr id="7"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8"/>
                                        </p:tgtEl>
                                      </p:cBhvr>
                                      <p:by x="60000" y="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3172" y="2237825"/>
            <a:ext cx="8263324" cy="435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00100" y="1214422"/>
            <a:ext cx="7388324" cy="923330"/>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Document « ressources pour le cycle terminal »</a:t>
            </a:r>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7" name="ZoneTexte 6"/>
          <p:cNvSpPr txBox="1"/>
          <p:nvPr/>
        </p:nvSpPr>
        <p:spPr>
          <a:xfrm>
            <a:off x="1214414" y="1643050"/>
            <a:ext cx="6021882" cy="1200329"/>
          </a:xfrm>
          <a:prstGeom prst="rect">
            <a:avLst/>
          </a:prstGeom>
          <a:noFill/>
        </p:spPr>
        <p:txBody>
          <a:bodyPr wrap="square" rtlCol="0">
            <a:spAutoFit/>
          </a:bodyPr>
          <a:lstStyle/>
          <a:p>
            <a:endParaRPr lang="fr-FR" dirty="0" smtClean="0"/>
          </a:p>
          <a:p>
            <a:r>
              <a:rPr lang="fr-FR" dirty="0" smtClean="0"/>
              <a:t>Ce document rappelle la démarche scientifique en </a:t>
            </a:r>
            <a:r>
              <a:rPr lang="fr-FR" dirty="0" err="1" smtClean="0"/>
              <a:t>S-SI</a:t>
            </a:r>
            <a:r>
              <a:rPr lang="fr-FR" dirty="0" smtClean="0"/>
              <a:t> : </a:t>
            </a:r>
          </a:p>
          <a:p>
            <a:endParaRPr lang="fr-FR" dirty="0"/>
          </a:p>
          <a:p>
            <a:endParaRPr lang="fr-FR" dirty="0"/>
          </a:p>
        </p:txBody>
      </p:sp>
      <p:sp>
        <p:nvSpPr>
          <p:cNvPr id="8" name="Rectangle 7"/>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Espace réservé du numéro de diapositive 2"/>
          <p:cNvSpPr txBox="1">
            <a:spLocks/>
          </p:cNvSpPr>
          <p:nvPr/>
        </p:nvSpPr>
        <p:spPr>
          <a:xfrm>
            <a:off x="6553200" y="6520259"/>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1D6C86-4C56-4C53-9A9D-CE9BD38A16C3}" type="slidenum">
              <a:rPr lang="fr-FR" smtClean="0"/>
              <a:pPr algn="r"/>
              <a:t>3</a:t>
            </a:fld>
            <a:endParaRPr lang="fr-FR" dirty="0"/>
          </a:p>
        </p:txBody>
      </p:sp>
    </p:spTree>
    <p:extLst>
      <p:ext uri="{BB962C8B-B14F-4D97-AF65-F5344CB8AC3E}">
        <p14:creationId xmlns:p14="http://schemas.microsoft.com/office/powerpoint/2010/main" val="418630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575" y="2901873"/>
            <a:ext cx="8388425" cy="333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00100" y="1214422"/>
            <a:ext cx="7388324" cy="923330"/>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Document « ressources pour le cycle terminal »</a:t>
            </a:r>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7" name="ZoneTexte 6"/>
          <p:cNvSpPr txBox="1"/>
          <p:nvPr/>
        </p:nvSpPr>
        <p:spPr>
          <a:xfrm>
            <a:off x="1214414" y="1643050"/>
            <a:ext cx="7390034" cy="1200329"/>
          </a:xfrm>
          <a:prstGeom prst="rect">
            <a:avLst/>
          </a:prstGeom>
          <a:noFill/>
        </p:spPr>
        <p:txBody>
          <a:bodyPr wrap="square" rtlCol="0">
            <a:spAutoFit/>
          </a:bodyPr>
          <a:lstStyle/>
          <a:p>
            <a:endParaRPr lang="fr-FR" dirty="0" smtClean="0"/>
          </a:p>
          <a:p>
            <a:r>
              <a:rPr lang="fr-FR" dirty="0" smtClean="0"/>
              <a:t>Analyse des écarts entre performances attendues, mesurées et simulées : </a:t>
            </a:r>
          </a:p>
          <a:p>
            <a:endParaRPr lang="fr-FR" dirty="0"/>
          </a:p>
          <a:p>
            <a:endParaRPr lang="fr-FR" dirty="0"/>
          </a:p>
        </p:txBody>
      </p:sp>
      <p:sp>
        <p:nvSpPr>
          <p:cNvPr id="8" name="Rectangle 7"/>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Espace réservé du numéro de diapositive 2"/>
          <p:cNvSpPr txBox="1">
            <a:spLocks/>
          </p:cNvSpPr>
          <p:nvPr/>
        </p:nvSpPr>
        <p:spPr>
          <a:xfrm>
            <a:off x="6553200" y="6520259"/>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1D6C86-4C56-4C53-9A9D-CE9BD38A16C3}" type="slidenum">
              <a:rPr lang="fr-FR" smtClean="0"/>
              <a:pPr algn="r"/>
              <a:t>4</a:t>
            </a:fld>
            <a:endParaRPr lang="fr-FR" dirty="0"/>
          </a:p>
        </p:txBody>
      </p:sp>
    </p:spTree>
    <p:extLst>
      <p:ext uri="{BB962C8B-B14F-4D97-AF65-F5344CB8AC3E}">
        <p14:creationId xmlns:p14="http://schemas.microsoft.com/office/powerpoint/2010/main" val="3627340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5</a:t>
            </a:fld>
            <a:endParaRPr 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9255" y="1244628"/>
            <a:ext cx="4737241" cy="3312368"/>
          </a:xfrm>
          <a:prstGeom prst="rect">
            <a:avLst/>
          </a:prstGeom>
          <a:noFill/>
          <a:ln>
            <a:noFill/>
          </a:ln>
        </p:spPr>
      </p:pic>
      <p:pic>
        <p:nvPicPr>
          <p:cNvPr id="9" name="Imag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899591" y="3933056"/>
            <a:ext cx="3967365" cy="2698657"/>
          </a:xfrm>
          <a:prstGeom prst="rect">
            <a:avLst/>
          </a:prstGeom>
          <a:noFill/>
          <a:ln>
            <a:noFill/>
          </a:ln>
        </p:spPr>
      </p:pic>
      <p:sp>
        <p:nvSpPr>
          <p:cNvPr id="6" name="Rectangle 5"/>
          <p:cNvSpPr/>
          <p:nvPr/>
        </p:nvSpPr>
        <p:spPr>
          <a:xfrm>
            <a:off x="1000100" y="1220559"/>
            <a:ext cx="8036396"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L’organisation</a:t>
            </a:r>
            <a:r>
              <a:rPr kumimoji="0" lang="fr-FR" b="1" i="0" u="none" strike="noStrike" cap="none" normalizeH="0" dirty="0" smtClean="0">
                <a:ln>
                  <a:noFill/>
                </a:ln>
                <a:solidFill>
                  <a:srgbClr val="000000"/>
                </a:solidFill>
                <a:effectLst/>
                <a:latin typeface="Arial" pitchFamily="34" charset="0"/>
                <a:ea typeface="Times New Roman" pitchFamily="18" charset="0"/>
              </a:rPr>
              <a:t> pédagogique</a:t>
            </a:r>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1" name="Rectangle 10"/>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ZoneTexte 11"/>
          <p:cNvSpPr txBox="1"/>
          <p:nvPr/>
        </p:nvSpPr>
        <p:spPr>
          <a:xfrm>
            <a:off x="4953932" y="4149080"/>
            <a:ext cx="4082564" cy="2308324"/>
          </a:xfrm>
          <a:prstGeom prst="rect">
            <a:avLst/>
          </a:prstGeom>
          <a:noFill/>
        </p:spPr>
        <p:txBody>
          <a:bodyPr wrap="square" rtlCol="0">
            <a:spAutoFit/>
          </a:bodyPr>
          <a:lstStyle/>
          <a:p>
            <a:endParaRPr lang="fr-FR" dirty="0" smtClean="0"/>
          </a:p>
          <a:p>
            <a:pPr algn="just"/>
            <a:r>
              <a:rPr lang="fr-FR" dirty="0" smtClean="0"/>
              <a:t>Les enseignants :</a:t>
            </a:r>
          </a:p>
          <a:p>
            <a:pPr algn="just"/>
            <a:endParaRPr lang="fr-FR" dirty="0" smtClean="0"/>
          </a:p>
          <a:p>
            <a:pPr algn="just"/>
            <a:r>
              <a:rPr lang="fr-FR" dirty="0" smtClean="0"/>
              <a:t>ou plutôt </a:t>
            </a:r>
            <a:r>
              <a:rPr lang="fr-FR" b="1" dirty="0" smtClean="0"/>
              <a:t>L</a:t>
            </a:r>
            <a:r>
              <a:rPr lang="fr-FR" dirty="0" smtClean="0"/>
              <a:t>’enseignant ou </a:t>
            </a:r>
            <a:r>
              <a:rPr lang="fr-FR" b="1" dirty="0" smtClean="0"/>
              <a:t>LE</a:t>
            </a:r>
            <a:r>
              <a:rPr lang="fr-FR" dirty="0" smtClean="0"/>
              <a:t> professeur dans sa classe.</a:t>
            </a:r>
          </a:p>
          <a:p>
            <a:pPr algn="just"/>
            <a:r>
              <a:rPr lang="fr-FR" dirty="0" smtClean="0"/>
              <a:t>La notion d’équipe trouve sa place lorsqu’il y a plusieurs classes mais aussi grâce au projet.</a:t>
            </a:r>
            <a:endParaRPr lang="fr-FR" dirty="0"/>
          </a:p>
        </p:txBody>
      </p:sp>
      <p:sp>
        <p:nvSpPr>
          <p:cNvPr id="7" name="ZoneTexte 6"/>
          <p:cNvSpPr txBox="1"/>
          <p:nvPr/>
        </p:nvSpPr>
        <p:spPr>
          <a:xfrm>
            <a:off x="1000100" y="1643050"/>
            <a:ext cx="3427884" cy="3139321"/>
          </a:xfrm>
          <a:prstGeom prst="rect">
            <a:avLst/>
          </a:prstGeom>
          <a:noFill/>
        </p:spPr>
        <p:txBody>
          <a:bodyPr wrap="square" rtlCol="0">
            <a:spAutoFit/>
          </a:bodyPr>
          <a:lstStyle/>
          <a:p>
            <a:endParaRPr lang="fr-FR" dirty="0" smtClean="0"/>
          </a:p>
          <a:p>
            <a:pPr algn="just"/>
            <a:r>
              <a:rPr lang="fr-FR" dirty="0" smtClean="0"/>
              <a:t>Installation en îlots :</a:t>
            </a:r>
          </a:p>
          <a:p>
            <a:pPr algn="just"/>
            <a:endParaRPr lang="fr-FR" dirty="0"/>
          </a:p>
          <a:p>
            <a:pPr algn="just"/>
            <a:r>
              <a:rPr lang="fr-FR" dirty="0" smtClean="0"/>
              <a:t>Ce n’est pas uniquement une installation structurelle mais aussi et surtout une organisation pédagogique visant au travail en groupe des élèves.</a:t>
            </a:r>
          </a:p>
          <a:p>
            <a:pPr algn="just"/>
            <a:endParaRPr lang="fr-FR" dirty="0"/>
          </a:p>
          <a:p>
            <a:pPr algn="just"/>
            <a:endParaRPr lang="fr-FR" dirty="0" smtClean="0"/>
          </a:p>
          <a:p>
            <a:pPr algn="just"/>
            <a:endParaRPr lang="fr-FR" dirty="0"/>
          </a:p>
        </p:txBody>
      </p:sp>
    </p:spTree>
    <p:extLst>
      <p:ext uri="{BB962C8B-B14F-4D97-AF65-F5344CB8AC3E}">
        <p14:creationId xmlns:p14="http://schemas.microsoft.com/office/powerpoint/2010/main" val="361052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6</a:t>
            </a:fld>
            <a:endParaRPr lang="fr-FR" dirty="0"/>
          </a:p>
        </p:txBody>
      </p:sp>
      <p:sp>
        <p:nvSpPr>
          <p:cNvPr id="6" name="Rectangle 5"/>
          <p:cNvSpPr/>
          <p:nvPr/>
        </p:nvSpPr>
        <p:spPr>
          <a:xfrm>
            <a:off x="1000100" y="1220559"/>
            <a:ext cx="8036396"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L’organisation</a:t>
            </a:r>
            <a:r>
              <a:rPr kumimoji="0" lang="fr-FR" b="1" i="0" u="none" strike="noStrike" cap="none" normalizeH="0" dirty="0" smtClean="0">
                <a:ln>
                  <a:noFill/>
                </a:ln>
                <a:solidFill>
                  <a:srgbClr val="000000"/>
                </a:solidFill>
                <a:effectLst/>
                <a:latin typeface="Arial" pitchFamily="34" charset="0"/>
                <a:ea typeface="Times New Roman" pitchFamily="18" charset="0"/>
              </a:rPr>
              <a:t> pédagogique</a:t>
            </a:r>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1" name="Rectangle 10"/>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ZoneTexte 11"/>
          <p:cNvSpPr txBox="1"/>
          <p:nvPr/>
        </p:nvSpPr>
        <p:spPr>
          <a:xfrm>
            <a:off x="995536" y="4149079"/>
            <a:ext cx="8036396" cy="1200329"/>
          </a:xfrm>
          <a:prstGeom prst="rect">
            <a:avLst/>
          </a:prstGeom>
          <a:noFill/>
        </p:spPr>
        <p:txBody>
          <a:bodyPr wrap="square" rtlCol="0">
            <a:spAutoFit/>
          </a:bodyPr>
          <a:lstStyle/>
          <a:p>
            <a:endParaRPr lang="fr-FR" dirty="0"/>
          </a:p>
          <a:p>
            <a:pPr lvl="0" algn="just"/>
            <a:r>
              <a:rPr lang="fr-FR" dirty="0"/>
              <a:t>Les élèves ont des activités différentes, qui conduisent aux mêmes acquisitions de compétences </a:t>
            </a:r>
            <a:r>
              <a:rPr lang="fr-FR" dirty="0" smtClean="0"/>
              <a:t>ou </a:t>
            </a:r>
            <a:r>
              <a:rPr lang="fr-FR" dirty="0"/>
              <a:t>à des acquisitions de compétences complémentaires, le tout étant harmonisé lors des synthèses. </a:t>
            </a:r>
          </a:p>
        </p:txBody>
      </p:sp>
      <p:sp>
        <p:nvSpPr>
          <p:cNvPr id="7" name="ZoneTexte 6"/>
          <p:cNvSpPr txBox="1"/>
          <p:nvPr/>
        </p:nvSpPr>
        <p:spPr>
          <a:xfrm>
            <a:off x="1000100" y="1643050"/>
            <a:ext cx="5012060" cy="2862322"/>
          </a:xfrm>
          <a:prstGeom prst="rect">
            <a:avLst/>
          </a:prstGeom>
          <a:noFill/>
        </p:spPr>
        <p:txBody>
          <a:bodyPr wrap="square" rtlCol="0">
            <a:spAutoFit/>
          </a:bodyPr>
          <a:lstStyle/>
          <a:p>
            <a:endParaRPr lang="fr-FR" dirty="0" smtClean="0"/>
          </a:p>
          <a:p>
            <a:pPr lvl="0" algn="just"/>
            <a:r>
              <a:rPr lang="fr-FR" dirty="0" smtClean="0"/>
              <a:t>Que trouver sur un îlot ?</a:t>
            </a:r>
          </a:p>
          <a:p>
            <a:pPr lvl="0" algn="just"/>
            <a:endParaRPr lang="fr-FR" dirty="0" smtClean="0"/>
          </a:p>
          <a:p>
            <a:pPr lvl="0" algn="just"/>
            <a:r>
              <a:rPr lang="fr-FR" dirty="0" smtClean="0"/>
              <a:t>Au-delà des micros (et de leurs logiciels) et des matériels de mesure (détaillés dans le document ressources), les îlots doivent comporter supports, sous-ensembles </a:t>
            </a:r>
            <a:r>
              <a:rPr lang="fr-FR" dirty="0"/>
              <a:t>ou </a:t>
            </a:r>
            <a:r>
              <a:rPr lang="fr-FR" dirty="0" smtClean="0"/>
              <a:t>maquettes des supports, maquettes numériques des supports, …</a:t>
            </a:r>
            <a:endParaRPr lang="fr-FR" dirty="0"/>
          </a:p>
          <a:p>
            <a:pPr lvl="0"/>
            <a:r>
              <a:rPr lang="fr-FR" dirty="0"/>
              <a:t> </a:t>
            </a:r>
          </a:p>
          <a:p>
            <a:pPr algn="just"/>
            <a:endParaRPr lang="fr-FR"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1756" y="1244628"/>
            <a:ext cx="2864740" cy="2003080"/>
          </a:xfrm>
          <a:prstGeom prst="rect">
            <a:avLst/>
          </a:prstGeom>
          <a:noFill/>
          <a:ln>
            <a:noFill/>
          </a:ln>
        </p:spPr>
      </p:pic>
    </p:spTree>
    <p:extLst>
      <p:ext uri="{BB962C8B-B14F-4D97-AF65-F5344CB8AC3E}">
        <p14:creationId xmlns:p14="http://schemas.microsoft.com/office/powerpoint/2010/main" val="1842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00100" y="1643050"/>
            <a:ext cx="7892380" cy="1200329"/>
          </a:xfrm>
          <a:prstGeom prst="rect">
            <a:avLst/>
          </a:prstGeom>
          <a:noFill/>
        </p:spPr>
        <p:txBody>
          <a:bodyPr wrap="square" rtlCol="0">
            <a:spAutoFit/>
          </a:bodyPr>
          <a:lstStyle/>
          <a:p>
            <a:endParaRPr lang="fr-FR" dirty="0" smtClean="0"/>
          </a:p>
          <a:p>
            <a:pPr algn="just"/>
            <a:r>
              <a:rPr lang="fr-FR" dirty="0" smtClean="0"/>
              <a:t>Pas de liste de matériels !</a:t>
            </a:r>
          </a:p>
          <a:p>
            <a:pPr algn="just"/>
            <a:r>
              <a:rPr lang="fr-FR" dirty="0" smtClean="0"/>
              <a:t> </a:t>
            </a:r>
          </a:p>
          <a:p>
            <a:pPr algn="just"/>
            <a:endParaRPr lang="fr-FR" dirty="0"/>
          </a:p>
        </p:txBody>
      </p:sp>
      <p:sp>
        <p:nvSpPr>
          <p:cNvPr id="8"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7</a:t>
            </a:fld>
            <a:endParaRPr lang="fr-FR" dirty="0"/>
          </a:p>
        </p:txBody>
      </p:sp>
      <p:sp>
        <p:nvSpPr>
          <p:cNvPr id="6" name="Rectangle 5"/>
          <p:cNvSpPr/>
          <p:nvPr/>
        </p:nvSpPr>
        <p:spPr>
          <a:xfrm>
            <a:off x="1000100" y="1220559"/>
            <a:ext cx="8036396"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Les</a:t>
            </a:r>
            <a:r>
              <a:rPr kumimoji="0" lang="fr-FR" b="1" i="0" u="none" strike="noStrike" cap="none" normalizeH="0" dirty="0" smtClean="0">
                <a:ln>
                  <a:noFill/>
                </a:ln>
                <a:solidFill>
                  <a:srgbClr val="000000"/>
                </a:solidFill>
                <a:effectLst/>
                <a:latin typeface="Arial" pitchFamily="34" charset="0"/>
                <a:ea typeface="Times New Roman" pitchFamily="18" charset="0"/>
              </a:rPr>
              <a:t> matériels pédagogiques</a:t>
            </a:r>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1" name="Rectangle 10"/>
          <p:cNvSpPr/>
          <p:nvPr/>
        </p:nvSpPr>
        <p:spPr>
          <a:xfrm>
            <a:off x="4214810" y="642918"/>
            <a:ext cx="1956946"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Historique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ZoneTexte 11"/>
          <p:cNvSpPr txBox="1"/>
          <p:nvPr/>
        </p:nvSpPr>
        <p:spPr>
          <a:xfrm>
            <a:off x="992510" y="2817855"/>
            <a:ext cx="7892380" cy="3139321"/>
          </a:xfrm>
          <a:prstGeom prst="rect">
            <a:avLst/>
          </a:prstGeom>
          <a:noFill/>
        </p:spPr>
        <p:txBody>
          <a:bodyPr wrap="square" rtlCol="0">
            <a:spAutoFit/>
          </a:bodyPr>
          <a:lstStyle/>
          <a:p>
            <a:pPr algn="just"/>
            <a:r>
              <a:rPr lang="fr-FR" dirty="0" smtClean="0"/>
              <a:t>Extrait du document ressources :</a:t>
            </a:r>
            <a:endParaRPr lang="fr-FR" dirty="0"/>
          </a:p>
          <a:p>
            <a:pPr algn="just"/>
            <a:endParaRPr lang="fr-FR" dirty="0" smtClean="0"/>
          </a:p>
          <a:p>
            <a:pPr algn="just"/>
            <a:r>
              <a:rPr lang="fr-FR" dirty="0" smtClean="0"/>
              <a:t>« Il  </a:t>
            </a:r>
            <a:r>
              <a:rPr lang="fr-FR" dirty="0"/>
              <a:t>est recommandé  de choisir  des  supports  d’enseignement  dans  le champ  des matériels grand </a:t>
            </a:r>
            <a:r>
              <a:rPr lang="fr-FR" dirty="0" smtClean="0"/>
              <a:t>public  </a:t>
            </a:r>
            <a:r>
              <a:rPr lang="fr-FR" dirty="0"/>
              <a:t>et  de  l’environnement  des  élèves.  Le  coût  unitaire  doit  être  compatible  avec  des  achats </a:t>
            </a:r>
            <a:r>
              <a:rPr lang="fr-FR" dirty="0" smtClean="0"/>
              <a:t>multiples </a:t>
            </a:r>
            <a:r>
              <a:rPr lang="fr-FR" dirty="0"/>
              <a:t>et permettre des renouvellements fréquents afin de suivre les évolutions technologiques</a:t>
            </a:r>
            <a:r>
              <a:rPr lang="fr-FR" dirty="0" smtClean="0"/>
              <a:t>. »</a:t>
            </a:r>
            <a:endParaRPr lang="fr-FR" dirty="0"/>
          </a:p>
          <a:p>
            <a:pPr algn="just"/>
            <a:endParaRPr lang="fr-FR" dirty="0" smtClean="0"/>
          </a:p>
          <a:p>
            <a:pPr algn="just"/>
            <a:endParaRPr lang="fr-FR" dirty="0" smtClean="0"/>
          </a:p>
          <a:p>
            <a:pPr algn="just"/>
            <a:r>
              <a:rPr lang="fr-FR" dirty="0" smtClean="0"/>
              <a:t>Ces matériels seront donc peu coûteux et légers permettant ainsi une implantation dans tous les lycées. </a:t>
            </a:r>
          </a:p>
          <a:p>
            <a:pPr algn="just"/>
            <a:endParaRPr lang="fr-FR"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1756" y="1244628"/>
            <a:ext cx="2864740" cy="2003080"/>
          </a:xfrm>
          <a:prstGeom prst="rect">
            <a:avLst/>
          </a:prstGeom>
          <a:noFill/>
          <a:ln>
            <a:noFill/>
          </a:ln>
        </p:spPr>
      </p:pic>
    </p:spTree>
    <p:extLst>
      <p:ext uri="{BB962C8B-B14F-4D97-AF65-F5344CB8AC3E}">
        <p14:creationId xmlns:p14="http://schemas.microsoft.com/office/powerpoint/2010/main" val="3176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2260555"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demande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984757" y="4464339"/>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Des IA-</a:t>
            </a:r>
            <a:r>
              <a:rPr kumimoji="0" lang="fr-FR" b="1" i="0" u="none" strike="noStrike" cap="none" normalizeH="0" baseline="0" dirty="0" err="1" smtClean="0">
                <a:ln>
                  <a:noFill/>
                </a:ln>
                <a:solidFill>
                  <a:srgbClr val="000000"/>
                </a:solidFill>
                <a:effectLst/>
                <a:latin typeface="Arial" pitchFamily="34" charset="0"/>
                <a:ea typeface="Times New Roman" pitchFamily="18" charset="0"/>
              </a:rPr>
              <a:t>IPR</a:t>
            </a:r>
            <a:r>
              <a:rPr kumimoji="0" lang="fr-FR" b="1" i="0" u="none" strike="noStrike" cap="none" normalizeH="0" baseline="0" dirty="0" smtClean="0">
                <a:ln>
                  <a:noFill/>
                </a:ln>
                <a:solidFill>
                  <a:srgbClr val="000000"/>
                </a:solidFill>
                <a:effectLst/>
                <a:latin typeface="Arial" pitchFamily="34" charset="0"/>
                <a:ea typeface="Times New Roman" pitchFamily="18" charset="0"/>
              </a:rPr>
              <a:t>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8" name="ZoneTexte 7"/>
          <p:cNvSpPr txBox="1"/>
          <p:nvPr/>
        </p:nvSpPr>
        <p:spPr>
          <a:xfrm>
            <a:off x="1199071" y="4892967"/>
            <a:ext cx="6525938" cy="1200329"/>
          </a:xfrm>
          <a:prstGeom prst="rect">
            <a:avLst/>
          </a:prstGeom>
          <a:noFill/>
        </p:spPr>
        <p:txBody>
          <a:bodyPr wrap="square" rtlCol="0">
            <a:spAutoFit/>
          </a:bodyPr>
          <a:lstStyle/>
          <a:p>
            <a:pPr algn="just"/>
            <a:endParaRPr lang="fr-FR" dirty="0" smtClean="0"/>
          </a:p>
          <a:p>
            <a:pPr algn="just"/>
            <a:r>
              <a:rPr lang="fr-FR" dirty="0" smtClean="0"/>
              <a:t>Afin de conseiller les Chefs de Travaux dans leurs demandes d’équipements à la Région, demande d’écriture d’un guide proposant des matériels précis.</a:t>
            </a:r>
            <a:endParaRPr lang="fr-FR" dirty="0"/>
          </a:p>
        </p:txBody>
      </p:sp>
      <p:sp>
        <p:nvSpPr>
          <p:cNvPr id="7" name="Rectangle 6"/>
          <p:cNvSpPr/>
          <p:nvPr/>
        </p:nvSpPr>
        <p:spPr>
          <a:xfrm>
            <a:off x="1000100" y="2702998"/>
            <a:ext cx="7143800" cy="1200329"/>
          </a:xfrm>
          <a:prstGeom prst="rect">
            <a:avLst/>
          </a:prstGeom>
        </p:spPr>
        <p:txBody>
          <a:bodyPr wrap="square">
            <a:spAutoFit/>
          </a:bodyPr>
          <a:lstStyle/>
          <a:p>
            <a:r>
              <a:rPr lang="fr-FR" b="1" dirty="0" smtClean="0">
                <a:solidFill>
                  <a:srgbClr val="000000"/>
                </a:solidFill>
                <a:latin typeface="Arial" pitchFamily="34" charset="0"/>
                <a:ea typeface="Times New Roman" pitchFamily="18" charset="0"/>
              </a:rPr>
              <a:t>Des Régions :</a:t>
            </a:r>
            <a:endParaRPr kumimoji="0" lang="fr-FR" b="1" i="0" u="none" strike="noStrike" cap="none" normalizeH="0" baseline="0" dirty="0" smtClean="0">
              <a:ln>
                <a:noFill/>
              </a:ln>
              <a:solidFill>
                <a:srgbClr val="000000"/>
              </a:solidFill>
              <a:effectLst/>
              <a:latin typeface="Arial" pitchFamily="34" charset="0"/>
              <a:ea typeface="Times New Roman" pitchFamily="18" charset="0"/>
            </a:endParaRP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9" name="ZoneTexte 8"/>
          <p:cNvSpPr txBox="1"/>
          <p:nvPr/>
        </p:nvSpPr>
        <p:spPr>
          <a:xfrm>
            <a:off x="1214414" y="3135046"/>
            <a:ext cx="6525938" cy="923330"/>
          </a:xfrm>
          <a:prstGeom prst="rect">
            <a:avLst/>
          </a:prstGeom>
          <a:noFill/>
        </p:spPr>
        <p:txBody>
          <a:bodyPr wrap="square" rtlCol="0">
            <a:spAutoFit/>
          </a:bodyPr>
          <a:lstStyle/>
          <a:p>
            <a:pPr algn="just"/>
            <a:endParaRPr lang="fr-FR" dirty="0" smtClean="0"/>
          </a:p>
          <a:p>
            <a:pPr algn="just"/>
            <a:r>
              <a:rPr lang="fr-FR" dirty="0" smtClean="0"/>
              <a:t>Afin de permettre d’établir des budgets prévisionnels pour l’équipement des laboratoires actuels ou à venir.</a:t>
            </a:r>
            <a:endParaRPr lang="fr-FR" dirty="0"/>
          </a:p>
        </p:txBody>
      </p:sp>
      <p:sp>
        <p:nvSpPr>
          <p:cNvPr id="10" name="Rectangle 9"/>
          <p:cNvSpPr/>
          <p:nvPr/>
        </p:nvSpPr>
        <p:spPr>
          <a:xfrm>
            <a:off x="1000100" y="1241809"/>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Des équipes pédagogiques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1" name="ZoneTexte 10"/>
          <p:cNvSpPr txBox="1"/>
          <p:nvPr/>
        </p:nvSpPr>
        <p:spPr>
          <a:xfrm>
            <a:off x="1214414" y="1670437"/>
            <a:ext cx="6525938" cy="646331"/>
          </a:xfrm>
          <a:prstGeom prst="rect">
            <a:avLst/>
          </a:prstGeom>
          <a:noFill/>
        </p:spPr>
        <p:txBody>
          <a:bodyPr wrap="square" rtlCol="0">
            <a:spAutoFit/>
          </a:bodyPr>
          <a:lstStyle/>
          <a:p>
            <a:pPr algn="just"/>
            <a:endParaRPr lang="fr-FR" dirty="0" smtClean="0"/>
          </a:p>
          <a:p>
            <a:pPr algn="just"/>
            <a:r>
              <a:rPr lang="fr-FR" dirty="0" smtClean="0"/>
              <a:t>Afin de réfléchir aux futurs équipements de leurs laboratoires.</a:t>
            </a:r>
            <a:endParaRPr lang="fr-FR" dirty="0"/>
          </a:p>
        </p:txBody>
      </p:sp>
      <p:sp>
        <p:nvSpPr>
          <p:cNvPr id="12"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8</a:t>
            </a:fld>
            <a:endParaRPr lang="fr-FR" dirty="0"/>
          </a:p>
        </p:txBody>
      </p:sp>
    </p:spTree>
    <p:extLst>
      <p:ext uri="{BB962C8B-B14F-4D97-AF65-F5344CB8AC3E}">
        <p14:creationId xmlns:p14="http://schemas.microsoft.com/office/powerpoint/2010/main" val="352463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4810" y="642918"/>
            <a:ext cx="1845762" cy="584775"/>
          </a:xfrm>
          <a:prstGeom prst="rect">
            <a:avLst/>
          </a:prstGeom>
        </p:spPr>
        <p:txBody>
          <a:bodyPr wrap="none">
            <a:spAutoFit/>
          </a:bodyPr>
          <a:lstStyle/>
          <a:p>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genèse</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1000100" y="1214422"/>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Qui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8" name="ZoneTexte 7"/>
          <p:cNvSpPr txBox="1"/>
          <p:nvPr/>
        </p:nvSpPr>
        <p:spPr>
          <a:xfrm>
            <a:off x="1214414" y="1643050"/>
            <a:ext cx="6525938" cy="1200329"/>
          </a:xfrm>
          <a:prstGeom prst="rect">
            <a:avLst/>
          </a:prstGeom>
          <a:noFill/>
        </p:spPr>
        <p:txBody>
          <a:bodyPr wrap="square" rtlCol="0">
            <a:spAutoFit/>
          </a:bodyPr>
          <a:lstStyle/>
          <a:p>
            <a:endParaRPr lang="fr-FR" dirty="0" smtClean="0"/>
          </a:p>
          <a:p>
            <a:r>
              <a:rPr lang="fr-FR" dirty="0" smtClean="0"/>
              <a:t>Des enseignants de SI (de pré bac et de classes préparatoires)</a:t>
            </a:r>
            <a:endParaRPr lang="fr-FR" dirty="0"/>
          </a:p>
          <a:p>
            <a:endParaRPr lang="fr-FR" dirty="0"/>
          </a:p>
          <a:p>
            <a:r>
              <a:rPr lang="fr-FR" dirty="0" smtClean="0"/>
              <a:t>Des inspecteurs (IA-</a:t>
            </a:r>
            <a:r>
              <a:rPr lang="fr-FR" dirty="0" err="1" smtClean="0"/>
              <a:t>IPR</a:t>
            </a:r>
            <a:r>
              <a:rPr lang="fr-FR" dirty="0" smtClean="0"/>
              <a:t> et </a:t>
            </a:r>
            <a:r>
              <a:rPr lang="fr-FR" dirty="0" err="1" smtClean="0"/>
              <a:t>IGEN</a:t>
            </a:r>
            <a:r>
              <a:rPr lang="fr-FR" dirty="0" smtClean="0"/>
              <a:t>)</a:t>
            </a:r>
          </a:p>
        </p:txBody>
      </p:sp>
      <p:sp>
        <p:nvSpPr>
          <p:cNvPr id="9" name="Rectangle 8"/>
          <p:cNvSpPr/>
          <p:nvPr/>
        </p:nvSpPr>
        <p:spPr>
          <a:xfrm>
            <a:off x="1000100" y="3168195"/>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Où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0" name="ZoneTexte 9"/>
          <p:cNvSpPr txBox="1"/>
          <p:nvPr/>
        </p:nvSpPr>
        <p:spPr>
          <a:xfrm>
            <a:off x="1214414" y="3596823"/>
            <a:ext cx="6525938" cy="646331"/>
          </a:xfrm>
          <a:prstGeom prst="rect">
            <a:avLst/>
          </a:prstGeom>
          <a:noFill/>
        </p:spPr>
        <p:txBody>
          <a:bodyPr wrap="square" rtlCol="0">
            <a:spAutoFit/>
          </a:bodyPr>
          <a:lstStyle/>
          <a:p>
            <a:endParaRPr lang="fr-FR" dirty="0"/>
          </a:p>
          <a:p>
            <a:r>
              <a:rPr lang="fr-FR" dirty="0" smtClean="0"/>
              <a:t>À Paris</a:t>
            </a:r>
          </a:p>
        </p:txBody>
      </p:sp>
      <p:sp>
        <p:nvSpPr>
          <p:cNvPr id="11" name="Rectangle 10"/>
          <p:cNvSpPr/>
          <p:nvPr/>
        </p:nvSpPr>
        <p:spPr>
          <a:xfrm>
            <a:off x="1000100" y="4656556"/>
            <a:ext cx="7143800" cy="1200329"/>
          </a:xfrm>
          <a:prstGeom prst="rect">
            <a:avLst/>
          </a:prstGeom>
        </p:spPr>
        <p:txBody>
          <a:bodyPr wrap="square">
            <a:spAutoFit/>
          </a:bodyPr>
          <a:lstStyle/>
          <a:p>
            <a:r>
              <a:rPr kumimoji="0" lang="fr-FR" b="1" i="0" u="none" strike="noStrike" cap="none" normalizeH="0" baseline="0" dirty="0" smtClean="0">
                <a:ln>
                  <a:noFill/>
                </a:ln>
                <a:solidFill>
                  <a:srgbClr val="000000"/>
                </a:solidFill>
                <a:effectLst/>
                <a:latin typeface="Arial" pitchFamily="34" charset="0"/>
                <a:ea typeface="Times New Roman" pitchFamily="18" charset="0"/>
              </a:rPr>
              <a:t>Quand ?</a:t>
            </a:r>
          </a:p>
          <a:p>
            <a:endParaRPr lang="fr-FR" b="1" dirty="0">
              <a:solidFill>
                <a:srgbClr val="000000"/>
              </a:solidFill>
              <a:latin typeface="Arial" pitchFamily="34" charset="0"/>
              <a:ea typeface="Times New Roman" pitchFamily="18" charset="0"/>
            </a:endParaRPr>
          </a:p>
          <a:p>
            <a:endParaRPr kumimoji="0" lang="fr-FR" b="1" i="0" u="none" strike="noStrike" cap="none" normalizeH="0" dirty="0" smtClean="0">
              <a:ln>
                <a:noFill/>
              </a:ln>
              <a:solidFill>
                <a:srgbClr val="000000"/>
              </a:solidFill>
              <a:effectLst/>
              <a:latin typeface="Arial" pitchFamily="34" charset="0"/>
              <a:ea typeface="Times New Roman" pitchFamily="18" charset="0"/>
            </a:endParaRPr>
          </a:p>
          <a:p>
            <a:endParaRPr kumimoji="0" lang="fr-FR" b="0" i="0" u="none" strike="noStrike" cap="none" normalizeH="0" dirty="0" smtClean="0">
              <a:ln>
                <a:noFill/>
              </a:ln>
              <a:solidFill>
                <a:srgbClr val="000000"/>
              </a:solidFill>
              <a:effectLst/>
              <a:latin typeface="Arial" pitchFamily="34" charset="0"/>
              <a:ea typeface="Times New Roman" pitchFamily="18" charset="0"/>
            </a:endParaRPr>
          </a:p>
        </p:txBody>
      </p:sp>
      <p:sp>
        <p:nvSpPr>
          <p:cNvPr id="12" name="ZoneTexte 11"/>
          <p:cNvSpPr txBox="1"/>
          <p:nvPr/>
        </p:nvSpPr>
        <p:spPr>
          <a:xfrm>
            <a:off x="1214414" y="5085184"/>
            <a:ext cx="6525938" cy="646331"/>
          </a:xfrm>
          <a:prstGeom prst="rect">
            <a:avLst/>
          </a:prstGeom>
          <a:noFill/>
        </p:spPr>
        <p:txBody>
          <a:bodyPr wrap="square" rtlCol="0">
            <a:spAutoFit/>
          </a:bodyPr>
          <a:lstStyle/>
          <a:p>
            <a:endParaRPr lang="fr-FR" dirty="0"/>
          </a:p>
          <a:p>
            <a:r>
              <a:rPr lang="fr-FR" dirty="0" smtClean="0"/>
              <a:t>Novembre décembre 2011</a:t>
            </a:r>
          </a:p>
        </p:txBody>
      </p:sp>
      <p:sp>
        <p:nvSpPr>
          <p:cNvPr id="13" name="Espace réservé du numéro de diapositive 2"/>
          <p:cNvSpPr>
            <a:spLocks noGrp="1"/>
          </p:cNvSpPr>
          <p:nvPr>
            <p:ph type="sldNum" sz="quarter" idx="12"/>
          </p:nvPr>
        </p:nvSpPr>
        <p:spPr>
          <a:xfrm>
            <a:off x="6553200" y="6520259"/>
            <a:ext cx="2133600" cy="365125"/>
          </a:xfrm>
        </p:spPr>
        <p:txBody>
          <a:bodyPr/>
          <a:lstStyle/>
          <a:p>
            <a:pPr algn="r"/>
            <a:fld id="{291D6C86-4C56-4C53-9A9D-CE9BD38A16C3}" type="slidenum">
              <a:rPr lang="fr-FR" smtClean="0"/>
              <a:pPr algn="r"/>
              <a:t>9</a:t>
            </a:fld>
            <a:endParaRPr lang="fr-FR" dirty="0"/>
          </a:p>
        </p:txBody>
      </p:sp>
    </p:spTree>
    <p:extLst>
      <p:ext uri="{BB962C8B-B14F-4D97-AF65-F5344CB8AC3E}">
        <p14:creationId xmlns:p14="http://schemas.microsoft.com/office/powerpoint/2010/main" val="1407404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1076</Words>
  <Application>Microsoft Office PowerPoint</Application>
  <PresentationFormat>Affichage à l'écran (4:3)</PresentationFormat>
  <Paragraphs>260</Paragraphs>
  <Slides>19</Slides>
  <Notes>19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Feuille de calcul prenant en charge les macros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Samuel VIOLLIN</dc:creator>
  <cp:lastModifiedBy>Jean-Luc Massey</cp:lastModifiedBy>
  <cp:revision>72</cp:revision>
  <cp:lastPrinted>2012-03-26T20:42:58Z</cp:lastPrinted>
  <dcterms:created xsi:type="dcterms:W3CDTF">2011-03-20T15:26:50Z</dcterms:created>
  <dcterms:modified xsi:type="dcterms:W3CDTF">2012-03-26T20:43:27Z</dcterms:modified>
</cp:coreProperties>
</file>