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0" r:id="rId3"/>
    <p:sldMasterId id="2147483651" r:id="rId4"/>
    <p:sldMasterId id="2147483652" r:id="rId5"/>
  </p:sldMasterIdLst>
  <p:notesMasterIdLst>
    <p:notesMasterId r:id="rId26"/>
  </p:notesMasterIdLst>
  <p:handoutMasterIdLst>
    <p:handoutMasterId r:id="rId27"/>
  </p:handoutMasterIdLst>
  <p:sldIdLst>
    <p:sldId id="256" r:id="rId6"/>
    <p:sldId id="289" r:id="rId7"/>
    <p:sldId id="260" r:id="rId8"/>
    <p:sldId id="270" r:id="rId9"/>
    <p:sldId id="271" r:id="rId10"/>
    <p:sldId id="272" r:id="rId11"/>
    <p:sldId id="279" r:id="rId12"/>
    <p:sldId id="286" r:id="rId13"/>
    <p:sldId id="276" r:id="rId14"/>
    <p:sldId id="285" r:id="rId15"/>
    <p:sldId id="288" r:id="rId16"/>
    <p:sldId id="277" r:id="rId17"/>
    <p:sldId id="283" r:id="rId18"/>
    <p:sldId id="280" r:id="rId19"/>
    <p:sldId id="287" r:id="rId20"/>
    <p:sldId id="273" r:id="rId21"/>
    <p:sldId id="284" r:id="rId22"/>
    <p:sldId id="278" r:id="rId23"/>
    <p:sldId id="265" r:id="rId24"/>
    <p:sldId id="282" r:id="rId25"/>
  </p:sldIdLst>
  <p:sldSz cx="9144000" cy="6858000" type="screen4x3"/>
  <p:notesSz cx="6858000" cy="1001236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99"/>
    <a:srgbClr val="FFCC00"/>
    <a:srgbClr val="FF3300"/>
    <a:srgbClr val="00FF00"/>
    <a:srgbClr val="008000"/>
    <a:srgbClr val="FF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5106" autoAdjust="0"/>
  </p:normalViewPr>
  <p:slideViewPr>
    <p:cSldViewPr snapToGrid="0">
      <p:cViewPr>
        <p:scale>
          <a:sx n="100" d="100"/>
          <a:sy n="10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78" y="-96"/>
      </p:cViewPr>
      <p:guideLst>
        <p:guide orient="horz" pos="315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0713"/>
            <a:ext cx="297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B926886-9493-4F5E-BE5B-02DB3CA285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288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0888"/>
            <a:ext cx="5005388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150"/>
            <a:ext cx="5486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0713"/>
            <a:ext cx="297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A65C842-C3EC-464C-A24D-F8011D8013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74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8723EA-475B-4950-B551-370EA0A80CA8}" type="slidenum">
              <a:rPr lang="fr-FR" sz="1200" b="0">
                <a:solidFill>
                  <a:schemeClr val="tx1"/>
                </a:solidFill>
              </a:rPr>
              <a:pPr eaLnBrk="1" hangingPunct="1"/>
              <a:t>4</a:t>
            </a:fld>
            <a:endParaRPr lang="fr-FR" sz="1200" b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860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3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194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502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371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615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288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53206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795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153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241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54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222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8954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8285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824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23F1-75BD-4E09-A8B1-EC63E02BD67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295289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628F-9D0B-492F-8701-A2B88B85540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902571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81AD-88B8-4E92-96C6-A2976C95599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457603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3B65-2EC3-4CC1-9C08-31DA3D2402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755933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948C-B57D-45F7-ACC4-AEFF556270A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256141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781995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EA5A-85B0-441A-BDB4-016AEECC989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536487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F025-3896-4194-BA17-EB137804315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01146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EDE5-FA03-48A4-9E06-AB1F34B8623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758335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1522-39B7-4705-8CF7-9E933E6B9CE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020912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C1DF-4307-4B0F-AB40-31F2B80BF82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022347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A6C3-198E-4DCB-B874-8A27CF7F4B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4676726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B48B8-CE38-46CD-9B77-FA15FE7937D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310087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F53D-9EC4-49DC-901A-6138BE07602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953209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3C0F-0242-41BB-8013-02FDE532251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074942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7527-E972-4432-89A0-1C3F1AE83B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69190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0048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76B9-647C-4DDD-8FDD-7A06764D5B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877054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2787-09EA-48BA-B93C-B4F6DF530EE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71365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D631-DB8C-4590-8F0D-CCD6E6022C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880537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656E-7E3A-4E66-8879-79F6781EC9D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2074543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FFF4-5AFA-480D-B4BE-F411E080049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330174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144F0-07A1-4A6B-89E8-ADB0A5D716B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5785580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1638" y="95250"/>
            <a:ext cx="2212975" cy="6213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95250"/>
            <a:ext cx="6491288" cy="6213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E547-B4D9-4FB2-8E6C-B9DCE1E4F71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806085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7979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0764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98670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4967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6572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4318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7819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8865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95287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846306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0004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292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64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449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247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7375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0" y="0"/>
            <a:ext cx="73866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  <a:alpha val="65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vert270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Rénovation de l’enseignement spécifique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des sciences de l’ingénieur</a:t>
            </a:r>
          </a:p>
        </p:txBody>
      </p:sp>
      <p:sp>
        <p:nvSpPr>
          <p:cNvPr id="1027" name="ZoneTexte 8"/>
          <p:cNvSpPr txBox="1">
            <a:spLocks noChangeArrowheads="1"/>
          </p:cNvSpPr>
          <p:nvPr userDrawn="1"/>
        </p:nvSpPr>
        <p:spPr bwMode="auto">
          <a:xfrm>
            <a:off x="2000250" y="6581775"/>
            <a:ext cx="614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PNF enseignement spécifique des sciences de l’ingénieur           Paris   27 mars 2012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36600" y="0"/>
            <a:ext cx="8407400" cy="5191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>
                <a:solidFill>
                  <a:srgbClr val="000099"/>
                </a:solidFill>
                <a:latin typeface="Calibri" pitchFamily="34" charset="0"/>
              </a:rPr>
              <a:t>Développer une séquence pédagogique</a:t>
            </a:r>
          </a:p>
        </p:txBody>
      </p:sp>
      <p:pic>
        <p:nvPicPr>
          <p:cNvPr id="1029" name="Picture 9" descr="logo_20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6667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ANd9GcTorHmyuHjs3T9t_6mK3vqMpbu3yjXGIMNOWiRjQae096-R2dg1IVpn64r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0" y="0"/>
            <a:ext cx="73866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  <a:alpha val="65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vert270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Rénovation de l’enseignement spécifique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des sciences de l’ingénieur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422246" y="79375"/>
            <a:ext cx="8715404" cy="584775"/>
          </a:xfrm>
          <a:prstGeom prst="rect">
            <a:avLst/>
          </a:prstGeom>
          <a:solidFill>
            <a:srgbClr val="92F1F6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Thème  exposé</a:t>
            </a:r>
          </a:p>
        </p:txBody>
      </p:sp>
      <p:sp>
        <p:nvSpPr>
          <p:cNvPr id="2052" name="ZoneTexte 8"/>
          <p:cNvSpPr txBox="1">
            <a:spLocks noChangeArrowheads="1"/>
          </p:cNvSpPr>
          <p:nvPr userDrawn="1"/>
        </p:nvSpPr>
        <p:spPr bwMode="auto">
          <a:xfrm>
            <a:off x="2000250" y="6581775"/>
            <a:ext cx="614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PNF enseignement spécifique des sciences de l’ingénieur           Paris   27 mars 2012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14810" y="642918"/>
            <a:ext cx="1281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Titre 1</a:t>
            </a:r>
          </a:p>
        </p:txBody>
      </p:sp>
      <p:sp>
        <p:nvSpPr>
          <p:cNvPr id="2054" name="Rectangle 5"/>
          <p:cNvSpPr>
            <a:spLocks noChangeArrowheads="1"/>
          </p:cNvSpPr>
          <p:nvPr userDrawn="1"/>
        </p:nvSpPr>
        <p:spPr bwMode="auto">
          <a:xfrm>
            <a:off x="1000125" y="1214438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fr-FR" sz="1800">
                <a:solidFill>
                  <a:srgbClr val="000000"/>
                </a:solidFill>
                <a:cs typeface="Times New Roman" pitchFamily="18" charset="0"/>
              </a:rPr>
              <a:t>Titre 2</a:t>
            </a:r>
          </a:p>
          <a:p>
            <a:pPr algn="l"/>
            <a:endParaRPr lang="fr-FR" sz="1800">
              <a:solidFill>
                <a:srgbClr val="000000"/>
              </a:solidFill>
              <a:cs typeface="Times New Roman" pitchFamily="18" charset="0"/>
            </a:endParaRPr>
          </a:p>
          <a:p>
            <a:pPr algn="l"/>
            <a:endParaRPr lang="fr-FR" sz="1800">
              <a:solidFill>
                <a:srgbClr val="000000"/>
              </a:solidFill>
              <a:cs typeface="Times New Roman" pitchFamily="18" charset="0"/>
            </a:endParaRPr>
          </a:p>
          <a:p>
            <a:pPr algn="l"/>
            <a:endParaRPr lang="fr-FR" sz="18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itle-Bar"/>
          <p:cNvPicPr>
            <a:picLocks noChangeAspect="1" noChangeArrowheads="1"/>
          </p:cNvPicPr>
          <p:nvPr/>
        </p:nvPicPr>
        <p:blipFill>
          <a:blip r:embed="rId14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913"/>
            <a:ext cx="87328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5A0BB818-4FBF-469E-81FC-693A47DD60D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6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95250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453188"/>
            <a:ext cx="70564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453188"/>
            <a:ext cx="4429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6CAD6312-0B77-47E7-BB8A-3AE11347102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 b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512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Beyond Bullet Points</a:t>
            </a:r>
          </a:p>
        </p:txBody>
      </p:sp>
      <p:sp>
        <p:nvSpPr>
          <p:cNvPr id="4813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Slides</a:t>
            </a:r>
          </a:p>
        </p:txBody>
      </p:sp>
      <p:sp>
        <p:nvSpPr>
          <p:cNvPr id="4813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Training</a:t>
            </a:r>
          </a:p>
        </p:txBody>
      </p:sp>
      <p:pic>
        <p:nvPicPr>
          <p:cNvPr id="5131" name="Picture 11" descr="b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It’s not the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design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of your template, it’s what you 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do with it</a:t>
            </a:r>
            <a:r>
              <a:rPr lang="en-GB" sz="2100" b="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http://www.conseils-store.com/img/on-x/store-on-x-coffre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27.jpeg"/><Relationship Id="rId9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474788" y="1981200"/>
            <a:ext cx="8353425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Introduction: </a:t>
            </a:r>
            <a:r>
              <a:rPr lang="fr-FR" sz="1400" b="0">
                <a:solidFill>
                  <a:srgbClr val="000099"/>
                </a:solidFill>
                <a:latin typeface="Calibri" pitchFamily="34" charset="0"/>
              </a:rPr>
              <a:t>Vision de l’enseignement des Sciences de l’Ingénieur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Démarche – Méthodes de recherche – Outils de recherche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Chronologie d’une séquence</a:t>
            </a:r>
          </a:p>
          <a:p>
            <a:pPr lvl="2"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Activités</a:t>
            </a:r>
          </a:p>
          <a:p>
            <a:pPr lvl="4"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663300"/>
                </a:solidFill>
                <a:latin typeface="Calibri" pitchFamily="34" charset="0"/>
              </a:rPr>
              <a:t> Séquence 2</a:t>
            </a:r>
          </a:p>
          <a:p>
            <a:pPr lvl="4"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663300"/>
                </a:solidFill>
                <a:latin typeface="Calibri" pitchFamily="34" charset="0"/>
              </a:rPr>
              <a:t> Séquence 3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Organisation – Fonctionnement – Répartition des tâches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Matériel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Synthèse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 Evaluation</a:t>
            </a:r>
          </a:p>
        </p:txBody>
      </p:sp>
      <p:sp>
        <p:nvSpPr>
          <p:cNvPr id="6147" name="WordArt 11"/>
          <p:cNvSpPr>
            <a:spLocks noChangeArrowheads="1" noChangeShapeType="1" noTextEdit="1"/>
          </p:cNvSpPr>
          <p:nvPr/>
        </p:nvSpPr>
        <p:spPr bwMode="auto">
          <a:xfrm>
            <a:off x="3948113" y="966788"/>
            <a:ext cx="169227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Sommaire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93750" y="1141413"/>
            <a:ext cx="1439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rgbClr val="000099"/>
                </a:solidFill>
                <a:latin typeface="Calibri" pitchFamily="34" charset="0"/>
              </a:rPr>
              <a:t>Séquence 2</a:t>
            </a:r>
          </a:p>
        </p:txBody>
      </p:sp>
      <p:sp>
        <p:nvSpPr>
          <p:cNvPr id="15363" name="Text Box 90"/>
          <p:cNvSpPr txBox="1">
            <a:spLocks noChangeArrowheads="1"/>
          </p:cNvSpPr>
          <p:nvPr/>
        </p:nvSpPr>
        <p:spPr bwMode="auto">
          <a:xfrm>
            <a:off x="838200" y="1524000"/>
            <a:ext cx="850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Problématique:    Quels sont les moyens mis en œuvre pour transformer l’énergie?</a:t>
            </a:r>
          </a:p>
        </p:txBody>
      </p:sp>
      <p:sp>
        <p:nvSpPr>
          <p:cNvPr id="15364" name="Text Box 91"/>
          <p:cNvSpPr txBox="1">
            <a:spLocks noChangeArrowheads="1"/>
          </p:cNvSpPr>
          <p:nvPr/>
        </p:nvSpPr>
        <p:spPr bwMode="auto">
          <a:xfrm>
            <a:off x="1063625" y="1814513"/>
            <a:ext cx="80803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400" u="sng">
                <a:solidFill>
                  <a:schemeClr val="tx1"/>
                </a:solidFill>
                <a:latin typeface="Calibri" pitchFamily="34" charset="0"/>
              </a:rPr>
              <a:t>Problèmes techniques: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fr-FR" sz="1400" i="1">
                <a:solidFill>
                  <a:schemeClr val="tx1"/>
                </a:solidFill>
                <a:latin typeface="Calibri" pitchFamily="34" charset="0"/>
              </a:rPr>
              <a:t>Comment transmettre un effort et un mouvement?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400" i="1">
                <a:solidFill>
                  <a:schemeClr val="tx1"/>
                </a:solidFill>
                <a:latin typeface="Calibri" pitchFamily="34" charset="0"/>
              </a:rPr>
              <a:t>		Comment transformer l’énergie électrique?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400" i="1">
                <a:solidFill>
                  <a:schemeClr val="tx1"/>
                </a:solidFill>
                <a:latin typeface="Calibri" pitchFamily="34" charset="0"/>
              </a:rPr>
              <a:t>		Comment contrôler l’énergie électrique transformée?</a:t>
            </a:r>
          </a:p>
        </p:txBody>
      </p:sp>
      <p:sp>
        <p:nvSpPr>
          <p:cNvPr id="15365" name="WordArt 162"/>
          <p:cNvSpPr>
            <a:spLocks noChangeArrowheads="1" noChangeShapeType="1" noTextEdit="1"/>
          </p:cNvSpPr>
          <p:nvPr/>
        </p:nvSpPr>
        <p:spPr bwMode="auto">
          <a:xfrm>
            <a:off x="2030413" y="719138"/>
            <a:ext cx="57181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Chronologie d'une séquence</a:t>
            </a:r>
          </a:p>
        </p:txBody>
      </p:sp>
      <p:sp>
        <p:nvSpPr>
          <p:cNvPr id="15366" name="Text Box 165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10 / 20</a:t>
            </a:r>
          </a:p>
        </p:txBody>
      </p:sp>
      <p:sp>
        <p:nvSpPr>
          <p:cNvPr id="15367" name="Text Box 166"/>
          <p:cNvSpPr txBox="1">
            <a:spLocks noChangeArrowheads="1"/>
          </p:cNvSpPr>
          <p:nvPr/>
        </p:nvSpPr>
        <p:spPr bwMode="auto">
          <a:xfrm>
            <a:off x="438150" y="4886325"/>
            <a:ext cx="1466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>
                <a:solidFill>
                  <a:schemeClr val="tx1"/>
                </a:solidFill>
                <a:latin typeface="Calibri" pitchFamily="34" charset="0"/>
              </a:rPr>
              <a:t>Activation</a:t>
            </a:r>
          </a:p>
        </p:txBody>
      </p:sp>
      <p:grpSp>
        <p:nvGrpSpPr>
          <p:cNvPr id="15368" name="Group 176"/>
          <p:cNvGrpSpPr>
            <a:grpSpLocks/>
          </p:cNvGrpSpPr>
          <p:nvPr/>
        </p:nvGrpSpPr>
        <p:grpSpPr bwMode="auto">
          <a:xfrm>
            <a:off x="796925" y="3286125"/>
            <a:ext cx="8204200" cy="2908300"/>
            <a:chOff x="502" y="2070"/>
            <a:chExt cx="5168" cy="1832"/>
          </a:xfrm>
        </p:grpSpPr>
        <p:sp>
          <p:nvSpPr>
            <p:cNvPr id="15369" name="Line 96"/>
            <p:cNvSpPr>
              <a:spLocks noChangeShapeType="1"/>
            </p:cNvSpPr>
            <p:nvPr/>
          </p:nvSpPr>
          <p:spPr bwMode="auto">
            <a:xfrm>
              <a:off x="640" y="2070"/>
              <a:ext cx="5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0" name="Text Box 119"/>
            <p:cNvSpPr txBox="1">
              <a:spLocks noChangeArrowheads="1"/>
            </p:cNvSpPr>
            <p:nvPr/>
          </p:nvSpPr>
          <p:spPr bwMode="auto">
            <a:xfrm>
              <a:off x="2949" y="2122"/>
              <a:ext cx="6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400">
                  <a:solidFill>
                    <a:schemeClr val="tx1"/>
                  </a:solidFill>
                </a:rPr>
                <a:t>Activités:</a:t>
              </a:r>
            </a:p>
          </p:txBody>
        </p:sp>
        <p:sp>
          <p:nvSpPr>
            <p:cNvPr id="15371" name="Text Box 120"/>
            <p:cNvSpPr txBox="1">
              <a:spLocks noChangeArrowheads="1"/>
            </p:cNvSpPr>
            <p:nvPr/>
          </p:nvSpPr>
          <p:spPr bwMode="auto">
            <a:xfrm>
              <a:off x="3560" y="2089"/>
              <a:ext cx="1288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000" i="1">
                  <a:solidFill>
                    <a:schemeClr val="tx1"/>
                  </a:solidFill>
                </a:rPr>
                <a:t>EQ1: Pilote TP32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fr-FR" sz="1000" i="1">
                  <a:solidFill>
                    <a:schemeClr val="tx1"/>
                  </a:solidFill>
                </a:rPr>
                <a:t>EQ2: Robot Tondeur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fr-FR" sz="1000" i="1">
                  <a:solidFill>
                    <a:schemeClr val="tx1"/>
                  </a:solidFill>
                </a:rPr>
                <a:t>EQ3: Volant à retour de force</a:t>
              </a:r>
            </a:p>
            <a:p>
              <a:pPr algn="l" eaLnBrk="1" hangingPunct="1">
                <a:spcBef>
                  <a:spcPct val="50000"/>
                </a:spcBef>
              </a:pPr>
              <a:endParaRPr lang="fr-FR" sz="1200" b="0" i="1">
                <a:solidFill>
                  <a:schemeClr val="tx1"/>
                </a:solidFill>
              </a:endParaRPr>
            </a:p>
          </p:txBody>
        </p:sp>
        <p:grpSp>
          <p:nvGrpSpPr>
            <p:cNvPr id="15372" name="Group 175"/>
            <p:cNvGrpSpPr>
              <a:grpSpLocks/>
            </p:cNvGrpSpPr>
            <p:nvPr/>
          </p:nvGrpSpPr>
          <p:grpSpPr bwMode="auto">
            <a:xfrm>
              <a:off x="560" y="2538"/>
              <a:ext cx="5110" cy="1364"/>
              <a:chOff x="560" y="2538"/>
              <a:chExt cx="5110" cy="1364"/>
            </a:xfrm>
          </p:grpSpPr>
          <p:sp>
            <p:nvSpPr>
              <p:cNvPr id="15374" name="AutoShape 103"/>
              <p:cNvSpPr>
                <a:spLocks noChangeArrowheads="1"/>
              </p:cNvSpPr>
              <p:nvPr/>
            </p:nvSpPr>
            <p:spPr bwMode="auto">
              <a:xfrm>
                <a:off x="565" y="2538"/>
                <a:ext cx="5105" cy="1218"/>
              </a:xfrm>
              <a:prstGeom prst="rightArrow">
                <a:avLst>
                  <a:gd name="adj1" fmla="val 40685"/>
                  <a:gd name="adj2" fmla="val 1313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75" name="Rectangle 106"/>
              <p:cNvSpPr>
                <a:spLocks noChangeArrowheads="1"/>
              </p:cNvSpPr>
              <p:nvPr/>
            </p:nvSpPr>
            <p:spPr bwMode="auto">
              <a:xfrm>
                <a:off x="560" y="2897"/>
                <a:ext cx="352" cy="50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76" name="Rectangle 107"/>
              <p:cNvSpPr>
                <a:spLocks noChangeArrowheads="1"/>
              </p:cNvSpPr>
              <p:nvPr/>
            </p:nvSpPr>
            <p:spPr bwMode="auto">
              <a:xfrm>
                <a:off x="908" y="2896"/>
                <a:ext cx="3385" cy="50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77" name="Rectangle 108"/>
              <p:cNvSpPr>
                <a:spLocks noChangeArrowheads="1"/>
              </p:cNvSpPr>
              <p:nvPr/>
            </p:nvSpPr>
            <p:spPr bwMode="auto">
              <a:xfrm>
                <a:off x="4899" y="2896"/>
                <a:ext cx="595" cy="50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78" name="Rectangle 109"/>
              <p:cNvSpPr>
                <a:spLocks noChangeArrowheads="1"/>
              </p:cNvSpPr>
              <p:nvPr/>
            </p:nvSpPr>
            <p:spPr bwMode="auto">
              <a:xfrm>
                <a:off x="4293" y="2896"/>
                <a:ext cx="337" cy="501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79" name="Rectangle 110"/>
              <p:cNvSpPr>
                <a:spLocks noChangeArrowheads="1"/>
              </p:cNvSpPr>
              <p:nvPr/>
            </p:nvSpPr>
            <p:spPr bwMode="auto">
              <a:xfrm>
                <a:off x="4621" y="2896"/>
                <a:ext cx="281" cy="501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0" name="Rectangle 111"/>
              <p:cNvSpPr>
                <a:spLocks noChangeArrowheads="1"/>
              </p:cNvSpPr>
              <p:nvPr/>
            </p:nvSpPr>
            <p:spPr bwMode="auto">
              <a:xfrm>
                <a:off x="5230" y="3171"/>
                <a:ext cx="264" cy="225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1" name="Rectangle 112"/>
              <p:cNvSpPr>
                <a:spLocks noChangeArrowheads="1"/>
              </p:cNvSpPr>
              <p:nvPr/>
            </p:nvSpPr>
            <p:spPr bwMode="auto">
              <a:xfrm>
                <a:off x="2359" y="2896"/>
                <a:ext cx="242" cy="503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2" name="Rectangle 113"/>
              <p:cNvSpPr>
                <a:spLocks noChangeArrowheads="1"/>
              </p:cNvSpPr>
              <p:nvPr/>
            </p:nvSpPr>
            <p:spPr bwMode="auto">
              <a:xfrm>
                <a:off x="3128" y="2896"/>
                <a:ext cx="249" cy="502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3" name="Text Box 114"/>
              <p:cNvSpPr txBox="1">
                <a:spLocks noChangeArrowheads="1"/>
              </p:cNvSpPr>
              <p:nvPr/>
            </p:nvSpPr>
            <p:spPr bwMode="auto">
              <a:xfrm>
                <a:off x="4163" y="3478"/>
                <a:ext cx="692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900">
                    <a:solidFill>
                      <a:schemeClr val="tx1"/>
                    </a:solidFill>
                    <a:latin typeface="Calibri" pitchFamily="34" charset="0"/>
                  </a:rPr>
                  <a:t>Préparation</a:t>
                </a: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fr-FR" sz="900">
                    <a:solidFill>
                      <a:schemeClr val="tx1"/>
                    </a:solidFill>
                    <a:latin typeface="Calibri" pitchFamily="34" charset="0"/>
                  </a:rPr>
                  <a:t>Soutenance</a:t>
                </a:r>
              </a:p>
            </p:txBody>
          </p:sp>
          <p:sp>
            <p:nvSpPr>
              <p:cNvPr id="15384" name="Text Box 115"/>
              <p:cNvSpPr txBox="1">
                <a:spLocks noChangeArrowheads="1"/>
              </p:cNvSpPr>
              <p:nvPr/>
            </p:nvSpPr>
            <p:spPr bwMode="auto">
              <a:xfrm>
                <a:off x="4623" y="3466"/>
                <a:ext cx="6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000">
                    <a:solidFill>
                      <a:schemeClr val="tx1"/>
                    </a:solidFill>
                    <a:latin typeface="Calibri" pitchFamily="34" charset="0"/>
                  </a:rPr>
                  <a:t>Soutenance</a:t>
                </a:r>
              </a:p>
            </p:txBody>
          </p:sp>
          <p:sp>
            <p:nvSpPr>
              <p:cNvPr id="15385" name="Line 116"/>
              <p:cNvSpPr>
                <a:spLocks noChangeShapeType="1"/>
              </p:cNvSpPr>
              <p:nvPr/>
            </p:nvSpPr>
            <p:spPr bwMode="auto">
              <a:xfrm>
                <a:off x="4710" y="3305"/>
                <a:ext cx="75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6" name="Line 117"/>
              <p:cNvSpPr>
                <a:spLocks noChangeShapeType="1"/>
              </p:cNvSpPr>
              <p:nvPr/>
            </p:nvSpPr>
            <p:spPr bwMode="auto">
              <a:xfrm flipV="1">
                <a:off x="4353" y="3090"/>
                <a:ext cx="134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7" name="Text Box 118"/>
              <p:cNvSpPr txBox="1">
                <a:spLocks noChangeArrowheads="1"/>
              </p:cNvSpPr>
              <p:nvPr/>
            </p:nvSpPr>
            <p:spPr bwMode="auto">
              <a:xfrm>
                <a:off x="4933" y="2983"/>
                <a:ext cx="58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200">
                    <a:latin typeface="Calibri" pitchFamily="34" charset="0"/>
                  </a:rPr>
                  <a:t>Synthèse</a:t>
                </a:r>
              </a:p>
            </p:txBody>
          </p:sp>
          <p:sp>
            <p:nvSpPr>
              <p:cNvPr id="15388" name="AutoShape 121"/>
              <p:cNvSpPr>
                <a:spLocks/>
              </p:cNvSpPr>
              <p:nvPr/>
            </p:nvSpPr>
            <p:spPr bwMode="auto">
              <a:xfrm rot="5400000">
                <a:off x="1204" y="2203"/>
                <a:ext cx="56" cy="1206"/>
              </a:xfrm>
              <a:prstGeom prst="leftBracket">
                <a:avLst>
                  <a:gd name="adj" fmla="val 179464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9" name="Text Box 122"/>
              <p:cNvSpPr txBox="1">
                <a:spLocks noChangeArrowheads="1"/>
              </p:cNvSpPr>
              <p:nvPr/>
            </p:nvSpPr>
            <p:spPr bwMode="auto">
              <a:xfrm>
                <a:off x="1117" y="2607"/>
                <a:ext cx="5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hlink"/>
                    </a:solidFill>
                  </a:rPr>
                  <a:t>S1</a:t>
                </a:r>
              </a:p>
            </p:txBody>
          </p:sp>
          <p:sp>
            <p:nvSpPr>
              <p:cNvPr id="15390" name="AutoShape 123"/>
              <p:cNvSpPr>
                <a:spLocks/>
              </p:cNvSpPr>
              <p:nvPr/>
            </p:nvSpPr>
            <p:spPr bwMode="auto">
              <a:xfrm rot="5400000">
                <a:off x="2614" y="2051"/>
                <a:ext cx="47" cy="1488"/>
              </a:xfrm>
              <a:prstGeom prst="leftBracket">
                <a:avLst>
                  <a:gd name="adj" fmla="val 263830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91" name="AutoShape 124"/>
              <p:cNvSpPr>
                <a:spLocks/>
              </p:cNvSpPr>
              <p:nvPr/>
            </p:nvSpPr>
            <p:spPr bwMode="auto">
              <a:xfrm rot="5400000">
                <a:off x="3945" y="2232"/>
                <a:ext cx="63" cy="1116"/>
              </a:xfrm>
              <a:prstGeom prst="leftBracket">
                <a:avLst>
                  <a:gd name="adj" fmla="val 147619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92" name="Text Box 125"/>
              <p:cNvSpPr txBox="1">
                <a:spLocks noChangeArrowheads="1"/>
              </p:cNvSpPr>
              <p:nvPr/>
            </p:nvSpPr>
            <p:spPr bwMode="auto">
              <a:xfrm>
                <a:off x="2508" y="2607"/>
                <a:ext cx="5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hlink"/>
                    </a:solidFill>
                  </a:rPr>
                  <a:t>S2</a:t>
                </a:r>
              </a:p>
            </p:txBody>
          </p:sp>
          <p:sp>
            <p:nvSpPr>
              <p:cNvPr id="15393" name="Text Box 126"/>
              <p:cNvSpPr txBox="1">
                <a:spLocks noChangeArrowheads="1"/>
              </p:cNvSpPr>
              <p:nvPr/>
            </p:nvSpPr>
            <p:spPr bwMode="auto">
              <a:xfrm>
                <a:off x="3843" y="2607"/>
                <a:ext cx="51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hlink"/>
                    </a:solidFill>
                  </a:rPr>
                  <a:t>S3</a:t>
                </a:r>
              </a:p>
            </p:txBody>
          </p:sp>
          <p:sp>
            <p:nvSpPr>
              <p:cNvPr id="15394" name="AutoShape 127"/>
              <p:cNvSpPr>
                <a:spLocks/>
              </p:cNvSpPr>
              <p:nvPr/>
            </p:nvSpPr>
            <p:spPr bwMode="auto">
              <a:xfrm rot="5400000">
                <a:off x="5003" y="2327"/>
                <a:ext cx="40" cy="915"/>
              </a:xfrm>
              <a:prstGeom prst="leftBracket">
                <a:avLst>
                  <a:gd name="adj" fmla="val 190625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95" name="Text Box 128"/>
              <p:cNvSpPr txBox="1">
                <a:spLocks noChangeArrowheads="1"/>
              </p:cNvSpPr>
              <p:nvPr/>
            </p:nvSpPr>
            <p:spPr bwMode="auto">
              <a:xfrm>
                <a:off x="4941" y="2620"/>
                <a:ext cx="51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hlink"/>
                    </a:solidFill>
                  </a:rPr>
                  <a:t>S4</a:t>
                </a:r>
              </a:p>
            </p:txBody>
          </p:sp>
          <p:sp>
            <p:nvSpPr>
              <p:cNvPr id="15396" name="Oval 129"/>
              <p:cNvSpPr>
                <a:spLocks noChangeArrowheads="1"/>
              </p:cNvSpPr>
              <p:nvPr/>
            </p:nvSpPr>
            <p:spPr bwMode="auto">
              <a:xfrm>
                <a:off x="961" y="2932"/>
                <a:ext cx="186" cy="17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97" name="Oval 130"/>
              <p:cNvSpPr>
                <a:spLocks noChangeArrowheads="1"/>
              </p:cNvSpPr>
              <p:nvPr/>
            </p:nvSpPr>
            <p:spPr bwMode="auto">
              <a:xfrm>
                <a:off x="1963" y="2926"/>
                <a:ext cx="186" cy="17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15398" name="Picture 13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" y="3689"/>
                <a:ext cx="1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99" name="Picture 1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8" y="3731"/>
                <a:ext cx="166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00" name="Picture 13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" y="3725"/>
                <a:ext cx="1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01" name="Picture 13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" y="3731"/>
                <a:ext cx="165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02" name="Picture 13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8" y="3691"/>
                <a:ext cx="165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03" name="Picture 14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" y="3452"/>
                <a:ext cx="13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404" name="Line 143"/>
              <p:cNvSpPr>
                <a:spLocks noChangeShapeType="1"/>
              </p:cNvSpPr>
              <p:nvPr/>
            </p:nvSpPr>
            <p:spPr bwMode="auto">
              <a:xfrm>
                <a:off x="1287" y="2905"/>
                <a:ext cx="0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05" name="Line 145"/>
              <p:cNvSpPr>
                <a:spLocks noChangeShapeType="1"/>
              </p:cNvSpPr>
              <p:nvPr/>
            </p:nvSpPr>
            <p:spPr bwMode="auto">
              <a:xfrm>
                <a:off x="2612" y="2900"/>
                <a:ext cx="0" cy="6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06" name="Line 146"/>
              <p:cNvSpPr>
                <a:spLocks noChangeShapeType="1"/>
              </p:cNvSpPr>
              <p:nvPr/>
            </p:nvSpPr>
            <p:spPr bwMode="auto">
              <a:xfrm>
                <a:off x="3386" y="2899"/>
                <a:ext cx="0" cy="6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07" name="Line 147"/>
              <p:cNvSpPr>
                <a:spLocks noChangeShapeType="1"/>
              </p:cNvSpPr>
              <p:nvPr/>
            </p:nvSpPr>
            <p:spPr bwMode="auto">
              <a:xfrm>
                <a:off x="3991" y="2898"/>
                <a:ext cx="0" cy="6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08" name="Rectangle 148"/>
              <p:cNvSpPr>
                <a:spLocks noChangeArrowheads="1"/>
              </p:cNvSpPr>
              <p:nvPr/>
            </p:nvSpPr>
            <p:spPr bwMode="auto">
              <a:xfrm>
                <a:off x="1617" y="2896"/>
                <a:ext cx="242" cy="502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15409" name="Picture 14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3444"/>
                <a:ext cx="135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0" name="Picture 15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7" y="3450"/>
                <a:ext cx="135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1" name="Picture 15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4" y="3460"/>
                <a:ext cx="135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2" name="Picture 15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5" y="3441"/>
                <a:ext cx="124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3" name="Picture 1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448"/>
                <a:ext cx="124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4" name="Picture 15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" y="3460"/>
                <a:ext cx="12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415" name="Oval 155"/>
              <p:cNvSpPr>
                <a:spLocks noChangeArrowheads="1"/>
              </p:cNvSpPr>
              <p:nvPr/>
            </p:nvSpPr>
            <p:spPr bwMode="auto">
              <a:xfrm>
                <a:off x="3763" y="2914"/>
                <a:ext cx="186" cy="17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6" name="Rectangle 156"/>
              <p:cNvSpPr>
                <a:spLocks noChangeArrowheads="1"/>
              </p:cNvSpPr>
              <p:nvPr/>
            </p:nvSpPr>
            <p:spPr bwMode="auto">
              <a:xfrm>
                <a:off x="3004" y="2898"/>
                <a:ext cx="136" cy="500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7" name="Text Box 157"/>
              <p:cNvSpPr txBox="1">
                <a:spLocks noChangeArrowheads="1"/>
              </p:cNvSpPr>
              <p:nvPr/>
            </p:nvSpPr>
            <p:spPr bwMode="auto">
              <a:xfrm>
                <a:off x="3051" y="3583"/>
                <a:ext cx="9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fr-FR" sz="1000">
                    <a:solidFill>
                      <a:schemeClr val="tx1"/>
                    </a:solidFill>
                    <a:latin typeface="Calibri" pitchFamily="34" charset="0"/>
                  </a:rPr>
                  <a:t>Bilan 1</a:t>
                </a:r>
              </a:p>
            </p:txBody>
          </p:sp>
          <p:sp>
            <p:nvSpPr>
              <p:cNvPr id="15418" name="Oval 158"/>
              <p:cNvSpPr>
                <a:spLocks noChangeArrowheads="1"/>
              </p:cNvSpPr>
              <p:nvPr/>
            </p:nvSpPr>
            <p:spPr bwMode="auto">
              <a:xfrm>
                <a:off x="3056" y="3586"/>
                <a:ext cx="338" cy="1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9" name="Line 159"/>
              <p:cNvSpPr>
                <a:spLocks noChangeShapeType="1"/>
              </p:cNvSpPr>
              <p:nvPr/>
            </p:nvSpPr>
            <p:spPr bwMode="auto">
              <a:xfrm flipH="1" flipV="1">
                <a:off x="3103" y="3283"/>
                <a:ext cx="103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0" name="Line 160"/>
              <p:cNvSpPr>
                <a:spLocks noChangeShapeType="1"/>
              </p:cNvSpPr>
              <p:nvPr/>
            </p:nvSpPr>
            <p:spPr bwMode="auto">
              <a:xfrm>
                <a:off x="1865" y="2902"/>
                <a:ext cx="0" cy="7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1" name="Text Box 167"/>
              <p:cNvSpPr txBox="1">
                <a:spLocks noChangeArrowheads="1"/>
              </p:cNvSpPr>
              <p:nvPr/>
            </p:nvSpPr>
            <p:spPr bwMode="auto">
              <a:xfrm>
                <a:off x="888" y="3190"/>
                <a:ext cx="40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000">
                    <a:solidFill>
                      <a:schemeClr val="tx1"/>
                    </a:solidFill>
                    <a:latin typeface="Calibri" pitchFamily="34" charset="0"/>
                  </a:rPr>
                  <a:t>Activités</a:t>
                </a:r>
              </a:p>
            </p:txBody>
          </p:sp>
          <p:sp>
            <p:nvSpPr>
              <p:cNvPr id="15422" name="Text Box 168"/>
              <p:cNvSpPr txBox="1">
                <a:spLocks noChangeArrowheads="1"/>
              </p:cNvSpPr>
              <p:nvPr/>
            </p:nvSpPr>
            <p:spPr bwMode="auto">
              <a:xfrm>
                <a:off x="2284" y="3086"/>
                <a:ext cx="40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>
                    <a:solidFill>
                      <a:schemeClr val="tx1"/>
                    </a:solidFill>
                    <a:latin typeface="Calibri" pitchFamily="34" charset="0"/>
                  </a:rPr>
                  <a:t>TD</a:t>
                </a:r>
              </a:p>
            </p:txBody>
          </p:sp>
          <p:sp>
            <p:nvSpPr>
              <p:cNvPr id="15423" name="Text Box 169"/>
              <p:cNvSpPr txBox="1">
                <a:spLocks noChangeArrowheads="1"/>
              </p:cNvSpPr>
              <p:nvPr/>
            </p:nvSpPr>
            <p:spPr bwMode="auto">
              <a:xfrm>
                <a:off x="1524" y="3066"/>
                <a:ext cx="40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900">
                    <a:latin typeface="Calibri" pitchFamily="34" charset="0"/>
                  </a:rPr>
                  <a:t>Cours</a:t>
                </a:r>
              </a:p>
            </p:txBody>
          </p:sp>
          <p:sp>
            <p:nvSpPr>
              <p:cNvPr id="15424" name="Line 170"/>
              <p:cNvSpPr>
                <a:spLocks noChangeShapeType="1"/>
              </p:cNvSpPr>
              <p:nvPr/>
            </p:nvSpPr>
            <p:spPr bwMode="auto">
              <a:xfrm flipV="1">
                <a:off x="1960" y="3040"/>
                <a:ext cx="100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5" name="Text Box 171"/>
              <p:cNvSpPr txBox="1">
                <a:spLocks noChangeArrowheads="1"/>
              </p:cNvSpPr>
              <p:nvPr/>
            </p:nvSpPr>
            <p:spPr bwMode="auto">
              <a:xfrm>
                <a:off x="1516" y="3594"/>
                <a:ext cx="92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900">
                    <a:solidFill>
                      <a:schemeClr val="tx1"/>
                    </a:solidFill>
                    <a:latin typeface="Calibri" pitchFamily="34" charset="0"/>
                  </a:rPr>
                  <a:t>Apport de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900">
                    <a:solidFill>
                      <a:schemeClr val="tx1"/>
                    </a:solidFill>
                    <a:latin typeface="Calibri" pitchFamily="34" charset="0"/>
                  </a:rPr>
                  <a:t>connaissances</a:t>
                </a:r>
              </a:p>
            </p:txBody>
          </p:sp>
        </p:grpSp>
        <p:sp>
          <p:nvSpPr>
            <p:cNvPr id="15373" name="Text Box 174"/>
            <p:cNvSpPr txBox="1">
              <a:spLocks noChangeArrowheads="1"/>
            </p:cNvSpPr>
            <p:nvPr/>
          </p:nvSpPr>
          <p:spPr bwMode="auto">
            <a:xfrm>
              <a:off x="502" y="3026"/>
              <a:ext cx="46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000">
                  <a:solidFill>
                    <a:schemeClr val="tx1"/>
                  </a:solidFill>
                  <a:latin typeface="Calibri" pitchFamily="34" charset="0"/>
                </a:rPr>
                <a:t>Activation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93750" y="1103313"/>
            <a:ext cx="1439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rgbClr val="000099"/>
                </a:solidFill>
                <a:latin typeface="Calibri" pitchFamily="34" charset="0"/>
              </a:rPr>
              <a:t>Séquence 3</a:t>
            </a: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6591300" y="2654300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Activités</a:t>
            </a:r>
          </a:p>
        </p:txBody>
      </p:sp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6788150" y="2895600"/>
            <a:ext cx="19589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000">
                <a:solidFill>
                  <a:schemeClr val="tx1"/>
                </a:solidFill>
                <a:latin typeface="Calibri" pitchFamily="34" charset="0"/>
              </a:rPr>
              <a:t>EQ1: Robot tondeur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000">
                <a:solidFill>
                  <a:schemeClr val="tx1"/>
                </a:solidFill>
                <a:latin typeface="Calibri" pitchFamily="34" charset="0"/>
              </a:rPr>
              <a:t>EQ2: Volant à retour de force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000">
                <a:solidFill>
                  <a:schemeClr val="tx1"/>
                </a:solidFill>
                <a:latin typeface="Calibri" pitchFamily="34" charset="0"/>
              </a:rPr>
              <a:t>EQ3: Store Somfy</a:t>
            </a:r>
          </a:p>
          <a:p>
            <a:pPr algn="l" eaLnBrk="1" hangingPunct="1">
              <a:spcBef>
                <a:spcPct val="50000"/>
              </a:spcBef>
            </a:pPr>
            <a:endParaRPr lang="fr-FR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9" name="Text Box 44"/>
          <p:cNvSpPr txBox="1">
            <a:spLocks noChangeArrowheads="1"/>
          </p:cNvSpPr>
          <p:nvPr/>
        </p:nvSpPr>
        <p:spPr bwMode="auto">
          <a:xfrm>
            <a:off x="882650" y="1463675"/>
            <a:ext cx="8699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400">
                <a:solidFill>
                  <a:srgbClr val="FF0000"/>
                </a:solidFill>
                <a:latin typeface="Calibri" pitchFamily="34" charset="0"/>
              </a:rPr>
              <a:t>Problématique:    Quels sont les critères qui définissent le dimensionnement des composants de la chaine 		          d’énergie? 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1574800" y="1893888"/>
            <a:ext cx="7569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200">
                <a:solidFill>
                  <a:schemeClr val="tx1"/>
                </a:solidFill>
                <a:latin typeface="Calibri" pitchFamily="34" charset="0"/>
              </a:rPr>
              <a:t>Problèmes techniques: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200">
                <a:solidFill>
                  <a:schemeClr val="tx1"/>
                </a:solidFill>
                <a:latin typeface="Calibri" pitchFamily="34" charset="0"/>
              </a:rPr>
              <a:t> 	</a:t>
            </a:r>
            <a:r>
              <a:rPr lang="fr-FR" sz="1200" i="1">
                <a:solidFill>
                  <a:schemeClr val="tx1"/>
                </a:solidFill>
                <a:latin typeface="Calibri" pitchFamily="34" charset="0"/>
              </a:rPr>
              <a:t>Quels matériaux utiliser pour réaliser la fonction transmettre l’énergie ?</a:t>
            </a:r>
            <a:r>
              <a:rPr lang="fr-FR" sz="120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20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fr-FR" sz="1200" i="1">
                <a:solidFill>
                  <a:schemeClr val="tx1"/>
                </a:solidFill>
                <a:latin typeface="Calibri" pitchFamily="34" charset="0"/>
              </a:rPr>
              <a:t>Quel actionneur utiliser pour transformer l’énergie ?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200" i="1">
                <a:solidFill>
                  <a:schemeClr val="tx1"/>
                </a:solidFill>
                <a:latin typeface="Calibri" pitchFamily="34" charset="0"/>
              </a:rPr>
              <a:t>	Quelles structures utiliser pour Alimenter en énergie ?</a:t>
            </a:r>
          </a:p>
        </p:txBody>
      </p:sp>
      <p:pic>
        <p:nvPicPr>
          <p:cNvPr id="16391" name="il_fi" descr="http://www.conseils-store.com/img/on-x/store-on-x-coffr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006725"/>
            <a:ext cx="10731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06725"/>
            <a:ext cx="950913" cy="83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040063"/>
            <a:ext cx="10287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61"/>
          <p:cNvGrpSpPr>
            <a:grpSpLocks/>
          </p:cNvGrpSpPr>
          <p:nvPr/>
        </p:nvGrpSpPr>
        <p:grpSpPr bwMode="auto">
          <a:xfrm>
            <a:off x="828675" y="3905250"/>
            <a:ext cx="8185150" cy="2208213"/>
            <a:chOff x="522" y="2460"/>
            <a:chExt cx="5156" cy="1391"/>
          </a:xfrm>
        </p:grpSpPr>
        <p:sp>
          <p:nvSpPr>
            <p:cNvPr id="16397" name="AutoShape 4"/>
            <p:cNvSpPr>
              <a:spLocks noChangeArrowheads="1"/>
            </p:cNvSpPr>
            <p:nvPr/>
          </p:nvSpPr>
          <p:spPr bwMode="auto">
            <a:xfrm>
              <a:off x="667" y="2460"/>
              <a:ext cx="5011" cy="1261"/>
            </a:xfrm>
            <a:prstGeom prst="rightArrow">
              <a:avLst>
                <a:gd name="adj1" fmla="val 40685"/>
                <a:gd name="adj2" fmla="val 12455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8" name="Rectangle 5"/>
            <p:cNvSpPr>
              <a:spLocks noChangeArrowheads="1"/>
            </p:cNvSpPr>
            <p:nvPr/>
          </p:nvSpPr>
          <p:spPr bwMode="auto">
            <a:xfrm>
              <a:off x="665" y="2829"/>
              <a:ext cx="353" cy="5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9" name="Rectangle 6"/>
            <p:cNvSpPr>
              <a:spLocks noChangeArrowheads="1"/>
            </p:cNvSpPr>
            <p:nvPr/>
          </p:nvSpPr>
          <p:spPr bwMode="auto">
            <a:xfrm>
              <a:off x="1004" y="2830"/>
              <a:ext cx="3322" cy="52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0" name="Rectangle 7"/>
            <p:cNvSpPr>
              <a:spLocks noChangeArrowheads="1"/>
            </p:cNvSpPr>
            <p:nvPr/>
          </p:nvSpPr>
          <p:spPr bwMode="auto">
            <a:xfrm>
              <a:off x="4922" y="2831"/>
              <a:ext cx="584" cy="5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1" name="Rectangle 8"/>
            <p:cNvSpPr>
              <a:spLocks noChangeArrowheads="1"/>
            </p:cNvSpPr>
            <p:nvPr/>
          </p:nvSpPr>
          <p:spPr bwMode="auto">
            <a:xfrm>
              <a:off x="4117" y="2830"/>
              <a:ext cx="474" cy="51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2" name="Rectangle 9"/>
            <p:cNvSpPr>
              <a:spLocks noChangeArrowheads="1"/>
            </p:cNvSpPr>
            <p:nvPr/>
          </p:nvSpPr>
          <p:spPr bwMode="auto">
            <a:xfrm>
              <a:off x="4585" y="2830"/>
              <a:ext cx="337" cy="519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3" name="Rectangle 10"/>
            <p:cNvSpPr>
              <a:spLocks noChangeArrowheads="1"/>
            </p:cNvSpPr>
            <p:nvPr/>
          </p:nvSpPr>
          <p:spPr bwMode="auto">
            <a:xfrm>
              <a:off x="5247" y="3123"/>
              <a:ext cx="259" cy="2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4" name="Rectangle 11"/>
            <p:cNvSpPr>
              <a:spLocks noChangeArrowheads="1"/>
            </p:cNvSpPr>
            <p:nvPr/>
          </p:nvSpPr>
          <p:spPr bwMode="auto">
            <a:xfrm>
              <a:off x="2340" y="3096"/>
              <a:ext cx="244" cy="252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5" name="Rectangle 12"/>
            <p:cNvSpPr>
              <a:spLocks noChangeArrowheads="1"/>
            </p:cNvSpPr>
            <p:nvPr/>
          </p:nvSpPr>
          <p:spPr bwMode="auto">
            <a:xfrm>
              <a:off x="3183" y="2831"/>
              <a:ext cx="257" cy="26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6" name="Text Box 13"/>
            <p:cNvSpPr txBox="1">
              <a:spLocks noChangeArrowheads="1"/>
            </p:cNvSpPr>
            <p:nvPr/>
          </p:nvSpPr>
          <p:spPr bwMode="auto">
            <a:xfrm>
              <a:off x="4086" y="3428"/>
              <a:ext cx="67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900">
                  <a:solidFill>
                    <a:schemeClr val="tx1"/>
                  </a:solidFill>
                  <a:latin typeface="Calibri" pitchFamily="34" charset="0"/>
                </a:rPr>
                <a:t>Préparation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fr-FR" sz="900">
                  <a:solidFill>
                    <a:schemeClr val="tx1"/>
                  </a:solidFill>
                  <a:latin typeface="Calibri" pitchFamily="34" charset="0"/>
                </a:rPr>
                <a:t>Soutenance</a:t>
              </a:r>
            </a:p>
          </p:txBody>
        </p:sp>
        <p:sp>
          <p:nvSpPr>
            <p:cNvPr id="16407" name="Text Box 14"/>
            <p:cNvSpPr txBox="1">
              <a:spLocks noChangeArrowheads="1"/>
            </p:cNvSpPr>
            <p:nvPr/>
          </p:nvSpPr>
          <p:spPr bwMode="auto">
            <a:xfrm>
              <a:off x="4581" y="3419"/>
              <a:ext cx="67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900">
                  <a:solidFill>
                    <a:schemeClr val="tx1"/>
                  </a:solidFill>
                  <a:latin typeface="Calibri" pitchFamily="34" charset="0"/>
                </a:rPr>
                <a:t>Soutenance</a:t>
              </a:r>
            </a:p>
          </p:txBody>
        </p:sp>
        <p:sp>
          <p:nvSpPr>
            <p:cNvPr id="16408" name="Line 15"/>
            <p:cNvSpPr>
              <a:spLocks noChangeShapeType="1"/>
            </p:cNvSpPr>
            <p:nvPr/>
          </p:nvSpPr>
          <p:spPr bwMode="auto">
            <a:xfrm>
              <a:off x="4736" y="3254"/>
              <a:ext cx="73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9" name="Line 16"/>
            <p:cNvSpPr>
              <a:spLocks noChangeShapeType="1"/>
            </p:cNvSpPr>
            <p:nvPr/>
          </p:nvSpPr>
          <p:spPr bwMode="auto">
            <a:xfrm flipV="1">
              <a:off x="4386" y="3032"/>
              <a:ext cx="131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10" name="Text Box 17"/>
            <p:cNvSpPr txBox="1">
              <a:spLocks noChangeArrowheads="1"/>
            </p:cNvSpPr>
            <p:nvPr/>
          </p:nvSpPr>
          <p:spPr bwMode="auto">
            <a:xfrm>
              <a:off x="4951" y="2925"/>
              <a:ext cx="5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200"/>
                <a:t>Synthèse</a:t>
              </a:r>
            </a:p>
          </p:txBody>
        </p:sp>
        <p:sp>
          <p:nvSpPr>
            <p:cNvPr id="16411" name="AutoShape 20"/>
            <p:cNvSpPr>
              <a:spLocks/>
            </p:cNvSpPr>
            <p:nvPr/>
          </p:nvSpPr>
          <p:spPr bwMode="auto">
            <a:xfrm rot="5400000">
              <a:off x="1293" y="2134"/>
              <a:ext cx="58" cy="1183"/>
            </a:xfrm>
            <a:prstGeom prst="leftBracket">
              <a:avLst>
                <a:gd name="adj" fmla="val 169971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2" name="Text Box 21"/>
            <p:cNvSpPr txBox="1">
              <a:spLocks noChangeArrowheads="1"/>
            </p:cNvSpPr>
            <p:nvPr/>
          </p:nvSpPr>
          <p:spPr bwMode="auto">
            <a:xfrm>
              <a:off x="1209" y="2516"/>
              <a:ext cx="5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200">
                  <a:solidFill>
                    <a:schemeClr val="accent1"/>
                  </a:solidFill>
                </a:rPr>
                <a:t>S1</a:t>
              </a:r>
            </a:p>
          </p:txBody>
        </p:sp>
        <p:sp>
          <p:nvSpPr>
            <p:cNvPr id="16413" name="AutoShape 22"/>
            <p:cNvSpPr>
              <a:spLocks/>
            </p:cNvSpPr>
            <p:nvPr/>
          </p:nvSpPr>
          <p:spPr bwMode="auto">
            <a:xfrm rot="5400000">
              <a:off x="2678" y="1996"/>
              <a:ext cx="49" cy="1461"/>
            </a:xfrm>
            <a:prstGeom prst="leftBracket">
              <a:avLst>
                <a:gd name="adj" fmla="val 248469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4" name="AutoShape 23"/>
            <p:cNvSpPr>
              <a:spLocks/>
            </p:cNvSpPr>
            <p:nvPr/>
          </p:nvSpPr>
          <p:spPr bwMode="auto">
            <a:xfrm rot="5400000">
              <a:off x="3984" y="2173"/>
              <a:ext cx="65" cy="1096"/>
            </a:xfrm>
            <a:prstGeom prst="leftBracket">
              <a:avLst>
                <a:gd name="adj" fmla="val 140513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5" name="Text Box 24"/>
            <p:cNvSpPr txBox="1">
              <a:spLocks noChangeArrowheads="1"/>
            </p:cNvSpPr>
            <p:nvPr/>
          </p:nvSpPr>
          <p:spPr bwMode="auto">
            <a:xfrm>
              <a:off x="2546" y="2528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200">
                  <a:solidFill>
                    <a:schemeClr val="accent1"/>
                  </a:solidFill>
                </a:rPr>
                <a:t>S2</a:t>
              </a:r>
            </a:p>
          </p:txBody>
        </p:sp>
        <p:sp>
          <p:nvSpPr>
            <p:cNvPr id="16416" name="Text Box 25"/>
            <p:cNvSpPr txBox="1">
              <a:spLocks noChangeArrowheads="1"/>
            </p:cNvSpPr>
            <p:nvPr/>
          </p:nvSpPr>
          <p:spPr bwMode="auto">
            <a:xfrm>
              <a:off x="3861" y="2512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200">
                  <a:solidFill>
                    <a:schemeClr val="accent1"/>
                  </a:solidFill>
                </a:rPr>
                <a:t>S3</a:t>
              </a:r>
            </a:p>
          </p:txBody>
        </p:sp>
        <p:sp>
          <p:nvSpPr>
            <p:cNvPr id="16417" name="AutoShape 26"/>
            <p:cNvSpPr>
              <a:spLocks/>
            </p:cNvSpPr>
            <p:nvPr/>
          </p:nvSpPr>
          <p:spPr bwMode="auto">
            <a:xfrm rot="5400000">
              <a:off x="5022" y="2267"/>
              <a:ext cx="42" cy="898"/>
            </a:xfrm>
            <a:prstGeom prst="leftBracket">
              <a:avLst>
                <a:gd name="adj" fmla="val 178175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8" name="Text Box 27"/>
            <p:cNvSpPr txBox="1">
              <a:spLocks noChangeArrowheads="1"/>
            </p:cNvSpPr>
            <p:nvPr/>
          </p:nvSpPr>
          <p:spPr bwMode="auto">
            <a:xfrm>
              <a:off x="4915" y="2530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 sz="1200">
                  <a:solidFill>
                    <a:schemeClr val="accent1"/>
                  </a:solidFill>
                </a:rPr>
                <a:t>S4</a:t>
              </a:r>
            </a:p>
          </p:txBody>
        </p:sp>
        <p:sp>
          <p:nvSpPr>
            <p:cNvPr id="16419" name="Oval 28"/>
            <p:cNvSpPr>
              <a:spLocks noChangeArrowheads="1"/>
            </p:cNvSpPr>
            <p:nvPr/>
          </p:nvSpPr>
          <p:spPr bwMode="auto">
            <a:xfrm>
              <a:off x="1706" y="2859"/>
              <a:ext cx="174" cy="1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0" name="Oval 29"/>
            <p:cNvSpPr>
              <a:spLocks noChangeArrowheads="1"/>
            </p:cNvSpPr>
            <p:nvPr/>
          </p:nvSpPr>
          <p:spPr bwMode="auto">
            <a:xfrm>
              <a:off x="2571" y="2861"/>
              <a:ext cx="180" cy="1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6421" name="Picture 3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3523"/>
              <a:ext cx="1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2" name="Picture 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3524"/>
              <a:ext cx="16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3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" y="3651"/>
              <a:ext cx="1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4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" y="3658"/>
              <a:ext cx="1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5" name="Picture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" y="3660"/>
              <a:ext cx="1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6" name="Picture 3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" y="3653"/>
              <a:ext cx="16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27" name="AutoShape 36"/>
            <p:cNvSpPr>
              <a:spLocks/>
            </p:cNvSpPr>
            <p:nvPr/>
          </p:nvSpPr>
          <p:spPr bwMode="auto">
            <a:xfrm rot="5400000" flipH="1" flipV="1">
              <a:off x="2545" y="1890"/>
              <a:ext cx="83" cy="3056"/>
            </a:xfrm>
            <a:prstGeom prst="leftBracket">
              <a:avLst>
                <a:gd name="adj" fmla="val 30682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6428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3505"/>
              <a:ext cx="1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9" name="Picture 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672"/>
              <a:ext cx="1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30" name="Rectangle 39"/>
            <p:cNvSpPr>
              <a:spLocks noChangeArrowheads="1"/>
            </p:cNvSpPr>
            <p:nvPr/>
          </p:nvSpPr>
          <p:spPr bwMode="auto">
            <a:xfrm>
              <a:off x="3042" y="2828"/>
              <a:ext cx="142" cy="52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1" name="Rectangle 40"/>
            <p:cNvSpPr>
              <a:spLocks noChangeArrowheads="1"/>
            </p:cNvSpPr>
            <p:nvPr/>
          </p:nvSpPr>
          <p:spPr bwMode="auto">
            <a:xfrm>
              <a:off x="3778" y="2830"/>
              <a:ext cx="118" cy="51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" name="Line 49"/>
            <p:cNvSpPr>
              <a:spLocks noChangeShapeType="1"/>
            </p:cNvSpPr>
            <p:nvPr/>
          </p:nvSpPr>
          <p:spPr bwMode="auto">
            <a:xfrm>
              <a:off x="880" y="2483"/>
              <a:ext cx="45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33" name="Rectangle 50"/>
            <p:cNvSpPr>
              <a:spLocks noChangeArrowheads="1"/>
            </p:cNvSpPr>
            <p:nvPr/>
          </p:nvSpPr>
          <p:spPr bwMode="auto">
            <a:xfrm>
              <a:off x="1998" y="3097"/>
              <a:ext cx="345" cy="2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4" name="Line 51"/>
            <p:cNvSpPr>
              <a:spLocks noChangeShapeType="1"/>
            </p:cNvSpPr>
            <p:nvPr/>
          </p:nvSpPr>
          <p:spPr bwMode="auto">
            <a:xfrm>
              <a:off x="962" y="3097"/>
              <a:ext cx="3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6435" name="Picture 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3154"/>
              <a:ext cx="12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36" name="Picture 5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885"/>
              <a:ext cx="125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95" name="WordArt 57"/>
          <p:cNvSpPr>
            <a:spLocks noChangeArrowheads="1" noChangeShapeType="1" noTextEdit="1"/>
          </p:cNvSpPr>
          <p:nvPr/>
        </p:nvSpPr>
        <p:spPr bwMode="auto">
          <a:xfrm>
            <a:off x="2173288" y="690563"/>
            <a:ext cx="57181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Chronologie d'une séquence</a:t>
            </a:r>
          </a:p>
        </p:txBody>
      </p:sp>
      <p:sp>
        <p:nvSpPr>
          <p:cNvPr id="16396" name="Text Box 58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11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830263" y="2411413"/>
            <a:ext cx="4392612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 Texte court (1 feuille A4) avec ou sans document réponse séparé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 Questions générales et ouvertes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 Activités d’investigation, d’analyses, mesures, simulations, recherches documentaires et internet, vidéos, …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 Rédaction claire (termes scientifiques) - communication</a:t>
            </a: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252538"/>
            <a:ext cx="36782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2754313" y="763588"/>
            <a:ext cx="38639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Forme - Activités</a:t>
            </a: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12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323975" y="2816225"/>
            <a:ext cx="1301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8438" name="WordArt 39"/>
          <p:cNvSpPr>
            <a:spLocks noChangeArrowheads="1" noChangeShapeType="1" noTextEdit="1"/>
          </p:cNvSpPr>
          <p:nvPr/>
        </p:nvSpPr>
        <p:spPr bwMode="auto">
          <a:xfrm>
            <a:off x="2386013" y="922338"/>
            <a:ext cx="5118100" cy="33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Progression pédagogique</a:t>
            </a:r>
          </a:p>
        </p:txBody>
      </p:sp>
      <p:sp>
        <p:nvSpPr>
          <p:cNvPr id="18439" name="Text Box 40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13 / 20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57350"/>
            <a:ext cx="7848601" cy="45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0"/>
          <p:cNvSpPr>
            <a:spLocks noChangeShapeType="1"/>
          </p:cNvSpPr>
          <p:nvPr/>
        </p:nvSpPr>
        <p:spPr bwMode="auto">
          <a:xfrm>
            <a:off x="2835275" y="2276475"/>
            <a:ext cx="5624513" cy="30972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59" name="Text Box 21"/>
          <p:cNvSpPr txBox="1">
            <a:spLocks noChangeArrowheads="1"/>
          </p:cNvSpPr>
          <p:nvPr/>
        </p:nvSpPr>
        <p:spPr bwMode="auto">
          <a:xfrm>
            <a:off x="3325813" y="1963738"/>
            <a:ext cx="4967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8000"/>
                </a:solidFill>
                <a:latin typeface="Calibri" pitchFamily="34" charset="0"/>
              </a:rPr>
              <a:t>Thème –Problématique générale</a:t>
            </a:r>
          </a:p>
        </p:txBody>
      </p:sp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4845050" y="2933700"/>
            <a:ext cx="367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8000"/>
                </a:solidFill>
                <a:latin typeface="Calibri" pitchFamily="34" charset="0"/>
              </a:rPr>
              <a:t>Problèmes techniques</a:t>
            </a:r>
          </a:p>
        </p:txBody>
      </p:sp>
      <p:sp>
        <p:nvSpPr>
          <p:cNvPr id="19461" name="Text Box 23"/>
          <p:cNvSpPr txBox="1">
            <a:spLocks noChangeArrowheads="1"/>
          </p:cNvSpPr>
          <p:nvPr/>
        </p:nvSpPr>
        <p:spPr bwMode="auto">
          <a:xfrm>
            <a:off x="6516688" y="38608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8000"/>
                </a:solidFill>
                <a:latin typeface="Calibri" pitchFamily="34" charset="0"/>
              </a:rPr>
              <a:t>Activités</a:t>
            </a:r>
          </a:p>
        </p:txBody>
      </p:sp>
      <p:sp>
        <p:nvSpPr>
          <p:cNvPr id="19462" name="Text Box 24"/>
          <p:cNvSpPr txBox="1">
            <a:spLocks noChangeArrowheads="1"/>
          </p:cNvSpPr>
          <p:nvPr/>
        </p:nvSpPr>
        <p:spPr bwMode="auto">
          <a:xfrm>
            <a:off x="7759700" y="459898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8000"/>
                </a:solidFill>
                <a:latin typeface="Calibri" pitchFamily="34" charset="0"/>
              </a:rPr>
              <a:t>Tâches</a:t>
            </a:r>
          </a:p>
        </p:txBody>
      </p:sp>
      <p:cxnSp>
        <p:nvCxnSpPr>
          <p:cNvPr id="19463" name="AutoShape 35"/>
          <p:cNvCxnSpPr>
            <a:cxnSpLocks noChangeShapeType="1"/>
          </p:cNvCxnSpPr>
          <p:nvPr/>
        </p:nvCxnSpPr>
        <p:spPr bwMode="auto">
          <a:xfrm>
            <a:off x="2046288" y="2616200"/>
            <a:ext cx="863600" cy="647700"/>
          </a:xfrm>
          <a:prstGeom prst="curvedConnector3">
            <a:avLst>
              <a:gd name="adj1" fmla="val 4411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36"/>
          <p:cNvCxnSpPr>
            <a:cxnSpLocks noChangeShapeType="1"/>
          </p:cNvCxnSpPr>
          <p:nvPr/>
        </p:nvCxnSpPr>
        <p:spPr bwMode="auto">
          <a:xfrm>
            <a:off x="3919538" y="3911600"/>
            <a:ext cx="863600" cy="647700"/>
          </a:xfrm>
          <a:prstGeom prst="curvedConnector3">
            <a:avLst>
              <a:gd name="adj1" fmla="val 4411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37"/>
          <p:cNvCxnSpPr>
            <a:cxnSpLocks noChangeShapeType="1"/>
          </p:cNvCxnSpPr>
          <p:nvPr/>
        </p:nvCxnSpPr>
        <p:spPr bwMode="auto">
          <a:xfrm>
            <a:off x="6359525" y="4992688"/>
            <a:ext cx="863600" cy="647700"/>
          </a:xfrm>
          <a:prstGeom prst="curvedConnector3">
            <a:avLst>
              <a:gd name="adj1" fmla="val 4411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66" name="Group 42"/>
          <p:cNvGrpSpPr>
            <a:grpSpLocks/>
          </p:cNvGrpSpPr>
          <p:nvPr/>
        </p:nvGrpSpPr>
        <p:grpSpPr bwMode="auto">
          <a:xfrm>
            <a:off x="774700" y="1878013"/>
            <a:ext cx="3419475" cy="792162"/>
            <a:chOff x="0" y="935"/>
            <a:chExt cx="2154" cy="499"/>
          </a:xfrm>
        </p:grpSpPr>
        <p:sp>
          <p:nvSpPr>
            <p:cNvPr id="19486" name="Oval 25"/>
            <p:cNvSpPr>
              <a:spLocks noChangeArrowheads="1"/>
            </p:cNvSpPr>
            <p:nvPr/>
          </p:nvSpPr>
          <p:spPr bwMode="auto">
            <a:xfrm>
              <a:off x="0" y="935"/>
              <a:ext cx="1247" cy="499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7" name="Text Box 16"/>
            <p:cNvSpPr txBox="1">
              <a:spLocks noChangeArrowheads="1"/>
            </p:cNvSpPr>
            <p:nvPr/>
          </p:nvSpPr>
          <p:spPr bwMode="auto">
            <a:xfrm>
              <a:off x="249" y="1026"/>
              <a:ext cx="1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/>
                <a:t>Classe</a:t>
              </a:r>
            </a:p>
          </p:txBody>
        </p:sp>
      </p:grpSp>
      <p:grpSp>
        <p:nvGrpSpPr>
          <p:cNvPr id="19467" name="Group 41"/>
          <p:cNvGrpSpPr>
            <a:grpSpLocks/>
          </p:cNvGrpSpPr>
          <p:nvPr/>
        </p:nvGrpSpPr>
        <p:grpSpPr bwMode="auto">
          <a:xfrm>
            <a:off x="2441575" y="3162300"/>
            <a:ext cx="2590800" cy="792163"/>
            <a:chOff x="1066" y="1752"/>
            <a:chExt cx="1632" cy="499"/>
          </a:xfrm>
        </p:grpSpPr>
        <p:sp>
          <p:nvSpPr>
            <p:cNvPr id="19484" name="Oval 26"/>
            <p:cNvSpPr>
              <a:spLocks noChangeArrowheads="1"/>
            </p:cNvSpPr>
            <p:nvPr/>
          </p:nvSpPr>
          <p:spPr bwMode="auto">
            <a:xfrm>
              <a:off x="1066" y="1752"/>
              <a:ext cx="1247" cy="499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5" name="Text Box 17"/>
            <p:cNvSpPr txBox="1">
              <a:spLocks noChangeArrowheads="1"/>
            </p:cNvSpPr>
            <p:nvPr/>
          </p:nvSpPr>
          <p:spPr bwMode="auto">
            <a:xfrm>
              <a:off x="1247" y="1850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>
                  <a:solidFill>
                    <a:schemeClr val="tx1"/>
                  </a:solidFill>
                </a:rPr>
                <a:t>Groupes</a:t>
              </a:r>
            </a:p>
          </p:txBody>
        </p:sp>
      </p:grpSp>
      <p:grpSp>
        <p:nvGrpSpPr>
          <p:cNvPr id="19468" name="Group 40"/>
          <p:cNvGrpSpPr>
            <a:grpSpLocks/>
          </p:cNvGrpSpPr>
          <p:nvPr/>
        </p:nvGrpSpPr>
        <p:grpSpPr bwMode="auto">
          <a:xfrm>
            <a:off x="4613275" y="4356100"/>
            <a:ext cx="2593975" cy="792163"/>
            <a:chOff x="2562" y="2568"/>
            <a:chExt cx="1634" cy="499"/>
          </a:xfrm>
        </p:grpSpPr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2562" y="2568"/>
              <a:ext cx="1247" cy="49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2744" y="2659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>
                  <a:solidFill>
                    <a:schemeClr val="tx1"/>
                  </a:solidFill>
                </a:rPr>
                <a:t>Equipes</a:t>
              </a:r>
            </a:p>
          </p:txBody>
        </p:sp>
      </p:grpSp>
      <p:grpSp>
        <p:nvGrpSpPr>
          <p:cNvPr id="19469" name="Group 39"/>
          <p:cNvGrpSpPr>
            <a:grpSpLocks/>
          </p:cNvGrpSpPr>
          <p:nvPr/>
        </p:nvGrpSpPr>
        <p:grpSpPr bwMode="auto">
          <a:xfrm>
            <a:off x="6999288" y="5462588"/>
            <a:ext cx="3095625" cy="792162"/>
            <a:chOff x="4241" y="3385"/>
            <a:chExt cx="1950" cy="499"/>
          </a:xfrm>
        </p:grpSpPr>
        <p:sp>
          <p:nvSpPr>
            <p:cNvPr id="19480" name="Oval 28"/>
            <p:cNvSpPr>
              <a:spLocks noChangeArrowheads="1"/>
            </p:cNvSpPr>
            <p:nvPr/>
          </p:nvSpPr>
          <p:spPr bwMode="auto">
            <a:xfrm>
              <a:off x="4241" y="3385"/>
              <a:ext cx="1247" cy="49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4468" y="3475"/>
              <a:ext cx="1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fr-FR">
                  <a:solidFill>
                    <a:schemeClr val="tx1"/>
                  </a:solidFill>
                </a:rPr>
                <a:t>Individu</a:t>
              </a:r>
            </a:p>
          </p:txBody>
        </p:sp>
      </p:grpSp>
      <p:sp>
        <p:nvSpPr>
          <p:cNvPr id="19470" name="Text Box 38"/>
          <p:cNvSpPr txBox="1">
            <a:spLocks noChangeArrowheads="1"/>
          </p:cNvSpPr>
          <p:nvPr/>
        </p:nvSpPr>
        <p:spPr bwMode="auto">
          <a:xfrm>
            <a:off x="1128713" y="4805363"/>
            <a:ext cx="30241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  <a:latin typeface="Calibri" pitchFamily="34" charset="0"/>
              </a:rPr>
              <a:t>PARTICIPER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  <a:latin typeface="Calibri" pitchFamily="34" charset="0"/>
              </a:rPr>
              <a:t>    INTERVENIR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  <a:latin typeface="Calibri" pitchFamily="34" charset="0"/>
              </a:rPr>
              <a:t>           AGIR</a:t>
            </a:r>
          </a:p>
        </p:txBody>
      </p:sp>
      <p:sp>
        <p:nvSpPr>
          <p:cNvPr id="19471" name="WordArt 43"/>
          <p:cNvSpPr>
            <a:spLocks noChangeArrowheads="1" noChangeShapeType="1" noTextEdit="1"/>
          </p:cNvSpPr>
          <p:nvPr/>
        </p:nvSpPr>
        <p:spPr bwMode="auto">
          <a:xfrm>
            <a:off x="2093913" y="992188"/>
            <a:ext cx="5419725" cy="33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Organisation de la classe</a:t>
            </a:r>
          </a:p>
        </p:txBody>
      </p:sp>
      <p:pic>
        <p:nvPicPr>
          <p:cNvPr id="19472" name="Picture 44" descr="fotolia_2204047_xs__054608100_1528_2602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719388"/>
            <a:ext cx="28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45"/>
          <p:cNvSpPr txBox="1">
            <a:spLocks noChangeArrowheads="1"/>
          </p:cNvSpPr>
          <p:nvPr/>
        </p:nvSpPr>
        <p:spPr bwMode="auto">
          <a:xfrm>
            <a:off x="1466850" y="2743200"/>
            <a:ext cx="466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>
                <a:solidFill>
                  <a:schemeClr val="hlink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19474" name="Text Box 46"/>
          <p:cNvSpPr txBox="1">
            <a:spLocks noChangeArrowheads="1"/>
          </p:cNvSpPr>
          <p:nvPr/>
        </p:nvSpPr>
        <p:spPr bwMode="auto">
          <a:xfrm>
            <a:off x="3044825" y="4016375"/>
            <a:ext cx="74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>
                <a:solidFill>
                  <a:schemeClr val="hlink"/>
                </a:solidFill>
                <a:latin typeface="Calibri" pitchFamily="34" charset="0"/>
              </a:rPr>
              <a:t>15</a:t>
            </a:r>
          </a:p>
        </p:txBody>
      </p:sp>
      <p:pic>
        <p:nvPicPr>
          <p:cNvPr id="19475" name="Picture 47" descr="fotolia_2204047_xs__054608100_1528_2602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963" y="3992563"/>
            <a:ext cx="28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48" descr="fotolia_2204047_xs__054608100_1528_2602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199063"/>
            <a:ext cx="28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ext Box 49"/>
          <p:cNvSpPr txBox="1">
            <a:spLocks noChangeArrowheads="1"/>
          </p:cNvSpPr>
          <p:nvPr/>
        </p:nvSpPr>
        <p:spPr bwMode="auto">
          <a:xfrm>
            <a:off x="5280025" y="5232400"/>
            <a:ext cx="74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>
                <a:solidFill>
                  <a:schemeClr val="hlink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19478" name="Picture 51" descr="fotolia_2204047_xs__054608100_1528_2602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938" y="6281738"/>
            <a:ext cx="284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Text Box 52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14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6"/>
          <p:cNvGrpSpPr>
            <a:grpSpLocks/>
          </p:cNvGrpSpPr>
          <p:nvPr/>
        </p:nvGrpSpPr>
        <p:grpSpPr bwMode="auto">
          <a:xfrm>
            <a:off x="660400" y="674688"/>
            <a:ext cx="8483600" cy="6183312"/>
            <a:chOff x="416" y="425"/>
            <a:chExt cx="5344" cy="3895"/>
          </a:xfrm>
        </p:grpSpPr>
        <p:pic>
          <p:nvPicPr>
            <p:cNvPr id="20483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698"/>
              <a:ext cx="3938" cy="3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22" descr="46409_Bonhomme_seulordi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092"/>
              <a:ext cx="29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23" descr="46409_Bonhomme_seulordi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" y="3695"/>
              <a:ext cx="29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AutoShape 25" descr="Z"/>
            <p:cNvSpPr>
              <a:spLocks noChangeAspect="1" noChangeArrowheads="1"/>
            </p:cNvSpPr>
            <p:nvPr/>
          </p:nvSpPr>
          <p:spPr bwMode="auto">
            <a:xfrm>
              <a:off x="2205" y="1485"/>
              <a:ext cx="135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20487" name="Picture 27" descr="bonhomme_inser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2402"/>
              <a:ext cx="28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28" descr="bonhomme_insert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" y="239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29" descr="46409_Bonhomme_seulordi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3090"/>
              <a:ext cx="28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31" descr="fotolia_2204047_xs__054608100_1528_2602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694"/>
              <a:ext cx="22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3" descr="fotolia_2204047_xs__054608100_1528_2602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1894"/>
              <a:ext cx="23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4" descr="fotolia_2204047_xs__054608100_1528_2602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1677"/>
              <a:ext cx="26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35" descr="fotolia_2204047_xs__054608100_1528_2602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1901"/>
              <a:ext cx="22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6" descr="fotolia_2204047_xs__054608100_1528_2602200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1907"/>
              <a:ext cx="23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42" descr="meeting-clipart-bl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873"/>
              <a:ext cx="941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Line 43"/>
            <p:cNvSpPr>
              <a:spLocks noChangeShapeType="1"/>
            </p:cNvSpPr>
            <p:nvPr/>
          </p:nvSpPr>
          <p:spPr bwMode="auto">
            <a:xfrm>
              <a:off x="440" y="2241"/>
              <a:ext cx="1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Line 44"/>
            <p:cNvSpPr>
              <a:spLocks noChangeShapeType="1"/>
            </p:cNvSpPr>
            <p:nvPr/>
          </p:nvSpPr>
          <p:spPr bwMode="auto">
            <a:xfrm>
              <a:off x="432" y="2908"/>
              <a:ext cx="1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Line 45"/>
            <p:cNvSpPr>
              <a:spLocks noChangeShapeType="1"/>
            </p:cNvSpPr>
            <p:nvPr/>
          </p:nvSpPr>
          <p:spPr bwMode="auto">
            <a:xfrm>
              <a:off x="432" y="3580"/>
              <a:ext cx="1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9" name="Line 46"/>
            <p:cNvSpPr>
              <a:spLocks noChangeShapeType="1"/>
            </p:cNvSpPr>
            <p:nvPr/>
          </p:nvSpPr>
          <p:spPr bwMode="auto">
            <a:xfrm>
              <a:off x="416" y="1651"/>
              <a:ext cx="1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1555" y="425"/>
              <a:ext cx="2766" cy="2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fr-F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CCFF"/>
                      </a:gs>
                      <a:gs pos="100000">
                        <a:srgbClr val="175E5E"/>
                      </a:gs>
                    </a:gsLst>
                    <a:lin ang="5400000" scaled="1"/>
                  </a:gradFill>
                  <a:latin typeface="Calibri"/>
                  <a:cs typeface="Calibri"/>
                </a:rPr>
                <a:t>Répartition des tâches</a:t>
              </a:r>
            </a:p>
          </p:txBody>
        </p:sp>
        <p:cxnSp>
          <p:nvCxnSpPr>
            <p:cNvPr id="20501" name="AutoShape 52"/>
            <p:cNvCxnSpPr>
              <a:cxnSpLocks noChangeShapeType="1"/>
              <a:stCxn id="20487" idx="1"/>
            </p:cNvCxnSpPr>
            <p:nvPr/>
          </p:nvCxnSpPr>
          <p:spPr bwMode="auto">
            <a:xfrm rot="10800000" flipV="1">
              <a:off x="584" y="2542"/>
              <a:ext cx="174" cy="132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02" name="AutoShape 53"/>
            <p:cNvCxnSpPr>
              <a:cxnSpLocks noChangeShapeType="1"/>
            </p:cNvCxnSpPr>
            <p:nvPr/>
          </p:nvCxnSpPr>
          <p:spPr bwMode="auto">
            <a:xfrm rot="16200000" flipH="1">
              <a:off x="476" y="3500"/>
              <a:ext cx="624" cy="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503" name="Text Box 54"/>
            <p:cNvSpPr txBox="1">
              <a:spLocks noChangeArrowheads="1"/>
            </p:cNvSpPr>
            <p:nvPr/>
          </p:nvSpPr>
          <p:spPr bwMode="auto">
            <a:xfrm>
              <a:off x="5244" y="4147"/>
              <a:ext cx="5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0">
                  <a:solidFill>
                    <a:schemeClr val="tx1"/>
                  </a:solidFill>
                  <a:latin typeface="Calibri" pitchFamily="34" charset="0"/>
                </a:rPr>
                <a:t>15 / 20</a:t>
              </a:r>
            </a:p>
          </p:txBody>
        </p:sp>
        <p:pic>
          <p:nvPicPr>
            <p:cNvPr id="20504" name="Picture 5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" y="666"/>
              <a:ext cx="3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1"/>
          <p:cNvSpPr txBox="1">
            <a:spLocks noChangeArrowheads="1"/>
          </p:cNvSpPr>
          <p:nvPr/>
        </p:nvSpPr>
        <p:spPr bwMode="auto">
          <a:xfrm>
            <a:off x="1187450" y="1484313"/>
            <a:ext cx="83534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Activités: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	- Analyse, expérimentations, mesures, simulations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	- Mini réunion, bilan, synthèse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	- Communication, mini soutenance, schémas, dessin</a:t>
            </a:r>
          </a:p>
        </p:txBody>
      </p:sp>
      <p:sp>
        <p:nvSpPr>
          <p:cNvPr id="21507" name="Line 17"/>
          <p:cNvSpPr>
            <a:spLocks noChangeShapeType="1"/>
          </p:cNvSpPr>
          <p:nvPr/>
        </p:nvSpPr>
        <p:spPr bwMode="auto">
          <a:xfrm>
            <a:off x="5694363" y="2505075"/>
            <a:ext cx="30956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8" name="WordArt 20"/>
          <p:cNvSpPr>
            <a:spLocks noChangeArrowheads="1" noChangeShapeType="1" noTextEdit="1"/>
          </p:cNvSpPr>
          <p:nvPr/>
        </p:nvSpPr>
        <p:spPr bwMode="auto">
          <a:xfrm>
            <a:off x="2220913" y="928688"/>
            <a:ext cx="57181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Organisation - Fonctionnement</a:t>
            </a:r>
          </a:p>
        </p:txBody>
      </p:sp>
      <p:grpSp>
        <p:nvGrpSpPr>
          <p:cNvPr id="21509" name="Group 34"/>
          <p:cNvGrpSpPr>
            <a:grpSpLocks/>
          </p:cNvGrpSpPr>
          <p:nvPr/>
        </p:nvGrpSpPr>
        <p:grpSpPr bwMode="auto">
          <a:xfrm>
            <a:off x="1044575" y="3068638"/>
            <a:ext cx="8099425" cy="3789362"/>
            <a:chOff x="658" y="1933"/>
            <a:chExt cx="5102" cy="2387"/>
          </a:xfrm>
        </p:grpSpPr>
        <p:pic>
          <p:nvPicPr>
            <p:cNvPr id="2151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2293"/>
              <a:ext cx="5102" cy="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3" name="Line 13"/>
            <p:cNvSpPr>
              <a:spLocks noChangeShapeType="1"/>
            </p:cNvSpPr>
            <p:nvPr/>
          </p:nvSpPr>
          <p:spPr bwMode="auto">
            <a:xfrm>
              <a:off x="2333" y="1933"/>
              <a:ext cx="189" cy="87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4" name="Oval 14"/>
            <p:cNvSpPr>
              <a:spLocks noChangeArrowheads="1"/>
            </p:cNvSpPr>
            <p:nvPr/>
          </p:nvSpPr>
          <p:spPr bwMode="auto">
            <a:xfrm>
              <a:off x="3924" y="3175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5" name="Oval 15"/>
            <p:cNvSpPr>
              <a:spLocks noChangeArrowheads="1"/>
            </p:cNvSpPr>
            <p:nvPr/>
          </p:nvSpPr>
          <p:spPr bwMode="auto">
            <a:xfrm>
              <a:off x="4535" y="3213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6" name="Oval 16"/>
            <p:cNvSpPr>
              <a:spLocks noChangeArrowheads="1"/>
            </p:cNvSpPr>
            <p:nvPr/>
          </p:nvSpPr>
          <p:spPr bwMode="auto">
            <a:xfrm>
              <a:off x="5131" y="3249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7" name="Text Box 21"/>
            <p:cNvSpPr txBox="1">
              <a:spLocks noChangeArrowheads="1"/>
            </p:cNvSpPr>
            <p:nvPr/>
          </p:nvSpPr>
          <p:spPr bwMode="auto">
            <a:xfrm>
              <a:off x="5244" y="4147"/>
              <a:ext cx="5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0">
                  <a:solidFill>
                    <a:schemeClr val="tx1"/>
                  </a:solidFill>
                  <a:latin typeface="Calibri" pitchFamily="34" charset="0"/>
                </a:rPr>
                <a:t>16 / 20</a:t>
              </a:r>
            </a:p>
          </p:txBody>
        </p:sp>
        <p:sp>
          <p:nvSpPr>
            <p:cNvPr id="21518" name="Oval 22"/>
            <p:cNvSpPr>
              <a:spLocks noChangeArrowheads="1"/>
            </p:cNvSpPr>
            <p:nvPr/>
          </p:nvSpPr>
          <p:spPr bwMode="auto">
            <a:xfrm>
              <a:off x="1516" y="3312"/>
              <a:ext cx="192" cy="96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708" y="33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>
              <a:off x="1608" y="3412"/>
              <a:ext cx="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1" name="Line 25"/>
            <p:cNvSpPr>
              <a:spLocks noChangeShapeType="1"/>
            </p:cNvSpPr>
            <p:nvPr/>
          </p:nvSpPr>
          <p:spPr bwMode="auto">
            <a:xfrm>
              <a:off x="1516" y="336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2" name="Oval 26"/>
            <p:cNvSpPr>
              <a:spLocks noChangeArrowheads="1"/>
            </p:cNvSpPr>
            <p:nvPr/>
          </p:nvSpPr>
          <p:spPr bwMode="auto">
            <a:xfrm>
              <a:off x="1860" y="3128"/>
              <a:ext cx="192" cy="96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3" name="Oval 27"/>
            <p:cNvSpPr>
              <a:spLocks noChangeArrowheads="1"/>
            </p:cNvSpPr>
            <p:nvPr/>
          </p:nvSpPr>
          <p:spPr bwMode="auto">
            <a:xfrm>
              <a:off x="2300" y="3012"/>
              <a:ext cx="192" cy="96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4" name="Line 28"/>
            <p:cNvSpPr>
              <a:spLocks noChangeShapeType="1"/>
            </p:cNvSpPr>
            <p:nvPr/>
          </p:nvSpPr>
          <p:spPr bwMode="auto">
            <a:xfrm>
              <a:off x="2052" y="31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5" name="Line 29"/>
            <p:cNvSpPr>
              <a:spLocks noChangeShapeType="1"/>
            </p:cNvSpPr>
            <p:nvPr/>
          </p:nvSpPr>
          <p:spPr bwMode="auto">
            <a:xfrm>
              <a:off x="2492" y="306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Line 30"/>
            <p:cNvSpPr>
              <a:spLocks noChangeShapeType="1"/>
            </p:cNvSpPr>
            <p:nvPr/>
          </p:nvSpPr>
          <p:spPr bwMode="auto">
            <a:xfrm>
              <a:off x="1860" y="31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7" name="Line 31"/>
            <p:cNvSpPr>
              <a:spLocks noChangeShapeType="1"/>
            </p:cNvSpPr>
            <p:nvPr/>
          </p:nvSpPr>
          <p:spPr bwMode="auto">
            <a:xfrm>
              <a:off x="2300" y="30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8" name="Line 32"/>
            <p:cNvSpPr>
              <a:spLocks noChangeShapeType="1"/>
            </p:cNvSpPr>
            <p:nvPr/>
          </p:nvSpPr>
          <p:spPr bwMode="auto">
            <a:xfrm>
              <a:off x="1964" y="3224"/>
              <a:ext cx="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9" name="Line 33"/>
            <p:cNvSpPr>
              <a:spLocks noChangeShapeType="1"/>
            </p:cNvSpPr>
            <p:nvPr/>
          </p:nvSpPr>
          <p:spPr bwMode="auto">
            <a:xfrm>
              <a:off x="2394" y="3108"/>
              <a:ext cx="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510" name="Line 18"/>
          <p:cNvSpPr>
            <a:spLocks noChangeShapeType="1"/>
          </p:cNvSpPr>
          <p:nvPr/>
        </p:nvSpPr>
        <p:spPr bwMode="auto">
          <a:xfrm flipH="1">
            <a:off x="8267700" y="2492375"/>
            <a:ext cx="504825" cy="28511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 flipH="1">
            <a:off x="1797050" y="2120900"/>
            <a:ext cx="309563" cy="29765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l_fi" descr="RL_500_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30325"/>
            <a:ext cx="88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12933-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465263"/>
            <a:ext cx="10191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pilotetp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0988"/>
            <a:ext cx="1066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Serr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295400"/>
            <a:ext cx="7762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ar-drone-parr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138" y="1695450"/>
            <a:ext cx="10652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762000" y="46101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>
                <a:solidFill>
                  <a:srgbClr val="CC3399"/>
                </a:solidFill>
                <a:latin typeface="Calibri" pitchFamily="34" charset="0"/>
              </a:rPr>
              <a:t>Scénario 3</a:t>
            </a:r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 flipV="1">
            <a:off x="812800" y="2971800"/>
            <a:ext cx="833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787400" y="3797300"/>
            <a:ext cx="835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1816100" y="1270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2997200" y="1244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4216400" y="1244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5486400" y="12319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6515100" y="1231900"/>
            <a:ext cx="0" cy="256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6200775" y="3857625"/>
            <a:ext cx="361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000" b="0">
                <a:solidFill>
                  <a:srgbClr val="000099"/>
                </a:solidFill>
                <a:latin typeface="Calibri" pitchFamily="34" charset="0"/>
              </a:rPr>
              <a:t>Virtualisation du matériel</a:t>
            </a:r>
          </a:p>
        </p:txBody>
      </p:sp>
      <p:pic>
        <p:nvPicPr>
          <p:cNvPr id="22544" name="Picture 23" descr="unairbusa380ausalonaronqs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406900"/>
            <a:ext cx="12350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4"/>
          <p:cNvPicPr>
            <a:picLocks noChangeAspect="1" noChangeArrowheads="1"/>
          </p:cNvPicPr>
          <p:nvPr/>
        </p:nvPicPr>
        <p:blipFill>
          <a:blip r:embed="rId8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63" y="5443538"/>
            <a:ext cx="10080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mce5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270375"/>
            <a:ext cx="868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416425"/>
            <a:ext cx="890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8" name="Line 28"/>
          <p:cNvSpPr>
            <a:spLocks noChangeShapeType="1"/>
          </p:cNvSpPr>
          <p:nvPr/>
        </p:nvSpPr>
        <p:spPr bwMode="auto">
          <a:xfrm flipH="1">
            <a:off x="7632700" y="4330700"/>
            <a:ext cx="12700" cy="2273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9" name="Text Box 29"/>
          <p:cNvSpPr txBox="1">
            <a:spLocks noChangeArrowheads="1"/>
          </p:cNvSpPr>
          <p:nvPr/>
        </p:nvSpPr>
        <p:spPr bwMode="auto">
          <a:xfrm>
            <a:off x="7918450" y="5222875"/>
            <a:ext cx="101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000">
                <a:solidFill>
                  <a:schemeClr val="tx1"/>
                </a:solidFill>
              </a:rPr>
              <a:t>THSA A380</a:t>
            </a:r>
          </a:p>
        </p:txBody>
      </p:sp>
      <p:sp>
        <p:nvSpPr>
          <p:cNvPr id="22550" name="Text Box 30"/>
          <p:cNvSpPr txBox="1">
            <a:spLocks noChangeArrowheads="1"/>
          </p:cNvSpPr>
          <p:nvPr/>
        </p:nvSpPr>
        <p:spPr bwMode="auto">
          <a:xfrm>
            <a:off x="5854700" y="4445000"/>
            <a:ext cx="596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000"/>
              <a:t>MCE5</a:t>
            </a:r>
          </a:p>
        </p:txBody>
      </p:sp>
      <p:sp>
        <p:nvSpPr>
          <p:cNvPr id="22551" name="Text Box 31"/>
          <p:cNvSpPr txBox="1">
            <a:spLocks noChangeArrowheads="1"/>
          </p:cNvSpPr>
          <p:nvPr/>
        </p:nvSpPr>
        <p:spPr bwMode="auto">
          <a:xfrm>
            <a:off x="2120900" y="24511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EQ1</a:t>
            </a:r>
          </a:p>
        </p:txBody>
      </p:sp>
      <p:sp>
        <p:nvSpPr>
          <p:cNvPr id="22552" name="Text Box 32"/>
          <p:cNvSpPr txBox="1">
            <a:spLocks noChangeArrowheads="1"/>
          </p:cNvSpPr>
          <p:nvPr/>
        </p:nvSpPr>
        <p:spPr bwMode="auto">
          <a:xfrm>
            <a:off x="2082800" y="34290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EQ2</a:t>
            </a:r>
          </a:p>
        </p:txBody>
      </p:sp>
      <p:sp>
        <p:nvSpPr>
          <p:cNvPr id="22553" name="Text Box 33"/>
          <p:cNvSpPr txBox="1">
            <a:spLocks noChangeArrowheads="1"/>
          </p:cNvSpPr>
          <p:nvPr/>
        </p:nvSpPr>
        <p:spPr bwMode="auto">
          <a:xfrm>
            <a:off x="2070100" y="30607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EQ1</a:t>
            </a:r>
          </a:p>
        </p:txBody>
      </p:sp>
      <p:sp>
        <p:nvSpPr>
          <p:cNvPr id="22554" name="Text Box 34"/>
          <p:cNvSpPr txBox="1">
            <a:spLocks noChangeArrowheads="1"/>
          </p:cNvSpPr>
          <p:nvPr/>
        </p:nvSpPr>
        <p:spPr bwMode="auto">
          <a:xfrm>
            <a:off x="3314700" y="32004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EQ3</a:t>
            </a:r>
          </a:p>
        </p:txBody>
      </p:sp>
      <p:sp>
        <p:nvSpPr>
          <p:cNvPr id="22555" name="Text Box 35"/>
          <p:cNvSpPr txBox="1">
            <a:spLocks noChangeArrowheads="1"/>
          </p:cNvSpPr>
          <p:nvPr/>
        </p:nvSpPr>
        <p:spPr bwMode="auto">
          <a:xfrm>
            <a:off x="4508500" y="34290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EQ5</a:t>
            </a:r>
          </a:p>
        </p:txBody>
      </p:sp>
      <p:sp>
        <p:nvSpPr>
          <p:cNvPr id="22556" name="Text Box 36"/>
          <p:cNvSpPr txBox="1">
            <a:spLocks noChangeArrowheads="1"/>
          </p:cNvSpPr>
          <p:nvPr/>
        </p:nvSpPr>
        <p:spPr bwMode="auto">
          <a:xfrm>
            <a:off x="4495800" y="31115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EQ4</a:t>
            </a:r>
          </a:p>
        </p:txBody>
      </p:sp>
      <p:sp>
        <p:nvSpPr>
          <p:cNvPr id="22557" name="Text Box 37"/>
          <p:cNvSpPr txBox="1">
            <a:spLocks noChangeArrowheads="1"/>
          </p:cNvSpPr>
          <p:nvPr/>
        </p:nvSpPr>
        <p:spPr bwMode="auto">
          <a:xfrm>
            <a:off x="6769100" y="24638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EQ5</a:t>
            </a:r>
          </a:p>
        </p:txBody>
      </p:sp>
      <p:sp>
        <p:nvSpPr>
          <p:cNvPr id="22558" name="Text Box 38"/>
          <p:cNvSpPr txBox="1">
            <a:spLocks noChangeArrowheads="1"/>
          </p:cNvSpPr>
          <p:nvPr/>
        </p:nvSpPr>
        <p:spPr bwMode="auto">
          <a:xfrm>
            <a:off x="5765800" y="24511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EQ4</a:t>
            </a:r>
          </a:p>
        </p:txBody>
      </p:sp>
      <p:sp>
        <p:nvSpPr>
          <p:cNvPr id="22559" name="Text Box 39"/>
          <p:cNvSpPr txBox="1">
            <a:spLocks noChangeArrowheads="1"/>
          </p:cNvSpPr>
          <p:nvPr/>
        </p:nvSpPr>
        <p:spPr bwMode="auto">
          <a:xfrm>
            <a:off x="4584700" y="24511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EQ3</a:t>
            </a:r>
          </a:p>
        </p:txBody>
      </p:sp>
      <p:sp>
        <p:nvSpPr>
          <p:cNvPr id="22560" name="Text Box 40"/>
          <p:cNvSpPr txBox="1">
            <a:spLocks noChangeArrowheads="1"/>
          </p:cNvSpPr>
          <p:nvPr/>
        </p:nvSpPr>
        <p:spPr bwMode="auto">
          <a:xfrm>
            <a:off x="3314700" y="24638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EQ2</a:t>
            </a:r>
          </a:p>
        </p:txBody>
      </p:sp>
      <p:sp>
        <p:nvSpPr>
          <p:cNvPr id="22561" name="Text Box 41"/>
          <p:cNvSpPr txBox="1">
            <a:spLocks noChangeArrowheads="1"/>
          </p:cNvSpPr>
          <p:nvPr/>
        </p:nvSpPr>
        <p:spPr bwMode="auto">
          <a:xfrm>
            <a:off x="2019300" y="46863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EQ1</a:t>
            </a:r>
          </a:p>
        </p:txBody>
      </p:sp>
      <p:sp>
        <p:nvSpPr>
          <p:cNvPr id="22562" name="Text Box 42"/>
          <p:cNvSpPr txBox="1">
            <a:spLocks noChangeArrowheads="1"/>
          </p:cNvSpPr>
          <p:nvPr/>
        </p:nvSpPr>
        <p:spPr bwMode="auto">
          <a:xfrm>
            <a:off x="2044700" y="51943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EQ2</a:t>
            </a:r>
          </a:p>
        </p:txBody>
      </p:sp>
      <p:sp>
        <p:nvSpPr>
          <p:cNvPr id="22563" name="Line 43"/>
          <p:cNvSpPr>
            <a:spLocks noChangeShapeType="1"/>
          </p:cNvSpPr>
          <p:nvPr/>
        </p:nvSpPr>
        <p:spPr bwMode="auto">
          <a:xfrm>
            <a:off x="1308100" y="576580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4" name="Text Box 44"/>
          <p:cNvSpPr txBox="1">
            <a:spLocks noChangeArrowheads="1"/>
          </p:cNvSpPr>
          <p:nvPr/>
        </p:nvSpPr>
        <p:spPr bwMode="auto">
          <a:xfrm>
            <a:off x="3327400" y="49657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EQ3</a:t>
            </a:r>
          </a:p>
        </p:txBody>
      </p:sp>
      <p:sp>
        <p:nvSpPr>
          <p:cNvPr id="22565" name="Text Box 45"/>
          <p:cNvSpPr txBox="1">
            <a:spLocks noChangeArrowheads="1"/>
          </p:cNvSpPr>
          <p:nvPr/>
        </p:nvSpPr>
        <p:spPr bwMode="auto">
          <a:xfrm>
            <a:off x="4572000" y="49784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EQ4</a:t>
            </a:r>
          </a:p>
        </p:txBody>
      </p:sp>
      <p:sp>
        <p:nvSpPr>
          <p:cNvPr id="22566" name="Text Box 46"/>
          <p:cNvSpPr txBox="1">
            <a:spLocks noChangeArrowheads="1"/>
          </p:cNvSpPr>
          <p:nvPr/>
        </p:nvSpPr>
        <p:spPr bwMode="auto">
          <a:xfrm>
            <a:off x="5549900" y="3810000"/>
            <a:ext cx="92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</a:rPr>
              <a:t>EQ5</a:t>
            </a:r>
          </a:p>
        </p:txBody>
      </p:sp>
      <p:sp>
        <p:nvSpPr>
          <p:cNvPr id="22567" name="Line 48"/>
          <p:cNvSpPr>
            <a:spLocks noChangeShapeType="1"/>
          </p:cNvSpPr>
          <p:nvPr/>
        </p:nvSpPr>
        <p:spPr bwMode="auto">
          <a:xfrm flipH="1">
            <a:off x="2692400" y="4902200"/>
            <a:ext cx="12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8" name="Line 49"/>
          <p:cNvSpPr>
            <a:spLocks noChangeShapeType="1"/>
          </p:cNvSpPr>
          <p:nvPr/>
        </p:nvSpPr>
        <p:spPr bwMode="auto">
          <a:xfrm flipH="1">
            <a:off x="2717800" y="3200400"/>
            <a:ext cx="12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69" name="Line 50"/>
          <p:cNvSpPr>
            <a:spLocks noChangeShapeType="1"/>
          </p:cNvSpPr>
          <p:nvPr/>
        </p:nvSpPr>
        <p:spPr bwMode="auto">
          <a:xfrm flipH="1">
            <a:off x="5130800" y="3238500"/>
            <a:ext cx="12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0" name="Line 51"/>
          <p:cNvSpPr>
            <a:spLocks noChangeShapeType="1"/>
          </p:cNvSpPr>
          <p:nvPr/>
        </p:nvSpPr>
        <p:spPr bwMode="auto">
          <a:xfrm flipV="1">
            <a:off x="787400" y="2286000"/>
            <a:ext cx="835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71" name="Text Box 53"/>
          <p:cNvSpPr txBox="1">
            <a:spLocks noChangeArrowheads="1"/>
          </p:cNvSpPr>
          <p:nvPr/>
        </p:nvSpPr>
        <p:spPr bwMode="auto">
          <a:xfrm>
            <a:off x="5664200" y="5473700"/>
            <a:ext cx="154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000"/>
              <a:t>Viaduc de Millau</a:t>
            </a:r>
          </a:p>
        </p:txBody>
      </p:sp>
      <p:pic>
        <p:nvPicPr>
          <p:cNvPr id="22572" name="Picture 54" descr="discretion-viaduc-millau-50110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050" y="5608638"/>
            <a:ext cx="13652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3" name="Text Box 56"/>
          <p:cNvSpPr txBox="1">
            <a:spLocks noChangeArrowheads="1"/>
          </p:cNvSpPr>
          <p:nvPr/>
        </p:nvSpPr>
        <p:spPr bwMode="auto">
          <a:xfrm>
            <a:off x="749300" y="31242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>
                <a:solidFill>
                  <a:srgbClr val="CC3399"/>
                </a:solidFill>
                <a:latin typeface="Calibri" pitchFamily="34" charset="0"/>
              </a:rPr>
              <a:t>Scénario 2</a:t>
            </a:r>
          </a:p>
        </p:txBody>
      </p:sp>
      <p:sp>
        <p:nvSpPr>
          <p:cNvPr id="22574" name="Text Box 57"/>
          <p:cNvSpPr txBox="1">
            <a:spLocks noChangeArrowheads="1"/>
          </p:cNvSpPr>
          <p:nvPr/>
        </p:nvSpPr>
        <p:spPr bwMode="auto">
          <a:xfrm>
            <a:off x="762000" y="23495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>
                <a:solidFill>
                  <a:srgbClr val="CC3399"/>
                </a:solidFill>
                <a:latin typeface="Calibri" pitchFamily="34" charset="0"/>
              </a:rPr>
              <a:t>Scénario 1</a:t>
            </a:r>
          </a:p>
        </p:txBody>
      </p:sp>
      <p:sp>
        <p:nvSpPr>
          <p:cNvPr id="22575" name="WordArt 58"/>
          <p:cNvSpPr>
            <a:spLocks noChangeArrowheads="1" noChangeShapeType="1" noTextEdit="1"/>
          </p:cNvSpPr>
          <p:nvPr/>
        </p:nvSpPr>
        <p:spPr bwMode="auto">
          <a:xfrm>
            <a:off x="2474913" y="776288"/>
            <a:ext cx="4505325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Problème matériel ? </a:t>
            </a:r>
          </a:p>
        </p:txBody>
      </p:sp>
      <p:pic>
        <p:nvPicPr>
          <p:cNvPr id="22576" name="Picture 63" descr="44_e9ebe5b1-cd4e-4fd0-a62d-2e76619c3b41_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210175"/>
            <a:ext cx="10223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7" name="Text Box 64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17 / 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19" name="AutoShape 43"/>
          <p:cNvSpPr>
            <a:spLocks noChangeArrowheads="1"/>
          </p:cNvSpPr>
          <p:nvPr/>
        </p:nvSpPr>
        <p:spPr bwMode="auto">
          <a:xfrm>
            <a:off x="3086100" y="3933825"/>
            <a:ext cx="2466975" cy="571500"/>
          </a:xfrm>
          <a:prstGeom prst="roundRect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3555" name="Picture 18" descr="powerpoi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00238"/>
            <a:ext cx="1311275" cy="1390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21"/>
          <p:cNvSpPr txBox="1">
            <a:spLocks noChangeArrowheads="1"/>
          </p:cNvSpPr>
          <p:nvPr/>
        </p:nvSpPr>
        <p:spPr bwMode="auto">
          <a:xfrm>
            <a:off x="2819400" y="1497013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rgbClr val="008000"/>
                </a:solidFill>
              </a:rPr>
              <a:t>1 Diaporama / équipe</a:t>
            </a:r>
          </a:p>
        </p:txBody>
      </p:sp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3498850" y="1963738"/>
            <a:ext cx="42481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Restitution de l’ensemble des activités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Réponse aux problèmes techniques et à la problématique de départ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808663" y="3068638"/>
            <a:ext cx="2220912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Communication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	Soutenance</a:t>
            </a:r>
          </a:p>
        </p:txBody>
      </p:sp>
      <p:sp>
        <p:nvSpPr>
          <p:cNvPr id="23559" name="AutoShape 24"/>
          <p:cNvSpPr>
            <a:spLocks noChangeArrowheads="1"/>
          </p:cNvSpPr>
          <p:nvPr/>
        </p:nvSpPr>
        <p:spPr bwMode="auto">
          <a:xfrm>
            <a:off x="5157788" y="3355975"/>
            <a:ext cx="576262" cy="215900"/>
          </a:xfrm>
          <a:custGeom>
            <a:avLst/>
            <a:gdLst>
              <a:gd name="T0" fmla="*/ 467146 w 21600"/>
              <a:gd name="T1" fmla="*/ 0 h 21600"/>
              <a:gd name="T2" fmla="*/ 0 w 21600"/>
              <a:gd name="T3" fmla="*/ 107950 h 21600"/>
              <a:gd name="T4" fmla="*/ 467146 w 21600"/>
              <a:gd name="T5" fmla="*/ 215900 h 21600"/>
              <a:gd name="T6" fmla="*/ 576262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512 h 21600"/>
              <a:gd name="T14" fmla="*/ 19976 w 21600"/>
              <a:gd name="T15" fmla="*/ 150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510" y="0"/>
                </a:moveTo>
                <a:lnTo>
                  <a:pt x="17510" y="6512"/>
                </a:lnTo>
                <a:lnTo>
                  <a:pt x="3375" y="6512"/>
                </a:lnTo>
                <a:lnTo>
                  <a:pt x="3375" y="15088"/>
                </a:lnTo>
                <a:lnTo>
                  <a:pt x="17510" y="15088"/>
                </a:lnTo>
                <a:lnTo>
                  <a:pt x="17510" y="21600"/>
                </a:lnTo>
                <a:lnTo>
                  <a:pt x="21600" y="10800"/>
                </a:lnTo>
                <a:lnTo>
                  <a:pt x="17510" y="0"/>
                </a:lnTo>
                <a:close/>
              </a:path>
              <a:path w="21600" h="21600">
                <a:moveTo>
                  <a:pt x="1350" y="6512"/>
                </a:moveTo>
                <a:lnTo>
                  <a:pt x="1350" y="15088"/>
                </a:lnTo>
                <a:lnTo>
                  <a:pt x="2700" y="15088"/>
                </a:lnTo>
                <a:lnTo>
                  <a:pt x="2700" y="6512"/>
                </a:lnTo>
                <a:lnTo>
                  <a:pt x="1350" y="6512"/>
                </a:lnTo>
                <a:close/>
              </a:path>
              <a:path w="21600" h="21600">
                <a:moveTo>
                  <a:pt x="0" y="6512"/>
                </a:moveTo>
                <a:lnTo>
                  <a:pt x="0" y="15088"/>
                </a:lnTo>
                <a:lnTo>
                  <a:pt x="675" y="15088"/>
                </a:lnTo>
                <a:lnTo>
                  <a:pt x="675" y="6512"/>
                </a:lnTo>
                <a:lnTo>
                  <a:pt x="0" y="651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0" name="Text Box 27"/>
          <p:cNvSpPr txBox="1">
            <a:spLocks noChangeArrowheads="1"/>
          </p:cNvSpPr>
          <p:nvPr/>
        </p:nvSpPr>
        <p:spPr bwMode="auto">
          <a:xfrm>
            <a:off x="3592513" y="398780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rgbClr val="000099"/>
                </a:solidFill>
                <a:latin typeface="Calibri" pitchFamily="34" charset="0"/>
              </a:rPr>
              <a:t>SYNTHESE</a:t>
            </a:r>
          </a:p>
        </p:txBody>
      </p:sp>
      <p:pic>
        <p:nvPicPr>
          <p:cNvPr id="23561" name="Picture 32" descr="88246_or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889500"/>
            <a:ext cx="573088" cy="5921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163" y="4856163"/>
            <a:ext cx="522287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451350" y="4675188"/>
            <a:ext cx="424815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fr-F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Restitution des activités</a:t>
            </a: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fr-F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Formalisation</a:t>
            </a: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fr-F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Généralisation</a:t>
            </a: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fr-F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Réinvestir (autre situation)</a:t>
            </a: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endParaRPr lang="fr-FR" sz="180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3564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348288"/>
            <a:ext cx="14446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38" descr="600px-Panneau_atten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044950"/>
            <a:ext cx="539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WordArt 40"/>
          <p:cNvSpPr>
            <a:spLocks noChangeArrowheads="1" noChangeShapeType="1" noTextEdit="1"/>
          </p:cNvSpPr>
          <p:nvPr/>
        </p:nvSpPr>
        <p:spPr bwMode="auto">
          <a:xfrm>
            <a:off x="2166938" y="852488"/>
            <a:ext cx="4908550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Finalisation de la séquence</a:t>
            </a:r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18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1050925" y="2463800"/>
            <a:ext cx="78359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CC3399"/>
                </a:solidFill>
                <a:latin typeface="Calibri" pitchFamily="34" charset="0"/>
              </a:rPr>
              <a:t>Séquences 2, 3, 4, 5, … : </a:t>
            </a:r>
            <a:r>
              <a:rPr lang="fr-FR" sz="1800" b="0">
                <a:solidFill>
                  <a:srgbClr val="CC3399"/>
                </a:solidFill>
                <a:latin typeface="Calibri" pitchFamily="34" charset="0"/>
              </a:rPr>
              <a:t>(évaluation diagnostique, formative, sommative)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 évaluation des connaissances et savoirs</a:t>
            </a:r>
          </a:p>
          <a:p>
            <a:pPr lvl="1" algn="l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800">
                <a:solidFill>
                  <a:schemeClr val="tx1"/>
                </a:solidFill>
                <a:latin typeface="Calibri" pitchFamily="34" charset="0"/>
              </a:rPr>
              <a:t> évaluation de la compétence COMMUNIQUER (grille de compétences)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146300" y="4489450"/>
            <a:ext cx="6654800" cy="1192213"/>
          </a:xfrm>
          <a:prstGeom prst="rect">
            <a:avLst/>
          </a:prstGeom>
          <a:solidFill>
            <a:srgbClr val="C0C0C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Réflexion en cours: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	évaluation des compétences en cours d’activités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  <a:latin typeface="Calibri" pitchFamily="34" charset="0"/>
              </a:rPr>
              <a:t>	</a:t>
            </a:r>
            <a:r>
              <a:rPr lang="fr-FR" sz="1600">
                <a:solidFill>
                  <a:srgbClr val="000099"/>
                </a:solidFill>
                <a:latin typeface="Calibri" pitchFamily="34" charset="0"/>
              </a:rPr>
              <a:t>Grille de compétences – taux de réussite - pourcentage</a:t>
            </a:r>
          </a:p>
        </p:txBody>
      </p:sp>
      <p:pic>
        <p:nvPicPr>
          <p:cNvPr id="24580" name="Picture 9" descr="Trouver idée arti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13" y="4491038"/>
            <a:ext cx="10779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evalu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25" y="730250"/>
            <a:ext cx="8318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12"/>
          <p:cNvSpPr>
            <a:spLocks noChangeArrowheads="1" noChangeShapeType="1" noTextEdit="1"/>
          </p:cNvSpPr>
          <p:nvPr/>
        </p:nvSpPr>
        <p:spPr bwMode="auto">
          <a:xfrm>
            <a:off x="3354388" y="1135063"/>
            <a:ext cx="274637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19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2335213" y="801688"/>
            <a:ext cx="52355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Vision - Enseignement Sciences de l'Ingénieur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>
            <a:lum contras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481138"/>
            <a:ext cx="282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747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1238250" y="1289050"/>
            <a:ext cx="9144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247900" y="132715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Equipe des Sciences de l’Ingénieur</a:t>
            </a:r>
          </a:p>
          <a:p>
            <a:pPr eaLnBrk="1" hangingPunct="1">
              <a:spcBef>
                <a:spcPct val="50000"/>
              </a:spcBef>
            </a:pPr>
            <a:r>
              <a:rPr lang="fr-FR" sz="1400" b="0">
                <a:solidFill>
                  <a:schemeClr val="tx1"/>
                </a:solidFill>
                <a:latin typeface="Calibri" pitchFamily="34" charset="0"/>
              </a:rPr>
              <a:t>Travailler ensemble – Stratégie pédagogique et progression communes</a:t>
            </a:r>
          </a:p>
        </p:txBody>
      </p:sp>
      <p:pic>
        <p:nvPicPr>
          <p:cNvPr id="7175" name="Picture 10" descr="collaboration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94005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828800" y="3263900"/>
            <a:ext cx="196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Sciences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470525" y="3238500"/>
            <a:ext cx="240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Technologie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2374900" y="4203700"/>
            <a:ext cx="467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solidFill>
                  <a:srgbClr val="FF6600"/>
                </a:solidFill>
                <a:latin typeface="Calibri" pitchFamily="34" charset="0"/>
              </a:rPr>
              <a:t>Champ pluritechnique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1625600" y="2540000"/>
            <a:ext cx="650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solidFill>
                  <a:srgbClr val="FF6600"/>
                </a:solidFill>
                <a:latin typeface="Calibri" pitchFamily="34" charset="0"/>
              </a:rPr>
              <a:t>Démarche scientifique interdisciplinaire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-282575" y="4883150"/>
            <a:ext cx="6235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70000"/>
              </a:spcBef>
            </a:pPr>
            <a:r>
              <a:rPr lang="fr-FR" sz="1800" b="0">
                <a:solidFill>
                  <a:schemeClr val="tx1"/>
                </a:solidFill>
                <a:latin typeface="Calibri" pitchFamily="34" charset="0"/>
              </a:rPr>
              <a:t>Appréhender le réel dans sa globalité</a:t>
            </a:r>
          </a:p>
          <a:p>
            <a:pPr eaLnBrk="1" hangingPunct="1">
              <a:lnSpc>
                <a:spcPct val="50000"/>
              </a:lnSpc>
              <a:spcBef>
                <a:spcPct val="70000"/>
              </a:spcBef>
            </a:pPr>
            <a:r>
              <a:rPr lang="fr-FR" sz="1400">
                <a:solidFill>
                  <a:srgbClr val="008000"/>
                </a:solidFill>
                <a:latin typeface="Calibri" pitchFamily="34" charset="0"/>
              </a:rPr>
              <a:t>Contexte social et économique</a:t>
            </a:r>
          </a:p>
          <a:p>
            <a:pPr eaLnBrk="1" hangingPunct="1">
              <a:lnSpc>
                <a:spcPct val="50000"/>
              </a:lnSpc>
              <a:spcBef>
                <a:spcPct val="70000"/>
              </a:spcBef>
            </a:pPr>
            <a:r>
              <a:rPr lang="fr-FR" sz="1400">
                <a:solidFill>
                  <a:srgbClr val="008000"/>
                </a:solidFill>
                <a:latin typeface="Calibri" pitchFamily="34" charset="0"/>
              </a:rPr>
              <a:t>Contexte environnemental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1955800" y="5889625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 Modélisation</a:t>
            </a:r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2114550" y="61849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 Expérimentations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4781550" y="5734050"/>
            <a:ext cx="36449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Vérifier, prévoir des performances</a:t>
            </a:r>
          </a:p>
          <a:p>
            <a:pPr>
              <a:spcBef>
                <a:spcPct val="50000"/>
              </a:spcBef>
              <a:defRPr/>
            </a:pPr>
            <a:r>
              <a:rPr lang="fr-FR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Quantifier les écarts</a:t>
            </a: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3181350" y="2028825"/>
            <a:ext cx="661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0">
                <a:solidFill>
                  <a:schemeClr val="folHlink"/>
                </a:solidFill>
                <a:latin typeface="Calibri" pitchFamily="34" charset="0"/>
              </a:rPr>
              <a:t>Baccalauréat  S : Vocation scientifique et conceptuelle</a:t>
            </a:r>
          </a:p>
        </p:txBody>
      </p:sp>
      <p:sp>
        <p:nvSpPr>
          <p:cNvPr id="7185" name="Rectangle 24"/>
          <p:cNvSpPr>
            <a:spLocks noChangeArrowheads="1"/>
          </p:cNvSpPr>
          <p:nvPr/>
        </p:nvSpPr>
        <p:spPr bwMode="auto">
          <a:xfrm>
            <a:off x="1704975" y="2476500"/>
            <a:ext cx="6210300" cy="2200275"/>
          </a:xfrm>
          <a:prstGeom prst="rect">
            <a:avLst/>
          </a:prstGeom>
          <a:noFill/>
          <a:ln w="95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1704975" y="5610225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 Besoin</a:t>
            </a:r>
          </a:p>
        </p:txBody>
      </p:sp>
      <p:sp>
        <p:nvSpPr>
          <p:cNvPr id="7187" name="AutoShape 26"/>
          <p:cNvSpPr>
            <a:spLocks/>
          </p:cNvSpPr>
          <p:nvPr/>
        </p:nvSpPr>
        <p:spPr bwMode="auto">
          <a:xfrm>
            <a:off x="4933950" y="5619750"/>
            <a:ext cx="114300" cy="857250"/>
          </a:xfrm>
          <a:prstGeom prst="rightBracket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8" name="Text Box 27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2 /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35400" y="3048000"/>
            <a:ext cx="4686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5400" i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F I N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20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125"/>
            <a:ext cx="3632200" cy="3586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243138"/>
            <a:ext cx="3890963" cy="1895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092575"/>
            <a:ext cx="2720975" cy="2498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1152525" y="167481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  <a:latin typeface="Calibri" pitchFamily="34" charset="0"/>
              </a:rPr>
              <a:t>BO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592638" y="1704975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  <a:latin typeface="Calibri" pitchFamily="34" charset="0"/>
              </a:rPr>
              <a:t>Guide d’accompagnement</a:t>
            </a:r>
          </a:p>
        </p:txBody>
      </p:sp>
      <p:sp>
        <p:nvSpPr>
          <p:cNvPr id="8199" name="WordArt 17"/>
          <p:cNvSpPr>
            <a:spLocks noChangeArrowheads="1" noChangeShapeType="1" noTextEdit="1"/>
          </p:cNvSpPr>
          <p:nvPr/>
        </p:nvSpPr>
        <p:spPr bwMode="auto">
          <a:xfrm>
            <a:off x="2093913" y="992188"/>
            <a:ext cx="597217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Démarche - Méthodes de recherche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3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8" y="1941513"/>
            <a:ext cx="5451475" cy="2251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090613" y="4486275"/>
            <a:ext cx="791368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800" b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fr-FR" sz="1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Question sociétale:    Question sur les enjeux majeurs pour le 			                          développement  des sociétés humaines </a:t>
            </a:r>
          </a:p>
          <a:p>
            <a:pPr lvl="2" algn="l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800" b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 Problématique:	     Question générale de 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800" b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			         Sciences de l’Ingénieur (techno sociétale)</a:t>
            </a:r>
          </a:p>
          <a:p>
            <a:pPr lvl="4"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1800" b="0" dirty="0">
                <a:solidFill>
                  <a:schemeClr val="tx1"/>
                </a:solidFill>
                <a:latin typeface="Calibri" pitchFamily="34" charset="0"/>
                <a:cs typeface="+mn-cs"/>
              </a:rPr>
              <a:t> Problèmes techniques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6329363" y="1874838"/>
            <a:ext cx="24907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  <a:latin typeface="Calibri" pitchFamily="34" charset="0"/>
              </a:rPr>
              <a:t>Relation BO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  <a:latin typeface="Calibri" pitchFamily="34" charset="0"/>
              </a:rPr>
              <a:t>	Compétences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  <a:latin typeface="Calibri" pitchFamily="34" charset="0"/>
              </a:rPr>
              <a:t>	Capacités</a:t>
            </a:r>
          </a:p>
        </p:txBody>
      </p:sp>
      <p:sp>
        <p:nvSpPr>
          <p:cNvPr id="9221" name="WordArt 16"/>
          <p:cNvSpPr>
            <a:spLocks noChangeArrowheads="1" noChangeShapeType="1" noTextEdit="1"/>
          </p:cNvSpPr>
          <p:nvPr/>
        </p:nvSpPr>
        <p:spPr bwMode="auto">
          <a:xfrm>
            <a:off x="2030413" y="1017588"/>
            <a:ext cx="6010275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Démarche - Méthodes de recherche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4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6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5 / 20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1362075" y="966788"/>
            <a:ext cx="7439025" cy="5184775"/>
            <a:chOff x="858" y="609"/>
            <a:chExt cx="4686" cy="3266"/>
          </a:xfrm>
        </p:grpSpPr>
        <p:sp>
          <p:nvSpPr>
            <p:cNvPr id="1024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79" y="609"/>
              <a:ext cx="3762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fr-FR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CCFF"/>
                      </a:gs>
                      <a:gs pos="100000">
                        <a:srgbClr val="175E5E"/>
                      </a:gs>
                    </a:gsLst>
                    <a:lin ang="5400000" scaled="1"/>
                  </a:gradFill>
                  <a:latin typeface="Calibri"/>
                  <a:cs typeface="Calibri"/>
                </a:rPr>
                <a:t>Démarche - Méthodes de recherche</a:t>
              </a:r>
            </a:p>
          </p:txBody>
        </p:sp>
        <p:grpSp>
          <p:nvGrpSpPr>
            <p:cNvPr id="10244" name="Group 34"/>
            <p:cNvGrpSpPr>
              <a:grpSpLocks/>
            </p:cNvGrpSpPr>
            <p:nvPr/>
          </p:nvGrpSpPr>
          <p:grpSpPr bwMode="auto">
            <a:xfrm>
              <a:off x="858" y="1024"/>
              <a:ext cx="4686" cy="2851"/>
              <a:chOff x="858" y="1024"/>
              <a:chExt cx="4686" cy="2851"/>
            </a:xfrm>
          </p:grpSpPr>
          <p:pic>
            <p:nvPicPr>
              <p:cNvPr id="10245" name="Picture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" y="1024"/>
                <a:ext cx="4493" cy="28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46" name="Text Box 27"/>
              <p:cNvSpPr txBox="1">
                <a:spLocks noChangeArrowheads="1"/>
              </p:cNvSpPr>
              <p:nvPr/>
            </p:nvSpPr>
            <p:spPr bwMode="auto">
              <a:xfrm>
                <a:off x="858" y="2238"/>
                <a:ext cx="11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fr-FR" sz="16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247" name="Text Box 29"/>
              <p:cNvSpPr txBox="1">
                <a:spLocks noChangeArrowheads="1"/>
              </p:cNvSpPr>
              <p:nvPr/>
            </p:nvSpPr>
            <p:spPr bwMode="auto">
              <a:xfrm>
                <a:off x="2436" y="2130"/>
                <a:ext cx="894" cy="173"/>
              </a:xfrm>
              <a:prstGeom prst="rect">
                <a:avLst/>
              </a:prstGeom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tx1"/>
                    </a:solidFill>
                  </a:rPr>
                  <a:t>Equipe 1</a:t>
                </a:r>
              </a:p>
            </p:txBody>
          </p:sp>
          <p:sp>
            <p:nvSpPr>
              <p:cNvPr id="10248" name="Text Box 30"/>
              <p:cNvSpPr txBox="1">
                <a:spLocks noChangeArrowheads="1"/>
              </p:cNvSpPr>
              <p:nvPr/>
            </p:nvSpPr>
            <p:spPr bwMode="auto">
              <a:xfrm>
                <a:off x="2434" y="2476"/>
                <a:ext cx="858" cy="173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tx1"/>
                    </a:solidFill>
                  </a:rPr>
                  <a:t>Equipe 2</a:t>
                </a:r>
              </a:p>
            </p:txBody>
          </p:sp>
          <p:sp>
            <p:nvSpPr>
              <p:cNvPr id="10249" name="Text Box 31"/>
              <p:cNvSpPr txBox="1">
                <a:spLocks noChangeArrowheads="1"/>
              </p:cNvSpPr>
              <p:nvPr/>
            </p:nvSpPr>
            <p:spPr bwMode="auto">
              <a:xfrm>
                <a:off x="2430" y="2838"/>
                <a:ext cx="858" cy="173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tx1"/>
                    </a:solidFill>
                  </a:rPr>
                  <a:t>Equipe 3</a:t>
                </a:r>
              </a:p>
            </p:txBody>
          </p:sp>
          <p:sp>
            <p:nvSpPr>
              <p:cNvPr id="10250" name="Text Box 32"/>
              <p:cNvSpPr txBox="1">
                <a:spLocks noChangeArrowheads="1"/>
              </p:cNvSpPr>
              <p:nvPr/>
            </p:nvSpPr>
            <p:spPr bwMode="auto">
              <a:xfrm>
                <a:off x="2434" y="3184"/>
                <a:ext cx="858" cy="173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200">
                    <a:solidFill>
                      <a:schemeClr val="tx1"/>
                    </a:solidFill>
                  </a:rPr>
                  <a:t>Equipe 4</a:t>
                </a:r>
              </a:p>
            </p:txBody>
          </p:sp>
          <p:sp>
            <p:nvSpPr>
              <p:cNvPr id="10251" name="Text Box 33"/>
              <p:cNvSpPr txBox="1">
                <a:spLocks noChangeArrowheads="1"/>
              </p:cNvSpPr>
              <p:nvPr/>
            </p:nvSpPr>
            <p:spPr bwMode="auto">
              <a:xfrm>
                <a:off x="4350" y="3270"/>
                <a:ext cx="1194" cy="3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>
                    <a:solidFill>
                      <a:schemeClr val="tx1"/>
                    </a:solidFill>
                    <a:latin typeface="Calibri" pitchFamily="34" charset="0"/>
                  </a:rPr>
                  <a:t>La synthèse s’élabore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800">
                    <a:solidFill>
                      <a:schemeClr val="tx1"/>
                    </a:solidFill>
                    <a:latin typeface="Calibri" pitchFamily="34" charset="0"/>
                  </a:rPr>
                  <a:t>en appui sur les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fr-FR" sz="800">
                    <a:solidFill>
                      <a:schemeClr val="tx1"/>
                    </a:solidFill>
                    <a:latin typeface="Calibri" pitchFamily="34" charset="0"/>
                  </a:rPr>
                  <a:t>connaissances et les compétences</a:t>
                </a:r>
              </a:p>
            </p:txBody>
          </p:sp>
        </p:grp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902" y="3372"/>
              <a:ext cx="195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071563" y="1887538"/>
            <a:ext cx="5472112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chemeClr val="tx1"/>
                </a:solidFill>
                <a:latin typeface="Calibri" pitchFamily="34" charset="0"/>
              </a:rPr>
              <a:t>Mind Map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chemeClr val="tx1"/>
                </a:solidFill>
                <a:latin typeface="Calibri" pitchFamily="34" charset="0"/>
              </a:rPr>
              <a:t>Technique du Post It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chemeClr val="tx1"/>
                </a:solidFill>
                <a:latin typeface="Calibri" pitchFamily="34" charset="0"/>
              </a:rPr>
              <a:t>Technique de la « Prise de recul</a:t>
            </a:r>
            <a:r>
              <a:rPr lang="fr-FR">
                <a:solidFill>
                  <a:schemeClr val="tx1"/>
                </a:solidFill>
                <a:latin typeface="Calibri" pitchFamily="34" charset="0"/>
              </a:rPr>
              <a:t> »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400">
                <a:solidFill>
                  <a:schemeClr val="tx1"/>
                </a:solidFill>
              </a:rPr>
              <a:t>	</a:t>
            </a:r>
            <a:r>
              <a:rPr lang="fr-FR" sz="1400">
                <a:solidFill>
                  <a:schemeClr val="tx1"/>
                </a:solidFill>
                <a:latin typeface="Calibri" pitchFamily="34" charset="0"/>
              </a:rPr>
              <a:t>Sortir de l’inertie psychologique</a:t>
            </a:r>
          </a:p>
        </p:txBody>
      </p:sp>
      <p:pic>
        <p:nvPicPr>
          <p:cNvPr id="11267" name="Picture 3" descr="sticky-notes-1024x7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328863"/>
            <a:ext cx="809625" cy="542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7206-w9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754188"/>
            <a:ext cx="930275" cy="6175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decision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717800"/>
            <a:ext cx="687388" cy="614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/>
          <p:cNvPicPr>
            <a:picLocks noChangeAspect="1" noChangeArrowheads="1"/>
          </p:cNvPicPr>
          <p:nvPr/>
        </p:nvPicPr>
        <p:blipFill>
          <a:blip r:embed="rId5" cstate="print">
            <a:lum bright="-4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565525"/>
            <a:ext cx="3749675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114925" y="3687763"/>
            <a:ext cx="338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6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Exemple</a:t>
            </a:r>
          </a:p>
        </p:txBody>
      </p:sp>
      <p:pic>
        <p:nvPicPr>
          <p:cNvPr id="11272" name="Picture 22" descr="2010"/>
          <p:cNvPicPr>
            <a:picLocks noChangeAspect="1" noChangeArrowheads="1"/>
          </p:cNvPicPr>
          <p:nvPr/>
        </p:nvPicPr>
        <p:blipFill>
          <a:blip r:embed="rId6" cstate="print">
            <a:lum bright="8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970338"/>
            <a:ext cx="32242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24"/>
          <p:cNvSpPr>
            <a:spLocks noChangeArrowheads="1" noChangeShapeType="1" noTextEdit="1"/>
          </p:cNvSpPr>
          <p:nvPr/>
        </p:nvSpPr>
        <p:spPr bwMode="auto">
          <a:xfrm>
            <a:off x="1992313" y="865188"/>
            <a:ext cx="54673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175E5E"/>
                    </a:gs>
                  </a:gsLst>
                  <a:lin ang="5400000" scaled="1"/>
                </a:gradFill>
                <a:latin typeface="Calibri"/>
                <a:cs typeface="Calibri"/>
              </a:rPr>
              <a:t>Méthodes de préparation de séquence</a:t>
            </a:r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6 / 20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42875" y="1333500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Outils:</a:t>
            </a:r>
          </a:p>
        </p:txBody>
      </p:sp>
      <p:grpSp>
        <p:nvGrpSpPr>
          <p:cNvPr id="11276" name="Group 29"/>
          <p:cNvGrpSpPr>
            <a:grpSpLocks/>
          </p:cNvGrpSpPr>
          <p:nvPr/>
        </p:nvGrpSpPr>
        <p:grpSpPr bwMode="auto">
          <a:xfrm>
            <a:off x="6743700" y="1447800"/>
            <a:ext cx="2771775" cy="473075"/>
            <a:chOff x="3708" y="1026"/>
            <a:chExt cx="1746" cy="298"/>
          </a:xfrm>
        </p:grpSpPr>
        <p:sp>
          <p:nvSpPr>
            <p:cNvPr id="11277" name="Text Box 27"/>
            <p:cNvSpPr txBox="1">
              <a:spLocks noChangeArrowheads="1"/>
            </p:cNvSpPr>
            <p:nvPr/>
          </p:nvSpPr>
          <p:spPr bwMode="auto">
            <a:xfrm>
              <a:off x="3708" y="1026"/>
              <a:ext cx="174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000">
                  <a:solidFill>
                    <a:srgbClr val="FF0000"/>
                  </a:solidFill>
                  <a:latin typeface="Calibri" pitchFamily="34" charset="0"/>
                </a:rPr>
                <a:t>Equipe pédagogique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sz="1000">
                  <a:solidFill>
                    <a:srgbClr val="FF0000"/>
                  </a:solidFill>
                  <a:latin typeface="Calibri" pitchFamily="34" charset="0"/>
                </a:rPr>
                <a:t>S  S.I</a:t>
              </a:r>
            </a:p>
          </p:txBody>
        </p:sp>
        <p:sp>
          <p:nvSpPr>
            <p:cNvPr id="11278" name="AutoShape 28"/>
            <p:cNvSpPr>
              <a:spLocks noChangeArrowheads="1"/>
            </p:cNvSpPr>
            <p:nvPr/>
          </p:nvSpPr>
          <p:spPr bwMode="auto">
            <a:xfrm>
              <a:off x="4212" y="1032"/>
              <a:ext cx="744" cy="270"/>
            </a:xfrm>
            <a:prstGeom prst="foldedCorner">
              <a:avLst>
                <a:gd name="adj" fmla="val 294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 cstate="print">
            <a:lum bright="-4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13" y="806450"/>
            <a:ext cx="71532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408113" y="1025525"/>
            <a:ext cx="33845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60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Exemple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600">
                <a:solidFill>
                  <a:schemeClr val="tx1"/>
                </a:solidFill>
                <a:latin typeface="Calibri" pitchFamily="34" charset="0"/>
                <a:cs typeface="+mn-cs"/>
              </a:rPr>
              <a:t>	Stratégie - Séquence 2</a:t>
            </a:r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7 / 20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indMap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288" y="768350"/>
            <a:ext cx="7885112" cy="573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03288" y="638175"/>
            <a:ext cx="33845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 u="sng">
                <a:solidFill>
                  <a:schemeClr val="tx1"/>
                </a:solidFill>
                <a:latin typeface="Calibri" pitchFamily="34" charset="0"/>
              </a:rPr>
              <a:t>Exemple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8 / 20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76300" y="981075"/>
            <a:ext cx="20669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>
                <a:solidFill>
                  <a:schemeClr val="tx1"/>
                </a:solidFill>
              </a:rPr>
              <a:t>Séquence 3</a:t>
            </a:r>
            <a:endParaRPr lang="fr-FR" sz="20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755650"/>
            <a:ext cx="7345363" cy="3333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80" descr="pilotetp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613400"/>
            <a:ext cx="1597025" cy="8270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l_fi" descr="RL_500_pho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313" y="5559425"/>
            <a:ext cx="1112837" cy="939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23975" y="2816225"/>
            <a:ext cx="1301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342" name="Rectangle 47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745" name="Group 113"/>
          <p:cNvGraphicFramePr>
            <a:graphicFrameLocks noGrp="1"/>
          </p:cNvGraphicFramePr>
          <p:nvPr/>
        </p:nvGraphicFramePr>
        <p:xfrm>
          <a:off x="1390650" y="4057650"/>
          <a:ext cx="4951413" cy="304800"/>
        </p:xfrm>
        <a:graphic>
          <a:graphicData uri="http://schemas.openxmlformats.org/drawingml/2006/table">
            <a:tbl>
              <a:tblPr/>
              <a:tblGrid>
                <a:gridCol w="4951413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Comment transmettre un effort et un mouvement ?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349" name="Rectangle 57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741" name="Group 109"/>
          <p:cNvGraphicFramePr>
            <a:graphicFrameLocks noGrp="1"/>
          </p:cNvGraphicFramePr>
          <p:nvPr/>
        </p:nvGraphicFramePr>
        <p:xfrm>
          <a:off x="2352675" y="4572000"/>
          <a:ext cx="4959350" cy="304800"/>
        </p:xfrm>
        <a:graphic>
          <a:graphicData uri="http://schemas.openxmlformats.org/drawingml/2006/table">
            <a:tbl>
              <a:tblPr/>
              <a:tblGrid>
                <a:gridCol w="4959350"/>
              </a:tblGrid>
              <a:tr h="28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Comment transformer l’énergie électrique ?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356" name="Rectangle 67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744" name="Group 112"/>
          <p:cNvGraphicFramePr>
            <a:graphicFrameLocks noGrp="1"/>
          </p:cNvGraphicFramePr>
          <p:nvPr/>
        </p:nvGraphicFramePr>
        <p:xfrm>
          <a:off x="3355975" y="5076825"/>
          <a:ext cx="4943475" cy="304800"/>
        </p:xfrm>
        <a:graphic>
          <a:graphicData uri="http://schemas.openxmlformats.org/drawingml/2006/table">
            <a:tbl>
              <a:tblPr/>
              <a:tblGrid>
                <a:gridCol w="4943475"/>
              </a:tblGrid>
              <a:tr h="263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Comment contrôler l’énergie électrique transformée ?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363" name="Text Box 78"/>
          <p:cNvSpPr txBox="1">
            <a:spLocks noChangeArrowheads="1"/>
          </p:cNvSpPr>
          <p:nvPr/>
        </p:nvSpPr>
        <p:spPr bwMode="auto">
          <a:xfrm>
            <a:off x="841375" y="5584825"/>
            <a:ext cx="2735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1600">
                <a:solidFill>
                  <a:schemeClr val="tx1"/>
                </a:solidFill>
                <a:latin typeface="Calibri" pitchFamily="34" charset="0"/>
              </a:rPr>
              <a:t>Supports</a:t>
            </a:r>
          </a:p>
        </p:txBody>
      </p:sp>
      <p:pic>
        <p:nvPicPr>
          <p:cNvPr id="14364" name="Picture 84" descr="12933-1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605463"/>
            <a:ext cx="1423987" cy="885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Rectangle 86"/>
          <p:cNvSpPr>
            <a:spLocks noChangeArrowheads="1"/>
          </p:cNvSpPr>
          <p:nvPr/>
        </p:nvSpPr>
        <p:spPr bwMode="auto">
          <a:xfrm>
            <a:off x="4445000" y="1003300"/>
            <a:ext cx="3378200" cy="3937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66" name="Text Box 101"/>
          <p:cNvSpPr txBox="1">
            <a:spLocks noChangeArrowheads="1"/>
          </p:cNvSpPr>
          <p:nvPr/>
        </p:nvSpPr>
        <p:spPr bwMode="auto">
          <a:xfrm>
            <a:off x="6480175" y="884238"/>
            <a:ext cx="141128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2000">
                <a:solidFill>
                  <a:srgbClr val="000099"/>
                </a:solidFill>
                <a:latin typeface="Calibri" pitchFamily="34" charset="0"/>
              </a:rPr>
              <a:t>Séquence 2</a:t>
            </a:r>
          </a:p>
        </p:txBody>
      </p:sp>
      <p:sp>
        <p:nvSpPr>
          <p:cNvPr id="14367" name="Text Box 102"/>
          <p:cNvSpPr txBox="1">
            <a:spLocks noChangeArrowheads="1"/>
          </p:cNvSpPr>
          <p:nvPr/>
        </p:nvSpPr>
        <p:spPr bwMode="auto">
          <a:xfrm>
            <a:off x="8324850" y="6583363"/>
            <a:ext cx="81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0">
                <a:solidFill>
                  <a:schemeClr val="tx1"/>
                </a:solidFill>
                <a:latin typeface="Calibri" pitchFamily="34" charset="0"/>
              </a:rPr>
              <a:t>9 / 20</a:t>
            </a:r>
          </a:p>
        </p:txBody>
      </p:sp>
      <p:sp>
        <p:nvSpPr>
          <p:cNvPr id="14368" name="Rectangle 104"/>
          <p:cNvSpPr>
            <a:spLocks noChangeArrowheads="1"/>
          </p:cNvSpPr>
          <p:nvPr/>
        </p:nvSpPr>
        <p:spPr bwMode="auto">
          <a:xfrm>
            <a:off x="981075" y="3543300"/>
            <a:ext cx="7400925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3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122C74"/>
      </a:accent1>
      <a:accent2>
        <a:srgbClr val="0099FF"/>
      </a:accent2>
      <a:accent3>
        <a:srgbClr val="FFFFFF"/>
      </a:accent3>
      <a:accent4>
        <a:srgbClr val="DADADA"/>
      </a:accent4>
      <a:accent5>
        <a:srgbClr val="AAACBC"/>
      </a:accent5>
      <a:accent6>
        <a:srgbClr val="008AE7"/>
      </a:accent6>
      <a:hlink>
        <a:srgbClr val="99CCFF"/>
      </a:hlink>
      <a:folHlink>
        <a:srgbClr val="FF9933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présentation-Réforme</Template>
  <TotalTime>1601</TotalTime>
  <Words>568</Words>
  <Application>Microsoft Office PowerPoint</Application>
  <PresentationFormat>Affichage à l'écran (4:3)</PresentationFormat>
  <Paragraphs>201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Thème Office</vt:lpstr>
      <vt:lpstr>1_Thème Office</vt:lpstr>
      <vt:lpstr>1_Default Design</vt:lpstr>
      <vt:lpstr>2_Default Design</vt:lpstr>
      <vt:lpstr>1_It’s not the design of your template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Manager>+44 151 259 6262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Développer une séquence pédagogique</dc:title>
  <dc:creator>prof</dc:creator>
  <cp:lastModifiedBy>Philippe</cp:lastModifiedBy>
  <cp:revision>220</cp:revision>
  <dcterms:created xsi:type="dcterms:W3CDTF">2011-10-17T11:13:40Z</dcterms:created>
  <dcterms:modified xsi:type="dcterms:W3CDTF">2012-03-26T19:14:47Z</dcterms:modified>
</cp:coreProperties>
</file>