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mov" ContentType="video/unknown"/>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4" r:id="rId3"/>
    <p:sldId id="257" r:id="rId4"/>
    <p:sldId id="258" r:id="rId5"/>
    <p:sldId id="259" r:id="rId6"/>
    <p:sldId id="260" r:id="rId7"/>
    <p:sldId id="263" r:id="rId8"/>
    <p:sldId id="264" r:id="rId9"/>
    <p:sldId id="265" r:id="rId10"/>
    <p:sldId id="261" r:id="rId11"/>
    <p:sldId id="262" r:id="rId12"/>
    <p:sldId id="266" r:id="rId13"/>
    <p:sldId id="267" r:id="rId14"/>
    <p:sldId id="268" r:id="rId15"/>
    <p:sldId id="269" r:id="rId16"/>
    <p:sldId id="270" r:id="rId17"/>
    <p:sldId id="271" r:id="rId18"/>
    <p:sldId id="272" r:id="rId19"/>
    <p:sldId id="273" r:id="rId20"/>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394" autoAdjust="0"/>
  </p:normalViewPr>
  <p:slideViewPr>
    <p:cSldViewPr snapToGrid="0" snapToObjects="1">
      <p:cViewPr varScale="1">
        <p:scale>
          <a:sx n="40" d="100"/>
          <a:sy n="40" d="100"/>
        </p:scale>
        <p:origin x="-122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47CE2FED-2398-AA4C-8190-C307F55EAF9C}" type="datetimeFigureOut">
              <a:rPr lang="fr-FR" smtClean="0"/>
              <a:pPr/>
              <a:t>20/11/2011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125046-8042-7A4D-A922-69C056FDA6E1}" type="slidenum">
              <a:rPr lang="fr-FR" smtClean="0"/>
              <a:pPr/>
              <a:t>‹N°›</a:t>
            </a:fld>
            <a:endParaRPr lang="fr-FR"/>
          </a:p>
        </p:txBody>
      </p:sp>
    </p:spTree>
    <p:extLst>
      <p:ext uri="{BB962C8B-B14F-4D97-AF65-F5344CB8AC3E}">
        <p14:creationId xmlns:p14="http://schemas.microsoft.com/office/powerpoint/2010/main" xmlns="" val="2458947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7CE2FED-2398-AA4C-8190-C307F55EAF9C}" type="datetimeFigureOut">
              <a:rPr lang="fr-FR" smtClean="0"/>
              <a:pPr/>
              <a:t>20/11/2011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125046-8042-7A4D-A922-69C056FDA6E1}" type="slidenum">
              <a:rPr lang="fr-FR" smtClean="0"/>
              <a:pPr/>
              <a:t>‹N°›</a:t>
            </a:fld>
            <a:endParaRPr lang="fr-FR"/>
          </a:p>
        </p:txBody>
      </p:sp>
    </p:spTree>
    <p:extLst>
      <p:ext uri="{BB962C8B-B14F-4D97-AF65-F5344CB8AC3E}">
        <p14:creationId xmlns:p14="http://schemas.microsoft.com/office/powerpoint/2010/main" xmlns="" val="3611301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7CE2FED-2398-AA4C-8190-C307F55EAF9C}" type="datetimeFigureOut">
              <a:rPr lang="fr-FR" smtClean="0"/>
              <a:pPr/>
              <a:t>20/11/2011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125046-8042-7A4D-A922-69C056FDA6E1}" type="slidenum">
              <a:rPr lang="fr-FR" smtClean="0"/>
              <a:pPr/>
              <a:t>‹N°›</a:t>
            </a:fld>
            <a:endParaRPr lang="fr-FR"/>
          </a:p>
        </p:txBody>
      </p:sp>
    </p:spTree>
    <p:extLst>
      <p:ext uri="{BB962C8B-B14F-4D97-AF65-F5344CB8AC3E}">
        <p14:creationId xmlns:p14="http://schemas.microsoft.com/office/powerpoint/2010/main" xmlns="" val="4032258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7CE2FED-2398-AA4C-8190-C307F55EAF9C}" type="datetimeFigureOut">
              <a:rPr lang="fr-FR" smtClean="0"/>
              <a:pPr/>
              <a:t>20/11/2011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125046-8042-7A4D-A922-69C056FDA6E1}" type="slidenum">
              <a:rPr lang="fr-FR" smtClean="0"/>
              <a:pPr/>
              <a:t>‹N°›</a:t>
            </a:fld>
            <a:endParaRPr lang="fr-FR"/>
          </a:p>
        </p:txBody>
      </p:sp>
    </p:spTree>
    <p:extLst>
      <p:ext uri="{BB962C8B-B14F-4D97-AF65-F5344CB8AC3E}">
        <p14:creationId xmlns:p14="http://schemas.microsoft.com/office/powerpoint/2010/main" xmlns="" val="116942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47CE2FED-2398-AA4C-8190-C307F55EAF9C}" type="datetimeFigureOut">
              <a:rPr lang="fr-FR" smtClean="0"/>
              <a:pPr/>
              <a:t>20/11/2011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125046-8042-7A4D-A922-69C056FDA6E1}" type="slidenum">
              <a:rPr lang="fr-FR" smtClean="0"/>
              <a:pPr/>
              <a:t>‹N°›</a:t>
            </a:fld>
            <a:endParaRPr lang="fr-FR"/>
          </a:p>
        </p:txBody>
      </p:sp>
    </p:spTree>
    <p:extLst>
      <p:ext uri="{BB962C8B-B14F-4D97-AF65-F5344CB8AC3E}">
        <p14:creationId xmlns:p14="http://schemas.microsoft.com/office/powerpoint/2010/main" xmlns="" val="1396395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7CE2FED-2398-AA4C-8190-C307F55EAF9C}" type="datetimeFigureOut">
              <a:rPr lang="fr-FR" smtClean="0"/>
              <a:pPr/>
              <a:t>20/11/2011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8125046-8042-7A4D-A922-69C056FDA6E1}" type="slidenum">
              <a:rPr lang="fr-FR" smtClean="0"/>
              <a:pPr/>
              <a:t>‹N°›</a:t>
            </a:fld>
            <a:endParaRPr lang="fr-FR"/>
          </a:p>
        </p:txBody>
      </p:sp>
    </p:spTree>
    <p:extLst>
      <p:ext uri="{BB962C8B-B14F-4D97-AF65-F5344CB8AC3E}">
        <p14:creationId xmlns:p14="http://schemas.microsoft.com/office/powerpoint/2010/main" xmlns="" val="4029113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7CE2FED-2398-AA4C-8190-C307F55EAF9C}" type="datetimeFigureOut">
              <a:rPr lang="fr-FR" smtClean="0"/>
              <a:pPr/>
              <a:t>20/11/2011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8125046-8042-7A4D-A922-69C056FDA6E1}" type="slidenum">
              <a:rPr lang="fr-FR" smtClean="0"/>
              <a:pPr/>
              <a:t>‹N°›</a:t>
            </a:fld>
            <a:endParaRPr lang="fr-FR"/>
          </a:p>
        </p:txBody>
      </p:sp>
    </p:spTree>
    <p:extLst>
      <p:ext uri="{BB962C8B-B14F-4D97-AF65-F5344CB8AC3E}">
        <p14:creationId xmlns:p14="http://schemas.microsoft.com/office/powerpoint/2010/main" xmlns="" val="3837392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47CE2FED-2398-AA4C-8190-C307F55EAF9C}" type="datetimeFigureOut">
              <a:rPr lang="fr-FR" smtClean="0"/>
              <a:pPr/>
              <a:t>20/11/2011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8125046-8042-7A4D-A922-69C056FDA6E1}" type="slidenum">
              <a:rPr lang="fr-FR" smtClean="0"/>
              <a:pPr/>
              <a:t>‹N°›</a:t>
            </a:fld>
            <a:endParaRPr lang="fr-FR"/>
          </a:p>
        </p:txBody>
      </p:sp>
    </p:spTree>
    <p:extLst>
      <p:ext uri="{BB962C8B-B14F-4D97-AF65-F5344CB8AC3E}">
        <p14:creationId xmlns:p14="http://schemas.microsoft.com/office/powerpoint/2010/main" xmlns="" val="354304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7CE2FED-2398-AA4C-8190-C307F55EAF9C}" type="datetimeFigureOut">
              <a:rPr lang="fr-FR" smtClean="0"/>
              <a:pPr/>
              <a:t>20/11/2011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8125046-8042-7A4D-A922-69C056FDA6E1}" type="slidenum">
              <a:rPr lang="fr-FR" smtClean="0"/>
              <a:pPr/>
              <a:t>‹N°›</a:t>
            </a:fld>
            <a:endParaRPr lang="fr-FR"/>
          </a:p>
        </p:txBody>
      </p:sp>
    </p:spTree>
    <p:extLst>
      <p:ext uri="{BB962C8B-B14F-4D97-AF65-F5344CB8AC3E}">
        <p14:creationId xmlns:p14="http://schemas.microsoft.com/office/powerpoint/2010/main" xmlns="" val="2880899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7CE2FED-2398-AA4C-8190-C307F55EAF9C}" type="datetimeFigureOut">
              <a:rPr lang="fr-FR" smtClean="0"/>
              <a:pPr/>
              <a:t>20/11/2011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8125046-8042-7A4D-A922-69C056FDA6E1}" type="slidenum">
              <a:rPr lang="fr-FR" smtClean="0"/>
              <a:pPr/>
              <a:t>‹N°›</a:t>
            </a:fld>
            <a:endParaRPr lang="fr-FR"/>
          </a:p>
        </p:txBody>
      </p:sp>
    </p:spTree>
    <p:extLst>
      <p:ext uri="{BB962C8B-B14F-4D97-AF65-F5344CB8AC3E}">
        <p14:creationId xmlns:p14="http://schemas.microsoft.com/office/powerpoint/2010/main" xmlns="" val="435511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7CE2FED-2398-AA4C-8190-C307F55EAF9C}" type="datetimeFigureOut">
              <a:rPr lang="fr-FR" smtClean="0"/>
              <a:pPr/>
              <a:t>20/11/2011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8125046-8042-7A4D-A922-69C056FDA6E1}" type="slidenum">
              <a:rPr lang="fr-FR" smtClean="0"/>
              <a:pPr/>
              <a:t>‹N°›</a:t>
            </a:fld>
            <a:endParaRPr lang="fr-FR"/>
          </a:p>
        </p:txBody>
      </p:sp>
    </p:spTree>
    <p:extLst>
      <p:ext uri="{BB962C8B-B14F-4D97-AF65-F5344CB8AC3E}">
        <p14:creationId xmlns:p14="http://schemas.microsoft.com/office/powerpoint/2010/main" xmlns="" val="3594573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CE2FED-2398-AA4C-8190-C307F55EAF9C}" type="datetimeFigureOut">
              <a:rPr lang="fr-FR" smtClean="0"/>
              <a:pPr/>
              <a:t>20/11/2011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25046-8042-7A4D-A922-69C056FDA6E1}" type="slidenum">
              <a:rPr lang="fr-FR" smtClean="0"/>
              <a:pPr/>
              <a:t>‹N°›</a:t>
            </a:fld>
            <a:endParaRPr lang="fr-FR"/>
          </a:p>
        </p:txBody>
      </p:sp>
    </p:spTree>
    <p:extLst>
      <p:ext uri="{BB962C8B-B14F-4D97-AF65-F5344CB8AC3E}">
        <p14:creationId xmlns:p14="http://schemas.microsoft.com/office/powerpoint/2010/main" xmlns="" val="25471142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microsoft.com/office/2007/relationships/media" Target="../media/media1.mov"/><Relationship Id="rId2" Type="http://schemas.openxmlformats.org/officeDocument/2006/relationships/slideLayout" Target="../slideLayouts/slideLayout1.xml"/><Relationship Id="rId1" Type="http://schemas.openxmlformats.org/officeDocument/2006/relationships/video" Target="../media/media1.mov"/><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66397" y="3910772"/>
            <a:ext cx="8210451" cy="400110"/>
          </a:xfrm>
          <a:prstGeom prst="rect">
            <a:avLst/>
          </a:prstGeom>
          <a:noFill/>
        </p:spPr>
        <p:txBody>
          <a:bodyPr wrap="none" rtlCol="0">
            <a:spAutoFit/>
          </a:bodyPr>
          <a:lstStyle/>
          <a:p>
            <a:r>
              <a:rPr lang="fr-FR" sz="2000" b="1" dirty="0" smtClean="0">
                <a:latin typeface="Arial"/>
                <a:cs typeface="Arial"/>
              </a:rPr>
              <a:t>Épreuve écrite de sciences de l’ingénieur au baccalauréat général</a:t>
            </a:r>
            <a:endParaRPr lang="fr-FR" sz="2000" b="1" dirty="0">
              <a:latin typeface="Arial"/>
              <a:cs typeface="Arial"/>
            </a:endParaRPr>
          </a:p>
        </p:txBody>
      </p:sp>
      <p:sp>
        <p:nvSpPr>
          <p:cNvPr id="3" name="ZoneTexte 2"/>
          <p:cNvSpPr txBox="1"/>
          <p:nvPr/>
        </p:nvSpPr>
        <p:spPr>
          <a:xfrm>
            <a:off x="3155922" y="5163595"/>
            <a:ext cx="5320428" cy="369332"/>
          </a:xfrm>
          <a:prstGeom prst="rect">
            <a:avLst/>
          </a:prstGeom>
          <a:noFill/>
        </p:spPr>
        <p:txBody>
          <a:bodyPr wrap="none" rtlCol="0">
            <a:spAutoFit/>
          </a:bodyPr>
          <a:lstStyle/>
          <a:p>
            <a:r>
              <a:rPr lang="fr-FR" i="1" dirty="0" smtClean="0"/>
              <a:t>Sujet zéro et épreuves à partir de la session 2013</a:t>
            </a:r>
            <a:endParaRPr lang="fr-FR" i="1" dirty="0"/>
          </a:p>
        </p:txBody>
      </p:sp>
      <p:sp>
        <p:nvSpPr>
          <p:cNvPr id="4" name="ZoneTexte 3"/>
          <p:cNvSpPr txBox="1"/>
          <p:nvPr/>
        </p:nvSpPr>
        <p:spPr>
          <a:xfrm>
            <a:off x="7420274" y="6402395"/>
            <a:ext cx="1456574" cy="276999"/>
          </a:xfrm>
          <a:prstGeom prst="rect">
            <a:avLst/>
          </a:prstGeom>
          <a:noFill/>
        </p:spPr>
        <p:txBody>
          <a:bodyPr wrap="none" rtlCol="0">
            <a:spAutoFit/>
          </a:bodyPr>
          <a:lstStyle/>
          <a:p>
            <a:r>
              <a:rPr lang="fr-FR" sz="1200" dirty="0" smtClean="0"/>
              <a:t>22 novembre 2011</a:t>
            </a:r>
            <a:endParaRPr lang="fr-FR" sz="1200" dirty="0"/>
          </a:p>
        </p:txBody>
      </p:sp>
    </p:spTree>
    <p:extLst>
      <p:ext uri="{BB962C8B-B14F-4D97-AF65-F5344CB8AC3E}">
        <p14:creationId xmlns:p14="http://schemas.microsoft.com/office/powerpoint/2010/main" xmlns="" val="39431960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53814" y="465267"/>
            <a:ext cx="8210451" cy="400110"/>
          </a:xfrm>
          <a:prstGeom prst="rect">
            <a:avLst/>
          </a:prstGeom>
          <a:noFill/>
        </p:spPr>
        <p:txBody>
          <a:bodyPr wrap="none" rtlCol="0">
            <a:spAutoFit/>
          </a:bodyPr>
          <a:lstStyle/>
          <a:p>
            <a:r>
              <a:rPr lang="fr-FR" sz="2000" b="1" dirty="0" smtClean="0">
                <a:latin typeface="Arial"/>
                <a:cs typeface="Arial"/>
              </a:rPr>
              <a:t>Épreuve écrite de sciences de l’ingénieur au baccalauréat général</a:t>
            </a:r>
            <a:endParaRPr lang="fr-FR" sz="2000" b="1" dirty="0">
              <a:latin typeface="Arial"/>
              <a:cs typeface="Arial"/>
            </a:endParaRPr>
          </a:p>
        </p:txBody>
      </p:sp>
      <p:sp>
        <p:nvSpPr>
          <p:cNvPr id="3" name="ZoneTexte 2"/>
          <p:cNvSpPr txBox="1"/>
          <p:nvPr/>
        </p:nvSpPr>
        <p:spPr>
          <a:xfrm>
            <a:off x="653814" y="1236290"/>
            <a:ext cx="1287770" cy="369332"/>
          </a:xfrm>
          <a:prstGeom prst="rect">
            <a:avLst/>
          </a:prstGeom>
          <a:noFill/>
        </p:spPr>
        <p:txBody>
          <a:bodyPr wrap="none" rtlCol="0">
            <a:spAutoFit/>
          </a:bodyPr>
          <a:lstStyle/>
          <a:p>
            <a:r>
              <a:rPr lang="fr-FR" b="1" dirty="0" smtClean="0"/>
              <a:t>Sujet zéro</a:t>
            </a:r>
            <a:endParaRPr lang="fr-FR" b="1" dirty="0"/>
          </a:p>
        </p:txBody>
      </p:sp>
      <p:sp>
        <p:nvSpPr>
          <p:cNvPr id="4" name="ZoneTexte 3"/>
          <p:cNvSpPr txBox="1"/>
          <p:nvPr/>
        </p:nvSpPr>
        <p:spPr>
          <a:xfrm>
            <a:off x="1233141" y="1949099"/>
            <a:ext cx="1047548" cy="369332"/>
          </a:xfrm>
          <a:prstGeom prst="rect">
            <a:avLst/>
          </a:prstGeom>
          <a:noFill/>
        </p:spPr>
        <p:txBody>
          <a:bodyPr wrap="none" rtlCol="0">
            <a:spAutoFit/>
          </a:bodyPr>
          <a:lstStyle/>
          <a:p>
            <a:r>
              <a:rPr lang="fr-FR" i="1" dirty="0" smtClean="0"/>
              <a:t>Support</a:t>
            </a:r>
          </a:p>
        </p:txBody>
      </p:sp>
      <p:pic>
        <p:nvPicPr>
          <p:cNvPr id="1026" name="Picture 2" descr="mont_sit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53814" y="2666595"/>
            <a:ext cx="4500125" cy="3042380"/>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091029_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041846" y="993412"/>
            <a:ext cx="4025954" cy="2549995"/>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Image 4" descr="barra03.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427508" y="3809998"/>
            <a:ext cx="4110167" cy="2741450"/>
          </a:xfrm>
          <a:prstGeom prst="rect">
            <a:avLst/>
          </a:prstGeom>
        </p:spPr>
      </p:pic>
    </p:spTree>
    <p:extLst>
      <p:ext uri="{BB962C8B-B14F-4D97-AF65-F5344CB8AC3E}">
        <p14:creationId xmlns:p14="http://schemas.microsoft.com/office/powerpoint/2010/main" xmlns="" val="23572892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53814" y="465267"/>
            <a:ext cx="8210451" cy="400110"/>
          </a:xfrm>
          <a:prstGeom prst="rect">
            <a:avLst/>
          </a:prstGeom>
          <a:noFill/>
        </p:spPr>
        <p:txBody>
          <a:bodyPr wrap="none" rtlCol="0">
            <a:spAutoFit/>
          </a:bodyPr>
          <a:lstStyle/>
          <a:p>
            <a:r>
              <a:rPr lang="fr-FR" sz="2000" b="1" dirty="0" smtClean="0">
                <a:latin typeface="Arial"/>
                <a:cs typeface="Arial"/>
              </a:rPr>
              <a:t>Épreuve écrite de sciences de l’ingénieur au baccalauréat général</a:t>
            </a:r>
            <a:endParaRPr lang="fr-FR" sz="2000" b="1" dirty="0">
              <a:latin typeface="Arial"/>
              <a:cs typeface="Arial"/>
            </a:endParaRPr>
          </a:p>
        </p:txBody>
      </p:sp>
      <p:sp>
        <p:nvSpPr>
          <p:cNvPr id="3" name="ZoneTexte 2"/>
          <p:cNvSpPr txBox="1"/>
          <p:nvPr/>
        </p:nvSpPr>
        <p:spPr>
          <a:xfrm>
            <a:off x="653814" y="1236290"/>
            <a:ext cx="1287770" cy="369332"/>
          </a:xfrm>
          <a:prstGeom prst="rect">
            <a:avLst/>
          </a:prstGeom>
          <a:noFill/>
        </p:spPr>
        <p:txBody>
          <a:bodyPr wrap="none" rtlCol="0">
            <a:spAutoFit/>
          </a:bodyPr>
          <a:lstStyle/>
          <a:p>
            <a:r>
              <a:rPr lang="fr-FR" b="1" dirty="0" smtClean="0"/>
              <a:t>Sujet zéro</a:t>
            </a:r>
            <a:endParaRPr lang="fr-FR" b="1" dirty="0"/>
          </a:p>
        </p:txBody>
      </p:sp>
      <p:sp>
        <p:nvSpPr>
          <p:cNvPr id="4" name="ZoneTexte 3"/>
          <p:cNvSpPr txBox="1"/>
          <p:nvPr/>
        </p:nvSpPr>
        <p:spPr>
          <a:xfrm>
            <a:off x="653814" y="1949099"/>
            <a:ext cx="1047548" cy="369332"/>
          </a:xfrm>
          <a:prstGeom prst="rect">
            <a:avLst/>
          </a:prstGeom>
          <a:noFill/>
        </p:spPr>
        <p:txBody>
          <a:bodyPr wrap="none" rtlCol="0">
            <a:spAutoFit/>
          </a:bodyPr>
          <a:lstStyle/>
          <a:p>
            <a:r>
              <a:rPr lang="fr-FR" i="1" dirty="0" smtClean="0"/>
              <a:t>Support</a:t>
            </a:r>
          </a:p>
        </p:txBody>
      </p:sp>
      <p:pic>
        <p:nvPicPr>
          <p:cNvPr id="5" name="chasse_barrage.mov">
            <a:hlinkClick r:id="" action="ppaction://media"/>
          </p:cNvPr>
          <p:cNvPicPr>
            <a:picLocks noChangeAspect="1"/>
          </p:cNvPicPr>
          <p:nvPr>
            <a:videoFile r:link="rId1"/>
            <p:extLst>
              <p:ext uri="{DAA4B4D4-6D71-4841-9C94-3DE7FCFB9230}">
                <p14:media xmlns:p14="http://schemas.microsoft.com/office/powerpoint/2010/main" xmlns="" r:embed="rId3"/>
              </p:ext>
            </p:extLst>
          </p:nvPr>
        </p:nvPicPr>
        <p:blipFill>
          <a:blip r:embed="rId4"/>
          <a:stretch>
            <a:fillRect/>
          </a:stretch>
        </p:blipFill>
        <p:spPr>
          <a:xfrm>
            <a:off x="2112330" y="1479354"/>
            <a:ext cx="6513017" cy="4884762"/>
          </a:xfrm>
          <a:prstGeom prst="rect">
            <a:avLst/>
          </a:prstGeom>
        </p:spPr>
      </p:pic>
    </p:spTree>
    <p:extLst>
      <p:ext uri="{BB962C8B-B14F-4D97-AF65-F5344CB8AC3E}">
        <p14:creationId xmlns:p14="http://schemas.microsoft.com/office/powerpoint/2010/main" xmlns="" val="23572892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53814" y="465267"/>
            <a:ext cx="8210451" cy="400110"/>
          </a:xfrm>
          <a:prstGeom prst="rect">
            <a:avLst/>
          </a:prstGeom>
          <a:noFill/>
        </p:spPr>
        <p:txBody>
          <a:bodyPr wrap="none" rtlCol="0">
            <a:spAutoFit/>
          </a:bodyPr>
          <a:lstStyle/>
          <a:p>
            <a:r>
              <a:rPr lang="fr-FR" sz="2000" b="1" dirty="0" smtClean="0">
                <a:latin typeface="Arial"/>
                <a:cs typeface="Arial"/>
              </a:rPr>
              <a:t>Épreuve écrite de sciences de l’ingénieur au baccalauréat général</a:t>
            </a:r>
            <a:endParaRPr lang="fr-FR" sz="2000" b="1" dirty="0">
              <a:latin typeface="Arial"/>
              <a:cs typeface="Arial"/>
            </a:endParaRPr>
          </a:p>
        </p:txBody>
      </p:sp>
      <p:sp>
        <p:nvSpPr>
          <p:cNvPr id="3" name="ZoneTexte 2"/>
          <p:cNvSpPr txBox="1"/>
          <p:nvPr/>
        </p:nvSpPr>
        <p:spPr>
          <a:xfrm>
            <a:off x="653814" y="1236290"/>
            <a:ext cx="1950286" cy="369332"/>
          </a:xfrm>
          <a:prstGeom prst="rect">
            <a:avLst/>
          </a:prstGeom>
          <a:noFill/>
        </p:spPr>
        <p:txBody>
          <a:bodyPr wrap="none" rtlCol="0">
            <a:spAutoFit/>
          </a:bodyPr>
          <a:lstStyle/>
          <a:p>
            <a:r>
              <a:rPr lang="fr-FR" b="1" dirty="0" smtClean="0"/>
              <a:t>Tableau de bord</a:t>
            </a:r>
            <a:endParaRPr lang="fr-FR" b="1" dirty="0"/>
          </a:p>
        </p:txBody>
      </p:sp>
      <p:sp>
        <p:nvSpPr>
          <p:cNvPr id="5" name="Rectangle 4"/>
          <p:cNvSpPr/>
          <p:nvPr/>
        </p:nvSpPr>
        <p:spPr>
          <a:xfrm>
            <a:off x="440069" y="2620103"/>
            <a:ext cx="8248146" cy="1158779"/>
          </a:xfrm>
          <a:prstGeom prst="rect">
            <a:avLst/>
          </a:prstGeom>
        </p:spPr>
        <p:txBody>
          <a:bodyPr wrap="square">
            <a:spAutoFit/>
          </a:bodyPr>
          <a:lstStyle/>
          <a:p>
            <a:pPr lvl="0" algn="just">
              <a:lnSpc>
                <a:spcPct val="130000"/>
              </a:lnSpc>
            </a:pPr>
            <a:r>
              <a:rPr lang="fr-FR" dirty="0"/>
              <a:t>C</a:t>
            </a:r>
            <a:r>
              <a:rPr lang="fr-FR" dirty="0" smtClean="0"/>
              <a:t>omment </a:t>
            </a:r>
            <a:r>
              <a:rPr lang="fr-FR" dirty="0"/>
              <a:t>rendre puis pérenniser (opération durable) son caractère maritime au Mont Saint-Michel, monument inscrit au patrimoine mondial de l’humanité, tout en respectant le paysage et les spécificités de la baie ?</a:t>
            </a:r>
          </a:p>
        </p:txBody>
      </p:sp>
      <p:sp>
        <p:nvSpPr>
          <p:cNvPr id="6" name="ZoneTexte 5"/>
          <p:cNvSpPr txBox="1"/>
          <p:nvPr/>
        </p:nvSpPr>
        <p:spPr>
          <a:xfrm>
            <a:off x="1233141" y="1949099"/>
            <a:ext cx="6334264" cy="369332"/>
          </a:xfrm>
          <a:prstGeom prst="rect">
            <a:avLst/>
          </a:prstGeom>
          <a:noFill/>
        </p:spPr>
        <p:txBody>
          <a:bodyPr wrap="none" rtlCol="0">
            <a:spAutoFit/>
          </a:bodyPr>
          <a:lstStyle/>
          <a:p>
            <a:r>
              <a:rPr lang="fr-FR" i="1" dirty="0" smtClean="0"/>
              <a:t>Problématique générale à laquelle doit répondre le système</a:t>
            </a:r>
            <a:endParaRPr lang="fr-FR" i="1" dirty="0"/>
          </a:p>
        </p:txBody>
      </p:sp>
      <p:sp>
        <p:nvSpPr>
          <p:cNvPr id="7" name="ZoneTexte 6"/>
          <p:cNvSpPr txBox="1"/>
          <p:nvPr/>
        </p:nvSpPr>
        <p:spPr>
          <a:xfrm>
            <a:off x="1233141" y="4048065"/>
            <a:ext cx="2600144" cy="369332"/>
          </a:xfrm>
          <a:prstGeom prst="rect">
            <a:avLst/>
          </a:prstGeom>
          <a:noFill/>
        </p:spPr>
        <p:txBody>
          <a:bodyPr wrap="none" rtlCol="0">
            <a:spAutoFit/>
          </a:bodyPr>
          <a:lstStyle/>
          <a:p>
            <a:r>
              <a:rPr lang="fr-FR" i="1" dirty="0" smtClean="0"/>
              <a:t>Problématique du sujet</a:t>
            </a:r>
            <a:endParaRPr lang="fr-FR" i="1" dirty="0"/>
          </a:p>
        </p:txBody>
      </p:sp>
      <p:sp>
        <p:nvSpPr>
          <p:cNvPr id="8" name="Rectangle 7"/>
          <p:cNvSpPr/>
          <p:nvPr/>
        </p:nvSpPr>
        <p:spPr>
          <a:xfrm>
            <a:off x="440069" y="4642768"/>
            <a:ext cx="8248146" cy="1158779"/>
          </a:xfrm>
          <a:prstGeom prst="rect">
            <a:avLst/>
          </a:prstGeom>
        </p:spPr>
        <p:txBody>
          <a:bodyPr wrap="square">
            <a:spAutoFit/>
          </a:bodyPr>
          <a:lstStyle/>
          <a:p>
            <a:pPr lvl="0" algn="just">
              <a:lnSpc>
                <a:spcPct val="130000"/>
              </a:lnSpc>
            </a:pPr>
            <a:r>
              <a:rPr lang="fr-FR" dirty="0"/>
              <a:t>V</a:t>
            </a:r>
            <a:r>
              <a:rPr lang="fr-FR" dirty="0" smtClean="0"/>
              <a:t>érifier </a:t>
            </a:r>
            <a:r>
              <a:rPr lang="fr-FR" dirty="0"/>
              <a:t>que le dispositif permettant de pérenniser le caractère maritime du Mont Saint-Michel respecte l’environnement, les règles de sûreté et les spécificités de la baie.</a:t>
            </a:r>
          </a:p>
        </p:txBody>
      </p:sp>
      <p:pic>
        <p:nvPicPr>
          <p:cNvPr id="9" name="Picture 2" descr="mont_sit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445213" y="989727"/>
            <a:ext cx="1419052" cy="95937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761132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53814" y="465267"/>
            <a:ext cx="8210451" cy="400110"/>
          </a:xfrm>
          <a:prstGeom prst="rect">
            <a:avLst/>
          </a:prstGeom>
          <a:noFill/>
        </p:spPr>
        <p:txBody>
          <a:bodyPr wrap="none" rtlCol="0">
            <a:spAutoFit/>
          </a:bodyPr>
          <a:lstStyle/>
          <a:p>
            <a:r>
              <a:rPr lang="fr-FR" sz="2000" b="1" dirty="0" smtClean="0">
                <a:latin typeface="Arial"/>
                <a:cs typeface="Arial"/>
              </a:rPr>
              <a:t>Épreuve écrite de sciences de l’ingénieur au baccalauréat général</a:t>
            </a:r>
            <a:endParaRPr lang="fr-FR" sz="2000" b="1" dirty="0">
              <a:latin typeface="Arial"/>
              <a:cs typeface="Arial"/>
            </a:endParaRPr>
          </a:p>
        </p:txBody>
      </p:sp>
      <p:sp>
        <p:nvSpPr>
          <p:cNvPr id="3" name="ZoneTexte 2"/>
          <p:cNvSpPr txBox="1"/>
          <p:nvPr/>
        </p:nvSpPr>
        <p:spPr>
          <a:xfrm>
            <a:off x="653814" y="1236290"/>
            <a:ext cx="1950286" cy="369332"/>
          </a:xfrm>
          <a:prstGeom prst="rect">
            <a:avLst/>
          </a:prstGeom>
          <a:noFill/>
        </p:spPr>
        <p:txBody>
          <a:bodyPr wrap="none" rtlCol="0">
            <a:spAutoFit/>
          </a:bodyPr>
          <a:lstStyle/>
          <a:p>
            <a:r>
              <a:rPr lang="fr-FR" b="1" dirty="0" smtClean="0"/>
              <a:t>Tableau de bord</a:t>
            </a:r>
            <a:endParaRPr lang="fr-FR" b="1" dirty="0"/>
          </a:p>
        </p:txBody>
      </p:sp>
      <p:sp>
        <p:nvSpPr>
          <p:cNvPr id="5" name="Rectangle 4"/>
          <p:cNvSpPr/>
          <p:nvPr/>
        </p:nvSpPr>
        <p:spPr>
          <a:xfrm>
            <a:off x="440069" y="2600724"/>
            <a:ext cx="8248146" cy="2959272"/>
          </a:xfrm>
          <a:prstGeom prst="rect">
            <a:avLst/>
          </a:prstGeom>
        </p:spPr>
        <p:txBody>
          <a:bodyPr wrap="square">
            <a:spAutoFit/>
          </a:bodyPr>
          <a:lstStyle/>
          <a:p>
            <a:pPr lvl="0" algn="just">
              <a:lnSpc>
                <a:spcPct val="130000"/>
              </a:lnSpc>
            </a:pPr>
            <a:r>
              <a:rPr lang="fr-FR" b="1" dirty="0" smtClean="0"/>
              <a:t>Partie 1</a:t>
            </a:r>
          </a:p>
          <a:p>
            <a:pPr lvl="0" algn="just">
              <a:lnSpc>
                <a:spcPct val="130000"/>
              </a:lnSpc>
            </a:pPr>
            <a:endParaRPr lang="fr-FR" dirty="0" smtClean="0"/>
          </a:p>
          <a:p>
            <a:pPr lvl="0" algn="just">
              <a:lnSpc>
                <a:spcPct val="130000"/>
              </a:lnSpc>
            </a:pPr>
            <a:r>
              <a:rPr lang="fr-FR" dirty="0" smtClean="0"/>
              <a:t>Analyse </a:t>
            </a:r>
            <a:r>
              <a:rPr lang="fr-FR" dirty="0"/>
              <a:t>des solutions envisageables pour garantir le rétablissement du caractère maritime du Mont </a:t>
            </a:r>
            <a:r>
              <a:rPr lang="fr-FR" dirty="0" smtClean="0"/>
              <a:t>Saint</a:t>
            </a:r>
            <a:r>
              <a:rPr lang="fr-FR" dirty="0"/>
              <a:t>-</a:t>
            </a:r>
            <a:r>
              <a:rPr lang="fr-FR" dirty="0" smtClean="0"/>
              <a:t>Michel</a:t>
            </a:r>
          </a:p>
          <a:p>
            <a:pPr lvl="0" algn="just">
              <a:lnSpc>
                <a:spcPct val="130000"/>
              </a:lnSpc>
            </a:pPr>
            <a:endParaRPr lang="fr-FR" dirty="0" smtClean="0"/>
          </a:p>
          <a:p>
            <a:pPr lvl="0" algn="just">
              <a:lnSpc>
                <a:spcPct val="130000"/>
              </a:lnSpc>
            </a:pPr>
            <a:r>
              <a:rPr lang="fr-FR" i="1" dirty="0" smtClean="0"/>
              <a:t>Problématique de la partie 1</a:t>
            </a:r>
            <a:endParaRPr lang="fr-FR" i="1" dirty="0"/>
          </a:p>
          <a:p>
            <a:pPr algn="just">
              <a:lnSpc>
                <a:spcPct val="130000"/>
              </a:lnSpc>
            </a:pPr>
            <a:r>
              <a:rPr lang="fr-FR" dirty="0"/>
              <a:t>A</a:t>
            </a:r>
            <a:r>
              <a:rPr lang="fr-FR" dirty="0" smtClean="0"/>
              <a:t>nalyser </a:t>
            </a:r>
            <a:r>
              <a:rPr lang="fr-FR" dirty="0"/>
              <a:t>le besoin à l'origine de la conception du barrage et comparer la solution retenue avec une autre possible </a:t>
            </a:r>
          </a:p>
        </p:txBody>
      </p:sp>
      <p:sp>
        <p:nvSpPr>
          <p:cNvPr id="6" name="ZoneTexte 5"/>
          <p:cNvSpPr txBox="1"/>
          <p:nvPr/>
        </p:nvSpPr>
        <p:spPr>
          <a:xfrm>
            <a:off x="1233141" y="1949099"/>
            <a:ext cx="1830101" cy="369332"/>
          </a:xfrm>
          <a:prstGeom prst="rect">
            <a:avLst/>
          </a:prstGeom>
          <a:noFill/>
        </p:spPr>
        <p:txBody>
          <a:bodyPr wrap="none" rtlCol="0">
            <a:spAutoFit/>
          </a:bodyPr>
          <a:lstStyle/>
          <a:p>
            <a:r>
              <a:rPr lang="fr-FR" i="1" dirty="0" smtClean="0"/>
              <a:t>Parties du sujet</a:t>
            </a:r>
            <a:endParaRPr lang="fr-FR" i="1" dirty="0"/>
          </a:p>
        </p:txBody>
      </p:sp>
      <p:pic>
        <p:nvPicPr>
          <p:cNvPr id="7" name="Picture 2" descr="mont_sit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445213" y="989727"/>
            <a:ext cx="1419052" cy="95937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940092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53814" y="465267"/>
            <a:ext cx="8210451" cy="400110"/>
          </a:xfrm>
          <a:prstGeom prst="rect">
            <a:avLst/>
          </a:prstGeom>
          <a:noFill/>
        </p:spPr>
        <p:txBody>
          <a:bodyPr wrap="none" rtlCol="0">
            <a:spAutoFit/>
          </a:bodyPr>
          <a:lstStyle/>
          <a:p>
            <a:r>
              <a:rPr lang="fr-FR" sz="2000" b="1" dirty="0" smtClean="0">
                <a:latin typeface="Arial"/>
                <a:cs typeface="Arial"/>
              </a:rPr>
              <a:t>Épreuve écrite de sciences de l’ingénieur au baccalauréat général</a:t>
            </a:r>
            <a:endParaRPr lang="fr-FR" sz="2000" b="1" dirty="0">
              <a:latin typeface="Arial"/>
              <a:cs typeface="Arial"/>
            </a:endParaRPr>
          </a:p>
        </p:txBody>
      </p:sp>
      <p:sp>
        <p:nvSpPr>
          <p:cNvPr id="3" name="ZoneTexte 2"/>
          <p:cNvSpPr txBox="1"/>
          <p:nvPr/>
        </p:nvSpPr>
        <p:spPr>
          <a:xfrm>
            <a:off x="653814" y="1236290"/>
            <a:ext cx="1950286" cy="369332"/>
          </a:xfrm>
          <a:prstGeom prst="rect">
            <a:avLst/>
          </a:prstGeom>
          <a:noFill/>
        </p:spPr>
        <p:txBody>
          <a:bodyPr wrap="none" rtlCol="0">
            <a:spAutoFit/>
          </a:bodyPr>
          <a:lstStyle/>
          <a:p>
            <a:r>
              <a:rPr lang="fr-FR" b="1" dirty="0" smtClean="0"/>
              <a:t>Tableau de bord</a:t>
            </a:r>
            <a:endParaRPr lang="fr-FR" b="1" dirty="0"/>
          </a:p>
        </p:txBody>
      </p:sp>
      <p:sp>
        <p:nvSpPr>
          <p:cNvPr id="5" name="Rectangle 4"/>
          <p:cNvSpPr/>
          <p:nvPr/>
        </p:nvSpPr>
        <p:spPr>
          <a:xfrm>
            <a:off x="440069" y="2600724"/>
            <a:ext cx="8248146" cy="2599173"/>
          </a:xfrm>
          <a:prstGeom prst="rect">
            <a:avLst/>
          </a:prstGeom>
        </p:spPr>
        <p:txBody>
          <a:bodyPr wrap="square">
            <a:spAutoFit/>
          </a:bodyPr>
          <a:lstStyle/>
          <a:p>
            <a:pPr lvl="0" algn="just">
              <a:lnSpc>
                <a:spcPct val="130000"/>
              </a:lnSpc>
            </a:pPr>
            <a:r>
              <a:rPr lang="fr-FR" b="1" dirty="0" smtClean="0"/>
              <a:t>Partie 2</a:t>
            </a:r>
          </a:p>
          <a:p>
            <a:pPr lvl="0" algn="just">
              <a:lnSpc>
                <a:spcPct val="130000"/>
              </a:lnSpc>
            </a:pPr>
            <a:endParaRPr lang="fr-FR" dirty="0" smtClean="0"/>
          </a:p>
          <a:p>
            <a:pPr lvl="0" algn="just">
              <a:lnSpc>
                <a:spcPct val="130000"/>
              </a:lnSpc>
            </a:pPr>
            <a:r>
              <a:rPr lang="fr-FR" dirty="0"/>
              <a:t>Analyse du principe de </a:t>
            </a:r>
            <a:r>
              <a:rPr lang="fr-FR" dirty="0" smtClean="0"/>
              <a:t>fonctionnement du barrage complet.</a:t>
            </a:r>
          </a:p>
          <a:p>
            <a:pPr lvl="0" algn="just">
              <a:lnSpc>
                <a:spcPct val="130000"/>
              </a:lnSpc>
            </a:pPr>
            <a:endParaRPr lang="fr-FR" dirty="0"/>
          </a:p>
          <a:p>
            <a:pPr lvl="0" algn="just">
              <a:lnSpc>
                <a:spcPct val="130000"/>
              </a:lnSpc>
            </a:pPr>
            <a:r>
              <a:rPr lang="fr-FR" i="1" dirty="0"/>
              <a:t>Problématique de la partie 2</a:t>
            </a:r>
            <a:endParaRPr lang="fr-FR" dirty="0" smtClean="0"/>
          </a:p>
          <a:p>
            <a:pPr algn="just">
              <a:lnSpc>
                <a:spcPct val="130000"/>
              </a:lnSpc>
            </a:pPr>
            <a:r>
              <a:rPr lang="fr-FR" dirty="0" smtClean="0"/>
              <a:t>Analyser </a:t>
            </a:r>
            <a:r>
              <a:rPr lang="fr-FR" dirty="0"/>
              <a:t>la solution retenue pour créer et réguler un flux d'eau capable de repousser les sédiments au-delà du Mont Saint-</a:t>
            </a:r>
            <a:r>
              <a:rPr lang="fr-FR" dirty="0" smtClean="0"/>
              <a:t>Michel.</a:t>
            </a:r>
            <a:endParaRPr lang="fr-FR" dirty="0"/>
          </a:p>
        </p:txBody>
      </p:sp>
      <p:sp>
        <p:nvSpPr>
          <p:cNvPr id="6" name="ZoneTexte 5"/>
          <p:cNvSpPr txBox="1"/>
          <p:nvPr/>
        </p:nvSpPr>
        <p:spPr>
          <a:xfrm>
            <a:off x="1233141" y="1949099"/>
            <a:ext cx="1830101" cy="369332"/>
          </a:xfrm>
          <a:prstGeom prst="rect">
            <a:avLst/>
          </a:prstGeom>
          <a:noFill/>
        </p:spPr>
        <p:txBody>
          <a:bodyPr wrap="none" rtlCol="0">
            <a:spAutoFit/>
          </a:bodyPr>
          <a:lstStyle/>
          <a:p>
            <a:r>
              <a:rPr lang="fr-FR" i="1" dirty="0" smtClean="0"/>
              <a:t>Parties du sujet</a:t>
            </a:r>
            <a:endParaRPr lang="fr-FR" i="1" dirty="0"/>
          </a:p>
        </p:txBody>
      </p:sp>
      <p:pic>
        <p:nvPicPr>
          <p:cNvPr id="7" name="Picture 2" descr="mont_sit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445213" y="989727"/>
            <a:ext cx="1419052" cy="95937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880022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53814" y="465267"/>
            <a:ext cx="8210451" cy="400110"/>
          </a:xfrm>
          <a:prstGeom prst="rect">
            <a:avLst/>
          </a:prstGeom>
          <a:noFill/>
        </p:spPr>
        <p:txBody>
          <a:bodyPr wrap="none" rtlCol="0">
            <a:spAutoFit/>
          </a:bodyPr>
          <a:lstStyle/>
          <a:p>
            <a:r>
              <a:rPr lang="fr-FR" sz="2000" b="1" dirty="0" smtClean="0">
                <a:latin typeface="Arial"/>
                <a:cs typeface="Arial"/>
              </a:rPr>
              <a:t>Épreuve écrite de sciences de l’ingénieur au baccalauréat général</a:t>
            </a:r>
            <a:endParaRPr lang="fr-FR" sz="2000" b="1" dirty="0">
              <a:latin typeface="Arial"/>
              <a:cs typeface="Arial"/>
            </a:endParaRPr>
          </a:p>
        </p:txBody>
      </p:sp>
      <p:sp>
        <p:nvSpPr>
          <p:cNvPr id="3" name="ZoneTexte 2"/>
          <p:cNvSpPr txBox="1"/>
          <p:nvPr/>
        </p:nvSpPr>
        <p:spPr>
          <a:xfrm>
            <a:off x="653814" y="1236290"/>
            <a:ext cx="1950286" cy="369332"/>
          </a:xfrm>
          <a:prstGeom prst="rect">
            <a:avLst/>
          </a:prstGeom>
          <a:noFill/>
        </p:spPr>
        <p:txBody>
          <a:bodyPr wrap="none" rtlCol="0">
            <a:spAutoFit/>
          </a:bodyPr>
          <a:lstStyle/>
          <a:p>
            <a:r>
              <a:rPr lang="fr-FR" b="1" dirty="0" smtClean="0"/>
              <a:t>Tableau de bord</a:t>
            </a:r>
            <a:endParaRPr lang="fr-FR" b="1" dirty="0"/>
          </a:p>
        </p:txBody>
      </p:sp>
      <p:sp>
        <p:nvSpPr>
          <p:cNvPr id="5" name="Rectangle 4"/>
          <p:cNvSpPr/>
          <p:nvPr/>
        </p:nvSpPr>
        <p:spPr>
          <a:xfrm>
            <a:off x="440069" y="2600724"/>
            <a:ext cx="8248146" cy="3319370"/>
          </a:xfrm>
          <a:prstGeom prst="rect">
            <a:avLst/>
          </a:prstGeom>
        </p:spPr>
        <p:txBody>
          <a:bodyPr wrap="square">
            <a:spAutoFit/>
          </a:bodyPr>
          <a:lstStyle/>
          <a:p>
            <a:pPr lvl="0" algn="just">
              <a:lnSpc>
                <a:spcPct val="130000"/>
              </a:lnSpc>
            </a:pPr>
            <a:r>
              <a:rPr lang="fr-FR" b="1" dirty="0" smtClean="0"/>
              <a:t>Partie 3</a:t>
            </a:r>
          </a:p>
          <a:p>
            <a:pPr lvl="0" algn="just">
              <a:lnSpc>
                <a:spcPct val="130000"/>
              </a:lnSpc>
            </a:pPr>
            <a:endParaRPr lang="fr-FR" dirty="0" smtClean="0"/>
          </a:p>
          <a:p>
            <a:pPr lvl="0" algn="just">
              <a:lnSpc>
                <a:spcPct val="130000"/>
              </a:lnSpc>
            </a:pPr>
            <a:r>
              <a:rPr lang="fr-FR" dirty="0"/>
              <a:t>Modélisation et simulation du comportement du système de </a:t>
            </a:r>
            <a:r>
              <a:rPr lang="fr-FR" dirty="0" smtClean="0"/>
              <a:t>positionnement d’une </a:t>
            </a:r>
            <a:r>
              <a:rPr lang="fr-FR" dirty="0"/>
              <a:t>vanne</a:t>
            </a:r>
            <a:r>
              <a:rPr lang="fr-FR" dirty="0" smtClean="0"/>
              <a:t>.</a:t>
            </a:r>
            <a:endParaRPr lang="fr-FR" dirty="0"/>
          </a:p>
          <a:p>
            <a:pPr lvl="0" algn="just">
              <a:lnSpc>
                <a:spcPct val="130000"/>
              </a:lnSpc>
            </a:pPr>
            <a:endParaRPr lang="fr-FR" dirty="0" smtClean="0"/>
          </a:p>
          <a:p>
            <a:pPr lvl="0" algn="just">
              <a:lnSpc>
                <a:spcPct val="130000"/>
              </a:lnSpc>
            </a:pPr>
            <a:r>
              <a:rPr lang="fr-FR" i="1" dirty="0" smtClean="0"/>
              <a:t>Problématique de la partie 3</a:t>
            </a:r>
            <a:endParaRPr lang="fr-FR" i="1" dirty="0"/>
          </a:p>
          <a:p>
            <a:pPr algn="just">
              <a:lnSpc>
                <a:spcPct val="130000"/>
              </a:lnSpc>
            </a:pPr>
            <a:r>
              <a:rPr lang="fr-FR" dirty="0"/>
              <a:t>M</a:t>
            </a:r>
            <a:r>
              <a:rPr lang="fr-FR" dirty="0" smtClean="0"/>
              <a:t>odéliser </a:t>
            </a:r>
            <a:r>
              <a:rPr lang="fr-FR" dirty="0"/>
              <a:t>et simuler les chaines d'énergie et d'information liées à la tâche « positionner une vanne » pour valider les choix et prévoir son comportement dans les différentes situations du cahier des </a:t>
            </a:r>
            <a:r>
              <a:rPr lang="fr-FR" dirty="0" smtClean="0"/>
              <a:t>charges</a:t>
            </a:r>
            <a:r>
              <a:rPr lang="fr-FR" b="1" dirty="0"/>
              <a:t>.</a:t>
            </a:r>
            <a:endParaRPr lang="fr-FR" dirty="0"/>
          </a:p>
        </p:txBody>
      </p:sp>
      <p:sp>
        <p:nvSpPr>
          <p:cNvPr id="6" name="ZoneTexte 5"/>
          <p:cNvSpPr txBox="1"/>
          <p:nvPr/>
        </p:nvSpPr>
        <p:spPr>
          <a:xfrm>
            <a:off x="1233141" y="1949099"/>
            <a:ext cx="1830101" cy="369332"/>
          </a:xfrm>
          <a:prstGeom prst="rect">
            <a:avLst/>
          </a:prstGeom>
          <a:noFill/>
        </p:spPr>
        <p:txBody>
          <a:bodyPr wrap="none" rtlCol="0">
            <a:spAutoFit/>
          </a:bodyPr>
          <a:lstStyle/>
          <a:p>
            <a:r>
              <a:rPr lang="fr-FR" i="1" dirty="0" smtClean="0"/>
              <a:t>Parties du sujet</a:t>
            </a:r>
            <a:endParaRPr lang="fr-FR" i="1" dirty="0"/>
          </a:p>
        </p:txBody>
      </p:sp>
      <p:pic>
        <p:nvPicPr>
          <p:cNvPr id="7" name="Picture 2" descr="mont_sit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445213" y="989727"/>
            <a:ext cx="1419052" cy="95937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061370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53814" y="465267"/>
            <a:ext cx="8210451" cy="400110"/>
          </a:xfrm>
          <a:prstGeom prst="rect">
            <a:avLst/>
          </a:prstGeom>
          <a:noFill/>
        </p:spPr>
        <p:txBody>
          <a:bodyPr wrap="none" rtlCol="0">
            <a:spAutoFit/>
          </a:bodyPr>
          <a:lstStyle/>
          <a:p>
            <a:r>
              <a:rPr lang="fr-FR" sz="2000" b="1" dirty="0" smtClean="0">
                <a:latin typeface="Arial"/>
                <a:cs typeface="Arial"/>
              </a:rPr>
              <a:t>Épreuve écrite de sciences de l’ingénieur au baccalauréat général</a:t>
            </a:r>
            <a:endParaRPr lang="fr-FR" sz="2000" b="1" dirty="0">
              <a:latin typeface="Arial"/>
              <a:cs typeface="Arial"/>
            </a:endParaRPr>
          </a:p>
        </p:txBody>
      </p:sp>
      <p:sp>
        <p:nvSpPr>
          <p:cNvPr id="3" name="ZoneTexte 2"/>
          <p:cNvSpPr txBox="1"/>
          <p:nvPr/>
        </p:nvSpPr>
        <p:spPr>
          <a:xfrm>
            <a:off x="653814" y="1236290"/>
            <a:ext cx="1950286" cy="369332"/>
          </a:xfrm>
          <a:prstGeom prst="rect">
            <a:avLst/>
          </a:prstGeom>
          <a:noFill/>
        </p:spPr>
        <p:txBody>
          <a:bodyPr wrap="none" rtlCol="0">
            <a:spAutoFit/>
          </a:bodyPr>
          <a:lstStyle/>
          <a:p>
            <a:r>
              <a:rPr lang="fr-FR" b="1" dirty="0" smtClean="0"/>
              <a:t>Tableau de bord</a:t>
            </a:r>
            <a:endParaRPr lang="fr-FR" b="1" dirty="0"/>
          </a:p>
        </p:txBody>
      </p:sp>
      <p:sp>
        <p:nvSpPr>
          <p:cNvPr id="5" name="Rectangle 4"/>
          <p:cNvSpPr/>
          <p:nvPr/>
        </p:nvSpPr>
        <p:spPr>
          <a:xfrm>
            <a:off x="440069" y="2600724"/>
            <a:ext cx="8248146" cy="2599173"/>
          </a:xfrm>
          <a:prstGeom prst="rect">
            <a:avLst/>
          </a:prstGeom>
        </p:spPr>
        <p:txBody>
          <a:bodyPr wrap="square">
            <a:spAutoFit/>
          </a:bodyPr>
          <a:lstStyle/>
          <a:p>
            <a:pPr lvl="0" algn="just">
              <a:lnSpc>
                <a:spcPct val="130000"/>
              </a:lnSpc>
            </a:pPr>
            <a:r>
              <a:rPr lang="fr-FR" b="1" dirty="0" smtClean="0"/>
              <a:t>Partie 4</a:t>
            </a:r>
          </a:p>
          <a:p>
            <a:pPr lvl="0" algn="just">
              <a:lnSpc>
                <a:spcPct val="130000"/>
              </a:lnSpc>
            </a:pPr>
            <a:endParaRPr lang="fr-FR" dirty="0" smtClean="0"/>
          </a:p>
          <a:p>
            <a:pPr lvl="0" algn="just">
              <a:lnSpc>
                <a:spcPct val="130000"/>
              </a:lnSpc>
            </a:pPr>
            <a:r>
              <a:rPr lang="fr-FR" dirty="0" smtClean="0"/>
              <a:t>Vérification d’éléments réalisant la sûreté du barrage</a:t>
            </a:r>
            <a:endParaRPr lang="fr-FR" dirty="0"/>
          </a:p>
          <a:p>
            <a:pPr lvl="0" algn="just">
              <a:lnSpc>
                <a:spcPct val="130000"/>
              </a:lnSpc>
            </a:pPr>
            <a:endParaRPr lang="fr-FR" dirty="0" smtClean="0"/>
          </a:p>
          <a:p>
            <a:pPr lvl="0" algn="just">
              <a:lnSpc>
                <a:spcPct val="130000"/>
              </a:lnSpc>
            </a:pPr>
            <a:r>
              <a:rPr lang="fr-FR" i="1" dirty="0" smtClean="0"/>
              <a:t>Problématique de la partie 4</a:t>
            </a:r>
            <a:endParaRPr lang="fr-FR" i="1" dirty="0"/>
          </a:p>
          <a:p>
            <a:pPr algn="just">
              <a:lnSpc>
                <a:spcPct val="130000"/>
              </a:lnSpc>
            </a:pPr>
            <a:r>
              <a:rPr lang="fr-FR" dirty="0"/>
              <a:t>V</a:t>
            </a:r>
            <a:r>
              <a:rPr lang="fr-FR" dirty="0" smtClean="0"/>
              <a:t>alider </a:t>
            </a:r>
            <a:r>
              <a:rPr lang="fr-FR" dirty="0"/>
              <a:t>les dimensionnements de la liaison d'une vanne à la structure du barrage et du dispositif de secours </a:t>
            </a:r>
          </a:p>
        </p:txBody>
      </p:sp>
      <p:sp>
        <p:nvSpPr>
          <p:cNvPr id="6" name="ZoneTexte 5"/>
          <p:cNvSpPr txBox="1"/>
          <p:nvPr/>
        </p:nvSpPr>
        <p:spPr>
          <a:xfrm>
            <a:off x="1233141" y="1949099"/>
            <a:ext cx="1830101" cy="369332"/>
          </a:xfrm>
          <a:prstGeom prst="rect">
            <a:avLst/>
          </a:prstGeom>
          <a:noFill/>
        </p:spPr>
        <p:txBody>
          <a:bodyPr wrap="none" rtlCol="0">
            <a:spAutoFit/>
          </a:bodyPr>
          <a:lstStyle/>
          <a:p>
            <a:r>
              <a:rPr lang="fr-FR" i="1" dirty="0" smtClean="0"/>
              <a:t>Parties du sujet</a:t>
            </a:r>
            <a:endParaRPr lang="fr-FR" i="1" dirty="0"/>
          </a:p>
        </p:txBody>
      </p:sp>
      <p:pic>
        <p:nvPicPr>
          <p:cNvPr id="7" name="Picture 2" descr="mont_sit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445213" y="989727"/>
            <a:ext cx="1419052" cy="95937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692878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53814" y="465267"/>
            <a:ext cx="8210451" cy="400110"/>
          </a:xfrm>
          <a:prstGeom prst="rect">
            <a:avLst/>
          </a:prstGeom>
          <a:noFill/>
        </p:spPr>
        <p:txBody>
          <a:bodyPr wrap="none" rtlCol="0">
            <a:spAutoFit/>
          </a:bodyPr>
          <a:lstStyle/>
          <a:p>
            <a:r>
              <a:rPr lang="fr-FR" sz="2000" b="1" dirty="0" smtClean="0">
                <a:latin typeface="Arial"/>
                <a:cs typeface="Arial"/>
              </a:rPr>
              <a:t>Épreuve écrite de sciences de l’ingénieur au baccalauréat général</a:t>
            </a:r>
            <a:endParaRPr lang="fr-FR" sz="2000" b="1" dirty="0">
              <a:latin typeface="Arial"/>
              <a:cs typeface="Arial"/>
            </a:endParaRPr>
          </a:p>
        </p:txBody>
      </p:sp>
      <p:sp>
        <p:nvSpPr>
          <p:cNvPr id="3" name="ZoneTexte 2"/>
          <p:cNvSpPr txBox="1"/>
          <p:nvPr/>
        </p:nvSpPr>
        <p:spPr>
          <a:xfrm>
            <a:off x="653814" y="1236290"/>
            <a:ext cx="1950286" cy="369332"/>
          </a:xfrm>
          <a:prstGeom prst="rect">
            <a:avLst/>
          </a:prstGeom>
          <a:noFill/>
        </p:spPr>
        <p:txBody>
          <a:bodyPr wrap="none" rtlCol="0">
            <a:spAutoFit/>
          </a:bodyPr>
          <a:lstStyle/>
          <a:p>
            <a:r>
              <a:rPr lang="fr-FR" b="1" dirty="0" smtClean="0"/>
              <a:t>Tableau de bord</a:t>
            </a:r>
            <a:endParaRPr lang="fr-FR" b="1" dirty="0"/>
          </a:p>
        </p:txBody>
      </p:sp>
      <p:sp>
        <p:nvSpPr>
          <p:cNvPr id="5" name="Rectangle 4"/>
          <p:cNvSpPr/>
          <p:nvPr/>
        </p:nvSpPr>
        <p:spPr>
          <a:xfrm>
            <a:off x="440069" y="2600724"/>
            <a:ext cx="8248146" cy="2599173"/>
          </a:xfrm>
          <a:prstGeom prst="rect">
            <a:avLst/>
          </a:prstGeom>
        </p:spPr>
        <p:txBody>
          <a:bodyPr wrap="square">
            <a:spAutoFit/>
          </a:bodyPr>
          <a:lstStyle/>
          <a:p>
            <a:pPr lvl="0" algn="just">
              <a:lnSpc>
                <a:spcPct val="130000"/>
              </a:lnSpc>
            </a:pPr>
            <a:r>
              <a:rPr lang="fr-FR" b="1" dirty="0" smtClean="0"/>
              <a:t>Partie 5</a:t>
            </a:r>
          </a:p>
          <a:p>
            <a:pPr lvl="0" algn="just">
              <a:lnSpc>
                <a:spcPct val="130000"/>
              </a:lnSpc>
            </a:pPr>
            <a:endParaRPr lang="fr-FR" dirty="0" smtClean="0"/>
          </a:p>
          <a:p>
            <a:pPr lvl="0" algn="just">
              <a:lnSpc>
                <a:spcPct val="130000"/>
              </a:lnSpc>
            </a:pPr>
            <a:r>
              <a:rPr lang="fr-FR" dirty="0" smtClean="0"/>
              <a:t>Caractérisation d’écarts sur des grandeurs analysées précédemment.</a:t>
            </a:r>
          </a:p>
          <a:p>
            <a:pPr lvl="0" algn="just">
              <a:lnSpc>
                <a:spcPct val="130000"/>
              </a:lnSpc>
            </a:pPr>
            <a:endParaRPr lang="fr-FR" dirty="0" smtClean="0"/>
          </a:p>
          <a:p>
            <a:pPr lvl="0" algn="just">
              <a:lnSpc>
                <a:spcPct val="130000"/>
              </a:lnSpc>
            </a:pPr>
            <a:r>
              <a:rPr lang="fr-FR" i="1" dirty="0" smtClean="0"/>
              <a:t>Problématique de la partie 5</a:t>
            </a:r>
            <a:endParaRPr lang="fr-FR" i="1" dirty="0"/>
          </a:p>
          <a:p>
            <a:pPr algn="just">
              <a:lnSpc>
                <a:spcPct val="130000"/>
              </a:lnSpc>
            </a:pPr>
            <a:r>
              <a:rPr lang="fr-FR" dirty="0"/>
              <a:t>A</a:t>
            </a:r>
            <a:r>
              <a:rPr lang="fr-FR" dirty="0" smtClean="0"/>
              <a:t>nalyser </a:t>
            </a:r>
            <a:r>
              <a:rPr lang="fr-FR" dirty="0"/>
              <a:t>les écarts pour des grandeurs prépondérantes (débit en </a:t>
            </a:r>
            <a:r>
              <a:rPr lang="fr-FR" dirty="0" err="1"/>
              <a:t>sur-verse</a:t>
            </a:r>
            <a:r>
              <a:rPr lang="fr-FR" dirty="0"/>
              <a:t> lors des grandes marées, hauteurs de la vanne...) </a:t>
            </a:r>
          </a:p>
        </p:txBody>
      </p:sp>
      <p:sp>
        <p:nvSpPr>
          <p:cNvPr id="6" name="ZoneTexte 5"/>
          <p:cNvSpPr txBox="1"/>
          <p:nvPr/>
        </p:nvSpPr>
        <p:spPr>
          <a:xfrm>
            <a:off x="1233141" y="1949099"/>
            <a:ext cx="1830101" cy="369332"/>
          </a:xfrm>
          <a:prstGeom prst="rect">
            <a:avLst/>
          </a:prstGeom>
          <a:noFill/>
        </p:spPr>
        <p:txBody>
          <a:bodyPr wrap="none" rtlCol="0">
            <a:spAutoFit/>
          </a:bodyPr>
          <a:lstStyle/>
          <a:p>
            <a:r>
              <a:rPr lang="fr-FR" i="1" dirty="0" smtClean="0"/>
              <a:t>Parties du sujet</a:t>
            </a:r>
            <a:endParaRPr lang="fr-FR" i="1" dirty="0"/>
          </a:p>
        </p:txBody>
      </p:sp>
      <p:pic>
        <p:nvPicPr>
          <p:cNvPr id="7" name="Picture 2" descr="mont_sit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445213" y="989727"/>
            <a:ext cx="1419052" cy="95937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865239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53814" y="465267"/>
            <a:ext cx="8210451" cy="400110"/>
          </a:xfrm>
          <a:prstGeom prst="rect">
            <a:avLst/>
          </a:prstGeom>
          <a:noFill/>
        </p:spPr>
        <p:txBody>
          <a:bodyPr wrap="none" rtlCol="0">
            <a:spAutoFit/>
          </a:bodyPr>
          <a:lstStyle/>
          <a:p>
            <a:r>
              <a:rPr lang="fr-FR" sz="2000" b="1" dirty="0" smtClean="0">
                <a:latin typeface="Arial"/>
                <a:cs typeface="Arial"/>
              </a:rPr>
              <a:t>Épreuve écrite de sciences de l’ingénieur au baccalauréat général</a:t>
            </a:r>
            <a:endParaRPr lang="fr-FR" sz="2000" b="1" dirty="0">
              <a:latin typeface="Arial"/>
              <a:cs typeface="Arial"/>
            </a:endParaRPr>
          </a:p>
        </p:txBody>
      </p:sp>
      <p:sp>
        <p:nvSpPr>
          <p:cNvPr id="3" name="ZoneTexte 2"/>
          <p:cNvSpPr txBox="1"/>
          <p:nvPr/>
        </p:nvSpPr>
        <p:spPr>
          <a:xfrm>
            <a:off x="653814" y="1236290"/>
            <a:ext cx="1950286" cy="369332"/>
          </a:xfrm>
          <a:prstGeom prst="rect">
            <a:avLst/>
          </a:prstGeom>
          <a:noFill/>
        </p:spPr>
        <p:txBody>
          <a:bodyPr wrap="none" rtlCol="0">
            <a:spAutoFit/>
          </a:bodyPr>
          <a:lstStyle/>
          <a:p>
            <a:r>
              <a:rPr lang="fr-FR" b="1" dirty="0" smtClean="0"/>
              <a:t>Tableau de bord</a:t>
            </a:r>
            <a:endParaRPr lang="fr-FR" b="1" dirty="0"/>
          </a:p>
        </p:txBody>
      </p:sp>
      <p:sp>
        <p:nvSpPr>
          <p:cNvPr id="5" name="Rectangle 4"/>
          <p:cNvSpPr/>
          <p:nvPr/>
        </p:nvSpPr>
        <p:spPr>
          <a:xfrm>
            <a:off x="440069" y="2716828"/>
            <a:ext cx="8248146" cy="2959272"/>
          </a:xfrm>
          <a:prstGeom prst="rect">
            <a:avLst/>
          </a:prstGeom>
        </p:spPr>
        <p:txBody>
          <a:bodyPr wrap="square">
            <a:spAutoFit/>
          </a:bodyPr>
          <a:lstStyle/>
          <a:p>
            <a:pPr lvl="0" algn="just">
              <a:lnSpc>
                <a:spcPct val="130000"/>
              </a:lnSpc>
            </a:pPr>
            <a:r>
              <a:rPr lang="fr-FR" b="1" dirty="0" smtClean="0"/>
              <a:t>Partie 6</a:t>
            </a:r>
          </a:p>
          <a:p>
            <a:pPr lvl="0" algn="just">
              <a:lnSpc>
                <a:spcPct val="130000"/>
              </a:lnSpc>
            </a:pPr>
            <a:endParaRPr lang="fr-FR" dirty="0" smtClean="0"/>
          </a:p>
          <a:p>
            <a:pPr lvl="0" algn="just">
              <a:lnSpc>
                <a:spcPct val="130000"/>
              </a:lnSpc>
            </a:pPr>
            <a:r>
              <a:rPr lang="fr-FR" dirty="0"/>
              <a:t>Synthèse. Réponse à la problématique </a:t>
            </a:r>
            <a:r>
              <a:rPr lang="fr-FR" dirty="0" smtClean="0"/>
              <a:t>du sujet. Vérification des effets du barrage sur l’évolution des sédiments dans la baie.</a:t>
            </a:r>
          </a:p>
          <a:p>
            <a:pPr lvl="0" algn="just">
              <a:lnSpc>
                <a:spcPct val="130000"/>
              </a:lnSpc>
            </a:pPr>
            <a:endParaRPr lang="fr-FR" dirty="0" smtClean="0"/>
          </a:p>
          <a:p>
            <a:pPr lvl="0" algn="just">
              <a:lnSpc>
                <a:spcPct val="130000"/>
              </a:lnSpc>
            </a:pPr>
            <a:r>
              <a:rPr lang="fr-FR" i="1" dirty="0" smtClean="0"/>
              <a:t>Problématique de la partie 6</a:t>
            </a:r>
            <a:endParaRPr lang="fr-FR" i="1" dirty="0"/>
          </a:p>
          <a:p>
            <a:pPr algn="just">
              <a:lnSpc>
                <a:spcPct val="130000"/>
              </a:lnSpc>
            </a:pPr>
            <a:r>
              <a:rPr lang="fr-FR" dirty="0"/>
              <a:t>Proposer sous forme discursive des arguments, à partir des résultats obtenus, pour valider le choix du constructeur par rapport à la </a:t>
            </a:r>
            <a:r>
              <a:rPr lang="fr-FR" dirty="0" smtClean="0"/>
              <a:t>problématique générale.</a:t>
            </a:r>
            <a:endParaRPr lang="fr-FR" dirty="0"/>
          </a:p>
        </p:txBody>
      </p:sp>
      <p:sp>
        <p:nvSpPr>
          <p:cNvPr id="6" name="ZoneTexte 5"/>
          <p:cNvSpPr txBox="1"/>
          <p:nvPr/>
        </p:nvSpPr>
        <p:spPr>
          <a:xfrm>
            <a:off x="1233141" y="1949099"/>
            <a:ext cx="1830101" cy="369332"/>
          </a:xfrm>
          <a:prstGeom prst="rect">
            <a:avLst/>
          </a:prstGeom>
          <a:noFill/>
        </p:spPr>
        <p:txBody>
          <a:bodyPr wrap="none" rtlCol="0">
            <a:spAutoFit/>
          </a:bodyPr>
          <a:lstStyle/>
          <a:p>
            <a:r>
              <a:rPr lang="fr-FR" i="1" dirty="0" smtClean="0"/>
              <a:t>Parties du sujet</a:t>
            </a:r>
            <a:endParaRPr lang="fr-FR" i="1" dirty="0"/>
          </a:p>
        </p:txBody>
      </p:sp>
      <p:pic>
        <p:nvPicPr>
          <p:cNvPr id="7" name="Picture 2" descr="mont_sit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445213" y="989727"/>
            <a:ext cx="1419052" cy="95937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865239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44518" y="2211551"/>
            <a:ext cx="4331138" cy="4331138"/>
          </a:xfrm>
          <a:prstGeom prst="rect">
            <a:avLst/>
          </a:prstGeom>
        </p:spPr>
      </p:pic>
      <p:pic>
        <p:nvPicPr>
          <p:cNvPr id="5" name="Image 4"/>
          <p:cNvPicPr>
            <a:picLocks noChangeAspect="1"/>
          </p:cNvPicPr>
          <p:nvPr/>
        </p:nvPicPr>
        <p:blipFill>
          <a:blip r:embed="rId3"/>
          <a:stretch>
            <a:fillRect/>
          </a:stretch>
        </p:blipFill>
        <p:spPr>
          <a:xfrm>
            <a:off x="4734035" y="2211551"/>
            <a:ext cx="4331138" cy="4331138"/>
          </a:xfrm>
          <a:prstGeom prst="rect">
            <a:avLst/>
          </a:prstGeom>
        </p:spPr>
      </p:pic>
      <p:sp>
        <p:nvSpPr>
          <p:cNvPr id="6" name="ZoneTexte 5"/>
          <p:cNvSpPr txBox="1"/>
          <p:nvPr/>
        </p:nvSpPr>
        <p:spPr>
          <a:xfrm>
            <a:off x="653814" y="465267"/>
            <a:ext cx="8210451" cy="400110"/>
          </a:xfrm>
          <a:prstGeom prst="rect">
            <a:avLst/>
          </a:prstGeom>
          <a:noFill/>
        </p:spPr>
        <p:txBody>
          <a:bodyPr wrap="none" rtlCol="0">
            <a:spAutoFit/>
          </a:bodyPr>
          <a:lstStyle/>
          <a:p>
            <a:r>
              <a:rPr lang="fr-FR" sz="2000" b="1" dirty="0" smtClean="0">
                <a:latin typeface="Arial"/>
                <a:cs typeface="Arial"/>
              </a:rPr>
              <a:t>Épreuve écrite de sciences de l’ingénieur au baccalauréat général</a:t>
            </a:r>
            <a:endParaRPr lang="fr-FR" sz="2000" b="1" dirty="0">
              <a:latin typeface="Arial"/>
              <a:cs typeface="Arial"/>
            </a:endParaRPr>
          </a:p>
        </p:txBody>
      </p:sp>
      <p:sp>
        <p:nvSpPr>
          <p:cNvPr id="7" name="ZoneTexte 6"/>
          <p:cNvSpPr txBox="1"/>
          <p:nvPr/>
        </p:nvSpPr>
        <p:spPr>
          <a:xfrm>
            <a:off x="1677680" y="1121104"/>
            <a:ext cx="6112709" cy="646331"/>
          </a:xfrm>
          <a:prstGeom prst="rect">
            <a:avLst/>
          </a:prstGeom>
          <a:noFill/>
        </p:spPr>
        <p:txBody>
          <a:bodyPr wrap="none" rtlCol="0">
            <a:spAutoFit/>
          </a:bodyPr>
          <a:lstStyle/>
          <a:p>
            <a:r>
              <a:rPr lang="fr-FR" i="1" dirty="0" smtClean="0"/>
              <a:t>Mise en service industrielle du barrage </a:t>
            </a:r>
            <a:r>
              <a:rPr lang="fr-FR" dirty="0" smtClean="0"/>
              <a:t>: 12 mai 2009</a:t>
            </a:r>
          </a:p>
          <a:p>
            <a:r>
              <a:rPr lang="fr-FR" i="1" dirty="0" smtClean="0"/>
              <a:t>Objectif </a:t>
            </a:r>
            <a:r>
              <a:rPr lang="fr-FR" dirty="0" smtClean="0"/>
              <a:t>: le Mont Saint-Michel est devenu une île en 2015</a:t>
            </a:r>
            <a:endParaRPr lang="fr-FR" dirty="0"/>
          </a:p>
        </p:txBody>
      </p:sp>
    </p:spTree>
    <p:extLst>
      <p:ext uri="{BB962C8B-B14F-4D97-AF65-F5344CB8AC3E}">
        <p14:creationId xmlns:p14="http://schemas.microsoft.com/office/powerpoint/2010/main" xmlns="" val="20801803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53814" y="465267"/>
            <a:ext cx="8210451" cy="400110"/>
          </a:xfrm>
          <a:prstGeom prst="rect">
            <a:avLst/>
          </a:prstGeom>
          <a:noFill/>
        </p:spPr>
        <p:txBody>
          <a:bodyPr wrap="none" rtlCol="0">
            <a:spAutoFit/>
          </a:bodyPr>
          <a:lstStyle/>
          <a:p>
            <a:r>
              <a:rPr lang="fr-FR" sz="2000" b="1" dirty="0" smtClean="0">
                <a:latin typeface="Arial"/>
                <a:cs typeface="Arial"/>
              </a:rPr>
              <a:t>Épreuve écrite de sciences de l’ingénieur au baccalauréat général</a:t>
            </a:r>
            <a:endParaRPr lang="fr-FR" sz="2000" b="1" dirty="0">
              <a:latin typeface="Arial"/>
              <a:cs typeface="Arial"/>
            </a:endParaRPr>
          </a:p>
        </p:txBody>
      </p:sp>
      <p:sp>
        <p:nvSpPr>
          <p:cNvPr id="5" name="ZoneTexte 4"/>
          <p:cNvSpPr txBox="1"/>
          <p:nvPr/>
        </p:nvSpPr>
        <p:spPr>
          <a:xfrm>
            <a:off x="1245227" y="1522309"/>
            <a:ext cx="3556188" cy="923330"/>
          </a:xfrm>
          <a:prstGeom prst="rect">
            <a:avLst/>
          </a:prstGeom>
          <a:solidFill>
            <a:srgbClr val="FDEADA"/>
          </a:solidFill>
          <a:ln w="28575" cmpd="sng">
            <a:solidFill>
              <a:schemeClr val="tx1"/>
            </a:solidFill>
          </a:ln>
        </p:spPr>
        <p:txBody>
          <a:bodyPr wrap="square" rtlCol="0">
            <a:spAutoFit/>
          </a:bodyPr>
          <a:lstStyle/>
          <a:p>
            <a:pPr algn="ctr"/>
            <a:r>
              <a:rPr lang="fr-FR" dirty="0" smtClean="0"/>
              <a:t>1</a:t>
            </a:r>
            <a:r>
              <a:rPr lang="fr-FR" baseline="30000" dirty="0" smtClean="0"/>
              <a:t>re</a:t>
            </a:r>
            <a:r>
              <a:rPr lang="fr-FR" dirty="0" smtClean="0"/>
              <a:t> partie : </a:t>
            </a:r>
            <a:r>
              <a:rPr lang="fr-FR" dirty="0" smtClean="0">
                <a:solidFill>
                  <a:srgbClr val="FF0000"/>
                </a:solidFill>
              </a:rPr>
              <a:t>épreuve écrite</a:t>
            </a:r>
          </a:p>
          <a:p>
            <a:pPr algn="ctr"/>
            <a:r>
              <a:rPr lang="fr-FR" dirty="0"/>
              <a:t>d</a:t>
            </a:r>
            <a:r>
              <a:rPr lang="fr-FR" dirty="0" smtClean="0"/>
              <a:t>urée 4 h</a:t>
            </a:r>
          </a:p>
          <a:p>
            <a:pPr algn="ctr"/>
            <a:r>
              <a:rPr lang="fr-FR" dirty="0" smtClean="0"/>
              <a:t>note sur 20</a:t>
            </a:r>
            <a:r>
              <a:rPr lang="fr-FR" dirty="0" smtClean="0">
                <a:latin typeface="ＭＳ ゴシック"/>
                <a:ea typeface="ＭＳ ゴシック"/>
                <a:cs typeface="ＭＳ ゴシック"/>
              </a:rPr>
              <a:t>×</a:t>
            </a:r>
            <a:r>
              <a:rPr lang="fr-FR" dirty="0" smtClean="0"/>
              <a:t>0,75</a:t>
            </a:r>
            <a:endParaRPr lang="fr-FR" dirty="0"/>
          </a:p>
        </p:txBody>
      </p:sp>
      <p:sp>
        <p:nvSpPr>
          <p:cNvPr id="6" name="ZoneTexte 5"/>
          <p:cNvSpPr txBox="1"/>
          <p:nvPr/>
        </p:nvSpPr>
        <p:spPr>
          <a:xfrm>
            <a:off x="1245227" y="3266846"/>
            <a:ext cx="3556188" cy="923330"/>
          </a:xfrm>
          <a:prstGeom prst="rect">
            <a:avLst/>
          </a:prstGeom>
          <a:noFill/>
          <a:ln w="28575" cmpd="sng">
            <a:solidFill>
              <a:schemeClr val="tx1"/>
            </a:solidFill>
          </a:ln>
        </p:spPr>
        <p:txBody>
          <a:bodyPr wrap="square" rtlCol="0">
            <a:spAutoFit/>
          </a:bodyPr>
          <a:lstStyle/>
          <a:p>
            <a:pPr algn="ctr"/>
            <a:r>
              <a:rPr lang="fr-FR" dirty="0" smtClean="0"/>
              <a:t>2</a:t>
            </a:r>
            <a:r>
              <a:rPr lang="fr-FR" baseline="30000" dirty="0" smtClean="0"/>
              <a:t>de</a:t>
            </a:r>
            <a:r>
              <a:rPr lang="fr-FR" dirty="0" smtClean="0"/>
              <a:t> partie : </a:t>
            </a:r>
            <a:r>
              <a:rPr lang="fr-FR" dirty="0" smtClean="0">
                <a:solidFill>
                  <a:srgbClr val="FF0000"/>
                </a:solidFill>
              </a:rPr>
              <a:t>épreuve d’évaluation </a:t>
            </a:r>
          </a:p>
          <a:p>
            <a:pPr algn="ctr"/>
            <a:r>
              <a:rPr lang="fr-FR" dirty="0" smtClean="0">
                <a:solidFill>
                  <a:srgbClr val="FF0000"/>
                </a:solidFill>
              </a:rPr>
              <a:t>et de soutenance du projet</a:t>
            </a:r>
          </a:p>
          <a:p>
            <a:pPr algn="ctr"/>
            <a:r>
              <a:rPr lang="fr-FR" dirty="0" smtClean="0"/>
              <a:t>note sur 20</a:t>
            </a:r>
            <a:r>
              <a:rPr lang="fr-FR" dirty="0" smtClean="0">
                <a:latin typeface="ＭＳ ゴシック"/>
                <a:ea typeface="ＭＳ ゴシック"/>
                <a:cs typeface="ＭＳ ゴシック"/>
              </a:rPr>
              <a:t>×</a:t>
            </a:r>
            <a:r>
              <a:rPr lang="fr-FR" dirty="0" smtClean="0"/>
              <a:t>0,25</a:t>
            </a:r>
            <a:endParaRPr lang="fr-FR" dirty="0"/>
          </a:p>
        </p:txBody>
      </p:sp>
      <p:sp>
        <p:nvSpPr>
          <p:cNvPr id="7" name="ZoneTexte 6"/>
          <p:cNvSpPr txBox="1"/>
          <p:nvPr/>
        </p:nvSpPr>
        <p:spPr>
          <a:xfrm>
            <a:off x="5427684" y="2541328"/>
            <a:ext cx="2626865" cy="923330"/>
          </a:xfrm>
          <a:prstGeom prst="rect">
            <a:avLst/>
          </a:prstGeom>
          <a:noFill/>
          <a:ln w="28575" cmpd="sng">
            <a:solidFill>
              <a:schemeClr val="tx1"/>
            </a:solidFill>
          </a:ln>
        </p:spPr>
        <p:txBody>
          <a:bodyPr wrap="square" rtlCol="0">
            <a:spAutoFit/>
          </a:bodyPr>
          <a:lstStyle/>
          <a:p>
            <a:pPr algn="ctr"/>
            <a:r>
              <a:rPr lang="fr-FR" dirty="0" smtClean="0"/>
              <a:t>Évaluation du projet </a:t>
            </a:r>
          </a:p>
          <a:p>
            <a:pPr algn="ctr"/>
            <a:r>
              <a:rPr lang="fr-FR" dirty="0" smtClean="0"/>
              <a:t>sur 10 points</a:t>
            </a:r>
          </a:p>
          <a:p>
            <a:pPr algn="ctr"/>
            <a:r>
              <a:rPr lang="fr-FR" dirty="0"/>
              <a:t>r</a:t>
            </a:r>
            <a:r>
              <a:rPr lang="fr-FR" dirty="0" smtClean="0"/>
              <a:t>evues de projet</a:t>
            </a:r>
            <a:endParaRPr lang="fr-FR" dirty="0"/>
          </a:p>
        </p:txBody>
      </p:sp>
      <p:sp>
        <p:nvSpPr>
          <p:cNvPr id="8" name="ZoneTexte 7"/>
          <p:cNvSpPr txBox="1"/>
          <p:nvPr/>
        </p:nvSpPr>
        <p:spPr>
          <a:xfrm>
            <a:off x="5427684" y="3984438"/>
            <a:ext cx="2626865" cy="923330"/>
          </a:xfrm>
          <a:prstGeom prst="rect">
            <a:avLst/>
          </a:prstGeom>
          <a:noFill/>
          <a:ln w="28575" cmpd="sng">
            <a:solidFill>
              <a:schemeClr val="tx1"/>
            </a:solidFill>
          </a:ln>
        </p:spPr>
        <p:txBody>
          <a:bodyPr wrap="square" rtlCol="0">
            <a:spAutoFit/>
          </a:bodyPr>
          <a:lstStyle/>
          <a:p>
            <a:pPr algn="ctr"/>
            <a:r>
              <a:rPr lang="fr-FR" dirty="0" smtClean="0"/>
              <a:t>Soutenance du projet sur 10 points</a:t>
            </a:r>
          </a:p>
          <a:p>
            <a:pPr algn="ctr"/>
            <a:r>
              <a:rPr lang="fr-FR" dirty="0" smtClean="0"/>
              <a:t>durée 10 min + 10 min</a:t>
            </a:r>
            <a:endParaRPr lang="fr-FR" dirty="0"/>
          </a:p>
        </p:txBody>
      </p:sp>
      <p:sp>
        <p:nvSpPr>
          <p:cNvPr id="9" name="ZoneTexte 8"/>
          <p:cNvSpPr txBox="1"/>
          <p:nvPr/>
        </p:nvSpPr>
        <p:spPr>
          <a:xfrm>
            <a:off x="1245227" y="5450034"/>
            <a:ext cx="3556188" cy="923330"/>
          </a:xfrm>
          <a:prstGeom prst="rect">
            <a:avLst/>
          </a:prstGeom>
          <a:noFill/>
          <a:ln w="28575" cmpd="sng">
            <a:solidFill>
              <a:schemeClr val="tx1"/>
            </a:solidFill>
          </a:ln>
        </p:spPr>
        <p:txBody>
          <a:bodyPr wrap="square" rtlCol="0">
            <a:spAutoFit/>
          </a:bodyPr>
          <a:lstStyle/>
          <a:p>
            <a:pPr algn="ctr"/>
            <a:r>
              <a:rPr lang="fr-FR" dirty="0" smtClean="0">
                <a:solidFill>
                  <a:srgbClr val="FF0000"/>
                </a:solidFill>
              </a:rPr>
              <a:t>Épreuve orale de contrôle</a:t>
            </a:r>
          </a:p>
          <a:p>
            <a:pPr algn="ctr"/>
            <a:r>
              <a:rPr lang="fr-FR" dirty="0" smtClean="0"/>
              <a:t>préparation 1 h</a:t>
            </a:r>
          </a:p>
          <a:p>
            <a:pPr algn="ctr"/>
            <a:r>
              <a:rPr lang="fr-FR" dirty="0" smtClean="0"/>
              <a:t>durée 10 min + 10 min</a:t>
            </a:r>
          </a:p>
        </p:txBody>
      </p:sp>
      <p:sp>
        <p:nvSpPr>
          <p:cNvPr id="11" name="Accolade ouvrante 10"/>
          <p:cNvSpPr/>
          <p:nvPr/>
        </p:nvSpPr>
        <p:spPr>
          <a:xfrm>
            <a:off x="774143" y="1413979"/>
            <a:ext cx="418896" cy="2888037"/>
          </a:xfrm>
          <a:prstGeom prst="leftBrace">
            <a:avLst>
              <a:gd name="adj1" fmla="val 64402"/>
              <a:gd name="adj2" fmla="val 50000"/>
            </a:avLst>
          </a:pr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cxnSp>
        <p:nvCxnSpPr>
          <p:cNvPr id="13" name="Connecteur en angle 12"/>
          <p:cNvCxnSpPr>
            <a:stCxn id="6" idx="3"/>
            <a:endCxn id="7" idx="1"/>
          </p:cNvCxnSpPr>
          <p:nvPr/>
        </p:nvCxnSpPr>
        <p:spPr>
          <a:xfrm flipV="1">
            <a:off x="4801415" y="3002993"/>
            <a:ext cx="626269" cy="725518"/>
          </a:xfrm>
          <a:prstGeom prst="bentConnector3">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 name="Connecteur en angle 13"/>
          <p:cNvCxnSpPr>
            <a:stCxn id="6" idx="3"/>
            <a:endCxn id="8" idx="1"/>
          </p:cNvCxnSpPr>
          <p:nvPr/>
        </p:nvCxnSpPr>
        <p:spPr>
          <a:xfrm>
            <a:off x="4801415" y="3728511"/>
            <a:ext cx="626269" cy="717592"/>
          </a:xfrm>
          <a:prstGeom prst="bentConnector3">
            <a:avLst>
              <a:gd name="adj1" fmla="val 50000"/>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7" name="ZoneTexte 16"/>
          <p:cNvSpPr txBox="1"/>
          <p:nvPr/>
        </p:nvSpPr>
        <p:spPr>
          <a:xfrm>
            <a:off x="6674583" y="1060644"/>
            <a:ext cx="2208919" cy="923330"/>
          </a:xfrm>
          <a:prstGeom prst="rect">
            <a:avLst/>
          </a:prstGeom>
          <a:solidFill>
            <a:schemeClr val="accent5">
              <a:lumMod val="20000"/>
              <a:lumOff val="80000"/>
            </a:schemeClr>
          </a:solidFill>
        </p:spPr>
        <p:txBody>
          <a:bodyPr wrap="none" rtlCol="0">
            <a:spAutoFit/>
          </a:bodyPr>
          <a:lstStyle/>
          <a:p>
            <a:pPr algn="just"/>
            <a:r>
              <a:rPr lang="fr-FR" i="1" dirty="0" smtClean="0"/>
              <a:t>coefficients</a:t>
            </a:r>
          </a:p>
          <a:p>
            <a:pPr marL="285750" indent="-285750" algn="just">
              <a:buFont typeface="Lucida Grande"/>
              <a:buChar char="−"/>
            </a:pPr>
            <a:r>
              <a:rPr lang="fr-FR" b="1" i="1" dirty="0" smtClean="0">
                <a:solidFill>
                  <a:srgbClr val="FF0000"/>
                </a:solidFill>
              </a:rPr>
              <a:t>6</a:t>
            </a:r>
            <a:r>
              <a:rPr lang="fr-FR" i="1" dirty="0" smtClean="0">
                <a:solidFill>
                  <a:srgbClr val="FF0000"/>
                </a:solidFill>
              </a:rPr>
              <a:t> </a:t>
            </a:r>
            <a:r>
              <a:rPr lang="fr-FR" i="1" dirty="0" smtClean="0"/>
              <a:t>;</a:t>
            </a:r>
          </a:p>
          <a:p>
            <a:pPr marL="285750" indent="-285750" algn="just">
              <a:buFont typeface="Lucida Grande"/>
              <a:buChar char="−"/>
            </a:pPr>
            <a:r>
              <a:rPr lang="fr-FR" b="1" i="1" dirty="0" smtClean="0">
                <a:solidFill>
                  <a:srgbClr val="FF0000"/>
                </a:solidFill>
              </a:rPr>
              <a:t>8</a:t>
            </a:r>
            <a:r>
              <a:rPr lang="fr-FR" i="1" dirty="0" smtClean="0"/>
              <a:t> si spécialité SI</a:t>
            </a:r>
            <a:r>
              <a:rPr lang="fr-FR" dirty="0" smtClean="0"/>
              <a:t>.</a:t>
            </a:r>
            <a:endParaRPr lang="fr-FR" i="1" dirty="0"/>
          </a:p>
        </p:txBody>
      </p:sp>
      <p:cxnSp>
        <p:nvCxnSpPr>
          <p:cNvPr id="19" name="Connecteur droit 18"/>
          <p:cNvCxnSpPr/>
          <p:nvPr/>
        </p:nvCxnSpPr>
        <p:spPr>
          <a:xfrm>
            <a:off x="539289" y="5245440"/>
            <a:ext cx="8071945" cy="0"/>
          </a:xfrm>
          <a:prstGeom prst="line">
            <a:avLst/>
          </a:prstGeom>
          <a:ln>
            <a:solidFill>
              <a:srgbClr val="000000"/>
            </a:solidFill>
            <a:prstDash val="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912366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53814" y="465267"/>
            <a:ext cx="8210451" cy="400110"/>
          </a:xfrm>
          <a:prstGeom prst="rect">
            <a:avLst/>
          </a:prstGeom>
          <a:noFill/>
        </p:spPr>
        <p:txBody>
          <a:bodyPr wrap="none" rtlCol="0">
            <a:spAutoFit/>
          </a:bodyPr>
          <a:lstStyle/>
          <a:p>
            <a:r>
              <a:rPr lang="fr-FR" sz="2000" b="1" dirty="0" smtClean="0">
                <a:latin typeface="Arial"/>
                <a:cs typeface="Arial"/>
              </a:rPr>
              <a:t>Épreuve écrite de sciences de l’ingénieur au baccalauréat général</a:t>
            </a:r>
            <a:endParaRPr lang="fr-FR" sz="2000" b="1" dirty="0">
              <a:latin typeface="Arial"/>
              <a:cs typeface="Arial"/>
            </a:endParaRPr>
          </a:p>
        </p:txBody>
      </p:sp>
      <p:sp>
        <p:nvSpPr>
          <p:cNvPr id="3" name="ZoneTexte 2"/>
          <p:cNvSpPr txBox="1"/>
          <p:nvPr/>
        </p:nvSpPr>
        <p:spPr>
          <a:xfrm>
            <a:off x="905284" y="1207184"/>
            <a:ext cx="2584512" cy="369332"/>
          </a:xfrm>
          <a:prstGeom prst="rect">
            <a:avLst/>
          </a:prstGeom>
          <a:noFill/>
        </p:spPr>
        <p:txBody>
          <a:bodyPr wrap="none" rtlCol="0">
            <a:spAutoFit/>
          </a:bodyPr>
          <a:lstStyle/>
          <a:p>
            <a:r>
              <a:rPr lang="fr-FR" dirty="0" smtClean="0"/>
              <a:t>Pourquoi et pour quoi ?</a:t>
            </a:r>
            <a:endParaRPr lang="fr-FR" dirty="0"/>
          </a:p>
        </p:txBody>
      </p:sp>
      <p:sp>
        <p:nvSpPr>
          <p:cNvPr id="4" name="ZoneTexte 3"/>
          <p:cNvSpPr txBox="1"/>
          <p:nvPr/>
        </p:nvSpPr>
        <p:spPr>
          <a:xfrm>
            <a:off x="792125" y="1999399"/>
            <a:ext cx="7745210" cy="1518877"/>
          </a:xfrm>
          <a:prstGeom prst="rect">
            <a:avLst/>
          </a:prstGeom>
          <a:noFill/>
        </p:spPr>
        <p:txBody>
          <a:bodyPr wrap="square" rtlCol="0">
            <a:spAutoFit/>
          </a:bodyPr>
          <a:lstStyle/>
          <a:p>
            <a:pPr marL="285750" indent="-285750" algn="just">
              <a:lnSpc>
                <a:spcPct val="130000"/>
              </a:lnSpc>
              <a:buFont typeface="Lucida Grande"/>
              <a:buChar char="−"/>
            </a:pPr>
            <a:r>
              <a:rPr lang="fr-FR" dirty="0"/>
              <a:t>p</a:t>
            </a:r>
            <a:r>
              <a:rPr lang="fr-FR" dirty="0" smtClean="0"/>
              <a:t>arce qu’elle demeure encore attachée à une conception « classique » et « naturelle » d’une évaluation « scientifique » d’une discipline ;</a:t>
            </a:r>
          </a:p>
          <a:p>
            <a:pPr marL="285750" indent="-285750" algn="just">
              <a:lnSpc>
                <a:spcPct val="130000"/>
              </a:lnSpc>
              <a:buFont typeface="Lucida Grande"/>
              <a:buChar char="−"/>
            </a:pPr>
            <a:r>
              <a:rPr lang="fr-FR" dirty="0"/>
              <a:t>p</a:t>
            </a:r>
            <a:r>
              <a:rPr lang="fr-FR" dirty="0" smtClean="0"/>
              <a:t>arce qu’elle permet de valider des compétences de communication écrite spécifiques de la discipline.</a:t>
            </a:r>
          </a:p>
        </p:txBody>
      </p:sp>
      <p:sp>
        <p:nvSpPr>
          <p:cNvPr id="5" name="ZoneTexte 4"/>
          <p:cNvSpPr txBox="1"/>
          <p:nvPr/>
        </p:nvSpPr>
        <p:spPr>
          <a:xfrm>
            <a:off x="792125" y="4163772"/>
            <a:ext cx="7745210" cy="1878976"/>
          </a:xfrm>
          <a:prstGeom prst="rect">
            <a:avLst/>
          </a:prstGeom>
          <a:noFill/>
        </p:spPr>
        <p:txBody>
          <a:bodyPr wrap="square" rtlCol="0">
            <a:spAutoFit/>
          </a:bodyPr>
          <a:lstStyle/>
          <a:p>
            <a:pPr marL="285750" indent="-285750" algn="just">
              <a:lnSpc>
                <a:spcPct val="130000"/>
              </a:lnSpc>
              <a:buFont typeface="Lucida Grande"/>
              <a:buChar char="−"/>
            </a:pPr>
            <a:r>
              <a:rPr lang="fr-FR" dirty="0"/>
              <a:t>p</a:t>
            </a:r>
            <a:r>
              <a:rPr lang="fr-FR" dirty="0" smtClean="0"/>
              <a:t>our obliger les candidats à investir les champs de l’analyse, de la modélisation et de l’évaluation d’un système technique décrit de manière virtuelle ;</a:t>
            </a:r>
          </a:p>
          <a:p>
            <a:pPr marL="285750" indent="-285750" algn="just">
              <a:lnSpc>
                <a:spcPct val="130000"/>
              </a:lnSpc>
              <a:buFont typeface="Lucida Grande"/>
              <a:buChar char="−"/>
            </a:pPr>
            <a:r>
              <a:rPr lang="fr-FR" dirty="0"/>
              <a:t>p</a:t>
            </a:r>
            <a:r>
              <a:rPr lang="fr-FR" dirty="0" smtClean="0"/>
              <a:t>our proposer un cadre commun aux formes d’évaluation en cours de formation identique sur tout le territoire.</a:t>
            </a:r>
            <a:endParaRPr lang="fr-FR" dirty="0"/>
          </a:p>
        </p:txBody>
      </p:sp>
    </p:spTree>
    <p:extLst>
      <p:ext uri="{BB962C8B-B14F-4D97-AF65-F5344CB8AC3E}">
        <p14:creationId xmlns:p14="http://schemas.microsoft.com/office/powerpoint/2010/main" xmlns="" val="35440329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53814" y="465267"/>
            <a:ext cx="8210451" cy="400110"/>
          </a:xfrm>
          <a:prstGeom prst="rect">
            <a:avLst/>
          </a:prstGeom>
          <a:noFill/>
        </p:spPr>
        <p:txBody>
          <a:bodyPr wrap="none" rtlCol="0">
            <a:spAutoFit/>
          </a:bodyPr>
          <a:lstStyle/>
          <a:p>
            <a:r>
              <a:rPr lang="fr-FR" sz="2000" b="1" dirty="0" smtClean="0">
                <a:latin typeface="Arial"/>
                <a:cs typeface="Arial"/>
              </a:rPr>
              <a:t>Épreuve écrite de sciences de l’ingénieur au baccalauréat général</a:t>
            </a:r>
            <a:endParaRPr lang="fr-FR" sz="2000" b="1" dirty="0">
              <a:latin typeface="Arial"/>
              <a:cs typeface="Arial"/>
            </a:endParaRPr>
          </a:p>
        </p:txBody>
      </p:sp>
      <p:sp>
        <p:nvSpPr>
          <p:cNvPr id="3" name="ZoneTexte 2"/>
          <p:cNvSpPr txBox="1"/>
          <p:nvPr/>
        </p:nvSpPr>
        <p:spPr>
          <a:xfrm>
            <a:off x="565799" y="1408381"/>
            <a:ext cx="7984107" cy="4399667"/>
          </a:xfrm>
          <a:prstGeom prst="rect">
            <a:avLst/>
          </a:prstGeom>
          <a:noFill/>
        </p:spPr>
        <p:txBody>
          <a:bodyPr wrap="square" rtlCol="0">
            <a:spAutoFit/>
          </a:bodyPr>
          <a:lstStyle/>
          <a:p>
            <a:pPr algn="just">
              <a:lnSpc>
                <a:spcPct val="130000"/>
              </a:lnSpc>
            </a:pPr>
            <a:r>
              <a:rPr lang="fr-FR" i="1" dirty="0" smtClean="0"/>
              <a:t>Références</a:t>
            </a:r>
          </a:p>
          <a:p>
            <a:pPr algn="just">
              <a:lnSpc>
                <a:spcPct val="130000"/>
              </a:lnSpc>
            </a:pPr>
            <a:endParaRPr lang="fr-FR" dirty="0" smtClean="0"/>
          </a:p>
          <a:p>
            <a:pPr marL="285750" indent="-285750" algn="just">
              <a:lnSpc>
                <a:spcPct val="130000"/>
              </a:lnSpc>
              <a:buFont typeface="Lucida Grande"/>
              <a:buChar char="−"/>
            </a:pPr>
            <a:r>
              <a:rPr lang="fr-FR" dirty="0" smtClean="0"/>
              <a:t>arrêté </a:t>
            </a:r>
            <a:r>
              <a:rPr lang="fr-FR" dirty="0"/>
              <a:t>du 21 juillet 2010 fixant le programme d’enseignement </a:t>
            </a:r>
            <a:r>
              <a:rPr lang="fr-FR" dirty="0" smtClean="0"/>
              <a:t>spécifique de </a:t>
            </a:r>
            <a:r>
              <a:rPr lang="fr-FR" dirty="0"/>
              <a:t>sciences de l’ingénieur au cycle terminal de la série </a:t>
            </a:r>
            <a:r>
              <a:rPr lang="fr-FR" dirty="0" smtClean="0"/>
              <a:t>scientifique paru au journal officiel de la République du 28 août 2010 ;</a:t>
            </a:r>
          </a:p>
          <a:p>
            <a:pPr algn="just">
              <a:lnSpc>
                <a:spcPct val="130000"/>
              </a:lnSpc>
            </a:pPr>
            <a:endParaRPr lang="fr-FR" dirty="0" smtClean="0"/>
          </a:p>
          <a:p>
            <a:pPr marL="285750" indent="-285750" algn="just">
              <a:lnSpc>
                <a:spcPct val="130000"/>
              </a:lnSpc>
              <a:buFont typeface="Lucida Grande"/>
              <a:buChar char="−"/>
            </a:pPr>
            <a:r>
              <a:rPr lang="fr-FR" dirty="0" smtClean="0"/>
              <a:t>arrêté </a:t>
            </a:r>
            <a:r>
              <a:rPr lang="fr-FR" dirty="0"/>
              <a:t>du 22 juillet 2011 modifiant l’arrêté du 15 septembre </a:t>
            </a:r>
            <a:r>
              <a:rPr lang="fr-FR" dirty="0" smtClean="0"/>
              <a:t>1993 relatif </a:t>
            </a:r>
            <a:r>
              <a:rPr lang="fr-FR" dirty="0"/>
              <a:t>aux épreuves du baccalauréat général à compter de la session </a:t>
            </a:r>
            <a:r>
              <a:rPr lang="fr-FR" dirty="0" smtClean="0"/>
              <a:t>1995 </a:t>
            </a:r>
            <a:r>
              <a:rPr lang="fr-FR" dirty="0"/>
              <a:t>scientifique paru au journal officiel de la République du </a:t>
            </a:r>
            <a:r>
              <a:rPr lang="fr-FR" dirty="0" smtClean="0"/>
              <a:t>25 </a:t>
            </a:r>
            <a:r>
              <a:rPr lang="fr-FR" dirty="0"/>
              <a:t>août </a:t>
            </a:r>
            <a:r>
              <a:rPr lang="fr-FR" dirty="0" smtClean="0"/>
              <a:t>2011 ;</a:t>
            </a:r>
          </a:p>
          <a:p>
            <a:pPr marL="285750" indent="-285750" algn="just">
              <a:lnSpc>
                <a:spcPct val="130000"/>
              </a:lnSpc>
              <a:buFont typeface="Lucida Grande"/>
              <a:buChar char="−"/>
            </a:pPr>
            <a:endParaRPr lang="fr-FR" dirty="0"/>
          </a:p>
          <a:p>
            <a:pPr marL="285750" indent="-285750" algn="just">
              <a:lnSpc>
                <a:spcPct val="130000"/>
              </a:lnSpc>
              <a:buFont typeface="Lucida Grande"/>
              <a:buChar char="−"/>
            </a:pPr>
            <a:r>
              <a:rPr lang="fr-FR" dirty="0"/>
              <a:t>note de service n° 2011-152 du 3-10-2011 parue au bulletin officiel spécial n</a:t>
            </a:r>
            <a:r>
              <a:rPr lang="fr-FR" dirty="0" smtClean="0"/>
              <a:t>° 7 </a:t>
            </a:r>
            <a:r>
              <a:rPr lang="fr-FR" dirty="0"/>
              <a:t>du 6 octobre </a:t>
            </a:r>
            <a:r>
              <a:rPr lang="fr-FR" dirty="0" smtClean="0"/>
              <a:t>2011.</a:t>
            </a:r>
            <a:endParaRPr lang="fr-FR" dirty="0"/>
          </a:p>
        </p:txBody>
      </p:sp>
    </p:spTree>
    <p:extLst>
      <p:ext uri="{BB962C8B-B14F-4D97-AF65-F5344CB8AC3E}">
        <p14:creationId xmlns:p14="http://schemas.microsoft.com/office/powerpoint/2010/main" xmlns="" val="17325086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53814" y="465267"/>
            <a:ext cx="8210451" cy="400110"/>
          </a:xfrm>
          <a:prstGeom prst="rect">
            <a:avLst/>
          </a:prstGeom>
          <a:noFill/>
        </p:spPr>
        <p:txBody>
          <a:bodyPr wrap="none" rtlCol="0">
            <a:spAutoFit/>
          </a:bodyPr>
          <a:lstStyle/>
          <a:p>
            <a:r>
              <a:rPr lang="fr-FR" sz="2000" b="1" dirty="0" smtClean="0">
                <a:latin typeface="Arial"/>
                <a:cs typeface="Arial"/>
              </a:rPr>
              <a:t>Épreuve écrite de sciences de l’ingénieur au baccalauréat général</a:t>
            </a:r>
            <a:endParaRPr lang="fr-FR" sz="2000" b="1" dirty="0">
              <a:latin typeface="Arial"/>
              <a:cs typeface="Arial"/>
            </a:endParaRPr>
          </a:p>
        </p:txBody>
      </p:sp>
      <p:sp>
        <p:nvSpPr>
          <p:cNvPr id="4" name="Rectangle 3"/>
          <p:cNvSpPr/>
          <p:nvPr/>
        </p:nvSpPr>
        <p:spPr>
          <a:xfrm>
            <a:off x="565799" y="1367334"/>
            <a:ext cx="8122416" cy="4524316"/>
          </a:xfrm>
          <a:prstGeom prst="rect">
            <a:avLst/>
          </a:prstGeom>
        </p:spPr>
        <p:txBody>
          <a:bodyPr wrap="square">
            <a:spAutoFit/>
          </a:bodyPr>
          <a:lstStyle/>
          <a:p>
            <a:pPr algn="just"/>
            <a:r>
              <a:rPr lang="fr-FR" i="1" dirty="0"/>
              <a:t>Rappel de la note de service n° 2011-152 du 3-10-2011 parue au bulletin officiel spécial n°7 du 6 octobre 2011</a:t>
            </a:r>
          </a:p>
          <a:p>
            <a:pPr algn="just"/>
            <a:r>
              <a:rPr lang="fr-FR" dirty="0"/>
              <a:t> </a:t>
            </a:r>
          </a:p>
          <a:p>
            <a:pPr algn="just"/>
            <a:r>
              <a:rPr lang="fr-FR" dirty="0"/>
              <a:t>Cette épreuve a pour objectif de vérifier, au travers de l’analyse d’un système pluri technologique, et de sa modélisation les compétences et les connaissances associées, proposées dans le programme d’enseignement de sciences de l’ingénieur</a:t>
            </a:r>
            <a:r>
              <a:rPr lang="fr-FR" dirty="0" smtClean="0"/>
              <a:t>.</a:t>
            </a:r>
          </a:p>
          <a:p>
            <a:pPr algn="just"/>
            <a:endParaRPr lang="fr-FR" dirty="0"/>
          </a:p>
          <a:p>
            <a:pPr algn="just"/>
            <a:r>
              <a:rPr lang="fr-FR" dirty="0"/>
              <a:t>La structure du sujet amène le candidat à :</a:t>
            </a:r>
          </a:p>
          <a:p>
            <a:pPr marL="285750" lvl="0" indent="-285750" algn="just">
              <a:buFont typeface="Lucida Grande"/>
              <a:buChar char="−"/>
            </a:pPr>
            <a:r>
              <a:rPr lang="fr-FR" dirty="0"/>
              <a:t>analyser un système technique et vérifier ses performances attendues ;</a:t>
            </a:r>
          </a:p>
          <a:p>
            <a:pPr marL="285750" lvl="0" indent="-285750" algn="just">
              <a:buFont typeface="Lucida Grande"/>
              <a:buChar char="−"/>
            </a:pPr>
            <a:r>
              <a:rPr lang="fr-FR" dirty="0"/>
              <a:t>proposer et valider des modèles ;</a:t>
            </a:r>
          </a:p>
          <a:p>
            <a:pPr marL="285750" lvl="0" indent="-285750" algn="just">
              <a:buFont typeface="Lucida Grande"/>
              <a:buChar char="−"/>
            </a:pPr>
            <a:r>
              <a:rPr lang="fr-FR" dirty="0"/>
              <a:t>analyser des résultats expérimentaux et leurs éventuels écarts par rapport au cahier des charges ou aux modèles ;</a:t>
            </a:r>
          </a:p>
          <a:p>
            <a:pPr marL="285750" lvl="0" indent="-285750" algn="just">
              <a:buFont typeface="Lucida Grande"/>
              <a:buChar char="−"/>
            </a:pPr>
            <a:r>
              <a:rPr lang="fr-FR" dirty="0"/>
              <a:t>proposer des architectures de solutions, sous forme de schémas, de croquis ou d’</a:t>
            </a:r>
            <a:r>
              <a:rPr lang="fr-FR" dirty="0" err="1"/>
              <a:t>algorigrammes</a:t>
            </a:r>
            <a:r>
              <a:rPr lang="fr-FR" dirty="0"/>
              <a:t> </a:t>
            </a:r>
            <a:r>
              <a:rPr lang="fr-FR" dirty="0" smtClean="0"/>
              <a:t>;</a:t>
            </a:r>
          </a:p>
          <a:p>
            <a:pPr marL="285750" lvl="0" indent="-285750" algn="just">
              <a:buFont typeface="Lucida Grande"/>
              <a:buChar char="−"/>
            </a:pPr>
            <a:r>
              <a:rPr lang="fr-FR" dirty="0"/>
              <a:t>synthétiser un ensemble de résultats obtenus. </a:t>
            </a:r>
          </a:p>
        </p:txBody>
      </p:sp>
    </p:spTree>
    <p:extLst>
      <p:ext uri="{BB962C8B-B14F-4D97-AF65-F5344CB8AC3E}">
        <p14:creationId xmlns:p14="http://schemas.microsoft.com/office/powerpoint/2010/main" xmlns="" val="20165369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53814" y="465267"/>
            <a:ext cx="8210451" cy="400110"/>
          </a:xfrm>
          <a:prstGeom prst="rect">
            <a:avLst/>
          </a:prstGeom>
          <a:noFill/>
        </p:spPr>
        <p:txBody>
          <a:bodyPr wrap="none" rtlCol="0">
            <a:spAutoFit/>
          </a:bodyPr>
          <a:lstStyle/>
          <a:p>
            <a:r>
              <a:rPr lang="fr-FR" sz="2000" b="1" dirty="0" smtClean="0">
                <a:latin typeface="Arial"/>
                <a:cs typeface="Arial"/>
              </a:rPr>
              <a:t>Épreuve écrite de sciences de l’ingénieur au baccalauréat général</a:t>
            </a:r>
            <a:endParaRPr lang="fr-FR" sz="2000" b="1" dirty="0">
              <a:latin typeface="Arial"/>
              <a:cs typeface="Arial"/>
            </a:endParaRPr>
          </a:p>
        </p:txBody>
      </p:sp>
      <p:sp>
        <p:nvSpPr>
          <p:cNvPr id="3" name="ZoneTexte 2"/>
          <p:cNvSpPr txBox="1"/>
          <p:nvPr/>
        </p:nvSpPr>
        <p:spPr>
          <a:xfrm>
            <a:off x="653814" y="1236290"/>
            <a:ext cx="2314456" cy="369332"/>
          </a:xfrm>
          <a:prstGeom prst="rect">
            <a:avLst/>
          </a:prstGeom>
          <a:noFill/>
        </p:spPr>
        <p:txBody>
          <a:bodyPr wrap="none" rtlCol="0">
            <a:spAutoFit/>
          </a:bodyPr>
          <a:lstStyle/>
          <a:p>
            <a:r>
              <a:rPr lang="fr-FR" b="1" dirty="0" smtClean="0"/>
              <a:t>Cahier des charges</a:t>
            </a:r>
            <a:endParaRPr lang="fr-FR" b="1" dirty="0"/>
          </a:p>
        </p:txBody>
      </p:sp>
      <p:sp>
        <p:nvSpPr>
          <p:cNvPr id="5" name="Rectangle 4"/>
          <p:cNvSpPr/>
          <p:nvPr/>
        </p:nvSpPr>
        <p:spPr>
          <a:xfrm>
            <a:off x="440069" y="2588150"/>
            <a:ext cx="8248146" cy="3679469"/>
          </a:xfrm>
          <a:prstGeom prst="rect">
            <a:avLst/>
          </a:prstGeom>
        </p:spPr>
        <p:txBody>
          <a:bodyPr wrap="square">
            <a:spAutoFit/>
          </a:bodyPr>
          <a:lstStyle/>
          <a:p>
            <a:pPr marL="285750" indent="-285750" algn="just">
              <a:lnSpc>
                <a:spcPct val="130000"/>
              </a:lnSpc>
              <a:buFont typeface="Lucida Grande"/>
              <a:buChar char="−"/>
            </a:pPr>
            <a:r>
              <a:rPr lang="fr-FR" dirty="0"/>
              <a:t>i</a:t>
            </a:r>
            <a:r>
              <a:rPr lang="fr-FR" dirty="0" smtClean="0"/>
              <a:t>l </a:t>
            </a:r>
            <a:r>
              <a:rPr lang="fr-FR" dirty="0"/>
              <a:t>s’agit d’un </a:t>
            </a:r>
            <a:r>
              <a:rPr lang="fr-FR" b="1" dirty="0"/>
              <a:t>produit technologique authentique</a:t>
            </a:r>
            <a:r>
              <a:rPr lang="fr-FR" dirty="0"/>
              <a:t> : bien de consommation, bien </a:t>
            </a:r>
            <a:r>
              <a:rPr lang="fr-FR" dirty="0" smtClean="0"/>
              <a:t>d’équipement ;</a:t>
            </a:r>
          </a:p>
          <a:p>
            <a:pPr marL="285750" indent="-285750" algn="just">
              <a:lnSpc>
                <a:spcPct val="130000"/>
              </a:lnSpc>
              <a:buFont typeface="Lucida Grande"/>
              <a:buChar char="−"/>
            </a:pPr>
            <a:r>
              <a:rPr lang="fr-FR" dirty="0"/>
              <a:t>i</a:t>
            </a:r>
            <a:r>
              <a:rPr lang="fr-FR" dirty="0" smtClean="0"/>
              <a:t>l </a:t>
            </a:r>
            <a:r>
              <a:rPr lang="fr-FR" dirty="0"/>
              <a:t>s’agit d’un </a:t>
            </a:r>
            <a:r>
              <a:rPr lang="fr-FR" b="1" dirty="0"/>
              <a:t>système pluritechnique </a:t>
            </a:r>
            <a:r>
              <a:rPr lang="fr-FR" dirty="0"/>
              <a:t>représentatif des </a:t>
            </a:r>
            <a:r>
              <a:rPr lang="fr-FR" b="1" dirty="0"/>
              <a:t>technologies actuelles</a:t>
            </a:r>
            <a:r>
              <a:rPr lang="fr-FR" dirty="0"/>
              <a:t>. Sa conception a mobilisé le travail </a:t>
            </a:r>
            <a:r>
              <a:rPr lang="fr-FR" dirty="0" smtClean="0"/>
              <a:t>d’ingénieurs ;</a:t>
            </a:r>
            <a:endParaRPr lang="fr-FR" dirty="0"/>
          </a:p>
          <a:p>
            <a:pPr marL="285750" indent="-285750" algn="just">
              <a:lnSpc>
                <a:spcPct val="130000"/>
              </a:lnSpc>
              <a:buFont typeface="Lucida Grande"/>
              <a:buChar char="−"/>
            </a:pPr>
            <a:r>
              <a:rPr lang="fr-FR" dirty="0"/>
              <a:t>l</a:t>
            </a:r>
            <a:r>
              <a:rPr lang="fr-FR" dirty="0" smtClean="0"/>
              <a:t>e </a:t>
            </a:r>
            <a:r>
              <a:rPr lang="fr-FR" dirty="0"/>
              <a:t>support peut ne pas être exclusivement mécatronique, il peut être issu du domaine de la </a:t>
            </a:r>
            <a:r>
              <a:rPr lang="fr-FR" dirty="0" smtClean="0"/>
              <a:t>construction ;</a:t>
            </a:r>
            <a:endParaRPr lang="fr-FR" dirty="0"/>
          </a:p>
          <a:p>
            <a:pPr marL="285750" indent="-285750" algn="just">
              <a:lnSpc>
                <a:spcPct val="130000"/>
              </a:lnSpc>
              <a:buFont typeface="Lucida Grande"/>
              <a:buChar char="−"/>
            </a:pPr>
            <a:r>
              <a:rPr lang="fr-FR" dirty="0"/>
              <a:t>l</a:t>
            </a:r>
            <a:r>
              <a:rPr lang="fr-FR" dirty="0" smtClean="0"/>
              <a:t>e </a:t>
            </a:r>
            <a:r>
              <a:rPr lang="fr-FR" dirty="0"/>
              <a:t>produit doit pouvoir </a:t>
            </a:r>
            <a:r>
              <a:rPr lang="fr-FR" b="1" dirty="0"/>
              <a:t>intéresser des jeunes de 18 ans </a:t>
            </a:r>
            <a:r>
              <a:rPr lang="fr-FR" dirty="0"/>
              <a:t>et son contexte d’utilisation doit leur être </a:t>
            </a:r>
            <a:r>
              <a:rPr lang="fr-FR" dirty="0" smtClean="0"/>
              <a:t>connu ;</a:t>
            </a:r>
            <a:endParaRPr lang="fr-FR" dirty="0"/>
          </a:p>
          <a:p>
            <a:pPr marL="285750" indent="-285750" algn="just">
              <a:lnSpc>
                <a:spcPct val="130000"/>
              </a:lnSpc>
              <a:buFont typeface="Lucida Grande"/>
              <a:buChar char="−"/>
            </a:pPr>
            <a:r>
              <a:rPr lang="fr-FR" dirty="0"/>
              <a:t>l</a:t>
            </a:r>
            <a:r>
              <a:rPr lang="fr-FR" dirty="0" smtClean="0"/>
              <a:t>es </a:t>
            </a:r>
            <a:r>
              <a:rPr lang="fr-FR" dirty="0"/>
              <a:t>systèmes automatisés industriels de type chaine de production sont proscrits. </a:t>
            </a:r>
          </a:p>
        </p:txBody>
      </p:sp>
      <p:sp>
        <p:nvSpPr>
          <p:cNvPr id="6" name="ZoneTexte 5"/>
          <p:cNvSpPr txBox="1"/>
          <p:nvPr/>
        </p:nvSpPr>
        <p:spPr>
          <a:xfrm>
            <a:off x="1233141" y="1949099"/>
            <a:ext cx="2484615" cy="369332"/>
          </a:xfrm>
          <a:prstGeom prst="rect">
            <a:avLst/>
          </a:prstGeom>
          <a:noFill/>
        </p:spPr>
        <p:txBody>
          <a:bodyPr wrap="none" rtlCol="0">
            <a:spAutoFit/>
          </a:bodyPr>
          <a:lstStyle/>
          <a:p>
            <a:r>
              <a:rPr lang="fr-FR" i="1" dirty="0" smtClean="0"/>
              <a:t>Supports pour le sujet</a:t>
            </a:r>
            <a:endParaRPr lang="fr-FR" i="1" dirty="0"/>
          </a:p>
        </p:txBody>
      </p:sp>
    </p:spTree>
    <p:extLst>
      <p:ext uri="{BB962C8B-B14F-4D97-AF65-F5344CB8AC3E}">
        <p14:creationId xmlns:p14="http://schemas.microsoft.com/office/powerpoint/2010/main" xmlns="" val="22145728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53814" y="465267"/>
            <a:ext cx="8210451" cy="400110"/>
          </a:xfrm>
          <a:prstGeom prst="rect">
            <a:avLst/>
          </a:prstGeom>
          <a:noFill/>
        </p:spPr>
        <p:txBody>
          <a:bodyPr wrap="none" rtlCol="0">
            <a:spAutoFit/>
          </a:bodyPr>
          <a:lstStyle/>
          <a:p>
            <a:r>
              <a:rPr lang="fr-FR" sz="2000" b="1" dirty="0" smtClean="0">
                <a:latin typeface="Arial"/>
                <a:cs typeface="Arial"/>
              </a:rPr>
              <a:t>Épreuve écrite de sciences de l’ingénieur au baccalauréat général</a:t>
            </a:r>
            <a:endParaRPr lang="fr-FR" sz="2000" b="1" dirty="0">
              <a:latin typeface="Arial"/>
              <a:cs typeface="Arial"/>
            </a:endParaRPr>
          </a:p>
        </p:txBody>
      </p:sp>
      <p:sp>
        <p:nvSpPr>
          <p:cNvPr id="3" name="ZoneTexte 2"/>
          <p:cNvSpPr txBox="1"/>
          <p:nvPr/>
        </p:nvSpPr>
        <p:spPr>
          <a:xfrm>
            <a:off x="653814" y="1236290"/>
            <a:ext cx="2314456" cy="369332"/>
          </a:xfrm>
          <a:prstGeom prst="rect">
            <a:avLst/>
          </a:prstGeom>
          <a:noFill/>
        </p:spPr>
        <p:txBody>
          <a:bodyPr wrap="none" rtlCol="0">
            <a:spAutoFit/>
          </a:bodyPr>
          <a:lstStyle/>
          <a:p>
            <a:r>
              <a:rPr lang="fr-FR" b="1" dirty="0" smtClean="0"/>
              <a:t>Cahier des charges</a:t>
            </a:r>
            <a:endParaRPr lang="fr-FR" b="1" dirty="0"/>
          </a:p>
        </p:txBody>
      </p:sp>
      <p:sp>
        <p:nvSpPr>
          <p:cNvPr id="5" name="Rectangle 4"/>
          <p:cNvSpPr/>
          <p:nvPr/>
        </p:nvSpPr>
        <p:spPr>
          <a:xfrm>
            <a:off x="440069" y="2588150"/>
            <a:ext cx="8248146" cy="2959272"/>
          </a:xfrm>
          <a:prstGeom prst="rect">
            <a:avLst/>
          </a:prstGeom>
        </p:spPr>
        <p:txBody>
          <a:bodyPr wrap="square">
            <a:spAutoFit/>
          </a:bodyPr>
          <a:lstStyle/>
          <a:p>
            <a:pPr marL="285750" indent="-285750" algn="just">
              <a:lnSpc>
                <a:spcPct val="130000"/>
              </a:lnSpc>
              <a:buFont typeface="Lucida Grande"/>
              <a:buChar char="−"/>
            </a:pPr>
            <a:r>
              <a:rPr lang="fr-FR" dirty="0"/>
              <a:t>l</a:t>
            </a:r>
            <a:r>
              <a:rPr lang="fr-FR" dirty="0" smtClean="0"/>
              <a:t>e </a:t>
            </a:r>
            <a:r>
              <a:rPr lang="fr-FR" dirty="0"/>
              <a:t>sujet sera élaboré à partir d’une question </a:t>
            </a:r>
            <a:r>
              <a:rPr lang="fr-FR" dirty="0" smtClean="0"/>
              <a:t>« sociétale » </a:t>
            </a:r>
            <a:r>
              <a:rPr lang="fr-FR" dirty="0"/>
              <a:t>qui constituera la trame de la réflexion des candidats. Chaque partie abordera les problématiques techniques liées au support utilisé </a:t>
            </a:r>
            <a:r>
              <a:rPr lang="fr-FR" dirty="0" smtClean="0"/>
              <a:t>;</a:t>
            </a:r>
          </a:p>
          <a:p>
            <a:pPr marL="285750" indent="-285750" algn="just">
              <a:lnSpc>
                <a:spcPct val="130000"/>
              </a:lnSpc>
              <a:buFont typeface="Lucida Grande"/>
              <a:buChar char="−"/>
            </a:pPr>
            <a:r>
              <a:rPr lang="fr-FR" dirty="0"/>
              <a:t>l</a:t>
            </a:r>
            <a:r>
              <a:rPr lang="fr-FR" dirty="0" smtClean="0"/>
              <a:t>e </a:t>
            </a:r>
            <a:r>
              <a:rPr lang="fr-FR" dirty="0"/>
              <a:t>sujet sera structuré en 4 à 6 parties, chacune d'elles aura un objectif technologique annoncé. Les « écarts » </a:t>
            </a:r>
            <a:r>
              <a:rPr lang="fr-FR" dirty="0" smtClean="0"/>
              <a:t>constituent une </a:t>
            </a:r>
            <a:r>
              <a:rPr lang="fr-FR" dirty="0"/>
              <a:t>base incontournable pour la réflexion des </a:t>
            </a:r>
            <a:r>
              <a:rPr lang="fr-FR" dirty="0" smtClean="0"/>
              <a:t>candidats</a:t>
            </a:r>
            <a:r>
              <a:rPr lang="fr-FR" dirty="0"/>
              <a:t> </a:t>
            </a:r>
            <a:r>
              <a:rPr lang="fr-FR" dirty="0" smtClean="0"/>
              <a:t>;</a:t>
            </a:r>
          </a:p>
          <a:p>
            <a:pPr marL="285750" indent="-285750" algn="just">
              <a:lnSpc>
                <a:spcPct val="130000"/>
              </a:lnSpc>
              <a:buFont typeface="Lucida Grande"/>
              <a:buChar char="−"/>
            </a:pPr>
            <a:r>
              <a:rPr lang="fr-FR" dirty="0"/>
              <a:t>l</a:t>
            </a:r>
            <a:r>
              <a:rPr lang="fr-FR" dirty="0" smtClean="0"/>
              <a:t>a </a:t>
            </a:r>
            <a:r>
              <a:rPr lang="fr-FR" dirty="0"/>
              <a:t>dernière question de chaque partie doit impérativement permettre une réponse par rapport à l’objectif annoncé en début de partie. </a:t>
            </a:r>
          </a:p>
        </p:txBody>
      </p:sp>
      <p:sp>
        <p:nvSpPr>
          <p:cNvPr id="6" name="ZoneTexte 5"/>
          <p:cNvSpPr txBox="1"/>
          <p:nvPr/>
        </p:nvSpPr>
        <p:spPr>
          <a:xfrm>
            <a:off x="1233141" y="1949099"/>
            <a:ext cx="1932894" cy="369332"/>
          </a:xfrm>
          <a:prstGeom prst="rect">
            <a:avLst/>
          </a:prstGeom>
          <a:noFill/>
        </p:spPr>
        <p:txBody>
          <a:bodyPr wrap="none" rtlCol="0">
            <a:spAutoFit/>
          </a:bodyPr>
          <a:lstStyle/>
          <a:p>
            <a:r>
              <a:rPr lang="fr-FR" i="1" dirty="0" smtClean="0"/>
              <a:t>Questionnement</a:t>
            </a:r>
            <a:endParaRPr lang="fr-FR" i="1" dirty="0"/>
          </a:p>
        </p:txBody>
      </p:sp>
    </p:spTree>
    <p:extLst>
      <p:ext uri="{BB962C8B-B14F-4D97-AF65-F5344CB8AC3E}">
        <p14:creationId xmlns:p14="http://schemas.microsoft.com/office/powerpoint/2010/main" xmlns="" val="14713984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53814" y="465267"/>
            <a:ext cx="8210451" cy="400110"/>
          </a:xfrm>
          <a:prstGeom prst="rect">
            <a:avLst/>
          </a:prstGeom>
          <a:noFill/>
        </p:spPr>
        <p:txBody>
          <a:bodyPr wrap="none" rtlCol="0">
            <a:spAutoFit/>
          </a:bodyPr>
          <a:lstStyle/>
          <a:p>
            <a:r>
              <a:rPr lang="fr-FR" sz="2000" b="1" dirty="0" smtClean="0">
                <a:latin typeface="Arial"/>
                <a:cs typeface="Arial"/>
              </a:rPr>
              <a:t>Épreuve écrite de sciences de l’ingénieur au baccalauréat général</a:t>
            </a:r>
            <a:endParaRPr lang="fr-FR" sz="2000" b="1" dirty="0">
              <a:latin typeface="Arial"/>
              <a:cs typeface="Arial"/>
            </a:endParaRPr>
          </a:p>
        </p:txBody>
      </p:sp>
      <p:sp>
        <p:nvSpPr>
          <p:cNvPr id="3" name="ZoneTexte 2"/>
          <p:cNvSpPr txBox="1"/>
          <p:nvPr/>
        </p:nvSpPr>
        <p:spPr>
          <a:xfrm>
            <a:off x="653814" y="1236290"/>
            <a:ext cx="2314456" cy="369332"/>
          </a:xfrm>
          <a:prstGeom prst="rect">
            <a:avLst/>
          </a:prstGeom>
          <a:noFill/>
        </p:spPr>
        <p:txBody>
          <a:bodyPr wrap="none" rtlCol="0">
            <a:spAutoFit/>
          </a:bodyPr>
          <a:lstStyle/>
          <a:p>
            <a:r>
              <a:rPr lang="fr-FR" b="1" dirty="0" smtClean="0"/>
              <a:t>Cahier des charges</a:t>
            </a:r>
            <a:endParaRPr lang="fr-FR" b="1" dirty="0"/>
          </a:p>
        </p:txBody>
      </p:sp>
      <p:sp>
        <p:nvSpPr>
          <p:cNvPr id="5" name="Rectangle 4"/>
          <p:cNvSpPr/>
          <p:nvPr/>
        </p:nvSpPr>
        <p:spPr>
          <a:xfrm>
            <a:off x="440069" y="2588150"/>
            <a:ext cx="8248146" cy="3319370"/>
          </a:xfrm>
          <a:prstGeom prst="rect">
            <a:avLst/>
          </a:prstGeom>
        </p:spPr>
        <p:txBody>
          <a:bodyPr wrap="square">
            <a:spAutoFit/>
          </a:bodyPr>
          <a:lstStyle/>
          <a:p>
            <a:pPr marL="285750" indent="-285750" algn="just">
              <a:lnSpc>
                <a:spcPct val="130000"/>
              </a:lnSpc>
              <a:buFont typeface="Lucida Grande"/>
              <a:buChar char="−"/>
            </a:pPr>
            <a:r>
              <a:rPr lang="fr-FR" dirty="0"/>
              <a:t>l</a:t>
            </a:r>
            <a:r>
              <a:rPr lang="fr-FR" dirty="0" smtClean="0"/>
              <a:t>’acte </a:t>
            </a:r>
            <a:r>
              <a:rPr lang="fr-FR" dirty="0"/>
              <a:t>calculatoire doit être limité à l'essentiel : ce qui est important c'est « modéliser », « analyser » et « synthétiser ». Pas de calcul pour faire un </a:t>
            </a:r>
            <a:r>
              <a:rPr lang="fr-FR" dirty="0" smtClean="0"/>
              <a:t>calcul ;</a:t>
            </a:r>
          </a:p>
          <a:p>
            <a:pPr marL="285750" indent="-285750" algn="just">
              <a:lnSpc>
                <a:spcPct val="130000"/>
              </a:lnSpc>
              <a:buFont typeface="Lucida Grande"/>
              <a:buChar char="−"/>
            </a:pPr>
            <a:r>
              <a:rPr lang="fr-FR" dirty="0"/>
              <a:t>l</a:t>
            </a:r>
            <a:r>
              <a:rPr lang="fr-FR" dirty="0" smtClean="0"/>
              <a:t>a </a:t>
            </a:r>
            <a:r>
              <a:rPr lang="fr-FR" dirty="0"/>
              <a:t>dernière partie sera nécessairement une synthèse imposant la </a:t>
            </a:r>
            <a:r>
              <a:rPr lang="fr-FR" b="1" dirty="0"/>
              <a:t>rédaction</a:t>
            </a:r>
            <a:r>
              <a:rPr lang="fr-FR" dirty="0"/>
              <a:t> (5 à 6 lignes) par le candidat d’une </a:t>
            </a:r>
            <a:r>
              <a:rPr lang="fr-FR" b="1" dirty="0"/>
              <a:t>conclusion</a:t>
            </a:r>
            <a:r>
              <a:rPr lang="fr-FR" dirty="0"/>
              <a:t> en lien avec la problématique générale du sujet et des réponses argumentées, techniquement et scientifiquement, apportées par le questionnement proposé </a:t>
            </a:r>
            <a:r>
              <a:rPr lang="fr-FR" dirty="0" smtClean="0"/>
              <a:t>;</a:t>
            </a:r>
          </a:p>
          <a:p>
            <a:pPr marL="285750" indent="-285750" algn="just">
              <a:lnSpc>
                <a:spcPct val="130000"/>
              </a:lnSpc>
              <a:buFont typeface="Lucida Grande"/>
              <a:buChar char="−"/>
            </a:pPr>
            <a:r>
              <a:rPr lang="fr-FR" dirty="0"/>
              <a:t>l</a:t>
            </a:r>
            <a:r>
              <a:rPr lang="fr-FR" dirty="0" smtClean="0"/>
              <a:t>e </a:t>
            </a:r>
            <a:r>
              <a:rPr lang="fr-FR" dirty="0"/>
              <a:t>nombre de questions </a:t>
            </a:r>
            <a:r>
              <a:rPr lang="fr-FR" dirty="0" smtClean="0"/>
              <a:t>sera </a:t>
            </a:r>
            <a:r>
              <a:rPr lang="fr-FR" dirty="0"/>
              <a:t>compris entre 20 et </a:t>
            </a:r>
            <a:r>
              <a:rPr lang="fr-FR" dirty="0" smtClean="0"/>
              <a:t>30.</a:t>
            </a:r>
            <a:endParaRPr lang="fr-FR" dirty="0"/>
          </a:p>
        </p:txBody>
      </p:sp>
      <p:sp>
        <p:nvSpPr>
          <p:cNvPr id="6" name="ZoneTexte 5"/>
          <p:cNvSpPr txBox="1"/>
          <p:nvPr/>
        </p:nvSpPr>
        <p:spPr>
          <a:xfrm>
            <a:off x="1233141" y="1949099"/>
            <a:ext cx="1932894" cy="369332"/>
          </a:xfrm>
          <a:prstGeom prst="rect">
            <a:avLst/>
          </a:prstGeom>
          <a:noFill/>
        </p:spPr>
        <p:txBody>
          <a:bodyPr wrap="none" rtlCol="0">
            <a:spAutoFit/>
          </a:bodyPr>
          <a:lstStyle/>
          <a:p>
            <a:r>
              <a:rPr lang="fr-FR" i="1" dirty="0" smtClean="0"/>
              <a:t>Questionnement</a:t>
            </a:r>
            <a:endParaRPr lang="fr-FR" i="1" dirty="0"/>
          </a:p>
        </p:txBody>
      </p:sp>
    </p:spTree>
    <p:extLst>
      <p:ext uri="{BB962C8B-B14F-4D97-AF65-F5344CB8AC3E}">
        <p14:creationId xmlns:p14="http://schemas.microsoft.com/office/powerpoint/2010/main" xmlns="" val="32908489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53814" y="465267"/>
            <a:ext cx="8210451" cy="400110"/>
          </a:xfrm>
          <a:prstGeom prst="rect">
            <a:avLst/>
          </a:prstGeom>
          <a:noFill/>
        </p:spPr>
        <p:txBody>
          <a:bodyPr wrap="none" rtlCol="0">
            <a:spAutoFit/>
          </a:bodyPr>
          <a:lstStyle/>
          <a:p>
            <a:r>
              <a:rPr lang="fr-FR" sz="2000" b="1" dirty="0" smtClean="0">
                <a:latin typeface="Arial"/>
                <a:cs typeface="Arial"/>
              </a:rPr>
              <a:t>Épreuve écrite de sciences de l’ingénieur au baccalauréat général</a:t>
            </a:r>
            <a:endParaRPr lang="fr-FR" sz="2000" b="1" dirty="0">
              <a:latin typeface="Arial"/>
              <a:cs typeface="Arial"/>
            </a:endParaRPr>
          </a:p>
        </p:txBody>
      </p:sp>
      <p:sp>
        <p:nvSpPr>
          <p:cNvPr id="3" name="ZoneTexte 2"/>
          <p:cNvSpPr txBox="1"/>
          <p:nvPr/>
        </p:nvSpPr>
        <p:spPr>
          <a:xfrm>
            <a:off x="653814" y="1236290"/>
            <a:ext cx="2314456" cy="369332"/>
          </a:xfrm>
          <a:prstGeom prst="rect">
            <a:avLst/>
          </a:prstGeom>
          <a:noFill/>
        </p:spPr>
        <p:txBody>
          <a:bodyPr wrap="none" rtlCol="0">
            <a:spAutoFit/>
          </a:bodyPr>
          <a:lstStyle/>
          <a:p>
            <a:r>
              <a:rPr lang="fr-FR" b="1" dirty="0" smtClean="0"/>
              <a:t>Cahier des charges</a:t>
            </a:r>
            <a:endParaRPr lang="fr-FR" b="1" dirty="0"/>
          </a:p>
        </p:txBody>
      </p:sp>
      <p:sp>
        <p:nvSpPr>
          <p:cNvPr id="5" name="Rectangle 4"/>
          <p:cNvSpPr/>
          <p:nvPr/>
        </p:nvSpPr>
        <p:spPr>
          <a:xfrm>
            <a:off x="440069" y="2915095"/>
            <a:ext cx="8248146" cy="2959272"/>
          </a:xfrm>
          <a:prstGeom prst="rect">
            <a:avLst/>
          </a:prstGeom>
        </p:spPr>
        <p:txBody>
          <a:bodyPr wrap="square">
            <a:spAutoFit/>
          </a:bodyPr>
          <a:lstStyle/>
          <a:p>
            <a:pPr marL="285750" lvl="0" indent="-285750" algn="just">
              <a:lnSpc>
                <a:spcPct val="130000"/>
              </a:lnSpc>
              <a:buFont typeface="Lucida Grande"/>
              <a:buChar char="−"/>
            </a:pPr>
            <a:r>
              <a:rPr lang="fr-FR" dirty="0"/>
              <a:t>des commentaires et des propositions rédigées en utilisant un vocabulaire technique précis et un langage </a:t>
            </a:r>
            <a:r>
              <a:rPr lang="fr-FR" dirty="0" smtClean="0"/>
              <a:t>adapté</a:t>
            </a:r>
            <a:r>
              <a:rPr lang="fr-FR" dirty="0"/>
              <a:t> ;</a:t>
            </a:r>
          </a:p>
          <a:p>
            <a:pPr marL="285750" lvl="0" indent="-285750" algn="just">
              <a:lnSpc>
                <a:spcPct val="130000"/>
              </a:lnSpc>
              <a:buFont typeface="Lucida Grande"/>
              <a:buChar char="−"/>
            </a:pPr>
            <a:r>
              <a:rPr lang="fr-FR" dirty="0"/>
              <a:t>des argumentations rédigées de choix, de synthèse ;</a:t>
            </a:r>
          </a:p>
          <a:p>
            <a:pPr marL="285750" lvl="0" indent="-285750" algn="just">
              <a:lnSpc>
                <a:spcPct val="130000"/>
              </a:lnSpc>
              <a:buFont typeface="Lucida Grande"/>
              <a:buChar char="−"/>
            </a:pPr>
            <a:r>
              <a:rPr lang="fr-FR" dirty="0"/>
              <a:t>des schématisations normalisées, des croquis à main levée, proportionnés et légendés (croquis perspectifs éventuellement), des </a:t>
            </a:r>
            <a:r>
              <a:rPr lang="fr-FR" dirty="0" err="1"/>
              <a:t>algorigrammes</a:t>
            </a:r>
            <a:r>
              <a:rPr lang="fr-FR" dirty="0"/>
              <a:t> ;</a:t>
            </a:r>
          </a:p>
          <a:p>
            <a:pPr marL="285750" indent="-285750" algn="just">
              <a:lnSpc>
                <a:spcPct val="130000"/>
              </a:lnSpc>
              <a:buFont typeface="Lucida Grande"/>
              <a:buChar char="−"/>
            </a:pPr>
            <a:r>
              <a:rPr lang="fr-FR" dirty="0"/>
              <a:t>des relevés d’informations à partir de graphes, de tableaux de données, de chronogrammes et de résultats obtenus avec des logiciels de simulation ; </a:t>
            </a:r>
            <a:endParaRPr lang="fr-FR" dirty="0" smtClean="0"/>
          </a:p>
          <a:p>
            <a:pPr marL="285750" indent="-285750" algn="just">
              <a:lnSpc>
                <a:spcPct val="130000"/>
              </a:lnSpc>
              <a:buFont typeface="Lucida Grande"/>
              <a:buChar char="−"/>
            </a:pPr>
            <a:r>
              <a:rPr lang="fr-FR" dirty="0"/>
              <a:t>des calculs pour valider un modèle, comparer au réel, étudier des écarts… </a:t>
            </a:r>
          </a:p>
        </p:txBody>
      </p:sp>
      <p:sp>
        <p:nvSpPr>
          <p:cNvPr id="6" name="ZoneTexte 5"/>
          <p:cNvSpPr txBox="1"/>
          <p:nvPr/>
        </p:nvSpPr>
        <p:spPr>
          <a:xfrm>
            <a:off x="1233141" y="1949099"/>
            <a:ext cx="3755095" cy="369332"/>
          </a:xfrm>
          <a:prstGeom prst="rect">
            <a:avLst/>
          </a:prstGeom>
          <a:noFill/>
        </p:spPr>
        <p:txBody>
          <a:bodyPr wrap="none" rtlCol="0">
            <a:spAutoFit/>
          </a:bodyPr>
          <a:lstStyle/>
          <a:p>
            <a:r>
              <a:rPr lang="fr-FR" i="1" dirty="0" smtClean="0"/>
              <a:t>Tâches demandées aux candidats</a:t>
            </a:r>
            <a:endParaRPr lang="fr-FR" i="1" dirty="0"/>
          </a:p>
        </p:txBody>
      </p:sp>
    </p:spTree>
    <p:extLst>
      <p:ext uri="{BB962C8B-B14F-4D97-AF65-F5344CB8AC3E}">
        <p14:creationId xmlns:p14="http://schemas.microsoft.com/office/powerpoint/2010/main" xmlns="" val="209141516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575</TotalTime>
  <Words>857</Words>
  <Application>Microsoft Office PowerPoint</Application>
  <PresentationFormat>Affichage à l'écran (4:3)</PresentationFormat>
  <Paragraphs>143</Paragraphs>
  <Slides>19</Slides>
  <Notes>0</Notes>
  <HiddenSlides>0</HiddenSlides>
  <MMClips>1</MMClips>
  <ScaleCrop>false</ScaleCrop>
  <HeadingPairs>
    <vt:vector size="4" baseType="variant">
      <vt:variant>
        <vt:lpstr>Thème</vt:lpstr>
      </vt:variant>
      <vt:variant>
        <vt:i4>1</vt:i4>
      </vt:variant>
      <vt:variant>
        <vt:lpstr>Titres des diapositives</vt:lpstr>
      </vt:variant>
      <vt:variant>
        <vt:i4>19</vt:i4>
      </vt:variant>
    </vt:vector>
  </HeadingPairs>
  <TitlesOfParts>
    <vt:vector size="20"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Philippe Fichou</dc:creator>
  <cp:lastModifiedBy>MEN</cp:lastModifiedBy>
  <cp:revision>49</cp:revision>
  <dcterms:created xsi:type="dcterms:W3CDTF">2011-11-03T08:59:25Z</dcterms:created>
  <dcterms:modified xsi:type="dcterms:W3CDTF">2011-11-20T08:24:22Z</dcterms:modified>
</cp:coreProperties>
</file>