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6" r:id="rId3"/>
    <p:sldId id="308" r:id="rId4"/>
    <p:sldId id="275" r:id="rId5"/>
    <p:sldId id="274" r:id="rId6"/>
    <p:sldId id="265" r:id="rId7"/>
    <p:sldId id="257" r:id="rId8"/>
    <p:sldId id="293" r:id="rId9"/>
    <p:sldId id="305" r:id="rId10"/>
    <p:sldId id="291" r:id="rId11"/>
    <p:sldId id="307" r:id="rId12"/>
    <p:sldId id="295" r:id="rId13"/>
    <p:sldId id="304" r:id="rId14"/>
    <p:sldId id="296" r:id="rId15"/>
    <p:sldId id="297" r:id="rId16"/>
    <p:sldId id="298" r:id="rId17"/>
    <p:sldId id="299" r:id="rId18"/>
    <p:sldId id="300" r:id="rId19"/>
    <p:sldId id="301" r:id="rId20"/>
    <p:sldId id="313" r:id="rId21"/>
    <p:sldId id="262" r:id="rId22"/>
    <p:sldId id="311" r:id="rId23"/>
    <p:sldId id="302" r:id="rId24"/>
  </p:sldIdLst>
  <p:sldSz cx="9144000" cy="6858000" type="screen4x3"/>
  <p:notesSz cx="6858000" cy="9144000"/>
  <p:custDataLst>
    <p:tags r:id="rId2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1" autoAdjust="0"/>
    <p:restoredTop sz="98519" autoAdjust="0"/>
  </p:normalViewPr>
  <p:slideViewPr>
    <p:cSldViewPr>
      <p:cViewPr>
        <p:scale>
          <a:sx n="98" d="100"/>
          <a:sy n="98" d="100"/>
        </p:scale>
        <p:origin x="-104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7D2CDDD-D233-4AC9-B5A0-8BCC5F95B0C2}" type="datetimeFigureOut">
              <a:rPr lang="fr-FR"/>
              <a:pPr>
                <a:defRPr/>
              </a:pPr>
              <a:t>21/11/2011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6CB6AA5-B2D1-44B6-B9F7-BC46CB862B59}" type="slidenum">
              <a:rPr lang="fr-FR"/>
              <a:pPr>
                <a:defRPr/>
              </a:pPr>
              <a:t>‹N°›</a:t>
            </a:fld>
            <a:endParaRPr lang="fr-FR"/>
          </a:p>
        </p:txBody>
      </p:sp>
    </p:spTree>
    <p:extLst>
      <p:ext uri="{BB962C8B-B14F-4D97-AF65-F5344CB8AC3E}">
        <p14:creationId xmlns:p14="http://schemas.microsoft.com/office/powerpoint/2010/main" val="455657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048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945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3DC8E0-F0BA-4140-897D-49B97FFC7963}" type="slidenum">
              <a:rPr lang="fr-FR">
                <a:cs typeface="Arial" charset="0"/>
              </a:rPr>
              <a:pPr fontAlgn="base">
                <a:spcBef>
                  <a:spcPct val="0"/>
                </a:spcBef>
                <a:spcAft>
                  <a:spcPct val="0"/>
                </a:spcAft>
                <a:defRPr/>
              </a:pPr>
              <a:t>6</a:t>
            </a:fld>
            <a:endParaRPr lang="fr-FR">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lnSpcReduction="10000"/>
          </a:bodyPr>
          <a:lstStyle/>
          <a:p>
            <a:pPr eaLnBrk="1" fontAlgn="auto" hangingPunct="1">
              <a:spcBef>
                <a:spcPts val="0"/>
              </a:spcBef>
              <a:spcAft>
                <a:spcPts val="0"/>
              </a:spcAft>
              <a:defRPr/>
            </a:pPr>
            <a:r>
              <a:rPr lang="fr-FR" dirty="0" smtClean="0"/>
              <a:t>Les exigences  sont utilisées pour formaliser les pré-requis du système, se traduisant par des fonctionnalités ou conditions qui doivent ou devraient être satisfaites par le système (selon les éventuelles priorités associées aux exigences).</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fr-FR" dirty="0" err="1" smtClean="0"/>
              <a:t>SysML</a:t>
            </a:r>
            <a:r>
              <a:rPr lang="fr-FR" dirty="0" smtClean="0"/>
              <a:t> définit de nouveaux types de d'associations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endParaRPr lang="fr-FR" dirty="0" smtClean="0"/>
          </a:p>
          <a:p>
            <a:pPr lvl="1" eaLnBrk="1" fontAlgn="auto" hangingPunct="1">
              <a:spcBef>
                <a:spcPts val="0"/>
              </a:spcBef>
              <a:spcAft>
                <a:spcPts val="0"/>
              </a:spcAft>
              <a:defRPr/>
            </a:pPr>
            <a:r>
              <a:rPr lang="fr-FR" dirty="0" smtClean="0"/>
              <a:t>•</a:t>
            </a:r>
            <a:r>
              <a:rPr lang="fr-FR" dirty="0" err="1" smtClean="0"/>
              <a:t>Derive</a:t>
            </a:r>
            <a:r>
              <a:rPr lang="fr-FR" dirty="0" smtClean="0"/>
              <a:t> : une ou plusieurs exigences sont dérivées d'une exigence</a:t>
            </a:r>
          </a:p>
          <a:p>
            <a:pPr lvl="1" eaLnBrk="1" fontAlgn="auto" hangingPunct="1">
              <a:spcBef>
                <a:spcPts val="0"/>
              </a:spcBef>
              <a:spcAft>
                <a:spcPts val="0"/>
              </a:spcAft>
              <a:defRPr/>
            </a:pPr>
            <a:r>
              <a:rPr lang="fr-FR" dirty="0" smtClean="0"/>
              <a:t>•</a:t>
            </a:r>
            <a:r>
              <a:rPr lang="fr-FR" dirty="0" err="1" smtClean="0"/>
              <a:t>Satisfy</a:t>
            </a:r>
            <a:r>
              <a:rPr lang="fr-FR" dirty="0" smtClean="0"/>
              <a:t> : un ou plusieurs éléments du modèle (par exemple un bloc) permettent de satisfaire une exigence</a:t>
            </a:r>
          </a:p>
          <a:p>
            <a:pPr lvl="1" eaLnBrk="1" fontAlgn="auto" hangingPunct="1">
              <a:spcBef>
                <a:spcPts val="0"/>
              </a:spcBef>
              <a:spcAft>
                <a:spcPts val="0"/>
              </a:spcAft>
              <a:defRPr/>
            </a:pPr>
            <a:r>
              <a:rPr lang="fr-FR" dirty="0" smtClean="0"/>
              <a:t>•</a:t>
            </a:r>
            <a:r>
              <a:rPr lang="fr-FR" dirty="0" err="1" smtClean="0"/>
              <a:t>Verify</a:t>
            </a:r>
            <a:r>
              <a:rPr lang="fr-FR" dirty="0" smtClean="0"/>
              <a:t> : un ou plusieurs éléments du modèle (par exemple un « test case ») permettent de vérifier et valider une exigence</a:t>
            </a:r>
          </a:p>
          <a:p>
            <a:pPr lvl="1" eaLnBrk="1" fontAlgn="auto" hangingPunct="1">
              <a:spcBef>
                <a:spcPts val="0"/>
              </a:spcBef>
              <a:spcAft>
                <a:spcPts val="0"/>
              </a:spcAft>
              <a:defRPr/>
            </a:pPr>
            <a:r>
              <a:rPr lang="fr-FR" dirty="0" smtClean="0"/>
              <a:t>•</a:t>
            </a:r>
            <a:r>
              <a:rPr lang="fr-FR" dirty="0" err="1" smtClean="0"/>
              <a:t>Refine</a:t>
            </a:r>
            <a:r>
              <a:rPr lang="fr-FR" dirty="0" smtClean="0"/>
              <a:t> : un ou plusieurs éléments du modèle, par exemple un cas d'utilisation, redéfinit une exigence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fr-FR" dirty="0" err="1" smtClean="0"/>
              <a:t>SysML</a:t>
            </a:r>
            <a:r>
              <a:rPr lang="fr-FR" dirty="0" smtClean="0"/>
              <a:t> définit de nouveaux commentaires permettant d'associer une explication à des associations ou éléments du modèle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endParaRPr lang="fr-FR" dirty="0" smtClean="0"/>
          </a:p>
          <a:p>
            <a:pPr lvl="1" eaLnBrk="1" fontAlgn="auto" hangingPunct="1">
              <a:spcBef>
                <a:spcPts val="0"/>
              </a:spcBef>
              <a:spcAft>
                <a:spcPts val="0"/>
              </a:spcAft>
              <a:defRPr/>
            </a:pPr>
            <a:r>
              <a:rPr lang="fr-FR" dirty="0" smtClean="0"/>
              <a:t>•</a:t>
            </a:r>
            <a:r>
              <a:rPr lang="fr-FR" dirty="0" err="1" smtClean="0"/>
              <a:t>Problem</a:t>
            </a:r>
            <a:r>
              <a:rPr lang="fr-FR" dirty="0" smtClean="0"/>
              <a:t> : commentaire dont la description pose le problème ou le besoin qui a donné lieu à la création de l'association ou de l'élément associé</a:t>
            </a:r>
          </a:p>
          <a:p>
            <a:pPr lvl="1" eaLnBrk="1" fontAlgn="auto" hangingPunct="1">
              <a:spcBef>
                <a:spcPts val="0"/>
              </a:spcBef>
              <a:spcAft>
                <a:spcPts val="0"/>
              </a:spcAft>
              <a:defRPr/>
            </a:pPr>
            <a:r>
              <a:rPr lang="fr-FR" dirty="0" smtClean="0"/>
              <a:t>•</a:t>
            </a:r>
            <a:r>
              <a:rPr lang="fr-FR" dirty="0" err="1" smtClean="0"/>
              <a:t>Rationale</a:t>
            </a:r>
            <a:r>
              <a:rPr lang="fr-FR" dirty="0" smtClean="0"/>
              <a:t>: commentaire dont la description indique la raison ou la justification par rapport à l'élément ou l'association associé</a:t>
            </a:r>
          </a:p>
          <a:p>
            <a:pPr eaLnBrk="1" fontAlgn="auto" hangingPunct="1">
              <a:spcBef>
                <a:spcPts val="0"/>
              </a:spcBef>
              <a:spcAft>
                <a:spcPts val="0"/>
              </a:spcAft>
              <a:defRPr/>
            </a:pPr>
            <a:endParaRPr lang="fr-FR" dirty="0"/>
          </a:p>
        </p:txBody>
      </p:sp>
      <p:sp>
        <p:nvSpPr>
          <p:cNvPr id="3993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D5FE31-6009-4567-9B5D-B7C79C6B1F47}" type="slidenum">
              <a:rPr lang="fr-FR">
                <a:cs typeface="Arial" charset="0"/>
              </a:rPr>
              <a:pPr fontAlgn="base">
                <a:spcBef>
                  <a:spcPct val="0"/>
                </a:spcBef>
                <a:spcAft>
                  <a:spcPct val="0"/>
                </a:spcAft>
                <a:defRPr/>
              </a:pPr>
              <a:t>17</a:t>
            </a:fld>
            <a:endParaRPr lang="fr-FR">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lnSpcReduction="10000"/>
          </a:bodyPr>
          <a:lstStyle/>
          <a:p>
            <a:pPr eaLnBrk="1" fontAlgn="auto" hangingPunct="1">
              <a:spcBef>
                <a:spcPts val="0"/>
              </a:spcBef>
              <a:spcAft>
                <a:spcPts val="0"/>
              </a:spcAft>
              <a:defRPr/>
            </a:pPr>
            <a:r>
              <a:rPr lang="fr-FR" dirty="0" smtClean="0"/>
              <a:t>Les exigences  sont utilisées pour formaliser les pré-requis du système, se traduisant par des fonctionnalités ou conditions qui doivent ou devraient être satisfaites par le système (selon les éventuelles priorités associées aux exigences).</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fr-FR" dirty="0" err="1" smtClean="0"/>
              <a:t>SysML</a:t>
            </a:r>
            <a:r>
              <a:rPr lang="fr-FR" dirty="0" smtClean="0"/>
              <a:t> définit de nouveaux types de d'associations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endParaRPr lang="fr-FR" dirty="0" smtClean="0"/>
          </a:p>
          <a:p>
            <a:pPr lvl="1" eaLnBrk="1" fontAlgn="auto" hangingPunct="1">
              <a:spcBef>
                <a:spcPts val="0"/>
              </a:spcBef>
              <a:spcAft>
                <a:spcPts val="0"/>
              </a:spcAft>
              <a:defRPr/>
            </a:pPr>
            <a:r>
              <a:rPr lang="fr-FR" dirty="0" smtClean="0"/>
              <a:t>•</a:t>
            </a:r>
            <a:r>
              <a:rPr lang="fr-FR" dirty="0" err="1" smtClean="0"/>
              <a:t>Derive</a:t>
            </a:r>
            <a:r>
              <a:rPr lang="fr-FR" dirty="0" smtClean="0"/>
              <a:t> : une ou plusieurs exigences sont dérivées d'une exigence</a:t>
            </a:r>
          </a:p>
          <a:p>
            <a:pPr lvl="1" eaLnBrk="1" fontAlgn="auto" hangingPunct="1">
              <a:spcBef>
                <a:spcPts val="0"/>
              </a:spcBef>
              <a:spcAft>
                <a:spcPts val="0"/>
              </a:spcAft>
              <a:defRPr/>
            </a:pPr>
            <a:r>
              <a:rPr lang="fr-FR" dirty="0" smtClean="0"/>
              <a:t>•</a:t>
            </a:r>
            <a:r>
              <a:rPr lang="fr-FR" dirty="0" err="1" smtClean="0"/>
              <a:t>Satisfy</a:t>
            </a:r>
            <a:r>
              <a:rPr lang="fr-FR" dirty="0" smtClean="0"/>
              <a:t> : un ou plusieurs éléments du modèle (par exemple un bloc) permettent de satisfaire une exigence</a:t>
            </a:r>
          </a:p>
          <a:p>
            <a:pPr lvl="1" eaLnBrk="1" fontAlgn="auto" hangingPunct="1">
              <a:spcBef>
                <a:spcPts val="0"/>
              </a:spcBef>
              <a:spcAft>
                <a:spcPts val="0"/>
              </a:spcAft>
              <a:defRPr/>
            </a:pPr>
            <a:r>
              <a:rPr lang="fr-FR" dirty="0" smtClean="0"/>
              <a:t>•</a:t>
            </a:r>
            <a:r>
              <a:rPr lang="fr-FR" dirty="0" err="1" smtClean="0"/>
              <a:t>Verify</a:t>
            </a:r>
            <a:r>
              <a:rPr lang="fr-FR" dirty="0" smtClean="0"/>
              <a:t> : un ou plusieurs éléments du modèle (par exemple un « test case ») permettent de vérifier et valider une exigence</a:t>
            </a:r>
          </a:p>
          <a:p>
            <a:pPr lvl="1" eaLnBrk="1" fontAlgn="auto" hangingPunct="1">
              <a:spcBef>
                <a:spcPts val="0"/>
              </a:spcBef>
              <a:spcAft>
                <a:spcPts val="0"/>
              </a:spcAft>
              <a:defRPr/>
            </a:pPr>
            <a:r>
              <a:rPr lang="fr-FR" dirty="0" smtClean="0"/>
              <a:t>•</a:t>
            </a:r>
            <a:r>
              <a:rPr lang="fr-FR" dirty="0" err="1" smtClean="0"/>
              <a:t>Refine</a:t>
            </a:r>
            <a:r>
              <a:rPr lang="fr-FR" dirty="0" smtClean="0"/>
              <a:t> : un ou plusieurs éléments du modèle, par exemple un cas d'utilisation, redéfinit une exigence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fr-FR" dirty="0" err="1" smtClean="0"/>
              <a:t>SysML</a:t>
            </a:r>
            <a:r>
              <a:rPr lang="fr-FR" dirty="0" smtClean="0"/>
              <a:t> définit de nouveaux commentaires permettant d'associer une explication à des associations ou éléments du modèle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endParaRPr lang="fr-FR" dirty="0" smtClean="0"/>
          </a:p>
          <a:p>
            <a:pPr lvl="1" eaLnBrk="1" fontAlgn="auto" hangingPunct="1">
              <a:spcBef>
                <a:spcPts val="0"/>
              </a:spcBef>
              <a:spcAft>
                <a:spcPts val="0"/>
              </a:spcAft>
              <a:defRPr/>
            </a:pPr>
            <a:r>
              <a:rPr lang="fr-FR" dirty="0" smtClean="0"/>
              <a:t>•</a:t>
            </a:r>
            <a:r>
              <a:rPr lang="fr-FR" dirty="0" err="1" smtClean="0"/>
              <a:t>Problem</a:t>
            </a:r>
            <a:r>
              <a:rPr lang="fr-FR" dirty="0" smtClean="0"/>
              <a:t> : commentaire dont la description pose le problème ou le besoin qui a donné lieu à la création de l'association ou de l'élément associé</a:t>
            </a:r>
          </a:p>
          <a:p>
            <a:pPr lvl="1" eaLnBrk="1" fontAlgn="auto" hangingPunct="1">
              <a:spcBef>
                <a:spcPts val="0"/>
              </a:spcBef>
              <a:spcAft>
                <a:spcPts val="0"/>
              </a:spcAft>
              <a:defRPr/>
            </a:pPr>
            <a:r>
              <a:rPr lang="fr-FR" dirty="0" smtClean="0"/>
              <a:t>•</a:t>
            </a:r>
            <a:r>
              <a:rPr lang="fr-FR" dirty="0" err="1" smtClean="0"/>
              <a:t>Rationale</a:t>
            </a:r>
            <a:r>
              <a:rPr lang="fr-FR" dirty="0" smtClean="0"/>
              <a:t>: commentaire dont la description indique la raison ou la justification par rapport à l'élément ou l'association associé</a:t>
            </a:r>
          </a:p>
          <a:p>
            <a:pPr eaLnBrk="1" fontAlgn="auto" hangingPunct="1">
              <a:spcBef>
                <a:spcPts val="0"/>
              </a:spcBef>
              <a:spcAft>
                <a:spcPts val="0"/>
              </a:spcAft>
              <a:defRPr/>
            </a:pPr>
            <a:endParaRPr lang="fr-FR" dirty="0"/>
          </a:p>
        </p:txBody>
      </p:sp>
      <p:sp>
        <p:nvSpPr>
          <p:cNvPr id="4198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433277-1E44-4216-B7DA-7775BBB400E9}" type="slidenum">
              <a:rPr lang="fr-FR">
                <a:cs typeface="Arial" charset="0"/>
              </a:rPr>
              <a:pPr fontAlgn="base">
                <a:spcBef>
                  <a:spcPct val="0"/>
                </a:spcBef>
                <a:spcAft>
                  <a:spcPct val="0"/>
                </a:spcAft>
                <a:defRPr/>
              </a:pPr>
              <a:t>18</a:t>
            </a:fld>
            <a:endParaRPr lang="fr-FR">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lnSpcReduction="10000"/>
          </a:bodyPr>
          <a:lstStyle/>
          <a:p>
            <a:pPr eaLnBrk="1" fontAlgn="auto" hangingPunct="1">
              <a:spcBef>
                <a:spcPts val="0"/>
              </a:spcBef>
              <a:spcAft>
                <a:spcPts val="0"/>
              </a:spcAft>
              <a:defRPr/>
            </a:pPr>
            <a:r>
              <a:rPr lang="fr-FR" dirty="0" smtClean="0"/>
              <a:t>Les exigences  sont utilisées pour formaliser les pré-requis du système, se traduisant par des fonctionnalités ou conditions qui doivent ou devraient être satisfaites par le système (selon les éventuelles priorités associées aux exigences).</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fr-FR" dirty="0" err="1" smtClean="0"/>
              <a:t>SysML</a:t>
            </a:r>
            <a:r>
              <a:rPr lang="fr-FR" dirty="0" smtClean="0"/>
              <a:t> définit de nouveaux types de d'associations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endParaRPr lang="fr-FR" dirty="0" smtClean="0"/>
          </a:p>
          <a:p>
            <a:pPr lvl="1" eaLnBrk="1" fontAlgn="auto" hangingPunct="1">
              <a:spcBef>
                <a:spcPts val="0"/>
              </a:spcBef>
              <a:spcAft>
                <a:spcPts val="0"/>
              </a:spcAft>
              <a:defRPr/>
            </a:pPr>
            <a:r>
              <a:rPr lang="fr-FR" dirty="0" smtClean="0"/>
              <a:t>•</a:t>
            </a:r>
            <a:r>
              <a:rPr lang="fr-FR" dirty="0" err="1" smtClean="0"/>
              <a:t>Derive</a:t>
            </a:r>
            <a:r>
              <a:rPr lang="fr-FR" dirty="0" smtClean="0"/>
              <a:t> : une ou plusieurs exigences sont dérivées d'une exigence</a:t>
            </a:r>
          </a:p>
          <a:p>
            <a:pPr lvl="1" eaLnBrk="1" fontAlgn="auto" hangingPunct="1">
              <a:spcBef>
                <a:spcPts val="0"/>
              </a:spcBef>
              <a:spcAft>
                <a:spcPts val="0"/>
              </a:spcAft>
              <a:defRPr/>
            </a:pPr>
            <a:r>
              <a:rPr lang="fr-FR" dirty="0" smtClean="0"/>
              <a:t>•</a:t>
            </a:r>
            <a:r>
              <a:rPr lang="fr-FR" dirty="0" err="1" smtClean="0"/>
              <a:t>Satisfy</a:t>
            </a:r>
            <a:r>
              <a:rPr lang="fr-FR" dirty="0" smtClean="0"/>
              <a:t> : un ou plusieurs éléments du modèle (par exemple un bloc) permettent de satisfaire une exigence</a:t>
            </a:r>
          </a:p>
          <a:p>
            <a:pPr lvl="1" eaLnBrk="1" fontAlgn="auto" hangingPunct="1">
              <a:spcBef>
                <a:spcPts val="0"/>
              </a:spcBef>
              <a:spcAft>
                <a:spcPts val="0"/>
              </a:spcAft>
              <a:defRPr/>
            </a:pPr>
            <a:r>
              <a:rPr lang="fr-FR" dirty="0" smtClean="0"/>
              <a:t>•</a:t>
            </a:r>
            <a:r>
              <a:rPr lang="fr-FR" dirty="0" err="1" smtClean="0"/>
              <a:t>Verify</a:t>
            </a:r>
            <a:r>
              <a:rPr lang="fr-FR" dirty="0" smtClean="0"/>
              <a:t> : un ou plusieurs éléments du modèle (par exemple un « test case ») permettent de vérifier et valider une exigence</a:t>
            </a:r>
          </a:p>
          <a:p>
            <a:pPr lvl="1" eaLnBrk="1" fontAlgn="auto" hangingPunct="1">
              <a:spcBef>
                <a:spcPts val="0"/>
              </a:spcBef>
              <a:spcAft>
                <a:spcPts val="0"/>
              </a:spcAft>
              <a:defRPr/>
            </a:pPr>
            <a:r>
              <a:rPr lang="fr-FR" dirty="0" smtClean="0"/>
              <a:t>•</a:t>
            </a:r>
            <a:r>
              <a:rPr lang="fr-FR" dirty="0" err="1" smtClean="0"/>
              <a:t>Refine</a:t>
            </a:r>
            <a:r>
              <a:rPr lang="fr-FR" dirty="0" smtClean="0"/>
              <a:t> : un ou plusieurs éléments du modèle, par exemple un cas d'utilisation, redéfinit une exigence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fr-FR" dirty="0" err="1" smtClean="0"/>
              <a:t>SysML</a:t>
            </a:r>
            <a:r>
              <a:rPr lang="fr-FR" dirty="0" smtClean="0"/>
              <a:t> définit de nouveaux commentaires permettant d'associer une explication à des associations ou éléments du modèle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endParaRPr lang="fr-FR" dirty="0" smtClean="0"/>
          </a:p>
          <a:p>
            <a:pPr lvl="1" eaLnBrk="1" fontAlgn="auto" hangingPunct="1">
              <a:spcBef>
                <a:spcPts val="0"/>
              </a:spcBef>
              <a:spcAft>
                <a:spcPts val="0"/>
              </a:spcAft>
              <a:defRPr/>
            </a:pPr>
            <a:r>
              <a:rPr lang="fr-FR" dirty="0" smtClean="0"/>
              <a:t>•</a:t>
            </a:r>
            <a:r>
              <a:rPr lang="fr-FR" dirty="0" err="1" smtClean="0"/>
              <a:t>Problem</a:t>
            </a:r>
            <a:r>
              <a:rPr lang="fr-FR" dirty="0" smtClean="0"/>
              <a:t> : commentaire dont la description pose le problème ou le besoin qui a donné lieu à la création de l'association ou de l'élément associé</a:t>
            </a:r>
          </a:p>
          <a:p>
            <a:pPr lvl="1" eaLnBrk="1" fontAlgn="auto" hangingPunct="1">
              <a:spcBef>
                <a:spcPts val="0"/>
              </a:spcBef>
              <a:spcAft>
                <a:spcPts val="0"/>
              </a:spcAft>
              <a:defRPr/>
            </a:pPr>
            <a:r>
              <a:rPr lang="fr-FR" dirty="0" smtClean="0"/>
              <a:t>•</a:t>
            </a:r>
            <a:r>
              <a:rPr lang="fr-FR" dirty="0" err="1" smtClean="0"/>
              <a:t>Rationale</a:t>
            </a:r>
            <a:r>
              <a:rPr lang="fr-FR" dirty="0" smtClean="0"/>
              <a:t>: commentaire dont la description indique la raison ou la justification par rapport à l'élément ou l'association associé</a:t>
            </a:r>
          </a:p>
          <a:p>
            <a:pPr eaLnBrk="1" fontAlgn="auto" hangingPunct="1">
              <a:spcBef>
                <a:spcPts val="0"/>
              </a:spcBef>
              <a:spcAft>
                <a:spcPts val="0"/>
              </a:spcAft>
              <a:defRPr/>
            </a:pPr>
            <a:endParaRPr lang="fr-FR" dirty="0"/>
          </a:p>
        </p:txBody>
      </p:sp>
      <p:sp>
        <p:nvSpPr>
          <p:cNvPr id="4403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A02238-3B57-4A83-8D6D-13C0DF1D2E4B}" type="slidenum">
              <a:rPr lang="fr-FR">
                <a:cs typeface="Arial" charset="0"/>
              </a:rPr>
              <a:pPr fontAlgn="base">
                <a:spcBef>
                  <a:spcPct val="0"/>
                </a:spcBef>
                <a:spcAft>
                  <a:spcPct val="0"/>
                </a:spcAft>
                <a:defRPr/>
              </a:pPr>
              <a:t>19</a:t>
            </a:fld>
            <a:endParaRPr lang="fr-FR">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710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Les diagrammes de cas d'utilisation sont utilisés pour donner une vision globale du comportement fonctionnel d'un système. Un cas d'utilisation représente une unité discrète d'interaction entre un utilisateur (humain ou machine) et un système. Il est une unité significative de travail. </a:t>
            </a:r>
          </a:p>
          <a:p>
            <a:pPr eaLnBrk="1" hangingPunct="1">
              <a:spcBef>
                <a:spcPct val="0"/>
              </a:spcBef>
            </a:pPr>
            <a:endParaRPr lang="fr-FR" smtClean="0"/>
          </a:p>
          <a:p>
            <a:pPr eaLnBrk="1" hangingPunct="1">
              <a:spcBef>
                <a:spcPct val="0"/>
              </a:spcBef>
            </a:pPr>
            <a:r>
              <a:rPr lang="fr-FR" smtClean="0"/>
              <a:t>Dans un diagramme de cas d'utilisation, les utilisateurs sont appelés acteurs (actors), ils interagissent avec les cas d'utilisation (use cases).</a:t>
            </a:r>
          </a:p>
          <a:p>
            <a:pPr eaLnBrk="1" hangingPunct="1">
              <a:spcBef>
                <a:spcPct val="0"/>
              </a:spcBef>
            </a:pPr>
            <a:endParaRPr lang="fr-FR" smtClean="0"/>
          </a:p>
        </p:txBody>
      </p:sp>
      <p:sp>
        <p:nvSpPr>
          <p:cNvPr id="4608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01D26A-992B-4318-8F8F-C5B876E3E881}" type="slidenum">
              <a:rPr lang="fr-FR">
                <a:cs typeface="Arial" charset="0"/>
              </a:rPr>
              <a:pPr fontAlgn="base">
                <a:spcBef>
                  <a:spcPct val="0"/>
                </a:spcBef>
                <a:spcAft>
                  <a:spcPct val="0"/>
                </a:spcAft>
                <a:defRPr/>
              </a:pPr>
              <a:t>21</a:t>
            </a:fld>
            <a:endParaRPr lang="fr-FR">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91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Les diagrammes de cas d'utilisation sont utilisés pour donner une vision globale du comportement fonctionnel d'un système. Un cas d'utilisation représente une unité discrète d'interaction entre un utilisateur (humain ou machine) et un système. Il est une unité significative de travail. </a:t>
            </a:r>
          </a:p>
          <a:p>
            <a:pPr eaLnBrk="1" hangingPunct="1">
              <a:spcBef>
                <a:spcPct val="0"/>
              </a:spcBef>
            </a:pPr>
            <a:endParaRPr lang="fr-FR" smtClean="0"/>
          </a:p>
          <a:p>
            <a:pPr eaLnBrk="1" hangingPunct="1">
              <a:spcBef>
                <a:spcPct val="0"/>
              </a:spcBef>
            </a:pPr>
            <a:r>
              <a:rPr lang="fr-FR" smtClean="0"/>
              <a:t>Dans un diagramme de cas d'utilisation, les utilisateurs sont appelés acteurs (actors), ils interagissent avec les cas d'utilisation (use cases).</a:t>
            </a:r>
          </a:p>
          <a:p>
            <a:pPr eaLnBrk="1" hangingPunct="1">
              <a:spcBef>
                <a:spcPct val="0"/>
              </a:spcBef>
            </a:pPr>
            <a:endParaRPr lang="fr-FR" smtClean="0"/>
          </a:p>
        </p:txBody>
      </p:sp>
      <p:sp>
        <p:nvSpPr>
          <p:cNvPr id="4813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28E6E0-BC3E-4A3C-B22D-5CF2AD6B39EA}" type="slidenum">
              <a:rPr lang="fr-FR">
                <a:cs typeface="Arial" charset="0"/>
              </a:rPr>
              <a:pPr fontAlgn="base">
                <a:spcBef>
                  <a:spcPct val="0"/>
                </a:spcBef>
                <a:spcAft>
                  <a:spcPct val="0"/>
                </a:spcAft>
                <a:defRPr/>
              </a:pPr>
              <a:t>23</a:t>
            </a:fld>
            <a:endParaRPr lang="fr-F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lnSpcReduction="10000"/>
          </a:bodyPr>
          <a:lstStyle/>
          <a:p>
            <a:pPr eaLnBrk="1" fontAlgn="auto" hangingPunct="1">
              <a:spcBef>
                <a:spcPts val="0"/>
              </a:spcBef>
              <a:spcAft>
                <a:spcPts val="0"/>
              </a:spcAft>
              <a:defRPr/>
            </a:pPr>
            <a:r>
              <a:rPr lang="fr-FR" dirty="0" smtClean="0"/>
              <a:t>Les exigences  sont utilisées pour formaliser les pré-requis du système, se traduisant par des fonctionnalités ou conditions qui doivent ou devraient être satisfaites par le système (selon les éventuelles priorités associées aux exigences).</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fr-FR" dirty="0" err="1" smtClean="0"/>
              <a:t>SysML</a:t>
            </a:r>
            <a:r>
              <a:rPr lang="fr-FR" dirty="0" smtClean="0"/>
              <a:t> définit de nouveaux types de d'associations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endParaRPr lang="fr-FR" dirty="0" smtClean="0"/>
          </a:p>
          <a:p>
            <a:pPr lvl="1" eaLnBrk="1" fontAlgn="auto" hangingPunct="1">
              <a:spcBef>
                <a:spcPts val="0"/>
              </a:spcBef>
              <a:spcAft>
                <a:spcPts val="0"/>
              </a:spcAft>
              <a:defRPr/>
            </a:pPr>
            <a:r>
              <a:rPr lang="fr-FR" dirty="0" smtClean="0"/>
              <a:t>•</a:t>
            </a:r>
            <a:r>
              <a:rPr lang="fr-FR" dirty="0" err="1" smtClean="0"/>
              <a:t>Derive</a:t>
            </a:r>
            <a:r>
              <a:rPr lang="fr-FR" dirty="0" smtClean="0"/>
              <a:t> : une ou plusieurs exigences sont dérivées d'une exigence</a:t>
            </a:r>
          </a:p>
          <a:p>
            <a:pPr lvl="1" eaLnBrk="1" fontAlgn="auto" hangingPunct="1">
              <a:spcBef>
                <a:spcPts val="0"/>
              </a:spcBef>
              <a:spcAft>
                <a:spcPts val="0"/>
              </a:spcAft>
              <a:defRPr/>
            </a:pPr>
            <a:r>
              <a:rPr lang="fr-FR" dirty="0" smtClean="0"/>
              <a:t>•</a:t>
            </a:r>
            <a:r>
              <a:rPr lang="fr-FR" dirty="0" err="1" smtClean="0"/>
              <a:t>Satisfy</a:t>
            </a:r>
            <a:r>
              <a:rPr lang="fr-FR" dirty="0" smtClean="0"/>
              <a:t> : un ou plusieurs éléments du modèle (par exemple un bloc) permettent de satisfaire une exigence</a:t>
            </a:r>
          </a:p>
          <a:p>
            <a:pPr lvl="1" eaLnBrk="1" fontAlgn="auto" hangingPunct="1">
              <a:spcBef>
                <a:spcPts val="0"/>
              </a:spcBef>
              <a:spcAft>
                <a:spcPts val="0"/>
              </a:spcAft>
              <a:defRPr/>
            </a:pPr>
            <a:r>
              <a:rPr lang="fr-FR" dirty="0" smtClean="0"/>
              <a:t>•</a:t>
            </a:r>
            <a:r>
              <a:rPr lang="fr-FR" dirty="0" err="1" smtClean="0"/>
              <a:t>Verify</a:t>
            </a:r>
            <a:r>
              <a:rPr lang="fr-FR" dirty="0" smtClean="0"/>
              <a:t> : un ou plusieurs éléments du modèle (par exemple un « test case ») permettent de vérifier et valider une exigence</a:t>
            </a:r>
          </a:p>
          <a:p>
            <a:pPr lvl="1" eaLnBrk="1" fontAlgn="auto" hangingPunct="1">
              <a:spcBef>
                <a:spcPts val="0"/>
              </a:spcBef>
              <a:spcAft>
                <a:spcPts val="0"/>
              </a:spcAft>
              <a:defRPr/>
            </a:pPr>
            <a:r>
              <a:rPr lang="fr-FR" dirty="0" smtClean="0"/>
              <a:t>•</a:t>
            </a:r>
            <a:r>
              <a:rPr lang="fr-FR" dirty="0" err="1" smtClean="0"/>
              <a:t>Refine</a:t>
            </a:r>
            <a:r>
              <a:rPr lang="fr-FR" dirty="0" smtClean="0"/>
              <a:t> : un ou plusieurs éléments du modèle, par exemple un cas d'utilisation, redéfinit une exigence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fr-FR" dirty="0" err="1" smtClean="0"/>
              <a:t>SysML</a:t>
            </a:r>
            <a:r>
              <a:rPr lang="fr-FR" dirty="0" smtClean="0"/>
              <a:t> définit de nouveaux commentaires permettant d'associer une explication à des associations ou éléments du modèle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endParaRPr lang="fr-FR" dirty="0" smtClean="0"/>
          </a:p>
          <a:p>
            <a:pPr lvl="1" eaLnBrk="1" fontAlgn="auto" hangingPunct="1">
              <a:spcBef>
                <a:spcPts val="0"/>
              </a:spcBef>
              <a:spcAft>
                <a:spcPts val="0"/>
              </a:spcAft>
              <a:defRPr/>
            </a:pPr>
            <a:r>
              <a:rPr lang="fr-FR" dirty="0" smtClean="0"/>
              <a:t>•</a:t>
            </a:r>
            <a:r>
              <a:rPr lang="fr-FR" dirty="0" err="1" smtClean="0"/>
              <a:t>Problem</a:t>
            </a:r>
            <a:r>
              <a:rPr lang="fr-FR" dirty="0" smtClean="0"/>
              <a:t> : commentaire dont la description pose le problème ou le besoin qui a donné lieu à la création de l'association ou de l'élément associé</a:t>
            </a:r>
          </a:p>
          <a:p>
            <a:pPr lvl="1" eaLnBrk="1" fontAlgn="auto" hangingPunct="1">
              <a:spcBef>
                <a:spcPts val="0"/>
              </a:spcBef>
              <a:spcAft>
                <a:spcPts val="0"/>
              </a:spcAft>
              <a:defRPr/>
            </a:pPr>
            <a:r>
              <a:rPr lang="fr-FR" dirty="0" smtClean="0"/>
              <a:t>•</a:t>
            </a:r>
            <a:r>
              <a:rPr lang="fr-FR" dirty="0" err="1" smtClean="0"/>
              <a:t>Rationale</a:t>
            </a:r>
            <a:r>
              <a:rPr lang="fr-FR" dirty="0" smtClean="0"/>
              <a:t>: commentaire dont la description indique la raison ou la justification par rapport à l'élément ou l'association associé</a:t>
            </a:r>
          </a:p>
          <a:p>
            <a:pPr eaLnBrk="1" fontAlgn="auto" hangingPunct="1">
              <a:spcBef>
                <a:spcPts val="0"/>
              </a:spcBef>
              <a:spcAft>
                <a:spcPts val="0"/>
              </a:spcAft>
              <a:defRPr/>
            </a:pPr>
            <a:endParaRPr lang="fr-FR" dirty="0"/>
          </a:p>
        </p:txBody>
      </p:sp>
      <p:sp>
        <p:nvSpPr>
          <p:cNvPr id="2355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833327-3C72-4767-9EB0-DEB1274D6CE4}" type="slidenum">
              <a:rPr lang="fr-FR">
                <a:cs typeface="Arial" charset="0"/>
              </a:rPr>
              <a:pPr fontAlgn="base">
                <a:spcBef>
                  <a:spcPct val="0"/>
                </a:spcBef>
                <a:spcAft>
                  <a:spcPct val="0"/>
                </a:spcAft>
                <a:defRPr/>
              </a:pPr>
              <a:t>9</a:t>
            </a:fld>
            <a:endParaRPr lang="fr-F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lnSpcReduction="10000"/>
          </a:bodyPr>
          <a:lstStyle/>
          <a:p>
            <a:pPr eaLnBrk="1" fontAlgn="auto" hangingPunct="1">
              <a:spcBef>
                <a:spcPts val="0"/>
              </a:spcBef>
              <a:spcAft>
                <a:spcPts val="0"/>
              </a:spcAft>
              <a:defRPr/>
            </a:pPr>
            <a:r>
              <a:rPr lang="fr-FR" dirty="0" smtClean="0"/>
              <a:t>Les exigences  sont utilisées pour formaliser les pré-requis du système, se traduisant par des fonctionnalités ou conditions qui doivent ou devraient être satisfaites par le système (selon les éventuelles priorités associées aux exigences).</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fr-FR" dirty="0" err="1" smtClean="0"/>
              <a:t>SysML</a:t>
            </a:r>
            <a:r>
              <a:rPr lang="fr-FR" dirty="0" smtClean="0"/>
              <a:t> définit de nouveaux types de d'associations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endParaRPr lang="fr-FR" dirty="0" smtClean="0"/>
          </a:p>
          <a:p>
            <a:pPr lvl="1" eaLnBrk="1" fontAlgn="auto" hangingPunct="1">
              <a:spcBef>
                <a:spcPts val="0"/>
              </a:spcBef>
              <a:spcAft>
                <a:spcPts val="0"/>
              </a:spcAft>
              <a:defRPr/>
            </a:pPr>
            <a:r>
              <a:rPr lang="fr-FR" dirty="0" smtClean="0"/>
              <a:t>•</a:t>
            </a:r>
            <a:r>
              <a:rPr lang="fr-FR" dirty="0" err="1" smtClean="0"/>
              <a:t>Derive</a:t>
            </a:r>
            <a:r>
              <a:rPr lang="fr-FR" dirty="0" smtClean="0"/>
              <a:t> : une ou plusieurs exigences sont dérivées d'une exigence</a:t>
            </a:r>
          </a:p>
          <a:p>
            <a:pPr lvl="1" eaLnBrk="1" fontAlgn="auto" hangingPunct="1">
              <a:spcBef>
                <a:spcPts val="0"/>
              </a:spcBef>
              <a:spcAft>
                <a:spcPts val="0"/>
              </a:spcAft>
              <a:defRPr/>
            </a:pPr>
            <a:r>
              <a:rPr lang="fr-FR" dirty="0" smtClean="0"/>
              <a:t>•</a:t>
            </a:r>
            <a:r>
              <a:rPr lang="fr-FR" dirty="0" err="1" smtClean="0"/>
              <a:t>Satisfy</a:t>
            </a:r>
            <a:r>
              <a:rPr lang="fr-FR" dirty="0" smtClean="0"/>
              <a:t> : un ou plusieurs éléments du modèle (par exemple un bloc) permettent de satisfaire une exigence</a:t>
            </a:r>
          </a:p>
          <a:p>
            <a:pPr lvl="1" eaLnBrk="1" fontAlgn="auto" hangingPunct="1">
              <a:spcBef>
                <a:spcPts val="0"/>
              </a:spcBef>
              <a:spcAft>
                <a:spcPts val="0"/>
              </a:spcAft>
              <a:defRPr/>
            </a:pPr>
            <a:r>
              <a:rPr lang="fr-FR" dirty="0" smtClean="0"/>
              <a:t>•</a:t>
            </a:r>
            <a:r>
              <a:rPr lang="fr-FR" dirty="0" err="1" smtClean="0"/>
              <a:t>Verify</a:t>
            </a:r>
            <a:r>
              <a:rPr lang="fr-FR" dirty="0" smtClean="0"/>
              <a:t> : un ou plusieurs éléments du modèle (par exemple un « test case ») permettent de vérifier et valider une exigence</a:t>
            </a:r>
          </a:p>
          <a:p>
            <a:pPr lvl="1" eaLnBrk="1" fontAlgn="auto" hangingPunct="1">
              <a:spcBef>
                <a:spcPts val="0"/>
              </a:spcBef>
              <a:spcAft>
                <a:spcPts val="0"/>
              </a:spcAft>
              <a:defRPr/>
            </a:pPr>
            <a:r>
              <a:rPr lang="fr-FR" dirty="0" smtClean="0"/>
              <a:t>•</a:t>
            </a:r>
            <a:r>
              <a:rPr lang="fr-FR" dirty="0" err="1" smtClean="0"/>
              <a:t>Refine</a:t>
            </a:r>
            <a:r>
              <a:rPr lang="fr-FR" dirty="0" smtClean="0"/>
              <a:t> : un ou plusieurs éléments du modèle, par exemple un cas d'utilisation, redéfinit une exigence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fr-FR" dirty="0" err="1" smtClean="0"/>
              <a:t>SysML</a:t>
            </a:r>
            <a:r>
              <a:rPr lang="fr-FR" dirty="0" smtClean="0"/>
              <a:t> définit de nouveaux commentaires permettant d'associer une explication à des associations ou éléments du modèle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endParaRPr lang="fr-FR" dirty="0" smtClean="0"/>
          </a:p>
          <a:p>
            <a:pPr lvl="1" eaLnBrk="1" fontAlgn="auto" hangingPunct="1">
              <a:spcBef>
                <a:spcPts val="0"/>
              </a:spcBef>
              <a:spcAft>
                <a:spcPts val="0"/>
              </a:spcAft>
              <a:defRPr/>
            </a:pPr>
            <a:r>
              <a:rPr lang="fr-FR" dirty="0" smtClean="0"/>
              <a:t>•</a:t>
            </a:r>
            <a:r>
              <a:rPr lang="fr-FR" dirty="0" err="1" smtClean="0"/>
              <a:t>Problem</a:t>
            </a:r>
            <a:r>
              <a:rPr lang="fr-FR" dirty="0" smtClean="0"/>
              <a:t> : commentaire dont la description pose le problème ou le besoin qui a donné lieu à la création de l'association ou de l'élément associé</a:t>
            </a:r>
          </a:p>
          <a:p>
            <a:pPr lvl="1" eaLnBrk="1" fontAlgn="auto" hangingPunct="1">
              <a:spcBef>
                <a:spcPts val="0"/>
              </a:spcBef>
              <a:spcAft>
                <a:spcPts val="0"/>
              </a:spcAft>
              <a:defRPr/>
            </a:pPr>
            <a:r>
              <a:rPr lang="fr-FR" dirty="0" smtClean="0"/>
              <a:t>•</a:t>
            </a:r>
            <a:r>
              <a:rPr lang="fr-FR" dirty="0" err="1" smtClean="0"/>
              <a:t>Rationale</a:t>
            </a:r>
            <a:r>
              <a:rPr lang="fr-FR" dirty="0" smtClean="0"/>
              <a:t>: commentaire dont la description indique la raison ou la justification par rapport à l'élément ou l'association associé</a:t>
            </a:r>
          </a:p>
          <a:p>
            <a:pPr eaLnBrk="1" fontAlgn="auto" hangingPunct="1">
              <a:spcBef>
                <a:spcPts val="0"/>
              </a:spcBef>
              <a:spcAft>
                <a:spcPts val="0"/>
              </a:spcAft>
              <a:defRPr/>
            </a:pPr>
            <a:endParaRPr lang="fr-FR" dirty="0"/>
          </a:p>
        </p:txBody>
      </p:sp>
      <p:sp>
        <p:nvSpPr>
          <p:cNvPr id="2560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CCC7BE-F3E4-43A0-B9F0-70F1783FCF5D}" type="slidenum">
              <a:rPr lang="fr-FR">
                <a:cs typeface="Arial" charset="0"/>
              </a:rPr>
              <a:pPr fontAlgn="base">
                <a:spcBef>
                  <a:spcPct val="0"/>
                </a:spcBef>
                <a:spcAft>
                  <a:spcPct val="0"/>
                </a:spcAft>
                <a:defRPr/>
              </a:pPr>
              <a:t>10</a:t>
            </a:fld>
            <a:endParaRPr lang="fr-FR">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lnSpcReduction="10000"/>
          </a:bodyPr>
          <a:lstStyle/>
          <a:p>
            <a:pPr eaLnBrk="1" fontAlgn="auto" hangingPunct="1">
              <a:spcBef>
                <a:spcPts val="0"/>
              </a:spcBef>
              <a:spcAft>
                <a:spcPts val="0"/>
              </a:spcAft>
              <a:defRPr/>
            </a:pPr>
            <a:r>
              <a:rPr lang="fr-FR" dirty="0" smtClean="0"/>
              <a:t>Les exigences  sont utilisées pour formaliser les pré-requis du système, se traduisant par des fonctionnalités ou conditions qui doivent ou devraient être satisfaites par le système (selon les éventuelles priorités associées aux exigences).</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fr-FR" dirty="0" err="1" smtClean="0"/>
              <a:t>SysML</a:t>
            </a:r>
            <a:r>
              <a:rPr lang="fr-FR" dirty="0" smtClean="0"/>
              <a:t> définit de nouveaux types de d'associations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endParaRPr lang="fr-FR" dirty="0" smtClean="0"/>
          </a:p>
          <a:p>
            <a:pPr lvl="1" eaLnBrk="1" fontAlgn="auto" hangingPunct="1">
              <a:spcBef>
                <a:spcPts val="0"/>
              </a:spcBef>
              <a:spcAft>
                <a:spcPts val="0"/>
              </a:spcAft>
              <a:defRPr/>
            </a:pPr>
            <a:r>
              <a:rPr lang="fr-FR" dirty="0" smtClean="0"/>
              <a:t>•</a:t>
            </a:r>
            <a:r>
              <a:rPr lang="fr-FR" dirty="0" err="1" smtClean="0"/>
              <a:t>Derive</a:t>
            </a:r>
            <a:r>
              <a:rPr lang="fr-FR" dirty="0" smtClean="0"/>
              <a:t> : une ou plusieurs exigences sont dérivées d'une exigence</a:t>
            </a:r>
          </a:p>
          <a:p>
            <a:pPr lvl="1" eaLnBrk="1" fontAlgn="auto" hangingPunct="1">
              <a:spcBef>
                <a:spcPts val="0"/>
              </a:spcBef>
              <a:spcAft>
                <a:spcPts val="0"/>
              </a:spcAft>
              <a:defRPr/>
            </a:pPr>
            <a:r>
              <a:rPr lang="fr-FR" dirty="0" smtClean="0"/>
              <a:t>•</a:t>
            </a:r>
            <a:r>
              <a:rPr lang="fr-FR" dirty="0" err="1" smtClean="0"/>
              <a:t>Satisfy</a:t>
            </a:r>
            <a:r>
              <a:rPr lang="fr-FR" dirty="0" smtClean="0"/>
              <a:t> : un ou plusieurs éléments du modèle (par exemple un bloc) permettent de satisfaire une exigence</a:t>
            </a:r>
          </a:p>
          <a:p>
            <a:pPr lvl="1" eaLnBrk="1" fontAlgn="auto" hangingPunct="1">
              <a:spcBef>
                <a:spcPts val="0"/>
              </a:spcBef>
              <a:spcAft>
                <a:spcPts val="0"/>
              </a:spcAft>
              <a:defRPr/>
            </a:pPr>
            <a:r>
              <a:rPr lang="fr-FR" dirty="0" smtClean="0"/>
              <a:t>•</a:t>
            </a:r>
            <a:r>
              <a:rPr lang="fr-FR" dirty="0" err="1" smtClean="0"/>
              <a:t>Verify</a:t>
            </a:r>
            <a:r>
              <a:rPr lang="fr-FR" dirty="0" smtClean="0"/>
              <a:t> : un ou plusieurs éléments du modèle (par exemple un « test case ») permettent de vérifier et valider une exigence</a:t>
            </a:r>
          </a:p>
          <a:p>
            <a:pPr lvl="1" eaLnBrk="1" fontAlgn="auto" hangingPunct="1">
              <a:spcBef>
                <a:spcPts val="0"/>
              </a:spcBef>
              <a:spcAft>
                <a:spcPts val="0"/>
              </a:spcAft>
              <a:defRPr/>
            </a:pPr>
            <a:r>
              <a:rPr lang="fr-FR" dirty="0" smtClean="0"/>
              <a:t>•</a:t>
            </a:r>
            <a:r>
              <a:rPr lang="fr-FR" dirty="0" err="1" smtClean="0"/>
              <a:t>Refine</a:t>
            </a:r>
            <a:r>
              <a:rPr lang="fr-FR" dirty="0" smtClean="0"/>
              <a:t> : un ou plusieurs éléments du modèle, par exemple un cas d'utilisation, redéfinit une exigence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fr-FR" dirty="0" err="1" smtClean="0"/>
              <a:t>SysML</a:t>
            </a:r>
            <a:r>
              <a:rPr lang="fr-FR" dirty="0" smtClean="0"/>
              <a:t> définit de nouveaux commentaires permettant d'associer une explication à des associations ou éléments du modèle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endParaRPr lang="fr-FR" dirty="0" smtClean="0"/>
          </a:p>
          <a:p>
            <a:pPr lvl="1" eaLnBrk="1" fontAlgn="auto" hangingPunct="1">
              <a:spcBef>
                <a:spcPts val="0"/>
              </a:spcBef>
              <a:spcAft>
                <a:spcPts val="0"/>
              </a:spcAft>
              <a:defRPr/>
            </a:pPr>
            <a:r>
              <a:rPr lang="fr-FR" dirty="0" smtClean="0"/>
              <a:t>•</a:t>
            </a:r>
            <a:r>
              <a:rPr lang="fr-FR" dirty="0" err="1" smtClean="0"/>
              <a:t>Problem</a:t>
            </a:r>
            <a:r>
              <a:rPr lang="fr-FR" dirty="0" smtClean="0"/>
              <a:t> : commentaire dont la description pose le problème ou le besoin qui a donné lieu à la création de l'association ou de l'élément associé</a:t>
            </a:r>
          </a:p>
          <a:p>
            <a:pPr lvl="1" eaLnBrk="1" fontAlgn="auto" hangingPunct="1">
              <a:spcBef>
                <a:spcPts val="0"/>
              </a:spcBef>
              <a:spcAft>
                <a:spcPts val="0"/>
              </a:spcAft>
              <a:defRPr/>
            </a:pPr>
            <a:r>
              <a:rPr lang="fr-FR" dirty="0" smtClean="0"/>
              <a:t>•</a:t>
            </a:r>
            <a:r>
              <a:rPr lang="fr-FR" dirty="0" err="1" smtClean="0"/>
              <a:t>Rationale</a:t>
            </a:r>
            <a:r>
              <a:rPr lang="fr-FR" dirty="0" smtClean="0"/>
              <a:t>: commentaire dont la description indique la raison ou la justification par rapport à l'élément ou l'association associé</a:t>
            </a:r>
          </a:p>
          <a:p>
            <a:pPr eaLnBrk="1" fontAlgn="auto" hangingPunct="1">
              <a:spcBef>
                <a:spcPts val="0"/>
              </a:spcBef>
              <a:spcAft>
                <a:spcPts val="0"/>
              </a:spcAft>
              <a:defRPr/>
            </a:pPr>
            <a:endParaRPr lang="fr-FR" dirty="0"/>
          </a:p>
        </p:txBody>
      </p:sp>
      <p:sp>
        <p:nvSpPr>
          <p:cNvPr id="2560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CCC7BE-F3E4-43A0-B9F0-70F1783FCF5D}" type="slidenum">
              <a:rPr lang="fr-FR">
                <a:cs typeface="Arial" charset="0"/>
              </a:rPr>
              <a:pPr fontAlgn="base">
                <a:spcBef>
                  <a:spcPct val="0"/>
                </a:spcBef>
                <a:spcAft>
                  <a:spcPct val="0"/>
                </a:spcAft>
                <a:defRPr/>
              </a:pPr>
              <a:t>11</a:t>
            </a:fld>
            <a:endParaRPr lang="fr-FR">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lnSpcReduction="10000"/>
          </a:bodyPr>
          <a:lstStyle/>
          <a:p>
            <a:pPr eaLnBrk="1" fontAlgn="auto" hangingPunct="1">
              <a:spcBef>
                <a:spcPts val="0"/>
              </a:spcBef>
              <a:spcAft>
                <a:spcPts val="0"/>
              </a:spcAft>
              <a:defRPr/>
            </a:pPr>
            <a:r>
              <a:rPr lang="fr-FR" dirty="0" smtClean="0"/>
              <a:t>Les exigences  sont utilisées pour formaliser les pré-requis du système, se traduisant par des fonctionnalités ou conditions qui doivent ou devraient être satisfaites par le système (selon les éventuelles priorités associées aux exigences).</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fr-FR" dirty="0" err="1" smtClean="0"/>
              <a:t>SysML</a:t>
            </a:r>
            <a:r>
              <a:rPr lang="fr-FR" dirty="0" smtClean="0"/>
              <a:t> définit de nouveaux types de d'associations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endParaRPr lang="fr-FR" dirty="0" smtClean="0"/>
          </a:p>
          <a:p>
            <a:pPr lvl="1" eaLnBrk="1" fontAlgn="auto" hangingPunct="1">
              <a:spcBef>
                <a:spcPts val="0"/>
              </a:spcBef>
              <a:spcAft>
                <a:spcPts val="0"/>
              </a:spcAft>
              <a:defRPr/>
            </a:pPr>
            <a:r>
              <a:rPr lang="fr-FR" dirty="0" smtClean="0"/>
              <a:t>•</a:t>
            </a:r>
            <a:r>
              <a:rPr lang="fr-FR" dirty="0" err="1" smtClean="0"/>
              <a:t>Derive</a:t>
            </a:r>
            <a:r>
              <a:rPr lang="fr-FR" dirty="0" smtClean="0"/>
              <a:t> : une ou plusieurs exigences sont dérivées d'une exigence</a:t>
            </a:r>
          </a:p>
          <a:p>
            <a:pPr lvl="1" eaLnBrk="1" fontAlgn="auto" hangingPunct="1">
              <a:spcBef>
                <a:spcPts val="0"/>
              </a:spcBef>
              <a:spcAft>
                <a:spcPts val="0"/>
              </a:spcAft>
              <a:defRPr/>
            </a:pPr>
            <a:r>
              <a:rPr lang="fr-FR" dirty="0" smtClean="0"/>
              <a:t>•</a:t>
            </a:r>
            <a:r>
              <a:rPr lang="fr-FR" dirty="0" err="1" smtClean="0"/>
              <a:t>Satisfy</a:t>
            </a:r>
            <a:r>
              <a:rPr lang="fr-FR" dirty="0" smtClean="0"/>
              <a:t> : un ou plusieurs éléments du modèle (par exemple un bloc) permettent de satisfaire une exigence</a:t>
            </a:r>
          </a:p>
          <a:p>
            <a:pPr lvl="1" eaLnBrk="1" fontAlgn="auto" hangingPunct="1">
              <a:spcBef>
                <a:spcPts val="0"/>
              </a:spcBef>
              <a:spcAft>
                <a:spcPts val="0"/>
              </a:spcAft>
              <a:defRPr/>
            </a:pPr>
            <a:r>
              <a:rPr lang="fr-FR" dirty="0" smtClean="0"/>
              <a:t>•</a:t>
            </a:r>
            <a:r>
              <a:rPr lang="fr-FR" dirty="0" err="1" smtClean="0"/>
              <a:t>Verify</a:t>
            </a:r>
            <a:r>
              <a:rPr lang="fr-FR" dirty="0" smtClean="0"/>
              <a:t> : un ou plusieurs éléments du modèle (par exemple un « test case ») permettent de vérifier et valider une exigence</a:t>
            </a:r>
          </a:p>
          <a:p>
            <a:pPr lvl="1" eaLnBrk="1" fontAlgn="auto" hangingPunct="1">
              <a:spcBef>
                <a:spcPts val="0"/>
              </a:spcBef>
              <a:spcAft>
                <a:spcPts val="0"/>
              </a:spcAft>
              <a:defRPr/>
            </a:pPr>
            <a:r>
              <a:rPr lang="fr-FR" dirty="0" smtClean="0"/>
              <a:t>•</a:t>
            </a:r>
            <a:r>
              <a:rPr lang="fr-FR" dirty="0" err="1" smtClean="0"/>
              <a:t>Refine</a:t>
            </a:r>
            <a:r>
              <a:rPr lang="fr-FR" dirty="0" smtClean="0"/>
              <a:t> : un ou plusieurs éléments du modèle, par exemple un cas d'utilisation, redéfinit une exigence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fr-FR" dirty="0" err="1" smtClean="0"/>
              <a:t>SysML</a:t>
            </a:r>
            <a:r>
              <a:rPr lang="fr-FR" dirty="0" smtClean="0"/>
              <a:t> définit de nouveaux commentaires permettant d'associer une explication à des associations ou éléments du modèle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endParaRPr lang="fr-FR" dirty="0" smtClean="0"/>
          </a:p>
          <a:p>
            <a:pPr lvl="1" eaLnBrk="1" fontAlgn="auto" hangingPunct="1">
              <a:spcBef>
                <a:spcPts val="0"/>
              </a:spcBef>
              <a:spcAft>
                <a:spcPts val="0"/>
              </a:spcAft>
              <a:defRPr/>
            </a:pPr>
            <a:r>
              <a:rPr lang="fr-FR" dirty="0" smtClean="0"/>
              <a:t>•</a:t>
            </a:r>
            <a:r>
              <a:rPr lang="fr-FR" dirty="0" err="1" smtClean="0"/>
              <a:t>Problem</a:t>
            </a:r>
            <a:r>
              <a:rPr lang="fr-FR" dirty="0" smtClean="0"/>
              <a:t> : commentaire dont la description pose le problème ou le besoin qui a donné lieu à la création de l'association ou de l'élément associé</a:t>
            </a:r>
          </a:p>
          <a:p>
            <a:pPr lvl="1" eaLnBrk="1" fontAlgn="auto" hangingPunct="1">
              <a:spcBef>
                <a:spcPts val="0"/>
              </a:spcBef>
              <a:spcAft>
                <a:spcPts val="0"/>
              </a:spcAft>
              <a:defRPr/>
            </a:pPr>
            <a:r>
              <a:rPr lang="fr-FR" dirty="0" smtClean="0"/>
              <a:t>•</a:t>
            </a:r>
            <a:r>
              <a:rPr lang="fr-FR" dirty="0" err="1" smtClean="0"/>
              <a:t>Rationale</a:t>
            </a:r>
            <a:r>
              <a:rPr lang="fr-FR" dirty="0" smtClean="0"/>
              <a:t>: commentaire dont la description indique la raison ou la justification par rapport à l'élément ou l'association associé</a:t>
            </a:r>
          </a:p>
          <a:p>
            <a:pPr eaLnBrk="1" fontAlgn="auto" hangingPunct="1">
              <a:spcBef>
                <a:spcPts val="0"/>
              </a:spcBef>
              <a:spcAft>
                <a:spcPts val="0"/>
              </a:spcAft>
              <a:defRPr/>
            </a:pPr>
            <a:endParaRPr lang="fr-FR" dirty="0"/>
          </a:p>
        </p:txBody>
      </p:sp>
      <p:sp>
        <p:nvSpPr>
          <p:cNvPr id="2765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F7F978-D33C-4F41-9C76-B27512E1E4EC}" type="slidenum">
              <a:rPr lang="fr-FR">
                <a:cs typeface="Arial" charset="0"/>
              </a:rPr>
              <a:pPr fontAlgn="base">
                <a:spcBef>
                  <a:spcPct val="0"/>
                </a:spcBef>
                <a:spcAft>
                  <a:spcPct val="0"/>
                </a:spcAft>
                <a:defRPr/>
              </a:pPr>
              <a:t>12</a:t>
            </a:fld>
            <a:endParaRPr lang="fr-FR">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lnSpcReduction="10000"/>
          </a:bodyPr>
          <a:lstStyle/>
          <a:p>
            <a:pPr eaLnBrk="1" fontAlgn="auto" hangingPunct="1">
              <a:spcBef>
                <a:spcPts val="0"/>
              </a:spcBef>
              <a:spcAft>
                <a:spcPts val="0"/>
              </a:spcAft>
              <a:defRPr/>
            </a:pPr>
            <a:r>
              <a:rPr lang="fr-FR" dirty="0" smtClean="0"/>
              <a:t>Les exigences  sont utilisées pour formaliser les pré-requis du système, se traduisant par des fonctionnalités ou conditions qui doivent ou devraient être satisfaites par le système (selon les éventuelles priorités associées aux exigences).</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fr-FR" dirty="0" err="1" smtClean="0"/>
              <a:t>SysML</a:t>
            </a:r>
            <a:r>
              <a:rPr lang="fr-FR" dirty="0" smtClean="0"/>
              <a:t> définit de nouveaux types de d'associations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endParaRPr lang="fr-FR" dirty="0" smtClean="0"/>
          </a:p>
          <a:p>
            <a:pPr lvl="1" eaLnBrk="1" fontAlgn="auto" hangingPunct="1">
              <a:spcBef>
                <a:spcPts val="0"/>
              </a:spcBef>
              <a:spcAft>
                <a:spcPts val="0"/>
              </a:spcAft>
              <a:defRPr/>
            </a:pPr>
            <a:r>
              <a:rPr lang="fr-FR" dirty="0" smtClean="0"/>
              <a:t>•</a:t>
            </a:r>
            <a:r>
              <a:rPr lang="fr-FR" dirty="0" err="1" smtClean="0"/>
              <a:t>Derive</a:t>
            </a:r>
            <a:r>
              <a:rPr lang="fr-FR" dirty="0" smtClean="0"/>
              <a:t> : une ou plusieurs exigences sont dérivées d'une exigence</a:t>
            </a:r>
          </a:p>
          <a:p>
            <a:pPr lvl="1" eaLnBrk="1" fontAlgn="auto" hangingPunct="1">
              <a:spcBef>
                <a:spcPts val="0"/>
              </a:spcBef>
              <a:spcAft>
                <a:spcPts val="0"/>
              </a:spcAft>
              <a:defRPr/>
            </a:pPr>
            <a:r>
              <a:rPr lang="fr-FR" dirty="0" smtClean="0"/>
              <a:t>•</a:t>
            </a:r>
            <a:r>
              <a:rPr lang="fr-FR" dirty="0" err="1" smtClean="0"/>
              <a:t>Satisfy</a:t>
            </a:r>
            <a:r>
              <a:rPr lang="fr-FR" dirty="0" smtClean="0"/>
              <a:t> : un ou plusieurs éléments du modèle (par exemple un bloc) permettent de satisfaire une exigence</a:t>
            </a:r>
          </a:p>
          <a:p>
            <a:pPr lvl="1" eaLnBrk="1" fontAlgn="auto" hangingPunct="1">
              <a:spcBef>
                <a:spcPts val="0"/>
              </a:spcBef>
              <a:spcAft>
                <a:spcPts val="0"/>
              </a:spcAft>
              <a:defRPr/>
            </a:pPr>
            <a:r>
              <a:rPr lang="fr-FR" dirty="0" smtClean="0"/>
              <a:t>•</a:t>
            </a:r>
            <a:r>
              <a:rPr lang="fr-FR" dirty="0" err="1" smtClean="0"/>
              <a:t>Verify</a:t>
            </a:r>
            <a:r>
              <a:rPr lang="fr-FR" dirty="0" smtClean="0"/>
              <a:t> : un ou plusieurs éléments du modèle (par exemple un « test case ») permettent de vérifier et valider une exigence</a:t>
            </a:r>
          </a:p>
          <a:p>
            <a:pPr lvl="1" eaLnBrk="1" fontAlgn="auto" hangingPunct="1">
              <a:spcBef>
                <a:spcPts val="0"/>
              </a:spcBef>
              <a:spcAft>
                <a:spcPts val="0"/>
              </a:spcAft>
              <a:defRPr/>
            </a:pPr>
            <a:r>
              <a:rPr lang="fr-FR" dirty="0" smtClean="0"/>
              <a:t>•</a:t>
            </a:r>
            <a:r>
              <a:rPr lang="fr-FR" dirty="0" err="1" smtClean="0"/>
              <a:t>Refine</a:t>
            </a:r>
            <a:r>
              <a:rPr lang="fr-FR" dirty="0" smtClean="0"/>
              <a:t> : un ou plusieurs éléments du modèle, par exemple un cas d'utilisation, redéfinit une exigence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fr-FR" dirty="0" err="1" smtClean="0"/>
              <a:t>SysML</a:t>
            </a:r>
            <a:r>
              <a:rPr lang="fr-FR" dirty="0" smtClean="0"/>
              <a:t> définit de nouveaux commentaires permettant d'associer une explication à des associations ou éléments du modèle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endParaRPr lang="fr-FR" dirty="0" smtClean="0"/>
          </a:p>
          <a:p>
            <a:pPr lvl="1" eaLnBrk="1" fontAlgn="auto" hangingPunct="1">
              <a:spcBef>
                <a:spcPts val="0"/>
              </a:spcBef>
              <a:spcAft>
                <a:spcPts val="0"/>
              </a:spcAft>
              <a:defRPr/>
            </a:pPr>
            <a:r>
              <a:rPr lang="fr-FR" dirty="0" smtClean="0"/>
              <a:t>•</a:t>
            </a:r>
            <a:r>
              <a:rPr lang="fr-FR" dirty="0" err="1" smtClean="0"/>
              <a:t>Problem</a:t>
            </a:r>
            <a:r>
              <a:rPr lang="fr-FR" dirty="0" smtClean="0"/>
              <a:t> : commentaire dont la description pose le problème ou le besoin qui a donné lieu à la création de l'association ou de l'élément associé</a:t>
            </a:r>
          </a:p>
          <a:p>
            <a:pPr lvl="1" eaLnBrk="1" fontAlgn="auto" hangingPunct="1">
              <a:spcBef>
                <a:spcPts val="0"/>
              </a:spcBef>
              <a:spcAft>
                <a:spcPts val="0"/>
              </a:spcAft>
              <a:defRPr/>
            </a:pPr>
            <a:r>
              <a:rPr lang="fr-FR" dirty="0" smtClean="0"/>
              <a:t>•</a:t>
            </a:r>
            <a:r>
              <a:rPr lang="fr-FR" dirty="0" err="1" smtClean="0"/>
              <a:t>Rationale</a:t>
            </a:r>
            <a:r>
              <a:rPr lang="fr-FR" dirty="0" smtClean="0"/>
              <a:t>: commentaire dont la description indique la raison ou la justification par rapport à l'élément ou l'association associé</a:t>
            </a:r>
          </a:p>
          <a:p>
            <a:pPr eaLnBrk="1" fontAlgn="auto" hangingPunct="1">
              <a:spcBef>
                <a:spcPts val="0"/>
              </a:spcBef>
              <a:spcAft>
                <a:spcPts val="0"/>
              </a:spcAft>
              <a:defRPr/>
            </a:pPr>
            <a:endParaRPr lang="fr-FR" dirty="0"/>
          </a:p>
        </p:txBody>
      </p:sp>
      <p:sp>
        <p:nvSpPr>
          <p:cNvPr id="3174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30F50F-B562-4B77-97D5-8A17F0C8C47D}" type="slidenum">
              <a:rPr lang="fr-FR">
                <a:cs typeface="Arial" charset="0"/>
              </a:rPr>
              <a:pPr fontAlgn="base">
                <a:spcBef>
                  <a:spcPct val="0"/>
                </a:spcBef>
                <a:spcAft>
                  <a:spcPct val="0"/>
                </a:spcAft>
                <a:defRPr/>
              </a:pPr>
              <a:t>13</a:t>
            </a:fld>
            <a:endParaRPr lang="fr-FR">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lnSpcReduction="10000"/>
          </a:bodyPr>
          <a:lstStyle/>
          <a:p>
            <a:pPr eaLnBrk="1" fontAlgn="auto" hangingPunct="1">
              <a:spcBef>
                <a:spcPts val="0"/>
              </a:spcBef>
              <a:spcAft>
                <a:spcPts val="0"/>
              </a:spcAft>
              <a:defRPr/>
            </a:pPr>
            <a:r>
              <a:rPr lang="fr-FR" dirty="0" smtClean="0"/>
              <a:t>Les exigences  sont utilisées pour formaliser les pré-requis du système, se traduisant par des fonctionnalités ou conditions qui doivent ou devraient être satisfaites par le système (selon les éventuelles priorités associées aux exigences).</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fr-FR" dirty="0" err="1" smtClean="0"/>
              <a:t>SysML</a:t>
            </a:r>
            <a:r>
              <a:rPr lang="fr-FR" dirty="0" smtClean="0"/>
              <a:t> définit de nouveaux types de d'associations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endParaRPr lang="fr-FR" dirty="0" smtClean="0"/>
          </a:p>
          <a:p>
            <a:pPr lvl="1" eaLnBrk="1" fontAlgn="auto" hangingPunct="1">
              <a:spcBef>
                <a:spcPts val="0"/>
              </a:spcBef>
              <a:spcAft>
                <a:spcPts val="0"/>
              </a:spcAft>
              <a:defRPr/>
            </a:pPr>
            <a:r>
              <a:rPr lang="fr-FR" dirty="0" smtClean="0"/>
              <a:t>•</a:t>
            </a:r>
            <a:r>
              <a:rPr lang="fr-FR" dirty="0" err="1" smtClean="0"/>
              <a:t>Derive</a:t>
            </a:r>
            <a:r>
              <a:rPr lang="fr-FR" dirty="0" smtClean="0"/>
              <a:t> : une ou plusieurs exigences sont dérivées d'une exigence</a:t>
            </a:r>
          </a:p>
          <a:p>
            <a:pPr lvl="1" eaLnBrk="1" fontAlgn="auto" hangingPunct="1">
              <a:spcBef>
                <a:spcPts val="0"/>
              </a:spcBef>
              <a:spcAft>
                <a:spcPts val="0"/>
              </a:spcAft>
              <a:defRPr/>
            </a:pPr>
            <a:r>
              <a:rPr lang="fr-FR" dirty="0" smtClean="0"/>
              <a:t>•</a:t>
            </a:r>
            <a:r>
              <a:rPr lang="fr-FR" dirty="0" err="1" smtClean="0"/>
              <a:t>Satisfy</a:t>
            </a:r>
            <a:r>
              <a:rPr lang="fr-FR" dirty="0" smtClean="0"/>
              <a:t> : un ou plusieurs éléments du modèle (par exemple un bloc) permettent de satisfaire une exigence</a:t>
            </a:r>
          </a:p>
          <a:p>
            <a:pPr lvl="1" eaLnBrk="1" fontAlgn="auto" hangingPunct="1">
              <a:spcBef>
                <a:spcPts val="0"/>
              </a:spcBef>
              <a:spcAft>
                <a:spcPts val="0"/>
              </a:spcAft>
              <a:defRPr/>
            </a:pPr>
            <a:r>
              <a:rPr lang="fr-FR" dirty="0" smtClean="0"/>
              <a:t>•</a:t>
            </a:r>
            <a:r>
              <a:rPr lang="fr-FR" dirty="0" err="1" smtClean="0"/>
              <a:t>Verify</a:t>
            </a:r>
            <a:r>
              <a:rPr lang="fr-FR" dirty="0" smtClean="0"/>
              <a:t> : un ou plusieurs éléments du modèle (par exemple un « test case ») permettent de vérifier et valider une exigence</a:t>
            </a:r>
          </a:p>
          <a:p>
            <a:pPr lvl="1" eaLnBrk="1" fontAlgn="auto" hangingPunct="1">
              <a:spcBef>
                <a:spcPts val="0"/>
              </a:spcBef>
              <a:spcAft>
                <a:spcPts val="0"/>
              </a:spcAft>
              <a:defRPr/>
            </a:pPr>
            <a:r>
              <a:rPr lang="fr-FR" dirty="0" smtClean="0"/>
              <a:t>•</a:t>
            </a:r>
            <a:r>
              <a:rPr lang="fr-FR" dirty="0" err="1" smtClean="0"/>
              <a:t>Refine</a:t>
            </a:r>
            <a:r>
              <a:rPr lang="fr-FR" dirty="0" smtClean="0"/>
              <a:t> : un ou plusieurs éléments du modèle, par exemple un cas d'utilisation, redéfinit une exigence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fr-FR" dirty="0" err="1" smtClean="0"/>
              <a:t>SysML</a:t>
            </a:r>
            <a:r>
              <a:rPr lang="fr-FR" dirty="0" smtClean="0"/>
              <a:t> définit de nouveaux commentaires permettant d'associer une explication à des associations ou éléments du modèle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endParaRPr lang="fr-FR" dirty="0" smtClean="0"/>
          </a:p>
          <a:p>
            <a:pPr lvl="1" eaLnBrk="1" fontAlgn="auto" hangingPunct="1">
              <a:spcBef>
                <a:spcPts val="0"/>
              </a:spcBef>
              <a:spcAft>
                <a:spcPts val="0"/>
              </a:spcAft>
              <a:defRPr/>
            </a:pPr>
            <a:r>
              <a:rPr lang="fr-FR" dirty="0" smtClean="0"/>
              <a:t>•</a:t>
            </a:r>
            <a:r>
              <a:rPr lang="fr-FR" dirty="0" err="1" smtClean="0"/>
              <a:t>Problem</a:t>
            </a:r>
            <a:r>
              <a:rPr lang="fr-FR" dirty="0" smtClean="0"/>
              <a:t> : commentaire dont la description pose le problème ou le besoin qui a donné lieu à la création de l'association ou de l'élément associé</a:t>
            </a:r>
          </a:p>
          <a:p>
            <a:pPr lvl="1" eaLnBrk="1" fontAlgn="auto" hangingPunct="1">
              <a:spcBef>
                <a:spcPts val="0"/>
              </a:spcBef>
              <a:spcAft>
                <a:spcPts val="0"/>
              </a:spcAft>
              <a:defRPr/>
            </a:pPr>
            <a:r>
              <a:rPr lang="fr-FR" dirty="0" smtClean="0"/>
              <a:t>•</a:t>
            </a:r>
            <a:r>
              <a:rPr lang="fr-FR" dirty="0" err="1" smtClean="0"/>
              <a:t>Rationale</a:t>
            </a:r>
            <a:r>
              <a:rPr lang="fr-FR" dirty="0" smtClean="0"/>
              <a:t>: commentaire dont la description indique la raison ou la justification par rapport à l'élément ou l'association associé</a:t>
            </a:r>
          </a:p>
          <a:p>
            <a:pPr eaLnBrk="1" fontAlgn="auto" hangingPunct="1">
              <a:spcBef>
                <a:spcPts val="0"/>
              </a:spcBef>
              <a:spcAft>
                <a:spcPts val="0"/>
              </a:spcAft>
              <a:defRPr/>
            </a:pPr>
            <a:endParaRPr lang="fr-FR" dirty="0"/>
          </a:p>
        </p:txBody>
      </p:sp>
      <p:sp>
        <p:nvSpPr>
          <p:cNvPr id="3379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996BF7-1196-4ADB-AB87-ABA8DF4348CA}" type="slidenum">
              <a:rPr lang="fr-FR">
                <a:cs typeface="Arial" charset="0"/>
              </a:rPr>
              <a:pPr fontAlgn="base">
                <a:spcBef>
                  <a:spcPct val="0"/>
                </a:spcBef>
                <a:spcAft>
                  <a:spcPct val="0"/>
                </a:spcAft>
                <a:defRPr/>
              </a:pPr>
              <a:t>14</a:t>
            </a:fld>
            <a:endParaRPr lang="fr-FR">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lnSpcReduction="10000"/>
          </a:bodyPr>
          <a:lstStyle/>
          <a:p>
            <a:pPr eaLnBrk="1" fontAlgn="auto" hangingPunct="1">
              <a:spcBef>
                <a:spcPts val="0"/>
              </a:spcBef>
              <a:spcAft>
                <a:spcPts val="0"/>
              </a:spcAft>
              <a:defRPr/>
            </a:pPr>
            <a:r>
              <a:rPr lang="fr-FR" dirty="0" smtClean="0"/>
              <a:t>Les exigences  sont utilisées pour formaliser les pré-requis du système, se traduisant par des fonctionnalités ou conditions qui doivent ou devraient être satisfaites par le système (selon les éventuelles priorités associées aux exigences).</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fr-FR" dirty="0" err="1" smtClean="0"/>
              <a:t>SysML</a:t>
            </a:r>
            <a:r>
              <a:rPr lang="fr-FR" dirty="0" smtClean="0"/>
              <a:t> définit de nouveaux types de d'associations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endParaRPr lang="fr-FR" dirty="0" smtClean="0"/>
          </a:p>
          <a:p>
            <a:pPr lvl="1" eaLnBrk="1" fontAlgn="auto" hangingPunct="1">
              <a:spcBef>
                <a:spcPts val="0"/>
              </a:spcBef>
              <a:spcAft>
                <a:spcPts val="0"/>
              </a:spcAft>
              <a:defRPr/>
            </a:pPr>
            <a:r>
              <a:rPr lang="fr-FR" dirty="0" smtClean="0"/>
              <a:t>•</a:t>
            </a:r>
            <a:r>
              <a:rPr lang="fr-FR" dirty="0" err="1" smtClean="0"/>
              <a:t>Derive</a:t>
            </a:r>
            <a:r>
              <a:rPr lang="fr-FR" dirty="0" smtClean="0"/>
              <a:t> : une ou plusieurs exigences sont dérivées d'une exigence</a:t>
            </a:r>
          </a:p>
          <a:p>
            <a:pPr lvl="1" eaLnBrk="1" fontAlgn="auto" hangingPunct="1">
              <a:spcBef>
                <a:spcPts val="0"/>
              </a:spcBef>
              <a:spcAft>
                <a:spcPts val="0"/>
              </a:spcAft>
              <a:defRPr/>
            </a:pPr>
            <a:r>
              <a:rPr lang="fr-FR" dirty="0" smtClean="0"/>
              <a:t>•</a:t>
            </a:r>
            <a:r>
              <a:rPr lang="fr-FR" dirty="0" err="1" smtClean="0"/>
              <a:t>Satisfy</a:t>
            </a:r>
            <a:r>
              <a:rPr lang="fr-FR" dirty="0" smtClean="0"/>
              <a:t> : un ou plusieurs éléments du modèle (par exemple un bloc) permettent de satisfaire une exigence</a:t>
            </a:r>
          </a:p>
          <a:p>
            <a:pPr lvl="1" eaLnBrk="1" fontAlgn="auto" hangingPunct="1">
              <a:spcBef>
                <a:spcPts val="0"/>
              </a:spcBef>
              <a:spcAft>
                <a:spcPts val="0"/>
              </a:spcAft>
              <a:defRPr/>
            </a:pPr>
            <a:r>
              <a:rPr lang="fr-FR" dirty="0" smtClean="0"/>
              <a:t>•</a:t>
            </a:r>
            <a:r>
              <a:rPr lang="fr-FR" dirty="0" err="1" smtClean="0"/>
              <a:t>Verify</a:t>
            </a:r>
            <a:r>
              <a:rPr lang="fr-FR" dirty="0" smtClean="0"/>
              <a:t> : un ou plusieurs éléments du modèle (par exemple un « test case ») permettent de vérifier et valider une exigence</a:t>
            </a:r>
          </a:p>
          <a:p>
            <a:pPr lvl="1" eaLnBrk="1" fontAlgn="auto" hangingPunct="1">
              <a:spcBef>
                <a:spcPts val="0"/>
              </a:spcBef>
              <a:spcAft>
                <a:spcPts val="0"/>
              </a:spcAft>
              <a:defRPr/>
            </a:pPr>
            <a:r>
              <a:rPr lang="fr-FR" dirty="0" smtClean="0"/>
              <a:t>•</a:t>
            </a:r>
            <a:r>
              <a:rPr lang="fr-FR" dirty="0" err="1" smtClean="0"/>
              <a:t>Refine</a:t>
            </a:r>
            <a:r>
              <a:rPr lang="fr-FR" dirty="0" smtClean="0"/>
              <a:t> : un ou plusieurs éléments du modèle, par exemple un cas d'utilisation, redéfinit une exigence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fr-FR" dirty="0" err="1" smtClean="0"/>
              <a:t>SysML</a:t>
            </a:r>
            <a:r>
              <a:rPr lang="fr-FR" dirty="0" smtClean="0"/>
              <a:t> définit de nouveaux commentaires permettant d'associer une explication à des associations ou éléments du modèle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endParaRPr lang="fr-FR" dirty="0" smtClean="0"/>
          </a:p>
          <a:p>
            <a:pPr lvl="1" eaLnBrk="1" fontAlgn="auto" hangingPunct="1">
              <a:spcBef>
                <a:spcPts val="0"/>
              </a:spcBef>
              <a:spcAft>
                <a:spcPts val="0"/>
              </a:spcAft>
              <a:defRPr/>
            </a:pPr>
            <a:r>
              <a:rPr lang="fr-FR" dirty="0" smtClean="0"/>
              <a:t>•</a:t>
            </a:r>
            <a:r>
              <a:rPr lang="fr-FR" dirty="0" err="1" smtClean="0"/>
              <a:t>Problem</a:t>
            </a:r>
            <a:r>
              <a:rPr lang="fr-FR" dirty="0" smtClean="0"/>
              <a:t> : commentaire dont la description pose le problème ou le besoin qui a donné lieu à la création de l'association ou de l'élément associé</a:t>
            </a:r>
          </a:p>
          <a:p>
            <a:pPr lvl="1" eaLnBrk="1" fontAlgn="auto" hangingPunct="1">
              <a:spcBef>
                <a:spcPts val="0"/>
              </a:spcBef>
              <a:spcAft>
                <a:spcPts val="0"/>
              </a:spcAft>
              <a:defRPr/>
            </a:pPr>
            <a:r>
              <a:rPr lang="fr-FR" dirty="0" smtClean="0"/>
              <a:t>•</a:t>
            </a:r>
            <a:r>
              <a:rPr lang="fr-FR" dirty="0" err="1" smtClean="0"/>
              <a:t>Rationale</a:t>
            </a:r>
            <a:r>
              <a:rPr lang="fr-FR" dirty="0" smtClean="0"/>
              <a:t>: commentaire dont la description indique la raison ou la justification par rapport à l'élément ou l'association associé</a:t>
            </a:r>
          </a:p>
          <a:p>
            <a:pPr eaLnBrk="1" fontAlgn="auto" hangingPunct="1">
              <a:spcBef>
                <a:spcPts val="0"/>
              </a:spcBef>
              <a:spcAft>
                <a:spcPts val="0"/>
              </a:spcAft>
              <a:defRPr/>
            </a:pPr>
            <a:endParaRPr lang="fr-FR" dirty="0"/>
          </a:p>
        </p:txBody>
      </p:sp>
      <p:sp>
        <p:nvSpPr>
          <p:cNvPr id="3584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00A028-E8EF-45D1-BA1A-1E8666FBB30D}" type="slidenum">
              <a:rPr lang="fr-FR">
                <a:cs typeface="Arial" charset="0"/>
              </a:rPr>
              <a:pPr fontAlgn="base">
                <a:spcBef>
                  <a:spcPct val="0"/>
                </a:spcBef>
                <a:spcAft>
                  <a:spcPct val="0"/>
                </a:spcAft>
                <a:defRPr/>
              </a:pPr>
              <a:t>15</a:t>
            </a:fld>
            <a:endParaRPr lang="fr-FR">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lnSpcReduction="10000"/>
          </a:bodyPr>
          <a:lstStyle/>
          <a:p>
            <a:pPr eaLnBrk="1" fontAlgn="auto" hangingPunct="1">
              <a:spcBef>
                <a:spcPts val="0"/>
              </a:spcBef>
              <a:spcAft>
                <a:spcPts val="0"/>
              </a:spcAft>
              <a:defRPr/>
            </a:pPr>
            <a:r>
              <a:rPr lang="fr-FR" dirty="0" smtClean="0"/>
              <a:t>Les exigences  sont utilisées pour formaliser les pré-requis du système, se traduisant par des fonctionnalités ou conditions qui doivent ou devraient être satisfaites par le système (selon les éventuelles priorités associées aux exigences).</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fr-FR" dirty="0" err="1" smtClean="0"/>
              <a:t>SysML</a:t>
            </a:r>
            <a:r>
              <a:rPr lang="fr-FR" dirty="0" smtClean="0"/>
              <a:t> définit de nouveaux types de d'associations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endParaRPr lang="fr-FR" dirty="0" smtClean="0"/>
          </a:p>
          <a:p>
            <a:pPr lvl="1" eaLnBrk="1" fontAlgn="auto" hangingPunct="1">
              <a:spcBef>
                <a:spcPts val="0"/>
              </a:spcBef>
              <a:spcAft>
                <a:spcPts val="0"/>
              </a:spcAft>
              <a:defRPr/>
            </a:pPr>
            <a:r>
              <a:rPr lang="fr-FR" dirty="0" smtClean="0"/>
              <a:t>•</a:t>
            </a:r>
            <a:r>
              <a:rPr lang="fr-FR" dirty="0" err="1" smtClean="0"/>
              <a:t>Derive</a:t>
            </a:r>
            <a:r>
              <a:rPr lang="fr-FR" dirty="0" smtClean="0"/>
              <a:t> : une ou plusieurs exigences sont dérivées d'une exigence</a:t>
            </a:r>
          </a:p>
          <a:p>
            <a:pPr lvl="1" eaLnBrk="1" fontAlgn="auto" hangingPunct="1">
              <a:spcBef>
                <a:spcPts val="0"/>
              </a:spcBef>
              <a:spcAft>
                <a:spcPts val="0"/>
              </a:spcAft>
              <a:defRPr/>
            </a:pPr>
            <a:r>
              <a:rPr lang="fr-FR" dirty="0" smtClean="0"/>
              <a:t>•</a:t>
            </a:r>
            <a:r>
              <a:rPr lang="fr-FR" dirty="0" err="1" smtClean="0"/>
              <a:t>Satisfy</a:t>
            </a:r>
            <a:r>
              <a:rPr lang="fr-FR" dirty="0" smtClean="0"/>
              <a:t> : un ou plusieurs éléments du modèle (par exemple un bloc) permettent de satisfaire une exigence</a:t>
            </a:r>
          </a:p>
          <a:p>
            <a:pPr lvl="1" eaLnBrk="1" fontAlgn="auto" hangingPunct="1">
              <a:spcBef>
                <a:spcPts val="0"/>
              </a:spcBef>
              <a:spcAft>
                <a:spcPts val="0"/>
              </a:spcAft>
              <a:defRPr/>
            </a:pPr>
            <a:r>
              <a:rPr lang="fr-FR" dirty="0" smtClean="0"/>
              <a:t>•</a:t>
            </a:r>
            <a:r>
              <a:rPr lang="fr-FR" dirty="0" err="1" smtClean="0"/>
              <a:t>Verify</a:t>
            </a:r>
            <a:r>
              <a:rPr lang="fr-FR" dirty="0" smtClean="0"/>
              <a:t> : un ou plusieurs éléments du modèle (par exemple un « test case ») permettent de vérifier et valider une exigence</a:t>
            </a:r>
          </a:p>
          <a:p>
            <a:pPr lvl="1" eaLnBrk="1" fontAlgn="auto" hangingPunct="1">
              <a:spcBef>
                <a:spcPts val="0"/>
              </a:spcBef>
              <a:spcAft>
                <a:spcPts val="0"/>
              </a:spcAft>
              <a:defRPr/>
            </a:pPr>
            <a:r>
              <a:rPr lang="fr-FR" dirty="0" smtClean="0"/>
              <a:t>•</a:t>
            </a:r>
            <a:r>
              <a:rPr lang="fr-FR" dirty="0" err="1" smtClean="0"/>
              <a:t>Refine</a:t>
            </a:r>
            <a:r>
              <a:rPr lang="fr-FR" dirty="0" smtClean="0"/>
              <a:t> : un ou plusieurs éléments du modèle, par exemple un cas d'utilisation, redéfinit une exigence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fr-FR" dirty="0" err="1" smtClean="0"/>
              <a:t>SysML</a:t>
            </a:r>
            <a:r>
              <a:rPr lang="fr-FR" dirty="0" smtClean="0"/>
              <a:t> définit de nouveaux commentaires permettant d'associer une explication à des associations ou éléments du modèle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endParaRPr lang="fr-FR" dirty="0" smtClean="0"/>
          </a:p>
          <a:p>
            <a:pPr lvl="1" eaLnBrk="1" fontAlgn="auto" hangingPunct="1">
              <a:spcBef>
                <a:spcPts val="0"/>
              </a:spcBef>
              <a:spcAft>
                <a:spcPts val="0"/>
              </a:spcAft>
              <a:defRPr/>
            </a:pPr>
            <a:r>
              <a:rPr lang="fr-FR" dirty="0" smtClean="0"/>
              <a:t>•</a:t>
            </a:r>
            <a:r>
              <a:rPr lang="fr-FR" dirty="0" err="1" smtClean="0"/>
              <a:t>Problem</a:t>
            </a:r>
            <a:r>
              <a:rPr lang="fr-FR" dirty="0" smtClean="0"/>
              <a:t> : commentaire dont la description pose le problème ou le besoin qui a donné lieu à la création de l'association ou de l'élément associé</a:t>
            </a:r>
          </a:p>
          <a:p>
            <a:pPr lvl="1" eaLnBrk="1" fontAlgn="auto" hangingPunct="1">
              <a:spcBef>
                <a:spcPts val="0"/>
              </a:spcBef>
              <a:spcAft>
                <a:spcPts val="0"/>
              </a:spcAft>
              <a:defRPr/>
            </a:pPr>
            <a:r>
              <a:rPr lang="fr-FR" dirty="0" smtClean="0"/>
              <a:t>•</a:t>
            </a:r>
            <a:r>
              <a:rPr lang="fr-FR" dirty="0" err="1" smtClean="0"/>
              <a:t>Rationale</a:t>
            </a:r>
            <a:r>
              <a:rPr lang="fr-FR" dirty="0" smtClean="0"/>
              <a:t>: commentaire dont la description indique la raison ou la justification par rapport à l'élément ou l'association associé</a:t>
            </a:r>
          </a:p>
          <a:p>
            <a:pPr eaLnBrk="1" fontAlgn="auto" hangingPunct="1">
              <a:spcBef>
                <a:spcPts val="0"/>
              </a:spcBef>
              <a:spcAft>
                <a:spcPts val="0"/>
              </a:spcAft>
              <a:defRPr/>
            </a:pPr>
            <a:endParaRPr lang="fr-FR" dirty="0"/>
          </a:p>
        </p:txBody>
      </p:sp>
      <p:sp>
        <p:nvSpPr>
          <p:cNvPr id="3789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FC0110-ADB7-42BB-AC17-10FB4F72EFB3}" type="slidenum">
              <a:rPr lang="fr-FR">
                <a:cs typeface="Arial" charset="0"/>
              </a:rPr>
              <a:pPr fontAlgn="base">
                <a:spcBef>
                  <a:spcPct val="0"/>
                </a:spcBef>
                <a:spcAft>
                  <a:spcPct val="0"/>
                </a:spcAft>
                <a:defRPr/>
              </a:pPr>
              <a:t>16</a:t>
            </a:fld>
            <a:endParaRPr lang="fr-F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à coins arrondis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à coins arrondis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r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fr-FR" smtClean="0"/>
              <a:t>Cliquez pour modifier le style du titre</a:t>
            </a:r>
            <a:endParaRPr lang="en-US"/>
          </a:p>
        </p:txBody>
      </p:sp>
      <p:sp>
        <p:nvSpPr>
          <p:cNvPr id="20" name="Sous-titr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fr-FR" smtClean="0"/>
              <a:t>Cliquez pour modifier le style des sous-titres du masque</a:t>
            </a:r>
            <a:endParaRPr lang="en-US"/>
          </a:p>
        </p:txBody>
      </p:sp>
      <p:sp>
        <p:nvSpPr>
          <p:cNvPr id="7" name="Espace réservé de la date 18"/>
          <p:cNvSpPr>
            <a:spLocks noGrp="1"/>
          </p:cNvSpPr>
          <p:nvPr>
            <p:ph type="dt" sz="half" idx="10"/>
          </p:nvPr>
        </p:nvSpPr>
        <p:spPr/>
        <p:txBody>
          <a:bodyPr/>
          <a:lstStyle>
            <a:lvl1pPr>
              <a:defRPr/>
            </a:lvl1pPr>
            <a:extLst/>
          </a:lstStyle>
          <a:p>
            <a:pPr>
              <a:defRPr/>
            </a:pPr>
            <a:fld id="{4927E157-2324-4081-B4D6-6C83C92C5969}" type="datetimeFigureOut">
              <a:rPr lang="en-US"/>
              <a:pPr>
                <a:defRPr/>
              </a:pPr>
              <a:t>11/21/2011</a:t>
            </a:fld>
            <a:endParaRPr lang="en-US"/>
          </a:p>
        </p:txBody>
      </p:sp>
      <p:sp>
        <p:nvSpPr>
          <p:cNvPr id="8" name="Espace réservé du pied de page 7"/>
          <p:cNvSpPr>
            <a:spLocks noGrp="1"/>
          </p:cNvSpPr>
          <p:nvPr>
            <p:ph type="ftr" sz="quarter" idx="11"/>
          </p:nvPr>
        </p:nvSpPr>
        <p:spPr/>
        <p:txBody>
          <a:bodyPr/>
          <a:lstStyle>
            <a:lvl1pPr>
              <a:defRPr/>
            </a:lvl1pPr>
            <a:extLst/>
          </a:lstStyle>
          <a:p>
            <a:pPr>
              <a:defRPr/>
            </a:pPr>
            <a:endParaRPr lang="en-US"/>
          </a:p>
        </p:txBody>
      </p:sp>
      <p:sp>
        <p:nvSpPr>
          <p:cNvPr id="9" name="Espace réservé du numéro de diapositive 10"/>
          <p:cNvSpPr>
            <a:spLocks noGrp="1"/>
          </p:cNvSpPr>
          <p:nvPr>
            <p:ph type="sldNum" sz="quarter" idx="12"/>
          </p:nvPr>
        </p:nvSpPr>
        <p:spPr/>
        <p:txBody>
          <a:bodyPr/>
          <a:lstStyle>
            <a:lvl1pPr>
              <a:defRPr/>
            </a:lvl1pPr>
            <a:extLst/>
          </a:lstStyle>
          <a:p>
            <a:pPr>
              <a:defRPr/>
            </a:pPr>
            <a:fld id="{A4E56949-94A1-4D16-A03F-39EC4FC1782B}"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502920" y="530352"/>
            <a:ext cx="8183880" cy="4187952"/>
          </a:xfrm>
        </p:spPr>
        <p:txBody>
          <a:bodyPr vert="eaVert"/>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24"/>
          <p:cNvSpPr>
            <a:spLocks noGrp="1"/>
          </p:cNvSpPr>
          <p:nvPr>
            <p:ph type="dt" sz="half" idx="10"/>
          </p:nvPr>
        </p:nvSpPr>
        <p:spPr/>
        <p:txBody>
          <a:bodyPr/>
          <a:lstStyle>
            <a:lvl1pPr>
              <a:defRPr/>
            </a:lvl1pPr>
          </a:lstStyle>
          <a:p>
            <a:pPr>
              <a:defRPr/>
            </a:pPr>
            <a:fld id="{684FEDC8-DAE4-4D5C-848E-26F3A0DB6884}" type="datetimeFigureOut">
              <a:rPr lang="en-US"/>
              <a:pPr>
                <a:defRPr/>
              </a:pPr>
              <a:t>11/21/2011</a:t>
            </a:fld>
            <a:endParaRPr lang="en-US"/>
          </a:p>
        </p:txBody>
      </p:sp>
      <p:sp>
        <p:nvSpPr>
          <p:cNvPr id="5" name="Espace réservé du pied de page 17"/>
          <p:cNvSpPr>
            <a:spLocks noGrp="1"/>
          </p:cNvSpPr>
          <p:nvPr>
            <p:ph type="ftr" sz="quarter" idx="11"/>
          </p:nvPr>
        </p:nvSpPr>
        <p:spPr/>
        <p:txBody>
          <a:bodyPr/>
          <a:lstStyle>
            <a:lvl1pPr>
              <a:defRPr/>
            </a:lvl1pPr>
          </a:lstStyle>
          <a:p>
            <a:pPr>
              <a:defRPr/>
            </a:pPr>
            <a:endParaRPr lang="en-US"/>
          </a:p>
        </p:txBody>
      </p:sp>
      <p:sp>
        <p:nvSpPr>
          <p:cNvPr id="6" name="Espace réservé du numéro de diapositive 4"/>
          <p:cNvSpPr>
            <a:spLocks noGrp="1"/>
          </p:cNvSpPr>
          <p:nvPr>
            <p:ph type="sldNum" sz="quarter" idx="12"/>
          </p:nvPr>
        </p:nvSpPr>
        <p:spPr/>
        <p:txBody>
          <a:bodyPr/>
          <a:lstStyle>
            <a:lvl1pPr>
              <a:defRPr/>
            </a:lvl1pPr>
          </a:lstStyle>
          <a:p>
            <a:pPr>
              <a:defRPr/>
            </a:pPr>
            <a:fld id="{5343A0D6-EC0E-4802-B871-8E5DB7D632D2}"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3404"/>
            <a:ext cx="1981200" cy="5257799"/>
          </a:xfrm>
        </p:spPr>
        <p:txBody>
          <a:bodyPr vert="eaVert"/>
          <a:lstStyle>
            <a:extLs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533400" y="533402"/>
            <a:ext cx="5943600" cy="5257801"/>
          </a:xfrm>
        </p:spPr>
        <p:txBody>
          <a:bodyPr vert="eaVert"/>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24"/>
          <p:cNvSpPr>
            <a:spLocks noGrp="1"/>
          </p:cNvSpPr>
          <p:nvPr>
            <p:ph type="dt" sz="half" idx="10"/>
          </p:nvPr>
        </p:nvSpPr>
        <p:spPr/>
        <p:txBody>
          <a:bodyPr/>
          <a:lstStyle>
            <a:lvl1pPr>
              <a:defRPr/>
            </a:lvl1pPr>
          </a:lstStyle>
          <a:p>
            <a:pPr>
              <a:defRPr/>
            </a:pPr>
            <a:fld id="{0AE06FAE-81B4-4EDA-BDB2-9E5EE3788623}" type="datetimeFigureOut">
              <a:rPr lang="en-US"/>
              <a:pPr>
                <a:defRPr/>
              </a:pPr>
              <a:t>11/21/2011</a:t>
            </a:fld>
            <a:endParaRPr lang="en-US"/>
          </a:p>
        </p:txBody>
      </p:sp>
      <p:sp>
        <p:nvSpPr>
          <p:cNvPr id="5" name="Espace réservé du pied de page 17"/>
          <p:cNvSpPr>
            <a:spLocks noGrp="1"/>
          </p:cNvSpPr>
          <p:nvPr>
            <p:ph type="ftr" sz="quarter" idx="11"/>
          </p:nvPr>
        </p:nvSpPr>
        <p:spPr/>
        <p:txBody>
          <a:bodyPr/>
          <a:lstStyle>
            <a:lvl1pPr>
              <a:defRPr/>
            </a:lvl1pPr>
          </a:lstStyle>
          <a:p>
            <a:pPr>
              <a:defRPr/>
            </a:pPr>
            <a:endParaRPr lang="en-US"/>
          </a:p>
        </p:txBody>
      </p:sp>
      <p:sp>
        <p:nvSpPr>
          <p:cNvPr id="6" name="Espace réservé du numéro de diapositive 4"/>
          <p:cNvSpPr>
            <a:spLocks noGrp="1"/>
          </p:cNvSpPr>
          <p:nvPr>
            <p:ph type="sldNum" sz="quarter" idx="12"/>
          </p:nvPr>
        </p:nvSpPr>
        <p:spPr/>
        <p:txBody>
          <a:bodyPr/>
          <a:lstStyle>
            <a:lvl1pPr>
              <a:defRPr/>
            </a:lvl1pPr>
          </a:lstStyle>
          <a:p>
            <a:pPr>
              <a:defRPr/>
            </a:pPr>
            <a:fld id="{2DBC1F13-489F-499B-A98C-F732D29E9318}"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lang="fr-FR" smtClean="0"/>
              <a:t>Cliquez pour modifier le style du titre</a:t>
            </a:r>
            <a:endParaRPr lang="en-US"/>
          </a:p>
        </p:txBody>
      </p:sp>
      <p:sp>
        <p:nvSpPr>
          <p:cNvPr id="3" name="Espace réservé du contenu 2"/>
          <p:cNvSpPr>
            <a:spLocks noGrp="1"/>
          </p:cNvSpPr>
          <p:nvPr>
            <p:ph idx="1"/>
          </p:nvPr>
        </p:nvSpPr>
        <p:spPr>
          <a:xfrm>
            <a:off x="502920" y="530352"/>
            <a:ext cx="8183880" cy="4187952"/>
          </a:xfrm>
        </p:spPr>
        <p:txBody>
          <a:bodyPr/>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24"/>
          <p:cNvSpPr>
            <a:spLocks noGrp="1"/>
          </p:cNvSpPr>
          <p:nvPr>
            <p:ph type="dt" sz="half" idx="10"/>
          </p:nvPr>
        </p:nvSpPr>
        <p:spPr/>
        <p:txBody>
          <a:bodyPr/>
          <a:lstStyle>
            <a:lvl1pPr>
              <a:defRPr/>
            </a:lvl1pPr>
          </a:lstStyle>
          <a:p>
            <a:pPr>
              <a:defRPr/>
            </a:pPr>
            <a:fld id="{76DEE226-E3D0-4164-85EB-2A19E34B2DE7}" type="datetimeFigureOut">
              <a:rPr lang="en-US"/>
              <a:pPr>
                <a:defRPr/>
              </a:pPr>
              <a:t>11/21/2011</a:t>
            </a:fld>
            <a:endParaRPr lang="en-US"/>
          </a:p>
        </p:txBody>
      </p:sp>
      <p:sp>
        <p:nvSpPr>
          <p:cNvPr id="5" name="Espace réservé du pied de page 17"/>
          <p:cNvSpPr>
            <a:spLocks noGrp="1"/>
          </p:cNvSpPr>
          <p:nvPr>
            <p:ph type="ftr" sz="quarter" idx="11"/>
          </p:nvPr>
        </p:nvSpPr>
        <p:spPr/>
        <p:txBody>
          <a:bodyPr/>
          <a:lstStyle>
            <a:lvl1pPr>
              <a:defRPr/>
            </a:lvl1pPr>
          </a:lstStyle>
          <a:p>
            <a:pPr>
              <a:defRPr/>
            </a:pPr>
            <a:endParaRPr lang="en-US"/>
          </a:p>
        </p:txBody>
      </p:sp>
      <p:sp>
        <p:nvSpPr>
          <p:cNvPr id="6" name="Espace réservé du numéro de diapositive 4"/>
          <p:cNvSpPr>
            <a:spLocks noGrp="1"/>
          </p:cNvSpPr>
          <p:nvPr>
            <p:ph type="sldNum" sz="quarter" idx="12"/>
          </p:nvPr>
        </p:nvSpPr>
        <p:spPr/>
        <p:txBody>
          <a:bodyPr/>
          <a:lstStyle>
            <a:lvl1pPr>
              <a:defRPr/>
            </a:lvl1pPr>
          </a:lstStyle>
          <a:p>
            <a:pPr>
              <a:defRPr/>
            </a:pPr>
            <a:fld id="{4016E630-36DC-4404-B5C4-B207DF66471A}"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à coins arrondis 1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à coins arrondis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r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fr-FR" smtClean="0"/>
              <a:t>Cliquez pour modifier le style du titre</a:t>
            </a:r>
            <a:endParaRPr lang="en-US"/>
          </a:p>
        </p:txBody>
      </p:sp>
      <p:sp>
        <p:nvSpPr>
          <p:cNvPr id="3" name="Espace réservé du texte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fr-FR" smtClean="0"/>
              <a:t>Cliquez pour modifier les styles du texte du masque</a:t>
            </a:r>
          </a:p>
        </p:txBody>
      </p:sp>
      <p:sp>
        <p:nvSpPr>
          <p:cNvPr id="6" name="Espace réservé de la date 3"/>
          <p:cNvSpPr>
            <a:spLocks noGrp="1"/>
          </p:cNvSpPr>
          <p:nvPr>
            <p:ph type="dt" sz="half" idx="10"/>
          </p:nvPr>
        </p:nvSpPr>
        <p:spPr/>
        <p:txBody>
          <a:bodyPr/>
          <a:lstStyle>
            <a:lvl1pPr>
              <a:defRPr/>
            </a:lvl1pPr>
            <a:extLst/>
          </a:lstStyle>
          <a:p>
            <a:pPr>
              <a:defRPr/>
            </a:pPr>
            <a:fld id="{34B1B903-8EBE-4EEF-93A9-AEC32CAD34D7}" type="datetimeFigureOut">
              <a:rPr lang="en-US"/>
              <a:pPr>
                <a:defRPr/>
              </a:pPr>
              <a:t>11/21/2011</a:t>
            </a:fld>
            <a:endParaRPr lang="en-US"/>
          </a:p>
        </p:txBody>
      </p:sp>
      <p:sp>
        <p:nvSpPr>
          <p:cNvPr id="7" name="Espace réservé du pied de page 4"/>
          <p:cNvSpPr>
            <a:spLocks noGrp="1"/>
          </p:cNvSpPr>
          <p:nvPr>
            <p:ph type="ftr" sz="quarter" idx="11"/>
          </p:nvPr>
        </p:nvSpPr>
        <p:spPr/>
        <p:txBody>
          <a:bodyPr/>
          <a:lstStyle>
            <a:lvl1pPr>
              <a:defRPr/>
            </a:lvl1pPr>
            <a:extLst/>
          </a:lstStyle>
          <a:p>
            <a:pPr>
              <a:defRPr/>
            </a:pPr>
            <a:endParaRPr lang="en-US"/>
          </a:p>
        </p:txBody>
      </p:sp>
      <p:sp>
        <p:nvSpPr>
          <p:cNvPr id="8" name="Espace réservé du numéro de diapositive 5"/>
          <p:cNvSpPr>
            <a:spLocks noGrp="1"/>
          </p:cNvSpPr>
          <p:nvPr>
            <p:ph type="sldNum" sz="quarter" idx="12"/>
          </p:nvPr>
        </p:nvSpPr>
        <p:spPr/>
        <p:txBody>
          <a:bodyPr/>
          <a:lstStyle>
            <a:lvl1pPr>
              <a:defRPr/>
            </a:lvl1pPr>
            <a:extLst/>
          </a:lstStyle>
          <a:p>
            <a:pPr>
              <a:defRPr/>
            </a:pPr>
            <a:fld id="{60B7B984-80AE-4454-ADDE-28040C000BD7}"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lang="fr-FR" smtClean="0"/>
              <a:t>Cliquez pour modifier le style du titre</a:t>
            </a:r>
            <a:endParaRPr lang="en-US"/>
          </a:p>
        </p:txBody>
      </p:sp>
      <p:sp>
        <p:nvSpPr>
          <p:cNvPr id="3" name="Espace réservé du conten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24"/>
          <p:cNvSpPr>
            <a:spLocks noGrp="1"/>
          </p:cNvSpPr>
          <p:nvPr>
            <p:ph type="dt" sz="half" idx="10"/>
          </p:nvPr>
        </p:nvSpPr>
        <p:spPr/>
        <p:txBody>
          <a:bodyPr/>
          <a:lstStyle>
            <a:lvl1pPr>
              <a:defRPr/>
            </a:lvl1pPr>
          </a:lstStyle>
          <a:p>
            <a:pPr>
              <a:defRPr/>
            </a:pPr>
            <a:fld id="{B8D7EEE8-1EF7-46A8-B040-14715F23B76A}" type="datetimeFigureOut">
              <a:rPr lang="en-US"/>
              <a:pPr>
                <a:defRPr/>
              </a:pPr>
              <a:t>11/21/2011</a:t>
            </a:fld>
            <a:endParaRPr lang="en-US"/>
          </a:p>
        </p:txBody>
      </p:sp>
      <p:sp>
        <p:nvSpPr>
          <p:cNvPr id="6" name="Espace réservé du pied de page 17"/>
          <p:cNvSpPr>
            <a:spLocks noGrp="1"/>
          </p:cNvSpPr>
          <p:nvPr>
            <p:ph type="ftr" sz="quarter" idx="11"/>
          </p:nvPr>
        </p:nvSpPr>
        <p:spPr/>
        <p:txBody>
          <a:bodyPr/>
          <a:lstStyle>
            <a:lvl1pPr>
              <a:defRPr/>
            </a:lvl1pPr>
          </a:lstStyle>
          <a:p>
            <a:pPr>
              <a:defRPr/>
            </a:pPr>
            <a:endParaRPr lang="en-US"/>
          </a:p>
        </p:txBody>
      </p:sp>
      <p:sp>
        <p:nvSpPr>
          <p:cNvPr id="7" name="Espace réservé du numéro de diapositive 4"/>
          <p:cNvSpPr>
            <a:spLocks noGrp="1"/>
          </p:cNvSpPr>
          <p:nvPr>
            <p:ph type="sldNum" sz="quarter" idx="12"/>
          </p:nvPr>
        </p:nvSpPr>
        <p:spPr/>
        <p:txBody>
          <a:bodyPr/>
          <a:lstStyle>
            <a:lvl1pPr>
              <a:defRPr/>
            </a:lvl1pPr>
          </a:lstStyle>
          <a:p>
            <a:pPr>
              <a:defRPr/>
            </a:pPr>
            <a:fld id="{9B594BEA-4C18-40A7-A4B1-1E6E4E061FCE}"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lvl1pPr>
              <a:defRPr b="1"/>
            </a:lvl1pPr>
            <a:extLst/>
          </a:lstStyle>
          <a:p>
            <a:r>
              <a:rPr lang="fr-FR" smtClean="0"/>
              <a:t>Cliquez pour modifier le style du titre</a:t>
            </a:r>
            <a:endParaRPr lang="en-US"/>
          </a:p>
        </p:txBody>
      </p:sp>
      <p:sp>
        <p:nvSpPr>
          <p:cNvPr id="3" name="Espace réservé du texte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fr-FR" smtClean="0"/>
              <a:t>Cliquez pour modifier les styles du texte du masque</a:t>
            </a:r>
          </a:p>
        </p:txBody>
      </p:sp>
      <p:sp>
        <p:nvSpPr>
          <p:cNvPr id="4" name="Espace réservé du texte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fr-FR" smtClean="0"/>
              <a:t>Cliquez pour modifier les styles du texte du masque</a:t>
            </a:r>
          </a:p>
        </p:txBody>
      </p:sp>
      <p:sp>
        <p:nvSpPr>
          <p:cNvPr id="5" name="Espace réservé du contenu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24"/>
          <p:cNvSpPr>
            <a:spLocks noGrp="1"/>
          </p:cNvSpPr>
          <p:nvPr>
            <p:ph type="dt" sz="half" idx="10"/>
          </p:nvPr>
        </p:nvSpPr>
        <p:spPr/>
        <p:txBody>
          <a:bodyPr/>
          <a:lstStyle>
            <a:lvl1pPr>
              <a:defRPr/>
            </a:lvl1pPr>
          </a:lstStyle>
          <a:p>
            <a:pPr>
              <a:defRPr/>
            </a:pPr>
            <a:fld id="{789A9D9F-584B-4862-8784-57F9BFF0C675}" type="datetimeFigureOut">
              <a:rPr lang="en-US"/>
              <a:pPr>
                <a:defRPr/>
              </a:pPr>
              <a:t>11/21/2011</a:t>
            </a:fld>
            <a:endParaRPr lang="en-US"/>
          </a:p>
        </p:txBody>
      </p:sp>
      <p:sp>
        <p:nvSpPr>
          <p:cNvPr id="8" name="Espace réservé du pied de page 17"/>
          <p:cNvSpPr>
            <a:spLocks noGrp="1"/>
          </p:cNvSpPr>
          <p:nvPr>
            <p:ph type="ftr" sz="quarter" idx="11"/>
          </p:nvPr>
        </p:nvSpPr>
        <p:spPr/>
        <p:txBody>
          <a:bodyPr/>
          <a:lstStyle>
            <a:lvl1pPr>
              <a:defRPr/>
            </a:lvl1pPr>
          </a:lstStyle>
          <a:p>
            <a:pPr>
              <a:defRPr/>
            </a:pPr>
            <a:endParaRPr lang="en-US"/>
          </a:p>
        </p:txBody>
      </p:sp>
      <p:sp>
        <p:nvSpPr>
          <p:cNvPr id="9" name="Espace réservé du numéro de diapositive 4"/>
          <p:cNvSpPr>
            <a:spLocks noGrp="1"/>
          </p:cNvSpPr>
          <p:nvPr>
            <p:ph type="sldNum" sz="quarter" idx="12"/>
          </p:nvPr>
        </p:nvSpPr>
        <p:spPr/>
        <p:txBody>
          <a:bodyPr/>
          <a:lstStyle>
            <a:lvl1pPr>
              <a:defRPr/>
            </a:lvl1pPr>
          </a:lstStyle>
          <a:p>
            <a:pPr>
              <a:defRPr/>
            </a:pPr>
            <a:fld id="{CDFEAA39-1918-46E9-A643-0A900798C906}"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lang="fr-FR" smtClean="0"/>
              <a:t>Cliquez pour modifier le style du titre</a:t>
            </a:r>
            <a:endParaRPr lang="en-US"/>
          </a:p>
        </p:txBody>
      </p:sp>
      <p:sp>
        <p:nvSpPr>
          <p:cNvPr id="3" name="Espace réservé de la date 24"/>
          <p:cNvSpPr>
            <a:spLocks noGrp="1"/>
          </p:cNvSpPr>
          <p:nvPr>
            <p:ph type="dt" sz="half" idx="10"/>
          </p:nvPr>
        </p:nvSpPr>
        <p:spPr/>
        <p:txBody>
          <a:bodyPr/>
          <a:lstStyle>
            <a:lvl1pPr>
              <a:defRPr/>
            </a:lvl1pPr>
          </a:lstStyle>
          <a:p>
            <a:pPr>
              <a:defRPr/>
            </a:pPr>
            <a:fld id="{BABA942B-738E-45B4-95E7-3FED15637549}" type="datetimeFigureOut">
              <a:rPr lang="en-US"/>
              <a:pPr>
                <a:defRPr/>
              </a:pPr>
              <a:t>11/21/2011</a:t>
            </a:fld>
            <a:endParaRPr lang="en-US"/>
          </a:p>
        </p:txBody>
      </p:sp>
      <p:sp>
        <p:nvSpPr>
          <p:cNvPr id="4" name="Espace réservé du pied de page 17"/>
          <p:cNvSpPr>
            <a:spLocks noGrp="1"/>
          </p:cNvSpPr>
          <p:nvPr>
            <p:ph type="ftr" sz="quarter" idx="11"/>
          </p:nvPr>
        </p:nvSpPr>
        <p:spPr/>
        <p:txBody>
          <a:bodyPr/>
          <a:lstStyle>
            <a:lvl1pPr>
              <a:defRPr/>
            </a:lvl1pPr>
          </a:lstStyle>
          <a:p>
            <a:pPr>
              <a:defRPr/>
            </a:pPr>
            <a:endParaRPr lang="en-US"/>
          </a:p>
        </p:txBody>
      </p:sp>
      <p:sp>
        <p:nvSpPr>
          <p:cNvPr id="5" name="Espace réservé du numéro de diapositive 4"/>
          <p:cNvSpPr>
            <a:spLocks noGrp="1"/>
          </p:cNvSpPr>
          <p:nvPr>
            <p:ph type="sldNum" sz="quarter" idx="12"/>
          </p:nvPr>
        </p:nvSpPr>
        <p:spPr/>
        <p:txBody>
          <a:bodyPr/>
          <a:lstStyle>
            <a:lvl1pPr>
              <a:defRPr/>
            </a:lvl1pPr>
          </a:lstStyle>
          <a:p>
            <a:pPr>
              <a:defRPr/>
            </a:pPr>
            <a:fld id="{6C6EAC7D-268A-41BC-95DA-EECD842E56E4}"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à coins arrondis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Espace réservé de la date 1"/>
          <p:cNvSpPr>
            <a:spLocks noGrp="1"/>
          </p:cNvSpPr>
          <p:nvPr>
            <p:ph type="dt" sz="half" idx="10"/>
          </p:nvPr>
        </p:nvSpPr>
        <p:spPr/>
        <p:txBody>
          <a:bodyPr/>
          <a:lstStyle>
            <a:lvl1pPr>
              <a:defRPr/>
            </a:lvl1pPr>
            <a:extLst/>
          </a:lstStyle>
          <a:p>
            <a:pPr>
              <a:defRPr/>
            </a:pPr>
            <a:fld id="{D60E8AE5-A7CD-4B5E-B833-BD876420C45E}" type="datetimeFigureOut">
              <a:rPr lang="en-US"/>
              <a:pPr>
                <a:defRPr/>
              </a:pPr>
              <a:t>11/21/2011</a:t>
            </a:fld>
            <a:endParaRPr lang="en-US"/>
          </a:p>
        </p:txBody>
      </p:sp>
      <p:sp>
        <p:nvSpPr>
          <p:cNvPr id="4" name="Espace réservé du pied de page 2"/>
          <p:cNvSpPr>
            <a:spLocks noGrp="1"/>
          </p:cNvSpPr>
          <p:nvPr>
            <p:ph type="ftr" sz="quarter" idx="11"/>
          </p:nvPr>
        </p:nvSpPr>
        <p:spPr/>
        <p:txBody>
          <a:bodyPr/>
          <a:lstStyle>
            <a:lvl1pPr>
              <a:defRPr/>
            </a:lvl1pPr>
            <a:extLst/>
          </a:lstStyle>
          <a:p>
            <a:pPr>
              <a:defRPr/>
            </a:pPr>
            <a:endParaRPr lang="en-US"/>
          </a:p>
        </p:txBody>
      </p:sp>
      <p:sp>
        <p:nvSpPr>
          <p:cNvPr id="5" name="Espace réservé du numéro de diapositive 3"/>
          <p:cNvSpPr>
            <a:spLocks noGrp="1"/>
          </p:cNvSpPr>
          <p:nvPr>
            <p:ph type="sldNum" sz="quarter" idx="12"/>
          </p:nvPr>
        </p:nvSpPr>
        <p:spPr/>
        <p:txBody>
          <a:bodyPr/>
          <a:lstStyle>
            <a:lvl1pPr>
              <a:defRPr/>
            </a:lvl1pPr>
            <a:extLst/>
          </a:lstStyle>
          <a:p>
            <a:pPr>
              <a:defRPr/>
            </a:pPr>
            <a:fld id="{8598DF39-485F-4DFA-B147-3DAA00C30E2B}"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fr-FR" smtClean="0"/>
              <a:t>Cliquez pour modifier le style du titre</a:t>
            </a:r>
            <a:endParaRPr lang="en-US"/>
          </a:p>
        </p:txBody>
      </p:sp>
      <p:sp>
        <p:nvSpPr>
          <p:cNvPr id="3" name="Espace réservé du texte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24"/>
          <p:cNvSpPr>
            <a:spLocks noGrp="1"/>
          </p:cNvSpPr>
          <p:nvPr>
            <p:ph type="dt" sz="half" idx="10"/>
          </p:nvPr>
        </p:nvSpPr>
        <p:spPr/>
        <p:txBody>
          <a:bodyPr/>
          <a:lstStyle>
            <a:lvl1pPr>
              <a:defRPr/>
            </a:lvl1pPr>
          </a:lstStyle>
          <a:p>
            <a:pPr>
              <a:defRPr/>
            </a:pPr>
            <a:fld id="{4EA7B0DB-0B54-4858-B09C-A05BC5FBCF60}" type="datetimeFigureOut">
              <a:rPr lang="en-US"/>
              <a:pPr>
                <a:defRPr/>
              </a:pPr>
              <a:t>11/21/2011</a:t>
            </a:fld>
            <a:endParaRPr lang="en-US"/>
          </a:p>
        </p:txBody>
      </p:sp>
      <p:sp>
        <p:nvSpPr>
          <p:cNvPr id="6" name="Espace réservé du pied de page 17"/>
          <p:cNvSpPr>
            <a:spLocks noGrp="1"/>
          </p:cNvSpPr>
          <p:nvPr>
            <p:ph type="ftr" sz="quarter" idx="11"/>
          </p:nvPr>
        </p:nvSpPr>
        <p:spPr/>
        <p:txBody>
          <a:bodyPr/>
          <a:lstStyle>
            <a:lvl1pPr>
              <a:defRPr/>
            </a:lvl1pPr>
          </a:lstStyle>
          <a:p>
            <a:pPr>
              <a:defRPr/>
            </a:pPr>
            <a:endParaRPr lang="en-US"/>
          </a:p>
        </p:txBody>
      </p:sp>
      <p:sp>
        <p:nvSpPr>
          <p:cNvPr id="7" name="Espace réservé du numéro de diapositive 4"/>
          <p:cNvSpPr>
            <a:spLocks noGrp="1"/>
          </p:cNvSpPr>
          <p:nvPr>
            <p:ph type="sldNum" sz="quarter" idx="12"/>
          </p:nvPr>
        </p:nvSpPr>
        <p:spPr/>
        <p:txBody>
          <a:bodyPr/>
          <a:lstStyle>
            <a:lvl1pPr>
              <a:defRPr/>
            </a:lvl1pPr>
          </a:lstStyle>
          <a:p>
            <a:pPr>
              <a:defRPr/>
            </a:pPr>
            <a:fld id="{DBA28F45-D542-4023-A7C5-0F4A1C81D9D5}"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à coins arrondis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Arrondir un rectangle à un seul coin 10"/>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r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fr-FR" smtClean="0"/>
              <a:t>Cliquez pour modifier le style du titre</a:t>
            </a:r>
            <a:endParaRPr lang="en-US"/>
          </a:p>
        </p:txBody>
      </p:sp>
      <p:sp>
        <p:nvSpPr>
          <p:cNvPr id="4" name="Espace réservé du texte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3" name="Espace réservé pour une imag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fr-FR" noProof="0" smtClean="0"/>
              <a:t>Cliquez sur l'icône pour ajouter une image</a:t>
            </a:r>
            <a:endParaRPr lang="en-US" noProof="0"/>
          </a:p>
        </p:txBody>
      </p:sp>
      <p:sp>
        <p:nvSpPr>
          <p:cNvPr id="7" name="Espace réservé de la date 4"/>
          <p:cNvSpPr>
            <a:spLocks noGrp="1"/>
          </p:cNvSpPr>
          <p:nvPr>
            <p:ph type="dt" sz="half" idx="10"/>
          </p:nvPr>
        </p:nvSpPr>
        <p:spPr/>
        <p:txBody>
          <a:bodyPr/>
          <a:lstStyle>
            <a:lvl1pPr>
              <a:defRPr/>
            </a:lvl1pPr>
            <a:extLst/>
          </a:lstStyle>
          <a:p>
            <a:pPr>
              <a:defRPr/>
            </a:pPr>
            <a:fld id="{57573D32-0FA0-46C7-9AC2-9AC9FC29CD63}" type="datetimeFigureOut">
              <a:rPr lang="en-US"/>
              <a:pPr>
                <a:defRPr/>
              </a:pPr>
              <a:t>11/21/2011</a:t>
            </a:fld>
            <a:endParaRPr lang="en-US"/>
          </a:p>
        </p:txBody>
      </p:sp>
      <p:sp>
        <p:nvSpPr>
          <p:cNvPr id="8" name="Espace réservé du pied de page 5"/>
          <p:cNvSpPr>
            <a:spLocks noGrp="1"/>
          </p:cNvSpPr>
          <p:nvPr>
            <p:ph type="ftr" sz="quarter" idx="11"/>
          </p:nvPr>
        </p:nvSpPr>
        <p:spPr/>
        <p:txBody>
          <a:bodyPr/>
          <a:lstStyle>
            <a:lvl1pPr>
              <a:defRPr/>
            </a:lvl1pPr>
            <a:extLst/>
          </a:lstStyle>
          <a:p>
            <a:pPr>
              <a:defRPr/>
            </a:pPr>
            <a:endParaRPr lang="en-US"/>
          </a:p>
        </p:txBody>
      </p:sp>
      <p:sp>
        <p:nvSpPr>
          <p:cNvPr id="9" name="Espace réservé du numéro de diapositive 6"/>
          <p:cNvSpPr>
            <a:spLocks noGrp="1"/>
          </p:cNvSpPr>
          <p:nvPr>
            <p:ph type="sldNum" sz="quarter" idx="12"/>
          </p:nvPr>
        </p:nvSpPr>
        <p:spPr/>
        <p:txBody>
          <a:bodyPr/>
          <a:lstStyle>
            <a:lvl1pPr>
              <a:defRPr/>
            </a:lvl1pPr>
            <a:extLst/>
          </a:lstStyle>
          <a:p>
            <a:pPr>
              <a:defRPr/>
            </a:pPr>
            <a:fld id="{7269BF15-ED5D-4A2F-A8F8-2D5612C72748}"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à coins arrondis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ectangle à coins arrondi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Espace réservé du titre 12"/>
          <p:cNvSpPr>
            <a:spLocks noGrp="1"/>
          </p:cNvSpPr>
          <p:nvPr>
            <p:ph type="title"/>
          </p:nvPr>
        </p:nvSpPr>
        <p:spPr>
          <a:xfrm>
            <a:off x="503238" y="4986338"/>
            <a:ext cx="8183562" cy="1050925"/>
          </a:xfrm>
          <a:prstGeom prst="rect">
            <a:avLst/>
          </a:prstGeom>
        </p:spPr>
        <p:txBody>
          <a:bodyPr vert="horz" anchor="b">
            <a:normAutofit/>
          </a:bodyPr>
          <a:lstStyle>
            <a:extLst/>
          </a:lstStyle>
          <a:p>
            <a:r>
              <a:rPr lang="fr-FR" smtClean="0"/>
              <a:t>Cliquez pour modifier le style du titre</a:t>
            </a:r>
            <a:endParaRPr lang="en-US"/>
          </a:p>
        </p:txBody>
      </p:sp>
      <p:sp>
        <p:nvSpPr>
          <p:cNvPr id="1031" name="Espace réservé du texte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25" name="Espace réservé de la date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5336466E-710B-47F4-A658-325ECCF8E768}" type="datetimeFigureOut">
              <a:rPr lang="en-US"/>
              <a:pPr>
                <a:defRPr/>
              </a:pPr>
              <a:t>11/21/2011</a:t>
            </a:fld>
            <a:endParaRPr lang="en-US"/>
          </a:p>
        </p:txBody>
      </p:sp>
      <p:sp>
        <p:nvSpPr>
          <p:cNvPr id="18" name="Espace réservé du pied de page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en-US"/>
          </a:p>
        </p:txBody>
      </p:sp>
      <p:sp>
        <p:nvSpPr>
          <p:cNvPr id="5" name="Espace réservé du numéro de diapositive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E4419535-3755-4CAE-8902-4CAC8F48F556}"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65" r:id="rId2"/>
    <p:sldLayoutId id="2147483673" r:id="rId3"/>
    <p:sldLayoutId id="2147483666" r:id="rId4"/>
    <p:sldLayoutId id="2147483667" r:id="rId5"/>
    <p:sldLayoutId id="2147483668" r:id="rId6"/>
    <p:sldLayoutId id="2147483674" r:id="rId7"/>
    <p:sldLayoutId id="2147483669" r:id="rId8"/>
    <p:sldLayoutId id="2147483675" r:id="rId9"/>
    <p:sldLayoutId id="2147483670" r:id="rId10"/>
    <p:sldLayoutId id="2147483671" r:id="rId11"/>
  </p:sldLayoutIdLst>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www.cragsystems.co.uk/images/omg-sysml-logo.gi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cragsystems.co.uk/images/omg-sysml-logo.gif" TargetMode="External"/><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www.cragsystems.co.uk/images/omg-sysml-logo.gi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cragsystems.co.uk/images/omg-sysml-logo.gi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hyperlink" Target="http://www.cragsystems.co.uk/images/omg-sysml-logo.gif"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hyperlink" Target="http://www.cragsystems.co.uk/images/omg-sysml-logo.gi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www.cragsystems.co.uk/images/omg-sysml-logo.gif" TargetMode="External"/><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www.cragsystems.co.uk/images/omg-sysml-logo.gif"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www.cragsystems.co.uk/images/omg-sysml-logo.gif" TargetMode="External"/><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hyperlink" Target="http://www.cragsystems.co.uk/images/omg-sysml-logo.gi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jpeg"/><Relationship Id="rId5" Type="http://schemas.openxmlformats.org/officeDocument/2006/relationships/image" Target="../media/image6.png"/><Relationship Id="rId10" Type="http://schemas.openxmlformats.org/officeDocument/2006/relationships/hyperlink" Target="http://www.cragsystems.co.uk/images/omg-sysml-logo.gif" TargetMode="External"/><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cragsystems.co.uk/images/omg-sysml-logo.gif"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hyperlink" Target="http://www.cragsystems.co.uk/images/omg-sysml-logo.gif" TargetMode="External"/><Relationship Id="rId7" Type="http://schemas.openxmlformats.org/officeDocument/2006/relationships/image" Target="../media/image38.png"/><Relationship Id="rId12"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5.png"/><Relationship Id="rId15" Type="http://schemas.openxmlformats.org/officeDocument/2006/relationships/image" Target="../media/image46.png"/><Relationship Id="rId10" Type="http://schemas.openxmlformats.org/officeDocument/2006/relationships/image" Target="../media/image41.jpeg"/><Relationship Id="rId4" Type="http://schemas.openxmlformats.org/officeDocument/2006/relationships/image" Target="../media/image11.jpeg"/><Relationship Id="rId9" Type="http://schemas.openxmlformats.org/officeDocument/2006/relationships/image" Target="../media/image40.png"/><Relationship Id="rId14" Type="http://schemas.openxmlformats.org/officeDocument/2006/relationships/image" Target="../media/image4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cragsystems.co.uk/images/omg-sysml-logo.gif" TargetMode="Externa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cragsystems.co.uk/images/omg-sysml-logo.gif"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www.cragsystems.co.uk/images/omg-sysml-logo.gi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cragsystems.co.uk/images/omg-sysml-logo.gi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cragsystems.co.uk/images/omg-sysml-logo.gi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cragsystems.co.uk/images/omg-sysml-logo.gi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22313" y="1820863"/>
            <a:ext cx="7772400" cy="1828800"/>
          </a:xfrm>
        </p:spPr>
        <p:txBody>
          <a:bodyPr/>
          <a:lstStyle/>
          <a:p>
            <a:pPr eaLnBrk="1" fontAlgn="auto" hangingPunct="1">
              <a:spcAft>
                <a:spcPts val="0"/>
              </a:spcAft>
              <a:defRPr/>
            </a:pPr>
            <a:r>
              <a:rPr lang="fr-FR" dirty="0" smtClean="0"/>
              <a:t>Introduction à </a:t>
            </a:r>
            <a:r>
              <a:rPr lang="fr-FR" dirty="0" err="1" smtClean="0"/>
              <a:t>SysML</a:t>
            </a:r>
            <a:endParaRPr lang="fr-FR" dirty="0"/>
          </a:p>
        </p:txBody>
      </p:sp>
      <p:sp>
        <p:nvSpPr>
          <p:cNvPr id="3" name="Sous-titre 2"/>
          <p:cNvSpPr>
            <a:spLocks noGrp="1"/>
          </p:cNvSpPr>
          <p:nvPr>
            <p:ph type="subTitle" idx="1"/>
          </p:nvPr>
        </p:nvSpPr>
        <p:spPr>
          <a:xfrm>
            <a:off x="722313" y="3684588"/>
            <a:ext cx="7772400" cy="914400"/>
          </a:xfrm>
        </p:spPr>
        <p:txBody>
          <a:bodyPr>
            <a:normAutofit/>
          </a:bodyPr>
          <a:lstStyle/>
          <a:p>
            <a:pPr eaLnBrk="1" fontAlgn="auto" hangingPunct="1">
              <a:spcAft>
                <a:spcPts val="0"/>
              </a:spcAft>
              <a:buFont typeface="Wingdings 2"/>
              <a:buNone/>
              <a:defRPr/>
            </a:pPr>
            <a:r>
              <a:rPr lang="fr-FR" dirty="0" smtClean="0"/>
              <a:t>Langage de modélisation graphique de système</a:t>
            </a:r>
            <a:endParaRPr lang="fr-FR" dirty="0"/>
          </a:p>
        </p:txBody>
      </p:sp>
      <p:pic>
        <p:nvPicPr>
          <p:cNvPr id="14340" name="Picture 4" descr="OMG-SysML-final-sm-c"/>
          <p:cNvPicPr>
            <a:picLocks noChangeAspect="1" noChangeArrowheads="1"/>
          </p:cNvPicPr>
          <p:nvPr/>
        </p:nvPicPr>
        <p:blipFill>
          <a:blip r:embed="rId2" cstate="print"/>
          <a:srcRect/>
          <a:stretch>
            <a:fillRect/>
          </a:stretch>
        </p:blipFill>
        <p:spPr bwMode="auto">
          <a:xfrm>
            <a:off x="684213" y="765175"/>
            <a:ext cx="2447925" cy="1530350"/>
          </a:xfrm>
          <a:prstGeom prst="rect">
            <a:avLst/>
          </a:prstGeom>
          <a:noFill/>
          <a:ln w="9525">
            <a:noFill/>
            <a:miter lim="800000"/>
            <a:headEnd/>
            <a:tailEnd/>
          </a:ln>
        </p:spPr>
      </p:pic>
      <p:sp>
        <p:nvSpPr>
          <p:cNvPr id="14341" name="ZoneTexte 5"/>
          <p:cNvSpPr txBox="1">
            <a:spLocks noChangeArrowheads="1"/>
          </p:cNvSpPr>
          <p:nvPr/>
        </p:nvSpPr>
        <p:spPr bwMode="auto">
          <a:xfrm>
            <a:off x="395288" y="5157788"/>
            <a:ext cx="6143625" cy="1200150"/>
          </a:xfrm>
          <a:prstGeom prst="rect">
            <a:avLst/>
          </a:prstGeom>
          <a:noFill/>
          <a:ln w="9525">
            <a:noFill/>
            <a:miter lim="800000"/>
            <a:headEnd/>
            <a:tailEnd/>
          </a:ln>
        </p:spPr>
        <p:txBody>
          <a:bodyPr>
            <a:spAutoFit/>
          </a:bodyPr>
          <a:lstStyle/>
          <a:p>
            <a:r>
              <a:rPr lang="fr-FR" sz="1200" i="1">
                <a:latin typeface="Verdana" pitchFamily="34" charset="0"/>
              </a:rPr>
              <a:t>Fabrice CLAUDE</a:t>
            </a:r>
          </a:p>
          <a:p>
            <a:r>
              <a:rPr lang="fr-FR" sz="1200" i="1">
                <a:latin typeface="Verdana" pitchFamily="34" charset="0"/>
              </a:rPr>
              <a:t>Olivier COMMENGE</a:t>
            </a:r>
          </a:p>
          <a:p>
            <a:r>
              <a:rPr lang="fr-FR" sz="1200" i="1">
                <a:latin typeface="Verdana" pitchFamily="34" charset="0"/>
              </a:rPr>
              <a:t>Benoit DONY</a:t>
            </a:r>
          </a:p>
          <a:p>
            <a:r>
              <a:rPr lang="fr-FR" sz="1200" i="1">
                <a:latin typeface="Verdana" pitchFamily="34" charset="0"/>
              </a:rPr>
              <a:t>Jean-Paul KREBS</a:t>
            </a:r>
          </a:p>
          <a:p>
            <a:r>
              <a:rPr lang="fr-FR" sz="1200" i="1">
                <a:latin typeface="Verdana" pitchFamily="34" charset="0"/>
              </a:rPr>
              <a:t>Yann LE GALLOU</a:t>
            </a:r>
          </a:p>
          <a:p>
            <a:r>
              <a:rPr lang="fr-FR" sz="1200" i="1">
                <a:latin typeface="Verdana" pitchFamily="34" charset="0"/>
              </a:rPr>
              <a:t>Baudouin MARTIN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7" name="Picture 7" descr="Balance Halo1"/>
          <p:cNvPicPr>
            <a:picLocks noChangeAspect="1" noChangeArrowheads="1"/>
          </p:cNvPicPr>
          <p:nvPr/>
        </p:nvPicPr>
        <p:blipFill>
          <a:blip r:embed="rId3" cstate="print"/>
          <a:srcRect/>
          <a:stretch>
            <a:fillRect/>
          </a:stretch>
        </p:blipFill>
        <p:spPr bwMode="auto">
          <a:xfrm>
            <a:off x="3995738" y="836613"/>
            <a:ext cx="4108450" cy="5688012"/>
          </a:xfrm>
          <a:prstGeom prst="rect">
            <a:avLst/>
          </a:prstGeom>
          <a:noFill/>
        </p:spPr>
      </p:pic>
      <p:sp>
        <p:nvSpPr>
          <p:cNvPr id="22" name="ZoneTexte 21"/>
          <p:cNvSpPr txBox="1"/>
          <p:nvPr/>
        </p:nvSpPr>
        <p:spPr>
          <a:xfrm>
            <a:off x="395288" y="404813"/>
            <a:ext cx="8353425" cy="461962"/>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fr-FR" sz="2400" dirty="0">
                <a:latin typeface="+mn-lt"/>
                <a:cs typeface="+mn-cs"/>
              </a:rPr>
              <a:t>Le diagramme de contexte</a:t>
            </a:r>
          </a:p>
        </p:txBody>
      </p:sp>
      <p:pic>
        <p:nvPicPr>
          <p:cNvPr id="25603" name="Picture 2" descr="Afficher l'image en taille réelle">
            <a:hlinkClick r:id="rId4"/>
          </p:cNvPr>
          <p:cNvPicPr>
            <a:picLocks noChangeAspect="1" noChangeArrowheads="1"/>
          </p:cNvPicPr>
          <p:nvPr/>
        </p:nvPicPr>
        <p:blipFill>
          <a:blip r:embed="rId5" cstate="print"/>
          <a:srcRect/>
          <a:stretch>
            <a:fillRect/>
          </a:stretch>
        </p:blipFill>
        <p:spPr bwMode="auto">
          <a:xfrm>
            <a:off x="8101013" y="404813"/>
            <a:ext cx="666750" cy="695325"/>
          </a:xfrm>
          <a:prstGeom prst="rect">
            <a:avLst/>
          </a:prstGeom>
          <a:noFill/>
          <a:ln w="9525">
            <a:noFill/>
            <a:miter lim="800000"/>
            <a:headEnd/>
            <a:tailEnd/>
          </a:ln>
        </p:spPr>
      </p:pic>
      <p:sp>
        <p:nvSpPr>
          <p:cNvPr id="25604" name="ZoneTexte 6"/>
          <p:cNvSpPr txBox="1">
            <a:spLocks noChangeArrowheads="1"/>
          </p:cNvSpPr>
          <p:nvPr/>
        </p:nvSpPr>
        <p:spPr bwMode="auto">
          <a:xfrm>
            <a:off x="428625" y="1071563"/>
            <a:ext cx="5222875" cy="2031325"/>
          </a:xfrm>
          <a:prstGeom prst="rect">
            <a:avLst/>
          </a:prstGeom>
          <a:noFill/>
          <a:ln w="9525">
            <a:noFill/>
            <a:miter lim="800000"/>
            <a:headEnd/>
            <a:tailEnd/>
          </a:ln>
        </p:spPr>
        <p:txBody>
          <a:bodyPr>
            <a:spAutoFit/>
          </a:bodyPr>
          <a:lstStyle/>
          <a:p>
            <a:r>
              <a:rPr lang="fr-FR" dirty="0">
                <a:latin typeface="Verdana" pitchFamily="34" charset="0"/>
              </a:rPr>
              <a:t>Le diagramme de </a:t>
            </a:r>
            <a:r>
              <a:rPr lang="fr-FR" dirty="0" smtClean="0">
                <a:latin typeface="Verdana" pitchFamily="34" charset="0"/>
              </a:rPr>
              <a:t>contexte exprime l’environnement du système dans une situation donnée. </a:t>
            </a:r>
          </a:p>
          <a:p>
            <a:r>
              <a:rPr lang="fr-FR" dirty="0" smtClean="0">
                <a:latin typeface="Verdana" pitchFamily="34" charset="0"/>
              </a:rPr>
              <a:t>Il peut se préparer sous forme de carte mentale pour ensuite </a:t>
            </a:r>
            <a:r>
              <a:rPr lang="fr-FR" smtClean="0">
                <a:latin typeface="Verdana" pitchFamily="34" charset="0"/>
              </a:rPr>
              <a:t>être modélisé </a:t>
            </a:r>
            <a:r>
              <a:rPr lang="fr-FR" dirty="0" smtClean="0">
                <a:latin typeface="Verdana" pitchFamily="34" charset="0"/>
              </a:rPr>
              <a:t>à l’aide d’un </a:t>
            </a:r>
            <a:r>
              <a:rPr lang="fr-FR" dirty="0">
                <a:latin typeface="Verdana" pitchFamily="34" charset="0"/>
              </a:rPr>
              <a:t>diagramme de définition de bloc (</a:t>
            </a:r>
            <a:r>
              <a:rPr lang="fr-FR" dirty="0" err="1" smtClean="0">
                <a:latin typeface="Verdana" pitchFamily="34" charset="0"/>
              </a:rPr>
              <a:t>bdd</a:t>
            </a:r>
            <a:r>
              <a:rPr lang="fr-FR" dirty="0" smtClean="0">
                <a:latin typeface="Verdana" pitchFamily="34" charset="0"/>
              </a:rPr>
              <a:t>) ou de bloc interne (</a:t>
            </a:r>
            <a:r>
              <a:rPr lang="fr-FR" dirty="0" err="1" smtClean="0">
                <a:latin typeface="Verdana" pitchFamily="34" charset="0"/>
              </a:rPr>
              <a:t>ibd</a:t>
            </a:r>
            <a:r>
              <a:rPr lang="fr-FR" dirty="0" smtClean="0">
                <a:latin typeface="Verdana" pitchFamily="34" charset="0"/>
              </a:rPr>
              <a:t>).</a:t>
            </a:r>
            <a:endParaRPr lang="fr-FR" dirty="0">
              <a:latin typeface="Verdana" pitchFamily="34" charset="0"/>
            </a:endParaRPr>
          </a:p>
        </p:txBody>
      </p:sp>
      <p:sp>
        <p:nvSpPr>
          <p:cNvPr id="25605" name="ZoneTexte 10"/>
          <p:cNvSpPr txBox="1">
            <a:spLocks noChangeArrowheads="1"/>
          </p:cNvSpPr>
          <p:nvPr/>
        </p:nvSpPr>
        <p:spPr bwMode="auto">
          <a:xfrm>
            <a:off x="468313" y="5876925"/>
            <a:ext cx="5183187" cy="366713"/>
          </a:xfrm>
          <a:prstGeom prst="rect">
            <a:avLst/>
          </a:prstGeom>
          <a:noFill/>
          <a:ln w="9525">
            <a:noFill/>
            <a:miter lim="800000"/>
            <a:headEnd/>
            <a:tailEnd/>
          </a:ln>
        </p:spPr>
        <p:txBody>
          <a:bodyPr>
            <a:spAutoFit/>
          </a:bodyPr>
          <a:lstStyle/>
          <a:p>
            <a:r>
              <a:rPr lang="fr-FR" u="sng">
                <a:latin typeface="Verdana" pitchFamily="34" charset="0"/>
              </a:rPr>
              <a:t>Contexte du système en phase d’utilisation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395288" y="404813"/>
            <a:ext cx="8353425" cy="461962"/>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fr-FR" sz="2400" dirty="0">
                <a:latin typeface="+mn-lt"/>
                <a:cs typeface="+mn-cs"/>
              </a:rPr>
              <a:t>Le diagramme de contexte</a:t>
            </a:r>
          </a:p>
        </p:txBody>
      </p:sp>
      <p:pic>
        <p:nvPicPr>
          <p:cNvPr id="25603" name="Picture 2" descr="Afficher l'image en taille réelle">
            <a:hlinkClick r:id="rId3"/>
          </p:cNvPr>
          <p:cNvPicPr>
            <a:picLocks noChangeAspect="1" noChangeArrowheads="1"/>
          </p:cNvPicPr>
          <p:nvPr/>
        </p:nvPicPr>
        <p:blipFill>
          <a:blip r:embed="rId4" cstate="print"/>
          <a:srcRect/>
          <a:stretch>
            <a:fillRect/>
          </a:stretch>
        </p:blipFill>
        <p:spPr bwMode="auto">
          <a:xfrm>
            <a:off x="8101013" y="404813"/>
            <a:ext cx="666750" cy="695325"/>
          </a:xfrm>
          <a:prstGeom prst="rect">
            <a:avLst/>
          </a:prstGeom>
          <a:noFill/>
          <a:ln w="9525">
            <a:noFill/>
            <a:miter lim="800000"/>
            <a:headEnd/>
            <a:tailEnd/>
          </a:ln>
        </p:spPr>
      </p:pic>
      <p:sp>
        <p:nvSpPr>
          <p:cNvPr id="25605" name="ZoneTexte 10"/>
          <p:cNvSpPr txBox="1">
            <a:spLocks noChangeArrowheads="1"/>
          </p:cNvSpPr>
          <p:nvPr/>
        </p:nvSpPr>
        <p:spPr bwMode="auto">
          <a:xfrm>
            <a:off x="467544" y="6021288"/>
            <a:ext cx="5831879" cy="369332"/>
          </a:xfrm>
          <a:prstGeom prst="rect">
            <a:avLst/>
          </a:prstGeom>
          <a:noFill/>
          <a:ln w="9525">
            <a:noFill/>
            <a:miter lim="800000"/>
            <a:headEnd/>
            <a:tailEnd/>
          </a:ln>
        </p:spPr>
        <p:txBody>
          <a:bodyPr wrap="square">
            <a:spAutoFit/>
          </a:bodyPr>
          <a:lstStyle/>
          <a:p>
            <a:r>
              <a:rPr lang="fr-FR" u="sng" dirty="0" smtClean="0">
                <a:latin typeface="Verdana" pitchFamily="34" charset="0"/>
              </a:rPr>
              <a:t>Outil </a:t>
            </a:r>
            <a:r>
              <a:rPr lang="fr-FR" u="sng" dirty="0" err="1" smtClean="0">
                <a:latin typeface="Verdana" pitchFamily="34" charset="0"/>
              </a:rPr>
              <a:t>SysML</a:t>
            </a:r>
            <a:r>
              <a:rPr lang="fr-FR" u="sng" dirty="0" smtClean="0">
                <a:latin typeface="Verdana" pitchFamily="34" charset="0"/>
              </a:rPr>
              <a:t> pour la description de contexte</a:t>
            </a:r>
            <a:endParaRPr lang="fr-FR" u="sng" dirty="0">
              <a:latin typeface="Verdana" pitchFamily="34" charset="0"/>
            </a:endParaRPr>
          </a:p>
        </p:txBody>
      </p:sp>
      <p:pic>
        <p:nvPicPr>
          <p:cNvPr id="1026" name="Picture 2"/>
          <p:cNvPicPr>
            <a:picLocks noChangeAspect="1" noChangeArrowheads="1"/>
          </p:cNvPicPr>
          <p:nvPr/>
        </p:nvPicPr>
        <p:blipFill>
          <a:blip r:embed="rId5" cstate="print"/>
          <a:srcRect/>
          <a:stretch>
            <a:fillRect/>
          </a:stretch>
        </p:blipFill>
        <p:spPr bwMode="auto">
          <a:xfrm>
            <a:off x="467544" y="1387031"/>
            <a:ext cx="4176464" cy="2337087"/>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683568" y="3717032"/>
            <a:ext cx="3676285" cy="2160240"/>
          </a:xfrm>
          <a:prstGeom prst="rect">
            <a:avLst/>
          </a:prstGeom>
          <a:noFill/>
          <a:ln w="9525">
            <a:noFill/>
            <a:miter lim="800000"/>
            <a:headEnd/>
            <a:tailEnd/>
          </a:ln>
        </p:spPr>
      </p:pic>
      <p:sp>
        <p:nvSpPr>
          <p:cNvPr id="8" name="Espace réservé du contenu 7"/>
          <p:cNvSpPr>
            <a:spLocks noGrp="1"/>
          </p:cNvSpPr>
          <p:nvPr>
            <p:ph sz="half" idx="1"/>
          </p:nvPr>
        </p:nvSpPr>
        <p:spPr>
          <a:xfrm>
            <a:off x="611560" y="908720"/>
            <a:ext cx="2808312" cy="720080"/>
          </a:xfrm>
        </p:spPr>
        <p:style>
          <a:lnRef idx="1">
            <a:schemeClr val="accent1"/>
          </a:lnRef>
          <a:fillRef idx="2">
            <a:schemeClr val="accent1"/>
          </a:fillRef>
          <a:effectRef idx="1">
            <a:schemeClr val="accent1"/>
          </a:effectRef>
          <a:fontRef idx="minor">
            <a:schemeClr val="dk1"/>
          </a:fontRef>
        </p:style>
        <p:txBody>
          <a:bodyPr/>
          <a:lstStyle/>
          <a:p>
            <a:pPr marL="0" algn="ctr">
              <a:spcBef>
                <a:spcPts val="0"/>
              </a:spcBef>
              <a:buNone/>
            </a:pPr>
            <a:r>
              <a:rPr lang="fr-FR" sz="1800" dirty="0" smtClean="0"/>
              <a:t>La composition du contexte étudié (</a:t>
            </a:r>
            <a:r>
              <a:rPr lang="fr-FR" sz="1800" dirty="0" err="1" smtClean="0"/>
              <a:t>bdd</a:t>
            </a:r>
            <a:r>
              <a:rPr lang="fr-FR" sz="1800" dirty="0" smtClean="0"/>
              <a:t>)</a:t>
            </a:r>
          </a:p>
        </p:txBody>
      </p:sp>
      <p:pic>
        <p:nvPicPr>
          <p:cNvPr id="2" name="Picture 2"/>
          <p:cNvPicPr>
            <a:picLocks noChangeAspect="1" noChangeArrowheads="1"/>
          </p:cNvPicPr>
          <p:nvPr/>
        </p:nvPicPr>
        <p:blipFill>
          <a:blip r:embed="rId7" cstate="print"/>
          <a:srcRect/>
          <a:stretch>
            <a:fillRect/>
          </a:stretch>
        </p:blipFill>
        <p:spPr bwMode="auto">
          <a:xfrm>
            <a:off x="4067944" y="2204864"/>
            <a:ext cx="4896544" cy="2713125"/>
          </a:xfrm>
          <a:prstGeom prst="rect">
            <a:avLst/>
          </a:prstGeom>
          <a:noFill/>
          <a:ln w="9525">
            <a:noFill/>
            <a:miter lim="800000"/>
            <a:headEnd/>
            <a:tailEnd/>
          </a:ln>
        </p:spPr>
      </p:pic>
      <p:sp>
        <p:nvSpPr>
          <p:cNvPr id="10" name="Espace réservé du contenu 7"/>
          <p:cNvSpPr>
            <a:spLocks noGrp="1"/>
          </p:cNvSpPr>
          <p:nvPr>
            <p:ph sz="half" idx="1"/>
          </p:nvPr>
        </p:nvSpPr>
        <p:spPr>
          <a:xfrm>
            <a:off x="3491880" y="5157192"/>
            <a:ext cx="3672408" cy="936104"/>
          </a:xfrm>
        </p:spPr>
        <p:style>
          <a:lnRef idx="1">
            <a:schemeClr val="accent1"/>
          </a:lnRef>
          <a:fillRef idx="2">
            <a:schemeClr val="accent1"/>
          </a:fillRef>
          <a:effectRef idx="1">
            <a:schemeClr val="accent1"/>
          </a:effectRef>
          <a:fontRef idx="minor">
            <a:schemeClr val="dk1"/>
          </a:fontRef>
        </p:style>
        <p:txBody>
          <a:bodyPr/>
          <a:lstStyle/>
          <a:p>
            <a:pPr marL="0" algn="ctr">
              <a:spcBef>
                <a:spcPts val="0"/>
              </a:spcBef>
              <a:buNone/>
            </a:pPr>
            <a:r>
              <a:rPr lang="fr-FR" sz="1800" dirty="0" smtClean="0"/>
              <a:t>Les relations avec les éléments externes dans le contexte étudié (</a:t>
            </a:r>
            <a:r>
              <a:rPr lang="fr-FR" sz="1800" dirty="0" err="1" smtClean="0"/>
              <a:t>bdd</a:t>
            </a:r>
            <a:r>
              <a:rPr lang="fr-FR" sz="1800" dirty="0" smtClean="0"/>
              <a:t>)</a:t>
            </a:r>
            <a:endParaRPr lang="fr-FR" sz="1800" dirty="0"/>
          </a:p>
        </p:txBody>
      </p:sp>
      <p:sp>
        <p:nvSpPr>
          <p:cNvPr id="11" name="Espace réservé du contenu 7"/>
          <p:cNvSpPr>
            <a:spLocks noGrp="1"/>
          </p:cNvSpPr>
          <p:nvPr>
            <p:ph sz="half" idx="1"/>
          </p:nvPr>
        </p:nvSpPr>
        <p:spPr>
          <a:xfrm>
            <a:off x="5436096" y="1412776"/>
            <a:ext cx="3168352" cy="936104"/>
          </a:xfrm>
        </p:spPr>
        <p:style>
          <a:lnRef idx="1">
            <a:schemeClr val="accent1"/>
          </a:lnRef>
          <a:fillRef idx="2">
            <a:schemeClr val="accent1"/>
          </a:fillRef>
          <a:effectRef idx="1">
            <a:schemeClr val="accent1"/>
          </a:effectRef>
          <a:fontRef idx="minor">
            <a:schemeClr val="dk1"/>
          </a:fontRef>
        </p:style>
        <p:txBody>
          <a:bodyPr/>
          <a:lstStyle/>
          <a:p>
            <a:pPr marL="0" algn="ctr">
              <a:spcBef>
                <a:spcPts val="0"/>
              </a:spcBef>
              <a:buNone/>
            </a:pPr>
            <a:r>
              <a:rPr lang="fr-FR" sz="1800" dirty="0" smtClean="0"/>
              <a:t>Les échanges avec les éléments externes dans le contexte étudié (</a:t>
            </a:r>
            <a:r>
              <a:rPr lang="fr-FR" sz="1800" dirty="0" err="1" smtClean="0"/>
              <a:t>ibd</a:t>
            </a:r>
            <a:r>
              <a:rPr lang="fr-FR" sz="1800" dirty="0" smtClean="0"/>
              <a:t>)</a:t>
            </a:r>
            <a:endParaRPr lang="fr-FR"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Balance Halo"/>
          <p:cNvPicPr>
            <a:picLocks noChangeAspect="1" noChangeArrowheads="1"/>
          </p:cNvPicPr>
          <p:nvPr/>
        </p:nvPicPr>
        <p:blipFill>
          <a:blip r:embed="rId3" cstate="print"/>
          <a:srcRect t="48802" r="1076"/>
          <a:stretch>
            <a:fillRect/>
          </a:stretch>
        </p:blipFill>
        <p:spPr bwMode="auto">
          <a:xfrm>
            <a:off x="755576" y="2132856"/>
            <a:ext cx="8099264" cy="4248472"/>
          </a:xfrm>
          <a:prstGeom prst="rect">
            <a:avLst/>
          </a:prstGeom>
          <a:noFill/>
        </p:spPr>
      </p:pic>
      <p:sp>
        <p:nvSpPr>
          <p:cNvPr id="22" name="ZoneTexte 21"/>
          <p:cNvSpPr txBox="1"/>
          <p:nvPr/>
        </p:nvSpPr>
        <p:spPr>
          <a:xfrm>
            <a:off x="395288" y="404813"/>
            <a:ext cx="8353425" cy="461962"/>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fr-FR" sz="2400" dirty="0">
                <a:latin typeface="+mn-lt"/>
                <a:cs typeface="+mn-cs"/>
              </a:rPr>
              <a:t>Prise en compte du cycle de vie</a:t>
            </a:r>
          </a:p>
        </p:txBody>
      </p:sp>
      <p:pic>
        <p:nvPicPr>
          <p:cNvPr id="27650" name="Picture 2" descr="Afficher l'image en taille réelle">
            <a:hlinkClick r:id="rId4"/>
          </p:cNvPr>
          <p:cNvPicPr>
            <a:picLocks noChangeAspect="1" noChangeArrowheads="1"/>
          </p:cNvPicPr>
          <p:nvPr/>
        </p:nvPicPr>
        <p:blipFill>
          <a:blip r:embed="rId5" cstate="print"/>
          <a:srcRect/>
          <a:stretch>
            <a:fillRect/>
          </a:stretch>
        </p:blipFill>
        <p:spPr bwMode="auto">
          <a:xfrm>
            <a:off x="8101013" y="404813"/>
            <a:ext cx="666750" cy="695325"/>
          </a:xfrm>
          <a:prstGeom prst="rect">
            <a:avLst/>
          </a:prstGeom>
          <a:noFill/>
          <a:ln w="9525">
            <a:noFill/>
            <a:miter lim="800000"/>
            <a:headEnd/>
            <a:tailEnd/>
          </a:ln>
        </p:spPr>
      </p:pic>
      <p:sp>
        <p:nvSpPr>
          <p:cNvPr id="27651" name="ZoneTexte 6"/>
          <p:cNvSpPr txBox="1">
            <a:spLocks noChangeArrowheads="1"/>
          </p:cNvSpPr>
          <p:nvPr/>
        </p:nvSpPr>
        <p:spPr bwMode="auto">
          <a:xfrm>
            <a:off x="428625" y="1071563"/>
            <a:ext cx="5438775" cy="915987"/>
          </a:xfrm>
          <a:prstGeom prst="rect">
            <a:avLst/>
          </a:prstGeom>
          <a:noFill/>
          <a:ln w="9525">
            <a:noFill/>
            <a:miter lim="800000"/>
            <a:headEnd/>
            <a:tailEnd/>
          </a:ln>
        </p:spPr>
        <p:txBody>
          <a:bodyPr>
            <a:spAutoFit/>
          </a:bodyPr>
          <a:lstStyle/>
          <a:p>
            <a:pPr algn="dist"/>
            <a:r>
              <a:rPr lang="fr-FR">
                <a:latin typeface="Verdana" pitchFamily="34" charset="0"/>
              </a:rPr>
              <a:t>Au cours de sa vie, le système peut évoluer dans différents environnements. (par exemple les phases de son cycle de vie)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395288" y="404813"/>
            <a:ext cx="8353425" cy="461962"/>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fr-FR" sz="2400" dirty="0">
                <a:latin typeface="+mn-lt"/>
                <a:cs typeface="+mn-cs"/>
              </a:rPr>
              <a:t>Le diagramme d’exigences</a:t>
            </a:r>
          </a:p>
        </p:txBody>
      </p:sp>
      <p:pic>
        <p:nvPicPr>
          <p:cNvPr id="31746" name="Picture 2" descr="Afficher l'image en taille réelle">
            <a:hlinkClick r:id="rId3"/>
          </p:cNvPr>
          <p:cNvPicPr>
            <a:picLocks noChangeAspect="1" noChangeArrowheads="1"/>
          </p:cNvPicPr>
          <p:nvPr/>
        </p:nvPicPr>
        <p:blipFill>
          <a:blip r:embed="rId4" cstate="print"/>
          <a:srcRect/>
          <a:stretch>
            <a:fillRect/>
          </a:stretch>
        </p:blipFill>
        <p:spPr bwMode="auto">
          <a:xfrm>
            <a:off x="8101013" y="404813"/>
            <a:ext cx="666750" cy="695325"/>
          </a:xfrm>
          <a:prstGeom prst="rect">
            <a:avLst/>
          </a:prstGeom>
          <a:noFill/>
          <a:ln w="9525">
            <a:noFill/>
            <a:miter lim="800000"/>
            <a:headEnd/>
            <a:tailEnd/>
          </a:ln>
        </p:spPr>
      </p:pic>
      <p:sp>
        <p:nvSpPr>
          <p:cNvPr id="31747" name="ZoneTexte 6"/>
          <p:cNvSpPr txBox="1">
            <a:spLocks noChangeArrowheads="1"/>
          </p:cNvSpPr>
          <p:nvPr/>
        </p:nvSpPr>
        <p:spPr bwMode="auto">
          <a:xfrm>
            <a:off x="428625" y="1071563"/>
            <a:ext cx="7715250" cy="1477962"/>
          </a:xfrm>
          <a:prstGeom prst="rect">
            <a:avLst/>
          </a:prstGeom>
          <a:noFill/>
          <a:ln w="9525">
            <a:noFill/>
            <a:miter lim="800000"/>
            <a:headEnd/>
            <a:tailEnd/>
          </a:ln>
        </p:spPr>
        <p:txBody>
          <a:bodyPr>
            <a:spAutoFit/>
          </a:bodyPr>
          <a:lstStyle/>
          <a:p>
            <a:pPr>
              <a:buFont typeface="Arial" charset="0"/>
              <a:buChar char="•"/>
            </a:pPr>
            <a:r>
              <a:rPr lang="fr-FR" dirty="0">
                <a:latin typeface="Verdana" pitchFamily="34" charset="0"/>
              </a:rPr>
              <a:t>Il permet de représenter graphiquement les exigences </a:t>
            </a:r>
          </a:p>
          <a:p>
            <a:pPr>
              <a:buFont typeface="Arial" charset="0"/>
              <a:buChar char="•"/>
            </a:pPr>
            <a:r>
              <a:rPr lang="fr-FR" dirty="0">
                <a:latin typeface="Verdana" pitchFamily="34" charset="0"/>
              </a:rPr>
              <a:t>C’est une traduction du cahier des charges</a:t>
            </a:r>
          </a:p>
          <a:p>
            <a:pPr>
              <a:buFont typeface="Arial" charset="0"/>
              <a:buChar char="•"/>
            </a:pPr>
            <a:r>
              <a:rPr lang="fr-FR" dirty="0">
                <a:latin typeface="Verdana" pitchFamily="34" charset="0"/>
              </a:rPr>
              <a:t>Les exigences peuvent dépendre d’un contexte particulier</a:t>
            </a:r>
          </a:p>
          <a:p>
            <a:pPr>
              <a:buFont typeface="Arial" charset="0"/>
              <a:buChar char="•"/>
            </a:pPr>
            <a:r>
              <a:rPr lang="fr-FR" dirty="0">
                <a:latin typeface="Verdana" pitchFamily="34" charset="0"/>
              </a:rPr>
              <a:t>Pour répondre au cahier des charges, </a:t>
            </a:r>
            <a:r>
              <a:rPr lang="fr-FR" b="1" dirty="0">
                <a:latin typeface="Verdana" pitchFamily="34" charset="0"/>
              </a:rPr>
              <a:t>toutes les exigences </a:t>
            </a:r>
            <a:r>
              <a:rPr lang="fr-FR" dirty="0">
                <a:latin typeface="Verdana" pitchFamily="34" charset="0"/>
              </a:rPr>
              <a:t>doivent être satisfaites</a:t>
            </a:r>
          </a:p>
        </p:txBody>
      </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672" y="2488575"/>
            <a:ext cx="5904656" cy="399094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395288" y="404813"/>
            <a:ext cx="8353425" cy="461962"/>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fr-FR" sz="2400" dirty="0">
                <a:latin typeface="+mn-lt"/>
                <a:cs typeface="+mn-cs"/>
              </a:rPr>
              <a:t>Le diagramme des cas d’utilisation</a:t>
            </a:r>
          </a:p>
        </p:txBody>
      </p:sp>
      <p:pic>
        <p:nvPicPr>
          <p:cNvPr id="33794" name="Picture 2" descr="Afficher l'image en taille réelle">
            <a:hlinkClick r:id="rId3"/>
          </p:cNvPr>
          <p:cNvPicPr>
            <a:picLocks noChangeAspect="1" noChangeArrowheads="1"/>
          </p:cNvPicPr>
          <p:nvPr/>
        </p:nvPicPr>
        <p:blipFill>
          <a:blip r:embed="rId4" cstate="print"/>
          <a:srcRect/>
          <a:stretch>
            <a:fillRect/>
          </a:stretch>
        </p:blipFill>
        <p:spPr bwMode="auto">
          <a:xfrm>
            <a:off x="8101013" y="404813"/>
            <a:ext cx="666750" cy="695325"/>
          </a:xfrm>
          <a:prstGeom prst="rect">
            <a:avLst/>
          </a:prstGeom>
          <a:noFill/>
          <a:ln w="9525">
            <a:noFill/>
            <a:miter lim="800000"/>
            <a:headEnd/>
            <a:tailEnd/>
          </a:ln>
        </p:spPr>
      </p:pic>
      <p:sp>
        <p:nvSpPr>
          <p:cNvPr id="33795" name="ZoneTexte 6"/>
          <p:cNvSpPr txBox="1">
            <a:spLocks noChangeArrowheads="1"/>
          </p:cNvSpPr>
          <p:nvPr/>
        </p:nvSpPr>
        <p:spPr bwMode="auto">
          <a:xfrm>
            <a:off x="428625" y="1071563"/>
            <a:ext cx="7715250" cy="646112"/>
          </a:xfrm>
          <a:prstGeom prst="rect">
            <a:avLst/>
          </a:prstGeom>
          <a:noFill/>
          <a:ln w="9525">
            <a:noFill/>
            <a:miter lim="800000"/>
            <a:headEnd/>
            <a:tailEnd/>
          </a:ln>
        </p:spPr>
        <p:txBody>
          <a:bodyPr>
            <a:spAutoFit/>
          </a:bodyPr>
          <a:lstStyle/>
          <a:p>
            <a:r>
              <a:rPr lang="fr-FR" dirty="0">
                <a:latin typeface="Verdana" pitchFamily="34" charset="0"/>
              </a:rPr>
              <a:t>Il permet de représenter les fonctionnalités du système et les acteurs avec lesquels le système interagit.</a:t>
            </a:r>
          </a:p>
        </p:txBody>
      </p:sp>
      <p:sp>
        <p:nvSpPr>
          <p:cNvPr id="8" name="Arrondir un rectangle avec un coin diagonal 7"/>
          <p:cNvSpPr/>
          <p:nvPr/>
        </p:nvSpPr>
        <p:spPr>
          <a:xfrm rot="20408153">
            <a:off x="6970713" y="5414963"/>
            <a:ext cx="2089150" cy="863600"/>
          </a:xfrm>
          <a:prstGeom prst="round2DiagRect">
            <a:avLst/>
          </a:prstGeom>
          <a:solidFill>
            <a:schemeClr val="accent1">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fr-FR" dirty="0"/>
              <a:t>Comportement</a:t>
            </a:r>
          </a:p>
        </p:txBody>
      </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625" y="1689844"/>
            <a:ext cx="5559772" cy="4606668"/>
          </a:xfrm>
          <a:prstGeom prst="rect">
            <a:avLst/>
          </a:prstGeom>
        </p:spPr>
      </p:pic>
      <p:sp>
        <p:nvSpPr>
          <p:cNvPr id="9" name="ZoneTexte 6"/>
          <p:cNvSpPr txBox="1">
            <a:spLocks noChangeArrowheads="1"/>
          </p:cNvSpPr>
          <p:nvPr/>
        </p:nvSpPr>
        <p:spPr bwMode="auto">
          <a:xfrm>
            <a:off x="6116762" y="2276872"/>
            <a:ext cx="2605633" cy="2031325"/>
          </a:xfrm>
          <a:prstGeom prst="rect">
            <a:avLst/>
          </a:prstGeom>
          <a:noFill/>
          <a:ln w="9525">
            <a:noFill/>
            <a:miter lim="800000"/>
            <a:headEnd/>
            <a:tailEnd/>
          </a:ln>
        </p:spPr>
        <p:txBody>
          <a:bodyPr wrap="square">
            <a:spAutoFit/>
          </a:bodyPr>
          <a:lstStyle/>
          <a:p>
            <a:r>
              <a:rPr lang="fr-FR" dirty="0" smtClean="0">
                <a:latin typeface="Verdana" pitchFamily="34" charset="0"/>
              </a:rPr>
              <a:t>On retrouve à ce niveau des éléments de l’analyse fonctionnelle (fonction principale, fonction secondaire,…)</a:t>
            </a:r>
            <a:endParaRPr lang="fr-FR" dirty="0">
              <a:latin typeface="Verdan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395288" y="404813"/>
            <a:ext cx="8353425" cy="461962"/>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fr-FR" sz="2400" dirty="0">
                <a:latin typeface="+mn-lt"/>
                <a:cs typeface="+mn-cs"/>
              </a:rPr>
              <a:t>Le diagramme de séquence</a:t>
            </a:r>
          </a:p>
        </p:txBody>
      </p:sp>
      <p:pic>
        <p:nvPicPr>
          <p:cNvPr id="35842" name="Picture 2" descr="Afficher l'image en taille réelle">
            <a:hlinkClick r:id="rId3"/>
          </p:cNvPr>
          <p:cNvPicPr>
            <a:picLocks noChangeAspect="1" noChangeArrowheads="1"/>
          </p:cNvPicPr>
          <p:nvPr/>
        </p:nvPicPr>
        <p:blipFill>
          <a:blip r:embed="rId4" cstate="print"/>
          <a:srcRect/>
          <a:stretch>
            <a:fillRect/>
          </a:stretch>
        </p:blipFill>
        <p:spPr bwMode="auto">
          <a:xfrm>
            <a:off x="8101013" y="404813"/>
            <a:ext cx="666750" cy="695325"/>
          </a:xfrm>
          <a:prstGeom prst="rect">
            <a:avLst/>
          </a:prstGeom>
          <a:noFill/>
          <a:ln w="9525">
            <a:noFill/>
            <a:miter lim="800000"/>
            <a:headEnd/>
            <a:tailEnd/>
          </a:ln>
        </p:spPr>
      </p:pic>
      <p:sp>
        <p:nvSpPr>
          <p:cNvPr id="35843" name="ZoneTexte 6"/>
          <p:cNvSpPr txBox="1">
            <a:spLocks noChangeArrowheads="1"/>
          </p:cNvSpPr>
          <p:nvPr/>
        </p:nvSpPr>
        <p:spPr bwMode="auto">
          <a:xfrm>
            <a:off x="428625" y="1071563"/>
            <a:ext cx="7715250" cy="369887"/>
          </a:xfrm>
          <a:prstGeom prst="rect">
            <a:avLst/>
          </a:prstGeom>
          <a:noFill/>
          <a:ln w="9525">
            <a:noFill/>
            <a:miter lim="800000"/>
            <a:headEnd/>
            <a:tailEnd/>
          </a:ln>
        </p:spPr>
        <p:txBody>
          <a:bodyPr>
            <a:spAutoFit/>
          </a:bodyPr>
          <a:lstStyle/>
          <a:p>
            <a:r>
              <a:rPr lang="fr-FR" dirty="0">
                <a:latin typeface="Verdana" pitchFamily="34" charset="0"/>
              </a:rPr>
              <a:t>Il permet de décrire le </a:t>
            </a:r>
            <a:r>
              <a:rPr lang="fr-FR" b="1" dirty="0">
                <a:latin typeface="Verdana" pitchFamily="34" charset="0"/>
              </a:rPr>
              <a:t>scénario d’un cas d’utilisation</a:t>
            </a:r>
            <a:r>
              <a:rPr lang="fr-FR" dirty="0">
                <a:latin typeface="Verdana" pitchFamily="34" charset="0"/>
              </a:rPr>
              <a:t>.</a:t>
            </a:r>
          </a:p>
        </p:txBody>
      </p:sp>
      <p:sp>
        <p:nvSpPr>
          <p:cNvPr id="5" name="Arrondir un rectangle avec un coin diagonal 4"/>
          <p:cNvSpPr/>
          <p:nvPr/>
        </p:nvSpPr>
        <p:spPr>
          <a:xfrm rot="20408153">
            <a:off x="6970713" y="5414963"/>
            <a:ext cx="2089150" cy="863600"/>
          </a:xfrm>
          <a:prstGeom prst="round2DiagRect">
            <a:avLst/>
          </a:prstGeom>
          <a:solidFill>
            <a:schemeClr val="accent1">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fr-FR" dirty="0"/>
              <a:t>Comportement</a:t>
            </a:r>
          </a:p>
        </p:txBody>
      </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6070" y="1448296"/>
            <a:ext cx="5220072" cy="484251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395288" y="404813"/>
            <a:ext cx="8353425" cy="461962"/>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fr-FR" sz="2400" dirty="0">
                <a:latin typeface="+mn-lt"/>
                <a:cs typeface="+mn-cs"/>
              </a:rPr>
              <a:t>Le diagramme d’états - transitions</a:t>
            </a:r>
          </a:p>
        </p:txBody>
      </p:sp>
      <p:pic>
        <p:nvPicPr>
          <p:cNvPr id="37890" name="Picture 2" descr="Afficher l'image en taille réelle">
            <a:hlinkClick r:id="rId3"/>
          </p:cNvPr>
          <p:cNvPicPr>
            <a:picLocks noChangeAspect="1" noChangeArrowheads="1"/>
          </p:cNvPicPr>
          <p:nvPr/>
        </p:nvPicPr>
        <p:blipFill>
          <a:blip r:embed="rId4" cstate="print"/>
          <a:srcRect/>
          <a:stretch>
            <a:fillRect/>
          </a:stretch>
        </p:blipFill>
        <p:spPr bwMode="auto">
          <a:xfrm>
            <a:off x="8101013" y="404813"/>
            <a:ext cx="666750" cy="695325"/>
          </a:xfrm>
          <a:prstGeom prst="rect">
            <a:avLst/>
          </a:prstGeom>
          <a:noFill/>
          <a:ln w="9525">
            <a:noFill/>
            <a:miter lim="800000"/>
            <a:headEnd/>
            <a:tailEnd/>
          </a:ln>
        </p:spPr>
      </p:pic>
      <p:sp>
        <p:nvSpPr>
          <p:cNvPr id="37891" name="ZoneTexte 6"/>
          <p:cNvSpPr txBox="1">
            <a:spLocks noChangeArrowheads="1"/>
          </p:cNvSpPr>
          <p:nvPr/>
        </p:nvSpPr>
        <p:spPr bwMode="auto">
          <a:xfrm>
            <a:off x="428625" y="1071563"/>
            <a:ext cx="7715250" cy="369887"/>
          </a:xfrm>
          <a:prstGeom prst="rect">
            <a:avLst/>
          </a:prstGeom>
          <a:noFill/>
          <a:ln w="9525">
            <a:noFill/>
            <a:miter lim="800000"/>
            <a:headEnd/>
            <a:tailEnd/>
          </a:ln>
        </p:spPr>
        <p:txBody>
          <a:bodyPr>
            <a:spAutoFit/>
          </a:bodyPr>
          <a:lstStyle/>
          <a:p>
            <a:r>
              <a:rPr lang="fr-FR">
                <a:latin typeface="Verdana" pitchFamily="34" charset="0"/>
              </a:rPr>
              <a:t>Il permet de décrire le fonctionnement séquentiel du système</a:t>
            </a:r>
          </a:p>
        </p:txBody>
      </p:sp>
      <p:sp>
        <p:nvSpPr>
          <p:cNvPr id="5" name="Arrondir un rectangle avec un coin diagonal 4"/>
          <p:cNvSpPr/>
          <p:nvPr/>
        </p:nvSpPr>
        <p:spPr>
          <a:xfrm rot="20408153">
            <a:off x="6970713" y="5414963"/>
            <a:ext cx="2089150" cy="863600"/>
          </a:xfrm>
          <a:prstGeom prst="round2DiagRect">
            <a:avLst/>
          </a:prstGeom>
          <a:solidFill>
            <a:schemeClr val="accent1">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fr-FR" dirty="0"/>
              <a:t>Comportement</a:t>
            </a:r>
          </a:p>
        </p:txBody>
      </p:sp>
      <p:sp>
        <p:nvSpPr>
          <p:cNvPr id="37893" name="ZoneTexte 5"/>
          <p:cNvSpPr txBox="1">
            <a:spLocks noChangeArrowheads="1"/>
          </p:cNvSpPr>
          <p:nvPr/>
        </p:nvSpPr>
        <p:spPr bwMode="auto">
          <a:xfrm>
            <a:off x="1476375" y="3789363"/>
            <a:ext cx="6983413" cy="646112"/>
          </a:xfrm>
          <a:prstGeom prst="rect">
            <a:avLst/>
          </a:prstGeom>
          <a:noFill/>
          <a:ln w="9525">
            <a:noFill/>
            <a:miter lim="800000"/>
            <a:headEnd/>
            <a:tailEnd/>
          </a:ln>
        </p:spPr>
        <p:txBody>
          <a:bodyPr>
            <a:spAutoFit/>
          </a:bodyPr>
          <a:lstStyle/>
          <a:p>
            <a:r>
              <a:rPr lang="fr-FR">
                <a:latin typeface="Verdana" pitchFamily="34" charset="0"/>
              </a:rPr>
              <a:t>Utilisation directe pour la simulation du comportement (Matlab stateflow, labview statechart, stategraph,….)</a:t>
            </a:r>
          </a:p>
        </p:txBody>
      </p:sp>
      <p:sp>
        <p:nvSpPr>
          <p:cNvPr id="8" name="Flèche vers le bas 7"/>
          <p:cNvSpPr/>
          <p:nvPr/>
        </p:nvSpPr>
        <p:spPr>
          <a:xfrm>
            <a:off x="900113" y="3789363"/>
            <a:ext cx="431800" cy="792162"/>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fr-FR"/>
          </a:p>
        </p:txBody>
      </p:sp>
      <p:pic>
        <p:nvPicPr>
          <p:cNvPr id="37895" name="Image 8" descr="SysML_State_Machine_Diagram__Etats_transitions__peser.jpg"/>
          <p:cNvPicPr>
            <a:picLocks noChangeAspect="1"/>
          </p:cNvPicPr>
          <p:nvPr/>
        </p:nvPicPr>
        <p:blipFill>
          <a:blip r:embed="rId5" cstate="print"/>
          <a:srcRect/>
          <a:stretch>
            <a:fillRect/>
          </a:stretch>
        </p:blipFill>
        <p:spPr bwMode="auto">
          <a:xfrm>
            <a:off x="4716463" y="1484313"/>
            <a:ext cx="2127250" cy="2314575"/>
          </a:xfrm>
          <a:prstGeom prst="rect">
            <a:avLst/>
          </a:prstGeom>
          <a:noFill/>
          <a:ln w="9525">
            <a:noFill/>
            <a:miter lim="800000"/>
            <a:headEnd/>
            <a:tailEnd/>
          </a:ln>
        </p:spPr>
      </p:pic>
      <p:pic>
        <p:nvPicPr>
          <p:cNvPr id="37896" name="Image 9" descr="machine d'états.jpg"/>
          <p:cNvPicPr>
            <a:picLocks noChangeAspect="1"/>
          </p:cNvPicPr>
          <p:nvPr/>
        </p:nvPicPr>
        <p:blipFill>
          <a:blip r:embed="rId6" cstate="print"/>
          <a:srcRect/>
          <a:stretch>
            <a:fillRect/>
          </a:stretch>
        </p:blipFill>
        <p:spPr bwMode="auto">
          <a:xfrm>
            <a:off x="1692275" y="1844675"/>
            <a:ext cx="2592388" cy="1584325"/>
          </a:xfrm>
          <a:prstGeom prst="rect">
            <a:avLst/>
          </a:prstGeom>
          <a:noFill/>
          <a:ln w="9525">
            <a:noFill/>
            <a:miter lim="800000"/>
            <a:headEnd/>
            <a:tailEnd/>
          </a:ln>
        </p:spPr>
      </p:pic>
      <p:pic>
        <p:nvPicPr>
          <p:cNvPr id="37897" name="Picture 2"/>
          <p:cNvPicPr>
            <a:picLocks noChangeAspect="1" noChangeArrowheads="1"/>
          </p:cNvPicPr>
          <p:nvPr/>
        </p:nvPicPr>
        <p:blipFill>
          <a:blip r:embed="rId7" cstate="print"/>
          <a:srcRect/>
          <a:stretch>
            <a:fillRect/>
          </a:stretch>
        </p:blipFill>
        <p:spPr bwMode="auto">
          <a:xfrm>
            <a:off x="1908175" y="4797425"/>
            <a:ext cx="2376488" cy="1316038"/>
          </a:xfrm>
          <a:prstGeom prst="rect">
            <a:avLst/>
          </a:prstGeom>
          <a:noFill/>
          <a:ln w="9525">
            <a:noFill/>
            <a:miter lim="800000"/>
            <a:headEnd/>
            <a:tailEnd/>
          </a:ln>
        </p:spPr>
      </p:pic>
      <p:pic>
        <p:nvPicPr>
          <p:cNvPr id="37898" name="Picture 3"/>
          <p:cNvPicPr>
            <a:picLocks noChangeAspect="1" noChangeArrowheads="1"/>
          </p:cNvPicPr>
          <p:nvPr/>
        </p:nvPicPr>
        <p:blipFill>
          <a:blip r:embed="rId8" cstate="print"/>
          <a:srcRect/>
          <a:stretch>
            <a:fillRect/>
          </a:stretch>
        </p:blipFill>
        <p:spPr bwMode="auto">
          <a:xfrm>
            <a:off x="5003800" y="4437063"/>
            <a:ext cx="1855788" cy="200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356" y="1914139"/>
            <a:ext cx="8015288" cy="3932624"/>
          </a:xfrm>
          <a:prstGeom prst="rect">
            <a:avLst/>
          </a:prstGeom>
        </p:spPr>
      </p:pic>
      <p:sp>
        <p:nvSpPr>
          <p:cNvPr id="22" name="ZoneTexte 21"/>
          <p:cNvSpPr txBox="1"/>
          <p:nvPr/>
        </p:nvSpPr>
        <p:spPr>
          <a:xfrm>
            <a:off x="395288" y="404813"/>
            <a:ext cx="8353425" cy="461962"/>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fr-FR" sz="2400" dirty="0">
                <a:latin typeface="+mn-lt"/>
                <a:cs typeface="+mn-cs"/>
              </a:rPr>
              <a:t>Le diagramme de définition de bloc</a:t>
            </a:r>
          </a:p>
        </p:txBody>
      </p:sp>
      <p:pic>
        <p:nvPicPr>
          <p:cNvPr id="39938" name="Picture 2" descr="Afficher l'image en taille réelle">
            <a:hlinkClick r:id="rId4"/>
          </p:cNvPr>
          <p:cNvPicPr>
            <a:picLocks noChangeAspect="1" noChangeArrowheads="1"/>
          </p:cNvPicPr>
          <p:nvPr/>
        </p:nvPicPr>
        <p:blipFill>
          <a:blip r:embed="rId5" cstate="print"/>
          <a:srcRect/>
          <a:stretch>
            <a:fillRect/>
          </a:stretch>
        </p:blipFill>
        <p:spPr bwMode="auto">
          <a:xfrm>
            <a:off x="8101013" y="404813"/>
            <a:ext cx="666750" cy="695325"/>
          </a:xfrm>
          <a:prstGeom prst="rect">
            <a:avLst/>
          </a:prstGeom>
          <a:noFill/>
          <a:ln w="9525">
            <a:noFill/>
            <a:miter lim="800000"/>
            <a:headEnd/>
            <a:tailEnd/>
          </a:ln>
        </p:spPr>
      </p:pic>
      <p:sp>
        <p:nvSpPr>
          <p:cNvPr id="39939" name="ZoneTexte 6"/>
          <p:cNvSpPr txBox="1">
            <a:spLocks noChangeArrowheads="1"/>
          </p:cNvSpPr>
          <p:nvPr/>
        </p:nvSpPr>
        <p:spPr bwMode="auto">
          <a:xfrm>
            <a:off x="428625" y="1071563"/>
            <a:ext cx="7715250" cy="646112"/>
          </a:xfrm>
          <a:prstGeom prst="rect">
            <a:avLst/>
          </a:prstGeom>
          <a:noFill/>
          <a:ln w="9525">
            <a:noFill/>
            <a:miter lim="800000"/>
            <a:headEnd/>
            <a:tailEnd/>
          </a:ln>
        </p:spPr>
        <p:txBody>
          <a:bodyPr>
            <a:spAutoFit/>
          </a:bodyPr>
          <a:lstStyle/>
          <a:p>
            <a:r>
              <a:rPr lang="fr-FR">
                <a:latin typeface="Verdana" pitchFamily="34" charset="0"/>
              </a:rPr>
              <a:t>Il permet de décrire la structure du système (nomenclature) par des liens de composition.</a:t>
            </a:r>
          </a:p>
        </p:txBody>
      </p:sp>
      <p:sp>
        <p:nvSpPr>
          <p:cNvPr id="5" name="Arrondir un rectangle avec un coin diagonal 4"/>
          <p:cNvSpPr/>
          <p:nvPr/>
        </p:nvSpPr>
        <p:spPr>
          <a:xfrm rot="20408153">
            <a:off x="6970713" y="5414963"/>
            <a:ext cx="2089150" cy="863600"/>
          </a:xfrm>
          <a:prstGeom prst="round2DiagRect">
            <a:avLst/>
          </a:prstGeom>
          <a:solidFill>
            <a:schemeClr val="accent4">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fr-FR" dirty="0"/>
              <a:t>Structure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395288" y="404813"/>
            <a:ext cx="8353425" cy="461962"/>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fr-FR" sz="2400" dirty="0">
                <a:latin typeface="+mn-lt"/>
                <a:cs typeface="+mn-cs"/>
              </a:rPr>
              <a:t>Le diagramme de définition de bloc</a:t>
            </a:r>
          </a:p>
        </p:txBody>
      </p:sp>
      <p:pic>
        <p:nvPicPr>
          <p:cNvPr id="41986" name="Picture 2" descr="Afficher l'image en taille réelle">
            <a:hlinkClick r:id="rId3"/>
          </p:cNvPr>
          <p:cNvPicPr>
            <a:picLocks noChangeAspect="1" noChangeArrowheads="1"/>
          </p:cNvPicPr>
          <p:nvPr/>
        </p:nvPicPr>
        <p:blipFill>
          <a:blip r:embed="rId4" cstate="print"/>
          <a:srcRect/>
          <a:stretch>
            <a:fillRect/>
          </a:stretch>
        </p:blipFill>
        <p:spPr bwMode="auto">
          <a:xfrm>
            <a:off x="8101013" y="404813"/>
            <a:ext cx="666750" cy="695325"/>
          </a:xfrm>
          <a:prstGeom prst="rect">
            <a:avLst/>
          </a:prstGeom>
          <a:noFill/>
          <a:ln w="9525">
            <a:noFill/>
            <a:miter lim="800000"/>
            <a:headEnd/>
            <a:tailEnd/>
          </a:ln>
        </p:spPr>
      </p:pic>
      <p:sp>
        <p:nvSpPr>
          <p:cNvPr id="41987" name="ZoneTexte 5"/>
          <p:cNvSpPr txBox="1">
            <a:spLocks noChangeArrowheads="1"/>
          </p:cNvSpPr>
          <p:nvPr/>
        </p:nvSpPr>
        <p:spPr bwMode="auto">
          <a:xfrm>
            <a:off x="395288" y="1125538"/>
            <a:ext cx="7715250" cy="646112"/>
          </a:xfrm>
          <a:prstGeom prst="rect">
            <a:avLst/>
          </a:prstGeom>
          <a:noFill/>
          <a:ln w="9525">
            <a:noFill/>
            <a:miter lim="800000"/>
            <a:headEnd/>
            <a:tailEnd/>
          </a:ln>
        </p:spPr>
        <p:txBody>
          <a:bodyPr>
            <a:spAutoFit/>
          </a:bodyPr>
          <a:lstStyle/>
          <a:p>
            <a:r>
              <a:rPr lang="fr-FR">
                <a:latin typeface="Verdana" pitchFamily="34" charset="0"/>
              </a:rPr>
              <a:t>Ce diagramme permet également d’associer des blocs (par exemple à l’aide de liaisons mécaniques)</a:t>
            </a:r>
          </a:p>
        </p:txBody>
      </p:sp>
      <p:sp>
        <p:nvSpPr>
          <p:cNvPr id="9" name="Flèche vers le bas 8"/>
          <p:cNvSpPr/>
          <p:nvPr/>
        </p:nvSpPr>
        <p:spPr>
          <a:xfrm>
            <a:off x="755650" y="3789363"/>
            <a:ext cx="431800" cy="792162"/>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fr-FR"/>
          </a:p>
        </p:txBody>
      </p:sp>
      <p:pic>
        <p:nvPicPr>
          <p:cNvPr id="41989" name="Picture 2"/>
          <p:cNvPicPr>
            <a:picLocks noChangeAspect="1" noChangeArrowheads="1"/>
          </p:cNvPicPr>
          <p:nvPr/>
        </p:nvPicPr>
        <p:blipFill>
          <a:blip r:embed="rId5" cstate="print"/>
          <a:srcRect l="697" t="1688" r="67247" b="88190"/>
          <a:stretch>
            <a:fillRect/>
          </a:stretch>
        </p:blipFill>
        <p:spPr bwMode="auto">
          <a:xfrm>
            <a:off x="4932363" y="1989138"/>
            <a:ext cx="3635375" cy="1897062"/>
          </a:xfrm>
          <a:prstGeom prst="rect">
            <a:avLst/>
          </a:prstGeom>
          <a:noFill/>
          <a:ln w="9525">
            <a:noFill/>
            <a:miter lim="800000"/>
            <a:headEnd/>
            <a:tailEnd/>
          </a:ln>
        </p:spPr>
      </p:pic>
      <p:pic>
        <p:nvPicPr>
          <p:cNvPr id="41990" name="Image 12" descr="multibody.png"/>
          <p:cNvPicPr>
            <a:picLocks noChangeAspect="1"/>
          </p:cNvPicPr>
          <p:nvPr/>
        </p:nvPicPr>
        <p:blipFill>
          <a:blip r:embed="rId6" cstate="print"/>
          <a:srcRect l="11862" t="23474" r="29659" b="48795"/>
          <a:stretch>
            <a:fillRect/>
          </a:stretch>
        </p:blipFill>
        <p:spPr bwMode="auto">
          <a:xfrm>
            <a:off x="4427538" y="4581525"/>
            <a:ext cx="4105275" cy="1368425"/>
          </a:xfrm>
          <a:prstGeom prst="rect">
            <a:avLst/>
          </a:prstGeom>
          <a:noFill/>
          <a:ln w="9525">
            <a:noFill/>
            <a:miter lim="800000"/>
            <a:headEnd/>
            <a:tailEnd/>
          </a:ln>
        </p:spPr>
      </p:pic>
      <p:sp>
        <p:nvSpPr>
          <p:cNvPr id="5" name="Arrondir un rectangle avec un coin diagonal 4"/>
          <p:cNvSpPr/>
          <p:nvPr/>
        </p:nvSpPr>
        <p:spPr>
          <a:xfrm rot="20408153">
            <a:off x="6970713" y="5664200"/>
            <a:ext cx="2089150" cy="865188"/>
          </a:xfrm>
          <a:prstGeom prst="round2DiagRect">
            <a:avLst/>
          </a:prstGeom>
          <a:solidFill>
            <a:schemeClr val="accent4">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fr-FR" dirty="0"/>
              <a:t>Structure</a:t>
            </a:r>
          </a:p>
        </p:txBody>
      </p:sp>
      <p:sp>
        <p:nvSpPr>
          <p:cNvPr id="41992" name="ZoneTexte 7"/>
          <p:cNvSpPr txBox="1">
            <a:spLocks noChangeArrowheads="1"/>
          </p:cNvSpPr>
          <p:nvPr/>
        </p:nvSpPr>
        <p:spPr bwMode="auto">
          <a:xfrm>
            <a:off x="1619250" y="3860800"/>
            <a:ext cx="7200900" cy="646113"/>
          </a:xfrm>
          <a:prstGeom prst="rect">
            <a:avLst/>
          </a:prstGeom>
          <a:noFill/>
          <a:ln w="9525">
            <a:noFill/>
            <a:miter lim="800000"/>
            <a:headEnd/>
            <a:tailEnd/>
          </a:ln>
        </p:spPr>
        <p:txBody>
          <a:bodyPr>
            <a:spAutoFit/>
          </a:bodyPr>
          <a:lstStyle/>
          <a:p>
            <a:r>
              <a:rPr lang="fr-FR" dirty="0">
                <a:latin typeface="Verdana" pitchFamily="34" charset="0"/>
              </a:rPr>
              <a:t>Analogie avec les modèles de comportement « </a:t>
            </a:r>
            <a:r>
              <a:rPr lang="fr-FR" dirty="0" err="1">
                <a:latin typeface="Verdana" pitchFamily="34" charset="0"/>
              </a:rPr>
              <a:t>multibody</a:t>
            </a:r>
            <a:r>
              <a:rPr lang="fr-FR" dirty="0">
                <a:latin typeface="Verdana" pitchFamily="34" charset="0"/>
              </a:rPr>
              <a:t> » (</a:t>
            </a:r>
            <a:r>
              <a:rPr lang="fr-FR" dirty="0" err="1">
                <a:latin typeface="Verdana" pitchFamily="34" charset="0"/>
              </a:rPr>
              <a:t>Matlab</a:t>
            </a:r>
            <a:r>
              <a:rPr lang="fr-FR" dirty="0">
                <a:latin typeface="Verdana" pitchFamily="34" charset="0"/>
              </a:rPr>
              <a:t> </a:t>
            </a:r>
            <a:r>
              <a:rPr lang="fr-FR" dirty="0" err="1">
                <a:latin typeface="Verdana" pitchFamily="34" charset="0"/>
              </a:rPr>
              <a:t>SimMechanics</a:t>
            </a:r>
            <a:r>
              <a:rPr lang="fr-FR" dirty="0">
                <a:latin typeface="Verdana" pitchFamily="34" charset="0"/>
              </a:rPr>
              <a:t>, </a:t>
            </a:r>
            <a:r>
              <a:rPr lang="fr-FR" dirty="0" err="1" smtClean="0">
                <a:latin typeface="Verdana" pitchFamily="34" charset="0"/>
              </a:rPr>
              <a:t>Modelica</a:t>
            </a:r>
            <a:r>
              <a:rPr lang="fr-FR" dirty="0">
                <a:latin typeface="Verdana" pitchFamily="34" charset="0"/>
              </a:rPr>
              <a:t>,…)</a:t>
            </a:r>
          </a:p>
        </p:txBody>
      </p:sp>
      <p:pic>
        <p:nvPicPr>
          <p:cNvPr id="41993" name="Picture 2"/>
          <p:cNvPicPr>
            <a:picLocks noChangeAspect="1" noChangeArrowheads="1"/>
          </p:cNvPicPr>
          <p:nvPr/>
        </p:nvPicPr>
        <p:blipFill>
          <a:blip r:embed="rId7" cstate="print"/>
          <a:srcRect/>
          <a:stretch>
            <a:fillRect/>
          </a:stretch>
        </p:blipFill>
        <p:spPr bwMode="auto">
          <a:xfrm>
            <a:off x="755650" y="5013325"/>
            <a:ext cx="3565525" cy="719138"/>
          </a:xfrm>
          <a:prstGeom prst="rect">
            <a:avLst/>
          </a:prstGeom>
          <a:noFill/>
          <a:ln w="9525">
            <a:noFill/>
            <a:miter lim="800000"/>
            <a:headEnd/>
            <a:tailEnd/>
          </a:ln>
        </p:spPr>
      </p:pic>
      <p:pic>
        <p:nvPicPr>
          <p:cNvPr id="41994" name="Picture 3"/>
          <p:cNvPicPr>
            <a:picLocks noChangeAspect="1" noChangeArrowheads="1"/>
          </p:cNvPicPr>
          <p:nvPr/>
        </p:nvPicPr>
        <p:blipFill>
          <a:blip r:embed="rId8" cstate="print"/>
          <a:srcRect/>
          <a:stretch>
            <a:fillRect/>
          </a:stretch>
        </p:blipFill>
        <p:spPr bwMode="auto">
          <a:xfrm>
            <a:off x="684213" y="2349500"/>
            <a:ext cx="3671887" cy="881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395288" y="404813"/>
            <a:ext cx="8353425" cy="461962"/>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fr-FR" sz="2400" dirty="0">
                <a:latin typeface="+mn-lt"/>
                <a:cs typeface="+mn-cs"/>
              </a:rPr>
              <a:t>Le diagramme de bloc interne</a:t>
            </a:r>
          </a:p>
        </p:txBody>
      </p:sp>
      <p:pic>
        <p:nvPicPr>
          <p:cNvPr id="44034" name="Picture 2" descr="Afficher l'image en taille réelle">
            <a:hlinkClick r:id="rId3"/>
          </p:cNvPr>
          <p:cNvPicPr>
            <a:picLocks noChangeAspect="1" noChangeArrowheads="1"/>
          </p:cNvPicPr>
          <p:nvPr/>
        </p:nvPicPr>
        <p:blipFill>
          <a:blip r:embed="rId4" cstate="print"/>
          <a:srcRect/>
          <a:stretch>
            <a:fillRect/>
          </a:stretch>
        </p:blipFill>
        <p:spPr bwMode="auto">
          <a:xfrm>
            <a:off x="8101013" y="404813"/>
            <a:ext cx="666750" cy="695325"/>
          </a:xfrm>
          <a:prstGeom prst="rect">
            <a:avLst/>
          </a:prstGeom>
          <a:noFill/>
          <a:ln w="9525">
            <a:noFill/>
            <a:miter lim="800000"/>
            <a:headEnd/>
            <a:tailEnd/>
          </a:ln>
        </p:spPr>
      </p:pic>
      <p:sp>
        <p:nvSpPr>
          <p:cNvPr id="5" name="Arrondir un rectangle avec un coin diagonal 4"/>
          <p:cNvSpPr/>
          <p:nvPr/>
        </p:nvSpPr>
        <p:spPr>
          <a:xfrm rot="20408153">
            <a:off x="6970713" y="5414963"/>
            <a:ext cx="2089150" cy="863600"/>
          </a:xfrm>
          <a:prstGeom prst="round2DiagRect">
            <a:avLst/>
          </a:prstGeom>
          <a:solidFill>
            <a:schemeClr val="accent4">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fr-FR" dirty="0"/>
              <a:t>Structure</a:t>
            </a:r>
          </a:p>
        </p:txBody>
      </p:sp>
      <p:sp>
        <p:nvSpPr>
          <p:cNvPr id="44036" name="ZoneTexte 5"/>
          <p:cNvSpPr txBox="1">
            <a:spLocks noChangeArrowheads="1"/>
          </p:cNvSpPr>
          <p:nvPr/>
        </p:nvSpPr>
        <p:spPr bwMode="auto">
          <a:xfrm>
            <a:off x="395288" y="1125538"/>
            <a:ext cx="7715250" cy="646112"/>
          </a:xfrm>
          <a:prstGeom prst="rect">
            <a:avLst/>
          </a:prstGeom>
          <a:noFill/>
          <a:ln w="9525">
            <a:noFill/>
            <a:miter lim="800000"/>
            <a:headEnd/>
            <a:tailEnd/>
          </a:ln>
        </p:spPr>
        <p:txBody>
          <a:bodyPr>
            <a:spAutoFit/>
          </a:bodyPr>
          <a:lstStyle/>
          <a:p>
            <a:r>
              <a:rPr lang="fr-FR">
                <a:latin typeface="Verdana" pitchFamily="34" charset="0"/>
              </a:rPr>
              <a:t>Ce diagramme permet de mettre en évidence les flux entre les blocs (Information, Energie )</a:t>
            </a:r>
          </a:p>
        </p:txBody>
      </p:sp>
      <p:sp>
        <p:nvSpPr>
          <p:cNvPr id="44037" name="ZoneTexte 7"/>
          <p:cNvSpPr txBox="1">
            <a:spLocks noChangeArrowheads="1"/>
          </p:cNvSpPr>
          <p:nvPr/>
        </p:nvSpPr>
        <p:spPr bwMode="auto">
          <a:xfrm>
            <a:off x="1403350" y="3789363"/>
            <a:ext cx="7200900" cy="646112"/>
          </a:xfrm>
          <a:prstGeom prst="rect">
            <a:avLst/>
          </a:prstGeom>
          <a:noFill/>
          <a:ln w="9525">
            <a:noFill/>
            <a:miter lim="800000"/>
            <a:headEnd/>
            <a:tailEnd/>
          </a:ln>
        </p:spPr>
        <p:txBody>
          <a:bodyPr>
            <a:spAutoFit/>
          </a:bodyPr>
          <a:lstStyle/>
          <a:p>
            <a:r>
              <a:rPr lang="fr-FR" dirty="0">
                <a:latin typeface="Verdana" pitchFamily="34" charset="0"/>
              </a:rPr>
              <a:t>Analogie avec les modèles de comportement (</a:t>
            </a:r>
            <a:r>
              <a:rPr lang="fr-FR" dirty="0" err="1">
                <a:latin typeface="Verdana" pitchFamily="34" charset="0"/>
              </a:rPr>
              <a:t>Matlab</a:t>
            </a:r>
            <a:r>
              <a:rPr lang="fr-FR" dirty="0">
                <a:latin typeface="Verdana" pitchFamily="34" charset="0"/>
              </a:rPr>
              <a:t> </a:t>
            </a:r>
            <a:r>
              <a:rPr lang="fr-FR" dirty="0" err="1">
                <a:latin typeface="Verdana" pitchFamily="34" charset="0"/>
              </a:rPr>
              <a:t>Simulink</a:t>
            </a:r>
            <a:r>
              <a:rPr lang="fr-FR" dirty="0">
                <a:latin typeface="Verdana" pitchFamily="34" charset="0"/>
              </a:rPr>
              <a:t>, </a:t>
            </a:r>
            <a:r>
              <a:rPr lang="fr-FR" dirty="0" err="1">
                <a:latin typeface="Verdana" pitchFamily="34" charset="0"/>
              </a:rPr>
              <a:t>Modelica</a:t>
            </a:r>
            <a:r>
              <a:rPr lang="fr-FR" dirty="0">
                <a:latin typeface="Verdana" pitchFamily="34" charset="0"/>
              </a:rPr>
              <a:t>,…)</a:t>
            </a:r>
          </a:p>
        </p:txBody>
      </p:sp>
      <p:sp>
        <p:nvSpPr>
          <p:cNvPr id="7" name="Flèche vers le bas 6"/>
          <p:cNvSpPr/>
          <p:nvPr/>
        </p:nvSpPr>
        <p:spPr>
          <a:xfrm>
            <a:off x="755650" y="3716338"/>
            <a:ext cx="431800" cy="792162"/>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fr-FR"/>
          </a:p>
        </p:txBody>
      </p:sp>
      <p:pic>
        <p:nvPicPr>
          <p:cNvPr id="44039" name="Image 8" descr="SysML_Internal_Block_Diagram__Balance__Balance.jpg"/>
          <p:cNvPicPr>
            <a:picLocks noChangeAspect="1"/>
          </p:cNvPicPr>
          <p:nvPr/>
        </p:nvPicPr>
        <p:blipFill>
          <a:blip r:embed="rId5" cstate="print"/>
          <a:srcRect/>
          <a:stretch>
            <a:fillRect/>
          </a:stretch>
        </p:blipFill>
        <p:spPr bwMode="auto">
          <a:xfrm>
            <a:off x="2484438" y="1773238"/>
            <a:ext cx="3527425" cy="1925637"/>
          </a:xfrm>
          <a:prstGeom prst="rect">
            <a:avLst/>
          </a:prstGeom>
          <a:noFill/>
          <a:ln w="9525">
            <a:noFill/>
            <a:miter lim="800000"/>
            <a:headEnd/>
            <a:tailEnd/>
          </a:ln>
        </p:spPr>
      </p:pic>
      <p:pic>
        <p:nvPicPr>
          <p:cNvPr id="44040" name="Picture 2"/>
          <p:cNvPicPr>
            <a:picLocks noChangeAspect="1" noChangeArrowheads="1"/>
          </p:cNvPicPr>
          <p:nvPr/>
        </p:nvPicPr>
        <p:blipFill>
          <a:blip r:embed="rId6" cstate="print"/>
          <a:srcRect/>
          <a:stretch>
            <a:fillRect/>
          </a:stretch>
        </p:blipFill>
        <p:spPr bwMode="auto">
          <a:xfrm>
            <a:off x="2555875" y="4437063"/>
            <a:ext cx="3529013" cy="193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ce réservé du contenu 2"/>
          <p:cNvSpPr>
            <a:spLocks noGrp="1"/>
          </p:cNvSpPr>
          <p:nvPr>
            <p:ph idx="1"/>
          </p:nvPr>
        </p:nvSpPr>
        <p:spPr>
          <a:xfrm>
            <a:off x="503238" y="530225"/>
            <a:ext cx="8183562" cy="5851103"/>
          </a:xfrm>
        </p:spPr>
        <p:txBody>
          <a:bodyPr/>
          <a:lstStyle/>
          <a:p>
            <a:pPr eaLnBrk="1" hangingPunct="1">
              <a:buFont typeface="Wingdings 2" pitchFamily="18" charset="2"/>
              <a:buNone/>
            </a:pPr>
            <a:r>
              <a:rPr lang="fr-FR" sz="2000" dirty="0" smtClean="0"/>
              <a:t>Pourquoi utilise-t-on SysML?</a:t>
            </a:r>
          </a:p>
          <a:p>
            <a:pPr eaLnBrk="1" hangingPunct="1">
              <a:buFont typeface="Wingdings 2" pitchFamily="18" charset="2"/>
              <a:buNone/>
            </a:pPr>
            <a:endParaRPr lang="fr-FR" sz="2000" dirty="0" smtClean="0"/>
          </a:p>
          <a:p>
            <a:pPr algn="just" eaLnBrk="1" hangingPunct="1">
              <a:buFont typeface="Wingdings 2" pitchFamily="18" charset="2"/>
              <a:buNone/>
            </a:pPr>
            <a:r>
              <a:rPr lang="fr-FR" sz="1400" dirty="0" smtClean="0"/>
              <a:t>Les systèmes sont devenus plus complexes et </a:t>
            </a:r>
            <a:r>
              <a:rPr lang="fr-FR" sz="1400" dirty="0" err="1" smtClean="0"/>
              <a:t>pluritechniques</a:t>
            </a:r>
            <a:r>
              <a:rPr lang="fr-FR" sz="1400" dirty="0" smtClean="0"/>
              <a:t>, un besoin de langage</a:t>
            </a:r>
          </a:p>
          <a:p>
            <a:pPr algn="just" eaLnBrk="1" hangingPunct="1">
              <a:buFont typeface="Wingdings 2" pitchFamily="18" charset="2"/>
              <a:buNone/>
            </a:pPr>
            <a:r>
              <a:rPr lang="fr-FR" sz="1400" dirty="0" smtClean="0"/>
              <a:t>transversal et unifié apparait.</a:t>
            </a:r>
          </a:p>
          <a:p>
            <a:pPr algn="just" eaLnBrk="1" hangingPunct="1">
              <a:buFont typeface="Wingdings 2" pitchFamily="18" charset="2"/>
              <a:buNone/>
            </a:pPr>
            <a:r>
              <a:rPr lang="fr-FR" sz="1400" dirty="0" smtClean="0"/>
              <a:t>SysML doit permettre ainsi à des acteurs de corps de métiers différents de collaborer</a:t>
            </a:r>
          </a:p>
          <a:p>
            <a:pPr algn="just" eaLnBrk="1" hangingPunct="1">
              <a:buFont typeface="Wingdings 2" pitchFamily="18" charset="2"/>
              <a:buNone/>
            </a:pPr>
            <a:r>
              <a:rPr lang="fr-FR" sz="1400" dirty="0" smtClean="0"/>
              <a:t>autour d’un modèle commun pour définir un système.</a:t>
            </a:r>
          </a:p>
          <a:p>
            <a:pPr algn="just" eaLnBrk="1" hangingPunct="1">
              <a:buFont typeface="Wingdings 2" pitchFamily="18" charset="2"/>
              <a:buNone/>
            </a:pPr>
            <a:r>
              <a:rPr lang="fr-FR" sz="1400" dirty="0" smtClean="0"/>
              <a:t>On favorise la création de bibliothèques de systèmes, ainsi que la réutilisation de</a:t>
            </a:r>
          </a:p>
          <a:p>
            <a:pPr algn="just" eaLnBrk="1" hangingPunct="1">
              <a:buFont typeface="Wingdings 2" pitchFamily="18" charset="2"/>
              <a:buNone/>
            </a:pPr>
            <a:r>
              <a:rPr lang="fr-FR" sz="1400" dirty="0" smtClean="0"/>
              <a:t>librairie de systèmes, permettant un gain de productivité.</a:t>
            </a:r>
          </a:p>
          <a:p>
            <a:pPr eaLnBrk="1" hangingPunct="1">
              <a:buFont typeface="Wingdings 2" pitchFamily="18" charset="2"/>
              <a:buNone/>
            </a:pPr>
            <a:endParaRPr lang="fr-FR" sz="1400" dirty="0" smtClean="0"/>
          </a:p>
          <a:p>
            <a:pPr eaLnBrk="1" hangingPunct="1">
              <a:buFont typeface="Wingdings 2" pitchFamily="18" charset="2"/>
              <a:buNone/>
            </a:pPr>
            <a:r>
              <a:rPr lang="fr-FR" sz="2000" dirty="0" smtClean="0"/>
              <a:t>Qui aujourd’hui utilise SysML?</a:t>
            </a:r>
          </a:p>
          <a:p>
            <a:pPr eaLnBrk="1" hangingPunct="1">
              <a:buFont typeface="Wingdings 2" pitchFamily="18" charset="2"/>
              <a:buNone/>
            </a:pPr>
            <a:endParaRPr lang="fr-FR" sz="1400" dirty="0" smtClean="0"/>
          </a:p>
          <a:p>
            <a:pPr eaLnBrk="1" hangingPunct="1">
              <a:buFont typeface="Wingdings 2" pitchFamily="18" charset="2"/>
              <a:buNone/>
            </a:pPr>
            <a:endParaRPr lang="fr-FR" sz="1400" dirty="0" smtClean="0"/>
          </a:p>
          <a:p>
            <a:pPr eaLnBrk="1" hangingPunct="1">
              <a:buFont typeface="Wingdings 2" pitchFamily="18" charset="2"/>
              <a:buNone/>
            </a:pPr>
            <a:endParaRPr lang="fr-FR" dirty="0" smtClean="0"/>
          </a:p>
          <a:p>
            <a:pPr eaLnBrk="1" hangingPunct="1">
              <a:buFont typeface="Wingdings 2" pitchFamily="18" charset="2"/>
              <a:buNone/>
            </a:pPr>
            <a:endParaRPr lang="fr-FR" dirty="0" smtClean="0"/>
          </a:p>
          <a:p>
            <a:pPr eaLnBrk="1" hangingPunct="1">
              <a:buFont typeface="Wingdings 2" pitchFamily="18" charset="2"/>
              <a:buNone/>
            </a:pPr>
            <a:endParaRPr lang="fr-FR" dirty="0" smtClean="0"/>
          </a:p>
          <a:p>
            <a:pPr eaLnBrk="1" hangingPunct="1"/>
            <a:endParaRPr lang="fr-FR" dirty="0" smtClean="0"/>
          </a:p>
        </p:txBody>
      </p:sp>
      <p:pic>
        <p:nvPicPr>
          <p:cNvPr id="15362" name="Picture 4"/>
          <p:cNvPicPr>
            <a:picLocks noChangeAspect="1" noChangeArrowheads="1"/>
          </p:cNvPicPr>
          <p:nvPr/>
        </p:nvPicPr>
        <p:blipFill>
          <a:blip r:embed="rId2" cstate="print"/>
          <a:srcRect/>
          <a:stretch>
            <a:fillRect/>
          </a:stretch>
        </p:blipFill>
        <p:spPr bwMode="auto">
          <a:xfrm>
            <a:off x="1214438" y="3503614"/>
            <a:ext cx="952500" cy="381000"/>
          </a:xfrm>
          <a:prstGeom prst="rect">
            <a:avLst/>
          </a:prstGeom>
          <a:noFill/>
          <a:ln w="9525">
            <a:noFill/>
            <a:miter lim="800000"/>
            <a:headEnd/>
            <a:tailEnd/>
          </a:ln>
        </p:spPr>
      </p:pic>
      <p:pic>
        <p:nvPicPr>
          <p:cNvPr id="15363" name="Picture 5"/>
          <p:cNvPicPr>
            <a:picLocks noChangeAspect="1" noChangeArrowheads="1"/>
          </p:cNvPicPr>
          <p:nvPr/>
        </p:nvPicPr>
        <p:blipFill>
          <a:blip r:embed="rId3" cstate="print"/>
          <a:srcRect/>
          <a:stretch>
            <a:fillRect/>
          </a:stretch>
        </p:blipFill>
        <p:spPr bwMode="auto">
          <a:xfrm>
            <a:off x="3357563" y="3475039"/>
            <a:ext cx="2209800" cy="438150"/>
          </a:xfrm>
          <a:prstGeom prst="rect">
            <a:avLst/>
          </a:prstGeom>
          <a:noFill/>
          <a:ln w="9525">
            <a:noFill/>
            <a:miter lim="800000"/>
            <a:headEnd/>
            <a:tailEnd/>
          </a:ln>
        </p:spPr>
      </p:pic>
      <p:pic>
        <p:nvPicPr>
          <p:cNvPr id="15364" name="Picture 6"/>
          <p:cNvPicPr>
            <a:picLocks noChangeAspect="1" noChangeArrowheads="1"/>
          </p:cNvPicPr>
          <p:nvPr/>
        </p:nvPicPr>
        <p:blipFill>
          <a:blip r:embed="rId4" cstate="print"/>
          <a:srcRect/>
          <a:stretch>
            <a:fillRect/>
          </a:stretch>
        </p:blipFill>
        <p:spPr bwMode="auto">
          <a:xfrm>
            <a:off x="6643688" y="3436939"/>
            <a:ext cx="533400" cy="514350"/>
          </a:xfrm>
          <a:prstGeom prst="rect">
            <a:avLst/>
          </a:prstGeom>
          <a:noFill/>
          <a:ln w="9525">
            <a:noFill/>
            <a:miter lim="800000"/>
            <a:headEnd/>
            <a:tailEnd/>
          </a:ln>
        </p:spPr>
      </p:pic>
      <p:pic>
        <p:nvPicPr>
          <p:cNvPr id="15365" name="Picture 8"/>
          <p:cNvPicPr>
            <a:picLocks noChangeAspect="1" noChangeArrowheads="1"/>
          </p:cNvPicPr>
          <p:nvPr/>
        </p:nvPicPr>
        <p:blipFill>
          <a:blip r:embed="rId5" cstate="print"/>
          <a:srcRect/>
          <a:stretch>
            <a:fillRect/>
          </a:stretch>
        </p:blipFill>
        <p:spPr bwMode="auto">
          <a:xfrm>
            <a:off x="7500938" y="3470276"/>
            <a:ext cx="419100" cy="447675"/>
          </a:xfrm>
          <a:prstGeom prst="rect">
            <a:avLst/>
          </a:prstGeom>
          <a:noFill/>
          <a:ln w="9525">
            <a:noFill/>
            <a:miter lim="800000"/>
            <a:headEnd/>
            <a:tailEnd/>
          </a:ln>
        </p:spPr>
      </p:pic>
      <p:pic>
        <p:nvPicPr>
          <p:cNvPr id="15366" name="Picture 10"/>
          <p:cNvPicPr>
            <a:picLocks noChangeAspect="1" noChangeArrowheads="1"/>
          </p:cNvPicPr>
          <p:nvPr/>
        </p:nvPicPr>
        <p:blipFill>
          <a:blip r:embed="rId6" cstate="print"/>
          <a:srcRect/>
          <a:stretch>
            <a:fillRect/>
          </a:stretch>
        </p:blipFill>
        <p:spPr bwMode="auto">
          <a:xfrm>
            <a:off x="456853" y="4250260"/>
            <a:ext cx="2733675" cy="1382712"/>
          </a:xfrm>
          <a:prstGeom prst="rect">
            <a:avLst/>
          </a:prstGeom>
          <a:noFill/>
          <a:ln w="9525">
            <a:noFill/>
            <a:miter lim="800000"/>
            <a:headEnd/>
            <a:tailEnd/>
          </a:ln>
        </p:spPr>
      </p:pic>
      <p:pic>
        <p:nvPicPr>
          <p:cNvPr id="15367" name="Picture 11"/>
          <p:cNvPicPr>
            <a:picLocks noChangeAspect="1" noChangeArrowheads="1"/>
          </p:cNvPicPr>
          <p:nvPr/>
        </p:nvPicPr>
        <p:blipFill>
          <a:blip r:embed="rId7" cstate="print"/>
          <a:srcRect/>
          <a:stretch>
            <a:fillRect/>
          </a:stretch>
        </p:blipFill>
        <p:spPr bwMode="auto">
          <a:xfrm>
            <a:off x="3645794" y="4012928"/>
            <a:ext cx="1684337" cy="928688"/>
          </a:xfrm>
          <a:prstGeom prst="rect">
            <a:avLst/>
          </a:prstGeom>
          <a:noFill/>
          <a:ln w="9525">
            <a:noFill/>
            <a:miter lim="800000"/>
            <a:headEnd/>
            <a:tailEnd/>
          </a:ln>
        </p:spPr>
      </p:pic>
      <p:pic>
        <p:nvPicPr>
          <p:cNvPr id="15368" name="Picture 13"/>
          <p:cNvPicPr>
            <a:picLocks noChangeAspect="1" noChangeArrowheads="1"/>
          </p:cNvPicPr>
          <p:nvPr/>
        </p:nvPicPr>
        <p:blipFill>
          <a:blip r:embed="rId8" cstate="print"/>
          <a:srcRect/>
          <a:stretch>
            <a:fillRect/>
          </a:stretch>
        </p:blipFill>
        <p:spPr bwMode="auto">
          <a:xfrm>
            <a:off x="3292227" y="5028656"/>
            <a:ext cx="2649538" cy="642938"/>
          </a:xfrm>
          <a:prstGeom prst="rect">
            <a:avLst/>
          </a:prstGeom>
          <a:noFill/>
          <a:ln w="9525">
            <a:noFill/>
            <a:miter lim="800000"/>
            <a:headEnd/>
            <a:tailEnd/>
          </a:ln>
        </p:spPr>
      </p:pic>
      <p:pic>
        <p:nvPicPr>
          <p:cNvPr id="15369" name="Picture 16"/>
          <p:cNvPicPr>
            <a:picLocks noChangeAspect="1" noChangeArrowheads="1"/>
          </p:cNvPicPr>
          <p:nvPr/>
        </p:nvPicPr>
        <p:blipFill>
          <a:blip r:embed="rId9" cstate="print"/>
          <a:srcRect/>
          <a:stretch>
            <a:fillRect/>
          </a:stretch>
        </p:blipFill>
        <p:spPr bwMode="auto">
          <a:xfrm>
            <a:off x="6206902" y="4250260"/>
            <a:ext cx="2365375" cy="1428750"/>
          </a:xfrm>
          <a:prstGeom prst="rect">
            <a:avLst/>
          </a:prstGeom>
          <a:noFill/>
          <a:ln w="9525">
            <a:noFill/>
            <a:miter lim="800000"/>
            <a:headEnd/>
            <a:tailEnd/>
          </a:ln>
        </p:spPr>
      </p:pic>
      <p:pic>
        <p:nvPicPr>
          <p:cNvPr id="15370" name="Picture 2" descr="Afficher l'image en taille réelle">
            <a:hlinkClick r:id="rId10"/>
          </p:cNvPr>
          <p:cNvPicPr>
            <a:picLocks noChangeAspect="1" noChangeArrowheads="1"/>
          </p:cNvPicPr>
          <p:nvPr/>
        </p:nvPicPr>
        <p:blipFill>
          <a:blip r:embed="rId11" cstate="print"/>
          <a:srcRect/>
          <a:stretch>
            <a:fillRect/>
          </a:stretch>
        </p:blipFill>
        <p:spPr bwMode="auto">
          <a:xfrm>
            <a:off x="8101013" y="404813"/>
            <a:ext cx="666750"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288" y="404813"/>
            <a:ext cx="8353425" cy="461962"/>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fr-FR" sz="2400" dirty="0" err="1" smtClean="0">
                <a:latin typeface="+mn-lt"/>
                <a:cs typeface="+mn-cs"/>
              </a:rPr>
              <a:t>SysML</a:t>
            </a:r>
            <a:r>
              <a:rPr lang="fr-FR" sz="2400" dirty="0" smtClean="0">
                <a:latin typeface="+mn-lt"/>
                <a:cs typeface="+mn-cs"/>
              </a:rPr>
              <a:t> dans le projet</a:t>
            </a:r>
            <a:endParaRPr lang="fr-FR" sz="2400" dirty="0">
              <a:latin typeface="+mn-lt"/>
              <a:cs typeface="+mn-cs"/>
            </a:endParaRPr>
          </a:p>
        </p:txBody>
      </p:sp>
      <p:sp>
        <p:nvSpPr>
          <p:cNvPr id="4" name="Rectangle à coins arrondis 3"/>
          <p:cNvSpPr/>
          <p:nvPr/>
        </p:nvSpPr>
        <p:spPr>
          <a:xfrm>
            <a:off x="680938" y="1988840"/>
            <a:ext cx="2455528" cy="828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Modification du diagrammes des exigences</a:t>
            </a:r>
            <a:endParaRPr lang="fr-FR" dirty="0"/>
          </a:p>
        </p:txBody>
      </p:sp>
      <p:sp>
        <p:nvSpPr>
          <p:cNvPr id="7" name="Rectangle à coins arrondis 6"/>
          <p:cNvSpPr/>
          <p:nvPr/>
        </p:nvSpPr>
        <p:spPr>
          <a:xfrm>
            <a:off x="665361" y="3089920"/>
            <a:ext cx="245552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Modification du diagrammes de cas d’utilisation</a:t>
            </a:r>
            <a:endParaRPr lang="fr-FR" dirty="0"/>
          </a:p>
        </p:txBody>
      </p:sp>
      <p:sp>
        <p:nvSpPr>
          <p:cNvPr id="36" name="Rectangle à coins arrondis 35"/>
          <p:cNvSpPr/>
          <p:nvPr/>
        </p:nvSpPr>
        <p:spPr>
          <a:xfrm>
            <a:off x="4056881" y="4221088"/>
            <a:ext cx="2455528"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Modification des diagrammes de blocs/blocs internes</a:t>
            </a:r>
            <a:endParaRPr lang="fr-FR" dirty="0"/>
          </a:p>
        </p:txBody>
      </p:sp>
      <p:sp>
        <p:nvSpPr>
          <p:cNvPr id="42" name="Rectangle à coins arrondis 41"/>
          <p:cNvSpPr/>
          <p:nvPr/>
        </p:nvSpPr>
        <p:spPr>
          <a:xfrm>
            <a:off x="680938" y="4221088"/>
            <a:ext cx="244326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Modification des diagrammes de séquence/d’états</a:t>
            </a:r>
            <a:endParaRPr lang="fr-FR" dirty="0"/>
          </a:p>
        </p:txBody>
      </p:sp>
      <p:sp>
        <p:nvSpPr>
          <p:cNvPr id="56" name="ZoneTexte 55"/>
          <p:cNvSpPr txBox="1"/>
          <p:nvPr/>
        </p:nvSpPr>
        <p:spPr>
          <a:xfrm>
            <a:off x="600174" y="1052736"/>
            <a:ext cx="7068170" cy="369332"/>
          </a:xfrm>
          <a:prstGeom prst="rect">
            <a:avLst/>
          </a:prstGeom>
          <a:noFill/>
        </p:spPr>
        <p:txBody>
          <a:bodyPr wrap="square" rtlCol="0">
            <a:spAutoFit/>
          </a:bodyPr>
          <a:lstStyle/>
          <a:p>
            <a:r>
              <a:rPr lang="fr-FR" b="1" dirty="0" smtClean="0"/>
              <a:t>Expression du besoin/problématique </a:t>
            </a:r>
            <a:r>
              <a:rPr lang="fr-FR" b="1" dirty="0" smtClean="0">
                <a:sym typeface="Wingdings"/>
              </a:rPr>
              <a:t> Analyse fonctionnelle</a:t>
            </a:r>
            <a:endParaRPr lang="fr-FR" b="1" dirty="0"/>
          </a:p>
        </p:txBody>
      </p:sp>
      <p:sp>
        <p:nvSpPr>
          <p:cNvPr id="57" name="ZoneTexte 56"/>
          <p:cNvSpPr txBox="1"/>
          <p:nvPr/>
        </p:nvSpPr>
        <p:spPr>
          <a:xfrm>
            <a:off x="611560" y="1424911"/>
            <a:ext cx="7068170" cy="369332"/>
          </a:xfrm>
          <a:prstGeom prst="rect">
            <a:avLst/>
          </a:prstGeom>
          <a:noFill/>
        </p:spPr>
        <p:txBody>
          <a:bodyPr wrap="square" rtlCol="0">
            <a:spAutoFit/>
          </a:bodyPr>
          <a:lstStyle/>
          <a:p>
            <a:r>
              <a:rPr lang="fr-FR" b="1" dirty="0" smtClean="0"/>
              <a:t>Modification du cahier des charges</a:t>
            </a:r>
            <a:endParaRPr lang="fr-FR" b="1" dirty="0"/>
          </a:p>
        </p:txBody>
      </p:sp>
      <p:sp>
        <p:nvSpPr>
          <p:cNvPr id="58" name="Accolade fermante 57"/>
          <p:cNvSpPr/>
          <p:nvPr/>
        </p:nvSpPr>
        <p:spPr>
          <a:xfrm>
            <a:off x="6438850" y="1913012"/>
            <a:ext cx="432048" cy="3672408"/>
          </a:xfrm>
          <a:prstGeom prst="righ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9" name="ZoneTexte 58"/>
          <p:cNvSpPr txBox="1"/>
          <p:nvPr/>
        </p:nvSpPr>
        <p:spPr>
          <a:xfrm>
            <a:off x="6876256" y="3429869"/>
            <a:ext cx="1939590" cy="646331"/>
          </a:xfrm>
          <a:prstGeom prst="rect">
            <a:avLst/>
          </a:prstGeom>
          <a:noFill/>
        </p:spPr>
        <p:txBody>
          <a:bodyPr wrap="square" rtlCol="0">
            <a:spAutoFit/>
          </a:bodyPr>
          <a:lstStyle/>
          <a:p>
            <a:r>
              <a:rPr lang="fr-FR" b="1" dirty="0" smtClean="0"/>
              <a:t>Modification du modèle SysML</a:t>
            </a:r>
            <a:endParaRPr lang="fr-FR" b="1" dirty="0"/>
          </a:p>
        </p:txBody>
      </p:sp>
      <p:sp>
        <p:nvSpPr>
          <p:cNvPr id="60" name="Forme libre 59"/>
          <p:cNvSpPr/>
          <p:nvPr/>
        </p:nvSpPr>
        <p:spPr>
          <a:xfrm>
            <a:off x="3143250" y="2708920"/>
            <a:ext cx="152406" cy="576064"/>
          </a:xfrm>
          <a:custGeom>
            <a:avLst/>
            <a:gdLst>
              <a:gd name="connsiteX0" fmla="*/ 9525 w 304812"/>
              <a:gd name="connsiteY0" fmla="*/ 0 h 1000125"/>
              <a:gd name="connsiteX1" fmla="*/ 304800 w 304812"/>
              <a:gd name="connsiteY1" fmla="*/ 485775 h 1000125"/>
              <a:gd name="connsiteX2" fmla="*/ 0 w 304812"/>
              <a:gd name="connsiteY2" fmla="*/ 1000125 h 1000125"/>
              <a:gd name="connsiteX3" fmla="*/ 0 w 304812"/>
              <a:gd name="connsiteY3" fmla="*/ 1000125 h 1000125"/>
            </a:gdLst>
            <a:ahLst/>
            <a:cxnLst>
              <a:cxn ang="0">
                <a:pos x="connsiteX0" y="connsiteY0"/>
              </a:cxn>
              <a:cxn ang="0">
                <a:pos x="connsiteX1" y="connsiteY1"/>
              </a:cxn>
              <a:cxn ang="0">
                <a:pos x="connsiteX2" y="connsiteY2"/>
              </a:cxn>
              <a:cxn ang="0">
                <a:pos x="connsiteX3" y="connsiteY3"/>
              </a:cxn>
            </a:cxnLst>
            <a:rect l="l" t="t" r="r" b="b"/>
            <a:pathLst>
              <a:path w="304812" h="1000125">
                <a:moveTo>
                  <a:pt x="9525" y="0"/>
                </a:moveTo>
                <a:cubicBezTo>
                  <a:pt x="157956" y="159544"/>
                  <a:pt x="306387" y="319088"/>
                  <a:pt x="304800" y="485775"/>
                </a:cubicBezTo>
                <a:cubicBezTo>
                  <a:pt x="303213" y="652462"/>
                  <a:pt x="0" y="1000125"/>
                  <a:pt x="0" y="1000125"/>
                </a:cubicBezTo>
                <a:lnTo>
                  <a:pt x="0" y="1000125"/>
                </a:ln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0"/>
          <p:cNvSpPr txBox="1"/>
          <p:nvPr/>
        </p:nvSpPr>
        <p:spPr>
          <a:xfrm>
            <a:off x="600174" y="5805264"/>
            <a:ext cx="7068170" cy="369332"/>
          </a:xfrm>
          <a:prstGeom prst="rect">
            <a:avLst/>
          </a:prstGeom>
          <a:noFill/>
        </p:spPr>
        <p:txBody>
          <a:bodyPr wrap="square" rtlCol="0">
            <a:spAutoFit/>
          </a:bodyPr>
          <a:lstStyle/>
          <a:p>
            <a:r>
              <a:rPr lang="fr-FR" b="1" dirty="0" smtClean="0"/>
              <a:t>Validation/Réalisation d’un prototype ou d’une partie</a:t>
            </a:r>
            <a:endParaRPr lang="fr-FR" b="1" dirty="0"/>
          </a:p>
        </p:txBody>
      </p:sp>
      <p:sp>
        <p:nvSpPr>
          <p:cNvPr id="62" name="Forme libre 61"/>
          <p:cNvSpPr/>
          <p:nvPr/>
        </p:nvSpPr>
        <p:spPr>
          <a:xfrm>
            <a:off x="3136466" y="3825768"/>
            <a:ext cx="152406" cy="576064"/>
          </a:xfrm>
          <a:custGeom>
            <a:avLst/>
            <a:gdLst>
              <a:gd name="connsiteX0" fmla="*/ 9525 w 304812"/>
              <a:gd name="connsiteY0" fmla="*/ 0 h 1000125"/>
              <a:gd name="connsiteX1" fmla="*/ 304800 w 304812"/>
              <a:gd name="connsiteY1" fmla="*/ 485775 h 1000125"/>
              <a:gd name="connsiteX2" fmla="*/ 0 w 304812"/>
              <a:gd name="connsiteY2" fmla="*/ 1000125 h 1000125"/>
              <a:gd name="connsiteX3" fmla="*/ 0 w 304812"/>
              <a:gd name="connsiteY3" fmla="*/ 1000125 h 1000125"/>
            </a:gdLst>
            <a:ahLst/>
            <a:cxnLst>
              <a:cxn ang="0">
                <a:pos x="connsiteX0" y="connsiteY0"/>
              </a:cxn>
              <a:cxn ang="0">
                <a:pos x="connsiteX1" y="connsiteY1"/>
              </a:cxn>
              <a:cxn ang="0">
                <a:pos x="connsiteX2" y="connsiteY2"/>
              </a:cxn>
              <a:cxn ang="0">
                <a:pos x="connsiteX3" y="connsiteY3"/>
              </a:cxn>
            </a:cxnLst>
            <a:rect l="l" t="t" r="r" b="b"/>
            <a:pathLst>
              <a:path w="304812" h="1000125">
                <a:moveTo>
                  <a:pt x="9525" y="0"/>
                </a:moveTo>
                <a:cubicBezTo>
                  <a:pt x="157956" y="159544"/>
                  <a:pt x="306387" y="319088"/>
                  <a:pt x="304800" y="485775"/>
                </a:cubicBezTo>
                <a:cubicBezTo>
                  <a:pt x="303213" y="652462"/>
                  <a:pt x="0" y="1000125"/>
                  <a:pt x="0" y="1000125"/>
                </a:cubicBezTo>
                <a:lnTo>
                  <a:pt x="0" y="1000125"/>
                </a:ln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Forme libre 62"/>
          <p:cNvSpPr/>
          <p:nvPr/>
        </p:nvSpPr>
        <p:spPr>
          <a:xfrm>
            <a:off x="3124200" y="4981575"/>
            <a:ext cx="914400" cy="200034"/>
          </a:xfrm>
          <a:custGeom>
            <a:avLst/>
            <a:gdLst>
              <a:gd name="connsiteX0" fmla="*/ 0 w 914400"/>
              <a:gd name="connsiteY0" fmla="*/ 0 h 200034"/>
              <a:gd name="connsiteX1" fmla="*/ 409575 w 914400"/>
              <a:gd name="connsiteY1" fmla="*/ 200025 h 200034"/>
              <a:gd name="connsiteX2" fmla="*/ 914400 w 914400"/>
              <a:gd name="connsiteY2" fmla="*/ 9525 h 200034"/>
              <a:gd name="connsiteX3" fmla="*/ 914400 w 914400"/>
              <a:gd name="connsiteY3" fmla="*/ 9525 h 200034"/>
            </a:gdLst>
            <a:ahLst/>
            <a:cxnLst>
              <a:cxn ang="0">
                <a:pos x="connsiteX0" y="connsiteY0"/>
              </a:cxn>
              <a:cxn ang="0">
                <a:pos x="connsiteX1" y="connsiteY1"/>
              </a:cxn>
              <a:cxn ang="0">
                <a:pos x="connsiteX2" y="connsiteY2"/>
              </a:cxn>
              <a:cxn ang="0">
                <a:pos x="connsiteX3" y="connsiteY3"/>
              </a:cxn>
            </a:cxnLst>
            <a:rect l="l" t="t" r="r" b="b"/>
            <a:pathLst>
              <a:path w="914400" h="200034">
                <a:moveTo>
                  <a:pt x="0" y="0"/>
                </a:moveTo>
                <a:cubicBezTo>
                  <a:pt x="128587" y="99219"/>
                  <a:pt x="257175" y="198438"/>
                  <a:pt x="409575" y="200025"/>
                </a:cubicBezTo>
                <a:cubicBezTo>
                  <a:pt x="561975" y="201612"/>
                  <a:pt x="914400" y="9525"/>
                  <a:pt x="914400" y="9525"/>
                </a:cubicBezTo>
                <a:lnTo>
                  <a:pt x="914400" y="9525"/>
                </a:ln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Forme libre 63"/>
          <p:cNvSpPr/>
          <p:nvPr/>
        </p:nvSpPr>
        <p:spPr>
          <a:xfrm rot="10800000">
            <a:off x="3124200" y="4509120"/>
            <a:ext cx="914400" cy="200034"/>
          </a:xfrm>
          <a:custGeom>
            <a:avLst/>
            <a:gdLst>
              <a:gd name="connsiteX0" fmla="*/ 0 w 914400"/>
              <a:gd name="connsiteY0" fmla="*/ 0 h 200034"/>
              <a:gd name="connsiteX1" fmla="*/ 409575 w 914400"/>
              <a:gd name="connsiteY1" fmla="*/ 200025 h 200034"/>
              <a:gd name="connsiteX2" fmla="*/ 914400 w 914400"/>
              <a:gd name="connsiteY2" fmla="*/ 9525 h 200034"/>
              <a:gd name="connsiteX3" fmla="*/ 914400 w 914400"/>
              <a:gd name="connsiteY3" fmla="*/ 9525 h 200034"/>
            </a:gdLst>
            <a:ahLst/>
            <a:cxnLst>
              <a:cxn ang="0">
                <a:pos x="connsiteX0" y="connsiteY0"/>
              </a:cxn>
              <a:cxn ang="0">
                <a:pos x="connsiteX1" y="connsiteY1"/>
              </a:cxn>
              <a:cxn ang="0">
                <a:pos x="connsiteX2" y="connsiteY2"/>
              </a:cxn>
              <a:cxn ang="0">
                <a:pos x="connsiteX3" y="connsiteY3"/>
              </a:cxn>
            </a:cxnLst>
            <a:rect l="l" t="t" r="r" b="b"/>
            <a:pathLst>
              <a:path w="914400" h="200034">
                <a:moveTo>
                  <a:pt x="0" y="0"/>
                </a:moveTo>
                <a:cubicBezTo>
                  <a:pt x="128587" y="99219"/>
                  <a:pt x="257175" y="198438"/>
                  <a:pt x="409575" y="200025"/>
                </a:cubicBezTo>
                <a:cubicBezTo>
                  <a:pt x="561975" y="201612"/>
                  <a:pt x="914400" y="9525"/>
                  <a:pt x="914400" y="9525"/>
                </a:cubicBezTo>
                <a:lnTo>
                  <a:pt x="914400" y="9525"/>
                </a:ln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Forme libre 64"/>
          <p:cNvSpPr/>
          <p:nvPr/>
        </p:nvSpPr>
        <p:spPr>
          <a:xfrm>
            <a:off x="3171825" y="2390775"/>
            <a:ext cx="2100450" cy="1809750"/>
          </a:xfrm>
          <a:custGeom>
            <a:avLst/>
            <a:gdLst>
              <a:gd name="connsiteX0" fmla="*/ 2009775 w 2100450"/>
              <a:gd name="connsiteY0" fmla="*/ 1809750 h 1809750"/>
              <a:gd name="connsiteX1" fmla="*/ 1866900 w 2100450"/>
              <a:gd name="connsiteY1" fmla="*/ 504825 h 1809750"/>
              <a:gd name="connsiteX2" fmla="*/ 0 w 2100450"/>
              <a:gd name="connsiteY2" fmla="*/ 0 h 1809750"/>
            </a:gdLst>
            <a:ahLst/>
            <a:cxnLst>
              <a:cxn ang="0">
                <a:pos x="connsiteX0" y="connsiteY0"/>
              </a:cxn>
              <a:cxn ang="0">
                <a:pos x="connsiteX1" y="connsiteY1"/>
              </a:cxn>
              <a:cxn ang="0">
                <a:pos x="connsiteX2" y="connsiteY2"/>
              </a:cxn>
            </a:cxnLst>
            <a:rect l="l" t="t" r="r" b="b"/>
            <a:pathLst>
              <a:path w="2100450" h="1809750">
                <a:moveTo>
                  <a:pt x="2009775" y="1809750"/>
                </a:moveTo>
                <a:cubicBezTo>
                  <a:pt x="2105818" y="1308100"/>
                  <a:pt x="2201862" y="806450"/>
                  <a:pt x="1866900" y="504825"/>
                </a:cubicBezTo>
                <a:cubicBezTo>
                  <a:pt x="1531938" y="203200"/>
                  <a:pt x="765969" y="101600"/>
                  <a:pt x="0" y="0"/>
                </a:cubicBez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rme libre 2"/>
          <p:cNvSpPr/>
          <p:nvPr/>
        </p:nvSpPr>
        <p:spPr>
          <a:xfrm>
            <a:off x="3210128" y="2178996"/>
            <a:ext cx="2625633" cy="2033081"/>
          </a:xfrm>
          <a:custGeom>
            <a:avLst/>
            <a:gdLst>
              <a:gd name="connsiteX0" fmla="*/ 0 w 2625633"/>
              <a:gd name="connsiteY0" fmla="*/ 0 h 2033081"/>
              <a:gd name="connsiteX1" fmla="*/ 2276272 w 2625633"/>
              <a:gd name="connsiteY1" fmla="*/ 486383 h 2033081"/>
              <a:gd name="connsiteX2" fmla="*/ 2616740 w 2625633"/>
              <a:gd name="connsiteY2" fmla="*/ 2033081 h 2033081"/>
              <a:gd name="connsiteX3" fmla="*/ 2616740 w 2625633"/>
              <a:gd name="connsiteY3" fmla="*/ 2033081 h 2033081"/>
            </a:gdLst>
            <a:ahLst/>
            <a:cxnLst>
              <a:cxn ang="0">
                <a:pos x="connsiteX0" y="connsiteY0"/>
              </a:cxn>
              <a:cxn ang="0">
                <a:pos x="connsiteX1" y="connsiteY1"/>
              </a:cxn>
              <a:cxn ang="0">
                <a:pos x="connsiteX2" y="connsiteY2"/>
              </a:cxn>
              <a:cxn ang="0">
                <a:pos x="connsiteX3" y="connsiteY3"/>
              </a:cxn>
            </a:cxnLst>
            <a:rect l="l" t="t" r="r" b="b"/>
            <a:pathLst>
              <a:path w="2625633" h="2033081">
                <a:moveTo>
                  <a:pt x="0" y="0"/>
                </a:moveTo>
                <a:cubicBezTo>
                  <a:pt x="920074" y="73768"/>
                  <a:pt x="1840149" y="147536"/>
                  <a:pt x="2276272" y="486383"/>
                </a:cubicBezTo>
                <a:cubicBezTo>
                  <a:pt x="2712395" y="825230"/>
                  <a:pt x="2616740" y="2033081"/>
                  <a:pt x="2616740" y="2033081"/>
                </a:cubicBezTo>
                <a:lnTo>
                  <a:pt x="2616740" y="2033081"/>
                </a:ln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59184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395288" y="404813"/>
            <a:ext cx="8353425" cy="461962"/>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fr-FR" sz="2400" dirty="0">
                <a:latin typeface="+mn-lt"/>
                <a:cs typeface="+mn-cs"/>
              </a:rPr>
              <a:t>Situation du module ET10</a:t>
            </a:r>
          </a:p>
        </p:txBody>
      </p:sp>
      <p:pic>
        <p:nvPicPr>
          <p:cNvPr id="46082" name="Picture 2" descr="Afficher l'image en taille réelle">
            <a:hlinkClick r:id="rId3"/>
          </p:cNvPr>
          <p:cNvPicPr>
            <a:picLocks noChangeAspect="1" noChangeArrowheads="1"/>
          </p:cNvPicPr>
          <p:nvPr/>
        </p:nvPicPr>
        <p:blipFill>
          <a:blip r:embed="rId4" cstate="print"/>
          <a:srcRect/>
          <a:stretch>
            <a:fillRect/>
          </a:stretch>
        </p:blipFill>
        <p:spPr bwMode="auto">
          <a:xfrm>
            <a:off x="8101013" y="404813"/>
            <a:ext cx="666750" cy="695325"/>
          </a:xfrm>
          <a:prstGeom prst="rect">
            <a:avLst/>
          </a:prstGeom>
          <a:noFill/>
          <a:ln w="9525">
            <a:noFill/>
            <a:miter lim="800000"/>
            <a:headEnd/>
            <a:tailEnd/>
          </a:ln>
        </p:spPr>
      </p:pic>
      <p:pic>
        <p:nvPicPr>
          <p:cNvPr id="46083" name="Picture 2"/>
          <p:cNvPicPr>
            <a:picLocks noChangeAspect="1" noChangeArrowheads="1"/>
          </p:cNvPicPr>
          <p:nvPr/>
        </p:nvPicPr>
        <p:blipFill>
          <a:blip r:embed="rId5" cstate="print"/>
          <a:srcRect/>
          <a:stretch>
            <a:fillRect/>
          </a:stretch>
        </p:blipFill>
        <p:spPr bwMode="auto">
          <a:xfrm>
            <a:off x="6084888" y="5805488"/>
            <a:ext cx="2028825" cy="523875"/>
          </a:xfrm>
          <a:prstGeom prst="rect">
            <a:avLst/>
          </a:prstGeom>
          <a:noFill/>
          <a:ln w="9525">
            <a:noFill/>
            <a:miter lim="800000"/>
            <a:headEnd/>
            <a:tailEnd/>
          </a:ln>
        </p:spPr>
      </p:pic>
      <p:sp>
        <p:nvSpPr>
          <p:cNvPr id="6" name="Ellipse 5"/>
          <p:cNvSpPr/>
          <p:nvPr/>
        </p:nvSpPr>
        <p:spPr>
          <a:xfrm>
            <a:off x="2987824" y="2780928"/>
            <a:ext cx="2232248" cy="158417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fr-FR" sz="2800" b="1" dirty="0"/>
              <a:t>ET10</a:t>
            </a:r>
          </a:p>
          <a:p>
            <a:pPr algn="ctr" fontAlgn="auto">
              <a:spcBef>
                <a:spcPts val="0"/>
              </a:spcBef>
              <a:spcAft>
                <a:spcPts val="0"/>
              </a:spcAft>
              <a:defRPr/>
            </a:pPr>
            <a:r>
              <a:rPr lang="fr-FR" sz="1200" b="1" dirty="0"/>
              <a:t>SYSML</a:t>
            </a:r>
          </a:p>
          <a:p>
            <a:pPr algn="ctr" fontAlgn="auto">
              <a:spcBef>
                <a:spcPts val="0"/>
              </a:spcBef>
              <a:spcAft>
                <a:spcPts val="0"/>
              </a:spcAft>
              <a:defRPr/>
            </a:pPr>
            <a:r>
              <a:rPr lang="fr-FR" sz="1200" b="1" dirty="0">
                <a:solidFill>
                  <a:schemeClr val="bg1">
                    <a:lumMod val="50000"/>
                  </a:schemeClr>
                </a:solidFill>
              </a:rPr>
              <a:t>Modélisation 3D</a:t>
            </a:r>
          </a:p>
          <a:p>
            <a:pPr algn="ctr" fontAlgn="auto">
              <a:spcBef>
                <a:spcPts val="0"/>
              </a:spcBef>
              <a:spcAft>
                <a:spcPts val="0"/>
              </a:spcAft>
              <a:defRPr/>
            </a:pPr>
            <a:r>
              <a:rPr lang="fr-FR" sz="1200" b="1" dirty="0">
                <a:solidFill>
                  <a:schemeClr val="bg1">
                    <a:lumMod val="50000"/>
                  </a:schemeClr>
                </a:solidFill>
              </a:rPr>
              <a:t>Schémas</a:t>
            </a:r>
          </a:p>
        </p:txBody>
      </p:sp>
      <p:sp>
        <p:nvSpPr>
          <p:cNvPr id="8" name="Ellipse 7"/>
          <p:cNvSpPr/>
          <p:nvPr/>
        </p:nvSpPr>
        <p:spPr>
          <a:xfrm>
            <a:off x="755576" y="1556792"/>
            <a:ext cx="1440160" cy="1008112"/>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fr-FR" sz="2400" dirty="0"/>
              <a:t>ET30</a:t>
            </a:r>
          </a:p>
        </p:txBody>
      </p:sp>
      <p:sp>
        <p:nvSpPr>
          <p:cNvPr id="9" name="Ellipse 8"/>
          <p:cNvSpPr/>
          <p:nvPr/>
        </p:nvSpPr>
        <p:spPr>
          <a:xfrm>
            <a:off x="611560" y="4725144"/>
            <a:ext cx="1440160" cy="1008112"/>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fr-FR" sz="2400" dirty="0"/>
              <a:t>ET40</a:t>
            </a:r>
          </a:p>
        </p:txBody>
      </p:sp>
      <p:sp>
        <p:nvSpPr>
          <p:cNvPr id="10" name="Ellipse 9"/>
          <p:cNvSpPr/>
          <p:nvPr/>
        </p:nvSpPr>
        <p:spPr>
          <a:xfrm>
            <a:off x="5076056" y="1396774"/>
            <a:ext cx="1380153" cy="95210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sz="2400" dirty="0"/>
              <a:t>ET21</a:t>
            </a:r>
          </a:p>
        </p:txBody>
      </p:sp>
      <p:sp>
        <p:nvSpPr>
          <p:cNvPr id="11" name="Ellipse 10"/>
          <p:cNvSpPr/>
          <p:nvPr/>
        </p:nvSpPr>
        <p:spPr>
          <a:xfrm>
            <a:off x="6948264" y="2420888"/>
            <a:ext cx="1440160" cy="1008112"/>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sz="2400" dirty="0"/>
              <a:t>ET22</a:t>
            </a:r>
          </a:p>
        </p:txBody>
      </p:sp>
      <p:sp>
        <p:nvSpPr>
          <p:cNvPr id="12" name="Ellipse 11"/>
          <p:cNvSpPr/>
          <p:nvPr/>
        </p:nvSpPr>
        <p:spPr>
          <a:xfrm>
            <a:off x="6444208" y="4293096"/>
            <a:ext cx="1440160" cy="1008112"/>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sz="2400" dirty="0"/>
              <a:t>ET23</a:t>
            </a:r>
          </a:p>
        </p:txBody>
      </p:sp>
      <p:sp>
        <p:nvSpPr>
          <p:cNvPr id="13" name="Ellipse 12"/>
          <p:cNvSpPr/>
          <p:nvPr/>
        </p:nvSpPr>
        <p:spPr>
          <a:xfrm>
            <a:off x="3995936" y="5085184"/>
            <a:ext cx="1440160" cy="1008112"/>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sz="2400" dirty="0"/>
              <a:t>ET24</a:t>
            </a:r>
          </a:p>
        </p:txBody>
      </p:sp>
      <p:cxnSp>
        <p:nvCxnSpPr>
          <p:cNvPr id="16" name="Connecteur droit 15"/>
          <p:cNvCxnSpPr>
            <a:stCxn id="0" idx="5"/>
            <a:endCxn id="0" idx="1"/>
          </p:cNvCxnSpPr>
          <p:nvPr/>
        </p:nvCxnSpPr>
        <p:spPr>
          <a:xfrm>
            <a:off x="1984375" y="2417763"/>
            <a:ext cx="1330325" cy="595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a:endCxn id="0" idx="2"/>
          </p:cNvCxnSpPr>
          <p:nvPr/>
        </p:nvCxnSpPr>
        <p:spPr>
          <a:xfrm flipV="1">
            <a:off x="4211638" y="1873250"/>
            <a:ext cx="865187" cy="908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a:stCxn id="0" idx="6"/>
            <a:endCxn id="0" idx="2"/>
          </p:cNvCxnSpPr>
          <p:nvPr/>
        </p:nvCxnSpPr>
        <p:spPr>
          <a:xfrm flipV="1">
            <a:off x="5219700" y="2924175"/>
            <a:ext cx="1728788" cy="649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droit 29"/>
          <p:cNvCxnSpPr>
            <a:stCxn id="0" idx="5"/>
            <a:endCxn id="0" idx="2"/>
          </p:cNvCxnSpPr>
          <p:nvPr/>
        </p:nvCxnSpPr>
        <p:spPr>
          <a:xfrm>
            <a:off x="4892675" y="4133850"/>
            <a:ext cx="1550988" cy="663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p:cNvCxnSpPr>
            <a:stCxn id="0" idx="4"/>
            <a:endCxn id="0" idx="0"/>
          </p:cNvCxnSpPr>
          <p:nvPr/>
        </p:nvCxnSpPr>
        <p:spPr>
          <a:xfrm>
            <a:off x="4103688" y="4365625"/>
            <a:ext cx="612775" cy="719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p:cNvCxnSpPr>
            <a:stCxn id="0" idx="3"/>
            <a:endCxn id="0" idx="7"/>
          </p:cNvCxnSpPr>
          <p:nvPr/>
        </p:nvCxnSpPr>
        <p:spPr>
          <a:xfrm flipH="1">
            <a:off x="1841500" y="4133850"/>
            <a:ext cx="1473200" cy="738188"/>
          </a:xfrm>
          <a:prstGeom prst="line">
            <a:avLst/>
          </a:prstGeom>
        </p:spPr>
        <p:style>
          <a:lnRef idx="1">
            <a:schemeClr val="accent1"/>
          </a:lnRef>
          <a:fillRef idx="0">
            <a:schemeClr val="accent1"/>
          </a:fillRef>
          <a:effectRef idx="0">
            <a:schemeClr val="accent1"/>
          </a:effectRef>
          <a:fontRef idx="minor">
            <a:schemeClr val="tx1"/>
          </a:fontRef>
        </p:style>
      </p:cxnSp>
      <p:sp>
        <p:nvSpPr>
          <p:cNvPr id="86" name="Arc 85"/>
          <p:cNvSpPr/>
          <p:nvPr/>
        </p:nvSpPr>
        <p:spPr>
          <a:xfrm>
            <a:off x="2051050" y="2492375"/>
            <a:ext cx="4105275" cy="2232025"/>
          </a:xfrm>
          <a:prstGeom prst="arc">
            <a:avLst>
              <a:gd name="adj1" fmla="val 1001691"/>
              <a:gd name="adj2" fmla="val 0"/>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txBody>
          <a:bodyPr anchor="ctr"/>
          <a:lstStyle/>
          <a:p>
            <a:pPr algn="ctr" fontAlgn="auto">
              <a:spcBef>
                <a:spcPts val="0"/>
              </a:spcBef>
              <a:spcAft>
                <a:spcPts val="0"/>
              </a:spcAft>
              <a:defRPr/>
            </a:pPr>
            <a:endParaRPr lang="fr-FR"/>
          </a:p>
        </p:txBody>
      </p:sp>
      <p:sp>
        <p:nvSpPr>
          <p:cNvPr id="84" name="ZoneTexte 83"/>
          <p:cNvSpPr txBox="1"/>
          <p:nvPr/>
        </p:nvSpPr>
        <p:spPr>
          <a:xfrm>
            <a:off x="1258888" y="3500438"/>
            <a:ext cx="1185862" cy="369887"/>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fontAlgn="auto">
              <a:spcBef>
                <a:spcPts val="0"/>
              </a:spcBef>
              <a:spcAft>
                <a:spcPts val="0"/>
              </a:spcAft>
              <a:defRPr/>
            </a:pPr>
            <a:r>
              <a:rPr lang="fr-FR" dirty="0"/>
              <a:t>contexte</a:t>
            </a:r>
          </a:p>
        </p:txBody>
      </p:sp>
      <p:sp>
        <p:nvSpPr>
          <p:cNvPr id="88" name="ZoneTexte 87"/>
          <p:cNvSpPr txBox="1"/>
          <p:nvPr/>
        </p:nvSpPr>
        <p:spPr>
          <a:xfrm>
            <a:off x="2411413" y="2205038"/>
            <a:ext cx="1330325" cy="369887"/>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fontAlgn="auto">
              <a:spcBef>
                <a:spcPts val="0"/>
              </a:spcBef>
              <a:spcAft>
                <a:spcPts val="0"/>
              </a:spcAft>
              <a:defRPr/>
            </a:pPr>
            <a:r>
              <a:rPr lang="fr-FR" dirty="0"/>
              <a:t>exigences</a:t>
            </a:r>
          </a:p>
        </p:txBody>
      </p:sp>
      <p:sp>
        <p:nvSpPr>
          <p:cNvPr id="89" name="ZoneTexte 88"/>
          <p:cNvSpPr txBox="1"/>
          <p:nvPr/>
        </p:nvSpPr>
        <p:spPr>
          <a:xfrm>
            <a:off x="4140200" y="2205038"/>
            <a:ext cx="771525" cy="369887"/>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fontAlgn="auto">
              <a:spcBef>
                <a:spcPts val="0"/>
              </a:spcBef>
              <a:spcAft>
                <a:spcPts val="0"/>
              </a:spcAft>
              <a:defRPr/>
            </a:pPr>
            <a:r>
              <a:rPr lang="fr-FR" dirty="0"/>
              <a:t>Etats</a:t>
            </a:r>
          </a:p>
        </p:txBody>
      </p:sp>
      <p:sp>
        <p:nvSpPr>
          <p:cNvPr id="90" name="ZoneTexte 89"/>
          <p:cNvSpPr txBox="1"/>
          <p:nvPr/>
        </p:nvSpPr>
        <p:spPr>
          <a:xfrm>
            <a:off x="1835150" y="4076700"/>
            <a:ext cx="1312863" cy="369888"/>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fontAlgn="auto">
              <a:spcBef>
                <a:spcPts val="0"/>
              </a:spcBef>
              <a:spcAft>
                <a:spcPts val="0"/>
              </a:spcAft>
              <a:defRPr/>
            </a:pPr>
            <a:r>
              <a:rPr lang="fr-FR" dirty="0"/>
              <a:t>Séquence</a:t>
            </a:r>
          </a:p>
        </p:txBody>
      </p:sp>
      <p:sp>
        <p:nvSpPr>
          <p:cNvPr id="91" name="ZoneTexte 90"/>
          <p:cNvSpPr txBox="1"/>
          <p:nvPr/>
        </p:nvSpPr>
        <p:spPr>
          <a:xfrm>
            <a:off x="3348038" y="4292600"/>
            <a:ext cx="1871662" cy="64611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fr-FR" dirty="0"/>
              <a:t>Définition de</a:t>
            </a:r>
          </a:p>
          <a:p>
            <a:pPr fontAlgn="auto">
              <a:spcBef>
                <a:spcPts val="0"/>
              </a:spcBef>
              <a:spcAft>
                <a:spcPts val="0"/>
              </a:spcAft>
              <a:defRPr/>
            </a:pPr>
            <a:r>
              <a:rPr lang="fr-FR" dirty="0"/>
              <a:t>blocs</a:t>
            </a:r>
          </a:p>
        </p:txBody>
      </p:sp>
      <p:sp>
        <p:nvSpPr>
          <p:cNvPr id="92" name="ZoneTexte 91"/>
          <p:cNvSpPr txBox="1"/>
          <p:nvPr/>
        </p:nvSpPr>
        <p:spPr>
          <a:xfrm>
            <a:off x="4716463" y="2781300"/>
            <a:ext cx="1871662" cy="36830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fr-FR" dirty="0"/>
              <a:t>Blocs internes</a:t>
            </a:r>
          </a:p>
        </p:txBody>
      </p:sp>
      <p:sp>
        <p:nvSpPr>
          <p:cNvPr id="93" name="ZoneTexte 92"/>
          <p:cNvSpPr txBox="1"/>
          <p:nvPr/>
        </p:nvSpPr>
        <p:spPr>
          <a:xfrm>
            <a:off x="1187450" y="2852738"/>
            <a:ext cx="2022475" cy="369887"/>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fontAlgn="auto">
              <a:spcBef>
                <a:spcPts val="0"/>
              </a:spcBef>
              <a:spcAft>
                <a:spcPts val="0"/>
              </a:spcAft>
              <a:defRPr/>
            </a:pPr>
            <a:r>
              <a:rPr lang="fr-FR" dirty="0"/>
              <a:t>Cas d’utilisation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7624" y="2119253"/>
            <a:ext cx="1728192" cy="263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827584" y="1115452"/>
            <a:ext cx="2282006" cy="1938992"/>
          </a:xfrm>
          <a:prstGeom prst="rect">
            <a:avLst/>
          </a:prstGeom>
          <a:noFill/>
        </p:spPr>
        <p:txBody>
          <a:bodyPr wrap="square" rtlCol="0">
            <a:spAutoFit/>
          </a:bodyPr>
          <a:lstStyle/>
          <a:p>
            <a:r>
              <a:rPr lang="fr-FR" sz="2000" dirty="0" smtClean="0"/>
              <a:t>Logiciels testés :</a:t>
            </a:r>
          </a:p>
          <a:p>
            <a:pPr marL="285750" indent="-285750">
              <a:buFont typeface="Arial" pitchFamily="34" charset="0"/>
              <a:buChar char="•"/>
            </a:pPr>
            <a:r>
              <a:rPr lang="fr-FR" sz="2000" dirty="0" smtClean="0"/>
              <a:t>TOPCASED</a:t>
            </a:r>
          </a:p>
          <a:p>
            <a:pPr marL="285750" indent="-285750">
              <a:buFont typeface="Arial" pitchFamily="34" charset="0"/>
              <a:buChar char="•"/>
            </a:pPr>
            <a:r>
              <a:rPr lang="fr-FR" sz="2000" dirty="0" smtClean="0"/>
              <a:t>MODELIO</a:t>
            </a:r>
          </a:p>
          <a:p>
            <a:pPr marL="285750" indent="-285750">
              <a:buFont typeface="Arial" pitchFamily="34" charset="0"/>
              <a:buChar char="•"/>
            </a:pPr>
            <a:r>
              <a:rPr lang="fr-FR" sz="2000" dirty="0" smtClean="0"/>
              <a:t>MAGICDRAW</a:t>
            </a:r>
          </a:p>
          <a:p>
            <a:pPr marL="285750" indent="-285750">
              <a:buFont typeface="Arial" pitchFamily="34" charset="0"/>
              <a:buChar char="•"/>
            </a:pPr>
            <a:r>
              <a:rPr lang="fr-FR" sz="2000" dirty="0" smtClean="0"/>
              <a:t>RHAPSODY</a:t>
            </a:r>
          </a:p>
          <a:p>
            <a:pPr marL="285750" indent="-285750">
              <a:buFont typeface="Arial" pitchFamily="34" charset="0"/>
              <a:buChar char="•"/>
            </a:pPr>
            <a:r>
              <a:rPr lang="fr-FR" sz="2000" dirty="0" smtClean="0"/>
              <a:t>VISIO</a:t>
            </a:r>
            <a:endParaRPr lang="fr-FR" sz="2000" dirty="0"/>
          </a:p>
        </p:txBody>
      </p:sp>
      <p:sp>
        <p:nvSpPr>
          <p:cNvPr id="3" name="ZoneTexte 2"/>
          <p:cNvSpPr txBox="1"/>
          <p:nvPr/>
        </p:nvSpPr>
        <p:spPr>
          <a:xfrm>
            <a:off x="395288" y="404813"/>
            <a:ext cx="8353425" cy="461962"/>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fr-FR" sz="2400" dirty="0" smtClean="0">
                <a:latin typeface="+mn-lt"/>
                <a:cs typeface="+mn-cs"/>
              </a:rPr>
              <a:t>Quel outil pour SysML en STI2D ?</a:t>
            </a:r>
            <a:endParaRPr lang="fr-FR" sz="2400" dirty="0">
              <a:latin typeface="+mn-lt"/>
              <a:cs typeface="+mn-cs"/>
            </a:endParaRPr>
          </a:p>
        </p:txBody>
      </p:sp>
      <p:sp>
        <p:nvSpPr>
          <p:cNvPr id="12" name="ZoneTexte 11"/>
          <p:cNvSpPr txBox="1"/>
          <p:nvPr/>
        </p:nvSpPr>
        <p:spPr>
          <a:xfrm>
            <a:off x="3851920" y="1568618"/>
            <a:ext cx="4896792"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dirty="0" smtClean="0"/>
              <a:t>Avantages :</a:t>
            </a:r>
          </a:p>
          <a:p>
            <a:pPr marL="285750" indent="-285750">
              <a:buFont typeface="Arial" pitchFamily="34" charset="0"/>
              <a:buChar char="•"/>
            </a:pPr>
            <a:r>
              <a:rPr lang="fr-FR" dirty="0" smtClean="0"/>
              <a:t>Relativement facile à prendre en main</a:t>
            </a:r>
          </a:p>
          <a:p>
            <a:pPr marL="285750" indent="-285750">
              <a:buFont typeface="Arial" pitchFamily="34" charset="0"/>
              <a:buChar char="•"/>
            </a:pPr>
            <a:r>
              <a:rPr lang="fr-FR" dirty="0" smtClean="0"/>
              <a:t>Outil très puissant et ergonomique</a:t>
            </a:r>
          </a:p>
          <a:p>
            <a:pPr marL="285750" indent="-285750">
              <a:buFont typeface="Arial" pitchFamily="34" charset="0"/>
              <a:buChar char="•"/>
            </a:pPr>
            <a:r>
              <a:rPr lang="fr-FR" dirty="0" smtClean="0"/>
              <a:t>Très au dessus des autres logiciels</a:t>
            </a:r>
          </a:p>
          <a:p>
            <a:pPr marL="285750" indent="-285750">
              <a:buFont typeface="Arial" pitchFamily="34" charset="0"/>
              <a:buChar char="•"/>
            </a:pPr>
            <a:r>
              <a:rPr lang="fr-FR" dirty="0" smtClean="0"/>
              <a:t>Licence et prix </a:t>
            </a:r>
            <a:r>
              <a:rPr lang="fr-FR" smtClean="0"/>
              <a:t>bien négociés</a:t>
            </a:r>
            <a:endParaRPr lang="fr-F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424" y="3645024"/>
            <a:ext cx="3960688" cy="222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Connecteur droit avec flèche 13"/>
          <p:cNvCxnSpPr/>
          <p:nvPr/>
        </p:nvCxnSpPr>
        <p:spPr>
          <a:xfrm>
            <a:off x="2915816" y="2251219"/>
            <a:ext cx="93610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5004048" y="3645024"/>
            <a:ext cx="3456632"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dirty="0" smtClean="0"/>
              <a:t>Pour l’Education Nationale</a:t>
            </a:r>
          </a:p>
          <a:p>
            <a:pPr marL="285750" indent="-285750">
              <a:buFont typeface="Arial" pitchFamily="34" charset="0"/>
              <a:buChar char="•"/>
            </a:pPr>
            <a:r>
              <a:rPr lang="fr-FR" dirty="0" smtClean="0"/>
              <a:t>Licence établissement</a:t>
            </a:r>
          </a:p>
          <a:p>
            <a:pPr marL="285750" indent="-285750">
              <a:buFont typeface="Arial" pitchFamily="34" charset="0"/>
              <a:buChar char="•"/>
            </a:pPr>
            <a:r>
              <a:rPr lang="fr-FR" dirty="0" err="1" smtClean="0"/>
              <a:t>MagicDraw</a:t>
            </a:r>
            <a:r>
              <a:rPr lang="fr-FR" dirty="0" smtClean="0"/>
              <a:t> + Plugin SysML + </a:t>
            </a:r>
            <a:r>
              <a:rPr lang="fr-FR" dirty="0" err="1" smtClean="0"/>
              <a:t>Cameo</a:t>
            </a:r>
            <a:r>
              <a:rPr lang="fr-FR" dirty="0" smtClean="0"/>
              <a:t> = 499 €</a:t>
            </a:r>
            <a:endParaRPr lang="fr-FR" dirty="0"/>
          </a:p>
        </p:txBody>
      </p:sp>
      <p:cxnSp>
        <p:nvCxnSpPr>
          <p:cNvPr id="17" name="Connecteur droit avec flèche 16"/>
          <p:cNvCxnSpPr/>
          <p:nvPr/>
        </p:nvCxnSpPr>
        <p:spPr>
          <a:xfrm>
            <a:off x="6444208" y="3094077"/>
            <a:ext cx="0" cy="5509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808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395288" y="404813"/>
            <a:ext cx="8353425" cy="461962"/>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fr-FR" sz="2400" dirty="0">
                <a:latin typeface="+mn-lt"/>
                <a:cs typeface="+mn-cs"/>
              </a:rPr>
              <a:t>Les </a:t>
            </a:r>
            <a:r>
              <a:rPr lang="fr-FR" sz="2400" dirty="0" smtClean="0">
                <a:latin typeface="+mn-lt"/>
                <a:cs typeface="+mn-cs"/>
              </a:rPr>
              <a:t>systèmes modélisés</a:t>
            </a:r>
            <a:endParaRPr lang="fr-FR" sz="2400" dirty="0">
              <a:latin typeface="+mn-lt"/>
              <a:cs typeface="+mn-cs"/>
            </a:endParaRPr>
          </a:p>
        </p:txBody>
      </p:sp>
      <p:pic>
        <p:nvPicPr>
          <p:cNvPr id="48130" name="Picture 2" descr="Afficher l'image en taille réelle">
            <a:hlinkClick r:id="rId3"/>
          </p:cNvPr>
          <p:cNvPicPr>
            <a:picLocks noChangeAspect="1" noChangeArrowheads="1"/>
          </p:cNvPicPr>
          <p:nvPr/>
        </p:nvPicPr>
        <p:blipFill>
          <a:blip r:embed="rId4" cstate="print"/>
          <a:srcRect/>
          <a:stretch>
            <a:fillRect/>
          </a:stretch>
        </p:blipFill>
        <p:spPr bwMode="auto">
          <a:xfrm>
            <a:off x="8101013" y="404813"/>
            <a:ext cx="666750" cy="695325"/>
          </a:xfrm>
          <a:prstGeom prst="rect">
            <a:avLst/>
          </a:prstGeom>
          <a:noFill/>
          <a:ln w="9525">
            <a:noFill/>
            <a:miter lim="800000"/>
            <a:headEnd/>
            <a:tailEnd/>
          </a:ln>
        </p:spPr>
      </p:pic>
      <p:pic>
        <p:nvPicPr>
          <p:cNvPr id="48131" name="Picture 2"/>
          <p:cNvPicPr>
            <a:picLocks noChangeAspect="1" noChangeArrowheads="1"/>
          </p:cNvPicPr>
          <p:nvPr/>
        </p:nvPicPr>
        <p:blipFill>
          <a:blip r:embed="rId5" cstate="print"/>
          <a:srcRect/>
          <a:stretch>
            <a:fillRect/>
          </a:stretch>
        </p:blipFill>
        <p:spPr bwMode="auto">
          <a:xfrm>
            <a:off x="6084888" y="5805488"/>
            <a:ext cx="2028825" cy="523875"/>
          </a:xfrm>
          <a:prstGeom prst="rect">
            <a:avLst/>
          </a:prstGeom>
          <a:noFill/>
          <a:ln w="9525">
            <a:noFill/>
            <a:miter lim="800000"/>
            <a:headEnd/>
            <a:tailEnd/>
          </a:ln>
        </p:spPr>
      </p:pic>
      <p:sp>
        <p:nvSpPr>
          <p:cNvPr id="48132" name="ZoneTexte 25"/>
          <p:cNvSpPr txBox="1">
            <a:spLocks noChangeArrowheads="1"/>
          </p:cNvSpPr>
          <p:nvPr/>
        </p:nvSpPr>
        <p:spPr bwMode="auto">
          <a:xfrm>
            <a:off x="468313" y="1268413"/>
            <a:ext cx="4052520" cy="3970318"/>
          </a:xfrm>
          <a:prstGeom prst="rect">
            <a:avLst/>
          </a:prstGeom>
          <a:noFill/>
          <a:ln w="9525">
            <a:noFill/>
            <a:miter lim="800000"/>
            <a:headEnd/>
            <a:tailEnd/>
          </a:ln>
        </p:spPr>
        <p:txBody>
          <a:bodyPr wrap="none">
            <a:spAutoFit/>
          </a:bodyPr>
          <a:lstStyle/>
          <a:p>
            <a:pPr>
              <a:buFont typeface="Arial" charset="0"/>
              <a:buChar char="•"/>
            </a:pPr>
            <a:r>
              <a:rPr lang="fr-FR" dirty="0">
                <a:latin typeface="Verdana" pitchFamily="34" charset="0"/>
              </a:rPr>
              <a:t>Construction d’un modèle </a:t>
            </a:r>
            <a:r>
              <a:rPr lang="fr-FR" dirty="0" err="1">
                <a:latin typeface="Verdana" pitchFamily="34" charset="0"/>
              </a:rPr>
              <a:t>SysML</a:t>
            </a:r>
            <a:endParaRPr lang="fr-FR" dirty="0">
              <a:latin typeface="Verdana" pitchFamily="34" charset="0"/>
            </a:endParaRPr>
          </a:p>
          <a:p>
            <a:pPr>
              <a:buFont typeface="Arial" charset="0"/>
              <a:buChar char="•"/>
            </a:pPr>
            <a:r>
              <a:rPr lang="fr-FR" dirty="0">
                <a:latin typeface="Verdana" pitchFamily="34" charset="0"/>
              </a:rPr>
              <a:t>Activités élèves</a:t>
            </a:r>
          </a:p>
          <a:p>
            <a:endParaRPr lang="fr-FR" dirty="0">
              <a:latin typeface="Verdana" pitchFamily="34" charset="0"/>
            </a:endParaRPr>
          </a:p>
          <a:p>
            <a:pPr>
              <a:buFont typeface="Arial" charset="0"/>
              <a:buChar char="•"/>
            </a:pPr>
            <a:r>
              <a:rPr lang="fr-FR" dirty="0" err="1">
                <a:latin typeface="Verdana" pitchFamily="34" charset="0"/>
              </a:rPr>
              <a:t>SysML</a:t>
            </a:r>
            <a:r>
              <a:rPr lang="fr-FR" dirty="0">
                <a:latin typeface="Verdana" pitchFamily="34" charset="0"/>
              </a:rPr>
              <a:t> Balance </a:t>
            </a:r>
            <a:r>
              <a:rPr lang="fr-FR" dirty="0" smtClean="0">
                <a:latin typeface="Verdana" pitchFamily="34" charset="0"/>
              </a:rPr>
              <a:t>HALO</a:t>
            </a:r>
          </a:p>
          <a:p>
            <a:pPr>
              <a:buFont typeface="Arial" charset="0"/>
              <a:buChar char="•"/>
            </a:pPr>
            <a:r>
              <a:rPr lang="fr-FR" dirty="0" err="1" smtClean="0">
                <a:latin typeface="Verdana" pitchFamily="34" charset="0"/>
              </a:rPr>
              <a:t>SysML</a:t>
            </a:r>
            <a:r>
              <a:rPr lang="fr-FR" dirty="0" smtClean="0">
                <a:latin typeface="Verdana" pitchFamily="34" charset="0"/>
              </a:rPr>
              <a:t> BAES</a:t>
            </a:r>
            <a:endParaRPr lang="fr-FR" dirty="0">
              <a:latin typeface="Verdana" pitchFamily="34" charset="0"/>
            </a:endParaRPr>
          </a:p>
          <a:p>
            <a:pPr>
              <a:buFont typeface="Arial" charset="0"/>
              <a:buChar char="•"/>
            </a:pPr>
            <a:r>
              <a:rPr lang="fr-FR" dirty="0" err="1">
                <a:latin typeface="Verdana" pitchFamily="34" charset="0"/>
              </a:rPr>
              <a:t>SysML</a:t>
            </a:r>
            <a:r>
              <a:rPr lang="fr-FR" dirty="0">
                <a:latin typeface="Verdana" pitchFamily="34" charset="0"/>
              </a:rPr>
              <a:t> </a:t>
            </a:r>
            <a:r>
              <a:rPr lang="fr-FR" dirty="0" err="1" smtClean="0">
                <a:latin typeface="Verdana" pitchFamily="34" charset="0"/>
              </a:rPr>
              <a:t>Hemo</a:t>
            </a:r>
            <a:r>
              <a:rPr lang="fr-FR" dirty="0" smtClean="0">
                <a:latin typeface="Verdana" pitchFamily="34" charset="0"/>
              </a:rPr>
              <a:t>-Mixer</a:t>
            </a:r>
            <a:endParaRPr lang="fr-FR" dirty="0">
              <a:latin typeface="Verdana" pitchFamily="34" charset="0"/>
            </a:endParaRPr>
          </a:p>
          <a:p>
            <a:pPr>
              <a:buFont typeface="Arial" charset="0"/>
              <a:buChar char="•"/>
            </a:pPr>
            <a:r>
              <a:rPr lang="fr-FR" dirty="0" err="1">
                <a:latin typeface="Verdana" pitchFamily="34" charset="0"/>
              </a:rPr>
              <a:t>SysML</a:t>
            </a:r>
            <a:r>
              <a:rPr lang="fr-FR" dirty="0">
                <a:latin typeface="Verdana" pitchFamily="34" charset="0"/>
              </a:rPr>
              <a:t> Lave-linge</a:t>
            </a:r>
          </a:p>
          <a:p>
            <a:pPr>
              <a:buFont typeface="Arial" charset="0"/>
              <a:buChar char="•"/>
            </a:pPr>
            <a:r>
              <a:rPr lang="fr-FR" dirty="0" err="1">
                <a:latin typeface="Verdana" pitchFamily="34" charset="0"/>
              </a:rPr>
              <a:t>SysML</a:t>
            </a:r>
            <a:r>
              <a:rPr lang="fr-FR" dirty="0">
                <a:latin typeface="Verdana" pitchFamily="34" charset="0"/>
              </a:rPr>
              <a:t> Colibri</a:t>
            </a:r>
          </a:p>
          <a:p>
            <a:pPr>
              <a:buFont typeface="Arial" charset="0"/>
              <a:buChar char="•"/>
            </a:pPr>
            <a:r>
              <a:rPr lang="fr-FR" dirty="0" err="1">
                <a:latin typeface="Verdana" pitchFamily="34" charset="0"/>
              </a:rPr>
              <a:t>SysML</a:t>
            </a:r>
            <a:r>
              <a:rPr lang="fr-FR" dirty="0">
                <a:latin typeface="Verdana" pitchFamily="34" charset="0"/>
              </a:rPr>
              <a:t> Dyson </a:t>
            </a:r>
            <a:r>
              <a:rPr lang="fr-FR" dirty="0" err="1">
                <a:latin typeface="Verdana" pitchFamily="34" charset="0"/>
              </a:rPr>
              <a:t>Airblade</a:t>
            </a:r>
            <a:endParaRPr lang="fr-FR" dirty="0">
              <a:latin typeface="Verdana" pitchFamily="34" charset="0"/>
            </a:endParaRPr>
          </a:p>
          <a:p>
            <a:pPr>
              <a:buFont typeface="Arial" charset="0"/>
              <a:buChar char="•"/>
            </a:pPr>
            <a:r>
              <a:rPr lang="fr-FR" dirty="0" err="1">
                <a:latin typeface="Verdana" pitchFamily="34" charset="0"/>
              </a:rPr>
              <a:t>SysML</a:t>
            </a:r>
            <a:r>
              <a:rPr lang="fr-FR" dirty="0">
                <a:latin typeface="Verdana" pitchFamily="34" charset="0"/>
              </a:rPr>
              <a:t> </a:t>
            </a:r>
            <a:r>
              <a:rPr lang="fr-FR" dirty="0" err="1">
                <a:latin typeface="Verdana" pitchFamily="34" charset="0"/>
              </a:rPr>
              <a:t>Iland</a:t>
            </a:r>
            <a:endParaRPr lang="fr-FR" dirty="0">
              <a:latin typeface="Verdana" pitchFamily="34" charset="0"/>
            </a:endParaRPr>
          </a:p>
          <a:p>
            <a:pPr>
              <a:buFont typeface="Arial" charset="0"/>
              <a:buChar char="•"/>
            </a:pPr>
            <a:r>
              <a:rPr lang="fr-FR" dirty="0" err="1">
                <a:latin typeface="Verdana" pitchFamily="34" charset="0"/>
              </a:rPr>
              <a:t>SysML</a:t>
            </a:r>
            <a:r>
              <a:rPr lang="fr-FR" dirty="0">
                <a:latin typeface="Verdana" pitchFamily="34" charset="0"/>
              </a:rPr>
              <a:t> FAAC402</a:t>
            </a:r>
          </a:p>
          <a:p>
            <a:pPr>
              <a:buFont typeface="Arial" charset="0"/>
              <a:buChar char="•"/>
            </a:pPr>
            <a:r>
              <a:rPr lang="fr-FR" dirty="0" smtClean="0">
                <a:latin typeface="Verdana" pitchFamily="34" charset="0"/>
              </a:rPr>
              <a:t>SysML </a:t>
            </a:r>
            <a:r>
              <a:rPr lang="fr-FR" dirty="0">
                <a:latin typeface="Verdana" pitchFamily="34" charset="0"/>
              </a:rPr>
              <a:t>Maison </a:t>
            </a:r>
            <a:r>
              <a:rPr lang="fr-FR" dirty="0" smtClean="0">
                <a:latin typeface="Verdana" pitchFamily="34" charset="0"/>
              </a:rPr>
              <a:t>Bioclimatique</a:t>
            </a:r>
          </a:p>
          <a:p>
            <a:pPr>
              <a:buFont typeface="Arial" charset="0"/>
              <a:buChar char="•"/>
            </a:pPr>
            <a:r>
              <a:rPr lang="fr-FR" dirty="0" err="1" smtClean="0">
                <a:latin typeface="Verdana" pitchFamily="34" charset="0"/>
              </a:rPr>
              <a:t>SysML</a:t>
            </a:r>
            <a:r>
              <a:rPr lang="fr-FR" dirty="0" smtClean="0">
                <a:latin typeface="Verdana" pitchFamily="34" charset="0"/>
              </a:rPr>
              <a:t> </a:t>
            </a:r>
            <a:r>
              <a:rPr lang="fr-FR" dirty="0" err="1" smtClean="0">
                <a:latin typeface="Verdana" pitchFamily="34" charset="0"/>
              </a:rPr>
              <a:t>ClipFlow</a:t>
            </a:r>
            <a:endParaRPr lang="fr-FR" dirty="0">
              <a:latin typeface="Verdana" pitchFamily="34" charset="0"/>
            </a:endParaRPr>
          </a:p>
          <a:p>
            <a:endParaRPr lang="fr-FR" dirty="0">
              <a:latin typeface="Verdana" pitchFamily="34" charset="0"/>
            </a:endParaRPr>
          </a:p>
        </p:txBody>
      </p:sp>
      <p:pic>
        <p:nvPicPr>
          <p:cNvPr id="48133" name="Picture 2"/>
          <p:cNvPicPr>
            <a:picLocks noChangeAspect="1" noChangeArrowheads="1"/>
          </p:cNvPicPr>
          <p:nvPr/>
        </p:nvPicPr>
        <p:blipFill>
          <a:blip r:embed="rId6" cstate="print"/>
          <a:srcRect/>
          <a:stretch>
            <a:fillRect/>
          </a:stretch>
        </p:blipFill>
        <p:spPr bwMode="auto">
          <a:xfrm>
            <a:off x="7236296" y="1374851"/>
            <a:ext cx="1384300" cy="1384300"/>
          </a:xfrm>
          <a:prstGeom prst="rect">
            <a:avLst/>
          </a:prstGeom>
          <a:noFill/>
          <a:ln w="9525">
            <a:noFill/>
            <a:miter lim="800000"/>
            <a:headEnd/>
            <a:tailEnd/>
          </a:ln>
        </p:spPr>
      </p:pic>
      <p:pic>
        <p:nvPicPr>
          <p:cNvPr id="48137" name="Picture 6"/>
          <p:cNvPicPr>
            <a:picLocks noChangeAspect="1" noChangeArrowheads="1"/>
          </p:cNvPicPr>
          <p:nvPr/>
        </p:nvPicPr>
        <p:blipFill>
          <a:blip r:embed="rId7" cstate="print"/>
          <a:srcRect/>
          <a:stretch>
            <a:fillRect/>
          </a:stretch>
        </p:blipFill>
        <p:spPr bwMode="auto">
          <a:xfrm>
            <a:off x="7441084" y="3704242"/>
            <a:ext cx="1193800" cy="1903412"/>
          </a:xfrm>
          <a:prstGeom prst="rect">
            <a:avLst/>
          </a:prstGeom>
          <a:noFill/>
          <a:ln w="9525">
            <a:noFill/>
            <a:miter lim="800000"/>
            <a:headEnd/>
            <a:tailEnd/>
          </a:ln>
        </p:spPr>
      </p:pic>
      <p:pic>
        <p:nvPicPr>
          <p:cNvPr id="48138" name="Picture 7"/>
          <p:cNvPicPr>
            <a:picLocks noChangeAspect="1" noChangeArrowheads="1"/>
          </p:cNvPicPr>
          <p:nvPr/>
        </p:nvPicPr>
        <p:blipFill>
          <a:blip r:embed="rId8" cstate="print"/>
          <a:srcRect/>
          <a:stretch>
            <a:fillRect/>
          </a:stretch>
        </p:blipFill>
        <p:spPr bwMode="auto">
          <a:xfrm>
            <a:off x="1619672" y="4923453"/>
            <a:ext cx="1656184" cy="1324947"/>
          </a:xfrm>
          <a:prstGeom prst="rect">
            <a:avLst/>
          </a:prstGeom>
          <a:noFill/>
          <a:ln w="9525">
            <a:noFill/>
            <a:miter lim="800000"/>
            <a:headEnd/>
            <a:tailEnd/>
          </a:ln>
        </p:spPr>
      </p:pic>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79912" y="4668044"/>
            <a:ext cx="2077418" cy="182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18621" y="827098"/>
            <a:ext cx="2179587" cy="1634690"/>
          </a:xfrm>
          <a:prstGeom prst="rect">
            <a:avLst/>
          </a:prstGeom>
        </p:spPr>
      </p:pic>
      <p:pic>
        <p:nvPicPr>
          <p:cNvPr id="48135" name="Picture 4"/>
          <p:cNvPicPr>
            <a:picLocks noChangeAspect="1" noChangeArrowheads="1"/>
          </p:cNvPicPr>
          <p:nvPr/>
        </p:nvPicPr>
        <p:blipFill>
          <a:blip r:embed="rId11" cstate="print"/>
          <a:srcRect/>
          <a:stretch>
            <a:fillRect/>
          </a:stretch>
        </p:blipFill>
        <p:spPr bwMode="auto">
          <a:xfrm>
            <a:off x="4211960" y="3573462"/>
            <a:ext cx="993775" cy="1273175"/>
          </a:xfrm>
          <a:prstGeom prst="rect">
            <a:avLst/>
          </a:prstGeom>
          <a:noFill/>
          <a:ln w="9525">
            <a:noFill/>
            <a:miter lim="800000"/>
            <a:headEnd/>
            <a:tailEnd/>
          </a:ln>
        </p:spPr>
      </p:pic>
      <p:pic>
        <p:nvPicPr>
          <p:cNvPr id="3" name="Imag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77952" y="2060848"/>
            <a:ext cx="1262633" cy="1267684"/>
          </a:xfrm>
          <a:prstGeom prst="rect">
            <a:avLst/>
          </a:prstGeom>
        </p:spPr>
      </p:pic>
      <p:pic>
        <p:nvPicPr>
          <p:cNvPr id="48134" name="Picture 3"/>
          <p:cNvPicPr>
            <a:picLocks noChangeAspect="1" noChangeArrowheads="1"/>
          </p:cNvPicPr>
          <p:nvPr/>
        </p:nvPicPr>
        <p:blipFill>
          <a:blip r:embed="rId13" cstate="print"/>
          <a:srcRect/>
          <a:stretch>
            <a:fillRect/>
          </a:stretch>
        </p:blipFill>
        <p:spPr bwMode="auto">
          <a:xfrm>
            <a:off x="4877843" y="2532260"/>
            <a:ext cx="1344612" cy="1008063"/>
          </a:xfrm>
          <a:prstGeom prst="rect">
            <a:avLst/>
          </a:prstGeom>
          <a:noFill/>
          <a:ln w="9525">
            <a:noFill/>
            <a:miter lim="800000"/>
            <a:headEnd/>
            <a:tailEnd/>
          </a:ln>
        </p:spPr>
      </p:pic>
      <p:pic>
        <p:nvPicPr>
          <p:cNvPr id="4" name="Image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81354" y="2759151"/>
            <a:ext cx="1966118" cy="831556"/>
          </a:xfrm>
          <a:prstGeom prst="rect">
            <a:avLst/>
          </a:prstGeom>
        </p:spPr>
      </p:pic>
      <p:pic>
        <p:nvPicPr>
          <p:cNvPr id="48136" name="Picture 5"/>
          <p:cNvPicPr>
            <a:picLocks noChangeAspect="1" noChangeArrowheads="1"/>
          </p:cNvPicPr>
          <p:nvPr/>
        </p:nvPicPr>
        <p:blipFill>
          <a:blip r:embed="rId15" cstate="print"/>
          <a:srcRect/>
          <a:stretch>
            <a:fillRect/>
          </a:stretch>
        </p:blipFill>
        <p:spPr bwMode="auto">
          <a:xfrm>
            <a:off x="5915274" y="3539554"/>
            <a:ext cx="1262062" cy="1516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2920" y="530352"/>
            <a:ext cx="7957512" cy="5202904"/>
          </a:xfrm>
        </p:spPr>
        <p:txBody>
          <a:bodyPr/>
          <a:lstStyle/>
          <a:p>
            <a:pPr marL="0" indent="0">
              <a:buNone/>
            </a:pPr>
            <a:r>
              <a:rPr lang="fr-FR" sz="2000" dirty="0" smtClean="0"/>
              <a:t>Qui utilise SysML ? (suite)</a:t>
            </a:r>
          </a:p>
          <a:p>
            <a:pPr marL="0" indent="0">
              <a:buNone/>
            </a:pPr>
            <a:endParaRPr lang="fr-FR" sz="2000" dirty="0" smtClean="0"/>
          </a:p>
          <a:p>
            <a:pPr marL="0" indent="0">
              <a:buNone/>
            </a:pPr>
            <a:endParaRPr lang="fr-FR" sz="2000" dirty="0" smtClean="0"/>
          </a:p>
          <a:p>
            <a:pPr marL="0" indent="0">
              <a:buNone/>
            </a:pPr>
            <a:endParaRPr lang="fr-FR" sz="2000" dirty="0" smtClean="0"/>
          </a:p>
          <a:p>
            <a:pPr marL="0" indent="0">
              <a:buNone/>
            </a:pPr>
            <a:endParaRPr lang="fr-FR" sz="2000" dirty="0" smtClean="0"/>
          </a:p>
          <a:p>
            <a:pPr marL="0" indent="0">
              <a:buNone/>
            </a:pPr>
            <a:endParaRPr lang="fr-FR" sz="2000" dirty="0" smtClean="0"/>
          </a:p>
          <a:p>
            <a:pPr marL="0" indent="0">
              <a:buNone/>
            </a:pPr>
            <a:endParaRPr lang="fr-FR" sz="2000" dirty="0" smtClean="0"/>
          </a:p>
          <a:p>
            <a:pPr marL="0" indent="0">
              <a:buNone/>
            </a:pPr>
            <a:endParaRPr lang="fr-FR" sz="2000" dirty="0" smtClean="0"/>
          </a:p>
          <a:p>
            <a:pPr marL="0" indent="0">
              <a:buNone/>
            </a:pPr>
            <a:endParaRPr lang="fr-FR" sz="2000" dirty="0" smtClean="0"/>
          </a:p>
          <a:p>
            <a:pPr marL="0" indent="0">
              <a:buNone/>
            </a:pPr>
            <a:endParaRPr lang="fr-FR" sz="2000" dirty="0" smtClean="0"/>
          </a:p>
          <a:p>
            <a:pPr marL="0" indent="0">
              <a:buNone/>
            </a:pPr>
            <a:endParaRPr lang="fr-FR" sz="2000" dirty="0" smtClean="0"/>
          </a:p>
          <a:p>
            <a:pPr marL="0" indent="0">
              <a:buNone/>
            </a:pPr>
            <a:endParaRPr lang="fr-FR" sz="2000" dirty="0" smtClean="0"/>
          </a:p>
          <a:p>
            <a:pPr marL="0" indent="0">
              <a:buNone/>
            </a:pPr>
            <a:endParaRPr lang="fr-FR" sz="2000" dirty="0" smtClean="0"/>
          </a:p>
          <a:p>
            <a:pPr marL="0" indent="0">
              <a:buNone/>
            </a:pPr>
            <a:r>
              <a:rPr lang="fr-FR" sz="2000" dirty="0" smtClean="0"/>
              <a:t>		…et bien d’autres !!</a:t>
            </a:r>
          </a:p>
        </p:txBody>
      </p:sp>
      <p:sp>
        <p:nvSpPr>
          <p:cNvPr id="4" name="Espace réservé du contenu 2"/>
          <p:cNvSpPr txBox="1">
            <a:spLocks/>
          </p:cNvSpPr>
          <p:nvPr/>
        </p:nvSpPr>
        <p:spPr bwMode="auto">
          <a:xfrm>
            <a:off x="539552" y="1268760"/>
            <a:ext cx="4248472" cy="3744416"/>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250"/>
              </a:spcBef>
              <a:spcAft>
                <a:spcPct val="0"/>
              </a:spcAft>
              <a:buClr>
                <a:schemeClr val="accent1"/>
              </a:buClr>
              <a:buSzPct val="80000"/>
              <a:buFont typeface="Arial" pitchFamily="34" charset="0"/>
              <a:buChar char="•"/>
              <a:tabLst/>
              <a:defRPr/>
            </a:pPr>
            <a:r>
              <a:rPr lang="fr-FR" sz="1200" dirty="0" smtClean="0">
                <a:latin typeface="+mn-lt"/>
                <a:cs typeface="+mn-cs"/>
              </a:rPr>
              <a:t> "</a:t>
            </a:r>
            <a:r>
              <a:rPr kumimoji="0" lang="fr-FR" sz="1200" b="0" i="0" u="none" strike="noStrike" kern="1200" cap="none" spc="0" normalizeH="0" baseline="0" noProof="0" dirty="0" err="1" smtClean="0">
                <a:ln>
                  <a:noFill/>
                </a:ln>
                <a:solidFill>
                  <a:schemeClr val="tx1"/>
                </a:solidFill>
                <a:effectLst/>
                <a:uLnTx/>
                <a:uFillTx/>
                <a:latin typeface="+mn-lt"/>
                <a:ea typeface="+mn-ea"/>
                <a:cs typeface="+mn-cs"/>
              </a:rPr>
              <a:t>Blohm</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 + Voss Naval </a:t>
            </a:r>
            <a:r>
              <a:rPr kumimoji="0" lang="fr-FR" sz="1200" b="0" i="0" u="none" strike="noStrike" kern="1200" cap="none" spc="0" normalizeH="0" baseline="0" noProof="0" dirty="0" err="1" smtClean="0">
                <a:ln>
                  <a:noFill/>
                </a:ln>
                <a:solidFill>
                  <a:schemeClr val="tx1"/>
                </a:solidFill>
                <a:effectLst/>
                <a:uLnTx/>
                <a:uFillTx/>
                <a:latin typeface="+mn-lt"/>
                <a:ea typeface="+mn-ea"/>
                <a:cs typeface="+mn-cs"/>
              </a:rPr>
              <a:t>GmbH</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 - bateaux, logistique</a:t>
            </a:r>
          </a:p>
          <a:p>
            <a:pPr marL="0" marR="0" lvl="0" indent="0" algn="l" defTabSz="914400" rtl="0" eaLnBrk="0" fontAlgn="base" latinLnBrk="0" hangingPunct="0">
              <a:lnSpc>
                <a:spcPct val="100000"/>
              </a:lnSpc>
              <a:spcBef>
                <a:spcPts val="250"/>
              </a:spcBef>
              <a:spcAft>
                <a:spcPct val="0"/>
              </a:spcAft>
              <a:buClr>
                <a:schemeClr val="accent1"/>
              </a:buClr>
              <a:buSzPct val="80000"/>
              <a:buFont typeface="Arial" pitchFamily="34" charset="0"/>
              <a:buChar char="•"/>
              <a:tabLst/>
              <a:defRPr/>
            </a:pPr>
            <a:r>
              <a:rPr lang="fr-FR" sz="1200" dirty="0" smtClean="0">
                <a:latin typeface="+mn-lt"/>
                <a:cs typeface="+mn-cs"/>
              </a:rPr>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"VEGA </a:t>
            </a:r>
            <a:r>
              <a:rPr kumimoji="0" lang="fr-FR" sz="1200" b="0" i="0" u="none" strike="noStrike" kern="1200" cap="none" spc="0" normalizeH="0" baseline="0" noProof="0" dirty="0" err="1" smtClean="0">
                <a:ln>
                  <a:noFill/>
                </a:ln>
                <a:solidFill>
                  <a:schemeClr val="tx1"/>
                </a:solidFill>
                <a:effectLst/>
                <a:uLnTx/>
                <a:uFillTx/>
                <a:latin typeface="+mn-lt"/>
                <a:ea typeface="+mn-ea"/>
                <a:cs typeface="+mn-cs"/>
              </a:rPr>
              <a:t>Space</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1200" b="0" i="0" u="none" strike="noStrike" kern="1200" cap="none" spc="0" normalizeH="0" baseline="0" noProof="0" dirty="0" err="1" smtClean="0">
                <a:ln>
                  <a:noFill/>
                </a:ln>
                <a:solidFill>
                  <a:schemeClr val="tx1"/>
                </a:solidFill>
                <a:effectLst/>
                <a:uLnTx/>
                <a:uFillTx/>
                <a:latin typeface="+mn-lt"/>
                <a:ea typeface="+mn-ea"/>
                <a:cs typeface="+mn-cs"/>
              </a:rPr>
              <a:t>GmbH</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1200" b="0" i="0" u="none" strike="noStrike" kern="1200" cap="none" spc="0" normalizeH="0" baseline="0" noProof="0" dirty="0" err="1" smtClean="0">
                <a:ln>
                  <a:noFill/>
                </a:ln>
                <a:solidFill>
                  <a:schemeClr val="tx1"/>
                </a:solidFill>
                <a:effectLst/>
                <a:uLnTx/>
                <a:uFillTx/>
                <a:latin typeface="+mn-lt"/>
                <a:ea typeface="+mn-ea"/>
                <a:cs typeface="+mn-cs"/>
              </a:rPr>
              <a:t>aérospace</a:t>
            </a:r>
            <a:endParaRPr kumimoji="0" lang="fr-FR"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ts val="250"/>
              </a:spcBef>
              <a:spcAft>
                <a:spcPct val="0"/>
              </a:spcAft>
              <a:buClr>
                <a:schemeClr val="accent1"/>
              </a:buClr>
              <a:buSzPct val="80000"/>
              <a:buFont typeface="Arial" pitchFamily="34" charset="0"/>
              <a:buChar char="•"/>
              <a:tabLst/>
              <a:defRPr/>
            </a:pPr>
            <a:r>
              <a:rPr lang="fr-FR" sz="1200" dirty="0" smtClean="0">
                <a:latin typeface="+mn-lt"/>
                <a:cs typeface="+mn-cs"/>
              </a:rPr>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"MIT Lincoln </a:t>
            </a:r>
            <a:r>
              <a:rPr kumimoji="0" lang="fr-FR" sz="1200" b="0" i="0" u="none" strike="noStrike" kern="1200" cap="none" spc="0" normalizeH="0" baseline="0" noProof="0" dirty="0" err="1" smtClean="0">
                <a:ln>
                  <a:noFill/>
                </a:ln>
                <a:solidFill>
                  <a:schemeClr val="tx1"/>
                </a:solidFill>
                <a:effectLst/>
                <a:uLnTx/>
                <a:uFillTx/>
                <a:latin typeface="+mn-lt"/>
                <a:ea typeface="+mn-ea"/>
                <a:cs typeface="+mn-cs"/>
              </a:rPr>
              <a:t>Laboratory</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 - Institute  Technologie de Massachusetts</a:t>
            </a:r>
          </a:p>
          <a:p>
            <a:pPr marL="0" marR="0" lvl="0" indent="0" algn="l" defTabSz="914400" rtl="0" eaLnBrk="0" fontAlgn="base" latinLnBrk="0" hangingPunct="0">
              <a:lnSpc>
                <a:spcPct val="100000"/>
              </a:lnSpc>
              <a:spcBef>
                <a:spcPts val="250"/>
              </a:spcBef>
              <a:spcAft>
                <a:spcPct val="0"/>
              </a:spcAft>
              <a:buClr>
                <a:schemeClr val="accent1"/>
              </a:buClr>
              <a:buSzPct val="80000"/>
              <a:buFont typeface="Arial" pitchFamily="34" charset="0"/>
              <a:buChar char="•"/>
              <a:tabLst/>
              <a:defRPr/>
            </a:pPr>
            <a:r>
              <a:rPr lang="fr-FR" sz="1200" dirty="0" smtClean="0">
                <a:latin typeface="+mn-lt"/>
                <a:cs typeface="+mn-cs"/>
              </a:rPr>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"Lockheed Martin MS2" – militaire</a:t>
            </a:r>
          </a:p>
          <a:p>
            <a:pPr marL="0" marR="0" lvl="0" indent="0" algn="l" defTabSz="914400" rtl="0" eaLnBrk="0" fontAlgn="base" latinLnBrk="0" hangingPunct="0">
              <a:lnSpc>
                <a:spcPct val="100000"/>
              </a:lnSpc>
              <a:spcBef>
                <a:spcPts val="250"/>
              </a:spcBef>
              <a:spcAft>
                <a:spcPct val="0"/>
              </a:spcAft>
              <a:buClr>
                <a:schemeClr val="accent1"/>
              </a:buClr>
              <a:buSzPct val="80000"/>
              <a:buFont typeface="Arial" pitchFamily="34" charset="0"/>
              <a:buChar char="•"/>
              <a:tabLst/>
              <a:defRPr/>
            </a:pPr>
            <a:r>
              <a:rPr lang="fr-FR" sz="1200" dirty="0" smtClean="0">
                <a:latin typeface="+mn-lt"/>
                <a:cs typeface="+mn-cs"/>
              </a:rPr>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"Lockheed Martin" – militaire</a:t>
            </a:r>
          </a:p>
          <a:p>
            <a:pPr marL="0" marR="0" lvl="0" indent="0" algn="l" defTabSz="914400" rtl="0" eaLnBrk="0" fontAlgn="base" latinLnBrk="0" hangingPunct="0">
              <a:lnSpc>
                <a:spcPct val="100000"/>
              </a:lnSpc>
              <a:spcBef>
                <a:spcPts val="250"/>
              </a:spcBef>
              <a:spcAft>
                <a:spcPct val="0"/>
              </a:spcAft>
              <a:buClr>
                <a:schemeClr val="accent1"/>
              </a:buClr>
              <a:buSzPct val="80000"/>
              <a:buFont typeface="Arial" pitchFamily="34" charset="0"/>
              <a:buChar char="•"/>
              <a:tabLst/>
              <a:defRPr/>
            </a:pPr>
            <a:r>
              <a:rPr lang="fr-FR" sz="1200" dirty="0" smtClean="0">
                <a:latin typeface="+mn-lt"/>
                <a:cs typeface="+mn-cs"/>
              </a:rPr>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"US </a:t>
            </a:r>
            <a:r>
              <a:rPr kumimoji="0" lang="fr-FR" sz="1200" b="0" i="0" u="none" strike="noStrike" kern="1200" cap="none" spc="0" normalizeH="0" baseline="0" noProof="0" dirty="0" err="1" smtClean="0">
                <a:ln>
                  <a:noFill/>
                </a:ln>
                <a:solidFill>
                  <a:schemeClr val="tx1"/>
                </a:solidFill>
                <a:effectLst/>
                <a:uLnTx/>
                <a:uFillTx/>
                <a:latin typeface="+mn-lt"/>
                <a:ea typeface="+mn-ea"/>
                <a:cs typeface="+mn-cs"/>
              </a:rPr>
              <a:t>Army</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 – militaire</a:t>
            </a:r>
          </a:p>
          <a:p>
            <a:pPr marL="0" marR="0" lvl="0" indent="0" algn="l" defTabSz="914400" rtl="0" eaLnBrk="0" fontAlgn="base" latinLnBrk="0" hangingPunct="0">
              <a:lnSpc>
                <a:spcPct val="100000"/>
              </a:lnSpc>
              <a:spcBef>
                <a:spcPts val="250"/>
              </a:spcBef>
              <a:spcAft>
                <a:spcPct val="0"/>
              </a:spcAft>
              <a:buClr>
                <a:schemeClr val="accent1"/>
              </a:buClr>
              <a:buSzPct val="80000"/>
              <a:buFont typeface="Arial" pitchFamily="34" charset="0"/>
              <a:buChar char="•"/>
              <a:tabLst/>
              <a:defRPr/>
            </a:pPr>
            <a:r>
              <a:rPr lang="fr-FR" sz="1200" dirty="0" smtClean="0">
                <a:latin typeface="+mn-lt"/>
                <a:cs typeface="+mn-cs"/>
              </a:rPr>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"ESO - </a:t>
            </a:r>
            <a:r>
              <a:rPr kumimoji="0" lang="fr-FR" sz="1200" b="0" i="0" u="none" strike="noStrike" kern="1200" cap="none" spc="0" normalizeH="0" baseline="0" noProof="0" dirty="0" err="1" smtClean="0">
                <a:ln>
                  <a:noFill/>
                </a:ln>
                <a:solidFill>
                  <a:schemeClr val="tx1"/>
                </a:solidFill>
                <a:effectLst/>
                <a:uLnTx/>
                <a:uFillTx/>
                <a:latin typeface="+mn-lt"/>
                <a:ea typeface="+mn-ea"/>
                <a:cs typeface="+mn-cs"/>
              </a:rPr>
              <a:t>European</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 Organisation for </a:t>
            </a:r>
            <a:r>
              <a:rPr kumimoji="0" lang="fr-FR" sz="1200" b="0" i="0" u="none" strike="noStrike" kern="1200" cap="none" spc="0" normalizeH="0" baseline="0" noProof="0" dirty="0" err="1" smtClean="0">
                <a:ln>
                  <a:noFill/>
                </a:ln>
                <a:solidFill>
                  <a:schemeClr val="tx1"/>
                </a:solidFill>
                <a:effectLst/>
                <a:uLnTx/>
                <a:uFillTx/>
                <a:latin typeface="+mn-lt"/>
                <a:ea typeface="+mn-ea"/>
                <a:cs typeface="+mn-cs"/>
              </a:rPr>
              <a:t>Astronomical</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1200" b="0" i="0" u="none" strike="noStrike" kern="1200" cap="none" spc="0" normalizeH="0" baseline="0" noProof="0" dirty="0" err="1" smtClean="0">
                <a:ln>
                  <a:noFill/>
                </a:ln>
                <a:solidFill>
                  <a:schemeClr val="tx1"/>
                </a:solidFill>
                <a:effectLst/>
                <a:uLnTx/>
                <a:uFillTx/>
                <a:latin typeface="+mn-lt"/>
                <a:ea typeface="+mn-ea"/>
                <a:cs typeface="+mn-cs"/>
              </a:rPr>
              <a:t>Research</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 – </a:t>
            </a:r>
            <a:r>
              <a:rPr kumimoji="0" lang="fr-FR" sz="1200" b="0" i="0" u="none" strike="noStrike" kern="1200" cap="none" spc="0" normalizeH="0" baseline="0" noProof="0" dirty="0" err="1" smtClean="0">
                <a:ln>
                  <a:noFill/>
                </a:ln>
                <a:solidFill>
                  <a:schemeClr val="tx1"/>
                </a:solidFill>
                <a:effectLst/>
                <a:uLnTx/>
                <a:uFillTx/>
                <a:latin typeface="+mn-lt"/>
                <a:ea typeface="+mn-ea"/>
                <a:cs typeface="+mn-cs"/>
              </a:rPr>
              <a:t>aerospace</a:t>
            </a:r>
            <a:endParaRPr kumimoji="0" lang="fr-FR" sz="1200" b="0" i="0" u="none" strike="noStrike" kern="1200" cap="none" spc="0" normalizeH="0" baseline="0" noProof="0" dirty="0" smtClean="0">
              <a:ln>
                <a:noFill/>
              </a:ln>
              <a:solidFill>
                <a:schemeClr val="tx1"/>
              </a:solidFill>
              <a:effectLst/>
              <a:uLnTx/>
              <a:uFillTx/>
              <a:latin typeface="+mn-lt"/>
              <a:ea typeface="+mn-ea"/>
              <a:cs typeface="+mn-cs"/>
            </a:endParaRPr>
          </a:p>
          <a:p>
            <a:pPr lvl="0" eaLnBrk="0" hangingPunct="0">
              <a:spcBef>
                <a:spcPts val="250"/>
              </a:spcBef>
              <a:buClr>
                <a:schemeClr val="accent1"/>
              </a:buClr>
              <a:buSzPct val="80000"/>
              <a:buFont typeface="Arial" pitchFamily="34" charset="0"/>
              <a:buChar char="•"/>
            </a:pPr>
            <a:r>
              <a:rPr lang="fr-FR" sz="1200" dirty="0" smtClean="0">
                <a:latin typeface="+mn-lt"/>
                <a:cs typeface="+mn-cs"/>
              </a:rPr>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"Boeing</a:t>
            </a:r>
            <a:r>
              <a:rPr lang="fr-FR" sz="1200" dirty="0" smtClean="0"/>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 </a:t>
            </a:r>
          </a:p>
          <a:p>
            <a:pPr lvl="0" eaLnBrk="0" hangingPunct="0">
              <a:spcBef>
                <a:spcPts val="250"/>
              </a:spcBef>
              <a:buClr>
                <a:schemeClr val="accent1"/>
              </a:buClr>
              <a:buSzPct val="80000"/>
              <a:buFont typeface="Arial" pitchFamily="34" charset="0"/>
              <a:buChar char="•"/>
            </a:pPr>
            <a:r>
              <a:rPr lang="fr-FR" sz="1200" dirty="0" smtClean="0">
                <a:latin typeface="+mn-lt"/>
                <a:cs typeface="+mn-cs"/>
              </a:rPr>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"Raytheon</a:t>
            </a:r>
            <a:r>
              <a:rPr lang="fr-FR" sz="1200" dirty="0" smtClean="0"/>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0" fontAlgn="base" latinLnBrk="0" hangingPunct="0">
              <a:lnSpc>
                <a:spcPct val="100000"/>
              </a:lnSpc>
              <a:spcBef>
                <a:spcPts val="250"/>
              </a:spcBef>
              <a:spcAft>
                <a:spcPct val="0"/>
              </a:spcAft>
              <a:buClr>
                <a:schemeClr val="accent1"/>
              </a:buClr>
              <a:buSzPct val="80000"/>
              <a:buFont typeface="Arial" pitchFamily="34" charset="0"/>
              <a:buChar char="•"/>
              <a:tabLst/>
              <a:defRPr/>
            </a:pPr>
            <a:r>
              <a:rPr lang="fr-FR" sz="1200" dirty="0" smtClean="0">
                <a:latin typeface="+mn-lt"/>
                <a:cs typeface="+mn-cs"/>
              </a:rPr>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"CNES" – France</a:t>
            </a:r>
          </a:p>
          <a:p>
            <a:pPr marL="0" marR="0" lvl="0" indent="0" algn="l" defTabSz="914400" rtl="0" eaLnBrk="0" fontAlgn="base" latinLnBrk="0" hangingPunct="0">
              <a:lnSpc>
                <a:spcPct val="100000"/>
              </a:lnSpc>
              <a:spcBef>
                <a:spcPts val="250"/>
              </a:spcBef>
              <a:spcAft>
                <a:spcPct val="0"/>
              </a:spcAft>
              <a:buClr>
                <a:schemeClr val="accent1"/>
              </a:buClr>
              <a:buSzPct val="80000"/>
              <a:buFont typeface="Arial" pitchFamily="34" charset="0"/>
              <a:buChar char="•"/>
              <a:tabLst/>
              <a:defRPr/>
            </a:pPr>
            <a:r>
              <a:rPr lang="fr-FR" sz="1200" dirty="0" smtClean="0">
                <a:latin typeface="+mn-lt"/>
                <a:cs typeface="+mn-cs"/>
              </a:rPr>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"Thales" – France</a:t>
            </a:r>
          </a:p>
          <a:p>
            <a:pPr marL="0" marR="0" lvl="0" indent="0" algn="l" defTabSz="914400" rtl="0" eaLnBrk="0" fontAlgn="base" latinLnBrk="0" hangingPunct="0">
              <a:lnSpc>
                <a:spcPct val="100000"/>
              </a:lnSpc>
              <a:spcBef>
                <a:spcPts val="250"/>
              </a:spcBef>
              <a:spcAft>
                <a:spcPct val="0"/>
              </a:spcAft>
              <a:buClr>
                <a:schemeClr val="accent1"/>
              </a:buClr>
              <a:buSzPct val="80000"/>
              <a:buFont typeface="Arial" pitchFamily="34" charset="0"/>
              <a:buChar char="•"/>
              <a:tabLst/>
              <a:defRPr/>
            </a:pPr>
            <a:r>
              <a:rPr lang="fr-FR" sz="1200" dirty="0" smtClean="0">
                <a:latin typeface="+mn-lt"/>
                <a:cs typeface="+mn-cs"/>
              </a:rPr>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"ESA" - </a:t>
            </a:r>
            <a:r>
              <a:rPr kumimoji="0" lang="fr-FR" sz="1200" b="0" i="0" u="none" strike="noStrike" kern="1200" cap="none" spc="0" normalizeH="0" baseline="0" noProof="0" dirty="0" err="1" smtClean="0">
                <a:ln>
                  <a:noFill/>
                </a:ln>
                <a:solidFill>
                  <a:schemeClr val="tx1"/>
                </a:solidFill>
                <a:effectLst/>
                <a:uLnTx/>
                <a:uFillTx/>
                <a:latin typeface="+mn-lt"/>
                <a:ea typeface="+mn-ea"/>
                <a:cs typeface="+mn-cs"/>
              </a:rPr>
              <a:t>European</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1200" b="0" i="0" u="none" strike="noStrike" kern="1200" cap="none" spc="0" normalizeH="0" baseline="0" noProof="0" dirty="0" err="1" smtClean="0">
                <a:ln>
                  <a:noFill/>
                </a:ln>
                <a:solidFill>
                  <a:schemeClr val="tx1"/>
                </a:solidFill>
                <a:effectLst/>
                <a:uLnTx/>
                <a:uFillTx/>
                <a:latin typeface="+mn-lt"/>
                <a:ea typeface="+mn-ea"/>
                <a:cs typeface="+mn-cs"/>
              </a:rPr>
              <a:t>Space</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1200" b="0" i="0" u="none" strike="noStrike" kern="1200" cap="none" spc="0" normalizeH="0" baseline="0" noProof="0" dirty="0" err="1" smtClean="0">
                <a:ln>
                  <a:noFill/>
                </a:ln>
                <a:solidFill>
                  <a:schemeClr val="tx1"/>
                </a:solidFill>
                <a:effectLst/>
                <a:uLnTx/>
                <a:uFillTx/>
                <a:latin typeface="+mn-lt"/>
                <a:ea typeface="+mn-ea"/>
                <a:cs typeface="+mn-cs"/>
              </a:rPr>
              <a:t>Agency</a:t>
            </a:r>
            <a:endParaRPr kumimoji="0" lang="fr-FR" sz="1200" b="0" i="0" u="none" strike="noStrike" kern="1200" cap="none" spc="0" normalizeH="0" baseline="0" noProof="0" dirty="0" smtClean="0">
              <a:ln>
                <a:noFill/>
              </a:ln>
              <a:solidFill>
                <a:schemeClr val="tx1"/>
              </a:solidFill>
              <a:effectLst/>
              <a:uLnTx/>
              <a:uFillTx/>
              <a:latin typeface="+mn-lt"/>
              <a:ea typeface="+mn-ea"/>
              <a:cs typeface="+mn-cs"/>
            </a:endParaRPr>
          </a:p>
          <a:p>
            <a:pPr lvl="0" eaLnBrk="0" hangingPunct="0">
              <a:spcBef>
                <a:spcPts val="250"/>
              </a:spcBef>
              <a:buClr>
                <a:schemeClr val="accent1"/>
              </a:buClr>
              <a:buSzPct val="80000"/>
              <a:buFont typeface="Arial" pitchFamily="34" charset="0"/>
              <a:buChar char="•"/>
            </a:pPr>
            <a:r>
              <a:rPr lang="fr-FR" sz="1200" dirty="0" smtClean="0">
                <a:latin typeface="+mn-lt"/>
                <a:cs typeface="+mn-cs"/>
              </a:rPr>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"NASA</a:t>
            </a:r>
            <a:r>
              <a:rPr lang="fr-FR" sz="1200" dirty="0" smtClean="0"/>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 </a:t>
            </a:r>
            <a:br>
              <a:rPr kumimoji="0" lang="fr-FR" sz="1200" b="0" i="0" u="none" strike="noStrike" kern="1200" cap="none" spc="0" normalizeH="0" baseline="0" noProof="0" dirty="0" smtClean="0">
                <a:ln>
                  <a:noFill/>
                </a:ln>
                <a:solidFill>
                  <a:schemeClr val="tx1"/>
                </a:solidFill>
                <a:effectLst/>
                <a:uLnTx/>
                <a:uFillTx/>
                <a:latin typeface="+mn-lt"/>
                <a:ea typeface="+mn-ea"/>
                <a:cs typeface="+mn-cs"/>
              </a:rPr>
            </a:br>
            <a:endParaRPr kumimoji="0" lang="fr-FR"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Espace réservé du contenu 2"/>
          <p:cNvSpPr txBox="1">
            <a:spLocks/>
          </p:cNvSpPr>
          <p:nvPr/>
        </p:nvSpPr>
        <p:spPr bwMode="auto">
          <a:xfrm>
            <a:off x="4788024" y="1268760"/>
            <a:ext cx="3888432" cy="3960440"/>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eaLnBrk="0" hangingPunct="0">
              <a:spcBef>
                <a:spcPts val="250"/>
              </a:spcBef>
              <a:buClr>
                <a:schemeClr val="accent1"/>
              </a:buClr>
              <a:buSzPct val="80000"/>
              <a:buFont typeface="Arial" pitchFamily="34" charset="0"/>
              <a:buChar char="•"/>
            </a:pPr>
            <a:r>
              <a:rPr kumimoji="0" lang="fr-FR" sz="1200" b="0" i="0" u="none" strike="noStrike" kern="1200" cap="none" spc="0" normalizeH="0" baseline="0" noProof="0" dirty="0" smtClean="0">
                <a:ln>
                  <a:noFill/>
                </a:ln>
                <a:solidFill>
                  <a:schemeClr val="tx1"/>
                </a:solidFill>
                <a:effectLst/>
                <a:uLnTx/>
                <a:uFillTx/>
                <a:latin typeface="+mn-lt"/>
                <a:ea typeface="+mn-ea"/>
                <a:cs typeface="+mn-cs"/>
              </a:rPr>
              <a:t> "BMW</a:t>
            </a:r>
            <a:r>
              <a:rPr lang="fr-FR" sz="1200" dirty="0" smtClean="0"/>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0" fontAlgn="base" latinLnBrk="0" hangingPunct="0">
              <a:lnSpc>
                <a:spcPct val="100000"/>
              </a:lnSpc>
              <a:spcBef>
                <a:spcPts val="250"/>
              </a:spcBef>
              <a:spcAft>
                <a:spcPct val="0"/>
              </a:spcAft>
              <a:buClr>
                <a:schemeClr val="accent1"/>
              </a:buClr>
              <a:buSzPct val="80000"/>
              <a:buFont typeface="Arial" pitchFamily="34" charset="0"/>
              <a:buChar char="•"/>
              <a:tabLst/>
              <a:defRPr/>
            </a:pPr>
            <a:r>
              <a:rPr lang="fr-FR" sz="1200" dirty="0" smtClean="0">
                <a:latin typeface="+mn-lt"/>
                <a:cs typeface="+mn-cs"/>
              </a:rPr>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a:t>
            </a:r>
            <a:r>
              <a:rPr kumimoji="0" lang="fr-FR" sz="1200" b="0" i="0" u="none" strike="noStrike" kern="1200" cap="none" spc="0" normalizeH="0" baseline="0" noProof="0" dirty="0" err="1" smtClean="0">
                <a:ln>
                  <a:noFill/>
                </a:ln>
                <a:solidFill>
                  <a:schemeClr val="tx1"/>
                </a:solidFill>
                <a:effectLst/>
                <a:uLnTx/>
                <a:uFillTx/>
                <a:latin typeface="+mn-lt"/>
                <a:ea typeface="+mn-ea"/>
                <a:cs typeface="+mn-cs"/>
              </a:rPr>
              <a:t>Sopra</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 Group" – France</a:t>
            </a:r>
          </a:p>
          <a:p>
            <a:pPr marL="0" marR="0" lvl="0" indent="0" algn="l" defTabSz="914400" rtl="0" eaLnBrk="0" fontAlgn="base" latinLnBrk="0" hangingPunct="0">
              <a:lnSpc>
                <a:spcPct val="100000"/>
              </a:lnSpc>
              <a:spcBef>
                <a:spcPts val="250"/>
              </a:spcBef>
              <a:spcAft>
                <a:spcPct val="0"/>
              </a:spcAft>
              <a:buClr>
                <a:schemeClr val="accent1"/>
              </a:buClr>
              <a:buSzPct val="80000"/>
              <a:buFont typeface="Arial" pitchFamily="34" charset="0"/>
              <a:buChar char="•"/>
              <a:tabLst/>
              <a:defRPr/>
            </a:pPr>
            <a:r>
              <a:rPr lang="fr-FR" sz="1200" dirty="0" smtClean="0">
                <a:latin typeface="+mn-lt"/>
                <a:cs typeface="+mn-cs"/>
              </a:rPr>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"Thales Security Solutions and Services" – France</a:t>
            </a:r>
          </a:p>
          <a:p>
            <a:pPr lvl="0" eaLnBrk="0" hangingPunct="0">
              <a:spcBef>
                <a:spcPts val="250"/>
              </a:spcBef>
              <a:buClr>
                <a:schemeClr val="accent1"/>
              </a:buClr>
              <a:buSzPct val="80000"/>
              <a:buFont typeface="Arial" pitchFamily="34" charset="0"/>
              <a:buChar char="•"/>
            </a:pPr>
            <a:r>
              <a:rPr lang="fr-FR" sz="1200" dirty="0" smtClean="0">
                <a:latin typeface="+mn-lt"/>
                <a:cs typeface="+mn-cs"/>
              </a:rPr>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"Rockwell Collins Inc.</a:t>
            </a:r>
            <a:r>
              <a:rPr lang="fr-FR" sz="1200" dirty="0" smtClean="0"/>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0" fontAlgn="base" latinLnBrk="0" hangingPunct="0">
              <a:lnSpc>
                <a:spcPct val="100000"/>
              </a:lnSpc>
              <a:spcBef>
                <a:spcPts val="250"/>
              </a:spcBef>
              <a:spcAft>
                <a:spcPct val="0"/>
              </a:spcAft>
              <a:buClr>
                <a:schemeClr val="accent1"/>
              </a:buClr>
              <a:buSzPct val="80000"/>
              <a:buFont typeface="Arial" pitchFamily="34" charset="0"/>
              <a:buChar char="•"/>
              <a:tabLst/>
              <a:defRPr/>
            </a:pPr>
            <a:r>
              <a:rPr lang="fr-FR" sz="1200" dirty="0" smtClean="0">
                <a:latin typeface="+mn-lt"/>
                <a:cs typeface="+mn-cs"/>
              </a:rPr>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"JPL" – coentreprise avec la NASA</a:t>
            </a:r>
          </a:p>
          <a:p>
            <a:pPr lvl="0" eaLnBrk="0" hangingPunct="0">
              <a:spcBef>
                <a:spcPts val="250"/>
              </a:spcBef>
              <a:buClr>
                <a:schemeClr val="accent1"/>
              </a:buClr>
              <a:buSzPct val="80000"/>
              <a:buFont typeface="Arial" pitchFamily="34" charset="0"/>
              <a:buChar char="•"/>
            </a:pPr>
            <a:r>
              <a:rPr lang="fr-FR" sz="1200" dirty="0" smtClean="0">
                <a:latin typeface="+mn-lt"/>
                <a:cs typeface="+mn-cs"/>
              </a:rPr>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"GE Aviation</a:t>
            </a:r>
            <a:r>
              <a:rPr lang="fr-FR" sz="1200" dirty="0" smtClean="0"/>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0" fontAlgn="base" latinLnBrk="0" hangingPunct="0">
              <a:lnSpc>
                <a:spcPct val="100000"/>
              </a:lnSpc>
              <a:spcBef>
                <a:spcPts val="250"/>
              </a:spcBef>
              <a:spcAft>
                <a:spcPct val="0"/>
              </a:spcAft>
              <a:buClr>
                <a:schemeClr val="accent1"/>
              </a:buClr>
              <a:buSzPct val="80000"/>
              <a:buFont typeface="Arial" pitchFamily="34" charset="0"/>
              <a:buChar char="•"/>
              <a:tabLst/>
              <a:defRPr/>
            </a:pPr>
            <a:r>
              <a:rPr lang="fr-FR" sz="1200" dirty="0" smtClean="0">
                <a:latin typeface="+mn-lt"/>
                <a:cs typeface="+mn-cs"/>
              </a:rPr>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"GE Transportation" - France, Italie</a:t>
            </a:r>
          </a:p>
          <a:p>
            <a:pPr lvl="0" eaLnBrk="0" hangingPunct="0">
              <a:spcBef>
                <a:spcPts val="250"/>
              </a:spcBef>
              <a:buClr>
                <a:schemeClr val="accent1"/>
              </a:buClr>
              <a:buSzPct val="80000"/>
              <a:buFont typeface="Arial" pitchFamily="34" charset="0"/>
              <a:buChar char="•"/>
            </a:pPr>
            <a:r>
              <a:rPr lang="fr-FR" sz="1200" dirty="0" smtClean="0">
                <a:latin typeface="+mn-lt"/>
                <a:cs typeface="+mn-cs"/>
              </a:rPr>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"NEWTEC LLC</a:t>
            </a:r>
            <a:r>
              <a:rPr lang="fr-FR" sz="1200" dirty="0" smtClean="0"/>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 </a:t>
            </a:r>
          </a:p>
          <a:p>
            <a:pPr lvl="0" eaLnBrk="0" hangingPunct="0">
              <a:spcBef>
                <a:spcPts val="250"/>
              </a:spcBef>
              <a:buClr>
                <a:schemeClr val="accent1"/>
              </a:buClr>
              <a:buSzPct val="80000"/>
              <a:buFont typeface="Arial" pitchFamily="34" charset="0"/>
              <a:buChar char="•"/>
            </a:pPr>
            <a:r>
              <a:rPr lang="fr-FR" sz="1200" dirty="0" smtClean="0">
                <a:latin typeface="+mn-lt"/>
                <a:cs typeface="+mn-cs"/>
              </a:rPr>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"NASA </a:t>
            </a:r>
            <a:r>
              <a:rPr kumimoji="0" lang="fr-FR" sz="1200" b="0" i="0" u="none" strike="noStrike" kern="1200" cap="none" spc="0" normalizeH="0" baseline="0" noProof="0" dirty="0" err="1" smtClean="0">
                <a:ln>
                  <a:noFill/>
                </a:ln>
                <a:solidFill>
                  <a:schemeClr val="tx1"/>
                </a:solidFill>
                <a:effectLst/>
                <a:uLnTx/>
                <a:uFillTx/>
                <a:latin typeface="+mn-lt"/>
                <a:ea typeface="+mn-ea"/>
                <a:cs typeface="+mn-cs"/>
              </a:rPr>
              <a:t>Langley</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1200" b="0" i="0" u="none" strike="noStrike" kern="1200" cap="none" spc="0" normalizeH="0" baseline="0" noProof="0" dirty="0" err="1" smtClean="0">
                <a:ln>
                  <a:noFill/>
                </a:ln>
                <a:solidFill>
                  <a:schemeClr val="tx1"/>
                </a:solidFill>
                <a:effectLst/>
                <a:uLnTx/>
                <a:uFillTx/>
                <a:latin typeface="+mn-lt"/>
                <a:ea typeface="+mn-ea"/>
                <a:cs typeface="+mn-cs"/>
              </a:rPr>
              <a:t>Research</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 Center</a:t>
            </a:r>
            <a:r>
              <a:rPr lang="fr-FR" sz="1200" dirty="0" smtClean="0"/>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0" fontAlgn="base" latinLnBrk="0" hangingPunct="0">
              <a:lnSpc>
                <a:spcPct val="100000"/>
              </a:lnSpc>
              <a:spcBef>
                <a:spcPts val="250"/>
              </a:spcBef>
              <a:spcAft>
                <a:spcPct val="0"/>
              </a:spcAft>
              <a:buClr>
                <a:schemeClr val="accent1"/>
              </a:buClr>
              <a:buSzPct val="80000"/>
              <a:buFont typeface="Arial" pitchFamily="34" charset="0"/>
              <a:buChar char="•"/>
              <a:tabLst/>
              <a:defRPr/>
            </a:pPr>
            <a:r>
              <a:rPr lang="fr-FR" sz="1200" dirty="0" smtClean="0">
                <a:latin typeface="+mn-lt"/>
                <a:cs typeface="+mn-cs"/>
              </a:rPr>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"BAE Systems", - France</a:t>
            </a:r>
          </a:p>
          <a:p>
            <a:pPr lvl="0" eaLnBrk="0" hangingPunct="0">
              <a:spcBef>
                <a:spcPts val="250"/>
              </a:spcBef>
              <a:buClr>
                <a:schemeClr val="accent1"/>
              </a:buClr>
              <a:buSzPct val="80000"/>
              <a:buFont typeface="Arial" pitchFamily="34" charset="0"/>
              <a:buChar char="•"/>
            </a:pPr>
            <a:r>
              <a:rPr lang="fr-FR" sz="1200" dirty="0" smtClean="0">
                <a:latin typeface="+mn-lt"/>
                <a:cs typeface="+mn-cs"/>
              </a:rPr>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"Siemens AG</a:t>
            </a:r>
            <a:r>
              <a:rPr lang="fr-FR" sz="1200" dirty="0" smtClean="0"/>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 </a:t>
            </a:r>
          </a:p>
          <a:p>
            <a:pPr lvl="0" eaLnBrk="0" hangingPunct="0">
              <a:spcBef>
                <a:spcPts val="250"/>
              </a:spcBef>
              <a:buClr>
                <a:schemeClr val="accent1"/>
              </a:buClr>
              <a:buSzPct val="80000"/>
              <a:buFont typeface="Arial" pitchFamily="34" charset="0"/>
              <a:buChar char="•"/>
            </a:pPr>
            <a:r>
              <a:rPr lang="fr-FR" sz="1200" dirty="0" smtClean="0">
                <a:latin typeface="+mn-lt"/>
                <a:cs typeface="+mn-cs"/>
              </a:rPr>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"Philips</a:t>
            </a:r>
            <a:r>
              <a:rPr lang="fr-FR" sz="1200" dirty="0" smtClean="0"/>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 </a:t>
            </a:r>
          </a:p>
          <a:p>
            <a:pPr lvl="0" eaLnBrk="0" hangingPunct="0">
              <a:spcBef>
                <a:spcPts val="250"/>
              </a:spcBef>
              <a:buClr>
                <a:schemeClr val="accent1"/>
              </a:buClr>
              <a:buSzPct val="80000"/>
              <a:buFont typeface="Arial" pitchFamily="34" charset="0"/>
              <a:buChar char="•"/>
            </a:pPr>
            <a:r>
              <a:rPr lang="fr-FR" sz="1200" dirty="0" smtClean="0">
                <a:latin typeface="+mn-lt"/>
                <a:cs typeface="+mn-cs"/>
              </a:rPr>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"NASA Goddard </a:t>
            </a:r>
            <a:r>
              <a:rPr kumimoji="0" lang="fr-FR" sz="1200" b="0" i="0" u="none" strike="noStrike" kern="1200" cap="none" spc="0" normalizeH="0" baseline="0" noProof="0" dirty="0" err="1" smtClean="0">
                <a:ln>
                  <a:noFill/>
                </a:ln>
                <a:solidFill>
                  <a:schemeClr val="tx1"/>
                </a:solidFill>
                <a:effectLst/>
                <a:uLnTx/>
                <a:uFillTx/>
                <a:latin typeface="+mn-lt"/>
                <a:ea typeface="+mn-ea"/>
                <a:cs typeface="+mn-cs"/>
              </a:rPr>
              <a:t>Space</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 Flight Center</a:t>
            </a:r>
            <a:r>
              <a:rPr lang="fr-FR" sz="1200" dirty="0" smtClean="0"/>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 </a:t>
            </a:r>
          </a:p>
          <a:p>
            <a:pPr lvl="0" eaLnBrk="0" hangingPunct="0">
              <a:spcBef>
                <a:spcPts val="250"/>
              </a:spcBef>
              <a:buClr>
                <a:schemeClr val="accent1"/>
              </a:buClr>
              <a:buSzPct val="80000"/>
              <a:buFont typeface="Arial" pitchFamily="34" charset="0"/>
              <a:buChar char="•"/>
            </a:pPr>
            <a:r>
              <a:rPr lang="fr-FR" sz="1200" dirty="0" smtClean="0">
                <a:latin typeface="+mn-lt"/>
                <a:cs typeface="+mn-cs"/>
              </a:rPr>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"Bombardier Transportation </a:t>
            </a:r>
            <a:r>
              <a:rPr kumimoji="0" lang="fr-FR" sz="1200" b="0" i="0" u="none" strike="noStrike" kern="1200" cap="none" spc="0" normalizeH="0" baseline="0" noProof="0" dirty="0" err="1" smtClean="0">
                <a:ln>
                  <a:noFill/>
                </a:ln>
                <a:solidFill>
                  <a:schemeClr val="tx1"/>
                </a:solidFill>
                <a:effectLst/>
                <a:uLnTx/>
                <a:uFillTx/>
                <a:latin typeface="+mn-lt"/>
                <a:ea typeface="+mn-ea"/>
                <a:cs typeface="+mn-cs"/>
              </a:rPr>
              <a:t>GmbH</a:t>
            </a:r>
            <a:r>
              <a:rPr lang="fr-FR" sz="1200" dirty="0" smtClean="0"/>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0" fontAlgn="base" latinLnBrk="0" hangingPunct="0">
              <a:lnSpc>
                <a:spcPct val="100000"/>
              </a:lnSpc>
              <a:spcBef>
                <a:spcPts val="250"/>
              </a:spcBef>
              <a:spcAft>
                <a:spcPct val="0"/>
              </a:spcAft>
              <a:buClr>
                <a:schemeClr val="accent1"/>
              </a:buClr>
              <a:buSzPct val="80000"/>
              <a:buFont typeface="Arial" pitchFamily="34" charset="0"/>
              <a:buChar char="•"/>
              <a:tabLst/>
              <a:defRPr/>
            </a:pPr>
            <a:r>
              <a:rPr lang="fr-FR" sz="1200" dirty="0" smtClean="0">
                <a:latin typeface="+mn-lt"/>
                <a:cs typeface="+mn-cs"/>
              </a:rPr>
              <a:t>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"Bombardier Transportation </a:t>
            </a:r>
            <a:r>
              <a:rPr kumimoji="0" lang="fr-FR" sz="1200" b="0" i="0" u="none" strike="noStrike" kern="1200" cap="none" spc="0" normalizeH="0" baseline="0" noProof="0" dirty="0" err="1" smtClean="0">
                <a:ln>
                  <a:noFill/>
                </a:ln>
                <a:solidFill>
                  <a:schemeClr val="tx1"/>
                </a:solidFill>
                <a:effectLst/>
                <a:uLnTx/>
                <a:uFillTx/>
                <a:latin typeface="+mn-lt"/>
                <a:ea typeface="+mn-ea"/>
                <a:cs typeface="+mn-cs"/>
              </a:rPr>
              <a:t>Italy</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		</a:t>
            </a:r>
            <a:endParaRPr kumimoji="0" lang="fr-FR"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303479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00063" y="571500"/>
            <a:ext cx="7693025" cy="571500"/>
          </a:xfrm>
          <a:prstGeom prst="rect">
            <a:avLst/>
          </a:prstGeom>
          <a:noFill/>
          <a:ln w="9525">
            <a:noFill/>
            <a:miter lim="800000"/>
            <a:headEnd/>
            <a:tailEnd/>
          </a:ln>
        </p:spPr>
        <p:txBody>
          <a:bodyPr/>
          <a:lstStyle/>
          <a:p>
            <a:pPr marL="342900" indent="-342900">
              <a:spcBef>
                <a:spcPct val="20000"/>
              </a:spcBef>
              <a:buClr>
                <a:schemeClr val="tx1"/>
              </a:buClr>
              <a:buSzPct val="75000"/>
              <a:defRPr/>
            </a:pPr>
            <a:r>
              <a:rPr lang="fr-FR" sz="2000" b="1" kern="0" dirty="0">
                <a:latin typeface="+mn-lt"/>
                <a:ea typeface="ＭＳ Ｐゴシック" pitchFamily="34" charset="-128"/>
                <a:cs typeface="+mn-cs"/>
              </a:rPr>
              <a:t>SYSML dans les Enseignements Transversaux</a:t>
            </a:r>
          </a:p>
        </p:txBody>
      </p:sp>
      <p:sp>
        <p:nvSpPr>
          <p:cNvPr id="16386" name="Rectangle 23"/>
          <p:cNvSpPr>
            <a:spLocks noChangeArrowheads="1"/>
          </p:cNvSpPr>
          <p:nvPr/>
        </p:nvSpPr>
        <p:spPr bwMode="auto">
          <a:xfrm>
            <a:off x="601663" y="1214438"/>
            <a:ext cx="8286750" cy="954087"/>
          </a:xfrm>
          <a:prstGeom prst="rect">
            <a:avLst/>
          </a:prstGeom>
          <a:noFill/>
          <a:ln w="9525">
            <a:noFill/>
            <a:miter lim="800000"/>
            <a:headEnd/>
            <a:tailEnd/>
          </a:ln>
        </p:spPr>
        <p:txBody>
          <a:bodyPr anchor="ctr">
            <a:spAutoFit/>
          </a:bodyPr>
          <a:lstStyle/>
          <a:p>
            <a:pPr algn="just" eaLnBrk="0" hangingPunct="0"/>
            <a:r>
              <a:rPr lang="fr-FR" sz="1400">
                <a:ea typeface="ＭＳ Ｐゴシック" pitchFamily="34" charset="-128"/>
              </a:rPr>
              <a:t>2</a:t>
            </a:r>
            <a:r>
              <a:rPr lang="fr-FR" sz="1400">
                <a:latin typeface="Verdana" pitchFamily="34" charset="0"/>
                <a:ea typeface="ＭＳ Ｐゴシック" pitchFamily="34" charset="-128"/>
              </a:rPr>
              <a:t>. Outils et méthodes d’analyse et de description des systèmes</a:t>
            </a:r>
          </a:p>
          <a:p>
            <a:pPr algn="just" eaLnBrk="0" hangingPunct="0"/>
            <a:r>
              <a:rPr lang="fr-FR" sz="1400" i="1">
                <a:latin typeface="Verdana" pitchFamily="34" charset="0"/>
                <a:ea typeface="ＭＳ Ｐゴシック" pitchFamily="34" charset="-128"/>
              </a:rPr>
              <a:t>Objectif général de formation : identifier les éléments influents d’un système, décoder son organisation et utiliser un modèle de comportement pour prédire ou valider ses performances</a:t>
            </a:r>
            <a:r>
              <a:rPr lang="fr-FR" sz="1400" i="1">
                <a:solidFill>
                  <a:srgbClr val="365F92"/>
                </a:solidFill>
                <a:latin typeface="Verdana" pitchFamily="34" charset="0"/>
                <a:ea typeface="ＭＳ Ｐゴシック" pitchFamily="34" charset="-128"/>
              </a:rPr>
              <a:t>.</a:t>
            </a:r>
            <a:endParaRPr lang="fr-FR" sz="1400">
              <a:latin typeface="Verdana" pitchFamily="34" charset="0"/>
              <a:ea typeface="ＭＳ Ｐゴシック" pitchFamily="34" charset="-128"/>
            </a:endParaRPr>
          </a:p>
        </p:txBody>
      </p:sp>
      <p:sp>
        <p:nvSpPr>
          <p:cNvPr id="16387" name="ZoneTexte 11"/>
          <p:cNvSpPr txBox="1">
            <a:spLocks noChangeArrowheads="1"/>
          </p:cNvSpPr>
          <p:nvPr/>
        </p:nvSpPr>
        <p:spPr bwMode="auto">
          <a:xfrm>
            <a:off x="857250" y="5643563"/>
            <a:ext cx="7143750" cy="738187"/>
          </a:xfrm>
          <a:prstGeom prst="rect">
            <a:avLst/>
          </a:prstGeom>
          <a:noFill/>
          <a:ln w="9525">
            <a:noFill/>
            <a:miter lim="800000"/>
            <a:headEnd/>
            <a:tailEnd/>
          </a:ln>
        </p:spPr>
        <p:txBody>
          <a:bodyPr>
            <a:spAutoFit/>
          </a:bodyPr>
          <a:lstStyle/>
          <a:p>
            <a:r>
              <a:rPr lang="fr-FR" sz="1400" b="1" dirty="0">
                <a:latin typeface="Verdana" pitchFamily="34" charset="0"/>
              </a:rPr>
              <a:t>Que fait le </a:t>
            </a:r>
            <a:r>
              <a:rPr lang="fr-FR" sz="1400" b="1" dirty="0" smtClean="0">
                <a:latin typeface="Verdana" pitchFamily="34" charset="0"/>
              </a:rPr>
              <a:t>professeur ?</a:t>
            </a:r>
            <a:endParaRPr lang="fr-FR" sz="1400" b="1" dirty="0">
              <a:latin typeface="Verdana" pitchFamily="34" charset="0"/>
            </a:endParaRPr>
          </a:p>
          <a:p>
            <a:r>
              <a:rPr lang="fr-FR" sz="1400" dirty="0">
                <a:latin typeface="Verdana" pitchFamily="34" charset="0"/>
              </a:rPr>
              <a:t>Il modélise le produit dans un langage</a:t>
            </a:r>
          </a:p>
          <a:p>
            <a:r>
              <a:rPr lang="fr-FR" sz="1400" dirty="0">
                <a:latin typeface="Verdana" pitchFamily="34" charset="0"/>
              </a:rPr>
              <a:t>Unifié, SYSML</a:t>
            </a:r>
          </a:p>
        </p:txBody>
      </p:sp>
      <p:sp>
        <p:nvSpPr>
          <p:cNvPr id="16388" name="ZoneTexte 12"/>
          <p:cNvSpPr txBox="1">
            <a:spLocks noChangeArrowheads="1"/>
          </p:cNvSpPr>
          <p:nvPr/>
        </p:nvSpPr>
        <p:spPr bwMode="auto">
          <a:xfrm>
            <a:off x="4500563" y="5643563"/>
            <a:ext cx="4000500" cy="738187"/>
          </a:xfrm>
          <a:prstGeom prst="rect">
            <a:avLst/>
          </a:prstGeom>
          <a:noFill/>
          <a:ln w="9525">
            <a:noFill/>
            <a:miter lim="800000"/>
            <a:headEnd/>
            <a:tailEnd/>
          </a:ln>
        </p:spPr>
        <p:txBody>
          <a:bodyPr>
            <a:spAutoFit/>
          </a:bodyPr>
          <a:lstStyle/>
          <a:p>
            <a:r>
              <a:rPr lang="fr-FR" sz="1400" b="1" dirty="0">
                <a:latin typeface="Verdana" pitchFamily="34" charset="0"/>
              </a:rPr>
              <a:t>Que fait </a:t>
            </a:r>
            <a:r>
              <a:rPr lang="fr-FR" sz="1400" b="1" dirty="0" smtClean="0">
                <a:latin typeface="Verdana" pitchFamily="34" charset="0"/>
              </a:rPr>
              <a:t>l’élève ?</a:t>
            </a:r>
            <a:endParaRPr lang="fr-FR" sz="1400" b="1" dirty="0">
              <a:latin typeface="Verdana" pitchFamily="34" charset="0"/>
            </a:endParaRPr>
          </a:p>
          <a:p>
            <a:r>
              <a:rPr lang="fr-FR" sz="1400" dirty="0">
                <a:latin typeface="Verdana" pitchFamily="34" charset="0"/>
              </a:rPr>
              <a:t>Il lit et interprète la description du produit en langage unifié, SYSML.</a:t>
            </a:r>
          </a:p>
        </p:txBody>
      </p:sp>
      <p:pic>
        <p:nvPicPr>
          <p:cNvPr id="16389" name="Picture 2" descr="Afficher l'image en taille réelle">
            <a:hlinkClick r:id="rId2"/>
          </p:cNvPr>
          <p:cNvPicPr>
            <a:picLocks noChangeAspect="1" noChangeArrowheads="1"/>
          </p:cNvPicPr>
          <p:nvPr/>
        </p:nvPicPr>
        <p:blipFill>
          <a:blip r:embed="rId3" cstate="print"/>
          <a:srcRect/>
          <a:stretch>
            <a:fillRect/>
          </a:stretch>
        </p:blipFill>
        <p:spPr bwMode="auto">
          <a:xfrm>
            <a:off x="8101013" y="404813"/>
            <a:ext cx="666750" cy="695325"/>
          </a:xfrm>
          <a:prstGeom prst="rect">
            <a:avLst/>
          </a:prstGeom>
          <a:noFill/>
          <a:ln w="9525">
            <a:noFill/>
            <a:miter lim="800000"/>
            <a:headEnd/>
            <a:tailEnd/>
          </a:ln>
        </p:spPr>
      </p:pic>
      <p:pic>
        <p:nvPicPr>
          <p:cNvPr id="16390" name="Picture 2"/>
          <p:cNvPicPr>
            <a:picLocks noChangeAspect="1" noChangeArrowheads="1"/>
          </p:cNvPicPr>
          <p:nvPr/>
        </p:nvPicPr>
        <p:blipFill>
          <a:blip r:embed="rId4" cstate="print"/>
          <a:srcRect/>
          <a:stretch>
            <a:fillRect/>
          </a:stretch>
        </p:blipFill>
        <p:spPr bwMode="auto">
          <a:xfrm>
            <a:off x="611188" y="2565400"/>
            <a:ext cx="8064500" cy="2614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ChangeArrowheads="1"/>
          </p:cNvSpPr>
          <p:nvPr/>
        </p:nvSpPr>
        <p:spPr bwMode="auto">
          <a:xfrm>
            <a:off x="323850" y="476250"/>
            <a:ext cx="7693025" cy="571500"/>
          </a:xfrm>
          <a:prstGeom prst="rect">
            <a:avLst/>
          </a:prstGeom>
          <a:noFill/>
          <a:ln w="9525">
            <a:noFill/>
            <a:miter lim="800000"/>
            <a:headEnd/>
            <a:tailEnd/>
          </a:ln>
        </p:spPr>
        <p:txBody>
          <a:bodyPr/>
          <a:lstStyle/>
          <a:p>
            <a:pPr marL="342900" indent="-342900">
              <a:spcBef>
                <a:spcPct val="20000"/>
              </a:spcBef>
              <a:buClr>
                <a:schemeClr val="tx1"/>
              </a:buClr>
              <a:buSzPct val="75000"/>
              <a:defRPr/>
            </a:pPr>
            <a:r>
              <a:rPr lang="fr-FR" sz="2000" b="1" kern="0" dirty="0">
                <a:latin typeface="+mn-lt"/>
                <a:ea typeface="ＭＳ Ｐゴシック" pitchFamily="34" charset="-128"/>
                <a:cs typeface="+mn-cs"/>
              </a:rPr>
              <a:t>SYSML dans les Enseignements de spécialités : SIN</a:t>
            </a:r>
          </a:p>
        </p:txBody>
      </p:sp>
      <p:sp>
        <p:nvSpPr>
          <p:cNvPr id="17410" name="ZoneTexte 12"/>
          <p:cNvSpPr txBox="1">
            <a:spLocks noChangeArrowheads="1"/>
          </p:cNvSpPr>
          <p:nvPr/>
        </p:nvSpPr>
        <p:spPr bwMode="auto">
          <a:xfrm>
            <a:off x="395288" y="5876925"/>
            <a:ext cx="7143750" cy="523220"/>
          </a:xfrm>
          <a:prstGeom prst="rect">
            <a:avLst/>
          </a:prstGeom>
          <a:noFill/>
          <a:ln w="9525">
            <a:noFill/>
            <a:miter lim="800000"/>
            <a:headEnd/>
            <a:tailEnd/>
          </a:ln>
        </p:spPr>
        <p:txBody>
          <a:bodyPr>
            <a:spAutoFit/>
          </a:bodyPr>
          <a:lstStyle/>
          <a:p>
            <a:r>
              <a:rPr lang="fr-FR" sz="1400" b="1" dirty="0">
                <a:latin typeface="Verdana" pitchFamily="34" charset="0"/>
              </a:rPr>
              <a:t>Que fait le </a:t>
            </a:r>
            <a:r>
              <a:rPr lang="fr-FR" sz="1400" b="1" dirty="0" smtClean="0">
                <a:latin typeface="Verdana" pitchFamily="34" charset="0"/>
              </a:rPr>
              <a:t>professeur ?</a:t>
            </a:r>
            <a:endParaRPr lang="fr-FR" sz="1400" b="1" dirty="0">
              <a:latin typeface="Verdana" pitchFamily="34" charset="0"/>
            </a:endParaRPr>
          </a:p>
          <a:p>
            <a:r>
              <a:rPr lang="fr-FR" sz="1400" dirty="0">
                <a:latin typeface="Verdana" pitchFamily="34" charset="0"/>
              </a:rPr>
              <a:t>Il fournit le </a:t>
            </a:r>
            <a:r>
              <a:rPr lang="fr-FR" sz="1400" dirty="0" err="1">
                <a:latin typeface="Verdana" pitchFamily="34" charset="0"/>
              </a:rPr>
              <a:t>cdcf</a:t>
            </a:r>
            <a:r>
              <a:rPr lang="fr-FR" sz="1400" dirty="0">
                <a:latin typeface="Verdana" pitchFamily="34" charset="0"/>
              </a:rPr>
              <a:t> partiel du produit en  SYSML.</a:t>
            </a:r>
          </a:p>
        </p:txBody>
      </p:sp>
      <p:sp>
        <p:nvSpPr>
          <p:cNvPr id="17411" name="ZoneTexte 13"/>
          <p:cNvSpPr txBox="1">
            <a:spLocks noChangeArrowheads="1"/>
          </p:cNvSpPr>
          <p:nvPr/>
        </p:nvSpPr>
        <p:spPr bwMode="auto">
          <a:xfrm>
            <a:off x="4859338" y="5876925"/>
            <a:ext cx="7143750" cy="523220"/>
          </a:xfrm>
          <a:prstGeom prst="rect">
            <a:avLst/>
          </a:prstGeom>
          <a:noFill/>
          <a:ln w="9525">
            <a:noFill/>
            <a:miter lim="800000"/>
            <a:headEnd/>
            <a:tailEnd/>
          </a:ln>
        </p:spPr>
        <p:txBody>
          <a:bodyPr>
            <a:spAutoFit/>
          </a:bodyPr>
          <a:lstStyle/>
          <a:p>
            <a:r>
              <a:rPr lang="fr-FR" sz="1400" b="1" dirty="0">
                <a:latin typeface="Verdana" pitchFamily="34" charset="0"/>
              </a:rPr>
              <a:t>Que fait </a:t>
            </a:r>
            <a:r>
              <a:rPr lang="fr-FR" sz="1400" b="1" dirty="0" smtClean="0">
                <a:latin typeface="Verdana" pitchFamily="34" charset="0"/>
              </a:rPr>
              <a:t>l’élève ?</a:t>
            </a:r>
            <a:endParaRPr lang="fr-FR" sz="1400" b="1" dirty="0">
              <a:latin typeface="Verdana" pitchFamily="34" charset="0"/>
            </a:endParaRPr>
          </a:p>
          <a:p>
            <a:r>
              <a:rPr lang="fr-FR" sz="1400" dirty="0">
                <a:latin typeface="Verdana" pitchFamily="34" charset="0"/>
              </a:rPr>
              <a:t>Il complète la description en SYSML.</a:t>
            </a:r>
          </a:p>
        </p:txBody>
      </p:sp>
      <p:pic>
        <p:nvPicPr>
          <p:cNvPr id="17412" name="Picture 2" descr="Afficher l'image en taille réelle">
            <a:hlinkClick r:id="rId2"/>
          </p:cNvPr>
          <p:cNvPicPr>
            <a:picLocks noChangeAspect="1" noChangeArrowheads="1"/>
          </p:cNvPicPr>
          <p:nvPr/>
        </p:nvPicPr>
        <p:blipFill>
          <a:blip r:embed="rId3" cstate="print"/>
          <a:srcRect/>
          <a:stretch>
            <a:fillRect/>
          </a:stretch>
        </p:blipFill>
        <p:spPr bwMode="auto">
          <a:xfrm>
            <a:off x="8101013" y="404813"/>
            <a:ext cx="666750" cy="695325"/>
          </a:xfrm>
          <a:prstGeom prst="rect">
            <a:avLst/>
          </a:prstGeom>
          <a:noFill/>
          <a:ln w="9525">
            <a:noFill/>
            <a:miter lim="800000"/>
            <a:headEnd/>
            <a:tailEnd/>
          </a:ln>
        </p:spPr>
      </p:pic>
      <p:pic>
        <p:nvPicPr>
          <p:cNvPr id="17413" name="Picture 7"/>
          <p:cNvPicPr>
            <a:picLocks noChangeAspect="1" noChangeArrowheads="1"/>
          </p:cNvPicPr>
          <p:nvPr/>
        </p:nvPicPr>
        <p:blipFill>
          <a:blip r:embed="rId4" cstate="print"/>
          <a:srcRect/>
          <a:stretch>
            <a:fillRect/>
          </a:stretch>
        </p:blipFill>
        <p:spPr bwMode="auto">
          <a:xfrm>
            <a:off x="395288" y="1412875"/>
            <a:ext cx="8339137" cy="3490913"/>
          </a:xfrm>
          <a:prstGeom prst="rect">
            <a:avLst/>
          </a:prstGeom>
          <a:noFill/>
          <a:ln w="9525">
            <a:noFill/>
            <a:miter lim="800000"/>
            <a:headEnd/>
            <a:tailEnd/>
          </a:ln>
        </p:spPr>
      </p:pic>
      <p:sp>
        <p:nvSpPr>
          <p:cNvPr id="17414" name="Rectangle 12"/>
          <p:cNvSpPr>
            <a:spLocks noChangeArrowheads="1"/>
          </p:cNvSpPr>
          <p:nvPr/>
        </p:nvSpPr>
        <p:spPr bwMode="auto">
          <a:xfrm>
            <a:off x="1547813" y="4076700"/>
            <a:ext cx="863600" cy="215900"/>
          </a:xfrm>
          <a:prstGeom prst="rect">
            <a:avLst/>
          </a:prstGeom>
          <a:solidFill>
            <a:srgbClr val="FFFF00">
              <a:alpha val="43137"/>
            </a:srgbClr>
          </a:solidFill>
          <a:ln w="9525">
            <a:noFill/>
            <a:miter lim="800000"/>
            <a:headEnd/>
            <a:tailEnd/>
          </a:ln>
        </p:spPr>
        <p:txBody>
          <a:bodyPr wrap="none" anchor="ctr"/>
          <a:lstStyle/>
          <a:p>
            <a:endParaRPr lang="fr-FR"/>
          </a:p>
        </p:txBody>
      </p:sp>
      <p:grpSp>
        <p:nvGrpSpPr>
          <p:cNvPr id="17415" name="Group 11"/>
          <p:cNvGrpSpPr>
            <a:grpSpLocks/>
          </p:cNvGrpSpPr>
          <p:nvPr/>
        </p:nvGrpSpPr>
        <p:grpSpPr bwMode="auto">
          <a:xfrm>
            <a:off x="395288" y="1412875"/>
            <a:ext cx="8339137" cy="3490913"/>
            <a:chOff x="249" y="890"/>
            <a:chExt cx="5253" cy="2199"/>
          </a:xfrm>
        </p:grpSpPr>
        <p:pic>
          <p:nvPicPr>
            <p:cNvPr id="17416" name="Picture 9"/>
            <p:cNvPicPr>
              <a:picLocks noChangeAspect="1" noChangeArrowheads="1"/>
            </p:cNvPicPr>
            <p:nvPr/>
          </p:nvPicPr>
          <p:blipFill>
            <a:blip r:embed="rId4" cstate="print"/>
            <a:srcRect/>
            <a:stretch>
              <a:fillRect/>
            </a:stretch>
          </p:blipFill>
          <p:spPr bwMode="auto">
            <a:xfrm>
              <a:off x="249" y="890"/>
              <a:ext cx="5253" cy="2199"/>
            </a:xfrm>
            <a:prstGeom prst="rect">
              <a:avLst/>
            </a:prstGeom>
            <a:noFill/>
            <a:ln w="9525">
              <a:noFill/>
              <a:miter lim="800000"/>
              <a:headEnd/>
              <a:tailEnd/>
            </a:ln>
          </p:spPr>
        </p:pic>
        <p:sp>
          <p:nvSpPr>
            <p:cNvPr id="17417" name="Rectangle 12"/>
            <p:cNvSpPr>
              <a:spLocks noChangeArrowheads="1"/>
            </p:cNvSpPr>
            <p:nvPr/>
          </p:nvSpPr>
          <p:spPr bwMode="auto">
            <a:xfrm>
              <a:off x="975" y="2568"/>
              <a:ext cx="544" cy="136"/>
            </a:xfrm>
            <a:prstGeom prst="rect">
              <a:avLst/>
            </a:prstGeom>
            <a:solidFill>
              <a:srgbClr val="FFFF00">
                <a:alpha val="43137"/>
              </a:srgbClr>
            </a:solidFill>
            <a:ln w="9525">
              <a:noFill/>
              <a:miter lim="800000"/>
              <a:headEnd/>
              <a:tailEnd/>
            </a:ln>
          </p:spPr>
          <p:txBody>
            <a:bodyPr wrap="none" anchor="ctr"/>
            <a:lstStyle/>
            <a:p>
              <a:endParaRPr lang="fr-F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395288" y="404813"/>
            <a:ext cx="8353425" cy="461962"/>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fr-FR" sz="2400" dirty="0" err="1">
                <a:latin typeface="+mn-lt"/>
                <a:cs typeface="+mn-cs"/>
              </a:rPr>
              <a:t>SysML</a:t>
            </a:r>
            <a:r>
              <a:rPr lang="fr-FR" sz="2400" dirty="0">
                <a:latin typeface="+mn-lt"/>
                <a:cs typeface="+mn-cs"/>
              </a:rPr>
              <a:t> ?</a:t>
            </a:r>
          </a:p>
        </p:txBody>
      </p:sp>
      <p:pic>
        <p:nvPicPr>
          <p:cNvPr id="19458" name="Picture 2" descr="Afficher l'image en taille réelle">
            <a:hlinkClick r:id="rId3"/>
          </p:cNvPr>
          <p:cNvPicPr>
            <a:picLocks noChangeAspect="1" noChangeArrowheads="1"/>
          </p:cNvPicPr>
          <p:nvPr/>
        </p:nvPicPr>
        <p:blipFill>
          <a:blip r:embed="rId4" cstate="print"/>
          <a:srcRect/>
          <a:stretch>
            <a:fillRect/>
          </a:stretch>
        </p:blipFill>
        <p:spPr bwMode="auto">
          <a:xfrm>
            <a:off x="8101013" y="404813"/>
            <a:ext cx="666750" cy="695325"/>
          </a:xfrm>
          <a:prstGeom prst="rect">
            <a:avLst/>
          </a:prstGeom>
          <a:noFill/>
          <a:ln w="9525">
            <a:noFill/>
            <a:miter lim="800000"/>
            <a:headEnd/>
            <a:tailEnd/>
          </a:ln>
        </p:spPr>
      </p:pic>
      <p:pic>
        <p:nvPicPr>
          <p:cNvPr id="19462" name="Picture 4" descr="OMG-SysML-final-sm-c"/>
          <p:cNvPicPr>
            <a:picLocks noChangeAspect="1" noChangeArrowheads="1"/>
          </p:cNvPicPr>
          <p:nvPr/>
        </p:nvPicPr>
        <p:blipFill>
          <a:blip r:embed="rId5" cstate="print"/>
          <a:srcRect/>
          <a:stretch>
            <a:fillRect/>
          </a:stretch>
        </p:blipFill>
        <p:spPr bwMode="auto">
          <a:xfrm>
            <a:off x="2915816" y="1844824"/>
            <a:ext cx="2879303" cy="1800200"/>
          </a:xfrm>
          <a:prstGeom prst="rect">
            <a:avLst/>
          </a:prstGeom>
          <a:noFill/>
          <a:ln w="9525">
            <a:noFill/>
            <a:miter lim="800000"/>
            <a:headEnd/>
            <a:tailEnd/>
          </a:ln>
        </p:spPr>
      </p:pic>
      <p:sp>
        <p:nvSpPr>
          <p:cNvPr id="19463" name="Rectangle 11"/>
          <p:cNvSpPr>
            <a:spLocks noChangeArrowheads="1"/>
          </p:cNvSpPr>
          <p:nvPr/>
        </p:nvSpPr>
        <p:spPr bwMode="auto">
          <a:xfrm>
            <a:off x="684213" y="4365625"/>
            <a:ext cx="7929562" cy="922338"/>
          </a:xfrm>
          <a:prstGeom prst="rect">
            <a:avLst/>
          </a:prstGeom>
          <a:noFill/>
          <a:ln w="9525">
            <a:noFill/>
            <a:miter lim="800000"/>
            <a:headEnd/>
            <a:tailEnd/>
          </a:ln>
        </p:spPr>
        <p:txBody>
          <a:bodyPr>
            <a:spAutoFit/>
          </a:bodyPr>
          <a:lstStyle/>
          <a:p>
            <a:r>
              <a:rPr lang="fr-FR" dirty="0" err="1">
                <a:latin typeface="Verdana" pitchFamily="34" charset="0"/>
              </a:rPr>
              <a:t>SysML</a:t>
            </a:r>
            <a:r>
              <a:rPr lang="fr-FR" dirty="0">
                <a:latin typeface="Verdana" pitchFamily="34" charset="0"/>
              </a:rPr>
              <a:t> est un </a:t>
            </a:r>
            <a:r>
              <a:rPr lang="fr-FR" b="1" dirty="0">
                <a:solidFill>
                  <a:srgbClr val="FF0000"/>
                </a:solidFill>
                <a:latin typeface="Verdana" pitchFamily="34" charset="0"/>
              </a:rPr>
              <a:t>langage de modélisation graphique </a:t>
            </a:r>
            <a:r>
              <a:rPr lang="fr-FR" dirty="0">
                <a:latin typeface="Verdana" pitchFamily="34" charset="0"/>
              </a:rPr>
              <a:t>dérivé d'UML </a:t>
            </a:r>
          </a:p>
          <a:p>
            <a:r>
              <a:rPr lang="fr-FR" dirty="0">
                <a:latin typeface="Verdana" pitchFamily="34" charset="0"/>
              </a:rPr>
              <a:t>Ce langage va bien au delà des problématiques de l'informatique. </a:t>
            </a:r>
          </a:p>
          <a:p>
            <a:r>
              <a:rPr lang="fr-FR" dirty="0">
                <a:latin typeface="Verdana" pitchFamily="34" charset="0"/>
              </a:rPr>
              <a:t>Comme UML, </a:t>
            </a:r>
            <a:r>
              <a:rPr lang="fr-FR" b="1" u="sng" dirty="0" err="1">
                <a:latin typeface="Verdana" pitchFamily="34" charset="0"/>
              </a:rPr>
              <a:t>SysML</a:t>
            </a:r>
            <a:r>
              <a:rPr lang="fr-FR" b="1" u="sng" dirty="0">
                <a:latin typeface="Verdana" pitchFamily="34" charset="0"/>
              </a:rPr>
              <a:t> n’est pas une méthode</a:t>
            </a:r>
            <a:r>
              <a:rPr lang="fr-FR" dirty="0">
                <a:latin typeface="Verdana" pitchFamily="34" charset="0"/>
              </a:rPr>
              <a:t>.</a:t>
            </a:r>
          </a:p>
        </p:txBody>
      </p:sp>
      <p:pic>
        <p:nvPicPr>
          <p:cNvPr id="19464" name="Picture 2" descr="OMG"/>
          <p:cNvPicPr>
            <a:picLocks noChangeAspect="1" noChangeArrowheads="1"/>
          </p:cNvPicPr>
          <p:nvPr/>
        </p:nvPicPr>
        <p:blipFill>
          <a:blip r:embed="rId6" cstate="print"/>
          <a:srcRect/>
          <a:stretch>
            <a:fillRect/>
          </a:stretch>
        </p:blipFill>
        <p:spPr bwMode="auto">
          <a:xfrm>
            <a:off x="3779838" y="5445125"/>
            <a:ext cx="1781175" cy="78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oneTexte 23"/>
          <p:cNvSpPr txBox="1"/>
          <p:nvPr/>
        </p:nvSpPr>
        <p:spPr>
          <a:xfrm>
            <a:off x="395288" y="404813"/>
            <a:ext cx="8353425" cy="461962"/>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fr-FR" sz="2400" dirty="0">
                <a:latin typeface="+mn-lt"/>
                <a:cs typeface="+mn-cs"/>
              </a:rPr>
              <a:t>SYSML, l’ensemble des 9 diagrammes</a:t>
            </a:r>
          </a:p>
        </p:txBody>
      </p:sp>
      <p:pic>
        <p:nvPicPr>
          <p:cNvPr id="21506" name="Picture 2" descr="Afficher l'image en taille réelle">
            <a:hlinkClick r:id="rId2"/>
          </p:cNvPr>
          <p:cNvPicPr>
            <a:picLocks noChangeAspect="1" noChangeArrowheads="1"/>
          </p:cNvPicPr>
          <p:nvPr/>
        </p:nvPicPr>
        <p:blipFill>
          <a:blip r:embed="rId3" cstate="print"/>
          <a:srcRect/>
          <a:stretch>
            <a:fillRect/>
          </a:stretch>
        </p:blipFill>
        <p:spPr bwMode="auto">
          <a:xfrm>
            <a:off x="8101013" y="404813"/>
            <a:ext cx="666750" cy="695325"/>
          </a:xfrm>
          <a:prstGeom prst="rect">
            <a:avLst/>
          </a:prstGeom>
          <a:noFill/>
          <a:ln w="9525">
            <a:noFill/>
            <a:miter lim="800000"/>
            <a:headEnd/>
            <a:tailEnd/>
          </a:ln>
        </p:spPr>
      </p:pic>
      <p:sp>
        <p:nvSpPr>
          <p:cNvPr id="23" name="Rectangle à coins arrondis 22"/>
          <p:cNvSpPr/>
          <p:nvPr/>
        </p:nvSpPr>
        <p:spPr>
          <a:xfrm>
            <a:off x="3851275" y="2565400"/>
            <a:ext cx="4897438" cy="374332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fr-FR"/>
          </a:p>
        </p:txBody>
      </p:sp>
      <p:sp>
        <p:nvSpPr>
          <p:cNvPr id="25" name="Rectangle à coins arrondis 24"/>
          <p:cNvSpPr/>
          <p:nvPr/>
        </p:nvSpPr>
        <p:spPr>
          <a:xfrm>
            <a:off x="539750" y="2636838"/>
            <a:ext cx="3168650" cy="367188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fr-FR" dirty="0"/>
          </a:p>
        </p:txBody>
      </p:sp>
      <p:sp>
        <p:nvSpPr>
          <p:cNvPr id="26" name="Rectangle à coins arrondis 25"/>
          <p:cNvSpPr/>
          <p:nvPr/>
        </p:nvSpPr>
        <p:spPr>
          <a:xfrm>
            <a:off x="684213" y="2924175"/>
            <a:ext cx="1295400" cy="72072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fr-FR" sz="1400" dirty="0"/>
              <a:t>Diagramme</a:t>
            </a:r>
            <a:br>
              <a:rPr lang="fr-FR" sz="1400" dirty="0"/>
            </a:br>
            <a:r>
              <a:rPr lang="fr-FR" sz="1400" dirty="0"/>
              <a:t>d’activité</a:t>
            </a:r>
          </a:p>
        </p:txBody>
      </p:sp>
      <p:sp>
        <p:nvSpPr>
          <p:cNvPr id="27" name="Rectangle à coins arrondis 26"/>
          <p:cNvSpPr/>
          <p:nvPr/>
        </p:nvSpPr>
        <p:spPr>
          <a:xfrm>
            <a:off x="2195513" y="2924175"/>
            <a:ext cx="1296987" cy="72072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fr-FR" sz="1400" dirty="0"/>
              <a:t>Diagramme</a:t>
            </a:r>
            <a:br>
              <a:rPr lang="fr-FR" sz="1400" dirty="0"/>
            </a:br>
            <a:r>
              <a:rPr lang="fr-FR" sz="1400" dirty="0" smtClean="0"/>
              <a:t>d’état</a:t>
            </a:r>
            <a:endParaRPr lang="fr-FR" sz="1400" dirty="0"/>
          </a:p>
        </p:txBody>
      </p:sp>
      <p:sp>
        <p:nvSpPr>
          <p:cNvPr id="28" name="Rectangle à coins arrondis 27"/>
          <p:cNvSpPr/>
          <p:nvPr/>
        </p:nvSpPr>
        <p:spPr>
          <a:xfrm>
            <a:off x="684213" y="3789363"/>
            <a:ext cx="1295400" cy="7191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fr-FR" sz="1400" dirty="0"/>
              <a:t>Diagramme</a:t>
            </a:r>
            <a:br>
              <a:rPr lang="fr-FR" sz="1400" dirty="0"/>
            </a:br>
            <a:r>
              <a:rPr lang="fr-FR" sz="1400" dirty="0"/>
              <a:t>de séquence</a:t>
            </a:r>
          </a:p>
        </p:txBody>
      </p:sp>
      <p:sp>
        <p:nvSpPr>
          <p:cNvPr id="29" name="Rectangle à coins arrondis 28"/>
          <p:cNvSpPr/>
          <p:nvPr/>
        </p:nvSpPr>
        <p:spPr>
          <a:xfrm>
            <a:off x="2195513" y="3789363"/>
            <a:ext cx="1296987" cy="7191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fr-FR" sz="1400" dirty="0"/>
              <a:t>Diagramme</a:t>
            </a:r>
            <a:br>
              <a:rPr lang="fr-FR" sz="1400" dirty="0"/>
            </a:br>
            <a:r>
              <a:rPr lang="fr-FR" sz="1400" dirty="0"/>
              <a:t>de cas d’utilisation</a:t>
            </a:r>
          </a:p>
        </p:txBody>
      </p:sp>
      <p:sp>
        <p:nvSpPr>
          <p:cNvPr id="30" name="Rectangle à coins arrondis 29"/>
          <p:cNvSpPr/>
          <p:nvPr/>
        </p:nvSpPr>
        <p:spPr>
          <a:xfrm>
            <a:off x="3995738" y="2924175"/>
            <a:ext cx="1439862" cy="792163"/>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fr-FR" sz="1400" dirty="0"/>
              <a:t>Diagramme</a:t>
            </a:r>
            <a:br>
              <a:rPr lang="fr-FR" sz="1400" dirty="0"/>
            </a:br>
            <a:r>
              <a:rPr lang="fr-FR" sz="1400" dirty="0"/>
              <a:t>de définition de bloc</a:t>
            </a:r>
          </a:p>
        </p:txBody>
      </p:sp>
      <p:sp>
        <p:nvSpPr>
          <p:cNvPr id="31" name="Rectangle à coins arrondis 30"/>
          <p:cNvSpPr/>
          <p:nvPr/>
        </p:nvSpPr>
        <p:spPr>
          <a:xfrm>
            <a:off x="5580063" y="2924175"/>
            <a:ext cx="1439862" cy="792163"/>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fr-FR" sz="1400" dirty="0"/>
              <a:t>Diagramme</a:t>
            </a:r>
            <a:br>
              <a:rPr lang="fr-FR" sz="1400" dirty="0"/>
            </a:br>
            <a:r>
              <a:rPr lang="fr-FR" sz="1400" dirty="0"/>
              <a:t>de bloc interne</a:t>
            </a:r>
          </a:p>
        </p:txBody>
      </p:sp>
      <p:sp>
        <p:nvSpPr>
          <p:cNvPr id="32" name="Rectangle à coins arrondis 31"/>
          <p:cNvSpPr/>
          <p:nvPr/>
        </p:nvSpPr>
        <p:spPr>
          <a:xfrm>
            <a:off x="7164388" y="2924175"/>
            <a:ext cx="1439862" cy="792163"/>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fr-FR" sz="1400" dirty="0"/>
              <a:t>Diagramme</a:t>
            </a:r>
            <a:br>
              <a:rPr lang="fr-FR" sz="1400" dirty="0"/>
            </a:br>
            <a:r>
              <a:rPr lang="fr-FR" sz="1400" dirty="0"/>
              <a:t>de  package</a:t>
            </a:r>
          </a:p>
        </p:txBody>
      </p:sp>
      <p:sp>
        <p:nvSpPr>
          <p:cNvPr id="33" name="Rectangle à coins arrondis 32"/>
          <p:cNvSpPr/>
          <p:nvPr/>
        </p:nvSpPr>
        <p:spPr>
          <a:xfrm>
            <a:off x="5508625" y="4437063"/>
            <a:ext cx="1584325" cy="79216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fr-FR" sz="1400" dirty="0"/>
              <a:t>Diagramme</a:t>
            </a:r>
            <a:br>
              <a:rPr lang="fr-FR" sz="1400" dirty="0"/>
            </a:br>
            <a:r>
              <a:rPr lang="fr-FR" sz="1400" dirty="0"/>
              <a:t>paramétrique</a:t>
            </a:r>
          </a:p>
        </p:txBody>
      </p:sp>
      <p:cxnSp>
        <p:nvCxnSpPr>
          <p:cNvPr id="34" name="Connecteur droit avec flèche 33"/>
          <p:cNvCxnSpPr>
            <a:stCxn id="33" idx="0"/>
            <a:endCxn id="31" idx="2"/>
          </p:cNvCxnSpPr>
          <p:nvPr/>
        </p:nvCxnSpPr>
        <p:spPr>
          <a:xfrm rot="5400000" flipH="1" flipV="1">
            <a:off x="5939631" y="4077494"/>
            <a:ext cx="720725" cy="1588"/>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à coins arrondis 34"/>
          <p:cNvSpPr/>
          <p:nvPr/>
        </p:nvSpPr>
        <p:spPr>
          <a:xfrm>
            <a:off x="3000375" y="1500188"/>
            <a:ext cx="1387475" cy="87312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fr-FR" sz="1400" dirty="0"/>
              <a:t>Diagramme</a:t>
            </a:r>
            <a:br>
              <a:rPr lang="fr-FR" sz="1400" dirty="0"/>
            </a:br>
            <a:r>
              <a:rPr lang="fr-FR" sz="1400" dirty="0"/>
              <a:t>d’exigences</a:t>
            </a:r>
          </a:p>
        </p:txBody>
      </p:sp>
      <p:sp>
        <p:nvSpPr>
          <p:cNvPr id="21519" name="ZoneTexte 35"/>
          <p:cNvSpPr txBox="1">
            <a:spLocks noChangeArrowheads="1"/>
          </p:cNvSpPr>
          <p:nvPr/>
        </p:nvSpPr>
        <p:spPr bwMode="auto">
          <a:xfrm>
            <a:off x="785813" y="5429250"/>
            <a:ext cx="2416175" cy="646113"/>
          </a:xfrm>
          <a:prstGeom prst="rect">
            <a:avLst/>
          </a:prstGeom>
          <a:noFill/>
          <a:ln w="9525">
            <a:noFill/>
            <a:miter lim="800000"/>
            <a:headEnd/>
            <a:tailEnd/>
          </a:ln>
        </p:spPr>
        <p:txBody>
          <a:bodyPr>
            <a:spAutoFit/>
          </a:bodyPr>
          <a:lstStyle/>
          <a:p>
            <a:pPr algn="ctr"/>
            <a:r>
              <a:rPr lang="fr-FR">
                <a:latin typeface="Verdana" pitchFamily="34" charset="0"/>
              </a:rPr>
              <a:t>Diagrammes comportementaux</a:t>
            </a:r>
          </a:p>
        </p:txBody>
      </p:sp>
      <p:sp>
        <p:nvSpPr>
          <p:cNvPr id="21520" name="ZoneTexte 36"/>
          <p:cNvSpPr txBox="1">
            <a:spLocks noChangeArrowheads="1"/>
          </p:cNvSpPr>
          <p:nvPr/>
        </p:nvSpPr>
        <p:spPr bwMode="auto">
          <a:xfrm>
            <a:off x="5364163" y="5516563"/>
            <a:ext cx="2087562" cy="647700"/>
          </a:xfrm>
          <a:prstGeom prst="rect">
            <a:avLst/>
          </a:prstGeom>
          <a:noFill/>
          <a:ln w="9525">
            <a:noFill/>
            <a:miter lim="800000"/>
            <a:headEnd/>
            <a:tailEnd/>
          </a:ln>
        </p:spPr>
        <p:txBody>
          <a:bodyPr>
            <a:spAutoFit/>
          </a:bodyPr>
          <a:lstStyle/>
          <a:p>
            <a:pPr algn="ctr"/>
            <a:r>
              <a:rPr lang="fr-FR">
                <a:latin typeface="Verdana" pitchFamily="34" charset="0"/>
              </a:rPr>
              <a:t>Diagrammes structurels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oneTexte 23"/>
          <p:cNvSpPr txBox="1"/>
          <p:nvPr/>
        </p:nvSpPr>
        <p:spPr>
          <a:xfrm>
            <a:off x="395288" y="404813"/>
            <a:ext cx="8353425" cy="461962"/>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fr-FR" sz="2400" dirty="0">
                <a:latin typeface="+mn-lt"/>
                <a:cs typeface="+mn-cs"/>
              </a:rPr>
              <a:t>SYSML, les diagrammes retenus en STI2D - ETC</a:t>
            </a:r>
          </a:p>
        </p:txBody>
      </p:sp>
      <p:pic>
        <p:nvPicPr>
          <p:cNvPr id="22530" name="Picture 2" descr="Afficher l'image en taille réelle">
            <a:hlinkClick r:id="rId2"/>
          </p:cNvPr>
          <p:cNvPicPr>
            <a:picLocks noChangeAspect="1" noChangeArrowheads="1"/>
          </p:cNvPicPr>
          <p:nvPr/>
        </p:nvPicPr>
        <p:blipFill>
          <a:blip r:embed="rId3" cstate="print"/>
          <a:srcRect/>
          <a:stretch>
            <a:fillRect/>
          </a:stretch>
        </p:blipFill>
        <p:spPr bwMode="auto">
          <a:xfrm>
            <a:off x="8101013" y="404813"/>
            <a:ext cx="666750" cy="695325"/>
          </a:xfrm>
          <a:prstGeom prst="rect">
            <a:avLst/>
          </a:prstGeom>
          <a:noFill/>
          <a:ln w="9525">
            <a:noFill/>
            <a:miter lim="800000"/>
            <a:headEnd/>
            <a:tailEnd/>
          </a:ln>
        </p:spPr>
      </p:pic>
      <p:sp>
        <p:nvSpPr>
          <p:cNvPr id="23" name="Rectangle à coins arrondis 22"/>
          <p:cNvSpPr/>
          <p:nvPr/>
        </p:nvSpPr>
        <p:spPr>
          <a:xfrm>
            <a:off x="3851275" y="2565400"/>
            <a:ext cx="4897438" cy="374332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fr-FR"/>
          </a:p>
        </p:txBody>
      </p:sp>
      <p:sp>
        <p:nvSpPr>
          <p:cNvPr id="25" name="Rectangle à coins arrondis 24"/>
          <p:cNvSpPr/>
          <p:nvPr/>
        </p:nvSpPr>
        <p:spPr>
          <a:xfrm>
            <a:off x="539750" y="2636838"/>
            <a:ext cx="3168650" cy="367188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fr-FR" dirty="0"/>
          </a:p>
        </p:txBody>
      </p:sp>
      <p:sp>
        <p:nvSpPr>
          <p:cNvPr id="27" name="Rectangle à coins arrondis 26"/>
          <p:cNvSpPr/>
          <p:nvPr/>
        </p:nvSpPr>
        <p:spPr>
          <a:xfrm>
            <a:off x="684213" y="2924175"/>
            <a:ext cx="1295400" cy="720725"/>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fr-FR" sz="1400" dirty="0">
                <a:solidFill>
                  <a:schemeClr val="bg1">
                    <a:lumMod val="50000"/>
                  </a:schemeClr>
                </a:solidFill>
              </a:rPr>
              <a:t>Diagramme</a:t>
            </a:r>
            <a:br>
              <a:rPr lang="fr-FR" sz="1400" dirty="0">
                <a:solidFill>
                  <a:schemeClr val="bg1">
                    <a:lumMod val="50000"/>
                  </a:schemeClr>
                </a:solidFill>
              </a:rPr>
            </a:br>
            <a:r>
              <a:rPr lang="fr-FR" sz="1400" dirty="0">
                <a:solidFill>
                  <a:schemeClr val="bg1">
                    <a:lumMod val="50000"/>
                  </a:schemeClr>
                </a:solidFill>
              </a:rPr>
              <a:t>d’activité</a:t>
            </a:r>
          </a:p>
        </p:txBody>
      </p:sp>
      <p:sp>
        <p:nvSpPr>
          <p:cNvPr id="28" name="Rectangle à coins arrondis 27"/>
          <p:cNvSpPr/>
          <p:nvPr/>
        </p:nvSpPr>
        <p:spPr>
          <a:xfrm>
            <a:off x="684213" y="3789363"/>
            <a:ext cx="1295400" cy="7191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fr-FR" sz="1400" dirty="0"/>
              <a:t>Diagramme</a:t>
            </a:r>
            <a:br>
              <a:rPr lang="fr-FR" sz="1400" dirty="0"/>
            </a:br>
            <a:r>
              <a:rPr lang="fr-FR" sz="1400" dirty="0"/>
              <a:t>de séquence</a:t>
            </a:r>
          </a:p>
        </p:txBody>
      </p:sp>
      <p:sp>
        <p:nvSpPr>
          <p:cNvPr id="29" name="Rectangle à coins arrondis 28"/>
          <p:cNvSpPr/>
          <p:nvPr/>
        </p:nvSpPr>
        <p:spPr>
          <a:xfrm>
            <a:off x="2195513" y="3789363"/>
            <a:ext cx="1296987" cy="7191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fr-FR" sz="1400" dirty="0"/>
              <a:t>Diagramme</a:t>
            </a:r>
            <a:br>
              <a:rPr lang="fr-FR" sz="1400" dirty="0"/>
            </a:br>
            <a:r>
              <a:rPr lang="fr-FR" sz="1400" dirty="0"/>
              <a:t>de cas d’utilisation</a:t>
            </a:r>
          </a:p>
        </p:txBody>
      </p:sp>
      <p:sp>
        <p:nvSpPr>
          <p:cNvPr id="30" name="Rectangle à coins arrondis 29"/>
          <p:cNvSpPr/>
          <p:nvPr/>
        </p:nvSpPr>
        <p:spPr>
          <a:xfrm>
            <a:off x="3995738" y="2924175"/>
            <a:ext cx="1439862" cy="792163"/>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fr-FR" sz="1400" dirty="0"/>
              <a:t>Diagramme</a:t>
            </a:r>
            <a:br>
              <a:rPr lang="fr-FR" sz="1400" dirty="0"/>
            </a:br>
            <a:r>
              <a:rPr lang="fr-FR" sz="1400" dirty="0"/>
              <a:t>de définition de bloc</a:t>
            </a:r>
          </a:p>
        </p:txBody>
      </p:sp>
      <p:sp>
        <p:nvSpPr>
          <p:cNvPr id="31" name="Rectangle à coins arrondis 30"/>
          <p:cNvSpPr/>
          <p:nvPr/>
        </p:nvSpPr>
        <p:spPr>
          <a:xfrm>
            <a:off x="5580063" y="2924175"/>
            <a:ext cx="1439862" cy="792163"/>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fr-FR" sz="1400" dirty="0"/>
              <a:t>Diagramme</a:t>
            </a:r>
            <a:br>
              <a:rPr lang="fr-FR" sz="1400" dirty="0"/>
            </a:br>
            <a:r>
              <a:rPr lang="fr-FR" sz="1400" dirty="0"/>
              <a:t>de bloc interne</a:t>
            </a:r>
          </a:p>
        </p:txBody>
      </p:sp>
      <p:sp>
        <p:nvSpPr>
          <p:cNvPr id="33" name="Rectangle à coins arrondis 32"/>
          <p:cNvSpPr/>
          <p:nvPr/>
        </p:nvSpPr>
        <p:spPr>
          <a:xfrm>
            <a:off x="5508625" y="4508500"/>
            <a:ext cx="1584325" cy="7921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fr-FR" sz="1400" dirty="0">
                <a:solidFill>
                  <a:schemeClr val="bg1">
                    <a:lumMod val="50000"/>
                  </a:schemeClr>
                </a:solidFill>
              </a:rPr>
              <a:t>Diagramme</a:t>
            </a:r>
            <a:r>
              <a:rPr lang="fr-FR" sz="1400" dirty="0"/>
              <a:t/>
            </a:r>
            <a:br>
              <a:rPr lang="fr-FR" sz="1400" dirty="0"/>
            </a:br>
            <a:r>
              <a:rPr lang="fr-FR" sz="1400" dirty="0">
                <a:solidFill>
                  <a:schemeClr val="bg1">
                    <a:lumMod val="50000"/>
                  </a:schemeClr>
                </a:solidFill>
              </a:rPr>
              <a:t>paramétrique</a:t>
            </a:r>
          </a:p>
        </p:txBody>
      </p:sp>
      <p:cxnSp>
        <p:nvCxnSpPr>
          <p:cNvPr id="22539" name="Connecteur droit avec flèche 33"/>
          <p:cNvCxnSpPr>
            <a:cxnSpLocks noChangeShapeType="1"/>
            <a:stCxn id="33" idx="0"/>
            <a:endCxn id="31" idx="2"/>
          </p:cNvCxnSpPr>
          <p:nvPr/>
        </p:nvCxnSpPr>
        <p:spPr bwMode="auto">
          <a:xfrm flipV="1">
            <a:off x="6300788" y="3716338"/>
            <a:ext cx="0" cy="792162"/>
          </a:xfrm>
          <a:prstGeom prst="straightConnector1">
            <a:avLst/>
          </a:prstGeom>
          <a:noFill/>
          <a:ln w="9525" algn="ctr">
            <a:solidFill>
              <a:srgbClr val="000000"/>
            </a:solidFill>
            <a:round/>
            <a:headEnd/>
            <a:tailEnd type="arrow" w="med" len="med"/>
          </a:ln>
        </p:spPr>
      </p:cxnSp>
      <p:sp>
        <p:nvSpPr>
          <p:cNvPr id="35" name="Rectangle à coins arrondis 34"/>
          <p:cNvSpPr/>
          <p:nvPr/>
        </p:nvSpPr>
        <p:spPr>
          <a:xfrm>
            <a:off x="3000375" y="1500188"/>
            <a:ext cx="1387475" cy="87312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fr-FR" sz="1400" dirty="0"/>
              <a:t>Diagramme</a:t>
            </a:r>
            <a:br>
              <a:rPr lang="fr-FR" sz="1400" dirty="0"/>
            </a:br>
            <a:r>
              <a:rPr lang="fr-FR" sz="1400" dirty="0"/>
              <a:t>d’exigences</a:t>
            </a:r>
          </a:p>
        </p:txBody>
      </p:sp>
      <p:sp>
        <p:nvSpPr>
          <p:cNvPr id="22541" name="ZoneTexte 35"/>
          <p:cNvSpPr txBox="1">
            <a:spLocks noChangeArrowheads="1"/>
          </p:cNvSpPr>
          <p:nvPr/>
        </p:nvSpPr>
        <p:spPr bwMode="auto">
          <a:xfrm>
            <a:off x="785813" y="5429250"/>
            <a:ext cx="2416175" cy="646113"/>
          </a:xfrm>
          <a:prstGeom prst="rect">
            <a:avLst/>
          </a:prstGeom>
          <a:noFill/>
          <a:ln w="9525">
            <a:noFill/>
            <a:miter lim="800000"/>
            <a:headEnd/>
            <a:tailEnd/>
          </a:ln>
        </p:spPr>
        <p:txBody>
          <a:bodyPr>
            <a:spAutoFit/>
          </a:bodyPr>
          <a:lstStyle/>
          <a:p>
            <a:pPr algn="ctr"/>
            <a:r>
              <a:rPr lang="fr-FR">
                <a:latin typeface="Verdana" pitchFamily="34" charset="0"/>
              </a:rPr>
              <a:t>Diagrammes comportementaux</a:t>
            </a:r>
          </a:p>
        </p:txBody>
      </p:sp>
      <p:sp>
        <p:nvSpPr>
          <p:cNvPr id="22542" name="ZoneTexte 36"/>
          <p:cNvSpPr txBox="1">
            <a:spLocks noChangeArrowheads="1"/>
          </p:cNvSpPr>
          <p:nvPr/>
        </p:nvSpPr>
        <p:spPr bwMode="auto">
          <a:xfrm>
            <a:off x="5364163" y="5516563"/>
            <a:ext cx="2087562" cy="647700"/>
          </a:xfrm>
          <a:prstGeom prst="rect">
            <a:avLst/>
          </a:prstGeom>
          <a:noFill/>
          <a:ln w="9525">
            <a:noFill/>
            <a:miter lim="800000"/>
            <a:headEnd/>
            <a:tailEnd/>
          </a:ln>
        </p:spPr>
        <p:txBody>
          <a:bodyPr>
            <a:spAutoFit/>
          </a:bodyPr>
          <a:lstStyle/>
          <a:p>
            <a:pPr algn="ctr"/>
            <a:r>
              <a:rPr lang="fr-FR">
                <a:latin typeface="Verdana" pitchFamily="34" charset="0"/>
              </a:rPr>
              <a:t>Diagrammes structurels</a:t>
            </a:r>
          </a:p>
        </p:txBody>
      </p:sp>
      <p:sp>
        <p:nvSpPr>
          <p:cNvPr id="20" name="Légende à une bordure 2 19"/>
          <p:cNvSpPr/>
          <p:nvPr/>
        </p:nvSpPr>
        <p:spPr>
          <a:xfrm>
            <a:off x="3491880" y="4941168"/>
            <a:ext cx="1296144" cy="900680"/>
          </a:xfrm>
          <a:prstGeom prst="accentCallout2">
            <a:avLst>
              <a:gd name="adj1" fmla="val 56064"/>
              <a:gd name="adj2" fmla="val 108998"/>
              <a:gd name="adj3" fmla="val 47772"/>
              <a:gd name="adj4" fmla="val 141962"/>
              <a:gd name="adj5" fmla="val 8778"/>
              <a:gd name="adj6" fmla="val 162190"/>
            </a:avLst>
          </a:prstGeom>
          <a:ln w="12700">
            <a:solidFill>
              <a:schemeClr val="tx1"/>
            </a:solidFill>
            <a:headEnd type="none" w="med" len="med"/>
            <a:tailEnd type="arrow" w="med" len="med"/>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sz="1600" dirty="0">
                <a:ln w="18415" cmpd="sng">
                  <a:noFill/>
                  <a:prstDash val="solid"/>
                </a:ln>
                <a:solidFill>
                  <a:srgbClr val="FF0000"/>
                </a:solidFill>
                <a:latin typeface="+mj-lt"/>
              </a:rPr>
              <a:t>SSI </a:t>
            </a:r>
            <a:r>
              <a:rPr lang="fr-FR" sz="1600" dirty="0" smtClean="0">
                <a:ln w="18415" cmpd="sng">
                  <a:noFill/>
                  <a:prstDash val="solid"/>
                </a:ln>
                <a:solidFill>
                  <a:srgbClr val="FF0000"/>
                </a:solidFill>
                <a:latin typeface="+mj-lt"/>
              </a:rPr>
              <a:t>?</a:t>
            </a:r>
          </a:p>
          <a:p>
            <a:pPr algn="ctr" fontAlgn="auto">
              <a:spcBef>
                <a:spcPts val="0"/>
              </a:spcBef>
              <a:spcAft>
                <a:spcPts val="0"/>
              </a:spcAft>
              <a:defRPr/>
            </a:pPr>
            <a:r>
              <a:rPr lang="fr-FR" sz="1600" dirty="0" smtClean="0">
                <a:ln w="18415" cmpd="sng">
                  <a:noFill/>
                  <a:prstDash val="solid"/>
                </a:ln>
                <a:solidFill>
                  <a:srgbClr val="FF0000"/>
                </a:solidFill>
                <a:latin typeface="+mj-lt"/>
              </a:rPr>
              <a:t>SIN ?</a:t>
            </a:r>
            <a:endParaRPr lang="fr-FR" sz="1600" dirty="0" smtClean="0">
              <a:ln w="18415" cmpd="sng">
                <a:noFill/>
                <a:prstDash val="solid"/>
              </a:ln>
              <a:solidFill>
                <a:srgbClr val="FF0000"/>
              </a:solidFill>
              <a:latin typeface="+mj-lt"/>
            </a:endParaRPr>
          </a:p>
          <a:p>
            <a:pPr algn="ctr" fontAlgn="auto">
              <a:spcBef>
                <a:spcPts val="0"/>
              </a:spcBef>
              <a:spcAft>
                <a:spcPts val="0"/>
              </a:spcAft>
              <a:defRPr/>
            </a:pPr>
            <a:r>
              <a:rPr lang="fr-FR" sz="1600" dirty="0" smtClean="0">
                <a:ln w="18415" cmpd="sng">
                  <a:noFill/>
                  <a:prstDash val="solid"/>
                </a:ln>
                <a:solidFill>
                  <a:srgbClr val="FF0000"/>
                </a:solidFill>
                <a:latin typeface="+mj-lt"/>
              </a:rPr>
              <a:t>À suivre…</a:t>
            </a:r>
            <a:endParaRPr lang="fr-FR" sz="1600" dirty="0">
              <a:ln w="18415" cmpd="sng">
                <a:solidFill>
                  <a:srgbClr val="FFFFFF"/>
                </a:solidFill>
                <a:prstDash val="solid"/>
              </a:ln>
              <a:solidFill>
                <a:srgbClr val="FF0000"/>
              </a:solidFill>
              <a:latin typeface="+mj-lt"/>
            </a:endParaRPr>
          </a:p>
        </p:txBody>
      </p:sp>
      <p:sp>
        <p:nvSpPr>
          <p:cNvPr id="22" name="Rectangle à coins arrondis 21"/>
          <p:cNvSpPr/>
          <p:nvPr/>
        </p:nvSpPr>
        <p:spPr>
          <a:xfrm>
            <a:off x="2195513" y="2924175"/>
            <a:ext cx="1296987" cy="72072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fr-FR" sz="1400" dirty="0"/>
              <a:t>Diagramme</a:t>
            </a:r>
            <a:br>
              <a:rPr lang="fr-FR" sz="1400" dirty="0"/>
            </a:br>
            <a:r>
              <a:rPr lang="fr-FR" sz="1400" dirty="0"/>
              <a:t>d’état</a:t>
            </a:r>
          </a:p>
        </p:txBody>
      </p:sp>
      <p:sp>
        <p:nvSpPr>
          <p:cNvPr id="2" name="Rectangle à coins arrondis 26"/>
          <p:cNvSpPr/>
          <p:nvPr/>
        </p:nvSpPr>
        <p:spPr>
          <a:xfrm>
            <a:off x="7164388" y="2924175"/>
            <a:ext cx="1366837" cy="7921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fr-FR" sz="1400">
                <a:solidFill>
                  <a:srgbClr val="7F7F7F"/>
                </a:solidFill>
                <a:cs typeface="Arial" charset="0"/>
              </a:rPr>
              <a:t>Diagramme</a:t>
            </a:r>
            <a:br>
              <a:rPr lang="fr-FR" sz="1400">
                <a:solidFill>
                  <a:srgbClr val="7F7F7F"/>
                </a:solidFill>
                <a:cs typeface="Arial" charset="0"/>
              </a:rPr>
            </a:br>
            <a:r>
              <a:rPr lang="fr-FR" sz="1400">
                <a:solidFill>
                  <a:srgbClr val="7F7F7F"/>
                </a:solidFill>
                <a:cs typeface="Arial" charset="0"/>
              </a:rPr>
              <a:t>de package</a:t>
            </a:r>
          </a:p>
        </p:txBody>
      </p:sp>
      <p:sp>
        <p:nvSpPr>
          <p:cNvPr id="19" name="Légende à une bordure 2 18"/>
          <p:cNvSpPr/>
          <p:nvPr/>
        </p:nvSpPr>
        <p:spPr>
          <a:xfrm>
            <a:off x="1691680" y="1628800"/>
            <a:ext cx="1296144" cy="900680"/>
          </a:xfrm>
          <a:prstGeom prst="accentCallout2">
            <a:avLst>
              <a:gd name="adj1" fmla="val 50179"/>
              <a:gd name="adj2" fmla="val -3469"/>
              <a:gd name="adj3" fmla="val 63958"/>
              <a:gd name="adj4" fmla="val -31851"/>
              <a:gd name="adj5" fmla="val 150028"/>
              <a:gd name="adj6" fmla="val -43318"/>
            </a:avLst>
          </a:prstGeom>
          <a:ln w="12700">
            <a:solidFill>
              <a:schemeClr val="tx1"/>
            </a:solidFill>
            <a:headEnd type="none" w="med" len="med"/>
            <a:tailEnd type="arrow" w="med" len="med"/>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sz="1600" dirty="0" smtClean="0">
                <a:ln w="18415" cmpd="sng">
                  <a:noFill/>
                  <a:prstDash val="solid"/>
                </a:ln>
                <a:solidFill>
                  <a:srgbClr val="FF0000"/>
                </a:solidFill>
                <a:latin typeface="+mj-lt"/>
              </a:rPr>
              <a:t>SIN?</a:t>
            </a:r>
          </a:p>
          <a:p>
            <a:pPr algn="ctr" fontAlgn="auto">
              <a:spcBef>
                <a:spcPts val="0"/>
              </a:spcBef>
              <a:spcAft>
                <a:spcPts val="0"/>
              </a:spcAft>
              <a:defRPr/>
            </a:pPr>
            <a:r>
              <a:rPr lang="fr-FR" sz="1600" dirty="0" smtClean="0">
                <a:ln w="18415" cmpd="sng">
                  <a:noFill/>
                  <a:prstDash val="solid"/>
                </a:ln>
                <a:solidFill>
                  <a:srgbClr val="FF0000"/>
                </a:solidFill>
                <a:latin typeface="+mj-lt"/>
              </a:rPr>
              <a:t>À suivre…</a:t>
            </a:r>
            <a:endParaRPr lang="fr-FR" sz="1600" dirty="0">
              <a:ln w="18415" cmpd="sng">
                <a:solidFill>
                  <a:srgbClr val="FFFFFF"/>
                </a:solidFill>
                <a:prstDash val="solid"/>
              </a:ln>
              <a:solidFill>
                <a:srgbClr val="FF0000"/>
              </a:solidFill>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395288" y="404813"/>
            <a:ext cx="8353425" cy="830262"/>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fr-FR" sz="2400" dirty="0">
                <a:latin typeface="+mn-lt"/>
                <a:cs typeface="+mn-cs"/>
              </a:rPr>
              <a:t>Présentation sommaire des diagrammes retenus</a:t>
            </a:r>
          </a:p>
          <a:p>
            <a:pPr fontAlgn="auto">
              <a:spcBef>
                <a:spcPts val="0"/>
              </a:spcBef>
              <a:spcAft>
                <a:spcPts val="0"/>
              </a:spcAft>
              <a:defRPr/>
            </a:pPr>
            <a:r>
              <a:rPr lang="fr-FR" sz="2400" dirty="0" smtClean="0">
                <a:latin typeface="+mn-lt"/>
                <a:cs typeface="+mn-cs"/>
              </a:rPr>
              <a:t>en </a:t>
            </a:r>
            <a:r>
              <a:rPr lang="fr-FR" sz="2400" dirty="0">
                <a:latin typeface="+mn-lt"/>
                <a:cs typeface="+mn-cs"/>
              </a:rPr>
              <a:t>STI2D autour d’un système simple</a:t>
            </a:r>
          </a:p>
        </p:txBody>
      </p:sp>
      <p:pic>
        <p:nvPicPr>
          <p:cNvPr id="23554" name="Picture 2" descr="Afficher l'image en taille réelle">
            <a:hlinkClick r:id="rId3"/>
          </p:cNvPr>
          <p:cNvPicPr>
            <a:picLocks noChangeAspect="1" noChangeArrowheads="1"/>
          </p:cNvPicPr>
          <p:nvPr/>
        </p:nvPicPr>
        <p:blipFill>
          <a:blip r:embed="rId4" cstate="print"/>
          <a:srcRect/>
          <a:stretch>
            <a:fillRect/>
          </a:stretch>
        </p:blipFill>
        <p:spPr bwMode="auto">
          <a:xfrm>
            <a:off x="8101013" y="404813"/>
            <a:ext cx="666750" cy="695325"/>
          </a:xfrm>
          <a:prstGeom prst="rect">
            <a:avLst/>
          </a:prstGeom>
          <a:noFill/>
          <a:ln w="9525">
            <a:noFill/>
            <a:miter lim="800000"/>
            <a:headEnd/>
            <a:tailEnd/>
          </a:ln>
        </p:spPr>
      </p:pic>
      <p:sp>
        <p:nvSpPr>
          <p:cNvPr id="23555" name="ZoneTexte 6"/>
          <p:cNvSpPr txBox="1">
            <a:spLocks noChangeArrowheads="1"/>
          </p:cNvSpPr>
          <p:nvPr/>
        </p:nvSpPr>
        <p:spPr bwMode="auto">
          <a:xfrm>
            <a:off x="428625" y="1763713"/>
            <a:ext cx="7715250" cy="369887"/>
          </a:xfrm>
          <a:prstGeom prst="rect">
            <a:avLst/>
          </a:prstGeom>
          <a:noFill/>
          <a:ln w="9525">
            <a:noFill/>
            <a:miter lim="800000"/>
            <a:headEnd/>
            <a:tailEnd/>
          </a:ln>
        </p:spPr>
        <p:txBody>
          <a:bodyPr>
            <a:spAutoFit/>
          </a:bodyPr>
          <a:lstStyle/>
          <a:p>
            <a:r>
              <a:rPr lang="fr-FR">
                <a:latin typeface="Verdana" pitchFamily="34" charset="0"/>
              </a:rPr>
              <a:t>Balance culinaire HALO</a:t>
            </a:r>
          </a:p>
        </p:txBody>
      </p:sp>
      <p:pic>
        <p:nvPicPr>
          <p:cNvPr id="23556" name="Image 8" descr="Photo&#10;bientôt disponible"/>
          <p:cNvPicPr>
            <a:picLocks noChangeAspect="1"/>
          </p:cNvPicPr>
          <p:nvPr/>
        </p:nvPicPr>
        <p:blipFill>
          <a:blip r:embed="rId5" cstate="print"/>
          <a:srcRect/>
          <a:stretch>
            <a:fillRect/>
          </a:stretch>
        </p:blipFill>
        <p:spPr bwMode="auto">
          <a:xfrm>
            <a:off x="2219325" y="2565400"/>
            <a:ext cx="4705350" cy="312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Diapositive 1 - &amp;quot;Introduction à SysML&amp;quot;&quot;/&gt;&lt;property id=&quot;20307&quot; value=&quot;256&quot;/&gt;&lt;/object&gt;&lt;object type=&quot;3&quot; unique_id=&quot;10005&quot;&gt;&lt;property id=&quot;20148&quot; value=&quot;5&quot;/&gt;&lt;property id=&quot;20300&quot; value=&quot;Diapositive 2&quot;/&gt;&lt;property id=&quot;20307&quot; value=&quot;276&quot;/&gt;&lt;/object&gt;&lt;object type=&quot;3&quot; unique_id=&quot;10006&quot;&gt;&lt;property id=&quot;20148&quot; value=&quot;5&quot;/&gt;&lt;property id=&quot;20300&quot; value=&quot;Diapositive 4&quot;/&gt;&lt;property id=&quot;20307&quot; value=&quot;275&quot;/&gt;&lt;/object&gt;&lt;object type=&quot;3&quot; unique_id=&quot;10007&quot;&gt;&lt;property id=&quot;20148&quot; value=&quot;5&quot;/&gt;&lt;property id=&quot;20300&quot; value=&quot;Diapositive 5&quot;/&gt;&lt;property id=&quot;20307&quot; value=&quot;274&quot;/&gt;&lt;/object&gt;&lt;object type=&quot;3&quot; unique_id=&quot;10008&quot;&gt;&lt;property id=&quot;20148&quot; value=&quot;5&quot;/&gt;&lt;property id=&quot;20300&quot; value=&quot;Diapositive 6&quot;/&gt;&lt;property id=&quot;20307&quot; value=&quot;265&quot;/&gt;&lt;/object&gt;&lt;object type=&quot;3&quot; unique_id=&quot;10011&quot;&gt;&lt;property id=&quot;20148&quot; value=&quot;5&quot;/&gt;&lt;property id=&quot;20300&quot; value=&quot;Diapositive 7&quot;/&gt;&lt;property id=&quot;20307&quot; value=&quot;257&quot;/&gt;&lt;/object&gt;&lt;object type=&quot;3&quot; unique_id=&quot;10013&quot;&gt;&lt;property id=&quot;20148&quot; value=&quot;5&quot;/&gt;&lt;property id=&quot;20300&quot; value=&quot;Diapositive 10&quot;/&gt;&lt;property id=&quot;20307&quot; value=&quot;291&quot;/&gt;&lt;/object&gt;&lt;object type=&quot;3&quot; unique_id=&quot;10016&quot;&gt;&lt;property id=&quot;20148&quot; value=&quot;5&quot;/&gt;&lt;property id=&quot;20300&quot; value=&quot;Diapositive 21&quot;/&gt;&lt;property id=&quot;20307&quot; value=&quot;262&quot;/&gt;&lt;/object&gt;&lt;object type=&quot;3&quot; unique_id=&quot;10292&quot;&gt;&lt;property id=&quot;20148&quot; value=&quot;5&quot;/&gt;&lt;property id=&quot;20300&quot; value=&quot;Diapositive 8&quot;/&gt;&lt;property id=&quot;20307&quot; value=&quot;293&quot;/&gt;&lt;/object&gt;&lt;object type=&quot;3&quot; unique_id=&quot;10293&quot;&gt;&lt;property id=&quot;20148&quot; value=&quot;5&quot;/&gt;&lt;property id=&quot;20300&quot; value=&quot;Diapositive 12&quot;/&gt;&lt;property id=&quot;20307&quot; value=&quot;295&quot;/&gt;&lt;/object&gt;&lt;object type=&quot;3&quot; unique_id=&quot;10373&quot;&gt;&lt;property id=&quot;20148&quot; value=&quot;5&quot;/&gt;&lt;property id=&quot;20300&quot; value=&quot;Diapositive 14&quot;/&gt;&lt;property id=&quot;20307&quot; value=&quot;296&quot;/&gt;&lt;/object&gt;&lt;object type=&quot;3&quot; unique_id=&quot;10374&quot;&gt;&lt;property id=&quot;20148&quot; value=&quot;5&quot;/&gt;&lt;property id=&quot;20300&quot; value=&quot;Diapositive 15&quot;/&gt;&lt;property id=&quot;20307&quot; value=&quot;297&quot;/&gt;&lt;/object&gt;&lt;object type=&quot;3&quot; unique_id=&quot;10375&quot;&gt;&lt;property id=&quot;20148&quot; value=&quot;5&quot;/&gt;&lt;property id=&quot;20300&quot; value=&quot;Diapositive 16&quot;/&gt;&lt;property id=&quot;20307&quot; value=&quot;298&quot;/&gt;&lt;/object&gt;&lt;object type=&quot;3&quot; unique_id=&quot;10376&quot;&gt;&lt;property id=&quot;20148&quot; value=&quot;5&quot;/&gt;&lt;property id=&quot;20300&quot; value=&quot;Diapositive 17&quot;/&gt;&lt;property id=&quot;20307&quot; value=&quot;299&quot;/&gt;&lt;/object&gt;&lt;object type=&quot;3&quot; unique_id=&quot;10377&quot;&gt;&lt;property id=&quot;20148&quot; value=&quot;5&quot;/&gt;&lt;property id=&quot;20300&quot; value=&quot;Diapositive 18&quot;/&gt;&lt;property id=&quot;20307&quot; value=&quot;300&quot;/&gt;&lt;/object&gt;&lt;object type=&quot;3&quot; unique_id=&quot;10378&quot;&gt;&lt;property id=&quot;20148&quot; value=&quot;5&quot;/&gt;&lt;property id=&quot;20300&quot; value=&quot;Diapositive 19&quot;/&gt;&lt;property id=&quot;20307&quot; value=&quot;301&quot;/&gt;&lt;/object&gt;&lt;object type=&quot;3&quot; unique_id=&quot;10398&quot;&gt;&lt;property id=&quot;20148&quot; value=&quot;5&quot;/&gt;&lt;property id=&quot;20300&quot; value=&quot;Diapositive 23&quot;/&gt;&lt;property id=&quot;20307&quot; value=&quot;302&quot;/&gt;&lt;/object&gt;&lt;object type=&quot;3&quot; unique_id=&quot;10400&quot;&gt;&lt;property id=&quot;20148&quot; value=&quot;5&quot;/&gt;&lt;property id=&quot;20300&quot; value=&quot;Diapositive 9&quot;/&gt;&lt;property id=&quot;20307&quot; value=&quot;305&quot;/&gt;&lt;/object&gt;&lt;object type=&quot;3&quot; unique_id=&quot;10401&quot;&gt;&lt;property id=&quot;20148&quot; value=&quot;5&quot;/&gt;&lt;property id=&quot;20300&quot; value=&quot;Diapositive 13&quot;/&gt;&lt;property id=&quot;20307&quot; value=&quot;304&quot;/&gt;&lt;/object&gt;&lt;object type=&quot;3&quot; unique_id=&quot;10563&quot;&gt;&lt;property id=&quot;20148&quot; value=&quot;5&quot;/&gt;&lt;property id=&quot;20300&quot; value=&quot;Diapositive 11&quot;/&gt;&lt;property id=&quot;20307&quot; value=&quot;307&quot;/&gt;&lt;/object&gt;&lt;object type=&quot;3&quot; unique_id=&quot;10588&quot;&gt;&lt;property id=&quot;20148&quot; value=&quot;5&quot;/&gt;&lt;property id=&quot;20300&quot; value=&quot;Diapositive 3&quot;/&gt;&lt;property id=&quot;20307&quot; value=&quot;308&quot;/&gt;&lt;/object&gt;&lt;object type=&quot;3&quot; unique_id=&quot;10589&quot;&gt;&lt;property id=&quot;20148&quot; value=&quot;5&quot;/&gt;&lt;property id=&quot;20300&quot; value=&quot;Diapositive 20&quot;/&gt;&lt;property id=&quot;20307&quot; value=&quot;313&quot;/&gt;&lt;/object&gt;&lt;object type=&quot;3&quot; unique_id=&quot;10590&quot;&gt;&lt;property id=&quot;20148&quot; value=&quot;5&quot;/&gt;&lt;property id=&quot;20300&quot; value=&quot;Diapositive 22&quot;/&gt;&lt;property id=&quot;20307&quot; value=&quot;311&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3307</TotalTime>
  <Words>2991</Words>
  <Application>Microsoft Office PowerPoint</Application>
  <PresentationFormat>Affichage à l'écran (4:3)</PresentationFormat>
  <Paragraphs>393</Paragraphs>
  <Slides>23</Slides>
  <Notes>14</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Aspect</vt:lpstr>
      <vt:lpstr>Introduction à SysML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Benoit DONY</dc:creator>
  <cp:lastModifiedBy>Baudouin</cp:lastModifiedBy>
  <cp:revision>276</cp:revision>
  <dcterms:created xsi:type="dcterms:W3CDTF">2011-02-05T15:08:54Z</dcterms:created>
  <dcterms:modified xsi:type="dcterms:W3CDTF">2011-11-21T21:15:39Z</dcterms:modified>
</cp:coreProperties>
</file>