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8" r:id="rId6"/>
    <p:sldId id="260" r:id="rId7"/>
    <p:sldId id="261" r:id="rId8"/>
    <p:sldId id="264" r:id="rId9"/>
    <p:sldId id="265" r:id="rId10"/>
    <p:sldId id="266" r:id="rId11"/>
    <p:sldId id="262" r:id="rId12"/>
    <p:sldId id="267" r:id="rId13"/>
    <p:sldId id="263" r:id="rId1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ippe Fichou" initials="PF" lastIdx="8" clrIdx="0"/>
  <p:cmAuthor id="1" name="Taraud Dominique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709" autoAdjust="0"/>
  </p:normalViewPr>
  <p:slideViewPr>
    <p:cSldViewPr snapToGrid="0" snapToObjects="1">
      <p:cViewPr varScale="1">
        <p:scale>
          <a:sx n="80" d="100"/>
          <a:sy n="80" d="100"/>
        </p:scale>
        <p:origin x="-15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AA2D1-7617-164E-A6A6-1B9FEEA52803}" type="datetimeFigureOut">
              <a:rPr lang="fr-FR" smtClean="0"/>
              <a:t>20/11/11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AAA0F-AF33-FB41-800D-43B9684162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791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endParaRPr lang="en-GB" sz="1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AA0F-AF33-FB41-800D-43B9684162D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911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AA0F-AF33-FB41-800D-43B9684162D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911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dirty="0" smtClean="0"/>
              <a:t>Agenda très contraint globalement respecté.</a:t>
            </a:r>
          </a:p>
          <a:p>
            <a:pPr lvl="0"/>
            <a:r>
              <a:rPr lang="fr-FR" dirty="0" smtClean="0"/>
              <a:t>120 auteurs et les 12 IA-IPR pilotes de parcours, relais naturels du niveau national vers les académies pour expliciter les contenus et devenir formateurs académiques.</a:t>
            </a:r>
          </a:p>
          <a:p>
            <a:pPr lvl="0"/>
            <a:r>
              <a:rPr lang="fr-FR" dirty="0" smtClean="0"/>
              <a:t>Mise à disposition de 96 modules de formation,</a:t>
            </a:r>
          </a:p>
          <a:p>
            <a:pPr lvl="0"/>
            <a:r>
              <a:rPr lang="fr-FR" dirty="0" smtClean="0"/>
              <a:t>Ressources structurées au niveau licence (celui des enseignant), leur permettant de découvrir et d'approfondir chaque chapitre du programme.</a:t>
            </a:r>
            <a:endParaRPr lang="en-GB" dirty="0" smtClean="0"/>
          </a:p>
          <a:p>
            <a:r>
              <a:rPr lang="fr-FR" dirty="0" smtClean="0"/>
              <a:t>Engagement académiques forts, plaçant la plan de formation STI2D dans les priorités malgré les diminutions de moyens.</a:t>
            </a:r>
            <a:endParaRPr lang="en-GB" dirty="0" smtClean="0"/>
          </a:p>
          <a:p>
            <a:pPr lvl="0"/>
            <a:r>
              <a:rPr lang="fr-FR" dirty="0" smtClean="0"/>
              <a:t>Adaptation académique réussie du plan de formation, selon les situations, les besoins et les moyens des académies étant très différents.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AA0F-AF33-FB41-800D-43B9684162D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918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AA0F-AF33-FB41-800D-43B9684162D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60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AA0F-AF33-FB41-800D-43B9684162D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60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AA0F-AF33-FB41-800D-43B9684162D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60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AA0F-AF33-FB41-800D-43B9684162D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6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9C1C66-9788-5744-AE89-1C6BEE80B6BC}" type="datetimeFigureOut">
              <a:rPr lang="fr-FR" smtClean="0"/>
              <a:t>20/11/11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7EBDA9-C773-E445-9143-3E88C9630F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73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9C1C66-9788-5744-AE89-1C6BEE80B6BC}" type="datetimeFigureOut">
              <a:rPr lang="fr-FR" smtClean="0"/>
              <a:t>20/11/11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7EBDA9-C773-E445-9143-3E88C9630F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92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9C1C66-9788-5744-AE89-1C6BEE80B6BC}" type="datetimeFigureOut">
              <a:rPr lang="fr-FR" smtClean="0"/>
              <a:t>20/11/11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7EBDA9-C773-E445-9143-3E88C9630F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37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9C1C66-9788-5744-AE89-1C6BEE80B6BC}" type="datetimeFigureOut">
              <a:rPr lang="fr-FR" smtClean="0"/>
              <a:t>20/11/11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7EBDA9-C773-E445-9143-3E88C9630F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93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9C1C66-9788-5744-AE89-1C6BEE80B6BC}" type="datetimeFigureOut">
              <a:rPr lang="fr-FR" smtClean="0"/>
              <a:t>20/11/11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7EBDA9-C773-E445-9143-3E88C9630F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51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9C1C66-9788-5744-AE89-1C6BEE80B6BC}" type="datetimeFigureOut">
              <a:rPr lang="fr-FR" smtClean="0"/>
              <a:t>20/11/11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7EBDA9-C773-E445-9143-3E88C9630F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82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9C1C66-9788-5744-AE89-1C6BEE80B6BC}" type="datetimeFigureOut">
              <a:rPr lang="fr-FR" smtClean="0"/>
              <a:t>20/11/11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7EBDA9-C773-E445-9143-3E88C9630F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036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9C1C66-9788-5744-AE89-1C6BEE80B6BC}" type="datetimeFigureOut">
              <a:rPr lang="fr-FR" smtClean="0"/>
              <a:t>20/11/11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7EBDA9-C773-E445-9143-3E88C9630F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57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9C1C66-9788-5744-AE89-1C6BEE80B6BC}" type="datetimeFigureOut">
              <a:rPr lang="fr-FR" smtClean="0"/>
              <a:t>20/11/11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7EBDA9-C773-E445-9143-3E88C9630F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57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9C1C66-9788-5744-AE89-1C6BEE80B6BC}" type="datetimeFigureOut">
              <a:rPr lang="fr-FR" smtClean="0"/>
              <a:t>20/11/11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7EBDA9-C773-E445-9143-3E88C9630F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00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9C1C66-9788-5744-AE89-1C6BEE80B6BC}" type="datetimeFigureOut">
              <a:rPr lang="fr-FR" smtClean="0"/>
              <a:t>20/11/11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7EBDA9-C773-E445-9143-3E88C9630F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45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14500" y="1600200"/>
            <a:ext cx="6972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714500" y="71438"/>
            <a:ext cx="6972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pic>
        <p:nvPicPr>
          <p:cNvPr id="8" name="Picture 46"/>
          <p:cNvPicPr>
            <a:picLocks noChangeAspect="1" noChangeArrowheads="1"/>
          </p:cNvPicPr>
          <p:nvPr userDrawn="1"/>
        </p:nvPicPr>
        <p:blipFill>
          <a:blip r:embed="rId13">
            <a:lum bright="-16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00" y="145329"/>
            <a:ext cx="1594297" cy="145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cteur droit 8"/>
          <p:cNvCxnSpPr/>
          <p:nvPr userDrawn="1"/>
        </p:nvCxnSpPr>
        <p:spPr>
          <a:xfrm>
            <a:off x="207816" y="1292947"/>
            <a:ext cx="8478984" cy="0"/>
          </a:xfrm>
          <a:prstGeom prst="line">
            <a:avLst/>
          </a:prstGeom>
          <a:ln w="762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sti2dlogo.jpg"/>
          <p:cNvPicPr/>
          <p:nvPr userDrawn="1"/>
        </p:nvPicPr>
        <p:blipFill rotWithShape="1">
          <a:blip r:embed="rId14" cstate="print"/>
          <a:srcRect l="24953" t="21749" r="28980"/>
          <a:stretch/>
        </p:blipFill>
        <p:spPr>
          <a:xfrm>
            <a:off x="-95315" y="5779795"/>
            <a:ext cx="1817890" cy="92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86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467332"/>
            <a:ext cx="7772400" cy="1470025"/>
          </a:xfrm>
        </p:spPr>
        <p:txBody>
          <a:bodyPr/>
          <a:lstStyle/>
          <a:p>
            <a:r>
              <a:rPr lang="fr-FR" b="1" dirty="0" smtClean="0">
                <a:solidFill>
                  <a:srgbClr val="0000FF"/>
                </a:solidFill>
              </a:rPr>
              <a:t>Le dispositif </a:t>
            </a:r>
            <a:r>
              <a:rPr lang="fr-FR" b="1" dirty="0" err="1" smtClean="0">
                <a:solidFill>
                  <a:srgbClr val="0000FF"/>
                </a:solidFill>
              </a:rPr>
              <a:t>Pairform@nce</a:t>
            </a:r>
            <a:r>
              <a:rPr lang="fr-FR" b="1" dirty="0" smtClean="0">
                <a:solidFill>
                  <a:srgbClr val="0000FF"/>
                </a:solidFill>
              </a:rPr>
              <a:t> en STI2D</a:t>
            </a:r>
            <a:endParaRPr lang="fr-FR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" y="0"/>
            <a:ext cx="9144001" cy="17881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1" y="5348541"/>
            <a:ext cx="9144002" cy="15094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sti2dlogo.jpg"/>
          <p:cNvPicPr/>
          <p:nvPr/>
        </p:nvPicPr>
        <p:blipFill rotWithShape="1">
          <a:blip r:embed="rId2" cstate="print"/>
          <a:srcRect l="24953" t="21749" r="28980"/>
          <a:stretch/>
        </p:blipFill>
        <p:spPr>
          <a:xfrm>
            <a:off x="183042" y="402201"/>
            <a:ext cx="3200806" cy="1831587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262868"/>
            <a:ext cx="6400800" cy="204765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Bilan et évolutions du plan de formation STI2D </a:t>
            </a:r>
          </a:p>
          <a:p>
            <a:r>
              <a:rPr lang="fr-FR" dirty="0" smtClean="0"/>
              <a:t>D Taraud IGEN STI</a:t>
            </a:r>
          </a:p>
          <a:p>
            <a:r>
              <a:rPr lang="fr-FR" dirty="0" smtClean="0"/>
              <a:t>Le 22 novembre 2011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8428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161463"/>
            <a:ext cx="6972300" cy="945121"/>
          </a:xfrm>
        </p:spPr>
        <p:txBody>
          <a:bodyPr/>
          <a:lstStyle/>
          <a:p>
            <a:pPr algn="l"/>
            <a:r>
              <a:rPr lang="fr-FR" sz="4000" dirty="0" smtClean="0"/>
              <a:t>L’opérationnalisation de la formation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14500" y="1449300"/>
            <a:ext cx="7074302" cy="5408700"/>
          </a:xfrm>
        </p:spPr>
        <p:txBody>
          <a:bodyPr>
            <a:noAutofit/>
          </a:bodyPr>
          <a:lstStyle/>
          <a:p>
            <a:pPr lvl="0">
              <a:lnSpc>
                <a:spcPct val="80000"/>
              </a:lnSpc>
            </a:pPr>
            <a:r>
              <a:rPr lang="fr-FR" sz="2800" dirty="0" smtClean="0"/>
              <a:t>Le </a:t>
            </a:r>
            <a:r>
              <a:rPr lang="fr-FR" sz="2800" dirty="0"/>
              <a:t>choix initial de proposer des formations au niveau L et de construire des ressources pédagogiques en groupes locaux n’a pas toujours été </a:t>
            </a:r>
            <a:r>
              <a:rPr lang="fr-FR" sz="2800" dirty="0" smtClean="0"/>
              <a:t>compris par les professeurs. </a:t>
            </a:r>
          </a:p>
          <a:p>
            <a:pPr lvl="0">
              <a:lnSpc>
                <a:spcPct val="80000"/>
              </a:lnSpc>
            </a:pPr>
            <a:r>
              <a:rPr lang="fr-FR" sz="2800" dirty="0" smtClean="0"/>
              <a:t>Très </a:t>
            </a:r>
            <a:r>
              <a:rPr lang="fr-FR" sz="2800" dirty="0"/>
              <a:t>vite, les équipes en formation ont regretté que les contenus ne partent pas du niveau des élèves, à partir d’une situation pédagogique concrète, pour pouvoir justifier d’un approfondissement au niveau universitaire. </a:t>
            </a:r>
            <a:endParaRPr lang="fr-FR" sz="2800" dirty="0" smtClean="0"/>
          </a:p>
          <a:p>
            <a:pPr lvl="0">
              <a:lnSpc>
                <a:spcPct val="80000"/>
              </a:lnSpc>
            </a:pPr>
            <a:r>
              <a:rPr lang="fr-FR" sz="2800" dirty="0" smtClean="0"/>
              <a:t>Ce </a:t>
            </a:r>
            <a:r>
              <a:rPr lang="fr-FR" sz="2800" dirty="0"/>
              <a:t>constat remet en cause les choix initiaux </a:t>
            </a:r>
            <a:r>
              <a:rPr lang="fr-FR" sz="2800" dirty="0" smtClean="0"/>
              <a:t>d’un </a:t>
            </a:r>
            <a:r>
              <a:rPr lang="fr-FR" sz="2800" dirty="0"/>
              <a:t>plan </a:t>
            </a:r>
            <a:r>
              <a:rPr lang="fr-FR" sz="2800" dirty="0" smtClean="0"/>
              <a:t>national qui n’est plus modifiable aujourd’hui</a:t>
            </a:r>
            <a:r>
              <a:rPr lang="fr-FR" sz="2800" dirty="0"/>
              <a:t>, </a:t>
            </a:r>
            <a:r>
              <a:rPr lang="fr-FR" sz="2800" dirty="0" smtClean="0"/>
              <a:t>mais doit induire des modifications académiques.</a:t>
            </a:r>
            <a:endParaRPr lang="en-GB" sz="2800" dirty="0"/>
          </a:p>
          <a:p>
            <a:pPr>
              <a:lnSpc>
                <a:spcPct val="80000"/>
              </a:lnSpc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728035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274638"/>
            <a:ext cx="6972300" cy="907396"/>
          </a:xfrm>
        </p:spPr>
        <p:txBody>
          <a:bodyPr/>
          <a:lstStyle/>
          <a:p>
            <a:pPr algn="l"/>
            <a:r>
              <a:rPr lang="fr-FR" dirty="0" smtClean="0"/>
              <a:t>Les axes d’amélioration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Anticiper, avec les chefs de travaux, la création de plages de formation locale et de travaux collaboratifs entre pairs</a:t>
            </a:r>
          </a:p>
          <a:p>
            <a:r>
              <a:rPr lang="fr-FR" dirty="0" smtClean="0"/>
              <a:t>Privilégier la construction, en amont de la formation, des séquences qui donnent du sens aux formations et permettent la mutualisation</a:t>
            </a:r>
          </a:p>
          <a:p>
            <a:r>
              <a:rPr lang="fr-FR" dirty="0" smtClean="0"/>
              <a:t>Constituer un groupe permanent de formateurs académiques, renouvelé et en </a:t>
            </a:r>
            <a:r>
              <a:rPr lang="fr-FR" dirty="0"/>
              <a:t>v</a:t>
            </a:r>
            <a:r>
              <a:rPr lang="fr-FR" dirty="0" smtClean="0"/>
              <a:t>eille technologique et pédagogique permanentes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9685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274638"/>
            <a:ext cx="6972300" cy="1033145"/>
          </a:xfrm>
        </p:spPr>
        <p:txBody>
          <a:bodyPr/>
          <a:lstStyle/>
          <a:p>
            <a:r>
              <a:rPr lang="fr-FR" dirty="0" smtClean="0"/>
              <a:t>La mutualisation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Au niveau national : faire remonter vers la plateforme Pairform@nce les modules repris et modifiés par l’académie… ils seront relus, expertisés et mis en </a:t>
            </a:r>
            <a:r>
              <a:rPr lang="fr-FR" dirty="0" smtClean="0"/>
              <a:t>ligne.</a:t>
            </a:r>
            <a:br>
              <a:rPr lang="fr-FR" dirty="0" smtClean="0"/>
            </a:br>
            <a:r>
              <a:rPr lang="fr-FR" b="1" i="1" dirty="0" smtClean="0">
                <a:solidFill>
                  <a:srgbClr val="FF0000"/>
                </a:solidFill>
              </a:rPr>
              <a:t>Mutualisation indispensable à l’optimisation de la formation!</a:t>
            </a:r>
            <a:endParaRPr lang="fr-FR" b="1" i="1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Au niveau académique : possibilité de créer un   « bac à sable » sur la Plateforme nationale dédié à une académie et servant de plateforme d’expérimentation et d’échanges académiques entre formateurs.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2100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274638"/>
            <a:ext cx="6972300" cy="945121"/>
          </a:xfrm>
        </p:spPr>
        <p:txBody>
          <a:bodyPr/>
          <a:lstStyle/>
          <a:p>
            <a:r>
              <a:rPr lang="fr-FR" dirty="0" smtClean="0"/>
              <a:t>Le nouveau parcours ET10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14500" y="1600200"/>
            <a:ext cx="6972300" cy="5077037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Remise à plat du module ET10 portant sur l’approche fonctionnelle et les digrammes </a:t>
            </a:r>
            <a:r>
              <a:rPr lang="fr-FR" dirty="0" err="1" smtClean="0"/>
              <a:t>SysML</a:t>
            </a:r>
            <a:endParaRPr lang="fr-FR" dirty="0" smtClean="0"/>
          </a:p>
          <a:p>
            <a:r>
              <a:rPr lang="fr-FR" dirty="0" smtClean="0"/>
              <a:t>Travail d’un groupe de 6 enseignants mené en 6 semaines… merci à eux !</a:t>
            </a:r>
          </a:p>
          <a:p>
            <a:r>
              <a:rPr lang="fr-FR" dirty="0" smtClean="0"/>
              <a:t>Élimine complétement les scories d’UML, propose des exemples concrets de diagrammes, une ressource pour expliquer leur rôle (techniques et pédagogiques) et justifier les simplifications proposées au niveau STI2D</a:t>
            </a:r>
          </a:p>
          <a:p>
            <a:r>
              <a:rPr lang="fr-FR" i="1" dirty="0" smtClean="0"/>
              <a:t>Présentation par M. Martin, formateur académique dans l’académie d’Orléans-Tours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424473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23141"/>
            <a:ext cx="6972300" cy="1143000"/>
          </a:xfrm>
        </p:spPr>
        <p:txBody>
          <a:bodyPr/>
          <a:lstStyle/>
          <a:p>
            <a:r>
              <a:rPr lang="fr-FR" dirty="0" smtClean="0"/>
              <a:t>Axes de la 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Bilan et perspectives du dispositif de formation </a:t>
            </a:r>
            <a:r>
              <a:rPr lang="fr-FR" dirty="0" err="1" smtClean="0"/>
              <a:t>Pairform@nce</a:t>
            </a:r>
            <a:r>
              <a:rPr lang="fr-FR" dirty="0" smtClean="0"/>
              <a:t> et des formations en académie</a:t>
            </a:r>
          </a:p>
          <a:p>
            <a:r>
              <a:rPr lang="fr-FR" dirty="0" smtClean="0"/>
              <a:t>Présentation de l’évolution du module ET10 portant sur l’analyse Fonctionnelle et </a:t>
            </a:r>
            <a:r>
              <a:rPr lang="fr-FR" dirty="0" err="1" smtClean="0"/>
              <a:t>SysML</a:t>
            </a:r>
            <a:r>
              <a:rPr lang="fr-FR" dirty="0" smtClean="0"/>
              <a:t> (groupe de travail représenté par B. </a:t>
            </a:r>
            <a:r>
              <a:rPr lang="fr-FR" dirty="0"/>
              <a:t>M</a:t>
            </a:r>
            <a:r>
              <a:rPr lang="fr-FR" dirty="0" smtClean="0"/>
              <a:t>artin)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3012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0"/>
            <a:ext cx="6972300" cy="1143000"/>
          </a:xfrm>
        </p:spPr>
        <p:txBody>
          <a:bodyPr/>
          <a:lstStyle/>
          <a:p>
            <a:r>
              <a:rPr lang="fr-FR" dirty="0" err="1" smtClean="0"/>
              <a:t>Pairform@nce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stratégie retenue</a:t>
            </a:r>
          </a:p>
          <a:p>
            <a:r>
              <a:rPr lang="fr-FR" dirty="0" smtClean="0"/>
              <a:t>Les points positifs</a:t>
            </a:r>
          </a:p>
          <a:p>
            <a:r>
              <a:rPr lang="fr-FR" dirty="0" smtClean="0"/>
              <a:t>Les points de vigilance</a:t>
            </a:r>
          </a:p>
          <a:p>
            <a:r>
              <a:rPr lang="fr-FR" dirty="0" smtClean="0"/>
              <a:t>Les axes d’amélioration</a:t>
            </a:r>
            <a:endParaRPr lang="fr-FR" dirty="0"/>
          </a:p>
        </p:txBody>
      </p:sp>
      <p:pic>
        <p:nvPicPr>
          <p:cNvPr id="4" name="Image 3" descr="http://sti.discipline.ac-lille.fr/Ens-Scienc-et-Techno/Sti2D/parution-de-supports-de-communication-sti2d/image_min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353" y="2021087"/>
            <a:ext cx="1296144" cy="171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273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274638"/>
            <a:ext cx="6972300" cy="1143000"/>
          </a:xfrm>
        </p:spPr>
        <p:txBody>
          <a:bodyPr/>
          <a:lstStyle/>
          <a:p>
            <a:r>
              <a:rPr lang="fr-FR" dirty="0" smtClean="0"/>
              <a:t>La stratégie retenue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14500" y="1487025"/>
            <a:ext cx="6972300" cy="5139911"/>
          </a:xfrm>
        </p:spPr>
        <p:txBody>
          <a:bodyPr>
            <a:noAutofit/>
          </a:bodyPr>
          <a:lstStyle/>
          <a:p>
            <a:pPr lvl="0">
              <a:lnSpc>
                <a:spcPct val="80000"/>
              </a:lnSpc>
            </a:pPr>
            <a:r>
              <a:rPr lang="fr-FR" dirty="0" smtClean="0"/>
              <a:t>Proposer des parcours de formation académiques et locaux soutenus par des ressources disponibles au niveau national</a:t>
            </a:r>
            <a:r>
              <a:rPr lang="fr-FR" dirty="0"/>
              <a:t> </a:t>
            </a:r>
            <a:r>
              <a:rPr lang="fr-FR" dirty="0" smtClean="0"/>
              <a:t>;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dirty="0"/>
          </a:p>
          <a:p>
            <a:pPr lvl="0">
              <a:lnSpc>
                <a:spcPct val="80000"/>
              </a:lnSpc>
            </a:pPr>
            <a:r>
              <a:rPr lang="fr-FR" dirty="0" smtClean="0"/>
              <a:t>Laisser </a:t>
            </a:r>
            <a:r>
              <a:rPr lang="fr-FR" dirty="0"/>
              <a:t>la liberté à chaque académie d'organiser le dispositif de formation comme elle l'entend </a:t>
            </a:r>
            <a:r>
              <a:rPr lang="fr-FR" dirty="0" smtClean="0"/>
              <a:t>et </a:t>
            </a:r>
            <a:r>
              <a:rPr lang="fr-FR" dirty="0"/>
              <a:t>selon ses besoins et ses </a:t>
            </a:r>
            <a:r>
              <a:rPr lang="fr-FR" dirty="0" smtClean="0"/>
              <a:t>moyens</a:t>
            </a:r>
            <a:r>
              <a:rPr lang="fr-FR" dirty="0"/>
              <a:t>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51739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274638"/>
            <a:ext cx="6972300" cy="1143000"/>
          </a:xfrm>
        </p:spPr>
        <p:txBody>
          <a:bodyPr/>
          <a:lstStyle/>
          <a:p>
            <a:r>
              <a:rPr lang="fr-FR" dirty="0" smtClean="0"/>
              <a:t>La stratégie retenue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14500" y="1487025"/>
            <a:ext cx="6972300" cy="5139911"/>
          </a:xfrm>
        </p:spPr>
        <p:txBody>
          <a:bodyPr>
            <a:noAutofit/>
          </a:bodyPr>
          <a:lstStyle/>
          <a:p>
            <a:pPr lvl="0">
              <a:lnSpc>
                <a:spcPct val="80000"/>
              </a:lnSpc>
            </a:pPr>
            <a:r>
              <a:rPr lang="fr-FR" sz="2800" dirty="0" smtClean="0"/>
              <a:t>Proposer </a:t>
            </a:r>
            <a:r>
              <a:rPr lang="fr-FR" sz="2800" dirty="0"/>
              <a:t>aux académies d’équilibrer les phases de formation en présentiel et à distance et favoriser les travaux d’équipes d’enseignants d’origines disciplinaires STI différentes, réunies régulièrement au niveau d’une ville ou d’un bassin, pour travailler et produire ensemble des ressources pédagogiques </a:t>
            </a:r>
            <a:r>
              <a:rPr lang="fr-FR" sz="2800" dirty="0" smtClean="0"/>
              <a:t>;</a:t>
            </a:r>
          </a:p>
          <a:p>
            <a:pPr marL="0" lvl="0" indent="0">
              <a:lnSpc>
                <a:spcPct val="80000"/>
              </a:lnSpc>
              <a:buNone/>
            </a:pPr>
            <a:endParaRPr lang="fr-FR" sz="2800" dirty="0" smtClean="0"/>
          </a:p>
          <a:p>
            <a:pPr>
              <a:lnSpc>
                <a:spcPct val="80000"/>
              </a:lnSpc>
            </a:pPr>
            <a:r>
              <a:rPr lang="fr-FR" sz="2800" dirty="0" smtClean="0"/>
              <a:t>Demander et faciliter la mutualisation des ressources au niveau national, à partir de modules réécrits au niveaux académiques et proposés en complément au niveau national</a:t>
            </a:r>
            <a:r>
              <a:rPr lang="fr-FR" sz="2800" dirty="0"/>
              <a:t>.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457681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274638"/>
            <a:ext cx="6972300" cy="1007995"/>
          </a:xfrm>
        </p:spPr>
        <p:txBody>
          <a:bodyPr/>
          <a:lstStyle/>
          <a:p>
            <a:r>
              <a:rPr lang="fr-FR" dirty="0" smtClean="0"/>
              <a:t>Les points positifs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14500" y="1509494"/>
            <a:ext cx="6972300" cy="52578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dirty="0" smtClean="0"/>
              <a:t>Agenda très contraint </a:t>
            </a:r>
            <a:r>
              <a:rPr lang="fr-FR" dirty="0" smtClean="0"/>
              <a:t>respecté</a:t>
            </a:r>
            <a:r>
              <a:rPr lang="fr-FR" dirty="0" smtClean="0"/>
              <a:t>.</a:t>
            </a:r>
          </a:p>
          <a:p>
            <a:pPr lvl="0"/>
            <a:r>
              <a:rPr lang="fr-FR" dirty="0" smtClean="0"/>
              <a:t>120 auteurs et les 12 IA-IPR pilotes de parcours, relais naturels du niveau national vers les académies </a:t>
            </a:r>
            <a:endParaRPr lang="fr-FR" dirty="0" smtClean="0"/>
          </a:p>
          <a:p>
            <a:pPr lvl="0"/>
            <a:r>
              <a:rPr lang="fr-FR" dirty="0" smtClean="0"/>
              <a:t>Mise </a:t>
            </a:r>
            <a:r>
              <a:rPr lang="fr-FR" dirty="0"/>
              <a:t>à disposition </a:t>
            </a:r>
            <a:r>
              <a:rPr lang="fr-FR" dirty="0" smtClean="0"/>
              <a:t>de 96 modules de formation,</a:t>
            </a:r>
          </a:p>
          <a:p>
            <a:pPr lvl="0"/>
            <a:r>
              <a:rPr lang="fr-FR" dirty="0" smtClean="0"/>
              <a:t>Ressources structurées au </a:t>
            </a:r>
            <a:r>
              <a:rPr lang="fr-FR" dirty="0"/>
              <a:t>niveau </a:t>
            </a:r>
            <a:r>
              <a:rPr lang="fr-FR" dirty="0" smtClean="0"/>
              <a:t>licence</a:t>
            </a:r>
          </a:p>
          <a:p>
            <a:pPr lvl="0"/>
            <a:r>
              <a:rPr lang="fr-FR" dirty="0" smtClean="0"/>
              <a:t>Engagement </a:t>
            </a:r>
            <a:r>
              <a:rPr lang="fr-FR" dirty="0" smtClean="0"/>
              <a:t>académiques forts, plaçant la plan de formation STI2D dans les </a:t>
            </a:r>
            <a:r>
              <a:rPr lang="fr-FR" dirty="0" smtClean="0"/>
              <a:t>priorités.</a:t>
            </a:r>
            <a:endParaRPr lang="en-GB" dirty="0" smtClean="0"/>
          </a:p>
          <a:p>
            <a:pPr lvl="0"/>
            <a:r>
              <a:rPr lang="fr-FR" dirty="0" smtClean="0"/>
              <a:t>Adaptation académique réussie du plan de </a:t>
            </a:r>
            <a:r>
              <a:rPr lang="fr-FR" dirty="0" smtClean="0"/>
              <a:t>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4838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274638"/>
            <a:ext cx="6972300" cy="945121"/>
          </a:xfrm>
        </p:spPr>
        <p:txBody>
          <a:bodyPr/>
          <a:lstStyle/>
          <a:p>
            <a:r>
              <a:rPr lang="fr-FR" dirty="0" smtClean="0"/>
              <a:t>3 points de vigilance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 travail collaboratif </a:t>
            </a:r>
            <a:r>
              <a:rPr lang="fr-FR" dirty="0" smtClean="0"/>
              <a:t>des </a:t>
            </a:r>
            <a:r>
              <a:rPr lang="fr-FR" dirty="0" smtClean="0"/>
              <a:t>professeurs formés </a:t>
            </a:r>
            <a:r>
              <a:rPr lang="fr-FR" dirty="0" smtClean="0"/>
              <a:t>en </a:t>
            </a:r>
            <a:r>
              <a:rPr lang="fr-FR" dirty="0" smtClean="0"/>
              <a:t>équipe </a:t>
            </a:r>
            <a:r>
              <a:rPr lang="fr-FR" dirty="0" smtClean="0"/>
              <a:t>locale</a:t>
            </a:r>
            <a:endParaRPr lang="fr-FR" dirty="0" smtClean="0"/>
          </a:p>
          <a:p>
            <a:pPr lvl="0"/>
            <a:r>
              <a:rPr lang="fr-FR" dirty="0" smtClean="0"/>
              <a:t>Les formateurs académiques</a:t>
            </a:r>
            <a:endParaRPr lang="en-GB" dirty="0"/>
          </a:p>
          <a:p>
            <a:pPr lvl="0"/>
            <a:r>
              <a:rPr lang="fr-FR" dirty="0" smtClean="0"/>
              <a:t>L’opérationnalisation de la formation</a:t>
            </a:r>
            <a:endParaRPr lang="en-GB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3351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274638"/>
            <a:ext cx="6972300" cy="945121"/>
          </a:xfrm>
        </p:spPr>
        <p:txBody>
          <a:bodyPr/>
          <a:lstStyle/>
          <a:p>
            <a:pPr algn="l"/>
            <a:r>
              <a:rPr lang="fr-FR" sz="4000" dirty="0" smtClean="0"/>
              <a:t>Le travail </a:t>
            </a:r>
            <a:r>
              <a:rPr lang="fr-FR" sz="4000" dirty="0" smtClean="0"/>
              <a:t>collaboratif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10000"/>
              </a:lnSpc>
            </a:pPr>
            <a:r>
              <a:rPr lang="fr-FR" dirty="0" smtClean="0"/>
              <a:t>Le </a:t>
            </a:r>
            <a:r>
              <a:rPr lang="fr-FR" dirty="0"/>
              <a:t>calendrier de mise en œuvre (en cours d’année scolaire</a:t>
            </a:r>
            <a:r>
              <a:rPr lang="fr-FR" dirty="0" smtClean="0"/>
              <a:t>) et </a:t>
            </a:r>
            <a:r>
              <a:rPr lang="fr-FR" dirty="0" smtClean="0"/>
              <a:t>l</a:t>
            </a:r>
            <a:r>
              <a:rPr lang="fr-FR" dirty="0" smtClean="0"/>
              <a:t>es </a:t>
            </a:r>
            <a:r>
              <a:rPr lang="fr-FR" dirty="0"/>
              <a:t>réductions de moyens académiques de formation </a:t>
            </a:r>
            <a:r>
              <a:rPr lang="fr-FR" dirty="0" smtClean="0"/>
              <a:t>n’ont </a:t>
            </a:r>
            <a:r>
              <a:rPr lang="fr-FR" dirty="0"/>
              <a:t>pas toujours permis de faire vivre la formation comme elle était envisagée</a:t>
            </a:r>
            <a:r>
              <a:rPr lang="fr-FR" dirty="0" smtClean="0"/>
              <a:t>, avec </a:t>
            </a:r>
            <a:r>
              <a:rPr lang="fr-FR" dirty="0"/>
              <a:t>une forte composante locale, réunissant des équipes de professeurs d’origines disciplinaires STI différentes, afin qu’ils puissent travailler et produire ensemble. </a:t>
            </a:r>
            <a:endParaRPr lang="fr-FR" dirty="0" smtClean="0"/>
          </a:p>
          <a:p>
            <a:pPr>
              <a:lnSpc>
                <a:spcPct val="11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8035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274638"/>
            <a:ext cx="6972300" cy="945121"/>
          </a:xfrm>
        </p:spPr>
        <p:txBody>
          <a:bodyPr/>
          <a:lstStyle/>
          <a:p>
            <a:pPr lvl="0"/>
            <a:r>
              <a:rPr lang="fr-FR" dirty="0" smtClean="0"/>
              <a:t>Les formateurs académiques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L’identification</a:t>
            </a:r>
            <a:r>
              <a:rPr lang="fr-FR" dirty="0"/>
              <a:t>, l’adhésion au projet et la formation académique des formateurs académiques n’ont pas toujours été aussi faciles que cela était imaginé au départ, </a:t>
            </a:r>
            <a:r>
              <a:rPr lang="fr-FR" dirty="0" smtClean="0"/>
              <a:t>car </a:t>
            </a:r>
            <a:r>
              <a:rPr lang="fr-FR" dirty="0"/>
              <a:t>le nombre de professeurs STI en surnombre s’est considérablement réduit ces deux dernières </a:t>
            </a:r>
            <a:r>
              <a:rPr lang="fr-FR" dirty="0" smtClean="0"/>
              <a:t>années, réduisant </a:t>
            </a:r>
            <a:r>
              <a:rPr lang="fr-FR" dirty="0"/>
              <a:t>ainsi le potentiel de recrutement et augmentant le coût </a:t>
            </a:r>
            <a:r>
              <a:rPr lang="fr-FR" dirty="0" smtClean="0"/>
              <a:t>formateur.</a:t>
            </a:r>
            <a:endParaRPr lang="en-GB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80350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723</Words>
  <Application>Microsoft Macintosh PowerPoint</Application>
  <PresentationFormat>Présentation à l'écran (4:3)</PresentationFormat>
  <Paragraphs>64</Paragraphs>
  <Slides>13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Le dispositif Pairform@nce en STI2D</vt:lpstr>
      <vt:lpstr>Axes de la présentation</vt:lpstr>
      <vt:lpstr>Pairform@nce</vt:lpstr>
      <vt:lpstr>La stratégie retenue</vt:lpstr>
      <vt:lpstr>La stratégie retenue</vt:lpstr>
      <vt:lpstr>Les points positifs</vt:lpstr>
      <vt:lpstr>3 points de vigilance</vt:lpstr>
      <vt:lpstr>Le travail collaboratif</vt:lpstr>
      <vt:lpstr>Les formateurs académiques</vt:lpstr>
      <vt:lpstr>L’opérationnalisation de la formation</vt:lpstr>
      <vt:lpstr>Les axes d’amélioration</vt:lpstr>
      <vt:lpstr>La mutualisation</vt:lpstr>
      <vt:lpstr>Le nouveau parcours ET10</vt:lpstr>
    </vt:vector>
  </TitlesOfParts>
  <Company>IGEN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Taraud Dominique</dc:creator>
  <cp:lastModifiedBy>Taraud Dominique</cp:lastModifiedBy>
  <cp:revision>19</cp:revision>
  <dcterms:created xsi:type="dcterms:W3CDTF">2011-11-18T13:26:55Z</dcterms:created>
  <dcterms:modified xsi:type="dcterms:W3CDTF">2011-11-20T17:11:09Z</dcterms:modified>
</cp:coreProperties>
</file>