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Default Extension="tiff" ContentType="image/tiff"/>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7"/>
  </p:notesMasterIdLst>
  <p:sldIdLst>
    <p:sldId id="257" r:id="rId2"/>
    <p:sldId id="273" r:id="rId3"/>
    <p:sldId id="259" r:id="rId4"/>
    <p:sldId id="260" r:id="rId5"/>
    <p:sldId id="261" r:id="rId6"/>
    <p:sldId id="262" r:id="rId7"/>
    <p:sldId id="263" r:id="rId8"/>
    <p:sldId id="264" r:id="rId9"/>
    <p:sldId id="266" r:id="rId10"/>
    <p:sldId id="267" r:id="rId11"/>
    <p:sldId id="268" r:id="rId12"/>
    <p:sldId id="269" r:id="rId13"/>
    <p:sldId id="271" r:id="rId14"/>
    <p:sldId id="270" r:id="rId15"/>
    <p:sldId id="265" r:id="rId1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51466" autoAdjust="0"/>
  </p:normalViewPr>
  <p:slideViewPr>
    <p:cSldViewPr snapToGrid="0" snapToObjects="1">
      <p:cViewPr>
        <p:scale>
          <a:sx n="50" d="100"/>
          <a:sy n="50" d="100"/>
        </p:scale>
        <p:origin x="-2320" y="-22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4DE8E-A695-0346-9A08-63664B0F9116}" type="datetimeFigureOut">
              <a:rPr lang="fr-FR" smtClean="0"/>
              <a:pPr/>
              <a:t>26/11/11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16231-6672-2E4B-8C28-C082A5E9D664}"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Ce document comporte quatre parties traitant chacune d’un thème général relatif à la technologie industrielle. Même s’il existe des relations et des interactions fortes entre ces quatre parties, chacune d’elles peut se lire de façon indépendante.</a:t>
            </a: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La première identifie les évolutions sociétales et industrielles qui influencent les formations professionnelles et technologiques.</a:t>
            </a:r>
          </a:p>
          <a:p>
            <a:r>
              <a:rPr lang="fr-FR" sz="1200" kern="1200" dirty="0" smtClean="0">
                <a:solidFill>
                  <a:schemeClr val="tx1"/>
                </a:solidFill>
                <a:latin typeface="+mn-lt"/>
                <a:ea typeface="+mn-ea"/>
                <a:cs typeface="+mn-cs"/>
              </a:rPr>
              <a:t>La seconde montre en quoi les dernières évolutions des programmes génèrent un cursus cohérent de formation technologique de l’école primaire à l’enseignement supérieur.</a:t>
            </a:r>
          </a:p>
          <a:p>
            <a:r>
              <a:rPr lang="fr-FR" sz="1200" kern="1200" dirty="0" smtClean="0">
                <a:solidFill>
                  <a:schemeClr val="tx1"/>
                </a:solidFill>
                <a:latin typeface="+mn-lt"/>
                <a:ea typeface="+mn-ea"/>
                <a:cs typeface="+mn-cs"/>
              </a:rPr>
              <a:t>La troisième fait le point sur les évolutions pédagogiques qui caractérisent et définissent les enseignements technologiques.</a:t>
            </a:r>
          </a:p>
          <a:p>
            <a:r>
              <a:rPr lang="fr-FR" sz="1200" kern="1200" dirty="0" smtClean="0">
                <a:solidFill>
                  <a:schemeClr val="tx1"/>
                </a:solidFill>
                <a:latin typeface="+mn-lt"/>
                <a:ea typeface="+mn-ea"/>
                <a:cs typeface="+mn-cs"/>
              </a:rPr>
              <a:t>La quatrième aborde les enjeux de ressources humaines induits par l’enseignement technologique en France et de la formation des enseignants de technologie. </a:t>
            </a:r>
            <a:endParaRPr lang="fr-FR" dirty="0"/>
          </a:p>
        </p:txBody>
      </p:sp>
      <p:sp>
        <p:nvSpPr>
          <p:cNvPr id="4" name="Espace réservé du numéro de diapositive 3"/>
          <p:cNvSpPr>
            <a:spLocks noGrp="1"/>
          </p:cNvSpPr>
          <p:nvPr>
            <p:ph type="sldNum" sz="quarter" idx="10"/>
          </p:nvPr>
        </p:nvSpPr>
        <p:spPr/>
        <p:txBody>
          <a:bodyPr/>
          <a:lstStyle/>
          <a:p>
            <a:fld id="{A9516231-6672-2E4B-8C28-C082A5E9D664}" type="slidenum">
              <a:rPr lang="fr-FR" smtClean="0"/>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Si les développements scientifiques et techniques permettant d’assurer le maintien d’une industrie performante en Europe pour les prochaines décennies ne sont que partiellement connus, ils devront nécessairement relever d’approches globales et croisées de nos technologies actuelles, associant systèmes d’information et numérique, développement durable et technologies « vertes », biotechnologie, etc., au service des grands défis de la planète comme la santé, l’accès à l’eau, l’alimentation de chacun, les transports, l’habitat et l’éducation.</a:t>
            </a:r>
          </a:p>
          <a:p>
            <a:r>
              <a:rPr lang="fr-FR" sz="1200" kern="1200" dirty="0" smtClean="0">
                <a:solidFill>
                  <a:schemeClr val="tx1"/>
                </a:solidFill>
                <a:latin typeface="+mn-lt"/>
                <a:ea typeface="+mn-ea"/>
                <a:cs typeface="+mn-cs"/>
              </a:rPr>
              <a:t>Ainsi, le « numérique », comme composant de base des systèmes d’information, de communication, d’analyse et de résolution de problèmes, de simulations et de pilotage des systèmes de gestion et de production prend une place fondamentale dans cette société </a:t>
            </a:r>
            <a:r>
              <a:rPr lang="fr-FR" sz="1200" kern="1200" dirty="0" err="1" smtClean="0">
                <a:solidFill>
                  <a:schemeClr val="tx1"/>
                </a:solidFill>
                <a:latin typeface="+mn-lt"/>
                <a:ea typeface="+mn-ea"/>
                <a:cs typeface="+mn-cs"/>
              </a:rPr>
              <a:t>post-industrielle</a:t>
            </a:r>
            <a:r>
              <a:rPr lang="fr-FR" sz="1200" kern="1200" dirty="0" smtClean="0">
                <a:solidFill>
                  <a:schemeClr val="tx1"/>
                </a:solidFill>
                <a:latin typeface="+mn-lt"/>
                <a:ea typeface="+mn-ea"/>
                <a:cs typeface="+mn-cs"/>
              </a:rPr>
              <a:t> qui devra être capable de promouvoir une technologie maîtrisée et non subie.</a:t>
            </a:r>
          </a:p>
          <a:p>
            <a:endParaRPr lang="fr-FR" dirty="0"/>
          </a:p>
        </p:txBody>
      </p:sp>
      <p:sp>
        <p:nvSpPr>
          <p:cNvPr id="4" name="Espace réservé du numéro de diapositive 3"/>
          <p:cNvSpPr>
            <a:spLocks noGrp="1"/>
          </p:cNvSpPr>
          <p:nvPr>
            <p:ph type="sldNum" sz="quarter" idx="10"/>
          </p:nvPr>
        </p:nvSpPr>
        <p:spPr/>
        <p:txBody>
          <a:bodyPr/>
          <a:lstStyle/>
          <a:p>
            <a:fld id="{A9516231-6672-2E4B-8C28-C082A5E9D664}"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latin typeface="+mn-lt"/>
                <a:ea typeface="+mn-ea"/>
                <a:cs typeface="+mn-cs"/>
              </a:rPr>
              <a:t>La mise en place de l’enseignement d’exploration de Création et Innovation Technologique de la classe de seconde générale et technologique de la voie générale est un signe fort de cette volonté politique d’introduction d’un enseignement de créativité qu’il convient de prolonger au cycle terminal et dans les formations </a:t>
            </a:r>
            <a:r>
              <a:rPr lang="fr-FR" sz="1200" i="1" kern="1200" dirty="0" err="1" smtClean="0">
                <a:solidFill>
                  <a:schemeClr val="tx1"/>
                </a:solidFill>
                <a:latin typeface="+mn-lt"/>
                <a:ea typeface="+mn-ea"/>
                <a:cs typeface="+mn-cs"/>
              </a:rPr>
              <a:t>post-baccalauréat</a:t>
            </a:r>
            <a:r>
              <a:rPr lang="fr-FR" sz="1200" i="1" kern="1200" dirty="0" smtClean="0">
                <a:solidFill>
                  <a:schemeClr val="tx1"/>
                </a:solidFill>
                <a:latin typeface="+mn-lt"/>
                <a:ea typeface="+mn-ea"/>
                <a:cs typeface="+mn-cs"/>
              </a:rPr>
              <a:t>.</a:t>
            </a: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9516231-6672-2E4B-8C28-C082A5E9D664}"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L’objectif d’augmenter le vivier de jeunes qui poursuivent des études supérieures, grâce à des pédagogies innovantes, correspond aussi aux attentes des entreprises industrielles, qui voient augmenter l’exigence des niveaux de technicité de leurs processus de conception, de réalisation ou de maintenance (l’exemple de la complexification des techniques intégrées dans les automobiles en est une bonne illustration)</a:t>
            </a:r>
            <a:r>
              <a:rPr lang="fr-FR"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 nouvelle voie STI2D se devait de répondre à ce besoin en formant des jeunes susceptibles de réussir dans des démarches concrètes, ancrées dans le réel et s’intéressant à la conception et la réalisation de produits industriels et d’ouvrages. Elle constitue un vivier privilégié pour de nouvelles formes de formations supérieures d’ingénieurs « technologues », sachant équilibrer pratique et théorie, et adaptables aux évolutions à venir. Les formations de classe préparatoire de type TSI, accueillant des bacheliers STI, devront intégrer l’évolution très forte intervenue dans la voie STI2D du lycée. Cette adaptation des classes préparatoires doit s’envisager en cohérence avec des évolutions du métier d’ingénieur portées par certaines écoles d’ingénieur et en lien avec l’évolution de la voie PTSI-PT Il est certainement nécessaire d’arriver à former, comme en Allemagne, plus ingénieurs « technologues » en prise directe avec la réussite technique et économique des PME/PMI françaises. La formation STI2D doit participer à cette évolution en permettant, par le concret et l’action, à des jeunes d’arriver à ces niveaux de formation. </a:t>
            </a:r>
          </a:p>
          <a:p>
            <a:endParaRPr lang="fr-FR" dirty="0"/>
          </a:p>
        </p:txBody>
      </p:sp>
      <p:sp>
        <p:nvSpPr>
          <p:cNvPr id="4" name="Espace réservé du numéro de diapositive 3"/>
          <p:cNvSpPr>
            <a:spLocks noGrp="1"/>
          </p:cNvSpPr>
          <p:nvPr>
            <p:ph type="sldNum" sz="quarter" idx="10"/>
          </p:nvPr>
        </p:nvSpPr>
        <p:spPr/>
        <p:txBody>
          <a:bodyPr/>
          <a:lstStyle/>
          <a:p>
            <a:fld id="{A9516231-6672-2E4B-8C28-C082A5E9D664}" type="slidenum">
              <a:rPr lang="fr-FR" smtClean="0"/>
              <a:pPr/>
              <a:t>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9B312F2-A0C2-C140-B36D-A357552DD5B2}" type="datetimeFigureOut">
              <a:rPr lang="fr-FR" smtClean="0"/>
              <a:pPr/>
              <a:t>26/11/11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9B312F2-A0C2-C140-B36D-A357552DD5B2}" type="datetimeFigureOut">
              <a:rPr lang="fr-FR" smtClean="0"/>
              <a:pPr/>
              <a:t>26/11/11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9B312F2-A0C2-C140-B36D-A357552DD5B2}" type="datetimeFigureOut">
              <a:rPr lang="fr-FR" smtClean="0"/>
              <a:pPr/>
              <a:t>26/11/11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9B312F2-A0C2-C140-B36D-A357552DD5B2}" type="datetimeFigureOut">
              <a:rPr lang="fr-FR" smtClean="0"/>
              <a:pPr/>
              <a:t>26/11/11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9B312F2-A0C2-C140-B36D-A357552DD5B2}" type="datetimeFigureOut">
              <a:rPr lang="fr-FR" smtClean="0"/>
              <a:pPr/>
              <a:t>26/11/11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9B312F2-A0C2-C140-B36D-A357552DD5B2}" type="datetimeFigureOut">
              <a:rPr lang="fr-FR" smtClean="0"/>
              <a:pPr/>
              <a:t>26/11/11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9B312F2-A0C2-C140-B36D-A357552DD5B2}" type="datetimeFigureOut">
              <a:rPr lang="fr-FR" smtClean="0"/>
              <a:pPr/>
              <a:t>26/11/11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9B312F2-A0C2-C140-B36D-A357552DD5B2}" type="datetimeFigureOut">
              <a:rPr lang="fr-FR" smtClean="0"/>
              <a:pPr/>
              <a:t>26/11/11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B312F2-A0C2-C140-B36D-A357552DD5B2}" type="datetimeFigureOut">
              <a:rPr lang="fr-FR" smtClean="0"/>
              <a:pPr/>
              <a:t>26/11/11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9B312F2-A0C2-C140-B36D-A357552DD5B2}" type="datetimeFigureOut">
              <a:rPr lang="fr-FR" smtClean="0"/>
              <a:pPr/>
              <a:t>26/11/11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9B312F2-A0C2-C140-B36D-A357552DD5B2}" type="datetimeFigureOut">
              <a:rPr lang="fr-FR" smtClean="0"/>
              <a:pPr/>
              <a:t>26/11/11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5FEF6F-A864-284F-8675-86CC315CAE2D}"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312F2-A0C2-C140-B36D-A357552DD5B2}" type="datetimeFigureOut">
              <a:rPr lang="fr-FR" smtClean="0"/>
              <a:pPr/>
              <a:t>26/11/11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FEF6F-A864-284F-8675-86CC315CAE2D}"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interstices.info/jcms/c_15918/les-nouvelles-technologies-que-nous-apportent-elles"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descr="carte for.tiff"/>
          <p:cNvPicPr>
            <a:picLocks noChangeAspect="1"/>
          </p:cNvPicPr>
          <p:nvPr/>
        </p:nvPicPr>
        <p:blipFill>
          <a:blip r:embed="rId2"/>
          <a:stretch>
            <a:fillRect/>
          </a:stretch>
        </p:blipFill>
        <p:spPr>
          <a:xfrm>
            <a:off x="5772960" y="4336028"/>
            <a:ext cx="2996654" cy="2431113"/>
          </a:xfrm>
          <a:prstGeom prst="ellipse">
            <a:avLst/>
          </a:prstGeom>
          <a:ln>
            <a:noFill/>
          </a:ln>
          <a:effectLst>
            <a:softEdge rad="112500"/>
          </a:effectLst>
        </p:spPr>
      </p:pic>
      <p:sp>
        <p:nvSpPr>
          <p:cNvPr id="3" name="Sous-titre 2"/>
          <p:cNvSpPr>
            <a:spLocks noGrp="1"/>
          </p:cNvSpPr>
          <p:nvPr>
            <p:ph type="subTitle" idx="1"/>
          </p:nvPr>
        </p:nvSpPr>
        <p:spPr>
          <a:xfrm>
            <a:off x="3333081" y="4371974"/>
            <a:ext cx="2867026" cy="1009650"/>
          </a:xfrm>
        </p:spPr>
        <p:txBody>
          <a:bodyPr>
            <a:normAutofit lnSpcReduction="10000"/>
          </a:bodyPr>
          <a:lstStyle/>
          <a:p>
            <a:r>
              <a:rPr lang="fr-FR" sz="2000" dirty="0" smtClean="0"/>
              <a:t>M Rage</a:t>
            </a:r>
            <a:br>
              <a:rPr lang="fr-FR" sz="2000" dirty="0" smtClean="0"/>
            </a:br>
            <a:r>
              <a:rPr lang="fr-FR" sz="2000" dirty="0" smtClean="0"/>
              <a:t>IGEN STI</a:t>
            </a:r>
          </a:p>
          <a:p>
            <a:r>
              <a:rPr lang="fr-FR" sz="2000" dirty="0" smtClean="0"/>
              <a:t>Novembre 2011</a:t>
            </a:r>
            <a:endParaRPr lang="fr-FR" sz="2000" dirty="0"/>
          </a:p>
        </p:txBody>
      </p:sp>
      <p:sp>
        <p:nvSpPr>
          <p:cNvPr id="5" name="Rectangle 4"/>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Concevoir l’offre et les lieux</a:t>
            </a:r>
            <a:endParaRPr lang="fr-FR" sz="3600" dirty="0"/>
          </a:p>
        </p:txBody>
      </p:sp>
      <p:sp>
        <p:nvSpPr>
          <p:cNvPr id="6" name="Arrondir un rectangle avec un coin diagonal 5"/>
          <p:cNvSpPr/>
          <p:nvPr/>
        </p:nvSpPr>
        <p:spPr>
          <a:xfrm>
            <a:off x="552736" y="858835"/>
            <a:ext cx="8429683" cy="3477193"/>
          </a:xfrm>
          <a:prstGeom prst="round2DiagRect">
            <a:avLst>
              <a:gd name="adj1" fmla="val 16667"/>
              <a:gd name="adj2" fmla="val 4824"/>
            </a:avLst>
          </a:prstGeom>
          <a:ln/>
        </p:spPr>
        <p:style>
          <a:lnRef idx="1">
            <a:schemeClr val="accent1"/>
          </a:lnRef>
          <a:fillRef idx="3">
            <a:schemeClr val="accent1"/>
          </a:fillRef>
          <a:effectRef idx="2">
            <a:schemeClr val="accent1"/>
          </a:effectRef>
          <a:fontRef idx="minor">
            <a:schemeClr val="lt1"/>
          </a:fontRef>
        </p:style>
        <p:txBody>
          <a:bodyPr lIns="36000" rIns="36000" rtlCol="0" anchor="b"/>
          <a:lstStyle/>
          <a:p>
            <a:pPr algn="ctr"/>
            <a:r>
              <a:rPr lang="fr-FR" sz="5400" dirty="0" smtClean="0"/>
              <a:t>Réflexions sur la conception des cartes de formation et des lieux d’enseignement</a:t>
            </a:r>
          </a:p>
          <a:p>
            <a:pPr algn="ctr"/>
            <a:endParaRPr lang="fr-FR" sz="5400" dirty="0"/>
          </a:p>
        </p:txBody>
      </p:sp>
      <p:pic>
        <p:nvPicPr>
          <p:cNvPr id="7" name="Picture 2" descr="C:\Users\user\Documents\My Dropbox\07- Lycée\Comm'\Logos\logo-STI2D-150px.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3943694" y="9013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8" name="ZoneTexte 7"/>
          <p:cNvSpPr txBox="1"/>
          <p:nvPr/>
        </p:nvSpPr>
        <p:spPr>
          <a:xfrm>
            <a:off x="7324725" y="6594053"/>
            <a:ext cx="1819009" cy="276999"/>
          </a:xfrm>
          <a:prstGeom prst="rect">
            <a:avLst/>
          </a:prstGeom>
          <a:noFill/>
        </p:spPr>
        <p:txBody>
          <a:bodyPr wrap="square" rtlCol="0">
            <a:spAutoFit/>
          </a:bodyPr>
          <a:lstStyle/>
          <a:p>
            <a:pPr algn="r"/>
            <a:r>
              <a:rPr lang="fr-FR" sz="1200" i="1" dirty="0" smtClean="0"/>
              <a:t>Version 1 – 15-11-2011</a:t>
            </a:r>
            <a:endParaRPr lang="fr-FR" sz="1200" i="1" dirty="0"/>
          </a:p>
        </p:txBody>
      </p:sp>
      <p:pic>
        <p:nvPicPr>
          <p:cNvPr id="12" name="Image 11"/>
          <p:cNvPicPr>
            <a:picLocks noChangeAspect="1"/>
          </p:cNvPicPr>
          <p:nvPr/>
        </p:nvPicPr>
        <p:blipFill>
          <a:blip r:embed="rId4"/>
          <a:stretch>
            <a:fillRect/>
          </a:stretch>
        </p:blipFill>
        <p:spPr>
          <a:xfrm>
            <a:off x="552736" y="4448175"/>
            <a:ext cx="3160575" cy="2370431"/>
          </a:xfrm>
          <a:prstGeom prst="ellipse">
            <a:avLst/>
          </a:prstGeom>
          <a:ln>
            <a:noFill/>
          </a:ln>
          <a:effectLst>
            <a:softEdge rad="1125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6026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93566"/>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Espace réservé du contenu 2"/>
          <p:cNvSpPr>
            <a:spLocks noGrp="1"/>
          </p:cNvSpPr>
          <p:nvPr>
            <p:ph idx="1"/>
          </p:nvPr>
        </p:nvSpPr>
        <p:spPr>
          <a:xfrm>
            <a:off x="485966" y="934566"/>
            <a:ext cx="8525219" cy="5827578"/>
          </a:xfrm>
        </p:spPr>
        <p:txBody>
          <a:bodyPr>
            <a:normAutofit fontScale="55000" lnSpcReduction="20000"/>
          </a:bodyPr>
          <a:lstStyle/>
          <a:p>
            <a:r>
              <a:rPr lang="fr-FR" sz="3636" dirty="0" smtClean="0"/>
              <a:t>Les EET ouverts dans un lycée sans poursuite d’étude SSI ou STI2D n’amènent quasiment aucun flux d’élèves vers un enseignement scientifique et technologique</a:t>
            </a:r>
          </a:p>
          <a:p>
            <a:r>
              <a:rPr lang="fr-FR" sz="3636" dirty="0" smtClean="0"/>
              <a:t>Lorsqu’un bac SSI est présent alors en général le flux se crée en interne mais aussi à l’externe vers un bac STI2D, STL, etc.</a:t>
            </a:r>
          </a:p>
          <a:p>
            <a:r>
              <a:rPr lang="fr-FR" sz="3636" dirty="0" smtClean="0"/>
              <a:t>Le couplage SSI – SSVT ne pose aucun problème, STI2D STL non plus</a:t>
            </a:r>
          </a:p>
          <a:p>
            <a:endParaRPr lang="fr-FR" dirty="0" smtClean="0"/>
          </a:p>
          <a:p>
            <a:pPr marL="479425" lvl="1" indent="0">
              <a:buNone/>
            </a:pPr>
            <a:r>
              <a:rPr lang="fr-FR" sz="3273" b="1" dirty="0" smtClean="0">
                <a:solidFill>
                  <a:srgbClr val="FF0000"/>
                </a:solidFill>
              </a:rPr>
              <a:t>Il faut disposer d’une poursuite d’étude locale dont la nature est à choisir en fonction des flux potentiels, du positionnement géographique, de la carte actuelle, </a:t>
            </a:r>
          </a:p>
          <a:p>
            <a:pPr marL="719138" lvl="1" indent="0">
              <a:buNone/>
            </a:pPr>
            <a:endParaRPr lang="fr-FR" dirty="0" smtClean="0">
              <a:solidFill>
                <a:srgbClr val="FF0000"/>
              </a:solidFill>
            </a:endParaRPr>
          </a:p>
          <a:p>
            <a:r>
              <a:rPr lang="fr-FR" sz="3636" dirty="0" smtClean="0"/>
              <a:t>L’orientation post seconde peut se faire vers du STI2D et non pas vers une spécialité particulière, sur un EPLE qui se chargera ensuite de l’affectation dans les spécialités présentes, selon des procédures à imaginer</a:t>
            </a:r>
          </a:p>
          <a:p>
            <a:pPr lvl="1"/>
            <a:endParaRPr lang="fr-FR" dirty="0" smtClean="0"/>
          </a:p>
          <a:p>
            <a:pPr marL="479425" lvl="1" indent="0">
              <a:buNone/>
            </a:pPr>
            <a:r>
              <a:rPr lang="fr-FR" sz="3273" b="1" dirty="0">
                <a:solidFill>
                  <a:srgbClr val="FF0000"/>
                </a:solidFill>
              </a:rPr>
              <a:t>Il faut donner de la souplesse au processus d’orientation afin de n’écarter aucun élève désirant s’orienter vers STI2D</a:t>
            </a:r>
          </a:p>
          <a:p>
            <a:pPr lvl="1" indent="-23813">
              <a:buNone/>
            </a:pPr>
            <a:endParaRPr lang="fr-FR" b="1" dirty="0" smtClean="0">
              <a:solidFill>
                <a:srgbClr val="FF0000"/>
              </a:solidFill>
            </a:endParaRPr>
          </a:p>
          <a:p>
            <a:r>
              <a:rPr lang="fr-FR" sz="3636" dirty="0"/>
              <a:t>L’EE MPS est de loin le plus demandé, il oriente légèrement vers la voie scientifique et </a:t>
            </a:r>
            <a:r>
              <a:rPr lang="fr-FR" sz="3636" dirty="0" smtClean="0"/>
              <a:t>technologique</a:t>
            </a:r>
          </a:p>
          <a:p>
            <a:pPr lvl="1"/>
            <a:endParaRPr lang="fr-FR" sz="2873" dirty="0" smtClean="0"/>
          </a:p>
          <a:p>
            <a:pPr marL="479425" lvl="1" indent="0">
              <a:buNone/>
            </a:pPr>
            <a:r>
              <a:rPr lang="fr-FR" sz="3273" b="1" dirty="0">
                <a:solidFill>
                  <a:srgbClr val="FF0000"/>
                </a:solidFill>
              </a:rPr>
              <a:t>Il faut que les STI investissent MPS et imaginer des couplages innovants avec CIT ou SI dans le cadre de l’article 34</a:t>
            </a:r>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Des éléments stratégiques</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La préparation de la rentrée 2012</a:t>
            </a:r>
            <a:endParaRPr lang="fr-F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5966" y="1198166"/>
            <a:ext cx="8525219" cy="4525963"/>
          </a:xfrm>
        </p:spPr>
        <p:txBody>
          <a:bodyPr>
            <a:normAutofit fontScale="85000" lnSpcReduction="20000"/>
          </a:bodyPr>
          <a:lstStyle/>
          <a:p>
            <a:r>
              <a:rPr lang="fr-FR" dirty="0" smtClean="0"/>
              <a:t>L’adaptation locale du guide d’équipement est impérative :</a:t>
            </a:r>
          </a:p>
          <a:p>
            <a:pPr lvl="1"/>
            <a:r>
              <a:rPr lang="fr-FR" dirty="0" smtClean="0"/>
              <a:t>Ne pas oublier qu’il a été écrit avant le programme</a:t>
            </a:r>
          </a:p>
          <a:p>
            <a:pPr lvl="1"/>
            <a:r>
              <a:rPr lang="fr-FR" dirty="0"/>
              <a:t>I</a:t>
            </a:r>
            <a:r>
              <a:rPr lang="fr-FR" dirty="0" smtClean="0"/>
              <a:t>l faut être souple sur la notion de laboratoire, celle d’espace convient mieux</a:t>
            </a:r>
          </a:p>
          <a:p>
            <a:pPr lvl="1"/>
            <a:r>
              <a:rPr lang="fr-FR" dirty="0" smtClean="0"/>
              <a:t>L’important réside dans la continuité et la complémentarité des lieux, dans l’adaptation à l’organisation des enseignements</a:t>
            </a:r>
          </a:p>
          <a:p>
            <a:r>
              <a:rPr lang="fr-FR" dirty="0" smtClean="0"/>
              <a:t>On peut très bien imaginer qu’un même espace puisse servir aux EET, à du SSI et à du STI2D</a:t>
            </a:r>
          </a:p>
          <a:p>
            <a:r>
              <a:rPr lang="fr-FR" dirty="0" smtClean="0"/>
              <a:t>Tous les systèmes </a:t>
            </a:r>
            <a:r>
              <a:rPr lang="fr-FR" dirty="0" err="1" smtClean="0"/>
              <a:t>pluritechniques</a:t>
            </a:r>
            <a:r>
              <a:rPr lang="fr-FR" dirty="0" smtClean="0"/>
              <a:t> utilisés en transversal peuvent servir dans toutes les spécialités</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STI2D</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L’implantation des laboratoires</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9" name="Grouper 8"/>
          <p:cNvGrpSpPr/>
          <p:nvPr/>
        </p:nvGrpSpPr>
        <p:grpSpPr>
          <a:xfrm>
            <a:off x="563076" y="5817986"/>
            <a:ext cx="7706354" cy="455304"/>
            <a:chOff x="563076" y="5817986"/>
            <a:chExt cx="7706354" cy="455304"/>
          </a:xfrm>
        </p:grpSpPr>
        <p:sp>
          <p:nvSpPr>
            <p:cNvPr id="7" name="ZoneTexte 6"/>
            <p:cNvSpPr txBox="1"/>
            <p:nvPr/>
          </p:nvSpPr>
          <p:spPr>
            <a:xfrm>
              <a:off x="1497543" y="5817986"/>
              <a:ext cx="6771887" cy="369332"/>
            </a:xfrm>
            <a:prstGeom prst="rect">
              <a:avLst/>
            </a:prstGeom>
            <a:noFill/>
          </p:spPr>
          <p:txBody>
            <a:bodyPr wrap="square" rtlCol="0">
              <a:spAutoFit/>
            </a:bodyPr>
            <a:lstStyle/>
            <a:p>
              <a:r>
                <a:rPr lang="fr-FR" i="1" dirty="0" smtClean="0"/>
                <a:t>Exemple de forte adaptation locale du guide d’équipement</a:t>
              </a:r>
              <a:endParaRPr lang="fr-FR" dirty="0"/>
            </a:p>
          </p:txBody>
        </p:sp>
        <p:sp>
          <p:nvSpPr>
            <p:cNvPr id="8" name="Flèche droite rayée 7"/>
            <p:cNvSpPr/>
            <p:nvPr/>
          </p:nvSpPr>
          <p:spPr>
            <a:xfrm>
              <a:off x="563076" y="5865914"/>
              <a:ext cx="958428" cy="40737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41476" y="0"/>
            <a:ext cx="8802523" cy="6601892"/>
          </a:xfrm>
          <a:prstGeom prst="rect">
            <a:avLst/>
          </a:prstGeom>
        </p:spPr>
      </p:pic>
      <p:pic>
        <p:nvPicPr>
          <p:cNvPr id="5" name="Image 4"/>
          <p:cNvPicPr>
            <a:picLocks noChangeAspect="1"/>
          </p:cNvPicPr>
          <p:nvPr/>
        </p:nvPicPr>
        <p:blipFill>
          <a:blip r:embed="rId3"/>
          <a:stretch>
            <a:fillRect/>
          </a:stretch>
        </p:blipFill>
        <p:spPr>
          <a:xfrm>
            <a:off x="-1" y="256108"/>
            <a:ext cx="8802523" cy="6601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5966" y="1198167"/>
            <a:ext cx="8525219" cy="4871436"/>
          </a:xfrm>
        </p:spPr>
        <p:txBody>
          <a:bodyPr>
            <a:normAutofit fontScale="77500" lnSpcReduction="20000"/>
          </a:bodyPr>
          <a:lstStyle/>
          <a:p>
            <a:r>
              <a:rPr lang="fr-FR" dirty="0" smtClean="0"/>
              <a:t>Le niveau académique est le bon niveau de décision pour permettre ensuite les échanges pédagogiques entre établissements et atteindre rapidement un degré de qualité satisfaisant</a:t>
            </a:r>
          </a:p>
          <a:p>
            <a:r>
              <a:rPr lang="fr-FR" dirty="0" smtClean="0"/>
              <a:t>Ceci ne doit pas gommer les innovations et développements locaux</a:t>
            </a:r>
          </a:p>
          <a:p>
            <a:r>
              <a:rPr lang="fr-FR" dirty="0" smtClean="0"/>
              <a:t>La procédure, souvent employée, d’appel d’offre demande l’écriture de CDC très précis, on peut les mutualiser</a:t>
            </a:r>
          </a:p>
          <a:p>
            <a:r>
              <a:rPr lang="fr-FR" dirty="0" smtClean="0"/>
              <a:t>Des systèmes </a:t>
            </a:r>
            <a:r>
              <a:rPr lang="fr-FR" dirty="0" err="1" smtClean="0"/>
              <a:t>monotechniques</a:t>
            </a:r>
            <a:r>
              <a:rPr lang="fr-FR" dirty="0" smtClean="0"/>
              <a:t> peuvent très bien trouver leur place s’ils sont porteurs d’innovations caractéristiques du domaine</a:t>
            </a:r>
          </a:p>
          <a:p>
            <a:r>
              <a:rPr lang="fr-FR" dirty="0" smtClean="0"/>
              <a:t>Des systèmes </a:t>
            </a:r>
            <a:r>
              <a:rPr lang="fr-FR" dirty="0" err="1" smtClean="0"/>
              <a:t>pluritechniques</a:t>
            </a:r>
            <a:r>
              <a:rPr lang="fr-FR" dirty="0" smtClean="0"/>
              <a:t> à faible coût peuvent être tout à fait pertinents …  </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STI2D</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Les moyens matériels</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7" name="Grouper 6"/>
          <p:cNvGrpSpPr/>
          <p:nvPr/>
        </p:nvGrpSpPr>
        <p:grpSpPr>
          <a:xfrm>
            <a:off x="552736" y="6187318"/>
            <a:ext cx="7706354" cy="455304"/>
            <a:chOff x="563076" y="5817986"/>
            <a:chExt cx="7706354" cy="455304"/>
          </a:xfrm>
        </p:grpSpPr>
        <p:sp>
          <p:nvSpPr>
            <p:cNvPr id="8" name="ZoneTexte 7"/>
            <p:cNvSpPr txBox="1"/>
            <p:nvPr/>
          </p:nvSpPr>
          <p:spPr>
            <a:xfrm>
              <a:off x="1497543" y="5817986"/>
              <a:ext cx="6771887" cy="369332"/>
            </a:xfrm>
            <a:prstGeom prst="rect">
              <a:avLst/>
            </a:prstGeom>
            <a:noFill/>
          </p:spPr>
          <p:txBody>
            <a:bodyPr wrap="square" rtlCol="0">
              <a:spAutoFit/>
            </a:bodyPr>
            <a:lstStyle/>
            <a:p>
              <a:r>
                <a:rPr lang="fr-FR" i="1" dirty="0" smtClean="0"/>
                <a:t>Exemples de systèmes peu onéreux</a:t>
              </a:r>
              <a:endParaRPr lang="fr-FR" dirty="0"/>
            </a:p>
          </p:txBody>
        </p:sp>
        <p:sp>
          <p:nvSpPr>
            <p:cNvPr id="9" name="Flèche droite rayée 8"/>
            <p:cNvSpPr/>
            <p:nvPr/>
          </p:nvSpPr>
          <p:spPr>
            <a:xfrm>
              <a:off x="563076" y="5865914"/>
              <a:ext cx="958428" cy="40737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3527100"/>
            <a:ext cx="4441200" cy="3330900"/>
          </a:xfrm>
          <a:prstGeom prst="rect">
            <a:avLst/>
          </a:prstGeom>
        </p:spPr>
      </p:pic>
      <p:pic>
        <p:nvPicPr>
          <p:cNvPr id="5" name="Image 4"/>
          <p:cNvPicPr>
            <a:picLocks noChangeAspect="1"/>
          </p:cNvPicPr>
          <p:nvPr/>
        </p:nvPicPr>
        <p:blipFill>
          <a:blip r:embed="rId3"/>
          <a:stretch>
            <a:fillRect/>
          </a:stretch>
        </p:blipFill>
        <p:spPr>
          <a:xfrm>
            <a:off x="539115" y="350312"/>
            <a:ext cx="2704050" cy="3605400"/>
          </a:xfrm>
          <a:prstGeom prst="rect">
            <a:avLst/>
          </a:prstGeom>
        </p:spPr>
      </p:pic>
      <p:pic>
        <p:nvPicPr>
          <p:cNvPr id="7" name="Image 6"/>
          <p:cNvPicPr>
            <a:picLocks noChangeAspect="1"/>
          </p:cNvPicPr>
          <p:nvPr/>
        </p:nvPicPr>
        <p:blipFill>
          <a:blip r:embed="rId4"/>
          <a:stretch>
            <a:fillRect/>
          </a:stretch>
        </p:blipFill>
        <p:spPr>
          <a:xfrm>
            <a:off x="4981408" y="4248193"/>
            <a:ext cx="3192184" cy="2394138"/>
          </a:xfrm>
          <a:prstGeom prst="rect">
            <a:avLst/>
          </a:prstGeom>
        </p:spPr>
      </p:pic>
      <p:pic>
        <p:nvPicPr>
          <p:cNvPr id="8" name="Image 7"/>
          <p:cNvPicPr>
            <a:picLocks noChangeAspect="1"/>
          </p:cNvPicPr>
          <p:nvPr/>
        </p:nvPicPr>
        <p:blipFill>
          <a:blip r:embed="rId5"/>
          <a:stretch>
            <a:fillRect/>
          </a:stretch>
        </p:blipFill>
        <p:spPr>
          <a:xfrm>
            <a:off x="3663570" y="0"/>
            <a:ext cx="3901440" cy="2926080"/>
          </a:xfrm>
          <a:prstGeom prst="rect">
            <a:avLst/>
          </a:prstGeom>
        </p:spPr>
      </p:pic>
      <p:pic>
        <p:nvPicPr>
          <p:cNvPr id="9" name="Image 8" descr="DSCN0369.jpg"/>
          <p:cNvPicPr>
            <a:picLocks noChangeAspect="1"/>
          </p:cNvPicPr>
          <p:nvPr/>
        </p:nvPicPr>
        <p:blipFill>
          <a:blip r:embed="rId6"/>
          <a:stretch>
            <a:fillRect/>
          </a:stretch>
        </p:blipFill>
        <p:spPr>
          <a:xfrm>
            <a:off x="5594822" y="1764191"/>
            <a:ext cx="3301020" cy="269967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5966" y="1198166"/>
            <a:ext cx="8525219" cy="4525963"/>
          </a:xfrm>
        </p:spPr>
        <p:txBody>
          <a:bodyPr>
            <a:normAutofit fontScale="92500" lnSpcReduction="20000"/>
          </a:bodyPr>
          <a:lstStyle/>
          <a:p>
            <a:r>
              <a:rPr lang="fr-FR" dirty="0" smtClean="0"/>
              <a:t>Les compétences actuellement définies dans les référentiels doivent être conservées</a:t>
            </a:r>
          </a:p>
          <a:p>
            <a:r>
              <a:rPr lang="fr-FR" dirty="0" smtClean="0"/>
              <a:t>Les poursuites d’études en licence professionnelle augmentent régulièrement</a:t>
            </a:r>
          </a:p>
          <a:p>
            <a:r>
              <a:rPr lang="fr-FR" dirty="0" smtClean="0"/>
              <a:t>Deux caractéristiques sont inquiétantes : la surcapacité structurelle de l’offre et son émiettement</a:t>
            </a:r>
          </a:p>
          <a:p>
            <a:r>
              <a:rPr lang="fr-FR" dirty="0" smtClean="0"/>
              <a:t>L’accueil de bacheliers professionnels doit conduire à leur réussite</a:t>
            </a:r>
          </a:p>
          <a:p>
            <a:r>
              <a:rPr lang="fr-FR" dirty="0" smtClean="0"/>
              <a:t>Les regroupements de plateaux techniques sont à envisager</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La recomposition de l’offre </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L’avenir des sections de BTS</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9" name="Grouper 8"/>
          <p:cNvGrpSpPr/>
          <p:nvPr/>
        </p:nvGrpSpPr>
        <p:grpSpPr>
          <a:xfrm>
            <a:off x="563076" y="5607937"/>
            <a:ext cx="7706354" cy="1200329"/>
            <a:chOff x="563076" y="5607937"/>
            <a:chExt cx="7706354" cy="1200329"/>
          </a:xfrm>
        </p:grpSpPr>
        <p:sp>
          <p:nvSpPr>
            <p:cNvPr id="7" name="ZoneTexte 6"/>
            <p:cNvSpPr txBox="1"/>
            <p:nvPr/>
          </p:nvSpPr>
          <p:spPr>
            <a:xfrm>
              <a:off x="1497543" y="5607937"/>
              <a:ext cx="6771887" cy="1200329"/>
            </a:xfrm>
            <a:prstGeom prst="rect">
              <a:avLst/>
            </a:prstGeom>
            <a:noFill/>
          </p:spPr>
          <p:txBody>
            <a:bodyPr wrap="square" rtlCol="0">
              <a:spAutoFit/>
            </a:bodyPr>
            <a:lstStyle/>
            <a:p>
              <a:r>
                <a:rPr lang="fr-FR" i="1" dirty="0" smtClean="0"/>
                <a:t>Un travail </a:t>
              </a:r>
              <a:r>
                <a:rPr lang="fr-FR" i="1" dirty="0"/>
                <a:t>de recomposition de l’offre et de la carte des formations devrait être mené</a:t>
              </a:r>
              <a:r>
                <a:rPr lang="fr-FR" i="1" dirty="0" smtClean="0"/>
                <a:t> en académie dans </a:t>
              </a:r>
              <a:r>
                <a:rPr lang="fr-FR" i="1" dirty="0"/>
                <a:t>le cadre de la réflexion actuelle sur la </a:t>
              </a:r>
              <a:r>
                <a:rPr lang="fr-FR" i="1" dirty="0" err="1"/>
                <a:t>modularisation</a:t>
              </a:r>
              <a:r>
                <a:rPr lang="fr-FR" i="1" dirty="0" smtClean="0"/>
                <a:t> et de la </a:t>
              </a:r>
              <a:r>
                <a:rPr lang="fr-FR" i="1" dirty="0"/>
                <a:t>simplification de l’offre de formation dans certains domaines (comme celui de la mécanique, par exemple)</a:t>
              </a:r>
              <a:r>
                <a:rPr lang="fr-FR" dirty="0" smtClean="0"/>
                <a:t> </a:t>
              </a:r>
              <a:endParaRPr lang="fr-FR" dirty="0"/>
            </a:p>
          </p:txBody>
        </p:sp>
        <p:sp>
          <p:nvSpPr>
            <p:cNvPr id="8" name="Flèche droite rayée 7"/>
            <p:cNvSpPr/>
            <p:nvPr/>
          </p:nvSpPr>
          <p:spPr>
            <a:xfrm>
              <a:off x="563076" y="5865914"/>
              <a:ext cx="958428" cy="40737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2819" y="1600200"/>
            <a:ext cx="8229600" cy="1778627"/>
          </a:xfrm>
        </p:spPr>
        <p:txBody>
          <a:bodyPr>
            <a:normAutofit fontScale="85000" lnSpcReduction="10000"/>
          </a:bodyPr>
          <a:lstStyle/>
          <a:p>
            <a:r>
              <a:rPr lang="fr-FR" dirty="0" smtClean="0"/>
              <a:t>Les contenus des diapositives suivantes présentant le contexte du bac STI2D et les réflexions sur l’avenir des lycées technologiques sont issus d’un texte cadre du groupe STI de l’</a:t>
            </a:r>
            <a:r>
              <a:rPr lang="fr-FR" dirty="0" err="1" smtClean="0"/>
              <a:t>igen</a:t>
            </a:r>
            <a:r>
              <a:rPr lang="fr-FR" dirty="0" smtClean="0"/>
              <a:t> bientôt disponible </a:t>
            </a:r>
          </a:p>
          <a:p>
            <a:endParaRPr lang="fr-FR" dirty="0" smtClean="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La voie technologique</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Le contexte de la rénovation </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 name="Image 7" descr="la voie.tiff"/>
          <p:cNvPicPr>
            <a:picLocks noChangeAspect="1"/>
          </p:cNvPicPr>
          <p:nvPr/>
        </p:nvPicPr>
        <p:blipFill>
          <a:blip r:embed="rId4"/>
          <a:stretch>
            <a:fillRect/>
          </a:stretch>
        </p:blipFill>
        <p:spPr>
          <a:xfrm>
            <a:off x="1744663" y="3502025"/>
            <a:ext cx="6286500" cy="26289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dirty="0" smtClean="0"/>
              <a:t>Une société post industrielle en profonde mutation</a:t>
            </a:r>
          </a:p>
          <a:p>
            <a:pPr lvl="1" indent="-23813">
              <a:buNone/>
            </a:pPr>
            <a:r>
              <a:rPr lang="fr-FR" dirty="0"/>
              <a:t>Le philosophe Michel Serres affirmait, lors d’une </a:t>
            </a:r>
            <a:r>
              <a:rPr lang="fr-FR" dirty="0" smtClean="0"/>
              <a:t>conférence en 2005, </a:t>
            </a:r>
            <a:r>
              <a:rPr lang="fr-FR" dirty="0"/>
              <a:t>que l’évolution actuelle des sciences et des techniques, en particulier de celles relatives aux systèmes d’information, représente une mutation sociétale aussi importante que l’avènement de l’agriculture et de l’élevage au néolithique</a:t>
            </a:r>
            <a:r>
              <a:rPr lang="fr-FR" dirty="0" smtClean="0"/>
              <a:t>.</a:t>
            </a:r>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Les évolutions technologiques</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Le contexte de la rénovation </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7" name="ZoneTexte 6"/>
          <p:cNvSpPr txBox="1"/>
          <p:nvPr/>
        </p:nvSpPr>
        <p:spPr>
          <a:xfrm>
            <a:off x="552736" y="6434149"/>
            <a:ext cx="6923001" cy="307777"/>
          </a:xfrm>
          <a:prstGeom prst="rect">
            <a:avLst/>
          </a:prstGeom>
          <a:noFill/>
        </p:spPr>
        <p:txBody>
          <a:bodyPr wrap="square" rtlCol="0">
            <a:spAutoFit/>
          </a:bodyPr>
          <a:lstStyle/>
          <a:p>
            <a:r>
              <a:rPr lang="fr-FR" sz="1400" u="sng" dirty="0" smtClean="0">
                <a:hlinkClick r:id="rId4"/>
              </a:rPr>
              <a:t>http://interstices.info/jcms/c_15918/les-nouvelles-technologies-que-nous-apportent-elles</a:t>
            </a:r>
            <a:r>
              <a:rPr lang="fr-FR" sz="1400" dirty="0" smtClean="0"/>
              <a:t> </a:t>
            </a:r>
            <a:endParaRPr lang="fr-FR"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dirty="0" smtClean="0"/>
              <a:t>Un monde industriel en évolution permanente</a:t>
            </a:r>
          </a:p>
          <a:p>
            <a:pPr lvl="1" indent="-23813">
              <a:buNone/>
            </a:pPr>
            <a:r>
              <a:rPr lang="fr-FR" dirty="0" smtClean="0"/>
              <a:t>L’innovation </a:t>
            </a:r>
            <a:r>
              <a:rPr lang="fr-FR" dirty="0"/>
              <a:t>technologique restant le principal moteur de la compétitivité et du développement économique, les enseignements de la voie technologique se devaient d’intégrer cette dimension en aidant les élèves à comprendre l’intérêt de l’innovation et de la créativité.</a:t>
            </a:r>
            <a:r>
              <a:rPr lang="fr-FR" dirty="0" smtClean="0"/>
              <a:t> </a:t>
            </a:r>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L’innovation et la créativité</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Le contexte de la rénovation </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8" name="Flèche droite rayée 7"/>
          <p:cNvSpPr/>
          <p:nvPr/>
        </p:nvSpPr>
        <p:spPr>
          <a:xfrm>
            <a:off x="1521504" y="5439672"/>
            <a:ext cx="958428" cy="40737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2479933" y="5235984"/>
            <a:ext cx="6206867" cy="646331"/>
          </a:xfrm>
          <a:prstGeom prst="rect">
            <a:avLst/>
          </a:prstGeom>
          <a:noFill/>
        </p:spPr>
        <p:txBody>
          <a:bodyPr wrap="square" rtlCol="0">
            <a:spAutoFit/>
          </a:bodyPr>
          <a:lstStyle/>
          <a:p>
            <a:r>
              <a:rPr lang="fr-FR" i="1" dirty="0" smtClean="0"/>
              <a:t>Rupture avec les enseignements professionnels fondés sur la reproduction de procédures et de méthodes</a:t>
            </a:r>
            <a:endParaRPr lang="fr-FR"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r>
              <a:rPr lang="fr-FR" dirty="0" smtClean="0"/>
              <a:t>Former </a:t>
            </a:r>
            <a:r>
              <a:rPr lang="fr-FR" dirty="0"/>
              <a:t>les jeunes à la maîtrise des systèmes techniques complexes et</a:t>
            </a:r>
            <a:r>
              <a:rPr lang="fr-FR" dirty="0" smtClean="0"/>
              <a:t> leur </a:t>
            </a:r>
            <a:r>
              <a:rPr lang="fr-FR" dirty="0"/>
              <a:t>permettre de se construire une culture technologique moderne et solide, la plus étendue possible et facilitatrice d’approches </a:t>
            </a:r>
            <a:r>
              <a:rPr lang="fr-FR" dirty="0" smtClean="0"/>
              <a:t>transversales</a:t>
            </a:r>
          </a:p>
          <a:p>
            <a:pPr>
              <a:buNone/>
            </a:pPr>
            <a:r>
              <a:rPr lang="fr-FR" dirty="0" smtClean="0"/>
              <a:t>…</a:t>
            </a:r>
          </a:p>
          <a:p>
            <a:r>
              <a:rPr lang="fr-FR" dirty="0" smtClean="0"/>
              <a:t>Mais aussi apprendre à travailler </a:t>
            </a:r>
            <a:r>
              <a:rPr lang="fr-FR" dirty="0"/>
              <a:t>en groupe et </a:t>
            </a:r>
            <a:r>
              <a:rPr lang="fr-FR" dirty="0" smtClean="0"/>
              <a:t>communiquer qui </a:t>
            </a:r>
            <a:r>
              <a:rPr lang="fr-FR" dirty="0"/>
              <a:t>deviennent des attitudes déterminantes</a:t>
            </a:r>
            <a:r>
              <a:rPr lang="fr-FR" dirty="0" smtClean="0"/>
              <a:t> </a:t>
            </a:r>
          </a:p>
          <a:p>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Les orientations des contenus</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Le défi du baccalauréat STI2D</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10000"/>
          </a:bodyPr>
          <a:lstStyle/>
          <a:p>
            <a:r>
              <a:rPr lang="fr-FR" dirty="0" smtClean="0"/>
              <a:t>Une </a:t>
            </a:r>
            <a:r>
              <a:rPr lang="fr-FR" dirty="0"/>
              <a:t>voie technologie rénovée  attrayante, porteuse d’une image d’excellence, lisible et ouverte sur de multiples orientations post bac, amenant plus d’élèves qu’aujourd’hui vers des formations supérieures de niveau licence ou master</a:t>
            </a:r>
            <a:r>
              <a:rPr lang="fr-FR" dirty="0" smtClean="0"/>
              <a:t> … par des parcours différenciés</a:t>
            </a:r>
          </a:p>
          <a:p>
            <a:endParaRPr lang="fr-FR" dirty="0" smtClean="0"/>
          </a:p>
          <a:p>
            <a:r>
              <a:rPr lang="fr-FR" dirty="0"/>
              <a:t>Elle constitue un vivier privilégié pour de nouvelles formes de formations supérieures d’ingénieurs « technologues », sachant équilibrer pratique et théorie, et adaptables aux évolutions à venir</a:t>
            </a:r>
            <a:r>
              <a:rPr lang="fr-FR" dirty="0" smtClean="0"/>
              <a:t> </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Le bac STI2D et après …</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Vers des formations adaptées aux besoins</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199" y="1600200"/>
            <a:ext cx="8525219" cy="4525963"/>
          </a:xfrm>
        </p:spPr>
        <p:txBody>
          <a:bodyPr>
            <a:normAutofit/>
          </a:bodyPr>
          <a:lstStyle/>
          <a:p>
            <a:r>
              <a:rPr lang="fr-FR" dirty="0" smtClean="0"/>
              <a:t>Un retour à des effectifs comparables à ceux des années 2000 suppose </a:t>
            </a:r>
            <a:r>
              <a:rPr lang="fr-FR" dirty="0"/>
              <a:t>un accès géographique plus étendu à l’offre de  formation proposée en </a:t>
            </a:r>
            <a:r>
              <a:rPr lang="fr-FR" dirty="0" smtClean="0"/>
              <a:t>STI2D</a:t>
            </a:r>
          </a:p>
          <a:p>
            <a:r>
              <a:rPr lang="fr-FR" dirty="0" smtClean="0"/>
              <a:t>Force est de constater qu’à la rentrée 2011 la carte des formations est majoritairement la reconduction de la structure existante</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La carte des formations</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L’avenir du lycée technologique industriel</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5966" y="1198166"/>
            <a:ext cx="8525219" cy="4525963"/>
          </a:xfrm>
        </p:spPr>
        <p:txBody>
          <a:bodyPr>
            <a:normAutofit fontScale="85000" lnSpcReduction="10000"/>
          </a:bodyPr>
          <a:lstStyle/>
          <a:p>
            <a:r>
              <a:rPr lang="fr-FR" dirty="0" smtClean="0"/>
              <a:t>Mauvaise compréhension des évolutions du bac STI2D : </a:t>
            </a:r>
          </a:p>
          <a:p>
            <a:pPr lvl="1"/>
            <a:r>
              <a:rPr lang="fr-FR" dirty="0" smtClean="0"/>
              <a:t>Un seul baccalauréat déprofessionnalisé</a:t>
            </a:r>
          </a:p>
          <a:p>
            <a:pPr lvl="1"/>
            <a:r>
              <a:rPr lang="fr-FR" dirty="0" smtClean="0"/>
              <a:t>Une orientation post bac très ouverte</a:t>
            </a:r>
          </a:p>
          <a:p>
            <a:r>
              <a:rPr lang="fr-FR" dirty="0" smtClean="0"/>
              <a:t>Des lycées historiques porteurs de craintes sur la perte de leur spécificité, leurs formations, leurs élèves</a:t>
            </a:r>
          </a:p>
          <a:p>
            <a:r>
              <a:rPr lang="fr-FR" dirty="0" smtClean="0"/>
              <a:t>Une sectorisation qui mérite d’être étudiée</a:t>
            </a:r>
          </a:p>
          <a:p>
            <a:r>
              <a:rPr lang="fr-FR" dirty="0" smtClean="0"/>
              <a:t>Un processus d’orientation à revoir</a:t>
            </a:r>
          </a:p>
          <a:p>
            <a:r>
              <a:rPr lang="fr-FR" dirty="0" smtClean="0"/>
              <a:t>Un modèle à reconstruire qui n’est pas sans conséquence sur le concept de lycée des métiers</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Les difficultés de modifier l’offre </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L’avenir du lycée technologique industriel</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9" name="Grouper 8"/>
          <p:cNvGrpSpPr/>
          <p:nvPr/>
        </p:nvGrpSpPr>
        <p:grpSpPr>
          <a:xfrm>
            <a:off x="563076" y="5607937"/>
            <a:ext cx="7706354" cy="923330"/>
            <a:chOff x="563076" y="5607937"/>
            <a:chExt cx="7706354" cy="923330"/>
          </a:xfrm>
        </p:grpSpPr>
        <p:sp>
          <p:nvSpPr>
            <p:cNvPr id="7" name="ZoneTexte 6"/>
            <p:cNvSpPr txBox="1"/>
            <p:nvPr/>
          </p:nvSpPr>
          <p:spPr>
            <a:xfrm>
              <a:off x="1497543" y="5607937"/>
              <a:ext cx="6771887" cy="923330"/>
            </a:xfrm>
            <a:prstGeom prst="rect">
              <a:avLst/>
            </a:prstGeom>
            <a:noFill/>
          </p:spPr>
          <p:txBody>
            <a:bodyPr wrap="square" rtlCol="0">
              <a:spAutoFit/>
            </a:bodyPr>
            <a:lstStyle/>
            <a:p>
              <a:r>
                <a:rPr lang="fr-FR" i="1" dirty="0"/>
                <a:t>Un examen attentif des orientations vers les classes de STI2D et un « retour d’expérience » sur la rentrée 2011 doit être fait dans chaque académie, pour dégager des axes de développement réalistes</a:t>
              </a:r>
              <a:r>
                <a:rPr lang="fr-FR" dirty="0" smtClean="0"/>
                <a:t> </a:t>
              </a:r>
              <a:endParaRPr lang="fr-FR" dirty="0"/>
            </a:p>
          </p:txBody>
        </p:sp>
        <p:sp>
          <p:nvSpPr>
            <p:cNvPr id="8" name="Flèche droite rayée 7"/>
            <p:cNvSpPr/>
            <p:nvPr/>
          </p:nvSpPr>
          <p:spPr>
            <a:xfrm>
              <a:off x="563076" y="5865914"/>
              <a:ext cx="958428" cy="40737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5966" y="1198166"/>
            <a:ext cx="8525219" cy="4525963"/>
          </a:xfrm>
        </p:spPr>
        <p:txBody>
          <a:bodyPr>
            <a:normAutofit fontScale="77500" lnSpcReduction="20000"/>
          </a:bodyPr>
          <a:lstStyle/>
          <a:p>
            <a:r>
              <a:rPr lang="fr-FR" dirty="0" smtClean="0"/>
              <a:t>Stabilisation globale des effectifs en première technologique industrielle avec de grandes disparités entre académies :             					</a:t>
            </a:r>
            <a:r>
              <a:rPr lang="fr-FR" dirty="0" smtClean="0">
                <a:solidFill>
                  <a:srgbClr val="FF6600"/>
                </a:solidFill>
              </a:rPr>
              <a:t>inversion de tendance</a:t>
            </a:r>
          </a:p>
          <a:p>
            <a:r>
              <a:rPr lang="fr-FR" dirty="0" smtClean="0"/>
              <a:t>Deux classements d’académies sur l’ensemble SSI et STI2D :</a:t>
            </a:r>
          </a:p>
          <a:p>
            <a:pPr lvl="1"/>
            <a:r>
              <a:rPr lang="fr-FR" dirty="0" smtClean="0"/>
              <a:t>celles qui continuent à perdre des effectifs en perdent dans les deux filières</a:t>
            </a:r>
          </a:p>
          <a:p>
            <a:pPr lvl="1"/>
            <a:r>
              <a:rPr lang="fr-FR" dirty="0" smtClean="0"/>
              <a:t>celles qui stabilisent globalement par transfert de l’un vers l’autre baccalauréat </a:t>
            </a:r>
          </a:p>
          <a:p>
            <a:r>
              <a:rPr lang="fr-FR" dirty="0" smtClean="0"/>
              <a:t>Augmentation importante des effectifs en enseignements d’exploration CIT et SI : autour de 10%</a:t>
            </a:r>
          </a:p>
          <a:p>
            <a:endParaRPr lang="fr-FR" dirty="0" smtClean="0"/>
          </a:p>
          <a:p>
            <a:r>
              <a:rPr lang="fr-FR" dirty="0" smtClean="0"/>
              <a:t>La réforme du lycée ne semble pas avoir changé les flux d’orientation</a:t>
            </a:r>
            <a:endParaRPr lang="fr-FR" dirty="0"/>
          </a:p>
        </p:txBody>
      </p:sp>
      <p:sp>
        <p:nvSpPr>
          <p:cNvPr id="4" name="Rectangle 3"/>
          <p:cNvSpPr/>
          <p:nvPr/>
        </p:nvSpPr>
        <p:spPr>
          <a:xfrm>
            <a:off x="-14068" y="0"/>
            <a:ext cx="500034" cy="6858000"/>
          </a:xfrm>
          <a:prstGeom prst="rect">
            <a:avLst/>
          </a:prstGeom>
          <a:ln/>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fr-FR" sz="3600" dirty="0" smtClean="0"/>
              <a:t>Appréciation des remontées</a:t>
            </a:r>
            <a:endParaRPr lang="fr-FR" sz="3600" dirty="0"/>
          </a:p>
        </p:txBody>
      </p:sp>
      <p:sp>
        <p:nvSpPr>
          <p:cNvPr id="5" name="Arrondir un rectangle avec un coin diagonal 4"/>
          <p:cNvSpPr/>
          <p:nvPr/>
        </p:nvSpPr>
        <p:spPr>
          <a:xfrm>
            <a:off x="552736" y="116633"/>
            <a:ext cx="8429683" cy="648071"/>
          </a:xfrm>
          <a:prstGeom prst="round2Diag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La rentrée 2011</a:t>
            </a:r>
            <a:endParaRPr lang="fr-FR" sz="3600" dirty="0"/>
          </a:p>
        </p:txBody>
      </p:sp>
      <p:pic>
        <p:nvPicPr>
          <p:cNvPr id="6" name="Picture 1" descr="C:\Users\Administrateur\Documents\My Dropbox\07- Lycée\Comm'\Logos\logo-STI2D-150px.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06354" y="6069602"/>
            <a:ext cx="1428750" cy="790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TotalTime>
  <Words>1675</Words>
  <Application>Microsoft Macintosh PowerPoint</Application>
  <PresentationFormat>Présentation à l'écran (4:3)</PresentationFormat>
  <Paragraphs>108</Paragraphs>
  <Slides>15</Slides>
  <Notes>4</Notes>
  <HiddenSlides>0</HiddenSlides>
  <MMClips>0</MMClips>
  <ScaleCrop>false</ScaleCrop>
  <HeadingPairs>
    <vt:vector size="4" baseType="variant">
      <vt:variant>
        <vt:lpstr>Modèle de conception</vt:lpstr>
      </vt:variant>
      <vt:variant>
        <vt:i4>1</vt:i4>
      </vt:variant>
      <vt:variant>
        <vt:lpstr>Titres des diapositives</vt:lpstr>
      </vt:variant>
      <vt:variant>
        <vt:i4>15</vt:i4>
      </vt:variant>
    </vt:vector>
  </HeadingPairs>
  <TitlesOfParts>
    <vt:vector size="16"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vector>
  </TitlesOfParts>
  <Manager/>
  <Company>IGEN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Michel RAGE</dc:creator>
  <cp:keywords/>
  <dc:description/>
  <cp:lastModifiedBy>Michel RAGE</cp:lastModifiedBy>
  <cp:revision>8</cp:revision>
  <dcterms:created xsi:type="dcterms:W3CDTF">2011-11-26T09:24:44Z</dcterms:created>
  <dcterms:modified xsi:type="dcterms:W3CDTF">2011-11-26T09:25:45Z</dcterms:modified>
  <cp:category/>
</cp:coreProperties>
</file>