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12" r:id="rId3"/>
    <p:sldId id="313" r:id="rId4"/>
    <p:sldId id="301" r:id="rId5"/>
    <p:sldId id="303" r:id="rId6"/>
    <p:sldId id="297" r:id="rId7"/>
    <p:sldId id="302" r:id="rId8"/>
    <p:sldId id="304" r:id="rId9"/>
    <p:sldId id="307" r:id="rId10"/>
    <p:sldId id="306" r:id="rId11"/>
    <p:sldId id="267" r:id="rId12"/>
    <p:sldId id="266" r:id="rId13"/>
    <p:sldId id="273" r:id="rId14"/>
    <p:sldId id="268" r:id="rId15"/>
    <p:sldId id="274" r:id="rId16"/>
    <p:sldId id="269" r:id="rId17"/>
    <p:sldId id="275" r:id="rId18"/>
    <p:sldId id="311" r:id="rId19"/>
    <p:sldId id="277" r:id="rId20"/>
    <p:sldId id="308" r:id="rId21"/>
    <p:sldId id="280" r:id="rId22"/>
    <p:sldId id="309" r:id="rId23"/>
    <p:sldId id="279" r:id="rId24"/>
    <p:sldId id="278" r:id="rId25"/>
    <p:sldId id="281" r:id="rId26"/>
    <p:sldId id="276" r:id="rId27"/>
    <p:sldId id="319" r:id="rId28"/>
    <p:sldId id="320" r:id="rId29"/>
    <p:sldId id="314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92" autoAdjust="0"/>
  </p:normalViewPr>
  <p:slideViewPr>
    <p:cSldViewPr snapToGrid="0" snapToObjects="1">
      <p:cViewPr>
        <p:scale>
          <a:sx n="100" d="100"/>
          <a:sy n="100" d="100"/>
        </p:scale>
        <p:origin x="-968" y="-320"/>
      </p:cViewPr>
      <p:guideLst>
        <p:guide orient="horz" pos="2406"/>
        <p:guide pos="30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8A08F-A485-4A82-A02E-BCF78B74FEB1}" type="doc">
      <dgm:prSet loTypeId="urn:microsoft.com/office/officeart/2005/8/layout/rings+Icon" loCatId="relationship" qsTypeId="urn:microsoft.com/office/officeart/2005/8/quickstyle/simple3" qsCatId="simple" csTypeId="urn:microsoft.com/office/officeart/2005/8/colors/colorful5" csCatId="colorful" phldr="1"/>
      <dgm:spPr/>
    </dgm:pt>
    <dgm:pt modelId="{845995E6-B08C-4764-A2AC-27DB4BBAE97C}">
      <dgm:prSet phldrT="[Texte]"/>
      <dgm:spPr/>
      <dgm:t>
        <a:bodyPr/>
        <a:lstStyle/>
        <a:p>
          <a:r>
            <a:rPr lang="fr-FR" dirty="0" smtClean="0"/>
            <a:t>Etude de dossier</a:t>
          </a:r>
          <a:endParaRPr lang="fr-FR" dirty="0"/>
        </a:p>
      </dgm:t>
    </dgm:pt>
    <dgm:pt modelId="{7C144530-3272-44BF-856A-1C5C6BEFEC95}" type="parTrans" cxnId="{FAA6D5A2-E306-4D3E-A09D-5F30CFCCFF3E}">
      <dgm:prSet/>
      <dgm:spPr/>
      <dgm:t>
        <a:bodyPr/>
        <a:lstStyle/>
        <a:p>
          <a:endParaRPr lang="fr-FR"/>
        </a:p>
      </dgm:t>
    </dgm:pt>
    <dgm:pt modelId="{CCE6650B-AF71-41DD-AF8F-B0F71F09A1C9}" type="sibTrans" cxnId="{FAA6D5A2-E306-4D3E-A09D-5F30CFCCFF3E}">
      <dgm:prSet/>
      <dgm:spPr/>
      <dgm:t>
        <a:bodyPr/>
        <a:lstStyle/>
        <a:p>
          <a:endParaRPr lang="fr-FR"/>
        </a:p>
      </dgm:t>
    </dgm:pt>
    <dgm:pt modelId="{39E265EF-D9B5-44E4-8AE6-8EA88759B794}">
      <dgm:prSet phldrT="[Texte]"/>
      <dgm:spPr/>
      <dgm:t>
        <a:bodyPr/>
        <a:lstStyle/>
        <a:p>
          <a:r>
            <a:rPr lang="fr-FR" dirty="0" smtClean="0"/>
            <a:t>Projet</a:t>
          </a:r>
          <a:endParaRPr lang="fr-FR" dirty="0"/>
        </a:p>
      </dgm:t>
    </dgm:pt>
    <dgm:pt modelId="{A233AA61-1D11-4641-AB8B-4F93A9CDE18A}" type="parTrans" cxnId="{DBF87F17-F06A-427B-9AAE-C476992063A4}">
      <dgm:prSet/>
      <dgm:spPr/>
      <dgm:t>
        <a:bodyPr/>
        <a:lstStyle/>
        <a:p>
          <a:endParaRPr lang="fr-FR"/>
        </a:p>
      </dgm:t>
    </dgm:pt>
    <dgm:pt modelId="{15FD05C8-889F-4DCD-83E9-4BDCB02C7A23}" type="sibTrans" cxnId="{DBF87F17-F06A-427B-9AAE-C476992063A4}">
      <dgm:prSet/>
      <dgm:spPr/>
      <dgm:t>
        <a:bodyPr/>
        <a:lstStyle/>
        <a:p>
          <a:endParaRPr lang="fr-FR"/>
        </a:p>
      </dgm:t>
    </dgm:pt>
    <dgm:pt modelId="{2C158C19-8321-46A8-B0F2-D24465D8231A}">
      <dgm:prSet phldrT="[Texte]"/>
      <dgm:spPr/>
      <dgm:t>
        <a:bodyPr/>
        <a:lstStyle/>
        <a:p>
          <a:r>
            <a:rPr lang="fr-FR" dirty="0" smtClean="0"/>
            <a:t>Activités pratiques</a:t>
          </a:r>
          <a:endParaRPr lang="fr-FR" dirty="0"/>
        </a:p>
      </dgm:t>
    </dgm:pt>
    <dgm:pt modelId="{A40928EE-C535-4506-96BE-9BB0B7D642F7}" type="parTrans" cxnId="{91FCC966-0465-4FDA-A666-0FA3287BCF2C}">
      <dgm:prSet/>
      <dgm:spPr/>
      <dgm:t>
        <a:bodyPr/>
        <a:lstStyle/>
        <a:p>
          <a:endParaRPr lang="fr-FR"/>
        </a:p>
      </dgm:t>
    </dgm:pt>
    <dgm:pt modelId="{B6EA5523-DCA7-4ACD-8B4E-8240470715C9}" type="sibTrans" cxnId="{91FCC966-0465-4FDA-A666-0FA3287BCF2C}">
      <dgm:prSet/>
      <dgm:spPr/>
      <dgm:t>
        <a:bodyPr/>
        <a:lstStyle/>
        <a:p>
          <a:endParaRPr lang="fr-FR"/>
        </a:p>
      </dgm:t>
    </dgm:pt>
    <dgm:pt modelId="{42615F86-F4EA-44A8-9B62-F725D464DA43}" type="pres">
      <dgm:prSet presAssocID="{6888A08F-A485-4A82-A02E-BCF78B74FEB1}" presName="Name0" presStyleCnt="0">
        <dgm:presLayoutVars>
          <dgm:chMax val="7"/>
          <dgm:dir/>
          <dgm:resizeHandles val="exact"/>
        </dgm:presLayoutVars>
      </dgm:prSet>
      <dgm:spPr/>
    </dgm:pt>
    <dgm:pt modelId="{E63193F1-43F8-4396-9B7F-B832E06B0003}" type="pres">
      <dgm:prSet presAssocID="{6888A08F-A485-4A82-A02E-BCF78B74FEB1}" presName="ellipse1" presStyleLbl="vennNode1" presStyleIdx="0" presStyleCnt="3" custLinFactNeighborX="-38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1D8E45-05AA-4029-B743-0E49508883A9}" type="pres">
      <dgm:prSet presAssocID="{6888A08F-A485-4A82-A02E-BCF78B74FEB1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0F1FF0-BDF9-432D-97CF-A9DE89CE399D}" type="pres">
      <dgm:prSet presAssocID="{6888A08F-A485-4A82-A02E-BCF78B74FEB1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AA6D5A2-E306-4D3E-A09D-5F30CFCCFF3E}" srcId="{6888A08F-A485-4A82-A02E-BCF78B74FEB1}" destId="{845995E6-B08C-4764-A2AC-27DB4BBAE97C}" srcOrd="0" destOrd="0" parTransId="{7C144530-3272-44BF-856A-1C5C6BEFEC95}" sibTransId="{CCE6650B-AF71-41DD-AF8F-B0F71F09A1C9}"/>
    <dgm:cxn modelId="{DBF87F17-F06A-427B-9AAE-C476992063A4}" srcId="{6888A08F-A485-4A82-A02E-BCF78B74FEB1}" destId="{39E265EF-D9B5-44E4-8AE6-8EA88759B794}" srcOrd="1" destOrd="0" parTransId="{A233AA61-1D11-4641-AB8B-4F93A9CDE18A}" sibTransId="{15FD05C8-889F-4DCD-83E9-4BDCB02C7A23}"/>
    <dgm:cxn modelId="{91FCC966-0465-4FDA-A666-0FA3287BCF2C}" srcId="{6888A08F-A485-4A82-A02E-BCF78B74FEB1}" destId="{2C158C19-8321-46A8-B0F2-D24465D8231A}" srcOrd="2" destOrd="0" parTransId="{A40928EE-C535-4506-96BE-9BB0B7D642F7}" sibTransId="{B6EA5523-DCA7-4ACD-8B4E-8240470715C9}"/>
    <dgm:cxn modelId="{8D8586A5-0266-4055-B776-74068968EBB1}" type="presOf" srcId="{39E265EF-D9B5-44E4-8AE6-8EA88759B794}" destId="{5B1D8E45-05AA-4029-B743-0E49508883A9}" srcOrd="0" destOrd="0" presId="urn:microsoft.com/office/officeart/2005/8/layout/rings+Icon"/>
    <dgm:cxn modelId="{9B68131A-37FD-477B-9C8D-333F1BDD8DE0}" type="presOf" srcId="{6888A08F-A485-4A82-A02E-BCF78B74FEB1}" destId="{42615F86-F4EA-44A8-9B62-F725D464DA43}" srcOrd="0" destOrd="0" presId="urn:microsoft.com/office/officeart/2005/8/layout/rings+Icon"/>
    <dgm:cxn modelId="{D6BF7EB9-E2C2-4F18-B76D-0B4604F74A02}" type="presOf" srcId="{2C158C19-8321-46A8-B0F2-D24465D8231A}" destId="{610F1FF0-BDF9-432D-97CF-A9DE89CE399D}" srcOrd="0" destOrd="0" presId="urn:microsoft.com/office/officeart/2005/8/layout/rings+Icon"/>
    <dgm:cxn modelId="{9D711642-7AAD-49AF-A9C8-CB681AD3C346}" type="presOf" srcId="{845995E6-B08C-4764-A2AC-27DB4BBAE97C}" destId="{E63193F1-43F8-4396-9B7F-B832E06B0003}" srcOrd="0" destOrd="0" presId="urn:microsoft.com/office/officeart/2005/8/layout/rings+Icon"/>
    <dgm:cxn modelId="{631B4BC3-76F2-4CC9-B334-F6CE1902A232}" type="presParOf" srcId="{42615F86-F4EA-44A8-9B62-F725D464DA43}" destId="{E63193F1-43F8-4396-9B7F-B832E06B0003}" srcOrd="0" destOrd="0" presId="urn:microsoft.com/office/officeart/2005/8/layout/rings+Icon"/>
    <dgm:cxn modelId="{01BEFDD0-2DE7-45E4-9E11-29050F2931B6}" type="presParOf" srcId="{42615F86-F4EA-44A8-9B62-F725D464DA43}" destId="{5B1D8E45-05AA-4029-B743-0E49508883A9}" srcOrd="1" destOrd="0" presId="urn:microsoft.com/office/officeart/2005/8/layout/rings+Icon"/>
    <dgm:cxn modelId="{22E1E965-2018-4C01-A359-60B6380B03F5}" type="presParOf" srcId="{42615F86-F4EA-44A8-9B62-F725D464DA43}" destId="{610F1FF0-BDF9-432D-97CF-A9DE89CE399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505BE-5D0B-0548-8F0D-CA155AB25B3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904FD6-B342-5D47-A0DF-30E23F4070AA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Activité pratique</a:t>
          </a:r>
          <a:endParaRPr lang="fr-FR" sz="1600" b="1" dirty="0">
            <a:solidFill>
              <a:srgbClr val="000000"/>
            </a:solidFill>
          </a:endParaRPr>
        </a:p>
      </dgm:t>
    </dgm:pt>
    <dgm:pt modelId="{438612A7-DDD7-854F-ACB4-E62100E80378}" type="parTrans" cxnId="{92C8BB17-140A-0147-B716-00C1E4980082}">
      <dgm:prSet/>
      <dgm:spPr/>
      <dgm:t>
        <a:bodyPr/>
        <a:lstStyle/>
        <a:p>
          <a:endParaRPr lang="fr-FR"/>
        </a:p>
      </dgm:t>
    </dgm:pt>
    <dgm:pt modelId="{498F8BF6-A2F9-0543-87BE-2A1A0C8DA78C}" type="sibTrans" cxnId="{92C8BB17-140A-0147-B716-00C1E4980082}">
      <dgm:prSet/>
      <dgm:spPr/>
      <dgm:t>
        <a:bodyPr/>
        <a:lstStyle/>
        <a:p>
          <a:endParaRPr lang="fr-FR"/>
        </a:p>
      </dgm:t>
    </dgm:pt>
    <dgm:pt modelId="{564AEE95-B2EB-E545-99FB-E067D32D6A20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Appréhender et découvrir un concept nouveau</a:t>
          </a:r>
          <a:endParaRPr lang="fr-FR" sz="1400" dirty="0">
            <a:solidFill>
              <a:srgbClr val="000000"/>
            </a:solidFill>
          </a:endParaRPr>
        </a:p>
      </dgm:t>
    </dgm:pt>
    <dgm:pt modelId="{E63D37A0-1208-F34C-B52B-F910E3B2C4BB}" type="parTrans" cxnId="{9FBE2D30-D911-1B40-A724-4A3AAA67E047}">
      <dgm:prSet/>
      <dgm:spPr/>
      <dgm:t>
        <a:bodyPr/>
        <a:lstStyle/>
        <a:p>
          <a:endParaRPr lang="fr-FR"/>
        </a:p>
      </dgm:t>
    </dgm:pt>
    <dgm:pt modelId="{3EEBA8E6-F4F0-FD44-86FF-9A07B559EE85}" type="sibTrans" cxnId="{9FBE2D30-D911-1B40-A724-4A3AAA67E047}">
      <dgm:prSet/>
      <dgm:spPr/>
      <dgm:t>
        <a:bodyPr/>
        <a:lstStyle/>
        <a:p>
          <a:endParaRPr lang="fr-FR"/>
        </a:p>
      </dgm:t>
    </dgm:pt>
    <dgm:pt modelId="{272440CA-4A6A-C943-ACDF-33DF827B6075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Cours et applications</a:t>
          </a:r>
          <a:endParaRPr lang="fr-FR" sz="1600" b="1" dirty="0">
            <a:solidFill>
              <a:srgbClr val="000000"/>
            </a:solidFill>
          </a:endParaRPr>
        </a:p>
      </dgm:t>
    </dgm:pt>
    <dgm:pt modelId="{F7346D66-9F05-DB47-A3C6-D62BC710FDA6}" type="parTrans" cxnId="{F2413BD5-F783-C74C-8755-262EFFD1A3A8}">
      <dgm:prSet/>
      <dgm:spPr/>
      <dgm:t>
        <a:bodyPr/>
        <a:lstStyle/>
        <a:p>
          <a:endParaRPr lang="fr-FR"/>
        </a:p>
      </dgm:t>
    </dgm:pt>
    <dgm:pt modelId="{B97C4B14-3E7B-5E4C-AE50-FE3CE6A9373E}" type="sibTrans" cxnId="{F2413BD5-F783-C74C-8755-262EFFD1A3A8}">
      <dgm:prSet/>
      <dgm:spPr/>
      <dgm:t>
        <a:bodyPr/>
        <a:lstStyle/>
        <a:p>
          <a:endParaRPr lang="fr-FR"/>
        </a:p>
      </dgm:t>
    </dgm:pt>
    <dgm:pt modelId="{199D7C56-DE69-2542-AFDF-9BDEED10963D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Formaliser le nouveau concept</a:t>
          </a:r>
          <a:endParaRPr lang="fr-FR" sz="1400" dirty="0">
            <a:solidFill>
              <a:srgbClr val="000000"/>
            </a:solidFill>
          </a:endParaRPr>
        </a:p>
      </dgm:t>
    </dgm:pt>
    <dgm:pt modelId="{4965D079-E85E-3B48-8B66-BA957592CE26}" type="parTrans" cxnId="{F80255AC-C250-1342-80AA-8CB72F75B635}">
      <dgm:prSet/>
      <dgm:spPr/>
      <dgm:t>
        <a:bodyPr/>
        <a:lstStyle/>
        <a:p>
          <a:endParaRPr lang="fr-FR"/>
        </a:p>
      </dgm:t>
    </dgm:pt>
    <dgm:pt modelId="{6CBFD8A2-2173-FE43-AC66-3449FA94261E}" type="sibTrans" cxnId="{F80255AC-C250-1342-80AA-8CB72F75B635}">
      <dgm:prSet/>
      <dgm:spPr/>
      <dgm:t>
        <a:bodyPr/>
        <a:lstStyle/>
        <a:p>
          <a:endParaRPr lang="fr-FR"/>
        </a:p>
      </dgm:t>
    </dgm:pt>
    <dgm:pt modelId="{FB9A712A-1F97-924B-AE09-00422CE913BC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Evaluation</a:t>
          </a:r>
          <a:endParaRPr lang="fr-FR" sz="1600" b="1" dirty="0">
            <a:solidFill>
              <a:srgbClr val="000000"/>
            </a:solidFill>
          </a:endParaRPr>
        </a:p>
      </dgm:t>
    </dgm:pt>
    <dgm:pt modelId="{34BAED0C-1788-5845-BFCD-2BF9B4342CA2}" type="parTrans" cxnId="{3A5BF113-016E-8C44-8192-5D791B9878AE}">
      <dgm:prSet/>
      <dgm:spPr/>
      <dgm:t>
        <a:bodyPr/>
        <a:lstStyle/>
        <a:p>
          <a:endParaRPr lang="fr-FR"/>
        </a:p>
      </dgm:t>
    </dgm:pt>
    <dgm:pt modelId="{E0FFC458-63CB-5E47-91CE-B40EF49DAAB2}" type="sibTrans" cxnId="{3A5BF113-016E-8C44-8192-5D791B9878AE}">
      <dgm:prSet/>
      <dgm:spPr/>
      <dgm:t>
        <a:bodyPr/>
        <a:lstStyle/>
        <a:p>
          <a:endParaRPr lang="fr-FR"/>
        </a:p>
      </dgm:t>
    </dgm:pt>
    <dgm:pt modelId="{634CF56E-1ACB-E849-AFE1-6A736C7F8D43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Formative ou sommative</a:t>
          </a:r>
          <a:endParaRPr lang="fr-FR" sz="1400" dirty="0">
            <a:solidFill>
              <a:srgbClr val="000000"/>
            </a:solidFill>
          </a:endParaRPr>
        </a:p>
      </dgm:t>
    </dgm:pt>
    <dgm:pt modelId="{36D9AA56-F89E-D242-A7AA-E53976A8EC55}" type="parTrans" cxnId="{0872EFF6-323C-D94C-9493-B0BB3A03B086}">
      <dgm:prSet/>
      <dgm:spPr/>
      <dgm:t>
        <a:bodyPr/>
        <a:lstStyle/>
        <a:p>
          <a:endParaRPr lang="fr-FR"/>
        </a:p>
      </dgm:t>
    </dgm:pt>
    <dgm:pt modelId="{F318E4E9-D2FA-6142-8226-F04C4CA472CE}" type="sibTrans" cxnId="{0872EFF6-323C-D94C-9493-B0BB3A03B086}">
      <dgm:prSet/>
      <dgm:spPr/>
      <dgm:t>
        <a:bodyPr/>
        <a:lstStyle/>
        <a:p>
          <a:endParaRPr lang="fr-FR"/>
        </a:p>
      </dgm:t>
    </dgm:pt>
    <dgm:pt modelId="{D6ADA595-E3F8-8443-B407-336BB12468A6}" type="pres">
      <dgm:prSet presAssocID="{48B505BE-5D0B-0548-8F0D-CA155AB25B3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D21A94-F9A3-0A4E-87C2-7B072EF8A208}" type="pres">
      <dgm:prSet presAssocID="{48B505BE-5D0B-0548-8F0D-CA155AB25B3E}" presName="arrow" presStyleLbl="bgShp" presStyleIdx="0" presStyleCnt="1" custLinFactNeighborY="-619"/>
      <dgm:spPr/>
    </dgm:pt>
    <dgm:pt modelId="{28C17D04-9347-624F-858F-CBA0AD4C78D4}" type="pres">
      <dgm:prSet presAssocID="{48B505BE-5D0B-0548-8F0D-CA155AB25B3E}" presName="linearProcess" presStyleCnt="0"/>
      <dgm:spPr/>
    </dgm:pt>
    <dgm:pt modelId="{AA3D9E0C-E1DE-BD4C-84E5-9FB526D53298}" type="pres">
      <dgm:prSet presAssocID="{62904FD6-B342-5D47-A0DF-30E23F4070A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4DF530-C63F-EF46-84BA-87F54B2A2DE1}" type="pres">
      <dgm:prSet presAssocID="{498F8BF6-A2F9-0543-87BE-2A1A0C8DA78C}" presName="sibTrans" presStyleCnt="0"/>
      <dgm:spPr/>
    </dgm:pt>
    <dgm:pt modelId="{9628B43E-9EFF-0B4F-8A12-36350CD5D192}" type="pres">
      <dgm:prSet presAssocID="{272440CA-4A6A-C943-ACDF-33DF827B607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D0D254-9888-E749-8A0C-C817FC707824}" type="pres">
      <dgm:prSet presAssocID="{B97C4B14-3E7B-5E4C-AE50-FE3CE6A9373E}" presName="sibTrans" presStyleCnt="0"/>
      <dgm:spPr/>
    </dgm:pt>
    <dgm:pt modelId="{97BA3729-803E-DE45-B9D1-FFDA9A2DCF21}" type="pres">
      <dgm:prSet presAssocID="{FB9A712A-1F97-924B-AE09-00422CE913B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11C0D8-0E81-654D-AC2D-9C5358B6BFC8}" type="presOf" srcId="{62904FD6-B342-5D47-A0DF-30E23F4070AA}" destId="{AA3D9E0C-E1DE-BD4C-84E5-9FB526D53298}" srcOrd="0" destOrd="0" presId="urn:microsoft.com/office/officeart/2005/8/layout/hProcess9"/>
    <dgm:cxn modelId="{FD8AC203-55A3-814C-913B-325684F97928}" type="presOf" srcId="{48B505BE-5D0B-0548-8F0D-CA155AB25B3E}" destId="{D6ADA595-E3F8-8443-B407-336BB12468A6}" srcOrd="0" destOrd="0" presId="urn:microsoft.com/office/officeart/2005/8/layout/hProcess9"/>
    <dgm:cxn modelId="{9B3C046C-92BA-9F44-9DA8-E8B3C0E14C8D}" type="presOf" srcId="{564AEE95-B2EB-E545-99FB-E067D32D6A20}" destId="{AA3D9E0C-E1DE-BD4C-84E5-9FB526D53298}" srcOrd="0" destOrd="1" presId="urn:microsoft.com/office/officeart/2005/8/layout/hProcess9"/>
    <dgm:cxn modelId="{92C8BB17-140A-0147-B716-00C1E4980082}" srcId="{48B505BE-5D0B-0548-8F0D-CA155AB25B3E}" destId="{62904FD6-B342-5D47-A0DF-30E23F4070AA}" srcOrd="0" destOrd="0" parTransId="{438612A7-DDD7-854F-ACB4-E62100E80378}" sibTransId="{498F8BF6-A2F9-0543-87BE-2A1A0C8DA78C}"/>
    <dgm:cxn modelId="{9A6017F3-46F3-9946-8171-63146D86080E}" type="presOf" srcId="{199D7C56-DE69-2542-AFDF-9BDEED10963D}" destId="{9628B43E-9EFF-0B4F-8A12-36350CD5D192}" srcOrd="0" destOrd="1" presId="urn:microsoft.com/office/officeart/2005/8/layout/hProcess9"/>
    <dgm:cxn modelId="{0872EFF6-323C-D94C-9493-B0BB3A03B086}" srcId="{FB9A712A-1F97-924B-AE09-00422CE913BC}" destId="{634CF56E-1ACB-E849-AFE1-6A736C7F8D43}" srcOrd="0" destOrd="0" parTransId="{36D9AA56-F89E-D242-A7AA-E53976A8EC55}" sibTransId="{F318E4E9-D2FA-6142-8226-F04C4CA472CE}"/>
    <dgm:cxn modelId="{9FBE2D30-D911-1B40-A724-4A3AAA67E047}" srcId="{62904FD6-B342-5D47-A0DF-30E23F4070AA}" destId="{564AEE95-B2EB-E545-99FB-E067D32D6A20}" srcOrd="0" destOrd="0" parTransId="{E63D37A0-1208-F34C-B52B-F910E3B2C4BB}" sibTransId="{3EEBA8E6-F4F0-FD44-86FF-9A07B559EE85}"/>
    <dgm:cxn modelId="{F80255AC-C250-1342-80AA-8CB72F75B635}" srcId="{272440CA-4A6A-C943-ACDF-33DF827B6075}" destId="{199D7C56-DE69-2542-AFDF-9BDEED10963D}" srcOrd="0" destOrd="0" parTransId="{4965D079-E85E-3B48-8B66-BA957592CE26}" sibTransId="{6CBFD8A2-2173-FE43-AC66-3449FA94261E}"/>
    <dgm:cxn modelId="{F2413BD5-F783-C74C-8755-262EFFD1A3A8}" srcId="{48B505BE-5D0B-0548-8F0D-CA155AB25B3E}" destId="{272440CA-4A6A-C943-ACDF-33DF827B6075}" srcOrd="1" destOrd="0" parTransId="{F7346D66-9F05-DB47-A3C6-D62BC710FDA6}" sibTransId="{B97C4B14-3E7B-5E4C-AE50-FE3CE6A9373E}"/>
    <dgm:cxn modelId="{5142BC9A-5186-5B40-92C0-D3AAC70586C4}" type="presOf" srcId="{FB9A712A-1F97-924B-AE09-00422CE913BC}" destId="{97BA3729-803E-DE45-B9D1-FFDA9A2DCF21}" srcOrd="0" destOrd="0" presId="urn:microsoft.com/office/officeart/2005/8/layout/hProcess9"/>
    <dgm:cxn modelId="{3A5BF113-016E-8C44-8192-5D791B9878AE}" srcId="{48B505BE-5D0B-0548-8F0D-CA155AB25B3E}" destId="{FB9A712A-1F97-924B-AE09-00422CE913BC}" srcOrd="2" destOrd="0" parTransId="{34BAED0C-1788-5845-BFCD-2BF9B4342CA2}" sibTransId="{E0FFC458-63CB-5E47-91CE-B40EF49DAAB2}"/>
    <dgm:cxn modelId="{D91E942D-0721-B944-BA1E-575DBD8A42E2}" type="presOf" srcId="{634CF56E-1ACB-E849-AFE1-6A736C7F8D43}" destId="{97BA3729-803E-DE45-B9D1-FFDA9A2DCF21}" srcOrd="0" destOrd="1" presId="urn:microsoft.com/office/officeart/2005/8/layout/hProcess9"/>
    <dgm:cxn modelId="{61058DED-CF14-2842-83B0-6CA22F513663}" type="presOf" srcId="{272440CA-4A6A-C943-ACDF-33DF827B6075}" destId="{9628B43E-9EFF-0B4F-8A12-36350CD5D192}" srcOrd="0" destOrd="0" presId="urn:microsoft.com/office/officeart/2005/8/layout/hProcess9"/>
    <dgm:cxn modelId="{EB93799D-613A-9F4F-A6C5-F412F491F8E3}" type="presParOf" srcId="{D6ADA595-E3F8-8443-B407-336BB12468A6}" destId="{07D21A94-F9A3-0A4E-87C2-7B072EF8A208}" srcOrd="0" destOrd="0" presId="urn:microsoft.com/office/officeart/2005/8/layout/hProcess9"/>
    <dgm:cxn modelId="{E70CF517-442B-AE4A-BE3A-BAA0B6585C22}" type="presParOf" srcId="{D6ADA595-E3F8-8443-B407-336BB12468A6}" destId="{28C17D04-9347-624F-858F-CBA0AD4C78D4}" srcOrd="1" destOrd="0" presId="urn:microsoft.com/office/officeart/2005/8/layout/hProcess9"/>
    <dgm:cxn modelId="{92859F96-1AEE-434E-954E-7A067EFECFA2}" type="presParOf" srcId="{28C17D04-9347-624F-858F-CBA0AD4C78D4}" destId="{AA3D9E0C-E1DE-BD4C-84E5-9FB526D53298}" srcOrd="0" destOrd="0" presId="urn:microsoft.com/office/officeart/2005/8/layout/hProcess9"/>
    <dgm:cxn modelId="{CA088281-408F-4C46-AA40-C41E881033AC}" type="presParOf" srcId="{28C17D04-9347-624F-858F-CBA0AD4C78D4}" destId="{734DF530-C63F-EF46-84BA-87F54B2A2DE1}" srcOrd="1" destOrd="0" presId="urn:microsoft.com/office/officeart/2005/8/layout/hProcess9"/>
    <dgm:cxn modelId="{A0B16188-2C30-CD42-AC0C-BF8E05A7AF9D}" type="presParOf" srcId="{28C17D04-9347-624F-858F-CBA0AD4C78D4}" destId="{9628B43E-9EFF-0B4F-8A12-36350CD5D192}" srcOrd="2" destOrd="0" presId="urn:microsoft.com/office/officeart/2005/8/layout/hProcess9"/>
    <dgm:cxn modelId="{B92A6DA2-CD20-444E-BF1B-D92F79ABA3D1}" type="presParOf" srcId="{28C17D04-9347-624F-858F-CBA0AD4C78D4}" destId="{32D0D254-9888-E749-8A0C-C817FC707824}" srcOrd="3" destOrd="0" presId="urn:microsoft.com/office/officeart/2005/8/layout/hProcess9"/>
    <dgm:cxn modelId="{A17AA790-27D9-774B-B386-FC822DE05E0E}" type="presParOf" srcId="{28C17D04-9347-624F-858F-CBA0AD4C78D4}" destId="{97BA3729-803E-DE45-B9D1-FFDA9A2DCF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505BE-5D0B-0548-8F0D-CA155AB25B3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904FD6-B342-5D47-A0DF-30E23F4070AA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Cours</a:t>
          </a:r>
          <a:endParaRPr lang="fr-FR" sz="1600" b="1" dirty="0">
            <a:solidFill>
              <a:srgbClr val="000000"/>
            </a:solidFill>
          </a:endParaRPr>
        </a:p>
      </dgm:t>
    </dgm:pt>
    <dgm:pt modelId="{438612A7-DDD7-854F-ACB4-E62100E80378}" type="parTrans" cxnId="{92C8BB17-140A-0147-B716-00C1E4980082}">
      <dgm:prSet/>
      <dgm:spPr/>
      <dgm:t>
        <a:bodyPr/>
        <a:lstStyle/>
        <a:p>
          <a:endParaRPr lang="fr-FR"/>
        </a:p>
      </dgm:t>
    </dgm:pt>
    <dgm:pt modelId="{498F8BF6-A2F9-0543-87BE-2A1A0C8DA78C}" type="sibTrans" cxnId="{92C8BB17-140A-0147-B716-00C1E4980082}">
      <dgm:prSet/>
      <dgm:spPr/>
      <dgm:t>
        <a:bodyPr/>
        <a:lstStyle/>
        <a:p>
          <a:endParaRPr lang="fr-FR"/>
        </a:p>
      </dgm:t>
    </dgm:pt>
    <dgm:pt modelId="{564AEE95-B2EB-E545-99FB-E067D32D6A20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Appréhender et formaliser un concept nouveau</a:t>
          </a:r>
          <a:endParaRPr lang="fr-FR" sz="1400" dirty="0">
            <a:solidFill>
              <a:srgbClr val="000000"/>
            </a:solidFill>
          </a:endParaRPr>
        </a:p>
      </dgm:t>
    </dgm:pt>
    <dgm:pt modelId="{E63D37A0-1208-F34C-B52B-F910E3B2C4BB}" type="parTrans" cxnId="{9FBE2D30-D911-1B40-A724-4A3AAA67E047}">
      <dgm:prSet/>
      <dgm:spPr/>
      <dgm:t>
        <a:bodyPr/>
        <a:lstStyle/>
        <a:p>
          <a:endParaRPr lang="fr-FR"/>
        </a:p>
      </dgm:t>
    </dgm:pt>
    <dgm:pt modelId="{3EEBA8E6-F4F0-FD44-86FF-9A07B559EE85}" type="sibTrans" cxnId="{9FBE2D30-D911-1B40-A724-4A3AAA67E047}">
      <dgm:prSet/>
      <dgm:spPr/>
      <dgm:t>
        <a:bodyPr/>
        <a:lstStyle/>
        <a:p>
          <a:endParaRPr lang="fr-FR"/>
        </a:p>
      </dgm:t>
    </dgm:pt>
    <dgm:pt modelId="{FB9A712A-1F97-924B-AE09-00422CE913BC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Evaluation</a:t>
          </a:r>
          <a:endParaRPr lang="fr-FR" sz="1600" b="1" dirty="0">
            <a:solidFill>
              <a:srgbClr val="000000"/>
            </a:solidFill>
          </a:endParaRPr>
        </a:p>
      </dgm:t>
    </dgm:pt>
    <dgm:pt modelId="{34BAED0C-1788-5845-BFCD-2BF9B4342CA2}" type="parTrans" cxnId="{3A5BF113-016E-8C44-8192-5D791B9878AE}">
      <dgm:prSet/>
      <dgm:spPr/>
      <dgm:t>
        <a:bodyPr/>
        <a:lstStyle/>
        <a:p>
          <a:endParaRPr lang="fr-FR"/>
        </a:p>
      </dgm:t>
    </dgm:pt>
    <dgm:pt modelId="{E0FFC458-63CB-5E47-91CE-B40EF49DAAB2}" type="sibTrans" cxnId="{3A5BF113-016E-8C44-8192-5D791B9878AE}">
      <dgm:prSet/>
      <dgm:spPr/>
      <dgm:t>
        <a:bodyPr/>
        <a:lstStyle/>
        <a:p>
          <a:endParaRPr lang="fr-FR"/>
        </a:p>
      </dgm:t>
    </dgm:pt>
    <dgm:pt modelId="{634CF56E-1ACB-E849-AFE1-6A736C7F8D43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Formative ou sommative</a:t>
          </a:r>
          <a:endParaRPr lang="fr-FR" sz="1400" dirty="0">
            <a:solidFill>
              <a:srgbClr val="000000"/>
            </a:solidFill>
          </a:endParaRPr>
        </a:p>
      </dgm:t>
    </dgm:pt>
    <dgm:pt modelId="{36D9AA56-F89E-D242-A7AA-E53976A8EC55}" type="parTrans" cxnId="{0872EFF6-323C-D94C-9493-B0BB3A03B086}">
      <dgm:prSet/>
      <dgm:spPr/>
      <dgm:t>
        <a:bodyPr/>
        <a:lstStyle/>
        <a:p>
          <a:endParaRPr lang="fr-FR"/>
        </a:p>
      </dgm:t>
    </dgm:pt>
    <dgm:pt modelId="{F318E4E9-D2FA-6142-8226-F04C4CA472CE}" type="sibTrans" cxnId="{0872EFF6-323C-D94C-9493-B0BB3A03B086}">
      <dgm:prSet/>
      <dgm:spPr/>
      <dgm:t>
        <a:bodyPr/>
        <a:lstStyle/>
        <a:p>
          <a:endParaRPr lang="fr-FR"/>
        </a:p>
      </dgm:t>
    </dgm:pt>
    <dgm:pt modelId="{272440CA-4A6A-C943-ACDF-33DF827B6075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Activités pratiques</a:t>
          </a:r>
          <a:endParaRPr lang="fr-FR" sz="1600" b="1" dirty="0">
            <a:solidFill>
              <a:srgbClr val="000000"/>
            </a:solidFill>
          </a:endParaRPr>
        </a:p>
      </dgm:t>
    </dgm:pt>
    <dgm:pt modelId="{B97C4B14-3E7B-5E4C-AE50-FE3CE6A9373E}" type="sibTrans" cxnId="{F2413BD5-F783-C74C-8755-262EFFD1A3A8}">
      <dgm:prSet/>
      <dgm:spPr/>
      <dgm:t>
        <a:bodyPr/>
        <a:lstStyle/>
        <a:p>
          <a:endParaRPr lang="fr-FR"/>
        </a:p>
      </dgm:t>
    </dgm:pt>
    <dgm:pt modelId="{F7346D66-9F05-DB47-A3C6-D62BC710FDA6}" type="parTrans" cxnId="{F2413BD5-F783-C74C-8755-262EFFD1A3A8}">
      <dgm:prSet/>
      <dgm:spPr/>
      <dgm:t>
        <a:bodyPr/>
        <a:lstStyle/>
        <a:p>
          <a:endParaRPr lang="fr-FR"/>
        </a:p>
      </dgm:t>
    </dgm:pt>
    <dgm:pt modelId="{DDAD4D1F-F504-464E-B2DE-D8C51CD9C0C6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Appliquer et conforter le concept</a:t>
          </a:r>
          <a:endParaRPr lang="fr-FR" sz="1600" dirty="0">
            <a:solidFill>
              <a:srgbClr val="000000"/>
            </a:solidFill>
          </a:endParaRPr>
        </a:p>
      </dgm:t>
    </dgm:pt>
    <dgm:pt modelId="{342DB308-EA0D-E54C-B477-87CE9E949760}" type="parTrans" cxnId="{8287FA49-CBBD-5344-9217-EDE1A05C5252}">
      <dgm:prSet/>
      <dgm:spPr/>
      <dgm:t>
        <a:bodyPr/>
        <a:lstStyle/>
        <a:p>
          <a:endParaRPr lang="fr-FR"/>
        </a:p>
      </dgm:t>
    </dgm:pt>
    <dgm:pt modelId="{DC1196C5-0C20-B845-AC86-976CD03C2AED}" type="sibTrans" cxnId="{8287FA49-CBBD-5344-9217-EDE1A05C5252}">
      <dgm:prSet/>
      <dgm:spPr/>
      <dgm:t>
        <a:bodyPr/>
        <a:lstStyle/>
        <a:p>
          <a:endParaRPr lang="fr-FR"/>
        </a:p>
      </dgm:t>
    </dgm:pt>
    <dgm:pt modelId="{D6ADA595-E3F8-8443-B407-336BB12468A6}" type="pres">
      <dgm:prSet presAssocID="{48B505BE-5D0B-0548-8F0D-CA155AB25B3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D21A94-F9A3-0A4E-87C2-7B072EF8A208}" type="pres">
      <dgm:prSet presAssocID="{48B505BE-5D0B-0548-8F0D-CA155AB25B3E}" presName="arrow" presStyleLbl="bgShp" presStyleIdx="0" presStyleCnt="1" custLinFactNeighborY="-619"/>
      <dgm:spPr/>
    </dgm:pt>
    <dgm:pt modelId="{28C17D04-9347-624F-858F-CBA0AD4C78D4}" type="pres">
      <dgm:prSet presAssocID="{48B505BE-5D0B-0548-8F0D-CA155AB25B3E}" presName="linearProcess" presStyleCnt="0"/>
      <dgm:spPr/>
    </dgm:pt>
    <dgm:pt modelId="{AA3D9E0C-E1DE-BD4C-84E5-9FB526D53298}" type="pres">
      <dgm:prSet presAssocID="{62904FD6-B342-5D47-A0DF-30E23F4070A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4DF530-C63F-EF46-84BA-87F54B2A2DE1}" type="pres">
      <dgm:prSet presAssocID="{498F8BF6-A2F9-0543-87BE-2A1A0C8DA78C}" presName="sibTrans" presStyleCnt="0"/>
      <dgm:spPr/>
    </dgm:pt>
    <dgm:pt modelId="{9628B43E-9EFF-0B4F-8A12-36350CD5D192}" type="pres">
      <dgm:prSet presAssocID="{272440CA-4A6A-C943-ACDF-33DF827B607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D0D254-9888-E749-8A0C-C817FC707824}" type="pres">
      <dgm:prSet presAssocID="{B97C4B14-3E7B-5E4C-AE50-FE3CE6A9373E}" presName="sibTrans" presStyleCnt="0"/>
      <dgm:spPr/>
    </dgm:pt>
    <dgm:pt modelId="{97BA3729-803E-DE45-B9D1-FFDA9A2DCF21}" type="pres">
      <dgm:prSet presAssocID="{FB9A712A-1F97-924B-AE09-00422CE913B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872EFF6-323C-D94C-9493-B0BB3A03B086}" srcId="{FB9A712A-1F97-924B-AE09-00422CE913BC}" destId="{634CF56E-1ACB-E849-AFE1-6A736C7F8D43}" srcOrd="0" destOrd="0" parTransId="{36D9AA56-F89E-D242-A7AA-E53976A8EC55}" sibTransId="{F318E4E9-D2FA-6142-8226-F04C4CA472CE}"/>
    <dgm:cxn modelId="{F2413BD5-F783-C74C-8755-262EFFD1A3A8}" srcId="{48B505BE-5D0B-0548-8F0D-CA155AB25B3E}" destId="{272440CA-4A6A-C943-ACDF-33DF827B6075}" srcOrd="1" destOrd="0" parTransId="{F7346D66-9F05-DB47-A3C6-D62BC710FDA6}" sibTransId="{B97C4B14-3E7B-5E4C-AE50-FE3CE6A9373E}"/>
    <dgm:cxn modelId="{8936FDDF-A17E-104C-B266-25DCAA11D486}" type="presOf" srcId="{272440CA-4A6A-C943-ACDF-33DF827B6075}" destId="{9628B43E-9EFF-0B4F-8A12-36350CD5D192}" srcOrd="0" destOrd="0" presId="urn:microsoft.com/office/officeart/2005/8/layout/hProcess9"/>
    <dgm:cxn modelId="{EFD749A1-E7DC-234B-8475-62A36AE5D865}" type="presOf" srcId="{48B505BE-5D0B-0548-8F0D-CA155AB25B3E}" destId="{D6ADA595-E3F8-8443-B407-336BB12468A6}" srcOrd="0" destOrd="0" presId="urn:microsoft.com/office/officeart/2005/8/layout/hProcess9"/>
    <dgm:cxn modelId="{AD4CC31E-C91F-414B-8471-21D3C6189A02}" type="presOf" srcId="{564AEE95-B2EB-E545-99FB-E067D32D6A20}" destId="{AA3D9E0C-E1DE-BD4C-84E5-9FB526D53298}" srcOrd="0" destOrd="1" presId="urn:microsoft.com/office/officeart/2005/8/layout/hProcess9"/>
    <dgm:cxn modelId="{A9F325A4-17CB-1A4D-B01A-33929BF7D4BC}" type="presOf" srcId="{DDAD4D1F-F504-464E-B2DE-D8C51CD9C0C6}" destId="{9628B43E-9EFF-0B4F-8A12-36350CD5D192}" srcOrd="0" destOrd="1" presId="urn:microsoft.com/office/officeart/2005/8/layout/hProcess9"/>
    <dgm:cxn modelId="{9FBE2D30-D911-1B40-A724-4A3AAA67E047}" srcId="{62904FD6-B342-5D47-A0DF-30E23F4070AA}" destId="{564AEE95-B2EB-E545-99FB-E067D32D6A20}" srcOrd="0" destOrd="0" parTransId="{E63D37A0-1208-F34C-B52B-F910E3B2C4BB}" sibTransId="{3EEBA8E6-F4F0-FD44-86FF-9A07B559EE85}"/>
    <dgm:cxn modelId="{8287FA49-CBBD-5344-9217-EDE1A05C5252}" srcId="{272440CA-4A6A-C943-ACDF-33DF827B6075}" destId="{DDAD4D1F-F504-464E-B2DE-D8C51CD9C0C6}" srcOrd="0" destOrd="0" parTransId="{342DB308-EA0D-E54C-B477-87CE9E949760}" sibTransId="{DC1196C5-0C20-B845-AC86-976CD03C2AED}"/>
    <dgm:cxn modelId="{3A5BF113-016E-8C44-8192-5D791B9878AE}" srcId="{48B505BE-5D0B-0548-8F0D-CA155AB25B3E}" destId="{FB9A712A-1F97-924B-AE09-00422CE913BC}" srcOrd="2" destOrd="0" parTransId="{34BAED0C-1788-5845-BFCD-2BF9B4342CA2}" sibTransId="{E0FFC458-63CB-5E47-91CE-B40EF49DAAB2}"/>
    <dgm:cxn modelId="{92C8BB17-140A-0147-B716-00C1E4980082}" srcId="{48B505BE-5D0B-0548-8F0D-CA155AB25B3E}" destId="{62904FD6-B342-5D47-A0DF-30E23F4070AA}" srcOrd="0" destOrd="0" parTransId="{438612A7-DDD7-854F-ACB4-E62100E80378}" sibTransId="{498F8BF6-A2F9-0543-87BE-2A1A0C8DA78C}"/>
    <dgm:cxn modelId="{2BA011CD-2AC8-BE4B-A6F3-E99F9A043AAB}" type="presOf" srcId="{634CF56E-1ACB-E849-AFE1-6A736C7F8D43}" destId="{97BA3729-803E-DE45-B9D1-FFDA9A2DCF21}" srcOrd="0" destOrd="1" presId="urn:microsoft.com/office/officeart/2005/8/layout/hProcess9"/>
    <dgm:cxn modelId="{8B5A6F2C-9C8A-DB4D-9525-6A8CCC7EAAFA}" type="presOf" srcId="{62904FD6-B342-5D47-A0DF-30E23F4070AA}" destId="{AA3D9E0C-E1DE-BD4C-84E5-9FB526D53298}" srcOrd="0" destOrd="0" presId="urn:microsoft.com/office/officeart/2005/8/layout/hProcess9"/>
    <dgm:cxn modelId="{6397FE42-9EDE-A843-968A-FD962F3046B7}" type="presOf" srcId="{FB9A712A-1F97-924B-AE09-00422CE913BC}" destId="{97BA3729-803E-DE45-B9D1-FFDA9A2DCF21}" srcOrd="0" destOrd="0" presId="urn:microsoft.com/office/officeart/2005/8/layout/hProcess9"/>
    <dgm:cxn modelId="{2626E14C-4BA5-2548-BE8C-A2E9D203F391}" type="presParOf" srcId="{D6ADA595-E3F8-8443-B407-336BB12468A6}" destId="{07D21A94-F9A3-0A4E-87C2-7B072EF8A208}" srcOrd="0" destOrd="0" presId="urn:microsoft.com/office/officeart/2005/8/layout/hProcess9"/>
    <dgm:cxn modelId="{4BC20536-30EC-3041-94F3-AFE380608DF9}" type="presParOf" srcId="{D6ADA595-E3F8-8443-B407-336BB12468A6}" destId="{28C17D04-9347-624F-858F-CBA0AD4C78D4}" srcOrd="1" destOrd="0" presId="urn:microsoft.com/office/officeart/2005/8/layout/hProcess9"/>
    <dgm:cxn modelId="{5A5A686E-7284-994A-98B9-A01941F578F4}" type="presParOf" srcId="{28C17D04-9347-624F-858F-CBA0AD4C78D4}" destId="{AA3D9E0C-E1DE-BD4C-84E5-9FB526D53298}" srcOrd="0" destOrd="0" presId="urn:microsoft.com/office/officeart/2005/8/layout/hProcess9"/>
    <dgm:cxn modelId="{590D7A13-61DC-9842-8C59-915F180A9E12}" type="presParOf" srcId="{28C17D04-9347-624F-858F-CBA0AD4C78D4}" destId="{734DF530-C63F-EF46-84BA-87F54B2A2DE1}" srcOrd="1" destOrd="0" presId="urn:microsoft.com/office/officeart/2005/8/layout/hProcess9"/>
    <dgm:cxn modelId="{665C0B75-696A-B64A-A1EB-52ABA099EE71}" type="presParOf" srcId="{28C17D04-9347-624F-858F-CBA0AD4C78D4}" destId="{9628B43E-9EFF-0B4F-8A12-36350CD5D192}" srcOrd="2" destOrd="0" presId="urn:microsoft.com/office/officeart/2005/8/layout/hProcess9"/>
    <dgm:cxn modelId="{9D3DA3E0-5B8A-7541-8F4C-380BE90DEEF7}" type="presParOf" srcId="{28C17D04-9347-624F-858F-CBA0AD4C78D4}" destId="{32D0D254-9888-E749-8A0C-C817FC707824}" srcOrd="3" destOrd="0" presId="urn:microsoft.com/office/officeart/2005/8/layout/hProcess9"/>
    <dgm:cxn modelId="{6D2A90E5-D840-AA40-931A-91B29002D554}" type="presParOf" srcId="{28C17D04-9347-624F-858F-CBA0AD4C78D4}" destId="{97BA3729-803E-DE45-B9D1-FFDA9A2DCF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5B6B2-36B8-489F-890E-3C4760FC114C}" type="doc">
      <dgm:prSet loTypeId="urn:microsoft.com/office/officeart/2005/8/layout/cycle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2A013AC-8D56-4451-84BD-A855EE8D485F}">
      <dgm:prSet phldrT="[Texte]"/>
      <dgm:spPr/>
      <dgm:t>
        <a:bodyPr/>
        <a:lstStyle/>
        <a:p>
          <a:r>
            <a:rPr lang="fr-FR" dirty="0" smtClean="0"/>
            <a:t>Répartition horaire du programme</a:t>
          </a:r>
          <a:endParaRPr lang="fr-FR" dirty="0"/>
        </a:p>
      </dgm:t>
    </dgm:pt>
    <dgm:pt modelId="{D274560E-9880-4773-A445-5FEB3A7A0628}" type="parTrans" cxnId="{96160B46-5D01-4CF2-A290-DB189B4B7B7F}">
      <dgm:prSet/>
      <dgm:spPr/>
      <dgm:t>
        <a:bodyPr/>
        <a:lstStyle/>
        <a:p>
          <a:endParaRPr lang="fr-FR"/>
        </a:p>
      </dgm:t>
    </dgm:pt>
    <dgm:pt modelId="{1AE1A5C7-DF0F-4200-A113-5A82AFC6D9AB}" type="sibTrans" cxnId="{96160B46-5D01-4CF2-A290-DB189B4B7B7F}">
      <dgm:prSet/>
      <dgm:spPr/>
      <dgm:t>
        <a:bodyPr/>
        <a:lstStyle/>
        <a:p>
          <a:endParaRPr lang="fr-FR"/>
        </a:p>
      </dgm:t>
    </dgm:pt>
    <dgm:pt modelId="{BE734DEB-855D-4225-AA08-7261CF2E0314}">
      <dgm:prSet phldrT="[Texte]"/>
      <dgm:spPr/>
      <dgm:t>
        <a:bodyPr/>
        <a:lstStyle/>
        <a:p>
          <a:r>
            <a:rPr lang="fr-FR" dirty="0" smtClean="0"/>
            <a:t>Relations programme et CI</a:t>
          </a:r>
          <a:endParaRPr lang="fr-FR" dirty="0"/>
        </a:p>
      </dgm:t>
    </dgm:pt>
    <dgm:pt modelId="{DE376D58-F98A-4B78-A721-06CAF91A5AF8}" type="parTrans" cxnId="{065F6D2A-F941-491A-A519-0A8BCD20B6BD}">
      <dgm:prSet/>
      <dgm:spPr/>
      <dgm:t>
        <a:bodyPr/>
        <a:lstStyle/>
        <a:p>
          <a:endParaRPr lang="fr-FR"/>
        </a:p>
      </dgm:t>
    </dgm:pt>
    <dgm:pt modelId="{4C85722C-22F8-446E-BB18-A941F31FF07C}" type="sibTrans" cxnId="{065F6D2A-F941-491A-A519-0A8BCD20B6BD}">
      <dgm:prSet/>
      <dgm:spPr/>
      <dgm:t>
        <a:bodyPr/>
        <a:lstStyle/>
        <a:p>
          <a:endParaRPr lang="fr-FR"/>
        </a:p>
      </dgm:t>
    </dgm:pt>
    <dgm:pt modelId="{66EE460A-A5D3-4EA5-8B71-7332E856CB61}">
      <dgm:prSet phldrT="[Texte]"/>
      <dgm:spPr/>
      <dgm:t>
        <a:bodyPr/>
        <a:lstStyle/>
        <a:p>
          <a:r>
            <a:rPr lang="fr-FR" dirty="0" smtClean="0"/>
            <a:t>Répartition des heures par CI</a:t>
          </a:r>
          <a:endParaRPr lang="fr-FR" dirty="0"/>
        </a:p>
      </dgm:t>
    </dgm:pt>
    <dgm:pt modelId="{F6443FE7-0F27-49E9-AD22-8103BB89B9CA}" type="parTrans" cxnId="{566A4381-2781-4D91-9B68-DC378521CAE1}">
      <dgm:prSet/>
      <dgm:spPr/>
      <dgm:t>
        <a:bodyPr/>
        <a:lstStyle/>
        <a:p>
          <a:endParaRPr lang="fr-FR"/>
        </a:p>
      </dgm:t>
    </dgm:pt>
    <dgm:pt modelId="{44486789-643F-4941-B9FA-58F70BF16D6A}" type="sibTrans" cxnId="{566A4381-2781-4D91-9B68-DC378521CAE1}">
      <dgm:prSet/>
      <dgm:spPr/>
      <dgm:t>
        <a:bodyPr/>
        <a:lstStyle/>
        <a:p>
          <a:endParaRPr lang="fr-FR"/>
        </a:p>
      </dgm:t>
    </dgm:pt>
    <dgm:pt modelId="{ABF0C982-5331-4062-B211-43C3DF89162E}">
      <dgm:prSet phldrT="[Texte]"/>
      <dgm:spPr/>
      <dgm:t>
        <a:bodyPr/>
        <a:lstStyle/>
        <a:p>
          <a:r>
            <a:rPr lang="fr-FR" dirty="0" smtClean="0"/>
            <a:t>Calcul des horaires par CI</a:t>
          </a:r>
          <a:endParaRPr lang="fr-FR" dirty="0"/>
        </a:p>
      </dgm:t>
    </dgm:pt>
    <dgm:pt modelId="{5A821D29-BA34-4ECA-92B2-D0CE38B3510C}" type="parTrans" cxnId="{3CAEA7FB-A075-466E-AF51-CF61A8DA62F5}">
      <dgm:prSet/>
      <dgm:spPr/>
      <dgm:t>
        <a:bodyPr/>
        <a:lstStyle/>
        <a:p>
          <a:endParaRPr lang="fr-FR"/>
        </a:p>
      </dgm:t>
    </dgm:pt>
    <dgm:pt modelId="{14EABB7B-6A28-4C63-98CF-B4CE14BF0AD1}" type="sibTrans" cxnId="{3CAEA7FB-A075-466E-AF51-CF61A8DA62F5}">
      <dgm:prSet/>
      <dgm:spPr/>
      <dgm:t>
        <a:bodyPr/>
        <a:lstStyle/>
        <a:p>
          <a:endParaRPr lang="fr-FR"/>
        </a:p>
      </dgm:t>
    </dgm:pt>
    <dgm:pt modelId="{73B0104E-06DC-44D6-9BCE-15162955490A}">
      <dgm:prSet phldrT="[Texte]"/>
      <dgm:spPr/>
      <dgm:t>
        <a:bodyPr/>
        <a:lstStyle/>
        <a:p>
          <a:r>
            <a:rPr lang="fr-FR" dirty="0" smtClean="0"/>
            <a:t>Equilibrage horaire programme et CI</a:t>
          </a:r>
          <a:endParaRPr lang="fr-FR" dirty="0"/>
        </a:p>
      </dgm:t>
    </dgm:pt>
    <dgm:pt modelId="{8B78E18F-0866-4B8E-9EC5-E95DC434E3A9}" type="parTrans" cxnId="{CDBC7396-8242-433D-9B72-D2217CB59AD2}">
      <dgm:prSet/>
      <dgm:spPr/>
      <dgm:t>
        <a:bodyPr/>
        <a:lstStyle/>
        <a:p>
          <a:endParaRPr lang="fr-FR"/>
        </a:p>
      </dgm:t>
    </dgm:pt>
    <dgm:pt modelId="{BFAB09AD-F8F8-45E6-A066-904DBC431967}" type="sibTrans" cxnId="{CDBC7396-8242-433D-9B72-D2217CB59AD2}">
      <dgm:prSet/>
      <dgm:spPr/>
      <dgm:t>
        <a:bodyPr/>
        <a:lstStyle/>
        <a:p>
          <a:endParaRPr lang="fr-FR"/>
        </a:p>
      </dgm:t>
    </dgm:pt>
    <dgm:pt modelId="{5CFA3B70-5F14-48B4-87AC-DFA3FC616102}" type="pres">
      <dgm:prSet presAssocID="{6DC5B6B2-36B8-489F-890E-3C4760FC11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BEABA67-4427-4583-AFC1-7A6992D2FFC4}" type="pres">
      <dgm:prSet presAssocID="{D2A013AC-8D56-4451-84BD-A855EE8D485F}" presName="dummy" presStyleCnt="0"/>
      <dgm:spPr/>
    </dgm:pt>
    <dgm:pt modelId="{E2122281-521F-4FDA-A096-73ADDF3FFEED}" type="pres">
      <dgm:prSet presAssocID="{D2A013AC-8D56-4451-84BD-A855EE8D48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BB14F1-6C71-497B-A904-8E2493D4924C}" type="pres">
      <dgm:prSet presAssocID="{1AE1A5C7-DF0F-4200-A113-5A82AFC6D9AB}" presName="sibTrans" presStyleLbl="node1" presStyleIdx="0" presStyleCnt="5"/>
      <dgm:spPr/>
      <dgm:t>
        <a:bodyPr/>
        <a:lstStyle/>
        <a:p>
          <a:endParaRPr lang="fr-FR"/>
        </a:p>
      </dgm:t>
    </dgm:pt>
    <dgm:pt modelId="{FA5A36FC-148D-43AF-9B6B-99C5BA9FEA4F}" type="pres">
      <dgm:prSet presAssocID="{BE734DEB-855D-4225-AA08-7261CF2E0314}" presName="dummy" presStyleCnt="0"/>
      <dgm:spPr/>
    </dgm:pt>
    <dgm:pt modelId="{BA839D66-63E5-40BA-A5E9-8D382534C202}" type="pres">
      <dgm:prSet presAssocID="{BE734DEB-855D-4225-AA08-7261CF2E031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35957D-01BF-4C6C-AB8C-1E7787C29817}" type="pres">
      <dgm:prSet presAssocID="{4C85722C-22F8-446E-BB18-A941F31FF07C}" presName="sibTrans" presStyleLbl="node1" presStyleIdx="1" presStyleCnt="5"/>
      <dgm:spPr/>
      <dgm:t>
        <a:bodyPr/>
        <a:lstStyle/>
        <a:p>
          <a:endParaRPr lang="fr-FR"/>
        </a:p>
      </dgm:t>
    </dgm:pt>
    <dgm:pt modelId="{E0B88F30-2F1A-470C-993C-E3AC8739A22B}" type="pres">
      <dgm:prSet presAssocID="{66EE460A-A5D3-4EA5-8B71-7332E856CB61}" presName="dummy" presStyleCnt="0"/>
      <dgm:spPr/>
    </dgm:pt>
    <dgm:pt modelId="{780A8FDC-E62B-4509-85B9-BDB5E7B73764}" type="pres">
      <dgm:prSet presAssocID="{66EE460A-A5D3-4EA5-8B71-7332E856CB6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3BBB1B-7D1A-4D7B-A082-A746C1CA6E94}" type="pres">
      <dgm:prSet presAssocID="{44486789-643F-4941-B9FA-58F70BF16D6A}" presName="sibTrans" presStyleLbl="node1" presStyleIdx="2" presStyleCnt="5"/>
      <dgm:spPr/>
      <dgm:t>
        <a:bodyPr/>
        <a:lstStyle/>
        <a:p>
          <a:endParaRPr lang="fr-FR"/>
        </a:p>
      </dgm:t>
    </dgm:pt>
    <dgm:pt modelId="{0BC47110-EA5F-4281-9EC2-43092F90DE98}" type="pres">
      <dgm:prSet presAssocID="{ABF0C982-5331-4062-B211-43C3DF89162E}" presName="dummy" presStyleCnt="0"/>
      <dgm:spPr/>
    </dgm:pt>
    <dgm:pt modelId="{2F51CB41-B905-4DCB-8702-4521CD7E2C68}" type="pres">
      <dgm:prSet presAssocID="{ABF0C982-5331-4062-B211-43C3DF89162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07B3AC-4086-47C5-9580-EA3C43872DFD}" type="pres">
      <dgm:prSet presAssocID="{14EABB7B-6A28-4C63-98CF-B4CE14BF0AD1}" presName="sibTrans" presStyleLbl="node1" presStyleIdx="3" presStyleCnt="5"/>
      <dgm:spPr/>
      <dgm:t>
        <a:bodyPr/>
        <a:lstStyle/>
        <a:p>
          <a:endParaRPr lang="fr-FR"/>
        </a:p>
      </dgm:t>
    </dgm:pt>
    <dgm:pt modelId="{C71327BE-D8EA-404F-8FB9-8B57B8D383EE}" type="pres">
      <dgm:prSet presAssocID="{73B0104E-06DC-44D6-9BCE-15162955490A}" presName="dummy" presStyleCnt="0"/>
      <dgm:spPr/>
    </dgm:pt>
    <dgm:pt modelId="{401AF62B-567D-4131-9CE6-414B8E9B8008}" type="pres">
      <dgm:prSet presAssocID="{73B0104E-06DC-44D6-9BCE-15162955490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772839-230A-4060-A549-301874DF24F2}" type="pres">
      <dgm:prSet presAssocID="{BFAB09AD-F8F8-45E6-A066-904DBC431967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3CAEA7FB-A075-466E-AF51-CF61A8DA62F5}" srcId="{6DC5B6B2-36B8-489F-890E-3C4760FC114C}" destId="{ABF0C982-5331-4062-B211-43C3DF89162E}" srcOrd="3" destOrd="0" parTransId="{5A821D29-BA34-4ECA-92B2-D0CE38B3510C}" sibTransId="{14EABB7B-6A28-4C63-98CF-B4CE14BF0AD1}"/>
    <dgm:cxn modelId="{30F47B04-096B-4EF4-9664-8FB5F2A66F18}" type="presOf" srcId="{73B0104E-06DC-44D6-9BCE-15162955490A}" destId="{401AF62B-567D-4131-9CE6-414B8E9B8008}" srcOrd="0" destOrd="0" presId="urn:microsoft.com/office/officeart/2005/8/layout/cycle1"/>
    <dgm:cxn modelId="{BBDD2B66-8CAB-4D82-AF7A-11A442EB4A49}" type="presOf" srcId="{6DC5B6B2-36B8-489F-890E-3C4760FC114C}" destId="{5CFA3B70-5F14-48B4-87AC-DFA3FC616102}" srcOrd="0" destOrd="0" presId="urn:microsoft.com/office/officeart/2005/8/layout/cycle1"/>
    <dgm:cxn modelId="{DDE90780-24CB-4EED-A580-8D56463C3F1D}" type="presOf" srcId="{44486789-643F-4941-B9FA-58F70BF16D6A}" destId="{C53BBB1B-7D1A-4D7B-A082-A746C1CA6E94}" srcOrd="0" destOrd="0" presId="urn:microsoft.com/office/officeart/2005/8/layout/cycle1"/>
    <dgm:cxn modelId="{96160B46-5D01-4CF2-A290-DB189B4B7B7F}" srcId="{6DC5B6B2-36B8-489F-890E-3C4760FC114C}" destId="{D2A013AC-8D56-4451-84BD-A855EE8D485F}" srcOrd="0" destOrd="0" parTransId="{D274560E-9880-4773-A445-5FEB3A7A0628}" sibTransId="{1AE1A5C7-DF0F-4200-A113-5A82AFC6D9AB}"/>
    <dgm:cxn modelId="{6B4C41DF-6BA9-4847-9EB2-17A23524AC0D}" type="presOf" srcId="{4C85722C-22F8-446E-BB18-A941F31FF07C}" destId="{8C35957D-01BF-4C6C-AB8C-1E7787C29817}" srcOrd="0" destOrd="0" presId="urn:microsoft.com/office/officeart/2005/8/layout/cycle1"/>
    <dgm:cxn modelId="{184CBA93-9DE7-4B7E-89B3-9E8D6854FB1E}" type="presOf" srcId="{66EE460A-A5D3-4EA5-8B71-7332E856CB61}" destId="{780A8FDC-E62B-4509-85B9-BDB5E7B73764}" srcOrd="0" destOrd="0" presId="urn:microsoft.com/office/officeart/2005/8/layout/cycle1"/>
    <dgm:cxn modelId="{434689CE-F340-40AB-B6C6-6F66C39491F6}" type="presOf" srcId="{D2A013AC-8D56-4451-84BD-A855EE8D485F}" destId="{E2122281-521F-4FDA-A096-73ADDF3FFEED}" srcOrd="0" destOrd="0" presId="urn:microsoft.com/office/officeart/2005/8/layout/cycle1"/>
    <dgm:cxn modelId="{CDBC7396-8242-433D-9B72-D2217CB59AD2}" srcId="{6DC5B6B2-36B8-489F-890E-3C4760FC114C}" destId="{73B0104E-06DC-44D6-9BCE-15162955490A}" srcOrd="4" destOrd="0" parTransId="{8B78E18F-0866-4B8E-9EC5-E95DC434E3A9}" sibTransId="{BFAB09AD-F8F8-45E6-A066-904DBC431967}"/>
    <dgm:cxn modelId="{7B11BD4A-3C3C-43AD-AC8C-E18F6C5C5FD8}" type="presOf" srcId="{BFAB09AD-F8F8-45E6-A066-904DBC431967}" destId="{FB772839-230A-4060-A549-301874DF24F2}" srcOrd="0" destOrd="0" presId="urn:microsoft.com/office/officeart/2005/8/layout/cycle1"/>
    <dgm:cxn modelId="{065F6D2A-F941-491A-A519-0A8BCD20B6BD}" srcId="{6DC5B6B2-36B8-489F-890E-3C4760FC114C}" destId="{BE734DEB-855D-4225-AA08-7261CF2E0314}" srcOrd="1" destOrd="0" parTransId="{DE376D58-F98A-4B78-A721-06CAF91A5AF8}" sibTransId="{4C85722C-22F8-446E-BB18-A941F31FF07C}"/>
    <dgm:cxn modelId="{566A4381-2781-4D91-9B68-DC378521CAE1}" srcId="{6DC5B6B2-36B8-489F-890E-3C4760FC114C}" destId="{66EE460A-A5D3-4EA5-8B71-7332E856CB61}" srcOrd="2" destOrd="0" parTransId="{F6443FE7-0F27-49E9-AD22-8103BB89B9CA}" sibTransId="{44486789-643F-4941-B9FA-58F70BF16D6A}"/>
    <dgm:cxn modelId="{C94B0008-923D-4136-9098-0E53529BC054}" type="presOf" srcId="{14EABB7B-6A28-4C63-98CF-B4CE14BF0AD1}" destId="{3607B3AC-4086-47C5-9580-EA3C43872DFD}" srcOrd="0" destOrd="0" presId="urn:microsoft.com/office/officeart/2005/8/layout/cycle1"/>
    <dgm:cxn modelId="{13DEBB11-6E89-4154-BCF6-09F576E67C8C}" type="presOf" srcId="{ABF0C982-5331-4062-B211-43C3DF89162E}" destId="{2F51CB41-B905-4DCB-8702-4521CD7E2C68}" srcOrd="0" destOrd="0" presId="urn:microsoft.com/office/officeart/2005/8/layout/cycle1"/>
    <dgm:cxn modelId="{3B528391-F4D9-4369-89E2-7E0F613B47B9}" type="presOf" srcId="{BE734DEB-855D-4225-AA08-7261CF2E0314}" destId="{BA839D66-63E5-40BA-A5E9-8D382534C202}" srcOrd="0" destOrd="0" presId="urn:microsoft.com/office/officeart/2005/8/layout/cycle1"/>
    <dgm:cxn modelId="{514547FE-552B-40D5-B7B7-670D923C35D4}" type="presOf" srcId="{1AE1A5C7-DF0F-4200-A113-5A82AFC6D9AB}" destId="{8CBB14F1-6C71-497B-A904-8E2493D4924C}" srcOrd="0" destOrd="0" presId="urn:microsoft.com/office/officeart/2005/8/layout/cycle1"/>
    <dgm:cxn modelId="{00780FFD-8A02-4A21-BA62-7738D15F3A04}" type="presParOf" srcId="{5CFA3B70-5F14-48B4-87AC-DFA3FC616102}" destId="{3BEABA67-4427-4583-AFC1-7A6992D2FFC4}" srcOrd="0" destOrd="0" presId="urn:microsoft.com/office/officeart/2005/8/layout/cycle1"/>
    <dgm:cxn modelId="{BB999D0A-C727-49B4-AC35-9047D204D516}" type="presParOf" srcId="{5CFA3B70-5F14-48B4-87AC-DFA3FC616102}" destId="{E2122281-521F-4FDA-A096-73ADDF3FFEED}" srcOrd="1" destOrd="0" presId="urn:microsoft.com/office/officeart/2005/8/layout/cycle1"/>
    <dgm:cxn modelId="{8CA63739-6F12-4F9C-A4F3-24F9FABD1C75}" type="presParOf" srcId="{5CFA3B70-5F14-48B4-87AC-DFA3FC616102}" destId="{8CBB14F1-6C71-497B-A904-8E2493D4924C}" srcOrd="2" destOrd="0" presId="urn:microsoft.com/office/officeart/2005/8/layout/cycle1"/>
    <dgm:cxn modelId="{DDA23067-52F4-4690-AE52-CB224E44EB9B}" type="presParOf" srcId="{5CFA3B70-5F14-48B4-87AC-DFA3FC616102}" destId="{FA5A36FC-148D-43AF-9B6B-99C5BA9FEA4F}" srcOrd="3" destOrd="0" presId="urn:microsoft.com/office/officeart/2005/8/layout/cycle1"/>
    <dgm:cxn modelId="{DE96ED3A-62E5-4196-B3D8-D3E341AEE3BB}" type="presParOf" srcId="{5CFA3B70-5F14-48B4-87AC-DFA3FC616102}" destId="{BA839D66-63E5-40BA-A5E9-8D382534C202}" srcOrd="4" destOrd="0" presId="urn:microsoft.com/office/officeart/2005/8/layout/cycle1"/>
    <dgm:cxn modelId="{E677E003-BD6F-41C9-A722-1273D5296769}" type="presParOf" srcId="{5CFA3B70-5F14-48B4-87AC-DFA3FC616102}" destId="{8C35957D-01BF-4C6C-AB8C-1E7787C29817}" srcOrd="5" destOrd="0" presId="urn:microsoft.com/office/officeart/2005/8/layout/cycle1"/>
    <dgm:cxn modelId="{7D58C724-AF1B-46A4-ABBC-5B5B0CCC0337}" type="presParOf" srcId="{5CFA3B70-5F14-48B4-87AC-DFA3FC616102}" destId="{E0B88F30-2F1A-470C-993C-E3AC8739A22B}" srcOrd="6" destOrd="0" presId="urn:microsoft.com/office/officeart/2005/8/layout/cycle1"/>
    <dgm:cxn modelId="{60442047-3572-431B-857A-6A3DAE760550}" type="presParOf" srcId="{5CFA3B70-5F14-48B4-87AC-DFA3FC616102}" destId="{780A8FDC-E62B-4509-85B9-BDB5E7B73764}" srcOrd="7" destOrd="0" presId="urn:microsoft.com/office/officeart/2005/8/layout/cycle1"/>
    <dgm:cxn modelId="{313D06C8-4002-4CFE-ACBB-0C16B2CADD42}" type="presParOf" srcId="{5CFA3B70-5F14-48B4-87AC-DFA3FC616102}" destId="{C53BBB1B-7D1A-4D7B-A082-A746C1CA6E94}" srcOrd="8" destOrd="0" presId="urn:microsoft.com/office/officeart/2005/8/layout/cycle1"/>
    <dgm:cxn modelId="{B7A9DA3E-5426-4DFD-9B9D-B3B1EDD779B0}" type="presParOf" srcId="{5CFA3B70-5F14-48B4-87AC-DFA3FC616102}" destId="{0BC47110-EA5F-4281-9EC2-43092F90DE98}" srcOrd="9" destOrd="0" presId="urn:microsoft.com/office/officeart/2005/8/layout/cycle1"/>
    <dgm:cxn modelId="{E921C4AF-BF04-4B12-B514-7A52370D87E0}" type="presParOf" srcId="{5CFA3B70-5F14-48B4-87AC-DFA3FC616102}" destId="{2F51CB41-B905-4DCB-8702-4521CD7E2C68}" srcOrd="10" destOrd="0" presId="urn:microsoft.com/office/officeart/2005/8/layout/cycle1"/>
    <dgm:cxn modelId="{80580527-20A4-44BD-A4CD-3E6D14EF9EE9}" type="presParOf" srcId="{5CFA3B70-5F14-48B4-87AC-DFA3FC616102}" destId="{3607B3AC-4086-47C5-9580-EA3C43872DFD}" srcOrd="11" destOrd="0" presId="urn:microsoft.com/office/officeart/2005/8/layout/cycle1"/>
    <dgm:cxn modelId="{E00246E0-A493-4FAE-BF9C-FCD683C9F558}" type="presParOf" srcId="{5CFA3B70-5F14-48B4-87AC-DFA3FC616102}" destId="{C71327BE-D8EA-404F-8FB9-8B57B8D383EE}" srcOrd="12" destOrd="0" presId="urn:microsoft.com/office/officeart/2005/8/layout/cycle1"/>
    <dgm:cxn modelId="{8E0D3A3D-1252-4103-A05B-8AE1BCE9C0D3}" type="presParOf" srcId="{5CFA3B70-5F14-48B4-87AC-DFA3FC616102}" destId="{401AF62B-567D-4131-9CE6-414B8E9B8008}" srcOrd="13" destOrd="0" presId="urn:microsoft.com/office/officeart/2005/8/layout/cycle1"/>
    <dgm:cxn modelId="{65253D1C-B496-4C52-B6E7-5C1C9298ED9A}" type="presParOf" srcId="{5CFA3B70-5F14-48B4-87AC-DFA3FC616102}" destId="{FB772839-230A-4060-A549-301874DF24F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9748B0-7F85-4DE4-8D77-8DC2FF76146B}" type="doc">
      <dgm:prSet loTypeId="urn:microsoft.com/office/officeart/2005/8/layout/gear1" loCatId="cycle" qsTypeId="urn:microsoft.com/office/officeart/2005/8/quickstyle/3d4" qsCatId="3D" csTypeId="urn:microsoft.com/office/officeart/2005/8/colors/colorful1" csCatId="colorful" phldr="0"/>
      <dgm:spPr/>
    </dgm:pt>
    <dgm:pt modelId="{D6695F8F-B5F9-45DD-919D-E601EA780736}">
      <dgm:prSet phldrT="[Texte]" phldr="1"/>
      <dgm:spPr/>
      <dgm:t>
        <a:bodyPr/>
        <a:lstStyle/>
        <a:p>
          <a:endParaRPr lang="fr-FR"/>
        </a:p>
      </dgm:t>
    </dgm:pt>
    <dgm:pt modelId="{8CF692B3-D0AB-480C-8196-773D4F113FC5}" type="parTrans" cxnId="{8C730ED5-C623-478D-A9C0-5DC520332691}">
      <dgm:prSet/>
      <dgm:spPr/>
      <dgm:t>
        <a:bodyPr/>
        <a:lstStyle/>
        <a:p>
          <a:endParaRPr lang="fr-FR"/>
        </a:p>
      </dgm:t>
    </dgm:pt>
    <dgm:pt modelId="{2D0DE171-4D45-4B32-8339-B1ECB2A75A6C}" type="sibTrans" cxnId="{8C730ED5-C623-478D-A9C0-5DC520332691}">
      <dgm:prSet/>
      <dgm:spPr/>
      <dgm:t>
        <a:bodyPr/>
        <a:lstStyle/>
        <a:p>
          <a:endParaRPr lang="fr-FR"/>
        </a:p>
      </dgm:t>
    </dgm:pt>
    <dgm:pt modelId="{808176A6-26EF-471F-A188-D19ABEB25D1B}">
      <dgm:prSet phldrT="[Texte]" phldr="1"/>
      <dgm:spPr/>
      <dgm:t>
        <a:bodyPr/>
        <a:lstStyle/>
        <a:p>
          <a:endParaRPr lang="fr-FR"/>
        </a:p>
      </dgm:t>
    </dgm:pt>
    <dgm:pt modelId="{4F0E896B-3C10-4211-9AAC-79FCDD9E62FA}" type="parTrans" cxnId="{BF9D15E5-AEC8-4732-99EB-1B9AFDF25E46}">
      <dgm:prSet/>
      <dgm:spPr/>
      <dgm:t>
        <a:bodyPr/>
        <a:lstStyle/>
        <a:p>
          <a:endParaRPr lang="fr-FR"/>
        </a:p>
      </dgm:t>
    </dgm:pt>
    <dgm:pt modelId="{F4340492-ED35-40D7-A5BA-0FFC88E9E820}" type="sibTrans" cxnId="{BF9D15E5-AEC8-4732-99EB-1B9AFDF25E46}">
      <dgm:prSet/>
      <dgm:spPr/>
      <dgm:t>
        <a:bodyPr/>
        <a:lstStyle/>
        <a:p>
          <a:endParaRPr lang="fr-FR"/>
        </a:p>
      </dgm:t>
    </dgm:pt>
    <dgm:pt modelId="{5BD8C211-AB6B-4F2A-AACA-8ED48A9BE94E}">
      <dgm:prSet phldrT="[Texte]" phldr="1"/>
      <dgm:spPr/>
      <dgm:t>
        <a:bodyPr/>
        <a:lstStyle/>
        <a:p>
          <a:endParaRPr lang="fr-FR"/>
        </a:p>
      </dgm:t>
    </dgm:pt>
    <dgm:pt modelId="{419A1F4A-FD2D-493C-840B-B0834A1A8AE2}" type="parTrans" cxnId="{71861025-2EDC-4AA0-A88B-D59B4F88B40A}">
      <dgm:prSet/>
      <dgm:spPr/>
      <dgm:t>
        <a:bodyPr/>
        <a:lstStyle/>
        <a:p>
          <a:endParaRPr lang="fr-FR"/>
        </a:p>
      </dgm:t>
    </dgm:pt>
    <dgm:pt modelId="{C4D45D0A-AA57-484E-8E16-B8FA418C63E2}" type="sibTrans" cxnId="{71861025-2EDC-4AA0-A88B-D59B4F88B40A}">
      <dgm:prSet/>
      <dgm:spPr/>
      <dgm:t>
        <a:bodyPr/>
        <a:lstStyle/>
        <a:p>
          <a:endParaRPr lang="fr-FR"/>
        </a:p>
      </dgm:t>
    </dgm:pt>
    <dgm:pt modelId="{FFBD3216-71C9-4582-97F8-FBFBB51B1D44}" type="pres">
      <dgm:prSet presAssocID="{769748B0-7F85-4DE4-8D77-8DC2FF7614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7D24D5-E9FE-465A-8682-E2DB8132D67F}" type="pres">
      <dgm:prSet presAssocID="{D6695F8F-B5F9-45DD-919D-E601EA78073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6ABDA-E272-4415-901F-DC7F685D3A13}" type="pres">
      <dgm:prSet presAssocID="{D6695F8F-B5F9-45DD-919D-E601EA780736}" presName="gear1srcNode" presStyleLbl="node1" presStyleIdx="0" presStyleCnt="3"/>
      <dgm:spPr/>
      <dgm:t>
        <a:bodyPr/>
        <a:lstStyle/>
        <a:p>
          <a:endParaRPr lang="fr-FR"/>
        </a:p>
      </dgm:t>
    </dgm:pt>
    <dgm:pt modelId="{2EE9D4C4-ADE4-40AA-B67F-CF900A98A66C}" type="pres">
      <dgm:prSet presAssocID="{D6695F8F-B5F9-45DD-919D-E601EA780736}" presName="gear1dstNode" presStyleLbl="node1" presStyleIdx="0" presStyleCnt="3"/>
      <dgm:spPr/>
      <dgm:t>
        <a:bodyPr/>
        <a:lstStyle/>
        <a:p>
          <a:endParaRPr lang="fr-FR"/>
        </a:p>
      </dgm:t>
    </dgm:pt>
    <dgm:pt modelId="{740B4C9E-4B73-4DB6-ACDE-54A50F7F2897}" type="pres">
      <dgm:prSet presAssocID="{808176A6-26EF-471F-A188-D19ABEB25D1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19FE7A-CFC3-4856-88EE-F2F106B22B86}" type="pres">
      <dgm:prSet presAssocID="{808176A6-26EF-471F-A188-D19ABEB25D1B}" presName="gear2srcNode" presStyleLbl="node1" presStyleIdx="1" presStyleCnt="3"/>
      <dgm:spPr/>
      <dgm:t>
        <a:bodyPr/>
        <a:lstStyle/>
        <a:p>
          <a:endParaRPr lang="fr-FR"/>
        </a:p>
      </dgm:t>
    </dgm:pt>
    <dgm:pt modelId="{45EA83D3-1672-4B5A-8D50-5A62C8B64A0A}" type="pres">
      <dgm:prSet presAssocID="{808176A6-26EF-471F-A188-D19ABEB25D1B}" presName="gear2dstNode" presStyleLbl="node1" presStyleIdx="1" presStyleCnt="3"/>
      <dgm:spPr/>
      <dgm:t>
        <a:bodyPr/>
        <a:lstStyle/>
        <a:p>
          <a:endParaRPr lang="fr-FR"/>
        </a:p>
      </dgm:t>
    </dgm:pt>
    <dgm:pt modelId="{CEAB5C6F-63C3-4567-8A68-AED3F2CE96BD}" type="pres">
      <dgm:prSet presAssocID="{5BD8C211-AB6B-4F2A-AACA-8ED48A9BE94E}" presName="gear3" presStyleLbl="node1" presStyleIdx="2" presStyleCnt="3"/>
      <dgm:spPr/>
      <dgm:t>
        <a:bodyPr/>
        <a:lstStyle/>
        <a:p>
          <a:endParaRPr lang="fr-FR"/>
        </a:p>
      </dgm:t>
    </dgm:pt>
    <dgm:pt modelId="{6E30B330-CF51-4BAE-B863-BDC762AF5395}" type="pres">
      <dgm:prSet presAssocID="{5BD8C211-AB6B-4F2A-AACA-8ED48A9BE9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3092E6-8181-400F-B2F9-B6E65E2C8CA9}" type="pres">
      <dgm:prSet presAssocID="{5BD8C211-AB6B-4F2A-AACA-8ED48A9BE94E}" presName="gear3srcNode" presStyleLbl="node1" presStyleIdx="2" presStyleCnt="3"/>
      <dgm:spPr/>
      <dgm:t>
        <a:bodyPr/>
        <a:lstStyle/>
        <a:p>
          <a:endParaRPr lang="fr-FR"/>
        </a:p>
      </dgm:t>
    </dgm:pt>
    <dgm:pt modelId="{96B0DBF7-BC49-487D-BE1D-86BB8AFF569B}" type="pres">
      <dgm:prSet presAssocID="{5BD8C211-AB6B-4F2A-AACA-8ED48A9BE94E}" presName="gear3dstNode" presStyleLbl="node1" presStyleIdx="2" presStyleCnt="3"/>
      <dgm:spPr/>
      <dgm:t>
        <a:bodyPr/>
        <a:lstStyle/>
        <a:p>
          <a:endParaRPr lang="fr-FR"/>
        </a:p>
      </dgm:t>
    </dgm:pt>
    <dgm:pt modelId="{D05BE93F-A05B-4CF3-8CD6-E737E70E48A4}" type="pres">
      <dgm:prSet presAssocID="{2D0DE171-4D45-4B32-8339-B1ECB2A75A6C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57B18592-90AF-41B2-97D0-6C6290FD01F2}" type="pres">
      <dgm:prSet presAssocID="{F4340492-ED35-40D7-A5BA-0FFC88E9E820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A67F0DC7-0A05-4657-8EA8-0AF4BA0B09F5}" type="pres">
      <dgm:prSet presAssocID="{C4D45D0A-AA57-484E-8E16-B8FA418C63E2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1DD5A6E4-1636-4FEF-9654-35E88A491384}" type="presOf" srcId="{808176A6-26EF-471F-A188-D19ABEB25D1B}" destId="{4A19FE7A-CFC3-4856-88EE-F2F106B22B86}" srcOrd="1" destOrd="0" presId="urn:microsoft.com/office/officeart/2005/8/layout/gear1"/>
    <dgm:cxn modelId="{C3324C39-11B8-44E0-86BE-16ADECFD6A6A}" type="presOf" srcId="{D6695F8F-B5F9-45DD-919D-E601EA780736}" destId="{F27D24D5-E9FE-465A-8682-E2DB8132D67F}" srcOrd="0" destOrd="0" presId="urn:microsoft.com/office/officeart/2005/8/layout/gear1"/>
    <dgm:cxn modelId="{23C0CCE8-9EFD-458D-992A-4E4A61BC3848}" type="presOf" srcId="{D6695F8F-B5F9-45DD-919D-E601EA780736}" destId="{2EE9D4C4-ADE4-40AA-B67F-CF900A98A66C}" srcOrd="2" destOrd="0" presId="urn:microsoft.com/office/officeart/2005/8/layout/gear1"/>
    <dgm:cxn modelId="{5C9ED647-BDEA-49A8-9880-2A0FF47EDF31}" type="presOf" srcId="{808176A6-26EF-471F-A188-D19ABEB25D1B}" destId="{45EA83D3-1672-4B5A-8D50-5A62C8B64A0A}" srcOrd="2" destOrd="0" presId="urn:microsoft.com/office/officeart/2005/8/layout/gear1"/>
    <dgm:cxn modelId="{E2585689-AABE-4B0F-982A-F08A6583D5C2}" type="presOf" srcId="{769748B0-7F85-4DE4-8D77-8DC2FF76146B}" destId="{FFBD3216-71C9-4582-97F8-FBFBB51B1D44}" srcOrd="0" destOrd="0" presId="urn:microsoft.com/office/officeart/2005/8/layout/gear1"/>
    <dgm:cxn modelId="{BF9D15E5-AEC8-4732-99EB-1B9AFDF25E46}" srcId="{769748B0-7F85-4DE4-8D77-8DC2FF76146B}" destId="{808176A6-26EF-471F-A188-D19ABEB25D1B}" srcOrd="1" destOrd="0" parTransId="{4F0E896B-3C10-4211-9AAC-79FCDD9E62FA}" sibTransId="{F4340492-ED35-40D7-A5BA-0FFC88E9E820}"/>
    <dgm:cxn modelId="{0C9A9A44-C28E-4C9C-9B7F-89C62E5B2A7E}" type="presOf" srcId="{5BD8C211-AB6B-4F2A-AACA-8ED48A9BE94E}" destId="{6E30B330-CF51-4BAE-B863-BDC762AF5395}" srcOrd="1" destOrd="0" presId="urn:microsoft.com/office/officeart/2005/8/layout/gear1"/>
    <dgm:cxn modelId="{71861025-2EDC-4AA0-A88B-D59B4F88B40A}" srcId="{769748B0-7F85-4DE4-8D77-8DC2FF76146B}" destId="{5BD8C211-AB6B-4F2A-AACA-8ED48A9BE94E}" srcOrd="2" destOrd="0" parTransId="{419A1F4A-FD2D-493C-840B-B0834A1A8AE2}" sibTransId="{C4D45D0A-AA57-484E-8E16-B8FA418C63E2}"/>
    <dgm:cxn modelId="{6EE7110F-7576-4538-B06A-17230E502539}" type="presOf" srcId="{F4340492-ED35-40D7-A5BA-0FFC88E9E820}" destId="{57B18592-90AF-41B2-97D0-6C6290FD01F2}" srcOrd="0" destOrd="0" presId="urn:microsoft.com/office/officeart/2005/8/layout/gear1"/>
    <dgm:cxn modelId="{3DEDC687-0CC9-464C-9039-2CE48F523D6A}" type="presOf" srcId="{5BD8C211-AB6B-4F2A-AACA-8ED48A9BE94E}" destId="{CEAB5C6F-63C3-4567-8A68-AED3F2CE96BD}" srcOrd="0" destOrd="0" presId="urn:microsoft.com/office/officeart/2005/8/layout/gear1"/>
    <dgm:cxn modelId="{D1BE0631-7482-4885-A0E7-2F5BB4DFF52F}" type="presOf" srcId="{D6695F8F-B5F9-45DD-919D-E601EA780736}" destId="{3A56ABDA-E272-4415-901F-DC7F685D3A13}" srcOrd="1" destOrd="0" presId="urn:microsoft.com/office/officeart/2005/8/layout/gear1"/>
    <dgm:cxn modelId="{9104CE26-B130-4CCC-A5ED-68A5442263AE}" type="presOf" srcId="{C4D45D0A-AA57-484E-8E16-B8FA418C63E2}" destId="{A67F0DC7-0A05-4657-8EA8-0AF4BA0B09F5}" srcOrd="0" destOrd="0" presId="urn:microsoft.com/office/officeart/2005/8/layout/gear1"/>
    <dgm:cxn modelId="{DF39E875-28EF-4C90-BD6E-A8CEDF6FC09F}" type="presOf" srcId="{5BD8C211-AB6B-4F2A-AACA-8ED48A9BE94E}" destId="{283092E6-8181-400F-B2F9-B6E65E2C8CA9}" srcOrd="2" destOrd="0" presId="urn:microsoft.com/office/officeart/2005/8/layout/gear1"/>
    <dgm:cxn modelId="{17FFD941-7B1D-4E8D-8D8C-BBA2CD35D04B}" type="presOf" srcId="{2D0DE171-4D45-4B32-8339-B1ECB2A75A6C}" destId="{D05BE93F-A05B-4CF3-8CD6-E737E70E48A4}" srcOrd="0" destOrd="0" presId="urn:microsoft.com/office/officeart/2005/8/layout/gear1"/>
    <dgm:cxn modelId="{E5AF818A-FE10-4A67-94AD-4DDD6A73D687}" type="presOf" srcId="{5BD8C211-AB6B-4F2A-AACA-8ED48A9BE94E}" destId="{96B0DBF7-BC49-487D-BE1D-86BB8AFF569B}" srcOrd="3" destOrd="0" presId="urn:microsoft.com/office/officeart/2005/8/layout/gear1"/>
    <dgm:cxn modelId="{8DC885A1-5913-458F-B711-35846A58354F}" type="presOf" srcId="{808176A6-26EF-471F-A188-D19ABEB25D1B}" destId="{740B4C9E-4B73-4DB6-ACDE-54A50F7F2897}" srcOrd="0" destOrd="0" presId="urn:microsoft.com/office/officeart/2005/8/layout/gear1"/>
    <dgm:cxn modelId="{8C730ED5-C623-478D-A9C0-5DC520332691}" srcId="{769748B0-7F85-4DE4-8D77-8DC2FF76146B}" destId="{D6695F8F-B5F9-45DD-919D-E601EA780736}" srcOrd="0" destOrd="0" parTransId="{8CF692B3-D0AB-480C-8196-773D4F113FC5}" sibTransId="{2D0DE171-4D45-4B32-8339-B1ECB2A75A6C}"/>
    <dgm:cxn modelId="{E5E1EA59-67C5-46B1-9BC3-819D6066AA36}" type="presParOf" srcId="{FFBD3216-71C9-4582-97F8-FBFBB51B1D44}" destId="{F27D24D5-E9FE-465A-8682-E2DB8132D67F}" srcOrd="0" destOrd="0" presId="urn:microsoft.com/office/officeart/2005/8/layout/gear1"/>
    <dgm:cxn modelId="{FD844F11-E0B3-441A-8284-65628E486BBF}" type="presParOf" srcId="{FFBD3216-71C9-4582-97F8-FBFBB51B1D44}" destId="{3A56ABDA-E272-4415-901F-DC7F685D3A13}" srcOrd="1" destOrd="0" presId="urn:microsoft.com/office/officeart/2005/8/layout/gear1"/>
    <dgm:cxn modelId="{A37E6B41-DB72-47A0-AD24-AD3B7518B573}" type="presParOf" srcId="{FFBD3216-71C9-4582-97F8-FBFBB51B1D44}" destId="{2EE9D4C4-ADE4-40AA-B67F-CF900A98A66C}" srcOrd="2" destOrd="0" presId="urn:microsoft.com/office/officeart/2005/8/layout/gear1"/>
    <dgm:cxn modelId="{47B931BC-4C7A-4AF8-A487-F95A0BC7C0E6}" type="presParOf" srcId="{FFBD3216-71C9-4582-97F8-FBFBB51B1D44}" destId="{740B4C9E-4B73-4DB6-ACDE-54A50F7F2897}" srcOrd="3" destOrd="0" presId="urn:microsoft.com/office/officeart/2005/8/layout/gear1"/>
    <dgm:cxn modelId="{6C1728C1-C1B9-482D-8F9D-3E8128CD599B}" type="presParOf" srcId="{FFBD3216-71C9-4582-97F8-FBFBB51B1D44}" destId="{4A19FE7A-CFC3-4856-88EE-F2F106B22B86}" srcOrd="4" destOrd="0" presId="urn:microsoft.com/office/officeart/2005/8/layout/gear1"/>
    <dgm:cxn modelId="{AE336A59-0F8A-41BC-AEAF-7B97EA9C2D6E}" type="presParOf" srcId="{FFBD3216-71C9-4582-97F8-FBFBB51B1D44}" destId="{45EA83D3-1672-4B5A-8D50-5A62C8B64A0A}" srcOrd="5" destOrd="0" presId="urn:microsoft.com/office/officeart/2005/8/layout/gear1"/>
    <dgm:cxn modelId="{124973E9-C2F0-46FF-8347-112E73D683C3}" type="presParOf" srcId="{FFBD3216-71C9-4582-97F8-FBFBB51B1D44}" destId="{CEAB5C6F-63C3-4567-8A68-AED3F2CE96BD}" srcOrd="6" destOrd="0" presId="urn:microsoft.com/office/officeart/2005/8/layout/gear1"/>
    <dgm:cxn modelId="{5F6269F9-CA31-4CD8-A233-8AAA061CF51E}" type="presParOf" srcId="{FFBD3216-71C9-4582-97F8-FBFBB51B1D44}" destId="{6E30B330-CF51-4BAE-B863-BDC762AF5395}" srcOrd="7" destOrd="0" presId="urn:microsoft.com/office/officeart/2005/8/layout/gear1"/>
    <dgm:cxn modelId="{FDC26675-766F-4BEE-8797-E4F8DDD1C826}" type="presParOf" srcId="{FFBD3216-71C9-4582-97F8-FBFBB51B1D44}" destId="{283092E6-8181-400F-B2F9-B6E65E2C8CA9}" srcOrd="8" destOrd="0" presId="urn:microsoft.com/office/officeart/2005/8/layout/gear1"/>
    <dgm:cxn modelId="{3982792C-6666-4773-91FE-4180A0F0F886}" type="presParOf" srcId="{FFBD3216-71C9-4582-97F8-FBFBB51B1D44}" destId="{96B0DBF7-BC49-487D-BE1D-86BB8AFF569B}" srcOrd="9" destOrd="0" presId="urn:microsoft.com/office/officeart/2005/8/layout/gear1"/>
    <dgm:cxn modelId="{E0964CD3-F63B-47BF-A8C7-D8D07C5C6A0E}" type="presParOf" srcId="{FFBD3216-71C9-4582-97F8-FBFBB51B1D44}" destId="{D05BE93F-A05B-4CF3-8CD6-E737E70E48A4}" srcOrd="10" destOrd="0" presId="urn:microsoft.com/office/officeart/2005/8/layout/gear1"/>
    <dgm:cxn modelId="{3E8DEA79-1657-4B6E-AE8F-A1F2086E7DC5}" type="presParOf" srcId="{FFBD3216-71C9-4582-97F8-FBFBB51B1D44}" destId="{57B18592-90AF-41B2-97D0-6C6290FD01F2}" srcOrd="11" destOrd="0" presId="urn:microsoft.com/office/officeart/2005/8/layout/gear1"/>
    <dgm:cxn modelId="{839D9992-9E3A-448D-97AD-D4820D696AA3}" type="presParOf" srcId="{FFBD3216-71C9-4582-97F8-FBFBB51B1D44}" destId="{A67F0DC7-0A05-4657-8EA8-0AF4BA0B09F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193F1-43F8-4396-9B7F-B832E06B0003}">
      <dsp:nvSpPr>
        <dsp:cNvPr id="0" name=""/>
        <dsp:cNvSpPr/>
      </dsp:nvSpPr>
      <dsp:spPr>
        <a:xfrm>
          <a:off x="121102" y="0"/>
          <a:ext cx="614869" cy="61486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Etude de dossier</a:t>
          </a:r>
          <a:endParaRPr lang="fr-FR" sz="700" kern="1200" dirty="0"/>
        </a:p>
      </dsp:txBody>
      <dsp:txXfrm>
        <a:off x="211147" y="90044"/>
        <a:ext cx="434779" cy="434772"/>
      </dsp:txXfrm>
    </dsp:sp>
    <dsp:sp modelId="{5B1D8E45-05AA-4029-B743-0E49508883A9}">
      <dsp:nvSpPr>
        <dsp:cNvPr id="0" name=""/>
        <dsp:cNvSpPr/>
      </dsp:nvSpPr>
      <dsp:spPr>
        <a:xfrm>
          <a:off x="461456" y="410078"/>
          <a:ext cx="614869" cy="61486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Projet</a:t>
          </a:r>
          <a:endParaRPr lang="fr-FR" sz="700" kern="1200" dirty="0"/>
        </a:p>
      </dsp:txBody>
      <dsp:txXfrm>
        <a:off x="551501" y="500122"/>
        <a:ext cx="434779" cy="434772"/>
      </dsp:txXfrm>
    </dsp:sp>
    <dsp:sp modelId="{610F1FF0-BDF9-432D-97CF-A9DE89CE399D}">
      <dsp:nvSpPr>
        <dsp:cNvPr id="0" name=""/>
        <dsp:cNvSpPr/>
      </dsp:nvSpPr>
      <dsp:spPr>
        <a:xfrm>
          <a:off x="777561" y="0"/>
          <a:ext cx="614869" cy="61486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Activités pratiques</a:t>
          </a:r>
          <a:endParaRPr lang="fr-FR" sz="700" kern="1200" dirty="0"/>
        </a:p>
      </dsp:txBody>
      <dsp:txXfrm>
        <a:off x="867606" y="90044"/>
        <a:ext cx="434779" cy="434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21A94-F9A3-0A4E-87C2-7B072EF8A208}">
      <dsp:nvSpPr>
        <dsp:cNvPr id="0" name=""/>
        <dsp:cNvSpPr/>
      </dsp:nvSpPr>
      <dsp:spPr>
        <a:xfrm>
          <a:off x="457199" y="0"/>
          <a:ext cx="5181600" cy="27347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3D9E0C-E1DE-BD4C-84E5-9FB526D53298}">
      <dsp:nvSpPr>
        <dsp:cNvPr id="0" name=""/>
        <dsp:cNvSpPr/>
      </dsp:nvSpPr>
      <dsp:spPr>
        <a:xfrm>
          <a:off x="1999" y="820417"/>
          <a:ext cx="1861002" cy="109389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Activité pratique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Appréhender et découvrir un concept nouveau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55398" y="873816"/>
        <a:ext cx="1754204" cy="987092"/>
      </dsp:txXfrm>
    </dsp:sp>
    <dsp:sp modelId="{9628B43E-9EFF-0B4F-8A12-36350CD5D192}">
      <dsp:nvSpPr>
        <dsp:cNvPr id="0" name=""/>
        <dsp:cNvSpPr/>
      </dsp:nvSpPr>
      <dsp:spPr>
        <a:xfrm>
          <a:off x="2117498" y="820417"/>
          <a:ext cx="1861002" cy="109389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Cours et applications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Formaliser le nouveau concept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2170897" y="873816"/>
        <a:ext cx="1754204" cy="987092"/>
      </dsp:txXfrm>
    </dsp:sp>
    <dsp:sp modelId="{97BA3729-803E-DE45-B9D1-FFDA9A2DCF21}">
      <dsp:nvSpPr>
        <dsp:cNvPr id="0" name=""/>
        <dsp:cNvSpPr/>
      </dsp:nvSpPr>
      <dsp:spPr>
        <a:xfrm>
          <a:off x="4232997" y="820417"/>
          <a:ext cx="1861002" cy="109389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Evaluation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Formative ou sommative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4286396" y="873816"/>
        <a:ext cx="1754204" cy="987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21A94-F9A3-0A4E-87C2-7B072EF8A208}">
      <dsp:nvSpPr>
        <dsp:cNvPr id="0" name=""/>
        <dsp:cNvSpPr/>
      </dsp:nvSpPr>
      <dsp:spPr>
        <a:xfrm>
          <a:off x="457199" y="0"/>
          <a:ext cx="5181600" cy="27347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3D9E0C-E1DE-BD4C-84E5-9FB526D53298}">
      <dsp:nvSpPr>
        <dsp:cNvPr id="0" name=""/>
        <dsp:cNvSpPr/>
      </dsp:nvSpPr>
      <dsp:spPr>
        <a:xfrm>
          <a:off x="334" y="820417"/>
          <a:ext cx="1870843" cy="109389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Cours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Appréhender et formaliser un concept nouveau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53733" y="873816"/>
        <a:ext cx="1764045" cy="987092"/>
      </dsp:txXfrm>
    </dsp:sp>
    <dsp:sp modelId="{9628B43E-9EFF-0B4F-8A12-36350CD5D192}">
      <dsp:nvSpPr>
        <dsp:cNvPr id="0" name=""/>
        <dsp:cNvSpPr/>
      </dsp:nvSpPr>
      <dsp:spPr>
        <a:xfrm>
          <a:off x="2112578" y="820417"/>
          <a:ext cx="1870843" cy="109389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Activités pratiques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Appliquer et conforter le concept</a:t>
          </a:r>
          <a:endParaRPr lang="fr-FR" sz="1600" kern="1200" dirty="0">
            <a:solidFill>
              <a:srgbClr val="000000"/>
            </a:solidFill>
          </a:endParaRPr>
        </a:p>
      </dsp:txBody>
      <dsp:txXfrm>
        <a:off x="2165977" y="873816"/>
        <a:ext cx="1764045" cy="987092"/>
      </dsp:txXfrm>
    </dsp:sp>
    <dsp:sp modelId="{97BA3729-803E-DE45-B9D1-FFDA9A2DCF21}">
      <dsp:nvSpPr>
        <dsp:cNvPr id="0" name=""/>
        <dsp:cNvSpPr/>
      </dsp:nvSpPr>
      <dsp:spPr>
        <a:xfrm>
          <a:off x="4224821" y="820417"/>
          <a:ext cx="1870843" cy="109389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Evaluation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Formative ou sommative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4278220" y="873816"/>
        <a:ext cx="1764045" cy="987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22281-521F-4FDA-A096-73ADDF3FFEED}">
      <dsp:nvSpPr>
        <dsp:cNvPr id="0" name=""/>
        <dsp:cNvSpPr/>
      </dsp:nvSpPr>
      <dsp:spPr>
        <a:xfrm>
          <a:off x="1827470" y="15203"/>
          <a:ext cx="521065" cy="52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Répartition horaire du programme</a:t>
          </a:r>
          <a:endParaRPr lang="fr-FR" sz="800" kern="1200" dirty="0"/>
        </a:p>
      </dsp:txBody>
      <dsp:txXfrm>
        <a:off x="1827470" y="15203"/>
        <a:ext cx="521065" cy="521065"/>
      </dsp:txXfrm>
    </dsp:sp>
    <dsp:sp modelId="{8CBB14F1-6C71-497B-A904-8E2493D4924C}">
      <dsp:nvSpPr>
        <dsp:cNvPr id="0" name=""/>
        <dsp:cNvSpPr/>
      </dsp:nvSpPr>
      <dsp:spPr>
        <a:xfrm>
          <a:off x="601908" y="149"/>
          <a:ext cx="1953406" cy="1953406"/>
        </a:xfrm>
        <a:prstGeom prst="circularArrow">
          <a:avLst>
            <a:gd name="adj1" fmla="val 5202"/>
            <a:gd name="adj2" fmla="val 336016"/>
            <a:gd name="adj3" fmla="val 21292825"/>
            <a:gd name="adj4" fmla="val 19766605"/>
            <a:gd name="adj5" fmla="val 606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839D66-63E5-40BA-A5E9-8D382534C202}">
      <dsp:nvSpPr>
        <dsp:cNvPr id="0" name=""/>
        <dsp:cNvSpPr/>
      </dsp:nvSpPr>
      <dsp:spPr>
        <a:xfrm>
          <a:off x="2142291" y="984123"/>
          <a:ext cx="521065" cy="52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Relations programme et CI</a:t>
          </a:r>
          <a:endParaRPr lang="fr-FR" sz="800" kern="1200" dirty="0"/>
        </a:p>
      </dsp:txBody>
      <dsp:txXfrm>
        <a:off x="2142291" y="984123"/>
        <a:ext cx="521065" cy="521065"/>
      </dsp:txXfrm>
    </dsp:sp>
    <dsp:sp modelId="{8C35957D-01BF-4C6C-AB8C-1E7787C29817}">
      <dsp:nvSpPr>
        <dsp:cNvPr id="0" name=""/>
        <dsp:cNvSpPr/>
      </dsp:nvSpPr>
      <dsp:spPr>
        <a:xfrm>
          <a:off x="601908" y="149"/>
          <a:ext cx="1953406" cy="1953406"/>
        </a:xfrm>
        <a:prstGeom prst="circularArrow">
          <a:avLst>
            <a:gd name="adj1" fmla="val 5202"/>
            <a:gd name="adj2" fmla="val 336016"/>
            <a:gd name="adj3" fmla="val 4014265"/>
            <a:gd name="adj4" fmla="val 2253830"/>
            <a:gd name="adj5" fmla="val 6068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A8FDC-E62B-4509-85B9-BDB5E7B73764}">
      <dsp:nvSpPr>
        <dsp:cNvPr id="0" name=""/>
        <dsp:cNvSpPr/>
      </dsp:nvSpPr>
      <dsp:spPr>
        <a:xfrm>
          <a:off x="1318078" y="1582948"/>
          <a:ext cx="521065" cy="52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Répartition des heures par CI</a:t>
          </a:r>
          <a:endParaRPr lang="fr-FR" sz="800" kern="1200" dirty="0"/>
        </a:p>
      </dsp:txBody>
      <dsp:txXfrm>
        <a:off x="1318078" y="1582948"/>
        <a:ext cx="521065" cy="521065"/>
      </dsp:txXfrm>
    </dsp:sp>
    <dsp:sp modelId="{C53BBB1B-7D1A-4D7B-A082-A746C1CA6E94}">
      <dsp:nvSpPr>
        <dsp:cNvPr id="0" name=""/>
        <dsp:cNvSpPr/>
      </dsp:nvSpPr>
      <dsp:spPr>
        <a:xfrm>
          <a:off x="601908" y="149"/>
          <a:ext cx="1953406" cy="1953406"/>
        </a:xfrm>
        <a:prstGeom prst="circularArrow">
          <a:avLst>
            <a:gd name="adj1" fmla="val 5202"/>
            <a:gd name="adj2" fmla="val 336016"/>
            <a:gd name="adj3" fmla="val 8210155"/>
            <a:gd name="adj4" fmla="val 6449719"/>
            <a:gd name="adj5" fmla="val 6068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1CB41-B905-4DCB-8702-4521CD7E2C68}">
      <dsp:nvSpPr>
        <dsp:cNvPr id="0" name=""/>
        <dsp:cNvSpPr/>
      </dsp:nvSpPr>
      <dsp:spPr>
        <a:xfrm>
          <a:off x="493866" y="984123"/>
          <a:ext cx="521065" cy="52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Calcul des horaires par CI</a:t>
          </a:r>
          <a:endParaRPr lang="fr-FR" sz="800" kern="1200" dirty="0"/>
        </a:p>
      </dsp:txBody>
      <dsp:txXfrm>
        <a:off x="493866" y="984123"/>
        <a:ext cx="521065" cy="521065"/>
      </dsp:txXfrm>
    </dsp:sp>
    <dsp:sp modelId="{3607B3AC-4086-47C5-9580-EA3C43872DFD}">
      <dsp:nvSpPr>
        <dsp:cNvPr id="0" name=""/>
        <dsp:cNvSpPr/>
      </dsp:nvSpPr>
      <dsp:spPr>
        <a:xfrm>
          <a:off x="601908" y="149"/>
          <a:ext cx="1953406" cy="1953406"/>
        </a:xfrm>
        <a:prstGeom prst="circularArrow">
          <a:avLst>
            <a:gd name="adj1" fmla="val 5202"/>
            <a:gd name="adj2" fmla="val 336016"/>
            <a:gd name="adj3" fmla="val 12297380"/>
            <a:gd name="adj4" fmla="val 10771160"/>
            <a:gd name="adj5" fmla="val 6068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AF62B-567D-4131-9CE6-414B8E9B8008}">
      <dsp:nvSpPr>
        <dsp:cNvPr id="0" name=""/>
        <dsp:cNvSpPr/>
      </dsp:nvSpPr>
      <dsp:spPr>
        <a:xfrm>
          <a:off x="808687" y="15203"/>
          <a:ext cx="521065" cy="52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Equilibrage horaire programme et CI</a:t>
          </a:r>
          <a:endParaRPr lang="fr-FR" sz="800" kern="1200" dirty="0"/>
        </a:p>
      </dsp:txBody>
      <dsp:txXfrm>
        <a:off x="808687" y="15203"/>
        <a:ext cx="521065" cy="521065"/>
      </dsp:txXfrm>
    </dsp:sp>
    <dsp:sp modelId="{FB772839-230A-4060-A549-301874DF24F2}">
      <dsp:nvSpPr>
        <dsp:cNvPr id="0" name=""/>
        <dsp:cNvSpPr/>
      </dsp:nvSpPr>
      <dsp:spPr>
        <a:xfrm>
          <a:off x="601908" y="149"/>
          <a:ext cx="1953406" cy="1953406"/>
        </a:xfrm>
        <a:prstGeom prst="circularArrow">
          <a:avLst>
            <a:gd name="adj1" fmla="val 5202"/>
            <a:gd name="adj2" fmla="val 336016"/>
            <a:gd name="adj3" fmla="val 16865256"/>
            <a:gd name="adj4" fmla="val 15198729"/>
            <a:gd name="adj5" fmla="val 6068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24D5-E9FE-465A-8682-E2DB8132D67F}">
      <dsp:nvSpPr>
        <dsp:cNvPr id="0" name=""/>
        <dsp:cNvSpPr/>
      </dsp:nvSpPr>
      <dsp:spPr>
        <a:xfrm>
          <a:off x="842327" y="541496"/>
          <a:ext cx="661828" cy="66182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975384" y="696526"/>
        <a:ext cx="395714" cy="340193"/>
      </dsp:txXfrm>
    </dsp:sp>
    <dsp:sp modelId="{740B4C9E-4B73-4DB6-ACDE-54A50F7F2897}">
      <dsp:nvSpPr>
        <dsp:cNvPr id="0" name=""/>
        <dsp:cNvSpPr/>
      </dsp:nvSpPr>
      <dsp:spPr>
        <a:xfrm>
          <a:off x="457263" y="385064"/>
          <a:ext cx="481330" cy="48133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578439" y="506973"/>
        <a:ext cx="238978" cy="237512"/>
      </dsp:txXfrm>
    </dsp:sp>
    <dsp:sp modelId="{CEAB5C6F-63C3-4567-8A68-AED3F2CE96BD}">
      <dsp:nvSpPr>
        <dsp:cNvPr id="0" name=""/>
        <dsp:cNvSpPr/>
      </dsp:nvSpPr>
      <dsp:spPr>
        <a:xfrm rot="20700000">
          <a:off x="726857" y="52995"/>
          <a:ext cx="471605" cy="47160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 rot="-20700000">
        <a:off x="830294" y="156432"/>
        <a:ext cx="264731" cy="264731"/>
      </dsp:txXfrm>
    </dsp:sp>
    <dsp:sp modelId="{D05BE93F-A05B-4CF3-8CD6-E737E70E48A4}">
      <dsp:nvSpPr>
        <dsp:cNvPr id="0" name=""/>
        <dsp:cNvSpPr/>
      </dsp:nvSpPr>
      <dsp:spPr>
        <a:xfrm>
          <a:off x="764045" y="455990"/>
          <a:ext cx="847140" cy="847140"/>
        </a:xfrm>
        <a:prstGeom prst="circularArrow">
          <a:avLst>
            <a:gd name="adj1" fmla="val 4687"/>
            <a:gd name="adj2" fmla="val 299029"/>
            <a:gd name="adj3" fmla="val 2331492"/>
            <a:gd name="adj4" fmla="val 1634104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18592-90AF-41B2-97D0-6C6290FD01F2}">
      <dsp:nvSpPr>
        <dsp:cNvPr id="0" name=""/>
        <dsp:cNvSpPr/>
      </dsp:nvSpPr>
      <dsp:spPr>
        <a:xfrm>
          <a:off x="372021" y="291399"/>
          <a:ext cx="615500" cy="6155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F0DC7-0A05-4657-8EA8-0AF4BA0B09F5}">
      <dsp:nvSpPr>
        <dsp:cNvPr id="0" name=""/>
        <dsp:cNvSpPr/>
      </dsp:nvSpPr>
      <dsp:spPr>
        <a:xfrm>
          <a:off x="617770" y="-37467"/>
          <a:ext cx="663633" cy="6636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36EB0-E3F5-E746-9371-8E7DDE0B8FDD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D89C5-99AE-424A-91E7-F0210D6491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34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D89C5-99AE-424A-91E7-F0210D64917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10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0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99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47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33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91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67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47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06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9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06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23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7593-522F-F449-8CCD-D5096226A71B}" type="datetimeFigureOut">
              <a:rPr lang="fr-FR" smtClean="0"/>
              <a:t>18/11/11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EC71-FBF3-7B46-ACC8-201A48538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93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tiff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tiff"/><Relationship Id="rId3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tiff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tiff"/><Relationship Id="rId3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tif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10.tif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tiff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tiff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tiff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tif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Administrateur\Documents\My Dropbox\Partage avec Dominique\Présentation sequences STI2D-F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6594" r="1472" b="28219"/>
          <a:stretch/>
        </p:blipFill>
        <p:spPr bwMode="auto">
          <a:xfrm>
            <a:off x="5485129" y="4847084"/>
            <a:ext cx="3488691" cy="122148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43250" y="4448175"/>
            <a:ext cx="2867026" cy="1009650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D Taraud – M Rage</a:t>
            </a:r>
            <a:br>
              <a:rPr lang="fr-FR" sz="2000" dirty="0" smtClean="0"/>
            </a:br>
            <a:r>
              <a:rPr lang="fr-FR" sz="2000" dirty="0" smtClean="0"/>
              <a:t>IGEN STI</a:t>
            </a:r>
          </a:p>
          <a:p>
            <a:r>
              <a:rPr lang="fr-FR" sz="2000" dirty="0" smtClean="0"/>
              <a:t>Octobre 2011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Préparer les activités en STI2D</a:t>
            </a:r>
            <a:endParaRPr lang="fr-FR" sz="3600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736" y="894781"/>
            <a:ext cx="8429683" cy="3477193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fr-FR" sz="5400" dirty="0"/>
              <a:t>Exemple d’organisation pédagogique et de contenus de </a:t>
            </a:r>
            <a:r>
              <a:rPr lang="fr-FR" sz="5400" dirty="0" smtClean="0"/>
              <a:t>séquences pour le transversal</a:t>
            </a:r>
            <a:endParaRPr lang="fr-FR" sz="5400" dirty="0"/>
          </a:p>
        </p:txBody>
      </p:sp>
      <p:pic>
        <p:nvPicPr>
          <p:cNvPr id="7" name="Picture 2" descr="C:\Users\use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694" y="9013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324725" y="6594053"/>
            <a:ext cx="181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smtClean="0"/>
              <a:t>Version 1.03 – 15-10-2011</a:t>
            </a:r>
            <a:endParaRPr lang="fr-FR" sz="1200" i="1" dirty="0"/>
          </a:p>
        </p:txBody>
      </p:sp>
      <p:pic>
        <p:nvPicPr>
          <p:cNvPr id="10" name="Image 9" descr="Séquence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19" y="5522007"/>
            <a:ext cx="1711325" cy="121054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616886"/>
            <a:ext cx="2062162" cy="178035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2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́quences 3 CI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6" y="3605763"/>
            <a:ext cx="3411543" cy="25549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 descr="Séquences 4 CI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94" y="3605763"/>
            <a:ext cx="3458006" cy="25998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Séquences 6 CI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6" y="851897"/>
            <a:ext cx="3411543" cy="25549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Séquences 8 CI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80" y="851897"/>
            <a:ext cx="3451120" cy="25771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rrondir un rectangle avec un coin diagonal 7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Représentation par la cible </a:t>
            </a:r>
            <a:r>
              <a:rPr lang="fr-FR" sz="3600" dirty="0"/>
              <a:t>MEI/FSC</a:t>
            </a:r>
          </a:p>
        </p:txBody>
      </p:sp>
      <p:pic>
        <p:nvPicPr>
          <p:cNvPr id="10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3656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45677"/>
              </p:ext>
            </p:extLst>
          </p:nvPr>
        </p:nvGraphicFramePr>
        <p:xfrm>
          <a:off x="652775" y="990600"/>
          <a:ext cx="8329643" cy="5042398"/>
        </p:xfrm>
        <a:graphic>
          <a:graphicData uri="http://schemas.openxmlformats.org/drawingml/2006/table">
            <a:tbl>
              <a:tblPr/>
              <a:tblGrid>
                <a:gridCol w="1999873"/>
                <a:gridCol w="6329770"/>
              </a:tblGrid>
              <a:tr h="88566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Nombre d'élèves d'une séance à effectif réduit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Au choix de chaque établissement.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Il est de 20 élèves dans cette présentation,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mais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l’optimum est sans doute à 18 élèves.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4608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Répartition CE et effectif réduit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Au choix de chaque </a:t>
                      </a:r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établissement.</a:t>
                      </a:r>
                      <a:r>
                        <a:rPr lang="fr-FR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Dans cette présentation :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En première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:</a:t>
                      </a:r>
                    </a:p>
                    <a:p>
                      <a:pPr marL="342900" marR="0" indent="-16192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3h en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classe entière (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cours)</a:t>
                      </a:r>
                    </a:p>
                    <a:p>
                      <a:pPr marL="342900" marR="0" indent="-16192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1h de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STI en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 LV1</a:t>
                      </a:r>
                    </a:p>
                    <a:p>
                      <a:pPr marL="342900" marR="0" indent="-16192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4h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de travail en groupe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allégé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  <a:p>
                      <a:pPr marL="180975" marR="0" indent="-18097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En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terminale :</a:t>
                      </a:r>
                    </a:p>
                    <a:p>
                      <a:pPr marL="342900" marR="0" indent="-16192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3h en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classe entière (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cours)</a:t>
                      </a:r>
                    </a:p>
                    <a:p>
                      <a:pPr marL="342900" marR="0" indent="-16192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1h de STI en LV1</a:t>
                      </a:r>
                    </a:p>
                    <a:p>
                      <a:pPr marL="342900" marR="0" indent="-16192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2h de travail en groupe allégé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913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Durée des séances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Choix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d’un « m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odulo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2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heures »,</a:t>
                      </a:r>
                      <a:br>
                        <a:rPr lang="fr-FR" sz="1600" b="0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ce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qui induit des séances de 2 ou 4 h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826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Organisation </a:t>
                      </a:r>
                      <a:r>
                        <a:rPr lang="fr-F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hebdomadaire des séances 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Choix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de</a:t>
                      </a:r>
                    </a:p>
                    <a:p>
                      <a:pPr marL="342900" marR="0" indent="-16192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2h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en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classe entière (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cours)</a:t>
                      </a:r>
                    </a:p>
                    <a:p>
                      <a:pPr marL="342900" indent="-161925" algn="l" fontAlgn="ctr">
                        <a:buFont typeface="Arial" pitchFamily="34" charset="0"/>
                        <a:buChar char="•"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4h de travaux en groupes allégés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(en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4h ou 2 fois 2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h)</a:t>
                      </a:r>
                    </a:p>
                    <a:p>
                      <a:pPr marL="342900" marR="0" indent="-16192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1h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en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classe entière (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cours)</a:t>
                      </a:r>
                    </a:p>
                    <a:p>
                      <a:pPr marL="342900" indent="-161925" algn="l" fontAlgn="ctr">
                        <a:buFont typeface="Arial" pitchFamily="34" charset="0"/>
                        <a:buChar char="•"/>
                      </a:pP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1h en LV1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L’organisation pratique des activités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8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5885"/>
              </p:ext>
            </p:extLst>
          </p:nvPr>
        </p:nvGraphicFramePr>
        <p:xfrm>
          <a:off x="774700" y="967205"/>
          <a:ext cx="8105775" cy="4999790"/>
        </p:xfrm>
        <a:graphic>
          <a:graphicData uri="http://schemas.openxmlformats.org/drawingml/2006/table">
            <a:tbl>
              <a:tblPr/>
              <a:tblGrid>
                <a:gridCol w="1383584"/>
                <a:gridCol w="6722191"/>
              </a:tblGrid>
              <a:tr h="9999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Les </a:t>
                      </a:r>
                      <a:r>
                        <a:rPr lang="fr-FR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activités en classe entière</a:t>
                      </a:r>
                      <a:endParaRPr lang="fr-FR" sz="2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Chaque séquence intègre des phases en classe entière (cours) correspondant à des apports structurés des connaissances ainsi qu'un lancement, une synthèse, des évaluations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99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La </a:t>
                      </a:r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place du cours par rapport aux activités à effectifs réduits correspond au choix d’une stratégie pédagogique durant chaque séquence (inductive ou déductive)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99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Les activités  à effectifs réduits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Chaque séquence donne lieu à des activités à effectifs réduits qui doivent obligatoirement correspondre à des activités de types actives, pratiques et inductives.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999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Les activités à effectifs réduits privilégient les 3 démarches de la technologie: projet, résolution de problème technique et investigation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999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Les activités à effectifs réduits relèvent des 3 types d'activités suivantes: étude de dossier en équipe, travail pratique en binôme, projet en équipe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L’organisation pratique des activités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9308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9342" y="1710845"/>
            <a:ext cx="176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Approche inductive</a:t>
            </a:r>
            <a:endParaRPr lang="fr-FR" sz="2800" b="1" i="1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189958251"/>
              </p:ext>
            </p:extLst>
          </p:nvPr>
        </p:nvGraphicFramePr>
        <p:xfrm>
          <a:off x="2826808" y="821854"/>
          <a:ext cx="6096000" cy="273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634031428"/>
              </p:ext>
            </p:extLst>
          </p:nvPr>
        </p:nvGraphicFramePr>
        <p:xfrm>
          <a:off x="2826808" y="3565048"/>
          <a:ext cx="6096000" cy="273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59342" y="4487912"/>
            <a:ext cx="176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Approche déductive</a:t>
            </a:r>
            <a:endParaRPr lang="fr-FR" sz="28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50408" y="3184046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Ces approches impliquent un décalage entre les cours et les activités pratiques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approches didactiques</a:t>
            </a:r>
          </a:p>
        </p:txBody>
      </p:sp>
      <p:pic>
        <p:nvPicPr>
          <p:cNvPr id="1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03080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561040" y="1998131"/>
            <a:ext cx="1540933" cy="33189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3237440" y="1998131"/>
            <a:ext cx="1540933" cy="2523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Groupe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88642" y="1998131"/>
            <a:ext cx="1540933" cy="12869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52" name="Rectangle 51"/>
          <p:cNvSpPr/>
          <p:nvPr/>
        </p:nvSpPr>
        <p:spPr>
          <a:xfrm>
            <a:off x="4829172" y="1998132"/>
            <a:ext cx="1540933" cy="2523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Groupe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37440" y="4571998"/>
            <a:ext cx="3132665" cy="745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AP de 4h possible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88643" y="3403598"/>
            <a:ext cx="711198" cy="19134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400" dirty="0" smtClean="0"/>
              <a:t>Cours CE 1h</a:t>
            </a:r>
            <a:endParaRPr lang="fr-FR" sz="2400" dirty="0"/>
          </a:p>
        </p:txBody>
      </p:sp>
      <p:sp>
        <p:nvSpPr>
          <p:cNvPr id="55" name="Rectangle 54"/>
          <p:cNvSpPr/>
          <p:nvPr/>
        </p:nvSpPr>
        <p:spPr>
          <a:xfrm>
            <a:off x="7301442" y="3403598"/>
            <a:ext cx="711198" cy="1913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 smtClean="0"/>
              <a:t>STI en LV1</a:t>
            </a:r>
            <a:endParaRPr lang="fr-FR" sz="2400" dirty="0"/>
          </a:p>
        </p:txBody>
      </p:sp>
      <p:sp>
        <p:nvSpPr>
          <p:cNvPr id="56" name="ZoneTexte 55"/>
          <p:cNvSpPr txBox="1"/>
          <p:nvPr/>
        </p:nvSpPr>
        <p:spPr>
          <a:xfrm>
            <a:off x="652777" y="91419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Exemple d’une répartition 4h en classe entière (dont l’heure de technologie en langue vivante 1) et de 4h en groupe allégé.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Choisir une organisation hebdomadaire</a:t>
            </a:r>
          </a:p>
        </p:txBody>
      </p:sp>
      <p:pic>
        <p:nvPicPr>
          <p:cNvPr id="13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7040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398" y="1108135"/>
            <a:ext cx="1540933" cy="14054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336798" y="1108134"/>
            <a:ext cx="1540933" cy="1405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8000" y="1108134"/>
            <a:ext cx="1540933" cy="1405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TD CE</a:t>
            </a:r>
          </a:p>
          <a:p>
            <a:pPr algn="ctr"/>
            <a:r>
              <a:rPr lang="fr-FR" sz="2400" dirty="0" smtClean="0"/>
              <a:t>1h + 1h LV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928530" y="1108136"/>
            <a:ext cx="1540933" cy="1405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8000" y="2886136"/>
            <a:ext cx="1540933" cy="14054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2336798" y="2886134"/>
            <a:ext cx="1540933" cy="1405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0535" y="2886134"/>
            <a:ext cx="1540933" cy="1405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TD CE</a:t>
            </a:r>
          </a:p>
          <a:p>
            <a:pPr algn="ctr"/>
            <a:r>
              <a:rPr lang="fr-FR" sz="2400" dirty="0" smtClean="0"/>
              <a:t>1h + 1h LV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3928530" y="2886136"/>
            <a:ext cx="1540933" cy="1405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8000" y="4664132"/>
            <a:ext cx="1540933" cy="14054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TD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16" name="Rectangle 15"/>
          <p:cNvSpPr/>
          <p:nvPr/>
        </p:nvSpPr>
        <p:spPr>
          <a:xfrm>
            <a:off x="660398" y="4664133"/>
            <a:ext cx="1540933" cy="1405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36798" y="4664133"/>
            <a:ext cx="1540933" cy="1405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1h + 1h LV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3928530" y="4664136"/>
            <a:ext cx="1540933" cy="1405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1" name="Arrondir un rectangle avec un coin diagonal 20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Schémas d’organisation possibles</a:t>
            </a:r>
          </a:p>
        </p:txBody>
      </p:sp>
      <p:pic>
        <p:nvPicPr>
          <p:cNvPr id="22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4782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0804" y="1057275"/>
            <a:ext cx="63055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Deux types de supports:</a:t>
            </a:r>
          </a:p>
          <a:p>
            <a:r>
              <a:rPr lang="fr-FR" b="1" dirty="0">
                <a:solidFill>
                  <a:srgbClr val="0070C0"/>
                </a:solidFill>
              </a:rPr>
              <a:t>Les supports réels disponibles dans le laboratoire, </a:t>
            </a:r>
            <a:r>
              <a:rPr lang="fr-FR" b="1" dirty="0">
                <a:solidFill>
                  <a:srgbClr val="FF0000"/>
                </a:solidFill>
              </a:rPr>
              <a:t>dédiés aux activités </a:t>
            </a:r>
            <a:r>
              <a:rPr lang="fr-FR" b="1" dirty="0" smtClean="0">
                <a:solidFill>
                  <a:srgbClr val="FF0000"/>
                </a:solidFill>
              </a:rPr>
              <a:t>pratiques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</a:t>
            </a:r>
            <a:r>
              <a:rPr lang="fr-FR" b="1" dirty="0">
                <a:solidFill>
                  <a:srgbClr val="0070C0"/>
                </a:solidFill>
              </a:rPr>
              <a:t>supports virtuels, numériques, accessibles éventuellement à distance, </a:t>
            </a:r>
            <a:r>
              <a:rPr lang="fr-FR" b="1" dirty="0">
                <a:solidFill>
                  <a:srgbClr val="FF0000"/>
                </a:solidFill>
              </a:rPr>
              <a:t>dédiés aux étude de dossier techniques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supports didactiques</a:t>
            </a:r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Typologie des supports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2720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15591"/>
              </p:ext>
            </p:extLst>
          </p:nvPr>
        </p:nvGraphicFramePr>
        <p:xfrm>
          <a:off x="652777" y="999059"/>
          <a:ext cx="8229600" cy="5392216"/>
        </p:xfrm>
        <a:graphic>
          <a:graphicData uri="http://schemas.openxmlformats.org/drawingml/2006/table">
            <a:tbl>
              <a:tblPr/>
              <a:tblGrid>
                <a:gridCol w="3742267"/>
                <a:gridCol w="4487333"/>
              </a:tblGrid>
              <a:tr h="314549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u="none" strike="noStrike" dirty="0" smtClean="0">
                          <a:effectLst/>
                          <a:latin typeface="Arial"/>
                        </a:rPr>
                        <a:t>L'utilisation d'un support doit d'abord </a:t>
                      </a:r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permettre d'identifier des principes technologiques </a:t>
                      </a:r>
                      <a:r>
                        <a:rPr lang="fr-FR" sz="2400" b="0" i="0" u="none" strike="noStrike" dirty="0" smtClean="0">
                          <a:effectLst/>
                          <a:latin typeface="Arial"/>
                        </a:rPr>
                        <a:t>et pas forcément d’optimiser des performances .</a:t>
                      </a:r>
                    </a:p>
                  </a:txBody>
                  <a:tcPr marL="144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Pas de supports de type professionnels destinés à garantir une production donnée.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Systèmes didactiques possibles (et pas forcément des systèmes lourds </a:t>
                      </a:r>
                      <a:r>
                        <a:rPr lang="fr-FR" sz="2400" b="1" i="1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didactisés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fr-FR" sz="2400" b="1" i="1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144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72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effectLst/>
                          <a:latin typeface="Arial"/>
                        </a:rPr>
                        <a:t>Chaque support </a:t>
                      </a:r>
                      <a:r>
                        <a:rPr lang="fr-FR" sz="2400" b="0" i="0" u="none" strike="noStrike" dirty="0" smtClean="0">
                          <a:effectLst/>
                          <a:latin typeface="Arial"/>
                        </a:rPr>
                        <a:t>réel doit </a:t>
                      </a:r>
                      <a:r>
                        <a:rPr lang="fr-FR" sz="2400" b="0" i="0" u="none" strike="noStrike" dirty="0">
                          <a:effectLst/>
                          <a:latin typeface="Arial"/>
                        </a:rPr>
                        <a:t>d'abord permettre aux élèves de </a:t>
                      </a:r>
                      <a:r>
                        <a:rPr lang="fr-F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mener des activités pratiques </a:t>
                      </a:r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concrètes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44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Doit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obligatoirement permettre l’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observation, l’analyse,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les 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réglages,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le 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montage/démontage/ les mesures,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etc.)</a:t>
                      </a:r>
                    </a:p>
                  </a:txBody>
                  <a:tcPr marL="144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 cahier des charges des supports réels en STI2D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Typologie des supports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6952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29442"/>
              </p:ext>
            </p:extLst>
          </p:nvPr>
        </p:nvGraphicFramePr>
        <p:xfrm>
          <a:off x="569103" y="866775"/>
          <a:ext cx="8329643" cy="5796211"/>
        </p:xfrm>
        <a:graphic>
          <a:graphicData uri="http://schemas.openxmlformats.org/drawingml/2006/table">
            <a:tbl>
              <a:tblPr/>
              <a:tblGrid>
                <a:gridCol w="631047"/>
                <a:gridCol w="633822"/>
                <a:gridCol w="709203"/>
                <a:gridCol w="1066800"/>
                <a:gridCol w="1171575"/>
                <a:gridCol w="990600"/>
                <a:gridCol w="1095375"/>
                <a:gridCol w="1043988"/>
                <a:gridCol w="987233"/>
              </a:tblGrid>
              <a:tr h="177216">
                <a:tc gridSpan="2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Mécatronique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Ouvrage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16">
                <a:tc gridSpan="2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Vie quotidienne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Habitat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44">
                <a:tc gridSpan="2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Transport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Sport &amp; Loisir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Objet</a:t>
                      </a:r>
                      <a:r>
                        <a:rPr lang="fr-FR" sz="1000" b="1" i="0" u="none" strike="noStrike" baseline="0" dirty="0" smtClean="0">
                          <a:effectLst/>
                          <a:latin typeface="Arial"/>
                        </a:rPr>
                        <a:t> d</a:t>
                      </a:r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omestique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Confort</a:t>
                      </a:r>
                      <a:br>
                        <a:rPr lang="fr-FR" sz="10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1000" b="1" i="0" u="none" strike="noStrike" baseline="0" dirty="0" smtClean="0">
                          <a:effectLst/>
                          <a:latin typeface="Arial"/>
                        </a:rPr>
                        <a:t> / </a:t>
                      </a:r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Service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Aménagement urbain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Bâtiment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49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Communiquant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Free Rider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Smartphone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Air Drone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Lego</a:t>
                      </a:r>
                    </a:p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NAO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Clip Flow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Thermostat à fil pilote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7786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Eco-conçu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Biomimétisme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NAO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Rolling Bridge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95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Cycle</a:t>
                      </a:r>
                      <a:r>
                        <a:rPr lang="fr-FR" sz="105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de vie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Mac Book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Clip Flow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Compteur</a:t>
                      </a:r>
                      <a:r>
                        <a:rPr lang="fr-FR" sz="800" b="1" i="0" u="none" strike="noStrike" baseline="0" dirty="0" smtClean="0">
                          <a:effectLst/>
                          <a:latin typeface="Arial"/>
                        </a:rPr>
                        <a:t> d’eau SET</a:t>
                      </a:r>
                      <a:endParaRPr lang="fr-FR" sz="800" b="1" i="0" u="none" strike="noStrike" dirty="0" smtClean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7090">
                <a:tc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Utilisation raisonnée des matériaux et ressources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Mac Book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Clip Flow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Compteur</a:t>
                      </a:r>
                      <a:r>
                        <a:rPr lang="fr-FR" sz="800" b="1" i="0" u="none" strike="noStrike" baseline="0" dirty="0" smtClean="0">
                          <a:effectLst/>
                          <a:latin typeface="Arial"/>
                        </a:rPr>
                        <a:t> d’eau SET</a:t>
                      </a:r>
                      <a:endParaRPr lang="fr-FR" sz="800" b="1" i="0" u="none" strike="noStrike" dirty="0" smtClean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err="1" smtClean="0">
                          <a:effectLst/>
                          <a:latin typeface="Arial"/>
                        </a:rPr>
                        <a:t>Villeavenir</a:t>
                      </a:r>
                      <a:endParaRPr lang="fr-FR" sz="800" b="1" i="0" u="none" strike="noStrike" dirty="0" smtClean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0" u="none" strike="noStrike" dirty="0" err="1" smtClean="0">
                          <a:effectLst/>
                          <a:latin typeface="Arial"/>
                        </a:rPr>
                        <a:t>Villeavenir</a:t>
                      </a:r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Pilotable / Programmable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Air Drone</a:t>
                      </a:r>
                    </a:p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Pilotable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Cafetière/ Robot ménager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VMC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95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Bilan énergétique positif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err="1" smtClean="0">
                          <a:effectLst/>
                          <a:latin typeface="Arial"/>
                        </a:rPr>
                        <a:t>I-land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Portail solaire SET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7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Multi</a:t>
                      </a:r>
                      <a:r>
                        <a:rPr lang="fr-FR" sz="105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énergies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Scooter MP4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22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Optimisation structurelle remarquable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Segway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Scooter MP4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Observation</a:t>
                      </a:r>
                      <a:r>
                        <a:rPr lang="fr-FR" sz="105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comportementale d’un matériau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</a:t>
                      </a:r>
                      <a:r>
                        <a:rPr lang="fr-FR" sz="800" b="1" i="0" u="none" strike="noStrike" baseline="0" dirty="0" smtClean="0">
                          <a:effectLst/>
                          <a:latin typeface="Arial"/>
                        </a:rPr>
                        <a:t>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Air Drone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Balance électronique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709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Economie et gestion de l’énergie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Clip Flow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VMC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Thermostat à fil pilote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Villeavenir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0" u="none" strike="noStrike" dirty="0" err="1" smtClean="0">
                          <a:effectLst/>
                          <a:latin typeface="Arial"/>
                        </a:rPr>
                        <a:t>Villeavenir</a:t>
                      </a:r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7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Design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Segway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MacBook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NAO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Rolling Bridge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34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Machine d’essai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Arc à</a:t>
                      </a:r>
                      <a:r>
                        <a:rPr lang="fr-FR" sz="800" b="1" i="0" u="none" strike="noStrike" baseline="0" dirty="0" smtClean="0">
                          <a:effectLst/>
                          <a:latin typeface="Arial"/>
                        </a:rPr>
                        <a:t> poulie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7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Simulation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Lego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NAO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Sismique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7216">
                <a:tc gridSpan="2"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Typologie des supports STI2D</a:t>
            </a:r>
            <a:endParaRPr lang="fr-FR" sz="3200" dirty="0"/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20" y="6343649"/>
            <a:ext cx="933483" cy="5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Typologie des supports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4335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62024" y="1166018"/>
            <a:ext cx="7724775" cy="4525963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240 h </a:t>
            </a:r>
            <a:r>
              <a:rPr lang="fr-FR" b="1" dirty="0" smtClean="0">
                <a:solidFill>
                  <a:srgbClr val="0070C0"/>
                </a:solidFill>
              </a:rPr>
              <a:t>en première (7h +1h hebdomadaire)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180 h </a:t>
            </a:r>
            <a:r>
              <a:rPr lang="fr-FR" b="1" dirty="0" smtClean="0">
                <a:solidFill>
                  <a:srgbClr val="0070C0"/>
                </a:solidFill>
              </a:rPr>
              <a:t>en terminale (5h +1h hebdomadaire)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Proposition de répartition des heures de formation des 240h de première et des 180h de terminale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Intégrant les CI et les séquences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Induisant la redondance et la progressivité de formation (répétition de chaque CI sur plusieurs séquences durant les 2 années de formation)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Les durées de formation transversale</a:t>
            </a:r>
          </a:p>
        </p:txBody>
      </p:sp>
      <p:pic>
        <p:nvPicPr>
          <p:cNvPr id="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1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Préparer les activités en STI2D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L’objectif poursuivi</a:t>
            </a:r>
            <a:endParaRPr lang="fr-FR" sz="3600" dirty="0"/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2890980" y="2086727"/>
            <a:ext cx="3562351" cy="3562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b="1" dirty="0" smtClean="0"/>
              <a:t>Proposer une série </a:t>
            </a:r>
            <a:r>
              <a:rPr lang="fr-FR" b="1" dirty="0"/>
              <a:t>de séquences de </a:t>
            </a:r>
            <a:r>
              <a:rPr lang="fr-FR" b="1" dirty="0" smtClean="0"/>
              <a:t>formation pour les 2 années, </a:t>
            </a:r>
            <a:r>
              <a:rPr lang="fr-FR" b="1" dirty="0"/>
              <a:t>associées à des fiches pédagogiques facilitant la construction des séances</a:t>
            </a:r>
          </a:p>
        </p:txBody>
      </p:sp>
      <p:sp>
        <p:nvSpPr>
          <p:cNvPr id="110" name="Ellipse 109"/>
          <p:cNvSpPr/>
          <p:nvPr/>
        </p:nvSpPr>
        <p:spPr>
          <a:xfrm>
            <a:off x="1247775" y="2691143"/>
            <a:ext cx="2124363" cy="2124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2000" b="1" dirty="0">
                <a:solidFill>
                  <a:schemeClr val="tx1"/>
                </a:solidFill>
              </a:rPr>
              <a:t>P</a:t>
            </a:r>
            <a:r>
              <a:rPr lang="fr-FR" sz="2000" dirty="0" smtClean="0">
                <a:solidFill>
                  <a:schemeClr val="tx1"/>
                </a:solidFill>
              </a:rPr>
              <a:t>rogramme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3609973" y="764704"/>
            <a:ext cx="2124363" cy="2124363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600" b="1" dirty="0">
                <a:solidFill>
                  <a:schemeClr val="tx1"/>
                </a:solidFill>
              </a:rPr>
              <a:t>Centres d’Intérêt</a:t>
            </a:r>
            <a:br>
              <a:rPr lang="fr-FR" sz="1600" b="1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choisis pour constituer une progression pédagogique cohérente</a:t>
            </a:r>
          </a:p>
        </p:txBody>
      </p:sp>
      <p:sp>
        <p:nvSpPr>
          <p:cNvPr id="112" name="Ellipse 111"/>
          <p:cNvSpPr/>
          <p:nvPr/>
        </p:nvSpPr>
        <p:spPr>
          <a:xfrm>
            <a:off x="5920723" y="2792865"/>
            <a:ext cx="2124363" cy="2124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400" b="1" dirty="0">
                <a:solidFill>
                  <a:schemeClr val="tx1"/>
                </a:solidFill>
              </a:rPr>
              <a:t>Supports</a:t>
            </a:r>
            <a:r>
              <a:rPr lang="fr-FR" sz="1400" dirty="0">
                <a:solidFill>
                  <a:schemeClr val="tx1"/>
                </a:solidFill>
              </a:rPr>
              <a:t> didactiques pertinents, disponibles , et qui tiennent compte des contraintes de démarrage de la formation</a:t>
            </a:r>
          </a:p>
        </p:txBody>
      </p:sp>
      <p:sp>
        <p:nvSpPr>
          <p:cNvPr id="113" name="Ellipse 112"/>
          <p:cNvSpPr/>
          <p:nvPr/>
        </p:nvSpPr>
        <p:spPr>
          <a:xfrm>
            <a:off x="3609972" y="4714030"/>
            <a:ext cx="2124363" cy="2124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600" b="1" dirty="0">
                <a:solidFill>
                  <a:schemeClr val="tx1"/>
                </a:solidFill>
              </a:rPr>
              <a:t>Durées de formation</a:t>
            </a:r>
            <a:br>
              <a:rPr lang="fr-FR" sz="1600" b="1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par CI compatibles avec la durée totale de 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12266" y="1242110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A partir des…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équences 1 Programm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" r="30787"/>
          <a:stretch/>
        </p:blipFill>
        <p:spPr>
          <a:xfrm>
            <a:off x="1914666" y="3107224"/>
            <a:ext cx="4455005" cy="32695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493155" y="1092032"/>
            <a:ext cx="5867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Un point de départ imposé pour :</a:t>
            </a:r>
          </a:p>
          <a:p>
            <a:pPr marL="342900" indent="-342900">
              <a:buFont typeface="Arial"/>
              <a:buChar char="•"/>
            </a:pPr>
            <a:r>
              <a:rPr lang="fr-FR" sz="2400" b="1" dirty="0" smtClean="0">
                <a:solidFill>
                  <a:srgbClr val="0070C0"/>
                </a:solidFill>
              </a:rPr>
              <a:t>Identifier </a:t>
            </a:r>
            <a:r>
              <a:rPr lang="fr-FR" sz="2400" b="1" dirty="0">
                <a:solidFill>
                  <a:srgbClr val="0070C0"/>
                </a:solidFill>
              </a:rPr>
              <a:t>l</a:t>
            </a:r>
            <a:r>
              <a:rPr lang="fr-FR" sz="2400" b="1" dirty="0" smtClean="0">
                <a:solidFill>
                  <a:srgbClr val="0070C0"/>
                </a:solidFill>
              </a:rPr>
              <a:t>es </a:t>
            </a:r>
            <a:r>
              <a:rPr lang="fr-FR" sz="2400" b="1" dirty="0" smtClean="0">
                <a:solidFill>
                  <a:srgbClr val="FF0000"/>
                </a:solidFill>
              </a:rPr>
              <a:t>connaissances</a:t>
            </a:r>
            <a:r>
              <a:rPr lang="fr-FR" sz="2400" b="1" dirty="0" smtClean="0">
                <a:solidFill>
                  <a:srgbClr val="0070C0"/>
                </a:solidFill>
              </a:rPr>
              <a:t> de première</a:t>
            </a:r>
          </a:p>
          <a:p>
            <a:pPr marL="342900" indent="-342900">
              <a:buFont typeface="Arial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L</a:t>
            </a:r>
            <a:r>
              <a:rPr lang="fr-FR" sz="2400" b="1" dirty="0" smtClean="0">
                <a:solidFill>
                  <a:srgbClr val="0070C0"/>
                </a:solidFill>
              </a:rPr>
              <a:t>es </a:t>
            </a:r>
            <a:r>
              <a:rPr lang="fr-FR" sz="2400" b="1" dirty="0" smtClean="0">
                <a:solidFill>
                  <a:srgbClr val="FF0000"/>
                </a:solidFill>
              </a:rPr>
              <a:t>liens</a:t>
            </a:r>
            <a:r>
              <a:rPr lang="fr-FR" sz="2400" b="1" dirty="0" smtClean="0">
                <a:solidFill>
                  <a:srgbClr val="0070C0"/>
                </a:solidFill>
              </a:rPr>
              <a:t> avec les maths et la physique</a:t>
            </a:r>
          </a:p>
          <a:p>
            <a:pPr marL="342900" indent="-342900">
              <a:buFont typeface="Arial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L</a:t>
            </a:r>
            <a:r>
              <a:rPr lang="fr-FR" sz="2400" b="1" dirty="0" smtClean="0">
                <a:solidFill>
                  <a:srgbClr val="0070C0"/>
                </a:solidFill>
              </a:rPr>
              <a:t>es </a:t>
            </a:r>
            <a:r>
              <a:rPr lang="fr-FR" sz="2400" b="1" dirty="0" smtClean="0">
                <a:solidFill>
                  <a:srgbClr val="FF0000"/>
                </a:solidFill>
              </a:rPr>
              <a:t>commentaires</a:t>
            </a:r>
            <a:r>
              <a:rPr lang="fr-FR" sz="2400" b="1" dirty="0" smtClean="0">
                <a:solidFill>
                  <a:srgbClr val="0070C0"/>
                </a:solidFill>
              </a:rPr>
              <a:t> à associer au document d’accompagnement</a:t>
            </a: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Les compétences du programme transversal</a:t>
            </a:r>
          </a:p>
        </p:txBody>
      </p:sp>
      <p:pic>
        <p:nvPicPr>
          <p:cNvPr id="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0996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226" y="1136649"/>
            <a:ext cx="8258174" cy="358775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Choisir des horaires </a:t>
            </a:r>
            <a:r>
              <a:rPr lang="fr-FR" sz="2800" b="1" dirty="0" smtClean="0">
                <a:solidFill>
                  <a:srgbClr val="0070C0"/>
                </a:solidFill>
              </a:rPr>
              <a:t>par item de programme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Choisir </a:t>
            </a:r>
            <a:r>
              <a:rPr lang="fr-FR" sz="2800" b="1" dirty="0">
                <a:solidFill>
                  <a:srgbClr val="FF0000"/>
                </a:solidFill>
              </a:rPr>
              <a:t>l</a:t>
            </a:r>
            <a:r>
              <a:rPr lang="fr-FR" sz="2800" b="1" dirty="0" smtClean="0">
                <a:solidFill>
                  <a:srgbClr val="FF0000"/>
                </a:solidFill>
              </a:rPr>
              <a:t>es CI </a:t>
            </a:r>
            <a:r>
              <a:rPr lang="fr-FR" sz="2800" b="1" dirty="0" smtClean="0">
                <a:solidFill>
                  <a:srgbClr val="0070C0"/>
                </a:solidFill>
              </a:rPr>
              <a:t>concernés par chaque item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Répartir les heures </a:t>
            </a:r>
            <a:r>
              <a:rPr lang="fr-FR" sz="2800" b="1" dirty="0" smtClean="0">
                <a:solidFill>
                  <a:srgbClr val="0070C0"/>
                </a:solidFill>
              </a:rPr>
              <a:t>d’un item selon les CI concernés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Calculer</a:t>
            </a:r>
            <a:r>
              <a:rPr lang="fr-FR" sz="2800" b="1" dirty="0" smtClean="0">
                <a:solidFill>
                  <a:srgbClr val="0070C0"/>
                </a:solidFill>
              </a:rPr>
              <a:t> le total horaire par CI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Ajuster</a:t>
            </a:r>
            <a:r>
              <a:rPr lang="fr-FR" sz="2800" b="1" dirty="0" smtClean="0">
                <a:solidFill>
                  <a:srgbClr val="0070C0"/>
                </a:solidFill>
              </a:rPr>
              <a:t> et valider la répartition des horaires par rapport au total de 240h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Les étapes </a:t>
            </a:r>
            <a:r>
              <a:rPr lang="fr-FR" sz="2400" dirty="0"/>
              <a:t>itératives de répartition des heures de formation</a:t>
            </a:r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369833498"/>
              </p:ext>
            </p:extLst>
          </p:nvPr>
        </p:nvGraphicFramePr>
        <p:xfrm>
          <a:off x="2848604" y="4360074"/>
          <a:ext cx="3157223" cy="210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09744572"/>
              </p:ext>
            </p:extLst>
          </p:nvPr>
        </p:nvGraphicFramePr>
        <p:xfrm>
          <a:off x="3371850" y="4724400"/>
          <a:ext cx="1804988" cy="120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6832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092691" y="1052736"/>
            <a:ext cx="4752528" cy="4896544"/>
          </a:xfrm>
          <a:prstGeom prst="roundRect">
            <a:avLst>
              <a:gd name="adj" fmla="val 475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Centre d’intérêt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5" name="Arrondir un rectangle avec un coin diagonal 44"/>
          <p:cNvSpPr/>
          <p:nvPr/>
        </p:nvSpPr>
        <p:spPr>
          <a:xfrm>
            <a:off x="498149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Construction de la matrice Programme/CI</a:t>
            </a:r>
            <a:endParaRPr lang="fr-FR" sz="3600" dirty="0"/>
          </a:p>
        </p:txBody>
      </p:sp>
      <p:pic>
        <p:nvPicPr>
          <p:cNvPr id="50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à coins arrondis 51"/>
          <p:cNvSpPr/>
          <p:nvPr/>
        </p:nvSpPr>
        <p:spPr>
          <a:xfrm>
            <a:off x="1089316" y="1844824"/>
            <a:ext cx="7153618" cy="3960440"/>
          </a:xfrm>
          <a:prstGeom prst="roundRect">
            <a:avLst>
              <a:gd name="adj" fmla="val 306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/>
              <a:t>Programme STI2D</a:t>
            </a:r>
          </a:p>
          <a:p>
            <a:r>
              <a:rPr lang="fr-FR" b="1" dirty="0" smtClean="0"/>
              <a:t>transversal</a:t>
            </a:r>
            <a:endParaRPr lang="fr-FR" b="1" dirty="0"/>
          </a:p>
        </p:txBody>
      </p:sp>
      <p:sp>
        <p:nvSpPr>
          <p:cNvPr id="62" name="Ellipse 61"/>
          <p:cNvSpPr/>
          <p:nvPr/>
        </p:nvSpPr>
        <p:spPr>
          <a:xfrm>
            <a:off x="3128852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</a:t>
            </a:r>
            <a:endParaRPr lang="fr-FR" sz="1000" dirty="0"/>
          </a:p>
        </p:txBody>
      </p:sp>
      <p:sp>
        <p:nvSpPr>
          <p:cNvPr id="64" name="Ellipse 63"/>
          <p:cNvSpPr/>
          <p:nvPr/>
        </p:nvSpPr>
        <p:spPr>
          <a:xfrm>
            <a:off x="3439497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2</a:t>
            </a:r>
            <a:endParaRPr lang="fr-FR" sz="1000" dirty="0"/>
          </a:p>
        </p:txBody>
      </p:sp>
      <p:sp>
        <p:nvSpPr>
          <p:cNvPr id="65" name="Ellipse 64"/>
          <p:cNvSpPr/>
          <p:nvPr/>
        </p:nvSpPr>
        <p:spPr>
          <a:xfrm>
            <a:off x="3750142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3</a:t>
            </a:r>
            <a:endParaRPr lang="fr-FR" sz="1000" dirty="0"/>
          </a:p>
        </p:txBody>
      </p:sp>
      <p:sp>
        <p:nvSpPr>
          <p:cNvPr id="66" name="Ellipse 65"/>
          <p:cNvSpPr/>
          <p:nvPr/>
        </p:nvSpPr>
        <p:spPr>
          <a:xfrm>
            <a:off x="4060787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4</a:t>
            </a:r>
            <a:endParaRPr lang="fr-FR" sz="1000" dirty="0"/>
          </a:p>
        </p:txBody>
      </p:sp>
      <p:sp>
        <p:nvSpPr>
          <p:cNvPr id="67" name="Ellipse 66"/>
          <p:cNvSpPr/>
          <p:nvPr/>
        </p:nvSpPr>
        <p:spPr>
          <a:xfrm>
            <a:off x="4371432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5</a:t>
            </a:r>
            <a:endParaRPr lang="fr-FR" sz="1000" dirty="0"/>
          </a:p>
        </p:txBody>
      </p:sp>
      <p:sp>
        <p:nvSpPr>
          <p:cNvPr id="68" name="Ellipse 67"/>
          <p:cNvSpPr/>
          <p:nvPr/>
        </p:nvSpPr>
        <p:spPr>
          <a:xfrm>
            <a:off x="4682077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6</a:t>
            </a:r>
            <a:endParaRPr lang="fr-FR" sz="1000" dirty="0"/>
          </a:p>
        </p:txBody>
      </p:sp>
      <p:sp>
        <p:nvSpPr>
          <p:cNvPr id="69" name="Ellipse 68"/>
          <p:cNvSpPr/>
          <p:nvPr/>
        </p:nvSpPr>
        <p:spPr>
          <a:xfrm>
            <a:off x="4992722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7</a:t>
            </a:r>
            <a:endParaRPr lang="fr-FR" sz="1000" dirty="0"/>
          </a:p>
        </p:txBody>
      </p:sp>
      <p:sp>
        <p:nvSpPr>
          <p:cNvPr id="70" name="Ellipse 69"/>
          <p:cNvSpPr/>
          <p:nvPr/>
        </p:nvSpPr>
        <p:spPr>
          <a:xfrm>
            <a:off x="5303367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8</a:t>
            </a:r>
            <a:endParaRPr lang="fr-FR" sz="1000" dirty="0"/>
          </a:p>
        </p:txBody>
      </p:sp>
      <p:sp>
        <p:nvSpPr>
          <p:cNvPr id="71" name="Ellipse 70"/>
          <p:cNvSpPr/>
          <p:nvPr/>
        </p:nvSpPr>
        <p:spPr>
          <a:xfrm>
            <a:off x="5614012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9</a:t>
            </a:r>
            <a:endParaRPr lang="fr-FR" sz="1000" dirty="0"/>
          </a:p>
        </p:txBody>
      </p:sp>
      <p:sp>
        <p:nvSpPr>
          <p:cNvPr id="72" name="Ellipse 71"/>
          <p:cNvSpPr/>
          <p:nvPr/>
        </p:nvSpPr>
        <p:spPr>
          <a:xfrm>
            <a:off x="5924657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10</a:t>
            </a:r>
            <a:endParaRPr lang="fr-FR" sz="1000" dirty="0"/>
          </a:p>
        </p:txBody>
      </p:sp>
      <p:sp>
        <p:nvSpPr>
          <p:cNvPr id="73" name="Ellipse 72"/>
          <p:cNvSpPr/>
          <p:nvPr/>
        </p:nvSpPr>
        <p:spPr>
          <a:xfrm>
            <a:off x="6235302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11</a:t>
            </a:r>
            <a:endParaRPr lang="fr-FR" sz="1000" dirty="0"/>
          </a:p>
        </p:txBody>
      </p:sp>
      <p:sp>
        <p:nvSpPr>
          <p:cNvPr id="74" name="Ellipse 73"/>
          <p:cNvSpPr/>
          <p:nvPr/>
        </p:nvSpPr>
        <p:spPr>
          <a:xfrm>
            <a:off x="6545947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12</a:t>
            </a:r>
            <a:endParaRPr lang="fr-FR" sz="1000" dirty="0"/>
          </a:p>
        </p:txBody>
      </p:sp>
      <p:sp>
        <p:nvSpPr>
          <p:cNvPr id="75" name="Ellipse 74"/>
          <p:cNvSpPr/>
          <p:nvPr/>
        </p:nvSpPr>
        <p:spPr>
          <a:xfrm>
            <a:off x="6856592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13</a:t>
            </a:r>
            <a:endParaRPr lang="fr-FR" sz="1000" dirty="0"/>
          </a:p>
        </p:txBody>
      </p:sp>
      <p:sp>
        <p:nvSpPr>
          <p:cNvPr id="76" name="Ellipse 75"/>
          <p:cNvSpPr/>
          <p:nvPr/>
        </p:nvSpPr>
        <p:spPr>
          <a:xfrm>
            <a:off x="7167237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14</a:t>
            </a:r>
            <a:endParaRPr lang="fr-FR" sz="1000" dirty="0"/>
          </a:p>
        </p:txBody>
      </p:sp>
      <p:sp>
        <p:nvSpPr>
          <p:cNvPr id="77" name="Ellipse 76"/>
          <p:cNvSpPr/>
          <p:nvPr/>
        </p:nvSpPr>
        <p:spPr>
          <a:xfrm>
            <a:off x="7477882" y="148478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78" name="Pentagone 77"/>
          <p:cNvSpPr/>
          <p:nvPr/>
        </p:nvSpPr>
        <p:spPr>
          <a:xfrm>
            <a:off x="1220148" y="2516098"/>
            <a:ext cx="6865311" cy="288032"/>
          </a:xfrm>
          <a:prstGeom prst="homePlate">
            <a:avLst>
              <a:gd name="adj" fmla="val 68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Compétitivité et créativité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4" name="Pentagone 93"/>
          <p:cNvSpPr/>
          <p:nvPr/>
        </p:nvSpPr>
        <p:spPr>
          <a:xfrm>
            <a:off x="1220148" y="2877417"/>
            <a:ext cx="6865311" cy="367638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Eco conception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5" name="Pentagone 94"/>
          <p:cNvSpPr/>
          <p:nvPr/>
        </p:nvSpPr>
        <p:spPr>
          <a:xfrm>
            <a:off x="1220148" y="3313979"/>
            <a:ext cx="6850707" cy="453018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Approche fonctionnelle des systèmes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6" name="Pentagone 95"/>
          <p:cNvSpPr/>
          <p:nvPr/>
        </p:nvSpPr>
        <p:spPr>
          <a:xfrm>
            <a:off x="1220148" y="3827222"/>
            <a:ext cx="6850707" cy="474752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Outils de représentation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7" name="Pentagone 96"/>
          <p:cNvSpPr/>
          <p:nvPr/>
        </p:nvSpPr>
        <p:spPr>
          <a:xfrm>
            <a:off x="1220148" y="4348359"/>
            <a:ext cx="6850707" cy="1398219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Approche comportementale</a:t>
            </a:r>
            <a:endParaRPr lang="fr-FR" sz="1000" dirty="0">
              <a:solidFill>
                <a:schemeClr val="tx1"/>
              </a:solidFill>
            </a:endParaRPr>
          </a:p>
        </p:txBody>
      </p:sp>
      <p:cxnSp>
        <p:nvCxnSpPr>
          <p:cNvPr id="3" name="Connecteur droit 2"/>
          <p:cNvCxnSpPr>
            <a:stCxn id="62" idx="4"/>
          </p:cNvCxnSpPr>
          <p:nvPr/>
        </p:nvCxnSpPr>
        <p:spPr>
          <a:xfrm>
            <a:off x="3250826" y="1728731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3554244" y="1709686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3875418" y="1690641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4187714" y="1671596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4500010" y="1688063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4812306" y="1704530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5115724" y="1712119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5428020" y="1710830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5740316" y="1709541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6052612" y="1708252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6364908" y="1706963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6677204" y="1705674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6989500" y="1704385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7301796" y="1703096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7614092" y="1701807"/>
            <a:ext cx="0" cy="407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  <p:pic>
        <p:nvPicPr>
          <p:cNvPr id="105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76" y="396176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86" y="3961981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21" y="3943144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56" y="3924307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16" y="3934045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76" y="394378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18" y="3953231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53" y="3934394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88" y="3915557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40" y="394426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00" y="3944481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85" y="3925644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96" y="254467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06" y="2544886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53" y="253592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03" y="251793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16" y="296590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26" y="2966116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61" y="2947279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56" y="2938180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08" y="2938316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56" y="3404905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23" y="342387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08" y="3414566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18" y="3405254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03" y="3405467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13" y="3405680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23" y="340589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80" y="341512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90" y="3415341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66" y="493757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11" y="4918954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46" y="4900117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66" y="491959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58" y="4929041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18" y="4910204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53" y="4891367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38" y="4901105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15" y="4920291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25" y="4901454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0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r 42"/>
          <p:cNvGrpSpPr/>
          <p:nvPr/>
        </p:nvGrpSpPr>
        <p:grpSpPr>
          <a:xfrm>
            <a:off x="626526" y="1803390"/>
            <a:ext cx="2015067" cy="3048000"/>
            <a:chOff x="626526" y="1803390"/>
            <a:chExt cx="2015067" cy="3048000"/>
          </a:xfrm>
        </p:grpSpPr>
        <p:sp>
          <p:nvSpPr>
            <p:cNvPr id="4" name="Rectangle 3"/>
            <p:cNvSpPr/>
            <p:nvPr/>
          </p:nvSpPr>
          <p:spPr>
            <a:xfrm>
              <a:off x="626526" y="1803390"/>
              <a:ext cx="541867" cy="304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Programme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68393" y="1803390"/>
              <a:ext cx="1473200" cy="304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marL="457200" indent="-457200" algn="ctr">
                <a:buFont typeface="+mj-lt"/>
                <a:buAutoNum type="arabicPeriod"/>
              </a:pPr>
              <a:r>
                <a:rPr lang="fr-FR" sz="2000" b="1" dirty="0" smtClean="0">
                  <a:solidFill>
                    <a:srgbClr val="000000"/>
                  </a:solidFill>
                </a:rPr>
                <a:t>Item 1</a:t>
              </a:r>
              <a:br>
                <a:rPr lang="fr-FR" sz="2000" b="1" dirty="0" smtClean="0">
                  <a:solidFill>
                    <a:srgbClr val="000000"/>
                  </a:solidFill>
                </a:rPr>
              </a:br>
              <a:endParaRPr lang="fr-FR" sz="2000" b="1" dirty="0">
                <a:solidFill>
                  <a:srgbClr val="000000"/>
                </a:solidFill>
              </a:endParaRPr>
            </a:p>
            <a:p>
              <a:pPr marL="457200" indent="-457200" algn="ctr">
                <a:buFont typeface="+mj-lt"/>
                <a:buAutoNum type="arabicPeriod"/>
              </a:pPr>
              <a:r>
                <a:rPr lang="fr-FR" sz="2000" b="1" dirty="0" smtClean="0">
                  <a:solidFill>
                    <a:srgbClr val="000000"/>
                  </a:solidFill>
                </a:rPr>
                <a:t>Item 2</a:t>
              </a:r>
              <a:br>
                <a:rPr lang="fr-FR" sz="2000" b="1" dirty="0" smtClean="0">
                  <a:solidFill>
                    <a:srgbClr val="000000"/>
                  </a:solidFill>
                </a:rPr>
              </a:br>
              <a:endParaRPr lang="fr-FR" sz="2000" b="1" dirty="0" smtClean="0">
                <a:solidFill>
                  <a:srgbClr val="000000"/>
                </a:solidFill>
              </a:endParaRPr>
            </a:p>
            <a:p>
              <a:pPr marL="457200" indent="-457200" algn="ctr">
                <a:buFont typeface="+mj-lt"/>
                <a:buAutoNum type="arabicPeriod"/>
              </a:pPr>
              <a:r>
                <a:rPr lang="fr-FR" sz="2000" b="1" dirty="0" smtClean="0">
                  <a:solidFill>
                    <a:srgbClr val="000000"/>
                  </a:solidFill>
                </a:rPr>
                <a:t>Item 3</a:t>
              </a:r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4961451" y="1803390"/>
            <a:ext cx="3606801" cy="3048000"/>
            <a:chOff x="4961451" y="1803390"/>
            <a:chExt cx="3606801" cy="3048000"/>
          </a:xfrm>
        </p:grpSpPr>
        <p:sp>
          <p:nvSpPr>
            <p:cNvPr id="9" name="Rectangle 8"/>
            <p:cNvSpPr/>
            <p:nvPr/>
          </p:nvSpPr>
          <p:spPr>
            <a:xfrm>
              <a:off x="4961451" y="1803390"/>
              <a:ext cx="999069" cy="3048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>
                  <a:solidFill>
                    <a:srgbClr val="000000"/>
                  </a:solidFill>
                </a:rPr>
                <a:t>x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h</a:t>
              </a:r>
              <a:br>
                <a:rPr lang="fr-FR" sz="2000" b="1" dirty="0" smtClean="0">
                  <a:solidFill>
                    <a:srgbClr val="000000"/>
                  </a:solidFill>
                </a:rPr>
              </a:br>
              <a:endParaRPr lang="fr-FR" sz="20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y 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2920" y="1803390"/>
              <a:ext cx="999069" cy="3048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 </a:t>
              </a:r>
              <a:br>
                <a:rPr lang="fr-FR" sz="2000" b="1" dirty="0" smtClean="0">
                  <a:solidFill>
                    <a:srgbClr val="000000"/>
                  </a:solidFill>
                </a:rPr>
              </a:br>
              <a:endParaRPr lang="fr-FR" sz="20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sz="2000" b="1" dirty="0">
                  <a:solidFill>
                    <a:srgbClr val="000000"/>
                  </a:solidFill>
                </a:rPr>
                <a:t>z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h</a:t>
              </a:r>
            </a:p>
            <a:p>
              <a:pPr algn="ctr"/>
              <a:endParaRPr lang="fr-FR" sz="2000" b="1" dirty="0">
                <a:solidFill>
                  <a:srgbClr val="000000"/>
                </a:solidFill>
              </a:endParaRPr>
            </a:p>
            <a:p>
              <a:pPr algn="ctr"/>
              <a:r>
                <a:rPr lang="fr-FR" sz="2000" b="1" dirty="0">
                  <a:solidFill>
                    <a:srgbClr val="000000"/>
                  </a:solidFill>
                </a:rPr>
                <a:t>x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h</a:t>
              </a:r>
              <a:endParaRPr lang="fr-FR" sz="2000" b="1" dirty="0">
                <a:solidFill>
                  <a:srgbClr val="000000"/>
                </a:solidFill>
              </a:endParaRPr>
            </a:p>
            <a:p>
              <a:pPr marL="457200" indent="-457200" algn="ctr">
                <a:buFont typeface="+mj-lt"/>
                <a:buAutoNum type="arabicPeriod"/>
              </a:pPr>
              <a:endParaRPr lang="fr-FR" sz="2000" b="1" dirty="0" smtClean="0">
                <a:solidFill>
                  <a:srgbClr val="000000"/>
                </a:solidFill>
              </a:endParaRPr>
            </a:p>
            <a:p>
              <a:pPr marL="457200" indent="-457200" algn="ctr">
                <a:buFont typeface="+mj-lt"/>
                <a:buAutoNum type="arabicPeriod"/>
              </a:pPr>
              <a:endParaRPr lang="fr-FR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69183" y="1803390"/>
              <a:ext cx="999069" cy="3048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>
                  <a:solidFill>
                    <a:srgbClr val="000000"/>
                  </a:solidFill>
                </a:rPr>
                <a:t>y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h</a:t>
              </a:r>
            </a:p>
            <a:p>
              <a:pPr algn="ctr"/>
              <a:endParaRPr lang="fr-FR" sz="2000" b="1" dirty="0">
                <a:solidFill>
                  <a:srgbClr val="000000"/>
                </a:solidFill>
              </a:endParaRPr>
            </a:p>
            <a:p>
              <a:pPr algn="ctr"/>
              <a:endParaRPr lang="fr-FR" sz="2000" b="1" dirty="0" smtClean="0">
                <a:solidFill>
                  <a:srgbClr val="000000"/>
                </a:solidFill>
              </a:endParaRPr>
            </a:p>
            <a:p>
              <a:pPr algn="ctr"/>
              <a:endParaRPr lang="fr-FR" sz="2000" b="1" dirty="0">
                <a:solidFill>
                  <a:srgbClr val="000000"/>
                </a:solidFill>
              </a:endParaRPr>
            </a:p>
            <a:p>
              <a:pPr algn="ctr"/>
              <a:r>
                <a:rPr lang="fr-FR" sz="2000" b="1" dirty="0">
                  <a:solidFill>
                    <a:srgbClr val="000000"/>
                  </a:solidFill>
                </a:rPr>
                <a:t>z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h</a:t>
              </a:r>
              <a:br>
                <a:rPr lang="fr-FR" sz="2000" b="1" dirty="0" smtClean="0">
                  <a:solidFill>
                    <a:srgbClr val="000000"/>
                  </a:solidFill>
                </a:rPr>
              </a:br>
              <a:endParaRPr lang="fr-FR" sz="2000" b="1" dirty="0" smtClean="0">
                <a:solidFill>
                  <a:srgbClr val="000000"/>
                </a:solidFill>
              </a:endParaRPr>
            </a:p>
            <a:p>
              <a:pPr marL="457200" indent="-457200" algn="ctr">
                <a:buFont typeface="+mj-lt"/>
                <a:buAutoNum type="arabicPeriod"/>
              </a:pPr>
              <a:endParaRPr lang="fr-FR" sz="2000" b="1" dirty="0">
                <a:solidFill>
                  <a:srgbClr val="000000"/>
                </a:solidFill>
              </a:endParaRPr>
            </a:p>
            <a:p>
              <a:pPr marL="457200" indent="-457200" algn="ctr">
                <a:buFont typeface="+mj-lt"/>
                <a:buAutoNum type="arabicPeriod"/>
              </a:pPr>
              <a:endParaRPr lang="fr-FR" sz="2000" b="1" dirty="0" smtClean="0">
                <a:solidFill>
                  <a:srgbClr val="000000"/>
                </a:solidFill>
              </a:endParaRPr>
            </a:p>
            <a:p>
              <a:pPr marL="457200" indent="-457200" algn="ctr">
                <a:buFont typeface="+mj-lt"/>
                <a:buAutoNum type="arabicPeriod"/>
              </a:pPr>
              <a:endParaRPr lang="fr-FR" sz="20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4961451" y="855123"/>
            <a:ext cx="3606801" cy="762000"/>
            <a:chOff x="4961451" y="855123"/>
            <a:chExt cx="3606801" cy="762000"/>
          </a:xfrm>
        </p:grpSpPr>
        <p:sp>
          <p:nvSpPr>
            <p:cNvPr id="10" name="Rectangle 9"/>
            <p:cNvSpPr/>
            <p:nvPr/>
          </p:nvSpPr>
          <p:spPr>
            <a:xfrm>
              <a:off x="4961451" y="855123"/>
              <a:ext cx="999069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CI 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2920" y="855123"/>
              <a:ext cx="999069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CI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69183" y="855123"/>
              <a:ext cx="999069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CI n</a:t>
              </a:r>
            </a:p>
          </p:txBody>
        </p:sp>
      </p:grpSp>
      <p:grpSp>
        <p:nvGrpSpPr>
          <p:cNvPr id="46" name="Grouper 45"/>
          <p:cNvGrpSpPr/>
          <p:nvPr/>
        </p:nvGrpSpPr>
        <p:grpSpPr>
          <a:xfrm>
            <a:off x="4961451" y="4986859"/>
            <a:ext cx="3606801" cy="1117599"/>
            <a:chOff x="4961451" y="4986859"/>
            <a:chExt cx="3606801" cy="1117599"/>
          </a:xfrm>
        </p:grpSpPr>
        <p:sp>
          <p:nvSpPr>
            <p:cNvPr id="11" name="Rectangle 10"/>
            <p:cNvSpPr/>
            <p:nvPr/>
          </p:nvSpPr>
          <p:spPr>
            <a:xfrm>
              <a:off x="4961451" y="4986859"/>
              <a:ext cx="999069" cy="11175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Total CI 1:</a:t>
              </a:r>
            </a:p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(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x+y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) h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12920" y="4986859"/>
              <a:ext cx="999069" cy="11175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Total CI 1:</a:t>
              </a:r>
            </a:p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(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z+x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) h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9183" y="4986859"/>
              <a:ext cx="999069" cy="11175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Total CI 1:</a:t>
              </a:r>
            </a:p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(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y+z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) h</a:t>
              </a: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2912526" y="855123"/>
            <a:ext cx="1862674" cy="5249335"/>
            <a:chOff x="2912526" y="855123"/>
            <a:chExt cx="1862674" cy="5249335"/>
          </a:xfrm>
        </p:grpSpPr>
        <p:sp>
          <p:nvSpPr>
            <p:cNvPr id="6" name="Rectangle 5"/>
            <p:cNvSpPr/>
            <p:nvPr/>
          </p:nvSpPr>
          <p:spPr>
            <a:xfrm>
              <a:off x="2912526" y="1803390"/>
              <a:ext cx="1862674" cy="304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marL="457200" indent="-457200" algn="ctr">
                <a:buFont typeface="+mj-lt"/>
                <a:buAutoNum type="arabicPeriod"/>
              </a:pPr>
              <a:r>
                <a:rPr lang="fr-FR" sz="2000" b="1" dirty="0" smtClean="0">
                  <a:solidFill>
                    <a:srgbClr val="008000"/>
                  </a:solidFill>
                </a:rPr>
                <a:t>X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=( 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x+y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) h</a:t>
              </a:r>
              <a:br>
                <a:rPr lang="fr-FR" sz="2000" b="1" dirty="0" smtClean="0">
                  <a:solidFill>
                    <a:srgbClr val="000000"/>
                  </a:solidFill>
                </a:rPr>
              </a:br>
              <a:endParaRPr lang="fr-FR" sz="2000" b="1" dirty="0">
                <a:solidFill>
                  <a:srgbClr val="000000"/>
                </a:solidFill>
              </a:endParaRPr>
            </a:p>
            <a:p>
              <a:pPr marL="457200" indent="-457200" algn="ctr">
                <a:buFont typeface="+mj-lt"/>
                <a:buAutoNum type="arabicPeriod"/>
              </a:pPr>
              <a:r>
                <a:rPr lang="fr-FR" sz="2000" b="1" dirty="0" smtClean="0">
                  <a:solidFill>
                    <a:srgbClr val="008000"/>
                  </a:solidFill>
                </a:rPr>
                <a:t>Y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= (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y+z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) h</a:t>
              </a:r>
              <a:br>
                <a:rPr lang="fr-FR" sz="2000" b="1" dirty="0" smtClean="0">
                  <a:solidFill>
                    <a:srgbClr val="000000"/>
                  </a:solidFill>
                </a:rPr>
              </a:br>
              <a:endParaRPr lang="fr-FR" sz="2000" b="1" dirty="0" smtClean="0">
                <a:solidFill>
                  <a:srgbClr val="000000"/>
                </a:solidFill>
              </a:endParaRPr>
            </a:p>
            <a:p>
              <a:pPr marL="457200" indent="-457200" algn="ctr">
                <a:buFont typeface="+mj-lt"/>
                <a:buAutoNum type="arabicPeriod"/>
              </a:pPr>
              <a:r>
                <a:rPr lang="fr-FR" sz="2000" b="1" dirty="0" smtClean="0">
                  <a:solidFill>
                    <a:srgbClr val="008000"/>
                  </a:solidFill>
                </a:rPr>
                <a:t>Z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= (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y+z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) h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12526" y="855123"/>
              <a:ext cx="1862674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Heures première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12526" y="4986859"/>
              <a:ext cx="1862674" cy="11175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Total première:</a:t>
              </a:r>
            </a:p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X+Y+Z= 240h</a:t>
              </a:r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863600" y="3623729"/>
            <a:ext cx="2565407" cy="1963294"/>
            <a:chOff x="863600" y="3623729"/>
            <a:chExt cx="2565407" cy="1963294"/>
          </a:xfrm>
        </p:grpSpPr>
        <p:sp>
          <p:nvSpPr>
            <p:cNvPr id="21" name="Flèche vers le bas 20"/>
            <p:cNvSpPr/>
            <p:nvPr/>
          </p:nvSpPr>
          <p:spPr>
            <a:xfrm rot="16200000">
              <a:off x="2438415" y="3361270"/>
              <a:ext cx="728133" cy="1253051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63600" y="4386695"/>
              <a:ext cx="177799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400" b="1" i="1" dirty="0" smtClean="0">
                  <a:solidFill>
                    <a:srgbClr val="008000"/>
                  </a:solidFill>
                </a:rPr>
                <a:t>Choix des horaires par item</a:t>
              </a:r>
              <a:endParaRPr lang="fr-FR" sz="24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1439339" y="3641310"/>
              <a:ext cx="626533" cy="64379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solidFill>
                    <a:srgbClr val="008000"/>
                  </a:solidFill>
                </a:rPr>
                <a:t>1</a:t>
              </a:r>
              <a:endParaRPr lang="fr-FR" sz="32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4504271" y="1185328"/>
            <a:ext cx="4182530" cy="848578"/>
            <a:chOff x="4504271" y="1185328"/>
            <a:chExt cx="4182530" cy="848578"/>
          </a:xfrm>
        </p:grpSpPr>
        <p:sp>
          <p:nvSpPr>
            <p:cNvPr id="25" name="Flèche vers le bas 24"/>
            <p:cNvSpPr/>
            <p:nvPr/>
          </p:nvSpPr>
          <p:spPr>
            <a:xfrm rot="16200000">
              <a:off x="5452548" y="922869"/>
              <a:ext cx="728133" cy="1253051"/>
            </a:xfrm>
            <a:prstGeom prst="downArrow">
              <a:avLst>
                <a:gd name="adj1" fmla="val 31396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504271" y="1236775"/>
              <a:ext cx="626533" cy="6437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  <a:endParaRPr lang="fr-FR" sz="3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443141" y="1202909"/>
              <a:ext cx="2243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>
                  <a:solidFill>
                    <a:srgbClr val="0000FF"/>
                  </a:solidFill>
                </a:rPr>
                <a:t>Choix des CI concernés</a:t>
              </a:r>
              <a:endParaRPr lang="fr-FR" sz="2400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5226987" y="2227067"/>
            <a:ext cx="3612213" cy="1898875"/>
            <a:chOff x="5226987" y="2227067"/>
            <a:chExt cx="3612213" cy="1898875"/>
          </a:xfrm>
        </p:grpSpPr>
        <p:sp>
          <p:nvSpPr>
            <p:cNvPr id="23" name="ZoneTexte 22"/>
            <p:cNvSpPr txBox="1"/>
            <p:nvPr/>
          </p:nvSpPr>
          <p:spPr>
            <a:xfrm>
              <a:off x="6891867" y="2227067"/>
              <a:ext cx="1947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400" b="1" i="1" dirty="0" smtClean="0">
                  <a:solidFill>
                    <a:srgbClr val="FF0000"/>
                  </a:solidFill>
                </a:rPr>
                <a:t>Choix des heures par CI</a:t>
              </a:r>
              <a:endParaRPr lang="fr-FR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7111989" y="3058064"/>
              <a:ext cx="626533" cy="6437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solidFill>
                    <a:srgbClr val="FF0000"/>
                  </a:solidFill>
                </a:rPr>
                <a:t>3</a:t>
              </a:r>
              <a:endParaRPr lang="fr-FR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Double flèche horizontale 28"/>
            <p:cNvSpPr/>
            <p:nvPr/>
          </p:nvSpPr>
          <p:spPr>
            <a:xfrm>
              <a:off x="5226987" y="3641310"/>
              <a:ext cx="3121145" cy="484632"/>
            </a:xfrm>
            <a:prstGeom prst="leftRightArrow">
              <a:avLst>
                <a:gd name="adj1" fmla="val 36023"/>
                <a:gd name="adj2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5825055" y="2210118"/>
            <a:ext cx="1100667" cy="2776742"/>
            <a:chOff x="5825055" y="2210118"/>
            <a:chExt cx="1100667" cy="2776742"/>
          </a:xfrm>
        </p:grpSpPr>
        <p:sp>
          <p:nvSpPr>
            <p:cNvPr id="20" name="Flèche vers le bas 19"/>
            <p:cNvSpPr/>
            <p:nvPr/>
          </p:nvSpPr>
          <p:spPr>
            <a:xfrm>
              <a:off x="5825055" y="2210118"/>
              <a:ext cx="575730" cy="2776742"/>
            </a:xfrm>
            <a:prstGeom prst="downArrow">
              <a:avLst>
                <a:gd name="adj1" fmla="val 20588"/>
                <a:gd name="adj2" fmla="val 5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299189" y="4064800"/>
              <a:ext cx="626533" cy="64379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solidFill>
                    <a:srgbClr val="000090"/>
                  </a:solidFill>
                </a:rPr>
                <a:t>4</a:t>
              </a:r>
              <a:endParaRPr lang="fr-FR" sz="3200" b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965181" y="5999584"/>
            <a:ext cx="7382951" cy="650007"/>
            <a:chOff x="965181" y="5999584"/>
            <a:chExt cx="7382951" cy="650007"/>
          </a:xfrm>
        </p:grpSpPr>
        <p:sp>
          <p:nvSpPr>
            <p:cNvPr id="31" name="Flèche vers le bas 30"/>
            <p:cNvSpPr/>
            <p:nvPr/>
          </p:nvSpPr>
          <p:spPr>
            <a:xfrm rot="5400000">
              <a:off x="6414464" y="4715924"/>
              <a:ext cx="650007" cy="3217328"/>
            </a:xfrm>
            <a:prstGeom prst="downArrow">
              <a:avLst>
                <a:gd name="adj1" fmla="val 22093"/>
                <a:gd name="adj2" fmla="val 630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461933" y="6005801"/>
              <a:ext cx="626533" cy="6437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fr-FR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965181" y="6104458"/>
              <a:ext cx="3471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400" b="1" i="1" dirty="0" smtClean="0">
                  <a:solidFill>
                    <a:srgbClr val="984807"/>
                  </a:solidFill>
                </a:rPr>
                <a:t>Validation répartition</a:t>
              </a:r>
              <a:endParaRPr lang="fr-FR" sz="2400" b="1" i="1" dirty="0">
                <a:solidFill>
                  <a:srgbClr val="984807"/>
                </a:solidFill>
              </a:endParaRP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6959588" y="4140052"/>
            <a:ext cx="224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90"/>
                </a:solidFill>
              </a:rPr>
              <a:t>Calcul total / CI</a:t>
            </a:r>
            <a:endParaRPr lang="fr-FR" sz="2400" b="1" i="1" dirty="0">
              <a:solidFill>
                <a:srgbClr val="00009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04800" y="910521"/>
            <a:ext cx="233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i="1" dirty="0" smtClean="0"/>
              <a:t>5 étapes itératives de répartition </a:t>
            </a:r>
            <a:endParaRPr lang="fr-FR" sz="2000" b="1" i="1" dirty="0"/>
          </a:p>
        </p:txBody>
      </p:sp>
      <p:sp>
        <p:nvSpPr>
          <p:cNvPr id="49" name="Arrondir un rectangle avec un coin diagonal 48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Principe de ventilation des heures</a:t>
            </a:r>
            <a:endParaRPr lang="fr-FR" sz="3600" dirty="0"/>
          </a:p>
        </p:txBody>
      </p:sp>
      <p:sp>
        <p:nvSpPr>
          <p:cNvPr id="50" name="Rectangle 49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  <p:grpSp>
        <p:nvGrpSpPr>
          <p:cNvPr id="3" name="Grouper 2"/>
          <p:cNvGrpSpPr/>
          <p:nvPr/>
        </p:nvGrpSpPr>
        <p:grpSpPr>
          <a:xfrm>
            <a:off x="3509425" y="3898900"/>
            <a:ext cx="1037167" cy="1193800"/>
            <a:chOff x="3509425" y="3898900"/>
            <a:chExt cx="1037167" cy="1193800"/>
          </a:xfrm>
        </p:grpSpPr>
        <p:sp>
          <p:nvSpPr>
            <p:cNvPr id="2" name="Flèche vers le haut 1"/>
            <p:cNvSpPr/>
            <p:nvPr/>
          </p:nvSpPr>
          <p:spPr>
            <a:xfrm>
              <a:off x="3822692" y="3898900"/>
              <a:ext cx="723900" cy="1193800"/>
            </a:xfrm>
            <a:prstGeom prst="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3509425" y="4411033"/>
              <a:ext cx="626533" cy="6437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fr-FR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5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11325"/>
              </p:ext>
            </p:extLst>
          </p:nvPr>
        </p:nvGraphicFramePr>
        <p:xfrm>
          <a:off x="552736" y="843696"/>
          <a:ext cx="8362668" cy="5538051"/>
        </p:xfrm>
        <a:graphic>
          <a:graphicData uri="http://schemas.openxmlformats.org/drawingml/2006/table">
            <a:tbl>
              <a:tblPr/>
              <a:tblGrid>
                <a:gridCol w="629270"/>
                <a:gridCol w="1515211"/>
                <a:gridCol w="463673"/>
                <a:gridCol w="1366176"/>
                <a:gridCol w="306354"/>
                <a:gridCol w="289796"/>
                <a:gridCol w="314634"/>
                <a:gridCol w="256676"/>
                <a:gridCol w="248557"/>
                <a:gridCol w="270211"/>
                <a:gridCol w="270211"/>
                <a:gridCol w="270211"/>
                <a:gridCol w="270211"/>
                <a:gridCol w="270211"/>
                <a:gridCol w="270211"/>
                <a:gridCol w="270211"/>
                <a:gridCol w="270211"/>
                <a:gridCol w="270211"/>
                <a:gridCol w="270211"/>
                <a:gridCol w="270211"/>
              </a:tblGrid>
              <a:tr h="239573">
                <a:tc rowSpan="3" gridSpan="2">
                  <a:txBody>
                    <a:bodyPr/>
                    <a:lstStyle/>
                    <a:p>
                      <a:pPr algn="ctr"/>
                      <a:r>
                        <a:rPr lang="fr-FR" sz="1700" b="1" dirty="0" smtClean="0"/>
                        <a:t>Programme</a:t>
                      </a:r>
                      <a:endParaRPr lang="fr-FR" sz="1700" b="1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effectLst/>
                          <a:latin typeface="Arial"/>
                        </a:rPr>
                        <a:t>Centres d'intérêts</a:t>
                      </a:r>
                    </a:p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MEI N1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ME2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ME3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E3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EI2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EI3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I1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I2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I3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IM3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84238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CI 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CI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CI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CI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CI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CI10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CI11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CI12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CI13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CI14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CI15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504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5016">
                <a:tc rowSpan="3">
                  <a:txBody>
                    <a:bodyPr/>
                    <a:lstStyle/>
                    <a:p>
                      <a:pPr algn="l" fontAlgn="t"/>
                      <a:r>
                        <a:rPr lang="fr-FR" sz="800" b="1" i="0" u="none" strike="noStrike" dirty="0">
                          <a:effectLst/>
                          <a:latin typeface="+mj-lt"/>
                        </a:rPr>
                        <a:t>Compétitivité et créativité</a:t>
                      </a:r>
                    </a:p>
                  </a:txBody>
                  <a:tcPr marL="67992" marR="33996" marT="88389" marB="88389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Paramètres de la compétitivité</a:t>
                      </a: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31">
                <a:tc vMerge="1">
                  <a:txBody>
                    <a:bodyPr/>
                    <a:lstStyle/>
                    <a:p>
                      <a:endParaRPr lang="fr-FR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Cycle de vie d'un produit</a:t>
                      </a:r>
                    </a:p>
                  </a:txBody>
                  <a:tcPr marL="67992" marR="67992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28">
                <a:tc vMerge="1">
                  <a:txBody>
                    <a:bodyPr/>
                    <a:lstStyle/>
                    <a:p>
                      <a:endParaRPr lang="fr-FR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 CEC</a:t>
                      </a:r>
                    </a:p>
                  </a:txBody>
                  <a:tcPr marL="67992" marR="67992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31">
                <a:tc rowSpan="3">
                  <a:txBody>
                    <a:bodyPr/>
                    <a:lstStyle/>
                    <a:p>
                      <a:pPr algn="l" fontAlgn="t"/>
                      <a:r>
                        <a:rPr lang="fr-FR" sz="800" b="1" i="0" u="none" strike="noStrike" dirty="0">
                          <a:effectLst/>
                          <a:latin typeface="+mj-lt"/>
                        </a:rPr>
                        <a:t>Eco conception</a:t>
                      </a:r>
                    </a:p>
                  </a:txBody>
                  <a:tcPr marL="67992" marR="33996" marT="88389" marB="88389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Etapes de la démarches</a:t>
                      </a: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16">
                <a:tc vMerge="1">
                  <a:txBody>
                    <a:bodyPr/>
                    <a:lstStyle/>
                    <a:p>
                      <a:endParaRPr lang="fr-FR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Mise à disposition des ressources</a:t>
                      </a:r>
                    </a:p>
                  </a:txBody>
                  <a:tcPr marL="67992" marR="67992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16">
                <a:tc vMerge="1">
                  <a:txBody>
                    <a:bodyPr/>
                    <a:lstStyle/>
                    <a:p>
                      <a:endParaRPr lang="fr-FR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Utilisation raisonnée des ressources</a:t>
                      </a:r>
                    </a:p>
                  </a:txBody>
                  <a:tcPr marL="67992" marR="67992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93">
                <a:tc rowSpan="2">
                  <a:txBody>
                    <a:bodyPr/>
                    <a:lstStyle/>
                    <a:p>
                      <a:pPr algn="l" fontAlgn="t"/>
                      <a:r>
                        <a:rPr lang="fr-FR" sz="800" b="1" i="0" u="none" strike="noStrike" dirty="0">
                          <a:effectLst/>
                          <a:latin typeface="+mj-lt"/>
                        </a:rPr>
                        <a:t>Approche fonctionnelle des systèmes</a:t>
                      </a:r>
                    </a:p>
                  </a:txBody>
                  <a:tcPr marL="67992" marR="33996" marT="88389" marB="88389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Organisation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fonct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d'une chaine d'énergie</a:t>
                      </a: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Typologie des solutions constructives de l'énergie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Organisation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fonct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d'une chaine d'info.</a:t>
                      </a: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Traitement de l'information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31">
                <a:tc rowSpan="2">
                  <a:txBody>
                    <a:bodyPr/>
                    <a:lstStyle/>
                    <a:p>
                      <a:pPr algn="l" fontAlgn="t"/>
                      <a:r>
                        <a:rPr lang="fr-FR" sz="800" b="1" i="0" u="none" strike="noStrike" dirty="0">
                          <a:effectLst/>
                          <a:latin typeface="+mj-lt"/>
                        </a:rPr>
                        <a:t>Outils de représentation</a:t>
                      </a:r>
                    </a:p>
                  </a:txBody>
                  <a:tcPr marL="67992" marR="33996" marT="88389" marB="88389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Représentation du réel</a:t>
                      </a: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Représentations symboliques</a:t>
                      </a: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</a:tr>
              <a:tr h="147231">
                <a:tc rowSpan="7">
                  <a:txBody>
                    <a:bodyPr/>
                    <a:lstStyle/>
                    <a:p>
                      <a:pPr algn="l" fontAlgn="t"/>
                      <a:r>
                        <a:rPr lang="fr-FR" sz="800" b="1" i="0" u="none" strike="noStrike" dirty="0">
                          <a:effectLst/>
                          <a:latin typeface="+mj-lt"/>
                        </a:rPr>
                        <a:t>Approche comportementale</a:t>
                      </a:r>
                    </a:p>
                  </a:txBody>
                  <a:tcPr marL="67992" marR="33996" marT="88389" marB="88389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Modèles de comportement</a:t>
                      </a: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Comportement des matériaux</a:t>
                      </a: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Choix des matériaux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</a:tr>
              <a:tr h="2650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Comportement mécanique 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</a:t>
                      </a:r>
                      <a:r>
                        <a:rPr lang="fr-FR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systèmes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Typologie des solutions constructives des liaisons entre solides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</a:tr>
              <a:tr h="1766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Structures porteuses</a:t>
                      </a: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Comportement énergétique 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</a:t>
                      </a:r>
                      <a:r>
                        <a:rPr lang="fr-FR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systèmes</a:t>
                      </a:r>
                      <a:endParaRPr lang="fr-F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err="1">
                          <a:effectLst/>
                          <a:latin typeface="Arial"/>
                        </a:rPr>
                        <a:t>Trans</a:t>
                      </a:r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. </a:t>
                      </a:r>
                      <a:r>
                        <a:rPr lang="fr-FR" sz="900" b="0" i="0" u="none" strike="noStrike" dirty="0" err="1">
                          <a:effectLst/>
                          <a:latin typeface="Arial"/>
                        </a:rPr>
                        <a:t>Modu</a:t>
                      </a:r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. Stockage d'énergie.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Comportement informationnel </a:t>
                      </a:r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 </a:t>
                      </a:r>
                      <a:r>
                        <a:rPr lang="fr-FR" sz="8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systèmes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92" marR="67992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Acquisition et codage de l'information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</a:tr>
              <a:tr h="1472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Transmission de l'info</a:t>
                      </a:r>
                    </a:p>
                  </a:txBody>
                  <a:tcPr marL="33996" marR="339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31">
                <a:tc rowSpan="4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fr-FR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Sous </a:t>
                      </a:r>
                      <a:r>
                        <a:rPr lang="fr-FR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chapitres 1 et 2</a:t>
                      </a:r>
                    </a:p>
                  </a:txBody>
                  <a:tcPr marL="67992" marR="6799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effectLst/>
                          <a:latin typeface="Arial"/>
                        </a:rPr>
                        <a:t>260 h</a:t>
                      </a:r>
                      <a:endParaRPr lang="fr-F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 smtClean="0">
                          <a:effectLst/>
                          <a:latin typeface="Arial"/>
                        </a:rPr>
                        <a:t>Sous total </a:t>
                      </a:r>
                      <a:r>
                        <a:rPr lang="fr-FR" sz="900" b="1" i="0" u="none" strike="noStrike" dirty="0" err="1" smtClean="0">
                          <a:effectLst/>
                          <a:latin typeface="Arial"/>
                        </a:rPr>
                        <a:t>chap</a:t>
                      </a:r>
                      <a:r>
                        <a:rPr lang="fr-FR" sz="900" b="1" i="0" u="none" strike="noStrike" dirty="0" smtClean="0">
                          <a:effectLst/>
                          <a:latin typeface="Arial"/>
                        </a:rPr>
                        <a:t> 3</a:t>
                      </a:r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33996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 smtClean="0">
                          <a:effectLst/>
                          <a:latin typeface="Arial"/>
                        </a:rPr>
                        <a:t>160</a:t>
                      </a:r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effectLst/>
                        <a:latin typeface="Arial"/>
                      </a:endParaRP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31">
                <a:tc v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33996" marR="33996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420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31">
                <a:tc v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Heures première</a:t>
                      </a:r>
                    </a:p>
                  </a:txBody>
                  <a:tcPr marL="33996" marR="33996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31">
                <a:tc v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Heures terminale</a:t>
                      </a:r>
                    </a:p>
                  </a:txBody>
                  <a:tcPr marL="33996" marR="33996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33996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39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Matrice Programme/Centres d’Intérêt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848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1606"/>
              </p:ext>
            </p:extLst>
          </p:nvPr>
        </p:nvGraphicFramePr>
        <p:xfrm>
          <a:off x="763962" y="989540"/>
          <a:ext cx="7922838" cy="487891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6359"/>
                <a:gridCol w="376359"/>
                <a:gridCol w="376359"/>
                <a:gridCol w="376359"/>
                <a:gridCol w="376359"/>
                <a:gridCol w="376359"/>
                <a:gridCol w="376359"/>
                <a:gridCol w="376359"/>
                <a:gridCol w="376359"/>
                <a:gridCol w="376359"/>
                <a:gridCol w="376359"/>
                <a:gridCol w="376359"/>
                <a:gridCol w="376359"/>
                <a:gridCol w="376359"/>
                <a:gridCol w="376359"/>
                <a:gridCol w="86852"/>
                <a:gridCol w="173704"/>
                <a:gridCol w="173704"/>
                <a:gridCol w="173704"/>
                <a:gridCol w="173704"/>
                <a:gridCol w="212305"/>
                <a:gridCol w="241256"/>
                <a:gridCol w="173704"/>
                <a:gridCol w="173704"/>
                <a:gridCol w="173704"/>
                <a:gridCol w="173704"/>
                <a:gridCol w="173704"/>
                <a:gridCol w="173704"/>
              </a:tblGrid>
              <a:tr h="4050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MEI N1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ME2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ME3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E3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EI2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EI3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I1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I2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I3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IM3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smtClean="0">
                          <a:effectLst/>
                          <a:latin typeface="Arial"/>
                        </a:rPr>
                        <a:t>Supports</a:t>
                      </a:r>
                      <a:endParaRPr lang="fr-FR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65019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Développement durable et compétitivité des produits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Design, architecture et innovations technologiques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Caractérisation des matériaux et structures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Dimensionnement et choix des matériaux et structures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Efficacité énergétique dans l'habitat et les transports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Efficacité énergétique lié au comportement des matériaux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Formes et caractéristiques de l'énergie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Caractérisation des chaines d'énergie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Amélioration de l'efficacité énergétique dans les chaînes d'énergie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Efficacité énergétique liée à la gestion de l'information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Commande temporelle des systèmes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Formes et caractéristiques de l'info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Caractérisation des chaines d'info.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Traitement de l'information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Optimisation des paramètres par simulation globale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Micro ordinateurs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Villavenir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VMC double flux pilotée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Equipement free rider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The Rolling Bridge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Scooter hybride </a:t>
                      </a:r>
                      <a:r>
                        <a:rPr lang="fr-FR" sz="800" b="0" i="0" u="none" strike="noStrike" dirty="0" err="1">
                          <a:effectLst/>
                          <a:latin typeface="Arial"/>
                        </a:rPr>
                        <a:t>Piaggio</a:t>
                      </a:r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Clip flow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Robot ménager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Appareil VOD nomade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Machine d'essais matériaux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Maquette sismique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Balance électronique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CI 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0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Liens avec les supports retenus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2238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02561"/>
              </p:ext>
            </p:extLst>
          </p:nvPr>
        </p:nvGraphicFramePr>
        <p:xfrm>
          <a:off x="652777" y="1122008"/>
          <a:ext cx="8229600" cy="4907279"/>
        </p:xfrm>
        <a:graphic>
          <a:graphicData uri="http://schemas.openxmlformats.org/drawingml/2006/table">
            <a:tbl>
              <a:tblPr/>
              <a:tblGrid>
                <a:gridCol w="1761067"/>
                <a:gridCol w="6468533"/>
              </a:tblGrid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Micro ordinateurs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Ordinateurs portable et de bureau + maquettes numériques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Villavenir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Quartier HQE de 6 habitations individuelles construites selon des techniques différentes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VMC double flux pilotée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Système d'économie et de gestion de l'énergie domestique, pilotée à distance et communicant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Equipement free rider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Equipement de ski comportant les skis, chaussures, vêtements et systèmes de localisation de secours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The Rolling Bridge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Passerelle très innovante, permettant de dégager le passage d'un bateau par repliement sur elle-même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Scooter hybride Piaggio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Scooter hybride innovant, thermique et électrique et à 3 roues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Clip flow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Dispositif permettant de contrôler les fuites d'eau dans habitat, capable de fermer le circuit et de communiquer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Robot ménager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Appareil électroménager de type cafetière, robot ménager ou autre, électrique et piloté par un programme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Appareil VOD nomade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Appareil individuel et autonome de communication et d'information </a:t>
                      </a:r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fr-FR" sz="1400" b="1" i="0" u="none" strike="noStrike" dirty="0" err="1" smtClean="0">
                          <a:effectLst/>
                          <a:latin typeface="Arial"/>
                        </a:rPr>
                        <a:t>smartphone</a:t>
                      </a:r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, tablette, </a:t>
                      </a:r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etc.)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Machine d'essais matériaux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Système d'essais et de caractérisation des matériaux entraîné par un système manuel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Maquette sismique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Maquette permettant de visualiser le comportement fréquentiel d'une structure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Balance électronique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Système pluri technique </a:t>
                      </a:r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intégrant un capteur de déformation d'un matériau 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Les supports retenus</a:t>
            </a:r>
            <a:endParaRPr lang="fr-FR" sz="3200" dirty="0"/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Typologie des supports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7093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4"/>
          <p:cNvSpPr/>
          <p:nvPr/>
        </p:nvSpPr>
        <p:spPr>
          <a:xfrm>
            <a:off x="599749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La relation Programme-CI-Séquences</a:t>
            </a:r>
          </a:p>
        </p:txBody>
      </p:sp>
      <p:sp>
        <p:nvSpPr>
          <p:cNvPr id="84" name="Espace réservé du contenu 83"/>
          <p:cNvSpPr>
            <a:spLocks noGrp="1"/>
          </p:cNvSpPr>
          <p:nvPr>
            <p:ph idx="1"/>
          </p:nvPr>
        </p:nvSpPr>
        <p:spPr>
          <a:xfrm>
            <a:off x="812800" y="1600200"/>
            <a:ext cx="78740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Objectif: Associer à chaque séquence</a:t>
            </a:r>
          </a:p>
          <a:p>
            <a:r>
              <a:rPr lang="fr-FR" dirty="0" smtClean="0"/>
              <a:t>Des Centres d’Intérêt (3maxi, principaux et secondaires)</a:t>
            </a:r>
            <a:endParaRPr lang="fr-FR" dirty="0"/>
          </a:p>
          <a:p>
            <a:r>
              <a:rPr lang="fr-FR" dirty="0" smtClean="0"/>
              <a:t>Les savoirs du programme associés à chaque CI</a:t>
            </a:r>
          </a:p>
          <a:p>
            <a:r>
              <a:rPr lang="fr-FR" dirty="0" smtClean="0"/>
              <a:t>Un thème de travail, porteur de sens et motivant pour les élèves (pouvant prendre la forme d’une question)</a:t>
            </a:r>
            <a:endParaRPr lang="fr-FR" dirty="0"/>
          </a:p>
        </p:txBody>
      </p:sp>
      <p:sp>
        <p:nvSpPr>
          <p:cNvPr id="85" name="Rectangle 8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4589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948262" y="1028700"/>
            <a:ext cx="1944218" cy="5626100"/>
          </a:xfrm>
          <a:prstGeom prst="roundRect">
            <a:avLst>
              <a:gd name="adj" fmla="val 403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Supports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3" y="1028700"/>
            <a:ext cx="4824536" cy="5015830"/>
          </a:xfrm>
          <a:prstGeom prst="roundRect">
            <a:avLst>
              <a:gd name="adj" fmla="val 475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Centres d’intérêt</a:t>
            </a:r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52736" y="1940074"/>
            <a:ext cx="8555768" cy="1922173"/>
          </a:xfrm>
          <a:prstGeom prst="roundRect">
            <a:avLst>
              <a:gd name="adj" fmla="val 799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/>
              <a:t>Séquences première STI2D</a:t>
            </a:r>
            <a:endParaRPr lang="fr-FR" b="1" dirty="0"/>
          </a:p>
        </p:txBody>
      </p:sp>
      <p:sp>
        <p:nvSpPr>
          <p:cNvPr id="99" name="Pentagone 93"/>
          <p:cNvSpPr/>
          <p:nvPr/>
        </p:nvSpPr>
        <p:spPr>
          <a:xfrm>
            <a:off x="1177260" y="2013329"/>
            <a:ext cx="7848871" cy="2880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>
                <a:solidFill>
                  <a:schemeClr val="tx1"/>
                </a:solidFill>
              </a:rPr>
              <a:t>Item 1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52736" y="4565898"/>
            <a:ext cx="8555767" cy="1999612"/>
          </a:xfrm>
          <a:prstGeom prst="roundRect">
            <a:avLst>
              <a:gd name="adj" fmla="val 799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Séquences  de </a:t>
            </a:r>
            <a:r>
              <a:rPr lang="fr-FR" b="1" dirty="0" smtClean="0">
                <a:solidFill>
                  <a:schemeClr val="tx1"/>
                </a:solidFill>
              </a:rPr>
              <a:t>STI2D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995246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</a:t>
            </a:r>
            <a:endParaRPr lang="fr-FR" sz="1000" dirty="0"/>
          </a:p>
        </p:txBody>
      </p:sp>
      <p:sp>
        <p:nvSpPr>
          <p:cNvPr id="9" name="Ellipse 8"/>
          <p:cNvSpPr/>
          <p:nvPr/>
        </p:nvSpPr>
        <p:spPr>
          <a:xfrm>
            <a:off x="2305891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2</a:t>
            </a:r>
            <a:endParaRPr lang="fr-FR" sz="1000" dirty="0"/>
          </a:p>
        </p:txBody>
      </p:sp>
      <p:sp>
        <p:nvSpPr>
          <p:cNvPr id="10" name="Ellipse 9"/>
          <p:cNvSpPr/>
          <p:nvPr/>
        </p:nvSpPr>
        <p:spPr>
          <a:xfrm>
            <a:off x="2616536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3</a:t>
            </a:r>
            <a:endParaRPr lang="fr-FR" sz="1000" dirty="0"/>
          </a:p>
        </p:txBody>
      </p:sp>
      <p:sp>
        <p:nvSpPr>
          <p:cNvPr id="11" name="Ellipse 10"/>
          <p:cNvSpPr/>
          <p:nvPr/>
        </p:nvSpPr>
        <p:spPr>
          <a:xfrm>
            <a:off x="2927181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4</a:t>
            </a:r>
            <a:endParaRPr lang="fr-FR" sz="1000" dirty="0"/>
          </a:p>
        </p:txBody>
      </p:sp>
      <p:sp>
        <p:nvSpPr>
          <p:cNvPr id="12" name="Ellipse 11"/>
          <p:cNvSpPr/>
          <p:nvPr/>
        </p:nvSpPr>
        <p:spPr>
          <a:xfrm>
            <a:off x="3237826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5</a:t>
            </a:r>
            <a:endParaRPr lang="fr-FR" sz="1000" dirty="0"/>
          </a:p>
        </p:txBody>
      </p:sp>
      <p:sp>
        <p:nvSpPr>
          <p:cNvPr id="13" name="Ellipse 12"/>
          <p:cNvSpPr/>
          <p:nvPr/>
        </p:nvSpPr>
        <p:spPr>
          <a:xfrm>
            <a:off x="3548471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6</a:t>
            </a:r>
            <a:endParaRPr lang="fr-FR" sz="1000" dirty="0"/>
          </a:p>
        </p:txBody>
      </p:sp>
      <p:sp>
        <p:nvSpPr>
          <p:cNvPr id="14" name="Ellipse 13"/>
          <p:cNvSpPr/>
          <p:nvPr/>
        </p:nvSpPr>
        <p:spPr>
          <a:xfrm>
            <a:off x="3859116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7</a:t>
            </a:r>
            <a:endParaRPr lang="fr-FR" sz="1000" dirty="0"/>
          </a:p>
        </p:txBody>
      </p:sp>
      <p:sp>
        <p:nvSpPr>
          <p:cNvPr id="15" name="Ellipse 14"/>
          <p:cNvSpPr/>
          <p:nvPr/>
        </p:nvSpPr>
        <p:spPr>
          <a:xfrm>
            <a:off x="4169761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8</a:t>
            </a:r>
            <a:endParaRPr lang="fr-FR" sz="1000" dirty="0"/>
          </a:p>
        </p:txBody>
      </p:sp>
      <p:sp>
        <p:nvSpPr>
          <p:cNvPr id="16" name="Ellipse 15"/>
          <p:cNvSpPr/>
          <p:nvPr/>
        </p:nvSpPr>
        <p:spPr>
          <a:xfrm>
            <a:off x="4480406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9</a:t>
            </a:r>
            <a:endParaRPr lang="fr-FR" sz="1000" dirty="0"/>
          </a:p>
        </p:txBody>
      </p:sp>
      <p:sp>
        <p:nvSpPr>
          <p:cNvPr id="17" name="Ellipse 16"/>
          <p:cNvSpPr/>
          <p:nvPr/>
        </p:nvSpPr>
        <p:spPr>
          <a:xfrm>
            <a:off x="4791051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10</a:t>
            </a:r>
            <a:endParaRPr lang="fr-FR" sz="1000" dirty="0"/>
          </a:p>
        </p:txBody>
      </p:sp>
      <p:sp>
        <p:nvSpPr>
          <p:cNvPr id="18" name="Ellipse 17"/>
          <p:cNvSpPr/>
          <p:nvPr/>
        </p:nvSpPr>
        <p:spPr>
          <a:xfrm>
            <a:off x="5101696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11</a:t>
            </a:r>
            <a:endParaRPr lang="fr-FR" sz="1000" dirty="0"/>
          </a:p>
        </p:txBody>
      </p:sp>
      <p:sp>
        <p:nvSpPr>
          <p:cNvPr id="19" name="Ellipse 18"/>
          <p:cNvSpPr/>
          <p:nvPr/>
        </p:nvSpPr>
        <p:spPr>
          <a:xfrm>
            <a:off x="5412341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12</a:t>
            </a:r>
            <a:endParaRPr lang="fr-FR" sz="1000" dirty="0"/>
          </a:p>
        </p:txBody>
      </p:sp>
      <p:sp>
        <p:nvSpPr>
          <p:cNvPr id="20" name="Ellipse 19"/>
          <p:cNvSpPr/>
          <p:nvPr/>
        </p:nvSpPr>
        <p:spPr>
          <a:xfrm>
            <a:off x="5722986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13</a:t>
            </a:r>
            <a:endParaRPr lang="fr-FR" sz="1000" dirty="0"/>
          </a:p>
        </p:txBody>
      </p:sp>
      <p:sp>
        <p:nvSpPr>
          <p:cNvPr id="21" name="Ellipse 20"/>
          <p:cNvSpPr/>
          <p:nvPr/>
        </p:nvSpPr>
        <p:spPr>
          <a:xfrm>
            <a:off x="6033631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14</a:t>
            </a:r>
            <a:endParaRPr lang="fr-FR" sz="1000" dirty="0"/>
          </a:p>
        </p:txBody>
      </p:sp>
      <p:sp>
        <p:nvSpPr>
          <p:cNvPr id="22" name="Ellipse 21"/>
          <p:cNvSpPr/>
          <p:nvPr/>
        </p:nvSpPr>
        <p:spPr>
          <a:xfrm>
            <a:off x="6344276" y="1580034"/>
            <a:ext cx="243947" cy="243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24" name="Pentagone 93"/>
          <p:cNvSpPr/>
          <p:nvPr/>
        </p:nvSpPr>
        <p:spPr>
          <a:xfrm>
            <a:off x="1187624" y="2344504"/>
            <a:ext cx="7848871" cy="2880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>
                <a:solidFill>
                  <a:schemeClr val="tx1"/>
                </a:solidFill>
              </a:rPr>
              <a:t>Item </a:t>
            </a:r>
            <a:r>
              <a:rPr lang="fr-FR" sz="1000" dirty="0" smtClean="0">
                <a:solidFill>
                  <a:schemeClr val="tx1"/>
                </a:solidFill>
              </a:rPr>
              <a:t>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" name="Pentagone 94"/>
          <p:cNvSpPr/>
          <p:nvPr/>
        </p:nvSpPr>
        <p:spPr>
          <a:xfrm>
            <a:off x="1187624" y="2676925"/>
            <a:ext cx="7848871" cy="2880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>
                <a:solidFill>
                  <a:schemeClr val="tx1"/>
                </a:solidFill>
              </a:rPr>
              <a:t>Item </a:t>
            </a:r>
            <a:r>
              <a:rPr lang="fr-FR" sz="1000" dirty="0" smtClean="0">
                <a:solidFill>
                  <a:schemeClr val="tx1"/>
                </a:solidFill>
              </a:rPr>
              <a:t>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" name="Pentagone 96"/>
          <p:cNvSpPr/>
          <p:nvPr/>
        </p:nvSpPr>
        <p:spPr>
          <a:xfrm>
            <a:off x="1187624" y="3341767"/>
            <a:ext cx="7848871" cy="2880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Item </a:t>
            </a:r>
            <a:r>
              <a:rPr lang="fr-FR" sz="1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7" name="Pentagone 97"/>
          <p:cNvSpPr/>
          <p:nvPr/>
        </p:nvSpPr>
        <p:spPr>
          <a:xfrm>
            <a:off x="1187624" y="4697584"/>
            <a:ext cx="7848871" cy="2880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 smtClean="0">
                <a:solidFill>
                  <a:schemeClr val="tx1"/>
                </a:solidFill>
              </a:rPr>
              <a:t>Séquence 1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8" name="Pentagone 99"/>
          <p:cNvSpPr/>
          <p:nvPr/>
        </p:nvSpPr>
        <p:spPr>
          <a:xfrm>
            <a:off x="1187624" y="5030005"/>
            <a:ext cx="7848871" cy="2880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 smtClean="0">
                <a:solidFill>
                  <a:schemeClr val="tx1"/>
                </a:solidFill>
              </a:rPr>
              <a:t>Séquence 2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9" name="Pentagone 100"/>
          <p:cNvSpPr/>
          <p:nvPr/>
        </p:nvSpPr>
        <p:spPr>
          <a:xfrm>
            <a:off x="1187624" y="5362426"/>
            <a:ext cx="7848871" cy="2880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 smtClean="0">
                <a:solidFill>
                  <a:schemeClr val="tx1"/>
                </a:solidFill>
              </a:rPr>
              <a:t>Séquence 3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30" name="Pentagone 102"/>
          <p:cNvSpPr/>
          <p:nvPr/>
        </p:nvSpPr>
        <p:spPr>
          <a:xfrm>
            <a:off x="1187624" y="6027268"/>
            <a:ext cx="7848871" cy="2880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</a:rPr>
              <a:t>Séquence 11</a:t>
            </a: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7178149" y="1563422"/>
            <a:ext cx="243947" cy="2439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1</a:t>
            </a:r>
            <a:endParaRPr lang="fr-FR" sz="1000" dirty="0"/>
          </a:p>
        </p:txBody>
      </p:sp>
      <p:sp>
        <p:nvSpPr>
          <p:cNvPr id="47" name="Ellipse 46"/>
          <p:cNvSpPr/>
          <p:nvPr/>
        </p:nvSpPr>
        <p:spPr>
          <a:xfrm>
            <a:off x="7488794" y="1563422"/>
            <a:ext cx="243947" cy="2439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2</a:t>
            </a:r>
            <a:endParaRPr lang="fr-FR" sz="1000" dirty="0"/>
          </a:p>
        </p:txBody>
      </p:sp>
      <p:sp>
        <p:nvSpPr>
          <p:cNvPr id="48" name="Ellipse 47"/>
          <p:cNvSpPr/>
          <p:nvPr/>
        </p:nvSpPr>
        <p:spPr>
          <a:xfrm>
            <a:off x="7799439" y="1563422"/>
            <a:ext cx="243947" cy="2439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3</a:t>
            </a:r>
            <a:endParaRPr lang="fr-FR" sz="1000" dirty="0"/>
          </a:p>
        </p:txBody>
      </p:sp>
      <p:sp>
        <p:nvSpPr>
          <p:cNvPr id="49" name="Ellipse 48"/>
          <p:cNvSpPr/>
          <p:nvPr/>
        </p:nvSpPr>
        <p:spPr>
          <a:xfrm>
            <a:off x="8110084" y="1563422"/>
            <a:ext cx="243947" cy="2439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4</a:t>
            </a:r>
            <a:endParaRPr lang="fr-FR" sz="1000" dirty="0"/>
          </a:p>
        </p:txBody>
      </p:sp>
      <p:sp>
        <p:nvSpPr>
          <p:cNvPr id="50" name="Ellipse 49"/>
          <p:cNvSpPr/>
          <p:nvPr/>
        </p:nvSpPr>
        <p:spPr>
          <a:xfrm>
            <a:off x="8420729" y="1563422"/>
            <a:ext cx="243947" cy="2439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/>
              <a:t>5</a:t>
            </a:r>
            <a:endParaRPr lang="fr-FR" sz="1000" dirty="0"/>
          </a:p>
        </p:txBody>
      </p:sp>
      <p:grpSp>
        <p:nvGrpSpPr>
          <p:cNvPr id="102" name="Grouper 101"/>
          <p:cNvGrpSpPr/>
          <p:nvPr/>
        </p:nvGrpSpPr>
        <p:grpSpPr>
          <a:xfrm>
            <a:off x="2117220" y="1766846"/>
            <a:ext cx="6433960" cy="4773654"/>
            <a:chOff x="2117220" y="1766846"/>
            <a:chExt cx="6433960" cy="4133668"/>
          </a:xfrm>
        </p:grpSpPr>
        <p:cxnSp>
          <p:nvCxnSpPr>
            <p:cNvPr id="31" name="Connecteur droit 30"/>
            <p:cNvCxnSpPr>
              <a:stCxn id="8" idx="4"/>
            </p:cNvCxnSpPr>
            <p:nvPr/>
          </p:nvCxnSpPr>
          <p:spPr>
            <a:xfrm>
              <a:off x="2117220" y="1823981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2420638" y="1804936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2741812" y="1785891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054108" y="1766846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366404" y="1783313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678700" y="1799780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982118" y="1807369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4294414" y="1806080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606710" y="1804791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4919006" y="1803502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5231302" y="1802213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5543598" y="1800924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5855894" y="1799635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6168190" y="1798346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480486" y="1797057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301996" y="1801214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7614292" y="1799925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7926588" y="1798636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8238884" y="1797347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8551180" y="1796058"/>
              <a:ext cx="0" cy="4076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05" y="2021395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62" y="2012645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47" y="201285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72" y="202539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47" y="202539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40" y="236450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822" y="237781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97" y="237781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15" y="268835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25" y="2679046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10" y="3346009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30" y="3346435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22" y="335588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22" y="335588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7" y="336841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72" y="336841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97" y="334936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22" y="335889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22" y="336841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97" y="471461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22" y="470509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10" y="5035109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72" y="505751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97" y="503846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25" y="5368271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10" y="5368484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22" y="538136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22" y="539089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30" y="6035660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22" y="604510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22" y="604510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7" y="605764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72" y="605764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97" y="603859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22" y="6048118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22" y="605764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97" y="2692143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90" y="4717809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C:\Users\user\Documents\My Dropbox\07- Lycée\STI2D\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92" y="4717809"/>
            <a:ext cx="260548" cy="2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Arrondir un rectangle avec un coin diagonal 99"/>
          <p:cNvSpPr/>
          <p:nvPr/>
        </p:nvSpPr>
        <p:spPr>
          <a:xfrm>
            <a:off x="599749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La relation </a:t>
            </a:r>
            <a:r>
              <a:rPr lang="fr-FR" sz="3600" dirty="0" smtClean="0"/>
              <a:t>Séquence-</a:t>
            </a:r>
            <a:r>
              <a:rPr lang="fr-FR" sz="3600" dirty="0"/>
              <a:t>CI</a:t>
            </a:r>
            <a:r>
              <a:rPr lang="fr-FR" sz="3600" dirty="0" smtClean="0"/>
              <a:t>-</a:t>
            </a:r>
            <a:r>
              <a:rPr lang="fr-FR" sz="3600" dirty="0"/>
              <a:t>Programme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</a:t>
            </a:r>
            <a:endParaRPr lang="fr-FR" sz="3600" dirty="0"/>
          </a:p>
        </p:txBody>
      </p:sp>
      <p:grpSp>
        <p:nvGrpSpPr>
          <p:cNvPr id="153" name="Grouper 152"/>
          <p:cNvGrpSpPr/>
          <p:nvPr/>
        </p:nvGrpSpPr>
        <p:grpSpPr>
          <a:xfrm>
            <a:off x="2244221" y="1961473"/>
            <a:ext cx="1894065" cy="2695832"/>
            <a:chOff x="2244221" y="1961473"/>
            <a:chExt cx="1894065" cy="2695832"/>
          </a:xfrm>
        </p:grpSpPr>
        <p:cxnSp>
          <p:nvCxnSpPr>
            <p:cNvPr id="113" name="Connecteur droit avec flèche 112"/>
            <p:cNvCxnSpPr>
              <a:stCxn id="108" idx="0"/>
            </p:cNvCxnSpPr>
            <p:nvPr/>
          </p:nvCxnSpPr>
          <p:spPr>
            <a:xfrm flipH="1" flipV="1">
              <a:off x="2420638" y="2964957"/>
              <a:ext cx="3582" cy="16898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>
              <a:stCxn id="109" idx="0"/>
            </p:cNvCxnSpPr>
            <p:nvPr/>
          </p:nvCxnSpPr>
          <p:spPr>
            <a:xfrm flipH="1" flipV="1">
              <a:off x="3982118" y="2344504"/>
              <a:ext cx="14598" cy="23128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lipse 118"/>
            <p:cNvSpPr/>
            <p:nvPr/>
          </p:nvSpPr>
          <p:spPr>
            <a:xfrm>
              <a:off x="2244221" y="2619448"/>
              <a:ext cx="359998" cy="360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3778288" y="1961473"/>
              <a:ext cx="359998" cy="360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4" name="Grouper 153"/>
          <p:cNvGrpSpPr/>
          <p:nvPr/>
        </p:nvGrpSpPr>
        <p:grpSpPr>
          <a:xfrm>
            <a:off x="1177260" y="1958935"/>
            <a:ext cx="2601028" cy="1053479"/>
            <a:chOff x="1177260" y="1958935"/>
            <a:chExt cx="2601028" cy="1053479"/>
          </a:xfrm>
        </p:grpSpPr>
        <p:cxnSp>
          <p:nvCxnSpPr>
            <p:cNvPr id="118" name="Connecteur droit avec flèche 117"/>
            <p:cNvCxnSpPr/>
            <p:nvPr/>
          </p:nvCxnSpPr>
          <p:spPr>
            <a:xfrm flipH="1">
              <a:off x="1765300" y="2819400"/>
              <a:ext cx="47389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>
              <a:stCxn id="120" idx="2"/>
            </p:cNvCxnSpPr>
            <p:nvPr/>
          </p:nvCxnSpPr>
          <p:spPr>
            <a:xfrm flipH="1">
              <a:off x="1765300" y="2141473"/>
              <a:ext cx="201298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/>
            <p:cNvSpPr/>
            <p:nvPr/>
          </p:nvSpPr>
          <p:spPr>
            <a:xfrm>
              <a:off x="1177260" y="2652414"/>
              <a:ext cx="588040" cy="360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1177260" y="1958935"/>
              <a:ext cx="588040" cy="360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2" name="Grouper 151"/>
          <p:cNvGrpSpPr/>
          <p:nvPr/>
        </p:nvGrpSpPr>
        <p:grpSpPr>
          <a:xfrm>
            <a:off x="1177260" y="4651366"/>
            <a:ext cx="2999455" cy="365939"/>
            <a:chOff x="1177260" y="4651366"/>
            <a:chExt cx="2999455" cy="365939"/>
          </a:xfrm>
        </p:grpSpPr>
        <p:sp>
          <p:nvSpPr>
            <p:cNvPr id="108" name="Ellipse 107"/>
            <p:cNvSpPr/>
            <p:nvPr/>
          </p:nvSpPr>
          <p:spPr>
            <a:xfrm>
              <a:off x="2244221" y="4654798"/>
              <a:ext cx="359998" cy="360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3816717" y="4657305"/>
              <a:ext cx="359998" cy="360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1" name="Connecteur droit 110"/>
            <p:cNvCxnSpPr>
              <a:stCxn id="108" idx="6"/>
              <a:endCxn id="109" idx="2"/>
            </p:cNvCxnSpPr>
            <p:nvPr/>
          </p:nvCxnSpPr>
          <p:spPr>
            <a:xfrm>
              <a:off x="2604219" y="4834798"/>
              <a:ext cx="1212498" cy="2507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Ellipse 123"/>
            <p:cNvSpPr/>
            <p:nvPr/>
          </p:nvSpPr>
          <p:spPr>
            <a:xfrm>
              <a:off x="1177260" y="4651366"/>
              <a:ext cx="817986" cy="360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8" name="Connecteur droit avec flèche 127"/>
            <p:cNvCxnSpPr>
              <a:stCxn id="124" idx="6"/>
              <a:endCxn id="108" idx="2"/>
            </p:cNvCxnSpPr>
            <p:nvPr/>
          </p:nvCxnSpPr>
          <p:spPr>
            <a:xfrm>
              <a:off x="1995246" y="4831366"/>
              <a:ext cx="248975" cy="34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er 156"/>
          <p:cNvGrpSpPr/>
          <p:nvPr/>
        </p:nvGrpSpPr>
        <p:grpSpPr>
          <a:xfrm>
            <a:off x="2604219" y="1987253"/>
            <a:ext cx="5800979" cy="999761"/>
            <a:chOff x="2604219" y="1987253"/>
            <a:chExt cx="5800979" cy="999761"/>
          </a:xfrm>
        </p:grpSpPr>
        <p:sp>
          <p:nvSpPr>
            <p:cNvPr id="130" name="Ellipse 129"/>
            <p:cNvSpPr/>
            <p:nvPr/>
          </p:nvSpPr>
          <p:spPr>
            <a:xfrm>
              <a:off x="8045200" y="1987253"/>
              <a:ext cx="359998" cy="360000"/>
            </a:xfrm>
            <a:prstGeom prst="ellips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5" name="Grouper 154"/>
            <p:cNvGrpSpPr/>
            <p:nvPr/>
          </p:nvGrpSpPr>
          <p:grpSpPr>
            <a:xfrm>
              <a:off x="2604219" y="2012693"/>
              <a:ext cx="5761501" cy="974321"/>
              <a:chOff x="2604219" y="2012693"/>
              <a:chExt cx="5761501" cy="974321"/>
            </a:xfrm>
          </p:grpSpPr>
          <p:pic>
            <p:nvPicPr>
              <p:cNvPr id="95" name="Picture 4" descr="C:\Users\user\Documents\My Dropbox\07- Lycée\STI2D\check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5172" y="2012693"/>
                <a:ext cx="260548" cy="241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3" name="Connecteur droit avec flèche 132"/>
              <p:cNvCxnSpPr>
                <a:stCxn id="120" idx="6"/>
                <a:endCxn id="130" idx="2"/>
              </p:cNvCxnSpPr>
              <p:nvPr/>
            </p:nvCxnSpPr>
            <p:spPr>
              <a:xfrm>
                <a:off x="4138286" y="2141473"/>
                <a:ext cx="3906914" cy="25780"/>
              </a:xfrm>
              <a:prstGeom prst="straightConnector1">
                <a:avLst/>
              </a:prstGeom>
              <a:ln>
                <a:solidFill>
                  <a:srgbClr val="984807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avec flèche 133"/>
              <p:cNvCxnSpPr>
                <a:stCxn id="119" idx="6"/>
                <a:endCxn id="144" idx="2"/>
              </p:cNvCxnSpPr>
              <p:nvPr/>
            </p:nvCxnSpPr>
            <p:spPr>
              <a:xfrm>
                <a:off x="2604219" y="2799448"/>
                <a:ext cx="4831418" cy="7566"/>
              </a:xfrm>
              <a:prstGeom prst="straightConnector1">
                <a:avLst/>
              </a:prstGeom>
              <a:ln>
                <a:solidFill>
                  <a:srgbClr val="984807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Ellipse 143"/>
              <p:cNvSpPr/>
              <p:nvPr/>
            </p:nvSpPr>
            <p:spPr>
              <a:xfrm>
                <a:off x="7435637" y="2627014"/>
                <a:ext cx="359998" cy="360000"/>
              </a:xfrm>
              <a:prstGeom prst="ellipse">
                <a:avLst/>
              </a:prstGeom>
              <a:noFill/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56" name="Grouper 155"/>
          <p:cNvGrpSpPr/>
          <p:nvPr/>
        </p:nvGrpSpPr>
        <p:grpSpPr>
          <a:xfrm>
            <a:off x="7447629" y="2347253"/>
            <a:ext cx="982814" cy="2676463"/>
            <a:chOff x="7447629" y="2347253"/>
            <a:chExt cx="982814" cy="2676463"/>
          </a:xfrm>
        </p:grpSpPr>
        <p:sp>
          <p:nvSpPr>
            <p:cNvPr id="131" name="Ellipse 130"/>
            <p:cNvSpPr/>
            <p:nvPr/>
          </p:nvSpPr>
          <p:spPr>
            <a:xfrm>
              <a:off x="8070445" y="4663716"/>
              <a:ext cx="359998" cy="360000"/>
            </a:xfrm>
            <a:prstGeom prst="ellips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447629" y="4652478"/>
              <a:ext cx="359998" cy="360000"/>
            </a:xfrm>
            <a:prstGeom prst="ellips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1" name="Connecteur droit avec flèche 140"/>
            <p:cNvCxnSpPr>
              <a:stCxn id="130" idx="4"/>
              <a:endCxn id="131" idx="0"/>
            </p:cNvCxnSpPr>
            <p:nvPr/>
          </p:nvCxnSpPr>
          <p:spPr>
            <a:xfrm>
              <a:off x="8225199" y="2347253"/>
              <a:ext cx="25245" cy="2316463"/>
            </a:xfrm>
            <a:prstGeom prst="straightConnector1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avec flèche 145"/>
            <p:cNvCxnSpPr>
              <a:stCxn id="144" idx="4"/>
              <a:endCxn id="137" idx="0"/>
            </p:cNvCxnSpPr>
            <p:nvPr/>
          </p:nvCxnSpPr>
          <p:spPr>
            <a:xfrm>
              <a:off x="7615636" y="2987014"/>
              <a:ext cx="11992" cy="1665464"/>
            </a:xfrm>
            <a:prstGeom prst="straightConnector1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836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1075" y="1168398"/>
            <a:ext cx="8001344" cy="5041902"/>
          </a:xfrm>
        </p:spPr>
        <p:txBody>
          <a:bodyPr>
            <a:noAutofit/>
          </a:bodyPr>
          <a:lstStyle/>
          <a:p>
            <a:pPr marL="457200" indent="-457200" fontAlgn="t">
              <a:buFont typeface="+mj-lt"/>
              <a:buAutoNum type="arabicPeriod"/>
            </a:pPr>
            <a:r>
              <a:rPr lang="fr-FR" sz="2400" b="1" dirty="0">
                <a:solidFill>
                  <a:srgbClr val="3366FF"/>
                </a:solidFill>
              </a:rPr>
              <a:t>É</a:t>
            </a:r>
            <a:r>
              <a:rPr lang="fr-FR" sz="2400" b="1" dirty="0" smtClean="0">
                <a:solidFill>
                  <a:srgbClr val="3366FF"/>
                </a:solidFill>
              </a:rPr>
              <a:t>co </a:t>
            </a:r>
            <a:r>
              <a:rPr lang="fr-FR" sz="2400" b="1" dirty="0">
                <a:solidFill>
                  <a:srgbClr val="3366FF"/>
                </a:solidFill>
              </a:rPr>
              <a:t>construction des </a:t>
            </a:r>
            <a:r>
              <a:rPr lang="fr-FR" sz="2400" b="1" dirty="0" smtClean="0">
                <a:solidFill>
                  <a:srgbClr val="3366FF"/>
                </a:solidFill>
              </a:rPr>
              <a:t>produits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fr-FR" sz="2400" b="1" dirty="0" smtClean="0">
                <a:solidFill>
                  <a:srgbClr val="3366FF"/>
                </a:solidFill>
              </a:rPr>
              <a:t>Design </a:t>
            </a:r>
            <a:r>
              <a:rPr lang="fr-FR" sz="2400" b="1" dirty="0">
                <a:solidFill>
                  <a:srgbClr val="3366FF"/>
                </a:solidFill>
              </a:rPr>
              <a:t>et architecture des </a:t>
            </a:r>
            <a:r>
              <a:rPr lang="fr-FR" sz="2400" b="1" dirty="0" smtClean="0">
                <a:solidFill>
                  <a:srgbClr val="3366FF"/>
                </a:solidFill>
              </a:rPr>
              <a:t>produits</a:t>
            </a:r>
            <a:endParaRPr lang="fr-FR" sz="2400" b="1" dirty="0">
              <a:solidFill>
                <a:srgbClr val="3366FF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fr-FR" sz="2400" b="1" dirty="0" smtClean="0">
                <a:solidFill>
                  <a:srgbClr val="3366FF"/>
                </a:solidFill>
              </a:rPr>
              <a:t>Structure </a:t>
            </a:r>
            <a:r>
              <a:rPr lang="fr-FR" sz="2400" b="1" dirty="0">
                <a:solidFill>
                  <a:srgbClr val="3366FF"/>
                </a:solidFill>
              </a:rPr>
              <a:t>et matériaux dans l'habitat </a:t>
            </a:r>
            <a:endParaRPr lang="fr-FR" sz="2400" b="1" dirty="0" smtClean="0">
              <a:solidFill>
                <a:srgbClr val="3366FF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fr-FR" sz="2400" b="1" dirty="0">
                <a:solidFill>
                  <a:srgbClr val="3366FF"/>
                </a:solidFill>
              </a:rPr>
              <a:t>É</a:t>
            </a:r>
            <a:r>
              <a:rPr lang="fr-FR" sz="2400" b="1" dirty="0" smtClean="0">
                <a:solidFill>
                  <a:srgbClr val="3366FF"/>
                </a:solidFill>
              </a:rPr>
              <a:t>nergie </a:t>
            </a:r>
            <a:r>
              <a:rPr lang="fr-FR" sz="2400" b="1" dirty="0">
                <a:solidFill>
                  <a:srgbClr val="3366FF"/>
                </a:solidFill>
              </a:rPr>
              <a:t>dans </a:t>
            </a:r>
            <a:r>
              <a:rPr lang="fr-FR" sz="2400" b="1" dirty="0" smtClean="0">
                <a:solidFill>
                  <a:srgbClr val="3366FF"/>
                </a:solidFill>
              </a:rPr>
              <a:t>l'habitat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fr-FR" sz="2400" b="1" dirty="0" smtClean="0">
                <a:solidFill>
                  <a:srgbClr val="3366FF"/>
                </a:solidFill>
              </a:rPr>
              <a:t>Information </a:t>
            </a:r>
            <a:r>
              <a:rPr lang="fr-FR" sz="2400" b="1" dirty="0">
                <a:solidFill>
                  <a:srgbClr val="3366FF"/>
                </a:solidFill>
              </a:rPr>
              <a:t>dans </a:t>
            </a:r>
            <a:r>
              <a:rPr lang="fr-FR" sz="2400" b="1" dirty="0" smtClean="0">
                <a:solidFill>
                  <a:srgbClr val="3366FF"/>
                </a:solidFill>
              </a:rPr>
              <a:t>l'habitat</a:t>
            </a:r>
            <a:endParaRPr lang="fr-FR" sz="2400" b="1" dirty="0">
              <a:solidFill>
                <a:srgbClr val="3366FF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fr-FR" sz="2400" b="1" dirty="0">
                <a:solidFill>
                  <a:srgbClr val="3366FF"/>
                </a:solidFill>
              </a:rPr>
              <a:t>E</a:t>
            </a:r>
            <a:r>
              <a:rPr lang="fr-FR" sz="2400" b="1" dirty="0" smtClean="0">
                <a:solidFill>
                  <a:srgbClr val="3366FF"/>
                </a:solidFill>
              </a:rPr>
              <a:t>fficacité </a:t>
            </a:r>
            <a:r>
              <a:rPr lang="fr-FR" sz="2400" b="1" dirty="0">
                <a:solidFill>
                  <a:srgbClr val="3366FF"/>
                </a:solidFill>
              </a:rPr>
              <a:t>énergétique et </a:t>
            </a:r>
            <a:r>
              <a:rPr lang="fr-FR" sz="2400" b="1" dirty="0" smtClean="0">
                <a:solidFill>
                  <a:srgbClr val="3366FF"/>
                </a:solidFill>
              </a:rPr>
              <a:t>matériaux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fr-FR" sz="2400" b="1" dirty="0">
                <a:solidFill>
                  <a:srgbClr val="3366FF"/>
                </a:solidFill>
              </a:rPr>
              <a:t>E</a:t>
            </a:r>
            <a:r>
              <a:rPr lang="fr-FR" sz="2400" b="1" dirty="0" smtClean="0">
                <a:solidFill>
                  <a:srgbClr val="3366FF"/>
                </a:solidFill>
              </a:rPr>
              <a:t>fficacité </a:t>
            </a:r>
            <a:r>
              <a:rPr lang="fr-FR" sz="2400" b="1" dirty="0">
                <a:solidFill>
                  <a:srgbClr val="3366FF"/>
                </a:solidFill>
              </a:rPr>
              <a:t>énergétique et </a:t>
            </a:r>
            <a:r>
              <a:rPr lang="fr-FR" sz="2400" b="1" dirty="0" smtClean="0">
                <a:solidFill>
                  <a:srgbClr val="3366FF"/>
                </a:solidFill>
              </a:rPr>
              <a:t>systèmes d’information</a:t>
            </a:r>
            <a:endParaRPr lang="fr-FR" sz="2400" b="1" dirty="0">
              <a:solidFill>
                <a:srgbClr val="3366FF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fr-FR" sz="2400" b="1" dirty="0" smtClean="0">
                <a:solidFill>
                  <a:srgbClr val="3366FF"/>
                </a:solidFill>
              </a:rPr>
              <a:t>Structures </a:t>
            </a:r>
            <a:r>
              <a:rPr lang="fr-FR" sz="2400" b="1" dirty="0">
                <a:solidFill>
                  <a:srgbClr val="3366FF"/>
                </a:solidFill>
              </a:rPr>
              <a:t>et matériaux des systèmes mécatroniques </a:t>
            </a:r>
            <a:endParaRPr lang="fr-FR" sz="2400" b="1" dirty="0" smtClean="0">
              <a:solidFill>
                <a:srgbClr val="3366FF"/>
              </a:solidFill>
            </a:endParaRPr>
          </a:p>
          <a:p>
            <a:pPr marL="457200" indent="-457200" fontAlgn="b">
              <a:buFont typeface="+mj-lt"/>
              <a:buAutoNum type="arabicPeriod"/>
            </a:pPr>
            <a:r>
              <a:rPr lang="fr-FR" sz="2400" b="1" dirty="0" smtClean="0">
                <a:solidFill>
                  <a:srgbClr val="3366FF"/>
                </a:solidFill>
              </a:rPr>
              <a:t>Énergie </a:t>
            </a:r>
            <a:r>
              <a:rPr lang="fr-FR" sz="2400" b="1" dirty="0">
                <a:solidFill>
                  <a:srgbClr val="3366FF"/>
                </a:solidFill>
              </a:rPr>
              <a:t>dans les systèmes </a:t>
            </a:r>
            <a:r>
              <a:rPr lang="fr-FR" sz="2400" b="1" dirty="0" smtClean="0">
                <a:solidFill>
                  <a:srgbClr val="3366FF"/>
                </a:solidFill>
              </a:rPr>
              <a:t>mécatroniques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fr-FR" sz="2400" b="1" dirty="0" smtClean="0">
                <a:solidFill>
                  <a:srgbClr val="3366FF"/>
                </a:solidFill>
              </a:rPr>
              <a:t>Information </a:t>
            </a:r>
            <a:r>
              <a:rPr lang="fr-FR" sz="2400" b="1" dirty="0">
                <a:solidFill>
                  <a:srgbClr val="3366FF"/>
                </a:solidFill>
              </a:rPr>
              <a:t>dans les systèmes </a:t>
            </a:r>
            <a:r>
              <a:rPr lang="fr-FR" sz="2400" b="1" dirty="0" smtClean="0">
                <a:solidFill>
                  <a:srgbClr val="3366FF"/>
                </a:solidFill>
              </a:rPr>
              <a:t>mécatroniques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fr-FR" sz="2400" b="1" dirty="0">
                <a:solidFill>
                  <a:srgbClr val="3366FF"/>
                </a:solidFill>
              </a:rPr>
              <a:t>C</a:t>
            </a:r>
            <a:r>
              <a:rPr lang="fr-FR" sz="2400" b="1" dirty="0" smtClean="0">
                <a:solidFill>
                  <a:srgbClr val="3366FF"/>
                </a:solidFill>
              </a:rPr>
              <a:t>omportement </a:t>
            </a:r>
            <a:r>
              <a:rPr lang="fr-FR" sz="2400" b="1" dirty="0">
                <a:solidFill>
                  <a:srgbClr val="3366FF"/>
                </a:solidFill>
              </a:rPr>
              <a:t>des systèmes</a:t>
            </a:r>
          </a:p>
          <a:p>
            <a:endParaRPr lang="fr-FR" sz="2400" b="1" dirty="0">
              <a:solidFill>
                <a:srgbClr val="3366FF"/>
              </a:solidFill>
            </a:endParaRP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Les thèmes des séquences choisis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256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Préparer les activités en STI2D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L’objectif poursuivi</a:t>
            </a:r>
            <a:endParaRPr lang="fr-FR" sz="3600" dirty="0"/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4" descr="C:\Users\Administrateur\Documents\My Dropbox\Partage avec Dominique\Présentation sequences STI2D-F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6594" r="1472" b="28219"/>
          <a:stretch/>
        </p:blipFill>
        <p:spPr bwMode="auto">
          <a:xfrm>
            <a:off x="552735" y="2724150"/>
            <a:ext cx="8487805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2410486" y="948069"/>
            <a:ext cx="1062182" cy="10621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0" b="1" dirty="0" smtClean="0">
                <a:solidFill>
                  <a:schemeClr val="tx1"/>
                </a:solidFill>
              </a:rPr>
              <a:t>Programme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576328" y="948069"/>
            <a:ext cx="1062182" cy="106218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0" b="1" dirty="0">
                <a:solidFill>
                  <a:schemeClr val="tx1"/>
                </a:solidFill>
              </a:rPr>
              <a:t>Centres </a:t>
            </a:r>
            <a:r>
              <a:rPr lang="fr-FR" sz="1000" b="1" dirty="0" smtClean="0">
                <a:solidFill>
                  <a:schemeClr val="tx1"/>
                </a:solidFill>
              </a:rPr>
              <a:t>d’Intérêt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073784" y="948069"/>
            <a:ext cx="1062182" cy="10621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0" b="1" dirty="0">
                <a:solidFill>
                  <a:schemeClr val="tx1"/>
                </a:solidFill>
              </a:rPr>
              <a:t>Supports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didactiques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796638" y="948069"/>
            <a:ext cx="1062182" cy="10621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0" b="1" dirty="0">
                <a:solidFill>
                  <a:schemeClr val="tx1"/>
                </a:solidFill>
              </a:rPr>
              <a:t>Durées de </a:t>
            </a:r>
            <a:r>
              <a:rPr lang="fr-FR" sz="1000" b="1" dirty="0" smtClean="0">
                <a:solidFill>
                  <a:schemeClr val="tx1"/>
                </a:solidFill>
              </a:rPr>
              <a:t>formation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4308750" y="2076926"/>
            <a:ext cx="917654" cy="6286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4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41593"/>
              </p:ext>
            </p:extLst>
          </p:nvPr>
        </p:nvGraphicFramePr>
        <p:xfrm>
          <a:off x="628652" y="1065014"/>
          <a:ext cx="8176453" cy="5502480"/>
        </p:xfrm>
        <a:graphic>
          <a:graphicData uri="http://schemas.openxmlformats.org/drawingml/2006/table">
            <a:tbl>
              <a:tblPr/>
              <a:tblGrid>
                <a:gridCol w="372531"/>
                <a:gridCol w="491067"/>
                <a:gridCol w="3740150"/>
                <a:gridCol w="635000"/>
                <a:gridCol w="2158773"/>
                <a:gridCol w="778932"/>
              </a:tblGrid>
              <a:tr h="382786">
                <a:tc rowSpan="2" gridSpan="2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Séquences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 smtClean="0">
                          <a:effectLst/>
                          <a:latin typeface="Arial"/>
                        </a:rPr>
                        <a:t>Sem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Arial"/>
                        </a:rPr>
                        <a:t>Compétences CO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Heures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4">
                <a:tc gridSpan="2" v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Première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87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PREMIERE</a:t>
                      </a: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P1</a:t>
                      </a: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1- L'éco construction des produits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1.1/ 2.1/  2.2</a:t>
                      </a:r>
                      <a:endParaRPr lang="fr-FR" sz="14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2- Design et architecture des produits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1.2/ 2.1/ 2.2</a:t>
                      </a:r>
                      <a:endParaRPr lang="fr-FR" sz="14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64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P2</a:t>
                      </a: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3-  Structure et matériaux dans l'habitat 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4.1/ 4.4/ 6.2</a:t>
                      </a:r>
                      <a:endParaRPr lang="fr-FR" sz="14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4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- L'énergie </a:t>
                      </a: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dans l'habitat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4.1/</a:t>
                      </a:r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4.2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/ 4.4/ 6.2</a:t>
                      </a: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5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- L'information </a:t>
                      </a: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dans l'habitat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4.1/ 4.2/</a:t>
                      </a:r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4.3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/ 4.4/</a:t>
                      </a:r>
                      <a:r>
                        <a:rPr lang="fr-FR" sz="1400" b="0" i="0" u="none" strike="noStrike" baseline="0" dirty="0" smtClean="0">
                          <a:effectLst/>
                          <a:latin typeface="Arial"/>
                        </a:rPr>
                        <a:t> 6.2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39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P3</a:t>
                      </a: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6- ME efficacité énergétique et matériaux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 smtClean="0">
                          <a:effectLst/>
                          <a:latin typeface="Arial"/>
                        </a:rPr>
                        <a:t>1.1/ 2.1/ 2.2/</a:t>
                      </a:r>
                      <a:r>
                        <a:rPr lang="fr-FR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5.1</a:t>
                      </a:r>
                      <a:r>
                        <a:rPr lang="fr-FR" sz="1400" b="0" i="0" u="none" strike="noStrike" baseline="0" dirty="0" smtClean="0">
                          <a:effectLst/>
                          <a:latin typeface="Arial"/>
                        </a:rPr>
                        <a:t>/ 6.2</a:t>
                      </a: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7-  EI efficacité énergétique et SI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 smtClean="0">
                          <a:effectLst/>
                          <a:latin typeface="Arial"/>
                        </a:rPr>
                        <a:t>1.1/ 1.2/ 2.1/ 2.2/ 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5.1</a:t>
                      </a:r>
                      <a:r>
                        <a:rPr lang="fr-FR" sz="1400" b="0" i="0" u="none" strike="noStrike" baseline="0" dirty="0" smtClean="0">
                          <a:effectLst/>
                          <a:latin typeface="Arial"/>
                        </a:rPr>
                        <a:t>/ 6/2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07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P4</a:t>
                      </a: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8-  Structure et matériaux des systèmes mécatroniques 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5.2/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 5.3</a:t>
                      </a:r>
                      <a:r>
                        <a:rPr lang="fr-FR" sz="1400" b="0" i="0" u="none" strike="noStrike" baseline="0" dirty="0" smtClean="0">
                          <a:effectLst/>
                          <a:latin typeface="Arial"/>
                        </a:rPr>
                        <a:t>/ 6.2</a:t>
                      </a: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9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- L'énergie </a:t>
                      </a: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dans les systèmes mécatroniques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5.2/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 5.3</a:t>
                      </a:r>
                      <a:r>
                        <a:rPr lang="fr-FR" sz="1400" b="0" i="0" u="none" strike="noStrike" baseline="0" dirty="0" smtClean="0">
                          <a:effectLst/>
                          <a:latin typeface="Arial"/>
                        </a:rPr>
                        <a:t>/ 6.2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 </a:t>
                      </a: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10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- L'information </a:t>
                      </a: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dans les systèmes mécatroniques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fr-FR" sz="1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5.2/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 5.3</a:t>
                      </a:r>
                      <a:r>
                        <a:rPr lang="fr-FR" sz="1400" b="0" i="0" u="none" strike="noStrike" baseline="0" dirty="0" smtClean="0">
                          <a:effectLst/>
                          <a:latin typeface="Arial"/>
                        </a:rPr>
                        <a:t>/ 6.2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 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07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P5</a:t>
                      </a: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11- Comportement des systèmes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3.1/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 3.2</a:t>
                      </a:r>
                      <a:r>
                        <a:rPr lang="fr-FR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4"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Répartition et durée des séquences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74197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Répartition des séquences en 1ère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47726"/>
            <a:ext cx="6961638" cy="601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9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77800"/>
              </p:ext>
            </p:extLst>
          </p:nvPr>
        </p:nvGraphicFramePr>
        <p:xfrm>
          <a:off x="628943" y="893240"/>
          <a:ext cx="6981531" cy="5839885"/>
        </p:xfrm>
        <a:graphic>
          <a:graphicData uri="http://schemas.openxmlformats.org/drawingml/2006/table">
            <a:tbl>
              <a:tblPr/>
              <a:tblGrid>
                <a:gridCol w="333902"/>
                <a:gridCol w="381614"/>
                <a:gridCol w="1033539"/>
                <a:gridCol w="270310"/>
                <a:gridCol w="229701"/>
                <a:gridCol w="229701"/>
                <a:gridCol w="229701"/>
                <a:gridCol w="229701"/>
                <a:gridCol w="229701"/>
                <a:gridCol w="229701"/>
                <a:gridCol w="229701"/>
                <a:gridCol w="229701"/>
                <a:gridCol w="229701"/>
                <a:gridCol w="229701"/>
                <a:gridCol w="229701"/>
                <a:gridCol w="229701"/>
                <a:gridCol w="229701"/>
                <a:gridCol w="229701"/>
                <a:gridCol w="229701"/>
                <a:gridCol w="96439"/>
                <a:gridCol w="118351"/>
                <a:gridCol w="118351"/>
                <a:gridCol w="118351"/>
                <a:gridCol w="118351"/>
                <a:gridCol w="118351"/>
                <a:gridCol w="118351"/>
                <a:gridCol w="118351"/>
                <a:gridCol w="118351"/>
                <a:gridCol w="118351"/>
                <a:gridCol w="118351"/>
                <a:gridCol w="118351"/>
                <a:gridCol w="118351"/>
              </a:tblGrid>
              <a:tr h="303275"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effectLst/>
                          <a:latin typeface="Arial"/>
                        </a:rPr>
                        <a:t>Centres d'intérêts</a:t>
                      </a:r>
                    </a:p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fr-FR" sz="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MEI N1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ME2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ME3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E3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EI2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EI3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I1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I2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I3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IM3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endParaRPr lang="fr-FR" sz="400" b="1" i="0" u="none" strike="noStrike" dirty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Supports</a:t>
                      </a:r>
                      <a:r>
                        <a:rPr lang="fr-FR" sz="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</a:tr>
              <a:tr h="107409">
                <a:tc gridSpan="4" v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CI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Arial"/>
                        </a:rPr>
                        <a:t>CI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CI 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Arial"/>
                        </a:rPr>
                        <a:t>CI 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Compétitivité et créativité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66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Eco conception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37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56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Approche fonctionnelle des systèmes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0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Outils de représentation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Approche comportementale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sng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37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37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277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Arial"/>
                        </a:rPr>
                        <a:t>TERMINALE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P1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1- Traitement de l'information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2- Dimensionnement des structures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94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P2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3-  Solutions constructives et comportement des structures dans l'habitat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4-Solutions constructives et comportement de l'énergie dans l'habitat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5-Gestion de l'information dans l'habitat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94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P3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6- Eco conception, éco construction et choix des matériaux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7-  Performances et pilotage des systèmes </a:t>
                      </a:r>
                      <a:r>
                        <a:rPr lang="fr-FR" sz="500" b="1" i="0" u="none" strike="noStrike" dirty="0" err="1">
                          <a:effectLst/>
                          <a:latin typeface="Arial"/>
                        </a:rPr>
                        <a:t>multisources</a:t>
                      </a:r>
                      <a:endParaRPr lang="fr-FR" sz="500" b="1" i="0" u="none" strike="noStrike" dirty="0"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25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/>
                        </a:rPr>
                        <a:t>P4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8-  Solutions constructives et comportement des structures dans les systèmes mécatroniques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9-Solutions constructives et comportement de l'énergie dans les Systèmes mécatro;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10- La commande temporelle des systèmes mécatroniques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9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Arial"/>
                        </a:rPr>
                        <a:t>P5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11- Modélisation et comportement des systèmes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 dirty="0"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819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Répartition des séquences en </a:t>
            </a:r>
            <a:r>
              <a:rPr lang="fr-FR" sz="3600" dirty="0" smtClean="0"/>
              <a:t>Terminale</a:t>
            </a:r>
            <a:endParaRPr lang="fr-FR" sz="3600" dirty="0"/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/>
              <a:t>STI2D – Matrice des séquences </a:t>
            </a:r>
          </a:p>
        </p:txBody>
      </p:sp>
    </p:spTree>
    <p:extLst>
      <p:ext uri="{BB962C8B-B14F-4D97-AF65-F5344CB8AC3E}">
        <p14:creationId xmlns:p14="http://schemas.microsoft.com/office/powerpoint/2010/main" val="169200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́quence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4" y="867277"/>
            <a:ext cx="7857067" cy="512344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1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652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DD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819481"/>
            <a:ext cx="4870450" cy="59147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</a:t>
            </a:r>
            <a:r>
              <a:rPr lang="fr-FR" sz="3600" dirty="0" smtClean="0"/>
              <a:t>d’</a:t>
            </a:r>
            <a:r>
              <a:rPr lang="fr-FR" sz="3600" dirty="0"/>
              <a:t>a</a:t>
            </a:r>
            <a:r>
              <a:rPr lang="fr-FR" sz="3600" dirty="0" smtClean="0"/>
              <a:t>ctivité de </a:t>
            </a:r>
            <a:r>
              <a:rPr lang="fr-FR" sz="3600" dirty="0"/>
              <a:t>la séquence 1</a:t>
            </a:r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7100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́quence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859091"/>
            <a:ext cx="7931150" cy="56102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</a:t>
            </a:r>
            <a:r>
              <a:rPr lang="fr-FR" sz="3600" dirty="0" smtClean="0"/>
              <a:t>2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1600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́quence 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6" y="834673"/>
            <a:ext cx="8305514" cy="52660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</a:t>
            </a:r>
            <a:r>
              <a:rPr lang="fr-FR" sz="3600" dirty="0" smtClean="0"/>
              <a:t>3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7598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́quence 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6" y="855663"/>
            <a:ext cx="8297333" cy="53424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</a:t>
            </a:r>
            <a:r>
              <a:rPr lang="fr-FR" sz="3600" dirty="0" smtClean="0"/>
              <a:t>4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2260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́quence 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6" y="912088"/>
            <a:ext cx="8551333" cy="383000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</a:t>
            </a:r>
            <a:r>
              <a:rPr lang="fr-FR" sz="3600" dirty="0" smtClean="0"/>
              <a:t>5</a:t>
            </a:r>
            <a:endParaRPr lang="fr-FR" sz="3600" dirty="0"/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4709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́quence 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6" y="846137"/>
            <a:ext cx="8327598" cy="532182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</a:t>
            </a:r>
            <a:r>
              <a:rPr lang="fr-FR" sz="3600" dirty="0" smtClean="0"/>
              <a:t>6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4199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581150" y="867154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Enseignement transversal</a:t>
            </a:r>
            <a:endParaRPr lang="fr-FR" sz="3600" dirty="0"/>
          </a:p>
        </p:txBody>
      </p:sp>
      <p:sp>
        <p:nvSpPr>
          <p:cNvPr id="45" name="Arrondir un rectangle avec un coin diagonal 44"/>
          <p:cNvSpPr/>
          <p:nvPr/>
        </p:nvSpPr>
        <p:spPr>
          <a:xfrm>
            <a:off x="552736" y="107108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Les éléments clés pour bâtir une progression</a:t>
            </a:r>
            <a:endParaRPr lang="fr-FR" sz="3200" dirty="0"/>
          </a:p>
        </p:txBody>
      </p:sp>
      <p:pic>
        <p:nvPicPr>
          <p:cNvPr id="1027" name="Picture 3" descr="C:\Users\user\Documents\My Dropbox\Partage avec Dominique\STI2D - Centres d'intérêts transversaux V1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28" y="992607"/>
            <a:ext cx="1522599" cy="11418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My Dropbox\Partage avec Dominique\Structure séqu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57" y="992607"/>
            <a:ext cx="1522599" cy="11418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" name="Rectangle 346"/>
          <p:cNvSpPr/>
          <p:nvPr/>
        </p:nvSpPr>
        <p:spPr>
          <a:xfrm>
            <a:off x="977711" y="2088523"/>
            <a:ext cx="16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Concept de séquence</a:t>
            </a:r>
            <a:endParaRPr lang="fr-FR" sz="1200" dirty="0"/>
          </a:p>
        </p:txBody>
      </p:sp>
      <p:sp>
        <p:nvSpPr>
          <p:cNvPr id="354" name="Rectangle 353"/>
          <p:cNvSpPr/>
          <p:nvPr/>
        </p:nvSpPr>
        <p:spPr>
          <a:xfrm>
            <a:off x="3733928" y="2165296"/>
            <a:ext cx="151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Les centres d’intérêt</a:t>
            </a:r>
            <a:endParaRPr lang="fr-FR" sz="1200" dirty="0"/>
          </a:p>
        </p:txBody>
      </p:sp>
      <p:sp>
        <p:nvSpPr>
          <p:cNvPr id="348" name="Rectangle 347"/>
          <p:cNvSpPr/>
          <p:nvPr/>
        </p:nvSpPr>
        <p:spPr>
          <a:xfrm>
            <a:off x="6241726" y="2034932"/>
            <a:ext cx="1843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L’organisation pratique des activités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3400654" y="5650551"/>
            <a:ext cx="1843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Construction</a:t>
            </a:r>
            <a:br>
              <a:rPr lang="fr-FR" sz="1200" b="1" dirty="0" smtClean="0"/>
            </a:br>
            <a:r>
              <a:rPr lang="fr-FR" sz="1200" b="1" dirty="0" smtClean="0"/>
              <a:t>de la matrice séquence/CI/supports</a:t>
            </a:r>
            <a:endParaRPr lang="fr-FR" sz="1200" b="1" dirty="0"/>
          </a:p>
        </p:txBody>
      </p:sp>
      <p:sp>
        <p:nvSpPr>
          <p:cNvPr id="357" name="Rectangle 356"/>
          <p:cNvSpPr/>
          <p:nvPr/>
        </p:nvSpPr>
        <p:spPr>
          <a:xfrm>
            <a:off x="6241725" y="5650551"/>
            <a:ext cx="1631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Fiches synthétiques des 11 séquences</a:t>
            </a:r>
            <a:endParaRPr lang="fr-FR" sz="1200" b="1" dirty="0"/>
          </a:p>
        </p:txBody>
      </p:sp>
      <p:pic>
        <p:nvPicPr>
          <p:cNvPr id="115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1061640" y="5605239"/>
            <a:ext cx="1522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Typologie des supports</a:t>
            </a:r>
            <a:endParaRPr lang="fr-FR" sz="1200" b="1" dirty="0"/>
          </a:p>
        </p:txBody>
      </p:sp>
      <p:pic>
        <p:nvPicPr>
          <p:cNvPr id="1026" name="Picture 2" descr="C:\Users\Administrateur\Documents\My Dropbox\Partage avec Dominique\Présentation sequences STI2D-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02" y="935877"/>
            <a:ext cx="1465493" cy="10990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istrateur\Documents\My Dropbox\Partage avec Dominique\Présentation sequences STI2D-F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28177" r="2604" b="30007"/>
          <a:stretch/>
        </p:blipFill>
        <p:spPr bwMode="auto">
          <a:xfrm>
            <a:off x="1805457" y="2550188"/>
            <a:ext cx="5290392" cy="17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My Dropbox\Partage avec Dominique\MAtri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59" y="4394805"/>
            <a:ext cx="1592531" cy="1194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Image 131" descr="Séquence 1.tif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22" y="4394805"/>
            <a:ext cx="1866590" cy="12171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 descr="C:\Users\Administrateur\Documents\My Dropbox\Partage avec Dominique\Présentation sequences STI2D-F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73" y="4394805"/>
            <a:ext cx="1557566" cy="11681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2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́quence 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5" y="991513"/>
            <a:ext cx="8463851" cy="37995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</a:t>
            </a:r>
            <a:r>
              <a:rPr lang="fr-FR" sz="3600" dirty="0" smtClean="0"/>
              <a:t>7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1520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́quence 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6" y="912813"/>
            <a:ext cx="8374007" cy="53405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</a:t>
            </a:r>
            <a:r>
              <a:rPr lang="fr-FR" sz="3600" dirty="0" smtClean="0"/>
              <a:t>8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5609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́quence 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6" y="793544"/>
            <a:ext cx="8382000" cy="53046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</a:t>
            </a:r>
            <a:r>
              <a:rPr lang="fr-FR" sz="3600" dirty="0" smtClean="0"/>
              <a:t>9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2427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́quence 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6" y="946150"/>
            <a:ext cx="8317440" cy="37394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Fiche de la séquence </a:t>
            </a:r>
            <a:r>
              <a:rPr lang="fr-FR" sz="3600" dirty="0" smtClean="0"/>
              <a:t>10</a:t>
            </a:r>
            <a:endParaRPr lang="fr-FR" sz="36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Fiches de séquences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3380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91025"/>
              </p:ext>
            </p:extLst>
          </p:nvPr>
        </p:nvGraphicFramePr>
        <p:xfrm>
          <a:off x="752820" y="889916"/>
          <a:ext cx="8229599" cy="5259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68905"/>
                <a:gridCol w="6360694"/>
              </a:tblGrid>
              <a:tr h="5132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 smtClean="0">
                          <a:effectLst/>
                        </a:rPr>
                        <a:t>Contenus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smtClean="0">
                          <a:effectLst/>
                        </a:rPr>
                        <a:t>Chaque séquence vise l'acquisition (découverte ou approfondissement) de </a:t>
                      </a:r>
                      <a:r>
                        <a:rPr lang="fr-F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connaissances précises du référentiel</a:t>
                      </a:r>
                      <a:r>
                        <a:rPr lang="fr-FR" sz="1400" u="none" strike="noStrike" dirty="0" smtClean="0">
                          <a:effectLst/>
                        </a:rPr>
                        <a:t>, identifiées dans le programme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Centres d'intérêt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smtClean="0">
                          <a:effectLst/>
                        </a:rPr>
                        <a:t>Chaque </a:t>
                      </a:r>
                      <a:r>
                        <a:rPr lang="fr-FR" sz="1400" u="none" strike="noStrike" dirty="0">
                          <a:effectLst/>
                        </a:rPr>
                        <a:t>séquence permet d'aborder de </a:t>
                      </a:r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 à 3 CI au maximum</a:t>
                      </a:r>
                      <a:r>
                        <a:rPr lang="fr-FR" sz="1400" u="none" strike="noStrike" dirty="0">
                          <a:effectLst/>
                        </a:rPr>
                        <a:t>, de manière </a:t>
                      </a:r>
                      <a:r>
                        <a:rPr lang="fr-FR" sz="1400" u="none" strike="noStrike" dirty="0" smtClean="0">
                          <a:effectLst/>
                        </a:rPr>
                        <a:t>à </a:t>
                      </a:r>
                      <a:r>
                        <a:rPr lang="fr-FR" sz="1400" u="none" strike="noStrike" dirty="0">
                          <a:effectLst/>
                        </a:rPr>
                        <a:t>faciliter les </a:t>
                      </a:r>
                      <a:r>
                        <a:rPr lang="fr-FR" sz="1400" u="none" strike="noStrike" dirty="0" smtClean="0">
                          <a:effectLst/>
                        </a:rPr>
                        <a:t>synthèses et limiter le nombre de supports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Thème de travail</a:t>
                      </a:r>
                      <a:endParaRPr lang="fr-F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séquence correspond à un thème unique de travail,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porteur de sens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les élèves et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intégrant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CI utilisés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Durée d’une séquence</a:t>
                      </a:r>
                      <a:endParaRPr lang="fr-F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séquence comprend de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à 4 semaines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consécutives au maximum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Durée de l’année scolaire</a:t>
                      </a:r>
                      <a:endParaRPr lang="fr-F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semaines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année scolaire, de façon à laisser une marge de manœuvre pédagogique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 v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semaines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année scolaire à répartir entre les séquences permettant d'intégrer des remédiations, des évaluations, des sorties et visites, etc.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Périodes de formations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correspondent à chaque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période </a:t>
                      </a:r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les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vacances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intègrent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 à 3 séquences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Séquence </a:t>
                      </a:r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synthèse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 est proposée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fin d'année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scolaire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favoriser le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liaison entre enseignement transversal et </a:t>
                      </a:r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spécialité</a:t>
                      </a:r>
                      <a:endParaRPr lang="fr-FR" sz="14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Lancement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séquence donne lieu à une </a:t>
                      </a:r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séance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présentation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tous les élèves, explicitant les objectifs, l'organisation des apprentissages et les supports didactiques utilisés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des acquis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 séquence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donne lieu à une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évaluation sommative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soit intégrée dans son déroulement, soit prévue dans le cours d'une séquence suivante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Concept de séquence</a:t>
            </a:r>
            <a:endParaRPr lang="fr-FR" sz="3600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736" y="107108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 concept de séquence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6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rrondir un rectangle avec un coin diagonal 4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Structure d’une séquence</a:t>
            </a:r>
            <a:endParaRPr lang="fr-FR" sz="36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08559" y="2190390"/>
            <a:ext cx="2626925" cy="3675707"/>
          </a:xfrm>
          <a:prstGeom prst="roundRect">
            <a:avLst>
              <a:gd name="adj" fmla="val 799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Supports techniques</a:t>
            </a:r>
          </a:p>
        </p:txBody>
      </p:sp>
      <p:sp>
        <p:nvSpPr>
          <p:cNvPr id="7" name="Arrondir un rectangle avec un coin du même côté 6"/>
          <p:cNvSpPr/>
          <p:nvPr/>
        </p:nvSpPr>
        <p:spPr>
          <a:xfrm>
            <a:off x="2162304" y="1008371"/>
            <a:ext cx="1338234" cy="458637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 smtClean="0"/>
              <a:t>Connaissances</a:t>
            </a:r>
            <a:endParaRPr lang="fr-FR" sz="1400" b="1" dirty="0"/>
          </a:p>
        </p:txBody>
      </p:sp>
      <p:sp>
        <p:nvSpPr>
          <p:cNvPr id="8" name="Arrondir un rectangle à un seul coin 7"/>
          <p:cNvSpPr/>
          <p:nvPr/>
        </p:nvSpPr>
        <p:spPr>
          <a:xfrm>
            <a:off x="878743" y="1345264"/>
            <a:ext cx="2678649" cy="2220086"/>
          </a:xfrm>
          <a:prstGeom prst="round1Rect">
            <a:avLst>
              <a:gd name="adj" fmla="val 45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tagone 8"/>
          <p:cNvSpPr/>
          <p:nvPr/>
        </p:nvSpPr>
        <p:spPr>
          <a:xfrm>
            <a:off x="831694" y="1998014"/>
            <a:ext cx="6084769" cy="203634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0" name="Arrondir un rectangle avec un coin du même côté 9"/>
          <p:cNvSpPr/>
          <p:nvPr/>
        </p:nvSpPr>
        <p:spPr>
          <a:xfrm>
            <a:off x="878742" y="1000254"/>
            <a:ext cx="1240208" cy="458637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 smtClean="0"/>
              <a:t>Compétences</a:t>
            </a:r>
            <a:endParaRPr lang="fr-FR" b="1" dirty="0"/>
          </a:p>
        </p:txBody>
      </p:sp>
      <p:pic>
        <p:nvPicPr>
          <p:cNvPr id="11" name="Picture 6" descr="C:\Users\user\Documents\My Dropbox\07- Lycée\STI2D\dossi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16" y="4383151"/>
            <a:ext cx="677837" cy="6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ser\Documents\My Dropbox\07- Lycée\STI2D\malet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77" y="4129913"/>
            <a:ext cx="914578" cy="10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29252" y="517881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Dossier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90284" y="5178814"/>
            <a:ext cx="966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Système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919035" y="2313581"/>
            <a:ext cx="1423451" cy="1423451"/>
          </a:xfrm>
          <a:prstGeom prst="ellipse">
            <a:avLst/>
          </a:prstGeom>
          <a:solidFill>
            <a:srgbClr val="FF66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/>
              <a:t>Structuration des connaissances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224783" y="2694226"/>
            <a:ext cx="741162" cy="66215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431494" y="2328249"/>
            <a:ext cx="1423451" cy="142345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582273" y="2406010"/>
            <a:ext cx="1101928" cy="1279511"/>
            <a:chOff x="3221844" y="2443754"/>
            <a:chExt cx="3100703" cy="3600400"/>
          </a:xfrm>
        </p:grpSpPr>
        <p:sp>
          <p:nvSpPr>
            <p:cNvPr id="19" name="Ellipse 18"/>
            <p:cNvSpPr/>
            <p:nvPr/>
          </p:nvSpPr>
          <p:spPr>
            <a:xfrm>
              <a:off x="3370048" y="2764618"/>
              <a:ext cx="2920045" cy="29009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sz="1200" dirty="0" err="1" smtClean="0">
                  <a:solidFill>
                    <a:schemeClr val="tx1"/>
                  </a:solidFill>
                </a:rPr>
                <a:t>xcwxcwxcw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3723821" y="3098782"/>
              <a:ext cx="2222689" cy="22226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086204" y="3476881"/>
              <a:ext cx="1481794" cy="14817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flipV="1">
              <a:off x="4827101" y="2443754"/>
              <a:ext cx="0" cy="1774026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3327867" y="4210614"/>
              <a:ext cx="1498323" cy="940773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4826189" y="4210616"/>
              <a:ext cx="1496358" cy="930273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4824448" y="3300574"/>
              <a:ext cx="1479175" cy="927086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 flipV="1">
              <a:off x="3221844" y="3445716"/>
              <a:ext cx="1608192" cy="777368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4830034" y="4223083"/>
              <a:ext cx="0" cy="182107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>
          <a:xfrm>
            <a:off x="2253912" y="2827024"/>
            <a:ext cx="188436" cy="1884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65744" y="3696566"/>
            <a:ext cx="179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Centres d’Intérêt</a:t>
            </a:r>
          </a:p>
        </p:txBody>
      </p:sp>
      <p:sp>
        <p:nvSpPr>
          <p:cNvPr id="30" name="Ellipse 29"/>
          <p:cNvSpPr/>
          <p:nvPr/>
        </p:nvSpPr>
        <p:spPr>
          <a:xfrm>
            <a:off x="7636543" y="2231686"/>
            <a:ext cx="1423451" cy="142345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/>
              <a:t>Evaluation</a:t>
            </a:r>
            <a:br>
              <a:rPr lang="fr-FR" sz="1200" b="1" dirty="0" smtClean="0"/>
            </a:br>
            <a:r>
              <a:rPr lang="fr-FR" sz="1200" b="1" dirty="0" smtClean="0"/>
              <a:t>des </a:t>
            </a:r>
            <a:r>
              <a:rPr lang="fr-FR" sz="1200" b="1" dirty="0"/>
              <a:t>connaissances</a:t>
            </a:r>
          </a:p>
        </p:txBody>
      </p:sp>
      <p:sp>
        <p:nvSpPr>
          <p:cNvPr id="31" name="Flèche droite 30"/>
          <p:cNvSpPr/>
          <p:nvPr/>
        </p:nvSpPr>
        <p:spPr>
          <a:xfrm>
            <a:off x="7385023" y="2683659"/>
            <a:ext cx="576064" cy="66215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636543" y="2121681"/>
            <a:ext cx="493268" cy="49326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0">
            <a:solidFill>
              <a:schemeClr val="tx1">
                <a:alpha val="4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fr-FR" sz="1600" b="1" dirty="0">
              <a:solidFill>
                <a:srgbClr val="002060"/>
              </a:solidFill>
              <a:latin typeface="Aldo" pitchFamily="2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767520" y="2350566"/>
            <a:ext cx="1423451" cy="142345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/>
          </a:p>
        </p:txBody>
      </p:sp>
      <p:graphicFrame>
        <p:nvGraphicFramePr>
          <p:cNvPr id="34" name="Diagramme 33"/>
          <p:cNvGraphicFramePr/>
          <p:nvPr>
            <p:extLst>
              <p:ext uri="{D42A27DB-BD31-4B8C-83A1-F6EECF244321}">
                <p14:modId xmlns:p14="http://schemas.microsoft.com/office/powerpoint/2010/main" val="2177446749"/>
              </p:ext>
            </p:extLst>
          </p:nvPr>
        </p:nvGraphicFramePr>
        <p:xfrm>
          <a:off x="3726214" y="2655450"/>
          <a:ext cx="1537409" cy="102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5" name="ZoneTexte 50"/>
          <p:cNvSpPr txBox="1"/>
          <p:nvPr/>
        </p:nvSpPr>
        <p:spPr>
          <a:xfrm>
            <a:off x="3749511" y="1619367"/>
            <a:ext cx="152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Activités pédagogiques</a:t>
            </a:r>
            <a:endParaRPr lang="fr-FR" b="1" dirty="0"/>
          </a:p>
        </p:txBody>
      </p:sp>
      <p:sp>
        <p:nvSpPr>
          <p:cNvPr id="36" name="Flèche droite 35"/>
          <p:cNvSpPr/>
          <p:nvPr/>
        </p:nvSpPr>
        <p:spPr>
          <a:xfrm rot="16200000">
            <a:off x="4174466" y="3670380"/>
            <a:ext cx="654799" cy="5817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6019480" y="2196455"/>
            <a:ext cx="493268" cy="493268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0">
            <a:solidFill>
              <a:schemeClr val="tx1">
                <a:alpha val="4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fr-FR" sz="1600" b="1" dirty="0">
              <a:solidFill>
                <a:srgbClr val="002060"/>
              </a:solidFill>
              <a:latin typeface="Aldo" pitchFamily="2" charset="0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3640607" y="2193272"/>
            <a:ext cx="493268" cy="493268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0">
            <a:solidFill>
              <a:schemeClr val="tx1">
                <a:alpha val="4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fr-FR" sz="1600" b="1" dirty="0">
              <a:solidFill>
                <a:srgbClr val="002060"/>
              </a:solidFill>
              <a:latin typeface="Aldo" pitchFamily="2" charset="0"/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2971453" y="2701452"/>
            <a:ext cx="741162" cy="66215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Virage 39"/>
          <p:cNvSpPr/>
          <p:nvPr/>
        </p:nvSpPr>
        <p:spPr>
          <a:xfrm rot="5400000">
            <a:off x="5485309" y="-893650"/>
            <a:ext cx="1231432" cy="5087264"/>
          </a:xfrm>
          <a:prstGeom prst="ben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1" name="Virage 40"/>
          <p:cNvSpPr/>
          <p:nvPr/>
        </p:nvSpPr>
        <p:spPr>
          <a:xfrm rot="16200000">
            <a:off x="5618844" y="2901036"/>
            <a:ext cx="326209" cy="1834411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2" name="Virage 41"/>
          <p:cNvSpPr/>
          <p:nvPr/>
        </p:nvSpPr>
        <p:spPr>
          <a:xfrm rot="5400000" flipH="1">
            <a:off x="7362402" y="2846417"/>
            <a:ext cx="326209" cy="1950264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3" name="Flèche droite 42"/>
          <p:cNvSpPr/>
          <p:nvPr/>
        </p:nvSpPr>
        <p:spPr>
          <a:xfrm rot="5400000">
            <a:off x="1737081" y="1533951"/>
            <a:ext cx="812276" cy="66215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6" name="ZoneTexte 50"/>
          <p:cNvSpPr txBox="1"/>
          <p:nvPr/>
        </p:nvSpPr>
        <p:spPr>
          <a:xfrm>
            <a:off x="4215655" y="1017514"/>
            <a:ext cx="334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Intentions pédagogiques, à priori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Arrondir un rectangle avec un coin du même côté 46"/>
          <p:cNvSpPr/>
          <p:nvPr/>
        </p:nvSpPr>
        <p:spPr>
          <a:xfrm>
            <a:off x="828884" y="1848991"/>
            <a:ext cx="917382" cy="458637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Séquence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48" name="Picture 3" descr="C:\Users\user\Documents\My Dropbox\07- Lycée\STI2D\cibl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54" y="2220707"/>
            <a:ext cx="357978" cy="3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50"/>
          <p:cNvSpPr txBox="1"/>
          <p:nvPr/>
        </p:nvSpPr>
        <p:spPr>
          <a:xfrm>
            <a:off x="5023808" y="3783687"/>
            <a:ext cx="318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Réflexion pédagogique à postériori</a:t>
            </a:r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Concept de séquence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8867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à coins arrondis 51"/>
          <p:cNvSpPr/>
          <p:nvPr/>
        </p:nvSpPr>
        <p:spPr>
          <a:xfrm>
            <a:off x="532591" y="1899837"/>
            <a:ext cx="8157584" cy="4141721"/>
          </a:xfrm>
          <a:prstGeom prst="roundRect">
            <a:avLst>
              <a:gd name="adj" fmla="val 205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/>
          </a:p>
        </p:txBody>
      </p:sp>
      <p:sp>
        <p:nvSpPr>
          <p:cNvPr id="32" name="Rectangle 31"/>
          <p:cNvSpPr/>
          <p:nvPr/>
        </p:nvSpPr>
        <p:spPr>
          <a:xfrm>
            <a:off x="4746901" y="1361413"/>
            <a:ext cx="676977" cy="468014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84991" y="1899837"/>
            <a:ext cx="8229600" cy="41421"/>
          </a:xfrm>
          <a:prstGeom prst="straightConnector1">
            <a:avLst/>
          </a:prstGeom>
          <a:ln w="5715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84990" y="992081"/>
            <a:ext cx="300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Année scolaire</a:t>
            </a:r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84991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361976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38961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715946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392931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069916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746901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423886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100871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777856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454841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131826" y="1361413"/>
            <a:ext cx="0" cy="4680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4990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S1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361974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S2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038958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S3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715942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S4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392926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S5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069910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S6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746894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S8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423878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S9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6100862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S10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6777846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S11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7454830" y="1361413"/>
            <a:ext cx="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S12</a:t>
            </a:r>
            <a:endParaRPr lang="fr-FR" b="1" dirty="0"/>
          </a:p>
        </p:txBody>
      </p:sp>
      <p:sp>
        <p:nvSpPr>
          <p:cNvPr id="35" name="Rectangle 3"/>
          <p:cNvSpPr/>
          <p:nvPr/>
        </p:nvSpPr>
        <p:spPr>
          <a:xfrm flipH="1" flipV="1">
            <a:off x="3394023" y="3858990"/>
            <a:ext cx="676439" cy="731073"/>
          </a:xfrm>
          <a:custGeom>
            <a:avLst/>
            <a:gdLst>
              <a:gd name="connsiteX0" fmla="*/ 0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0 w 2030951"/>
              <a:gd name="connsiteY4" fmla="*/ 0 h 773120"/>
              <a:gd name="connsiteX0" fmla="*/ 704048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704048 w 2030951"/>
              <a:gd name="connsiteY4" fmla="*/ 0 h 773120"/>
              <a:gd name="connsiteX0" fmla="*/ 704048 w 2707390"/>
              <a:gd name="connsiteY0" fmla="*/ 0 h 773120"/>
              <a:gd name="connsiteX1" fmla="*/ 2707390 w 2707390"/>
              <a:gd name="connsiteY1" fmla="*/ 0 h 773120"/>
              <a:gd name="connsiteX2" fmla="*/ 2030951 w 2707390"/>
              <a:gd name="connsiteY2" fmla="*/ 773120 h 773120"/>
              <a:gd name="connsiteX3" fmla="*/ 0 w 2707390"/>
              <a:gd name="connsiteY3" fmla="*/ 773120 h 773120"/>
              <a:gd name="connsiteX4" fmla="*/ 704048 w 2707390"/>
              <a:gd name="connsiteY4" fmla="*/ 0 h 773120"/>
              <a:gd name="connsiteX0" fmla="*/ 2043121 w 2707390"/>
              <a:gd name="connsiteY0" fmla="*/ 0 h 773120"/>
              <a:gd name="connsiteX1" fmla="*/ 2707390 w 2707390"/>
              <a:gd name="connsiteY1" fmla="*/ 0 h 773120"/>
              <a:gd name="connsiteX2" fmla="*/ 2030951 w 2707390"/>
              <a:gd name="connsiteY2" fmla="*/ 773120 h 773120"/>
              <a:gd name="connsiteX3" fmla="*/ 0 w 2707390"/>
              <a:gd name="connsiteY3" fmla="*/ 773120 h 773120"/>
              <a:gd name="connsiteX4" fmla="*/ 2043121 w 2707390"/>
              <a:gd name="connsiteY4" fmla="*/ 0 h 773120"/>
              <a:gd name="connsiteX0" fmla="*/ 12170 w 676439"/>
              <a:gd name="connsiteY0" fmla="*/ 0 h 773120"/>
              <a:gd name="connsiteX1" fmla="*/ 676439 w 676439"/>
              <a:gd name="connsiteY1" fmla="*/ 0 h 773120"/>
              <a:gd name="connsiteX2" fmla="*/ 0 w 676439"/>
              <a:gd name="connsiteY2" fmla="*/ 773120 h 773120"/>
              <a:gd name="connsiteX3" fmla="*/ 25975 w 676439"/>
              <a:gd name="connsiteY3" fmla="*/ 773120 h 773120"/>
              <a:gd name="connsiteX4" fmla="*/ 12170 w 676439"/>
              <a:gd name="connsiteY4" fmla="*/ 0 h 773120"/>
              <a:gd name="connsiteX0" fmla="*/ 12170 w 676439"/>
              <a:gd name="connsiteY0" fmla="*/ 0 h 773120"/>
              <a:gd name="connsiteX1" fmla="*/ 676439 w 676439"/>
              <a:gd name="connsiteY1" fmla="*/ 0 h 773120"/>
              <a:gd name="connsiteX2" fmla="*/ 0 w 676439"/>
              <a:gd name="connsiteY2" fmla="*/ 773120 h 773120"/>
              <a:gd name="connsiteX3" fmla="*/ 12170 w 676439"/>
              <a:gd name="connsiteY3" fmla="*/ 773120 h 773120"/>
              <a:gd name="connsiteX4" fmla="*/ 12170 w 676439"/>
              <a:gd name="connsiteY4" fmla="*/ 0 h 77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439" h="773120">
                <a:moveTo>
                  <a:pt x="12170" y="0"/>
                </a:moveTo>
                <a:lnTo>
                  <a:pt x="676439" y="0"/>
                </a:lnTo>
                <a:lnTo>
                  <a:pt x="0" y="773120"/>
                </a:lnTo>
                <a:lnTo>
                  <a:pt x="12170" y="773120"/>
                </a:lnTo>
                <a:lnTo>
                  <a:pt x="1217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6" name="Rectangle 3"/>
          <p:cNvSpPr/>
          <p:nvPr/>
        </p:nvSpPr>
        <p:spPr>
          <a:xfrm rot="10800000" flipH="1" flipV="1">
            <a:off x="4063262" y="3877917"/>
            <a:ext cx="676439" cy="731073"/>
          </a:xfrm>
          <a:custGeom>
            <a:avLst/>
            <a:gdLst>
              <a:gd name="connsiteX0" fmla="*/ 0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0 w 2030951"/>
              <a:gd name="connsiteY4" fmla="*/ 0 h 773120"/>
              <a:gd name="connsiteX0" fmla="*/ 704048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704048 w 2030951"/>
              <a:gd name="connsiteY4" fmla="*/ 0 h 773120"/>
              <a:gd name="connsiteX0" fmla="*/ 704048 w 2707390"/>
              <a:gd name="connsiteY0" fmla="*/ 0 h 773120"/>
              <a:gd name="connsiteX1" fmla="*/ 2707390 w 2707390"/>
              <a:gd name="connsiteY1" fmla="*/ 0 h 773120"/>
              <a:gd name="connsiteX2" fmla="*/ 2030951 w 2707390"/>
              <a:gd name="connsiteY2" fmla="*/ 773120 h 773120"/>
              <a:gd name="connsiteX3" fmla="*/ 0 w 2707390"/>
              <a:gd name="connsiteY3" fmla="*/ 773120 h 773120"/>
              <a:gd name="connsiteX4" fmla="*/ 704048 w 2707390"/>
              <a:gd name="connsiteY4" fmla="*/ 0 h 773120"/>
              <a:gd name="connsiteX0" fmla="*/ 2043121 w 2707390"/>
              <a:gd name="connsiteY0" fmla="*/ 0 h 773120"/>
              <a:gd name="connsiteX1" fmla="*/ 2707390 w 2707390"/>
              <a:gd name="connsiteY1" fmla="*/ 0 h 773120"/>
              <a:gd name="connsiteX2" fmla="*/ 2030951 w 2707390"/>
              <a:gd name="connsiteY2" fmla="*/ 773120 h 773120"/>
              <a:gd name="connsiteX3" fmla="*/ 0 w 2707390"/>
              <a:gd name="connsiteY3" fmla="*/ 773120 h 773120"/>
              <a:gd name="connsiteX4" fmla="*/ 2043121 w 2707390"/>
              <a:gd name="connsiteY4" fmla="*/ 0 h 773120"/>
              <a:gd name="connsiteX0" fmla="*/ 12170 w 676439"/>
              <a:gd name="connsiteY0" fmla="*/ 0 h 773120"/>
              <a:gd name="connsiteX1" fmla="*/ 676439 w 676439"/>
              <a:gd name="connsiteY1" fmla="*/ 0 h 773120"/>
              <a:gd name="connsiteX2" fmla="*/ 0 w 676439"/>
              <a:gd name="connsiteY2" fmla="*/ 773120 h 773120"/>
              <a:gd name="connsiteX3" fmla="*/ 25975 w 676439"/>
              <a:gd name="connsiteY3" fmla="*/ 773120 h 773120"/>
              <a:gd name="connsiteX4" fmla="*/ 12170 w 676439"/>
              <a:gd name="connsiteY4" fmla="*/ 0 h 773120"/>
              <a:gd name="connsiteX0" fmla="*/ 12170 w 676439"/>
              <a:gd name="connsiteY0" fmla="*/ 0 h 773120"/>
              <a:gd name="connsiteX1" fmla="*/ 676439 w 676439"/>
              <a:gd name="connsiteY1" fmla="*/ 0 h 773120"/>
              <a:gd name="connsiteX2" fmla="*/ 0 w 676439"/>
              <a:gd name="connsiteY2" fmla="*/ 773120 h 773120"/>
              <a:gd name="connsiteX3" fmla="*/ 12170 w 676439"/>
              <a:gd name="connsiteY3" fmla="*/ 773120 h 773120"/>
              <a:gd name="connsiteX4" fmla="*/ 12170 w 676439"/>
              <a:gd name="connsiteY4" fmla="*/ 0 h 77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439" h="773120">
                <a:moveTo>
                  <a:pt x="12170" y="0"/>
                </a:moveTo>
                <a:lnTo>
                  <a:pt x="676439" y="0"/>
                </a:lnTo>
                <a:lnTo>
                  <a:pt x="0" y="773120"/>
                </a:lnTo>
                <a:lnTo>
                  <a:pt x="12170" y="773120"/>
                </a:lnTo>
                <a:lnTo>
                  <a:pt x="1217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7" name="Rectangle 3"/>
          <p:cNvSpPr/>
          <p:nvPr/>
        </p:nvSpPr>
        <p:spPr>
          <a:xfrm>
            <a:off x="5448271" y="4590064"/>
            <a:ext cx="1974665" cy="738096"/>
          </a:xfrm>
          <a:custGeom>
            <a:avLst/>
            <a:gdLst>
              <a:gd name="connsiteX0" fmla="*/ 0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0 w 2030951"/>
              <a:gd name="connsiteY4" fmla="*/ 0 h 773120"/>
              <a:gd name="connsiteX0" fmla="*/ 704048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704048 w 2030951"/>
              <a:gd name="connsiteY4" fmla="*/ 0 h 773120"/>
              <a:gd name="connsiteX0" fmla="*/ 704048 w 2707390"/>
              <a:gd name="connsiteY0" fmla="*/ 0 h 773120"/>
              <a:gd name="connsiteX1" fmla="*/ 2707390 w 2707390"/>
              <a:gd name="connsiteY1" fmla="*/ 0 h 773120"/>
              <a:gd name="connsiteX2" fmla="*/ 2030951 w 2707390"/>
              <a:gd name="connsiteY2" fmla="*/ 773120 h 773120"/>
              <a:gd name="connsiteX3" fmla="*/ 0 w 2707390"/>
              <a:gd name="connsiteY3" fmla="*/ 773120 h 773120"/>
              <a:gd name="connsiteX4" fmla="*/ 704048 w 2707390"/>
              <a:gd name="connsiteY4" fmla="*/ 0 h 773120"/>
              <a:gd name="connsiteX0" fmla="*/ 704048 w 2058561"/>
              <a:gd name="connsiteY0" fmla="*/ 0 h 773120"/>
              <a:gd name="connsiteX1" fmla="*/ 2058561 w 2058561"/>
              <a:gd name="connsiteY1" fmla="*/ 0 h 773120"/>
              <a:gd name="connsiteX2" fmla="*/ 2030951 w 2058561"/>
              <a:gd name="connsiteY2" fmla="*/ 773120 h 773120"/>
              <a:gd name="connsiteX3" fmla="*/ 0 w 2058561"/>
              <a:gd name="connsiteY3" fmla="*/ 773120 h 773120"/>
              <a:gd name="connsiteX4" fmla="*/ 704048 w 2058561"/>
              <a:gd name="connsiteY4" fmla="*/ 0 h 773120"/>
              <a:gd name="connsiteX0" fmla="*/ 704048 w 2058561"/>
              <a:gd name="connsiteY0" fmla="*/ 0 h 773120"/>
              <a:gd name="connsiteX1" fmla="*/ 2058561 w 2058561"/>
              <a:gd name="connsiteY1" fmla="*/ 0 h 773120"/>
              <a:gd name="connsiteX2" fmla="*/ 1368318 w 2058561"/>
              <a:gd name="connsiteY2" fmla="*/ 773120 h 773120"/>
              <a:gd name="connsiteX3" fmla="*/ 0 w 2058561"/>
              <a:gd name="connsiteY3" fmla="*/ 773120 h 773120"/>
              <a:gd name="connsiteX4" fmla="*/ 704048 w 2058561"/>
              <a:gd name="connsiteY4" fmla="*/ 0 h 773120"/>
              <a:gd name="connsiteX0" fmla="*/ 14709 w 2058561"/>
              <a:gd name="connsiteY0" fmla="*/ 0 h 773120"/>
              <a:gd name="connsiteX1" fmla="*/ 2058561 w 2058561"/>
              <a:gd name="connsiteY1" fmla="*/ 0 h 773120"/>
              <a:gd name="connsiteX2" fmla="*/ 1368318 w 2058561"/>
              <a:gd name="connsiteY2" fmla="*/ 773120 h 773120"/>
              <a:gd name="connsiteX3" fmla="*/ 0 w 2058561"/>
              <a:gd name="connsiteY3" fmla="*/ 773120 h 773120"/>
              <a:gd name="connsiteX4" fmla="*/ 14709 w 2058561"/>
              <a:gd name="connsiteY4" fmla="*/ 0 h 773120"/>
              <a:gd name="connsiteX0" fmla="*/ 14709 w 2058561"/>
              <a:gd name="connsiteY0" fmla="*/ 0 h 773120"/>
              <a:gd name="connsiteX1" fmla="*/ 2058561 w 2058561"/>
              <a:gd name="connsiteY1" fmla="*/ 0 h 773120"/>
              <a:gd name="connsiteX2" fmla="*/ 1368318 w 2058561"/>
              <a:gd name="connsiteY2" fmla="*/ 773120 h 773120"/>
              <a:gd name="connsiteX3" fmla="*/ 0 w 2058561"/>
              <a:gd name="connsiteY3" fmla="*/ 773120 h 773120"/>
              <a:gd name="connsiteX4" fmla="*/ 14709 w 2058561"/>
              <a:gd name="connsiteY4" fmla="*/ 0 h 773120"/>
              <a:gd name="connsiteX0" fmla="*/ 0 w 2043852"/>
              <a:gd name="connsiteY0" fmla="*/ 0 h 773120"/>
              <a:gd name="connsiteX1" fmla="*/ 2043852 w 2043852"/>
              <a:gd name="connsiteY1" fmla="*/ 0 h 773120"/>
              <a:gd name="connsiteX2" fmla="*/ 1353609 w 2043852"/>
              <a:gd name="connsiteY2" fmla="*/ 773120 h 773120"/>
              <a:gd name="connsiteX3" fmla="*/ 17353 w 2043852"/>
              <a:gd name="connsiteY3" fmla="*/ 773120 h 773120"/>
              <a:gd name="connsiteX4" fmla="*/ 0 w 2043852"/>
              <a:gd name="connsiteY4" fmla="*/ 0 h 773120"/>
              <a:gd name="connsiteX0" fmla="*/ 14709 w 2058561"/>
              <a:gd name="connsiteY0" fmla="*/ 0 h 789501"/>
              <a:gd name="connsiteX1" fmla="*/ 2058561 w 2058561"/>
              <a:gd name="connsiteY1" fmla="*/ 0 h 789501"/>
              <a:gd name="connsiteX2" fmla="*/ 1368318 w 2058561"/>
              <a:gd name="connsiteY2" fmla="*/ 773120 h 789501"/>
              <a:gd name="connsiteX3" fmla="*/ 0 w 2058561"/>
              <a:gd name="connsiteY3" fmla="*/ 789501 h 789501"/>
              <a:gd name="connsiteX4" fmla="*/ 14709 w 2058561"/>
              <a:gd name="connsiteY4" fmla="*/ 0 h 789501"/>
              <a:gd name="connsiteX0" fmla="*/ 0 w 2043852"/>
              <a:gd name="connsiteY0" fmla="*/ 0 h 780547"/>
              <a:gd name="connsiteX1" fmla="*/ 2043852 w 2043852"/>
              <a:gd name="connsiteY1" fmla="*/ 0 h 780547"/>
              <a:gd name="connsiteX2" fmla="*/ 1353609 w 2043852"/>
              <a:gd name="connsiteY2" fmla="*/ 773120 h 780547"/>
              <a:gd name="connsiteX3" fmla="*/ 2817 w 2043852"/>
              <a:gd name="connsiteY3" fmla="*/ 780547 h 780547"/>
              <a:gd name="connsiteX4" fmla="*/ 0 w 2043852"/>
              <a:gd name="connsiteY4" fmla="*/ 0 h 7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852" h="780547">
                <a:moveTo>
                  <a:pt x="0" y="0"/>
                </a:moveTo>
                <a:lnTo>
                  <a:pt x="2043852" y="0"/>
                </a:lnTo>
                <a:lnTo>
                  <a:pt x="1353609" y="773120"/>
                </a:lnTo>
                <a:lnTo>
                  <a:pt x="2817" y="7805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Séquence 3</a:t>
            </a:r>
          </a:p>
        </p:txBody>
      </p:sp>
      <p:sp>
        <p:nvSpPr>
          <p:cNvPr id="38" name="Rectangle 3"/>
          <p:cNvSpPr/>
          <p:nvPr/>
        </p:nvSpPr>
        <p:spPr>
          <a:xfrm>
            <a:off x="6777846" y="5292562"/>
            <a:ext cx="1988876" cy="731073"/>
          </a:xfrm>
          <a:custGeom>
            <a:avLst/>
            <a:gdLst>
              <a:gd name="connsiteX0" fmla="*/ 0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0 w 2030951"/>
              <a:gd name="connsiteY4" fmla="*/ 0 h 773120"/>
              <a:gd name="connsiteX0" fmla="*/ 704048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704048 w 2030951"/>
              <a:gd name="connsiteY4" fmla="*/ 0 h 773120"/>
              <a:gd name="connsiteX0" fmla="*/ 704048 w 2707390"/>
              <a:gd name="connsiteY0" fmla="*/ 0 h 773120"/>
              <a:gd name="connsiteX1" fmla="*/ 2707390 w 2707390"/>
              <a:gd name="connsiteY1" fmla="*/ 0 h 773120"/>
              <a:gd name="connsiteX2" fmla="*/ 2030951 w 2707390"/>
              <a:gd name="connsiteY2" fmla="*/ 773120 h 773120"/>
              <a:gd name="connsiteX3" fmla="*/ 0 w 2707390"/>
              <a:gd name="connsiteY3" fmla="*/ 773120 h 773120"/>
              <a:gd name="connsiteX4" fmla="*/ 704048 w 2707390"/>
              <a:gd name="connsiteY4" fmla="*/ 0 h 773120"/>
              <a:gd name="connsiteX0" fmla="*/ 704048 w 2058561"/>
              <a:gd name="connsiteY0" fmla="*/ 0 h 773120"/>
              <a:gd name="connsiteX1" fmla="*/ 2058561 w 2058561"/>
              <a:gd name="connsiteY1" fmla="*/ 0 h 773120"/>
              <a:gd name="connsiteX2" fmla="*/ 2030951 w 2058561"/>
              <a:gd name="connsiteY2" fmla="*/ 773120 h 773120"/>
              <a:gd name="connsiteX3" fmla="*/ 0 w 2058561"/>
              <a:gd name="connsiteY3" fmla="*/ 773120 h 773120"/>
              <a:gd name="connsiteX4" fmla="*/ 704048 w 2058561"/>
              <a:gd name="connsiteY4" fmla="*/ 0 h 773120"/>
              <a:gd name="connsiteX0" fmla="*/ 704048 w 2058561"/>
              <a:gd name="connsiteY0" fmla="*/ 0 h 773120"/>
              <a:gd name="connsiteX1" fmla="*/ 2058561 w 2058561"/>
              <a:gd name="connsiteY1" fmla="*/ 0 h 773120"/>
              <a:gd name="connsiteX2" fmla="*/ 1368318 w 2058561"/>
              <a:gd name="connsiteY2" fmla="*/ 773120 h 773120"/>
              <a:gd name="connsiteX3" fmla="*/ 0 w 2058561"/>
              <a:gd name="connsiteY3" fmla="*/ 773120 h 773120"/>
              <a:gd name="connsiteX4" fmla="*/ 704048 w 2058561"/>
              <a:gd name="connsiteY4" fmla="*/ 0 h 77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561" h="773120">
                <a:moveTo>
                  <a:pt x="704048" y="0"/>
                </a:moveTo>
                <a:lnTo>
                  <a:pt x="2058561" y="0"/>
                </a:lnTo>
                <a:lnTo>
                  <a:pt x="1368318" y="773120"/>
                </a:lnTo>
                <a:lnTo>
                  <a:pt x="0" y="773120"/>
                </a:lnTo>
                <a:lnTo>
                  <a:pt x="704048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Séquence 4</a:t>
            </a:r>
          </a:p>
        </p:txBody>
      </p:sp>
      <p:sp>
        <p:nvSpPr>
          <p:cNvPr id="39" name="Rectangle 3"/>
          <p:cNvSpPr/>
          <p:nvPr/>
        </p:nvSpPr>
        <p:spPr>
          <a:xfrm rot="10800000">
            <a:off x="4060441" y="4590063"/>
            <a:ext cx="676439" cy="731073"/>
          </a:xfrm>
          <a:custGeom>
            <a:avLst/>
            <a:gdLst>
              <a:gd name="connsiteX0" fmla="*/ 0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0 w 2030951"/>
              <a:gd name="connsiteY4" fmla="*/ 0 h 773120"/>
              <a:gd name="connsiteX0" fmla="*/ 704048 w 2030951"/>
              <a:gd name="connsiteY0" fmla="*/ 0 h 773120"/>
              <a:gd name="connsiteX1" fmla="*/ 2030951 w 2030951"/>
              <a:gd name="connsiteY1" fmla="*/ 0 h 773120"/>
              <a:gd name="connsiteX2" fmla="*/ 2030951 w 2030951"/>
              <a:gd name="connsiteY2" fmla="*/ 773120 h 773120"/>
              <a:gd name="connsiteX3" fmla="*/ 0 w 2030951"/>
              <a:gd name="connsiteY3" fmla="*/ 773120 h 773120"/>
              <a:gd name="connsiteX4" fmla="*/ 704048 w 2030951"/>
              <a:gd name="connsiteY4" fmla="*/ 0 h 773120"/>
              <a:gd name="connsiteX0" fmla="*/ 704048 w 2707390"/>
              <a:gd name="connsiteY0" fmla="*/ 0 h 773120"/>
              <a:gd name="connsiteX1" fmla="*/ 2707390 w 2707390"/>
              <a:gd name="connsiteY1" fmla="*/ 0 h 773120"/>
              <a:gd name="connsiteX2" fmla="*/ 2030951 w 2707390"/>
              <a:gd name="connsiteY2" fmla="*/ 773120 h 773120"/>
              <a:gd name="connsiteX3" fmla="*/ 0 w 2707390"/>
              <a:gd name="connsiteY3" fmla="*/ 773120 h 773120"/>
              <a:gd name="connsiteX4" fmla="*/ 704048 w 2707390"/>
              <a:gd name="connsiteY4" fmla="*/ 0 h 773120"/>
              <a:gd name="connsiteX0" fmla="*/ 2043121 w 2707390"/>
              <a:gd name="connsiteY0" fmla="*/ 0 h 773120"/>
              <a:gd name="connsiteX1" fmla="*/ 2707390 w 2707390"/>
              <a:gd name="connsiteY1" fmla="*/ 0 h 773120"/>
              <a:gd name="connsiteX2" fmla="*/ 2030951 w 2707390"/>
              <a:gd name="connsiteY2" fmla="*/ 773120 h 773120"/>
              <a:gd name="connsiteX3" fmla="*/ 0 w 2707390"/>
              <a:gd name="connsiteY3" fmla="*/ 773120 h 773120"/>
              <a:gd name="connsiteX4" fmla="*/ 2043121 w 2707390"/>
              <a:gd name="connsiteY4" fmla="*/ 0 h 773120"/>
              <a:gd name="connsiteX0" fmla="*/ 12170 w 676439"/>
              <a:gd name="connsiteY0" fmla="*/ 0 h 773120"/>
              <a:gd name="connsiteX1" fmla="*/ 676439 w 676439"/>
              <a:gd name="connsiteY1" fmla="*/ 0 h 773120"/>
              <a:gd name="connsiteX2" fmla="*/ 0 w 676439"/>
              <a:gd name="connsiteY2" fmla="*/ 773120 h 773120"/>
              <a:gd name="connsiteX3" fmla="*/ 25975 w 676439"/>
              <a:gd name="connsiteY3" fmla="*/ 773120 h 773120"/>
              <a:gd name="connsiteX4" fmla="*/ 12170 w 676439"/>
              <a:gd name="connsiteY4" fmla="*/ 0 h 773120"/>
              <a:gd name="connsiteX0" fmla="*/ 12170 w 676439"/>
              <a:gd name="connsiteY0" fmla="*/ 0 h 773120"/>
              <a:gd name="connsiteX1" fmla="*/ 676439 w 676439"/>
              <a:gd name="connsiteY1" fmla="*/ 0 h 773120"/>
              <a:gd name="connsiteX2" fmla="*/ 0 w 676439"/>
              <a:gd name="connsiteY2" fmla="*/ 773120 h 773120"/>
              <a:gd name="connsiteX3" fmla="*/ 12170 w 676439"/>
              <a:gd name="connsiteY3" fmla="*/ 773120 h 773120"/>
              <a:gd name="connsiteX4" fmla="*/ 12170 w 676439"/>
              <a:gd name="connsiteY4" fmla="*/ 0 h 77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439" h="773120">
                <a:moveTo>
                  <a:pt x="12170" y="0"/>
                </a:moveTo>
                <a:lnTo>
                  <a:pt x="676439" y="0"/>
                </a:lnTo>
                <a:lnTo>
                  <a:pt x="0" y="773120"/>
                </a:lnTo>
                <a:lnTo>
                  <a:pt x="12170" y="773120"/>
                </a:lnTo>
                <a:lnTo>
                  <a:pt x="1217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41347" y="2251808"/>
            <a:ext cx="508000" cy="403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541347" y="2706158"/>
            <a:ext cx="508000" cy="40011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541347" y="3157332"/>
            <a:ext cx="508000" cy="40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049347" y="2251808"/>
            <a:ext cx="23169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Lancement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49347" y="2706158"/>
            <a:ext cx="23169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Ouverture externe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049347" y="3157333"/>
            <a:ext cx="23169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Evaluation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8" name="Triangle rectangle 7"/>
          <p:cNvSpPr/>
          <p:nvPr/>
        </p:nvSpPr>
        <p:spPr>
          <a:xfrm flipV="1">
            <a:off x="691377" y="2386571"/>
            <a:ext cx="684000" cy="744878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152026" y="3943497"/>
            <a:ext cx="246634" cy="2466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0">
            <a:solidFill>
              <a:schemeClr val="tx1">
                <a:alpha val="4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fr-FR" sz="1600" b="1" dirty="0">
              <a:solidFill>
                <a:srgbClr val="002060"/>
              </a:solidFill>
              <a:latin typeface="Aldo" pitchFamily="2" charset="0"/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1700467" y="2163233"/>
            <a:ext cx="1432450" cy="302789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b"/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Chevauchement permettant le décalage entre cours et activités </a:t>
            </a:r>
            <a:r>
              <a:rPr lang="fr-FR" sz="1400" dirty="0" smtClean="0">
                <a:solidFill>
                  <a:srgbClr val="FF0000"/>
                </a:solidFill>
              </a:rPr>
              <a:t>pratiques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" name="Parallélogramme 2"/>
          <p:cNvSpPr/>
          <p:nvPr/>
        </p:nvSpPr>
        <p:spPr>
          <a:xfrm>
            <a:off x="684990" y="2383039"/>
            <a:ext cx="2030952" cy="744878"/>
          </a:xfrm>
          <a:prstGeom prst="parallelogram">
            <a:avLst>
              <a:gd name="adj" fmla="val 9312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Séquence </a:t>
            </a:r>
            <a:r>
              <a:rPr lang="fr-FR" sz="1600" b="1" dirty="0" smtClean="0">
                <a:solidFill>
                  <a:schemeClr val="tx1"/>
                </a:solidFill>
              </a:rPr>
              <a:t>1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49" name="Connecteur en arc 48"/>
          <p:cNvCxnSpPr/>
          <p:nvPr/>
        </p:nvCxnSpPr>
        <p:spPr>
          <a:xfrm>
            <a:off x="2242858" y="2938992"/>
            <a:ext cx="1449955" cy="1320800"/>
          </a:xfrm>
          <a:prstGeom prst="curvedConnector3">
            <a:avLst>
              <a:gd name="adj1" fmla="val 50000"/>
            </a:avLst>
          </a:prstGeom>
          <a:ln w="38100">
            <a:solidFill>
              <a:srgbClr val="008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Parallélogramme 49"/>
          <p:cNvSpPr/>
          <p:nvPr/>
        </p:nvSpPr>
        <p:spPr>
          <a:xfrm>
            <a:off x="2039510" y="3210019"/>
            <a:ext cx="2030952" cy="744878"/>
          </a:xfrm>
          <a:prstGeom prst="parallelogram">
            <a:avLst>
              <a:gd name="adj" fmla="val 9312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Séquence </a:t>
            </a:r>
            <a:r>
              <a:rPr lang="fr-FR" sz="1600" b="1" dirty="0" smtClean="0">
                <a:solidFill>
                  <a:schemeClr val="tx1"/>
                </a:solidFill>
              </a:rPr>
              <a:t>2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4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rrondir un rectangle avec un coin diagonal 52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La planification des séquences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Concept de séquence</a:t>
            </a:r>
            <a:endParaRPr lang="fr-FR" sz="3600" dirty="0"/>
          </a:p>
        </p:txBody>
      </p:sp>
      <p:sp>
        <p:nvSpPr>
          <p:cNvPr id="55" name="Ellipse 54"/>
          <p:cNvSpPr/>
          <p:nvPr/>
        </p:nvSpPr>
        <p:spPr>
          <a:xfrm>
            <a:off x="5672030" y="3228200"/>
            <a:ext cx="246634" cy="2466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0">
            <a:solidFill>
              <a:schemeClr val="tx1">
                <a:alpha val="4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fr-FR" sz="1600" b="1" dirty="0">
              <a:solidFill>
                <a:srgbClr val="002060"/>
              </a:solidFill>
              <a:latin typeface="Al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7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6" y="990600"/>
            <a:ext cx="8153400" cy="5398089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Choix qui relève de chaque équipe pédagogique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Permet une progression pédagogique cohérente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Respecte le cadre proposé dans le document d’accompagnement (cible MEI/FSC)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Si possible identique en première et terminale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Doit permettre de proposer, en fin de première, un lien fort entre projet de spécialité et un CI de synthèse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Centres d’intérêt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2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55210"/>
              </p:ext>
            </p:extLst>
          </p:nvPr>
        </p:nvGraphicFramePr>
        <p:xfrm>
          <a:off x="991574" y="974735"/>
          <a:ext cx="7429155" cy="3923038"/>
        </p:xfrm>
        <a:graphic>
          <a:graphicData uri="http://schemas.openxmlformats.org/drawingml/2006/table">
            <a:tbl>
              <a:tblPr/>
              <a:tblGrid>
                <a:gridCol w="542580"/>
                <a:gridCol w="5857875"/>
                <a:gridCol w="1028700"/>
              </a:tblGrid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Développement durable et compétitivité des produits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M1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Design, architecture et innovations technologiques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CI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Caractérisation des matériaux et structures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Dimensionnement et choix des matériaux et structures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CI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Efficacité énergétique dans l'habitat et les transports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0E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Efficacité énergétique lié au comportement des matériaux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4506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Formes et caractéristiques de l'énergie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CI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Caractérisation des chaines d'énergie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0E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Amélioration de l'efficacité énergétique dans les chaînes d'énergie 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4506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Efficacité énergétique liée à la gestion de l'information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EI2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0E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Commande temporelle des systèmes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EI3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4506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Formes et caractéristiques de l'info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I1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Caractérisation des chaines d'info.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0E"/>
                    </a:solidFill>
                  </a:tcPr>
                </a:tc>
              </a:tr>
              <a:tr h="2629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Traitement de l'information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4506"/>
                    </a:solidFill>
                  </a:tcPr>
                </a:tc>
              </a:tr>
              <a:tr h="2410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CI 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Optimisation des paramètres par simulation globale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MEI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12273"/>
              </p:ext>
            </p:extLst>
          </p:nvPr>
        </p:nvGraphicFramePr>
        <p:xfrm>
          <a:off x="991574" y="5004754"/>
          <a:ext cx="7429155" cy="914400"/>
        </p:xfrm>
        <a:graphic>
          <a:graphicData uri="http://schemas.openxmlformats.org/drawingml/2006/table">
            <a:tbl>
              <a:tblPr/>
              <a:tblGrid>
                <a:gridCol w="999243"/>
                <a:gridCol w="6429912"/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 smtClean="0">
                          <a:effectLst/>
                          <a:latin typeface="Arial"/>
                        </a:rPr>
                        <a:t>  Niveau </a:t>
                      </a:r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1: découverte et analyse fonctionnelle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0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 smtClean="0">
                          <a:effectLst/>
                          <a:latin typeface="Arial"/>
                        </a:rPr>
                        <a:t>  Niveau </a:t>
                      </a:r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2: compréhension et analyse structurelle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 smtClean="0">
                          <a:effectLst/>
                          <a:latin typeface="Arial"/>
                        </a:rPr>
                        <a:t>  Niveau </a:t>
                      </a:r>
                      <a:r>
                        <a:rPr lang="fr-FR" sz="1600" b="1" i="0" u="none" strike="noStrike" dirty="0">
                          <a:effectLst/>
                          <a:latin typeface="Arial"/>
                        </a:rPr>
                        <a:t>3: approfondissement et analyse comportementale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Arrondir un rectangle avec un coin diagonal 6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Centres d’Intérêt retenus</a:t>
            </a:r>
          </a:p>
        </p:txBody>
      </p:sp>
      <p:pic>
        <p:nvPicPr>
          <p:cNvPr id="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5943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3269</Words>
  <Application>Microsoft Macintosh PowerPoint</Application>
  <PresentationFormat>Présentation à l'écran (4:3)</PresentationFormat>
  <Paragraphs>2647</Paragraphs>
  <Slides>43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séquences de formation transversales en STI2D</dc:title>
  <dc:creator>Taraud Dominique</dc:creator>
  <cp:lastModifiedBy>Taraud Dominique</cp:lastModifiedBy>
  <cp:revision>164</cp:revision>
  <cp:lastPrinted>2011-10-15T07:54:00Z</cp:lastPrinted>
  <dcterms:created xsi:type="dcterms:W3CDTF">2011-09-19T07:39:58Z</dcterms:created>
  <dcterms:modified xsi:type="dcterms:W3CDTF">2011-11-18T14:56:17Z</dcterms:modified>
</cp:coreProperties>
</file>