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Default Extension="tiff" ContentType="image/tif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1" r:id="rId2"/>
    <p:sldId id="258" r:id="rId3"/>
    <p:sldId id="259" r:id="rId4"/>
    <p:sldId id="308" r:id="rId5"/>
    <p:sldId id="275" r:id="rId6"/>
    <p:sldId id="307" r:id="rId7"/>
    <p:sldId id="289" r:id="rId8"/>
    <p:sldId id="290" r:id="rId9"/>
    <p:sldId id="291" r:id="rId10"/>
    <p:sldId id="315" r:id="rId11"/>
    <p:sldId id="292" r:id="rId12"/>
    <p:sldId id="293" r:id="rId13"/>
    <p:sldId id="317" r:id="rId14"/>
    <p:sldId id="294" r:id="rId15"/>
    <p:sldId id="295" r:id="rId16"/>
    <p:sldId id="318" r:id="rId17"/>
    <p:sldId id="319" r:id="rId18"/>
    <p:sldId id="276" r:id="rId19"/>
    <p:sldId id="298" r:id="rId20"/>
    <p:sldId id="299" r:id="rId21"/>
    <p:sldId id="300" r:id="rId22"/>
    <p:sldId id="268" r:id="rId23"/>
    <p:sldId id="286" r:id="rId24"/>
    <p:sldId id="303" r:id="rId25"/>
    <p:sldId id="304" r:id="rId26"/>
    <p:sldId id="306" r:id="rId27"/>
    <p:sldId id="287" r:id="rId28"/>
    <p:sldId id="285" r:id="rId29"/>
    <p:sldId id="305" r:id="rId30"/>
    <p:sldId id="273" r:id="rId31"/>
    <p:sldId id="277" r:id="rId32"/>
    <p:sldId id="309"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DEEA"/>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81541" autoAdjust="0"/>
  </p:normalViewPr>
  <p:slideViewPr>
    <p:cSldViewPr>
      <p:cViewPr>
        <p:scale>
          <a:sx n="70" d="100"/>
          <a:sy n="70" d="100"/>
        </p:scale>
        <p:origin x="-159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154FF-7A5D-4999-BD76-171AAF05891B}" type="doc">
      <dgm:prSet loTypeId="urn:microsoft.com/office/officeart/2005/8/layout/balance1" loCatId="relationship" qsTypeId="urn:microsoft.com/office/officeart/2005/8/quickstyle/3d8" qsCatId="3D" csTypeId="urn:microsoft.com/office/officeart/2005/8/colors/accent3_2" csCatId="accent3" phldr="1"/>
      <dgm:spPr/>
      <dgm:t>
        <a:bodyPr/>
        <a:lstStyle/>
        <a:p>
          <a:endParaRPr lang="fr-FR"/>
        </a:p>
      </dgm:t>
    </dgm:pt>
    <dgm:pt modelId="{3565EA90-69A5-4B7B-A777-8408134642B2}">
      <dgm:prSet phldrT="[Texte]"/>
      <dgm:spPr/>
      <dgm:t>
        <a:bodyPr/>
        <a:lstStyle/>
        <a:p>
          <a:r>
            <a:rPr lang="fr-FR" dirty="0" smtClean="0"/>
            <a:t>théorie</a:t>
          </a:r>
          <a:endParaRPr lang="fr-FR" dirty="0"/>
        </a:p>
      </dgm:t>
    </dgm:pt>
    <dgm:pt modelId="{0AA24675-7D7F-49F7-A816-CD61D2ABFB1D}" type="parTrans" cxnId="{6AB94564-F6CC-41F6-836A-24913ED195F2}">
      <dgm:prSet/>
      <dgm:spPr/>
      <dgm:t>
        <a:bodyPr/>
        <a:lstStyle/>
        <a:p>
          <a:endParaRPr lang="fr-FR"/>
        </a:p>
      </dgm:t>
    </dgm:pt>
    <dgm:pt modelId="{AC5D4E47-1BB9-486C-95B7-9B89D90BC93E}" type="sibTrans" cxnId="{6AB94564-F6CC-41F6-836A-24913ED195F2}">
      <dgm:prSet/>
      <dgm:spPr/>
      <dgm:t>
        <a:bodyPr/>
        <a:lstStyle/>
        <a:p>
          <a:endParaRPr lang="fr-FR"/>
        </a:p>
      </dgm:t>
    </dgm:pt>
    <dgm:pt modelId="{B1D02FCB-1ECF-4B0F-B417-A792DF5CCBB5}">
      <dgm:prSet phldrT="[Texte]"/>
      <dgm:spPr/>
      <dgm:t>
        <a:bodyPr/>
        <a:lstStyle/>
        <a:p>
          <a:r>
            <a:rPr lang="fr-FR" dirty="0" smtClean="0"/>
            <a:t>Abstraction</a:t>
          </a:r>
          <a:endParaRPr lang="fr-FR" dirty="0"/>
        </a:p>
      </dgm:t>
    </dgm:pt>
    <dgm:pt modelId="{02CCB605-681D-432C-A412-06EF4864689E}" type="parTrans" cxnId="{E24FC76B-4618-4A7A-8CB7-B74557F97608}">
      <dgm:prSet/>
      <dgm:spPr/>
      <dgm:t>
        <a:bodyPr/>
        <a:lstStyle/>
        <a:p>
          <a:endParaRPr lang="fr-FR"/>
        </a:p>
      </dgm:t>
    </dgm:pt>
    <dgm:pt modelId="{BE790566-A46B-4B5F-94B1-A78D1642C7D1}" type="sibTrans" cxnId="{E24FC76B-4618-4A7A-8CB7-B74557F97608}">
      <dgm:prSet/>
      <dgm:spPr/>
      <dgm:t>
        <a:bodyPr/>
        <a:lstStyle/>
        <a:p>
          <a:endParaRPr lang="fr-FR"/>
        </a:p>
      </dgm:t>
    </dgm:pt>
    <dgm:pt modelId="{B0DB4A6E-3E38-4563-905B-6D4BD74F3C90}">
      <dgm:prSet phldrT="[Texte]"/>
      <dgm:spPr/>
      <dgm:t>
        <a:bodyPr/>
        <a:lstStyle/>
        <a:p>
          <a:r>
            <a:rPr lang="fr-FR" dirty="0" smtClean="0"/>
            <a:t>Analyse</a:t>
          </a:r>
          <a:endParaRPr lang="fr-FR" dirty="0"/>
        </a:p>
      </dgm:t>
    </dgm:pt>
    <dgm:pt modelId="{EEC2972A-CCE0-4732-97DF-21242164DBEB}" type="parTrans" cxnId="{177BB69C-E049-4024-B1AF-A1FB41809049}">
      <dgm:prSet/>
      <dgm:spPr/>
      <dgm:t>
        <a:bodyPr/>
        <a:lstStyle/>
        <a:p>
          <a:endParaRPr lang="fr-FR"/>
        </a:p>
      </dgm:t>
    </dgm:pt>
    <dgm:pt modelId="{4C6BDBCC-21B5-45B3-9F39-E364F1C50A7D}" type="sibTrans" cxnId="{177BB69C-E049-4024-B1AF-A1FB41809049}">
      <dgm:prSet/>
      <dgm:spPr/>
      <dgm:t>
        <a:bodyPr/>
        <a:lstStyle/>
        <a:p>
          <a:endParaRPr lang="fr-FR"/>
        </a:p>
      </dgm:t>
    </dgm:pt>
    <dgm:pt modelId="{A31B59C3-EBE9-4853-A17A-F38B17952998}">
      <dgm:prSet phldrT="[Texte]"/>
      <dgm:spPr/>
      <dgm:t>
        <a:bodyPr/>
        <a:lstStyle/>
        <a:p>
          <a:r>
            <a:rPr lang="fr-FR" dirty="0" smtClean="0"/>
            <a:t>Confrontation avec le réel</a:t>
          </a:r>
          <a:endParaRPr lang="fr-FR" dirty="0"/>
        </a:p>
      </dgm:t>
    </dgm:pt>
    <dgm:pt modelId="{E2661605-D9E2-489B-B7A9-F0FE4D57E27D}" type="parTrans" cxnId="{3EEFBA23-2214-4BAB-82E2-071050571388}">
      <dgm:prSet/>
      <dgm:spPr/>
      <dgm:t>
        <a:bodyPr/>
        <a:lstStyle/>
        <a:p>
          <a:endParaRPr lang="fr-FR"/>
        </a:p>
      </dgm:t>
    </dgm:pt>
    <dgm:pt modelId="{034B88B9-AE99-49E9-9CCD-C00EBD57B309}" type="sibTrans" cxnId="{3EEFBA23-2214-4BAB-82E2-071050571388}">
      <dgm:prSet/>
      <dgm:spPr/>
      <dgm:t>
        <a:bodyPr/>
        <a:lstStyle/>
        <a:p>
          <a:endParaRPr lang="fr-FR"/>
        </a:p>
      </dgm:t>
    </dgm:pt>
    <dgm:pt modelId="{D7F8BD45-B55D-4EA9-9605-192C33A896CC}">
      <dgm:prSet phldrT="[Texte]"/>
      <dgm:spPr/>
      <dgm:t>
        <a:bodyPr/>
        <a:lstStyle/>
        <a:p>
          <a:r>
            <a:rPr lang="fr-FR" dirty="0" smtClean="0"/>
            <a:t>concrétisation</a:t>
          </a:r>
          <a:endParaRPr lang="fr-FR" dirty="0"/>
        </a:p>
      </dgm:t>
    </dgm:pt>
    <dgm:pt modelId="{AFA6FF14-B111-463E-8C87-38806E562CDF}" type="parTrans" cxnId="{5021FEF8-3FC7-46C0-AF30-97CEE0439A75}">
      <dgm:prSet/>
      <dgm:spPr/>
      <dgm:t>
        <a:bodyPr/>
        <a:lstStyle/>
        <a:p>
          <a:endParaRPr lang="fr-FR"/>
        </a:p>
      </dgm:t>
    </dgm:pt>
    <dgm:pt modelId="{B84A5D45-5C9C-4251-9B51-3006704D36C7}" type="sibTrans" cxnId="{5021FEF8-3FC7-46C0-AF30-97CEE0439A75}">
      <dgm:prSet/>
      <dgm:spPr/>
      <dgm:t>
        <a:bodyPr/>
        <a:lstStyle/>
        <a:p>
          <a:endParaRPr lang="fr-FR"/>
        </a:p>
      </dgm:t>
    </dgm:pt>
    <dgm:pt modelId="{D3870C63-173A-4423-8DC2-B7F73CA07DE6}">
      <dgm:prSet phldrT="[Texte]"/>
      <dgm:spPr/>
      <dgm:t>
        <a:bodyPr/>
        <a:lstStyle/>
        <a:p>
          <a:r>
            <a:rPr lang="fr-FR" dirty="0" smtClean="0"/>
            <a:t>action</a:t>
          </a:r>
          <a:endParaRPr lang="fr-FR" dirty="0"/>
        </a:p>
      </dgm:t>
    </dgm:pt>
    <dgm:pt modelId="{143C4F38-562F-438C-BD7A-6E5D374B6A68}" type="parTrans" cxnId="{EC8433A2-DBA3-4732-82C2-E180D6CFFEFF}">
      <dgm:prSet/>
      <dgm:spPr/>
      <dgm:t>
        <a:bodyPr/>
        <a:lstStyle/>
        <a:p>
          <a:endParaRPr lang="fr-FR"/>
        </a:p>
      </dgm:t>
    </dgm:pt>
    <dgm:pt modelId="{45609D2F-95C1-46A0-8DF8-09E7D1EC7561}" type="sibTrans" cxnId="{EC8433A2-DBA3-4732-82C2-E180D6CFFEFF}">
      <dgm:prSet/>
      <dgm:spPr/>
      <dgm:t>
        <a:bodyPr/>
        <a:lstStyle/>
        <a:p>
          <a:endParaRPr lang="fr-FR"/>
        </a:p>
      </dgm:t>
    </dgm:pt>
    <dgm:pt modelId="{D8504ABA-4D69-4938-91BE-537228779686}" type="pres">
      <dgm:prSet presAssocID="{E6D154FF-7A5D-4999-BD76-171AAF05891B}" presName="outerComposite" presStyleCnt="0">
        <dgm:presLayoutVars>
          <dgm:chMax val="2"/>
          <dgm:animLvl val="lvl"/>
          <dgm:resizeHandles val="exact"/>
        </dgm:presLayoutVars>
      </dgm:prSet>
      <dgm:spPr/>
      <dgm:t>
        <a:bodyPr/>
        <a:lstStyle/>
        <a:p>
          <a:endParaRPr lang="fr-FR"/>
        </a:p>
      </dgm:t>
    </dgm:pt>
    <dgm:pt modelId="{F1E1948A-04EB-4868-B6EB-BE6FF2CA6029}" type="pres">
      <dgm:prSet presAssocID="{E6D154FF-7A5D-4999-BD76-171AAF05891B}" presName="dummyMaxCanvas" presStyleCnt="0"/>
      <dgm:spPr/>
    </dgm:pt>
    <dgm:pt modelId="{50F9475D-DDEC-4195-9978-FD3A3DBD9F43}" type="pres">
      <dgm:prSet presAssocID="{E6D154FF-7A5D-4999-BD76-171AAF05891B}" presName="parentComposite" presStyleCnt="0"/>
      <dgm:spPr/>
    </dgm:pt>
    <dgm:pt modelId="{8407C06C-DC43-4CD8-AFC2-84C6B489C472}" type="pres">
      <dgm:prSet presAssocID="{E6D154FF-7A5D-4999-BD76-171AAF05891B}" presName="parent1" presStyleLbl="alignAccFollowNode1" presStyleIdx="0" presStyleCnt="4">
        <dgm:presLayoutVars>
          <dgm:chMax val="4"/>
        </dgm:presLayoutVars>
      </dgm:prSet>
      <dgm:spPr/>
      <dgm:t>
        <a:bodyPr/>
        <a:lstStyle/>
        <a:p>
          <a:endParaRPr lang="fr-FR"/>
        </a:p>
      </dgm:t>
    </dgm:pt>
    <dgm:pt modelId="{FAA46012-6D29-47D1-B25C-2A2D6D6CD2FD}" type="pres">
      <dgm:prSet presAssocID="{E6D154FF-7A5D-4999-BD76-171AAF05891B}" presName="parent2" presStyleLbl="alignAccFollowNode1" presStyleIdx="1" presStyleCnt="4">
        <dgm:presLayoutVars>
          <dgm:chMax val="4"/>
        </dgm:presLayoutVars>
      </dgm:prSet>
      <dgm:spPr/>
      <dgm:t>
        <a:bodyPr/>
        <a:lstStyle/>
        <a:p>
          <a:endParaRPr lang="fr-FR"/>
        </a:p>
      </dgm:t>
    </dgm:pt>
    <dgm:pt modelId="{8DCFD889-FC8E-460A-BC5D-D11F9C81A050}" type="pres">
      <dgm:prSet presAssocID="{E6D154FF-7A5D-4999-BD76-171AAF05891B}" presName="childrenComposite" presStyleCnt="0"/>
      <dgm:spPr/>
    </dgm:pt>
    <dgm:pt modelId="{60AC10FF-2E14-415F-AF07-6F07A4414E6B}" type="pres">
      <dgm:prSet presAssocID="{E6D154FF-7A5D-4999-BD76-171AAF05891B}" presName="dummyMaxCanvas_ChildArea" presStyleCnt="0"/>
      <dgm:spPr/>
    </dgm:pt>
    <dgm:pt modelId="{B6451966-A1DC-467C-B49F-1A6F429A5847}" type="pres">
      <dgm:prSet presAssocID="{E6D154FF-7A5D-4999-BD76-171AAF05891B}" presName="fulcrum" presStyleLbl="alignAccFollowNode1" presStyleIdx="2" presStyleCnt="4"/>
      <dgm:spPr/>
    </dgm:pt>
    <dgm:pt modelId="{1442672E-E519-4435-B43C-AAEA872A1141}" type="pres">
      <dgm:prSet presAssocID="{E6D154FF-7A5D-4999-BD76-171AAF05891B}" presName="balance_22" presStyleLbl="alignAccFollowNode1" presStyleIdx="3" presStyleCnt="4">
        <dgm:presLayoutVars>
          <dgm:bulletEnabled val="1"/>
        </dgm:presLayoutVars>
      </dgm:prSet>
      <dgm:spPr/>
    </dgm:pt>
    <dgm:pt modelId="{F220614C-3534-4078-A38A-CA7A298ADC6D}" type="pres">
      <dgm:prSet presAssocID="{E6D154FF-7A5D-4999-BD76-171AAF05891B}" presName="right_22_1" presStyleLbl="node1" presStyleIdx="0" presStyleCnt="4">
        <dgm:presLayoutVars>
          <dgm:bulletEnabled val="1"/>
        </dgm:presLayoutVars>
      </dgm:prSet>
      <dgm:spPr/>
      <dgm:t>
        <a:bodyPr/>
        <a:lstStyle/>
        <a:p>
          <a:endParaRPr lang="fr-FR"/>
        </a:p>
      </dgm:t>
    </dgm:pt>
    <dgm:pt modelId="{E2A9C301-C700-496F-8AA8-252FEC756F0E}" type="pres">
      <dgm:prSet presAssocID="{E6D154FF-7A5D-4999-BD76-171AAF05891B}" presName="right_22_2" presStyleLbl="node1" presStyleIdx="1" presStyleCnt="4">
        <dgm:presLayoutVars>
          <dgm:bulletEnabled val="1"/>
        </dgm:presLayoutVars>
      </dgm:prSet>
      <dgm:spPr/>
      <dgm:t>
        <a:bodyPr/>
        <a:lstStyle/>
        <a:p>
          <a:endParaRPr lang="fr-FR"/>
        </a:p>
      </dgm:t>
    </dgm:pt>
    <dgm:pt modelId="{7DFA9DD1-4829-4BE5-8CF4-6915CC429776}" type="pres">
      <dgm:prSet presAssocID="{E6D154FF-7A5D-4999-BD76-171AAF05891B}" presName="left_22_1" presStyleLbl="node1" presStyleIdx="2" presStyleCnt="4">
        <dgm:presLayoutVars>
          <dgm:bulletEnabled val="1"/>
        </dgm:presLayoutVars>
      </dgm:prSet>
      <dgm:spPr/>
      <dgm:t>
        <a:bodyPr/>
        <a:lstStyle/>
        <a:p>
          <a:endParaRPr lang="fr-FR"/>
        </a:p>
      </dgm:t>
    </dgm:pt>
    <dgm:pt modelId="{61BF7964-89FA-4730-97BD-F8D556530431}" type="pres">
      <dgm:prSet presAssocID="{E6D154FF-7A5D-4999-BD76-171AAF05891B}" presName="left_22_2" presStyleLbl="node1" presStyleIdx="3" presStyleCnt="4">
        <dgm:presLayoutVars>
          <dgm:bulletEnabled val="1"/>
        </dgm:presLayoutVars>
      </dgm:prSet>
      <dgm:spPr/>
      <dgm:t>
        <a:bodyPr/>
        <a:lstStyle/>
        <a:p>
          <a:endParaRPr lang="fr-FR"/>
        </a:p>
      </dgm:t>
    </dgm:pt>
  </dgm:ptLst>
  <dgm:cxnLst>
    <dgm:cxn modelId="{B5052EF4-FBC5-4CAF-8974-13412C1E1159}" type="presOf" srcId="{A31B59C3-EBE9-4853-A17A-F38B17952998}" destId="{FAA46012-6D29-47D1-B25C-2A2D6D6CD2FD}" srcOrd="0" destOrd="0" presId="urn:microsoft.com/office/officeart/2005/8/layout/balance1"/>
    <dgm:cxn modelId="{E24FC76B-4618-4A7A-8CB7-B74557F97608}" srcId="{3565EA90-69A5-4B7B-A777-8408134642B2}" destId="{B1D02FCB-1ECF-4B0F-B417-A792DF5CCBB5}" srcOrd="0" destOrd="0" parTransId="{02CCB605-681D-432C-A412-06EF4864689E}" sibTransId="{BE790566-A46B-4B5F-94B1-A78D1642C7D1}"/>
    <dgm:cxn modelId="{40BD3BEF-3BD1-4380-B478-1E522FF9C850}" type="presOf" srcId="{B1D02FCB-1ECF-4B0F-B417-A792DF5CCBB5}" destId="{7DFA9DD1-4829-4BE5-8CF4-6915CC429776}" srcOrd="0" destOrd="0" presId="urn:microsoft.com/office/officeart/2005/8/layout/balance1"/>
    <dgm:cxn modelId="{177BB69C-E049-4024-B1AF-A1FB41809049}" srcId="{3565EA90-69A5-4B7B-A777-8408134642B2}" destId="{B0DB4A6E-3E38-4563-905B-6D4BD74F3C90}" srcOrd="1" destOrd="0" parTransId="{EEC2972A-CCE0-4732-97DF-21242164DBEB}" sibTransId="{4C6BDBCC-21B5-45B3-9F39-E364F1C50A7D}"/>
    <dgm:cxn modelId="{222E87EF-90D0-4524-903B-6BBDA8B4D2A0}" type="presOf" srcId="{3565EA90-69A5-4B7B-A777-8408134642B2}" destId="{8407C06C-DC43-4CD8-AFC2-84C6B489C472}" srcOrd="0" destOrd="0" presId="urn:microsoft.com/office/officeart/2005/8/layout/balance1"/>
    <dgm:cxn modelId="{3EEFBA23-2214-4BAB-82E2-071050571388}" srcId="{E6D154FF-7A5D-4999-BD76-171AAF05891B}" destId="{A31B59C3-EBE9-4853-A17A-F38B17952998}" srcOrd="1" destOrd="0" parTransId="{E2661605-D9E2-489B-B7A9-F0FE4D57E27D}" sibTransId="{034B88B9-AE99-49E9-9CCD-C00EBD57B309}"/>
    <dgm:cxn modelId="{56DB12D7-56A4-4C2E-A7F5-B27CB45EC520}" type="presOf" srcId="{B0DB4A6E-3E38-4563-905B-6D4BD74F3C90}" destId="{61BF7964-89FA-4730-97BD-F8D556530431}" srcOrd="0" destOrd="0" presId="urn:microsoft.com/office/officeart/2005/8/layout/balance1"/>
    <dgm:cxn modelId="{82AE350F-218C-417C-B158-0E6689C7202C}" type="presOf" srcId="{D7F8BD45-B55D-4EA9-9605-192C33A896CC}" destId="{F220614C-3534-4078-A38A-CA7A298ADC6D}" srcOrd="0" destOrd="0" presId="urn:microsoft.com/office/officeart/2005/8/layout/balance1"/>
    <dgm:cxn modelId="{EC8433A2-DBA3-4732-82C2-E180D6CFFEFF}" srcId="{A31B59C3-EBE9-4853-A17A-F38B17952998}" destId="{D3870C63-173A-4423-8DC2-B7F73CA07DE6}" srcOrd="1" destOrd="0" parTransId="{143C4F38-562F-438C-BD7A-6E5D374B6A68}" sibTransId="{45609D2F-95C1-46A0-8DF8-09E7D1EC7561}"/>
    <dgm:cxn modelId="{AC207522-D0BC-4625-926A-E7DDF0E56732}" type="presOf" srcId="{E6D154FF-7A5D-4999-BD76-171AAF05891B}" destId="{D8504ABA-4D69-4938-91BE-537228779686}" srcOrd="0" destOrd="0" presId="urn:microsoft.com/office/officeart/2005/8/layout/balance1"/>
    <dgm:cxn modelId="{5021FEF8-3FC7-46C0-AF30-97CEE0439A75}" srcId="{A31B59C3-EBE9-4853-A17A-F38B17952998}" destId="{D7F8BD45-B55D-4EA9-9605-192C33A896CC}" srcOrd="0" destOrd="0" parTransId="{AFA6FF14-B111-463E-8C87-38806E562CDF}" sibTransId="{B84A5D45-5C9C-4251-9B51-3006704D36C7}"/>
    <dgm:cxn modelId="{6AB94564-F6CC-41F6-836A-24913ED195F2}" srcId="{E6D154FF-7A5D-4999-BD76-171AAF05891B}" destId="{3565EA90-69A5-4B7B-A777-8408134642B2}" srcOrd="0" destOrd="0" parTransId="{0AA24675-7D7F-49F7-A816-CD61D2ABFB1D}" sibTransId="{AC5D4E47-1BB9-486C-95B7-9B89D90BC93E}"/>
    <dgm:cxn modelId="{194FCAD6-D0CA-44EE-8111-934EA888CF33}" type="presOf" srcId="{D3870C63-173A-4423-8DC2-B7F73CA07DE6}" destId="{E2A9C301-C700-496F-8AA8-252FEC756F0E}" srcOrd="0" destOrd="0" presId="urn:microsoft.com/office/officeart/2005/8/layout/balance1"/>
    <dgm:cxn modelId="{2B876E97-9CBD-43F6-A6B4-E102CE1A2D0A}" type="presParOf" srcId="{D8504ABA-4D69-4938-91BE-537228779686}" destId="{F1E1948A-04EB-4868-B6EB-BE6FF2CA6029}" srcOrd="0" destOrd="0" presId="urn:microsoft.com/office/officeart/2005/8/layout/balance1"/>
    <dgm:cxn modelId="{4DD9DD1D-7CCB-4C20-8880-3AAFD86D6E61}" type="presParOf" srcId="{D8504ABA-4D69-4938-91BE-537228779686}" destId="{50F9475D-DDEC-4195-9978-FD3A3DBD9F43}" srcOrd="1" destOrd="0" presId="urn:microsoft.com/office/officeart/2005/8/layout/balance1"/>
    <dgm:cxn modelId="{920C3FF2-C442-4050-A26B-59DC7C313484}" type="presParOf" srcId="{50F9475D-DDEC-4195-9978-FD3A3DBD9F43}" destId="{8407C06C-DC43-4CD8-AFC2-84C6B489C472}" srcOrd="0" destOrd="0" presId="urn:microsoft.com/office/officeart/2005/8/layout/balance1"/>
    <dgm:cxn modelId="{572DE851-994D-4DD1-99D2-5220D077EAF5}" type="presParOf" srcId="{50F9475D-DDEC-4195-9978-FD3A3DBD9F43}" destId="{FAA46012-6D29-47D1-B25C-2A2D6D6CD2FD}" srcOrd="1" destOrd="0" presId="urn:microsoft.com/office/officeart/2005/8/layout/balance1"/>
    <dgm:cxn modelId="{6314C09E-A723-4513-9973-CF64463D6FE9}" type="presParOf" srcId="{D8504ABA-4D69-4938-91BE-537228779686}" destId="{8DCFD889-FC8E-460A-BC5D-D11F9C81A050}" srcOrd="2" destOrd="0" presId="urn:microsoft.com/office/officeart/2005/8/layout/balance1"/>
    <dgm:cxn modelId="{D666C3DE-60DF-49ED-8181-4388FB87FBC6}" type="presParOf" srcId="{8DCFD889-FC8E-460A-BC5D-D11F9C81A050}" destId="{60AC10FF-2E14-415F-AF07-6F07A4414E6B}" srcOrd="0" destOrd="0" presId="urn:microsoft.com/office/officeart/2005/8/layout/balance1"/>
    <dgm:cxn modelId="{94289DA6-C4D3-4594-97A2-E8C7068132E4}" type="presParOf" srcId="{8DCFD889-FC8E-460A-BC5D-D11F9C81A050}" destId="{B6451966-A1DC-467C-B49F-1A6F429A5847}" srcOrd="1" destOrd="0" presId="urn:microsoft.com/office/officeart/2005/8/layout/balance1"/>
    <dgm:cxn modelId="{D2E7637F-2486-4C08-820A-91224A67A267}" type="presParOf" srcId="{8DCFD889-FC8E-460A-BC5D-D11F9C81A050}" destId="{1442672E-E519-4435-B43C-AAEA872A1141}" srcOrd="2" destOrd="0" presId="urn:microsoft.com/office/officeart/2005/8/layout/balance1"/>
    <dgm:cxn modelId="{2E184363-51CE-430D-A842-BA4EBF03F23F}" type="presParOf" srcId="{8DCFD889-FC8E-460A-BC5D-D11F9C81A050}" destId="{F220614C-3534-4078-A38A-CA7A298ADC6D}" srcOrd="3" destOrd="0" presId="urn:microsoft.com/office/officeart/2005/8/layout/balance1"/>
    <dgm:cxn modelId="{7A1FABE0-BA1E-4367-8879-CA73656C593E}" type="presParOf" srcId="{8DCFD889-FC8E-460A-BC5D-D11F9C81A050}" destId="{E2A9C301-C700-496F-8AA8-252FEC756F0E}" srcOrd="4" destOrd="0" presId="urn:microsoft.com/office/officeart/2005/8/layout/balance1"/>
    <dgm:cxn modelId="{44CC6119-0FD9-4722-87AA-DAD82CE8EDB7}" type="presParOf" srcId="{8DCFD889-FC8E-460A-BC5D-D11F9C81A050}" destId="{7DFA9DD1-4829-4BE5-8CF4-6915CC429776}" srcOrd="5" destOrd="0" presId="urn:microsoft.com/office/officeart/2005/8/layout/balance1"/>
    <dgm:cxn modelId="{A61ABA69-F402-4AD3-8DD7-D119650496F7}" type="presParOf" srcId="{8DCFD889-FC8E-460A-BC5D-D11F9C81A050}" destId="{61BF7964-89FA-4730-97BD-F8D556530431}" srcOrd="6"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64651C-B200-4507-91D4-EE75F8F5D281}" type="doc">
      <dgm:prSet loTypeId="urn:microsoft.com/office/officeart/2005/8/layout/funnel1" loCatId="relationship" qsTypeId="urn:microsoft.com/office/officeart/2005/8/quickstyle/3d2" qsCatId="3D" csTypeId="urn:microsoft.com/office/officeart/2005/8/colors/colorful5" csCatId="colorful" phldr="1"/>
      <dgm:spPr/>
      <dgm:t>
        <a:bodyPr/>
        <a:lstStyle/>
        <a:p>
          <a:endParaRPr lang="fr-FR"/>
        </a:p>
      </dgm:t>
    </dgm:pt>
    <dgm:pt modelId="{8403E4DB-7C40-45E6-AA62-F084FCE81F19}">
      <dgm:prSet phldrT="[Texte]"/>
      <dgm:spPr/>
      <dgm:t>
        <a:bodyPr/>
        <a:lstStyle/>
        <a:p>
          <a:r>
            <a:rPr lang="fr-FR" dirty="0" smtClean="0"/>
            <a:t>projet</a:t>
          </a:r>
          <a:endParaRPr lang="fr-FR" dirty="0"/>
        </a:p>
      </dgm:t>
    </dgm:pt>
    <dgm:pt modelId="{96F6D950-63CF-483A-B6CF-1FE2B3573827}" type="parTrans" cxnId="{DD453DA6-054C-4F12-A223-70E1E3C65434}">
      <dgm:prSet/>
      <dgm:spPr/>
      <dgm:t>
        <a:bodyPr/>
        <a:lstStyle/>
        <a:p>
          <a:endParaRPr lang="fr-FR"/>
        </a:p>
      </dgm:t>
    </dgm:pt>
    <dgm:pt modelId="{77DF92BF-3AAB-4883-982F-3462F0E4681B}" type="sibTrans" cxnId="{DD453DA6-054C-4F12-A223-70E1E3C65434}">
      <dgm:prSet/>
      <dgm:spPr/>
      <dgm:t>
        <a:bodyPr/>
        <a:lstStyle/>
        <a:p>
          <a:endParaRPr lang="fr-FR"/>
        </a:p>
      </dgm:t>
    </dgm:pt>
    <dgm:pt modelId="{6B492878-B614-47E4-B23A-85A4B6335EA3}">
      <dgm:prSet phldrT="[Texte]"/>
      <dgm:spPr/>
      <dgm:t>
        <a:bodyPr/>
        <a:lstStyle/>
        <a:p>
          <a:r>
            <a:rPr lang="fr-FR" dirty="0" smtClean="0"/>
            <a:t>Activités pratiques</a:t>
          </a:r>
          <a:endParaRPr lang="fr-FR" dirty="0"/>
        </a:p>
      </dgm:t>
    </dgm:pt>
    <dgm:pt modelId="{9D554BE7-DAF2-44E1-A3AF-6114C5952BE9}" type="parTrans" cxnId="{74916AD9-6F3B-4CD0-AFBB-6075FD10C9B5}">
      <dgm:prSet/>
      <dgm:spPr/>
      <dgm:t>
        <a:bodyPr/>
        <a:lstStyle/>
        <a:p>
          <a:endParaRPr lang="fr-FR"/>
        </a:p>
      </dgm:t>
    </dgm:pt>
    <dgm:pt modelId="{32C05609-5E84-470E-9B7F-DD9CD1C7264B}" type="sibTrans" cxnId="{74916AD9-6F3B-4CD0-AFBB-6075FD10C9B5}">
      <dgm:prSet/>
      <dgm:spPr/>
      <dgm:t>
        <a:bodyPr/>
        <a:lstStyle/>
        <a:p>
          <a:endParaRPr lang="fr-FR"/>
        </a:p>
      </dgm:t>
    </dgm:pt>
    <dgm:pt modelId="{32B71D9F-6812-4B18-AD08-73710EE93D23}">
      <dgm:prSet phldrT="[Texte]"/>
      <dgm:spPr>
        <a:solidFill>
          <a:schemeClr val="tx2">
            <a:lumMod val="20000"/>
            <a:lumOff val="80000"/>
          </a:schemeClr>
        </a:solidFill>
        <a:ln>
          <a:noFill/>
        </a:ln>
      </dgm:spPr>
      <dgm:t>
        <a:bodyPr/>
        <a:lstStyle/>
        <a:p>
          <a:r>
            <a:rPr lang="fr-FR" dirty="0" smtClean="0"/>
            <a:t>Structuration des connaissances</a:t>
          </a:r>
          <a:endParaRPr lang="fr-FR" dirty="0"/>
        </a:p>
      </dgm:t>
    </dgm:pt>
    <dgm:pt modelId="{37C6C661-7BCF-4137-BF2C-B34F0498203C}" type="parTrans" cxnId="{D13F71AE-9FD6-4C1C-9984-82AF4F444A53}">
      <dgm:prSet/>
      <dgm:spPr/>
      <dgm:t>
        <a:bodyPr/>
        <a:lstStyle/>
        <a:p>
          <a:endParaRPr lang="fr-FR"/>
        </a:p>
      </dgm:t>
    </dgm:pt>
    <dgm:pt modelId="{7A8C68C4-70C7-45BC-B75A-C16FCA030892}" type="sibTrans" cxnId="{D13F71AE-9FD6-4C1C-9984-82AF4F444A53}">
      <dgm:prSet/>
      <dgm:spPr/>
      <dgm:t>
        <a:bodyPr/>
        <a:lstStyle/>
        <a:p>
          <a:endParaRPr lang="fr-FR"/>
        </a:p>
      </dgm:t>
    </dgm:pt>
    <dgm:pt modelId="{B1B5CB70-6331-4DBB-A8D7-0FE765A7B32B}">
      <dgm:prSet phldrT="[Texte]"/>
      <dgm:spPr/>
      <dgm:t>
        <a:bodyPr/>
        <a:lstStyle/>
        <a:p>
          <a:endParaRPr lang="fr-FR"/>
        </a:p>
      </dgm:t>
    </dgm:pt>
    <dgm:pt modelId="{E2556CB0-4087-466A-A3BB-E7E33154BFE7}" type="sibTrans" cxnId="{A4CD658E-B497-4A4D-819D-4928CFFECF33}">
      <dgm:prSet/>
      <dgm:spPr/>
      <dgm:t>
        <a:bodyPr/>
        <a:lstStyle/>
        <a:p>
          <a:endParaRPr lang="fr-FR"/>
        </a:p>
      </dgm:t>
    </dgm:pt>
    <dgm:pt modelId="{662D0C34-873F-4BB8-93C3-9FEF125BF2AA}" type="parTrans" cxnId="{A4CD658E-B497-4A4D-819D-4928CFFECF33}">
      <dgm:prSet/>
      <dgm:spPr/>
      <dgm:t>
        <a:bodyPr/>
        <a:lstStyle/>
        <a:p>
          <a:endParaRPr lang="fr-FR"/>
        </a:p>
      </dgm:t>
    </dgm:pt>
    <dgm:pt modelId="{B4FBC952-39DC-4E4C-BF9D-D265967BF981}">
      <dgm:prSet phldrT="[Texte]"/>
      <dgm:spPr>
        <a:solidFill>
          <a:schemeClr val="bg2">
            <a:lumMod val="50000"/>
          </a:schemeClr>
        </a:solidFill>
      </dgm:spPr>
      <dgm:t>
        <a:bodyPr/>
        <a:lstStyle/>
        <a:p>
          <a:r>
            <a:rPr lang="fr-FR" dirty="0" smtClean="0"/>
            <a:t>Etudes de dossier technique</a:t>
          </a:r>
          <a:endParaRPr lang="fr-FR" dirty="0"/>
        </a:p>
      </dgm:t>
    </dgm:pt>
    <dgm:pt modelId="{E4B4A2E5-CF5D-4A61-87E7-84A800B3C944}" type="parTrans" cxnId="{8EC30870-74B5-4520-8547-4B5C447B1A7F}">
      <dgm:prSet/>
      <dgm:spPr/>
      <dgm:t>
        <a:bodyPr/>
        <a:lstStyle/>
        <a:p>
          <a:endParaRPr lang="fr-FR"/>
        </a:p>
      </dgm:t>
    </dgm:pt>
    <dgm:pt modelId="{F2A61206-EAA2-466E-BC5D-3E8187CC01AC}" type="sibTrans" cxnId="{8EC30870-74B5-4520-8547-4B5C447B1A7F}">
      <dgm:prSet/>
      <dgm:spPr/>
      <dgm:t>
        <a:bodyPr/>
        <a:lstStyle/>
        <a:p>
          <a:endParaRPr lang="fr-FR"/>
        </a:p>
      </dgm:t>
    </dgm:pt>
    <dgm:pt modelId="{5C22A960-0185-468A-A365-C84120AE02BC}">
      <dgm:prSet phldrT="[Texte]" custLinFactNeighborX="1942" custLinFactNeighborY="28932"/>
      <dgm:spPr/>
      <dgm:t>
        <a:bodyPr/>
        <a:lstStyle/>
        <a:p>
          <a:endParaRPr lang="fr-FR"/>
        </a:p>
      </dgm:t>
    </dgm:pt>
    <dgm:pt modelId="{B8FB7FAA-C8CB-4CC1-B3AD-9E719E9F8B16}" type="parTrans" cxnId="{3FB82E9F-25E5-4C4A-BE35-BAC5A050D50A}">
      <dgm:prSet/>
      <dgm:spPr/>
      <dgm:t>
        <a:bodyPr/>
        <a:lstStyle/>
        <a:p>
          <a:endParaRPr lang="fr-FR"/>
        </a:p>
      </dgm:t>
    </dgm:pt>
    <dgm:pt modelId="{CEC57A46-D61E-444E-9161-6E92033E5C92}" type="sibTrans" cxnId="{3FB82E9F-25E5-4C4A-BE35-BAC5A050D50A}">
      <dgm:prSet/>
      <dgm:spPr/>
      <dgm:t>
        <a:bodyPr/>
        <a:lstStyle/>
        <a:p>
          <a:endParaRPr lang="fr-FR"/>
        </a:p>
      </dgm:t>
    </dgm:pt>
    <dgm:pt modelId="{A3C3DDFF-F62E-418C-9824-F52FA1833768}" type="pres">
      <dgm:prSet presAssocID="{2F64651C-B200-4507-91D4-EE75F8F5D281}" presName="Name0" presStyleCnt="0">
        <dgm:presLayoutVars>
          <dgm:chMax val="4"/>
          <dgm:resizeHandles val="exact"/>
        </dgm:presLayoutVars>
      </dgm:prSet>
      <dgm:spPr/>
      <dgm:t>
        <a:bodyPr/>
        <a:lstStyle/>
        <a:p>
          <a:endParaRPr lang="fr-FR"/>
        </a:p>
      </dgm:t>
    </dgm:pt>
    <dgm:pt modelId="{05962776-5323-4D41-ACE4-0C81E1CB215B}" type="pres">
      <dgm:prSet presAssocID="{2F64651C-B200-4507-91D4-EE75F8F5D281}" presName="ellipse" presStyleLbl="trBgShp" presStyleIdx="0" presStyleCnt="1" custLinFactNeighborX="-3311" custLinFactNeighborY="6853"/>
      <dgm:spPr/>
    </dgm:pt>
    <dgm:pt modelId="{ADBE886A-33C5-422C-A2ED-3572C3528BCB}" type="pres">
      <dgm:prSet presAssocID="{2F64651C-B200-4507-91D4-EE75F8F5D281}" presName="arrow1" presStyleLbl="fgShp" presStyleIdx="0" presStyleCnt="1"/>
      <dgm:spPr/>
    </dgm:pt>
    <dgm:pt modelId="{D2D62A2A-6552-4436-9772-6B1D2DC7C4A1}" type="pres">
      <dgm:prSet presAssocID="{2F64651C-B200-4507-91D4-EE75F8F5D281}" presName="rectangle" presStyleLbl="revTx" presStyleIdx="0" presStyleCnt="1" custScaleX="31522" custScaleY="38606">
        <dgm:presLayoutVars>
          <dgm:bulletEnabled val="1"/>
        </dgm:presLayoutVars>
      </dgm:prSet>
      <dgm:spPr/>
      <dgm:t>
        <a:bodyPr/>
        <a:lstStyle/>
        <a:p>
          <a:endParaRPr lang="fr-FR"/>
        </a:p>
      </dgm:t>
    </dgm:pt>
    <dgm:pt modelId="{D13F253C-DB5C-4062-BB66-8B8B99876CA2}" type="pres">
      <dgm:prSet presAssocID="{6B492878-B614-47E4-B23A-85A4B6335EA3}" presName="item1" presStyleLbl="node1" presStyleIdx="0" presStyleCnt="3" custLinFactNeighborX="12286" custLinFactNeighborY="-14590">
        <dgm:presLayoutVars>
          <dgm:bulletEnabled val="1"/>
        </dgm:presLayoutVars>
      </dgm:prSet>
      <dgm:spPr/>
      <dgm:t>
        <a:bodyPr/>
        <a:lstStyle/>
        <a:p>
          <a:endParaRPr lang="fr-FR"/>
        </a:p>
      </dgm:t>
    </dgm:pt>
    <dgm:pt modelId="{A5654474-E6AE-4F3E-B12A-14A202DDCEA5}" type="pres">
      <dgm:prSet presAssocID="{B4FBC952-39DC-4E4C-BF9D-D265967BF981}" presName="item2" presStyleLbl="node1" presStyleIdx="1" presStyleCnt="3" custLinFactNeighborX="1942" custLinFactNeighborY="28932">
        <dgm:presLayoutVars>
          <dgm:bulletEnabled val="1"/>
        </dgm:presLayoutVars>
      </dgm:prSet>
      <dgm:spPr/>
      <dgm:t>
        <a:bodyPr/>
        <a:lstStyle/>
        <a:p>
          <a:endParaRPr lang="fr-FR"/>
        </a:p>
      </dgm:t>
    </dgm:pt>
    <dgm:pt modelId="{CFCAB71A-F0A8-4EE1-B4BA-87D45F743CEE}" type="pres">
      <dgm:prSet presAssocID="{32B71D9F-6812-4B18-AD08-73710EE93D23}" presName="item3" presStyleLbl="node1" presStyleIdx="2" presStyleCnt="3">
        <dgm:presLayoutVars>
          <dgm:bulletEnabled val="1"/>
        </dgm:presLayoutVars>
      </dgm:prSet>
      <dgm:spPr/>
      <dgm:t>
        <a:bodyPr/>
        <a:lstStyle/>
        <a:p>
          <a:endParaRPr lang="fr-FR"/>
        </a:p>
      </dgm:t>
    </dgm:pt>
    <dgm:pt modelId="{117F4BCF-8EE5-4FEC-A24C-40429E3B83D0}" type="pres">
      <dgm:prSet presAssocID="{2F64651C-B200-4507-91D4-EE75F8F5D281}" presName="funnel" presStyleLbl="trAlignAcc1" presStyleIdx="0" presStyleCnt="1" custLinFactNeighborX="-1290" custLinFactNeighborY="2590"/>
      <dgm:spPr/>
      <dgm:t>
        <a:bodyPr/>
        <a:lstStyle/>
        <a:p>
          <a:endParaRPr lang="fr-FR"/>
        </a:p>
      </dgm:t>
    </dgm:pt>
  </dgm:ptLst>
  <dgm:cxnLst>
    <dgm:cxn modelId="{354A80D2-8534-4281-8C31-E1CC6450F6D2}" type="presOf" srcId="{32B71D9F-6812-4B18-AD08-73710EE93D23}" destId="{D2D62A2A-6552-4436-9772-6B1D2DC7C4A1}" srcOrd="0" destOrd="0" presId="urn:microsoft.com/office/officeart/2005/8/layout/funnel1"/>
    <dgm:cxn modelId="{5373FDAF-A522-4C5F-9C64-B63ECFA15ADC}" type="presOf" srcId="{B4FBC952-39DC-4E4C-BF9D-D265967BF981}" destId="{D13F253C-DB5C-4062-BB66-8B8B99876CA2}" srcOrd="0" destOrd="0" presId="urn:microsoft.com/office/officeart/2005/8/layout/funnel1"/>
    <dgm:cxn modelId="{A4CD658E-B497-4A4D-819D-4928CFFECF33}" srcId="{2F64651C-B200-4507-91D4-EE75F8F5D281}" destId="{B1B5CB70-6331-4DBB-A8D7-0FE765A7B32B}" srcOrd="4" destOrd="0" parTransId="{662D0C34-873F-4BB8-93C3-9FEF125BF2AA}" sibTransId="{E2556CB0-4087-466A-A3BB-E7E33154BFE7}"/>
    <dgm:cxn modelId="{74916AD9-6F3B-4CD0-AFBB-6075FD10C9B5}" srcId="{2F64651C-B200-4507-91D4-EE75F8F5D281}" destId="{6B492878-B614-47E4-B23A-85A4B6335EA3}" srcOrd="1" destOrd="0" parTransId="{9D554BE7-DAF2-44E1-A3AF-6114C5952BE9}" sibTransId="{32C05609-5E84-470E-9B7F-DD9CD1C7264B}"/>
    <dgm:cxn modelId="{92D8A1BF-7338-42D3-A633-597F1B1EF218}" type="presOf" srcId="{8403E4DB-7C40-45E6-AA62-F084FCE81F19}" destId="{CFCAB71A-F0A8-4EE1-B4BA-87D45F743CEE}" srcOrd="0" destOrd="0" presId="urn:microsoft.com/office/officeart/2005/8/layout/funnel1"/>
    <dgm:cxn modelId="{D13F71AE-9FD6-4C1C-9984-82AF4F444A53}" srcId="{2F64651C-B200-4507-91D4-EE75F8F5D281}" destId="{32B71D9F-6812-4B18-AD08-73710EE93D23}" srcOrd="3" destOrd="0" parTransId="{37C6C661-7BCF-4137-BF2C-B34F0498203C}" sibTransId="{7A8C68C4-70C7-45BC-B75A-C16FCA030892}"/>
    <dgm:cxn modelId="{B1CA007F-5964-4C11-8DE2-22BAC0F361A2}" type="presOf" srcId="{2F64651C-B200-4507-91D4-EE75F8F5D281}" destId="{A3C3DDFF-F62E-418C-9824-F52FA1833768}" srcOrd="0" destOrd="0" presId="urn:microsoft.com/office/officeart/2005/8/layout/funnel1"/>
    <dgm:cxn modelId="{DD453DA6-054C-4F12-A223-70E1E3C65434}" srcId="{2F64651C-B200-4507-91D4-EE75F8F5D281}" destId="{8403E4DB-7C40-45E6-AA62-F084FCE81F19}" srcOrd="0" destOrd="0" parTransId="{96F6D950-63CF-483A-B6CF-1FE2B3573827}" sibTransId="{77DF92BF-3AAB-4883-982F-3462F0E4681B}"/>
    <dgm:cxn modelId="{24E1B794-14B6-4BAC-A050-33E93FA90815}" type="presOf" srcId="{6B492878-B614-47E4-B23A-85A4B6335EA3}" destId="{A5654474-E6AE-4F3E-B12A-14A202DDCEA5}" srcOrd="0" destOrd="0" presId="urn:microsoft.com/office/officeart/2005/8/layout/funnel1"/>
    <dgm:cxn modelId="{3FB82E9F-25E5-4C4A-BE35-BAC5A050D50A}" srcId="{2F64651C-B200-4507-91D4-EE75F8F5D281}" destId="{5C22A960-0185-468A-A365-C84120AE02BC}" srcOrd="5" destOrd="0" parTransId="{B8FB7FAA-C8CB-4CC1-B3AD-9E719E9F8B16}" sibTransId="{CEC57A46-D61E-444E-9161-6E92033E5C92}"/>
    <dgm:cxn modelId="{8EC30870-74B5-4520-8547-4B5C447B1A7F}" srcId="{2F64651C-B200-4507-91D4-EE75F8F5D281}" destId="{B4FBC952-39DC-4E4C-BF9D-D265967BF981}" srcOrd="2" destOrd="0" parTransId="{E4B4A2E5-CF5D-4A61-87E7-84A800B3C944}" sibTransId="{F2A61206-EAA2-466E-BC5D-3E8187CC01AC}"/>
    <dgm:cxn modelId="{70F8BF5C-C19E-4CE0-A12C-87D74F7552F4}" type="presParOf" srcId="{A3C3DDFF-F62E-418C-9824-F52FA1833768}" destId="{05962776-5323-4D41-ACE4-0C81E1CB215B}" srcOrd="0" destOrd="0" presId="urn:microsoft.com/office/officeart/2005/8/layout/funnel1"/>
    <dgm:cxn modelId="{775DBCC3-9620-4118-9D2F-D3F712C36E15}" type="presParOf" srcId="{A3C3DDFF-F62E-418C-9824-F52FA1833768}" destId="{ADBE886A-33C5-422C-A2ED-3572C3528BCB}" srcOrd="1" destOrd="0" presId="urn:microsoft.com/office/officeart/2005/8/layout/funnel1"/>
    <dgm:cxn modelId="{50F7D7C3-8A2E-402C-A7A0-347F42C8F7FB}" type="presParOf" srcId="{A3C3DDFF-F62E-418C-9824-F52FA1833768}" destId="{D2D62A2A-6552-4436-9772-6B1D2DC7C4A1}" srcOrd="2" destOrd="0" presId="urn:microsoft.com/office/officeart/2005/8/layout/funnel1"/>
    <dgm:cxn modelId="{691BEE8F-2EDD-4F32-933F-38A0E3E41E86}" type="presParOf" srcId="{A3C3DDFF-F62E-418C-9824-F52FA1833768}" destId="{D13F253C-DB5C-4062-BB66-8B8B99876CA2}" srcOrd="3" destOrd="0" presId="urn:microsoft.com/office/officeart/2005/8/layout/funnel1"/>
    <dgm:cxn modelId="{E3079209-1BC9-4A32-B133-BFE65C61361D}" type="presParOf" srcId="{A3C3DDFF-F62E-418C-9824-F52FA1833768}" destId="{A5654474-E6AE-4F3E-B12A-14A202DDCEA5}" srcOrd="4" destOrd="0" presId="urn:microsoft.com/office/officeart/2005/8/layout/funnel1"/>
    <dgm:cxn modelId="{AE82F4D8-1F93-4489-A17A-50286232455D}" type="presParOf" srcId="{A3C3DDFF-F62E-418C-9824-F52FA1833768}" destId="{CFCAB71A-F0A8-4EE1-B4BA-87D45F743CEE}" srcOrd="5" destOrd="0" presId="urn:microsoft.com/office/officeart/2005/8/layout/funnel1"/>
    <dgm:cxn modelId="{43F9D9F3-EFF5-4CCB-B6B1-C4C3F0ABD7A4}" type="presParOf" srcId="{A3C3DDFF-F62E-418C-9824-F52FA1833768}" destId="{117F4BCF-8EE5-4FEC-A24C-40429E3B83D0}" srcOrd="6" destOrd="0" presId="urn:microsoft.com/office/officeart/2005/8/layout/funne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875CD2-0FAD-405F-BAE1-9DE45AFC15F3}" type="doc">
      <dgm:prSet loTypeId="urn:microsoft.com/office/officeart/2005/8/layout/cycle2" loCatId="cycle" qsTypeId="urn:microsoft.com/office/officeart/2005/8/quickstyle/simple1" qsCatId="simple" csTypeId="urn:microsoft.com/office/officeart/2005/8/colors/accent1_2" csCatId="accent1" phldr="0"/>
      <dgm:spPr/>
      <dgm:t>
        <a:bodyPr/>
        <a:lstStyle/>
        <a:p>
          <a:endParaRPr lang="fr-FR"/>
        </a:p>
      </dgm:t>
    </dgm:pt>
    <dgm:pt modelId="{E02D4680-FA4C-4368-8C57-C83B547B95DB}">
      <dgm:prSet phldrT="[Texte]" phldr="1"/>
      <dgm:spPr/>
      <dgm:t>
        <a:bodyPr/>
        <a:lstStyle/>
        <a:p>
          <a:endParaRPr lang="fr-FR"/>
        </a:p>
      </dgm:t>
    </dgm:pt>
    <dgm:pt modelId="{92C5FDFC-1986-4915-A5B2-F9A084235D14}" type="parTrans" cxnId="{48326D2B-27EB-4DE9-863C-E1EBD4414506}">
      <dgm:prSet/>
      <dgm:spPr/>
      <dgm:t>
        <a:bodyPr/>
        <a:lstStyle/>
        <a:p>
          <a:endParaRPr lang="fr-FR"/>
        </a:p>
      </dgm:t>
    </dgm:pt>
    <dgm:pt modelId="{A4FE8433-C0FA-4D0E-B7B6-0E9A5FD4D586}" type="sibTrans" cxnId="{48326D2B-27EB-4DE9-863C-E1EBD4414506}">
      <dgm:prSet/>
      <dgm:spPr/>
      <dgm:t>
        <a:bodyPr/>
        <a:lstStyle/>
        <a:p>
          <a:endParaRPr lang="fr-FR"/>
        </a:p>
      </dgm:t>
    </dgm:pt>
    <dgm:pt modelId="{E23617D1-8CFA-44CF-9B38-BB6E99844A51}">
      <dgm:prSet phldrT="[Texte]" phldr="1"/>
      <dgm:spPr/>
      <dgm:t>
        <a:bodyPr/>
        <a:lstStyle/>
        <a:p>
          <a:endParaRPr lang="fr-FR"/>
        </a:p>
      </dgm:t>
    </dgm:pt>
    <dgm:pt modelId="{DAF05CEB-9B48-43AE-B599-F5F030C5111E}" type="parTrans" cxnId="{2FB19797-23D3-4025-BC0A-738E35D40EB6}">
      <dgm:prSet/>
      <dgm:spPr/>
      <dgm:t>
        <a:bodyPr/>
        <a:lstStyle/>
        <a:p>
          <a:endParaRPr lang="fr-FR"/>
        </a:p>
      </dgm:t>
    </dgm:pt>
    <dgm:pt modelId="{02946E42-75DE-45A0-90A0-47E767B4664C}" type="sibTrans" cxnId="{2FB19797-23D3-4025-BC0A-738E35D40EB6}">
      <dgm:prSet/>
      <dgm:spPr/>
      <dgm:t>
        <a:bodyPr/>
        <a:lstStyle/>
        <a:p>
          <a:endParaRPr lang="fr-FR"/>
        </a:p>
      </dgm:t>
    </dgm:pt>
    <dgm:pt modelId="{18E35F9D-4493-4822-9842-F13382240816}">
      <dgm:prSet phldrT="[Texte]" phldr="1"/>
      <dgm:spPr/>
      <dgm:t>
        <a:bodyPr/>
        <a:lstStyle/>
        <a:p>
          <a:endParaRPr lang="fr-FR" dirty="0"/>
        </a:p>
      </dgm:t>
    </dgm:pt>
    <dgm:pt modelId="{F601FB99-D240-4272-9286-F93BBE3CC311}" type="parTrans" cxnId="{B1BED68F-2FB0-420B-85FB-2A141E2E844A}">
      <dgm:prSet/>
      <dgm:spPr/>
      <dgm:t>
        <a:bodyPr/>
        <a:lstStyle/>
        <a:p>
          <a:endParaRPr lang="fr-FR"/>
        </a:p>
      </dgm:t>
    </dgm:pt>
    <dgm:pt modelId="{20E9E34D-04DA-4327-9C96-E6088CA5233D}" type="sibTrans" cxnId="{B1BED68F-2FB0-420B-85FB-2A141E2E844A}">
      <dgm:prSet/>
      <dgm:spPr/>
      <dgm:t>
        <a:bodyPr/>
        <a:lstStyle/>
        <a:p>
          <a:endParaRPr lang="fr-FR"/>
        </a:p>
      </dgm:t>
    </dgm:pt>
    <dgm:pt modelId="{60C38B9F-0934-4997-8FF8-85B7F32AD3B4}" type="pres">
      <dgm:prSet presAssocID="{48875CD2-0FAD-405F-BAE1-9DE45AFC15F3}" presName="cycle" presStyleCnt="0">
        <dgm:presLayoutVars>
          <dgm:dir/>
          <dgm:resizeHandles val="exact"/>
        </dgm:presLayoutVars>
      </dgm:prSet>
      <dgm:spPr/>
      <dgm:t>
        <a:bodyPr/>
        <a:lstStyle/>
        <a:p>
          <a:endParaRPr lang="fr-FR"/>
        </a:p>
      </dgm:t>
    </dgm:pt>
    <dgm:pt modelId="{2356439A-70AA-43B0-8B07-9A98AB841E83}" type="pres">
      <dgm:prSet presAssocID="{E02D4680-FA4C-4368-8C57-C83B547B95DB}" presName="node" presStyleLbl="node1" presStyleIdx="0" presStyleCnt="3">
        <dgm:presLayoutVars>
          <dgm:bulletEnabled val="1"/>
        </dgm:presLayoutVars>
      </dgm:prSet>
      <dgm:spPr/>
      <dgm:t>
        <a:bodyPr/>
        <a:lstStyle/>
        <a:p>
          <a:endParaRPr lang="fr-FR"/>
        </a:p>
      </dgm:t>
    </dgm:pt>
    <dgm:pt modelId="{AD401AAD-9FAB-4968-882A-05A6DD9C9AFC}" type="pres">
      <dgm:prSet presAssocID="{A4FE8433-C0FA-4D0E-B7B6-0E9A5FD4D586}" presName="sibTrans" presStyleLbl="sibTrans2D1" presStyleIdx="0" presStyleCnt="3"/>
      <dgm:spPr/>
      <dgm:t>
        <a:bodyPr/>
        <a:lstStyle/>
        <a:p>
          <a:endParaRPr lang="fr-FR"/>
        </a:p>
      </dgm:t>
    </dgm:pt>
    <dgm:pt modelId="{A6A56C00-3324-4BAA-9436-4BFA9CBAC85F}" type="pres">
      <dgm:prSet presAssocID="{A4FE8433-C0FA-4D0E-B7B6-0E9A5FD4D586}" presName="connectorText" presStyleLbl="sibTrans2D1" presStyleIdx="0" presStyleCnt="3"/>
      <dgm:spPr/>
      <dgm:t>
        <a:bodyPr/>
        <a:lstStyle/>
        <a:p>
          <a:endParaRPr lang="fr-FR"/>
        </a:p>
      </dgm:t>
    </dgm:pt>
    <dgm:pt modelId="{FE4B7B3F-C019-4E40-9C6F-11796A331048}" type="pres">
      <dgm:prSet presAssocID="{E23617D1-8CFA-44CF-9B38-BB6E99844A51}" presName="node" presStyleLbl="node1" presStyleIdx="1" presStyleCnt="3">
        <dgm:presLayoutVars>
          <dgm:bulletEnabled val="1"/>
        </dgm:presLayoutVars>
      </dgm:prSet>
      <dgm:spPr/>
      <dgm:t>
        <a:bodyPr/>
        <a:lstStyle/>
        <a:p>
          <a:endParaRPr lang="fr-FR"/>
        </a:p>
      </dgm:t>
    </dgm:pt>
    <dgm:pt modelId="{6F0DBC54-8DD1-4FD2-8C7A-D7CDC85599A4}" type="pres">
      <dgm:prSet presAssocID="{02946E42-75DE-45A0-90A0-47E767B4664C}" presName="sibTrans" presStyleLbl="sibTrans2D1" presStyleIdx="1" presStyleCnt="3"/>
      <dgm:spPr/>
      <dgm:t>
        <a:bodyPr/>
        <a:lstStyle/>
        <a:p>
          <a:endParaRPr lang="fr-FR"/>
        </a:p>
      </dgm:t>
    </dgm:pt>
    <dgm:pt modelId="{59ECE5D5-4FAE-416D-A04B-0EFC978C1D41}" type="pres">
      <dgm:prSet presAssocID="{02946E42-75DE-45A0-90A0-47E767B4664C}" presName="connectorText" presStyleLbl="sibTrans2D1" presStyleIdx="1" presStyleCnt="3"/>
      <dgm:spPr/>
      <dgm:t>
        <a:bodyPr/>
        <a:lstStyle/>
        <a:p>
          <a:endParaRPr lang="fr-FR"/>
        </a:p>
      </dgm:t>
    </dgm:pt>
    <dgm:pt modelId="{7AFE3D45-6DB0-472C-85E0-BAFC99699808}" type="pres">
      <dgm:prSet presAssocID="{18E35F9D-4493-4822-9842-F13382240816}" presName="node" presStyleLbl="node1" presStyleIdx="2" presStyleCnt="3">
        <dgm:presLayoutVars>
          <dgm:bulletEnabled val="1"/>
        </dgm:presLayoutVars>
      </dgm:prSet>
      <dgm:spPr/>
      <dgm:t>
        <a:bodyPr/>
        <a:lstStyle/>
        <a:p>
          <a:endParaRPr lang="fr-FR"/>
        </a:p>
      </dgm:t>
    </dgm:pt>
    <dgm:pt modelId="{FC442A10-5C8D-48AF-98C1-5BEE1AFC1C9F}" type="pres">
      <dgm:prSet presAssocID="{20E9E34D-04DA-4327-9C96-E6088CA5233D}" presName="sibTrans" presStyleLbl="sibTrans2D1" presStyleIdx="2" presStyleCnt="3"/>
      <dgm:spPr/>
      <dgm:t>
        <a:bodyPr/>
        <a:lstStyle/>
        <a:p>
          <a:endParaRPr lang="fr-FR"/>
        </a:p>
      </dgm:t>
    </dgm:pt>
    <dgm:pt modelId="{F4013D64-C2FD-48E6-8597-D3C6F7630914}" type="pres">
      <dgm:prSet presAssocID="{20E9E34D-04DA-4327-9C96-E6088CA5233D}" presName="connectorText" presStyleLbl="sibTrans2D1" presStyleIdx="2" presStyleCnt="3"/>
      <dgm:spPr/>
      <dgm:t>
        <a:bodyPr/>
        <a:lstStyle/>
        <a:p>
          <a:endParaRPr lang="fr-FR"/>
        </a:p>
      </dgm:t>
    </dgm:pt>
  </dgm:ptLst>
  <dgm:cxnLst>
    <dgm:cxn modelId="{EAF0BB74-A8E8-4ECE-8EB6-5F780ADE7061}" type="presOf" srcId="{E02D4680-FA4C-4368-8C57-C83B547B95DB}" destId="{2356439A-70AA-43B0-8B07-9A98AB841E83}" srcOrd="0" destOrd="0" presId="urn:microsoft.com/office/officeart/2005/8/layout/cycle2"/>
    <dgm:cxn modelId="{48326D2B-27EB-4DE9-863C-E1EBD4414506}" srcId="{48875CD2-0FAD-405F-BAE1-9DE45AFC15F3}" destId="{E02D4680-FA4C-4368-8C57-C83B547B95DB}" srcOrd="0" destOrd="0" parTransId="{92C5FDFC-1986-4915-A5B2-F9A084235D14}" sibTransId="{A4FE8433-C0FA-4D0E-B7B6-0E9A5FD4D586}"/>
    <dgm:cxn modelId="{BD1D7C86-11A4-4FD0-ACD0-15881667120C}" type="presOf" srcId="{02946E42-75DE-45A0-90A0-47E767B4664C}" destId="{59ECE5D5-4FAE-416D-A04B-0EFC978C1D41}" srcOrd="1" destOrd="0" presId="urn:microsoft.com/office/officeart/2005/8/layout/cycle2"/>
    <dgm:cxn modelId="{F51F052A-F22E-4CE4-96B3-B853DD878A9A}" type="presOf" srcId="{20E9E34D-04DA-4327-9C96-E6088CA5233D}" destId="{F4013D64-C2FD-48E6-8597-D3C6F7630914}" srcOrd="1" destOrd="0" presId="urn:microsoft.com/office/officeart/2005/8/layout/cycle2"/>
    <dgm:cxn modelId="{B1BED68F-2FB0-420B-85FB-2A141E2E844A}" srcId="{48875CD2-0FAD-405F-BAE1-9DE45AFC15F3}" destId="{18E35F9D-4493-4822-9842-F13382240816}" srcOrd="2" destOrd="0" parTransId="{F601FB99-D240-4272-9286-F93BBE3CC311}" sibTransId="{20E9E34D-04DA-4327-9C96-E6088CA5233D}"/>
    <dgm:cxn modelId="{DA099EEB-15CE-4A72-93DD-C23E09727EBE}" type="presOf" srcId="{18E35F9D-4493-4822-9842-F13382240816}" destId="{7AFE3D45-6DB0-472C-85E0-BAFC99699808}" srcOrd="0" destOrd="0" presId="urn:microsoft.com/office/officeart/2005/8/layout/cycle2"/>
    <dgm:cxn modelId="{0D8F3E74-A4BC-4EF7-85D2-7B27A1B04475}" type="presOf" srcId="{02946E42-75DE-45A0-90A0-47E767B4664C}" destId="{6F0DBC54-8DD1-4FD2-8C7A-D7CDC85599A4}" srcOrd="0" destOrd="0" presId="urn:microsoft.com/office/officeart/2005/8/layout/cycle2"/>
    <dgm:cxn modelId="{04EC7EB7-9165-4B7A-BB80-BFF9AF079F77}" type="presOf" srcId="{E23617D1-8CFA-44CF-9B38-BB6E99844A51}" destId="{FE4B7B3F-C019-4E40-9C6F-11796A331048}" srcOrd="0" destOrd="0" presId="urn:microsoft.com/office/officeart/2005/8/layout/cycle2"/>
    <dgm:cxn modelId="{12BCB41E-D636-4600-8886-49A0761B3B30}" type="presOf" srcId="{A4FE8433-C0FA-4D0E-B7B6-0E9A5FD4D586}" destId="{AD401AAD-9FAB-4968-882A-05A6DD9C9AFC}" srcOrd="0" destOrd="0" presId="urn:microsoft.com/office/officeart/2005/8/layout/cycle2"/>
    <dgm:cxn modelId="{74C0FD49-2792-4603-A74A-2A4B7B333001}" type="presOf" srcId="{A4FE8433-C0FA-4D0E-B7B6-0E9A5FD4D586}" destId="{A6A56C00-3324-4BAA-9436-4BFA9CBAC85F}" srcOrd="1" destOrd="0" presId="urn:microsoft.com/office/officeart/2005/8/layout/cycle2"/>
    <dgm:cxn modelId="{0C92C667-6555-4E2A-88F7-30BBA093CAD6}" type="presOf" srcId="{20E9E34D-04DA-4327-9C96-E6088CA5233D}" destId="{FC442A10-5C8D-48AF-98C1-5BEE1AFC1C9F}" srcOrd="0" destOrd="0" presId="urn:microsoft.com/office/officeart/2005/8/layout/cycle2"/>
    <dgm:cxn modelId="{2FB19797-23D3-4025-BC0A-738E35D40EB6}" srcId="{48875CD2-0FAD-405F-BAE1-9DE45AFC15F3}" destId="{E23617D1-8CFA-44CF-9B38-BB6E99844A51}" srcOrd="1" destOrd="0" parTransId="{DAF05CEB-9B48-43AE-B599-F5F030C5111E}" sibTransId="{02946E42-75DE-45A0-90A0-47E767B4664C}"/>
    <dgm:cxn modelId="{9D495543-D666-4AC3-8805-8A1A70B424BF}" type="presOf" srcId="{48875CD2-0FAD-405F-BAE1-9DE45AFC15F3}" destId="{60C38B9F-0934-4997-8FF8-85B7F32AD3B4}" srcOrd="0" destOrd="0" presId="urn:microsoft.com/office/officeart/2005/8/layout/cycle2"/>
    <dgm:cxn modelId="{9886E06A-6086-42FC-BF69-194695902A4D}" type="presParOf" srcId="{60C38B9F-0934-4997-8FF8-85B7F32AD3B4}" destId="{2356439A-70AA-43B0-8B07-9A98AB841E83}" srcOrd="0" destOrd="0" presId="urn:microsoft.com/office/officeart/2005/8/layout/cycle2"/>
    <dgm:cxn modelId="{5C0F2140-DFB5-4E63-B602-F20523AB9171}" type="presParOf" srcId="{60C38B9F-0934-4997-8FF8-85B7F32AD3B4}" destId="{AD401AAD-9FAB-4968-882A-05A6DD9C9AFC}" srcOrd="1" destOrd="0" presId="urn:microsoft.com/office/officeart/2005/8/layout/cycle2"/>
    <dgm:cxn modelId="{DC91AD85-8F7B-4AAF-9952-C6BF7673C608}" type="presParOf" srcId="{AD401AAD-9FAB-4968-882A-05A6DD9C9AFC}" destId="{A6A56C00-3324-4BAA-9436-4BFA9CBAC85F}" srcOrd="0" destOrd="0" presId="urn:microsoft.com/office/officeart/2005/8/layout/cycle2"/>
    <dgm:cxn modelId="{A86C5012-8ED7-44E1-8188-41C267FFE134}" type="presParOf" srcId="{60C38B9F-0934-4997-8FF8-85B7F32AD3B4}" destId="{FE4B7B3F-C019-4E40-9C6F-11796A331048}" srcOrd="2" destOrd="0" presId="urn:microsoft.com/office/officeart/2005/8/layout/cycle2"/>
    <dgm:cxn modelId="{311C3EA0-6C0C-4C66-87D2-5282B5D1C8E5}" type="presParOf" srcId="{60C38B9F-0934-4997-8FF8-85B7F32AD3B4}" destId="{6F0DBC54-8DD1-4FD2-8C7A-D7CDC85599A4}" srcOrd="3" destOrd="0" presId="urn:microsoft.com/office/officeart/2005/8/layout/cycle2"/>
    <dgm:cxn modelId="{1FD7DAD3-E3C5-4F3F-9E70-D81AAA5BB5E4}" type="presParOf" srcId="{6F0DBC54-8DD1-4FD2-8C7A-D7CDC85599A4}" destId="{59ECE5D5-4FAE-416D-A04B-0EFC978C1D41}" srcOrd="0" destOrd="0" presId="urn:microsoft.com/office/officeart/2005/8/layout/cycle2"/>
    <dgm:cxn modelId="{3B0D8031-B5CD-423E-84C0-655C738AA698}" type="presParOf" srcId="{60C38B9F-0934-4997-8FF8-85B7F32AD3B4}" destId="{7AFE3D45-6DB0-472C-85E0-BAFC99699808}" srcOrd="4" destOrd="0" presId="urn:microsoft.com/office/officeart/2005/8/layout/cycle2"/>
    <dgm:cxn modelId="{5D84F805-A04B-41C1-906A-25DBDD98F6DE}" type="presParOf" srcId="{60C38B9F-0934-4997-8FF8-85B7F32AD3B4}" destId="{FC442A10-5C8D-48AF-98C1-5BEE1AFC1C9F}" srcOrd="5" destOrd="0" presId="urn:microsoft.com/office/officeart/2005/8/layout/cycle2"/>
    <dgm:cxn modelId="{F0EBF65B-0CF3-48CD-99C0-BE20E4E4901D}" type="presParOf" srcId="{FC442A10-5C8D-48AF-98C1-5BEE1AFC1C9F}" destId="{F4013D64-C2FD-48E6-8597-D3C6F7630914}" srcOrd="0" destOrd="0" presId="urn:microsoft.com/office/officeart/2005/8/layout/cycle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2316BF-3BAF-4AE4-A319-134FB3FC1349}" type="doc">
      <dgm:prSet loTypeId="urn:microsoft.com/office/officeart/2005/8/layout/radial3" loCatId="relationship" qsTypeId="urn:microsoft.com/office/officeart/2005/8/quickstyle/3d2" qsCatId="3D" csTypeId="urn:microsoft.com/office/officeart/2005/8/colors/colorful5" csCatId="colorful" phldr="1"/>
      <dgm:spPr/>
      <dgm:t>
        <a:bodyPr/>
        <a:lstStyle/>
        <a:p>
          <a:endParaRPr lang="fr-FR"/>
        </a:p>
      </dgm:t>
    </dgm:pt>
    <dgm:pt modelId="{E7E03CAB-4C8E-43F5-BFF4-B0FAA79205A4}">
      <dgm:prSet phldrT="[Texte]"/>
      <dgm:spPr/>
      <dgm:t>
        <a:bodyPr/>
        <a:lstStyle/>
        <a:p>
          <a:r>
            <a:rPr lang="fr-FR" dirty="0" smtClean="0"/>
            <a:t>Enseignement transversal</a:t>
          </a:r>
          <a:endParaRPr lang="fr-FR" dirty="0"/>
        </a:p>
      </dgm:t>
    </dgm:pt>
    <dgm:pt modelId="{94003E3C-BAE7-4636-A1D3-DFD112A5E2ED}" type="parTrans" cxnId="{360C1BDD-08CC-4979-B1D6-A9256D09A48D}">
      <dgm:prSet/>
      <dgm:spPr/>
      <dgm:t>
        <a:bodyPr/>
        <a:lstStyle/>
        <a:p>
          <a:endParaRPr lang="fr-FR"/>
        </a:p>
      </dgm:t>
    </dgm:pt>
    <dgm:pt modelId="{80690409-07F7-40C7-BF02-53EC12948E06}" type="sibTrans" cxnId="{360C1BDD-08CC-4979-B1D6-A9256D09A48D}">
      <dgm:prSet/>
      <dgm:spPr/>
      <dgm:t>
        <a:bodyPr/>
        <a:lstStyle/>
        <a:p>
          <a:endParaRPr lang="fr-FR"/>
        </a:p>
      </dgm:t>
    </dgm:pt>
    <dgm:pt modelId="{234DEA1E-2AD7-4D1F-B2F3-45E8B15C4B4E}">
      <dgm:prSet phldrT="[Texte]"/>
      <dgm:spPr/>
      <dgm:t>
        <a:bodyPr/>
        <a:lstStyle/>
        <a:p>
          <a:r>
            <a:rPr lang="fr-FR" dirty="0" smtClean="0"/>
            <a:t>ITEC</a:t>
          </a:r>
          <a:endParaRPr lang="fr-FR" dirty="0"/>
        </a:p>
      </dgm:t>
    </dgm:pt>
    <dgm:pt modelId="{542D66EA-B090-4AD3-92D2-7C1C68A0E5BA}" type="parTrans" cxnId="{7062E811-3C93-4AD1-B1EC-7071F5BB2C57}">
      <dgm:prSet/>
      <dgm:spPr/>
      <dgm:t>
        <a:bodyPr/>
        <a:lstStyle/>
        <a:p>
          <a:endParaRPr lang="fr-FR"/>
        </a:p>
      </dgm:t>
    </dgm:pt>
    <dgm:pt modelId="{46F756A3-B3A4-4C3B-AC8B-FB55FF470710}" type="sibTrans" cxnId="{7062E811-3C93-4AD1-B1EC-7071F5BB2C57}">
      <dgm:prSet/>
      <dgm:spPr/>
      <dgm:t>
        <a:bodyPr/>
        <a:lstStyle/>
        <a:p>
          <a:endParaRPr lang="fr-FR"/>
        </a:p>
      </dgm:t>
    </dgm:pt>
    <dgm:pt modelId="{B6FF6E00-5D29-459C-A641-3C6D1B38B3EA}">
      <dgm:prSet phldrT="[Texte]"/>
      <dgm:spPr/>
      <dgm:t>
        <a:bodyPr/>
        <a:lstStyle/>
        <a:p>
          <a:r>
            <a:rPr lang="fr-FR" dirty="0" smtClean="0"/>
            <a:t>SIN</a:t>
          </a:r>
          <a:endParaRPr lang="fr-FR" dirty="0"/>
        </a:p>
      </dgm:t>
    </dgm:pt>
    <dgm:pt modelId="{2F099F01-43CD-47B7-8D9A-C8CBBC998B32}" type="parTrans" cxnId="{F52191B3-57EB-4C82-83F8-F632F95D9470}">
      <dgm:prSet/>
      <dgm:spPr/>
      <dgm:t>
        <a:bodyPr/>
        <a:lstStyle/>
        <a:p>
          <a:endParaRPr lang="fr-FR"/>
        </a:p>
      </dgm:t>
    </dgm:pt>
    <dgm:pt modelId="{E82E1370-64B1-4F9B-BF6A-98F916ECC4C5}" type="sibTrans" cxnId="{F52191B3-57EB-4C82-83F8-F632F95D9470}">
      <dgm:prSet/>
      <dgm:spPr/>
      <dgm:t>
        <a:bodyPr/>
        <a:lstStyle/>
        <a:p>
          <a:endParaRPr lang="fr-FR"/>
        </a:p>
      </dgm:t>
    </dgm:pt>
    <dgm:pt modelId="{D2FB2A65-96D4-40B7-ACF1-0D041670AF5F}">
      <dgm:prSet phldrT="[Texte]"/>
      <dgm:spPr/>
      <dgm:t>
        <a:bodyPr/>
        <a:lstStyle/>
        <a:p>
          <a:r>
            <a:rPr lang="fr-FR" dirty="0" smtClean="0"/>
            <a:t>AC</a:t>
          </a:r>
          <a:endParaRPr lang="fr-FR" dirty="0"/>
        </a:p>
      </dgm:t>
    </dgm:pt>
    <dgm:pt modelId="{A6FFABE7-DC55-4927-972F-108CFC7A8E29}" type="parTrans" cxnId="{E3F8E1B2-2E10-4579-8E88-69F04FE056F0}">
      <dgm:prSet/>
      <dgm:spPr/>
      <dgm:t>
        <a:bodyPr/>
        <a:lstStyle/>
        <a:p>
          <a:endParaRPr lang="fr-FR"/>
        </a:p>
      </dgm:t>
    </dgm:pt>
    <dgm:pt modelId="{BCCCCF8F-0F81-42E3-8CD4-1F7D5F068F00}" type="sibTrans" cxnId="{E3F8E1B2-2E10-4579-8E88-69F04FE056F0}">
      <dgm:prSet/>
      <dgm:spPr/>
      <dgm:t>
        <a:bodyPr/>
        <a:lstStyle/>
        <a:p>
          <a:endParaRPr lang="fr-FR"/>
        </a:p>
      </dgm:t>
    </dgm:pt>
    <dgm:pt modelId="{7E2628B5-1830-43B1-993D-47163ACF3EB7}">
      <dgm:prSet phldrT="[Texte]"/>
      <dgm:spPr/>
      <dgm:t>
        <a:bodyPr/>
        <a:lstStyle/>
        <a:p>
          <a:r>
            <a:rPr lang="fr-FR" dirty="0" smtClean="0"/>
            <a:t>EE</a:t>
          </a:r>
          <a:endParaRPr lang="fr-FR" dirty="0"/>
        </a:p>
      </dgm:t>
    </dgm:pt>
    <dgm:pt modelId="{F3FBEA7B-EBC2-4319-A44B-C4C53E5A6E0C}" type="parTrans" cxnId="{40655CCC-A33D-42BE-A423-1A3597C14EA8}">
      <dgm:prSet/>
      <dgm:spPr/>
      <dgm:t>
        <a:bodyPr/>
        <a:lstStyle/>
        <a:p>
          <a:endParaRPr lang="fr-FR"/>
        </a:p>
      </dgm:t>
    </dgm:pt>
    <dgm:pt modelId="{9020D249-2A73-478A-944F-3C9D2C5EB2BD}" type="sibTrans" cxnId="{40655CCC-A33D-42BE-A423-1A3597C14EA8}">
      <dgm:prSet/>
      <dgm:spPr/>
      <dgm:t>
        <a:bodyPr/>
        <a:lstStyle/>
        <a:p>
          <a:endParaRPr lang="fr-FR"/>
        </a:p>
      </dgm:t>
    </dgm:pt>
    <dgm:pt modelId="{2A1A5151-6A1F-4660-ACEE-EC535B307EAC}" type="pres">
      <dgm:prSet presAssocID="{B12316BF-3BAF-4AE4-A319-134FB3FC1349}" presName="composite" presStyleCnt="0">
        <dgm:presLayoutVars>
          <dgm:chMax val="1"/>
          <dgm:dir/>
          <dgm:resizeHandles val="exact"/>
        </dgm:presLayoutVars>
      </dgm:prSet>
      <dgm:spPr/>
      <dgm:t>
        <a:bodyPr/>
        <a:lstStyle/>
        <a:p>
          <a:endParaRPr lang="fr-FR"/>
        </a:p>
      </dgm:t>
    </dgm:pt>
    <dgm:pt modelId="{3D927812-E98A-462A-949C-95AC1A220491}" type="pres">
      <dgm:prSet presAssocID="{B12316BF-3BAF-4AE4-A319-134FB3FC1349}" presName="radial" presStyleCnt="0">
        <dgm:presLayoutVars>
          <dgm:animLvl val="ctr"/>
        </dgm:presLayoutVars>
      </dgm:prSet>
      <dgm:spPr/>
    </dgm:pt>
    <dgm:pt modelId="{8457F255-5DD9-4273-AF63-6469F16BCAD3}" type="pres">
      <dgm:prSet presAssocID="{E7E03CAB-4C8E-43F5-BFF4-B0FAA79205A4}" presName="centerShape" presStyleLbl="vennNode1" presStyleIdx="0" presStyleCnt="5" custLinFactNeighborX="-242" custLinFactNeighborY="1207"/>
      <dgm:spPr/>
      <dgm:t>
        <a:bodyPr/>
        <a:lstStyle/>
        <a:p>
          <a:endParaRPr lang="fr-FR"/>
        </a:p>
      </dgm:t>
    </dgm:pt>
    <dgm:pt modelId="{1EE84979-85EE-4C99-9F50-EA9A6C2D27B4}" type="pres">
      <dgm:prSet presAssocID="{234DEA1E-2AD7-4D1F-B2F3-45E8B15C4B4E}" presName="node" presStyleLbl="vennNode1" presStyleIdx="1" presStyleCnt="5">
        <dgm:presLayoutVars>
          <dgm:bulletEnabled val="1"/>
        </dgm:presLayoutVars>
      </dgm:prSet>
      <dgm:spPr/>
      <dgm:t>
        <a:bodyPr/>
        <a:lstStyle/>
        <a:p>
          <a:endParaRPr lang="fr-FR"/>
        </a:p>
      </dgm:t>
    </dgm:pt>
    <dgm:pt modelId="{023314ED-726D-49D7-B986-97AF85C234B8}" type="pres">
      <dgm:prSet presAssocID="{B6FF6E00-5D29-459C-A641-3C6D1B38B3EA}" presName="node" presStyleLbl="vennNode1" presStyleIdx="2" presStyleCnt="5">
        <dgm:presLayoutVars>
          <dgm:bulletEnabled val="1"/>
        </dgm:presLayoutVars>
      </dgm:prSet>
      <dgm:spPr/>
      <dgm:t>
        <a:bodyPr/>
        <a:lstStyle/>
        <a:p>
          <a:endParaRPr lang="fr-FR"/>
        </a:p>
      </dgm:t>
    </dgm:pt>
    <dgm:pt modelId="{8B79C4C9-3B9B-4536-B967-9DEBDFD9074A}" type="pres">
      <dgm:prSet presAssocID="{D2FB2A65-96D4-40B7-ACF1-0D041670AF5F}" presName="node" presStyleLbl="vennNode1" presStyleIdx="3" presStyleCnt="5">
        <dgm:presLayoutVars>
          <dgm:bulletEnabled val="1"/>
        </dgm:presLayoutVars>
      </dgm:prSet>
      <dgm:spPr/>
      <dgm:t>
        <a:bodyPr/>
        <a:lstStyle/>
        <a:p>
          <a:endParaRPr lang="fr-FR"/>
        </a:p>
      </dgm:t>
    </dgm:pt>
    <dgm:pt modelId="{1531DE1F-E31C-4022-9E44-C9EF088A093B}" type="pres">
      <dgm:prSet presAssocID="{7E2628B5-1830-43B1-993D-47163ACF3EB7}" presName="node" presStyleLbl="vennNode1" presStyleIdx="4" presStyleCnt="5">
        <dgm:presLayoutVars>
          <dgm:bulletEnabled val="1"/>
        </dgm:presLayoutVars>
      </dgm:prSet>
      <dgm:spPr/>
      <dgm:t>
        <a:bodyPr/>
        <a:lstStyle/>
        <a:p>
          <a:endParaRPr lang="fr-FR"/>
        </a:p>
      </dgm:t>
    </dgm:pt>
  </dgm:ptLst>
  <dgm:cxnLst>
    <dgm:cxn modelId="{360C1BDD-08CC-4979-B1D6-A9256D09A48D}" srcId="{B12316BF-3BAF-4AE4-A319-134FB3FC1349}" destId="{E7E03CAB-4C8E-43F5-BFF4-B0FAA79205A4}" srcOrd="0" destOrd="0" parTransId="{94003E3C-BAE7-4636-A1D3-DFD112A5E2ED}" sibTransId="{80690409-07F7-40C7-BF02-53EC12948E06}"/>
    <dgm:cxn modelId="{F52191B3-57EB-4C82-83F8-F632F95D9470}" srcId="{E7E03CAB-4C8E-43F5-BFF4-B0FAA79205A4}" destId="{B6FF6E00-5D29-459C-A641-3C6D1B38B3EA}" srcOrd="1" destOrd="0" parTransId="{2F099F01-43CD-47B7-8D9A-C8CBBC998B32}" sibTransId="{E82E1370-64B1-4F9B-BF6A-98F916ECC4C5}"/>
    <dgm:cxn modelId="{552C1D3C-4A2D-40EA-B526-7F09E33A3BD6}" type="presOf" srcId="{234DEA1E-2AD7-4D1F-B2F3-45E8B15C4B4E}" destId="{1EE84979-85EE-4C99-9F50-EA9A6C2D27B4}" srcOrd="0" destOrd="0" presId="urn:microsoft.com/office/officeart/2005/8/layout/radial3"/>
    <dgm:cxn modelId="{9183F2C2-6A40-4C49-8B5B-81BD510E95EF}" type="presOf" srcId="{B6FF6E00-5D29-459C-A641-3C6D1B38B3EA}" destId="{023314ED-726D-49D7-B986-97AF85C234B8}" srcOrd="0" destOrd="0" presId="urn:microsoft.com/office/officeart/2005/8/layout/radial3"/>
    <dgm:cxn modelId="{40655CCC-A33D-42BE-A423-1A3597C14EA8}" srcId="{E7E03CAB-4C8E-43F5-BFF4-B0FAA79205A4}" destId="{7E2628B5-1830-43B1-993D-47163ACF3EB7}" srcOrd="3" destOrd="0" parTransId="{F3FBEA7B-EBC2-4319-A44B-C4C53E5A6E0C}" sibTransId="{9020D249-2A73-478A-944F-3C9D2C5EB2BD}"/>
    <dgm:cxn modelId="{02BAA10A-DA2E-4526-8868-8F0BD61D661D}" type="presOf" srcId="{D2FB2A65-96D4-40B7-ACF1-0D041670AF5F}" destId="{8B79C4C9-3B9B-4536-B967-9DEBDFD9074A}" srcOrd="0" destOrd="0" presId="urn:microsoft.com/office/officeart/2005/8/layout/radial3"/>
    <dgm:cxn modelId="{E3F8E1B2-2E10-4579-8E88-69F04FE056F0}" srcId="{E7E03CAB-4C8E-43F5-BFF4-B0FAA79205A4}" destId="{D2FB2A65-96D4-40B7-ACF1-0D041670AF5F}" srcOrd="2" destOrd="0" parTransId="{A6FFABE7-DC55-4927-972F-108CFC7A8E29}" sibTransId="{BCCCCF8F-0F81-42E3-8CD4-1F7D5F068F00}"/>
    <dgm:cxn modelId="{EB5A6E8E-5B00-4D79-8C8E-BF8D51FC89F5}" type="presOf" srcId="{E7E03CAB-4C8E-43F5-BFF4-B0FAA79205A4}" destId="{8457F255-5DD9-4273-AF63-6469F16BCAD3}" srcOrd="0" destOrd="0" presId="urn:microsoft.com/office/officeart/2005/8/layout/radial3"/>
    <dgm:cxn modelId="{81850598-FEA4-4E7A-B407-DB8172A35D39}" type="presOf" srcId="{B12316BF-3BAF-4AE4-A319-134FB3FC1349}" destId="{2A1A5151-6A1F-4660-ACEE-EC535B307EAC}" srcOrd="0" destOrd="0" presId="urn:microsoft.com/office/officeart/2005/8/layout/radial3"/>
    <dgm:cxn modelId="{7062E811-3C93-4AD1-B1EC-7071F5BB2C57}" srcId="{E7E03CAB-4C8E-43F5-BFF4-B0FAA79205A4}" destId="{234DEA1E-2AD7-4D1F-B2F3-45E8B15C4B4E}" srcOrd="0" destOrd="0" parTransId="{542D66EA-B090-4AD3-92D2-7C1C68A0E5BA}" sibTransId="{46F756A3-B3A4-4C3B-AC8B-FB55FF470710}"/>
    <dgm:cxn modelId="{9F0773AD-7A4F-4B71-9FE7-EE841E5EDFD3}" type="presOf" srcId="{7E2628B5-1830-43B1-993D-47163ACF3EB7}" destId="{1531DE1F-E31C-4022-9E44-C9EF088A093B}" srcOrd="0" destOrd="0" presId="urn:microsoft.com/office/officeart/2005/8/layout/radial3"/>
    <dgm:cxn modelId="{50F40DF4-04C8-4A92-82B6-D4F4BAFFDC4B}" type="presParOf" srcId="{2A1A5151-6A1F-4660-ACEE-EC535B307EAC}" destId="{3D927812-E98A-462A-949C-95AC1A220491}" srcOrd="0" destOrd="0" presId="urn:microsoft.com/office/officeart/2005/8/layout/radial3"/>
    <dgm:cxn modelId="{19ED9440-F30A-4B44-AF89-4AC690A562B3}" type="presParOf" srcId="{3D927812-E98A-462A-949C-95AC1A220491}" destId="{8457F255-5DD9-4273-AF63-6469F16BCAD3}" srcOrd="0" destOrd="0" presId="urn:microsoft.com/office/officeart/2005/8/layout/radial3"/>
    <dgm:cxn modelId="{05CF58FD-7D40-4092-B890-6F49D8A8DDB8}" type="presParOf" srcId="{3D927812-E98A-462A-949C-95AC1A220491}" destId="{1EE84979-85EE-4C99-9F50-EA9A6C2D27B4}" srcOrd="1" destOrd="0" presId="urn:microsoft.com/office/officeart/2005/8/layout/radial3"/>
    <dgm:cxn modelId="{4113C914-9B95-4480-9378-D41469AC06F5}" type="presParOf" srcId="{3D927812-E98A-462A-949C-95AC1A220491}" destId="{023314ED-726D-49D7-B986-97AF85C234B8}" srcOrd="2" destOrd="0" presId="urn:microsoft.com/office/officeart/2005/8/layout/radial3"/>
    <dgm:cxn modelId="{154CBDA7-9F2F-48B0-828F-596953C62CF3}" type="presParOf" srcId="{3D927812-E98A-462A-949C-95AC1A220491}" destId="{8B79C4C9-3B9B-4536-B967-9DEBDFD9074A}" srcOrd="3" destOrd="0" presId="urn:microsoft.com/office/officeart/2005/8/layout/radial3"/>
    <dgm:cxn modelId="{4ACFBF43-E429-4C60-9183-73EAA76ADB0B}" type="presParOf" srcId="{3D927812-E98A-462A-949C-95AC1A220491}" destId="{1531DE1F-E31C-4022-9E44-C9EF088A093B}" srcOrd="4"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2316BF-3BAF-4AE4-A319-134FB3FC1349}" type="doc">
      <dgm:prSet loTypeId="urn:microsoft.com/office/officeart/2005/8/layout/radial3" loCatId="relationship" qsTypeId="urn:microsoft.com/office/officeart/2005/8/quickstyle/3d2" qsCatId="3D" csTypeId="urn:microsoft.com/office/officeart/2005/8/colors/colorful5" csCatId="colorful" phldr="1"/>
      <dgm:spPr/>
      <dgm:t>
        <a:bodyPr/>
        <a:lstStyle/>
        <a:p>
          <a:endParaRPr lang="fr-FR"/>
        </a:p>
      </dgm:t>
    </dgm:pt>
    <dgm:pt modelId="{E7E03CAB-4C8E-43F5-BFF4-B0FAA79205A4}">
      <dgm:prSet phldrT="[Texte]"/>
      <dgm:spPr/>
      <dgm:t>
        <a:bodyPr/>
        <a:lstStyle/>
        <a:p>
          <a:r>
            <a:rPr lang="fr-FR" dirty="0" smtClean="0"/>
            <a:t>Enseignement transversal</a:t>
          </a:r>
          <a:endParaRPr lang="fr-FR" dirty="0"/>
        </a:p>
      </dgm:t>
    </dgm:pt>
    <dgm:pt modelId="{94003E3C-BAE7-4636-A1D3-DFD112A5E2ED}" type="parTrans" cxnId="{360C1BDD-08CC-4979-B1D6-A9256D09A48D}">
      <dgm:prSet/>
      <dgm:spPr/>
      <dgm:t>
        <a:bodyPr/>
        <a:lstStyle/>
        <a:p>
          <a:endParaRPr lang="fr-FR"/>
        </a:p>
      </dgm:t>
    </dgm:pt>
    <dgm:pt modelId="{80690409-07F7-40C7-BF02-53EC12948E06}" type="sibTrans" cxnId="{360C1BDD-08CC-4979-B1D6-A9256D09A48D}">
      <dgm:prSet/>
      <dgm:spPr/>
      <dgm:t>
        <a:bodyPr/>
        <a:lstStyle/>
        <a:p>
          <a:endParaRPr lang="fr-FR"/>
        </a:p>
      </dgm:t>
    </dgm:pt>
    <dgm:pt modelId="{234DEA1E-2AD7-4D1F-B2F3-45E8B15C4B4E}">
      <dgm:prSet phldrT="[Texte]"/>
      <dgm:spPr/>
      <dgm:t>
        <a:bodyPr/>
        <a:lstStyle/>
        <a:p>
          <a:r>
            <a:rPr lang="fr-FR" dirty="0" smtClean="0"/>
            <a:t>ITEC</a:t>
          </a:r>
          <a:endParaRPr lang="fr-FR" dirty="0"/>
        </a:p>
      </dgm:t>
    </dgm:pt>
    <dgm:pt modelId="{542D66EA-B090-4AD3-92D2-7C1C68A0E5BA}" type="parTrans" cxnId="{7062E811-3C93-4AD1-B1EC-7071F5BB2C57}">
      <dgm:prSet/>
      <dgm:spPr/>
      <dgm:t>
        <a:bodyPr/>
        <a:lstStyle/>
        <a:p>
          <a:endParaRPr lang="fr-FR"/>
        </a:p>
      </dgm:t>
    </dgm:pt>
    <dgm:pt modelId="{46F756A3-B3A4-4C3B-AC8B-FB55FF470710}" type="sibTrans" cxnId="{7062E811-3C93-4AD1-B1EC-7071F5BB2C57}">
      <dgm:prSet/>
      <dgm:spPr/>
      <dgm:t>
        <a:bodyPr/>
        <a:lstStyle/>
        <a:p>
          <a:endParaRPr lang="fr-FR"/>
        </a:p>
      </dgm:t>
    </dgm:pt>
    <dgm:pt modelId="{B6FF6E00-5D29-459C-A641-3C6D1B38B3EA}">
      <dgm:prSet phldrT="[Texte]"/>
      <dgm:spPr/>
      <dgm:t>
        <a:bodyPr/>
        <a:lstStyle/>
        <a:p>
          <a:r>
            <a:rPr lang="fr-FR" dirty="0" smtClean="0"/>
            <a:t>SIN</a:t>
          </a:r>
          <a:endParaRPr lang="fr-FR" dirty="0"/>
        </a:p>
      </dgm:t>
    </dgm:pt>
    <dgm:pt modelId="{2F099F01-43CD-47B7-8D9A-C8CBBC998B32}" type="parTrans" cxnId="{F52191B3-57EB-4C82-83F8-F632F95D9470}">
      <dgm:prSet/>
      <dgm:spPr/>
      <dgm:t>
        <a:bodyPr/>
        <a:lstStyle/>
        <a:p>
          <a:endParaRPr lang="fr-FR"/>
        </a:p>
      </dgm:t>
    </dgm:pt>
    <dgm:pt modelId="{E82E1370-64B1-4F9B-BF6A-98F916ECC4C5}" type="sibTrans" cxnId="{F52191B3-57EB-4C82-83F8-F632F95D9470}">
      <dgm:prSet/>
      <dgm:spPr/>
      <dgm:t>
        <a:bodyPr/>
        <a:lstStyle/>
        <a:p>
          <a:endParaRPr lang="fr-FR"/>
        </a:p>
      </dgm:t>
    </dgm:pt>
    <dgm:pt modelId="{D2FB2A65-96D4-40B7-ACF1-0D041670AF5F}">
      <dgm:prSet phldrT="[Texte]"/>
      <dgm:spPr/>
      <dgm:t>
        <a:bodyPr/>
        <a:lstStyle/>
        <a:p>
          <a:r>
            <a:rPr lang="fr-FR" dirty="0" smtClean="0"/>
            <a:t>AC</a:t>
          </a:r>
          <a:endParaRPr lang="fr-FR" dirty="0"/>
        </a:p>
      </dgm:t>
    </dgm:pt>
    <dgm:pt modelId="{A6FFABE7-DC55-4927-972F-108CFC7A8E29}" type="parTrans" cxnId="{E3F8E1B2-2E10-4579-8E88-69F04FE056F0}">
      <dgm:prSet/>
      <dgm:spPr/>
      <dgm:t>
        <a:bodyPr/>
        <a:lstStyle/>
        <a:p>
          <a:endParaRPr lang="fr-FR"/>
        </a:p>
      </dgm:t>
    </dgm:pt>
    <dgm:pt modelId="{BCCCCF8F-0F81-42E3-8CD4-1F7D5F068F00}" type="sibTrans" cxnId="{E3F8E1B2-2E10-4579-8E88-69F04FE056F0}">
      <dgm:prSet/>
      <dgm:spPr/>
      <dgm:t>
        <a:bodyPr/>
        <a:lstStyle/>
        <a:p>
          <a:endParaRPr lang="fr-FR"/>
        </a:p>
      </dgm:t>
    </dgm:pt>
    <dgm:pt modelId="{7E2628B5-1830-43B1-993D-47163ACF3EB7}">
      <dgm:prSet phldrT="[Texte]"/>
      <dgm:spPr/>
      <dgm:t>
        <a:bodyPr/>
        <a:lstStyle/>
        <a:p>
          <a:r>
            <a:rPr lang="fr-FR" dirty="0" smtClean="0"/>
            <a:t>EE</a:t>
          </a:r>
          <a:endParaRPr lang="fr-FR" dirty="0"/>
        </a:p>
      </dgm:t>
    </dgm:pt>
    <dgm:pt modelId="{9020D249-2A73-478A-944F-3C9D2C5EB2BD}" type="sibTrans" cxnId="{40655CCC-A33D-42BE-A423-1A3597C14EA8}">
      <dgm:prSet/>
      <dgm:spPr/>
      <dgm:t>
        <a:bodyPr/>
        <a:lstStyle/>
        <a:p>
          <a:endParaRPr lang="fr-FR"/>
        </a:p>
      </dgm:t>
    </dgm:pt>
    <dgm:pt modelId="{F3FBEA7B-EBC2-4319-A44B-C4C53E5A6E0C}" type="parTrans" cxnId="{40655CCC-A33D-42BE-A423-1A3597C14EA8}">
      <dgm:prSet/>
      <dgm:spPr/>
      <dgm:t>
        <a:bodyPr/>
        <a:lstStyle/>
        <a:p>
          <a:endParaRPr lang="fr-FR"/>
        </a:p>
      </dgm:t>
    </dgm:pt>
    <dgm:pt modelId="{2A1A5151-6A1F-4660-ACEE-EC535B307EAC}" type="pres">
      <dgm:prSet presAssocID="{B12316BF-3BAF-4AE4-A319-134FB3FC1349}" presName="composite" presStyleCnt="0">
        <dgm:presLayoutVars>
          <dgm:chMax val="1"/>
          <dgm:dir/>
          <dgm:resizeHandles val="exact"/>
        </dgm:presLayoutVars>
      </dgm:prSet>
      <dgm:spPr/>
      <dgm:t>
        <a:bodyPr/>
        <a:lstStyle/>
        <a:p>
          <a:endParaRPr lang="fr-FR"/>
        </a:p>
      </dgm:t>
    </dgm:pt>
    <dgm:pt modelId="{3D927812-E98A-462A-949C-95AC1A220491}" type="pres">
      <dgm:prSet presAssocID="{B12316BF-3BAF-4AE4-A319-134FB3FC1349}" presName="radial" presStyleCnt="0">
        <dgm:presLayoutVars>
          <dgm:animLvl val="ctr"/>
        </dgm:presLayoutVars>
      </dgm:prSet>
      <dgm:spPr/>
    </dgm:pt>
    <dgm:pt modelId="{8457F255-5DD9-4273-AF63-6469F16BCAD3}" type="pres">
      <dgm:prSet presAssocID="{E7E03CAB-4C8E-43F5-BFF4-B0FAA79205A4}" presName="centerShape" presStyleLbl="vennNode1" presStyleIdx="0" presStyleCnt="5" custLinFactNeighborX="-242" custLinFactNeighborY="1207"/>
      <dgm:spPr/>
      <dgm:t>
        <a:bodyPr/>
        <a:lstStyle/>
        <a:p>
          <a:endParaRPr lang="fr-FR"/>
        </a:p>
      </dgm:t>
    </dgm:pt>
    <dgm:pt modelId="{1EE84979-85EE-4C99-9F50-EA9A6C2D27B4}" type="pres">
      <dgm:prSet presAssocID="{234DEA1E-2AD7-4D1F-B2F3-45E8B15C4B4E}" presName="node" presStyleLbl="vennNode1" presStyleIdx="1" presStyleCnt="5">
        <dgm:presLayoutVars>
          <dgm:bulletEnabled val="1"/>
        </dgm:presLayoutVars>
      </dgm:prSet>
      <dgm:spPr/>
      <dgm:t>
        <a:bodyPr/>
        <a:lstStyle/>
        <a:p>
          <a:endParaRPr lang="fr-FR"/>
        </a:p>
      </dgm:t>
    </dgm:pt>
    <dgm:pt modelId="{023314ED-726D-49D7-B986-97AF85C234B8}" type="pres">
      <dgm:prSet presAssocID="{B6FF6E00-5D29-459C-A641-3C6D1B38B3EA}" presName="node" presStyleLbl="vennNode1" presStyleIdx="2" presStyleCnt="5">
        <dgm:presLayoutVars>
          <dgm:bulletEnabled val="1"/>
        </dgm:presLayoutVars>
      </dgm:prSet>
      <dgm:spPr/>
      <dgm:t>
        <a:bodyPr/>
        <a:lstStyle/>
        <a:p>
          <a:endParaRPr lang="fr-FR"/>
        </a:p>
      </dgm:t>
    </dgm:pt>
    <dgm:pt modelId="{8B79C4C9-3B9B-4536-B967-9DEBDFD9074A}" type="pres">
      <dgm:prSet presAssocID="{D2FB2A65-96D4-40B7-ACF1-0D041670AF5F}" presName="node" presStyleLbl="vennNode1" presStyleIdx="3" presStyleCnt="5">
        <dgm:presLayoutVars>
          <dgm:bulletEnabled val="1"/>
        </dgm:presLayoutVars>
      </dgm:prSet>
      <dgm:spPr/>
      <dgm:t>
        <a:bodyPr/>
        <a:lstStyle/>
        <a:p>
          <a:endParaRPr lang="fr-FR"/>
        </a:p>
      </dgm:t>
    </dgm:pt>
    <dgm:pt modelId="{1531DE1F-E31C-4022-9E44-C9EF088A093B}" type="pres">
      <dgm:prSet presAssocID="{7E2628B5-1830-43B1-993D-47163ACF3EB7}" presName="node" presStyleLbl="vennNode1" presStyleIdx="4" presStyleCnt="5">
        <dgm:presLayoutVars>
          <dgm:bulletEnabled val="1"/>
        </dgm:presLayoutVars>
      </dgm:prSet>
      <dgm:spPr/>
      <dgm:t>
        <a:bodyPr/>
        <a:lstStyle/>
        <a:p>
          <a:endParaRPr lang="fr-FR"/>
        </a:p>
      </dgm:t>
    </dgm:pt>
  </dgm:ptLst>
  <dgm:cxnLst>
    <dgm:cxn modelId="{6C1F5431-C032-4B0C-A619-F5A74F7367CF}" type="presOf" srcId="{B6FF6E00-5D29-459C-A641-3C6D1B38B3EA}" destId="{023314ED-726D-49D7-B986-97AF85C234B8}" srcOrd="0" destOrd="0" presId="urn:microsoft.com/office/officeart/2005/8/layout/radial3"/>
    <dgm:cxn modelId="{7A4C5308-2B12-4900-BB33-C255710030CE}" type="presOf" srcId="{234DEA1E-2AD7-4D1F-B2F3-45E8B15C4B4E}" destId="{1EE84979-85EE-4C99-9F50-EA9A6C2D27B4}" srcOrd="0" destOrd="0" presId="urn:microsoft.com/office/officeart/2005/8/layout/radial3"/>
    <dgm:cxn modelId="{360C1BDD-08CC-4979-B1D6-A9256D09A48D}" srcId="{B12316BF-3BAF-4AE4-A319-134FB3FC1349}" destId="{E7E03CAB-4C8E-43F5-BFF4-B0FAA79205A4}" srcOrd="0" destOrd="0" parTransId="{94003E3C-BAE7-4636-A1D3-DFD112A5E2ED}" sibTransId="{80690409-07F7-40C7-BF02-53EC12948E06}"/>
    <dgm:cxn modelId="{F52191B3-57EB-4C82-83F8-F632F95D9470}" srcId="{E7E03CAB-4C8E-43F5-BFF4-B0FAA79205A4}" destId="{B6FF6E00-5D29-459C-A641-3C6D1B38B3EA}" srcOrd="1" destOrd="0" parTransId="{2F099F01-43CD-47B7-8D9A-C8CBBC998B32}" sibTransId="{E82E1370-64B1-4F9B-BF6A-98F916ECC4C5}"/>
    <dgm:cxn modelId="{1D19A236-26E2-4AE5-A07C-828A296E93B8}" type="presOf" srcId="{7E2628B5-1830-43B1-993D-47163ACF3EB7}" destId="{1531DE1F-E31C-4022-9E44-C9EF088A093B}" srcOrd="0" destOrd="0" presId="urn:microsoft.com/office/officeart/2005/8/layout/radial3"/>
    <dgm:cxn modelId="{F2CE63B2-E54B-4867-85D9-ED6A09C2AEC0}" type="presOf" srcId="{B12316BF-3BAF-4AE4-A319-134FB3FC1349}" destId="{2A1A5151-6A1F-4660-ACEE-EC535B307EAC}" srcOrd="0" destOrd="0" presId="urn:microsoft.com/office/officeart/2005/8/layout/radial3"/>
    <dgm:cxn modelId="{40655CCC-A33D-42BE-A423-1A3597C14EA8}" srcId="{E7E03CAB-4C8E-43F5-BFF4-B0FAA79205A4}" destId="{7E2628B5-1830-43B1-993D-47163ACF3EB7}" srcOrd="3" destOrd="0" parTransId="{F3FBEA7B-EBC2-4319-A44B-C4C53E5A6E0C}" sibTransId="{9020D249-2A73-478A-944F-3C9D2C5EB2BD}"/>
    <dgm:cxn modelId="{18BFE6DF-D992-45D4-B511-F4DEF7340859}" type="presOf" srcId="{E7E03CAB-4C8E-43F5-BFF4-B0FAA79205A4}" destId="{8457F255-5DD9-4273-AF63-6469F16BCAD3}" srcOrd="0" destOrd="0" presId="urn:microsoft.com/office/officeart/2005/8/layout/radial3"/>
    <dgm:cxn modelId="{E3F8E1B2-2E10-4579-8E88-69F04FE056F0}" srcId="{E7E03CAB-4C8E-43F5-BFF4-B0FAA79205A4}" destId="{D2FB2A65-96D4-40B7-ACF1-0D041670AF5F}" srcOrd="2" destOrd="0" parTransId="{A6FFABE7-DC55-4927-972F-108CFC7A8E29}" sibTransId="{BCCCCF8F-0F81-42E3-8CD4-1F7D5F068F00}"/>
    <dgm:cxn modelId="{7062E811-3C93-4AD1-B1EC-7071F5BB2C57}" srcId="{E7E03CAB-4C8E-43F5-BFF4-B0FAA79205A4}" destId="{234DEA1E-2AD7-4D1F-B2F3-45E8B15C4B4E}" srcOrd="0" destOrd="0" parTransId="{542D66EA-B090-4AD3-92D2-7C1C68A0E5BA}" sibTransId="{46F756A3-B3A4-4C3B-AC8B-FB55FF470710}"/>
    <dgm:cxn modelId="{93380E3D-2B14-4619-815D-CE68D40E40AA}" type="presOf" srcId="{D2FB2A65-96D4-40B7-ACF1-0D041670AF5F}" destId="{8B79C4C9-3B9B-4536-B967-9DEBDFD9074A}" srcOrd="0" destOrd="0" presId="urn:microsoft.com/office/officeart/2005/8/layout/radial3"/>
    <dgm:cxn modelId="{54D310DF-BB81-4146-8951-512C683BB364}" type="presParOf" srcId="{2A1A5151-6A1F-4660-ACEE-EC535B307EAC}" destId="{3D927812-E98A-462A-949C-95AC1A220491}" srcOrd="0" destOrd="0" presId="urn:microsoft.com/office/officeart/2005/8/layout/radial3"/>
    <dgm:cxn modelId="{3449D4CC-D179-4A84-9F92-4EFCB278DEDC}" type="presParOf" srcId="{3D927812-E98A-462A-949C-95AC1A220491}" destId="{8457F255-5DD9-4273-AF63-6469F16BCAD3}" srcOrd="0" destOrd="0" presId="urn:microsoft.com/office/officeart/2005/8/layout/radial3"/>
    <dgm:cxn modelId="{D3F0E996-7145-400F-BD51-E16D77CCD53D}" type="presParOf" srcId="{3D927812-E98A-462A-949C-95AC1A220491}" destId="{1EE84979-85EE-4C99-9F50-EA9A6C2D27B4}" srcOrd="1" destOrd="0" presId="urn:microsoft.com/office/officeart/2005/8/layout/radial3"/>
    <dgm:cxn modelId="{69CC67BB-68FB-4124-91BC-7EFE83147275}" type="presParOf" srcId="{3D927812-E98A-462A-949C-95AC1A220491}" destId="{023314ED-726D-49D7-B986-97AF85C234B8}" srcOrd="2" destOrd="0" presId="urn:microsoft.com/office/officeart/2005/8/layout/radial3"/>
    <dgm:cxn modelId="{203BB388-30E6-4FE7-A573-4EB48C74B237}" type="presParOf" srcId="{3D927812-E98A-462A-949C-95AC1A220491}" destId="{8B79C4C9-3B9B-4536-B967-9DEBDFD9074A}" srcOrd="3" destOrd="0" presId="urn:microsoft.com/office/officeart/2005/8/layout/radial3"/>
    <dgm:cxn modelId="{1E87EB4C-1703-496A-AAFA-C9A14B90321B}" type="presParOf" srcId="{3D927812-E98A-462A-949C-95AC1A220491}" destId="{1531DE1F-E31C-4022-9E44-C9EF088A093B}" srcOrd="4" destOrd="0" presId="urn:microsoft.com/office/officeart/2005/8/layout/radial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07C06C-DC43-4CD8-AFC2-84C6B489C472}">
      <dsp:nvSpPr>
        <dsp:cNvPr id="0" name=""/>
        <dsp:cNvSpPr/>
      </dsp:nvSpPr>
      <dsp:spPr>
        <a:xfrm>
          <a:off x="1375352" y="0"/>
          <a:ext cx="2203444" cy="1224136"/>
        </a:xfrm>
        <a:prstGeom prst="roundRect">
          <a:avLst>
            <a:gd name="adj" fmla="val 10000"/>
          </a:avLst>
        </a:prstGeom>
        <a:solidFill>
          <a:schemeClr val="accent3">
            <a:alpha val="90000"/>
            <a:tint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théorie</a:t>
          </a:r>
          <a:endParaRPr lang="fr-FR" sz="2600" kern="1200" dirty="0"/>
        </a:p>
      </dsp:txBody>
      <dsp:txXfrm>
        <a:off x="1375352" y="0"/>
        <a:ext cx="2203444" cy="1224136"/>
      </dsp:txXfrm>
    </dsp:sp>
    <dsp:sp modelId="{FAA46012-6D29-47D1-B25C-2A2D6D6CD2FD}">
      <dsp:nvSpPr>
        <dsp:cNvPr id="0" name=""/>
        <dsp:cNvSpPr/>
      </dsp:nvSpPr>
      <dsp:spPr>
        <a:xfrm>
          <a:off x="4558106" y="0"/>
          <a:ext cx="2203444" cy="1224136"/>
        </a:xfrm>
        <a:prstGeom prst="roundRect">
          <a:avLst>
            <a:gd name="adj" fmla="val 10000"/>
          </a:avLst>
        </a:prstGeom>
        <a:solidFill>
          <a:schemeClr val="accent3">
            <a:alpha val="90000"/>
            <a:tint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Confrontation avec le réel</a:t>
          </a:r>
          <a:endParaRPr lang="fr-FR" sz="2600" kern="1200" dirty="0"/>
        </a:p>
      </dsp:txBody>
      <dsp:txXfrm>
        <a:off x="4558106" y="0"/>
        <a:ext cx="2203444" cy="1224136"/>
      </dsp:txXfrm>
    </dsp:sp>
    <dsp:sp modelId="{B6451966-A1DC-467C-B49F-1A6F429A5847}">
      <dsp:nvSpPr>
        <dsp:cNvPr id="0" name=""/>
        <dsp:cNvSpPr/>
      </dsp:nvSpPr>
      <dsp:spPr>
        <a:xfrm>
          <a:off x="3609401" y="5202577"/>
          <a:ext cx="918102" cy="918102"/>
        </a:xfrm>
        <a:prstGeom prst="triangle">
          <a:avLst/>
        </a:prstGeom>
        <a:solidFill>
          <a:schemeClr val="accent3">
            <a:alpha val="90000"/>
            <a:tint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1442672E-E519-4435-B43C-AAEA872A1141}">
      <dsp:nvSpPr>
        <dsp:cNvPr id="0" name=""/>
        <dsp:cNvSpPr/>
      </dsp:nvSpPr>
      <dsp:spPr>
        <a:xfrm>
          <a:off x="1314145" y="4818199"/>
          <a:ext cx="5508612" cy="372137"/>
        </a:xfrm>
        <a:prstGeom prst="rect">
          <a:avLst/>
        </a:prstGeom>
        <a:solidFill>
          <a:schemeClr val="accent3">
            <a:alpha val="90000"/>
            <a:tint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F220614C-3534-4078-A38A-CA7A298ADC6D}">
      <dsp:nvSpPr>
        <dsp:cNvPr id="0" name=""/>
        <dsp:cNvSpPr/>
      </dsp:nvSpPr>
      <dsp:spPr>
        <a:xfrm>
          <a:off x="4558106" y="3207236"/>
          <a:ext cx="2203444" cy="1566894"/>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concrétisation</a:t>
          </a:r>
          <a:endParaRPr lang="fr-FR" sz="2500" kern="1200" dirty="0"/>
        </a:p>
      </dsp:txBody>
      <dsp:txXfrm>
        <a:off x="4558106" y="3207236"/>
        <a:ext cx="2203444" cy="1566894"/>
      </dsp:txXfrm>
    </dsp:sp>
    <dsp:sp modelId="{E2A9C301-C700-496F-8AA8-252FEC756F0E}">
      <dsp:nvSpPr>
        <dsp:cNvPr id="0" name=""/>
        <dsp:cNvSpPr/>
      </dsp:nvSpPr>
      <dsp:spPr>
        <a:xfrm>
          <a:off x="4558106" y="1566894"/>
          <a:ext cx="2203444" cy="1566894"/>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action</a:t>
          </a:r>
          <a:endParaRPr lang="fr-FR" sz="2500" kern="1200" dirty="0"/>
        </a:p>
      </dsp:txBody>
      <dsp:txXfrm>
        <a:off x="4558106" y="1566894"/>
        <a:ext cx="2203444" cy="1566894"/>
      </dsp:txXfrm>
    </dsp:sp>
    <dsp:sp modelId="{7DFA9DD1-4829-4BE5-8CF4-6915CC429776}">
      <dsp:nvSpPr>
        <dsp:cNvPr id="0" name=""/>
        <dsp:cNvSpPr/>
      </dsp:nvSpPr>
      <dsp:spPr>
        <a:xfrm>
          <a:off x="1375352" y="3207236"/>
          <a:ext cx="2203444" cy="1566894"/>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Abstraction</a:t>
          </a:r>
          <a:endParaRPr lang="fr-FR" sz="2500" kern="1200" dirty="0"/>
        </a:p>
      </dsp:txBody>
      <dsp:txXfrm>
        <a:off x="1375352" y="3207236"/>
        <a:ext cx="2203444" cy="1566894"/>
      </dsp:txXfrm>
    </dsp:sp>
    <dsp:sp modelId="{61BF7964-89FA-4730-97BD-F8D556530431}">
      <dsp:nvSpPr>
        <dsp:cNvPr id="0" name=""/>
        <dsp:cNvSpPr/>
      </dsp:nvSpPr>
      <dsp:spPr>
        <a:xfrm>
          <a:off x="1375352" y="1566894"/>
          <a:ext cx="2203444" cy="1566894"/>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Analyse</a:t>
          </a:r>
          <a:endParaRPr lang="fr-FR" sz="2500" kern="1200" dirty="0"/>
        </a:p>
      </dsp:txBody>
      <dsp:txXfrm>
        <a:off x="1375352" y="1566894"/>
        <a:ext cx="2203444" cy="15668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62776-5323-4D41-ACE4-0C81E1CB215B}">
      <dsp:nvSpPr>
        <dsp:cNvPr id="0" name=""/>
        <dsp:cNvSpPr/>
      </dsp:nvSpPr>
      <dsp:spPr>
        <a:xfrm>
          <a:off x="1296131" y="360037"/>
          <a:ext cx="3276600" cy="1137920"/>
        </a:xfrm>
        <a:prstGeom prst="ellipse">
          <a:avLst/>
        </a:prstGeom>
        <a:solidFill>
          <a:schemeClr val="accent5">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ADBE886A-33C5-422C-A2ED-3572C3528BCB}">
      <dsp:nvSpPr>
        <dsp:cNvPr id="0" name=""/>
        <dsp:cNvSpPr/>
      </dsp:nvSpPr>
      <dsp:spPr>
        <a:xfrm>
          <a:off x="2730500" y="3068435"/>
          <a:ext cx="635000" cy="406400"/>
        </a:xfrm>
        <a:prstGeom prst="down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2D62A2A-6552-4436-9772-6B1D2DC7C4A1}">
      <dsp:nvSpPr>
        <dsp:cNvPr id="0" name=""/>
        <dsp:cNvSpPr/>
      </dsp:nvSpPr>
      <dsp:spPr>
        <a:xfrm>
          <a:off x="2567604" y="3627466"/>
          <a:ext cx="960790" cy="29417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smtClean="0"/>
            <a:t>Structuration des connaissances</a:t>
          </a:r>
          <a:endParaRPr lang="fr-FR" sz="600" kern="1200" dirty="0"/>
        </a:p>
      </dsp:txBody>
      <dsp:txXfrm>
        <a:off x="2567604" y="3627466"/>
        <a:ext cx="960790" cy="294177"/>
      </dsp:txXfrm>
    </dsp:sp>
    <dsp:sp modelId="{D13F253C-DB5C-4062-BB66-8B8B99876CA2}">
      <dsp:nvSpPr>
        <dsp:cNvPr id="0" name=""/>
        <dsp:cNvSpPr/>
      </dsp:nvSpPr>
      <dsp:spPr>
        <a:xfrm>
          <a:off x="2736308" y="1341095"/>
          <a:ext cx="1143000" cy="1143000"/>
        </a:xfrm>
        <a:prstGeom prst="ellips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Etudes de dossier technique</a:t>
          </a:r>
          <a:endParaRPr lang="fr-FR" sz="1400" kern="1200" dirty="0"/>
        </a:p>
      </dsp:txBody>
      <dsp:txXfrm>
        <a:off x="2736308" y="1341095"/>
        <a:ext cx="1143000" cy="1143000"/>
      </dsp:txXfrm>
    </dsp:sp>
    <dsp:sp modelId="{A5654474-E6AE-4F3E-B12A-14A202DDCEA5}">
      <dsp:nvSpPr>
        <dsp:cNvPr id="0" name=""/>
        <dsp:cNvSpPr/>
      </dsp:nvSpPr>
      <dsp:spPr>
        <a:xfrm>
          <a:off x="1800197" y="981048"/>
          <a:ext cx="1143000" cy="1143000"/>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Activités pratiques</a:t>
          </a:r>
          <a:endParaRPr lang="fr-FR" sz="1400" kern="1200" dirty="0"/>
        </a:p>
      </dsp:txBody>
      <dsp:txXfrm>
        <a:off x="1800197" y="981048"/>
        <a:ext cx="1143000" cy="1143000"/>
      </dsp:txXfrm>
    </dsp:sp>
    <dsp:sp modelId="{CFCAB71A-F0A8-4EE1-B4BA-87D45F743CEE}">
      <dsp:nvSpPr>
        <dsp:cNvPr id="0" name=""/>
        <dsp:cNvSpPr/>
      </dsp:nvSpPr>
      <dsp:spPr>
        <a:xfrm>
          <a:off x="2946400" y="374003"/>
          <a:ext cx="1143000" cy="1143000"/>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projet</a:t>
          </a:r>
          <a:endParaRPr lang="fr-FR" sz="1400" kern="1200" dirty="0"/>
        </a:p>
      </dsp:txBody>
      <dsp:txXfrm>
        <a:off x="2946400" y="374003"/>
        <a:ext cx="1143000" cy="1143000"/>
      </dsp:txXfrm>
    </dsp:sp>
    <dsp:sp modelId="{117F4BCF-8EE5-4FEC-A24C-40429E3B83D0}">
      <dsp:nvSpPr>
        <dsp:cNvPr id="0" name=""/>
        <dsp:cNvSpPr/>
      </dsp:nvSpPr>
      <dsp:spPr>
        <a:xfrm>
          <a:off x="1224127" y="216035"/>
          <a:ext cx="3556000" cy="2844800"/>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56439A-70AA-43B0-8B07-9A98AB841E83}">
      <dsp:nvSpPr>
        <dsp:cNvPr id="0" name=""/>
        <dsp:cNvSpPr/>
      </dsp:nvSpPr>
      <dsp:spPr>
        <a:xfrm>
          <a:off x="744318" y="262"/>
          <a:ext cx="695266" cy="6952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fr-FR" sz="1300" kern="1200"/>
        </a:p>
      </dsp:txBody>
      <dsp:txXfrm>
        <a:off x="744318" y="262"/>
        <a:ext cx="695266" cy="695266"/>
      </dsp:txXfrm>
    </dsp:sp>
    <dsp:sp modelId="{AD401AAD-9FAB-4968-882A-05A6DD9C9AFC}">
      <dsp:nvSpPr>
        <dsp:cNvPr id="0" name=""/>
        <dsp:cNvSpPr/>
      </dsp:nvSpPr>
      <dsp:spPr>
        <a:xfrm rot="3600000">
          <a:off x="1257921" y="678119"/>
          <a:ext cx="184847" cy="234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3600000">
        <a:off x="1257921" y="678119"/>
        <a:ext cx="184847" cy="234652"/>
      </dsp:txXfrm>
    </dsp:sp>
    <dsp:sp modelId="{FE4B7B3F-C019-4E40-9C6F-11796A331048}">
      <dsp:nvSpPr>
        <dsp:cNvPr id="0" name=""/>
        <dsp:cNvSpPr/>
      </dsp:nvSpPr>
      <dsp:spPr>
        <a:xfrm>
          <a:off x="1266336" y="904423"/>
          <a:ext cx="695266" cy="6952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fr-FR" sz="1300" kern="1200"/>
        </a:p>
      </dsp:txBody>
      <dsp:txXfrm>
        <a:off x="1266336" y="904423"/>
        <a:ext cx="695266" cy="695266"/>
      </dsp:txXfrm>
    </dsp:sp>
    <dsp:sp modelId="{6F0DBC54-8DD1-4FD2-8C7A-D7CDC85599A4}">
      <dsp:nvSpPr>
        <dsp:cNvPr id="0" name=""/>
        <dsp:cNvSpPr/>
      </dsp:nvSpPr>
      <dsp:spPr>
        <a:xfrm rot="10800000">
          <a:off x="1004759" y="1134730"/>
          <a:ext cx="184847" cy="234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1004759" y="1134730"/>
        <a:ext cx="184847" cy="234652"/>
      </dsp:txXfrm>
    </dsp:sp>
    <dsp:sp modelId="{7AFE3D45-6DB0-472C-85E0-BAFC99699808}">
      <dsp:nvSpPr>
        <dsp:cNvPr id="0" name=""/>
        <dsp:cNvSpPr/>
      </dsp:nvSpPr>
      <dsp:spPr>
        <a:xfrm>
          <a:off x="222300" y="904423"/>
          <a:ext cx="695266" cy="6952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fr-FR" sz="1300" kern="1200" dirty="0"/>
        </a:p>
      </dsp:txBody>
      <dsp:txXfrm>
        <a:off x="222300" y="904423"/>
        <a:ext cx="695266" cy="695266"/>
      </dsp:txXfrm>
    </dsp:sp>
    <dsp:sp modelId="{FC442A10-5C8D-48AF-98C1-5BEE1AFC1C9F}">
      <dsp:nvSpPr>
        <dsp:cNvPr id="0" name=""/>
        <dsp:cNvSpPr/>
      </dsp:nvSpPr>
      <dsp:spPr>
        <a:xfrm rot="18000000">
          <a:off x="735903" y="687180"/>
          <a:ext cx="184847" cy="234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8000000">
        <a:off x="735903" y="687180"/>
        <a:ext cx="184847" cy="23465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57F255-5DD9-4273-AF63-6469F16BCAD3}">
      <dsp:nvSpPr>
        <dsp:cNvPr id="0" name=""/>
        <dsp:cNvSpPr/>
      </dsp:nvSpPr>
      <dsp:spPr>
        <a:xfrm>
          <a:off x="1183659" y="720070"/>
          <a:ext cx="1726254" cy="1726254"/>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Enseignement transversal</a:t>
          </a:r>
          <a:endParaRPr lang="fr-FR" sz="1600" kern="1200" dirty="0"/>
        </a:p>
      </dsp:txBody>
      <dsp:txXfrm>
        <a:off x="1183659" y="720070"/>
        <a:ext cx="1726254" cy="1726254"/>
      </dsp:txXfrm>
    </dsp:sp>
    <dsp:sp modelId="{1EE84979-85EE-4C99-9F50-EA9A6C2D27B4}">
      <dsp:nvSpPr>
        <dsp:cNvPr id="0" name=""/>
        <dsp:cNvSpPr/>
      </dsp:nvSpPr>
      <dsp:spPr>
        <a:xfrm>
          <a:off x="1620664" y="308"/>
          <a:ext cx="863127" cy="863127"/>
        </a:xfrm>
        <a:prstGeom prst="ellipse">
          <a:avLst/>
        </a:prstGeom>
        <a:gradFill rotWithShape="0">
          <a:gsLst>
            <a:gs pos="0">
              <a:schemeClr val="accent5">
                <a:alpha val="50000"/>
                <a:hueOff val="-2483469"/>
                <a:satOff val="9953"/>
                <a:lumOff val="2157"/>
                <a:alphaOff val="0"/>
                <a:shade val="51000"/>
                <a:satMod val="130000"/>
              </a:schemeClr>
            </a:gs>
            <a:gs pos="80000">
              <a:schemeClr val="accent5">
                <a:alpha val="50000"/>
                <a:hueOff val="-2483469"/>
                <a:satOff val="9953"/>
                <a:lumOff val="2157"/>
                <a:alphaOff val="0"/>
                <a:shade val="93000"/>
                <a:satMod val="130000"/>
              </a:schemeClr>
            </a:gs>
            <a:gs pos="100000">
              <a:schemeClr val="accent5">
                <a:alpha val="50000"/>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ITEC</a:t>
          </a:r>
          <a:endParaRPr lang="fr-FR" sz="1600" kern="1200" dirty="0"/>
        </a:p>
      </dsp:txBody>
      <dsp:txXfrm>
        <a:off x="1620664" y="308"/>
        <a:ext cx="863127" cy="863127"/>
      </dsp:txXfrm>
    </dsp:sp>
    <dsp:sp modelId="{023314ED-726D-49D7-B986-97AF85C234B8}">
      <dsp:nvSpPr>
        <dsp:cNvPr id="0" name=""/>
        <dsp:cNvSpPr/>
      </dsp:nvSpPr>
      <dsp:spPr>
        <a:xfrm>
          <a:off x="2744852" y="1124496"/>
          <a:ext cx="863127" cy="863127"/>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SIN</a:t>
          </a:r>
          <a:endParaRPr lang="fr-FR" sz="1600" kern="1200" dirty="0"/>
        </a:p>
      </dsp:txBody>
      <dsp:txXfrm>
        <a:off x="2744852" y="1124496"/>
        <a:ext cx="863127" cy="863127"/>
      </dsp:txXfrm>
    </dsp:sp>
    <dsp:sp modelId="{8B79C4C9-3B9B-4536-B967-9DEBDFD9074A}">
      <dsp:nvSpPr>
        <dsp:cNvPr id="0" name=""/>
        <dsp:cNvSpPr/>
      </dsp:nvSpPr>
      <dsp:spPr>
        <a:xfrm>
          <a:off x="1620664" y="2248684"/>
          <a:ext cx="863127" cy="863127"/>
        </a:xfrm>
        <a:prstGeom prst="ellipse">
          <a:avLst/>
        </a:prstGeom>
        <a:gradFill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AC</a:t>
          </a:r>
          <a:endParaRPr lang="fr-FR" sz="1600" kern="1200" dirty="0"/>
        </a:p>
      </dsp:txBody>
      <dsp:txXfrm>
        <a:off x="1620664" y="2248684"/>
        <a:ext cx="863127" cy="863127"/>
      </dsp:txXfrm>
    </dsp:sp>
    <dsp:sp modelId="{1531DE1F-E31C-4022-9E44-C9EF088A093B}">
      <dsp:nvSpPr>
        <dsp:cNvPr id="0" name=""/>
        <dsp:cNvSpPr/>
      </dsp:nvSpPr>
      <dsp:spPr>
        <a:xfrm>
          <a:off x="496476" y="1124496"/>
          <a:ext cx="863127" cy="863127"/>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EE</a:t>
          </a:r>
          <a:endParaRPr lang="fr-FR" sz="1600" kern="1200" dirty="0"/>
        </a:p>
      </dsp:txBody>
      <dsp:txXfrm>
        <a:off x="496476" y="1124496"/>
        <a:ext cx="863127" cy="86312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57F255-5DD9-4273-AF63-6469F16BCAD3}">
      <dsp:nvSpPr>
        <dsp:cNvPr id="0" name=""/>
        <dsp:cNvSpPr/>
      </dsp:nvSpPr>
      <dsp:spPr>
        <a:xfrm>
          <a:off x="988797" y="583133"/>
          <a:ext cx="1397967" cy="1397967"/>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Enseignement transversal</a:t>
          </a:r>
          <a:endParaRPr lang="fr-FR" sz="1300" kern="1200" dirty="0"/>
        </a:p>
      </dsp:txBody>
      <dsp:txXfrm>
        <a:off x="988797" y="583133"/>
        <a:ext cx="1397967" cy="1397967"/>
      </dsp:txXfrm>
    </dsp:sp>
    <dsp:sp modelId="{1EE84979-85EE-4C99-9F50-EA9A6C2D27B4}">
      <dsp:nvSpPr>
        <dsp:cNvPr id="0" name=""/>
        <dsp:cNvSpPr/>
      </dsp:nvSpPr>
      <dsp:spPr>
        <a:xfrm>
          <a:off x="1342696" y="249"/>
          <a:ext cx="698983" cy="698983"/>
        </a:xfrm>
        <a:prstGeom prst="ellipse">
          <a:avLst/>
        </a:prstGeom>
        <a:gradFill rotWithShape="0">
          <a:gsLst>
            <a:gs pos="0">
              <a:schemeClr val="accent5">
                <a:alpha val="50000"/>
                <a:hueOff val="-2483469"/>
                <a:satOff val="9953"/>
                <a:lumOff val="2157"/>
                <a:alphaOff val="0"/>
                <a:shade val="51000"/>
                <a:satMod val="130000"/>
              </a:schemeClr>
            </a:gs>
            <a:gs pos="80000">
              <a:schemeClr val="accent5">
                <a:alpha val="50000"/>
                <a:hueOff val="-2483469"/>
                <a:satOff val="9953"/>
                <a:lumOff val="2157"/>
                <a:alphaOff val="0"/>
                <a:shade val="93000"/>
                <a:satMod val="130000"/>
              </a:schemeClr>
            </a:gs>
            <a:gs pos="100000">
              <a:schemeClr val="accent5">
                <a:alpha val="50000"/>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ITEC</a:t>
          </a:r>
          <a:endParaRPr lang="fr-FR" sz="1300" kern="1200" dirty="0"/>
        </a:p>
      </dsp:txBody>
      <dsp:txXfrm>
        <a:off x="1342696" y="249"/>
        <a:ext cx="698983" cy="698983"/>
      </dsp:txXfrm>
    </dsp:sp>
    <dsp:sp modelId="{023314ED-726D-49D7-B986-97AF85C234B8}">
      <dsp:nvSpPr>
        <dsp:cNvPr id="0" name=""/>
        <dsp:cNvSpPr/>
      </dsp:nvSpPr>
      <dsp:spPr>
        <a:xfrm>
          <a:off x="2253094" y="910648"/>
          <a:ext cx="698983" cy="698983"/>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SIN</a:t>
          </a:r>
          <a:endParaRPr lang="fr-FR" sz="1300" kern="1200" dirty="0"/>
        </a:p>
      </dsp:txBody>
      <dsp:txXfrm>
        <a:off x="2253094" y="910648"/>
        <a:ext cx="698983" cy="698983"/>
      </dsp:txXfrm>
    </dsp:sp>
    <dsp:sp modelId="{8B79C4C9-3B9B-4536-B967-9DEBDFD9074A}">
      <dsp:nvSpPr>
        <dsp:cNvPr id="0" name=""/>
        <dsp:cNvSpPr/>
      </dsp:nvSpPr>
      <dsp:spPr>
        <a:xfrm>
          <a:off x="1342696" y="1821046"/>
          <a:ext cx="698983" cy="698983"/>
        </a:xfrm>
        <a:prstGeom prst="ellipse">
          <a:avLst/>
        </a:prstGeom>
        <a:gradFill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AC</a:t>
          </a:r>
          <a:endParaRPr lang="fr-FR" sz="1300" kern="1200" dirty="0"/>
        </a:p>
      </dsp:txBody>
      <dsp:txXfrm>
        <a:off x="1342696" y="1821046"/>
        <a:ext cx="698983" cy="698983"/>
      </dsp:txXfrm>
    </dsp:sp>
    <dsp:sp modelId="{1531DE1F-E31C-4022-9E44-C9EF088A093B}">
      <dsp:nvSpPr>
        <dsp:cNvPr id="0" name=""/>
        <dsp:cNvSpPr/>
      </dsp:nvSpPr>
      <dsp:spPr>
        <a:xfrm>
          <a:off x="432297" y="910648"/>
          <a:ext cx="698983" cy="698983"/>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EE</a:t>
          </a:r>
          <a:endParaRPr lang="fr-FR" sz="1300" kern="1200" dirty="0"/>
        </a:p>
      </dsp:txBody>
      <dsp:txXfrm>
        <a:off x="432297" y="910648"/>
        <a:ext cx="698983" cy="69898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71477-A64D-49ED-BE7B-FBAB524FA0AD}" type="datetimeFigureOut">
              <a:rPr lang="fr-FR" smtClean="0"/>
              <a:pPr/>
              <a:t>16/11/2011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6E436-CDCB-489C-9BD4-6A118FD87DA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titulaire du baccalauréat STI2D sera détenteur de compétences étendues car liées à un corpus de connaissances des trois domaines matière-énergie-information, suffisantes pour lui permettre d’accéder à la diversité des formations scientifiques de l’enseignement supérieur : université, écoles d’ingénieur, CPGE technologiques et toutes les spécialités de STS et d’IUT. Ces compétences constituent un socle permettant l’acquisition de connaissances nouvelles tout au long de la vie. </a:t>
            </a:r>
          </a:p>
          <a:p>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Résumé de l’articulation des séquences</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19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Évaluation possible sur la chaine d’information d’un dispositif de déclenchement d’air bag avec alerte des secours indiquant la position GPS du véhicule</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20</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 de support d’évaluation. Système de déclenchement des airbags sur un véhicule.</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21</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Démarche de créativité menée en ITEC</a:t>
            </a:r>
          </a:p>
          <a:p>
            <a:r>
              <a:rPr lang="fr-FR" dirty="0" smtClean="0"/>
              <a:t>Faire le lien avec les démarches pédagogiques en 2de et collège</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22</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Provoquer une rupture chez les enseignants pour sortir de l’étude des</a:t>
            </a:r>
            <a:r>
              <a:rPr lang="fr-FR" baseline="0" dirty="0" smtClean="0"/>
              <a:t> matériaux « classiques »</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23</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42900" indent="-342900"/>
            <a:r>
              <a:rPr lang="fr-FR" dirty="0" smtClean="0"/>
              <a:t>Mannequin thermique:</a:t>
            </a:r>
          </a:p>
          <a:p>
            <a:pPr marL="342900" indent="-342900"/>
            <a:endParaRPr lang="fr-FR" dirty="0" smtClean="0"/>
          </a:p>
          <a:p>
            <a:pPr marL="342900" indent="-342900"/>
            <a:r>
              <a:rPr lang="fr-FR" sz="1200" dirty="0" smtClean="0"/>
              <a:t>Tester  a l’aide d’un mannequin thermique les prototypes, valider nos choix de conception de composants, de ventilations , de positionnements.</a:t>
            </a:r>
            <a:endParaRPr lang="fr-FR" dirty="0" smtClean="0"/>
          </a:p>
          <a:p>
            <a:pPr marL="342900" indent="-342900"/>
            <a:endParaRPr lang="fr-FR" dirty="0" smtClean="0"/>
          </a:p>
          <a:p>
            <a:pPr marL="342900" indent="-342900"/>
            <a:r>
              <a:rPr lang="fr-FR" sz="1400" dirty="0" smtClean="0"/>
              <a:t>Grace a l’ouverture épaule , le coureur gagne 1 degré.</a:t>
            </a:r>
          </a:p>
          <a:p>
            <a:pPr marL="342900" indent="-342900"/>
            <a:endParaRPr lang="fr-FR" sz="1400" dirty="0" smtClean="0"/>
          </a:p>
          <a:p>
            <a:pPr marL="342900" indent="-342900"/>
            <a:r>
              <a:rPr lang="fr-FR" dirty="0" smtClean="0"/>
              <a:t>3) Tests sur sujets : </a:t>
            </a:r>
          </a:p>
          <a:p>
            <a:pPr marL="342900" indent="-342900"/>
            <a:endParaRPr lang="fr-FR" dirty="0" smtClean="0"/>
          </a:p>
          <a:p>
            <a:pPr marL="342900" indent="-342900"/>
            <a:r>
              <a:rPr lang="fr-FR" sz="1200" dirty="0" smtClean="0"/>
              <a:t>Test sur sujets en CAP , le  ressenti thermique et le confort selon un protocole établi, le produit EVOLUTIV ainsi que d’autres produits de la gamme afin de pouvoir les comparer</a:t>
            </a:r>
            <a:r>
              <a:rPr lang="fr-FR" dirty="0" smtClean="0"/>
              <a:t>. </a:t>
            </a:r>
          </a:p>
          <a:p>
            <a:pPr marL="342900" indent="-342900"/>
            <a:endParaRPr lang="fr-FR" dirty="0" smtClean="0"/>
          </a:p>
          <a:p>
            <a:pPr marL="342900" indent="-342900"/>
            <a:r>
              <a:rPr lang="fr-FR" sz="1400" i="1" dirty="0" smtClean="0"/>
              <a:t>C’est 2 dernières étapes , </a:t>
            </a:r>
          </a:p>
          <a:p>
            <a:pPr marL="342900" indent="-342900"/>
            <a:r>
              <a:rPr lang="fr-FR" sz="1400" i="1" dirty="0" smtClean="0"/>
              <a:t>Permettre de communiquer  en magasin des informations sur le produit.  </a:t>
            </a:r>
          </a:p>
          <a:p>
            <a:pPr marL="342900" indent="-342900"/>
            <a:r>
              <a:rPr lang="fr-FR" sz="1400" i="1" dirty="0" smtClean="0"/>
              <a:t>Valider notre conception et nos choix </a:t>
            </a:r>
          </a:p>
          <a:p>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26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Phase de restitution en enseignement transversal devant toute la classe</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27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produit présenté rentre dans le domaine de l’</a:t>
            </a:r>
            <a:r>
              <a:rPr lang="fr-FR" dirty="0" err="1" smtClean="0"/>
              <a:t>innavation</a:t>
            </a:r>
            <a:r>
              <a:rPr lang="fr-FR" dirty="0" smtClean="0"/>
              <a:t> d’usage</a:t>
            </a:r>
          </a:p>
          <a:p>
            <a:r>
              <a:rPr lang="fr-FR" dirty="0" smtClean="0"/>
              <a:t>Quelques exemples : </a:t>
            </a:r>
            <a:r>
              <a:rPr lang="fr-FR" dirty="0" err="1" smtClean="0"/>
              <a:t>renault</a:t>
            </a:r>
            <a:r>
              <a:rPr lang="fr-FR" dirty="0" smtClean="0"/>
              <a:t> </a:t>
            </a:r>
            <a:r>
              <a:rPr lang="fr-FR" dirty="0" err="1" smtClean="0"/>
              <a:t>logan</a:t>
            </a:r>
            <a:r>
              <a:rPr lang="fr-FR" dirty="0" smtClean="0"/>
              <a:t>, chaussures one </a:t>
            </a:r>
            <a:r>
              <a:rPr lang="fr-FR" dirty="0" err="1" smtClean="0"/>
              <a:t>many</a:t>
            </a:r>
            <a:r>
              <a:rPr lang="fr-FR" dirty="0" smtClean="0"/>
              <a:t>, filet tennis de table</a:t>
            </a:r>
          </a:p>
          <a:p>
            <a:r>
              <a:rPr lang="fr-FR" dirty="0" smtClean="0"/>
              <a:t>La</a:t>
            </a:r>
            <a:r>
              <a:rPr lang="fr-FR" baseline="0" dirty="0" smtClean="0"/>
              <a:t> recherche de l’</a:t>
            </a:r>
            <a:r>
              <a:rPr lang="fr-FR" baseline="0" dirty="0" err="1" smtClean="0"/>
              <a:t>innavation</a:t>
            </a:r>
            <a:r>
              <a:rPr lang="fr-FR" baseline="0" dirty="0" smtClean="0"/>
              <a:t> s’appuie sur l’écoute des signaux faibles</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28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signaux faibles</a:t>
            </a:r>
          </a:p>
          <a:p>
            <a:r>
              <a:rPr lang="fr-FR" dirty="0" smtClean="0"/>
              <a:t>On profite de ses signaux pour proposer une innovation : intégrer dans le cadre d’un projet</a:t>
            </a:r>
            <a:r>
              <a:rPr lang="fr-FR" baseline="0" dirty="0" smtClean="0"/>
              <a:t> en SIN </a:t>
            </a:r>
            <a:r>
              <a:rPr lang="fr-FR" dirty="0" smtClean="0"/>
              <a:t>un module GPS sur le maillot étudié en ITEC</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29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réponses au « comment » qu’apportaient jusqu’ici les enseignements de technologie doivent être complétées aujourd’hui par des réponses au « pourquoi », associées à des démarches d’analyses multicritères et d’innovation technique.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équilibre entre abstraction et concrétisation, analyse et action, théorie et confrontation avec le réel, </a:t>
            </a:r>
          </a:p>
          <a:p>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Difficulté à articuler les activités pédagogiques structurées par des</a:t>
            </a:r>
            <a:r>
              <a:rPr lang="fr-FR" baseline="0" dirty="0" smtClean="0"/>
              <a:t> démarches pédagogiques au sein d’une progression pédagogique</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exemple de supports possibles pour lancer une démarche d’investigation</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ja-JP" sz="2800" b="0" i="0" u="none" strike="noStrike" cap="none" normalizeH="0" baseline="0" dirty="0" smtClean="0">
              <a:ln>
                <a:noFill/>
              </a:ln>
              <a:solidFill>
                <a:schemeClr val="tx1"/>
              </a:solidFill>
              <a:effectLst/>
              <a:latin typeface="Arial" pitchFamily="34" charset="0"/>
              <a:cs typeface="Arial" pitchFamily="34" charset="0"/>
            </a:endParaRPr>
          </a:p>
          <a:p>
            <a:r>
              <a:rPr lang="fr-FR" dirty="0" smtClean="0"/>
              <a:t>En début de formation les élèves travaillent la prise de parole</a:t>
            </a:r>
            <a:r>
              <a:rPr lang="fr-FR" baseline="0" dirty="0" smtClean="0"/>
              <a:t> sur la base d’un diaporama(5 </a:t>
            </a:r>
            <a:r>
              <a:rPr lang="fr-FR" baseline="0" dirty="0" err="1" smtClean="0"/>
              <a:t>slides</a:t>
            </a:r>
            <a:r>
              <a:rPr lang="fr-FR" baseline="0" dirty="0" smtClean="0"/>
              <a:t>, une par élève) fourni par l’enseignant (Qu’est ce que je doit dire ?). La prestation orale doit être calibrée sur 3 ou 4 min pas plus (TIPE en CPGE 10 min !). Au cours de la formation, on demande progressivement aux élèves de construire une des diapos puis l’ensemble des diapos du diaporama. La préparation de la prestation orale peut être travaillée en AP dans le cadre d’un travail sur la prise de parole, l’estime de soi,…</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12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ja-JP" sz="2800" b="0" i="0" u="none" strike="noStrike" cap="none" normalizeH="0" baseline="0" dirty="0" smtClean="0">
              <a:ln>
                <a:noFill/>
              </a:ln>
              <a:solidFill>
                <a:schemeClr val="tx1"/>
              </a:solidFill>
              <a:effectLst/>
              <a:latin typeface="Arial" pitchFamily="34" charset="0"/>
              <a:cs typeface="Arial" pitchFamily="34" charset="0"/>
            </a:endParaRPr>
          </a:p>
          <a:p>
            <a:r>
              <a:rPr lang="fr-FR" dirty="0" smtClean="0"/>
              <a:t>La phase de structuration prépare l’activité pratique à suivre</a:t>
            </a:r>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14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2800" b="0" i="0" u="none" strike="noStrike" cap="none" normalizeH="0" baseline="0" dirty="0" smtClean="0">
                <a:ln>
                  <a:noFill/>
                </a:ln>
                <a:solidFill>
                  <a:schemeClr val="tx1"/>
                </a:solidFill>
                <a:effectLst/>
                <a:latin typeface="Arial" pitchFamily="34" charset="0"/>
                <a:cs typeface="Arial" pitchFamily="34" charset="0"/>
              </a:rPr>
              <a:t>Plusieurs supports identiques sont nécessaires. Possible lorsque le coût unitaire est faible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2800" b="0" i="0" u="none" strike="noStrike" cap="none" normalizeH="0" baseline="0" dirty="0" smtClean="0">
                <a:ln>
                  <a:noFill/>
                </a:ln>
                <a:solidFill>
                  <a:schemeClr val="tx1"/>
                </a:solidFill>
                <a:effectLst/>
                <a:latin typeface="Arial" pitchFamily="34" charset="0"/>
                <a:cs typeface="Arial" pitchFamily="34" charset="0"/>
              </a:rPr>
              <a:t>Un CI « poids fort » qui conduit à une évaluation en fin de séquence, un CI « poids faible » distillé pendant la séquence mais qui deviendra poids fort dans une autre séquence à suivre.</a:t>
            </a:r>
          </a:p>
          <a:p>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15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activit</a:t>
            </a:r>
            <a:r>
              <a:rPr kumimoji="0" lang="fr-FR" altLang="ja-JP" sz="1200" b="1" i="0" u="none" strike="noStrike" cap="none" normalizeH="0" baseline="0" dirty="0" smtClean="0">
                <a:ln>
                  <a:noFill/>
                </a:ln>
                <a:solidFill>
                  <a:schemeClr val="tx1"/>
                </a:solidFill>
                <a:effectLst/>
                <a:latin typeface="Cambria"/>
                <a:ea typeface="Times New Roman" pitchFamily="18" charset="0"/>
                <a:cs typeface="Arial" pitchFamily="34" charset="0"/>
              </a:rPr>
              <a:t>é</a:t>
            </a:r>
            <a:r>
              <a:rPr kumimoji="0" lang="fr-FR" altLang="ja-JP"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pratiques</a:t>
            </a:r>
            <a:r>
              <a:rPr kumimoji="0" lang="fr-FR" altLang="ja-JP"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qui imposent une interactivit</a:t>
            </a:r>
            <a:r>
              <a:rPr kumimoji="0" lang="fr-FR" altLang="ja-JP" sz="1200" b="0" i="0" u="none" strike="noStrike" cap="none" normalizeH="0" baseline="0" dirty="0" smtClean="0">
                <a:ln>
                  <a:noFill/>
                </a:ln>
                <a:solidFill>
                  <a:schemeClr val="tx1"/>
                </a:solidFill>
                <a:effectLst/>
                <a:latin typeface="Cambria"/>
                <a:ea typeface="Times New Roman" pitchFamily="18" charset="0"/>
                <a:cs typeface="Arial" pitchFamily="34" charset="0"/>
              </a:rPr>
              <a:t>é</a:t>
            </a:r>
            <a:r>
              <a:rPr kumimoji="0" lang="fr-FR" altLang="ja-JP"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forte entre un ou deux </a:t>
            </a:r>
            <a:r>
              <a:rPr kumimoji="0" lang="fr-FR" altLang="ja-JP" sz="1200" b="0" i="0" u="none" strike="noStrike" cap="none" normalizeH="0" baseline="0" dirty="0" smtClean="0">
                <a:ln>
                  <a:noFill/>
                </a:ln>
                <a:solidFill>
                  <a:schemeClr val="tx1"/>
                </a:solidFill>
                <a:effectLst/>
                <a:latin typeface="Cambria"/>
                <a:ea typeface="Times New Roman" pitchFamily="18" charset="0"/>
                <a:cs typeface="Arial" pitchFamily="34" charset="0"/>
              </a:rPr>
              <a:t>é</a:t>
            </a:r>
            <a:r>
              <a:rPr kumimoji="0" lang="fr-FR" altLang="ja-JP"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fr-FR" altLang="ja-JP" sz="1200" b="0" i="0" u="none" strike="noStrike" cap="none" normalizeH="0" baseline="0" dirty="0" smtClean="0">
                <a:ln>
                  <a:noFill/>
                </a:ln>
                <a:solidFill>
                  <a:schemeClr val="tx1"/>
                </a:solidFill>
                <a:effectLst/>
                <a:latin typeface="Cambria"/>
                <a:ea typeface="Times New Roman" pitchFamily="18" charset="0"/>
                <a:cs typeface="Arial" pitchFamily="34" charset="0"/>
              </a:rPr>
              <a:t>è</a:t>
            </a:r>
            <a:r>
              <a:rPr kumimoji="0" lang="fr-FR" altLang="ja-JP"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ves et un support technique pour analyser concr</a:t>
            </a:r>
            <a:r>
              <a:rPr kumimoji="0" lang="fr-FR" altLang="ja-JP" sz="1200" b="0" i="0" u="none" strike="noStrike" cap="none" normalizeH="0" baseline="0" dirty="0" smtClean="0">
                <a:ln>
                  <a:noFill/>
                </a:ln>
                <a:solidFill>
                  <a:schemeClr val="tx1"/>
                </a:solidFill>
                <a:effectLst/>
                <a:latin typeface="Cambria"/>
                <a:ea typeface="Times New Roman" pitchFamily="18" charset="0"/>
                <a:cs typeface="Arial" pitchFamily="34" charset="0"/>
              </a:rPr>
              <a:t>è</a:t>
            </a:r>
            <a:r>
              <a:rPr kumimoji="0" lang="fr-FR" altLang="ja-JP"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tement un syst</a:t>
            </a:r>
            <a:r>
              <a:rPr kumimoji="0" lang="fr-FR" altLang="ja-JP" sz="1200" b="0" i="0" u="none" strike="noStrike" cap="none" normalizeH="0" baseline="0" dirty="0" smtClean="0">
                <a:ln>
                  <a:noFill/>
                </a:ln>
                <a:solidFill>
                  <a:schemeClr val="tx1"/>
                </a:solidFill>
                <a:effectLst/>
                <a:latin typeface="Cambria"/>
                <a:ea typeface="Times New Roman" pitchFamily="18" charset="0"/>
                <a:cs typeface="Arial" pitchFamily="34" charset="0"/>
              </a:rPr>
              <a:t>è</a:t>
            </a:r>
            <a:r>
              <a:rPr kumimoji="0" lang="fr-FR" altLang="ja-JP"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 ou pour concevoir et r</a:t>
            </a:r>
            <a:r>
              <a:rPr kumimoji="0" lang="fr-FR" altLang="ja-JP" sz="1200" b="0" i="0" u="none" strike="noStrike" cap="none" normalizeH="0" baseline="0" dirty="0" smtClean="0">
                <a:ln>
                  <a:noFill/>
                </a:ln>
                <a:solidFill>
                  <a:schemeClr val="tx1"/>
                </a:solidFill>
                <a:effectLst/>
                <a:latin typeface="Cambria"/>
                <a:ea typeface="Times New Roman" pitchFamily="18" charset="0"/>
                <a:cs typeface="Arial" pitchFamily="34" charset="0"/>
              </a:rPr>
              <a:t>é</a:t>
            </a:r>
            <a:r>
              <a:rPr kumimoji="0" lang="fr-FR" altLang="ja-JP"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aliser un prototype lors d</a:t>
            </a:r>
            <a:r>
              <a:rPr kumimoji="0" lang="fr-FR" altLang="ja-JP" sz="1200" b="0" i="0" u="none" strike="noStrike" cap="none" normalizeH="0" baseline="0" dirty="0" smtClean="0">
                <a:ln>
                  <a:noFill/>
                </a:ln>
                <a:solidFill>
                  <a:schemeClr val="tx1"/>
                </a:solidFill>
                <a:effectLst/>
                <a:latin typeface="Cambria"/>
                <a:ea typeface="Times New Roman" pitchFamily="18" charset="0"/>
                <a:cs typeface="Arial" pitchFamily="34" charset="0"/>
              </a:rPr>
              <a:t>’</a:t>
            </a:r>
            <a:r>
              <a:rPr kumimoji="0" lang="fr-FR" altLang="ja-JP"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 projet. </a:t>
            </a:r>
          </a:p>
          <a:p>
            <a:r>
              <a:rPr lang="fr-FR" sz="2800" dirty="0" smtClean="0"/>
              <a:t>Elles s’intègrent dans une séquence pour:</a:t>
            </a:r>
          </a:p>
          <a:p>
            <a:r>
              <a:rPr lang="fr-FR" sz="2800" dirty="0" smtClean="0"/>
              <a:t>- découvrir un concept avant de le formaliser dans une phase de structuration de</a:t>
            </a:r>
          </a:p>
          <a:p>
            <a:r>
              <a:rPr lang="fr-FR" sz="2800" dirty="0" smtClean="0"/>
              <a:t>connaissances (approche constructiviste) ;</a:t>
            </a:r>
          </a:p>
          <a:p>
            <a:r>
              <a:rPr lang="fr-FR" sz="2800" dirty="0" smtClean="0"/>
              <a:t>- analyser un système ;</a:t>
            </a:r>
          </a:p>
          <a:p>
            <a:r>
              <a:rPr lang="fr-FR" sz="2800" dirty="0" smtClean="0"/>
              <a:t>- conforter une connaissance découverte lors d’une phase de cours (approche transmissive).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ja-JP" sz="2800" b="0" i="0" u="none" strike="noStrike" cap="none" normalizeH="0" baseline="0" dirty="0" smtClean="0">
              <a:ln>
                <a:noFill/>
              </a:ln>
              <a:solidFill>
                <a:schemeClr val="tx1"/>
              </a:solidFill>
              <a:effectLst/>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4BB6E436-CDCB-489C-9BD4-6A118FD87DA3}" type="slidenum">
              <a:rPr lang="fr-FR" smtClean="0"/>
              <a:pPr/>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19EDFF-F21F-46D0-9A71-369BDF6921AC}" type="datetimeFigureOut">
              <a:rPr lang="fr-FR" smtClean="0"/>
              <a:pPr/>
              <a:t>16/11/2011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335B53-B291-4997-B3BF-3EA785FC7AE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9EDFF-F21F-46D0-9A71-369BDF6921AC}" type="datetimeFigureOut">
              <a:rPr lang="fr-FR" smtClean="0"/>
              <a:pPr/>
              <a:t>16/11/2011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35B53-B291-4997-B3BF-3EA785FC7AE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10.png"/><Relationship Id="rId5" Type="http://schemas.openxmlformats.org/officeDocument/2006/relationships/diagramData" Target="../diagrams/data3.xml"/><Relationship Id="rId10" Type="http://schemas.openxmlformats.org/officeDocument/2006/relationships/image" Target="../media/image11.jpeg"/><Relationship Id="rId4" Type="http://schemas.openxmlformats.org/officeDocument/2006/relationships/image" Target="../media/image19.pn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png"/><Relationship Id="rId4" Type="http://schemas.openxmlformats.org/officeDocument/2006/relationships/diagramData" Target="../diagrams/data4.xml"/><Relationship Id="rId9"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wmf"/><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9.jpe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7.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31.jpeg"/><Relationship Id="rId18" Type="http://schemas.openxmlformats.org/officeDocument/2006/relationships/image" Target="../media/image36.pn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5.jpeg"/><Relationship Id="rId17" Type="http://schemas.openxmlformats.org/officeDocument/2006/relationships/image" Target="../media/image47.jpeg"/><Relationship Id="rId2" Type="http://schemas.openxmlformats.org/officeDocument/2006/relationships/notesSlide" Target="../notesSlides/notesSlide16.xml"/><Relationship Id="rId16"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37.jpeg"/><Relationship Id="rId5" Type="http://schemas.openxmlformats.org/officeDocument/2006/relationships/image" Target="../media/image40.jpeg"/><Relationship Id="rId15" Type="http://schemas.openxmlformats.org/officeDocument/2006/relationships/image" Target="../media/image33.jpe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image" Target="../media/image1.jpeg"/><Relationship Id="rId14" Type="http://schemas.openxmlformats.org/officeDocument/2006/relationships/image" Target="../media/image46.jpe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8.jpeg"/><Relationship Id="rId7" Type="http://schemas.openxmlformats.org/officeDocument/2006/relationships/diagramQuickStyle" Target="../diagrams/quickStyle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2.png"/><Relationship Id="rId4" Type="http://schemas.openxmlformats.org/officeDocument/2006/relationships/image" Target="../media/image1.jpeg"/><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tif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ti2dlogo.jpg"/>
          <p:cNvPicPr/>
          <p:nvPr/>
        </p:nvPicPr>
        <p:blipFill>
          <a:blip r:embed="rId2" cstate="print"/>
          <a:stretch>
            <a:fillRect/>
          </a:stretch>
        </p:blipFill>
        <p:spPr>
          <a:xfrm>
            <a:off x="1259632" y="2276872"/>
            <a:ext cx="6948264" cy="2340676"/>
          </a:xfrm>
          <a:prstGeom prst="rect">
            <a:avLst/>
          </a:prstGeom>
        </p:spPr>
      </p:pic>
      <p:pic>
        <p:nvPicPr>
          <p:cNvPr id="3" name="Picture 2" descr="logo-amiens_charte"/>
          <p:cNvPicPr>
            <a:picLocks noChangeAspect="1" noChangeArrowheads="1"/>
          </p:cNvPicPr>
          <p:nvPr/>
        </p:nvPicPr>
        <p:blipFill>
          <a:blip r:embed="rId3"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ti2dlogo.jpg"/>
          <p:cNvPicPr/>
          <p:nvPr/>
        </p:nvPicPr>
        <p:blipFill>
          <a:blip r:embed="rId2" cstate="print"/>
          <a:stretch>
            <a:fillRect/>
          </a:stretch>
        </p:blipFill>
        <p:spPr>
          <a:xfrm>
            <a:off x="6372200" y="5805264"/>
            <a:ext cx="2483768" cy="836712"/>
          </a:xfrm>
          <a:prstGeom prst="rect">
            <a:avLst/>
          </a:prstGeom>
        </p:spPr>
      </p:pic>
      <p:sp>
        <p:nvSpPr>
          <p:cNvPr id="3" name="ZoneTexte 2"/>
          <p:cNvSpPr txBox="1"/>
          <p:nvPr/>
        </p:nvSpPr>
        <p:spPr>
          <a:xfrm>
            <a:off x="1589692" y="53730"/>
            <a:ext cx="2574807" cy="369332"/>
          </a:xfrm>
          <a:prstGeom prst="rect">
            <a:avLst/>
          </a:prstGeom>
          <a:noFill/>
        </p:spPr>
        <p:txBody>
          <a:bodyPr wrap="none" rtlCol="0">
            <a:spAutoFit/>
          </a:bodyPr>
          <a:lstStyle/>
          <a:p>
            <a:r>
              <a:rPr lang="fr-FR" dirty="0" smtClean="0"/>
              <a:t>Démarche d’investigation</a:t>
            </a:r>
            <a:endParaRPr lang="fr-FR" dirty="0"/>
          </a:p>
        </p:txBody>
      </p:sp>
      <p:grpSp>
        <p:nvGrpSpPr>
          <p:cNvPr id="4" name="Grouper 21"/>
          <p:cNvGrpSpPr/>
          <p:nvPr/>
        </p:nvGrpSpPr>
        <p:grpSpPr>
          <a:xfrm>
            <a:off x="467544" y="260648"/>
            <a:ext cx="936104" cy="802599"/>
            <a:chOff x="457200" y="2628915"/>
            <a:chExt cx="3503309" cy="3003674"/>
          </a:xfrm>
        </p:grpSpPr>
        <p:sp>
          <p:nvSpPr>
            <p:cNvPr id="5" name="Rectangle à coins arrondis 4"/>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6" name="Rectangle à coins arrondis 5"/>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chemeClr val="tx1"/>
                </a:solidFill>
              </a:endParaRPr>
            </a:p>
          </p:txBody>
        </p:sp>
        <p:sp>
          <p:nvSpPr>
            <p:cNvPr id="7" name="Rectangle à coins arrondis 6"/>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8" name="Ellipse 7"/>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cxnSp>
          <p:nvCxnSpPr>
            <p:cNvPr id="9" name="Connecteur en angle 7"/>
            <p:cNvCxnSpPr>
              <a:endCxn id="7"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0" name="Connecteur en angle 9"/>
            <p:cNvCxnSpPr>
              <a:endCxn id="7"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en angle 11"/>
            <p:cNvCxnSpPr>
              <a:stCxn id="6" idx="3"/>
              <a:endCxn id="7"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sp>
        <p:nvSpPr>
          <p:cNvPr id="12"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pic>
        <p:nvPicPr>
          <p:cNvPr id="13" name="Picture 2" descr="logo-amiens_charte"/>
          <p:cNvPicPr>
            <a:picLocks noChangeAspect="1" noChangeArrowheads="1"/>
          </p:cNvPicPr>
          <p:nvPr/>
        </p:nvPicPr>
        <p:blipFill>
          <a:blip r:embed="rId3" cstate="print"/>
          <a:srcRect/>
          <a:stretch>
            <a:fillRect/>
          </a:stretch>
        </p:blipFill>
        <p:spPr bwMode="auto">
          <a:xfrm>
            <a:off x="251520" y="5661248"/>
            <a:ext cx="914400" cy="9144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b="5602"/>
          <a:stretch>
            <a:fillRect/>
          </a:stretch>
        </p:blipFill>
        <p:spPr bwMode="auto">
          <a:xfrm>
            <a:off x="899592" y="1628800"/>
            <a:ext cx="7733647"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27"/>
          <p:cNvGrpSpPr/>
          <p:nvPr/>
        </p:nvGrpSpPr>
        <p:grpSpPr>
          <a:xfrm>
            <a:off x="251520" y="1772816"/>
            <a:ext cx="8645401" cy="3500135"/>
            <a:chOff x="301150" y="2809065"/>
            <a:chExt cx="8645401" cy="3500135"/>
          </a:xfrm>
        </p:grpSpPr>
        <p:sp>
          <p:nvSpPr>
            <p:cNvPr id="3" name="Rectangle à coins arrondis 2"/>
            <p:cNvSpPr/>
            <p:nvPr/>
          </p:nvSpPr>
          <p:spPr>
            <a:xfrm>
              <a:off x="1954656" y="2989940"/>
              <a:ext cx="5324631" cy="271211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4" name="Rectangle à coins arrondis 3"/>
            <p:cNvSpPr/>
            <p:nvPr/>
          </p:nvSpPr>
          <p:spPr>
            <a:xfrm>
              <a:off x="301150" y="3930319"/>
              <a:ext cx="1236563" cy="11979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chemeClr val="bg1"/>
                  </a:solidFill>
                </a:rPr>
                <a:t>Contexte extérieur à prendre en compte</a:t>
              </a:r>
              <a:endParaRPr lang="fr-FR" sz="1600" dirty="0">
                <a:solidFill>
                  <a:schemeClr val="bg1"/>
                </a:solidFill>
              </a:endParaRPr>
            </a:p>
          </p:txBody>
        </p:sp>
        <p:sp>
          <p:nvSpPr>
            <p:cNvPr id="5" name="Rectangle à coins arrondis 4"/>
            <p:cNvSpPr/>
            <p:nvPr/>
          </p:nvSpPr>
          <p:spPr>
            <a:xfrm>
              <a:off x="2153081" y="3519137"/>
              <a:ext cx="1103219" cy="19580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600" dirty="0" smtClean="0"/>
                <a:t>Phase d’</a:t>
              </a:r>
              <a:r>
                <a:rPr lang="fr-FR" sz="1600" dirty="0" err="1" smtClean="0"/>
                <a:t>appro-priation</a:t>
              </a:r>
              <a:endParaRPr lang="fr-FR" sz="1600" dirty="0"/>
            </a:p>
          </p:txBody>
        </p:sp>
        <p:sp>
          <p:nvSpPr>
            <p:cNvPr id="6" name="Rectangle à coins arrondis 5"/>
            <p:cNvSpPr/>
            <p:nvPr/>
          </p:nvSpPr>
          <p:spPr>
            <a:xfrm>
              <a:off x="3532582" y="4749509"/>
              <a:ext cx="1990569" cy="754099"/>
            </a:xfrm>
            <a:prstGeom prst="roundRect">
              <a:avLst/>
            </a:prstGeom>
            <a:ln>
              <a:prstDash val="sysDash"/>
            </a:ln>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Phase d’expérimentation *</a:t>
              </a:r>
              <a:endParaRPr lang="fr-FR" sz="1600" dirty="0"/>
            </a:p>
          </p:txBody>
        </p:sp>
        <p:sp>
          <p:nvSpPr>
            <p:cNvPr id="7" name="Rectangle à coins arrondis 6"/>
            <p:cNvSpPr/>
            <p:nvPr/>
          </p:nvSpPr>
          <p:spPr>
            <a:xfrm>
              <a:off x="3532582" y="3519137"/>
              <a:ext cx="1990569" cy="75409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Phase de recherche</a:t>
              </a:r>
              <a:endParaRPr lang="fr-FR" dirty="0"/>
            </a:p>
          </p:txBody>
        </p:sp>
        <p:cxnSp>
          <p:nvCxnSpPr>
            <p:cNvPr id="9" name="Connecteur droit avec flèche 8"/>
            <p:cNvCxnSpPr>
              <a:endCxn id="7" idx="1"/>
            </p:cNvCxnSpPr>
            <p:nvPr/>
          </p:nvCxnSpPr>
          <p:spPr>
            <a:xfrm>
              <a:off x="3256300" y="3896187"/>
              <a:ext cx="276282" cy="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4160646" y="4273236"/>
              <a:ext cx="0" cy="47627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flipV="1">
              <a:off x="5033706" y="4273236"/>
              <a:ext cx="0" cy="47627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3" name="Flèche vers la droite 23"/>
            <p:cNvSpPr/>
            <p:nvPr/>
          </p:nvSpPr>
          <p:spPr>
            <a:xfrm>
              <a:off x="1425525" y="4286466"/>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4" name="ZoneTexte 24"/>
            <p:cNvSpPr txBox="1"/>
            <p:nvPr/>
          </p:nvSpPr>
          <p:spPr>
            <a:xfrm>
              <a:off x="2153082" y="3042860"/>
              <a:ext cx="5126205"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i="1" dirty="0" smtClean="0"/>
                <a:t>DÉMARCHE D’INVESTIGATION</a:t>
              </a:r>
              <a:endParaRPr lang="fr-FR" b="1" i="1" dirty="0"/>
            </a:p>
          </p:txBody>
        </p:sp>
        <p:sp>
          <p:nvSpPr>
            <p:cNvPr id="17" name="Ellipse 16"/>
            <p:cNvSpPr/>
            <p:nvPr/>
          </p:nvSpPr>
          <p:spPr>
            <a:xfrm>
              <a:off x="345589" y="5235848"/>
              <a:ext cx="11557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100" b="1" dirty="0" smtClean="0">
                  <a:solidFill>
                    <a:schemeClr val="bg1"/>
                  </a:solidFill>
                </a:rPr>
                <a:t>Situation problème</a:t>
              </a:r>
              <a:endParaRPr lang="fr-FR" sz="1100" b="1" dirty="0">
                <a:solidFill>
                  <a:schemeClr val="bg1"/>
                </a:solidFill>
              </a:endParaRPr>
            </a:p>
          </p:txBody>
        </p:sp>
        <p:sp>
          <p:nvSpPr>
            <p:cNvPr id="18" name="Flèche vers la droite 30"/>
            <p:cNvSpPr/>
            <p:nvPr/>
          </p:nvSpPr>
          <p:spPr>
            <a:xfrm rot="20325218">
              <a:off x="1576323" y="5327909"/>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9" name="Ellipse 18"/>
            <p:cNvSpPr/>
            <p:nvPr/>
          </p:nvSpPr>
          <p:spPr>
            <a:xfrm>
              <a:off x="396389" y="2809065"/>
              <a:ext cx="10160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smtClean="0">
                  <a:solidFill>
                    <a:schemeClr val="bg1"/>
                  </a:solidFill>
                </a:rPr>
                <a:t>Equipe d’élèves</a:t>
              </a:r>
              <a:endParaRPr lang="fr-FR" sz="1200" b="1" dirty="0">
                <a:solidFill>
                  <a:schemeClr val="bg1"/>
                </a:solidFill>
              </a:endParaRPr>
            </a:p>
          </p:txBody>
        </p:sp>
        <p:sp>
          <p:nvSpPr>
            <p:cNvPr id="20" name="Flèche vers la droite 32"/>
            <p:cNvSpPr/>
            <p:nvPr/>
          </p:nvSpPr>
          <p:spPr>
            <a:xfrm rot="452134">
              <a:off x="1551978" y="3147092"/>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1" name="ZoneTexte 3"/>
            <p:cNvSpPr txBox="1"/>
            <p:nvPr/>
          </p:nvSpPr>
          <p:spPr>
            <a:xfrm>
              <a:off x="2355251" y="5724424"/>
              <a:ext cx="6591300" cy="584776"/>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i="1" dirty="0" smtClean="0"/>
                <a:t>* On se limite bien, en STI2D, à des études expérimentales limitées, ayant pour objectif de vérifier rapidement une hypothèse.</a:t>
              </a:r>
              <a:endParaRPr lang="fr-FR" sz="1600" i="1" dirty="0"/>
            </a:p>
          </p:txBody>
        </p:sp>
      </p:grpSp>
      <p:sp>
        <p:nvSpPr>
          <p:cNvPr id="22" name="Légende encadrée avec une bordure 2 21"/>
          <p:cNvSpPr/>
          <p:nvPr/>
        </p:nvSpPr>
        <p:spPr>
          <a:xfrm>
            <a:off x="4031432" y="476672"/>
            <a:ext cx="5112568" cy="1368152"/>
          </a:xfrm>
          <a:prstGeom prst="accentBorderCallout2">
            <a:avLst>
              <a:gd name="adj1" fmla="val 18750"/>
              <a:gd name="adj2" fmla="val -8333"/>
              <a:gd name="adj3" fmla="val 18750"/>
              <a:gd name="adj4" fmla="val -16667"/>
              <a:gd name="adj5" fmla="val 145370"/>
              <a:gd name="adj6" fmla="val -9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Elaboration de protocoles d’essai pour vérifier la distance mesurée par le système.</a:t>
            </a:r>
          </a:p>
          <a:p>
            <a:pPr algn="ctr"/>
            <a:r>
              <a:rPr lang="fr-FR" dirty="0" smtClean="0"/>
              <a:t>Aller retour dans la salle de classe, essais en séance d’EPS, influence des perturbations sur la mesure…</a:t>
            </a:r>
            <a:endParaRPr lang="fr-FR" dirty="0"/>
          </a:p>
        </p:txBody>
      </p:sp>
      <p:sp>
        <p:nvSpPr>
          <p:cNvPr id="23" name="Légende encadrée avec une bordure 2 22"/>
          <p:cNvSpPr/>
          <p:nvPr/>
        </p:nvSpPr>
        <p:spPr>
          <a:xfrm>
            <a:off x="3779912" y="5373216"/>
            <a:ext cx="4752528" cy="1152128"/>
          </a:xfrm>
          <a:prstGeom prst="accentBorderCallout2">
            <a:avLst>
              <a:gd name="adj1" fmla="val 18750"/>
              <a:gd name="adj2" fmla="val -8333"/>
              <a:gd name="adj3" fmla="val 18750"/>
              <a:gd name="adj4" fmla="val -16667"/>
              <a:gd name="adj5" fmla="val -82663"/>
              <a:gd name="adj6" fmla="val -5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Expérimentations et analyse des résultats d’expérimentation. Compléter le rapport d’essai(diapo fournie par le professeur en vue de la restitution)</a:t>
            </a:r>
            <a:endParaRPr lang="fr-FR" dirty="0"/>
          </a:p>
        </p:txBody>
      </p:sp>
      <p:sp>
        <p:nvSpPr>
          <p:cNvPr id="43" name="ZoneTexte 42"/>
          <p:cNvSpPr txBox="1"/>
          <p:nvPr/>
        </p:nvSpPr>
        <p:spPr>
          <a:xfrm>
            <a:off x="1589692" y="53730"/>
            <a:ext cx="2574807" cy="369332"/>
          </a:xfrm>
          <a:prstGeom prst="rect">
            <a:avLst/>
          </a:prstGeom>
          <a:noFill/>
        </p:spPr>
        <p:txBody>
          <a:bodyPr wrap="none" rtlCol="0">
            <a:spAutoFit/>
          </a:bodyPr>
          <a:lstStyle/>
          <a:p>
            <a:r>
              <a:rPr lang="fr-FR" dirty="0" smtClean="0"/>
              <a:t>Démarche d’investigation</a:t>
            </a:r>
            <a:endParaRPr lang="fr-FR" dirty="0"/>
          </a:p>
        </p:txBody>
      </p:sp>
      <p:grpSp>
        <p:nvGrpSpPr>
          <p:cNvPr id="44" name="Groupe 43"/>
          <p:cNvGrpSpPr/>
          <p:nvPr/>
        </p:nvGrpSpPr>
        <p:grpSpPr>
          <a:xfrm>
            <a:off x="299432" y="122796"/>
            <a:ext cx="1143000" cy="1143000"/>
            <a:chOff x="2736308" y="1341095"/>
            <a:chExt cx="1143000" cy="1143000"/>
          </a:xfrm>
          <a:scene3d>
            <a:camera prst="orthographicFront"/>
            <a:lightRig rig="threePt" dir="t">
              <a:rot lat="0" lon="0" rev="7500000"/>
            </a:lightRig>
          </a:scene3d>
        </p:grpSpPr>
        <p:sp>
          <p:nvSpPr>
            <p:cNvPr id="45" name="Ellipse 44"/>
            <p:cNvSpPr/>
            <p:nvPr/>
          </p:nvSpPr>
          <p:spPr>
            <a:xfrm>
              <a:off x="2736308" y="1341095"/>
              <a:ext cx="1143000" cy="1143000"/>
            </a:xfrm>
            <a:prstGeom prst="ellipse">
              <a:avLst/>
            </a:prstGeom>
            <a:solidFill>
              <a:schemeClr val="bg2">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46" name="Ellipse 4"/>
            <p:cNvSpPr/>
            <p:nvPr/>
          </p:nvSpPr>
          <p:spPr>
            <a:xfrm>
              <a:off x="2903697" y="1508483"/>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r-FR" sz="1400" kern="1200" dirty="0"/>
            </a:p>
          </p:txBody>
        </p:sp>
      </p:grpSp>
      <p:grpSp>
        <p:nvGrpSpPr>
          <p:cNvPr id="47" name="Grouper 21"/>
          <p:cNvGrpSpPr/>
          <p:nvPr/>
        </p:nvGrpSpPr>
        <p:grpSpPr>
          <a:xfrm>
            <a:off x="467544" y="260648"/>
            <a:ext cx="936104" cy="802599"/>
            <a:chOff x="457200" y="2628915"/>
            <a:chExt cx="3503309" cy="3003674"/>
          </a:xfrm>
        </p:grpSpPr>
        <p:sp>
          <p:nvSpPr>
            <p:cNvPr id="48" name="Rectangle à coins arrondis 47"/>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49" name="Rectangle à coins arrondis 48"/>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chemeClr val="tx1"/>
                </a:solidFill>
              </a:endParaRPr>
            </a:p>
          </p:txBody>
        </p:sp>
        <p:sp>
          <p:nvSpPr>
            <p:cNvPr id="50" name="Rectangle à coins arrondis 49"/>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51" name="Ellipse 50"/>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cxnSp>
          <p:nvCxnSpPr>
            <p:cNvPr id="52" name="Connecteur en angle 7"/>
            <p:cNvCxnSpPr>
              <a:endCxn id="50"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3" name="Connecteur en angle 52"/>
            <p:cNvCxnSpPr>
              <a:endCxn id="50"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4" name="Connecteur en angle 11"/>
            <p:cNvCxnSpPr>
              <a:stCxn id="49" idx="3"/>
              <a:endCxn id="50"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sp>
        <p:nvSpPr>
          <p:cNvPr id="55"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pic>
        <p:nvPicPr>
          <p:cNvPr id="33" name="Picture 2" descr="logo-amiens_charte"/>
          <p:cNvPicPr>
            <a:picLocks noChangeAspect="1" noChangeArrowheads="1"/>
          </p:cNvPicPr>
          <p:nvPr/>
        </p:nvPicPr>
        <p:blipFill>
          <a:blip r:embed="rId2"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27"/>
          <p:cNvGrpSpPr/>
          <p:nvPr/>
        </p:nvGrpSpPr>
        <p:grpSpPr>
          <a:xfrm>
            <a:off x="249300" y="1678933"/>
            <a:ext cx="6978137" cy="3442783"/>
            <a:chOff x="301150" y="2809065"/>
            <a:chExt cx="6978137" cy="3442783"/>
          </a:xfrm>
        </p:grpSpPr>
        <p:sp>
          <p:nvSpPr>
            <p:cNvPr id="4" name="Rectangle à coins arrondis 3"/>
            <p:cNvSpPr/>
            <p:nvPr/>
          </p:nvSpPr>
          <p:spPr>
            <a:xfrm>
              <a:off x="1954656" y="2989940"/>
              <a:ext cx="5324631" cy="271211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5" name="Rectangle à coins arrondis 4"/>
            <p:cNvSpPr/>
            <p:nvPr/>
          </p:nvSpPr>
          <p:spPr>
            <a:xfrm>
              <a:off x="301150" y="3930319"/>
              <a:ext cx="1236563" cy="11979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chemeClr val="bg1"/>
                  </a:solidFill>
                </a:rPr>
                <a:t>Contexte extérieur à prendre en compte</a:t>
              </a:r>
              <a:endParaRPr lang="fr-FR" sz="1600" dirty="0">
                <a:solidFill>
                  <a:schemeClr val="bg1"/>
                </a:solidFill>
              </a:endParaRPr>
            </a:p>
          </p:txBody>
        </p:sp>
        <p:sp>
          <p:nvSpPr>
            <p:cNvPr id="6" name="Rectangle à coins arrondis 5"/>
            <p:cNvSpPr/>
            <p:nvPr/>
          </p:nvSpPr>
          <p:spPr>
            <a:xfrm>
              <a:off x="2153081" y="3519137"/>
              <a:ext cx="1103219" cy="19580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600" dirty="0" smtClean="0"/>
                <a:t>Phase d’</a:t>
              </a:r>
              <a:r>
                <a:rPr lang="fr-FR" sz="1600" dirty="0" err="1" smtClean="0"/>
                <a:t>appro-priation</a:t>
              </a:r>
              <a:endParaRPr lang="fr-FR" sz="1600" dirty="0"/>
            </a:p>
          </p:txBody>
        </p:sp>
        <p:sp>
          <p:nvSpPr>
            <p:cNvPr id="7" name="Rectangle à coins arrondis 6"/>
            <p:cNvSpPr/>
            <p:nvPr/>
          </p:nvSpPr>
          <p:spPr>
            <a:xfrm>
              <a:off x="3532582" y="4749509"/>
              <a:ext cx="1990569" cy="754099"/>
            </a:xfrm>
            <a:prstGeom prst="roundRect">
              <a:avLst/>
            </a:prstGeom>
            <a:ln>
              <a:prstDash val="sysDash"/>
            </a:ln>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Phase d’expérimentation *</a:t>
              </a:r>
              <a:endParaRPr lang="fr-FR" sz="1600" dirty="0"/>
            </a:p>
          </p:txBody>
        </p:sp>
        <p:sp>
          <p:nvSpPr>
            <p:cNvPr id="8" name="Rectangle à coins arrondis 7"/>
            <p:cNvSpPr/>
            <p:nvPr/>
          </p:nvSpPr>
          <p:spPr>
            <a:xfrm>
              <a:off x="3532582" y="3519137"/>
              <a:ext cx="1990569" cy="75409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Phase de recherche</a:t>
              </a:r>
              <a:endParaRPr lang="fr-FR" dirty="0"/>
            </a:p>
          </p:txBody>
        </p:sp>
        <p:sp>
          <p:nvSpPr>
            <p:cNvPr id="9" name="Rectangle à coins arrondis 8"/>
            <p:cNvSpPr/>
            <p:nvPr/>
          </p:nvSpPr>
          <p:spPr>
            <a:xfrm>
              <a:off x="5847520" y="3545597"/>
              <a:ext cx="1283136" cy="195801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rgbClr val="000000"/>
                  </a:solidFill>
                </a:rPr>
                <a:t>Phase de restitution</a:t>
              </a:r>
              <a:endParaRPr lang="fr-FR" sz="1600" dirty="0">
                <a:solidFill>
                  <a:srgbClr val="000000"/>
                </a:solidFill>
              </a:endParaRPr>
            </a:p>
          </p:txBody>
        </p:sp>
        <p:cxnSp>
          <p:nvCxnSpPr>
            <p:cNvPr id="10" name="Connecteur droit avec flèche 9"/>
            <p:cNvCxnSpPr>
              <a:endCxn id="8" idx="1"/>
            </p:cNvCxnSpPr>
            <p:nvPr/>
          </p:nvCxnSpPr>
          <p:spPr>
            <a:xfrm>
              <a:off x="3256300" y="3896187"/>
              <a:ext cx="276282" cy="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a:off x="4160646" y="4273236"/>
              <a:ext cx="0" cy="47627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2" name="Connecteur droit avec flèche 11"/>
            <p:cNvCxnSpPr/>
            <p:nvPr/>
          </p:nvCxnSpPr>
          <p:spPr>
            <a:xfrm flipV="1">
              <a:off x="5033706" y="4273236"/>
              <a:ext cx="0" cy="47627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3" name="Connecteur droit avec flèche 12"/>
            <p:cNvCxnSpPr>
              <a:stCxn id="8" idx="3"/>
            </p:cNvCxnSpPr>
            <p:nvPr/>
          </p:nvCxnSpPr>
          <p:spPr>
            <a:xfrm>
              <a:off x="5523151" y="3896187"/>
              <a:ext cx="324369" cy="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4" name="Flèche vers la droite 23"/>
            <p:cNvSpPr/>
            <p:nvPr/>
          </p:nvSpPr>
          <p:spPr>
            <a:xfrm>
              <a:off x="1425525" y="4286466"/>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5" name="ZoneTexte 24"/>
            <p:cNvSpPr txBox="1"/>
            <p:nvPr/>
          </p:nvSpPr>
          <p:spPr>
            <a:xfrm>
              <a:off x="2153082" y="3042860"/>
              <a:ext cx="5126205"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i="1" dirty="0" smtClean="0"/>
                <a:t>DÉMARCHE D’INVESTIGATION</a:t>
              </a:r>
              <a:endParaRPr lang="fr-FR" b="1" i="1" dirty="0"/>
            </a:p>
          </p:txBody>
        </p:sp>
        <p:sp>
          <p:nvSpPr>
            <p:cNvPr id="18" name="Ellipse 17"/>
            <p:cNvSpPr/>
            <p:nvPr/>
          </p:nvSpPr>
          <p:spPr>
            <a:xfrm>
              <a:off x="345589" y="5235848"/>
              <a:ext cx="11557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100" b="1" dirty="0" smtClean="0">
                  <a:solidFill>
                    <a:schemeClr val="bg1"/>
                  </a:solidFill>
                </a:rPr>
                <a:t>Situation problème</a:t>
              </a:r>
              <a:endParaRPr lang="fr-FR" sz="1100" b="1" dirty="0">
                <a:solidFill>
                  <a:schemeClr val="bg1"/>
                </a:solidFill>
              </a:endParaRPr>
            </a:p>
          </p:txBody>
        </p:sp>
        <p:sp>
          <p:nvSpPr>
            <p:cNvPr id="19" name="Flèche vers la droite 30"/>
            <p:cNvSpPr/>
            <p:nvPr/>
          </p:nvSpPr>
          <p:spPr>
            <a:xfrm rot="20325218">
              <a:off x="1576323" y="5327909"/>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0" name="Ellipse 19"/>
            <p:cNvSpPr/>
            <p:nvPr/>
          </p:nvSpPr>
          <p:spPr>
            <a:xfrm>
              <a:off x="396389" y="2809065"/>
              <a:ext cx="10160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smtClean="0">
                  <a:solidFill>
                    <a:schemeClr val="bg1"/>
                  </a:solidFill>
                </a:rPr>
                <a:t>Equipe d’élèves</a:t>
              </a:r>
              <a:endParaRPr lang="fr-FR" sz="1200" b="1" dirty="0">
                <a:solidFill>
                  <a:schemeClr val="bg1"/>
                </a:solidFill>
              </a:endParaRPr>
            </a:p>
          </p:txBody>
        </p:sp>
        <p:sp>
          <p:nvSpPr>
            <p:cNvPr id="21" name="Flèche vers la droite 32"/>
            <p:cNvSpPr/>
            <p:nvPr/>
          </p:nvSpPr>
          <p:spPr>
            <a:xfrm rot="452134">
              <a:off x="1551978" y="3147092"/>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pic>
        <p:nvPicPr>
          <p:cNvPr id="23" name="Image 22" descr="sti2dlogo.jpg"/>
          <p:cNvPicPr/>
          <p:nvPr/>
        </p:nvPicPr>
        <p:blipFill>
          <a:blip r:embed="rId3" cstate="print"/>
          <a:stretch>
            <a:fillRect/>
          </a:stretch>
        </p:blipFill>
        <p:spPr>
          <a:xfrm>
            <a:off x="6372200" y="5805264"/>
            <a:ext cx="2483768" cy="836712"/>
          </a:xfrm>
          <a:prstGeom prst="rect">
            <a:avLst/>
          </a:prstGeom>
        </p:spPr>
      </p:pic>
      <p:sp>
        <p:nvSpPr>
          <p:cNvPr id="24" name="Légende encadrée avec une bordure 2 23"/>
          <p:cNvSpPr/>
          <p:nvPr/>
        </p:nvSpPr>
        <p:spPr>
          <a:xfrm flipH="1">
            <a:off x="1979712" y="5229200"/>
            <a:ext cx="4248472" cy="1440160"/>
          </a:xfrm>
          <a:prstGeom prst="accentBorderCallout2">
            <a:avLst>
              <a:gd name="adj1" fmla="val 18750"/>
              <a:gd name="adj2" fmla="val -8333"/>
              <a:gd name="adj3" fmla="val 18750"/>
              <a:gd name="adj4" fmla="val -16667"/>
              <a:gd name="adj5" fmla="val -58351"/>
              <a:gd name="adj6" fmla="val -12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Restitution des groupes d’élèves devant la classe sur la base des diaporamas fournis par l’enseignant en début de formation et construits pas le groupe en fin de formation.</a:t>
            </a:r>
            <a:endParaRPr lang="fr-FR" dirty="0"/>
          </a:p>
        </p:txBody>
      </p:sp>
      <p:sp>
        <p:nvSpPr>
          <p:cNvPr id="44" name="ZoneTexte 43"/>
          <p:cNvSpPr txBox="1"/>
          <p:nvPr/>
        </p:nvSpPr>
        <p:spPr>
          <a:xfrm>
            <a:off x="1589692" y="53730"/>
            <a:ext cx="2574807" cy="369332"/>
          </a:xfrm>
          <a:prstGeom prst="rect">
            <a:avLst/>
          </a:prstGeom>
          <a:noFill/>
        </p:spPr>
        <p:txBody>
          <a:bodyPr wrap="none" rtlCol="0">
            <a:spAutoFit/>
          </a:bodyPr>
          <a:lstStyle/>
          <a:p>
            <a:r>
              <a:rPr lang="fr-FR" dirty="0" smtClean="0"/>
              <a:t>Démarche d’investigation</a:t>
            </a:r>
            <a:endParaRPr lang="fr-FR" dirty="0"/>
          </a:p>
        </p:txBody>
      </p:sp>
      <p:grpSp>
        <p:nvGrpSpPr>
          <p:cNvPr id="45" name="Groupe 44"/>
          <p:cNvGrpSpPr/>
          <p:nvPr/>
        </p:nvGrpSpPr>
        <p:grpSpPr>
          <a:xfrm>
            <a:off x="299432" y="122796"/>
            <a:ext cx="1143000" cy="1143000"/>
            <a:chOff x="2736308" y="1341095"/>
            <a:chExt cx="1143000" cy="1143000"/>
          </a:xfrm>
          <a:scene3d>
            <a:camera prst="orthographicFront"/>
            <a:lightRig rig="threePt" dir="t">
              <a:rot lat="0" lon="0" rev="7500000"/>
            </a:lightRig>
          </a:scene3d>
        </p:grpSpPr>
        <p:sp>
          <p:nvSpPr>
            <p:cNvPr id="46" name="Ellipse 45"/>
            <p:cNvSpPr/>
            <p:nvPr/>
          </p:nvSpPr>
          <p:spPr>
            <a:xfrm>
              <a:off x="2736308" y="1341095"/>
              <a:ext cx="1143000" cy="1143000"/>
            </a:xfrm>
            <a:prstGeom prst="ellipse">
              <a:avLst/>
            </a:prstGeom>
            <a:solidFill>
              <a:schemeClr val="bg2">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47" name="Ellipse 4"/>
            <p:cNvSpPr/>
            <p:nvPr/>
          </p:nvSpPr>
          <p:spPr>
            <a:xfrm>
              <a:off x="2903697" y="1508483"/>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r-FR" sz="1400" kern="1200" dirty="0"/>
            </a:p>
          </p:txBody>
        </p:sp>
      </p:grpSp>
      <p:grpSp>
        <p:nvGrpSpPr>
          <p:cNvPr id="48" name="Grouper 21"/>
          <p:cNvGrpSpPr/>
          <p:nvPr/>
        </p:nvGrpSpPr>
        <p:grpSpPr>
          <a:xfrm>
            <a:off x="467544" y="260648"/>
            <a:ext cx="936104" cy="802599"/>
            <a:chOff x="457200" y="2628915"/>
            <a:chExt cx="3503309" cy="3003674"/>
          </a:xfrm>
        </p:grpSpPr>
        <p:sp>
          <p:nvSpPr>
            <p:cNvPr id="49" name="Rectangle à coins arrondis 48"/>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50" name="Rectangle à coins arrondis 49"/>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chemeClr val="tx1"/>
                </a:solidFill>
              </a:endParaRPr>
            </a:p>
          </p:txBody>
        </p:sp>
        <p:sp>
          <p:nvSpPr>
            <p:cNvPr id="51" name="Rectangle à coins arrondis 50"/>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52" name="Ellipse 51"/>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cxnSp>
          <p:nvCxnSpPr>
            <p:cNvPr id="53" name="Connecteur en angle 7"/>
            <p:cNvCxnSpPr>
              <a:endCxn id="51"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4" name="Connecteur en angle 53"/>
            <p:cNvCxnSpPr>
              <a:endCxn id="51"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5" name="Connecteur en angle 11"/>
            <p:cNvCxnSpPr>
              <a:stCxn id="50" idx="3"/>
              <a:endCxn id="51"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sp>
        <p:nvSpPr>
          <p:cNvPr id="56"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pic>
        <p:nvPicPr>
          <p:cNvPr id="36" name="Picture 2" descr="logo-amiens_charte"/>
          <p:cNvPicPr>
            <a:picLocks noChangeAspect="1" noChangeArrowheads="1"/>
          </p:cNvPicPr>
          <p:nvPr/>
        </p:nvPicPr>
        <p:blipFill>
          <a:blip r:embed="rId4"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ti2dlogo.jpg"/>
          <p:cNvPicPr/>
          <p:nvPr/>
        </p:nvPicPr>
        <p:blipFill>
          <a:blip r:embed="rId2" cstate="print"/>
          <a:stretch>
            <a:fillRect/>
          </a:stretch>
        </p:blipFill>
        <p:spPr>
          <a:xfrm>
            <a:off x="6372200" y="5805264"/>
            <a:ext cx="2483768" cy="836712"/>
          </a:xfrm>
          <a:prstGeom prst="rect">
            <a:avLst/>
          </a:prstGeom>
        </p:spPr>
      </p:pic>
      <p:sp>
        <p:nvSpPr>
          <p:cNvPr id="3" name="ZoneTexte 2"/>
          <p:cNvSpPr txBox="1"/>
          <p:nvPr/>
        </p:nvSpPr>
        <p:spPr>
          <a:xfrm>
            <a:off x="1589692" y="53730"/>
            <a:ext cx="2574807" cy="369332"/>
          </a:xfrm>
          <a:prstGeom prst="rect">
            <a:avLst/>
          </a:prstGeom>
          <a:noFill/>
        </p:spPr>
        <p:txBody>
          <a:bodyPr wrap="none" rtlCol="0">
            <a:spAutoFit/>
          </a:bodyPr>
          <a:lstStyle/>
          <a:p>
            <a:r>
              <a:rPr lang="fr-FR" dirty="0" smtClean="0"/>
              <a:t>Démarche d’investigation</a:t>
            </a:r>
            <a:endParaRPr lang="fr-FR" dirty="0"/>
          </a:p>
        </p:txBody>
      </p:sp>
      <p:grpSp>
        <p:nvGrpSpPr>
          <p:cNvPr id="4" name="Grouper 21"/>
          <p:cNvGrpSpPr/>
          <p:nvPr/>
        </p:nvGrpSpPr>
        <p:grpSpPr>
          <a:xfrm>
            <a:off x="467544" y="260648"/>
            <a:ext cx="936104" cy="802599"/>
            <a:chOff x="457200" y="2628915"/>
            <a:chExt cx="3503309" cy="3003674"/>
          </a:xfrm>
        </p:grpSpPr>
        <p:sp>
          <p:nvSpPr>
            <p:cNvPr id="5" name="Rectangle à coins arrondis 4"/>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6" name="Rectangle à coins arrondis 5"/>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chemeClr val="tx1"/>
                </a:solidFill>
              </a:endParaRPr>
            </a:p>
          </p:txBody>
        </p:sp>
        <p:sp>
          <p:nvSpPr>
            <p:cNvPr id="7" name="Rectangle à coins arrondis 6"/>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8" name="Ellipse 7"/>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cxnSp>
          <p:nvCxnSpPr>
            <p:cNvPr id="9" name="Connecteur en angle 7"/>
            <p:cNvCxnSpPr>
              <a:endCxn id="7"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0" name="Connecteur en angle 9"/>
            <p:cNvCxnSpPr>
              <a:endCxn id="7"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en angle 11"/>
            <p:cNvCxnSpPr>
              <a:stCxn id="6" idx="3"/>
              <a:endCxn id="7"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sp>
        <p:nvSpPr>
          <p:cNvPr id="12"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pic>
        <p:nvPicPr>
          <p:cNvPr id="13" name="Picture 2" descr="logo-amiens_charte"/>
          <p:cNvPicPr>
            <a:picLocks noChangeAspect="1" noChangeArrowheads="1"/>
          </p:cNvPicPr>
          <p:nvPr/>
        </p:nvPicPr>
        <p:blipFill>
          <a:blip r:embed="rId3" cstate="print"/>
          <a:srcRect/>
          <a:stretch>
            <a:fillRect/>
          </a:stretch>
        </p:blipFill>
        <p:spPr bwMode="auto">
          <a:xfrm>
            <a:off x="251520" y="5661248"/>
            <a:ext cx="914400" cy="9144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b="39344"/>
          <a:stretch>
            <a:fillRect/>
          </a:stretch>
        </p:blipFill>
        <p:spPr bwMode="auto">
          <a:xfrm>
            <a:off x="141158" y="1916832"/>
            <a:ext cx="8892480" cy="30325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llipse 58"/>
          <p:cNvSpPr/>
          <p:nvPr/>
        </p:nvSpPr>
        <p:spPr>
          <a:xfrm>
            <a:off x="19050" y="5396458"/>
            <a:ext cx="2483768" cy="13511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dirty="0">
              <a:solidFill>
                <a:srgbClr val="000000"/>
              </a:solidFill>
            </a:endParaRPr>
          </a:p>
        </p:txBody>
      </p:sp>
      <p:grpSp>
        <p:nvGrpSpPr>
          <p:cNvPr id="2" name="Grouper 27"/>
          <p:cNvGrpSpPr/>
          <p:nvPr/>
        </p:nvGrpSpPr>
        <p:grpSpPr>
          <a:xfrm>
            <a:off x="249300" y="1678933"/>
            <a:ext cx="8645401" cy="3442783"/>
            <a:chOff x="301150" y="2809065"/>
            <a:chExt cx="8645401" cy="3442783"/>
          </a:xfrm>
        </p:grpSpPr>
        <p:sp>
          <p:nvSpPr>
            <p:cNvPr id="4" name="Rectangle à coins arrondis 3"/>
            <p:cNvSpPr/>
            <p:nvPr/>
          </p:nvSpPr>
          <p:spPr>
            <a:xfrm>
              <a:off x="1954656" y="2989940"/>
              <a:ext cx="5324631" cy="271211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5" name="Rectangle à coins arrondis 4"/>
            <p:cNvSpPr/>
            <p:nvPr/>
          </p:nvSpPr>
          <p:spPr>
            <a:xfrm>
              <a:off x="301150" y="3930319"/>
              <a:ext cx="1236563" cy="11979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chemeClr val="bg1"/>
                  </a:solidFill>
                </a:rPr>
                <a:t>Contexte extérieur à prendre en compte</a:t>
              </a:r>
              <a:endParaRPr lang="fr-FR" sz="1600" dirty="0">
                <a:solidFill>
                  <a:schemeClr val="bg1"/>
                </a:solidFill>
              </a:endParaRPr>
            </a:p>
          </p:txBody>
        </p:sp>
        <p:sp>
          <p:nvSpPr>
            <p:cNvPr id="6" name="Rectangle à coins arrondis 5"/>
            <p:cNvSpPr/>
            <p:nvPr/>
          </p:nvSpPr>
          <p:spPr>
            <a:xfrm>
              <a:off x="2153081" y="3519137"/>
              <a:ext cx="1103219" cy="19580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600" dirty="0" smtClean="0"/>
                <a:t>Phase d’</a:t>
              </a:r>
              <a:r>
                <a:rPr lang="fr-FR" sz="1600" dirty="0" err="1" smtClean="0"/>
                <a:t>appro-priation</a:t>
              </a:r>
              <a:endParaRPr lang="fr-FR" sz="1600" dirty="0"/>
            </a:p>
          </p:txBody>
        </p:sp>
        <p:sp>
          <p:nvSpPr>
            <p:cNvPr id="7" name="Rectangle à coins arrondis 6"/>
            <p:cNvSpPr/>
            <p:nvPr/>
          </p:nvSpPr>
          <p:spPr>
            <a:xfrm>
              <a:off x="3532582" y="4749509"/>
              <a:ext cx="1990569" cy="754099"/>
            </a:xfrm>
            <a:prstGeom prst="roundRect">
              <a:avLst/>
            </a:prstGeom>
            <a:ln>
              <a:prstDash val="sysDash"/>
            </a:ln>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Phase d’expérimentation *</a:t>
              </a:r>
              <a:endParaRPr lang="fr-FR" sz="1600" dirty="0"/>
            </a:p>
          </p:txBody>
        </p:sp>
        <p:sp>
          <p:nvSpPr>
            <p:cNvPr id="8" name="Rectangle à coins arrondis 7"/>
            <p:cNvSpPr/>
            <p:nvPr/>
          </p:nvSpPr>
          <p:spPr>
            <a:xfrm>
              <a:off x="3532582" y="3519137"/>
              <a:ext cx="1990569" cy="75409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Phase de recherche</a:t>
              </a:r>
              <a:endParaRPr lang="fr-FR" dirty="0"/>
            </a:p>
          </p:txBody>
        </p:sp>
        <p:sp>
          <p:nvSpPr>
            <p:cNvPr id="9" name="Rectangle à coins arrondis 8"/>
            <p:cNvSpPr/>
            <p:nvPr/>
          </p:nvSpPr>
          <p:spPr>
            <a:xfrm>
              <a:off x="5847520" y="3545597"/>
              <a:ext cx="1283136" cy="195801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rgbClr val="000000"/>
                  </a:solidFill>
                </a:rPr>
                <a:t>Phase de restitution</a:t>
              </a:r>
              <a:endParaRPr lang="fr-FR" sz="1600" dirty="0">
                <a:solidFill>
                  <a:srgbClr val="000000"/>
                </a:solidFill>
              </a:endParaRPr>
            </a:p>
          </p:txBody>
        </p:sp>
        <p:cxnSp>
          <p:nvCxnSpPr>
            <p:cNvPr id="10" name="Connecteur droit avec flèche 9"/>
            <p:cNvCxnSpPr>
              <a:endCxn id="8" idx="1"/>
            </p:cNvCxnSpPr>
            <p:nvPr/>
          </p:nvCxnSpPr>
          <p:spPr>
            <a:xfrm>
              <a:off x="3256300" y="3896187"/>
              <a:ext cx="276282" cy="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a:off x="4160646" y="4273236"/>
              <a:ext cx="0" cy="47627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2" name="Connecteur droit avec flèche 11"/>
            <p:cNvCxnSpPr/>
            <p:nvPr/>
          </p:nvCxnSpPr>
          <p:spPr>
            <a:xfrm flipV="1">
              <a:off x="5033706" y="4273236"/>
              <a:ext cx="0" cy="47627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3" name="Connecteur droit avec flèche 12"/>
            <p:cNvCxnSpPr>
              <a:stCxn id="8" idx="3"/>
            </p:cNvCxnSpPr>
            <p:nvPr/>
          </p:nvCxnSpPr>
          <p:spPr>
            <a:xfrm>
              <a:off x="5523151" y="3896187"/>
              <a:ext cx="324369" cy="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4" name="Flèche vers la droite 23"/>
            <p:cNvSpPr/>
            <p:nvPr/>
          </p:nvSpPr>
          <p:spPr>
            <a:xfrm>
              <a:off x="1425525" y="4286466"/>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5" name="ZoneTexte 24"/>
            <p:cNvSpPr txBox="1"/>
            <p:nvPr/>
          </p:nvSpPr>
          <p:spPr>
            <a:xfrm>
              <a:off x="2153082" y="3042860"/>
              <a:ext cx="5126205"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i="1" dirty="0" smtClean="0"/>
                <a:t>DÉMARCHE D’INVESTIGATION</a:t>
              </a:r>
              <a:endParaRPr lang="fr-FR" b="1" i="1" dirty="0"/>
            </a:p>
          </p:txBody>
        </p:sp>
        <p:sp>
          <p:nvSpPr>
            <p:cNvPr id="16" name="Flèche vers la droite 25"/>
            <p:cNvSpPr/>
            <p:nvPr/>
          </p:nvSpPr>
          <p:spPr>
            <a:xfrm>
              <a:off x="7444909" y="4108119"/>
              <a:ext cx="1070937" cy="47627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7" name="ZoneTexte 26"/>
            <p:cNvSpPr txBox="1"/>
            <p:nvPr/>
          </p:nvSpPr>
          <p:spPr>
            <a:xfrm>
              <a:off x="7384002" y="4573146"/>
              <a:ext cx="1562549" cy="83099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smtClean="0"/>
                <a:t>Structuration des connaissances</a:t>
              </a:r>
              <a:endParaRPr lang="fr-FR" sz="1600" dirty="0"/>
            </a:p>
          </p:txBody>
        </p:sp>
        <p:sp>
          <p:nvSpPr>
            <p:cNvPr id="18" name="Ellipse 17"/>
            <p:cNvSpPr/>
            <p:nvPr/>
          </p:nvSpPr>
          <p:spPr>
            <a:xfrm>
              <a:off x="345589" y="5235848"/>
              <a:ext cx="11557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100" b="1" dirty="0" smtClean="0">
                  <a:solidFill>
                    <a:schemeClr val="bg1"/>
                  </a:solidFill>
                </a:rPr>
                <a:t>Situation problème</a:t>
              </a:r>
              <a:endParaRPr lang="fr-FR" sz="1100" b="1" dirty="0">
                <a:solidFill>
                  <a:schemeClr val="bg1"/>
                </a:solidFill>
              </a:endParaRPr>
            </a:p>
          </p:txBody>
        </p:sp>
        <p:sp>
          <p:nvSpPr>
            <p:cNvPr id="19" name="Flèche vers la droite 30"/>
            <p:cNvSpPr/>
            <p:nvPr/>
          </p:nvSpPr>
          <p:spPr>
            <a:xfrm rot="20325218">
              <a:off x="1576323" y="5327909"/>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0" name="Ellipse 19"/>
            <p:cNvSpPr/>
            <p:nvPr/>
          </p:nvSpPr>
          <p:spPr>
            <a:xfrm>
              <a:off x="396389" y="2809065"/>
              <a:ext cx="10160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smtClean="0">
                  <a:solidFill>
                    <a:schemeClr val="bg1"/>
                  </a:solidFill>
                </a:rPr>
                <a:t>Equipe d’élèves</a:t>
              </a:r>
              <a:endParaRPr lang="fr-FR" sz="1200" b="1" dirty="0">
                <a:solidFill>
                  <a:schemeClr val="bg1"/>
                </a:solidFill>
              </a:endParaRPr>
            </a:p>
          </p:txBody>
        </p:sp>
        <p:sp>
          <p:nvSpPr>
            <p:cNvPr id="21" name="Flèche vers la droite 32"/>
            <p:cNvSpPr/>
            <p:nvPr/>
          </p:nvSpPr>
          <p:spPr>
            <a:xfrm rot="452134">
              <a:off x="1551978" y="3147092"/>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pic>
        <p:nvPicPr>
          <p:cNvPr id="23" name="Image 22" descr="sti2dlogo.jpg"/>
          <p:cNvPicPr/>
          <p:nvPr/>
        </p:nvPicPr>
        <p:blipFill>
          <a:blip r:embed="rId3" cstate="print"/>
          <a:stretch>
            <a:fillRect/>
          </a:stretch>
        </p:blipFill>
        <p:spPr>
          <a:xfrm>
            <a:off x="6372200" y="5805264"/>
            <a:ext cx="2483768" cy="836712"/>
          </a:xfrm>
          <a:prstGeom prst="rect">
            <a:avLst/>
          </a:prstGeom>
        </p:spPr>
      </p:pic>
      <p:sp>
        <p:nvSpPr>
          <p:cNvPr id="24" name="Légende encadrée avec une bordure 2 23"/>
          <p:cNvSpPr/>
          <p:nvPr/>
        </p:nvSpPr>
        <p:spPr>
          <a:xfrm flipH="1">
            <a:off x="2411760" y="4869160"/>
            <a:ext cx="4248472" cy="1656184"/>
          </a:xfrm>
          <a:prstGeom prst="accentBorderCallout2">
            <a:avLst>
              <a:gd name="adj1" fmla="val 18750"/>
              <a:gd name="adj2" fmla="val -8333"/>
              <a:gd name="adj3" fmla="val 18750"/>
              <a:gd name="adj4" fmla="val -16667"/>
              <a:gd name="adj5" fmla="val -36447"/>
              <a:gd name="adj6" fmla="val -29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Les expérimentations ont  montré une différence dans les résultats donnés. La phase de structuration des connaissances peut introduire la notion de chaine d’information pour préparer la séquence suivante.</a:t>
            </a:r>
            <a:endParaRPr lang="fr-FR" dirty="0"/>
          </a:p>
        </p:txBody>
      </p:sp>
      <p:pic>
        <p:nvPicPr>
          <p:cNvPr id="34" name="Objet 1"/>
          <p:cNvPicPr/>
          <p:nvPr/>
        </p:nvPicPr>
        <p:blipFill>
          <a:blip r:embed="rId4" cstate="print"/>
          <a:srcRect l="-1163" t="-885" r="-1189" b="-1006"/>
          <a:stretch>
            <a:fillRect/>
          </a:stretch>
        </p:blipFill>
        <p:spPr bwMode="auto">
          <a:xfrm>
            <a:off x="251520" y="5805264"/>
            <a:ext cx="2175768" cy="742733"/>
          </a:xfrm>
          <a:prstGeom prst="rect">
            <a:avLst/>
          </a:prstGeom>
          <a:noFill/>
          <a:ln w="9525">
            <a:noFill/>
            <a:miter lim="800000"/>
            <a:headEnd/>
            <a:tailEnd/>
          </a:ln>
        </p:spPr>
      </p:pic>
      <p:sp>
        <p:nvSpPr>
          <p:cNvPr id="46" name="ZoneTexte 45"/>
          <p:cNvSpPr txBox="1"/>
          <p:nvPr/>
        </p:nvSpPr>
        <p:spPr>
          <a:xfrm>
            <a:off x="1589692" y="53730"/>
            <a:ext cx="2574807" cy="369332"/>
          </a:xfrm>
          <a:prstGeom prst="rect">
            <a:avLst/>
          </a:prstGeom>
          <a:noFill/>
        </p:spPr>
        <p:txBody>
          <a:bodyPr wrap="none" rtlCol="0">
            <a:spAutoFit/>
          </a:bodyPr>
          <a:lstStyle/>
          <a:p>
            <a:r>
              <a:rPr lang="fr-FR" dirty="0" smtClean="0"/>
              <a:t>Démarche d’investigation</a:t>
            </a:r>
            <a:endParaRPr lang="fr-FR" dirty="0"/>
          </a:p>
        </p:txBody>
      </p:sp>
      <p:grpSp>
        <p:nvGrpSpPr>
          <p:cNvPr id="47" name="Groupe 46"/>
          <p:cNvGrpSpPr/>
          <p:nvPr/>
        </p:nvGrpSpPr>
        <p:grpSpPr>
          <a:xfrm>
            <a:off x="299432" y="122796"/>
            <a:ext cx="1143000" cy="1143000"/>
            <a:chOff x="2736308" y="1341095"/>
            <a:chExt cx="1143000" cy="1143000"/>
          </a:xfrm>
          <a:scene3d>
            <a:camera prst="orthographicFront"/>
            <a:lightRig rig="threePt" dir="t">
              <a:rot lat="0" lon="0" rev="7500000"/>
            </a:lightRig>
          </a:scene3d>
        </p:grpSpPr>
        <p:sp>
          <p:nvSpPr>
            <p:cNvPr id="48" name="Ellipse 47"/>
            <p:cNvSpPr/>
            <p:nvPr/>
          </p:nvSpPr>
          <p:spPr>
            <a:xfrm>
              <a:off x="2736308" y="1341095"/>
              <a:ext cx="1143000" cy="1143000"/>
            </a:xfrm>
            <a:prstGeom prst="ellipse">
              <a:avLst/>
            </a:prstGeom>
            <a:solidFill>
              <a:schemeClr val="bg2">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49" name="Ellipse 4"/>
            <p:cNvSpPr/>
            <p:nvPr/>
          </p:nvSpPr>
          <p:spPr>
            <a:xfrm>
              <a:off x="2903697" y="1508483"/>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r-FR" sz="1400" kern="1200" dirty="0"/>
            </a:p>
          </p:txBody>
        </p:sp>
      </p:grpSp>
      <p:grpSp>
        <p:nvGrpSpPr>
          <p:cNvPr id="50" name="Grouper 21"/>
          <p:cNvGrpSpPr/>
          <p:nvPr/>
        </p:nvGrpSpPr>
        <p:grpSpPr>
          <a:xfrm>
            <a:off x="467544" y="260648"/>
            <a:ext cx="936104" cy="802599"/>
            <a:chOff x="457200" y="2628915"/>
            <a:chExt cx="3503309" cy="3003674"/>
          </a:xfrm>
        </p:grpSpPr>
        <p:sp>
          <p:nvSpPr>
            <p:cNvPr id="51" name="Rectangle à coins arrondis 50"/>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52" name="Rectangle à coins arrondis 51"/>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chemeClr val="tx1"/>
                </a:solidFill>
              </a:endParaRPr>
            </a:p>
          </p:txBody>
        </p:sp>
        <p:sp>
          <p:nvSpPr>
            <p:cNvPr id="53" name="Rectangle à coins arrondis 52"/>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54" name="Ellipse 53"/>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cxnSp>
          <p:nvCxnSpPr>
            <p:cNvPr id="55" name="Connecteur en angle 7"/>
            <p:cNvCxnSpPr>
              <a:endCxn id="53"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6" name="Connecteur en angle 55"/>
            <p:cNvCxnSpPr>
              <a:endCxn id="53"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7" name="Connecteur en angle 11"/>
            <p:cNvCxnSpPr>
              <a:stCxn id="52" idx="3"/>
              <a:endCxn id="53"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sp>
        <p:nvSpPr>
          <p:cNvPr id="58"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llipse 39"/>
          <p:cNvSpPr/>
          <p:nvPr/>
        </p:nvSpPr>
        <p:spPr>
          <a:xfrm rot="670496">
            <a:off x="6760172" y="367231"/>
            <a:ext cx="2434197" cy="5106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7202745" y="3991420"/>
            <a:ext cx="1755609" cy="954107"/>
          </a:xfrm>
          <a:prstGeom prst="rect">
            <a:avLst/>
          </a:prstGeom>
          <a:noFill/>
        </p:spPr>
        <p:txBody>
          <a:bodyPr wrap="none" rtlCol="0">
            <a:spAutoFit/>
          </a:bodyPr>
          <a:lstStyle/>
          <a:p>
            <a:r>
              <a:rPr lang="fr-FR" sz="1400" b="1" dirty="0" smtClean="0">
                <a:solidFill>
                  <a:schemeClr val="bg1"/>
                </a:solidFill>
              </a:rPr>
              <a:t>Thème de séquence :</a:t>
            </a:r>
          </a:p>
          <a:p>
            <a:r>
              <a:rPr lang="fr-FR" sz="1400" b="1" dirty="0" smtClean="0">
                <a:solidFill>
                  <a:schemeClr val="bg1"/>
                </a:solidFill>
              </a:rPr>
              <a:t>Information dans </a:t>
            </a:r>
          </a:p>
          <a:p>
            <a:r>
              <a:rPr lang="fr-FR" sz="1400" b="1" dirty="0" smtClean="0">
                <a:solidFill>
                  <a:schemeClr val="bg1"/>
                </a:solidFill>
              </a:rPr>
              <a:t>les  systèmes </a:t>
            </a:r>
          </a:p>
          <a:p>
            <a:r>
              <a:rPr lang="fr-FR" sz="1400" b="1" dirty="0" smtClean="0">
                <a:solidFill>
                  <a:schemeClr val="bg1"/>
                </a:solidFill>
              </a:rPr>
              <a:t>mécatroniques</a:t>
            </a:r>
            <a:endParaRPr lang="fr-FR" sz="1400" b="1" dirty="0">
              <a:solidFill>
                <a:schemeClr val="bg1"/>
              </a:solidFill>
            </a:endParaRPr>
          </a:p>
        </p:txBody>
      </p:sp>
      <p:grpSp>
        <p:nvGrpSpPr>
          <p:cNvPr id="2" name="Grouper 25"/>
          <p:cNvGrpSpPr/>
          <p:nvPr/>
        </p:nvGrpSpPr>
        <p:grpSpPr>
          <a:xfrm>
            <a:off x="1" y="764704"/>
            <a:ext cx="7295194" cy="4916033"/>
            <a:chOff x="377277" y="782639"/>
            <a:chExt cx="6849092" cy="5511585"/>
          </a:xfrm>
        </p:grpSpPr>
        <p:sp>
          <p:nvSpPr>
            <p:cNvPr id="4" name="Rectangle à coins arrondis 3"/>
            <p:cNvSpPr/>
            <p:nvPr/>
          </p:nvSpPr>
          <p:spPr>
            <a:xfrm>
              <a:off x="2103288" y="1468508"/>
              <a:ext cx="5123081" cy="41067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11" name="Ellipse 10"/>
            <p:cNvSpPr/>
            <p:nvPr/>
          </p:nvSpPr>
          <p:spPr>
            <a:xfrm>
              <a:off x="377277" y="3713205"/>
              <a:ext cx="1613570"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dirty="0">
                <a:solidFill>
                  <a:srgbClr val="000000"/>
                </a:solidFill>
              </a:endParaRPr>
            </a:p>
          </p:txBody>
        </p:sp>
        <p:sp>
          <p:nvSpPr>
            <p:cNvPr id="12" name="Rectangle à coins arrondis 11"/>
            <p:cNvSpPr/>
            <p:nvPr/>
          </p:nvSpPr>
          <p:spPr>
            <a:xfrm>
              <a:off x="2248794" y="3771368"/>
              <a:ext cx="1269905" cy="1331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dirty="0" smtClean="0"/>
                <a:t>Problème technique à résoudre</a:t>
              </a:r>
              <a:endParaRPr lang="fr-FR" dirty="0"/>
            </a:p>
          </p:txBody>
        </p:sp>
        <p:cxnSp>
          <p:nvCxnSpPr>
            <p:cNvPr id="15" name="Connecteur droit avec flèche 14"/>
            <p:cNvCxnSpPr>
              <a:stCxn id="12" idx="3"/>
            </p:cNvCxnSpPr>
            <p:nvPr/>
          </p:nvCxnSpPr>
          <p:spPr>
            <a:xfrm>
              <a:off x="3518699" y="4437286"/>
              <a:ext cx="188964" cy="1322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7" name="ZoneTexte 36"/>
            <p:cNvSpPr txBox="1"/>
            <p:nvPr/>
          </p:nvSpPr>
          <p:spPr>
            <a:xfrm>
              <a:off x="2215997" y="3320151"/>
              <a:ext cx="4759037"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i="1" dirty="0" smtClean="0"/>
                <a:t>Activité pratique de confortation</a:t>
              </a:r>
              <a:endParaRPr lang="fr-FR" b="1" i="1" dirty="0"/>
            </a:p>
          </p:txBody>
        </p:sp>
        <p:sp>
          <p:nvSpPr>
            <p:cNvPr id="18" name="Rectangle à coins arrondis 17"/>
            <p:cNvSpPr/>
            <p:nvPr/>
          </p:nvSpPr>
          <p:spPr>
            <a:xfrm>
              <a:off x="2248794" y="5751801"/>
              <a:ext cx="4977575" cy="54242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dirty="0" smtClean="0">
                  <a:solidFill>
                    <a:srgbClr val="000000"/>
                  </a:solidFill>
                </a:rPr>
                <a:t>Support didactique, réel ou virtuel, présent ou à distance</a:t>
              </a:r>
              <a:endParaRPr lang="fr-FR" b="1" dirty="0">
                <a:solidFill>
                  <a:srgbClr val="000000"/>
                </a:solidFill>
              </a:endParaRPr>
            </a:p>
          </p:txBody>
        </p:sp>
        <p:sp>
          <p:nvSpPr>
            <p:cNvPr id="19" name="Rectangle à coins arrondis 18"/>
            <p:cNvSpPr/>
            <p:nvPr/>
          </p:nvSpPr>
          <p:spPr>
            <a:xfrm>
              <a:off x="2248794" y="782639"/>
              <a:ext cx="4977575" cy="54242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dirty="0" smtClean="0">
                  <a:solidFill>
                    <a:srgbClr val="000000"/>
                  </a:solidFill>
                </a:rPr>
                <a:t>Elève isolé ou élèves en binôme</a:t>
              </a:r>
              <a:endParaRPr lang="fr-FR" b="1" dirty="0">
                <a:solidFill>
                  <a:srgbClr val="000000"/>
                </a:solidFill>
              </a:endParaRPr>
            </a:p>
          </p:txBody>
        </p:sp>
        <p:sp>
          <p:nvSpPr>
            <p:cNvPr id="20" name="Flèche vers la droite 23"/>
            <p:cNvSpPr/>
            <p:nvPr/>
          </p:nvSpPr>
          <p:spPr>
            <a:xfrm>
              <a:off x="1851951" y="4348230"/>
              <a:ext cx="449759" cy="47627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3" name="Flèche vers la droite 47"/>
            <p:cNvSpPr/>
            <p:nvPr/>
          </p:nvSpPr>
          <p:spPr>
            <a:xfrm rot="16200000">
              <a:off x="2635559" y="5195221"/>
              <a:ext cx="563078" cy="47627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4" name="Flèche vers la droite 48"/>
            <p:cNvSpPr/>
            <p:nvPr/>
          </p:nvSpPr>
          <p:spPr>
            <a:xfrm rot="5400000">
              <a:off x="2635559" y="1266351"/>
              <a:ext cx="563078" cy="47627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pic>
        <p:nvPicPr>
          <p:cNvPr id="26" name="Image 25" descr="sti2dlogo.jpg"/>
          <p:cNvPicPr/>
          <p:nvPr/>
        </p:nvPicPr>
        <p:blipFill>
          <a:blip r:embed="rId3" cstate="print"/>
          <a:stretch>
            <a:fillRect/>
          </a:stretch>
        </p:blipFill>
        <p:spPr>
          <a:xfrm>
            <a:off x="6372200" y="5805264"/>
            <a:ext cx="2483768" cy="836712"/>
          </a:xfrm>
          <a:prstGeom prst="rect">
            <a:avLst/>
          </a:prstGeom>
        </p:spPr>
      </p:pic>
      <p:sp>
        <p:nvSpPr>
          <p:cNvPr id="25" name="Légende encadrée avec une bordure 2 24"/>
          <p:cNvSpPr/>
          <p:nvPr/>
        </p:nvSpPr>
        <p:spPr>
          <a:xfrm>
            <a:off x="3707904" y="1556792"/>
            <a:ext cx="3168352" cy="1440160"/>
          </a:xfrm>
          <a:prstGeom prst="accentBorderCallout2">
            <a:avLst>
              <a:gd name="adj1" fmla="val 18750"/>
              <a:gd name="adj2" fmla="val -8333"/>
              <a:gd name="adj3" fmla="val 18750"/>
              <a:gd name="adj4" fmla="val -16667"/>
              <a:gd name="adj5" fmla="val 132277"/>
              <a:gd name="adj6" fmla="val -39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Comment détecter un déplacement, un changement de direction, une accélération ?</a:t>
            </a:r>
          </a:p>
        </p:txBody>
      </p:sp>
      <p:grpSp>
        <p:nvGrpSpPr>
          <p:cNvPr id="56" name="Groupe 55"/>
          <p:cNvGrpSpPr/>
          <p:nvPr/>
        </p:nvGrpSpPr>
        <p:grpSpPr>
          <a:xfrm>
            <a:off x="6913414" y="632059"/>
            <a:ext cx="1961695" cy="1672043"/>
            <a:chOff x="6913414" y="632059"/>
            <a:chExt cx="1961695" cy="1672043"/>
          </a:xfrm>
        </p:grpSpPr>
        <p:grpSp>
          <p:nvGrpSpPr>
            <p:cNvPr id="54" name="Groupe 53"/>
            <p:cNvGrpSpPr/>
            <p:nvPr/>
          </p:nvGrpSpPr>
          <p:grpSpPr>
            <a:xfrm>
              <a:off x="8052846" y="632059"/>
              <a:ext cx="732279" cy="589146"/>
              <a:chOff x="8052846" y="632059"/>
              <a:chExt cx="732279" cy="589146"/>
            </a:xfrm>
          </p:grpSpPr>
          <p:sp>
            <p:nvSpPr>
              <p:cNvPr id="27" name="Rogner un rectangle à un seul coin 26"/>
              <p:cNvSpPr/>
              <p:nvPr/>
            </p:nvSpPr>
            <p:spPr>
              <a:xfrm rot="953406">
                <a:off x="8052846" y="632059"/>
                <a:ext cx="691272" cy="589146"/>
              </a:xfrm>
              <a:prstGeom prst="snip1Rect">
                <a:avLst>
                  <a:gd name="adj" fmla="val 291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8" name="ZoneTexte 27"/>
              <p:cNvSpPr txBox="1"/>
              <p:nvPr/>
            </p:nvSpPr>
            <p:spPr>
              <a:xfrm rot="975832">
                <a:off x="8093334" y="638163"/>
                <a:ext cx="691791" cy="369332"/>
              </a:xfrm>
              <a:prstGeom prst="rect">
                <a:avLst/>
              </a:prstGeom>
              <a:noFill/>
            </p:spPr>
            <p:txBody>
              <a:bodyPr wrap="square" rtlCol="0">
                <a:spAutoFit/>
              </a:bodyPr>
              <a:lstStyle/>
              <a:p>
                <a:r>
                  <a:rPr lang="fr-FR" dirty="0" smtClean="0"/>
                  <a:t>CI.14 </a:t>
                </a:r>
                <a:endParaRPr lang="fr-FR" dirty="0"/>
              </a:p>
            </p:txBody>
          </p:sp>
        </p:grpSp>
        <p:sp>
          <p:nvSpPr>
            <p:cNvPr id="29" name="Ellipse 28"/>
            <p:cNvSpPr/>
            <p:nvPr/>
          </p:nvSpPr>
          <p:spPr>
            <a:xfrm rot="19629873">
              <a:off x="6913414" y="1130812"/>
              <a:ext cx="1961695" cy="11732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dirty="0" smtClean="0"/>
                <a:t>Capter et communiquer l’information</a:t>
              </a:r>
              <a:endParaRPr lang="fr-FR" sz="1400" dirty="0"/>
            </a:p>
          </p:txBody>
        </p:sp>
      </p:grpSp>
      <p:grpSp>
        <p:nvGrpSpPr>
          <p:cNvPr id="55" name="Groupe 54"/>
          <p:cNvGrpSpPr/>
          <p:nvPr/>
        </p:nvGrpSpPr>
        <p:grpSpPr>
          <a:xfrm>
            <a:off x="6963433" y="2542976"/>
            <a:ext cx="1514476" cy="1422076"/>
            <a:chOff x="6963433" y="2542976"/>
            <a:chExt cx="1514476" cy="1422076"/>
          </a:xfrm>
        </p:grpSpPr>
        <p:sp>
          <p:nvSpPr>
            <p:cNvPr id="30" name="Rogner un rectangle à un seul coin 29"/>
            <p:cNvSpPr/>
            <p:nvPr/>
          </p:nvSpPr>
          <p:spPr>
            <a:xfrm rot="953406">
              <a:off x="7729299" y="2542976"/>
              <a:ext cx="691272" cy="589146"/>
            </a:xfrm>
            <a:prstGeom prst="snip1Rect">
              <a:avLst>
                <a:gd name="adj" fmla="val 291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1" name="ZoneTexte 30"/>
            <p:cNvSpPr txBox="1"/>
            <p:nvPr/>
          </p:nvSpPr>
          <p:spPr>
            <a:xfrm rot="975832">
              <a:off x="7769787" y="2549080"/>
              <a:ext cx="691791" cy="369332"/>
            </a:xfrm>
            <a:prstGeom prst="rect">
              <a:avLst/>
            </a:prstGeom>
            <a:noFill/>
          </p:spPr>
          <p:txBody>
            <a:bodyPr wrap="square" rtlCol="0">
              <a:spAutoFit/>
            </a:bodyPr>
            <a:lstStyle/>
            <a:p>
              <a:r>
                <a:rPr lang="fr-FR" dirty="0" smtClean="0"/>
                <a:t>CI.12 </a:t>
              </a:r>
              <a:endParaRPr lang="fr-FR" dirty="0"/>
            </a:p>
          </p:txBody>
        </p:sp>
        <p:sp>
          <p:nvSpPr>
            <p:cNvPr id="32" name="Ellipse 31"/>
            <p:cNvSpPr/>
            <p:nvPr/>
          </p:nvSpPr>
          <p:spPr>
            <a:xfrm rot="19629873">
              <a:off x="6963433" y="2931657"/>
              <a:ext cx="1514476" cy="103339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900" dirty="0" smtClean="0"/>
                <a:t>Formes et caractéristiques de l’information et des signaux qui la véhicule </a:t>
              </a:r>
            </a:p>
            <a:p>
              <a:pPr algn="ctr"/>
              <a:endParaRPr lang="fr-FR" sz="900" dirty="0"/>
            </a:p>
          </p:txBody>
        </p:sp>
      </p:grpSp>
      <p:grpSp>
        <p:nvGrpSpPr>
          <p:cNvPr id="44" name="Groupe 43"/>
          <p:cNvGrpSpPr/>
          <p:nvPr/>
        </p:nvGrpSpPr>
        <p:grpSpPr>
          <a:xfrm>
            <a:off x="323528" y="0"/>
            <a:ext cx="1143000" cy="1143000"/>
            <a:chOff x="1800197" y="981048"/>
            <a:chExt cx="1143000" cy="1143000"/>
          </a:xfrm>
          <a:scene3d>
            <a:camera prst="orthographicFront"/>
            <a:lightRig rig="threePt" dir="t">
              <a:rot lat="0" lon="0" rev="7500000"/>
            </a:lightRig>
          </a:scene3d>
        </p:grpSpPr>
        <p:sp>
          <p:nvSpPr>
            <p:cNvPr id="45" name="Ellipse 44"/>
            <p:cNvSpPr/>
            <p:nvPr/>
          </p:nvSpPr>
          <p:spPr>
            <a:xfrm>
              <a:off x="1800197" y="981048"/>
              <a:ext cx="1143000" cy="1143000"/>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a:lstStyle/>
            <a:p>
              <a:endParaRPr lang="fr-FR" sz="800" dirty="0" smtClean="0"/>
            </a:p>
            <a:p>
              <a:r>
                <a:rPr lang="fr-FR" sz="1400" dirty="0" smtClean="0"/>
                <a:t>Activité pratique</a:t>
              </a:r>
              <a:endParaRPr lang="fr-FR" sz="1400" dirty="0"/>
            </a:p>
          </p:txBody>
        </p:sp>
        <p:sp>
          <p:nvSpPr>
            <p:cNvPr id="46" name="Ellipse 4"/>
            <p:cNvSpPr/>
            <p:nvPr/>
          </p:nvSpPr>
          <p:spPr>
            <a:xfrm>
              <a:off x="1967586" y="1148436"/>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r-FR" sz="1400" kern="1200" dirty="0"/>
            </a:p>
          </p:txBody>
        </p:sp>
      </p:grpSp>
      <p:sp>
        <p:nvSpPr>
          <p:cNvPr id="43"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47" name="ZoneTexte 46"/>
          <p:cNvSpPr txBox="1"/>
          <p:nvPr/>
        </p:nvSpPr>
        <p:spPr>
          <a:xfrm>
            <a:off x="1589692" y="53730"/>
            <a:ext cx="3430106" cy="369332"/>
          </a:xfrm>
          <a:prstGeom prst="rect">
            <a:avLst/>
          </a:prstGeom>
          <a:noFill/>
        </p:spPr>
        <p:txBody>
          <a:bodyPr wrap="none" rtlCol="0">
            <a:spAutoFit/>
          </a:bodyPr>
          <a:lstStyle/>
          <a:p>
            <a:r>
              <a:rPr lang="fr-FR" dirty="0" smtClean="0"/>
              <a:t>Résolution de problème technique</a:t>
            </a:r>
            <a:endParaRPr lang="fr-FR" dirty="0"/>
          </a:p>
        </p:txBody>
      </p:sp>
      <p:sp>
        <p:nvSpPr>
          <p:cNvPr id="52" name="Ellipse 51"/>
          <p:cNvSpPr/>
          <p:nvPr/>
        </p:nvSpPr>
        <p:spPr>
          <a:xfrm>
            <a:off x="0" y="3356992"/>
            <a:ext cx="1763688" cy="136815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48" name="Objet 1"/>
          <p:cNvPicPr/>
          <p:nvPr/>
        </p:nvPicPr>
        <p:blipFill>
          <a:blip r:embed="rId4" cstate="print"/>
          <a:srcRect l="-1163" t="-885" r="-1189" b="-1006"/>
          <a:stretch>
            <a:fillRect/>
          </a:stretch>
        </p:blipFill>
        <p:spPr bwMode="auto">
          <a:xfrm>
            <a:off x="144016" y="3861048"/>
            <a:ext cx="1547664" cy="504056"/>
          </a:xfrm>
          <a:prstGeom prst="rect">
            <a:avLst/>
          </a:prstGeom>
          <a:noFill/>
          <a:ln w="9525">
            <a:noFill/>
            <a:miter lim="800000"/>
            <a:headEnd/>
            <a:tailEnd/>
          </a:ln>
        </p:spPr>
      </p:pic>
      <p:sp>
        <p:nvSpPr>
          <p:cNvPr id="57" name="Rectangle 56"/>
          <p:cNvSpPr/>
          <p:nvPr/>
        </p:nvSpPr>
        <p:spPr>
          <a:xfrm>
            <a:off x="1797096" y="1327120"/>
            <a:ext cx="5760640" cy="3816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2" name="Groupe 61"/>
          <p:cNvGrpSpPr/>
          <p:nvPr/>
        </p:nvGrpSpPr>
        <p:grpSpPr>
          <a:xfrm>
            <a:off x="251520" y="5085184"/>
            <a:ext cx="2183904" cy="1599952"/>
            <a:chOff x="251520" y="5085184"/>
            <a:chExt cx="2183904" cy="1599952"/>
          </a:xfrm>
        </p:grpSpPr>
        <p:graphicFrame>
          <p:nvGraphicFramePr>
            <p:cNvPr id="61" name="Diagramme 60"/>
            <p:cNvGraphicFramePr/>
            <p:nvPr/>
          </p:nvGraphicFramePr>
          <p:xfrm>
            <a:off x="251520" y="5085184"/>
            <a:ext cx="2183904" cy="15999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8" name="Image 57" descr="mp3_ext.jpg"/>
            <p:cNvPicPr>
              <a:picLocks noChangeAspect="1"/>
            </p:cNvPicPr>
            <p:nvPr/>
          </p:nvPicPr>
          <p:blipFill>
            <a:blip r:embed="rId10" cstate="print"/>
            <a:stretch>
              <a:fillRect/>
            </a:stretch>
          </p:blipFill>
          <p:spPr>
            <a:xfrm>
              <a:off x="555318" y="6168804"/>
              <a:ext cx="504056" cy="329687"/>
            </a:xfrm>
            <a:prstGeom prst="rect">
              <a:avLst/>
            </a:prstGeom>
          </p:spPr>
        </p:pic>
        <p:pic>
          <p:nvPicPr>
            <p:cNvPr id="59" name="Picture 5"/>
            <p:cNvPicPr>
              <a:picLocks noChangeAspect="1" noChangeArrowheads="1"/>
            </p:cNvPicPr>
            <p:nvPr/>
          </p:nvPicPr>
          <p:blipFill>
            <a:blip r:embed="rId11" cstate="print"/>
            <a:srcRect/>
            <a:stretch>
              <a:fillRect/>
            </a:stretch>
          </p:blipFill>
          <p:spPr bwMode="auto">
            <a:xfrm>
              <a:off x="1131382" y="5205703"/>
              <a:ext cx="423104" cy="454951"/>
            </a:xfrm>
            <a:prstGeom prst="rect">
              <a:avLst/>
            </a:prstGeom>
            <a:noFill/>
            <a:ln w="9525">
              <a:noFill/>
              <a:miter lim="800000"/>
              <a:headEnd/>
              <a:tailEnd/>
            </a:ln>
          </p:spPr>
        </p:pic>
        <p:pic>
          <p:nvPicPr>
            <p:cNvPr id="60" name="Picture 3"/>
            <p:cNvPicPr>
              <a:picLocks noChangeAspect="1" noChangeArrowheads="1"/>
            </p:cNvPicPr>
            <p:nvPr/>
          </p:nvPicPr>
          <p:blipFill>
            <a:blip r:embed="rId12" cstate="print"/>
            <a:srcRect l="51634" t="42799" r="27152" b="16952"/>
            <a:stretch>
              <a:fillRect/>
            </a:stretch>
          </p:blipFill>
          <p:spPr bwMode="auto">
            <a:xfrm>
              <a:off x="1651204" y="6112498"/>
              <a:ext cx="432048" cy="46085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57"/>
                                        </p:tgtEl>
                                      </p:cBhvr>
                                    </p:animEffect>
                                    <p:set>
                                      <p:cBhvr>
                                        <p:cTn id="15" dur="1" fill="hold">
                                          <p:stCondLst>
                                            <p:cond delay="499"/>
                                          </p:stCondLst>
                                        </p:cTn>
                                        <p:tgtEl>
                                          <p:spTgt spid="5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ti2dlogo.jpg"/>
          <p:cNvPicPr/>
          <p:nvPr/>
        </p:nvPicPr>
        <p:blipFill>
          <a:blip r:embed="rId2" cstate="print"/>
          <a:stretch>
            <a:fillRect/>
          </a:stretch>
        </p:blipFill>
        <p:spPr>
          <a:xfrm>
            <a:off x="6372200" y="5805264"/>
            <a:ext cx="2483768" cy="836712"/>
          </a:xfrm>
          <a:prstGeom prst="rect">
            <a:avLst/>
          </a:prstGeom>
        </p:spPr>
      </p:pic>
      <p:sp>
        <p:nvSpPr>
          <p:cNvPr id="3" name="ZoneTexte 2"/>
          <p:cNvSpPr txBox="1"/>
          <p:nvPr/>
        </p:nvSpPr>
        <p:spPr>
          <a:xfrm>
            <a:off x="1589692" y="53730"/>
            <a:ext cx="2574807" cy="369332"/>
          </a:xfrm>
          <a:prstGeom prst="rect">
            <a:avLst/>
          </a:prstGeom>
          <a:noFill/>
        </p:spPr>
        <p:txBody>
          <a:bodyPr wrap="none" rtlCol="0">
            <a:spAutoFit/>
          </a:bodyPr>
          <a:lstStyle/>
          <a:p>
            <a:r>
              <a:rPr lang="fr-FR" dirty="0" smtClean="0"/>
              <a:t>Démarche d’investigation</a:t>
            </a:r>
            <a:endParaRPr lang="fr-FR" dirty="0"/>
          </a:p>
        </p:txBody>
      </p:sp>
      <p:grpSp>
        <p:nvGrpSpPr>
          <p:cNvPr id="4" name="Grouper 21"/>
          <p:cNvGrpSpPr/>
          <p:nvPr/>
        </p:nvGrpSpPr>
        <p:grpSpPr>
          <a:xfrm>
            <a:off x="467544" y="260648"/>
            <a:ext cx="936104" cy="802599"/>
            <a:chOff x="457200" y="2628915"/>
            <a:chExt cx="3503309" cy="3003674"/>
          </a:xfrm>
        </p:grpSpPr>
        <p:sp>
          <p:nvSpPr>
            <p:cNvPr id="5" name="Rectangle à coins arrondis 4"/>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6" name="Rectangle à coins arrondis 5"/>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chemeClr val="tx1"/>
                </a:solidFill>
              </a:endParaRPr>
            </a:p>
          </p:txBody>
        </p:sp>
        <p:sp>
          <p:nvSpPr>
            <p:cNvPr id="7" name="Rectangle à coins arrondis 6"/>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8" name="Ellipse 7"/>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cxnSp>
          <p:nvCxnSpPr>
            <p:cNvPr id="9" name="Connecteur en angle 7"/>
            <p:cNvCxnSpPr>
              <a:endCxn id="7"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0" name="Connecteur en angle 9"/>
            <p:cNvCxnSpPr>
              <a:endCxn id="7"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en angle 11"/>
            <p:cNvCxnSpPr>
              <a:stCxn id="6" idx="3"/>
              <a:endCxn id="7"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sp>
        <p:nvSpPr>
          <p:cNvPr id="12"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pic>
        <p:nvPicPr>
          <p:cNvPr id="13" name="Picture 2" descr="logo-amiens_charte"/>
          <p:cNvPicPr>
            <a:picLocks noChangeAspect="1" noChangeArrowheads="1"/>
          </p:cNvPicPr>
          <p:nvPr/>
        </p:nvPicPr>
        <p:blipFill>
          <a:blip r:embed="rId3" cstate="print"/>
          <a:srcRect/>
          <a:stretch>
            <a:fillRect/>
          </a:stretch>
        </p:blipFill>
        <p:spPr bwMode="auto">
          <a:xfrm>
            <a:off x="251520" y="5661248"/>
            <a:ext cx="914400" cy="914400"/>
          </a:xfrm>
          <a:prstGeom prst="rect">
            <a:avLst/>
          </a:prstGeom>
          <a:noFill/>
          <a:ln w="9525">
            <a:noFill/>
            <a:miter lim="800000"/>
            <a:headEnd/>
            <a:tailEnd/>
          </a:ln>
        </p:spPr>
      </p:pic>
      <p:grpSp>
        <p:nvGrpSpPr>
          <p:cNvPr id="18" name="Groupe 17"/>
          <p:cNvGrpSpPr/>
          <p:nvPr/>
        </p:nvGrpSpPr>
        <p:grpSpPr>
          <a:xfrm>
            <a:off x="251520" y="692696"/>
            <a:ext cx="7254635" cy="3960440"/>
            <a:chOff x="73234" y="404664"/>
            <a:chExt cx="9899366" cy="5114131"/>
          </a:xfrm>
        </p:grpSpPr>
        <p:pic>
          <p:nvPicPr>
            <p:cNvPr id="19" name="Image 18" descr="mp3.jpg"/>
            <p:cNvPicPr>
              <a:picLocks noChangeAspect="1"/>
            </p:cNvPicPr>
            <p:nvPr/>
          </p:nvPicPr>
          <p:blipFill>
            <a:blip r:embed="rId4" cstate="print"/>
            <a:srcRect l="16926" r="20075"/>
            <a:stretch>
              <a:fillRect/>
            </a:stretch>
          </p:blipFill>
          <p:spPr>
            <a:xfrm>
              <a:off x="6660232" y="548680"/>
              <a:ext cx="3312368" cy="2437312"/>
            </a:xfrm>
            <a:prstGeom prst="rect">
              <a:avLst/>
            </a:prstGeom>
            <a:scene3d>
              <a:camera prst="isometricOffAxis2Left">
                <a:rot lat="1080000" lon="3600000" rev="0"/>
              </a:camera>
              <a:lightRig rig="threePt" dir="t"/>
            </a:scene3d>
          </p:spPr>
        </p:pic>
        <p:pic>
          <p:nvPicPr>
            <p:cNvPr id="20" name="Image 19" descr="mp3_int.jpg"/>
            <p:cNvPicPr>
              <a:picLocks noChangeAspect="1"/>
            </p:cNvPicPr>
            <p:nvPr/>
          </p:nvPicPr>
          <p:blipFill>
            <a:blip r:embed="rId5" cstate="print"/>
            <a:stretch>
              <a:fillRect/>
            </a:stretch>
          </p:blipFill>
          <p:spPr>
            <a:xfrm>
              <a:off x="5004048" y="692696"/>
              <a:ext cx="3309089" cy="2164367"/>
            </a:xfrm>
            <a:prstGeom prst="rect">
              <a:avLst/>
            </a:prstGeom>
            <a:scene3d>
              <a:camera prst="isometricOffAxis2Left">
                <a:rot lat="1080000" lon="3000000" rev="0"/>
              </a:camera>
              <a:lightRig rig="threePt" dir="t"/>
            </a:scene3d>
          </p:spPr>
        </p:pic>
        <p:pic>
          <p:nvPicPr>
            <p:cNvPr id="21" name="Image 20" descr="circuit_face.JPG"/>
            <p:cNvPicPr>
              <a:picLocks noChangeAspect="1"/>
            </p:cNvPicPr>
            <p:nvPr/>
          </p:nvPicPr>
          <p:blipFill>
            <a:blip r:embed="rId6" cstate="print"/>
            <a:stretch>
              <a:fillRect/>
            </a:stretch>
          </p:blipFill>
          <p:spPr>
            <a:xfrm>
              <a:off x="2483768" y="404664"/>
              <a:ext cx="4158807" cy="2174297"/>
            </a:xfrm>
            <a:prstGeom prst="rect">
              <a:avLst/>
            </a:prstGeom>
            <a:scene3d>
              <a:camera prst="isometricOffAxis2Left">
                <a:rot lat="1080000" lon="2400000" rev="0"/>
              </a:camera>
              <a:lightRig rig="threePt" dir="t"/>
            </a:scene3d>
          </p:spPr>
        </p:pic>
        <p:pic>
          <p:nvPicPr>
            <p:cNvPr id="22" name="Picture 2"/>
            <p:cNvPicPr>
              <a:picLocks noChangeAspect="1" noChangeArrowheads="1"/>
            </p:cNvPicPr>
            <p:nvPr/>
          </p:nvPicPr>
          <p:blipFill>
            <a:blip r:embed="rId7" cstate="print"/>
            <a:srcRect/>
            <a:stretch>
              <a:fillRect/>
            </a:stretch>
          </p:blipFill>
          <p:spPr bwMode="auto">
            <a:xfrm>
              <a:off x="2051720" y="908720"/>
              <a:ext cx="2520280" cy="3710916"/>
            </a:xfrm>
            <a:prstGeom prst="rect">
              <a:avLst/>
            </a:prstGeom>
            <a:noFill/>
            <a:ln w="9525">
              <a:noFill/>
              <a:miter lim="800000"/>
              <a:headEnd/>
              <a:tailEnd/>
            </a:ln>
            <a:scene3d>
              <a:camera prst="isometricOffAxis2Left">
                <a:rot lat="1080000" lon="1200000" rev="0"/>
              </a:camera>
              <a:lightRig rig="threePt" dir="t"/>
            </a:scene3d>
          </p:spPr>
        </p:pic>
        <p:pic>
          <p:nvPicPr>
            <p:cNvPr id="23" name="Picture 3"/>
            <p:cNvPicPr>
              <a:picLocks noChangeAspect="1" noChangeArrowheads="1"/>
            </p:cNvPicPr>
            <p:nvPr/>
          </p:nvPicPr>
          <p:blipFill>
            <a:blip r:embed="rId8" cstate="print"/>
            <a:srcRect/>
            <a:stretch>
              <a:fillRect/>
            </a:stretch>
          </p:blipFill>
          <p:spPr bwMode="auto">
            <a:xfrm>
              <a:off x="73234" y="2708921"/>
              <a:ext cx="3562350" cy="2809874"/>
            </a:xfrm>
            <a:prstGeom prst="rect">
              <a:avLst/>
            </a:prstGeom>
            <a:noFill/>
            <a:ln w="9525">
              <a:noFill/>
              <a:miter lim="800000"/>
              <a:headEnd/>
              <a:tailEnd/>
            </a:ln>
          </p:spPr>
        </p:pic>
      </p:grpSp>
      <p:pic>
        <p:nvPicPr>
          <p:cNvPr id="24" name="Image 23" descr="detail podo_t.jpg"/>
          <p:cNvPicPr>
            <a:picLocks noChangeAspect="1"/>
          </p:cNvPicPr>
          <p:nvPr/>
        </p:nvPicPr>
        <p:blipFill>
          <a:blip r:embed="rId9" cstate="print"/>
          <a:stretch>
            <a:fillRect/>
          </a:stretch>
        </p:blipFill>
        <p:spPr>
          <a:xfrm>
            <a:off x="4283969" y="3140968"/>
            <a:ext cx="3816424" cy="2871955"/>
          </a:xfrm>
          <a:prstGeom prst="rect">
            <a:avLst/>
          </a:prstGeom>
          <a:scene3d>
            <a:camera prst="isometricRightUp">
              <a:rot lat="0" lon="0" rev="0"/>
            </a:camera>
            <a:lightRig rig="threePt" dir="t"/>
          </a:scene3d>
        </p:spPr>
      </p:pic>
      <p:sp>
        <p:nvSpPr>
          <p:cNvPr id="25" name="ZoneTexte 24"/>
          <p:cNvSpPr txBox="1"/>
          <p:nvPr/>
        </p:nvSpPr>
        <p:spPr>
          <a:xfrm>
            <a:off x="179512" y="4869160"/>
            <a:ext cx="4058419" cy="923330"/>
          </a:xfrm>
          <a:prstGeom prst="rect">
            <a:avLst/>
          </a:prstGeom>
          <a:noFill/>
        </p:spPr>
        <p:txBody>
          <a:bodyPr wrap="none" rtlCol="0">
            <a:spAutoFit/>
          </a:bodyPr>
          <a:lstStyle/>
          <a:p>
            <a:r>
              <a:rPr lang="fr-FR" b="1" dirty="0" smtClean="0"/>
              <a:t>Ouvrir les « boites » pour comprendre </a:t>
            </a:r>
          </a:p>
          <a:p>
            <a:r>
              <a:rPr lang="fr-FR" b="1" dirty="0" smtClean="0"/>
              <a:t>comment c’est fait, comment ça marche.</a:t>
            </a:r>
          </a:p>
          <a:p>
            <a:endParaRPr lang="fr-F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ti2dlogo.jpg"/>
          <p:cNvPicPr/>
          <p:nvPr/>
        </p:nvPicPr>
        <p:blipFill>
          <a:blip r:embed="rId2" cstate="print"/>
          <a:stretch>
            <a:fillRect/>
          </a:stretch>
        </p:blipFill>
        <p:spPr>
          <a:xfrm>
            <a:off x="6372200" y="5805264"/>
            <a:ext cx="2483768" cy="836712"/>
          </a:xfrm>
          <a:prstGeom prst="rect">
            <a:avLst/>
          </a:prstGeom>
        </p:spPr>
      </p:pic>
      <p:sp>
        <p:nvSpPr>
          <p:cNvPr id="3" name="ZoneTexte 2"/>
          <p:cNvSpPr txBox="1"/>
          <p:nvPr/>
        </p:nvSpPr>
        <p:spPr>
          <a:xfrm>
            <a:off x="1589692" y="53730"/>
            <a:ext cx="2574807" cy="369332"/>
          </a:xfrm>
          <a:prstGeom prst="rect">
            <a:avLst/>
          </a:prstGeom>
          <a:noFill/>
        </p:spPr>
        <p:txBody>
          <a:bodyPr wrap="none" rtlCol="0">
            <a:spAutoFit/>
          </a:bodyPr>
          <a:lstStyle/>
          <a:p>
            <a:r>
              <a:rPr lang="fr-FR" dirty="0" smtClean="0"/>
              <a:t>Démarche d’investigation</a:t>
            </a:r>
            <a:endParaRPr lang="fr-FR" dirty="0"/>
          </a:p>
        </p:txBody>
      </p:sp>
      <p:grpSp>
        <p:nvGrpSpPr>
          <p:cNvPr id="4" name="Grouper 21"/>
          <p:cNvGrpSpPr/>
          <p:nvPr/>
        </p:nvGrpSpPr>
        <p:grpSpPr>
          <a:xfrm>
            <a:off x="467544" y="260648"/>
            <a:ext cx="936104" cy="802599"/>
            <a:chOff x="457200" y="2628915"/>
            <a:chExt cx="3503309" cy="3003674"/>
          </a:xfrm>
        </p:grpSpPr>
        <p:sp>
          <p:nvSpPr>
            <p:cNvPr id="5" name="Rectangle à coins arrondis 4"/>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6" name="Rectangle à coins arrondis 5"/>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chemeClr val="tx1"/>
                </a:solidFill>
              </a:endParaRPr>
            </a:p>
          </p:txBody>
        </p:sp>
        <p:sp>
          <p:nvSpPr>
            <p:cNvPr id="7" name="Rectangle à coins arrondis 6"/>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8" name="Ellipse 7"/>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cxnSp>
          <p:nvCxnSpPr>
            <p:cNvPr id="9" name="Connecteur en angle 7"/>
            <p:cNvCxnSpPr>
              <a:endCxn id="7"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0" name="Connecteur en angle 9"/>
            <p:cNvCxnSpPr>
              <a:endCxn id="7"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en angle 11"/>
            <p:cNvCxnSpPr>
              <a:stCxn id="6" idx="3"/>
              <a:endCxn id="7"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sp>
        <p:nvSpPr>
          <p:cNvPr id="12"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pic>
        <p:nvPicPr>
          <p:cNvPr id="13" name="Picture 2" descr="logo-amiens_charte"/>
          <p:cNvPicPr>
            <a:picLocks noChangeAspect="1" noChangeArrowheads="1"/>
          </p:cNvPicPr>
          <p:nvPr/>
        </p:nvPicPr>
        <p:blipFill>
          <a:blip r:embed="rId3" cstate="print"/>
          <a:srcRect/>
          <a:stretch>
            <a:fillRect/>
          </a:stretch>
        </p:blipFill>
        <p:spPr bwMode="auto">
          <a:xfrm>
            <a:off x="251520" y="5661248"/>
            <a:ext cx="914400" cy="9144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l="27391" t="27188" r="36636" b="34422"/>
          <a:stretch>
            <a:fillRect/>
          </a:stretch>
        </p:blipFill>
        <p:spPr bwMode="auto">
          <a:xfrm>
            <a:off x="4067944" y="260648"/>
            <a:ext cx="4680520" cy="2808312"/>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l="30076" t="26375" r="14861" b="20469"/>
          <a:stretch>
            <a:fillRect/>
          </a:stretch>
        </p:blipFill>
        <p:spPr bwMode="auto">
          <a:xfrm>
            <a:off x="1187624" y="3140968"/>
            <a:ext cx="5174208" cy="2808312"/>
          </a:xfrm>
          <a:prstGeom prst="rect">
            <a:avLst/>
          </a:prstGeom>
          <a:noFill/>
          <a:ln w="9525">
            <a:noFill/>
            <a:miter lim="800000"/>
            <a:headEnd/>
            <a:tailEnd/>
          </a:ln>
        </p:spPr>
      </p:pic>
      <p:sp>
        <p:nvSpPr>
          <p:cNvPr id="25" name="Rectangle 24"/>
          <p:cNvSpPr/>
          <p:nvPr/>
        </p:nvSpPr>
        <p:spPr>
          <a:xfrm>
            <a:off x="395536" y="2204864"/>
            <a:ext cx="4572000" cy="646331"/>
          </a:xfrm>
          <a:prstGeom prst="rect">
            <a:avLst/>
          </a:prstGeom>
        </p:spPr>
        <p:txBody>
          <a:bodyPr>
            <a:spAutoFit/>
          </a:bodyPr>
          <a:lstStyle/>
          <a:p>
            <a:r>
              <a:rPr lang="fr-FR" b="1" dirty="0" smtClean="0"/>
              <a:t>Externaliser les fonctions pour permettre la mesure.</a:t>
            </a:r>
            <a:endParaRPr lang="fr-F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5"/>
          <p:cNvGrpSpPr/>
          <p:nvPr/>
        </p:nvGrpSpPr>
        <p:grpSpPr>
          <a:xfrm>
            <a:off x="1" y="764704"/>
            <a:ext cx="9144000" cy="4916033"/>
            <a:chOff x="377277" y="782639"/>
            <a:chExt cx="8584843" cy="5511585"/>
          </a:xfrm>
        </p:grpSpPr>
        <p:sp>
          <p:nvSpPr>
            <p:cNvPr id="4" name="Rectangle à coins arrondis 3"/>
            <p:cNvSpPr/>
            <p:nvPr/>
          </p:nvSpPr>
          <p:spPr>
            <a:xfrm>
              <a:off x="2103288" y="1468508"/>
              <a:ext cx="5123081" cy="41067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5" name="Rectangle à coins arrondis 4"/>
            <p:cNvSpPr/>
            <p:nvPr/>
          </p:nvSpPr>
          <p:spPr>
            <a:xfrm>
              <a:off x="2248794" y="1890761"/>
              <a:ext cx="1269905" cy="1331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dirty="0" smtClean="0"/>
                <a:t>Problème technique à résoudre</a:t>
              </a:r>
              <a:endParaRPr lang="fr-FR" dirty="0"/>
            </a:p>
          </p:txBody>
        </p:sp>
        <p:sp>
          <p:nvSpPr>
            <p:cNvPr id="6" name="Rectangle à coins arrondis 5"/>
            <p:cNvSpPr/>
            <p:nvPr/>
          </p:nvSpPr>
          <p:spPr>
            <a:xfrm>
              <a:off x="3707663" y="1917220"/>
              <a:ext cx="1689447" cy="130537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Phase d’activité et de recherche interactive</a:t>
              </a:r>
              <a:endParaRPr lang="fr-FR" dirty="0"/>
            </a:p>
          </p:txBody>
        </p:sp>
        <p:sp>
          <p:nvSpPr>
            <p:cNvPr id="7" name="Rectangle à coins arrondis 6"/>
            <p:cNvSpPr/>
            <p:nvPr/>
          </p:nvSpPr>
          <p:spPr>
            <a:xfrm>
              <a:off x="5691898" y="1917221"/>
              <a:ext cx="1283136" cy="130537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Formalisation de savoirs</a:t>
              </a:r>
              <a:endParaRPr lang="fr-FR" dirty="0"/>
            </a:p>
          </p:txBody>
        </p:sp>
        <p:cxnSp>
          <p:nvCxnSpPr>
            <p:cNvPr id="8" name="Connecteur droit avec flèche 7"/>
            <p:cNvCxnSpPr>
              <a:stCxn id="5" idx="3"/>
              <a:endCxn id="6" idx="1"/>
            </p:cNvCxnSpPr>
            <p:nvPr/>
          </p:nvCxnSpPr>
          <p:spPr>
            <a:xfrm>
              <a:off x="3518699" y="2556679"/>
              <a:ext cx="188964" cy="1322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9" name="Connecteur droit avec flèche 8"/>
            <p:cNvCxnSpPr>
              <a:stCxn id="6" idx="3"/>
              <a:endCxn id="7" idx="1"/>
            </p:cNvCxnSpPr>
            <p:nvPr/>
          </p:nvCxnSpPr>
          <p:spPr>
            <a:xfrm>
              <a:off x="5397110" y="2569908"/>
              <a:ext cx="294788" cy="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0" name="ZoneTexte 24"/>
            <p:cNvSpPr txBox="1"/>
            <p:nvPr/>
          </p:nvSpPr>
          <p:spPr>
            <a:xfrm>
              <a:off x="2248794" y="1494968"/>
              <a:ext cx="5126205"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i="1" dirty="0" smtClean="0"/>
                <a:t>Activité pratique de découverte</a:t>
              </a:r>
              <a:endParaRPr lang="fr-FR" b="1" i="1" dirty="0"/>
            </a:p>
          </p:txBody>
        </p:sp>
        <p:sp>
          <p:nvSpPr>
            <p:cNvPr id="11" name="Ellipse 10"/>
            <p:cNvSpPr/>
            <p:nvPr/>
          </p:nvSpPr>
          <p:spPr>
            <a:xfrm>
              <a:off x="377277" y="3713205"/>
              <a:ext cx="1613570"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dirty="0" smtClean="0">
                  <a:solidFill>
                    <a:srgbClr val="000000"/>
                  </a:solidFill>
                </a:rPr>
                <a:t>Structuration des savoirs</a:t>
              </a:r>
              <a:endParaRPr lang="fr-FR" sz="1200" dirty="0">
                <a:solidFill>
                  <a:srgbClr val="000000"/>
                </a:solidFill>
              </a:endParaRPr>
            </a:p>
          </p:txBody>
        </p:sp>
        <p:sp>
          <p:nvSpPr>
            <p:cNvPr id="12" name="Rectangle à coins arrondis 11"/>
            <p:cNvSpPr/>
            <p:nvPr/>
          </p:nvSpPr>
          <p:spPr>
            <a:xfrm>
              <a:off x="2248794" y="3771368"/>
              <a:ext cx="1269905" cy="1331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dirty="0" smtClean="0"/>
                <a:t>Problème technique à résoudre</a:t>
              </a:r>
              <a:endParaRPr lang="fr-FR" dirty="0"/>
            </a:p>
          </p:txBody>
        </p:sp>
        <p:sp>
          <p:nvSpPr>
            <p:cNvPr id="13" name="Rectangle à coins arrondis 12"/>
            <p:cNvSpPr/>
            <p:nvPr/>
          </p:nvSpPr>
          <p:spPr>
            <a:xfrm>
              <a:off x="3707663" y="3797827"/>
              <a:ext cx="1689447" cy="130537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Phase d’activité et d’application interactive</a:t>
              </a:r>
              <a:endParaRPr lang="fr-FR" dirty="0"/>
            </a:p>
          </p:txBody>
        </p:sp>
        <p:sp>
          <p:nvSpPr>
            <p:cNvPr id="14" name="Rectangle à coins arrondis 13"/>
            <p:cNvSpPr/>
            <p:nvPr/>
          </p:nvSpPr>
          <p:spPr>
            <a:xfrm>
              <a:off x="5691898" y="3797828"/>
              <a:ext cx="1283136" cy="13053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Analyse des résultats</a:t>
              </a:r>
              <a:endParaRPr lang="fr-FR" dirty="0"/>
            </a:p>
          </p:txBody>
        </p:sp>
        <p:cxnSp>
          <p:nvCxnSpPr>
            <p:cNvPr id="15" name="Connecteur droit avec flèche 14"/>
            <p:cNvCxnSpPr>
              <a:stCxn id="12" idx="3"/>
              <a:endCxn id="13" idx="1"/>
            </p:cNvCxnSpPr>
            <p:nvPr/>
          </p:nvCxnSpPr>
          <p:spPr>
            <a:xfrm>
              <a:off x="3518699" y="4437286"/>
              <a:ext cx="188964" cy="1322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6" name="Connecteur droit avec flèche 15"/>
            <p:cNvCxnSpPr>
              <a:stCxn id="13" idx="3"/>
              <a:endCxn id="14" idx="1"/>
            </p:cNvCxnSpPr>
            <p:nvPr/>
          </p:nvCxnSpPr>
          <p:spPr>
            <a:xfrm>
              <a:off x="5397110" y="4450515"/>
              <a:ext cx="294788" cy="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7" name="ZoneTexte 36"/>
            <p:cNvSpPr txBox="1"/>
            <p:nvPr/>
          </p:nvSpPr>
          <p:spPr>
            <a:xfrm>
              <a:off x="2215997" y="3320151"/>
              <a:ext cx="4759037"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i="1" dirty="0" smtClean="0"/>
                <a:t>Activité pratique de confortation</a:t>
              </a:r>
              <a:endParaRPr lang="fr-FR" b="1" i="1" dirty="0"/>
            </a:p>
          </p:txBody>
        </p:sp>
        <p:sp>
          <p:nvSpPr>
            <p:cNvPr id="18" name="Rectangle à coins arrondis 17"/>
            <p:cNvSpPr/>
            <p:nvPr/>
          </p:nvSpPr>
          <p:spPr>
            <a:xfrm>
              <a:off x="2248794" y="5751801"/>
              <a:ext cx="4977575" cy="54242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dirty="0" smtClean="0">
                  <a:solidFill>
                    <a:srgbClr val="000000"/>
                  </a:solidFill>
                </a:rPr>
                <a:t>Support didactique, réel ou virtuel, présent ou à distance</a:t>
              </a:r>
              <a:endParaRPr lang="fr-FR" b="1" dirty="0">
                <a:solidFill>
                  <a:srgbClr val="000000"/>
                </a:solidFill>
              </a:endParaRPr>
            </a:p>
          </p:txBody>
        </p:sp>
        <p:sp>
          <p:nvSpPr>
            <p:cNvPr id="19" name="Rectangle à coins arrondis 18"/>
            <p:cNvSpPr/>
            <p:nvPr/>
          </p:nvSpPr>
          <p:spPr>
            <a:xfrm>
              <a:off x="2248794" y="782639"/>
              <a:ext cx="4977575" cy="54242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dirty="0" smtClean="0">
                  <a:solidFill>
                    <a:srgbClr val="000000"/>
                  </a:solidFill>
                </a:rPr>
                <a:t>Elève isolé ou élèves en binôme</a:t>
              </a:r>
              <a:endParaRPr lang="fr-FR" b="1" dirty="0">
                <a:solidFill>
                  <a:srgbClr val="000000"/>
                </a:solidFill>
              </a:endParaRPr>
            </a:p>
          </p:txBody>
        </p:sp>
        <p:sp>
          <p:nvSpPr>
            <p:cNvPr id="20" name="Flèche vers la droite 23"/>
            <p:cNvSpPr/>
            <p:nvPr/>
          </p:nvSpPr>
          <p:spPr>
            <a:xfrm>
              <a:off x="1851951" y="4348230"/>
              <a:ext cx="449759" cy="47627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1" name="Ellipse 20"/>
            <p:cNvSpPr/>
            <p:nvPr/>
          </p:nvSpPr>
          <p:spPr>
            <a:xfrm>
              <a:off x="7348550" y="1813623"/>
              <a:ext cx="1613570"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dirty="0" smtClean="0">
                  <a:solidFill>
                    <a:srgbClr val="000000"/>
                  </a:solidFill>
                </a:rPr>
                <a:t>Structuration des savoirs</a:t>
              </a:r>
              <a:endParaRPr lang="fr-FR" sz="1200" dirty="0">
                <a:solidFill>
                  <a:srgbClr val="000000"/>
                </a:solidFill>
              </a:endParaRPr>
            </a:p>
          </p:txBody>
        </p:sp>
        <p:sp>
          <p:nvSpPr>
            <p:cNvPr id="22" name="Flèche vers la droite 40"/>
            <p:cNvSpPr/>
            <p:nvPr/>
          </p:nvSpPr>
          <p:spPr>
            <a:xfrm>
              <a:off x="7070751" y="2331772"/>
              <a:ext cx="449759" cy="47627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3" name="Flèche vers la droite 47"/>
            <p:cNvSpPr/>
            <p:nvPr/>
          </p:nvSpPr>
          <p:spPr>
            <a:xfrm rot="16200000">
              <a:off x="2635559" y="5195221"/>
              <a:ext cx="563078" cy="47627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4" name="Flèche vers la droite 48"/>
            <p:cNvSpPr/>
            <p:nvPr/>
          </p:nvSpPr>
          <p:spPr>
            <a:xfrm rot="5400000">
              <a:off x="2635559" y="1266351"/>
              <a:ext cx="563078" cy="47627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pic>
        <p:nvPicPr>
          <p:cNvPr id="26" name="Image 25" descr="sti2dlogo.jpg"/>
          <p:cNvPicPr/>
          <p:nvPr/>
        </p:nvPicPr>
        <p:blipFill>
          <a:blip r:embed="rId3" cstate="print"/>
          <a:stretch>
            <a:fillRect/>
          </a:stretch>
        </p:blipFill>
        <p:spPr>
          <a:xfrm>
            <a:off x="6372200" y="5805264"/>
            <a:ext cx="2483768" cy="836712"/>
          </a:xfrm>
          <a:prstGeom prst="rect">
            <a:avLst/>
          </a:prstGeom>
        </p:spPr>
      </p:pic>
      <p:grpSp>
        <p:nvGrpSpPr>
          <p:cNvPr id="25" name="Groupe 24"/>
          <p:cNvGrpSpPr/>
          <p:nvPr/>
        </p:nvGrpSpPr>
        <p:grpSpPr>
          <a:xfrm>
            <a:off x="323528" y="0"/>
            <a:ext cx="1143000" cy="1143000"/>
            <a:chOff x="1800197" y="981048"/>
            <a:chExt cx="1143000" cy="1143000"/>
          </a:xfrm>
          <a:scene3d>
            <a:camera prst="orthographicFront"/>
            <a:lightRig rig="threePt" dir="t">
              <a:rot lat="0" lon="0" rev="7500000"/>
            </a:lightRig>
          </a:scene3d>
        </p:grpSpPr>
        <p:sp>
          <p:nvSpPr>
            <p:cNvPr id="27" name="Ellipse 26"/>
            <p:cNvSpPr/>
            <p:nvPr/>
          </p:nvSpPr>
          <p:spPr>
            <a:xfrm>
              <a:off x="1800197" y="981048"/>
              <a:ext cx="1143000" cy="1143000"/>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28" name="Ellipse 4"/>
            <p:cNvSpPr/>
            <p:nvPr/>
          </p:nvSpPr>
          <p:spPr>
            <a:xfrm>
              <a:off x="1967586" y="1148436"/>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r-FR" sz="1400" kern="1200" dirty="0"/>
            </a:p>
          </p:txBody>
        </p:sp>
      </p:grpSp>
      <p:grpSp>
        <p:nvGrpSpPr>
          <p:cNvPr id="29" name="Grouper 25"/>
          <p:cNvGrpSpPr/>
          <p:nvPr/>
        </p:nvGrpSpPr>
        <p:grpSpPr>
          <a:xfrm rot="3919248">
            <a:off x="245799" y="289181"/>
            <a:ext cx="1196281" cy="376052"/>
            <a:chOff x="377277" y="3204581"/>
            <a:chExt cx="6849092" cy="2370719"/>
          </a:xfrm>
        </p:grpSpPr>
        <p:sp>
          <p:nvSpPr>
            <p:cNvPr id="30" name="Rectangle à coins arrondis 29"/>
            <p:cNvSpPr/>
            <p:nvPr/>
          </p:nvSpPr>
          <p:spPr>
            <a:xfrm>
              <a:off x="2103288" y="3204581"/>
              <a:ext cx="5123081" cy="237071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31" name="Ellipse 30"/>
            <p:cNvSpPr/>
            <p:nvPr/>
          </p:nvSpPr>
          <p:spPr>
            <a:xfrm>
              <a:off x="377277" y="3713205"/>
              <a:ext cx="1613570"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dirty="0">
                <a:solidFill>
                  <a:srgbClr val="000000"/>
                </a:solidFill>
              </a:endParaRPr>
            </a:p>
          </p:txBody>
        </p:sp>
        <p:sp>
          <p:nvSpPr>
            <p:cNvPr id="32" name="Rectangle à coins arrondis 31"/>
            <p:cNvSpPr/>
            <p:nvPr/>
          </p:nvSpPr>
          <p:spPr>
            <a:xfrm>
              <a:off x="2248794" y="3771368"/>
              <a:ext cx="1269905" cy="1331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dirty="0"/>
            </a:p>
          </p:txBody>
        </p:sp>
        <p:sp>
          <p:nvSpPr>
            <p:cNvPr id="33" name="Rectangle à coins arrondis 32"/>
            <p:cNvSpPr/>
            <p:nvPr/>
          </p:nvSpPr>
          <p:spPr>
            <a:xfrm>
              <a:off x="3707663" y="3797827"/>
              <a:ext cx="1689447" cy="130537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34" name="Rectangle à coins arrondis 33"/>
            <p:cNvSpPr/>
            <p:nvPr/>
          </p:nvSpPr>
          <p:spPr>
            <a:xfrm>
              <a:off x="5691898" y="3797828"/>
              <a:ext cx="1283136" cy="13053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cxnSp>
          <p:nvCxnSpPr>
            <p:cNvPr id="35" name="Connecteur droit avec flèche 34"/>
            <p:cNvCxnSpPr>
              <a:stCxn id="32" idx="3"/>
              <a:endCxn id="33" idx="1"/>
            </p:cNvCxnSpPr>
            <p:nvPr/>
          </p:nvCxnSpPr>
          <p:spPr>
            <a:xfrm>
              <a:off x="3518699" y="4437286"/>
              <a:ext cx="188964" cy="1322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6" name="Connecteur droit avec flèche 35"/>
            <p:cNvCxnSpPr>
              <a:stCxn id="33" idx="3"/>
              <a:endCxn id="34" idx="1"/>
            </p:cNvCxnSpPr>
            <p:nvPr/>
          </p:nvCxnSpPr>
          <p:spPr>
            <a:xfrm>
              <a:off x="5397110" y="4450515"/>
              <a:ext cx="294788" cy="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37" name="ZoneTexte 36"/>
            <p:cNvSpPr txBox="1"/>
            <p:nvPr/>
          </p:nvSpPr>
          <p:spPr>
            <a:xfrm>
              <a:off x="2215997" y="3320152"/>
              <a:ext cx="4759038" cy="1013294"/>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fr-FR" b="1" i="1" dirty="0"/>
            </a:p>
          </p:txBody>
        </p:sp>
        <p:sp>
          <p:nvSpPr>
            <p:cNvPr id="38" name="Flèche vers la droite 23"/>
            <p:cNvSpPr/>
            <p:nvPr/>
          </p:nvSpPr>
          <p:spPr>
            <a:xfrm>
              <a:off x="1851951" y="4348230"/>
              <a:ext cx="449759" cy="47627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sp>
        <p:nvSpPr>
          <p:cNvPr id="39"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40" name="ZoneTexte 39"/>
          <p:cNvSpPr txBox="1"/>
          <p:nvPr/>
        </p:nvSpPr>
        <p:spPr>
          <a:xfrm>
            <a:off x="1589692" y="53730"/>
            <a:ext cx="3430106" cy="369332"/>
          </a:xfrm>
          <a:prstGeom prst="rect">
            <a:avLst/>
          </a:prstGeom>
          <a:noFill/>
        </p:spPr>
        <p:txBody>
          <a:bodyPr wrap="none" rtlCol="0">
            <a:spAutoFit/>
          </a:bodyPr>
          <a:lstStyle/>
          <a:p>
            <a:r>
              <a:rPr lang="fr-FR" dirty="0" smtClean="0"/>
              <a:t>Résolution de problème technique</a:t>
            </a:r>
            <a:endParaRPr lang="fr-FR" dirty="0"/>
          </a:p>
        </p:txBody>
      </p:sp>
      <p:pic>
        <p:nvPicPr>
          <p:cNvPr id="41" name="Picture 2" descr="logo-amiens_charte"/>
          <p:cNvPicPr>
            <a:picLocks noChangeAspect="1" noChangeArrowheads="1"/>
          </p:cNvPicPr>
          <p:nvPr/>
        </p:nvPicPr>
        <p:blipFill>
          <a:blip r:embed="rId4"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467544" y="4293096"/>
            <a:ext cx="8208912" cy="2232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 name="Grouper 27"/>
          <p:cNvGrpSpPr/>
          <p:nvPr/>
        </p:nvGrpSpPr>
        <p:grpSpPr>
          <a:xfrm>
            <a:off x="882722" y="4728030"/>
            <a:ext cx="3314588" cy="1389145"/>
            <a:chOff x="301150" y="2809065"/>
            <a:chExt cx="8214696" cy="3442783"/>
          </a:xfrm>
        </p:grpSpPr>
        <p:sp>
          <p:nvSpPr>
            <p:cNvPr id="3" name="Rectangle à coins arrondis 2"/>
            <p:cNvSpPr/>
            <p:nvPr/>
          </p:nvSpPr>
          <p:spPr>
            <a:xfrm>
              <a:off x="1954656" y="2989940"/>
              <a:ext cx="5324631" cy="271211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4" name="Rectangle à coins arrondis 3"/>
            <p:cNvSpPr/>
            <p:nvPr/>
          </p:nvSpPr>
          <p:spPr>
            <a:xfrm>
              <a:off x="301150" y="3930319"/>
              <a:ext cx="1236563" cy="11979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rgbClr val="000000"/>
                </a:solidFill>
              </a:endParaRPr>
            </a:p>
          </p:txBody>
        </p:sp>
        <p:sp>
          <p:nvSpPr>
            <p:cNvPr id="5" name="Rectangle à coins arrondis 4"/>
            <p:cNvSpPr/>
            <p:nvPr/>
          </p:nvSpPr>
          <p:spPr>
            <a:xfrm>
              <a:off x="2153081" y="3519137"/>
              <a:ext cx="1103219" cy="19580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sz="1600" dirty="0"/>
            </a:p>
          </p:txBody>
        </p:sp>
        <p:sp>
          <p:nvSpPr>
            <p:cNvPr id="6" name="Rectangle à coins arrondis 5"/>
            <p:cNvSpPr/>
            <p:nvPr/>
          </p:nvSpPr>
          <p:spPr>
            <a:xfrm>
              <a:off x="3532582" y="4749509"/>
              <a:ext cx="1990569" cy="754099"/>
            </a:xfrm>
            <a:prstGeom prst="roundRect">
              <a:avLst/>
            </a:prstGeom>
            <a:ln>
              <a:prstDash val="sysDash"/>
            </a:ln>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7" name="Rectangle à coins arrondis 6"/>
            <p:cNvSpPr/>
            <p:nvPr/>
          </p:nvSpPr>
          <p:spPr>
            <a:xfrm>
              <a:off x="3532582" y="3519137"/>
              <a:ext cx="1990569" cy="75409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8" name="Rectangle à coins arrondis 7"/>
            <p:cNvSpPr/>
            <p:nvPr/>
          </p:nvSpPr>
          <p:spPr>
            <a:xfrm>
              <a:off x="5847520" y="3545597"/>
              <a:ext cx="1283136" cy="195801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rgbClr val="000000"/>
                </a:solidFill>
              </a:endParaRPr>
            </a:p>
          </p:txBody>
        </p:sp>
        <p:cxnSp>
          <p:nvCxnSpPr>
            <p:cNvPr id="9" name="Connecteur droit avec flèche 8"/>
            <p:cNvCxnSpPr>
              <a:endCxn id="7" idx="1"/>
            </p:cNvCxnSpPr>
            <p:nvPr/>
          </p:nvCxnSpPr>
          <p:spPr>
            <a:xfrm>
              <a:off x="3256300" y="3896187"/>
              <a:ext cx="276282" cy="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4160646" y="4273236"/>
              <a:ext cx="0" cy="47627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flipV="1">
              <a:off x="5033706" y="4273236"/>
              <a:ext cx="0" cy="47627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2" name="Connecteur droit avec flèche 11"/>
            <p:cNvCxnSpPr>
              <a:stCxn id="7" idx="3"/>
            </p:cNvCxnSpPr>
            <p:nvPr/>
          </p:nvCxnSpPr>
          <p:spPr>
            <a:xfrm>
              <a:off x="5523151" y="3896187"/>
              <a:ext cx="324369" cy="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3" name="Flèche vers la droite 23"/>
            <p:cNvSpPr/>
            <p:nvPr/>
          </p:nvSpPr>
          <p:spPr>
            <a:xfrm>
              <a:off x="1425525" y="4286466"/>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4" name="ZoneTexte 24"/>
            <p:cNvSpPr txBox="1"/>
            <p:nvPr/>
          </p:nvSpPr>
          <p:spPr>
            <a:xfrm>
              <a:off x="2153082" y="3042860"/>
              <a:ext cx="5126206" cy="533945"/>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b="1" i="1" dirty="0" smtClean="0"/>
                <a:t>DÉMARCHE D’INVESTIGATION</a:t>
              </a:r>
              <a:endParaRPr lang="fr-FR" sz="800" b="1" i="1" dirty="0"/>
            </a:p>
          </p:txBody>
        </p:sp>
        <p:sp>
          <p:nvSpPr>
            <p:cNvPr id="15" name="Flèche vers la droite 25"/>
            <p:cNvSpPr/>
            <p:nvPr/>
          </p:nvSpPr>
          <p:spPr>
            <a:xfrm>
              <a:off x="7444909" y="4108119"/>
              <a:ext cx="1070937" cy="47627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7" name="Ellipse 16"/>
            <p:cNvSpPr/>
            <p:nvPr/>
          </p:nvSpPr>
          <p:spPr>
            <a:xfrm>
              <a:off x="345589" y="5235848"/>
              <a:ext cx="11557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100" b="1" dirty="0">
                <a:solidFill>
                  <a:srgbClr val="000000"/>
                </a:solidFill>
              </a:endParaRPr>
            </a:p>
          </p:txBody>
        </p:sp>
        <p:sp>
          <p:nvSpPr>
            <p:cNvPr id="18" name="Flèche vers la droite 30"/>
            <p:cNvSpPr/>
            <p:nvPr/>
          </p:nvSpPr>
          <p:spPr>
            <a:xfrm rot="20325218">
              <a:off x="1576323" y="5327909"/>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9" name="Ellipse 18"/>
            <p:cNvSpPr/>
            <p:nvPr/>
          </p:nvSpPr>
          <p:spPr>
            <a:xfrm>
              <a:off x="396389" y="2809065"/>
              <a:ext cx="10160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sp>
          <p:nvSpPr>
            <p:cNvPr id="20" name="Flèche vers la droite 32"/>
            <p:cNvSpPr/>
            <p:nvPr/>
          </p:nvSpPr>
          <p:spPr>
            <a:xfrm rot="452134">
              <a:off x="1551978" y="3147092"/>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grpSp>
        <p:nvGrpSpPr>
          <p:cNvPr id="22" name="Grouper 25"/>
          <p:cNvGrpSpPr/>
          <p:nvPr/>
        </p:nvGrpSpPr>
        <p:grpSpPr>
          <a:xfrm>
            <a:off x="4225070" y="4725088"/>
            <a:ext cx="3875322" cy="1440216"/>
            <a:chOff x="377277" y="3254610"/>
            <a:chExt cx="6849092" cy="3039614"/>
          </a:xfrm>
        </p:grpSpPr>
        <p:sp>
          <p:nvSpPr>
            <p:cNvPr id="23" name="Rectangle à coins arrondis 22"/>
            <p:cNvSpPr/>
            <p:nvPr/>
          </p:nvSpPr>
          <p:spPr>
            <a:xfrm>
              <a:off x="2103288" y="3254610"/>
              <a:ext cx="5123081" cy="232068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4" name="Ellipse 23"/>
            <p:cNvSpPr/>
            <p:nvPr/>
          </p:nvSpPr>
          <p:spPr>
            <a:xfrm>
              <a:off x="377277" y="3903025"/>
              <a:ext cx="1298832" cy="12193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dirty="0">
                <a:solidFill>
                  <a:srgbClr val="000000"/>
                </a:solidFill>
              </a:endParaRPr>
            </a:p>
          </p:txBody>
        </p:sp>
        <p:sp>
          <p:nvSpPr>
            <p:cNvPr id="25" name="Rectangle à coins arrondis 24"/>
            <p:cNvSpPr/>
            <p:nvPr/>
          </p:nvSpPr>
          <p:spPr>
            <a:xfrm>
              <a:off x="2248794" y="3771368"/>
              <a:ext cx="1269905" cy="13318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dirty="0"/>
            </a:p>
          </p:txBody>
        </p:sp>
        <p:sp>
          <p:nvSpPr>
            <p:cNvPr id="26" name="Rectangle à coins arrondis 25"/>
            <p:cNvSpPr/>
            <p:nvPr/>
          </p:nvSpPr>
          <p:spPr>
            <a:xfrm>
              <a:off x="3707663" y="3797827"/>
              <a:ext cx="1689447" cy="130537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27" name="Rectangle à coins arrondis 26"/>
            <p:cNvSpPr/>
            <p:nvPr/>
          </p:nvSpPr>
          <p:spPr>
            <a:xfrm>
              <a:off x="5691898" y="3797828"/>
              <a:ext cx="1283136" cy="130537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cxnSp>
          <p:nvCxnSpPr>
            <p:cNvPr id="28" name="Connecteur droit avec flèche 27"/>
            <p:cNvCxnSpPr>
              <a:stCxn id="25" idx="3"/>
              <a:endCxn id="26" idx="1"/>
            </p:cNvCxnSpPr>
            <p:nvPr/>
          </p:nvCxnSpPr>
          <p:spPr>
            <a:xfrm>
              <a:off x="3518699" y="4437286"/>
              <a:ext cx="188964" cy="1322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9" name="Connecteur droit avec flèche 28"/>
            <p:cNvCxnSpPr>
              <a:stCxn id="26" idx="3"/>
              <a:endCxn id="27" idx="1"/>
            </p:cNvCxnSpPr>
            <p:nvPr/>
          </p:nvCxnSpPr>
          <p:spPr>
            <a:xfrm>
              <a:off x="5397110" y="4450515"/>
              <a:ext cx="294788" cy="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30" name="ZoneTexte 36"/>
            <p:cNvSpPr txBox="1"/>
            <p:nvPr/>
          </p:nvSpPr>
          <p:spPr>
            <a:xfrm>
              <a:off x="2215997" y="3320150"/>
              <a:ext cx="4759037" cy="241544"/>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b="1" i="1" dirty="0" smtClean="0"/>
                <a:t>Activité pratique de confortation</a:t>
              </a:r>
              <a:endParaRPr lang="fr-FR" sz="800" b="1" i="1" dirty="0"/>
            </a:p>
          </p:txBody>
        </p:sp>
        <p:sp>
          <p:nvSpPr>
            <p:cNvPr id="31" name="Rectangle à coins arrondis 30"/>
            <p:cNvSpPr/>
            <p:nvPr/>
          </p:nvSpPr>
          <p:spPr>
            <a:xfrm>
              <a:off x="2248794" y="5751801"/>
              <a:ext cx="4977575" cy="54242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b="1" dirty="0">
                <a:solidFill>
                  <a:srgbClr val="000000"/>
                </a:solidFill>
              </a:endParaRPr>
            </a:p>
          </p:txBody>
        </p:sp>
        <p:sp>
          <p:nvSpPr>
            <p:cNvPr id="33" name="Flèche vers la droite 23"/>
            <p:cNvSpPr/>
            <p:nvPr/>
          </p:nvSpPr>
          <p:spPr>
            <a:xfrm>
              <a:off x="1745979" y="4316593"/>
              <a:ext cx="449760" cy="47627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34" name="Flèche vers la droite 47"/>
            <p:cNvSpPr/>
            <p:nvPr/>
          </p:nvSpPr>
          <p:spPr>
            <a:xfrm rot="16200000">
              <a:off x="2635559" y="5195221"/>
              <a:ext cx="563078" cy="47627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grpSp>
      <p:grpSp>
        <p:nvGrpSpPr>
          <p:cNvPr id="36" name="Grouper 27"/>
          <p:cNvGrpSpPr/>
          <p:nvPr/>
        </p:nvGrpSpPr>
        <p:grpSpPr>
          <a:xfrm>
            <a:off x="1619672" y="404664"/>
            <a:ext cx="6138714" cy="3673277"/>
            <a:chOff x="567549" y="1585952"/>
            <a:chExt cx="8244980" cy="4933622"/>
          </a:xfrm>
        </p:grpSpPr>
        <p:sp>
          <p:nvSpPr>
            <p:cNvPr id="37" name="Arrondir un rectangle avec un coin diagonal 36"/>
            <p:cNvSpPr/>
            <p:nvPr/>
          </p:nvSpPr>
          <p:spPr>
            <a:xfrm>
              <a:off x="567549" y="2578100"/>
              <a:ext cx="6468252" cy="288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a:p>
          </p:txBody>
        </p:sp>
        <p:sp>
          <p:nvSpPr>
            <p:cNvPr id="38" name="Rectangle à coins arrondis 37"/>
            <p:cNvSpPr/>
            <p:nvPr/>
          </p:nvSpPr>
          <p:spPr>
            <a:xfrm>
              <a:off x="774590" y="5589561"/>
              <a:ext cx="4364270" cy="9300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a:p>
          </p:txBody>
        </p:sp>
        <p:sp>
          <p:nvSpPr>
            <p:cNvPr id="39" name="ZoneTexte 5"/>
            <p:cNvSpPr txBox="1"/>
            <p:nvPr/>
          </p:nvSpPr>
          <p:spPr>
            <a:xfrm>
              <a:off x="699841" y="5717512"/>
              <a:ext cx="1434429" cy="57872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100" b="1" dirty="0" smtClean="0"/>
                <a:t>Supports techniques</a:t>
              </a:r>
              <a:endParaRPr lang="fr-FR" sz="1100" b="1" dirty="0"/>
            </a:p>
          </p:txBody>
        </p:sp>
        <p:sp>
          <p:nvSpPr>
            <p:cNvPr id="40" name="Ellipse 39"/>
            <p:cNvSpPr/>
            <p:nvPr/>
          </p:nvSpPr>
          <p:spPr>
            <a:xfrm>
              <a:off x="2132574" y="5634531"/>
              <a:ext cx="1349853" cy="83761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dirty="0" smtClean="0"/>
                <a:t>Dossier</a:t>
              </a:r>
              <a:endParaRPr lang="fr-FR" sz="1200" dirty="0"/>
            </a:p>
          </p:txBody>
        </p:sp>
        <p:sp>
          <p:nvSpPr>
            <p:cNvPr id="41" name="Ellipse 40"/>
            <p:cNvSpPr/>
            <p:nvPr/>
          </p:nvSpPr>
          <p:spPr>
            <a:xfrm>
              <a:off x="3567476" y="5628612"/>
              <a:ext cx="1533284" cy="83761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dirty="0" smtClean="0"/>
                <a:t>Système</a:t>
              </a:r>
              <a:endParaRPr lang="fr-FR" sz="1200" dirty="0"/>
            </a:p>
          </p:txBody>
        </p:sp>
        <p:sp>
          <p:nvSpPr>
            <p:cNvPr id="42" name="Rectangle à coins arrondis 41"/>
            <p:cNvSpPr/>
            <p:nvPr/>
          </p:nvSpPr>
          <p:spPr>
            <a:xfrm>
              <a:off x="842160" y="1585952"/>
              <a:ext cx="4296700" cy="806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dirty="0" smtClean="0"/>
                <a:t>Compétences / connaissances STI2D</a:t>
              </a:r>
              <a:endParaRPr lang="fr-FR" sz="2400" b="1" dirty="0"/>
            </a:p>
          </p:txBody>
        </p:sp>
        <p:sp>
          <p:nvSpPr>
            <p:cNvPr id="43" name="Triangle isocèle 42"/>
            <p:cNvSpPr/>
            <p:nvPr/>
          </p:nvSpPr>
          <p:spPr>
            <a:xfrm rot="5400000">
              <a:off x="835333" y="2964733"/>
              <a:ext cx="1107954" cy="101324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44" name="Triangle isocèle 43"/>
            <p:cNvSpPr/>
            <p:nvPr/>
          </p:nvSpPr>
          <p:spPr>
            <a:xfrm rot="5400000">
              <a:off x="1301422" y="3707781"/>
              <a:ext cx="1107954" cy="101324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45" name="Triangle isocèle 44"/>
            <p:cNvSpPr/>
            <p:nvPr/>
          </p:nvSpPr>
          <p:spPr>
            <a:xfrm rot="5400000">
              <a:off x="1071973" y="3383407"/>
              <a:ext cx="1107954" cy="1013248"/>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cxnSp>
          <p:nvCxnSpPr>
            <p:cNvPr id="46" name="Connecteur droit avec flèche 45"/>
            <p:cNvCxnSpPr>
              <a:stCxn id="38" idx="0"/>
            </p:cNvCxnSpPr>
            <p:nvPr/>
          </p:nvCxnSpPr>
          <p:spPr>
            <a:xfrm flipV="1">
              <a:off x="2956725" y="4920931"/>
              <a:ext cx="0" cy="668630"/>
            </a:xfrm>
            <a:prstGeom prst="straightConnector1">
              <a:avLst/>
            </a:prstGeom>
            <a:ln w="38100" cmpd="sng">
              <a:solidFill>
                <a:schemeClr val="tx1">
                  <a:lumMod val="65000"/>
                  <a:lumOff val="3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7" name="Connecteur droit avec flèche 46"/>
            <p:cNvCxnSpPr>
              <a:endCxn id="45" idx="1"/>
            </p:cNvCxnSpPr>
            <p:nvPr/>
          </p:nvCxnSpPr>
          <p:spPr>
            <a:xfrm>
              <a:off x="1625950" y="2392075"/>
              <a:ext cx="0" cy="1220968"/>
            </a:xfrm>
            <a:prstGeom prst="straightConnector1">
              <a:avLst/>
            </a:prstGeom>
            <a:ln w="38100" cmpd="sng">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
          <p:nvSpPr>
            <p:cNvPr id="48" name="ZoneTexte 11"/>
            <p:cNvSpPr txBox="1"/>
            <p:nvPr/>
          </p:nvSpPr>
          <p:spPr>
            <a:xfrm>
              <a:off x="698739" y="4971730"/>
              <a:ext cx="1972919" cy="33070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000" b="1" dirty="0" smtClean="0">
                  <a:solidFill>
                    <a:srgbClr val="008000"/>
                  </a:solidFill>
                </a:rPr>
                <a:t>Centres d’Intérêt</a:t>
              </a:r>
              <a:endParaRPr lang="fr-FR" sz="1000" b="1" dirty="0">
                <a:solidFill>
                  <a:srgbClr val="008000"/>
                </a:solidFill>
              </a:endParaRPr>
            </a:p>
          </p:txBody>
        </p:sp>
        <p:sp>
          <p:nvSpPr>
            <p:cNvPr id="49" name="ZoneTexte 43"/>
            <p:cNvSpPr txBox="1"/>
            <p:nvPr/>
          </p:nvSpPr>
          <p:spPr>
            <a:xfrm>
              <a:off x="1119326" y="3613043"/>
              <a:ext cx="662070" cy="523220"/>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solidFill>
                    <a:srgbClr val="008000"/>
                  </a:solidFill>
                </a:rPr>
                <a:t>CI</a:t>
              </a:r>
              <a:endParaRPr lang="fr-FR" sz="2800" b="1" dirty="0">
                <a:solidFill>
                  <a:srgbClr val="008000"/>
                </a:solidFill>
              </a:endParaRPr>
            </a:p>
          </p:txBody>
        </p:sp>
        <p:cxnSp>
          <p:nvCxnSpPr>
            <p:cNvPr id="50" name="Connecteur droit avec flèche 49"/>
            <p:cNvCxnSpPr>
              <a:stCxn id="45" idx="0"/>
              <a:endCxn id="51" idx="1"/>
            </p:cNvCxnSpPr>
            <p:nvPr/>
          </p:nvCxnSpPr>
          <p:spPr>
            <a:xfrm flipV="1">
              <a:off x="2132574" y="3879615"/>
              <a:ext cx="539085" cy="10416"/>
            </a:xfrm>
            <a:prstGeom prst="straightConnector1">
              <a:avLst/>
            </a:prstGeom>
            <a:ln w="38100" cmpd="sng">
              <a:solidFill>
                <a:schemeClr val="tx1">
                  <a:lumMod val="65000"/>
                  <a:lumOff val="3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2671659" y="2787499"/>
              <a:ext cx="1770025" cy="21842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52" name="ZoneTexte 50"/>
            <p:cNvSpPr txBox="1"/>
            <p:nvPr/>
          </p:nvSpPr>
          <p:spPr>
            <a:xfrm>
              <a:off x="2671659" y="2787499"/>
              <a:ext cx="1770025" cy="702743"/>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dirty="0" smtClean="0"/>
                <a:t>Activités pédagogiques</a:t>
              </a:r>
              <a:endParaRPr lang="fr-FR" sz="1400" b="1" dirty="0"/>
            </a:p>
          </p:txBody>
        </p:sp>
        <p:sp>
          <p:nvSpPr>
            <p:cNvPr id="53" name="ZoneTexte 51"/>
            <p:cNvSpPr txBox="1"/>
            <p:nvPr/>
          </p:nvSpPr>
          <p:spPr>
            <a:xfrm>
              <a:off x="2671659" y="3443602"/>
              <a:ext cx="1770025" cy="1364149"/>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i="1" dirty="0" smtClean="0"/>
                <a:t>Etude de dossier</a:t>
              </a:r>
            </a:p>
            <a:p>
              <a:pPr algn="ctr"/>
              <a:r>
                <a:rPr lang="fr-FR" sz="1200" i="1" dirty="0" smtClean="0"/>
                <a:t>Activités pratiques</a:t>
              </a:r>
            </a:p>
            <a:p>
              <a:pPr algn="ctr"/>
              <a:r>
                <a:rPr lang="fr-FR" sz="1200" i="1" dirty="0" smtClean="0"/>
                <a:t>Projet de formatio</a:t>
              </a:r>
              <a:r>
                <a:rPr lang="fr-FR" sz="1200" i="1" dirty="0"/>
                <a:t>n</a:t>
              </a:r>
              <a:endParaRPr lang="fr-FR" sz="1200" i="1" dirty="0" smtClean="0"/>
            </a:p>
          </p:txBody>
        </p:sp>
        <p:cxnSp>
          <p:nvCxnSpPr>
            <p:cNvPr id="54" name="Connecteur droit avec flèche 53"/>
            <p:cNvCxnSpPr>
              <a:stCxn id="51" idx="3"/>
              <a:endCxn id="55" idx="2"/>
            </p:cNvCxnSpPr>
            <p:nvPr/>
          </p:nvCxnSpPr>
          <p:spPr>
            <a:xfrm flipV="1">
              <a:off x="4441684" y="3876961"/>
              <a:ext cx="648272" cy="2654"/>
            </a:xfrm>
            <a:prstGeom prst="straightConnector1">
              <a:avLst/>
            </a:prstGeom>
            <a:ln w="38100" cmpd="sng">
              <a:solidFill>
                <a:schemeClr val="tx1">
                  <a:lumMod val="65000"/>
                  <a:lumOff val="3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55" name="Ellipse 54"/>
            <p:cNvSpPr/>
            <p:nvPr/>
          </p:nvSpPr>
          <p:spPr>
            <a:xfrm>
              <a:off x="5089956" y="2976961"/>
              <a:ext cx="1800000" cy="180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a:p>
          </p:txBody>
        </p:sp>
        <p:sp>
          <p:nvSpPr>
            <p:cNvPr id="56" name="ZoneTexte 56"/>
            <p:cNvSpPr txBox="1"/>
            <p:nvPr/>
          </p:nvSpPr>
          <p:spPr>
            <a:xfrm>
              <a:off x="5089956" y="3415296"/>
              <a:ext cx="1800000" cy="992108"/>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dirty="0" smtClean="0"/>
                <a:t>Structuration des connaissances</a:t>
              </a:r>
              <a:endParaRPr lang="fr-FR" sz="1400" b="1" dirty="0"/>
            </a:p>
          </p:txBody>
        </p:sp>
        <p:sp>
          <p:nvSpPr>
            <p:cNvPr id="57" name="Losange 56"/>
            <p:cNvSpPr/>
            <p:nvPr/>
          </p:nvSpPr>
          <p:spPr>
            <a:xfrm>
              <a:off x="7282775" y="3469002"/>
              <a:ext cx="1067418" cy="810599"/>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900" b="1" dirty="0" err="1" smtClean="0"/>
                <a:t>Eval</a:t>
              </a:r>
              <a:endParaRPr lang="fr-FR" sz="900" b="1" dirty="0"/>
            </a:p>
          </p:txBody>
        </p:sp>
        <p:cxnSp>
          <p:nvCxnSpPr>
            <p:cNvPr id="58" name="Connecteur droit avec flèche 57"/>
            <p:cNvCxnSpPr>
              <a:stCxn id="55" idx="6"/>
              <a:endCxn id="57" idx="1"/>
            </p:cNvCxnSpPr>
            <p:nvPr/>
          </p:nvCxnSpPr>
          <p:spPr>
            <a:xfrm flipV="1">
              <a:off x="6889956" y="3874302"/>
              <a:ext cx="392819" cy="2659"/>
            </a:xfrm>
            <a:prstGeom prst="straightConnector1">
              <a:avLst/>
            </a:prstGeom>
            <a:ln w="38100" cmpd="sng">
              <a:solidFill>
                <a:schemeClr val="tx1">
                  <a:lumMod val="65000"/>
                  <a:lumOff val="3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9" name="Connecteur en angle 62"/>
            <p:cNvCxnSpPr>
              <a:stCxn id="57" idx="0"/>
              <a:endCxn id="42" idx="3"/>
            </p:cNvCxnSpPr>
            <p:nvPr/>
          </p:nvCxnSpPr>
          <p:spPr>
            <a:xfrm rot="16200000" flipV="1">
              <a:off x="5737678" y="1390196"/>
              <a:ext cx="1479988" cy="2677624"/>
            </a:xfrm>
            <a:prstGeom prst="bentConnector2">
              <a:avLst/>
            </a:prstGeom>
            <a:ln w="38100">
              <a:solidFill>
                <a:srgbClr val="0000FF"/>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60" name="Connecteur en angle 59"/>
            <p:cNvCxnSpPr>
              <a:stCxn id="57" idx="2"/>
              <a:endCxn id="51" idx="2"/>
            </p:cNvCxnSpPr>
            <p:nvPr/>
          </p:nvCxnSpPr>
          <p:spPr>
            <a:xfrm rot="5400000">
              <a:off x="5340514" y="2495759"/>
              <a:ext cx="692129" cy="4259812"/>
            </a:xfrm>
            <a:prstGeom prst="bentConnector3">
              <a:avLst>
                <a:gd name="adj1" fmla="val 144038"/>
              </a:avLst>
            </a:prstGeom>
            <a:ln w="381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1" name="Connecteur droit avec flèche 60"/>
            <p:cNvCxnSpPr>
              <a:stCxn id="57" idx="3"/>
            </p:cNvCxnSpPr>
            <p:nvPr/>
          </p:nvCxnSpPr>
          <p:spPr>
            <a:xfrm flipV="1">
              <a:off x="8350193" y="3874300"/>
              <a:ext cx="462336" cy="2"/>
            </a:xfrm>
            <a:prstGeom prst="straightConnector1">
              <a:avLst/>
            </a:prstGeom>
            <a:ln w="38100" cmpd="sng">
              <a:solidFill>
                <a:srgbClr val="008000"/>
              </a:solidFill>
              <a:tailEnd type="triangle" w="lg" len="lg"/>
            </a:ln>
          </p:spPr>
          <p:style>
            <a:lnRef idx="2">
              <a:schemeClr val="accent1"/>
            </a:lnRef>
            <a:fillRef idx="0">
              <a:schemeClr val="accent1"/>
            </a:fillRef>
            <a:effectRef idx="1">
              <a:schemeClr val="accent1"/>
            </a:effectRef>
            <a:fontRef idx="minor">
              <a:schemeClr val="tx1"/>
            </a:fontRef>
          </p:style>
        </p:cxnSp>
      </p:grpSp>
      <p:cxnSp>
        <p:nvCxnSpPr>
          <p:cNvPr id="64" name="Connecteur droit 63"/>
          <p:cNvCxnSpPr/>
          <p:nvPr/>
        </p:nvCxnSpPr>
        <p:spPr>
          <a:xfrm flipV="1">
            <a:off x="467544" y="2924944"/>
            <a:ext cx="2736304"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4499992" y="2924944"/>
            <a:ext cx="4176464"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67" name="ZoneTexte 50"/>
          <p:cNvSpPr txBox="1"/>
          <p:nvPr/>
        </p:nvSpPr>
        <p:spPr>
          <a:xfrm>
            <a:off x="3758202" y="4345940"/>
            <a:ext cx="1317854" cy="523220"/>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dirty="0" smtClean="0"/>
              <a:t>Activités pédagogiques</a:t>
            </a:r>
            <a:endParaRPr lang="fr-FR"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quatre flèches 4"/>
          <p:cNvSpPr/>
          <p:nvPr/>
        </p:nvSpPr>
        <p:spPr>
          <a:xfrm>
            <a:off x="2339752" y="3212976"/>
            <a:ext cx="4608513" cy="3799760"/>
          </a:xfrm>
          <a:prstGeom prst="quadArrowCallout">
            <a:avLst/>
          </a:prstGeom>
          <a:ln w="76200"/>
          <a:scene3d>
            <a:camera prst="isometricOffAxis1Top"/>
            <a:lightRig rig="threePt" dir="t">
              <a:rot lat="0" lon="0" rev="1200000"/>
            </a:lightRig>
          </a:scene3d>
          <a:sp3d z="1555750">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pic>
        <p:nvPicPr>
          <p:cNvPr id="6" name="Image 5" descr="http://sti.discipline.ac-lille.fr/Ens-Scienc-et-Techno/Sti2D/parution-de-supports-de-communication-sti2d/image_mini"/>
          <p:cNvPicPr/>
          <p:nvPr/>
        </p:nvPicPr>
        <p:blipFill>
          <a:blip r:embed="rId3" cstate="print"/>
          <a:srcRect/>
          <a:stretch>
            <a:fillRect/>
          </a:stretch>
        </p:blipFill>
        <p:spPr bwMode="auto">
          <a:xfrm>
            <a:off x="3923928" y="1349052"/>
            <a:ext cx="1296144" cy="1719908"/>
          </a:xfrm>
          <a:prstGeom prst="rect">
            <a:avLst/>
          </a:prstGeom>
          <a:noFill/>
          <a:ln w="9525">
            <a:noFill/>
            <a:miter lim="800000"/>
            <a:headEnd/>
            <a:tailEnd/>
          </a:ln>
        </p:spPr>
      </p:pic>
      <p:sp>
        <p:nvSpPr>
          <p:cNvPr id="7" name="Ellipse 6"/>
          <p:cNvSpPr/>
          <p:nvPr/>
        </p:nvSpPr>
        <p:spPr>
          <a:xfrm>
            <a:off x="7128792" y="2169368"/>
            <a:ext cx="1691680" cy="1691680"/>
          </a:xfrm>
          <a:prstGeom prst="ellipse">
            <a:avLst/>
          </a:prstGeom>
          <a:scene3d>
            <a:camera prst="isometricOffAxis1Top"/>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3600" dirty="0" smtClean="0"/>
              <a:t>CPGE</a:t>
            </a:r>
            <a:endParaRPr lang="fr-FR" sz="3600" dirty="0"/>
          </a:p>
        </p:txBody>
      </p:sp>
      <p:sp>
        <p:nvSpPr>
          <p:cNvPr id="8" name="Ellipse 7"/>
          <p:cNvSpPr/>
          <p:nvPr/>
        </p:nvSpPr>
        <p:spPr>
          <a:xfrm>
            <a:off x="2088232" y="1484784"/>
            <a:ext cx="1907704" cy="1907704"/>
          </a:xfrm>
          <a:prstGeom prst="ellipse">
            <a:avLst/>
          </a:prstGeom>
          <a:scene3d>
            <a:camera prst="isometricOffAxis1Top"/>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Ecoles d’ingénieurs</a:t>
            </a:r>
            <a:endParaRPr lang="fr-FR" dirty="0"/>
          </a:p>
        </p:txBody>
      </p:sp>
      <p:sp>
        <p:nvSpPr>
          <p:cNvPr id="9" name="Ellipse 8"/>
          <p:cNvSpPr/>
          <p:nvPr/>
        </p:nvSpPr>
        <p:spPr>
          <a:xfrm>
            <a:off x="323528" y="3212976"/>
            <a:ext cx="1907704" cy="1907704"/>
          </a:xfrm>
          <a:prstGeom prst="ellipse">
            <a:avLst/>
          </a:prstGeom>
          <a:scene3d>
            <a:camera prst="isometricOffAxis1Top"/>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smtClean="0"/>
              <a:t>Université</a:t>
            </a:r>
            <a:endParaRPr lang="fr-FR" sz="2000" dirty="0"/>
          </a:p>
        </p:txBody>
      </p:sp>
      <p:sp>
        <p:nvSpPr>
          <p:cNvPr id="10" name="Ellipse 9"/>
          <p:cNvSpPr/>
          <p:nvPr/>
        </p:nvSpPr>
        <p:spPr>
          <a:xfrm>
            <a:off x="5220072" y="3933056"/>
            <a:ext cx="1907704" cy="1907704"/>
          </a:xfrm>
          <a:prstGeom prst="ellipse">
            <a:avLst/>
          </a:prstGeom>
          <a:scene3d>
            <a:camera prst="isometricOffAxis1Top"/>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3200" dirty="0" smtClean="0"/>
              <a:t>STS IUT</a:t>
            </a:r>
            <a:endParaRPr lang="fr-FR" sz="3200" dirty="0"/>
          </a:p>
        </p:txBody>
      </p:sp>
      <p:pic>
        <p:nvPicPr>
          <p:cNvPr id="11" name="Image 10"/>
          <p:cNvPicPr/>
          <p:nvPr/>
        </p:nvPicPr>
        <p:blipFill>
          <a:blip r:embed="rId4" cstate="print"/>
          <a:srcRect/>
          <a:stretch>
            <a:fillRect/>
          </a:stretch>
        </p:blipFill>
        <p:spPr bwMode="auto">
          <a:xfrm>
            <a:off x="3716392" y="2780928"/>
            <a:ext cx="855608" cy="858912"/>
          </a:xfrm>
          <a:prstGeom prst="rect">
            <a:avLst/>
          </a:prstGeom>
          <a:noFill/>
          <a:ln w="9525" algn="in">
            <a:miter lim="800000"/>
            <a:headEnd/>
            <a:tailEnd/>
          </a:ln>
        </p:spPr>
      </p:pic>
      <p:pic>
        <p:nvPicPr>
          <p:cNvPr id="12" name="Image 11" descr="sti2dlogo.jpg"/>
          <p:cNvPicPr/>
          <p:nvPr/>
        </p:nvPicPr>
        <p:blipFill>
          <a:blip r:embed="rId5" cstate="print"/>
          <a:stretch>
            <a:fillRect/>
          </a:stretch>
        </p:blipFill>
        <p:spPr>
          <a:xfrm>
            <a:off x="6372200" y="5805264"/>
            <a:ext cx="2483768" cy="836712"/>
          </a:xfrm>
          <a:prstGeom prst="rect">
            <a:avLst/>
          </a:prstGeom>
        </p:spPr>
      </p:pic>
      <p:sp>
        <p:nvSpPr>
          <p:cNvPr id="13" name="ZoneTexte 12"/>
          <p:cNvSpPr txBox="1"/>
          <p:nvPr/>
        </p:nvSpPr>
        <p:spPr>
          <a:xfrm>
            <a:off x="539552" y="476672"/>
            <a:ext cx="2495620" cy="369332"/>
          </a:xfrm>
          <a:prstGeom prst="rect">
            <a:avLst/>
          </a:prstGeom>
          <a:noFill/>
        </p:spPr>
        <p:txBody>
          <a:bodyPr wrap="none" rtlCol="0">
            <a:spAutoFit/>
          </a:bodyPr>
          <a:lstStyle/>
          <a:p>
            <a:r>
              <a:rPr lang="fr-FR" dirty="0" smtClean="0"/>
              <a:t>Un objectif de formation</a:t>
            </a:r>
            <a:endParaRPr lang="fr-FR" dirty="0"/>
          </a:p>
        </p:txBody>
      </p:sp>
      <p:pic>
        <p:nvPicPr>
          <p:cNvPr id="1026" name="Picture 2" descr="logo-amiens_charte"/>
          <p:cNvPicPr>
            <a:picLocks noChangeAspect="1" noChangeArrowheads="1"/>
          </p:cNvPicPr>
          <p:nvPr/>
        </p:nvPicPr>
        <p:blipFill>
          <a:blip r:embed="rId6"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27"/>
          <p:cNvGrpSpPr/>
          <p:nvPr/>
        </p:nvGrpSpPr>
        <p:grpSpPr>
          <a:xfrm>
            <a:off x="449510" y="692696"/>
            <a:ext cx="8244980" cy="4933622"/>
            <a:chOff x="567549" y="1585952"/>
            <a:chExt cx="8244980" cy="4933622"/>
          </a:xfrm>
        </p:grpSpPr>
        <p:sp>
          <p:nvSpPr>
            <p:cNvPr id="3" name="Arrondir un rectangle avec un coin diagonal 2"/>
            <p:cNvSpPr/>
            <p:nvPr/>
          </p:nvSpPr>
          <p:spPr>
            <a:xfrm>
              <a:off x="567549" y="2578100"/>
              <a:ext cx="6468252" cy="28829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a:p>
          </p:txBody>
        </p:sp>
        <p:sp>
          <p:nvSpPr>
            <p:cNvPr id="4" name="Rectangle à coins arrondis 3"/>
            <p:cNvSpPr/>
            <p:nvPr/>
          </p:nvSpPr>
          <p:spPr>
            <a:xfrm>
              <a:off x="774590" y="5589561"/>
              <a:ext cx="4364270" cy="9300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a:p>
          </p:txBody>
        </p:sp>
        <p:sp>
          <p:nvSpPr>
            <p:cNvPr id="5" name="ZoneTexte 5"/>
            <p:cNvSpPr txBox="1"/>
            <p:nvPr/>
          </p:nvSpPr>
          <p:spPr>
            <a:xfrm>
              <a:off x="699841" y="5717512"/>
              <a:ext cx="1434429" cy="646331"/>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dirty="0" smtClean="0"/>
                <a:t>Supports techniques</a:t>
              </a:r>
              <a:endParaRPr lang="fr-FR" b="1" dirty="0"/>
            </a:p>
          </p:txBody>
        </p:sp>
        <p:sp>
          <p:nvSpPr>
            <p:cNvPr id="6" name="Ellipse 5"/>
            <p:cNvSpPr/>
            <p:nvPr/>
          </p:nvSpPr>
          <p:spPr>
            <a:xfrm>
              <a:off x="2132574" y="5634531"/>
              <a:ext cx="1349853" cy="83761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Dossier</a:t>
              </a:r>
              <a:endParaRPr lang="fr-FR" dirty="0"/>
            </a:p>
          </p:txBody>
        </p:sp>
        <p:sp>
          <p:nvSpPr>
            <p:cNvPr id="7" name="Ellipse 6"/>
            <p:cNvSpPr/>
            <p:nvPr/>
          </p:nvSpPr>
          <p:spPr>
            <a:xfrm>
              <a:off x="3567476" y="5628612"/>
              <a:ext cx="1533284" cy="83761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Système</a:t>
              </a:r>
              <a:endParaRPr lang="fr-FR" dirty="0"/>
            </a:p>
          </p:txBody>
        </p:sp>
        <p:sp>
          <p:nvSpPr>
            <p:cNvPr id="8" name="Rectangle à coins arrondis 7"/>
            <p:cNvSpPr/>
            <p:nvPr/>
          </p:nvSpPr>
          <p:spPr>
            <a:xfrm>
              <a:off x="842160" y="1585952"/>
              <a:ext cx="4296700" cy="806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dirty="0" smtClean="0"/>
                <a:t>Compétences / connaissances STI2D</a:t>
              </a:r>
              <a:endParaRPr lang="fr-FR" sz="2400" b="1" dirty="0"/>
            </a:p>
          </p:txBody>
        </p:sp>
        <p:sp>
          <p:nvSpPr>
            <p:cNvPr id="9" name="Triangle isocèle 8"/>
            <p:cNvSpPr/>
            <p:nvPr/>
          </p:nvSpPr>
          <p:spPr>
            <a:xfrm rot="5400000">
              <a:off x="835333" y="2964733"/>
              <a:ext cx="1107954" cy="101324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0" name="Triangle isocèle 9"/>
            <p:cNvSpPr/>
            <p:nvPr/>
          </p:nvSpPr>
          <p:spPr>
            <a:xfrm rot="5400000">
              <a:off x="1301422" y="3707781"/>
              <a:ext cx="1107954" cy="101324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1" name="Triangle isocèle 10"/>
            <p:cNvSpPr/>
            <p:nvPr/>
          </p:nvSpPr>
          <p:spPr>
            <a:xfrm rot="5400000">
              <a:off x="1071973" y="3383407"/>
              <a:ext cx="1107954" cy="1013248"/>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cxnSp>
          <p:nvCxnSpPr>
            <p:cNvPr id="12" name="Connecteur droit avec flèche 11"/>
            <p:cNvCxnSpPr>
              <a:stCxn id="4" idx="0"/>
            </p:cNvCxnSpPr>
            <p:nvPr/>
          </p:nvCxnSpPr>
          <p:spPr>
            <a:xfrm flipV="1">
              <a:off x="2956725" y="4920931"/>
              <a:ext cx="0" cy="668630"/>
            </a:xfrm>
            <a:prstGeom prst="straightConnector1">
              <a:avLst/>
            </a:prstGeom>
            <a:ln w="38100" cmpd="sng">
              <a:solidFill>
                <a:schemeClr val="tx1">
                  <a:lumMod val="65000"/>
                  <a:lumOff val="3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a:endCxn id="11" idx="1"/>
            </p:cNvCxnSpPr>
            <p:nvPr/>
          </p:nvCxnSpPr>
          <p:spPr>
            <a:xfrm>
              <a:off x="1625950" y="2392075"/>
              <a:ext cx="0" cy="1220968"/>
            </a:xfrm>
            <a:prstGeom prst="straightConnector1">
              <a:avLst/>
            </a:prstGeom>
            <a:ln w="38100" cmpd="sng">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ZoneTexte 11"/>
            <p:cNvSpPr txBox="1"/>
            <p:nvPr/>
          </p:nvSpPr>
          <p:spPr>
            <a:xfrm>
              <a:off x="698739" y="4971730"/>
              <a:ext cx="1972919"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b="1" dirty="0" smtClean="0">
                  <a:solidFill>
                    <a:srgbClr val="008000"/>
                  </a:solidFill>
                </a:rPr>
                <a:t>Centres d’Intérêt</a:t>
              </a:r>
              <a:endParaRPr lang="fr-FR" b="1" dirty="0">
                <a:solidFill>
                  <a:srgbClr val="008000"/>
                </a:solidFill>
              </a:endParaRPr>
            </a:p>
          </p:txBody>
        </p:sp>
        <p:sp>
          <p:nvSpPr>
            <p:cNvPr id="15" name="ZoneTexte 43"/>
            <p:cNvSpPr txBox="1"/>
            <p:nvPr/>
          </p:nvSpPr>
          <p:spPr>
            <a:xfrm>
              <a:off x="1119326" y="3613043"/>
              <a:ext cx="662070" cy="523220"/>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solidFill>
                    <a:srgbClr val="008000"/>
                  </a:solidFill>
                </a:rPr>
                <a:t>CI</a:t>
              </a:r>
              <a:endParaRPr lang="fr-FR" sz="2800" b="1" dirty="0">
                <a:solidFill>
                  <a:srgbClr val="008000"/>
                </a:solidFill>
              </a:endParaRPr>
            </a:p>
          </p:txBody>
        </p:sp>
        <p:cxnSp>
          <p:nvCxnSpPr>
            <p:cNvPr id="16" name="Connecteur droit avec flèche 15"/>
            <p:cNvCxnSpPr>
              <a:stCxn id="11" idx="0"/>
              <a:endCxn id="17" idx="1"/>
            </p:cNvCxnSpPr>
            <p:nvPr/>
          </p:nvCxnSpPr>
          <p:spPr>
            <a:xfrm flipV="1">
              <a:off x="2132574" y="3879615"/>
              <a:ext cx="539085" cy="10416"/>
            </a:xfrm>
            <a:prstGeom prst="straightConnector1">
              <a:avLst/>
            </a:prstGeom>
            <a:ln w="38100" cmpd="sng">
              <a:solidFill>
                <a:schemeClr val="tx1">
                  <a:lumMod val="65000"/>
                  <a:lumOff val="3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671659" y="2787499"/>
              <a:ext cx="1770025" cy="21842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8" name="ZoneTexte 50"/>
            <p:cNvSpPr txBox="1"/>
            <p:nvPr/>
          </p:nvSpPr>
          <p:spPr>
            <a:xfrm>
              <a:off x="2671659" y="2787499"/>
              <a:ext cx="1770025" cy="646331"/>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dirty="0" smtClean="0"/>
                <a:t>Activités pédagogiques</a:t>
              </a:r>
              <a:endParaRPr lang="fr-FR" b="1" dirty="0"/>
            </a:p>
          </p:txBody>
        </p:sp>
        <p:sp>
          <p:nvSpPr>
            <p:cNvPr id="19" name="ZoneTexte 51"/>
            <p:cNvSpPr txBox="1"/>
            <p:nvPr/>
          </p:nvSpPr>
          <p:spPr>
            <a:xfrm>
              <a:off x="2671659" y="3443602"/>
              <a:ext cx="1770025" cy="1477328"/>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i="1" dirty="0" smtClean="0"/>
                <a:t>Etude de dossier</a:t>
              </a:r>
            </a:p>
            <a:p>
              <a:pPr algn="ctr"/>
              <a:r>
                <a:rPr lang="fr-FR" i="1" dirty="0" smtClean="0"/>
                <a:t>Activités pratiques</a:t>
              </a:r>
            </a:p>
            <a:p>
              <a:pPr algn="ctr"/>
              <a:r>
                <a:rPr lang="fr-FR" i="1" dirty="0" smtClean="0"/>
                <a:t>Projet de formatio</a:t>
              </a:r>
              <a:r>
                <a:rPr lang="fr-FR" i="1" dirty="0"/>
                <a:t>n</a:t>
              </a:r>
              <a:endParaRPr lang="fr-FR" i="1" dirty="0" smtClean="0"/>
            </a:p>
          </p:txBody>
        </p:sp>
        <p:cxnSp>
          <p:nvCxnSpPr>
            <p:cNvPr id="20" name="Connecteur droit avec flèche 19"/>
            <p:cNvCxnSpPr>
              <a:stCxn id="17" idx="3"/>
              <a:endCxn id="21" idx="2"/>
            </p:cNvCxnSpPr>
            <p:nvPr/>
          </p:nvCxnSpPr>
          <p:spPr>
            <a:xfrm flipV="1">
              <a:off x="4441684" y="3876961"/>
              <a:ext cx="648272" cy="2654"/>
            </a:xfrm>
            <a:prstGeom prst="straightConnector1">
              <a:avLst/>
            </a:prstGeom>
            <a:ln w="38100" cmpd="sng">
              <a:solidFill>
                <a:schemeClr val="tx1">
                  <a:lumMod val="65000"/>
                  <a:lumOff val="3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Ellipse 20"/>
            <p:cNvSpPr/>
            <p:nvPr/>
          </p:nvSpPr>
          <p:spPr>
            <a:xfrm>
              <a:off x="5089956" y="2976961"/>
              <a:ext cx="1800000" cy="180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a:p>
          </p:txBody>
        </p:sp>
        <p:sp>
          <p:nvSpPr>
            <p:cNvPr id="22" name="ZoneTexte 56"/>
            <p:cNvSpPr txBox="1"/>
            <p:nvPr/>
          </p:nvSpPr>
          <p:spPr>
            <a:xfrm>
              <a:off x="5089956" y="3415296"/>
              <a:ext cx="1800000" cy="923330"/>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dirty="0" smtClean="0"/>
                <a:t>Structuration des connaissances</a:t>
              </a:r>
              <a:endParaRPr lang="fr-FR" b="1" dirty="0"/>
            </a:p>
          </p:txBody>
        </p:sp>
        <p:sp>
          <p:nvSpPr>
            <p:cNvPr id="23" name="Losange 22"/>
            <p:cNvSpPr/>
            <p:nvPr/>
          </p:nvSpPr>
          <p:spPr>
            <a:xfrm>
              <a:off x="7282775" y="3469002"/>
              <a:ext cx="1067418" cy="810599"/>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err="1" smtClean="0"/>
                <a:t>Eva</a:t>
              </a:r>
              <a:r>
                <a:rPr lang="fr-FR" b="1" dirty="0" err="1" smtClean="0"/>
                <a:t>l</a:t>
              </a:r>
              <a:endParaRPr lang="fr-FR" b="1" dirty="0"/>
            </a:p>
          </p:txBody>
        </p:sp>
        <p:cxnSp>
          <p:nvCxnSpPr>
            <p:cNvPr id="24" name="Connecteur droit avec flèche 23"/>
            <p:cNvCxnSpPr>
              <a:stCxn id="21" idx="6"/>
              <a:endCxn id="23" idx="1"/>
            </p:cNvCxnSpPr>
            <p:nvPr/>
          </p:nvCxnSpPr>
          <p:spPr>
            <a:xfrm flipV="1">
              <a:off x="6889956" y="3874302"/>
              <a:ext cx="392819" cy="2659"/>
            </a:xfrm>
            <a:prstGeom prst="straightConnector1">
              <a:avLst/>
            </a:prstGeom>
            <a:ln w="38100" cmpd="sng">
              <a:solidFill>
                <a:schemeClr val="tx1">
                  <a:lumMod val="65000"/>
                  <a:lumOff val="3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5" name="Connecteur en angle 62"/>
            <p:cNvCxnSpPr>
              <a:stCxn id="23" idx="0"/>
              <a:endCxn id="8" idx="3"/>
            </p:cNvCxnSpPr>
            <p:nvPr/>
          </p:nvCxnSpPr>
          <p:spPr>
            <a:xfrm rot="16200000" flipV="1">
              <a:off x="5737678" y="1390196"/>
              <a:ext cx="1479988" cy="2677624"/>
            </a:xfrm>
            <a:prstGeom prst="bentConnector2">
              <a:avLst/>
            </a:prstGeom>
            <a:ln w="38100">
              <a:solidFill>
                <a:srgbClr val="0000FF"/>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26" name="Connecteur en angle 25"/>
            <p:cNvCxnSpPr>
              <a:stCxn id="23" idx="2"/>
              <a:endCxn id="17" idx="2"/>
            </p:cNvCxnSpPr>
            <p:nvPr/>
          </p:nvCxnSpPr>
          <p:spPr>
            <a:xfrm rot="5400000">
              <a:off x="5340514" y="2495759"/>
              <a:ext cx="692129" cy="4259812"/>
            </a:xfrm>
            <a:prstGeom prst="bentConnector3">
              <a:avLst>
                <a:gd name="adj1" fmla="val 144038"/>
              </a:avLst>
            </a:prstGeom>
            <a:ln w="381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a:stCxn id="23" idx="3"/>
            </p:cNvCxnSpPr>
            <p:nvPr/>
          </p:nvCxnSpPr>
          <p:spPr>
            <a:xfrm flipV="1">
              <a:off x="8350193" y="3874300"/>
              <a:ext cx="462336" cy="2"/>
            </a:xfrm>
            <a:prstGeom prst="straightConnector1">
              <a:avLst/>
            </a:prstGeom>
            <a:ln w="38100" cmpd="sng">
              <a:solidFill>
                <a:srgbClr val="008000"/>
              </a:solidFill>
              <a:tailEnd type="triangle" w="lg" len="lg"/>
            </a:ln>
          </p:spPr>
          <p:style>
            <a:lnRef idx="2">
              <a:schemeClr val="accent1"/>
            </a:lnRef>
            <a:fillRef idx="0">
              <a:schemeClr val="accent1"/>
            </a:fillRef>
            <a:effectRef idx="1">
              <a:schemeClr val="accent1"/>
            </a:effectRef>
            <a:fontRef idx="minor">
              <a:schemeClr val="tx1"/>
            </a:fontRef>
          </p:style>
        </p:cxnSp>
      </p:grpSp>
      <p:pic>
        <p:nvPicPr>
          <p:cNvPr id="28" name="Image 27" descr="sti2dlogo.jpg"/>
          <p:cNvPicPr/>
          <p:nvPr/>
        </p:nvPicPr>
        <p:blipFill>
          <a:blip r:embed="rId3" cstate="print"/>
          <a:stretch>
            <a:fillRect/>
          </a:stretch>
        </p:blipFill>
        <p:spPr>
          <a:xfrm>
            <a:off x="6372200" y="5805264"/>
            <a:ext cx="2483768" cy="836712"/>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80565" y="476672"/>
            <a:ext cx="6883723" cy="5184576"/>
          </a:xfrm>
          <a:prstGeom prst="rect">
            <a:avLst/>
          </a:prstGeom>
          <a:noFill/>
          <a:ln w="9525">
            <a:noFill/>
            <a:miter lim="800000"/>
            <a:headEnd/>
            <a:tailEnd/>
          </a:ln>
        </p:spPr>
      </p:pic>
      <p:pic>
        <p:nvPicPr>
          <p:cNvPr id="30" name="Picture 2" descr="logo-amiens_charte"/>
          <p:cNvPicPr>
            <a:picLocks noChangeAspect="1" noChangeArrowheads="1"/>
          </p:cNvPicPr>
          <p:nvPr/>
        </p:nvPicPr>
        <p:blipFill>
          <a:blip r:embed="rId5"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6840760" cy="923330"/>
          </a:xfrm>
          <a:prstGeom prst="rect">
            <a:avLst/>
          </a:prstGeom>
          <a:noFill/>
        </p:spPr>
        <p:txBody>
          <a:bodyPr wrap="square" rtlCol="0">
            <a:spAutoFit/>
          </a:bodyPr>
          <a:lstStyle/>
          <a:p>
            <a:r>
              <a:rPr lang="fr-FR" dirty="0" smtClean="0"/>
              <a:t>Comment utiliser une activité pédagogique menée en spécialité comme point de départ d’une activité de projet dans une autre spécialité ?</a:t>
            </a:r>
            <a:endParaRPr lang="fr-FR" dirty="0"/>
          </a:p>
        </p:txBody>
      </p:sp>
      <p:pic>
        <p:nvPicPr>
          <p:cNvPr id="4" name="Image 3" descr="http://sti.discipline.ac-lille.fr/Ens-Scienc-et-Techno/Sti2D/parution-de-supports-de-communication-sti2d/image_mini"/>
          <p:cNvPicPr/>
          <p:nvPr/>
        </p:nvPicPr>
        <p:blipFill>
          <a:blip r:embed="rId3" cstate="print"/>
          <a:srcRect/>
          <a:stretch>
            <a:fillRect/>
          </a:stretch>
        </p:blipFill>
        <p:spPr bwMode="auto">
          <a:xfrm>
            <a:off x="2771800" y="2132856"/>
            <a:ext cx="1296144" cy="1719908"/>
          </a:xfrm>
          <a:prstGeom prst="rect">
            <a:avLst/>
          </a:prstGeom>
          <a:noFill/>
          <a:ln w="9525">
            <a:noFill/>
            <a:miter lim="800000"/>
            <a:headEnd/>
            <a:tailEnd/>
          </a:ln>
        </p:spPr>
      </p:pic>
      <p:sp>
        <p:nvSpPr>
          <p:cNvPr id="5" name="ZoneTexte 4"/>
          <p:cNvSpPr txBox="1"/>
          <p:nvPr/>
        </p:nvSpPr>
        <p:spPr>
          <a:xfrm>
            <a:off x="1187624" y="5517232"/>
            <a:ext cx="6862648" cy="369332"/>
          </a:xfrm>
          <a:prstGeom prst="rect">
            <a:avLst/>
          </a:prstGeom>
          <a:noFill/>
        </p:spPr>
        <p:txBody>
          <a:bodyPr wrap="none" rtlCol="0">
            <a:spAutoFit/>
          </a:bodyPr>
          <a:lstStyle/>
          <a:p>
            <a:r>
              <a:rPr lang="fr-FR" dirty="0" smtClean="0"/>
              <a:t>Exemple d’une classe accueillant des élèves positionnés sur ITEC ou SIN</a:t>
            </a:r>
            <a:endParaRPr lang="fr-FR" dirty="0"/>
          </a:p>
        </p:txBody>
      </p:sp>
      <p:graphicFrame>
        <p:nvGraphicFramePr>
          <p:cNvPr id="12" name="Diagramme 11"/>
          <p:cNvGraphicFramePr/>
          <p:nvPr/>
        </p:nvGraphicFramePr>
        <p:xfrm>
          <a:off x="3347864" y="2276872"/>
          <a:ext cx="4104456" cy="3112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Forme libre 13"/>
          <p:cNvSpPr/>
          <p:nvPr/>
        </p:nvSpPr>
        <p:spPr>
          <a:xfrm>
            <a:off x="5285808" y="2852936"/>
            <a:ext cx="942376" cy="1314954"/>
          </a:xfrm>
          <a:custGeom>
            <a:avLst/>
            <a:gdLst>
              <a:gd name="connsiteX0" fmla="*/ 666750 w 666750"/>
              <a:gd name="connsiteY0" fmla="*/ 647700 h 889000"/>
              <a:gd name="connsiteX1" fmla="*/ 190500 w 666750"/>
              <a:gd name="connsiteY1" fmla="*/ 781050 h 889000"/>
              <a:gd name="connsiteX2" fmla="*/ 0 w 666750"/>
              <a:gd name="connsiteY2" fmla="*/ 0 h 889000"/>
              <a:gd name="connsiteX3" fmla="*/ 0 w 666750"/>
              <a:gd name="connsiteY3" fmla="*/ 0 h 889000"/>
            </a:gdLst>
            <a:ahLst/>
            <a:cxnLst>
              <a:cxn ang="0">
                <a:pos x="connsiteX0" y="connsiteY0"/>
              </a:cxn>
              <a:cxn ang="0">
                <a:pos x="connsiteX1" y="connsiteY1"/>
              </a:cxn>
              <a:cxn ang="0">
                <a:pos x="connsiteX2" y="connsiteY2"/>
              </a:cxn>
              <a:cxn ang="0">
                <a:pos x="connsiteX3" y="connsiteY3"/>
              </a:cxn>
            </a:cxnLst>
            <a:rect l="l" t="t" r="r" b="b"/>
            <a:pathLst>
              <a:path w="666750" h="889000">
                <a:moveTo>
                  <a:pt x="666750" y="647700"/>
                </a:moveTo>
                <a:cubicBezTo>
                  <a:pt x="484187" y="768350"/>
                  <a:pt x="301625" y="889000"/>
                  <a:pt x="190500" y="781050"/>
                </a:cubicBezTo>
                <a:cubicBezTo>
                  <a:pt x="79375" y="673100"/>
                  <a:pt x="0" y="0"/>
                  <a:pt x="0" y="0"/>
                </a:cubicBezTo>
                <a:lnTo>
                  <a:pt x="0" y="0"/>
                </a:lnTo>
              </a:path>
            </a:pathLst>
          </a:cu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8" name="Image 7" descr="sti2dlogo.jpg"/>
          <p:cNvPicPr/>
          <p:nvPr/>
        </p:nvPicPr>
        <p:blipFill>
          <a:blip r:embed="rId9" cstate="print"/>
          <a:stretch>
            <a:fillRect/>
          </a:stretch>
        </p:blipFill>
        <p:spPr>
          <a:xfrm>
            <a:off x="6372200" y="5805264"/>
            <a:ext cx="2483768" cy="836712"/>
          </a:xfrm>
          <a:prstGeom prst="rect">
            <a:avLst/>
          </a:prstGeom>
        </p:spPr>
      </p:pic>
      <p:pic>
        <p:nvPicPr>
          <p:cNvPr id="9" name="Picture 2" descr="logo-amiens_charte"/>
          <p:cNvPicPr>
            <a:picLocks noChangeAspect="1" noChangeArrowheads="1"/>
          </p:cNvPicPr>
          <p:nvPr/>
        </p:nvPicPr>
        <p:blipFill>
          <a:blip r:embed="rId10"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23528" y="548680"/>
            <a:ext cx="22677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Lst>
            </a:pPr>
            <a:r>
              <a:rPr kumimoji="0" lang="fr-FR" sz="1400" b="0" i="0" u="none" strike="noStrike" cap="none" normalizeH="0" baseline="0" dirty="0" smtClean="0">
                <a:ln>
                  <a:noFill/>
                </a:ln>
                <a:solidFill>
                  <a:srgbClr val="808000"/>
                </a:solidFill>
                <a:effectLst/>
                <a:latin typeface="Cambria" pitchFamily="18" charset="0"/>
                <a:ea typeface="Times New Roman" pitchFamily="18" charset="0"/>
                <a:cs typeface="Times New Roman" pitchFamily="18" charset="0"/>
              </a:rPr>
              <a:t>La démarche de créativité</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 2" descr="démarche de créativité.jpg"/>
          <p:cNvPicPr/>
          <p:nvPr/>
        </p:nvPicPr>
        <p:blipFill>
          <a:blip r:embed="rId3" cstate="print"/>
          <a:stretch>
            <a:fillRect/>
          </a:stretch>
        </p:blipFill>
        <p:spPr>
          <a:xfrm>
            <a:off x="467544" y="1268760"/>
            <a:ext cx="5756910" cy="3824605"/>
          </a:xfrm>
          <a:prstGeom prst="rect">
            <a:avLst/>
          </a:prstGeom>
        </p:spPr>
      </p:pic>
      <p:pic>
        <p:nvPicPr>
          <p:cNvPr id="4" name="Image 3" descr="sti2dlogo.jpg"/>
          <p:cNvPicPr/>
          <p:nvPr/>
        </p:nvPicPr>
        <p:blipFill>
          <a:blip r:embed="rId4" cstate="print"/>
          <a:stretch>
            <a:fillRect/>
          </a:stretch>
        </p:blipFill>
        <p:spPr>
          <a:xfrm>
            <a:off x="6372200" y="5805264"/>
            <a:ext cx="2483768" cy="836712"/>
          </a:xfrm>
          <a:prstGeom prst="rect">
            <a:avLst/>
          </a:prstGeom>
        </p:spPr>
      </p:pic>
      <p:grpSp>
        <p:nvGrpSpPr>
          <p:cNvPr id="8" name="Groupe 7"/>
          <p:cNvGrpSpPr/>
          <p:nvPr/>
        </p:nvGrpSpPr>
        <p:grpSpPr>
          <a:xfrm>
            <a:off x="7596336" y="332656"/>
            <a:ext cx="1227871" cy="1155862"/>
            <a:chOff x="1160225" y="208"/>
            <a:chExt cx="583533" cy="583533"/>
          </a:xfrm>
          <a:scene3d>
            <a:camera prst="orthographicFront"/>
            <a:lightRig rig="threePt" dir="t">
              <a:rot lat="0" lon="0" rev="7500000"/>
            </a:lightRig>
          </a:scene3d>
        </p:grpSpPr>
        <p:sp>
          <p:nvSpPr>
            <p:cNvPr id="9" name="Ellipse 8"/>
            <p:cNvSpPr/>
            <p:nvPr/>
          </p:nvSpPr>
          <p:spPr>
            <a:xfrm>
              <a:off x="1160225" y="208"/>
              <a:ext cx="583533" cy="583533"/>
            </a:xfrm>
            <a:prstGeom prst="ellipse">
              <a:avLst/>
            </a:prstGeom>
            <a:sp3d prstMaterial="plastic">
              <a:bevelT w="127000" h="25400" prst="relaxedInset"/>
            </a:sp3d>
          </p:spPr>
          <p:style>
            <a:lnRef idx="0">
              <a:schemeClr val="lt1">
                <a:hueOff val="0"/>
                <a:satOff val="0"/>
                <a:lumOff val="0"/>
                <a:alphaOff val="0"/>
              </a:schemeClr>
            </a:lnRef>
            <a:fillRef idx="3">
              <a:schemeClr val="accent5">
                <a:alpha val="50000"/>
                <a:hueOff val="-2483469"/>
                <a:satOff val="9953"/>
                <a:lumOff val="2157"/>
                <a:alphaOff val="0"/>
              </a:schemeClr>
            </a:fillRef>
            <a:effectRef idx="2">
              <a:schemeClr val="accent5">
                <a:alpha val="50000"/>
                <a:hueOff val="-2483469"/>
                <a:satOff val="9953"/>
                <a:lumOff val="2157"/>
                <a:alphaOff val="0"/>
              </a:schemeClr>
            </a:effectRef>
            <a:fontRef idx="minor">
              <a:schemeClr val="tx1"/>
            </a:fontRef>
          </p:style>
        </p:sp>
        <p:sp>
          <p:nvSpPr>
            <p:cNvPr id="10" name="Ellipse 4"/>
            <p:cNvSpPr/>
            <p:nvPr/>
          </p:nvSpPr>
          <p:spPr>
            <a:xfrm>
              <a:off x="1245681" y="85664"/>
              <a:ext cx="412621" cy="41262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2000" kern="1200" dirty="0" smtClean="0"/>
                <a:t>ITEC</a:t>
              </a:r>
              <a:endParaRPr lang="fr-FR" sz="2000" kern="1200" dirty="0"/>
            </a:p>
          </p:txBody>
        </p:sp>
      </p:grpSp>
      <p:pic>
        <p:nvPicPr>
          <p:cNvPr id="11" name="Picture 2" descr="logo-amiens_charte"/>
          <p:cNvPicPr>
            <a:picLocks noChangeAspect="1" noChangeArrowheads="1"/>
          </p:cNvPicPr>
          <p:nvPr/>
        </p:nvPicPr>
        <p:blipFill>
          <a:blip r:embed="rId5"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démarche de créativité.jpg"/>
          <p:cNvPicPr/>
          <p:nvPr/>
        </p:nvPicPr>
        <p:blipFill>
          <a:blip r:embed="rId3" cstate="print"/>
          <a:srcRect b="66110"/>
          <a:stretch>
            <a:fillRect/>
          </a:stretch>
        </p:blipFill>
        <p:spPr>
          <a:xfrm>
            <a:off x="467544" y="1556792"/>
            <a:ext cx="5756910" cy="1296144"/>
          </a:xfrm>
          <a:prstGeom prst="rect">
            <a:avLst/>
          </a:prstGeom>
        </p:spPr>
      </p:pic>
      <p:sp>
        <p:nvSpPr>
          <p:cNvPr id="4" name="Text Box 5"/>
          <p:cNvSpPr txBox="1">
            <a:spLocks noChangeArrowheads="1"/>
          </p:cNvSpPr>
          <p:nvPr/>
        </p:nvSpPr>
        <p:spPr bwMode="auto">
          <a:xfrm>
            <a:off x="900113" y="548680"/>
            <a:ext cx="7488237" cy="869950"/>
          </a:xfrm>
          <a:prstGeom prst="rect">
            <a:avLst/>
          </a:prstGeom>
          <a:noFill/>
          <a:ln w="9525">
            <a:noFill/>
            <a:miter lim="800000"/>
            <a:headEnd/>
            <a:tailEnd/>
          </a:ln>
          <a:effectLst/>
        </p:spPr>
        <p:txBody>
          <a:bodyPr>
            <a:spAutoFit/>
          </a:bodyPr>
          <a:lstStyle/>
          <a:p>
            <a:pPr algn="ctr">
              <a:spcBef>
                <a:spcPct val="50000"/>
              </a:spcBef>
            </a:pPr>
            <a:r>
              <a:rPr lang="fr-FR" sz="2400" b="1" dirty="0" smtClean="0">
                <a:solidFill>
                  <a:srgbClr val="5F5F5F"/>
                </a:solidFill>
              </a:rPr>
              <a:t> </a:t>
            </a:r>
            <a:r>
              <a:rPr lang="fr-FR" sz="2400" b="1" dirty="0">
                <a:solidFill>
                  <a:srgbClr val="5F5F5F"/>
                </a:solidFill>
              </a:rPr>
              <a:t>Problématique du coureur</a:t>
            </a:r>
          </a:p>
          <a:p>
            <a:pPr>
              <a:spcBef>
                <a:spcPct val="50000"/>
              </a:spcBef>
            </a:pPr>
            <a:endParaRPr lang="fr-FR" i="1" dirty="0"/>
          </a:p>
        </p:txBody>
      </p:sp>
      <p:pic>
        <p:nvPicPr>
          <p:cNvPr id="14" name="Image 13" descr="sti2dlogo.jpg"/>
          <p:cNvPicPr/>
          <p:nvPr/>
        </p:nvPicPr>
        <p:blipFill>
          <a:blip r:embed="rId4" cstate="print"/>
          <a:stretch>
            <a:fillRect/>
          </a:stretch>
        </p:blipFill>
        <p:spPr>
          <a:xfrm>
            <a:off x="6372200" y="5805264"/>
            <a:ext cx="2483768" cy="836712"/>
          </a:xfrm>
          <a:prstGeom prst="rect">
            <a:avLst/>
          </a:prstGeom>
        </p:spPr>
      </p:pic>
      <p:pic>
        <p:nvPicPr>
          <p:cNvPr id="9" name="Picture 2"/>
          <p:cNvPicPr>
            <a:picLocks noChangeAspect="1" noChangeArrowheads="1"/>
          </p:cNvPicPr>
          <p:nvPr/>
        </p:nvPicPr>
        <p:blipFill>
          <a:blip r:embed="rId5" cstate="print"/>
          <a:srcRect/>
          <a:stretch>
            <a:fillRect/>
          </a:stretch>
        </p:blipFill>
        <p:spPr bwMode="auto">
          <a:xfrm>
            <a:off x="611560" y="3212976"/>
            <a:ext cx="2680133" cy="2376612"/>
          </a:xfrm>
          <a:prstGeom prst="rect">
            <a:avLst/>
          </a:prstGeom>
          <a:noFill/>
          <a:ln w="9525">
            <a:noFill/>
            <a:miter lim="800000"/>
            <a:headEnd/>
            <a:tailEnd/>
          </a:ln>
        </p:spPr>
      </p:pic>
      <p:sp>
        <p:nvSpPr>
          <p:cNvPr id="10" name="Rectangle 3"/>
          <p:cNvSpPr>
            <a:spLocks noChangeArrowheads="1"/>
          </p:cNvSpPr>
          <p:nvPr/>
        </p:nvSpPr>
        <p:spPr bwMode="auto">
          <a:xfrm>
            <a:off x="3491880" y="3140968"/>
            <a:ext cx="5292080" cy="2492990"/>
          </a:xfrm>
          <a:prstGeom prst="rect">
            <a:avLst/>
          </a:prstGeom>
          <a:noFill/>
          <a:ln w="9525">
            <a:noFill/>
            <a:miter lim="800000"/>
            <a:headEnd/>
            <a:tailEnd/>
          </a:ln>
        </p:spPr>
        <p:txBody>
          <a:bodyPr wrap="square">
            <a:spAutoFit/>
          </a:bodyPr>
          <a:lstStyle/>
          <a:p>
            <a:r>
              <a:rPr lang="fr-FR" sz="1600" b="1" dirty="0">
                <a:solidFill>
                  <a:srgbClr val="000000"/>
                </a:solidFill>
              </a:rPr>
              <a:t>	</a:t>
            </a:r>
            <a:r>
              <a:rPr lang="fr-FR" sz="1400" b="1" dirty="0">
                <a:solidFill>
                  <a:srgbClr val="000000"/>
                </a:solidFill>
              </a:rPr>
              <a:t>Sur tous les sites de </a:t>
            </a:r>
            <a:r>
              <a:rPr lang="fr-FR" sz="1400" b="1" dirty="0" smtClean="0">
                <a:solidFill>
                  <a:srgbClr val="000000"/>
                </a:solidFill>
              </a:rPr>
              <a:t>pratique sportive </a:t>
            </a:r>
            <a:r>
              <a:rPr lang="fr-FR" sz="1400" b="1" dirty="0">
                <a:solidFill>
                  <a:srgbClr val="000000"/>
                </a:solidFill>
              </a:rPr>
              <a:t>nous avons vu des coureurs </a:t>
            </a:r>
            <a:r>
              <a:rPr lang="fr-FR" sz="1400" b="1" dirty="0" smtClean="0">
                <a:solidFill>
                  <a:srgbClr val="000000"/>
                </a:solidFill>
              </a:rPr>
              <a:t>(</a:t>
            </a:r>
            <a:r>
              <a:rPr lang="fr-FR" sz="1400" b="1" dirty="0">
                <a:solidFill>
                  <a:srgbClr val="000000"/>
                </a:solidFill>
              </a:rPr>
              <a:t>surtout des « occasionnels ») avec </a:t>
            </a:r>
            <a:r>
              <a:rPr lang="fr-FR" sz="1400" b="1" i="1" dirty="0">
                <a:solidFill>
                  <a:srgbClr val="000000"/>
                </a:solidFill>
              </a:rPr>
              <a:t>leur veste </a:t>
            </a:r>
            <a:r>
              <a:rPr lang="fr-FR" sz="1400" b="1" i="1" dirty="0" smtClean="0">
                <a:solidFill>
                  <a:srgbClr val="000000"/>
                </a:solidFill>
              </a:rPr>
              <a:t>autour </a:t>
            </a:r>
            <a:r>
              <a:rPr lang="fr-FR" sz="1400" b="1" i="1" dirty="0">
                <a:solidFill>
                  <a:srgbClr val="000000"/>
                </a:solidFill>
              </a:rPr>
              <a:t>de la taille</a:t>
            </a:r>
            <a:r>
              <a:rPr lang="fr-FR" sz="1400" b="1" dirty="0">
                <a:solidFill>
                  <a:srgbClr val="000000"/>
                </a:solidFill>
              </a:rPr>
              <a:t>.</a:t>
            </a:r>
          </a:p>
          <a:p>
            <a:endParaRPr lang="fr-FR" sz="1400" b="1" dirty="0">
              <a:solidFill>
                <a:srgbClr val="000000"/>
              </a:solidFill>
            </a:endParaRPr>
          </a:p>
          <a:p>
            <a:r>
              <a:rPr lang="fr-FR" sz="1400" b="1" dirty="0">
                <a:solidFill>
                  <a:srgbClr val="000000"/>
                </a:solidFill>
              </a:rPr>
              <a:t>	En questionnant </a:t>
            </a:r>
            <a:r>
              <a:rPr lang="fr-FR" sz="1400" b="1" dirty="0" smtClean="0">
                <a:solidFill>
                  <a:srgbClr val="000000"/>
                </a:solidFill>
              </a:rPr>
              <a:t>nous </a:t>
            </a:r>
            <a:r>
              <a:rPr lang="fr-FR" sz="1400" b="1" dirty="0">
                <a:solidFill>
                  <a:srgbClr val="000000"/>
                </a:solidFill>
              </a:rPr>
              <a:t>avons constaté que le choix de la tenue en hiver reste « complexe » à comprendre. En effet l’association des couches (C1+C2 ; C2+C3 ; C1+C2+C3 ?) reste un  frein à l’équipement, et, mal équipé le coureur cesse sa pratique.</a:t>
            </a:r>
          </a:p>
          <a:p>
            <a:endParaRPr lang="fr-FR" sz="1400" b="1" dirty="0">
              <a:solidFill>
                <a:srgbClr val="000000"/>
              </a:solidFill>
            </a:endParaRPr>
          </a:p>
          <a:p>
            <a:r>
              <a:rPr lang="fr-FR" sz="1400" b="1" dirty="0">
                <a:solidFill>
                  <a:srgbClr val="000000"/>
                </a:solidFill>
              </a:rPr>
              <a:t>	La problématique du </a:t>
            </a:r>
            <a:r>
              <a:rPr lang="fr-FR" sz="1400" b="1" dirty="0" smtClean="0">
                <a:solidFill>
                  <a:srgbClr val="000000"/>
                </a:solidFill>
              </a:rPr>
              <a:t>coût </a:t>
            </a:r>
            <a:r>
              <a:rPr lang="fr-FR" sz="1400" b="1" dirty="0">
                <a:solidFill>
                  <a:srgbClr val="000000"/>
                </a:solidFill>
              </a:rPr>
              <a:t>revient également car le prix de vente moyen est plus élevé en hiver.		</a:t>
            </a:r>
          </a:p>
        </p:txBody>
      </p:sp>
      <p:grpSp>
        <p:nvGrpSpPr>
          <p:cNvPr id="11" name="Groupe 10"/>
          <p:cNvGrpSpPr/>
          <p:nvPr/>
        </p:nvGrpSpPr>
        <p:grpSpPr>
          <a:xfrm>
            <a:off x="7596336" y="332656"/>
            <a:ext cx="1227871" cy="1155862"/>
            <a:chOff x="1160225" y="208"/>
            <a:chExt cx="583533" cy="583533"/>
          </a:xfrm>
          <a:scene3d>
            <a:camera prst="orthographicFront"/>
            <a:lightRig rig="threePt" dir="t">
              <a:rot lat="0" lon="0" rev="7500000"/>
            </a:lightRig>
          </a:scene3d>
        </p:grpSpPr>
        <p:sp>
          <p:nvSpPr>
            <p:cNvPr id="12" name="Ellipse 11"/>
            <p:cNvSpPr/>
            <p:nvPr/>
          </p:nvSpPr>
          <p:spPr>
            <a:xfrm>
              <a:off x="1160225" y="208"/>
              <a:ext cx="583533" cy="583533"/>
            </a:xfrm>
            <a:prstGeom prst="ellipse">
              <a:avLst/>
            </a:prstGeom>
            <a:sp3d prstMaterial="plastic">
              <a:bevelT w="127000" h="25400" prst="relaxedInset"/>
            </a:sp3d>
          </p:spPr>
          <p:style>
            <a:lnRef idx="0">
              <a:schemeClr val="lt1">
                <a:hueOff val="0"/>
                <a:satOff val="0"/>
                <a:lumOff val="0"/>
                <a:alphaOff val="0"/>
              </a:schemeClr>
            </a:lnRef>
            <a:fillRef idx="3">
              <a:schemeClr val="accent5">
                <a:alpha val="50000"/>
                <a:hueOff val="-2483469"/>
                <a:satOff val="9953"/>
                <a:lumOff val="2157"/>
                <a:alphaOff val="0"/>
              </a:schemeClr>
            </a:fillRef>
            <a:effectRef idx="2">
              <a:schemeClr val="accent5">
                <a:alpha val="50000"/>
                <a:hueOff val="-2483469"/>
                <a:satOff val="9953"/>
                <a:lumOff val="2157"/>
                <a:alphaOff val="0"/>
              </a:schemeClr>
            </a:effectRef>
            <a:fontRef idx="minor">
              <a:schemeClr val="tx1"/>
            </a:fontRef>
          </p:style>
        </p:sp>
        <p:sp>
          <p:nvSpPr>
            <p:cNvPr id="13" name="Ellipse 4"/>
            <p:cNvSpPr/>
            <p:nvPr/>
          </p:nvSpPr>
          <p:spPr>
            <a:xfrm>
              <a:off x="1245681" y="85664"/>
              <a:ext cx="412621" cy="41262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2000" kern="1200" dirty="0" smtClean="0"/>
                <a:t>ITEC</a:t>
              </a:r>
              <a:endParaRPr lang="fr-FR" sz="2000" kern="1200" dirty="0"/>
            </a:p>
          </p:txBody>
        </p:sp>
      </p:grpSp>
      <p:sp>
        <p:nvSpPr>
          <p:cNvPr id="5" name="Text Box 6"/>
          <p:cNvSpPr txBox="1">
            <a:spLocks noChangeArrowheads="1"/>
          </p:cNvSpPr>
          <p:nvPr/>
        </p:nvSpPr>
        <p:spPr bwMode="auto">
          <a:xfrm>
            <a:off x="1403648" y="5661248"/>
            <a:ext cx="5400600" cy="57943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spcBef>
                <a:spcPct val="50000"/>
              </a:spcBef>
            </a:pPr>
            <a:r>
              <a:rPr lang="fr-FR" sz="1400" dirty="0">
                <a:solidFill>
                  <a:srgbClr val="5F5F5F"/>
                </a:solidFill>
              </a:rPr>
              <a:t>Contrainte d’usage : Courir par </a:t>
            </a:r>
            <a:r>
              <a:rPr lang="fr-FR" sz="1400" dirty="0" smtClean="0">
                <a:solidFill>
                  <a:srgbClr val="5F5F5F"/>
                </a:solidFill>
              </a:rPr>
              <a:t>tous </a:t>
            </a:r>
            <a:r>
              <a:rPr lang="fr-FR" sz="1400" dirty="0">
                <a:solidFill>
                  <a:srgbClr val="5F5F5F"/>
                </a:solidFill>
              </a:rPr>
              <a:t>les temps, avec un confort optimal , sans se poser de question sur sa tenue de course a pied.</a:t>
            </a:r>
            <a:r>
              <a:rPr lang="fr-FR" dirty="0">
                <a:solidFill>
                  <a:schemeClr val="accent2"/>
                </a:solidFill>
              </a:rPr>
              <a:t> </a:t>
            </a:r>
            <a:r>
              <a:rPr lang="fr-FR" dirty="0"/>
              <a:t> </a:t>
            </a:r>
          </a:p>
        </p:txBody>
      </p:sp>
      <p:pic>
        <p:nvPicPr>
          <p:cNvPr id="16" name="Picture 2" descr="logo-amiens_charte"/>
          <p:cNvPicPr>
            <a:picLocks noChangeAspect="1" noChangeArrowheads="1"/>
          </p:cNvPicPr>
          <p:nvPr/>
        </p:nvPicPr>
        <p:blipFill>
          <a:blip r:embed="rId6"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sti2dlogo.jpg"/>
          <p:cNvPicPr/>
          <p:nvPr/>
        </p:nvPicPr>
        <p:blipFill>
          <a:blip r:embed="rId2" cstate="print"/>
          <a:stretch>
            <a:fillRect/>
          </a:stretch>
        </p:blipFill>
        <p:spPr>
          <a:xfrm>
            <a:off x="6372200" y="5805264"/>
            <a:ext cx="2483768" cy="836712"/>
          </a:xfrm>
          <a:prstGeom prst="rect">
            <a:avLst/>
          </a:prstGeom>
        </p:spPr>
      </p:pic>
      <p:pic>
        <p:nvPicPr>
          <p:cNvPr id="10" name="Image 9" descr="démarche de créativité.jpg"/>
          <p:cNvPicPr/>
          <p:nvPr/>
        </p:nvPicPr>
        <p:blipFill>
          <a:blip r:embed="rId3" cstate="print"/>
          <a:srcRect b="45400"/>
          <a:stretch>
            <a:fillRect/>
          </a:stretch>
        </p:blipFill>
        <p:spPr>
          <a:xfrm>
            <a:off x="251520" y="404664"/>
            <a:ext cx="5756910" cy="2088232"/>
          </a:xfrm>
          <a:prstGeom prst="rect">
            <a:avLst/>
          </a:prstGeom>
        </p:spPr>
      </p:pic>
      <p:sp>
        <p:nvSpPr>
          <p:cNvPr id="2" name="Rectangle 15"/>
          <p:cNvSpPr>
            <a:spLocks noChangeArrowheads="1"/>
          </p:cNvSpPr>
          <p:nvPr/>
        </p:nvSpPr>
        <p:spPr bwMode="auto">
          <a:xfrm>
            <a:off x="1259062" y="2925266"/>
            <a:ext cx="5832475" cy="1366838"/>
          </a:xfrm>
          <a:prstGeom prst="rect">
            <a:avLst/>
          </a:prstGeom>
          <a:solidFill>
            <a:srgbClr val="FF0000"/>
          </a:solidFill>
          <a:ln w="9525">
            <a:solidFill>
              <a:srgbClr val="5F5F5F"/>
            </a:solidFill>
            <a:miter lim="800000"/>
            <a:headEnd/>
            <a:tailEnd/>
          </a:ln>
          <a:effectLst/>
        </p:spPr>
        <p:txBody>
          <a:bodyPr wrap="none" anchor="ctr"/>
          <a:lstStyle/>
          <a:p>
            <a:endParaRPr lang="fr-FR"/>
          </a:p>
        </p:txBody>
      </p:sp>
      <p:pic>
        <p:nvPicPr>
          <p:cNvPr id="3" name="Picture 11" descr="photo5"/>
          <p:cNvPicPr>
            <a:picLocks noChangeAspect="1" noChangeArrowheads="1"/>
          </p:cNvPicPr>
          <p:nvPr/>
        </p:nvPicPr>
        <p:blipFill>
          <a:blip r:embed="rId4" cstate="print"/>
          <a:srcRect/>
          <a:stretch>
            <a:fillRect/>
          </a:stretch>
        </p:blipFill>
        <p:spPr bwMode="auto">
          <a:xfrm>
            <a:off x="1330499" y="2996704"/>
            <a:ext cx="1657350" cy="1243012"/>
          </a:xfrm>
          <a:prstGeom prst="rect">
            <a:avLst/>
          </a:prstGeom>
          <a:noFill/>
        </p:spPr>
      </p:pic>
      <p:pic>
        <p:nvPicPr>
          <p:cNvPr id="4" name="Picture 13" descr="photo2"/>
          <p:cNvPicPr>
            <a:picLocks noChangeAspect="1" noChangeArrowheads="1"/>
          </p:cNvPicPr>
          <p:nvPr/>
        </p:nvPicPr>
        <p:blipFill>
          <a:blip r:embed="rId5" cstate="print">
            <a:clrChange>
              <a:clrFrom>
                <a:srgbClr val="444154"/>
              </a:clrFrom>
              <a:clrTo>
                <a:srgbClr val="444154">
                  <a:alpha val="0"/>
                </a:srgbClr>
              </a:clrTo>
            </a:clrChange>
          </a:blip>
          <a:srcRect b="26849"/>
          <a:stretch>
            <a:fillRect/>
          </a:stretch>
        </p:blipFill>
        <p:spPr bwMode="auto">
          <a:xfrm>
            <a:off x="3059287" y="3015754"/>
            <a:ext cx="2232025" cy="1223962"/>
          </a:xfrm>
          <a:prstGeom prst="rect">
            <a:avLst/>
          </a:prstGeom>
          <a:noFill/>
        </p:spPr>
      </p:pic>
      <p:pic>
        <p:nvPicPr>
          <p:cNvPr id="5" name="Picture 14" descr="photo"/>
          <p:cNvPicPr>
            <a:picLocks noChangeAspect="1" noChangeArrowheads="1"/>
          </p:cNvPicPr>
          <p:nvPr/>
        </p:nvPicPr>
        <p:blipFill>
          <a:blip r:embed="rId6" cstate="print"/>
          <a:srcRect/>
          <a:stretch>
            <a:fillRect/>
          </a:stretch>
        </p:blipFill>
        <p:spPr bwMode="auto">
          <a:xfrm>
            <a:off x="5362749" y="3015754"/>
            <a:ext cx="1657350" cy="1243012"/>
          </a:xfrm>
          <a:prstGeom prst="rect">
            <a:avLst/>
          </a:prstGeom>
          <a:noFill/>
        </p:spPr>
      </p:pic>
      <p:sp>
        <p:nvSpPr>
          <p:cNvPr id="6" name="Line 17"/>
          <p:cNvSpPr>
            <a:spLocks noChangeShapeType="1"/>
          </p:cNvSpPr>
          <p:nvPr/>
        </p:nvSpPr>
        <p:spPr bwMode="auto">
          <a:xfrm>
            <a:off x="3995912" y="4293691"/>
            <a:ext cx="0" cy="576263"/>
          </a:xfrm>
          <a:prstGeom prst="line">
            <a:avLst/>
          </a:prstGeom>
          <a:noFill/>
          <a:ln w="92075">
            <a:solidFill>
              <a:srgbClr val="C0C0C0"/>
            </a:solidFill>
            <a:round/>
            <a:headEnd/>
            <a:tailEnd type="stealth" w="med" len="med"/>
          </a:ln>
          <a:effectLst/>
        </p:spPr>
        <p:txBody>
          <a:bodyPr/>
          <a:lstStyle/>
          <a:p>
            <a:endParaRPr lang="fr-FR"/>
          </a:p>
        </p:txBody>
      </p:sp>
      <p:pic>
        <p:nvPicPr>
          <p:cNvPr id="7" name="Picture 19" descr="photos 002"/>
          <p:cNvPicPr>
            <a:picLocks noChangeAspect="1" noChangeArrowheads="1"/>
          </p:cNvPicPr>
          <p:nvPr/>
        </p:nvPicPr>
        <p:blipFill>
          <a:blip r:embed="rId7" cstate="print"/>
          <a:srcRect/>
          <a:stretch>
            <a:fillRect/>
          </a:stretch>
        </p:blipFill>
        <p:spPr bwMode="auto">
          <a:xfrm>
            <a:off x="1187624" y="5085854"/>
            <a:ext cx="1323975" cy="993775"/>
          </a:xfrm>
          <a:prstGeom prst="rect">
            <a:avLst/>
          </a:prstGeom>
          <a:noFill/>
        </p:spPr>
      </p:pic>
      <p:sp>
        <p:nvSpPr>
          <p:cNvPr id="8" name="Text Box 20"/>
          <p:cNvSpPr txBox="1">
            <a:spLocks noChangeArrowheads="1"/>
          </p:cNvSpPr>
          <p:nvPr/>
        </p:nvSpPr>
        <p:spPr bwMode="auto">
          <a:xfrm>
            <a:off x="2483024" y="4869954"/>
            <a:ext cx="4464050" cy="366712"/>
          </a:xfrm>
          <a:prstGeom prst="rect">
            <a:avLst/>
          </a:prstGeom>
          <a:noFill/>
          <a:ln w="9525">
            <a:noFill/>
            <a:miter lim="800000"/>
            <a:headEnd/>
            <a:tailEnd/>
          </a:ln>
          <a:effectLst/>
        </p:spPr>
        <p:txBody>
          <a:bodyPr>
            <a:spAutoFit/>
          </a:bodyPr>
          <a:lstStyle/>
          <a:p>
            <a:pPr>
              <a:spcBef>
                <a:spcPct val="50000"/>
              </a:spcBef>
            </a:pPr>
            <a:r>
              <a:rPr lang="fr-FR"/>
              <a:t>Différentes idées, concepts  </a:t>
            </a:r>
          </a:p>
        </p:txBody>
      </p:sp>
      <p:pic>
        <p:nvPicPr>
          <p:cNvPr id="9" name="Picture 22" descr="P1020448"/>
          <p:cNvPicPr>
            <a:picLocks noChangeAspect="1" noChangeArrowheads="1"/>
          </p:cNvPicPr>
          <p:nvPr/>
        </p:nvPicPr>
        <p:blipFill>
          <a:blip r:embed="rId8" cstate="print"/>
          <a:srcRect/>
          <a:stretch>
            <a:fillRect/>
          </a:stretch>
        </p:blipFill>
        <p:spPr bwMode="auto">
          <a:xfrm>
            <a:off x="5580237" y="5016004"/>
            <a:ext cx="1165225" cy="1554162"/>
          </a:xfrm>
          <a:prstGeom prst="rect">
            <a:avLst/>
          </a:prstGeom>
          <a:noFill/>
        </p:spPr>
      </p:pic>
      <p:grpSp>
        <p:nvGrpSpPr>
          <p:cNvPr id="11" name="Groupe 10"/>
          <p:cNvGrpSpPr/>
          <p:nvPr/>
        </p:nvGrpSpPr>
        <p:grpSpPr>
          <a:xfrm>
            <a:off x="7596336" y="332656"/>
            <a:ext cx="1227871" cy="1155862"/>
            <a:chOff x="1160225" y="208"/>
            <a:chExt cx="583533" cy="583533"/>
          </a:xfrm>
          <a:scene3d>
            <a:camera prst="orthographicFront"/>
            <a:lightRig rig="threePt" dir="t">
              <a:rot lat="0" lon="0" rev="7500000"/>
            </a:lightRig>
          </a:scene3d>
        </p:grpSpPr>
        <p:sp>
          <p:nvSpPr>
            <p:cNvPr id="12" name="Ellipse 11"/>
            <p:cNvSpPr/>
            <p:nvPr/>
          </p:nvSpPr>
          <p:spPr>
            <a:xfrm>
              <a:off x="1160225" y="208"/>
              <a:ext cx="583533" cy="583533"/>
            </a:xfrm>
            <a:prstGeom prst="ellipse">
              <a:avLst/>
            </a:prstGeom>
            <a:sp3d prstMaterial="plastic">
              <a:bevelT w="127000" h="25400" prst="relaxedInset"/>
            </a:sp3d>
          </p:spPr>
          <p:style>
            <a:lnRef idx="0">
              <a:schemeClr val="lt1">
                <a:hueOff val="0"/>
                <a:satOff val="0"/>
                <a:lumOff val="0"/>
                <a:alphaOff val="0"/>
              </a:schemeClr>
            </a:lnRef>
            <a:fillRef idx="3">
              <a:schemeClr val="accent5">
                <a:alpha val="50000"/>
                <a:hueOff val="-2483469"/>
                <a:satOff val="9953"/>
                <a:lumOff val="2157"/>
                <a:alphaOff val="0"/>
              </a:schemeClr>
            </a:fillRef>
            <a:effectRef idx="2">
              <a:schemeClr val="accent5">
                <a:alpha val="50000"/>
                <a:hueOff val="-2483469"/>
                <a:satOff val="9953"/>
                <a:lumOff val="2157"/>
                <a:alphaOff val="0"/>
              </a:schemeClr>
            </a:effectRef>
            <a:fontRef idx="minor">
              <a:schemeClr val="tx1"/>
            </a:fontRef>
          </p:style>
        </p:sp>
        <p:sp>
          <p:nvSpPr>
            <p:cNvPr id="13" name="Ellipse 4"/>
            <p:cNvSpPr/>
            <p:nvPr/>
          </p:nvSpPr>
          <p:spPr>
            <a:xfrm>
              <a:off x="1245681" y="85664"/>
              <a:ext cx="412621" cy="41262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2000" kern="1200" dirty="0" smtClean="0"/>
                <a:t>ITEC</a:t>
              </a:r>
              <a:endParaRPr lang="fr-FR" sz="2000" kern="1200" dirty="0"/>
            </a:p>
          </p:txBody>
        </p:sp>
      </p:grpSp>
      <p:pic>
        <p:nvPicPr>
          <p:cNvPr id="15" name="Picture 2" descr="logo-amiens_charte"/>
          <p:cNvPicPr>
            <a:picLocks noChangeAspect="1" noChangeArrowheads="1"/>
          </p:cNvPicPr>
          <p:nvPr/>
        </p:nvPicPr>
        <p:blipFill>
          <a:blip r:embed="rId9"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sti2dlogo.jpg"/>
          <p:cNvPicPr/>
          <p:nvPr/>
        </p:nvPicPr>
        <p:blipFill>
          <a:blip r:embed="rId2" cstate="print"/>
          <a:stretch>
            <a:fillRect/>
          </a:stretch>
        </p:blipFill>
        <p:spPr>
          <a:xfrm>
            <a:off x="6372200" y="5805264"/>
            <a:ext cx="2483768" cy="836712"/>
          </a:xfrm>
          <a:prstGeom prst="rect">
            <a:avLst/>
          </a:prstGeom>
        </p:spPr>
      </p:pic>
      <p:pic>
        <p:nvPicPr>
          <p:cNvPr id="2" name="Image 1" descr="démarche de créativité.jpg"/>
          <p:cNvPicPr/>
          <p:nvPr/>
        </p:nvPicPr>
        <p:blipFill>
          <a:blip r:embed="rId3" cstate="print"/>
          <a:srcRect b="20924"/>
          <a:stretch>
            <a:fillRect/>
          </a:stretch>
        </p:blipFill>
        <p:spPr>
          <a:xfrm>
            <a:off x="323528" y="332656"/>
            <a:ext cx="5756910" cy="3024336"/>
          </a:xfrm>
          <a:prstGeom prst="rect">
            <a:avLst/>
          </a:prstGeom>
        </p:spPr>
      </p:pic>
      <p:pic>
        <p:nvPicPr>
          <p:cNvPr id="3" name="Picture 13"/>
          <p:cNvPicPr>
            <a:picLocks noChangeAspect="1" noChangeArrowheads="1"/>
          </p:cNvPicPr>
          <p:nvPr/>
        </p:nvPicPr>
        <p:blipFill>
          <a:blip r:embed="rId4" cstate="print"/>
          <a:srcRect/>
          <a:stretch>
            <a:fillRect/>
          </a:stretch>
        </p:blipFill>
        <p:spPr bwMode="auto">
          <a:xfrm>
            <a:off x="251520" y="4365104"/>
            <a:ext cx="6840537" cy="1879600"/>
          </a:xfrm>
          <a:prstGeom prst="rect">
            <a:avLst/>
          </a:prstGeom>
          <a:noFill/>
          <a:ln w="9525">
            <a:noFill/>
            <a:miter lim="800000"/>
            <a:headEnd/>
            <a:tailEnd/>
          </a:ln>
          <a:effectLst/>
        </p:spPr>
      </p:pic>
      <p:sp>
        <p:nvSpPr>
          <p:cNvPr id="4" name="Rectangle 3"/>
          <p:cNvSpPr/>
          <p:nvPr/>
        </p:nvSpPr>
        <p:spPr>
          <a:xfrm>
            <a:off x="6372200" y="1412776"/>
            <a:ext cx="2520280" cy="3370153"/>
          </a:xfrm>
          <a:prstGeom prst="rect">
            <a:avLst/>
          </a:prstGeom>
        </p:spPr>
        <p:txBody>
          <a:bodyPr wrap="square">
            <a:spAutoFit/>
          </a:bodyPr>
          <a:lstStyle/>
          <a:p>
            <a:pPr marL="342900" indent="-342900">
              <a:spcBef>
                <a:spcPct val="50000"/>
              </a:spcBef>
            </a:pPr>
            <a:r>
              <a:rPr lang="fr-FR" sz="1200" dirty="0" smtClean="0"/>
              <a:t>Sudation : </a:t>
            </a:r>
          </a:p>
          <a:p>
            <a:pPr marL="342900" indent="-342900">
              <a:spcBef>
                <a:spcPct val="50000"/>
              </a:spcBef>
            </a:pPr>
            <a:r>
              <a:rPr lang="fr-FR" sz="1200" dirty="0" smtClean="0"/>
              <a:t>Patchs absorbants positionnés sur le corps et évaluation de la transpiration absorbée par le patch.</a:t>
            </a:r>
          </a:p>
          <a:p>
            <a:pPr marL="342900" indent="-342900"/>
            <a:r>
              <a:rPr lang="fr-FR" sz="1200" dirty="0" smtClean="0"/>
              <a:t>Selon un protocole scientifique établi ,un panel de sujets, en condition de CAP, à une vitesse contrôlée. </a:t>
            </a:r>
          </a:p>
          <a:p>
            <a:pPr marL="342900" indent="-342900">
              <a:spcBef>
                <a:spcPct val="50000"/>
              </a:spcBef>
            </a:pPr>
            <a:r>
              <a:rPr lang="fr-FR" sz="1200" dirty="0" smtClean="0"/>
              <a:t>Température du corps : </a:t>
            </a:r>
          </a:p>
          <a:p>
            <a:pPr marL="342900" indent="-342900">
              <a:spcBef>
                <a:spcPct val="50000"/>
              </a:spcBef>
            </a:pPr>
            <a:r>
              <a:rPr lang="fr-FR" sz="1200" dirty="0" smtClean="0"/>
              <a:t>Caméra thermique pour mesurer la température de la peau : définir les zones chaudes et froides du corps humain.</a:t>
            </a:r>
          </a:p>
          <a:p>
            <a:pPr marL="342900" indent="-342900">
              <a:spcBef>
                <a:spcPct val="50000"/>
              </a:spcBef>
            </a:pPr>
            <a:endParaRPr lang="fr-FR" dirty="0"/>
          </a:p>
        </p:txBody>
      </p:sp>
      <p:grpSp>
        <p:nvGrpSpPr>
          <p:cNvPr id="5" name="Groupe 4"/>
          <p:cNvGrpSpPr/>
          <p:nvPr/>
        </p:nvGrpSpPr>
        <p:grpSpPr>
          <a:xfrm>
            <a:off x="7596336" y="332656"/>
            <a:ext cx="1227871" cy="1155862"/>
            <a:chOff x="1160225" y="208"/>
            <a:chExt cx="583533" cy="583533"/>
          </a:xfrm>
          <a:scene3d>
            <a:camera prst="orthographicFront"/>
            <a:lightRig rig="threePt" dir="t">
              <a:rot lat="0" lon="0" rev="7500000"/>
            </a:lightRig>
          </a:scene3d>
        </p:grpSpPr>
        <p:sp>
          <p:nvSpPr>
            <p:cNvPr id="6" name="Ellipse 5"/>
            <p:cNvSpPr/>
            <p:nvPr/>
          </p:nvSpPr>
          <p:spPr>
            <a:xfrm>
              <a:off x="1160225" y="208"/>
              <a:ext cx="583533" cy="583533"/>
            </a:xfrm>
            <a:prstGeom prst="ellipse">
              <a:avLst/>
            </a:prstGeom>
            <a:sp3d prstMaterial="plastic">
              <a:bevelT w="127000" h="25400" prst="relaxedInset"/>
            </a:sp3d>
          </p:spPr>
          <p:style>
            <a:lnRef idx="0">
              <a:schemeClr val="lt1">
                <a:hueOff val="0"/>
                <a:satOff val="0"/>
                <a:lumOff val="0"/>
                <a:alphaOff val="0"/>
              </a:schemeClr>
            </a:lnRef>
            <a:fillRef idx="3">
              <a:schemeClr val="accent5">
                <a:alpha val="50000"/>
                <a:hueOff val="-2483469"/>
                <a:satOff val="9953"/>
                <a:lumOff val="2157"/>
                <a:alphaOff val="0"/>
              </a:schemeClr>
            </a:fillRef>
            <a:effectRef idx="2">
              <a:schemeClr val="accent5">
                <a:alpha val="50000"/>
                <a:hueOff val="-2483469"/>
                <a:satOff val="9953"/>
                <a:lumOff val="2157"/>
                <a:alphaOff val="0"/>
              </a:schemeClr>
            </a:effectRef>
            <a:fontRef idx="minor">
              <a:schemeClr val="tx1"/>
            </a:fontRef>
          </p:style>
        </p:sp>
        <p:sp>
          <p:nvSpPr>
            <p:cNvPr id="7" name="Ellipse 4"/>
            <p:cNvSpPr/>
            <p:nvPr/>
          </p:nvSpPr>
          <p:spPr>
            <a:xfrm>
              <a:off x="1245681" y="85664"/>
              <a:ext cx="412621" cy="41262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2000" kern="1200" dirty="0" smtClean="0"/>
                <a:t>ITEC</a:t>
              </a:r>
              <a:endParaRPr lang="fr-FR" sz="2000" kern="1200" dirty="0"/>
            </a:p>
          </p:txBody>
        </p:sp>
      </p:grpSp>
      <p:sp>
        <p:nvSpPr>
          <p:cNvPr id="8" name="ZoneTexte 7"/>
          <p:cNvSpPr txBox="1"/>
          <p:nvPr/>
        </p:nvSpPr>
        <p:spPr>
          <a:xfrm>
            <a:off x="251520" y="4437112"/>
            <a:ext cx="4176464" cy="1754326"/>
          </a:xfrm>
          <a:prstGeom prst="rect">
            <a:avLst/>
          </a:prstGeom>
          <a:solidFill>
            <a:schemeClr val="bg1"/>
          </a:solidFill>
        </p:spPr>
        <p:txBody>
          <a:bodyPr wrap="square" rtlCol="0">
            <a:spAutoFit/>
          </a:bodyPr>
          <a:lstStyle/>
          <a:p>
            <a:r>
              <a:rPr lang="fr-FR" dirty="0" smtClean="0"/>
              <a:t>Comportement des matériaux :</a:t>
            </a:r>
          </a:p>
          <a:p>
            <a:endParaRPr lang="fr-FR" dirty="0" smtClean="0"/>
          </a:p>
          <a:p>
            <a:r>
              <a:rPr lang="fr-FR" dirty="0" smtClean="0"/>
              <a:t>Conductivité thermique,</a:t>
            </a:r>
          </a:p>
          <a:p>
            <a:r>
              <a:rPr lang="fr-FR" dirty="0" smtClean="0"/>
              <a:t>Retrait,</a:t>
            </a:r>
          </a:p>
          <a:p>
            <a:r>
              <a:rPr lang="fr-FR" dirty="0" smtClean="0"/>
              <a:t>Résistance,</a:t>
            </a:r>
          </a:p>
          <a:p>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émarche de créativité.jpg"/>
          <p:cNvPicPr/>
          <p:nvPr/>
        </p:nvPicPr>
        <p:blipFill>
          <a:blip r:embed="rId3" cstate="print"/>
          <a:stretch>
            <a:fillRect/>
          </a:stretch>
        </p:blipFill>
        <p:spPr>
          <a:xfrm>
            <a:off x="179512" y="332656"/>
            <a:ext cx="5756910" cy="3824605"/>
          </a:xfrm>
          <a:prstGeom prst="rect">
            <a:avLst/>
          </a:prstGeom>
        </p:spPr>
      </p:pic>
      <p:pic>
        <p:nvPicPr>
          <p:cNvPr id="4" name="Image 3" descr="sti2dlogo.jpg"/>
          <p:cNvPicPr/>
          <p:nvPr/>
        </p:nvPicPr>
        <p:blipFill>
          <a:blip r:embed="rId4" cstate="print"/>
          <a:stretch>
            <a:fillRect/>
          </a:stretch>
        </p:blipFill>
        <p:spPr>
          <a:xfrm>
            <a:off x="6372200" y="5805264"/>
            <a:ext cx="2483768" cy="836712"/>
          </a:xfrm>
          <a:prstGeom prst="rect">
            <a:avLst/>
          </a:prstGeom>
        </p:spPr>
      </p:pic>
      <p:pic>
        <p:nvPicPr>
          <p:cNvPr id="8" name="Picture 15" descr="DisplayImageServlet?imageId=22386656&amp;format=vignette_moyen_format"/>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652120" y="2132856"/>
            <a:ext cx="2952750" cy="3600450"/>
          </a:xfrm>
          <a:prstGeom prst="rect">
            <a:avLst/>
          </a:prstGeom>
          <a:noFill/>
        </p:spPr>
      </p:pic>
      <p:sp>
        <p:nvSpPr>
          <p:cNvPr id="9" name="ZoneTexte 8"/>
          <p:cNvSpPr txBox="1"/>
          <p:nvPr/>
        </p:nvSpPr>
        <p:spPr>
          <a:xfrm>
            <a:off x="1907704" y="4725144"/>
            <a:ext cx="3679533" cy="646331"/>
          </a:xfrm>
          <a:prstGeom prst="rect">
            <a:avLst/>
          </a:prstGeom>
          <a:noFill/>
        </p:spPr>
        <p:txBody>
          <a:bodyPr wrap="none" rtlCol="0">
            <a:spAutoFit/>
          </a:bodyPr>
          <a:lstStyle/>
          <a:p>
            <a:r>
              <a:rPr lang="fr-FR" dirty="0" smtClean="0"/>
              <a:t>Validation des choix du constructeur.</a:t>
            </a:r>
          </a:p>
          <a:p>
            <a:r>
              <a:rPr lang="fr-FR" dirty="0" smtClean="0"/>
              <a:t>Production du compte rendu collectif</a:t>
            </a:r>
            <a:endParaRPr lang="fr-FR" dirty="0"/>
          </a:p>
        </p:txBody>
      </p:sp>
      <p:grpSp>
        <p:nvGrpSpPr>
          <p:cNvPr id="10" name="Groupe 9"/>
          <p:cNvGrpSpPr/>
          <p:nvPr/>
        </p:nvGrpSpPr>
        <p:grpSpPr>
          <a:xfrm>
            <a:off x="7596336" y="332656"/>
            <a:ext cx="1227871" cy="1155862"/>
            <a:chOff x="1160225" y="208"/>
            <a:chExt cx="583533" cy="583533"/>
          </a:xfrm>
          <a:scene3d>
            <a:camera prst="orthographicFront"/>
            <a:lightRig rig="threePt" dir="t">
              <a:rot lat="0" lon="0" rev="7500000"/>
            </a:lightRig>
          </a:scene3d>
        </p:grpSpPr>
        <p:sp>
          <p:nvSpPr>
            <p:cNvPr id="11" name="Ellipse 10"/>
            <p:cNvSpPr/>
            <p:nvPr/>
          </p:nvSpPr>
          <p:spPr>
            <a:xfrm>
              <a:off x="1160225" y="208"/>
              <a:ext cx="583533" cy="583533"/>
            </a:xfrm>
            <a:prstGeom prst="ellipse">
              <a:avLst/>
            </a:prstGeom>
            <a:sp3d prstMaterial="plastic">
              <a:bevelT w="127000" h="25400" prst="relaxedInset"/>
            </a:sp3d>
          </p:spPr>
          <p:style>
            <a:lnRef idx="0">
              <a:schemeClr val="lt1">
                <a:hueOff val="0"/>
                <a:satOff val="0"/>
                <a:lumOff val="0"/>
                <a:alphaOff val="0"/>
              </a:schemeClr>
            </a:lnRef>
            <a:fillRef idx="3">
              <a:schemeClr val="accent5">
                <a:alpha val="50000"/>
                <a:hueOff val="-2483469"/>
                <a:satOff val="9953"/>
                <a:lumOff val="2157"/>
                <a:alphaOff val="0"/>
              </a:schemeClr>
            </a:fillRef>
            <a:effectRef idx="2">
              <a:schemeClr val="accent5">
                <a:alpha val="50000"/>
                <a:hueOff val="-2483469"/>
                <a:satOff val="9953"/>
                <a:lumOff val="2157"/>
                <a:alphaOff val="0"/>
              </a:schemeClr>
            </a:effectRef>
            <a:fontRef idx="minor">
              <a:schemeClr val="tx1"/>
            </a:fontRef>
          </p:style>
        </p:sp>
        <p:sp>
          <p:nvSpPr>
            <p:cNvPr id="12" name="Ellipse 4"/>
            <p:cNvSpPr/>
            <p:nvPr/>
          </p:nvSpPr>
          <p:spPr>
            <a:xfrm>
              <a:off x="1245681" y="85664"/>
              <a:ext cx="412621" cy="41262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2000" kern="1200" dirty="0" smtClean="0"/>
                <a:t>ITEC</a:t>
              </a:r>
              <a:endParaRPr lang="fr-FR" sz="2000" kern="1200" dirty="0"/>
            </a:p>
          </p:txBody>
        </p:sp>
      </p:grpSp>
      <p:pic>
        <p:nvPicPr>
          <p:cNvPr id="13" name="Picture 2" descr="logo-amiens_charte"/>
          <p:cNvPicPr>
            <a:picLocks noChangeAspect="1" noChangeArrowheads="1"/>
          </p:cNvPicPr>
          <p:nvPr/>
        </p:nvPicPr>
        <p:blipFill>
          <a:blip r:embed="rId6"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5436096" y="1052736"/>
            <a:ext cx="3246228" cy="2360146"/>
            <a:chOff x="467544" y="332656"/>
            <a:chExt cx="9289231" cy="6753667"/>
          </a:xfrm>
          <a:scene3d>
            <a:camera prst="isometricOffAxis2Left">
              <a:rot lat="1080000" lon="3600000" rev="0"/>
            </a:camera>
            <a:lightRig rig="threePt" dir="t"/>
          </a:scene3d>
        </p:grpSpPr>
        <p:pic>
          <p:nvPicPr>
            <p:cNvPr id="3" name="Picture 3" descr="DisplayImageServlet?imageId=22386688&amp;format=vignette_moyen_format"/>
            <p:cNvPicPr>
              <a:picLocks noChangeAspect="1" noChangeArrowheads="1"/>
            </p:cNvPicPr>
            <p:nvPr/>
          </p:nvPicPr>
          <p:blipFill>
            <a:blip r:embed="rId3" cstate="print"/>
            <a:srcRect/>
            <a:stretch>
              <a:fillRect/>
            </a:stretch>
          </p:blipFill>
          <p:spPr bwMode="auto">
            <a:xfrm>
              <a:off x="4500563" y="404813"/>
              <a:ext cx="792162" cy="792162"/>
            </a:xfrm>
            <a:prstGeom prst="rect">
              <a:avLst/>
            </a:prstGeom>
            <a:noFill/>
            <a:ln w="28575">
              <a:solidFill>
                <a:schemeClr val="tx1"/>
              </a:solidFill>
              <a:miter lim="800000"/>
              <a:headEnd/>
              <a:tailEnd/>
            </a:ln>
          </p:spPr>
        </p:pic>
        <p:sp>
          <p:nvSpPr>
            <p:cNvPr id="5" name="Text Box 5"/>
            <p:cNvSpPr txBox="1">
              <a:spLocks noChangeArrowheads="1"/>
            </p:cNvSpPr>
            <p:nvPr/>
          </p:nvSpPr>
          <p:spPr bwMode="auto">
            <a:xfrm>
              <a:off x="7740650" y="6381750"/>
              <a:ext cx="2016125" cy="704573"/>
            </a:xfrm>
            <a:prstGeom prst="rect">
              <a:avLst/>
            </a:prstGeom>
            <a:noFill/>
            <a:ln w="9525">
              <a:noFill/>
              <a:miter lim="800000"/>
              <a:headEnd/>
              <a:tailEnd/>
            </a:ln>
            <a:effectLst/>
          </p:spPr>
          <p:txBody>
            <a:bodyPr>
              <a:spAutoFit/>
            </a:bodyPr>
            <a:lstStyle/>
            <a:p>
              <a:pPr>
                <a:spcBef>
                  <a:spcPct val="50000"/>
                </a:spcBef>
              </a:pPr>
              <a:endParaRPr lang="fr-FR" sz="1000" dirty="0"/>
            </a:p>
          </p:txBody>
        </p:sp>
        <p:pic>
          <p:nvPicPr>
            <p:cNvPr id="8" name="Picture 8" descr="3"/>
            <p:cNvPicPr>
              <a:picLocks noChangeAspect="1" noChangeArrowheads="1"/>
            </p:cNvPicPr>
            <p:nvPr/>
          </p:nvPicPr>
          <p:blipFill>
            <a:blip r:embed="rId4" cstate="print"/>
            <a:srcRect/>
            <a:stretch>
              <a:fillRect/>
            </a:stretch>
          </p:blipFill>
          <p:spPr bwMode="auto">
            <a:xfrm>
              <a:off x="6804248" y="332656"/>
              <a:ext cx="1836737" cy="2447925"/>
            </a:xfrm>
            <a:prstGeom prst="rect">
              <a:avLst/>
            </a:prstGeom>
            <a:noFill/>
          </p:spPr>
        </p:pic>
        <p:pic>
          <p:nvPicPr>
            <p:cNvPr id="9" name="Picture 9" descr="3"/>
            <p:cNvPicPr>
              <a:picLocks noChangeAspect="1" noChangeArrowheads="1"/>
            </p:cNvPicPr>
            <p:nvPr/>
          </p:nvPicPr>
          <p:blipFill>
            <a:blip r:embed="rId5" cstate="print"/>
            <a:srcRect/>
            <a:stretch>
              <a:fillRect/>
            </a:stretch>
          </p:blipFill>
          <p:spPr bwMode="auto">
            <a:xfrm>
              <a:off x="899592" y="4437112"/>
              <a:ext cx="1544638" cy="2060575"/>
            </a:xfrm>
            <a:prstGeom prst="rect">
              <a:avLst/>
            </a:prstGeom>
            <a:noFill/>
          </p:spPr>
        </p:pic>
        <p:pic>
          <p:nvPicPr>
            <p:cNvPr id="10" name="Picture 12" descr="isolate comfort mml evolutiv rouge DO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23928" y="4725144"/>
              <a:ext cx="1439863" cy="1439862"/>
            </a:xfrm>
            <a:prstGeom prst="rect">
              <a:avLst/>
            </a:prstGeom>
            <a:noFill/>
            <a:ln w="9525">
              <a:noFill/>
              <a:miter lim="800000"/>
              <a:headEnd/>
              <a:tailEnd/>
            </a:ln>
          </p:spPr>
        </p:pic>
        <p:pic>
          <p:nvPicPr>
            <p:cNvPr id="13" name="Picture 14"/>
            <p:cNvPicPr>
              <a:picLocks noChangeAspect="1" noChangeArrowheads="1"/>
            </p:cNvPicPr>
            <p:nvPr/>
          </p:nvPicPr>
          <p:blipFill>
            <a:blip r:embed="rId7" cstate="print"/>
            <a:srcRect/>
            <a:stretch>
              <a:fillRect/>
            </a:stretch>
          </p:blipFill>
          <p:spPr bwMode="auto">
            <a:xfrm>
              <a:off x="467544" y="1124744"/>
              <a:ext cx="4752975" cy="3152775"/>
            </a:xfrm>
            <a:prstGeom prst="rect">
              <a:avLst/>
            </a:prstGeom>
            <a:noFill/>
            <a:ln w="9525">
              <a:noFill/>
              <a:miter lim="800000"/>
              <a:headEnd/>
              <a:tailEnd/>
            </a:ln>
            <a:effectLst/>
          </p:spPr>
        </p:pic>
        <p:pic>
          <p:nvPicPr>
            <p:cNvPr id="16" name="Picture 17" descr="DisplayImageServlet?imageId=22386688&amp;format=vignette_moyen_format"/>
            <p:cNvPicPr>
              <a:picLocks noChangeAspect="1" noChangeArrowheads="1"/>
            </p:cNvPicPr>
            <p:nvPr/>
          </p:nvPicPr>
          <p:blipFill>
            <a:blip r:embed="rId3" cstate="print"/>
            <a:srcRect/>
            <a:stretch>
              <a:fillRect/>
            </a:stretch>
          </p:blipFill>
          <p:spPr bwMode="auto">
            <a:xfrm>
              <a:off x="5796136" y="3068960"/>
              <a:ext cx="792162" cy="792162"/>
            </a:xfrm>
            <a:prstGeom prst="rect">
              <a:avLst/>
            </a:prstGeom>
            <a:noFill/>
            <a:ln w="28575">
              <a:solidFill>
                <a:schemeClr val="tx1"/>
              </a:solidFill>
              <a:miter lim="800000"/>
              <a:headEnd/>
              <a:tailEnd/>
            </a:ln>
          </p:spPr>
        </p:pic>
        <p:pic>
          <p:nvPicPr>
            <p:cNvPr id="17" name="Picture 18" descr="DisplayImageServlet?imageId=22386694&amp;format=vignette_moyen_format"/>
            <p:cNvPicPr>
              <a:picLocks noChangeAspect="1" noChangeArrowheads="1"/>
            </p:cNvPicPr>
            <p:nvPr/>
          </p:nvPicPr>
          <p:blipFill>
            <a:blip r:embed="rId8" cstate="print"/>
            <a:srcRect/>
            <a:stretch>
              <a:fillRect/>
            </a:stretch>
          </p:blipFill>
          <p:spPr bwMode="auto">
            <a:xfrm>
              <a:off x="7164288" y="4077072"/>
              <a:ext cx="1008062" cy="1008063"/>
            </a:xfrm>
            <a:prstGeom prst="rect">
              <a:avLst/>
            </a:prstGeom>
            <a:noFill/>
            <a:ln w="25400">
              <a:solidFill>
                <a:schemeClr val="tx1"/>
              </a:solidFill>
              <a:miter lim="800000"/>
              <a:headEnd/>
              <a:tailEnd/>
            </a:ln>
          </p:spPr>
        </p:pic>
        <p:pic>
          <p:nvPicPr>
            <p:cNvPr id="19" name="Image 18" descr="sti2dlogo.jpg"/>
            <p:cNvPicPr/>
            <p:nvPr/>
          </p:nvPicPr>
          <p:blipFill>
            <a:blip r:embed="rId9" cstate="print"/>
            <a:stretch>
              <a:fillRect/>
            </a:stretch>
          </p:blipFill>
          <p:spPr>
            <a:xfrm>
              <a:off x="6372200" y="5805264"/>
              <a:ext cx="2483768" cy="836712"/>
            </a:xfrm>
            <a:prstGeom prst="rect">
              <a:avLst/>
            </a:prstGeom>
          </p:spPr>
        </p:pic>
      </p:grpSp>
      <p:grpSp>
        <p:nvGrpSpPr>
          <p:cNvPr id="27" name="Groupe 26"/>
          <p:cNvGrpSpPr/>
          <p:nvPr/>
        </p:nvGrpSpPr>
        <p:grpSpPr>
          <a:xfrm>
            <a:off x="3059832" y="1556792"/>
            <a:ext cx="4032572" cy="2595987"/>
            <a:chOff x="179388" y="404813"/>
            <a:chExt cx="8135937" cy="5472112"/>
          </a:xfrm>
          <a:noFill/>
          <a:scene3d>
            <a:camera prst="isometricOffAxis2Left">
              <a:rot lat="1080000" lon="2400000" rev="0"/>
            </a:camera>
            <a:lightRig rig="threePt" dir="t"/>
          </a:scene3d>
        </p:grpSpPr>
        <p:sp>
          <p:nvSpPr>
            <p:cNvPr id="21" name="AutoShape 10"/>
            <p:cNvSpPr>
              <a:spLocks noChangeArrowheads="1"/>
            </p:cNvSpPr>
            <p:nvPr/>
          </p:nvSpPr>
          <p:spPr bwMode="auto">
            <a:xfrm>
              <a:off x="179388" y="404813"/>
              <a:ext cx="5076825" cy="792162"/>
            </a:xfrm>
            <a:prstGeom prst="roundRect">
              <a:avLst>
                <a:gd name="adj" fmla="val 3667"/>
              </a:avLst>
            </a:prstGeom>
            <a:grpFill/>
            <a:ln w="9525" algn="ctr">
              <a:solidFill>
                <a:schemeClr val="tx1"/>
              </a:solidFill>
              <a:round/>
              <a:headEnd/>
              <a:tailEnd/>
            </a:ln>
            <a:effectLst/>
          </p:spPr>
          <p:txBody>
            <a:bodyPr wrap="none" anchor="ctr"/>
            <a:lstStyle/>
            <a:p>
              <a:pPr algn="ctr"/>
              <a:endParaRPr lang="fr-FR"/>
            </a:p>
          </p:txBody>
        </p:sp>
        <p:pic>
          <p:nvPicPr>
            <p:cNvPr id="22" name="Picture 11" descr="DisplayImageServlet?imageId=22386688&amp;format=vignette_moyen_format"/>
            <p:cNvPicPr>
              <a:picLocks noChangeAspect="1" noChangeArrowheads="1"/>
            </p:cNvPicPr>
            <p:nvPr/>
          </p:nvPicPr>
          <p:blipFill>
            <a:blip r:embed="rId10" cstate="print"/>
            <a:srcRect/>
            <a:stretch>
              <a:fillRect/>
            </a:stretch>
          </p:blipFill>
          <p:spPr bwMode="auto">
            <a:xfrm>
              <a:off x="4500563" y="404813"/>
              <a:ext cx="792162" cy="792162"/>
            </a:xfrm>
            <a:prstGeom prst="rect">
              <a:avLst/>
            </a:prstGeom>
            <a:grpFill/>
            <a:ln w="28575">
              <a:solidFill>
                <a:schemeClr val="tx1"/>
              </a:solidFill>
              <a:miter lim="800000"/>
              <a:headEnd/>
              <a:tailEnd/>
            </a:ln>
          </p:spPr>
        </p:pic>
        <p:sp>
          <p:nvSpPr>
            <p:cNvPr id="23" name="Text Box 12"/>
            <p:cNvSpPr txBox="1">
              <a:spLocks noChangeArrowheads="1"/>
            </p:cNvSpPr>
            <p:nvPr/>
          </p:nvSpPr>
          <p:spPr bwMode="auto">
            <a:xfrm>
              <a:off x="611187" y="476250"/>
              <a:ext cx="3673476" cy="843397"/>
            </a:xfrm>
            <a:prstGeom prst="rect">
              <a:avLst/>
            </a:prstGeom>
            <a:grpFill/>
            <a:ln w="9525">
              <a:noFill/>
              <a:miter lim="800000"/>
              <a:headEnd/>
              <a:tailEnd/>
            </a:ln>
            <a:effectLst/>
          </p:spPr>
          <p:txBody>
            <a:bodyPr>
              <a:spAutoFit/>
            </a:bodyPr>
            <a:lstStyle/>
            <a:p>
              <a:pPr algn="ctr">
                <a:spcBef>
                  <a:spcPct val="50000"/>
                </a:spcBef>
              </a:pPr>
              <a:r>
                <a:rPr lang="fr-FR" sz="800" dirty="0"/>
                <a:t>MAILLOT MANCHE LONGUE </a:t>
              </a:r>
            </a:p>
            <a:p>
              <a:pPr algn="ctr">
                <a:spcBef>
                  <a:spcPct val="50000"/>
                </a:spcBef>
              </a:pPr>
              <a:r>
                <a:rPr lang="fr-FR" sz="800" dirty="0"/>
                <a:t>« EVOLUTIV »</a:t>
              </a:r>
            </a:p>
          </p:txBody>
        </p:sp>
        <p:sp>
          <p:nvSpPr>
            <p:cNvPr id="24" name="Text Box 13"/>
            <p:cNvSpPr txBox="1">
              <a:spLocks noChangeArrowheads="1"/>
            </p:cNvSpPr>
            <p:nvPr/>
          </p:nvSpPr>
          <p:spPr bwMode="auto">
            <a:xfrm>
              <a:off x="827088" y="1484314"/>
              <a:ext cx="7488237" cy="771416"/>
            </a:xfrm>
            <a:prstGeom prst="rect">
              <a:avLst/>
            </a:prstGeom>
            <a:grpFill/>
            <a:ln w="9525">
              <a:noFill/>
              <a:miter lim="800000"/>
              <a:headEnd/>
              <a:tailEnd/>
            </a:ln>
            <a:effectLst/>
          </p:spPr>
          <p:txBody>
            <a:bodyPr>
              <a:spAutoFit/>
            </a:bodyPr>
            <a:lstStyle/>
            <a:p>
              <a:pPr algn="ctr">
                <a:spcBef>
                  <a:spcPct val="50000"/>
                </a:spcBef>
              </a:pPr>
              <a:r>
                <a:rPr lang="fr-FR" sz="1000" dirty="0"/>
                <a:t>Voila les étapes notre projet : </a:t>
              </a:r>
            </a:p>
            <a:p>
              <a:pPr algn="ctr">
                <a:spcBef>
                  <a:spcPct val="50000"/>
                </a:spcBef>
              </a:pPr>
              <a:r>
                <a:rPr lang="fr-FR" sz="1000" dirty="0"/>
                <a:t>Concevoir et développer des produits textiles innovants ! </a:t>
              </a:r>
            </a:p>
          </p:txBody>
        </p:sp>
        <p:sp>
          <p:nvSpPr>
            <p:cNvPr id="25" name="Text Box 14"/>
            <p:cNvSpPr txBox="1">
              <a:spLocks noChangeArrowheads="1"/>
            </p:cNvSpPr>
            <p:nvPr/>
          </p:nvSpPr>
          <p:spPr bwMode="auto">
            <a:xfrm>
              <a:off x="611188" y="2636838"/>
              <a:ext cx="7489825" cy="2364015"/>
            </a:xfrm>
            <a:prstGeom prst="rect">
              <a:avLst/>
            </a:prstGeom>
            <a:grpFill/>
            <a:ln w="9525">
              <a:noFill/>
              <a:miter lim="800000"/>
              <a:headEnd/>
              <a:tailEnd/>
            </a:ln>
            <a:effectLst/>
          </p:spPr>
          <p:txBody>
            <a:bodyPr>
              <a:spAutoFit/>
            </a:bodyPr>
            <a:lstStyle/>
            <a:p>
              <a:pPr>
                <a:spcBef>
                  <a:spcPct val="50000"/>
                </a:spcBef>
                <a:buFontTx/>
                <a:buChar char="•"/>
              </a:pPr>
              <a:r>
                <a:rPr lang="fr-FR" sz="800" dirty="0"/>
                <a:t>1Equipe projet </a:t>
              </a:r>
            </a:p>
            <a:p>
              <a:pPr>
                <a:spcBef>
                  <a:spcPct val="50000"/>
                </a:spcBef>
                <a:buFontTx/>
                <a:buChar char="•"/>
              </a:pPr>
              <a:r>
                <a:rPr lang="fr-FR" sz="800" dirty="0" smtClean="0"/>
                <a:t>2 </a:t>
              </a:r>
              <a:r>
                <a:rPr lang="fr-FR" sz="800" dirty="0"/>
                <a:t>Problématique du coureur</a:t>
              </a:r>
            </a:p>
            <a:p>
              <a:pPr>
                <a:spcBef>
                  <a:spcPct val="50000"/>
                </a:spcBef>
                <a:buFontTx/>
                <a:buChar char="•"/>
              </a:pPr>
              <a:r>
                <a:rPr lang="fr-FR" sz="800" dirty="0" smtClean="0"/>
                <a:t>3 </a:t>
              </a:r>
              <a:r>
                <a:rPr lang="fr-FR" sz="800" dirty="0"/>
                <a:t>Choix techniques, de style et de patronage</a:t>
              </a:r>
            </a:p>
            <a:p>
              <a:pPr>
                <a:spcBef>
                  <a:spcPct val="50000"/>
                </a:spcBef>
                <a:buFontTx/>
                <a:buChar char="•"/>
              </a:pPr>
              <a:r>
                <a:rPr lang="fr-FR" sz="800" dirty="0" smtClean="0"/>
                <a:t>4 </a:t>
              </a:r>
              <a:r>
                <a:rPr lang="fr-FR" sz="800" dirty="0"/>
                <a:t>Travail de la R&amp;D</a:t>
              </a:r>
            </a:p>
            <a:p>
              <a:pPr>
                <a:spcBef>
                  <a:spcPct val="50000"/>
                </a:spcBef>
                <a:buFontTx/>
                <a:buChar char="•"/>
              </a:pPr>
              <a:r>
                <a:rPr lang="fr-FR" sz="800" dirty="0" smtClean="0"/>
                <a:t>5 </a:t>
              </a:r>
              <a:r>
                <a:rPr lang="fr-FR" sz="800" dirty="0"/>
                <a:t>Planning global </a:t>
              </a:r>
            </a:p>
            <a:p>
              <a:pPr>
                <a:spcBef>
                  <a:spcPct val="50000"/>
                </a:spcBef>
                <a:buFontTx/>
                <a:buChar char="•"/>
              </a:pPr>
              <a:r>
                <a:rPr lang="fr-FR" sz="800" dirty="0" smtClean="0"/>
                <a:t>6 </a:t>
              </a:r>
              <a:r>
                <a:rPr lang="fr-FR" sz="800" dirty="0"/>
                <a:t>Conclusion </a:t>
              </a:r>
            </a:p>
            <a:p>
              <a:pPr>
                <a:spcBef>
                  <a:spcPct val="50000"/>
                </a:spcBef>
              </a:pPr>
              <a:endParaRPr lang="fr-FR" sz="1400" dirty="0"/>
            </a:p>
          </p:txBody>
        </p:sp>
        <p:pic>
          <p:nvPicPr>
            <p:cNvPr id="26" name="Picture 15" descr="DisplayImageServlet?imageId=22386656&amp;format=vignette_moyen_format"/>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4932363" y="2276475"/>
              <a:ext cx="2952750" cy="3600450"/>
            </a:xfrm>
            <a:prstGeom prst="rect">
              <a:avLst/>
            </a:prstGeom>
            <a:grpFill/>
          </p:spPr>
        </p:pic>
      </p:grpSp>
      <p:grpSp>
        <p:nvGrpSpPr>
          <p:cNvPr id="45" name="Groupe 44"/>
          <p:cNvGrpSpPr/>
          <p:nvPr/>
        </p:nvGrpSpPr>
        <p:grpSpPr>
          <a:xfrm>
            <a:off x="1475656" y="2924944"/>
            <a:ext cx="3724323" cy="2780928"/>
            <a:chOff x="179388" y="404813"/>
            <a:chExt cx="8642350" cy="6453187"/>
          </a:xfrm>
          <a:scene3d>
            <a:camera prst="isometricOffAxis2Left">
              <a:rot lat="1080000" lon="2400000" rev="0"/>
            </a:camera>
            <a:lightRig rig="threePt" dir="t"/>
          </a:scene3d>
        </p:grpSpPr>
        <p:sp>
          <p:nvSpPr>
            <p:cNvPr id="29" name="Line 12"/>
            <p:cNvSpPr>
              <a:spLocks noChangeShapeType="1"/>
            </p:cNvSpPr>
            <p:nvPr/>
          </p:nvSpPr>
          <p:spPr bwMode="auto">
            <a:xfrm>
              <a:off x="4500563" y="2349500"/>
              <a:ext cx="0" cy="576263"/>
            </a:xfrm>
            <a:prstGeom prst="line">
              <a:avLst/>
            </a:prstGeom>
            <a:noFill/>
            <a:ln w="92075">
              <a:solidFill>
                <a:srgbClr val="C0C0C0"/>
              </a:solidFill>
              <a:round/>
              <a:headEnd/>
              <a:tailEnd type="stealth" w="med" len="med"/>
            </a:ln>
            <a:effectLst/>
          </p:spPr>
          <p:txBody>
            <a:bodyPr/>
            <a:lstStyle/>
            <a:p>
              <a:endParaRPr lang="fr-FR"/>
            </a:p>
          </p:txBody>
        </p:sp>
        <p:sp>
          <p:nvSpPr>
            <p:cNvPr id="30" name="Rectangle 15"/>
            <p:cNvSpPr>
              <a:spLocks noChangeArrowheads="1"/>
            </p:cNvSpPr>
            <p:nvPr/>
          </p:nvSpPr>
          <p:spPr bwMode="auto">
            <a:xfrm>
              <a:off x="1763713" y="3213100"/>
              <a:ext cx="5832475" cy="1366838"/>
            </a:xfrm>
            <a:prstGeom prst="rect">
              <a:avLst/>
            </a:prstGeom>
            <a:solidFill>
              <a:srgbClr val="FF0000"/>
            </a:solidFill>
            <a:ln w="9525">
              <a:solidFill>
                <a:srgbClr val="5F5F5F"/>
              </a:solidFill>
              <a:miter lim="800000"/>
              <a:headEnd/>
              <a:tailEnd/>
            </a:ln>
            <a:effectLst/>
          </p:spPr>
          <p:txBody>
            <a:bodyPr wrap="none" anchor="ctr"/>
            <a:lstStyle/>
            <a:p>
              <a:endParaRPr lang="fr-FR"/>
            </a:p>
          </p:txBody>
        </p:sp>
        <p:sp>
          <p:nvSpPr>
            <p:cNvPr id="31" name="AutoShape 2"/>
            <p:cNvSpPr>
              <a:spLocks noChangeArrowheads="1"/>
            </p:cNvSpPr>
            <p:nvPr/>
          </p:nvSpPr>
          <p:spPr bwMode="auto">
            <a:xfrm>
              <a:off x="179388" y="404813"/>
              <a:ext cx="5076825" cy="792162"/>
            </a:xfrm>
            <a:prstGeom prst="roundRect">
              <a:avLst>
                <a:gd name="adj" fmla="val 3667"/>
              </a:avLst>
            </a:prstGeom>
            <a:solidFill>
              <a:srgbClr val="FF0000"/>
            </a:solidFill>
            <a:ln w="9525" algn="ctr">
              <a:solidFill>
                <a:schemeClr val="tx1"/>
              </a:solidFill>
              <a:round/>
              <a:headEnd/>
              <a:tailEnd/>
            </a:ln>
            <a:effectLst/>
          </p:spPr>
          <p:txBody>
            <a:bodyPr wrap="none" anchor="ctr"/>
            <a:lstStyle/>
            <a:p>
              <a:pPr algn="ctr"/>
              <a:endParaRPr lang="fr-FR"/>
            </a:p>
          </p:txBody>
        </p:sp>
        <p:pic>
          <p:nvPicPr>
            <p:cNvPr id="32" name="Picture 3" descr="DisplayImageServlet?imageId=22386688&amp;format=vignette_moyen_format"/>
            <p:cNvPicPr>
              <a:picLocks noChangeAspect="1" noChangeArrowheads="1"/>
            </p:cNvPicPr>
            <p:nvPr/>
          </p:nvPicPr>
          <p:blipFill>
            <a:blip r:embed="rId12" cstate="print"/>
            <a:srcRect/>
            <a:stretch>
              <a:fillRect/>
            </a:stretch>
          </p:blipFill>
          <p:spPr bwMode="auto">
            <a:xfrm>
              <a:off x="4500563" y="404813"/>
              <a:ext cx="792162" cy="792162"/>
            </a:xfrm>
            <a:prstGeom prst="rect">
              <a:avLst/>
            </a:prstGeom>
            <a:noFill/>
            <a:ln w="28575">
              <a:solidFill>
                <a:schemeClr val="tx1"/>
              </a:solidFill>
              <a:miter lim="800000"/>
              <a:headEnd/>
              <a:tailEnd/>
            </a:ln>
          </p:spPr>
        </p:pic>
        <p:sp>
          <p:nvSpPr>
            <p:cNvPr id="33" name="Text Box 4"/>
            <p:cNvSpPr txBox="1">
              <a:spLocks noChangeArrowheads="1"/>
            </p:cNvSpPr>
            <p:nvPr/>
          </p:nvSpPr>
          <p:spPr bwMode="auto">
            <a:xfrm>
              <a:off x="611188" y="476250"/>
              <a:ext cx="3673475" cy="400110"/>
            </a:xfrm>
            <a:prstGeom prst="rect">
              <a:avLst/>
            </a:prstGeom>
            <a:noFill/>
            <a:ln w="9525">
              <a:noFill/>
              <a:miter lim="800000"/>
              <a:headEnd/>
              <a:tailEnd/>
            </a:ln>
            <a:effectLst/>
          </p:spPr>
          <p:txBody>
            <a:bodyPr>
              <a:spAutoFit/>
            </a:bodyPr>
            <a:lstStyle/>
            <a:p>
              <a:pPr algn="ctr">
                <a:spcBef>
                  <a:spcPct val="50000"/>
                </a:spcBef>
              </a:pPr>
              <a:r>
                <a:rPr lang="fr-FR" sz="800" dirty="0"/>
                <a:t>MAILLOT MANCHE LONGUE </a:t>
              </a:r>
            </a:p>
            <a:p>
              <a:pPr algn="ctr">
                <a:spcBef>
                  <a:spcPct val="50000"/>
                </a:spcBef>
              </a:pPr>
              <a:r>
                <a:rPr lang="fr-FR" sz="800" dirty="0"/>
                <a:t>« EVOLUTIV »</a:t>
              </a:r>
            </a:p>
          </p:txBody>
        </p:sp>
        <p:sp>
          <p:nvSpPr>
            <p:cNvPr id="34" name="Text Box 5"/>
            <p:cNvSpPr txBox="1">
              <a:spLocks noChangeArrowheads="1"/>
            </p:cNvSpPr>
            <p:nvPr/>
          </p:nvSpPr>
          <p:spPr bwMode="auto">
            <a:xfrm>
              <a:off x="900113" y="1341438"/>
              <a:ext cx="7488237" cy="477054"/>
            </a:xfrm>
            <a:prstGeom prst="rect">
              <a:avLst/>
            </a:prstGeom>
            <a:noFill/>
            <a:ln w="9525">
              <a:noFill/>
              <a:miter lim="800000"/>
              <a:headEnd/>
              <a:tailEnd/>
            </a:ln>
            <a:effectLst/>
          </p:spPr>
          <p:txBody>
            <a:bodyPr>
              <a:spAutoFit/>
            </a:bodyPr>
            <a:lstStyle/>
            <a:p>
              <a:pPr algn="ctr">
                <a:spcBef>
                  <a:spcPct val="50000"/>
                </a:spcBef>
                <a:buFontTx/>
                <a:buChar char="•"/>
              </a:pPr>
              <a:r>
                <a:rPr lang="fr-FR" sz="1000" b="1" dirty="0">
                  <a:solidFill>
                    <a:srgbClr val="5F5F5F"/>
                  </a:solidFill>
                </a:rPr>
                <a:t>4 Problématique du coureur</a:t>
              </a:r>
            </a:p>
            <a:p>
              <a:pPr>
                <a:spcBef>
                  <a:spcPct val="50000"/>
                </a:spcBef>
              </a:pPr>
              <a:endParaRPr lang="fr-FR" sz="1000" i="1" dirty="0"/>
            </a:p>
          </p:txBody>
        </p:sp>
        <p:sp>
          <p:nvSpPr>
            <p:cNvPr id="35" name="Text Box 6"/>
            <p:cNvSpPr txBox="1">
              <a:spLocks noChangeArrowheads="1"/>
            </p:cNvSpPr>
            <p:nvPr/>
          </p:nvSpPr>
          <p:spPr bwMode="auto">
            <a:xfrm>
              <a:off x="323850" y="1773238"/>
              <a:ext cx="8497888" cy="246221"/>
            </a:xfrm>
            <a:prstGeom prst="rect">
              <a:avLst/>
            </a:prstGeom>
            <a:noFill/>
            <a:ln w="9525">
              <a:noFill/>
              <a:miter lim="800000"/>
              <a:headEnd/>
              <a:tailEnd/>
            </a:ln>
            <a:effectLst/>
          </p:spPr>
          <p:txBody>
            <a:bodyPr>
              <a:spAutoFit/>
            </a:bodyPr>
            <a:lstStyle/>
            <a:p>
              <a:pPr>
                <a:spcBef>
                  <a:spcPct val="50000"/>
                </a:spcBef>
              </a:pPr>
              <a:r>
                <a:rPr lang="fr-FR" sz="1000" dirty="0">
                  <a:solidFill>
                    <a:srgbClr val="5F5F5F"/>
                  </a:solidFill>
                </a:rPr>
                <a:t>Contrainte d’usage : Courir par </a:t>
              </a:r>
              <a:r>
                <a:rPr lang="fr-FR" sz="1000" dirty="0" err="1">
                  <a:solidFill>
                    <a:srgbClr val="5F5F5F"/>
                  </a:solidFill>
                </a:rPr>
                <a:t>ts</a:t>
              </a:r>
              <a:r>
                <a:rPr lang="fr-FR" sz="1000" dirty="0">
                  <a:solidFill>
                    <a:srgbClr val="5F5F5F"/>
                  </a:solidFill>
                </a:rPr>
                <a:t> les temps, avec un confort optimal , sans se poser de question sur sa tenue de course a pied.</a:t>
              </a:r>
              <a:r>
                <a:rPr lang="fr-FR" sz="1000" dirty="0">
                  <a:solidFill>
                    <a:schemeClr val="accent2"/>
                  </a:solidFill>
                </a:rPr>
                <a:t> </a:t>
              </a:r>
              <a:r>
                <a:rPr lang="fr-FR" sz="1000" dirty="0"/>
                <a:t> </a:t>
              </a:r>
            </a:p>
          </p:txBody>
        </p:sp>
        <p:sp>
          <p:nvSpPr>
            <p:cNvPr id="37" name="Text Box 10"/>
            <p:cNvSpPr txBox="1">
              <a:spLocks noChangeArrowheads="1"/>
            </p:cNvSpPr>
            <p:nvPr/>
          </p:nvSpPr>
          <p:spPr bwMode="auto">
            <a:xfrm>
              <a:off x="3851275" y="2852738"/>
              <a:ext cx="1763713" cy="246221"/>
            </a:xfrm>
            <a:prstGeom prst="rect">
              <a:avLst/>
            </a:prstGeom>
            <a:noFill/>
            <a:ln w="9525">
              <a:noFill/>
              <a:miter lim="800000"/>
              <a:headEnd/>
              <a:tailEnd/>
            </a:ln>
            <a:effectLst/>
          </p:spPr>
          <p:txBody>
            <a:bodyPr>
              <a:spAutoFit/>
            </a:bodyPr>
            <a:lstStyle/>
            <a:p>
              <a:pPr>
                <a:spcBef>
                  <a:spcPct val="50000"/>
                </a:spcBef>
              </a:pPr>
              <a:r>
                <a:rPr lang="fr-FR" sz="1000" dirty="0" err="1"/>
                <a:t>Work</a:t>
              </a:r>
              <a:r>
                <a:rPr lang="fr-FR" sz="1000" dirty="0"/>
                <a:t> shop  </a:t>
              </a:r>
            </a:p>
          </p:txBody>
        </p:sp>
        <p:pic>
          <p:nvPicPr>
            <p:cNvPr id="38" name="Picture 11" descr="photo5"/>
            <p:cNvPicPr>
              <a:picLocks noChangeAspect="1" noChangeArrowheads="1"/>
            </p:cNvPicPr>
            <p:nvPr/>
          </p:nvPicPr>
          <p:blipFill>
            <a:blip r:embed="rId13" cstate="print"/>
            <a:srcRect/>
            <a:stretch>
              <a:fillRect/>
            </a:stretch>
          </p:blipFill>
          <p:spPr bwMode="auto">
            <a:xfrm>
              <a:off x="1835150" y="3284538"/>
              <a:ext cx="1657350" cy="1243012"/>
            </a:xfrm>
            <a:prstGeom prst="rect">
              <a:avLst/>
            </a:prstGeom>
            <a:noFill/>
          </p:spPr>
        </p:pic>
        <p:pic>
          <p:nvPicPr>
            <p:cNvPr id="39" name="Picture 13" descr="photo2"/>
            <p:cNvPicPr>
              <a:picLocks noChangeAspect="1" noChangeArrowheads="1"/>
            </p:cNvPicPr>
            <p:nvPr/>
          </p:nvPicPr>
          <p:blipFill>
            <a:blip r:embed="rId14" cstate="print">
              <a:clrChange>
                <a:clrFrom>
                  <a:srgbClr val="444154"/>
                </a:clrFrom>
                <a:clrTo>
                  <a:srgbClr val="444154">
                    <a:alpha val="0"/>
                  </a:srgbClr>
                </a:clrTo>
              </a:clrChange>
            </a:blip>
            <a:srcRect b="26849"/>
            <a:stretch>
              <a:fillRect/>
            </a:stretch>
          </p:blipFill>
          <p:spPr bwMode="auto">
            <a:xfrm>
              <a:off x="3563938" y="3303588"/>
              <a:ext cx="2232025" cy="1223962"/>
            </a:xfrm>
            <a:prstGeom prst="rect">
              <a:avLst/>
            </a:prstGeom>
            <a:noFill/>
          </p:spPr>
        </p:pic>
        <p:pic>
          <p:nvPicPr>
            <p:cNvPr id="40" name="Picture 14" descr="photo"/>
            <p:cNvPicPr>
              <a:picLocks noChangeAspect="1" noChangeArrowheads="1"/>
            </p:cNvPicPr>
            <p:nvPr/>
          </p:nvPicPr>
          <p:blipFill>
            <a:blip r:embed="rId15" cstate="print"/>
            <a:srcRect/>
            <a:stretch>
              <a:fillRect/>
            </a:stretch>
          </p:blipFill>
          <p:spPr bwMode="auto">
            <a:xfrm>
              <a:off x="5867400" y="3303588"/>
              <a:ext cx="1657350" cy="1243012"/>
            </a:xfrm>
            <a:prstGeom prst="rect">
              <a:avLst/>
            </a:prstGeom>
            <a:noFill/>
          </p:spPr>
        </p:pic>
        <p:sp>
          <p:nvSpPr>
            <p:cNvPr id="41" name="Line 17"/>
            <p:cNvSpPr>
              <a:spLocks noChangeShapeType="1"/>
            </p:cNvSpPr>
            <p:nvPr/>
          </p:nvSpPr>
          <p:spPr bwMode="auto">
            <a:xfrm>
              <a:off x="4500563" y="4581525"/>
              <a:ext cx="0" cy="576263"/>
            </a:xfrm>
            <a:prstGeom prst="line">
              <a:avLst/>
            </a:prstGeom>
            <a:noFill/>
            <a:ln w="92075">
              <a:solidFill>
                <a:srgbClr val="C0C0C0"/>
              </a:solidFill>
              <a:round/>
              <a:headEnd/>
              <a:tailEnd type="stealth" w="med" len="med"/>
            </a:ln>
            <a:effectLst/>
          </p:spPr>
          <p:txBody>
            <a:bodyPr/>
            <a:lstStyle/>
            <a:p>
              <a:endParaRPr lang="fr-FR"/>
            </a:p>
          </p:txBody>
        </p:sp>
        <p:pic>
          <p:nvPicPr>
            <p:cNvPr id="42" name="Picture 19" descr="photos 002"/>
            <p:cNvPicPr>
              <a:picLocks noChangeAspect="1" noChangeArrowheads="1"/>
            </p:cNvPicPr>
            <p:nvPr/>
          </p:nvPicPr>
          <p:blipFill>
            <a:blip r:embed="rId16" cstate="print"/>
            <a:srcRect/>
            <a:stretch>
              <a:fillRect/>
            </a:stretch>
          </p:blipFill>
          <p:spPr bwMode="auto">
            <a:xfrm>
              <a:off x="1692275" y="5373688"/>
              <a:ext cx="1323975" cy="993775"/>
            </a:xfrm>
            <a:prstGeom prst="rect">
              <a:avLst/>
            </a:prstGeom>
            <a:noFill/>
          </p:spPr>
        </p:pic>
        <p:sp>
          <p:nvSpPr>
            <p:cNvPr id="43" name="Text Box 20"/>
            <p:cNvSpPr txBox="1">
              <a:spLocks noChangeArrowheads="1"/>
            </p:cNvSpPr>
            <p:nvPr/>
          </p:nvSpPr>
          <p:spPr bwMode="auto">
            <a:xfrm>
              <a:off x="2987675" y="5157788"/>
              <a:ext cx="4464050" cy="246221"/>
            </a:xfrm>
            <a:prstGeom prst="rect">
              <a:avLst/>
            </a:prstGeom>
            <a:noFill/>
            <a:ln w="9525">
              <a:noFill/>
              <a:miter lim="800000"/>
              <a:headEnd/>
              <a:tailEnd/>
            </a:ln>
            <a:effectLst/>
          </p:spPr>
          <p:txBody>
            <a:bodyPr>
              <a:spAutoFit/>
            </a:bodyPr>
            <a:lstStyle/>
            <a:p>
              <a:pPr>
                <a:spcBef>
                  <a:spcPct val="50000"/>
                </a:spcBef>
              </a:pPr>
              <a:r>
                <a:rPr lang="fr-FR" sz="1000" dirty="0"/>
                <a:t>Différentes idées, concepts  </a:t>
              </a:r>
            </a:p>
          </p:txBody>
        </p:sp>
        <p:pic>
          <p:nvPicPr>
            <p:cNvPr id="44" name="Picture 22" descr="P1020448"/>
            <p:cNvPicPr>
              <a:picLocks noChangeAspect="1" noChangeArrowheads="1"/>
            </p:cNvPicPr>
            <p:nvPr/>
          </p:nvPicPr>
          <p:blipFill>
            <a:blip r:embed="rId17" cstate="print"/>
            <a:srcRect/>
            <a:stretch>
              <a:fillRect/>
            </a:stretch>
          </p:blipFill>
          <p:spPr bwMode="auto">
            <a:xfrm>
              <a:off x="6084888" y="5303838"/>
              <a:ext cx="1165225" cy="1554162"/>
            </a:xfrm>
            <a:prstGeom prst="rect">
              <a:avLst/>
            </a:prstGeom>
            <a:noFill/>
          </p:spPr>
        </p:pic>
      </p:grpSp>
      <p:pic>
        <p:nvPicPr>
          <p:cNvPr id="46" name="Picture 13"/>
          <p:cNvPicPr>
            <a:picLocks noChangeAspect="1" noChangeArrowheads="1"/>
          </p:cNvPicPr>
          <p:nvPr/>
        </p:nvPicPr>
        <p:blipFill>
          <a:blip r:embed="rId18" cstate="print"/>
          <a:srcRect/>
          <a:stretch>
            <a:fillRect/>
          </a:stretch>
        </p:blipFill>
        <p:spPr bwMode="auto">
          <a:xfrm>
            <a:off x="467544" y="5517232"/>
            <a:ext cx="3599879" cy="989152"/>
          </a:xfrm>
          <a:prstGeom prst="rect">
            <a:avLst/>
          </a:prstGeom>
          <a:noFill/>
          <a:ln w="9525">
            <a:noFill/>
            <a:miter lim="800000"/>
            <a:headEnd/>
            <a:tailEnd/>
          </a:ln>
          <a:effectLst/>
        </p:spPr>
      </p:pic>
      <p:grpSp>
        <p:nvGrpSpPr>
          <p:cNvPr id="36" name="Groupe 35"/>
          <p:cNvGrpSpPr/>
          <p:nvPr/>
        </p:nvGrpSpPr>
        <p:grpSpPr>
          <a:xfrm>
            <a:off x="7596336" y="468262"/>
            <a:ext cx="1167066" cy="1167066"/>
            <a:chOff x="868458" y="468470"/>
            <a:chExt cx="1167066" cy="1167066"/>
          </a:xfrm>
          <a:scene3d>
            <a:camera prst="orthographicFront"/>
            <a:lightRig rig="threePt" dir="t">
              <a:rot lat="0" lon="0" rev="7500000"/>
            </a:lightRig>
          </a:scene3d>
        </p:grpSpPr>
        <p:sp>
          <p:nvSpPr>
            <p:cNvPr id="50" name="Ellipse 49"/>
            <p:cNvSpPr/>
            <p:nvPr/>
          </p:nvSpPr>
          <p:spPr>
            <a:xfrm>
              <a:off x="868458" y="468470"/>
              <a:ext cx="1167066" cy="1167066"/>
            </a:xfrm>
            <a:prstGeom prst="ellipse">
              <a:avLst/>
            </a:prstGeom>
            <a:sp3d prstMaterial="plastic">
              <a:bevelT w="127000" h="25400" prst="relaxedInset"/>
            </a:sp3d>
          </p:spPr>
          <p:style>
            <a:lnRef idx="0">
              <a:schemeClr val="lt1">
                <a:hueOff val="0"/>
                <a:satOff val="0"/>
                <a:lumOff val="0"/>
                <a:alphaOff val="0"/>
              </a:schemeClr>
            </a:lnRef>
            <a:fillRef idx="3">
              <a:schemeClr val="accent5">
                <a:alpha val="50000"/>
                <a:hueOff val="0"/>
                <a:satOff val="0"/>
                <a:lumOff val="0"/>
                <a:alphaOff val="0"/>
              </a:schemeClr>
            </a:fillRef>
            <a:effectRef idx="2">
              <a:schemeClr val="accent5">
                <a:alpha val="50000"/>
                <a:hueOff val="0"/>
                <a:satOff val="0"/>
                <a:lumOff val="0"/>
                <a:alphaOff val="0"/>
              </a:schemeClr>
            </a:effectRef>
            <a:fontRef idx="minor">
              <a:schemeClr val="tx1"/>
            </a:fontRef>
          </p:style>
        </p:sp>
        <p:sp>
          <p:nvSpPr>
            <p:cNvPr id="51" name="Ellipse 4"/>
            <p:cNvSpPr/>
            <p:nvPr/>
          </p:nvSpPr>
          <p:spPr>
            <a:xfrm>
              <a:off x="1039371" y="639383"/>
              <a:ext cx="825240" cy="825240"/>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Enseignement </a:t>
              </a:r>
              <a:r>
                <a:rPr lang="fr-FR" sz="1000" kern="1200" dirty="0" err="1" smtClean="0"/>
                <a:t>tranversal</a:t>
              </a:r>
              <a:endParaRPr lang="fr-FR" sz="1000" kern="1200" dirty="0"/>
            </a:p>
          </p:txBody>
        </p:sp>
      </p:grpSp>
      <p:grpSp>
        <p:nvGrpSpPr>
          <p:cNvPr id="47" name="Groupe 46"/>
          <p:cNvGrpSpPr/>
          <p:nvPr/>
        </p:nvGrpSpPr>
        <p:grpSpPr>
          <a:xfrm>
            <a:off x="7888103" y="0"/>
            <a:ext cx="583533" cy="583533"/>
            <a:chOff x="1160225" y="208"/>
            <a:chExt cx="583533" cy="583533"/>
          </a:xfrm>
          <a:scene3d>
            <a:camera prst="orthographicFront"/>
            <a:lightRig rig="threePt" dir="t">
              <a:rot lat="0" lon="0" rev="7500000"/>
            </a:lightRig>
          </a:scene3d>
        </p:grpSpPr>
        <p:sp>
          <p:nvSpPr>
            <p:cNvPr id="48" name="Ellipse 47"/>
            <p:cNvSpPr/>
            <p:nvPr/>
          </p:nvSpPr>
          <p:spPr>
            <a:xfrm>
              <a:off x="1160225" y="208"/>
              <a:ext cx="583533" cy="583533"/>
            </a:xfrm>
            <a:prstGeom prst="ellipse">
              <a:avLst/>
            </a:prstGeom>
            <a:sp3d prstMaterial="plastic">
              <a:bevelT w="127000" h="25400" prst="relaxedInset"/>
            </a:sp3d>
          </p:spPr>
          <p:style>
            <a:lnRef idx="0">
              <a:schemeClr val="lt1">
                <a:hueOff val="0"/>
                <a:satOff val="0"/>
                <a:lumOff val="0"/>
                <a:alphaOff val="0"/>
              </a:schemeClr>
            </a:lnRef>
            <a:fillRef idx="3">
              <a:schemeClr val="accent5">
                <a:alpha val="50000"/>
                <a:hueOff val="-2483469"/>
                <a:satOff val="9953"/>
                <a:lumOff val="2157"/>
                <a:alphaOff val="0"/>
              </a:schemeClr>
            </a:fillRef>
            <a:effectRef idx="2">
              <a:schemeClr val="accent5">
                <a:alpha val="50000"/>
                <a:hueOff val="-2483469"/>
                <a:satOff val="9953"/>
                <a:lumOff val="2157"/>
                <a:alphaOff val="0"/>
              </a:schemeClr>
            </a:effectRef>
            <a:fontRef idx="minor">
              <a:schemeClr val="tx1"/>
            </a:fontRef>
          </p:style>
        </p:sp>
        <p:sp>
          <p:nvSpPr>
            <p:cNvPr id="49" name="Ellipse 6"/>
            <p:cNvSpPr/>
            <p:nvPr/>
          </p:nvSpPr>
          <p:spPr>
            <a:xfrm>
              <a:off x="1245681" y="85664"/>
              <a:ext cx="412621" cy="41262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ITEC</a:t>
              </a:r>
              <a:endParaRPr lang="fr-FR" sz="1000" kern="1200" dirty="0"/>
            </a:p>
          </p:txBody>
        </p:sp>
      </p:grpSp>
      <p:sp>
        <p:nvSpPr>
          <p:cNvPr id="52" name="Rectangle à coins arrondis 51"/>
          <p:cNvSpPr/>
          <p:nvPr/>
        </p:nvSpPr>
        <p:spPr>
          <a:xfrm>
            <a:off x="251520" y="260648"/>
            <a:ext cx="1283136" cy="195801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rgbClr val="000000"/>
                </a:solidFill>
              </a:rPr>
              <a:t>Phase de restitution</a:t>
            </a:r>
            <a:endParaRPr lang="fr-FR" sz="1600" dirty="0">
              <a:solidFill>
                <a:srgbClr val="000000"/>
              </a:solidFill>
            </a:endParaRPr>
          </a:p>
        </p:txBody>
      </p:sp>
      <p:pic>
        <p:nvPicPr>
          <p:cNvPr id="53" name="Image 52" descr="sti2dlogo.jpg"/>
          <p:cNvPicPr/>
          <p:nvPr/>
        </p:nvPicPr>
        <p:blipFill>
          <a:blip r:embed="rId9" cstate="print"/>
          <a:stretch>
            <a:fillRect/>
          </a:stretch>
        </p:blipFill>
        <p:spPr>
          <a:xfrm>
            <a:off x="6372200" y="5805264"/>
            <a:ext cx="2483768" cy="8367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iapositive1.JPG"/>
          <p:cNvPicPr/>
          <p:nvPr/>
        </p:nvPicPr>
        <p:blipFill>
          <a:blip r:embed="rId3" cstate="print"/>
          <a:stretch>
            <a:fillRect/>
          </a:stretch>
        </p:blipFill>
        <p:spPr>
          <a:xfrm>
            <a:off x="1259632" y="1484724"/>
            <a:ext cx="5760720" cy="4320540"/>
          </a:xfrm>
          <a:prstGeom prst="rect">
            <a:avLst/>
          </a:prstGeom>
        </p:spPr>
      </p:pic>
      <p:pic>
        <p:nvPicPr>
          <p:cNvPr id="3" name="Image 2" descr="sti2dlogo.jpg"/>
          <p:cNvPicPr/>
          <p:nvPr/>
        </p:nvPicPr>
        <p:blipFill>
          <a:blip r:embed="rId4" cstate="print"/>
          <a:stretch>
            <a:fillRect/>
          </a:stretch>
        </p:blipFill>
        <p:spPr>
          <a:xfrm>
            <a:off x="6372200" y="5805264"/>
            <a:ext cx="2483768" cy="836712"/>
          </a:xfrm>
          <a:prstGeom prst="rect">
            <a:avLst/>
          </a:prstGeom>
        </p:spPr>
      </p:pic>
      <p:graphicFrame>
        <p:nvGraphicFramePr>
          <p:cNvPr id="13" name="Diagramme 12"/>
          <p:cNvGraphicFramePr/>
          <p:nvPr/>
        </p:nvGraphicFramePr>
        <p:xfrm>
          <a:off x="6156176" y="0"/>
          <a:ext cx="3384376" cy="2520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Forme libre 13"/>
          <p:cNvSpPr/>
          <p:nvPr/>
        </p:nvSpPr>
        <p:spPr>
          <a:xfrm>
            <a:off x="7776864" y="620688"/>
            <a:ext cx="777047" cy="1064885"/>
          </a:xfrm>
          <a:custGeom>
            <a:avLst/>
            <a:gdLst>
              <a:gd name="connsiteX0" fmla="*/ 666750 w 666750"/>
              <a:gd name="connsiteY0" fmla="*/ 647700 h 889000"/>
              <a:gd name="connsiteX1" fmla="*/ 190500 w 666750"/>
              <a:gd name="connsiteY1" fmla="*/ 781050 h 889000"/>
              <a:gd name="connsiteX2" fmla="*/ 0 w 666750"/>
              <a:gd name="connsiteY2" fmla="*/ 0 h 889000"/>
              <a:gd name="connsiteX3" fmla="*/ 0 w 666750"/>
              <a:gd name="connsiteY3" fmla="*/ 0 h 889000"/>
            </a:gdLst>
            <a:ahLst/>
            <a:cxnLst>
              <a:cxn ang="0">
                <a:pos x="connsiteX0" y="connsiteY0"/>
              </a:cxn>
              <a:cxn ang="0">
                <a:pos x="connsiteX1" y="connsiteY1"/>
              </a:cxn>
              <a:cxn ang="0">
                <a:pos x="connsiteX2" y="connsiteY2"/>
              </a:cxn>
              <a:cxn ang="0">
                <a:pos x="connsiteX3" y="connsiteY3"/>
              </a:cxn>
            </a:cxnLst>
            <a:rect l="l" t="t" r="r" b="b"/>
            <a:pathLst>
              <a:path w="666750" h="889000">
                <a:moveTo>
                  <a:pt x="666750" y="647700"/>
                </a:moveTo>
                <a:cubicBezTo>
                  <a:pt x="484187" y="768350"/>
                  <a:pt x="301625" y="889000"/>
                  <a:pt x="190500" y="781050"/>
                </a:cubicBezTo>
                <a:cubicBezTo>
                  <a:pt x="79375" y="673100"/>
                  <a:pt x="0" y="0"/>
                  <a:pt x="0" y="0"/>
                </a:cubicBezTo>
                <a:lnTo>
                  <a:pt x="0" y="0"/>
                </a:lnTo>
              </a:path>
            </a:pathLst>
          </a:cu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5" name="Picture 2" descr="logo-amiens_charte"/>
          <p:cNvPicPr>
            <a:picLocks noChangeAspect="1" noChangeArrowheads="1"/>
          </p:cNvPicPr>
          <p:nvPr/>
        </p:nvPicPr>
        <p:blipFill>
          <a:blip r:embed="rId10"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flipH="1">
            <a:off x="4067944" y="5301208"/>
            <a:ext cx="2762593" cy="1200329"/>
          </a:xfrm>
          <a:prstGeom prst="rect">
            <a:avLst/>
          </a:prstGeom>
          <a:noFill/>
        </p:spPr>
        <p:txBody>
          <a:bodyPr wrap="square" rtlCol="0">
            <a:spAutoFit/>
          </a:bodyPr>
          <a:lstStyle/>
          <a:p>
            <a:r>
              <a:rPr lang="fr-FR" dirty="0" smtClean="0"/>
              <a:t>Comment repérer la position d’un sportif ?</a:t>
            </a:r>
          </a:p>
          <a:p>
            <a:endParaRPr lang="fr-FR" dirty="0" smtClean="0"/>
          </a:p>
          <a:p>
            <a:r>
              <a:rPr lang="fr-FR" dirty="0" smtClean="0"/>
              <a:t>Faire évoluer un produit.</a:t>
            </a:r>
            <a:endParaRPr lang="fr-FR" dirty="0"/>
          </a:p>
        </p:txBody>
      </p:sp>
      <p:sp>
        <p:nvSpPr>
          <p:cNvPr id="4" name="ZoneTexte 3"/>
          <p:cNvSpPr txBox="1"/>
          <p:nvPr/>
        </p:nvSpPr>
        <p:spPr>
          <a:xfrm>
            <a:off x="611560" y="4293096"/>
            <a:ext cx="3312368" cy="1200329"/>
          </a:xfrm>
          <a:prstGeom prst="rect">
            <a:avLst/>
          </a:prstGeom>
          <a:noFill/>
        </p:spPr>
        <p:txBody>
          <a:bodyPr wrap="square" rtlCol="0">
            <a:spAutoFit/>
          </a:bodyPr>
          <a:lstStyle/>
          <a:p>
            <a:r>
              <a:rPr lang="fr-FR" dirty="0" smtClean="0"/>
              <a:t>On s’appuie sur les connaissances développées en enseignement transversal  dans les séquences précédentes. </a:t>
            </a:r>
            <a:endParaRPr lang="fr-FR" dirty="0"/>
          </a:p>
        </p:txBody>
      </p:sp>
      <p:pic>
        <p:nvPicPr>
          <p:cNvPr id="31747" name="Picture 3"/>
          <p:cNvPicPr>
            <a:picLocks noChangeAspect="1" noChangeArrowheads="1"/>
          </p:cNvPicPr>
          <p:nvPr/>
        </p:nvPicPr>
        <p:blipFill>
          <a:blip r:embed="rId3" cstate="print"/>
          <a:srcRect l="19089" t="12422" r="21140" b="6250"/>
          <a:stretch>
            <a:fillRect/>
          </a:stretch>
        </p:blipFill>
        <p:spPr bwMode="auto">
          <a:xfrm>
            <a:off x="3923928" y="1556792"/>
            <a:ext cx="4392488" cy="3360241"/>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l="11895" t="17344" r="37743" b="21625"/>
          <a:stretch>
            <a:fillRect/>
          </a:stretch>
        </p:blipFill>
        <p:spPr bwMode="auto">
          <a:xfrm>
            <a:off x="323528" y="548680"/>
            <a:ext cx="3593431" cy="2448272"/>
          </a:xfrm>
          <a:prstGeom prst="rect">
            <a:avLst/>
          </a:prstGeom>
          <a:noFill/>
          <a:ln w="9525">
            <a:noFill/>
            <a:miter lim="800000"/>
            <a:headEnd/>
            <a:tailEnd/>
          </a:ln>
        </p:spPr>
      </p:pic>
      <p:grpSp>
        <p:nvGrpSpPr>
          <p:cNvPr id="10" name="Groupe 9"/>
          <p:cNvGrpSpPr/>
          <p:nvPr/>
        </p:nvGrpSpPr>
        <p:grpSpPr>
          <a:xfrm>
            <a:off x="7329159" y="260648"/>
            <a:ext cx="1167066" cy="1167066"/>
            <a:chOff x="868458" y="468470"/>
            <a:chExt cx="1167066" cy="1167066"/>
          </a:xfrm>
          <a:scene3d>
            <a:camera prst="orthographicFront"/>
            <a:lightRig rig="threePt" dir="t">
              <a:rot lat="0" lon="0" rev="7500000"/>
            </a:lightRig>
          </a:scene3d>
        </p:grpSpPr>
        <p:sp>
          <p:nvSpPr>
            <p:cNvPr id="14" name="Ellipse 13"/>
            <p:cNvSpPr/>
            <p:nvPr/>
          </p:nvSpPr>
          <p:spPr>
            <a:xfrm>
              <a:off x="868458" y="468470"/>
              <a:ext cx="1167066" cy="1167066"/>
            </a:xfrm>
            <a:prstGeom prst="ellipse">
              <a:avLst/>
            </a:prstGeom>
            <a:sp3d prstMaterial="plastic">
              <a:bevelT w="127000" h="25400" prst="relaxedInset"/>
            </a:sp3d>
          </p:spPr>
          <p:style>
            <a:lnRef idx="0">
              <a:schemeClr val="lt1">
                <a:hueOff val="0"/>
                <a:satOff val="0"/>
                <a:lumOff val="0"/>
                <a:alphaOff val="0"/>
              </a:schemeClr>
            </a:lnRef>
            <a:fillRef idx="3">
              <a:schemeClr val="accent5">
                <a:alpha val="50000"/>
                <a:hueOff val="0"/>
                <a:satOff val="0"/>
                <a:lumOff val="0"/>
                <a:alphaOff val="0"/>
              </a:schemeClr>
            </a:fillRef>
            <a:effectRef idx="2">
              <a:schemeClr val="accent5">
                <a:alpha val="50000"/>
                <a:hueOff val="0"/>
                <a:satOff val="0"/>
                <a:lumOff val="0"/>
                <a:alphaOff val="0"/>
              </a:schemeClr>
            </a:effectRef>
            <a:fontRef idx="minor">
              <a:schemeClr val="tx1"/>
            </a:fontRef>
          </p:style>
        </p:sp>
        <p:sp>
          <p:nvSpPr>
            <p:cNvPr id="15" name="Ellipse 4"/>
            <p:cNvSpPr/>
            <p:nvPr/>
          </p:nvSpPr>
          <p:spPr>
            <a:xfrm>
              <a:off x="1039371" y="639383"/>
              <a:ext cx="825240" cy="825240"/>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Enseignement </a:t>
              </a:r>
              <a:r>
                <a:rPr lang="fr-FR" sz="1000" kern="1200" dirty="0" err="1" smtClean="0"/>
                <a:t>tranversal</a:t>
              </a:r>
              <a:endParaRPr lang="fr-FR" sz="1000" kern="1200" dirty="0"/>
            </a:p>
          </p:txBody>
        </p:sp>
      </p:grpSp>
      <p:grpSp>
        <p:nvGrpSpPr>
          <p:cNvPr id="11" name="Groupe 10"/>
          <p:cNvGrpSpPr/>
          <p:nvPr/>
        </p:nvGrpSpPr>
        <p:grpSpPr>
          <a:xfrm>
            <a:off x="8380955" y="552415"/>
            <a:ext cx="583533" cy="583533"/>
            <a:chOff x="1920254" y="760237"/>
            <a:chExt cx="583533" cy="583533"/>
          </a:xfrm>
          <a:scene3d>
            <a:camera prst="orthographicFront"/>
            <a:lightRig rig="threePt" dir="t">
              <a:rot lat="0" lon="0" rev="7500000"/>
            </a:lightRig>
          </a:scene3d>
        </p:grpSpPr>
        <p:sp>
          <p:nvSpPr>
            <p:cNvPr id="12" name="Ellipse 11"/>
            <p:cNvSpPr/>
            <p:nvPr/>
          </p:nvSpPr>
          <p:spPr>
            <a:xfrm>
              <a:off x="1920254" y="760237"/>
              <a:ext cx="583533" cy="583533"/>
            </a:xfrm>
            <a:prstGeom prst="ellipse">
              <a:avLst/>
            </a:prstGeom>
            <a:sp3d prstMaterial="plastic">
              <a:bevelT w="127000" h="25400" prst="relaxedInset"/>
            </a:sp3d>
          </p:spPr>
          <p:style>
            <a:lnRef idx="0">
              <a:schemeClr val="lt1">
                <a:hueOff val="0"/>
                <a:satOff val="0"/>
                <a:lumOff val="0"/>
                <a:alphaOff val="0"/>
              </a:schemeClr>
            </a:lnRef>
            <a:fillRef idx="3">
              <a:schemeClr val="accent5">
                <a:alpha val="50000"/>
                <a:hueOff val="-4966938"/>
                <a:satOff val="19906"/>
                <a:lumOff val="4314"/>
                <a:alphaOff val="0"/>
              </a:schemeClr>
            </a:fillRef>
            <a:effectRef idx="2">
              <a:schemeClr val="accent5">
                <a:alpha val="50000"/>
                <a:hueOff val="-4966938"/>
                <a:satOff val="19906"/>
                <a:lumOff val="4314"/>
                <a:alphaOff val="0"/>
              </a:schemeClr>
            </a:effectRef>
            <a:fontRef idx="minor">
              <a:schemeClr val="tx1"/>
            </a:fontRef>
          </p:style>
        </p:sp>
        <p:sp>
          <p:nvSpPr>
            <p:cNvPr id="13" name="Ellipse 6"/>
            <p:cNvSpPr/>
            <p:nvPr/>
          </p:nvSpPr>
          <p:spPr>
            <a:xfrm>
              <a:off x="2005710" y="845693"/>
              <a:ext cx="412621" cy="41262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SIN</a:t>
              </a:r>
              <a:endParaRPr lang="fr-FR" sz="1000" kern="1200" dirty="0"/>
            </a:p>
          </p:txBody>
        </p:sp>
      </p:grpSp>
      <p:pic>
        <p:nvPicPr>
          <p:cNvPr id="16" name="Image 15" descr="sti2dlogo.jpg"/>
          <p:cNvPicPr/>
          <p:nvPr/>
        </p:nvPicPr>
        <p:blipFill>
          <a:blip r:embed="rId5" cstate="print"/>
          <a:stretch>
            <a:fillRect/>
          </a:stretch>
        </p:blipFill>
        <p:spPr>
          <a:xfrm>
            <a:off x="6372200" y="5805264"/>
            <a:ext cx="2483768" cy="836712"/>
          </a:xfrm>
          <a:prstGeom prst="rect">
            <a:avLst/>
          </a:prstGeom>
        </p:spPr>
      </p:pic>
      <p:pic>
        <p:nvPicPr>
          <p:cNvPr id="17" name="Picture 2" descr="logo-amiens_charte"/>
          <p:cNvPicPr>
            <a:picLocks noChangeAspect="1" noChangeArrowheads="1"/>
          </p:cNvPicPr>
          <p:nvPr/>
        </p:nvPicPr>
        <p:blipFill>
          <a:blip r:embed="rId6"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1835696" y="404664"/>
          <a:ext cx="813690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descr="sti2dlogo.jpg"/>
          <p:cNvPicPr/>
          <p:nvPr/>
        </p:nvPicPr>
        <p:blipFill>
          <a:blip r:embed="rId8" cstate="print"/>
          <a:stretch>
            <a:fillRect/>
          </a:stretch>
        </p:blipFill>
        <p:spPr>
          <a:xfrm>
            <a:off x="6372200" y="5805264"/>
            <a:ext cx="2483768" cy="836712"/>
          </a:xfrm>
          <a:prstGeom prst="rect">
            <a:avLst/>
          </a:prstGeom>
        </p:spPr>
      </p:pic>
      <p:sp>
        <p:nvSpPr>
          <p:cNvPr id="4" name="ZoneTexte 3"/>
          <p:cNvSpPr txBox="1"/>
          <p:nvPr/>
        </p:nvSpPr>
        <p:spPr>
          <a:xfrm>
            <a:off x="539552" y="476672"/>
            <a:ext cx="2249975" cy="369332"/>
          </a:xfrm>
          <a:prstGeom prst="rect">
            <a:avLst/>
          </a:prstGeom>
          <a:noFill/>
        </p:spPr>
        <p:txBody>
          <a:bodyPr wrap="none" rtlCol="0">
            <a:spAutoFit/>
          </a:bodyPr>
          <a:lstStyle/>
          <a:p>
            <a:r>
              <a:rPr lang="fr-FR" dirty="0" smtClean="0"/>
              <a:t>Un équilibre à trouver</a:t>
            </a:r>
            <a:endParaRPr lang="fr-FR" dirty="0"/>
          </a:p>
        </p:txBody>
      </p:sp>
      <p:pic>
        <p:nvPicPr>
          <p:cNvPr id="6" name="Image 5" descr="http://sti.discipline.ac-lille.fr/Ens-Scienc-et-Techno/Sti2D/parution-de-supports-de-communication-sti2d/image_mini"/>
          <p:cNvPicPr/>
          <p:nvPr/>
        </p:nvPicPr>
        <p:blipFill>
          <a:blip r:embed="rId9" cstate="print"/>
          <a:srcRect/>
          <a:stretch>
            <a:fillRect/>
          </a:stretch>
        </p:blipFill>
        <p:spPr bwMode="auto">
          <a:xfrm>
            <a:off x="1187624" y="4365104"/>
            <a:ext cx="1296144" cy="1719908"/>
          </a:xfrm>
          <a:prstGeom prst="rect">
            <a:avLst/>
          </a:prstGeom>
          <a:noFill/>
          <a:ln w="9525">
            <a:noFill/>
            <a:miter lim="800000"/>
            <a:headEnd/>
            <a:tailEnd/>
          </a:ln>
        </p:spPr>
      </p:pic>
      <p:sp>
        <p:nvSpPr>
          <p:cNvPr id="7" name="Rectangle 6"/>
          <p:cNvSpPr/>
          <p:nvPr/>
        </p:nvSpPr>
        <p:spPr>
          <a:xfrm>
            <a:off x="611560" y="3356992"/>
            <a:ext cx="2736304" cy="923330"/>
          </a:xfrm>
          <a:prstGeom prst="rect">
            <a:avLst/>
          </a:prstGeom>
        </p:spPr>
        <p:txBody>
          <a:bodyPr wrap="square">
            <a:spAutoFit/>
          </a:bodyPr>
          <a:lstStyle/>
          <a:p>
            <a:r>
              <a:rPr lang="fr-FR" dirty="0" smtClean="0"/>
              <a:t>Comment construire un scénario pédagogique intégrant ces contraintes ?</a:t>
            </a:r>
            <a:endParaRPr lang="fr-FR" dirty="0"/>
          </a:p>
        </p:txBody>
      </p:sp>
      <p:pic>
        <p:nvPicPr>
          <p:cNvPr id="8" name="Picture 2" descr="logo-amiens_charte"/>
          <p:cNvPicPr>
            <a:picLocks noChangeAspect="1" noChangeArrowheads="1"/>
          </p:cNvPicPr>
          <p:nvPr/>
        </p:nvPicPr>
        <p:blipFill>
          <a:blip r:embed="rId10"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33"/>
          <p:cNvGrpSpPr/>
          <p:nvPr/>
        </p:nvGrpSpPr>
        <p:grpSpPr>
          <a:xfrm>
            <a:off x="0" y="1412776"/>
            <a:ext cx="9144000" cy="5136136"/>
            <a:chOff x="231769" y="1015782"/>
            <a:chExt cx="8799400" cy="5519743"/>
          </a:xfrm>
        </p:grpSpPr>
        <p:sp>
          <p:nvSpPr>
            <p:cNvPr id="3" name="Rectangle à coins arrondis 2"/>
            <p:cNvSpPr/>
            <p:nvPr/>
          </p:nvSpPr>
          <p:spPr>
            <a:xfrm>
              <a:off x="584200" y="1930400"/>
              <a:ext cx="6248400" cy="3619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i="1" dirty="0"/>
            </a:p>
          </p:txBody>
        </p:sp>
        <p:sp>
          <p:nvSpPr>
            <p:cNvPr id="4" name="Rectangle à coins arrondis 3"/>
            <p:cNvSpPr/>
            <p:nvPr/>
          </p:nvSpPr>
          <p:spPr>
            <a:xfrm>
              <a:off x="1804294" y="4348457"/>
              <a:ext cx="3656706" cy="711078"/>
            </a:xfrm>
            <a:prstGeom prst="roundRect">
              <a:avLst/>
            </a:prstGeom>
            <a:solidFill>
              <a:srgbClr val="CCFFCC"/>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5" name="Rectangle à coins arrondis 4"/>
            <p:cNvSpPr/>
            <p:nvPr/>
          </p:nvSpPr>
          <p:spPr>
            <a:xfrm>
              <a:off x="3089538" y="4492465"/>
              <a:ext cx="1029438" cy="4359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400" i="1" dirty="0" smtClean="0"/>
                <a:t>Maquette</a:t>
              </a:r>
              <a:endParaRPr lang="fr-FR" sz="1400" i="1" dirty="0"/>
            </a:p>
          </p:txBody>
        </p:sp>
        <p:sp>
          <p:nvSpPr>
            <p:cNvPr id="6" name="Rectangle à coins arrondis 5"/>
            <p:cNvSpPr/>
            <p:nvPr/>
          </p:nvSpPr>
          <p:spPr>
            <a:xfrm>
              <a:off x="5740400" y="2415830"/>
              <a:ext cx="660400" cy="2129488"/>
            </a:xfrm>
            <a:prstGeom prst="roundRect">
              <a:avLst/>
            </a:prstGeom>
          </p:spPr>
          <p:style>
            <a:lnRef idx="3">
              <a:schemeClr val="lt1"/>
            </a:lnRef>
            <a:fillRef idx="1">
              <a:schemeClr val="accent4"/>
            </a:fillRef>
            <a:effectRef idx="1">
              <a:schemeClr val="accent4"/>
            </a:effectRef>
            <a:fontRef idx="minor">
              <a:schemeClr val="lt1"/>
            </a:fontRef>
          </p:style>
          <p:txBody>
            <a:bodyPr vert="vert27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Phase de synthèse et d’évaluation du projet</a:t>
              </a:r>
              <a:endParaRPr lang="fr-FR" sz="1600" dirty="0"/>
            </a:p>
          </p:txBody>
        </p:sp>
        <p:sp>
          <p:nvSpPr>
            <p:cNvPr id="7" name="Rectangle à coins arrondis 6"/>
            <p:cNvSpPr/>
            <p:nvPr/>
          </p:nvSpPr>
          <p:spPr>
            <a:xfrm>
              <a:off x="7035869" y="4176923"/>
              <a:ext cx="1995300" cy="13053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i="1" dirty="0">
                  <a:solidFill>
                    <a:schemeClr val="tx1"/>
                  </a:solidFill>
                </a:rPr>
                <a:t>PROJET </a:t>
              </a:r>
              <a:r>
                <a:rPr lang="fr-FR" b="1" i="1" dirty="0" smtClean="0">
                  <a:solidFill>
                    <a:schemeClr val="tx1"/>
                  </a:solidFill>
                </a:rPr>
                <a:t>D’ÉVALUATION s</a:t>
              </a:r>
              <a:r>
                <a:rPr lang="fr-FR" b="1" dirty="0" smtClean="0">
                  <a:solidFill>
                    <a:schemeClr val="tx1"/>
                  </a:solidFill>
                </a:rPr>
                <a:t>outenance du projet</a:t>
              </a:r>
              <a:endParaRPr lang="fr-FR" b="1" dirty="0">
                <a:solidFill>
                  <a:schemeClr val="tx1"/>
                </a:solidFill>
              </a:endParaRPr>
            </a:p>
          </p:txBody>
        </p:sp>
        <p:sp>
          <p:nvSpPr>
            <p:cNvPr id="8" name="Ellipse 7"/>
            <p:cNvSpPr/>
            <p:nvPr/>
          </p:nvSpPr>
          <p:spPr>
            <a:xfrm>
              <a:off x="231769" y="2834505"/>
              <a:ext cx="1292231" cy="1296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dirty="0" smtClean="0"/>
                <a:t>Objectif du projet</a:t>
              </a:r>
              <a:endParaRPr lang="fr-FR" dirty="0"/>
            </a:p>
          </p:txBody>
        </p:sp>
        <p:sp>
          <p:nvSpPr>
            <p:cNvPr id="9" name="Rectangle à coins arrondis 8"/>
            <p:cNvSpPr/>
            <p:nvPr/>
          </p:nvSpPr>
          <p:spPr>
            <a:xfrm>
              <a:off x="2248794" y="5803901"/>
              <a:ext cx="4977575" cy="73162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dirty="0" smtClean="0">
                  <a:solidFill>
                    <a:schemeClr val="tx1"/>
                  </a:solidFill>
                </a:rPr>
                <a:t>Support technique, réel ou virtuel, présent ou à distance</a:t>
              </a:r>
              <a:endParaRPr lang="fr-FR" b="1" dirty="0">
                <a:solidFill>
                  <a:schemeClr val="tx1"/>
                </a:solidFill>
              </a:endParaRPr>
            </a:p>
          </p:txBody>
        </p:sp>
        <p:sp>
          <p:nvSpPr>
            <p:cNvPr id="10" name="Rectangle à coins arrondis 9"/>
            <p:cNvSpPr/>
            <p:nvPr/>
          </p:nvSpPr>
          <p:spPr>
            <a:xfrm>
              <a:off x="1381388" y="1015782"/>
              <a:ext cx="5296264" cy="54242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b="1" dirty="0" smtClean="0">
                  <a:solidFill>
                    <a:srgbClr val="000000"/>
                  </a:solidFill>
                </a:rPr>
                <a:t>Equipe d’élèves encadrés par un enseignant</a:t>
              </a:r>
              <a:endParaRPr lang="fr-FR" b="1" dirty="0">
                <a:solidFill>
                  <a:srgbClr val="000000"/>
                </a:solidFill>
              </a:endParaRPr>
            </a:p>
          </p:txBody>
        </p:sp>
        <p:sp>
          <p:nvSpPr>
            <p:cNvPr id="11" name="Ellipse 10"/>
            <p:cNvSpPr/>
            <p:nvPr/>
          </p:nvSpPr>
          <p:spPr>
            <a:xfrm>
              <a:off x="6934200" y="1764447"/>
              <a:ext cx="2096969" cy="15148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b="1" i="1" dirty="0" smtClean="0">
                  <a:solidFill>
                    <a:schemeClr val="tx1"/>
                  </a:solidFill>
                </a:rPr>
                <a:t>PROJET DE FORMATION Structuration de savoirs</a:t>
              </a:r>
              <a:endParaRPr lang="fr-FR" sz="1600" b="1" i="1" dirty="0">
                <a:solidFill>
                  <a:schemeClr val="tx1"/>
                </a:solidFill>
              </a:endParaRPr>
            </a:p>
          </p:txBody>
        </p:sp>
        <p:sp>
          <p:nvSpPr>
            <p:cNvPr id="12" name="Flèche vers la droite 40"/>
            <p:cNvSpPr/>
            <p:nvPr/>
          </p:nvSpPr>
          <p:spPr>
            <a:xfrm>
              <a:off x="6677651" y="2331772"/>
              <a:ext cx="449759" cy="47627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3" name="Flèche vers la droite 47"/>
            <p:cNvSpPr/>
            <p:nvPr/>
          </p:nvSpPr>
          <p:spPr>
            <a:xfrm rot="16200000">
              <a:off x="2635559" y="5398421"/>
              <a:ext cx="563078" cy="47627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4" name="Flèche vers la droite 48"/>
            <p:cNvSpPr/>
            <p:nvPr/>
          </p:nvSpPr>
          <p:spPr>
            <a:xfrm rot="5400000">
              <a:off x="2086840" y="1497071"/>
              <a:ext cx="563078" cy="47627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5" name="Flèche vers la droite 29"/>
            <p:cNvSpPr/>
            <p:nvPr/>
          </p:nvSpPr>
          <p:spPr>
            <a:xfrm>
              <a:off x="6713179" y="4583262"/>
              <a:ext cx="449759" cy="47627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6" name="Rectangle à coins arrondis 15"/>
            <p:cNvSpPr/>
            <p:nvPr/>
          </p:nvSpPr>
          <p:spPr>
            <a:xfrm>
              <a:off x="4267200" y="4492465"/>
              <a:ext cx="1029438" cy="4359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400" i="1" dirty="0" smtClean="0"/>
                <a:t>Simulation</a:t>
              </a:r>
              <a:endParaRPr lang="fr-FR" sz="1400" i="1" dirty="0"/>
            </a:p>
          </p:txBody>
        </p:sp>
        <p:sp>
          <p:nvSpPr>
            <p:cNvPr id="17" name="Rectangle à coins arrondis 16"/>
            <p:cNvSpPr/>
            <p:nvPr/>
          </p:nvSpPr>
          <p:spPr>
            <a:xfrm>
              <a:off x="1911875" y="4492465"/>
              <a:ext cx="1029438" cy="4359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400" i="1" dirty="0" smtClean="0"/>
                <a:t>Prototype</a:t>
              </a:r>
              <a:endParaRPr lang="fr-FR" sz="1400" i="1" dirty="0"/>
            </a:p>
          </p:txBody>
        </p:sp>
        <p:sp>
          <p:nvSpPr>
            <p:cNvPr id="18" name="Rectangle à coins arrondis 17"/>
            <p:cNvSpPr/>
            <p:nvPr/>
          </p:nvSpPr>
          <p:spPr>
            <a:xfrm>
              <a:off x="1381387" y="2057401"/>
              <a:ext cx="4079613" cy="711200"/>
            </a:xfrm>
            <a:prstGeom prst="roundRect">
              <a:avLst/>
            </a:prstGeom>
          </p:spPr>
          <p:style>
            <a:lnRef idx="1">
              <a:schemeClr val="accent2"/>
            </a:lnRef>
            <a:fillRef idx="2">
              <a:schemeClr val="accent2"/>
            </a:fillRef>
            <a:effectRef idx="1">
              <a:schemeClr val="accent2"/>
            </a:effectRef>
            <a:fontRef idx="minor">
              <a:schemeClr val="dk1"/>
            </a:fontRef>
          </p:style>
          <p:txBody>
            <a:bodyPr vert="horz"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600" b="1" dirty="0" smtClean="0"/>
                <a:t>Organisation, planification, déroulement et suivi du projet, revues de projet</a:t>
              </a:r>
              <a:endParaRPr lang="fr-FR" sz="1600" b="1" dirty="0"/>
            </a:p>
          </p:txBody>
        </p:sp>
        <p:cxnSp>
          <p:nvCxnSpPr>
            <p:cNvPr id="19" name="Connecteur en angle 14"/>
            <p:cNvCxnSpPr>
              <a:stCxn id="10" idx="1"/>
              <a:endCxn id="8" idx="1"/>
            </p:cNvCxnSpPr>
            <p:nvPr/>
          </p:nvCxnSpPr>
          <p:spPr>
            <a:xfrm rot="10800000" flipV="1">
              <a:off x="421012" y="1286994"/>
              <a:ext cx="960376" cy="1737306"/>
            </a:xfrm>
            <a:prstGeom prst="bentConnector2">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ngle 19"/>
            <p:cNvCxnSpPr>
              <a:stCxn id="6" idx="2"/>
              <a:endCxn id="8" idx="4"/>
            </p:cNvCxnSpPr>
            <p:nvPr/>
          </p:nvCxnSpPr>
          <p:spPr>
            <a:xfrm rot="5400000" flipH="1">
              <a:off x="3266836" y="1741555"/>
              <a:ext cx="414813" cy="5192715"/>
            </a:xfrm>
            <a:prstGeom prst="bentConnector3">
              <a:avLst>
                <a:gd name="adj1" fmla="val -186759"/>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1" name="Rectangle à coins arrondis 20"/>
            <p:cNvSpPr/>
            <p:nvPr/>
          </p:nvSpPr>
          <p:spPr>
            <a:xfrm>
              <a:off x="1804294" y="2903165"/>
              <a:ext cx="578219" cy="1159454"/>
            </a:xfrm>
            <a:prstGeom prst="roundRect">
              <a:avLst/>
            </a:prstGeom>
          </p:spPr>
          <p:style>
            <a:lnRef idx="1">
              <a:schemeClr val="accent2"/>
            </a:lnRef>
            <a:fillRef idx="2">
              <a:schemeClr val="accent2"/>
            </a:fillRef>
            <a:effectRef idx="1">
              <a:schemeClr val="accent2"/>
            </a:effectRef>
            <a:fontRef idx="minor">
              <a:schemeClr val="dk1"/>
            </a:fontRef>
          </p:style>
          <p:txBody>
            <a:bodyPr vert="vert270"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200" b="1" i="1" dirty="0" smtClean="0"/>
                <a:t>Cahier des charges</a:t>
              </a:r>
              <a:endParaRPr lang="fr-FR" sz="1200" b="1" i="1" dirty="0"/>
            </a:p>
          </p:txBody>
        </p:sp>
        <p:sp>
          <p:nvSpPr>
            <p:cNvPr id="22" name="Rectangle à coins arrondis 21"/>
            <p:cNvSpPr/>
            <p:nvPr/>
          </p:nvSpPr>
          <p:spPr>
            <a:xfrm>
              <a:off x="2806700" y="2904147"/>
              <a:ext cx="520700" cy="1157490"/>
            </a:xfrm>
            <a:prstGeom prst="roundRect">
              <a:avLst/>
            </a:prstGeom>
          </p:spPr>
          <p:style>
            <a:lnRef idx="1">
              <a:schemeClr val="accent2"/>
            </a:lnRef>
            <a:fillRef idx="2">
              <a:schemeClr val="accent2"/>
            </a:fillRef>
            <a:effectRef idx="1">
              <a:schemeClr val="accent2"/>
            </a:effectRef>
            <a:fontRef idx="minor">
              <a:schemeClr val="dk1"/>
            </a:fontRef>
          </p:style>
          <p:txBody>
            <a:bodyPr vert="vert270"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200" b="1" i="1" dirty="0" smtClean="0"/>
                <a:t>Conception</a:t>
              </a:r>
              <a:endParaRPr lang="fr-FR" sz="1200" b="1" i="1" dirty="0"/>
            </a:p>
          </p:txBody>
        </p:sp>
        <p:sp>
          <p:nvSpPr>
            <p:cNvPr id="23" name="Rectangle à coins arrondis 22"/>
            <p:cNvSpPr/>
            <p:nvPr/>
          </p:nvSpPr>
          <p:spPr>
            <a:xfrm>
              <a:off x="3695700" y="2904147"/>
              <a:ext cx="711200" cy="1157490"/>
            </a:xfrm>
            <a:prstGeom prst="roundRect">
              <a:avLst/>
            </a:prstGeom>
          </p:spPr>
          <p:style>
            <a:lnRef idx="1">
              <a:schemeClr val="accent2"/>
            </a:lnRef>
            <a:fillRef idx="2">
              <a:schemeClr val="accent2"/>
            </a:fillRef>
            <a:effectRef idx="1">
              <a:schemeClr val="accent2"/>
            </a:effectRef>
            <a:fontRef idx="minor">
              <a:schemeClr val="dk1"/>
            </a:fontRef>
          </p:style>
          <p:txBody>
            <a:bodyPr vert="vert270"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200" b="1" i="1" dirty="0" smtClean="0"/>
                <a:t>Réalisation</a:t>
              </a:r>
              <a:endParaRPr lang="fr-FR" sz="1200" b="1" i="1" dirty="0"/>
            </a:p>
          </p:txBody>
        </p:sp>
        <p:sp>
          <p:nvSpPr>
            <p:cNvPr id="24" name="Rectangle à coins arrondis 23"/>
            <p:cNvSpPr/>
            <p:nvPr/>
          </p:nvSpPr>
          <p:spPr>
            <a:xfrm>
              <a:off x="4876800" y="2904147"/>
              <a:ext cx="419838" cy="1157490"/>
            </a:xfrm>
            <a:prstGeom prst="roundRect">
              <a:avLst/>
            </a:prstGeom>
          </p:spPr>
          <p:style>
            <a:lnRef idx="1">
              <a:schemeClr val="accent2"/>
            </a:lnRef>
            <a:fillRef idx="2">
              <a:schemeClr val="accent2"/>
            </a:fillRef>
            <a:effectRef idx="1">
              <a:schemeClr val="accent2"/>
            </a:effectRef>
            <a:fontRef idx="minor">
              <a:schemeClr val="dk1"/>
            </a:fontRef>
          </p:style>
          <p:txBody>
            <a:bodyPr vert="vert270"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200" b="1" i="1" dirty="0" smtClean="0"/>
                <a:t>Validation</a:t>
              </a:r>
              <a:endParaRPr lang="fr-FR" sz="1200" b="1" i="1" dirty="0"/>
            </a:p>
          </p:txBody>
        </p:sp>
        <p:cxnSp>
          <p:nvCxnSpPr>
            <p:cNvPr id="25" name="Connecteur en angle 24"/>
            <p:cNvCxnSpPr/>
            <p:nvPr/>
          </p:nvCxnSpPr>
          <p:spPr>
            <a:xfrm>
              <a:off x="1524000" y="3482699"/>
              <a:ext cx="280294" cy="387"/>
            </a:xfrm>
            <a:prstGeom prst="bentConnector3">
              <a:avLst>
                <a:gd name="adj1" fmla="val 50000"/>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cteur en angle 25"/>
            <p:cNvCxnSpPr/>
            <p:nvPr/>
          </p:nvCxnSpPr>
          <p:spPr>
            <a:xfrm>
              <a:off x="2382513" y="3476542"/>
              <a:ext cx="424187" cy="12700"/>
            </a:xfrm>
            <a:prstGeom prst="bentConnector3">
              <a:avLst>
                <a:gd name="adj1" fmla="val 50000"/>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en angle 26"/>
            <p:cNvCxnSpPr/>
            <p:nvPr/>
          </p:nvCxnSpPr>
          <p:spPr>
            <a:xfrm>
              <a:off x="3327400" y="3476542"/>
              <a:ext cx="368300" cy="12700"/>
            </a:xfrm>
            <a:prstGeom prst="bentConnector3">
              <a:avLst>
                <a:gd name="adj1" fmla="val 50000"/>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cteur en angle 27"/>
            <p:cNvCxnSpPr/>
            <p:nvPr/>
          </p:nvCxnSpPr>
          <p:spPr>
            <a:xfrm>
              <a:off x="4406900" y="3489242"/>
              <a:ext cx="469900" cy="12700"/>
            </a:xfrm>
            <a:prstGeom prst="bentConnector3">
              <a:avLst>
                <a:gd name="adj1" fmla="val 50000"/>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cteur en angle 28"/>
            <p:cNvCxnSpPr/>
            <p:nvPr/>
          </p:nvCxnSpPr>
          <p:spPr>
            <a:xfrm flipV="1">
              <a:off x="5296638" y="3481733"/>
              <a:ext cx="443762" cy="2318"/>
            </a:xfrm>
            <a:prstGeom prst="bentConnector3">
              <a:avLst>
                <a:gd name="adj1" fmla="val 50000"/>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cteur en angle 29"/>
            <p:cNvCxnSpPr>
              <a:stCxn id="23" idx="2"/>
            </p:cNvCxnSpPr>
            <p:nvPr/>
          </p:nvCxnSpPr>
          <p:spPr>
            <a:xfrm rot="16200000" flipH="1">
              <a:off x="3907890" y="4205046"/>
              <a:ext cx="286820" cy="1"/>
            </a:xfrm>
            <a:prstGeom prst="bentConnector3">
              <a:avLst>
                <a:gd name="adj1" fmla="val 50000"/>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en angle 30"/>
            <p:cNvCxnSpPr>
              <a:endCxn id="24" idx="2"/>
            </p:cNvCxnSpPr>
            <p:nvPr/>
          </p:nvCxnSpPr>
          <p:spPr>
            <a:xfrm rot="16200000" flipV="1">
              <a:off x="4940134" y="4208222"/>
              <a:ext cx="299520" cy="6350"/>
            </a:xfrm>
            <a:prstGeom prst="bentConnector3">
              <a:avLst>
                <a:gd name="adj1" fmla="val 50000"/>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2" name="Rectangle 31"/>
          <p:cNvSpPr/>
          <p:nvPr/>
        </p:nvSpPr>
        <p:spPr>
          <a:xfrm>
            <a:off x="251520" y="260648"/>
            <a:ext cx="8568952" cy="923330"/>
          </a:xfrm>
          <a:prstGeom prst="rect">
            <a:avLst/>
          </a:prstGeom>
        </p:spPr>
        <p:txBody>
          <a:bodyPr wrap="square">
            <a:spAutoFit/>
          </a:bodyPr>
          <a:lstStyle/>
          <a:p>
            <a:r>
              <a:rPr lang="fr-FR" b="1" dirty="0"/>
              <a:t>Le projet technologique</a:t>
            </a:r>
            <a:r>
              <a:rPr lang="fr-FR" dirty="0"/>
              <a:t>, qui se caractérise par l’adhésion d’une équipe à un objectif technologique à atteindre, l’organisation collective des activités et une planification, des revues de projet pour réguler l’action, une analyse des résultats et une restitution</a:t>
            </a:r>
          </a:p>
        </p:txBody>
      </p:sp>
      <p:pic>
        <p:nvPicPr>
          <p:cNvPr id="33" name="Image 32" descr="sti2dlogo.jpg"/>
          <p:cNvPicPr/>
          <p:nvPr/>
        </p:nvPicPr>
        <p:blipFill>
          <a:blip r:embed="rId2" cstate="print"/>
          <a:stretch>
            <a:fillRect/>
          </a:stretch>
        </p:blipFill>
        <p:spPr>
          <a:xfrm>
            <a:off x="6372200" y="5805264"/>
            <a:ext cx="2483768" cy="83671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lendrier.tiff"/>
          <p:cNvPicPr/>
          <p:nvPr/>
        </p:nvPicPr>
        <p:blipFill>
          <a:blip r:embed="rId2" cstate="print"/>
          <a:stretch>
            <a:fillRect/>
          </a:stretch>
        </p:blipFill>
        <p:spPr>
          <a:xfrm>
            <a:off x="1043608" y="908720"/>
            <a:ext cx="7198935" cy="4264560"/>
          </a:xfrm>
          <a:prstGeom prst="rect">
            <a:avLst/>
          </a:prstGeom>
        </p:spPr>
      </p:pic>
      <p:pic>
        <p:nvPicPr>
          <p:cNvPr id="3" name="Image 2" descr="sti2dlogo.jpg"/>
          <p:cNvPicPr/>
          <p:nvPr/>
        </p:nvPicPr>
        <p:blipFill>
          <a:blip r:embed="rId3" cstate="print"/>
          <a:stretch>
            <a:fillRect/>
          </a:stretch>
        </p:blipFill>
        <p:spPr>
          <a:xfrm>
            <a:off x="6372200" y="5805264"/>
            <a:ext cx="2483768" cy="836712"/>
          </a:xfrm>
          <a:prstGeom prst="rect">
            <a:avLst/>
          </a:prstGeom>
        </p:spPr>
      </p:pic>
      <p:pic>
        <p:nvPicPr>
          <p:cNvPr id="4" name="Picture 2" descr="logo-amiens_charte"/>
          <p:cNvPicPr>
            <a:picLocks noChangeAspect="1" noChangeArrowheads="1"/>
          </p:cNvPicPr>
          <p:nvPr/>
        </p:nvPicPr>
        <p:blipFill>
          <a:blip r:embed="rId4"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ti2dlogo.jpg"/>
          <p:cNvPicPr/>
          <p:nvPr/>
        </p:nvPicPr>
        <p:blipFill>
          <a:blip r:embed="rId2" cstate="print"/>
          <a:stretch>
            <a:fillRect/>
          </a:stretch>
        </p:blipFill>
        <p:spPr>
          <a:xfrm>
            <a:off x="1259632" y="2276872"/>
            <a:ext cx="6948264" cy="2340676"/>
          </a:xfrm>
          <a:prstGeom prst="rect">
            <a:avLst/>
          </a:prstGeom>
        </p:spPr>
      </p:pic>
      <p:pic>
        <p:nvPicPr>
          <p:cNvPr id="3" name="Picture 2" descr="logo-amiens_charte"/>
          <p:cNvPicPr>
            <a:picLocks noChangeAspect="1" noChangeArrowheads="1"/>
          </p:cNvPicPr>
          <p:nvPr/>
        </p:nvPicPr>
        <p:blipFill>
          <a:blip r:embed="rId3"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327"/>
          <p:cNvGrpSpPr>
            <a:grpSpLocks/>
          </p:cNvGrpSpPr>
          <p:nvPr/>
        </p:nvGrpSpPr>
        <p:grpSpPr bwMode="auto">
          <a:xfrm rot="20935462">
            <a:off x="-1794650" y="5209731"/>
            <a:ext cx="11337217" cy="1537105"/>
            <a:chOff x="0" y="2212"/>
            <a:chExt cx="5670" cy="270"/>
          </a:xfrm>
          <a:scene3d>
            <a:camera prst="isometricOffAxis1Top"/>
            <a:lightRig rig="threePt" dir="t"/>
          </a:scene3d>
        </p:grpSpPr>
        <p:grpSp>
          <p:nvGrpSpPr>
            <p:cNvPr id="144" name="Group 217"/>
            <p:cNvGrpSpPr>
              <a:grpSpLocks/>
            </p:cNvGrpSpPr>
            <p:nvPr/>
          </p:nvGrpSpPr>
          <p:grpSpPr bwMode="auto">
            <a:xfrm>
              <a:off x="0" y="2212"/>
              <a:ext cx="2821" cy="267"/>
              <a:chOff x="0" y="2189"/>
              <a:chExt cx="2821" cy="267"/>
            </a:xfrm>
          </p:grpSpPr>
          <p:sp>
            <p:nvSpPr>
              <p:cNvPr id="215" name="Rectangle 4"/>
              <p:cNvSpPr>
                <a:spLocks noChangeArrowheads="1"/>
              </p:cNvSpPr>
              <p:nvPr/>
            </p:nvSpPr>
            <p:spPr bwMode="auto">
              <a:xfrm>
                <a:off x="0" y="2189"/>
                <a:ext cx="2821" cy="23"/>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16" name="Rectangle 5"/>
              <p:cNvSpPr>
                <a:spLocks noChangeArrowheads="1"/>
              </p:cNvSpPr>
              <p:nvPr/>
            </p:nvSpPr>
            <p:spPr bwMode="auto">
              <a:xfrm>
                <a:off x="0" y="2434"/>
                <a:ext cx="2821" cy="22"/>
              </a:xfrm>
              <a:prstGeom prst="rect">
                <a:avLst/>
              </a:prstGeom>
              <a:solidFill>
                <a:schemeClr val="accent1"/>
              </a:solidFill>
              <a:ln w="9525">
                <a:solidFill>
                  <a:schemeClr val="tx1"/>
                </a:solidFill>
                <a:miter lim="800000"/>
                <a:headEnd/>
                <a:tailEnd/>
              </a:ln>
              <a:effectLst/>
            </p:spPr>
            <p:txBody>
              <a:bodyPr wrap="none" anchor="ctr"/>
              <a:lstStyle/>
              <a:p>
                <a:endParaRPr lang="fr-FR"/>
              </a:p>
            </p:txBody>
          </p:sp>
          <p:grpSp>
            <p:nvGrpSpPr>
              <p:cNvPr id="217" name="Group 6"/>
              <p:cNvGrpSpPr>
                <a:grpSpLocks/>
              </p:cNvGrpSpPr>
              <p:nvPr/>
            </p:nvGrpSpPr>
            <p:grpSpPr bwMode="auto">
              <a:xfrm>
                <a:off x="0" y="2216"/>
                <a:ext cx="2744" cy="223"/>
                <a:chOff x="0" y="1888"/>
                <a:chExt cx="5746" cy="453"/>
              </a:xfrm>
            </p:grpSpPr>
            <p:grpSp>
              <p:nvGrpSpPr>
                <p:cNvPr id="218" name="Group 7"/>
                <p:cNvGrpSpPr>
                  <a:grpSpLocks/>
                </p:cNvGrpSpPr>
                <p:nvPr/>
              </p:nvGrpSpPr>
              <p:grpSpPr bwMode="auto">
                <a:xfrm>
                  <a:off x="0" y="1888"/>
                  <a:ext cx="5746" cy="181"/>
                  <a:chOff x="0" y="1888"/>
                  <a:chExt cx="5746" cy="181"/>
                </a:xfrm>
              </p:grpSpPr>
              <p:sp>
                <p:nvSpPr>
                  <p:cNvPr id="273" name="Rectangle 8"/>
                  <p:cNvSpPr>
                    <a:spLocks noChangeArrowheads="1"/>
                  </p:cNvSpPr>
                  <p:nvPr/>
                </p:nvSpPr>
                <p:spPr bwMode="auto">
                  <a:xfrm>
                    <a:off x="0"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dirty="0"/>
                      <a:t>Sept</a:t>
                    </a:r>
                  </a:p>
                </p:txBody>
              </p:sp>
              <p:sp>
                <p:nvSpPr>
                  <p:cNvPr id="274" name="Rectangle 9"/>
                  <p:cNvSpPr>
                    <a:spLocks noChangeArrowheads="1"/>
                  </p:cNvSpPr>
                  <p:nvPr/>
                </p:nvSpPr>
                <p:spPr bwMode="auto">
                  <a:xfrm>
                    <a:off x="579"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Oct</a:t>
                    </a:r>
                  </a:p>
                </p:txBody>
              </p:sp>
              <p:sp>
                <p:nvSpPr>
                  <p:cNvPr id="275" name="Rectangle 10"/>
                  <p:cNvSpPr>
                    <a:spLocks noChangeArrowheads="1"/>
                  </p:cNvSpPr>
                  <p:nvPr/>
                </p:nvSpPr>
                <p:spPr bwMode="auto">
                  <a:xfrm>
                    <a:off x="1160"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Nov</a:t>
                    </a:r>
                  </a:p>
                </p:txBody>
              </p:sp>
              <p:sp>
                <p:nvSpPr>
                  <p:cNvPr id="276" name="Rectangle 11"/>
                  <p:cNvSpPr>
                    <a:spLocks noChangeArrowheads="1"/>
                  </p:cNvSpPr>
                  <p:nvPr/>
                </p:nvSpPr>
                <p:spPr bwMode="auto">
                  <a:xfrm>
                    <a:off x="1737"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Dec</a:t>
                    </a:r>
                  </a:p>
                </p:txBody>
              </p:sp>
              <p:sp>
                <p:nvSpPr>
                  <p:cNvPr id="277" name="Rectangle 12"/>
                  <p:cNvSpPr>
                    <a:spLocks noChangeArrowheads="1"/>
                  </p:cNvSpPr>
                  <p:nvPr/>
                </p:nvSpPr>
                <p:spPr bwMode="auto">
                  <a:xfrm>
                    <a:off x="2315"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Jan</a:t>
                    </a:r>
                  </a:p>
                </p:txBody>
              </p:sp>
              <p:sp>
                <p:nvSpPr>
                  <p:cNvPr id="278" name="Rectangle 13"/>
                  <p:cNvSpPr>
                    <a:spLocks noChangeArrowheads="1"/>
                  </p:cNvSpPr>
                  <p:nvPr/>
                </p:nvSpPr>
                <p:spPr bwMode="auto">
                  <a:xfrm>
                    <a:off x="2896"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Fev</a:t>
                    </a:r>
                  </a:p>
                </p:txBody>
              </p:sp>
              <p:sp>
                <p:nvSpPr>
                  <p:cNvPr id="279" name="Rectangle 14"/>
                  <p:cNvSpPr>
                    <a:spLocks noChangeArrowheads="1"/>
                  </p:cNvSpPr>
                  <p:nvPr/>
                </p:nvSpPr>
                <p:spPr bwMode="auto">
                  <a:xfrm>
                    <a:off x="3445"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Mars</a:t>
                    </a:r>
                  </a:p>
                </p:txBody>
              </p:sp>
              <p:sp>
                <p:nvSpPr>
                  <p:cNvPr id="280" name="Rectangle 15"/>
                  <p:cNvSpPr>
                    <a:spLocks noChangeArrowheads="1"/>
                  </p:cNvSpPr>
                  <p:nvPr/>
                </p:nvSpPr>
                <p:spPr bwMode="auto">
                  <a:xfrm>
                    <a:off x="4014"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Avril</a:t>
                    </a:r>
                  </a:p>
                </p:txBody>
              </p:sp>
              <p:sp>
                <p:nvSpPr>
                  <p:cNvPr id="281" name="Rectangle 16"/>
                  <p:cNvSpPr>
                    <a:spLocks noChangeArrowheads="1"/>
                  </p:cNvSpPr>
                  <p:nvPr/>
                </p:nvSpPr>
                <p:spPr bwMode="auto">
                  <a:xfrm>
                    <a:off x="4590"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Mai</a:t>
                    </a:r>
                  </a:p>
                </p:txBody>
              </p:sp>
              <p:sp>
                <p:nvSpPr>
                  <p:cNvPr id="282" name="Rectangle 17"/>
                  <p:cNvSpPr>
                    <a:spLocks noChangeArrowheads="1"/>
                  </p:cNvSpPr>
                  <p:nvPr/>
                </p:nvSpPr>
                <p:spPr bwMode="auto">
                  <a:xfrm>
                    <a:off x="5167"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Juin</a:t>
                    </a:r>
                  </a:p>
                </p:txBody>
              </p:sp>
            </p:grpSp>
            <p:grpSp>
              <p:nvGrpSpPr>
                <p:cNvPr id="219" name="Group 18"/>
                <p:cNvGrpSpPr>
                  <a:grpSpLocks/>
                </p:cNvGrpSpPr>
                <p:nvPr/>
              </p:nvGrpSpPr>
              <p:grpSpPr bwMode="auto">
                <a:xfrm>
                  <a:off x="7" y="2069"/>
                  <a:ext cx="577" cy="272"/>
                  <a:chOff x="0" y="2069"/>
                  <a:chExt cx="577" cy="272"/>
                </a:xfrm>
              </p:grpSpPr>
              <p:sp>
                <p:nvSpPr>
                  <p:cNvPr id="269" name="Rectangle 19"/>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70" name="Rectangle 20"/>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71" name="Rectangle 21"/>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72" name="Rectangle 22"/>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20" name="Group 23"/>
                <p:cNvGrpSpPr>
                  <a:grpSpLocks/>
                </p:cNvGrpSpPr>
                <p:nvPr/>
              </p:nvGrpSpPr>
              <p:grpSpPr bwMode="auto">
                <a:xfrm>
                  <a:off x="581" y="2069"/>
                  <a:ext cx="589" cy="272"/>
                  <a:chOff x="0" y="2069"/>
                  <a:chExt cx="577" cy="272"/>
                </a:xfrm>
              </p:grpSpPr>
              <p:sp>
                <p:nvSpPr>
                  <p:cNvPr id="265" name="Rectangle 24"/>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66" name="Rectangle 25"/>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67" name="Rectangle 26"/>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68" name="Rectangle 27"/>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21" name="Group 28"/>
                <p:cNvGrpSpPr>
                  <a:grpSpLocks/>
                </p:cNvGrpSpPr>
                <p:nvPr/>
              </p:nvGrpSpPr>
              <p:grpSpPr bwMode="auto">
                <a:xfrm>
                  <a:off x="1163" y="2069"/>
                  <a:ext cx="577" cy="272"/>
                  <a:chOff x="0" y="2069"/>
                  <a:chExt cx="577" cy="272"/>
                </a:xfrm>
              </p:grpSpPr>
              <p:sp>
                <p:nvSpPr>
                  <p:cNvPr id="261" name="Rectangle 29"/>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62" name="Rectangle 30"/>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63" name="Rectangle 31"/>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64" name="Rectangle 32"/>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22" name="Group 33"/>
                <p:cNvGrpSpPr>
                  <a:grpSpLocks/>
                </p:cNvGrpSpPr>
                <p:nvPr/>
              </p:nvGrpSpPr>
              <p:grpSpPr bwMode="auto">
                <a:xfrm>
                  <a:off x="3437" y="2069"/>
                  <a:ext cx="577" cy="272"/>
                  <a:chOff x="0" y="2069"/>
                  <a:chExt cx="577" cy="272"/>
                </a:xfrm>
              </p:grpSpPr>
              <p:sp>
                <p:nvSpPr>
                  <p:cNvPr id="257" name="Rectangle 34"/>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58" name="Rectangle 35"/>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59" name="Rectangle 36"/>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60" name="Rectangle 37"/>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23" name="Group 38"/>
                <p:cNvGrpSpPr>
                  <a:grpSpLocks/>
                </p:cNvGrpSpPr>
                <p:nvPr/>
              </p:nvGrpSpPr>
              <p:grpSpPr bwMode="auto">
                <a:xfrm>
                  <a:off x="4014" y="2069"/>
                  <a:ext cx="577" cy="272"/>
                  <a:chOff x="0" y="2069"/>
                  <a:chExt cx="577" cy="272"/>
                </a:xfrm>
              </p:grpSpPr>
              <p:sp>
                <p:nvSpPr>
                  <p:cNvPr id="253" name="Rectangle 39"/>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54" name="Rectangle 40"/>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55" name="Rectangle 41"/>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56" name="Rectangle 42"/>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24" name="Group 43"/>
                <p:cNvGrpSpPr>
                  <a:grpSpLocks/>
                </p:cNvGrpSpPr>
                <p:nvPr/>
              </p:nvGrpSpPr>
              <p:grpSpPr bwMode="auto">
                <a:xfrm>
                  <a:off x="4593" y="2069"/>
                  <a:ext cx="577" cy="272"/>
                  <a:chOff x="0" y="2069"/>
                  <a:chExt cx="577" cy="272"/>
                </a:xfrm>
              </p:grpSpPr>
              <p:sp>
                <p:nvSpPr>
                  <p:cNvPr id="249" name="Rectangle 44"/>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50" name="Rectangle 45"/>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51" name="Rectangle 46"/>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52" name="Rectangle 47"/>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25" name="Group 48"/>
                <p:cNvGrpSpPr>
                  <a:grpSpLocks/>
                </p:cNvGrpSpPr>
                <p:nvPr/>
              </p:nvGrpSpPr>
              <p:grpSpPr bwMode="auto">
                <a:xfrm>
                  <a:off x="5168" y="2069"/>
                  <a:ext cx="577" cy="272"/>
                  <a:chOff x="0" y="2069"/>
                  <a:chExt cx="577" cy="272"/>
                </a:xfrm>
              </p:grpSpPr>
              <p:sp>
                <p:nvSpPr>
                  <p:cNvPr id="245" name="Rectangle 49"/>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46" name="Rectangle 50"/>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47" name="Rectangle 51"/>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48" name="Rectangle 52"/>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26" name="Group 53"/>
                <p:cNvGrpSpPr>
                  <a:grpSpLocks/>
                </p:cNvGrpSpPr>
                <p:nvPr/>
              </p:nvGrpSpPr>
              <p:grpSpPr bwMode="auto">
                <a:xfrm>
                  <a:off x="2897" y="2069"/>
                  <a:ext cx="533" cy="272"/>
                  <a:chOff x="0" y="2069"/>
                  <a:chExt cx="577" cy="272"/>
                </a:xfrm>
              </p:grpSpPr>
              <p:sp>
                <p:nvSpPr>
                  <p:cNvPr id="241" name="Rectangle 54"/>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42" name="Rectangle 55"/>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43" name="Rectangle 56"/>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44" name="Rectangle 57"/>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27" name="Group 58"/>
                <p:cNvGrpSpPr>
                  <a:grpSpLocks/>
                </p:cNvGrpSpPr>
                <p:nvPr/>
              </p:nvGrpSpPr>
              <p:grpSpPr bwMode="auto">
                <a:xfrm>
                  <a:off x="2304" y="2069"/>
                  <a:ext cx="589" cy="272"/>
                  <a:chOff x="0" y="2069"/>
                  <a:chExt cx="577" cy="272"/>
                </a:xfrm>
              </p:grpSpPr>
              <p:sp>
                <p:nvSpPr>
                  <p:cNvPr id="237" name="Rectangle 59"/>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38" name="Rectangle 60"/>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39" name="Rectangle 61"/>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40" name="Rectangle 62"/>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228" name="Group 63"/>
                <p:cNvGrpSpPr>
                  <a:grpSpLocks/>
                </p:cNvGrpSpPr>
                <p:nvPr/>
              </p:nvGrpSpPr>
              <p:grpSpPr bwMode="auto">
                <a:xfrm>
                  <a:off x="1739" y="2069"/>
                  <a:ext cx="577" cy="272"/>
                  <a:chOff x="0" y="2069"/>
                  <a:chExt cx="577" cy="272"/>
                </a:xfrm>
              </p:grpSpPr>
              <p:sp>
                <p:nvSpPr>
                  <p:cNvPr id="233" name="Rectangle 64"/>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34" name="Rectangle 65"/>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35" name="Rectangle 66"/>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36" name="Rectangle 67"/>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sp>
              <p:nvSpPr>
                <p:cNvPr id="229" name="Rectangle 68"/>
                <p:cNvSpPr>
                  <a:spLocks noChangeArrowheads="1"/>
                </p:cNvSpPr>
                <p:nvPr/>
              </p:nvSpPr>
              <p:spPr bwMode="auto">
                <a:xfrm>
                  <a:off x="2175" y="2069"/>
                  <a:ext cx="272" cy="272"/>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30" name="Rectangle 69"/>
                <p:cNvSpPr>
                  <a:spLocks noChangeArrowheads="1"/>
                </p:cNvSpPr>
                <p:nvPr/>
              </p:nvSpPr>
              <p:spPr bwMode="auto">
                <a:xfrm>
                  <a:off x="3302" y="2069"/>
                  <a:ext cx="272" cy="272"/>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31" name="Rectangle 70"/>
                <p:cNvSpPr>
                  <a:spLocks noChangeArrowheads="1"/>
                </p:cNvSpPr>
                <p:nvPr/>
              </p:nvSpPr>
              <p:spPr bwMode="auto">
                <a:xfrm>
                  <a:off x="4454" y="2069"/>
                  <a:ext cx="272" cy="272"/>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232" name="Rectangle 71"/>
                <p:cNvSpPr>
                  <a:spLocks noChangeArrowheads="1"/>
                </p:cNvSpPr>
                <p:nvPr/>
              </p:nvSpPr>
              <p:spPr bwMode="auto">
                <a:xfrm>
                  <a:off x="1020" y="2069"/>
                  <a:ext cx="213" cy="272"/>
                </a:xfrm>
                <a:prstGeom prst="rect">
                  <a:avLst/>
                </a:prstGeom>
                <a:solidFill>
                  <a:schemeClr val="accent1"/>
                </a:solidFill>
                <a:ln w="9525">
                  <a:solidFill>
                    <a:schemeClr val="tx1"/>
                  </a:solidFill>
                  <a:miter lim="800000"/>
                  <a:headEnd/>
                  <a:tailEnd/>
                </a:ln>
                <a:effectLst/>
              </p:spPr>
              <p:txBody>
                <a:bodyPr wrap="none" anchor="ctr"/>
                <a:lstStyle/>
                <a:p>
                  <a:endParaRPr lang="fr-FR"/>
                </a:p>
              </p:txBody>
            </p:sp>
          </p:grpSp>
        </p:grpSp>
        <p:grpSp>
          <p:nvGrpSpPr>
            <p:cNvPr id="145" name="Group 216"/>
            <p:cNvGrpSpPr>
              <a:grpSpLocks/>
            </p:cNvGrpSpPr>
            <p:nvPr/>
          </p:nvGrpSpPr>
          <p:grpSpPr bwMode="auto">
            <a:xfrm>
              <a:off x="2835" y="2214"/>
              <a:ext cx="2835" cy="268"/>
              <a:chOff x="2835" y="2193"/>
              <a:chExt cx="2835" cy="268"/>
            </a:xfrm>
          </p:grpSpPr>
          <p:sp>
            <p:nvSpPr>
              <p:cNvPr id="146" name="Rectangle 98"/>
              <p:cNvSpPr>
                <a:spLocks noChangeArrowheads="1"/>
              </p:cNvSpPr>
              <p:nvPr/>
            </p:nvSpPr>
            <p:spPr bwMode="auto">
              <a:xfrm>
                <a:off x="2835" y="2193"/>
                <a:ext cx="2835" cy="23"/>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47" name="Rectangle 99"/>
              <p:cNvSpPr>
                <a:spLocks noChangeArrowheads="1"/>
              </p:cNvSpPr>
              <p:nvPr/>
            </p:nvSpPr>
            <p:spPr bwMode="auto">
              <a:xfrm>
                <a:off x="2835" y="2439"/>
                <a:ext cx="2835" cy="22"/>
              </a:xfrm>
              <a:prstGeom prst="rect">
                <a:avLst/>
              </a:prstGeom>
              <a:solidFill>
                <a:schemeClr val="accent1"/>
              </a:solidFill>
              <a:ln w="9525">
                <a:solidFill>
                  <a:schemeClr val="tx1"/>
                </a:solidFill>
                <a:miter lim="800000"/>
                <a:headEnd/>
                <a:tailEnd/>
              </a:ln>
              <a:effectLst/>
            </p:spPr>
            <p:txBody>
              <a:bodyPr wrap="none" anchor="ctr"/>
              <a:lstStyle/>
              <a:p>
                <a:endParaRPr lang="fr-FR"/>
              </a:p>
            </p:txBody>
          </p:sp>
          <p:grpSp>
            <p:nvGrpSpPr>
              <p:cNvPr id="148" name="Group 100"/>
              <p:cNvGrpSpPr>
                <a:grpSpLocks/>
              </p:cNvGrpSpPr>
              <p:nvPr/>
            </p:nvGrpSpPr>
            <p:grpSpPr bwMode="auto">
              <a:xfrm>
                <a:off x="2835" y="2216"/>
                <a:ext cx="2757" cy="223"/>
                <a:chOff x="0" y="1888"/>
                <a:chExt cx="5746" cy="453"/>
              </a:xfrm>
            </p:grpSpPr>
            <p:grpSp>
              <p:nvGrpSpPr>
                <p:cNvPr id="150" name="Group 101"/>
                <p:cNvGrpSpPr>
                  <a:grpSpLocks/>
                </p:cNvGrpSpPr>
                <p:nvPr/>
              </p:nvGrpSpPr>
              <p:grpSpPr bwMode="auto">
                <a:xfrm>
                  <a:off x="0" y="1888"/>
                  <a:ext cx="5746" cy="181"/>
                  <a:chOff x="0" y="1888"/>
                  <a:chExt cx="5746" cy="181"/>
                </a:xfrm>
              </p:grpSpPr>
              <p:sp>
                <p:nvSpPr>
                  <p:cNvPr id="205" name="Rectangle 102"/>
                  <p:cNvSpPr>
                    <a:spLocks noChangeArrowheads="1"/>
                  </p:cNvSpPr>
                  <p:nvPr/>
                </p:nvSpPr>
                <p:spPr bwMode="auto">
                  <a:xfrm>
                    <a:off x="0"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Sept</a:t>
                    </a:r>
                  </a:p>
                </p:txBody>
              </p:sp>
              <p:sp>
                <p:nvSpPr>
                  <p:cNvPr id="206" name="Rectangle 103"/>
                  <p:cNvSpPr>
                    <a:spLocks noChangeArrowheads="1"/>
                  </p:cNvSpPr>
                  <p:nvPr/>
                </p:nvSpPr>
                <p:spPr bwMode="auto">
                  <a:xfrm>
                    <a:off x="579"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Oct</a:t>
                    </a:r>
                  </a:p>
                </p:txBody>
              </p:sp>
              <p:sp>
                <p:nvSpPr>
                  <p:cNvPr id="207" name="Rectangle 104"/>
                  <p:cNvSpPr>
                    <a:spLocks noChangeArrowheads="1"/>
                  </p:cNvSpPr>
                  <p:nvPr/>
                </p:nvSpPr>
                <p:spPr bwMode="auto">
                  <a:xfrm>
                    <a:off x="1160"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Nov</a:t>
                    </a:r>
                  </a:p>
                </p:txBody>
              </p:sp>
              <p:sp>
                <p:nvSpPr>
                  <p:cNvPr id="208" name="Rectangle 105"/>
                  <p:cNvSpPr>
                    <a:spLocks noChangeArrowheads="1"/>
                  </p:cNvSpPr>
                  <p:nvPr/>
                </p:nvSpPr>
                <p:spPr bwMode="auto">
                  <a:xfrm>
                    <a:off x="1737"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Dec</a:t>
                    </a:r>
                  </a:p>
                </p:txBody>
              </p:sp>
              <p:sp>
                <p:nvSpPr>
                  <p:cNvPr id="209" name="Rectangle 106"/>
                  <p:cNvSpPr>
                    <a:spLocks noChangeArrowheads="1"/>
                  </p:cNvSpPr>
                  <p:nvPr/>
                </p:nvSpPr>
                <p:spPr bwMode="auto">
                  <a:xfrm>
                    <a:off x="2315"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Jan</a:t>
                    </a:r>
                  </a:p>
                </p:txBody>
              </p:sp>
              <p:sp>
                <p:nvSpPr>
                  <p:cNvPr id="210" name="Rectangle 107"/>
                  <p:cNvSpPr>
                    <a:spLocks noChangeArrowheads="1"/>
                  </p:cNvSpPr>
                  <p:nvPr/>
                </p:nvSpPr>
                <p:spPr bwMode="auto">
                  <a:xfrm>
                    <a:off x="2896" y="1888"/>
                    <a:ext cx="580"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Fev</a:t>
                    </a:r>
                  </a:p>
                </p:txBody>
              </p:sp>
              <p:sp>
                <p:nvSpPr>
                  <p:cNvPr id="211" name="Rectangle 108"/>
                  <p:cNvSpPr>
                    <a:spLocks noChangeArrowheads="1"/>
                  </p:cNvSpPr>
                  <p:nvPr/>
                </p:nvSpPr>
                <p:spPr bwMode="auto">
                  <a:xfrm>
                    <a:off x="3445"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Mars</a:t>
                    </a:r>
                  </a:p>
                </p:txBody>
              </p:sp>
              <p:sp>
                <p:nvSpPr>
                  <p:cNvPr id="212" name="Rectangle 109"/>
                  <p:cNvSpPr>
                    <a:spLocks noChangeArrowheads="1"/>
                  </p:cNvSpPr>
                  <p:nvPr/>
                </p:nvSpPr>
                <p:spPr bwMode="auto">
                  <a:xfrm>
                    <a:off x="4014"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Avril</a:t>
                    </a:r>
                  </a:p>
                </p:txBody>
              </p:sp>
              <p:sp>
                <p:nvSpPr>
                  <p:cNvPr id="213" name="Rectangle 110"/>
                  <p:cNvSpPr>
                    <a:spLocks noChangeArrowheads="1"/>
                  </p:cNvSpPr>
                  <p:nvPr/>
                </p:nvSpPr>
                <p:spPr bwMode="auto">
                  <a:xfrm>
                    <a:off x="4590"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Mai</a:t>
                    </a:r>
                  </a:p>
                </p:txBody>
              </p:sp>
              <p:sp>
                <p:nvSpPr>
                  <p:cNvPr id="214" name="Rectangle 111"/>
                  <p:cNvSpPr>
                    <a:spLocks noChangeArrowheads="1"/>
                  </p:cNvSpPr>
                  <p:nvPr/>
                </p:nvSpPr>
                <p:spPr bwMode="auto">
                  <a:xfrm>
                    <a:off x="5167" y="1888"/>
                    <a:ext cx="579" cy="181"/>
                  </a:xfrm>
                  <a:prstGeom prst="rect">
                    <a:avLst/>
                  </a:prstGeom>
                  <a:solidFill>
                    <a:schemeClr val="bg1"/>
                  </a:solidFill>
                  <a:ln w="9525">
                    <a:solidFill>
                      <a:schemeClr val="tx1"/>
                    </a:solidFill>
                    <a:miter lim="800000"/>
                    <a:headEnd/>
                    <a:tailEnd/>
                  </a:ln>
                  <a:effectLst/>
                </p:spPr>
                <p:txBody>
                  <a:bodyPr wrap="none" anchor="ctr"/>
                  <a:lstStyle/>
                  <a:p>
                    <a:pPr algn="ctr"/>
                    <a:r>
                      <a:rPr lang="fr-FR" sz="500"/>
                      <a:t>Juin</a:t>
                    </a:r>
                  </a:p>
                </p:txBody>
              </p:sp>
            </p:grpSp>
            <p:grpSp>
              <p:nvGrpSpPr>
                <p:cNvPr id="151" name="Group 112"/>
                <p:cNvGrpSpPr>
                  <a:grpSpLocks/>
                </p:cNvGrpSpPr>
                <p:nvPr/>
              </p:nvGrpSpPr>
              <p:grpSpPr bwMode="auto">
                <a:xfrm>
                  <a:off x="7" y="2069"/>
                  <a:ext cx="577" cy="272"/>
                  <a:chOff x="0" y="2069"/>
                  <a:chExt cx="577" cy="272"/>
                </a:xfrm>
              </p:grpSpPr>
              <p:sp>
                <p:nvSpPr>
                  <p:cNvPr id="201" name="Rectangle 113"/>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02" name="Rectangle 114"/>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03" name="Rectangle 115"/>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04" name="Rectangle 116"/>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52" name="Group 117"/>
                <p:cNvGrpSpPr>
                  <a:grpSpLocks/>
                </p:cNvGrpSpPr>
                <p:nvPr/>
              </p:nvGrpSpPr>
              <p:grpSpPr bwMode="auto">
                <a:xfrm>
                  <a:off x="581" y="2069"/>
                  <a:ext cx="589" cy="272"/>
                  <a:chOff x="0" y="2069"/>
                  <a:chExt cx="577" cy="272"/>
                </a:xfrm>
              </p:grpSpPr>
              <p:sp>
                <p:nvSpPr>
                  <p:cNvPr id="197" name="Rectangle 118"/>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98" name="Rectangle 119"/>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99" name="Rectangle 120"/>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200" name="Rectangle 121"/>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53" name="Group 122"/>
                <p:cNvGrpSpPr>
                  <a:grpSpLocks/>
                </p:cNvGrpSpPr>
                <p:nvPr/>
              </p:nvGrpSpPr>
              <p:grpSpPr bwMode="auto">
                <a:xfrm>
                  <a:off x="1163" y="2069"/>
                  <a:ext cx="577" cy="272"/>
                  <a:chOff x="0" y="2069"/>
                  <a:chExt cx="577" cy="272"/>
                </a:xfrm>
              </p:grpSpPr>
              <p:sp>
                <p:nvSpPr>
                  <p:cNvPr id="193" name="Rectangle 123"/>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94" name="Rectangle 124"/>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95" name="Rectangle 125"/>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96" name="Rectangle 126"/>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54" name="Group 127"/>
                <p:cNvGrpSpPr>
                  <a:grpSpLocks/>
                </p:cNvGrpSpPr>
                <p:nvPr/>
              </p:nvGrpSpPr>
              <p:grpSpPr bwMode="auto">
                <a:xfrm>
                  <a:off x="3437" y="2069"/>
                  <a:ext cx="577" cy="272"/>
                  <a:chOff x="0" y="2069"/>
                  <a:chExt cx="577" cy="272"/>
                </a:xfrm>
              </p:grpSpPr>
              <p:sp>
                <p:nvSpPr>
                  <p:cNvPr id="189" name="Rectangle 128"/>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90" name="Rectangle 129"/>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91" name="Rectangle 130"/>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92" name="Rectangle 131"/>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55" name="Group 132"/>
                <p:cNvGrpSpPr>
                  <a:grpSpLocks/>
                </p:cNvGrpSpPr>
                <p:nvPr/>
              </p:nvGrpSpPr>
              <p:grpSpPr bwMode="auto">
                <a:xfrm>
                  <a:off x="4014" y="2069"/>
                  <a:ext cx="577" cy="272"/>
                  <a:chOff x="0" y="2069"/>
                  <a:chExt cx="577" cy="272"/>
                </a:xfrm>
              </p:grpSpPr>
              <p:sp>
                <p:nvSpPr>
                  <p:cNvPr id="185" name="Rectangle 133"/>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86" name="Rectangle 134"/>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87" name="Rectangle 135"/>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88" name="Rectangle 136"/>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56" name="Group 137"/>
                <p:cNvGrpSpPr>
                  <a:grpSpLocks/>
                </p:cNvGrpSpPr>
                <p:nvPr/>
              </p:nvGrpSpPr>
              <p:grpSpPr bwMode="auto">
                <a:xfrm>
                  <a:off x="4593" y="2069"/>
                  <a:ext cx="577" cy="272"/>
                  <a:chOff x="0" y="2069"/>
                  <a:chExt cx="577" cy="272"/>
                </a:xfrm>
              </p:grpSpPr>
              <p:sp>
                <p:nvSpPr>
                  <p:cNvPr id="181" name="Rectangle 138"/>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82" name="Rectangle 139"/>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83" name="Rectangle 140"/>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84" name="Rectangle 141"/>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57" name="Group 142"/>
                <p:cNvGrpSpPr>
                  <a:grpSpLocks/>
                </p:cNvGrpSpPr>
                <p:nvPr/>
              </p:nvGrpSpPr>
              <p:grpSpPr bwMode="auto">
                <a:xfrm>
                  <a:off x="5168" y="2069"/>
                  <a:ext cx="577" cy="272"/>
                  <a:chOff x="0" y="2069"/>
                  <a:chExt cx="577" cy="272"/>
                </a:xfrm>
              </p:grpSpPr>
              <p:sp>
                <p:nvSpPr>
                  <p:cNvPr id="177" name="Rectangle 143"/>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78" name="Rectangle 144"/>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79" name="Rectangle 145"/>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80" name="Rectangle 146"/>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58" name="Group 147"/>
                <p:cNvGrpSpPr>
                  <a:grpSpLocks/>
                </p:cNvGrpSpPr>
                <p:nvPr/>
              </p:nvGrpSpPr>
              <p:grpSpPr bwMode="auto">
                <a:xfrm>
                  <a:off x="2897" y="2069"/>
                  <a:ext cx="533" cy="272"/>
                  <a:chOff x="0" y="2069"/>
                  <a:chExt cx="577" cy="272"/>
                </a:xfrm>
              </p:grpSpPr>
              <p:sp>
                <p:nvSpPr>
                  <p:cNvPr id="173" name="Rectangle 148"/>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74" name="Rectangle 149"/>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75" name="Rectangle 150"/>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76" name="Rectangle 151"/>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59" name="Group 152"/>
                <p:cNvGrpSpPr>
                  <a:grpSpLocks/>
                </p:cNvGrpSpPr>
                <p:nvPr/>
              </p:nvGrpSpPr>
              <p:grpSpPr bwMode="auto">
                <a:xfrm>
                  <a:off x="2304" y="2069"/>
                  <a:ext cx="589" cy="272"/>
                  <a:chOff x="0" y="2069"/>
                  <a:chExt cx="577" cy="272"/>
                </a:xfrm>
              </p:grpSpPr>
              <p:sp>
                <p:nvSpPr>
                  <p:cNvPr id="169" name="Rectangle 153"/>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70" name="Rectangle 154"/>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71" name="Rectangle 155"/>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72" name="Rectangle 156"/>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grpSp>
              <p:nvGrpSpPr>
                <p:cNvPr id="160" name="Group 157"/>
                <p:cNvGrpSpPr>
                  <a:grpSpLocks/>
                </p:cNvGrpSpPr>
                <p:nvPr/>
              </p:nvGrpSpPr>
              <p:grpSpPr bwMode="auto">
                <a:xfrm>
                  <a:off x="1739" y="2069"/>
                  <a:ext cx="577" cy="272"/>
                  <a:chOff x="0" y="2069"/>
                  <a:chExt cx="577" cy="272"/>
                </a:xfrm>
              </p:grpSpPr>
              <p:sp>
                <p:nvSpPr>
                  <p:cNvPr id="165" name="Rectangle 158"/>
                  <p:cNvSpPr>
                    <a:spLocks noChangeArrowheads="1"/>
                  </p:cNvSpPr>
                  <p:nvPr/>
                </p:nvSpPr>
                <p:spPr bwMode="auto">
                  <a:xfrm>
                    <a:off x="0"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66" name="Rectangle 159"/>
                  <p:cNvSpPr>
                    <a:spLocks noChangeArrowheads="1"/>
                  </p:cNvSpPr>
                  <p:nvPr/>
                </p:nvSpPr>
                <p:spPr bwMode="auto">
                  <a:xfrm>
                    <a:off x="142" y="2069"/>
                    <a:ext cx="148"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67" name="Rectangle 160"/>
                  <p:cNvSpPr>
                    <a:spLocks noChangeArrowheads="1"/>
                  </p:cNvSpPr>
                  <p:nvPr/>
                </p:nvSpPr>
                <p:spPr bwMode="auto">
                  <a:xfrm>
                    <a:off x="284" y="2069"/>
                    <a:ext cx="147"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168" name="Rectangle 161"/>
                  <p:cNvSpPr>
                    <a:spLocks noChangeArrowheads="1"/>
                  </p:cNvSpPr>
                  <p:nvPr/>
                </p:nvSpPr>
                <p:spPr bwMode="auto">
                  <a:xfrm>
                    <a:off x="431" y="2069"/>
                    <a:ext cx="146" cy="272"/>
                  </a:xfrm>
                  <a:prstGeom prst="rect">
                    <a:avLst/>
                  </a:prstGeom>
                  <a:solidFill>
                    <a:schemeClr val="bg1"/>
                  </a:solidFill>
                  <a:ln w="9525">
                    <a:solidFill>
                      <a:schemeClr val="tx1"/>
                    </a:solidFill>
                    <a:miter lim="800000"/>
                    <a:headEnd/>
                    <a:tailEnd/>
                  </a:ln>
                  <a:effectLst/>
                </p:spPr>
                <p:txBody>
                  <a:bodyPr wrap="none" anchor="ctr"/>
                  <a:lstStyle/>
                  <a:p>
                    <a:endParaRPr lang="fr-FR"/>
                  </a:p>
                </p:txBody>
              </p:sp>
            </p:grpSp>
            <p:sp>
              <p:nvSpPr>
                <p:cNvPr id="161" name="Rectangle 162"/>
                <p:cNvSpPr>
                  <a:spLocks noChangeArrowheads="1"/>
                </p:cNvSpPr>
                <p:nvPr/>
              </p:nvSpPr>
              <p:spPr bwMode="auto">
                <a:xfrm>
                  <a:off x="2175" y="2069"/>
                  <a:ext cx="272" cy="272"/>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2" name="Rectangle 163"/>
                <p:cNvSpPr>
                  <a:spLocks noChangeArrowheads="1"/>
                </p:cNvSpPr>
                <p:nvPr/>
              </p:nvSpPr>
              <p:spPr bwMode="auto">
                <a:xfrm>
                  <a:off x="3302" y="2069"/>
                  <a:ext cx="272" cy="272"/>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3" name="Rectangle 164"/>
                <p:cNvSpPr>
                  <a:spLocks noChangeArrowheads="1"/>
                </p:cNvSpPr>
                <p:nvPr/>
              </p:nvSpPr>
              <p:spPr bwMode="auto">
                <a:xfrm>
                  <a:off x="4454" y="2069"/>
                  <a:ext cx="272" cy="272"/>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164" name="Rectangle 165"/>
                <p:cNvSpPr>
                  <a:spLocks noChangeArrowheads="1"/>
                </p:cNvSpPr>
                <p:nvPr/>
              </p:nvSpPr>
              <p:spPr bwMode="auto">
                <a:xfrm>
                  <a:off x="1020" y="2069"/>
                  <a:ext cx="213" cy="272"/>
                </a:xfrm>
                <a:prstGeom prst="rect">
                  <a:avLst/>
                </a:prstGeom>
                <a:solidFill>
                  <a:schemeClr val="accent1"/>
                </a:solidFill>
                <a:ln w="9525">
                  <a:solidFill>
                    <a:schemeClr val="tx1"/>
                  </a:solidFill>
                  <a:miter lim="800000"/>
                  <a:headEnd/>
                  <a:tailEnd/>
                </a:ln>
                <a:effectLst/>
              </p:spPr>
              <p:txBody>
                <a:bodyPr wrap="none" anchor="ctr"/>
                <a:lstStyle/>
                <a:p>
                  <a:endParaRPr lang="fr-FR"/>
                </a:p>
              </p:txBody>
            </p:sp>
          </p:grpSp>
          <p:sp>
            <p:nvSpPr>
              <p:cNvPr id="149" name="Rectangle 166"/>
              <p:cNvSpPr>
                <a:spLocks noChangeArrowheads="1"/>
              </p:cNvSpPr>
              <p:nvPr/>
            </p:nvSpPr>
            <p:spPr bwMode="auto">
              <a:xfrm>
                <a:off x="5392" y="2305"/>
                <a:ext cx="278" cy="152"/>
              </a:xfrm>
              <a:prstGeom prst="rect">
                <a:avLst/>
              </a:prstGeom>
              <a:solidFill>
                <a:srgbClr val="FFCC00"/>
              </a:solidFill>
              <a:ln w="9525">
                <a:solidFill>
                  <a:schemeClr val="tx1"/>
                </a:solidFill>
                <a:miter lim="800000"/>
                <a:headEnd/>
                <a:tailEnd/>
              </a:ln>
              <a:effectLst/>
            </p:spPr>
            <p:txBody>
              <a:bodyPr wrap="none" anchor="ctr"/>
              <a:lstStyle/>
              <a:p>
                <a:pPr algn="ctr"/>
                <a:r>
                  <a:rPr lang="fr-FR" sz="500"/>
                  <a:t>Examens</a:t>
                </a:r>
              </a:p>
            </p:txBody>
          </p:sp>
        </p:grpSp>
      </p:grpSp>
      <p:sp>
        <p:nvSpPr>
          <p:cNvPr id="284" name="Rectangle à coins arrondis 283"/>
          <p:cNvSpPr/>
          <p:nvPr/>
        </p:nvSpPr>
        <p:spPr>
          <a:xfrm rot="21017447">
            <a:off x="2229723" y="6269937"/>
            <a:ext cx="707756" cy="595879"/>
          </a:xfrm>
          <a:prstGeom prst="roundRect">
            <a:avLst/>
          </a:prstGeom>
          <a:solidFill>
            <a:schemeClr val="accent3">
              <a:lumMod val="75000"/>
            </a:schemeClr>
          </a:solidFill>
          <a:ln>
            <a:solidFill>
              <a:schemeClr val="accent3">
                <a:lumMod val="75000"/>
              </a:schemeClr>
            </a:solidFill>
          </a:ln>
          <a:scene3d>
            <a:camera prst="isometricOffAxis1Top"/>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t>A. Prat.</a:t>
            </a:r>
            <a:endParaRPr lang="fr-FR" sz="1400" dirty="0"/>
          </a:p>
        </p:txBody>
      </p:sp>
      <p:sp>
        <p:nvSpPr>
          <p:cNvPr id="285" name="Rectangle à coins arrondis 284"/>
          <p:cNvSpPr/>
          <p:nvPr/>
        </p:nvSpPr>
        <p:spPr>
          <a:xfrm rot="21017447">
            <a:off x="2104441" y="6392412"/>
            <a:ext cx="243316" cy="595879"/>
          </a:xfrm>
          <a:prstGeom prst="roundRect">
            <a:avLst/>
          </a:prstGeom>
          <a:solidFill>
            <a:schemeClr val="accent1">
              <a:lumMod val="60000"/>
              <a:lumOff val="40000"/>
            </a:schemeClr>
          </a:solidFill>
          <a:ln>
            <a:noFill/>
          </a:ln>
          <a:scene3d>
            <a:camera prst="isometricOffAxis1Top"/>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1400" dirty="0"/>
          </a:p>
        </p:txBody>
      </p:sp>
      <p:sp>
        <p:nvSpPr>
          <p:cNvPr id="286" name="Rectangle à coins arrondis 285"/>
          <p:cNvSpPr/>
          <p:nvPr/>
        </p:nvSpPr>
        <p:spPr>
          <a:xfrm rot="21017447">
            <a:off x="3002007" y="5992237"/>
            <a:ext cx="707756" cy="595879"/>
          </a:xfrm>
          <a:prstGeom prst="roundRect">
            <a:avLst/>
          </a:prstGeom>
          <a:scene3d>
            <a:camera prst="isometricOffAxis1Top"/>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t>Projet</a:t>
            </a:r>
            <a:endParaRPr lang="fr-FR" sz="1400" dirty="0"/>
          </a:p>
        </p:txBody>
      </p:sp>
      <p:sp>
        <p:nvSpPr>
          <p:cNvPr id="287" name="Rectangle à coins arrondis 286"/>
          <p:cNvSpPr/>
          <p:nvPr/>
        </p:nvSpPr>
        <p:spPr>
          <a:xfrm rot="21017447">
            <a:off x="3569311" y="5787801"/>
            <a:ext cx="707756" cy="595879"/>
          </a:xfrm>
          <a:prstGeom prst="roundRect">
            <a:avLst/>
          </a:prstGeom>
          <a:solidFill>
            <a:schemeClr val="accent3">
              <a:lumMod val="75000"/>
            </a:schemeClr>
          </a:solidFill>
          <a:ln>
            <a:solidFill>
              <a:schemeClr val="accent3">
                <a:lumMod val="75000"/>
              </a:schemeClr>
            </a:solidFill>
          </a:ln>
          <a:scene3d>
            <a:camera prst="isometricOffAxis1Top"/>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t>A. Prat.</a:t>
            </a:r>
            <a:endParaRPr lang="fr-FR" sz="1400" dirty="0"/>
          </a:p>
        </p:txBody>
      </p:sp>
      <p:sp>
        <p:nvSpPr>
          <p:cNvPr id="288" name="Rectangle à coins arrondis 287"/>
          <p:cNvSpPr/>
          <p:nvPr/>
        </p:nvSpPr>
        <p:spPr>
          <a:xfrm rot="21017447">
            <a:off x="4202689" y="5645531"/>
            <a:ext cx="243316" cy="595879"/>
          </a:xfrm>
          <a:prstGeom prst="roundRect">
            <a:avLst/>
          </a:prstGeom>
          <a:solidFill>
            <a:schemeClr val="accent1">
              <a:lumMod val="60000"/>
              <a:lumOff val="40000"/>
            </a:schemeClr>
          </a:solidFill>
          <a:ln>
            <a:noFill/>
          </a:ln>
          <a:scene3d>
            <a:camera prst="isometricOffAxis1Top"/>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1400" dirty="0"/>
          </a:p>
        </p:txBody>
      </p:sp>
      <p:sp>
        <p:nvSpPr>
          <p:cNvPr id="289" name="Rectangle à coins arrondis 288"/>
          <p:cNvSpPr/>
          <p:nvPr/>
        </p:nvSpPr>
        <p:spPr>
          <a:xfrm rot="21017447">
            <a:off x="4241324" y="5546499"/>
            <a:ext cx="707756" cy="595879"/>
          </a:xfrm>
          <a:prstGeom prst="roundRect">
            <a:avLst/>
          </a:prstGeom>
          <a:solidFill>
            <a:schemeClr val="bg2">
              <a:lumMod val="50000"/>
            </a:schemeClr>
          </a:solidFill>
          <a:ln>
            <a:solidFill>
              <a:schemeClr val="accent3">
                <a:lumMod val="75000"/>
              </a:schemeClr>
            </a:solidFill>
          </a:ln>
          <a:scene3d>
            <a:camera prst="isometricOffAxis1Top"/>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t>EDT</a:t>
            </a:r>
            <a:endParaRPr lang="fr-FR" sz="1400" dirty="0"/>
          </a:p>
        </p:txBody>
      </p:sp>
      <p:sp>
        <p:nvSpPr>
          <p:cNvPr id="290" name="Rectangle à coins arrondis 289"/>
          <p:cNvSpPr/>
          <p:nvPr/>
        </p:nvSpPr>
        <p:spPr>
          <a:xfrm rot="21017447">
            <a:off x="5001873" y="5274282"/>
            <a:ext cx="707756" cy="595879"/>
          </a:xfrm>
          <a:prstGeom prst="roundRect">
            <a:avLst/>
          </a:prstGeom>
          <a:scene3d>
            <a:camera prst="isometricOffAxis1Top"/>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t>Projet</a:t>
            </a:r>
            <a:endParaRPr lang="fr-FR" sz="1400" dirty="0"/>
          </a:p>
        </p:txBody>
      </p:sp>
      <p:sp>
        <p:nvSpPr>
          <p:cNvPr id="291" name="Rectangle à coins arrondis 290"/>
          <p:cNvSpPr/>
          <p:nvPr/>
        </p:nvSpPr>
        <p:spPr>
          <a:xfrm rot="21017447">
            <a:off x="5603103" y="5132430"/>
            <a:ext cx="243316" cy="595879"/>
          </a:xfrm>
          <a:prstGeom prst="roundRect">
            <a:avLst/>
          </a:prstGeom>
          <a:solidFill>
            <a:schemeClr val="accent1">
              <a:lumMod val="60000"/>
              <a:lumOff val="40000"/>
            </a:schemeClr>
          </a:solidFill>
          <a:ln>
            <a:noFill/>
          </a:ln>
          <a:scene3d>
            <a:camera prst="isometricOffAxis1Top"/>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1400" dirty="0"/>
          </a:p>
        </p:txBody>
      </p:sp>
      <p:sp>
        <p:nvSpPr>
          <p:cNvPr id="295" name="Rectangle à coins arrondis 294"/>
          <p:cNvSpPr/>
          <p:nvPr/>
        </p:nvSpPr>
        <p:spPr>
          <a:xfrm rot="21017447">
            <a:off x="6040001" y="4983564"/>
            <a:ext cx="243316" cy="595879"/>
          </a:xfrm>
          <a:prstGeom prst="roundRect">
            <a:avLst/>
          </a:prstGeom>
          <a:solidFill>
            <a:schemeClr val="accent1">
              <a:lumMod val="60000"/>
              <a:lumOff val="40000"/>
            </a:schemeClr>
          </a:solidFill>
          <a:ln>
            <a:noFill/>
          </a:ln>
          <a:scene3d>
            <a:camera prst="isometricOffAxis1Top"/>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1400" dirty="0"/>
          </a:p>
        </p:txBody>
      </p:sp>
      <p:pic>
        <p:nvPicPr>
          <p:cNvPr id="297" name="Image 296" descr="sti2dlogo.jpg"/>
          <p:cNvPicPr/>
          <p:nvPr/>
        </p:nvPicPr>
        <p:blipFill>
          <a:blip r:embed="rId3" cstate="print"/>
          <a:stretch>
            <a:fillRect/>
          </a:stretch>
        </p:blipFill>
        <p:spPr>
          <a:xfrm>
            <a:off x="6372200" y="5805264"/>
            <a:ext cx="2483768" cy="836712"/>
          </a:xfrm>
          <a:prstGeom prst="rect">
            <a:avLst/>
          </a:prstGeom>
        </p:spPr>
      </p:pic>
      <p:graphicFrame>
        <p:nvGraphicFramePr>
          <p:cNvPr id="2" name="Diagramme 1"/>
          <p:cNvGraphicFramePr/>
          <p:nvPr/>
        </p:nvGraphicFramePr>
        <p:xfrm>
          <a:off x="3635896" y="126876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8" name="ZoneTexte 297"/>
          <p:cNvSpPr txBox="1"/>
          <p:nvPr/>
        </p:nvSpPr>
        <p:spPr>
          <a:xfrm rot="3433169">
            <a:off x="2780291" y="2355461"/>
            <a:ext cx="3496919" cy="1477328"/>
          </a:xfrm>
          <a:prstGeom prst="rect">
            <a:avLst/>
          </a:prstGeom>
          <a:noFill/>
        </p:spPr>
        <p:txBody>
          <a:bodyPr wrap="none" rtlCol="0">
            <a:spAutoFit/>
          </a:bodyPr>
          <a:lstStyle/>
          <a:p>
            <a:pPr algn="r"/>
            <a:r>
              <a:rPr lang="fr-FR" dirty="0" smtClean="0"/>
              <a:t>Démarche d’investigation,</a:t>
            </a:r>
          </a:p>
          <a:p>
            <a:pPr algn="r"/>
            <a:r>
              <a:rPr lang="fr-FR" dirty="0" smtClean="0"/>
              <a:t> résolution de problème technique,</a:t>
            </a:r>
          </a:p>
          <a:p>
            <a:pPr algn="r"/>
            <a:r>
              <a:rPr lang="fr-FR" dirty="0" smtClean="0"/>
              <a:t> structuration des </a:t>
            </a:r>
            <a:r>
              <a:rPr lang="fr-FR" dirty="0" smtClean="0"/>
              <a:t>connaissances</a:t>
            </a:r>
          </a:p>
          <a:p>
            <a:pPr algn="r"/>
            <a:r>
              <a:rPr lang="fr-FR" dirty="0" smtClean="0"/>
              <a:t>Démarche de projet</a:t>
            </a:r>
          </a:p>
          <a:p>
            <a:pPr algn="r"/>
            <a:r>
              <a:rPr lang="fr-FR" dirty="0" smtClean="0"/>
              <a:t>Démarche de créativité</a:t>
            </a:r>
            <a:endParaRPr lang="fr-FR" dirty="0"/>
          </a:p>
        </p:txBody>
      </p:sp>
      <p:cxnSp>
        <p:nvCxnSpPr>
          <p:cNvPr id="302" name="Connecteur droit 301"/>
          <p:cNvCxnSpPr/>
          <p:nvPr/>
        </p:nvCxnSpPr>
        <p:spPr>
          <a:xfrm flipV="1">
            <a:off x="7668344" y="2492896"/>
            <a:ext cx="936104"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Connecteur droit 303"/>
          <p:cNvCxnSpPr/>
          <p:nvPr/>
        </p:nvCxnSpPr>
        <p:spPr>
          <a:xfrm flipV="1">
            <a:off x="8100392" y="2852936"/>
            <a:ext cx="576064"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283" name="ZoneTexte 282"/>
          <p:cNvSpPr txBox="1"/>
          <p:nvPr/>
        </p:nvSpPr>
        <p:spPr>
          <a:xfrm>
            <a:off x="899592" y="4581128"/>
            <a:ext cx="4104456" cy="1477328"/>
          </a:xfrm>
          <a:prstGeom prst="rect">
            <a:avLst/>
          </a:prstGeom>
          <a:noFill/>
          <a:scene3d>
            <a:camera prst="isometricOffAxis1Right">
              <a:rot lat="1080000" lon="18900000" rev="0"/>
            </a:camera>
            <a:lightRig rig="threePt" dir="t"/>
          </a:scene3d>
          <a:sp3d/>
        </p:spPr>
        <p:txBody>
          <a:bodyPr wrap="square" rtlCol="0">
            <a:spAutoFit/>
          </a:bodyPr>
          <a:lstStyle/>
          <a:p>
            <a:r>
              <a:rPr lang="fr-FR" dirty="0" smtClean="0"/>
              <a:t>La progression  pédagogique :</a:t>
            </a:r>
          </a:p>
          <a:p>
            <a:r>
              <a:rPr lang="fr-FR" dirty="0" smtClean="0"/>
              <a:t>Un enchainement d’activités pratiques, d’études de dossier technique et de projets structurés par des démarches pédagogiques</a:t>
            </a:r>
            <a:endParaRPr lang="fr-FR" dirty="0"/>
          </a:p>
        </p:txBody>
      </p:sp>
      <p:pic>
        <p:nvPicPr>
          <p:cNvPr id="292" name="Picture 2" descr="logo-amiens_charte"/>
          <p:cNvPicPr>
            <a:picLocks noChangeAspect="1" noChangeArrowheads="1"/>
          </p:cNvPicPr>
          <p:nvPr/>
        </p:nvPicPr>
        <p:blipFill>
          <a:blip r:embed="rId9"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475656" y="105273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ja-JP"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fr-FR" altLang="ja-JP" sz="1000" b="0" i="0" u="none" strike="noStrike" cap="none" normalizeH="0" baseline="0" dirty="0" smtClean="0">
                <a:ln>
                  <a:noFill/>
                </a:ln>
                <a:solidFill>
                  <a:schemeClr val="tx1"/>
                </a:solidFill>
                <a:effectLst/>
                <a:latin typeface="Cambria"/>
                <a:ea typeface="Times New Roman" pitchFamily="18" charset="0"/>
                <a:cs typeface="Arial" pitchFamily="34" charset="0"/>
              </a:rPr>
              <a:t>’</a:t>
            </a:r>
            <a:r>
              <a:rPr kumimoji="0" lang="fr-FR" altLang="ja-JP"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organisation de la classe lors des </a:t>
            </a:r>
            <a:r>
              <a:rPr kumimoji="0" lang="fr-FR" altLang="ja-JP" sz="1000" b="0" i="0" u="none" strike="noStrike" cap="none" normalizeH="0" baseline="0" dirty="0" smtClean="0">
                <a:ln>
                  <a:noFill/>
                </a:ln>
                <a:solidFill>
                  <a:schemeClr val="tx1"/>
                </a:solidFill>
                <a:effectLst/>
                <a:latin typeface="Cambria"/>
                <a:ea typeface="Times New Roman" pitchFamily="18" charset="0"/>
                <a:cs typeface="Arial" pitchFamily="34" charset="0"/>
              </a:rPr>
              <a:t>é</a:t>
            </a:r>
            <a:r>
              <a:rPr kumimoji="0" lang="fr-FR" altLang="ja-JP"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tudes de dossier technique peut prendre deux formes</a:t>
            </a:r>
            <a:r>
              <a:rPr kumimoji="0" lang="fr-FR" altLang="ja-JP" sz="1000" b="0" i="0" u="none" strike="noStrike" cap="none" normalizeH="0" baseline="0" dirty="0" smtClean="0">
                <a:ln>
                  <a:noFill/>
                </a:ln>
                <a:solidFill>
                  <a:schemeClr val="tx1"/>
                </a:solidFill>
                <a:effectLst/>
                <a:latin typeface="Cambria"/>
                <a:ea typeface="Times New Roman" pitchFamily="18" charset="0"/>
                <a:cs typeface="Arial" pitchFamily="34" charset="0"/>
              </a:rPr>
              <a:t> </a:t>
            </a:r>
            <a:r>
              <a:rPr kumimoji="0" lang="fr-FR" altLang="ja-JP"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fr-FR" altLang="ja-JP"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er 25"/>
          <p:cNvGrpSpPr/>
          <p:nvPr/>
        </p:nvGrpSpPr>
        <p:grpSpPr>
          <a:xfrm>
            <a:off x="664132" y="1927163"/>
            <a:ext cx="7815736" cy="3003674"/>
            <a:chOff x="1099663" y="2628915"/>
            <a:chExt cx="7815736" cy="3003674"/>
          </a:xfrm>
        </p:grpSpPr>
        <p:grpSp>
          <p:nvGrpSpPr>
            <p:cNvPr id="4" name="Grouper 21"/>
            <p:cNvGrpSpPr/>
            <p:nvPr/>
          </p:nvGrpSpPr>
          <p:grpSpPr>
            <a:xfrm>
              <a:off x="1099663" y="2628915"/>
              <a:ext cx="3503309" cy="3003674"/>
              <a:chOff x="457200" y="2628915"/>
              <a:chExt cx="3503309" cy="3003674"/>
            </a:xfrm>
          </p:grpSpPr>
          <p:sp>
            <p:nvSpPr>
              <p:cNvPr id="13" name="Rectangle à coins arrondis 12"/>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ETUDE DE DOSSIER 1</a:t>
                </a:r>
                <a:endParaRPr lang="fr-FR" sz="1600" dirty="0"/>
              </a:p>
            </p:txBody>
          </p:sp>
          <p:sp>
            <p:nvSpPr>
              <p:cNvPr id="14" name="Rectangle à coins arrondis 13"/>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chemeClr val="tx1"/>
                    </a:solidFill>
                  </a:rPr>
                  <a:t>ETD 2</a:t>
                </a:r>
                <a:endParaRPr lang="fr-FR" sz="1600" dirty="0">
                  <a:solidFill>
                    <a:schemeClr val="tx1"/>
                  </a:solidFill>
                </a:endParaRPr>
              </a:p>
            </p:txBody>
          </p:sp>
          <p:sp>
            <p:nvSpPr>
              <p:cNvPr id="15" name="Rectangle à coins arrondis 14"/>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ETD 3</a:t>
                </a:r>
                <a:endParaRPr lang="fr-FR" sz="1600" dirty="0"/>
              </a:p>
            </p:txBody>
          </p:sp>
          <p:sp>
            <p:nvSpPr>
              <p:cNvPr id="16" name="Ellipse 15"/>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smtClean="0">
                    <a:solidFill>
                      <a:srgbClr val="000000"/>
                    </a:solidFill>
                  </a:rPr>
                  <a:t>Structuration d’UN savoir par complémentarité d’analyses</a:t>
                </a:r>
                <a:endParaRPr lang="fr-FR" sz="1200" b="1" dirty="0">
                  <a:solidFill>
                    <a:srgbClr val="000000"/>
                  </a:solidFill>
                </a:endParaRPr>
              </a:p>
            </p:txBody>
          </p:sp>
          <p:cxnSp>
            <p:nvCxnSpPr>
              <p:cNvPr id="17" name="Connecteur en angle 7"/>
              <p:cNvCxnSpPr>
                <a:endCxn id="15"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8" name="Connecteur en angle 17"/>
              <p:cNvCxnSpPr>
                <a:endCxn id="15"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9" name="Connecteur en angle 11"/>
              <p:cNvCxnSpPr>
                <a:stCxn id="14" idx="3"/>
                <a:endCxn id="15"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grpSp>
          <p:nvGrpSpPr>
            <p:cNvPr id="5" name="Grouper 23"/>
            <p:cNvGrpSpPr/>
            <p:nvPr/>
          </p:nvGrpSpPr>
          <p:grpSpPr>
            <a:xfrm>
              <a:off x="5392531" y="2628915"/>
              <a:ext cx="3522868" cy="2968290"/>
              <a:chOff x="5392531" y="2735358"/>
              <a:chExt cx="3522868" cy="2968290"/>
            </a:xfrm>
          </p:grpSpPr>
          <p:sp>
            <p:nvSpPr>
              <p:cNvPr id="6" name="Rectangle à coins arrondis 5"/>
              <p:cNvSpPr/>
              <p:nvPr/>
            </p:nvSpPr>
            <p:spPr>
              <a:xfrm>
                <a:off x="5400832" y="2735358"/>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ETD A</a:t>
                </a:r>
                <a:endParaRPr lang="fr-FR" sz="1600" dirty="0"/>
              </a:p>
            </p:txBody>
          </p:sp>
          <p:sp>
            <p:nvSpPr>
              <p:cNvPr id="7" name="Rectangle à coins arrondis 6"/>
              <p:cNvSpPr/>
              <p:nvPr/>
            </p:nvSpPr>
            <p:spPr>
              <a:xfrm>
                <a:off x="5400832" y="3800611"/>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ETD A</a:t>
                </a:r>
                <a:endParaRPr lang="fr-FR" sz="1600" dirty="0"/>
              </a:p>
            </p:txBody>
          </p:sp>
          <p:sp>
            <p:nvSpPr>
              <p:cNvPr id="8" name="Ellipse 7"/>
              <p:cNvSpPr/>
              <p:nvPr/>
            </p:nvSpPr>
            <p:spPr>
              <a:xfrm>
                <a:off x="7034794" y="3470125"/>
                <a:ext cx="1880605"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smtClean="0">
                    <a:solidFill>
                      <a:srgbClr val="000000"/>
                    </a:solidFill>
                  </a:rPr>
                  <a:t>Structuration d’UN savoir par comparaison d’analyses</a:t>
                </a:r>
                <a:endParaRPr lang="fr-FR" sz="1200" b="1" dirty="0">
                  <a:solidFill>
                    <a:srgbClr val="000000"/>
                  </a:solidFill>
                </a:endParaRPr>
              </a:p>
            </p:txBody>
          </p:sp>
          <p:cxnSp>
            <p:nvCxnSpPr>
              <p:cNvPr id="9" name="Connecteur en angle 49"/>
              <p:cNvCxnSpPr>
                <a:stCxn id="6" idx="3"/>
                <a:endCxn id="8" idx="0"/>
              </p:cNvCxnSpPr>
              <p:nvPr/>
            </p:nvCxnSpPr>
            <p:spPr>
              <a:xfrm>
                <a:off x="6617827" y="3165327"/>
                <a:ext cx="1357270"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0" name="Connecteur en angle 9"/>
              <p:cNvCxnSpPr>
                <a:stCxn id="7" idx="3"/>
                <a:endCxn id="8" idx="2"/>
              </p:cNvCxnSpPr>
              <p:nvPr/>
            </p:nvCxnSpPr>
            <p:spPr>
              <a:xfrm flipV="1">
                <a:off x="6617827" y="4227532"/>
                <a:ext cx="416967"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1" name="Rectangle à coins arrondis 10"/>
              <p:cNvSpPr/>
              <p:nvPr/>
            </p:nvSpPr>
            <p:spPr>
              <a:xfrm>
                <a:off x="5392531" y="4843710"/>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ETD A</a:t>
                </a:r>
                <a:endParaRPr lang="fr-FR" sz="1600" dirty="0"/>
              </a:p>
            </p:txBody>
          </p:sp>
          <p:cxnSp>
            <p:nvCxnSpPr>
              <p:cNvPr id="12" name="Connecteur en angle 24"/>
              <p:cNvCxnSpPr>
                <a:stCxn id="11" idx="3"/>
                <a:endCxn id="8" idx="4"/>
              </p:cNvCxnSpPr>
              <p:nvPr/>
            </p:nvCxnSpPr>
            <p:spPr>
              <a:xfrm flipV="1">
                <a:off x="6609526" y="4984939"/>
                <a:ext cx="1365571" cy="288740"/>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grpSp>
      <p:pic>
        <p:nvPicPr>
          <p:cNvPr id="20" name="Image 19" descr="sti2dlogo.jpg"/>
          <p:cNvPicPr/>
          <p:nvPr/>
        </p:nvPicPr>
        <p:blipFill>
          <a:blip r:embed="rId2" cstate="print"/>
          <a:stretch>
            <a:fillRect/>
          </a:stretch>
        </p:blipFill>
        <p:spPr>
          <a:xfrm>
            <a:off x="6372200" y="5805264"/>
            <a:ext cx="2483768" cy="836712"/>
          </a:xfrm>
          <a:prstGeom prst="rect">
            <a:avLst/>
          </a:prstGeom>
        </p:spPr>
      </p:pic>
      <p:grpSp>
        <p:nvGrpSpPr>
          <p:cNvPr id="21" name="Groupe 20"/>
          <p:cNvGrpSpPr/>
          <p:nvPr/>
        </p:nvGrpSpPr>
        <p:grpSpPr>
          <a:xfrm>
            <a:off x="179512" y="332656"/>
            <a:ext cx="1143000" cy="1143000"/>
            <a:chOff x="2736308" y="1341095"/>
            <a:chExt cx="1143000" cy="1143000"/>
          </a:xfrm>
          <a:scene3d>
            <a:camera prst="orthographicFront"/>
            <a:lightRig rig="threePt" dir="t">
              <a:rot lat="0" lon="0" rev="7500000"/>
            </a:lightRig>
          </a:scene3d>
        </p:grpSpPr>
        <p:sp>
          <p:nvSpPr>
            <p:cNvPr id="22" name="Ellipse 21"/>
            <p:cNvSpPr/>
            <p:nvPr/>
          </p:nvSpPr>
          <p:spPr>
            <a:xfrm>
              <a:off x="2736308" y="1341095"/>
              <a:ext cx="1143000" cy="1143000"/>
            </a:xfrm>
            <a:prstGeom prst="ellipse">
              <a:avLst/>
            </a:prstGeom>
            <a:solidFill>
              <a:schemeClr val="bg2">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23" name="Ellipse 4"/>
            <p:cNvSpPr/>
            <p:nvPr/>
          </p:nvSpPr>
          <p:spPr>
            <a:xfrm>
              <a:off x="2903697" y="1508483"/>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Etudes de dossier technique</a:t>
              </a:r>
              <a:endParaRPr lang="fr-FR" sz="1400" kern="1200" dirty="0"/>
            </a:p>
          </p:txBody>
        </p:sp>
      </p:grpSp>
      <p:sp>
        <p:nvSpPr>
          <p:cNvPr id="24" name="Rectangle 23"/>
          <p:cNvSpPr/>
          <p:nvPr/>
        </p:nvSpPr>
        <p:spPr>
          <a:xfrm>
            <a:off x="4355976" y="1556792"/>
            <a:ext cx="4464496" cy="388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Picture 2" descr="logo-amiens_charte"/>
          <p:cNvPicPr>
            <a:picLocks noChangeAspect="1" noChangeArrowheads="1"/>
          </p:cNvPicPr>
          <p:nvPr/>
        </p:nvPicPr>
        <p:blipFill>
          <a:blip r:embed="rId3"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sti2dlogo.jpg"/>
          <p:cNvPicPr/>
          <p:nvPr/>
        </p:nvPicPr>
        <p:blipFill>
          <a:blip r:embed="rId3" cstate="print"/>
          <a:stretch>
            <a:fillRect/>
          </a:stretch>
        </p:blipFill>
        <p:spPr>
          <a:xfrm>
            <a:off x="6372200" y="5805264"/>
            <a:ext cx="2483768" cy="836712"/>
          </a:xfrm>
          <a:prstGeom prst="rect">
            <a:avLst/>
          </a:prstGeom>
        </p:spPr>
      </p:pic>
      <p:pic>
        <p:nvPicPr>
          <p:cNvPr id="1030" name="Picture 6"/>
          <p:cNvPicPr>
            <a:picLocks noChangeAspect="1" noChangeArrowheads="1"/>
          </p:cNvPicPr>
          <p:nvPr/>
        </p:nvPicPr>
        <p:blipFill>
          <a:blip r:embed="rId4" cstate="print"/>
          <a:srcRect l="14861" t="14563" r="12920" b="11610"/>
          <a:stretch>
            <a:fillRect/>
          </a:stretch>
        </p:blipFill>
        <p:spPr bwMode="auto">
          <a:xfrm>
            <a:off x="179512" y="2132856"/>
            <a:ext cx="3257466" cy="1872208"/>
          </a:xfrm>
          <a:prstGeom prst="rect">
            <a:avLst/>
          </a:prstGeom>
          <a:noFill/>
          <a:ln w="9525">
            <a:noFill/>
            <a:miter lim="800000"/>
            <a:headEnd/>
            <a:tailEnd/>
          </a:ln>
        </p:spPr>
      </p:pic>
      <p:grpSp>
        <p:nvGrpSpPr>
          <p:cNvPr id="4" name="Groupe 3"/>
          <p:cNvGrpSpPr/>
          <p:nvPr/>
        </p:nvGrpSpPr>
        <p:grpSpPr>
          <a:xfrm>
            <a:off x="4499992" y="404664"/>
            <a:ext cx="5544617" cy="2945575"/>
            <a:chOff x="395536" y="3363745"/>
            <a:chExt cx="5544617" cy="2945575"/>
          </a:xfrm>
        </p:grpSpPr>
        <p:pic>
          <p:nvPicPr>
            <p:cNvPr id="1026" name="Picture 2"/>
            <p:cNvPicPr>
              <a:picLocks noChangeAspect="1" noChangeArrowheads="1"/>
            </p:cNvPicPr>
            <p:nvPr/>
          </p:nvPicPr>
          <p:blipFill>
            <a:blip r:embed="rId5" cstate="print"/>
            <a:srcRect/>
            <a:stretch>
              <a:fillRect/>
            </a:stretch>
          </p:blipFill>
          <p:spPr bwMode="auto">
            <a:xfrm>
              <a:off x="1619673" y="3363745"/>
              <a:ext cx="4320480" cy="2643876"/>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l="14861" t="22438" r="16794" b="9641"/>
            <a:stretch>
              <a:fillRect/>
            </a:stretch>
          </p:blipFill>
          <p:spPr bwMode="auto">
            <a:xfrm>
              <a:off x="395536" y="4365104"/>
              <a:ext cx="3479666" cy="1944216"/>
            </a:xfrm>
            <a:prstGeom prst="rect">
              <a:avLst/>
            </a:prstGeom>
            <a:noFill/>
            <a:ln w="9525">
              <a:noFill/>
              <a:miter lim="800000"/>
              <a:headEnd/>
              <a:tailEnd/>
            </a:ln>
          </p:spPr>
        </p:pic>
      </p:grpSp>
      <p:grpSp>
        <p:nvGrpSpPr>
          <p:cNvPr id="7" name="Groupe 6"/>
          <p:cNvGrpSpPr/>
          <p:nvPr/>
        </p:nvGrpSpPr>
        <p:grpSpPr>
          <a:xfrm>
            <a:off x="2051720" y="4221088"/>
            <a:ext cx="5640269" cy="2385271"/>
            <a:chOff x="611560" y="3933056"/>
            <a:chExt cx="5640269" cy="2385271"/>
          </a:xfrm>
        </p:grpSpPr>
        <p:pic>
          <p:nvPicPr>
            <p:cNvPr id="1028" name="Picture 4"/>
            <p:cNvPicPr>
              <a:picLocks noChangeAspect="1" noChangeArrowheads="1"/>
            </p:cNvPicPr>
            <p:nvPr/>
          </p:nvPicPr>
          <p:blipFill>
            <a:blip r:embed="rId7" cstate="print"/>
            <a:srcRect l="1107" t="6891" r="935" b="10797"/>
            <a:stretch>
              <a:fillRect/>
            </a:stretch>
          </p:blipFill>
          <p:spPr bwMode="auto">
            <a:xfrm>
              <a:off x="611560" y="4005064"/>
              <a:ext cx="4896544" cy="2313263"/>
            </a:xfrm>
            <a:prstGeom prst="rect">
              <a:avLst/>
            </a:prstGeom>
            <a:noFill/>
            <a:ln w="9525">
              <a:noFill/>
              <a:miter lim="800000"/>
              <a:headEnd/>
              <a:tailEnd/>
            </a:ln>
          </p:spPr>
        </p:pic>
        <p:pic>
          <p:nvPicPr>
            <p:cNvPr id="6" name="Image 5" descr="mp3_usb.jpg"/>
            <p:cNvPicPr>
              <a:picLocks noChangeAspect="1"/>
            </p:cNvPicPr>
            <p:nvPr/>
          </p:nvPicPr>
          <p:blipFill>
            <a:blip r:embed="rId8" cstate="print"/>
            <a:stretch>
              <a:fillRect/>
            </a:stretch>
          </p:blipFill>
          <p:spPr>
            <a:xfrm>
              <a:off x="4211960" y="3933056"/>
              <a:ext cx="2039869" cy="1334212"/>
            </a:xfrm>
            <a:prstGeom prst="rect">
              <a:avLst/>
            </a:prstGeom>
          </p:spPr>
        </p:pic>
      </p:grpSp>
      <p:pic>
        <p:nvPicPr>
          <p:cNvPr id="1029" name="Picture 5"/>
          <p:cNvPicPr>
            <a:picLocks noChangeAspect="1" noChangeArrowheads="1"/>
          </p:cNvPicPr>
          <p:nvPr/>
        </p:nvPicPr>
        <p:blipFill>
          <a:blip r:embed="rId9" cstate="print"/>
          <a:srcRect/>
          <a:stretch>
            <a:fillRect/>
          </a:stretch>
        </p:blipFill>
        <p:spPr bwMode="auto">
          <a:xfrm>
            <a:off x="1259632" y="2060848"/>
            <a:ext cx="885825" cy="952500"/>
          </a:xfrm>
          <a:prstGeom prst="rect">
            <a:avLst/>
          </a:prstGeom>
          <a:noFill/>
          <a:ln w="9525">
            <a:noFill/>
            <a:miter lim="800000"/>
            <a:headEnd/>
            <a:tailEnd/>
          </a:ln>
        </p:spPr>
      </p:pic>
      <p:sp>
        <p:nvSpPr>
          <p:cNvPr id="10" name="Ellipse 9"/>
          <p:cNvSpPr/>
          <p:nvPr/>
        </p:nvSpPr>
        <p:spPr>
          <a:xfrm>
            <a:off x="6660232" y="3068960"/>
            <a:ext cx="1224136" cy="79208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&lt;190€</a:t>
            </a:r>
            <a:endParaRPr lang="fr-FR" dirty="0"/>
          </a:p>
        </p:txBody>
      </p:sp>
      <p:sp>
        <p:nvSpPr>
          <p:cNvPr id="11" name="Ellipse 10"/>
          <p:cNvSpPr/>
          <p:nvPr/>
        </p:nvSpPr>
        <p:spPr>
          <a:xfrm>
            <a:off x="1800200" y="4509120"/>
            <a:ext cx="1224136" cy="79208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&lt;80€</a:t>
            </a:r>
            <a:endParaRPr lang="fr-FR" dirty="0"/>
          </a:p>
        </p:txBody>
      </p:sp>
      <p:sp>
        <p:nvSpPr>
          <p:cNvPr id="12" name="Ellipse 11"/>
          <p:cNvSpPr/>
          <p:nvPr/>
        </p:nvSpPr>
        <p:spPr>
          <a:xfrm>
            <a:off x="1907704" y="3140968"/>
            <a:ext cx="1224136" cy="79208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&lt;20€</a:t>
            </a:r>
            <a:endParaRPr lang="fr-FR" dirty="0"/>
          </a:p>
        </p:txBody>
      </p:sp>
      <p:grpSp>
        <p:nvGrpSpPr>
          <p:cNvPr id="15" name="Groupe 14"/>
          <p:cNvGrpSpPr/>
          <p:nvPr/>
        </p:nvGrpSpPr>
        <p:grpSpPr>
          <a:xfrm>
            <a:off x="179512" y="332656"/>
            <a:ext cx="1143000" cy="1143000"/>
            <a:chOff x="2736308" y="1341095"/>
            <a:chExt cx="1143000" cy="1143000"/>
          </a:xfrm>
          <a:scene3d>
            <a:camera prst="orthographicFront"/>
            <a:lightRig rig="threePt" dir="t">
              <a:rot lat="0" lon="0" rev="7500000"/>
            </a:lightRig>
          </a:scene3d>
        </p:grpSpPr>
        <p:sp>
          <p:nvSpPr>
            <p:cNvPr id="16" name="Ellipse 15"/>
            <p:cNvSpPr/>
            <p:nvPr/>
          </p:nvSpPr>
          <p:spPr>
            <a:xfrm>
              <a:off x="2736308" y="1341095"/>
              <a:ext cx="1143000" cy="1143000"/>
            </a:xfrm>
            <a:prstGeom prst="ellipse">
              <a:avLst/>
            </a:prstGeom>
            <a:solidFill>
              <a:schemeClr val="bg2">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7" name="Ellipse 4"/>
            <p:cNvSpPr/>
            <p:nvPr/>
          </p:nvSpPr>
          <p:spPr>
            <a:xfrm>
              <a:off x="2903697" y="1508483"/>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Etudes de dossier technique</a:t>
              </a:r>
              <a:endParaRPr lang="fr-FR" sz="1400" kern="1200" dirty="0"/>
            </a:p>
          </p:txBody>
        </p:sp>
      </p:grpSp>
      <p:pic>
        <p:nvPicPr>
          <p:cNvPr id="19" name="Picture 2" descr="logo-amiens_charte"/>
          <p:cNvPicPr>
            <a:picLocks noChangeAspect="1" noChangeArrowheads="1"/>
          </p:cNvPicPr>
          <p:nvPr/>
        </p:nvPicPr>
        <p:blipFill>
          <a:blip r:embed="rId10"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1"/>
          <p:cNvGrpSpPr/>
          <p:nvPr/>
        </p:nvGrpSpPr>
        <p:grpSpPr>
          <a:xfrm>
            <a:off x="1907704" y="980728"/>
            <a:ext cx="3503309" cy="3003674"/>
            <a:chOff x="457200" y="2628915"/>
            <a:chExt cx="3503309" cy="3003674"/>
          </a:xfrm>
        </p:grpSpPr>
        <p:sp>
          <p:nvSpPr>
            <p:cNvPr id="13" name="Rectangle à coins arrondis 12"/>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14" name="Rectangle à coins arrondis 13"/>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chemeClr val="tx1"/>
                  </a:solidFill>
                </a:rPr>
                <a:t>ETD 2</a:t>
              </a:r>
              <a:endParaRPr lang="fr-FR" sz="1600" dirty="0">
                <a:solidFill>
                  <a:schemeClr val="tx1"/>
                </a:solidFill>
              </a:endParaRPr>
            </a:p>
          </p:txBody>
        </p:sp>
        <p:sp>
          <p:nvSpPr>
            <p:cNvPr id="15" name="Rectangle à coins arrondis 14"/>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t>ETD 3</a:t>
              </a:r>
              <a:endParaRPr lang="fr-FR" sz="1600" dirty="0"/>
            </a:p>
          </p:txBody>
        </p:sp>
        <p:sp>
          <p:nvSpPr>
            <p:cNvPr id="16" name="Ellipse 15"/>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smtClean="0">
                  <a:solidFill>
                    <a:srgbClr val="000000"/>
                  </a:solidFill>
                </a:rPr>
                <a:t>Structuration d’UN savoir par complémentarité d’analyses</a:t>
              </a:r>
              <a:endParaRPr lang="fr-FR" sz="1200" b="1" dirty="0">
                <a:solidFill>
                  <a:srgbClr val="000000"/>
                </a:solidFill>
              </a:endParaRPr>
            </a:p>
          </p:txBody>
        </p:sp>
        <p:cxnSp>
          <p:nvCxnSpPr>
            <p:cNvPr id="17" name="Connecteur en angle 7"/>
            <p:cNvCxnSpPr>
              <a:endCxn id="15"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8" name="Connecteur en angle 17"/>
            <p:cNvCxnSpPr>
              <a:endCxn id="15"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9" name="Connecteur en angle 11"/>
            <p:cNvCxnSpPr>
              <a:stCxn id="14" idx="3"/>
              <a:endCxn id="15"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pic>
        <p:nvPicPr>
          <p:cNvPr id="20" name="Image 19" descr="sti2dlogo.jpg"/>
          <p:cNvPicPr/>
          <p:nvPr/>
        </p:nvPicPr>
        <p:blipFill>
          <a:blip r:embed="rId2" cstate="print"/>
          <a:stretch>
            <a:fillRect/>
          </a:stretch>
        </p:blipFill>
        <p:spPr>
          <a:xfrm>
            <a:off x="6372200" y="5805264"/>
            <a:ext cx="2483768" cy="836712"/>
          </a:xfrm>
          <a:prstGeom prst="rect">
            <a:avLst/>
          </a:prstGeom>
        </p:spPr>
      </p:pic>
      <p:pic>
        <p:nvPicPr>
          <p:cNvPr id="21" name="Image 20" descr="mp3_ext.jpg"/>
          <p:cNvPicPr>
            <a:picLocks noChangeAspect="1"/>
          </p:cNvPicPr>
          <p:nvPr/>
        </p:nvPicPr>
        <p:blipFill>
          <a:blip r:embed="rId3" cstate="print"/>
          <a:stretch>
            <a:fillRect/>
          </a:stretch>
        </p:blipFill>
        <p:spPr>
          <a:xfrm>
            <a:off x="2051720" y="1124744"/>
            <a:ext cx="936104" cy="612275"/>
          </a:xfrm>
          <a:prstGeom prst="rect">
            <a:avLst/>
          </a:prstGeom>
        </p:spPr>
      </p:pic>
      <p:sp>
        <p:nvSpPr>
          <p:cNvPr id="24" name="ZoneTexte 23"/>
          <p:cNvSpPr txBox="1"/>
          <p:nvPr/>
        </p:nvSpPr>
        <p:spPr>
          <a:xfrm>
            <a:off x="323528" y="1628800"/>
            <a:ext cx="1577163" cy="369332"/>
          </a:xfrm>
          <a:prstGeom prst="rect">
            <a:avLst/>
          </a:prstGeom>
          <a:noFill/>
        </p:spPr>
        <p:txBody>
          <a:bodyPr wrap="none" rtlCol="0">
            <a:spAutoFit/>
          </a:bodyPr>
          <a:lstStyle/>
          <a:p>
            <a:r>
              <a:rPr lang="fr-FR" dirty="0" smtClean="0"/>
              <a:t>1 ou 2 groupes</a:t>
            </a:r>
            <a:endParaRPr lang="fr-FR" dirty="0"/>
          </a:p>
        </p:txBody>
      </p:sp>
      <p:sp>
        <p:nvSpPr>
          <p:cNvPr id="25" name="ZoneTexte 24"/>
          <p:cNvSpPr txBox="1"/>
          <p:nvPr/>
        </p:nvSpPr>
        <p:spPr>
          <a:xfrm>
            <a:off x="251520" y="2636912"/>
            <a:ext cx="1577163" cy="369332"/>
          </a:xfrm>
          <a:prstGeom prst="rect">
            <a:avLst/>
          </a:prstGeom>
          <a:noFill/>
        </p:spPr>
        <p:txBody>
          <a:bodyPr wrap="none" rtlCol="0">
            <a:spAutoFit/>
          </a:bodyPr>
          <a:lstStyle/>
          <a:p>
            <a:r>
              <a:rPr lang="fr-FR" dirty="0" smtClean="0"/>
              <a:t>1 ou 2 groupes</a:t>
            </a:r>
            <a:endParaRPr lang="fr-FR" dirty="0"/>
          </a:p>
        </p:txBody>
      </p:sp>
      <p:sp>
        <p:nvSpPr>
          <p:cNvPr id="26" name="ZoneTexte 25"/>
          <p:cNvSpPr txBox="1"/>
          <p:nvPr/>
        </p:nvSpPr>
        <p:spPr>
          <a:xfrm>
            <a:off x="323528" y="3645024"/>
            <a:ext cx="1577163" cy="369332"/>
          </a:xfrm>
          <a:prstGeom prst="rect">
            <a:avLst/>
          </a:prstGeom>
          <a:noFill/>
        </p:spPr>
        <p:txBody>
          <a:bodyPr wrap="none" rtlCol="0">
            <a:spAutoFit/>
          </a:bodyPr>
          <a:lstStyle/>
          <a:p>
            <a:r>
              <a:rPr lang="fr-FR" dirty="0" smtClean="0"/>
              <a:t>1 ou 2 groupes</a:t>
            </a:r>
            <a:endParaRPr lang="fr-FR" dirty="0"/>
          </a:p>
        </p:txBody>
      </p:sp>
      <p:grpSp>
        <p:nvGrpSpPr>
          <p:cNvPr id="29" name="Groupe 28"/>
          <p:cNvGrpSpPr/>
          <p:nvPr/>
        </p:nvGrpSpPr>
        <p:grpSpPr>
          <a:xfrm>
            <a:off x="5715000" y="980728"/>
            <a:ext cx="3429000" cy="2952750"/>
            <a:chOff x="5226050" y="1700808"/>
            <a:chExt cx="3429000" cy="2952750"/>
          </a:xfrm>
        </p:grpSpPr>
        <p:pic>
          <p:nvPicPr>
            <p:cNvPr id="1026" name="Image 3" descr="Image2.png"/>
            <p:cNvPicPr>
              <a:picLocks noChangeAspect="1"/>
            </p:cNvPicPr>
            <p:nvPr/>
          </p:nvPicPr>
          <p:blipFill>
            <a:blip r:embed="rId4" cstate="print"/>
            <a:srcRect/>
            <a:stretch>
              <a:fillRect/>
            </a:stretch>
          </p:blipFill>
          <p:spPr bwMode="auto">
            <a:xfrm>
              <a:off x="5226050" y="1700808"/>
              <a:ext cx="3429000" cy="2952750"/>
            </a:xfrm>
            <a:prstGeom prst="rect">
              <a:avLst/>
            </a:prstGeom>
            <a:noFill/>
            <a:ln w="9525">
              <a:noFill/>
              <a:miter lim="800000"/>
              <a:headEnd/>
              <a:tailEnd/>
            </a:ln>
          </p:spPr>
        </p:pic>
        <p:pic>
          <p:nvPicPr>
            <p:cNvPr id="1027" name="Picture 25"/>
            <p:cNvPicPr>
              <a:picLocks noChangeAspect="1" noChangeArrowheads="1"/>
            </p:cNvPicPr>
            <p:nvPr/>
          </p:nvPicPr>
          <p:blipFill>
            <a:blip r:embed="rId5" cstate="print"/>
            <a:srcRect/>
            <a:stretch>
              <a:fillRect/>
            </a:stretch>
          </p:blipFill>
          <p:spPr bwMode="auto">
            <a:xfrm>
              <a:off x="6713726" y="2060848"/>
              <a:ext cx="228600" cy="225425"/>
            </a:xfrm>
            <a:prstGeom prst="rect">
              <a:avLst/>
            </a:prstGeom>
            <a:noFill/>
            <a:ln w="9525">
              <a:noFill/>
              <a:round/>
              <a:headEnd/>
              <a:tailEnd/>
            </a:ln>
          </p:spPr>
        </p:pic>
        <p:pic>
          <p:nvPicPr>
            <p:cNvPr id="1028" name="Picture 25"/>
            <p:cNvPicPr>
              <a:picLocks noChangeAspect="1" noChangeArrowheads="1"/>
            </p:cNvPicPr>
            <p:nvPr/>
          </p:nvPicPr>
          <p:blipFill>
            <a:blip r:embed="rId5" cstate="print"/>
            <a:srcRect/>
            <a:stretch>
              <a:fillRect/>
            </a:stretch>
          </p:blipFill>
          <p:spPr bwMode="auto">
            <a:xfrm>
              <a:off x="6713726" y="2636912"/>
              <a:ext cx="228600" cy="225425"/>
            </a:xfrm>
            <a:prstGeom prst="rect">
              <a:avLst/>
            </a:prstGeom>
            <a:noFill/>
            <a:ln w="9525">
              <a:noFill/>
              <a:round/>
              <a:headEnd/>
              <a:tailEnd/>
            </a:ln>
          </p:spPr>
        </p:pic>
        <p:pic>
          <p:nvPicPr>
            <p:cNvPr id="1029" name="Picture 25"/>
            <p:cNvPicPr>
              <a:picLocks noChangeAspect="1" noChangeArrowheads="1"/>
            </p:cNvPicPr>
            <p:nvPr/>
          </p:nvPicPr>
          <p:blipFill>
            <a:blip r:embed="rId5" cstate="print"/>
            <a:srcRect/>
            <a:stretch>
              <a:fillRect/>
            </a:stretch>
          </p:blipFill>
          <p:spPr bwMode="auto">
            <a:xfrm>
              <a:off x="5910146" y="3433768"/>
              <a:ext cx="228600" cy="225425"/>
            </a:xfrm>
            <a:prstGeom prst="rect">
              <a:avLst/>
            </a:prstGeom>
            <a:noFill/>
            <a:ln w="9525">
              <a:noFill/>
              <a:round/>
              <a:headEnd/>
              <a:tailEnd/>
            </a:ln>
          </p:spPr>
        </p:pic>
        <p:pic>
          <p:nvPicPr>
            <p:cNvPr id="1030" name="Picture 25"/>
            <p:cNvPicPr>
              <a:picLocks noChangeAspect="1" noChangeArrowheads="1"/>
            </p:cNvPicPr>
            <p:nvPr/>
          </p:nvPicPr>
          <p:blipFill>
            <a:blip r:embed="rId5" cstate="print"/>
            <a:srcRect/>
            <a:stretch>
              <a:fillRect/>
            </a:stretch>
          </p:blipFill>
          <p:spPr bwMode="auto">
            <a:xfrm>
              <a:off x="7519262" y="3449172"/>
              <a:ext cx="228600" cy="225425"/>
            </a:xfrm>
            <a:prstGeom prst="rect">
              <a:avLst/>
            </a:prstGeom>
            <a:noFill/>
            <a:ln w="9525">
              <a:noFill/>
              <a:round/>
              <a:headEnd/>
              <a:tailEnd/>
            </a:ln>
          </p:spPr>
        </p:pic>
        <p:pic>
          <p:nvPicPr>
            <p:cNvPr id="1031" name="Picture 25"/>
            <p:cNvPicPr>
              <a:picLocks noChangeAspect="1" noChangeArrowheads="1"/>
            </p:cNvPicPr>
            <p:nvPr/>
          </p:nvPicPr>
          <p:blipFill>
            <a:blip r:embed="rId5" cstate="print"/>
            <a:srcRect/>
            <a:stretch>
              <a:fillRect/>
            </a:stretch>
          </p:blipFill>
          <p:spPr bwMode="auto">
            <a:xfrm>
              <a:off x="6138534" y="2663808"/>
              <a:ext cx="228600" cy="225425"/>
            </a:xfrm>
            <a:prstGeom prst="rect">
              <a:avLst/>
            </a:prstGeom>
            <a:noFill/>
            <a:ln w="9525">
              <a:noFill/>
              <a:round/>
              <a:headEnd/>
              <a:tailEnd/>
            </a:ln>
          </p:spPr>
        </p:pic>
        <p:pic>
          <p:nvPicPr>
            <p:cNvPr id="1032" name="Picture 25"/>
            <p:cNvPicPr>
              <a:picLocks noChangeAspect="1" noChangeArrowheads="1"/>
            </p:cNvPicPr>
            <p:nvPr/>
          </p:nvPicPr>
          <p:blipFill>
            <a:blip r:embed="rId5" cstate="print"/>
            <a:srcRect/>
            <a:stretch>
              <a:fillRect/>
            </a:stretch>
          </p:blipFill>
          <p:spPr bwMode="auto">
            <a:xfrm>
              <a:off x="6139618" y="3311880"/>
              <a:ext cx="228600" cy="225425"/>
            </a:xfrm>
            <a:prstGeom prst="rect">
              <a:avLst/>
            </a:prstGeom>
            <a:noFill/>
            <a:ln w="9525">
              <a:noFill/>
              <a:round/>
              <a:headEnd/>
              <a:tailEnd/>
            </a:ln>
          </p:spPr>
        </p:pic>
        <p:pic>
          <p:nvPicPr>
            <p:cNvPr id="1033" name="Picture 25"/>
            <p:cNvPicPr>
              <a:picLocks noChangeAspect="1" noChangeArrowheads="1"/>
            </p:cNvPicPr>
            <p:nvPr/>
          </p:nvPicPr>
          <p:blipFill>
            <a:blip r:embed="rId5" cstate="print"/>
            <a:srcRect/>
            <a:stretch>
              <a:fillRect/>
            </a:stretch>
          </p:blipFill>
          <p:spPr bwMode="auto">
            <a:xfrm>
              <a:off x="7277214" y="3318604"/>
              <a:ext cx="228600" cy="225425"/>
            </a:xfrm>
            <a:prstGeom prst="rect">
              <a:avLst/>
            </a:prstGeom>
            <a:noFill/>
            <a:ln w="9525">
              <a:noFill/>
              <a:round/>
              <a:headEnd/>
              <a:tailEnd/>
            </a:ln>
          </p:spPr>
        </p:pic>
        <p:pic>
          <p:nvPicPr>
            <p:cNvPr id="1034" name="Picture 25"/>
            <p:cNvPicPr>
              <a:picLocks noChangeAspect="1" noChangeArrowheads="1"/>
            </p:cNvPicPr>
            <p:nvPr/>
          </p:nvPicPr>
          <p:blipFill>
            <a:blip r:embed="rId5" cstate="print"/>
            <a:srcRect/>
            <a:stretch>
              <a:fillRect/>
            </a:stretch>
          </p:blipFill>
          <p:spPr bwMode="auto">
            <a:xfrm>
              <a:off x="6713726" y="2335432"/>
              <a:ext cx="228600" cy="225425"/>
            </a:xfrm>
            <a:prstGeom prst="rect">
              <a:avLst/>
            </a:prstGeom>
            <a:noFill/>
            <a:ln w="9525">
              <a:noFill/>
              <a:round/>
              <a:headEnd/>
              <a:tailEnd/>
            </a:ln>
          </p:spPr>
        </p:pic>
      </p:grpSp>
      <p:graphicFrame>
        <p:nvGraphicFramePr>
          <p:cNvPr id="27" name="Tableau 26"/>
          <p:cNvGraphicFramePr>
            <a:graphicFrameLocks noGrp="1"/>
          </p:cNvGraphicFramePr>
          <p:nvPr/>
        </p:nvGraphicFramePr>
        <p:xfrm>
          <a:off x="683568" y="4221088"/>
          <a:ext cx="6096000" cy="2468880"/>
        </p:xfrm>
        <a:graphic>
          <a:graphicData uri="http://schemas.openxmlformats.org/drawingml/2006/table">
            <a:tbl>
              <a:tblPr/>
              <a:tblGrid>
                <a:gridCol w="1524000"/>
                <a:gridCol w="1524000"/>
                <a:gridCol w="1524000"/>
                <a:gridCol w="1524000"/>
              </a:tblGrid>
              <a:tr h="149412">
                <a:tc>
                  <a:txBody>
                    <a:bodyPr/>
                    <a:lstStyle/>
                    <a:p>
                      <a:pPr algn="ctr">
                        <a:spcAft>
                          <a:spcPts val="0"/>
                        </a:spcAft>
                      </a:pPr>
                      <a:r>
                        <a:rPr lang="fr-FR" sz="1000" b="1" dirty="0">
                          <a:latin typeface="Times New Roman"/>
                          <a:ea typeface="Times New Roman"/>
                          <a:cs typeface="Times New Roman"/>
                        </a:rPr>
                        <a:t>Niveaux d’analyse</a:t>
                      </a:r>
                      <a:endParaRPr lang="fr-FR" sz="12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Fonctionnel</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Structurel</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dirty="0">
                          <a:latin typeface="Times New Roman"/>
                          <a:ea typeface="Times New Roman"/>
                          <a:cs typeface="Times New Roman"/>
                        </a:rPr>
                        <a:t>Comportemental</a:t>
                      </a:r>
                      <a:endParaRPr lang="fr-FR" sz="12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235">
                <a:tc>
                  <a:txBody>
                    <a:bodyPr/>
                    <a:lstStyle/>
                    <a:p>
                      <a:pPr algn="ctr">
                        <a:spcAft>
                          <a:spcPts val="0"/>
                        </a:spcAft>
                      </a:pPr>
                      <a:r>
                        <a:rPr lang="fr-FR" sz="1000" b="1">
                          <a:latin typeface="Times New Roman"/>
                          <a:ea typeface="Times New Roman"/>
                          <a:cs typeface="Times New Roman"/>
                        </a:rPr>
                        <a:t>Matière</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smtClean="0">
                          <a:latin typeface="Times New Roman"/>
                          <a:ea typeface="Times New Roman"/>
                          <a:cs typeface="Times New Roman"/>
                        </a:rPr>
                        <a:t>Type d’utilisation, protection contre les chocs, recyclage…</a:t>
                      </a:r>
                      <a:endParaRPr lang="fr-FR" sz="12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smtClean="0">
                          <a:latin typeface="Times New Roman"/>
                          <a:ea typeface="Times New Roman"/>
                          <a:cs typeface="Times New Roman"/>
                        </a:rPr>
                        <a:t>Typologie des </a:t>
                      </a:r>
                      <a:r>
                        <a:rPr lang="fr-FR" sz="1000" dirty="0">
                          <a:latin typeface="Times New Roman"/>
                          <a:ea typeface="Times New Roman"/>
                          <a:cs typeface="Times New Roman"/>
                        </a:rPr>
                        <a:t>matériaux et leurs </a:t>
                      </a:r>
                      <a:r>
                        <a:rPr lang="fr-FR" sz="1000" dirty="0" smtClean="0">
                          <a:latin typeface="Times New Roman"/>
                          <a:ea typeface="Times New Roman"/>
                          <a:cs typeface="Times New Roman"/>
                        </a:rPr>
                        <a:t>structures</a:t>
                      </a:r>
                      <a:endParaRPr lang="fr-FR" sz="12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a:latin typeface="Times New Roman"/>
                          <a:ea typeface="Times New Roman"/>
                          <a:cs typeface="Times New Roman"/>
                        </a:rPr>
                        <a:t>Etude des caractéristiques des matériaux choisis, </a:t>
                      </a:r>
                      <a:r>
                        <a:rPr lang="fr-FR" sz="1000" dirty="0" smtClean="0">
                          <a:latin typeface="Times New Roman"/>
                          <a:ea typeface="Times New Roman"/>
                          <a:cs typeface="Times New Roman"/>
                        </a:rPr>
                        <a:t>RDM, procédés d’obtention</a:t>
                      </a:r>
                      <a:endParaRPr lang="fr-FR" sz="12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12">
                <a:tc>
                  <a:txBody>
                    <a:bodyPr/>
                    <a:lstStyle/>
                    <a:p>
                      <a:pPr algn="ctr">
                        <a:spcAft>
                          <a:spcPts val="0"/>
                        </a:spcAft>
                      </a:pPr>
                      <a:r>
                        <a:rPr lang="fr-FR" sz="1000" b="1">
                          <a:latin typeface="Times New Roman"/>
                          <a:ea typeface="Times New Roman"/>
                          <a:cs typeface="Times New Roman"/>
                        </a:rPr>
                        <a:t>Relation Matière Energie</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0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0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smtClean="0">
                          <a:latin typeface="Times New Roman"/>
                          <a:ea typeface="Times New Roman"/>
                          <a:cs typeface="Times New Roman"/>
                        </a:rPr>
                        <a:t>Energie grise</a:t>
                      </a:r>
                      <a:endParaRPr lang="fr-FR" sz="10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824">
                <a:tc>
                  <a:txBody>
                    <a:bodyPr/>
                    <a:lstStyle/>
                    <a:p>
                      <a:pPr algn="ctr">
                        <a:spcAft>
                          <a:spcPts val="0"/>
                        </a:spcAft>
                      </a:pPr>
                      <a:r>
                        <a:rPr lang="fr-FR" sz="1000" b="1">
                          <a:latin typeface="Times New Roman"/>
                          <a:ea typeface="Times New Roman"/>
                          <a:cs typeface="Times New Roman"/>
                        </a:rPr>
                        <a:t>Energie</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a:latin typeface="Times New Roman"/>
                          <a:ea typeface="Times New Roman"/>
                          <a:cs typeface="Times New Roman"/>
                        </a:rPr>
                        <a:t>Formes et caractéristiques de l’énergie.</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a:latin typeface="Times New Roman"/>
                          <a:ea typeface="Times New Roman"/>
                          <a:cs typeface="Times New Roman"/>
                        </a:rPr>
                        <a:t>Caractérisation d’une chaine d’énergie.</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smtClean="0">
                          <a:latin typeface="Times New Roman"/>
                          <a:ea typeface="Times New Roman"/>
                          <a:cs typeface="Times New Roman"/>
                        </a:rPr>
                        <a:t>Efficacité énergétique</a:t>
                      </a:r>
                      <a:endParaRPr lang="fr-FR" sz="10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824">
                <a:tc>
                  <a:txBody>
                    <a:bodyPr/>
                    <a:lstStyle/>
                    <a:p>
                      <a:pPr algn="ctr">
                        <a:spcAft>
                          <a:spcPts val="0"/>
                        </a:spcAft>
                      </a:pPr>
                      <a:r>
                        <a:rPr lang="fr-FR" sz="1000" b="1">
                          <a:latin typeface="Times New Roman"/>
                          <a:ea typeface="Times New Roman"/>
                          <a:cs typeface="Times New Roman"/>
                        </a:rPr>
                        <a:t>Relation énergie Information</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0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0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0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47">
                <a:tc>
                  <a:txBody>
                    <a:bodyPr/>
                    <a:lstStyle/>
                    <a:p>
                      <a:pPr algn="ctr">
                        <a:spcAft>
                          <a:spcPts val="0"/>
                        </a:spcAft>
                      </a:pPr>
                      <a:r>
                        <a:rPr lang="fr-FR" sz="1000" b="1">
                          <a:latin typeface="Times New Roman"/>
                          <a:ea typeface="Times New Roman"/>
                          <a:cs typeface="Times New Roman"/>
                        </a:rPr>
                        <a:t>Information</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a:latin typeface="Times New Roman"/>
                          <a:ea typeface="Times New Roman"/>
                          <a:cs typeface="Times New Roman"/>
                        </a:rPr>
                        <a:t>Caractérisation des différentes fonctions d’information. </a:t>
                      </a:r>
                      <a:endParaRPr lang="fr-FR" sz="1200" dirty="0">
                        <a:latin typeface="Times New Roman"/>
                        <a:ea typeface="Times New Roman"/>
                        <a:cs typeface="Times New Roman"/>
                      </a:endParaRPr>
                    </a:p>
                    <a:p>
                      <a:pPr algn="ctr">
                        <a:spcAft>
                          <a:spcPts val="0"/>
                        </a:spcAft>
                      </a:pPr>
                      <a:endParaRPr lang="fr-FR" sz="12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a:latin typeface="Times New Roman"/>
                          <a:ea typeface="Times New Roman"/>
                          <a:cs typeface="Times New Roman"/>
                        </a:rPr>
                        <a:t>Fonctions et structures (codage, traitement de l’info, transmission,…)</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smtClean="0">
                          <a:latin typeface="Times New Roman"/>
                          <a:ea typeface="Times New Roman"/>
                          <a:cs typeface="Times New Roman"/>
                        </a:rPr>
                        <a:t>Formes et caractéristiques des signaux.</a:t>
                      </a:r>
                      <a:endParaRPr lang="fr-FR" sz="10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824">
                <a:tc>
                  <a:txBody>
                    <a:bodyPr/>
                    <a:lstStyle/>
                    <a:p>
                      <a:pPr algn="ctr">
                        <a:spcAft>
                          <a:spcPts val="0"/>
                        </a:spcAft>
                      </a:pPr>
                      <a:r>
                        <a:rPr lang="fr-FR" sz="1000" b="1">
                          <a:latin typeface="Times New Roman"/>
                          <a:ea typeface="Times New Roman"/>
                          <a:cs typeface="Times New Roman"/>
                        </a:rPr>
                        <a:t>Relation Information Matériaux</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smtClean="0">
                          <a:latin typeface="Times New Roman"/>
                          <a:ea typeface="Times New Roman"/>
                          <a:cs typeface="Times New Roman"/>
                        </a:rPr>
                        <a:t>Accéléromètre, magnétomètre</a:t>
                      </a:r>
                      <a:endParaRPr lang="fr-FR" sz="10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a:latin typeface="Times New Roman"/>
                          <a:ea typeface="Times New Roman"/>
                          <a:cs typeface="Times New Roman"/>
                        </a:rPr>
                        <a:t>Comment transmettre l’information</a:t>
                      </a:r>
                      <a:endParaRPr lang="fr-FR" sz="12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dirty="0" smtClean="0">
                          <a:latin typeface="Times New Roman"/>
                          <a:ea typeface="Times New Roman"/>
                          <a:cs typeface="Times New Roman"/>
                        </a:rPr>
                        <a:t>Réponse</a:t>
                      </a:r>
                      <a:r>
                        <a:rPr lang="fr-FR" sz="1000" baseline="0" dirty="0" smtClean="0">
                          <a:latin typeface="Times New Roman"/>
                          <a:ea typeface="Times New Roman"/>
                          <a:cs typeface="Times New Roman"/>
                        </a:rPr>
                        <a:t> de différents capteurs</a:t>
                      </a:r>
                      <a:endParaRPr lang="fr-FR" sz="10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8" name="Picture 5"/>
          <p:cNvPicPr>
            <a:picLocks noChangeAspect="1" noChangeArrowheads="1"/>
          </p:cNvPicPr>
          <p:nvPr/>
        </p:nvPicPr>
        <p:blipFill>
          <a:blip r:embed="rId6" cstate="print"/>
          <a:srcRect/>
          <a:stretch>
            <a:fillRect/>
          </a:stretch>
        </p:blipFill>
        <p:spPr bwMode="auto">
          <a:xfrm>
            <a:off x="2123728" y="2132856"/>
            <a:ext cx="648072" cy="696852"/>
          </a:xfrm>
          <a:prstGeom prst="rect">
            <a:avLst/>
          </a:prstGeom>
          <a:noFill/>
          <a:ln w="9525">
            <a:noFill/>
            <a:miter lim="800000"/>
            <a:headEnd/>
            <a:tailEnd/>
          </a:ln>
        </p:spPr>
      </p:pic>
      <p:pic>
        <p:nvPicPr>
          <p:cNvPr id="31" name="Picture 3"/>
          <p:cNvPicPr>
            <a:picLocks noChangeAspect="1" noChangeArrowheads="1"/>
          </p:cNvPicPr>
          <p:nvPr/>
        </p:nvPicPr>
        <p:blipFill>
          <a:blip r:embed="rId7" cstate="print"/>
          <a:srcRect l="51634" t="42799" r="27152" b="16952"/>
          <a:stretch>
            <a:fillRect/>
          </a:stretch>
        </p:blipFill>
        <p:spPr bwMode="auto">
          <a:xfrm>
            <a:off x="2123728" y="3140968"/>
            <a:ext cx="720080" cy="768085"/>
          </a:xfrm>
          <a:prstGeom prst="rect">
            <a:avLst/>
          </a:prstGeom>
          <a:noFill/>
          <a:ln w="9525">
            <a:noFill/>
            <a:miter lim="800000"/>
            <a:headEnd/>
            <a:tailEnd/>
          </a:ln>
        </p:spPr>
      </p:pic>
      <p:grpSp>
        <p:nvGrpSpPr>
          <p:cNvPr id="32" name="Groupe 31"/>
          <p:cNvGrpSpPr/>
          <p:nvPr/>
        </p:nvGrpSpPr>
        <p:grpSpPr>
          <a:xfrm>
            <a:off x="179512" y="332656"/>
            <a:ext cx="1143000" cy="1143000"/>
            <a:chOff x="2736308" y="1341095"/>
            <a:chExt cx="1143000" cy="1143000"/>
          </a:xfrm>
          <a:scene3d>
            <a:camera prst="orthographicFront"/>
            <a:lightRig rig="threePt" dir="t">
              <a:rot lat="0" lon="0" rev="7500000"/>
            </a:lightRig>
          </a:scene3d>
        </p:grpSpPr>
        <p:sp>
          <p:nvSpPr>
            <p:cNvPr id="33" name="Ellipse 32"/>
            <p:cNvSpPr/>
            <p:nvPr/>
          </p:nvSpPr>
          <p:spPr>
            <a:xfrm>
              <a:off x="2736308" y="1341095"/>
              <a:ext cx="1143000" cy="1143000"/>
            </a:xfrm>
            <a:prstGeom prst="ellipse">
              <a:avLst/>
            </a:prstGeom>
            <a:solidFill>
              <a:schemeClr val="bg2">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4" name="Ellipse 4"/>
            <p:cNvSpPr/>
            <p:nvPr/>
          </p:nvSpPr>
          <p:spPr>
            <a:xfrm>
              <a:off x="2903697" y="1508483"/>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Etudes de dossier technique</a:t>
              </a:r>
              <a:endParaRPr lang="fr-FR" sz="1400" kern="1200" dirty="0"/>
            </a:p>
          </p:txBody>
        </p:sp>
      </p:grpSp>
      <p:pic>
        <p:nvPicPr>
          <p:cNvPr id="35" name="Picture 25"/>
          <p:cNvPicPr>
            <a:picLocks noChangeAspect="1" noChangeArrowheads="1"/>
          </p:cNvPicPr>
          <p:nvPr/>
        </p:nvPicPr>
        <p:blipFill>
          <a:blip r:embed="rId5" cstate="print"/>
          <a:srcRect/>
          <a:stretch>
            <a:fillRect/>
          </a:stretch>
        </p:blipFill>
        <p:spPr bwMode="auto">
          <a:xfrm>
            <a:off x="7524328" y="2081020"/>
            <a:ext cx="228600" cy="225425"/>
          </a:xfrm>
          <a:prstGeom prst="rect">
            <a:avLst/>
          </a:prstGeom>
          <a:noFill/>
          <a:ln w="9525">
            <a:noFill/>
            <a:round/>
            <a:headEnd/>
            <a:tailEnd/>
          </a:ln>
        </p:spPr>
      </p:pic>
      <p:pic>
        <p:nvPicPr>
          <p:cNvPr id="36" name="Picture 25"/>
          <p:cNvPicPr>
            <a:picLocks noChangeAspect="1" noChangeArrowheads="1"/>
          </p:cNvPicPr>
          <p:nvPr/>
        </p:nvPicPr>
        <p:blipFill>
          <a:blip r:embed="rId5" cstate="print"/>
          <a:srcRect/>
          <a:stretch>
            <a:fillRect/>
          </a:stretch>
        </p:blipFill>
        <p:spPr bwMode="auto">
          <a:xfrm>
            <a:off x="7517604" y="2447784"/>
            <a:ext cx="228600" cy="225425"/>
          </a:xfrm>
          <a:prstGeom prst="rect">
            <a:avLst/>
          </a:prstGeom>
          <a:noFill/>
          <a:ln w="9525">
            <a:noFill/>
            <a:round/>
            <a:headEnd/>
            <a:tailEnd/>
          </a:ln>
        </p:spPr>
      </p:pic>
      <p:pic>
        <p:nvPicPr>
          <p:cNvPr id="37" name="Picture 25"/>
          <p:cNvPicPr>
            <a:picLocks noChangeAspect="1" noChangeArrowheads="1"/>
          </p:cNvPicPr>
          <p:nvPr/>
        </p:nvPicPr>
        <p:blipFill>
          <a:blip r:embed="rId5" cstate="print"/>
          <a:srcRect/>
          <a:stretch>
            <a:fillRect/>
          </a:stretch>
        </p:blipFill>
        <p:spPr bwMode="auto">
          <a:xfrm>
            <a:off x="6876256" y="2447784"/>
            <a:ext cx="228600" cy="225425"/>
          </a:xfrm>
          <a:prstGeom prst="rect">
            <a:avLst/>
          </a:prstGeom>
          <a:noFill/>
          <a:ln w="9525">
            <a:noFill/>
            <a:round/>
            <a:headEnd/>
            <a:tailEnd/>
          </a:ln>
        </p:spPr>
      </p:pic>
      <p:pic>
        <p:nvPicPr>
          <p:cNvPr id="38" name="Picture 25"/>
          <p:cNvPicPr>
            <a:picLocks noChangeAspect="1" noChangeArrowheads="1"/>
          </p:cNvPicPr>
          <p:nvPr/>
        </p:nvPicPr>
        <p:blipFill>
          <a:blip r:embed="rId5" cstate="print"/>
          <a:srcRect/>
          <a:stretch>
            <a:fillRect/>
          </a:stretch>
        </p:blipFill>
        <p:spPr bwMode="auto">
          <a:xfrm>
            <a:off x="6856956" y="2081020"/>
            <a:ext cx="228600" cy="225425"/>
          </a:xfrm>
          <a:prstGeom prst="rect">
            <a:avLst/>
          </a:prstGeom>
          <a:noFill/>
          <a:ln w="9525">
            <a:noFill/>
            <a:round/>
            <a:headEnd/>
            <a:tailEnd/>
          </a:ln>
        </p:spPr>
      </p:pic>
      <p:pic>
        <p:nvPicPr>
          <p:cNvPr id="39" name="Picture 25"/>
          <p:cNvPicPr>
            <a:picLocks noChangeAspect="1" noChangeArrowheads="1"/>
          </p:cNvPicPr>
          <p:nvPr/>
        </p:nvPicPr>
        <p:blipFill>
          <a:blip r:embed="rId5" cstate="print"/>
          <a:srcRect/>
          <a:stretch>
            <a:fillRect/>
          </a:stretch>
        </p:blipFill>
        <p:spPr bwMode="auto">
          <a:xfrm>
            <a:off x="6392372" y="1806436"/>
            <a:ext cx="228600" cy="22542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27"/>
          <p:cNvGrpSpPr/>
          <p:nvPr/>
        </p:nvGrpSpPr>
        <p:grpSpPr>
          <a:xfrm>
            <a:off x="249300" y="1678933"/>
            <a:ext cx="1236563" cy="3442783"/>
            <a:chOff x="301150" y="2809065"/>
            <a:chExt cx="1236563" cy="3442783"/>
          </a:xfrm>
        </p:grpSpPr>
        <p:sp>
          <p:nvSpPr>
            <p:cNvPr id="5" name="Rectangle à coins arrondis 4"/>
            <p:cNvSpPr/>
            <p:nvPr/>
          </p:nvSpPr>
          <p:spPr>
            <a:xfrm>
              <a:off x="301150" y="3930319"/>
              <a:ext cx="1236563" cy="11979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chemeClr val="bg1"/>
                  </a:solidFill>
                </a:rPr>
                <a:t>Contexte extérieur à prendre en compte</a:t>
              </a:r>
              <a:endParaRPr lang="fr-FR" sz="1600" dirty="0">
                <a:solidFill>
                  <a:schemeClr val="bg1"/>
                </a:solidFill>
              </a:endParaRPr>
            </a:p>
          </p:txBody>
        </p:sp>
        <p:sp>
          <p:nvSpPr>
            <p:cNvPr id="18" name="Ellipse 17"/>
            <p:cNvSpPr/>
            <p:nvPr/>
          </p:nvSpPr>
          <p:spPr>
            <a:xfrm>
              <a:off x="345589" y="5235848"/>
              <a:ext cx="11557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100" b="1" dirty="0" smtClean="0">
                  <a:solidFill>
                    <a:schemeClr val="bg1"/>
                  </a:solidFill>
                </a:rPr>
                <a:t>Situation problème</a:t>
              </a:r>
              <a:endParaRPr lang="fr-FR" sz="1100" b="1" dirty="0">
                <a:solidFill>
                  <a:schemeClr val="bg1"/>
                </a:solidFill>
              </a:endParaRPr>
            </a:p>
          </p:txBody>
        </p:sp>
        <p:sp>
          <p:nvSpPr>
            <p:cNvPr id="20" name="Ellipse 19"/>
            <p:cNvSpPr/>
            <p:nvPr/>
          </p:nvSpPr>
          <p:spPr>
            <a:xfrm>
              <a:off x="396389" y="2809065"/>
              <a:ext cx="10160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smtClean="0">
                  <a:solidFill>
                    <a:schemeClr val="bg1"/>
                  </a:solidFill>
                </a:rPr>
                <a:t>Equipe d’élèves</a:t>
              </a:r>
              <a:endParaRPr lang="fr-FR" sz="1200" b="1" dirty="0">
                <a:solidFill>
                  <a:schemeClr val="bg1"/>
                </a:solidFill>
              </a:endParaRPr>
            </a:p>
          </p:txBody>
        </p:sp>
      </p:grpSp>
      <p:pic>
        <p:nvPicPr>
          <p:cNvPr id="23" name="Image 22" descr="sti2dlogo.jpg"/>
          <p:cNvPicPr/>
          <p:nvPr/>
        </p:nvPicPr>
        <p:blipFill>
          <a:blip r:embed="rId2" cstate="print"/>
          <a:stretch>
            <a:fillRect/>
          </a:stretch>
        </p:blipFill>
        <p:spPr>
          <a:xfrm>
            <a:off x="6372200" y="5805264"/>
            <a:ext cx="2483768" cy="836712"/>
          </a:xfrm>
          <a:prstGeom prst="rect">
            <a:avLst/>
          </a:prstGeom>
        </p:spPr>
      </p:pic>
      <p:sp>
        <p:nvSpPr>
          <p:cNvPr id="27" name="Légende encadrée avec une bordure 1 26"/>
          <p:cNvSpPr/>
          <p:nvPr/>
        </p:nvSpPr>
        <p:spPr>
          <a:xfrm>
            <a:off x="2195736" y="620688"/>
            <a:ext cx="2880320" cy="1008112"/>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Groupes de 4 ou 5 élèves</a:t>
            </a:r>
            <a:endParaRPr lang="fr-FR" dirty="0"/>
          </a:p>
        </p:txBody>
      </p:sp>
      <p:sp>
        <p:nvSpPr>
          <p:cNvPr id="29" name="Légende encadrée avec une bordure 2 28"/>
          <p:cNvSpPr/>
          <p:nvPr/>
        </p:nvSpPr>
        <p:spPr>
          <a:xfrm>
            <a:off x="3059832" y="1916832"/>
            <a:ext cx="3672408" cy="2736304"/>
          </a:xfrm>
          <a:prstGeom prst="accentBorderCallout2">
            <a:avLst>
              <a:gd name="adj1" fmla="val 18750"/>
              <a:gd name="adj2" fmla="val -8333"/>
              <a:gd name="adj3" fmla="val 18750"/>
              <a:gd name="adj4" fmla="val -16667"/>
              <a:gd name="adj5" fmla="val 47069"/>
              <a:gd name="adj6" fmla="val -42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Intervention en classe entière du médecin scolaire et/ou du professeur d’EPS et/ou d’un médecin du sport.</a:t>
            </a:r>
          </a:p>
          <a:p>
            <a:r>
              <a:rPr lang="fr-FR" dirty="0" smtClean="0"/>
              <a:t>La nécessité de pratiquer une activité sportive pour limiter les problèmes de santé est présentée.  Stratégie de perte de poids en pratiquant une activité sportive (Effort prolongé de faible intensité).</a:t>
            </a:r>
          </a:p>
        </p:txBody>
      </p:sp>
      <p:sp>
        <p:nvSpPr>
          <p:cNvPr id="30" name="Rectangle 29"/>
          <p:cNvSpPr/>
          <p:nvPr/>
        </p:nvSpPr>
        <p:spPr>
          <a:xfrm>
            <a:off x="7092280" y="1916832"/>
            <a:ext cx="1800200"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Ressources</a:t>
            </a:r>
          </a:p>
          <a:p>
            <a:pPr algn="ctr"/>
            <a:r>
              <a:rPr lang="fr-FR" dirty="0" smtClean="0"/>
              <a:t>Site www.manger-bouger.fr</a:t>
            </a:r>
          </a:p>
          <a:p>
            <a:pPr algn="ctr"/>
            <a:endParaRPr lang="fr-FR" dirty="0"/>
          </a:p>
        </p:txBody>
      </p:sp>
      <p:sp>
        <p:nvSpPr>
          <p:cNvPr id="41" name="Légende encadrée avec une bordure 2 40"/>
          <p:cNvSpPr/>
          <p:nvPr/>
        </p:nvSpPr>
        <p:spPr>
          <a:xfrm>
            <a:off x="2339752" y="5229200"/>
            <a:ext cx="4536504" cy="1008112"/>
          </a:xfrm>
          <a:prstGeom prst="accentBorderCallout2">
            <a:avLst>
              <a:gd name="adj1" fmla="val 18750"/>
              <a:gd name="adj2" fmla="val -8333"/>
              <a:gd name="adj3" fmla="val 18750"/>
              <a:gd name="adj4" fmla="val -16667"/>
              <a:gd name="adj5" fmla="val -22813"/>
              <a:gd name="adj6" fmla="val -241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Comment contrôler la distance parcourue au cours d’une activité sportive?</a:t>
            </a:r>
            <a:endParaRPr lang="fr-FR" dirty="0"/>
          </a:p>
        </p:txBody>
      </p:sp>
      <p:pic>
        <p:nvPicPr>
          <p:cNvPr id="2050" name="Picture 2"/>
          <p:cNvPicPr>
            <a:picLocks noChangeAspect="1" noChangeArrowheads="1"/>
          </p:cNvPicPr>
          <p:nvPr/>
        </p:nvPicPr>
        <p:blipFill>
          <a:blip r:embed="rId3" cstate="print"/>
          <a:srcRect/>
          <a:stretch>
            <a:fillRect/>
          </a:stretch>
        </p:blipFill>
        <p:spPr bwMode="auto">
          <a:xfrm>
            <a:off x="7911729" y="3861048"/>
            <a:ext cx="1232271" cy="160731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04248" y="3933056"/>
            <a:ext cx="1102751" cy="1152128"/>
          </a:xfrm>
          <a:prstGeom prst="rect">
            <a:avLst/>
          </a:prstGeom>
          <a:noFill/>
          <a:ln w="9525">
            <a:noFill/>
            <a:miter lim="800000"/>
            <a:headEnd/>
            <a:tailEnd/>
          </a:ln>
        </p:spPr>
      </p:pic>
      <p:sp>
        <p:nvSpPr>
          <p:cNvPr id="24" name="ZoneTexte 23"/>
          <p:cNvSpPr txBox="1"/>
          <p:nvPr/>
        </p:nvSpPr>
        <p:spPr>
          <a:xfrm>
            <a:off x="1589692" y="53730"/>
            <a:ext cx="2574807" cy="369332"/>
          </a:xfrm>
          <a:prstGeom prst="rect">
            <a:avLst/>
          </a:prstGeom>
          <a:noFill/>
        </p:spPr>
        <p:txBody>
          <a:bodyPr wrap="none" rtlCol="0">
            <a:spAutoFit/>
          </a:bodyPr>
          <a:lstStyle/>
          <a:p>
            <a:r>
              <a:rPr lang="fr-FR" dirty="0" smtClean="0"/>
              <a:t>Démarche d’investigation</a:t>
            </a:r>
            <a:endParaRPr lang="fr-FR" dirty="0"/>
          </a:p>
        </p:txBody>
      </p:sp>
      <p:grpSp>
        <p:nvGrpSpPr>
          <p:cNvPr id="25" name="Groupe 24"/>
          <p:cNvGrpSpPr/>
          <p:nvPr/>
        </p:nvGrpSpPr>
        <p:grpSpPr>
          <a:xfrm>
            <a:off x="299432" y="122796"/>
            <a:ext cx="1143000" cy="1143000"/>
            <a:chOff x="2736308" y="1341095"/>
            <a:chExt cx="1143000" cy="1143000"/>
          </a:xfrm>
          <a:scene3d>
            <a:camera prst="orthographicFront"/>
            <a:lightRig rig="threePt" dir="t">
              <a:rot lat="0" lon="0" rev="7500000"/>
            </a:lightRig>
          </a:scene3d>
        </p:grpSpPr>
        <p:sp>
          <p:nvSpPr>
            <p:cNvPr id="26" name="Ellipse 25"/>
            <p:cNvSpPr/>
            <p:nvPr/>
          </p:nvSpPr>
          <p:spPr>
            <a:xfrm>
              <a:off x="2736308" y="1341095"/>
              <a:ext cx="1143000" cy="1143000"/>
            </a:xfrm>
            <a:prstGeom prst="ellipse">
              <a:avLst/>
            </a:prstGeom>
            <a:solidFill>
              <a:schemeClr val="bg2">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28" name="Ellipse 4"/>
            <p:cNvSpPr/>
            <p:nvPr/>
          </p:nvSpPr>
          <p:spPr>
            <a:xfrm>
              <a:off x="2903697" y="1508483"/>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r-FR" sz="1400" kern="1200" dirty="0"/>
            </a:p>
          </p:txBody>
        </p:sp>
      </p:grpSp>
      <p:grpSp>
        <p:nvGrpSpPr>
          <p:cNvPr id="31" name="Grouper 21"/>
          <p:cNvGrpSpPr/>
          <p:nvPr/>
        </p:nvGrpSpPr>
        <p:grpSpPr>
          <a:xfrm>
            <a:off x="467544" y="260648"/>
            <a:ext cx="936104" cy="802599"/>
            <a:chOff x="457200" y="2628915"/>
            <a:chExt cx="3503309" cy="3003674"/>
          </a:xfrm>
        </p:grpSpPr>
        <p:sp>
          <p:nvSpPr>
            <p:cNvPr id="32" name="Rectangle à coins arrondis 31"/>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33" name="Rectangle à coins arrondis 32"/>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chemeClr val="tx1"/>
                </a:solidFill>
              </a:endParaRPr>
            </a:p>
          </p:txBody>
        </p:sp>
        <p:sp>
          <p:nvSpPr>
            <p:cNvPr id="34" name="Rectangle à coins arrondis 33"/>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35" name="Ellipse 34"/>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cxnSp>
          <p:nvCxnSpPr>
            <p:cNvPr id="36" name="Connecteur en angle 7"/>
            <p:cNvCxnSpPr>
              <a:endCxn id="34"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7" name="Connecteur en angle 36"/>
            <p:cNvCxnSpPr>
              <a:endCxn id="34"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8" name="Connecteur en angle 11"/>
            <p:cNvCxnSpPr>
              <a:stCxn id="33" idx="3"/>
              <a:endCxn id="34"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sp>
        <p:nvSpPr>
          <p:cNvPr id="22"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39" name="Rectangle 38"/>
          <p:cNvSpPr/>
          <p:nvPr/>
        </p:nvSpPr>
        <p:spPr>
          <a:xfrm>
            <a:off x="0" y="2780928"/>
            <a:ext cx="1763688" cy="273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35496" y="4005064"/>
            <a:ext cx="1763688" cy="273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Picture 2" descr="logo-amiens_charte"/>
          <p:cNvPicPr>
            <a:picLocks noChangeAspect="1" noChangeArrowheads="1"/>
          </p:cNvPicPr>
          <p:nvPr/>
        </p:nvPicPr>
        <p:blipFill>
          <a:blip r:embed="rId5"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400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4000"/>
                                  </p:stCondLst>
                                  <p:childTnLst>
                                    <p:set>
                                      <p:cBhvr>
                                        <p:cTn id="20" dur="1" fill="hold">
                                          <p:stCondLst>
                                            <p:cond delay="0"/>
                                          </p:stCondLst>
                                        </p:cTn>
                                        <p:tgtEl>
                                          <p:spTgt spid="2051"/>
                                        </p:tgtEl>
                                        <p:attrNameLst>
                                          <p:attrName>style.visibility</p:attrName>
                                        </p:attrNameLst>
                                      </p:cBhvr>
                                      <p:to>
                                        <p:strVal val="visible"/>
                                      </p:to>
                                    </p:set>
                                  </p:childTnLst>
                                </p:cTn>
                              </p:par>
                              <p:par>
                                <p:cTn id="21" presetID="1" presetClass="entr" presetSubtype="0" fill="hold" nodeType="withEffect">
                                  <p:stCondLst>
                                    <p:cond delay="400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41"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27"/>
          <p:cNvGrpSpPr/>
          <p:nvPr/>
        </p:nvGrpSpPr>
        <p:grpSpPr>
          <a:xfrm>
            <a:off x="249300" y="1916832"/>
            <a:ext cx="8645401" cy="3500135"/>
            <a:chOff x="301150" y="2809065"/>
            <a:chExt cx="8645401" cy="3500135"/>
          </a:xfrm>
        </p:grpSpPr>
        <p:sp>
          <p:nvSpPr>
            <p:cNvPr id="4" name="Rectangle à coins arrondis 3"/>
            <p:cNvSpPr/>
            <p:nvPr/>
          </p:nvSpPr>
          <p:spPr>
            <a:xfrm>
              <a:off x="1954656" y="2989940"/>
              <a:ext cx="5324631" cy="271211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dirty="0"/>
            </a:p>
          </p:txBody>
        </p:sp>
        <p:sp>
          <p:nvSpPr>
            <p:cNvPr id="5" name="Rectangle à coins arrondis 4"/>
            <p:cNvSpPr/>
            <p:nvPr/>
          </p:nvSpPr>
          <p:spPr>
            <a:xfrm>
              <a:off x="301150" y="3930319"/>
              <a:ext cx="1236563" cy="11979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00" dirty="0" smtClean="0">
                  <a:solidFill>
                    <a:schemeClr val="bg1"/>
                  </a:solidFill>
                </a:rPr>
                <a:t>Contexte extérieur à prendre en compte</a:t>
              </a:r>
              <a:endParaRPr lang="fr-FR" sz="1600" dirty="0">
                <a:solidFill>
                  <a:schemeClr val="bg1"/>
                </a:solidFill>
              </a:endParaRPr>
            </a:p>
          </p:txBody>
        </p:sp>
        <p:sp>
          <p:nvSpPr>
            <p:cNvPr id="6" name="Rectangle à coins arrondis 5"/>
            <p:cNvSpPr/>
            <p:nvPr/>
          </p:nvSpPr>
          <p:spPr>
            <a:xfrm>
              <a:off x="2153081" y="3519137"/>
              <a:ext cx="1103219" cy="19580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600" dirty="0" smtClean="0"/>
                <a:t>Phase d’</a:t>
              </a:r>
              <a:r>
                <a:rPr lang="fr-FR" sz="1600" dirty="0" err="1" smtClean="0"/>
                <a:t>appro-priation</a:t>
              </a:r>
              <a:endParaRPr lang="fr-FR" sz="1600" dirty="0"/>
            </a:p>
          </p:txBody>
        </p:sp>
        <p:sp>
          <p:nvSpPr>
            <p:cNvPr id="14" name="Flèche vers la droite 23"/>
            <p:cNvSpPr/>
            <p:nvPr/>
          </p:nvSpPr>
          <p:spPr>
            <a:xfrm>
              <a:off x="1425525" y="4286466"/>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15" name="ZoneTexte 24"/>
            <p:cNvSpPr txBox="1"/>
            <p:nvPr/>
          </p:nvSpPr>
          <p:spPr>
            <a:xfrm>
              <a:off x="2153082" y="3042860"/>
              <a:ext cx="5126205"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b="1" i="1" dirty="0" smtClean="0"/>
                <a:t>DÉMARCHE D’INVESTIGATION</a:t>
              </a:r>
              <a:endParaRPr lang="fr-FR" b="1" i="1" dirty="0"/>
            </a:p>
          </p:txBody>
        </p:sp>
        <p:sp>
          <p:nvSpPr>
            <p:cNvPr id="18" name="Ellipse 17"/>
            <p:cNvSpPr/>
            <p:nvPr/>
          </p:nvSpPr>
          <p:spPr>
            <a:xfrm>
              <a:off x="345589" y="5235848"/>
              <a:ext cx="11557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100" b="1" dirty="0" smtClean="0">
                  <a:solidFill>
                    <a:schemeClr val="bg1"/>
                  </a:solidFill>
                </a:rPr>
                <a:t>Situation problème</a:t>
              </a:r>
              <a:endParaRPr lang="fr-FR" sz="1100" b="1" dirty="0">
                <a:solidFill>
                  <a:schemeClr val="bg1"/>
                </a:solidFill>
              </a:endParaRPr>
            </a:p>
          </p:txBody>
        </p:sp>
        <p:sp>
          <p:nvSpPr>
            <p:cNvPr id="19" name="Flèche vers la droite 30"/>
            <p:cNvSpPr/>
            <p:nvPr/>
          </p:nvSpPr>
          <p:spPr>
            <a:xfrm rot="20325218">
              <a:off x="1576323" y="5327909"/>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0" name="Ellipse 19"/>
            <p:cNvSpPr/>
            <p:nvPr/>
          </p:nvSpPr>
          <p:spPr>
            <a:xfrm>
              <a:off x="396389" y="2809065"/>
              <a:ext cx="1016000" cy="101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smtClean="0">
                  <a:solidFill>
                    <a:schemeClr val="bg1"/>
                  </a:solidFill>
                </a:rPr>
                <a:t>Equipe d’élèves</a:t>
              </a:r>
              <a:endParaRPr lang="fr-FR" sz="1200" b="1" dirty="0">
                <a:solidFill>
                  <a:schemeClr val="bg1"/>
                </a:solidFill>
              </a:endParaRPr>
            </a:p>
          </p:txBody>
        </p:sp>
        <p:sp>
          <p:nvSpPr>
            <p:cNvPr id="21" name="Flèche vers la droite 32"/>
            <p:cNvSpPr/>
            <p:nvPr/>
          </p:nvSpPr>
          <p:spPr>
            <a:xfrm rot="452134">
              <a:off x="1551978" y="3147092"/>
              <a:ext cx="449759" cy="47627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22" name="ZoneTexte 3"/>
            <p:cNvSpPr txBox="1"/>
            <p:nvPr/>
          </p:nvSpPr>
          <p:spPr>
            <a:xfrm>
              <a:off x="2355251" y="5724424"/>
              <a:ext cx="6591300" cy="584776"/>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i="1" dirty="0" smtClean="0"/>
                <a:t>* On se limite bien, en STI2D, à des études expérimentales limitées, ayant pour objectif de vérifier rapidement une hypothèse.</a:t>
              </a:r>
              <a:endParaRPr lang="fr-FR" sz="1600" i="1" dirty="0"/>
            </a:p>
          </p:txBody>
        </p:sp>
      </p:grpSp>
      <p:pic>
        <p:nvPicPr>
          <p:cNvPr id="23" name="Image 22" descr="sti2dlogo.jpg"/>
          <p:cNvPicPr/>
          <p:nvPr/>
        </p:nvPicPr>
        <p:blipFill>
          <a:blip r:embed="rId3" cstate="print"/>
          <a:stretch>
            <a:fillRect/>
          </a:stretch>
        </p:blipFill>
        <p:spPr>
          <a:xfrm>
            <a:off x="6372200" y="5805264"/>
            <a:ext cx="2483768" cy="836712"/>
          </a:xfrm>
          <a:prstGeom prst="rect">
            <a:avLst/>
          </a:prstGeom>
        </p:spPr>
      </p:pic>
      <p:sp>
        <p:nvSpPr>
          <p:cNvPr id="36" name="Légende encadrée avec une bordure 2 35"/>
          <p:cNvSpPr/>
          <p:nvPr/>
        </p:nvSpPr>
        <p:spPr>
          <a:xfrm>
            <a:off x="3347864" y="476672"/>
            <a:ext cx="5184576" cy="1368152"/>
          </a:xfrm>
          <a:prstGeom prst="accentBorderCallout2">
            <a:avLst>
              <a:gd name="adj1" fmla="val 18750"/>
              <a:gd name="adj2" fmla="val -8333"/>
              <a:gd name="adj3" fmla="val 18750"/>
              <a:gd name="adj4" fmla="val -16667"/>
              <a:gd name="adj5" fmla="val 157109"/>
              <a:gd name="adj6" fmla="val -177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Exploitation des diagrammes de cas d’utilisation.</a:t>
            </a:r>
          </a:p>
          <a:p>
            <a:pPr algn="ctr"/>
            <a:r>
              <a:rPr lang="fr-FR" dirty="0" smtClean="0"/>
              <a:t>Etude de notice d’utilisation.</a:t>
            </a:r>
          </a:p>
          <a:p>
            <a:pPr algn="ctr"/>
            <a:r>
              <a:rPr lang="fr-FR" dirty="0" smtClean="0"/>
              <a:t>Production d’une fiche de synthèse en vue  de la restitution sur la base d’une diapositive fournie par le professeur .</a:t>
            </a:r>
            <a:endParaRPr lang="fr-FR" dirty="0"/>
          </a:p>
        </p:txBody>
      </p:sp>
      <p:sp>
        <p:nvSpPr>
          <p:cNvPr id="47" name="ZoneTexte 46"/>
          <p:cNvSpPr txBox="1"/>
          <p:nvPr/>
        </p:nvSpPr>
        <p:spPr>
          <a:xfrm>
            <a:off x="1589692" y="53730"/>
            <a:ext cx="2574807" cy="369332"/>
          </a:xfrm>
          <a:prstGeom prst="rect">
            <a:avLst/>
          </a:prstGeom>
          <a:noFill/>
        </p:spPr>
        <p:txBody>
          <a:bodyPr wrap="none" rtlCol="0">
            <a:spAutoFit/>
          </a:bodyPr>
          <a:lstStyle/>
          <a:p>
            <a:r>
              <a:rPr lang="fr-FR" dirty="0" smtClean="0"/>
              <a:t>Démarche d’investigation</a:t>
            </a:r>
            <a:endParaRPr lang="fr-FR" dirty="0"/>
          </a:p>
        </p:txBody>
      </p:sp>
      <p:grpSp>
        <p:nvGrpSpPr>
          <p:cNvPr id="48" name="Groupe 47"/>
          <p:cNvGrpSpPr/>
          <p:nvPr/>
        </p:nvGrpSpPr>
        <p:grpSpPr>
          <a:xfrm>
            <a:off x="299432" y="122796"/>
            <a:ext cx="1143000" cy="1143000"/>
            <a:chOff x="2736308" y="1341095"/>
            <a:chExt cx="1143000" cy="1143000"/>
          </a:xfrm>
          <a:scene3d>
            <a:camera prst="orthographicFront"/>
            <a:lightRig rig="threePt" dir="t">
              <a:rot lat="0" lon="0" rev="7500000"/>
            </a:lightRig>
          </a:scene3d>
        </p:grpSpPr>
        <p:sp>
          <p:nvSpPr>
            <p:cNvPr id="49" name="Ellipse 48"/>
            <p:cNvSpPr/>
            <p:nvPr/>
          </p:nvSpPr>
          <p:spPr>
            <a:xfrm>
              <a:off x="2736308" y="1341095"/>
              <a:ext cx="1143000" cy="1143000"/>
            </a:xfrm>
            <a:prstGeom prst="ellipse">
              <a:avLst/>
            </a:prstGeom>
            <a:solidFill>
              <a:schemeClr val="bg2">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50" name="Ellipse 4"/>
            <p:cNvSpPr/>
            <p:nvPr/>
          </p:nvSpPr>
          <p:spPr>
            <a:xfrm>
              <a:off x="2903697" y="1508483"/>
              <a:ext cx="808222" cy="8082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r-FR" sz="1400" kern="1200" dirty="0"/>
            </a:p>
          </p:txBody>
        </p:sp>
      </p:grpSp>
      <p:grpSp>
        <p:nvGrpSpPr>
          <p:cNvPr id="51" name="Grouper 21"/>
          <p:cNvGrpSpPr/>
          <p:nvPr/>
        </p:nvGrpSpPr>
        <p:grpSpPr>
          <a:xfrm>
            <a:off x="467544" y="260648"/>
            <a:ext cx="936104" cy="802599"/>
            <a:chOff x="457200" y="2628915"/>
            <a:chExt cx="3503309" cy="3003674"/>
          </a:xfrm>
        </p:grpSpPr>
        <p:sp>
          <p:nvSpPr>
            <p:cNvPr id="52" name="Rectangle à coins arrondis 51"/>
            <p:cNvSpPr/>
            <p:nvPr/>
          </p:nvSpPr>
          <p:spPr>
            <a:xfrm>
              <a:off x="457200" y="2628915"/>
              <a:ext cx="1216995" cy="859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53" name="Rectangle à coins arrondis 52"/>
            <p:cNvSpPr/>
            <p:nvPr/>
          </p:nvSpPr>
          <p:spPr>
            <a:xfrm>
              <a:off x="457200" y="3694168"/>
              <a:ext cx="1216995" cy="8599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solidFill>
                  <a:schemeClr val="tx1"/>
                </a:solidFill>
              </a:endParaRPr>
            </a:p>
          </p:txBody>
        </p:sp>
        <p:sp>
          <p:nvSpPr>
            <p:cNvPr id="54" name="Rectangle à coins arrondis 53"/>
            <p:cNvSpPr/>
            <p:nvPr/>
          </p:nvSpPr>
          <p:spPr>
            <a:xfrm>
              <a:off x="457200" y="4772651"/>
              <a:ext cx="1216995" cy="859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600" dirty="0"/>
            </a:p>
          </p:txBody>
        </p:sp>
        <p:sp>
          <p:nvSpPr>
            <p:cNvPr id="55" name="Ellipse 54"/>
            <p:cNvSpPr/>
            <p:nvPr/>
          </p:nvSpPr>
          <p:spPr>
            <a:xfrm>
              <a:off x="2091163" y="3363682"/>
              <a:ext cx="1869346" cy="15148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200" b="1" dirty="0">
                <a:solidFill>
                  <a:srgbClr val="000000"/>
                </a:solidFill>
              </a:endParaRPr>
            </a:p>
          </p:txBody>
        </p:sp>
        <p:cxnSp>
          <p:nvCxnSpPr>
            <p:cNvPr id="56" name="Connecteur en angle 7"/>
            <p:cNvCxnSpPr>
              <a:endCxn id="54" idx="0"/>
            </p:cNvCxnSpPr>
            <p:nvPr/>
          </p:nvCxnSpPr>
          <p:spPr>
            <a:xfrm>
              <a:off x="1674195" y="3058884"/>
              <a:ext cx="1351641" cy="304798"/>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7" name="Connecteur en angle 56"/>
            <p:cNvCxnSpPr>
              <a:endCxn id="54" idx="2"/>
            </p:cNvCxnSpPr>
            <p:nvPr/>
          </p:nvCxnSpPr>
          <p:spPr>
            <a:xfrm flipV="1">
              <a:off x="1674195" y="4121089"/>
              <a:ext cx="416968" cy="3048"/>
            </a:xfrm>
            <a:prstGeom prst="bentConnector3">
              <a:avLst>
                <a:gd name="adj1" fmla="val 50000"/>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8" name="Connecteur en angle 11"/>
            <p:cNvCxnSpPr>
              <a:stCxn id="53" idx="3"/>
              <a:endCxn id="54" idx="4"/>
            </p:cNvCxnSpPr>
            <p:nvPr/>
          </p:nvCxnSpPr>
          <p:spPr>
            <a:xfrm flipV="1">
              <a:off x="1674195" y="4878496"/>
              <a:ext cx="1351641" cy="324124"/>
            </a:xfrm>
            <a:prstGeom prst="bentConnector2">
              <a:avLst/>
            </a:prstGeom>
            <a:ln w="28575"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grpSp>
      <p:sp>
        <p:nvSpPr>
          <p:cNvPr id="59" name=" 3"/>
          <p:cNvSpPr/>
          <p:nvPr/>
        </p:nvSpPr>
        <p:spPr>
          <a:xfrm>
            <a:off x="-24464" y="14990"/>
            <a:ext cx="1800200" cy="1502716"/>
          </a:xfrm>
          <a:prstGeom prst="funnel">
            <a:avLst/>
          </a:prstGeom>
          <a:scene3d>
            <a:camera prst="orthographicFront"/>
            <a:lightRig rig="threePt" dir="t">
              <a:rot lat="0" lon="0" rev="7500000"/>
            </a:lightRig>
          </a:scene3d>
          <a:sp3d prstMaterial="plastic">
            <a:bevelT w="127000" h="35400"/>
          </a:sp3d>
        </p:spPr>
        <p:style>
          <a:lnRef idx="1">
            <a:schemeClr val="accent5">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pic>
        <p:nvPicPr>
          <p:cNvPr id="28" name="Picture 2" descr="logo-amiens_charte"/>
          <p:cNvPicPr>
            <a:picLocks noChangeAspect="1" noChangeArrowheads="1"/>
          </p:cNvPicPr>
          <p:nvPr/>
        </p:nvPicPr>
        <p:blipFill>
          <a:blip r:embed="rId4" cstate="print"/>
          <a:srcRect/>
          <a:stretch>
            <a:fillRect/>
          </a:stretch>
        </p:blipFill>
        <p:spPr bwMode="auto">
          <a:xfrm>
            <a:off x="251520" y="5661248"/>
            <a:ext cx="914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1873</Words>
  <Application>Microsoft Office PowerPoint</Application>
  <PresentationFormat>Affichage à l'écran (4:3)</PresentationFormat>
  <Paragraphs>350</Paragraphs>
  <Slides>32</Slides>
  <Notes>18</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réponses au « comment » qu’apportaient jusqu’ici les enseignements de technologie doivent être complétées aujourd’hui par des réponses au « pourquoi », associées à des démarches d’analyses multicritères et d’innovation technique.</dc:title>
  <dc:creator>David Helard</dc:creator>
  <cp:lastModifiedBy>David Helard</cp:lastModifiedBy>
  <cp:revision>182</cp:revision>
  <dcterms:created xsi:type="dcterms:W3CDTF">2011-09-14T05:06:23Z</dcterms:created>
  <dcterms:modified xsi:type="dcterms:W3CDTF">2011-11-16T19:58:29Z</dcterms:modified>
</cp:coreProperties>
</file>