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AVI" ContentType="video/avi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4" r:id="rId2"/>
  </p:sldMasterIdLst>
  <p:notesMasterIdLst>
    <p:notesMasterId r:id="rId28"/>
  </p:notesMasterIdLst>
  <p:sldIdLst>
    <p:sldId id="285" r:id="rId3"/>
    <p:sldId id="286" r:id="rId4"/>
    <p:sldId id="287" r:id="rId5"/>
    <p:sldId id="288" r:id="rId6"/>
    <p:sldId id="289" r:id="rId7"/>
    <p:sldId id="298" r:id="rId8"/>
    <p:sldId id="299" r:id="rId9"/>
    <p:sldId id="290" r:id="rId10"/>
    <p:sldId id="291" r:id="rId11"/>
    <p:sldId id="292" r:id="rId12"/>
    <p:sldId id="293" r:id="rId13"/>
    <p:sldId id="295" r:id="rId14"/>
    <p:sldId id="294" r:id="rId15"/>
    <p:sldId id="300" r:id="rId16"/>
    <p:sldId id="268" r:id="rId17"/>
    <p:sldId id="269" r:id="rId18"/>
    <p:sldId id="297" r:id="rId19"/>
    <p:sldId id="283" r:id="rId20"/>
    <p:sldId id="275" r:id="rId21"/>
    <p:sldId id="284" r:id="rId22"/>
    <p:sldId id="271" r:id="rId23"/>
    <p:sldId id="272" r:id="rId24"/>
    <p:sldId id="276" r:id="rId25"/>
    <p:sldId id="279" r:id="rId26"/>
    <p:sldId id="273" r:id="rId27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66FF66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205" autoAdjust="0"/>
    <p:restoredTop sz="94658" autoAdjust="0"/>
  </p:normalViewPr>
  <p:slideViewPr>
    <p:cSldViewPr>
      <p:cViewPr>
        <p:scale>
          <a:sx n="80" d="100"/>
          <a:sy n="80" d="100"/>
        </p:scale>
        <p:origin x="-1332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64E8922-ABB5-4E23-8DC9-9AD5D05E2254}" type="datetimeFigureOut">
              <a:rPr lang="fr-FR"/>
              <a:pPr>
                <a:defRPr/>
              </a:pPr>
              <a:t>20/11/2011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B0135AE-0FF5-42C5-9986-8A6A69B4C6A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4133912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135AE-0FF5-42C5-9986-8A6A69B4C6AF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174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60CEAD-BABC-4D7C-A7DC-0BB4B4F28535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>
                <a:latin typeface="Verdana" pitchFamily="34" charset="0"/>
                <a:cs typeface="Times New Roman" pitchFamily="18" charset="0"/>
                <a:sym typeface="Wingdings 3" pitchFamily="18" charset="2"/>
              </a:rPr>
              <a:t>Seule la face avant a fait l’objet d’une étude de design</a:t>
            </a:r>
          </a:p>
          <a:p>
            <a:pPr>
              <a:spcBef>
                <a:spcPct val="0"/>
              </a:spcBef>
            </a:pPr>
            <a:r>
              <a:rPr lang="fr-FR" smtClean="0">
                <a:latin typeface="Verdana" pitchFamily="34" charset="0"/>
                <a:cs typeface="Times New Roman" pitchFamily="18" charset="0"/>
                <a:sym typeface="Wingdings 3" pitchFamily="18" charset="2"/>
              </a:rPr>
              <a:t>La face arrière reste d’un aspect très technique, il est souhaitable de positionner l’appareil de telle manière qu’elle ne puisse être </a:t>
            </a:r>
            <a:endParaRPr lang="fr-FR" smtClean="0"/>
          </a:p>
        </p:txBody>
      </p:sp>
      <p:sp>
        <p:nvSpPr>
          <p:cNvPr id="194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2C22E3-BA21-4B3D-8069-A8D46555BE05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4EDFB-1BF2-498E-A572-FDB91B4B7C1A}" type="slidenum">
              <a:rPr lang="fr-FR" smtClean="0"/>
              <a:pPr/>
              <a:t>17</a:t>
            </a:fld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>
                <a:latin typeface="Verdana" pitchFamily="34" charset="0"/>
                <a:cs typeface="Times New Roman" pitchFamily="18" charset="0"/>
                <a:sym typeface="Wingdings 3" pitchFamily="18" charset="2"/>
              </a:rPr>
              <a:t>La gamme de recharges </a:t>
            </a:r>
            <a:r>
              <a:rPr lang="fr-FR" smtClean="0">
                <a:solidFill>
                  <a:srgbClr val="FFFF00"/>
                </a:solidFill>
                <a:latin typeface="Verdana" pitchFamily="34" charset="0"/>
                <a:cs typeface="Times New Roman" pitchFamily="18" charset="0"/>
                <a:sym typeface="Wingdings 3" pitchFamily="18" charset="2"/>
              </a:rPr>
              <a:t>Sense&amp;Spray</a:t>
            </a:r>
            <a:r>
              <a:rPr lang="fr-FR" smtClean="0">
                <a:latin typeface="Verdana" pitchFamily="34" charset="0"/>
                <a:cs typeface="Times New Roman" pitchFamily="18" charset="0"/>
                <a:sym typeface="Wingdings 3" pitchFamily="18" charset="2"/>
              </a:rPr>
              <a:t> doit fonctionner avec les deux types de boîtiers.</a:t>
            </a:r>
            <a:endParaRPr lang="fr-FR" smtClean="0"/>
          </a:p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215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070512-81AC-4913-81A7-C7CB4231230A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1A8C8-E085-41FA-B9D0-6E7E6931E2B8}" type="datetimeFigureOut">
              <a:rPr lang="fr-FR"/>
              <a:pPr>
                <a:defRPr/>
              </a:pPr>
              <a:t>20/11/2011</a:t>
            </a:fld>
            <a:endParaRPr lang="fr-FR" dirty="0"/>
          </a:p>
        </p:txBody>
      </p:sp>
      <p:sp>
        <p:nvSpPr>
          <p:cNvPr id="5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1E47A-72F0-4115-BE8E-28C65AE238B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BC1BA-AD00-4533-927F-9A46BB4A2D87}" type="datetimeFigureOut">
              <a:rPr lang="fr-FR"/>
              <a:pPr>
                <a:defRPr/>
              </a:pPr>
              <a:t>20/11/2011</a:t>
            </a:fld>
            <a:endParaRPr lang="fr-FR" dirty="0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70135-A0AF-4C68-8C2A-4C6A9EB84B3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83CFD-CFC3-4BF9-BF2C-7E57C9F9A971}" type="datetimeFigureOut">
              <a:rPr lang="fr-FR"/>
              <a:pPr>
                <a:defRPr/>
              </a:pPr>
              <a:t>20/11/2011</a:t>
            </a:fld>
            <a:endParaRPr lang="fr-FR" dirty="0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5F920-F67B-4F90-8938-8E7870D2B5A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22FB-B910-4BD9-8EC6-B5B04E0B926E}" type="datetimeFigureOut">
              <a:rPr lang="fr-FR" smtClean="0">
                <a:solidFill>
                  <a:srgbClr val="FEFAC9">
                    <a:shade val="90000"/>
                  </a:srgbClr>
                </a:solidFill>
              </a:rPr>
              <a:pPr/>
              <a:t>20/11/2011</a:t>
            </a:fld>
            <a:endParaRPr lang="fr-FR" dirty="0">
              <a:solidFill>
                <a:srgbClr val="FEFAC9">
                  <a:shade val="90000"/>
                </a:srgbClr>
              </a:solidFill>
            </a:endParaRPr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FEFAC9">
                  <a:shade val="90000"/>
                </a:srgbClr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A4C5-A2AE-46F8-A17E-CAF66560DAC1}" type="slidenum">
              <a:rPr lang="fr-FR" smtClean="0">
                <a:solidFill>
                  <a:srgbClr val="FEFAC9">
                    <a:shade val="9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FEFAC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4929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22FB-B910-4BD9-8EC6-B5B04E0B926E}" type="datetimeFigureOut">
              <a:rPr lang="fr-FR" smtClean="0">
                <a:solidFill>
                  <a:srgbClr val="444D26">
                    <a:shade val="90000"/>
                  </a:srgbClr>
                </a:solidFill>
              </a:rPr>
              <a:pPr/>
              <a:t>20/11/2011</a:t>
            </a:fld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A4C5-A2AE-46F8-A17E-CAF66560DAC1}" type="slidenum">
              <a:rPr lang="fr-FR" smtClean="0">
                <a:solidFill>
                  <a:srgbClr val="444D26">
                    <a:shade val="9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3434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22FB-B910-4BD9-8EC6-B5B04E0B926E}" type="datetimeFigureOut">
              <a:rPr lang="fr-FR" smtClean="0">
                <a:solidFill>
                  <a:srgbClr val="FEFAC9">
                    <a:shade val="90000"/>
                  </a:srgbClr>
                </a:solidFill>
              </a:rPr>
              <a:pPr/>
              <a:t>20/11/2011</a:t>
            </a:fld>
            <a:endParaRPr lang="fr-FR" dirty="0">
              <a:solidFill>
                <a:srgbClr val="FEFAC9">
                  <a:shade val="9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FEFAC9">
                  <a:shade val="9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A4C5-A2AE-46F8-A17E-CAF66560DAC1}" type="slidenum">
              <a:rPr lang="fr-FR" smtClean="0">
                <a:solidFill>
                  <a:srgbClr val="FEFAC9">
                    <a:shade val="9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FEFAC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7295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22FB-B910-4BD9-8EC6-B5B04E0B926E}" type="datetimeFigureOut">
              <a:rPr lang="fr-FR" smtClean="0">
                <a:solidFill>
                  <a:srgbClr val="444D26">
                    <a:shade val="90000"/>
                  </a:srgbClr>
                </a:solidFill>
              </a:rPr>
              <a:pPr/>
              <a:t>20/11/2011</a:t>
            </a:fld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A4C5-A2AE-46F8-A17E-CAF66560DAC1}" type="slidenum">
              <a:rPr lang="fr-FR" smtClean="0">
                <a:solidFill>
                  <a:srgbClr val="444D26">
                    <a:shade val="9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0022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22FB-B910-4BD9-8EC6-B5B04E0B926E}" type="datetimeFigureOut">
              <a:rPr lang="fr-FR" smtClean="0">
                <a:solidFill>
                  <a:srgbClr val="444D26">
                    <a:shade val="90000"/>
                  </a:srgbClr>
                </a:solidFill>
              </a:rPr>
              <a:pPr/>
              <a:t>20/11/2011</a:t>
            </a:fld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A4C5-A2AE-46F8-A17E-CAF66560DAC1}" type="slidenum">
              <a:rPr lang="fr-FR" smtClean="0">
                <a:solidFill>
                  <a:srgbClr val="444D26">
                    <a:shade val="9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055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22FB-B910-4BD9-8EC6-B5B04E0B926E}" type="datetimeFigureOut">
              <a:rPr lang="fr-FR" smtClean="0">
                <a:solidFill>
                  <a:srgbClr val="444D26">
                    <a:shade val="90000"/>
                  </a:srgbClr>
                </a:solidFill>
              </a:rPr>
              <a:pPr/>
              <a:t>20/11/2011</a:t>
            </a:fld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A4C5-A2AE-46F8-A17E-CAF66560DAC1}" type="slidenum">
              <a:rPr lang="fr-FR" smtClean="0">
                <a:solidFill>
                  <a:srgbClr val="444D26">
                    <a:shade val="9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8437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22FB-B910-4BD9-8EC6-B5B04E0B926E}" type="datetimeFigureOut">
              <a:rPr lang="fr-FR" smtClean="0">
                <a:solidFill>
                  <a:srgbClr val="444D26">
                    <a:shade val="90000"/>
                  </a:srgbClr>
                </a:solidFill>
              </a:rPr>
              <a:pPr/>
              <a:t>20/11/2011</a:t>
            </a:fld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A4C5-A2AE-46F8-A17E-CAF66560DAC1}" type="slidenum">
              <a:rPr lang="fr-FR" smtClean="0">
                <a:solidFill>
                  <a:srgbClr val="444D26">
                    <a:shade val="9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1877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22FB-B910-4BD9-8EC6-B5B04E0B926E}" type="datetimeFigureOut">
              <a:rPr lang="fr-FR" smtClean="0">
                <a:solidFill>
                  <a:srgbClr val="444D26">
                    <a:shade val="90000"/>
                  </a:srgbClr>
                </a:solidFill>
              </a:rPr>
              <a:pPr/>
              <a:t>20/11/2011</a:t>
            </a:fld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A4C5-A2AE-46F8-A17E-CAF66560DAC1}" type="slidenum">
              <a:rPr lang="fr-FR" smtClean="0">
                <a:solidFill>
                  <a:srgbClr val="444D26">
                    <a:shade val="9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957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85B1D-9282-4D9A-909E-FFD40F700FF3}" type="datetimeFigureOut">
              <a:rPr lang="fr-FR"/>
              <a:pPr>
                <a:defRPr/>
              </a:pPr>
              <a:t>20/11/2011</a:t>
            </a:fld>
            <a:endParaRPr lang="fr-FR" dirty="0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08B9C-BC7C-42E8-B73A-E24E5016E69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22FB-B910-4BD9-8EC6-B5B04E0B926E}" type="datetimeFigureOut">
              <a:rPr lang="fr-FR" smtClean="0">
                <a:solidFill>
                  <a:srgbClr val="444D26">
                    <a:shade val="90000"/>
                  </a:srgbClr>
                </a:solidFill>
              </a:rPr>
              <a:pPr/>
              <a:t>20/11/2011</a:t>
            </a:fld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ACFA4C5-A2AE-46F8-A17E-CAF66560DAC1}" type="slidenum">
              <a:rPr lang="fr-FR" smtClean="0">
                <a:solidFill>
                  <a:srgbClr val="444D26">
                    <a:shade val="9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dirty="0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4487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22FB-B910-4BD9-8EC6-B5B04E0B926E}" type="datetimeFigureOut">
              <a:rPr lang="fr-FR" smtClean="0">
                <a:solidFill>
                  <a:srgbClr val="444D26">
                    <a:shade val="90000"/>
                  </a:srgbClr>
                </a:solidFill>
              </a:rPr>
              <a:pPr/>
              <a:t>20/11/2011</a:t>
            </a:fld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A4C5-A2AE-46F8-A17E-CAF66560DAC1}" type="slidenum">
              <a:rPr lang="fr-FR" smtClean="0">
                <a:solidFill>
                  <a:srgbClr val="444D26">
                    <a:shade val="9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1651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22FB-B910-4BD9-8EC6-B5B04E0B926E}" type="datetimeFigureOut">
              <a:rPr lang="fr-FR" smtClean="0">
                <a:solidFill>
                  <a:srgbClr val="444D26">
                    <a:shade val="90000"/>
                  </a:srgbClr>
                </a:solidFill>
              </a:rPr>
              <a:pPr/>
              <a:t>20/11/2011</a:t>
            </a:fld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A4C5-A2AE-46F8-A17E-CAF66560DAC1}" type="slidenum">
              <a:rPr lang="fr-FR" smtClean="0">
                <a:solidFill>
                  <a:srgbClr val="444D26">
                    <a:shade val="9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444D2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7867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7102C-E068-44A4-847E-97B765CD43A7}" type="datetimeFigureOut">
              <a:rPr lang="fr-FR"/>
              <a:pPr>
                <a:defRPr/>
              </a:pPr>
              <a:t>20/11/2011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5EDBA-37AB-416B-97C2-BDB558B1326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F8CBE-4FE0-4D9D-9712-84674FD63A0A}" type="datetimeFigureOut">
              <a:rPr lang="fr-FR"/>
              <a:pPr>
                <a:defRPr/>
              </a:pPr>
              <a:t>20/11/2011</a:t>
            </a:fld>
            <a:endParaRPr lang="fr-FR" dirty="0"/>
          </a:p>
        </p:txBody>
      </p:sp>
      <p:sp>
        <p:nvSpPr>
          <p:cNvPr id="6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8E275-500E-4FB1-BE7E-48A125CEC3D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A20D6-B992-42FE-A5A6-8243FFE8B93E}" type="datetimeFigureOut">
              <a:rPr lang="fr-FR"/>
              <a:pPr>
                <a:defRPr/>
              </a:pPr>
              <a:t>20/11/2011</a:t>
            </a:fld>
            <a:endParaRPr lang="fr-FR" dirty="0"/>
          </a:p>
        </p:txBody>
      </p:sp>
      <p:sp>
        <p:nvSpPr>
          <p:cNvPr id="8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34CF3-1DC2-4278-9E0F-CC2B5D9C89C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2F2BA-F920-4442-8884-6A0B4C2A278B}" type="datetimeFigureOut">
              <a:rPr lang="fr-FR"/>
              <a:pPr>
                <a:defRPr/>
              </a:pPr>
              <a:t>20/11/2011</a:t>
            </a:fld>
            <a:endParaRPr lang="fr-FR" dirty="0"/>
          </a:p>
        </p:txBody>
      </p:sp>
      <p:sp>
        <p:nvSpPr>
          <p:cNvPr id="4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7071E-ADE1-4991-AEFA-000C503794D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5B65F-432B-44BB-8765-B93147974F2B}" type="datetimeFigureOut">
              <a:rPr lang="fr-FR"/>
              <a:pPr>
                <a:defRPr/>
              </a:pPr>
              <a:t>20/11/2011</a:t>
            </a:fld>
            <a:endParaRPr lang="fr-FR" dirty="0"/>
          </a:p>
        </p:txBody>
      </p:sp>
      <p:sp>
        <p:nvSpPr>
          <p:cNvPr id="3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710C6-57B7-4FC3-9612-D381B0059DD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54E0F-3560-4DF5-B189-715C72CC9EEF}" type="datetimeFigureOut">
              <a:rPr lang="fr-FR"/>
              <a:pPr>
                <a:defRPr/>
              </a:pPr>
              <a:t>20/11/2011</a:t>
            </a:fld>
            <a:endParaRPr lang="fr-FR" dirty="0"/>
          </a:p>
        </p:txBody>
      </p:sp>
      <p:sp>
        <p:nvSpPr>
          <p:cNvPr id="6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5E5FB-41E8-45B6-999E-B5414BF60F9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gner et arrondir un rectangle à un seul coin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riangle rect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Forme libre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dirty="0" smtClean="0"/>
              <a:t>Cliquez sur l'icône pour ajouter une image</a:t>
            </a:r>
            <a:endParaRPr lang="en-US" noProof="0" dirty="0"/>
          </a:p>
        </p:txBody>
      </p:sp>
      <p:sp>
        <p:nvSpPr>
          <p:cNvPr id="9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DE373-E78C-40F6-B232-13DF0E852BE9}" type="datetimeFigureOut">
              <a:rPr lang="fr-FR"/>
              <a:pPr>
                <a:defRPr/>
              </a:pPr>
              <a:t>20/11/2011</a:t>
            </a:fld>
            <a:endParaRPr lang="fr-FR" dirty="0"/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DE29A-A1FC-4999-9052-3CF9E9A1D30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28" name="Espace réservé du titre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1029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EAF9B3-33E5-44D6-9895-D72B40FE55F6}" type="datetimeFigureOut">
              <a:rPr lang="fr-FR"/>
              <a:pPr>
                <a:defRPr/>
              </a:pPr>
              <a:t>20/11/2011</a:t>
            </a:fld>
            <a:endParaRPr lang="fr-FR" dirty="0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1E6B07-C8A2-4103-B580-E9A8AC48543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1033" name="Groupe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3" r:id="rId2"/>
    <p:sldLayoutId id="2147483732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33" r:id="rId9"/>
    <p:sldLayoutId id="2147483729" r:id="rId10"/>
    <p:sldLayoutId id="214748373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E7BC2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E7BC2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D092A7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1222FB-B910-4BD9-8EC6-B5B04E0B926E}" type="datetimeFigureOut">
              <a:rPr lang="fr-FR" smtClean="0">
                <a:solidFill>
                  <a:srgbClr val="444D26">
                    <a:shade val="90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20/11/2011</a:t>
            </a:fld>
            <a:endParaRPr lang="fr-FR" dirty="0">
              <a:solidFill>
                <a:srgbClr val="444D26">
                  <a:shade val="90000"/>
                </a:srgbClr>
              </a:solidFill>
              <a:latin typeface="Calibri"/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srgbClr val="444D26">
                  <a:shade val="90000"/>
                </a:srgbClr>
              </a:solidFill>
              <a:latin typeface="Calibri"/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ACFA4C5-A2AE-46F8-A17E-CAF66560DAC1}" type="slidenum">
              <a:rPr lang="fr-FR" smtClean="0">
                <a:solidFill>
                  <a:srgbClr val="444D26">
                    <a:shade val="90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dirty="0">
              <a:solidFill>
                <a:srgbClr val="444D26">
                  <a:shade val="90000"/>
                </a:srgbClr>
              </a:solidFill>
              <a:latin typeface="Calibri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22207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gif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2.AVI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hyperlink" Target="file:///D:\Premi&#232;re%20STi2D\3%20-%20Diffuseur%20Parfum%20-%20Educatec\Films\HORIZONTNET%20%20Brise%20sense%20%20%20spray.wma.flv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31.png"/><Relationship Id="rId9" Type="http://schemas.openxmlformats.org/officeDocument/2006/relationships/hyperlink" Target="file:///D:\Premi&#232;re%20STi2D\3%20-%20Diffuseur%20Parfum%20-%20Educatec\Films\HORIZONTNET%20%20Brise%20sense%20%20%20spray.wma.fl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fr/imgres?imgurl=http://www2.ac-lyon.fr/enseigne/documentation/images/logoacalyon.jpg&amp;imgrefurl=http://www2.ac-lyon.fr/enseigne/documentation/&amp;usg=__MwVu2SNW6EpqagplVcuxY7LXYGI=&amp;h=145&amp;w=190&amp;sz=561&amp;hl=fr&amp;start=3&amp;zoom=1&amp;tbnid=VU9bS4t901pXIM:&amp;tbnh=79&amp;tbnw=103&amp;ei=5T7BTqeoEs_HsgaJwYnOAw&amp;prev=/search?q=academie+de+lyon&amp;hl=fr&amp;safe=vss&amp;gbv=2&amp;tbm=isch&amp;itbs=1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hyperlink" Target="http://www.google.fr/imgres?imgurl=http://www.minatec.com/sites/default/files/tv/logo/region-rhone-alpes-grand.jpg?1301320899&amp;imgrefurl=http://www.minatec.com/rhone-alpes-region-dynamique-attractive-il-fait-bon-vivre&amp;usg=__xzKra6g5iw8OlotOKiLhHa2WZKY=&amp;h=284&amp;w=340&amp;sz=13&amp;hl=fr&amp;start=37&amp;zoom=1&amp;tbnid=eTGhvwV5wYcdcM:&amp;tbnh=99&amp;tbnw=119&amp;ei=TSPBTr33CJDEswbCjunAAw&amp;prev=/search?q=region+rhone+alpes&amp;start=20&amp;hl=fr&amp;safe=vss&amp;sa=N&amp;gbv=2&amp;tbm=isch&amp;itbs=1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0034" y="1142984"/>
            <a:ext cx="6208574" cy="857256"/>
          </a:xfrm>
        </p:spPr>
        <p:txBody>
          <a:bodyPr/>
          <a:lstStyle/>
          <a:p>
            <a:r>
              <a:rPr lang="fr-FR" dirty="0" smtClean="0"/>
              <a:t>Lycée </a:t>
            </a:r>
            <a:r>
              <a:rPr lang="fr-FR" dirty="0" err="1" smtClean="0"/>
              <a:t>Arbez</a:t>
            </a:r>
            <a:r>
              <a:rPr lang="fr-FR" dirty="0" smtClean="0"/>
              <a:t> CARME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714380" cy="62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7" descr="Entrée lycé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330951"/>
            <a:ext cx="5286380" cy="3527049"/>
          </a:xfrm>
          <a:prstGeom prst="rect">
            <a:avLst/>
          </a:prstGeom>
          <a:noFill/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285720" y="3143248"/>
            <a:ext cx="3571900" cy="85725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BELLIGNAT</a:t>
            </a:r>
            <a:endParaRPr kumimoji="0" lang="fr-FR" sz="5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7158" y="5568751"/>
            <a:ext cx="3000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1rue Pierre et Marie CURIE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01100 BELLIGNAT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Tél. 04 74 81 97 </a:t>
            </a:r>
            <a:r>
              <a:rPr lang="fr-FR" dirty="0" err="1" smtClean="0">
                <a:solidFill>
                  <a:schemeClr val="bg1"/>
                </a:solidFill>
              </a:rPr>
              <a:t>97</a:t>
            </a:r>
            <a:endParaRPr lang="fr-FR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556792"/>
            <a:ext cx="8215370" cy="5086918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611560" y="476672"/>
            <a:ext cx="7033150" cy="85725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600" i="0" u="none" strike="noStrike" kern="1200" normalizeH="0" baseline="0" noProof="0" dirty="0" smtClean="0">
                <a:ln/>
                <a:solidFill>
                  <a:schemeClr val="accent3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Préparation mouture</a:t>
            </a:r>
            <a:endParaRPr kumimoji="0" lang="fr-FR" sz="5600" i="0" u="none" strike="noStrike" kern="120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3428992" y="4857760"/>
            <a:ext cx="1785950" cy="1357322"/>
          </a:xfrm>
          <a:prstGeom prst="ellipse">
            <a:avLst/>
          </a:prstGeom>
          <a:noFill/>
          <a:ln w="57150"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33246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714380" cy="62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à coins arrondis 2"/>
          <p:cNvSpPr/>
          <p:nvPr/>
        </p:nvSpPr>
        <p:spPr>
          <a:xfrm>
            <a:off x="1285852" y="857232"/>
            <a:ext cx="2067712" cy="1214446"/>
          </a:xfrm>
          <a:prstGeom prst="roundRect">
            <a:avLst/>
          </a:prstGeom>
          <a:solidFill>
            <a:srgbClr val="CC66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Préparer la mouture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643182"/>
            <a:ext cx="1995482" cy="2415763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5" name="Flèche droite 14"/>
          <p:cNvSpPr/>
          <p:nvPr/>
        </p:nvSpPr>
        <p:spPr>
          <a:xfrm rot="17700097" flipV="1">
            <a:off x="1679783" y="2388010"/>
            <a:ext cx="880219" cy="326528"/>
          </a:xfrm>
          <a:prstGeom prst="rightArrow">
            <a:avLst>
              <a:gd name="adj1" fmla="val 50000"/>
              <a:gd name="adj2" fmla="val 85505"/>
            </a:avLst>
          </a:prstGeom>
          <a:solidFill>
            <a:srgbClr val="CC66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848734"/>
            <a:ext cx="2209800" cy="1600200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892502"/>
            <a:ext cx="1460680" cy="1143906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Flèche droite 22"/>
          <p:cNvSpPr/>
          <p:nvPr/>
        </p:nvSpPr>
        <p:spPr>
          <a:xfrm>
            <a:off x="3428992" y="1285860"/>
            <a:ext cx="714380" cy="357190"/>
          </a:xfrm>
          <a:prstGeom prst="rightArrow">
            <a:avLst>
              <a:gd name="adj1" fmla="val 50000"/>
              <a:gd name="adj2" fmla="val 80627"/>
            </a:avLst>
          </a:prstGeom>
          <a:solidFill>
            <a:srgbClr val="CC66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droite 24"/>
          <p:cNvSpPr/>
          <p:nvPr/>
        </p:nvSpPr>
        <p:spPr>
          <a:xfrm>
            <a:off x="6500826" y="1357298"/>
            <a:ext cx="690400" cy="323209"/>
          </a:xfrm>
          <a:prstGeom prst="rightArrow">
            <a:avLst>
              <a:gd name="adj1" fmla="val 50000"/>
              <a:gd name="adj2" fmla="val 89847"/>
            </a:avLst>
          </a:prstGeom>
          <a:solidFill>
            <a:srgbClr val="CC66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droite 25"/>
          <p:cNvSpPr/>
          <p:nvPr/>
        </p:nvSpPr>
        <p:spPr>
          <a:xfrm rot="7404255">
            <a:off x="7098174" y="2334435"/>
            <a:ext cx="890698" cy="337513"/>
          </a:xfrm>
          <a:prstGeom prst="rightArrow">
            <a:avLst>
              <a:gd name="adj1" fmla="val 50000"/>
              <a:gd name="adj2" fmla="val 108286"/>
            </a:avLst>
          </a:prstGeom>
          <a:solidFill>
            <a:srgbClr val="CC66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2519512" y="2924944"/>
            <a:ext cx="5713580" cy="3476292"/>
            <a:chOff x="2519512" y="2924944"/>
            <a:chExt cx="5713580" cy="3476292"/>
          </a:xfrm>
        </p:grpSpPr>
        <p:sp>
          <p:nvSpPr>
            <p:cNvPr id="4" name="Rectangle 3"/>
            <p:cNvSpPr/>
            <p:nvPr/>
          </p:nvSpPr>
          <p:spPr>
            <a:xfrm>
              <a:off x="2538432" y="2924944"/>
              <a:ext cx="5694660" cy="3476292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512" y="2924944"/>
              <a:ext cx="5694660" cy="3476292"/>
            </a:xfrm>
            <a:prstGeom prst="rect">
              <a:avLst/>
            </a:prstGeom>
            <a:noFill/>
            <a:ln w="28575">
              <a:solidFill>
                <a:schemeClr val="accent4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Ellipse 4"/>
          <p:cNvSpPr/>
          <p:nvPr/>
        </p:nvSpPr>
        <p:spPr>
          <a:xfrm rot="1933640">
            <a:off x="4790984" y="3446964"/>
            <a:ext cx="2175601" cy="3324638"/>
          </a:xfrm>
          <a:custGeom>
            <a:avLst/>
            <a:gdLst>
              <a:gd name="connsiteX0" fmla="*/ 0 w 2370857"/>
              <a:gd name="connsiteY0" fmla="*/ 1761000 h 3521999"/>
              <a:gd name="connsiteX1" fmla="*/ 1185429 w 2370857"/>
              <a:gd name="connsiteY1" fmla="*/ 0 h 3521999"/>
              <a:gd name="connsiteX2" fmla="*/ 2370858 w 2370857"/>
              <a:gd name="connsiteY2" fmla="*/ 1761000 h 3521999"/>
              <a:gd name="connsiteX3" fmla="*/ 1185429 w 2370857"/>
              <a:gd name="connsiteY3" fmla="*/ 3522000 h 3521999"/>
              <a:gd name="connsiteX4" fmla="*/ 0 w 2370857"/>
              <a:gd name="connsiteY4" fmla="*/ 1761000 h 3521999"/>
              <a:gd name="connsiteX0" fmla="*/ 0 w 2039630"/>
              <a:gd name="connsiteY0" fmla="*/ 1728189 h 3522057"/>
              <a:gd name="connsiteX1" fmla="*/ 854201 w 2039630"/>
              <a:gd name="connsiteY1" fmla="*/ 29 h 3522057"/>
              <a:gd name="connsiteX2" fmla="*/ 2039630 w 2039630"/>
              <a:gd name="connsiteY2" fmla="*/ 1761029 h 3522057"/>
              <a:gd name="connsiteX3" fmla="*/ 854201 w 2039630"/>
              <a:gd name="connsiteY3" fmla="*/ 3522029 h 3522057"/>
              <a:gd name="connsiteX4" fmla="*/ 0 w 2039630"/>
              <a:gd name="connsiteY4" fmla="*/ 1728189 h 3522057"/>
              <a:gd name="connsiteX0" fmla="*/ 134340 w 2173970"/>
              <a:gd name="connsiteY0" fmla="*/ 1728179 h 3593029"/>
              <a:gd name="connsiteX1" fmla="*/ 988541 w 2173970"/>
              <a:gd name="connsiteY1" fmla="*/ 19 h 3593029"/>
              <a:gd name="connsiteX2" fmla="*/ 2173970 w 2173970"/>
              <a:gd name="connsiteY2" fmla="*/ 1761019 h 3593029"/>
              <a:gd name="connsiteX3" fmla="*/ 988541 w 2173970"/>
              <a:gd name="connsiteY3" fmla="*/ 3522019 h 3593029"/>
              <a:gd name="connsiteX4" fmla="*/ 89199 w 2173970"/>
              <a:gd name="connsiteY4" fmla="*/ 3099068 h 3593029"/>
              <a:gd name="connsiteX5" fmla="*/ 134340 w 2173970"/>
              <a:gd name="connsiteY5" fmla="*/ 1728179 h 3593029"/>
              <a:gd name="connsiteX0" fmla="*/ 134340 w 2173970"/>
              <a:gd name="connsiteY0" fmla="*/ 1728179 h 3393269"/>
              <a:gd name="connsiteX1" fmla="*/ 988541 w 2173970"/>
              <a:gd name="connsiteY1" fmla="*/ 19 h 3393269"/>
              <a:gd name="connsiteX2" fmla="*/ 2173970 w 2173970"/>
              <a:gd name="connsiteY2" fmla="*/ 1761019 h 3393269"/>
              <a:gd name="connsiteX3" fmla="*/ 968408 w 2173970"/>
              <a:gd name="connsiteY3" fmla="*/ 3270762 h 3393269"/>
              <a:gd name="connsiteX4" fmla="*/ 89199 w 2173970"/>
              <a:gd name="connsiteY4" fmla="*/ 3099068 h 3393269"/>
              <a:gd name="connsiteX5" fmla="*/ 134340 w 2173970"/>
              <a:gd name="connsiteY5" fmla="*/ 1728179 h 3393269"/>
              <a:gd name="connsiteX0" fmla="*/ 135971 w 2175601"/>
              <a:gd name="connsiteY0" fmla="*/ 1659548 h 3324638"/>
              <a:gd name="connsiteX1" fmla="*/ 1020868 w 2175601"/>
              <a:gd name="connsiteY1" fmla="*/ 20 h 3324638"/>
              <a:gd name="connsiteX2" fmla="*/ 2175601 w 2175601"/>
              <a:gd name="connsiteY2" fmla="*/ 1692388 h 3324638"/>
              <a:gd name="connsiteX3" fmla="*/ 970039 w 2175601"/>
              <a:gd name="connsiteY3" fmla="*/ 3202131 h 3324638"/>
              <a:gd name="connsiteX4" fmla="*/ 90830 w 2175601"/>
              <a:gd name="connsiteY4" fmla="*/ 3030437 h 3324638"/>
              <a:gd name="connsiteX5" fmla="*/ 135971 w 2175601"/>
              <a:gd name="connsiteY5" fmla="*/ 1659548 h 332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5601" h="3324638">
                <a:moveTo>
                  <a:pt x="135971" y="1659548"/>
                </a:moveTo>
                <a:cubicBezTo>
                  <a:pt x="290977" y="1154479"/>
                  <a:pt x="680930" y="-5453"/>
                  <a:pt x="1020868" y="20"/>
                </a:cubicBezTo>
                <a:cubicBezTo>
                  <a:pt x="1360806" y="5493"/>
                  <a:pt x="2175601" y="719815"/>
                  <a:pt x="2175601" y="1692388"/>
                </a:cubicBezTo>
                <a:cubicBezTo>
                  <a:pt x="2175601" y="2664961"/>
                  <a:pt x="1317501" y="2979123"/>
                  <a:pt x="970039" y="3202131"/>
                </a:cubicBezTo>
                <a:cubicBezTo>
                  <a:pt x="622577" y="3425139"/>
                  <a:pt x="233197" y="3329410"/>
                  <a:pt x="90830" y="3030437"/>
                </a:cubicBezTo>
                <a:cubicBezTo>
                  <a:pt x="-51537" y="2731464"/>
                  <a:pt x="-19035" y="2164618"/>
                  <a:pt x="135971" y="1659548"/>
                </a:cubicBezTo>
                <a:close/>
              </a:path>
            </a:pathLst>
          </a:custGeom>
          <a:noFill/>
          <a:ln w="28575"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6151235" y="0"/>
            <a:ext cx="2992765" cy="85725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600" i="0" u="none" strike="noStrike" kern="1200" normalizeH="0" baseline="0" noProof="0" dirty="0" smtClean="0">
                <a:ln/>
                <a:solidFill>
                  <a:schemeClr val="accent3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La meule</a:t>
            </a:r>
            <a:endParaRPr kumimoji="0" lang="fr-FR" sz="5600" i="0" u="none" strike="noStrike" kern="120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6715140" y="5143512"/>
            <a:ext cx="2235128" cy="771568"/>
          </a:xfrm>
          <a:prstGeom prst="roundRect">
            <a:avLst/>
          </a:prstGeom>
          <a:solidFill>
            <a:srgbClr val="CC66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Les exigences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23" grpId="0" animBg="1"/>
      <p:bldP spid="25" grpId="0" animBg="1"/>
      <p:bldP spid="26" grpId="0" animBg="1"/>
      <p:bldP spid="5" grpId="0" animBg="1"/>
      <p:bldP spid="19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20" y="0"/>
            <a:ext cx="1460680" cy="1143906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714380" cy="62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http://www.systemes-didactiques.fr/wp300/WP30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642918"/>
            <a:ext cx="2857500" cy="3886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wear-management.ch/img/metallurgy/hardness1fr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71" r="38258"/>
          <a:stretch/>
        </p:blipFill>
        <p:spPr bwMode="auto">
          <a:xfrm>
            <a:off x="1353524" y="4314841"/>
            <a:ext cx="1146774" cy="1400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170" y="3000372"/>
            <a:ext cx="5869110" cy="35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2143108" y="857232"/>
            <a:ext cx="5112568" cy="85725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solidFill>
                  <a:srgbClr val="E7BC29">
                    <a:tint val="90000"/>
                    <a:satMod val="120000"/>
                  </a:srgbClr>
                </a:solidFill>
              </a:rPr>
              <a:t>Les matériaux</a:t>
            </a:r>
            <a:endParaRPr lang="fr-FR" dirty="0">
              <a:solidFill>
                <a:srgbClr val="E7BC29">
                  <a:tint val="90000"/>
                  <a:satMod val="120000"/>
                </a:srgbClr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293" t="18476" r="2809" b="51677"/>
          <a:stretch/>
        </p:blipFill>
        <p:spPr bwMode="auto">
          <a:xfrm>
            <a:off x="7358082" y="3643314"/>
            <a:ext cx="1357323" cy="117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328" t="25294" r="28280" b="17941"/>
          <a:stretch/>
        </p:blipFill>
        <p:spPr bwMode="auto">
          <a:xfrm rot="16200000">
            <a:off x="7156468" y="1344598"/>
            <a:ext cx="1482725" cy="1508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3" name="Flèche en arc 12"/>
          <p:cNvSpPr/>
          <p:nvPr/>
        </p:nvSpPr>
        <p:spPr>
          <a:xfrm rot="2400953" flipH="1">
            <a:off x="2379540" y="1912815"/>
            <a:ext cx="1019883" cy="110676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7041"/>
            </a:avLst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Flèche en arc 14"/>
          <p:cNvSpPr/>
          <p:nvPr/>
        </p:nvSpPr>
        <p:spPr>
          <a:xfrm rot="12613981" flipH="1">
            <a:off x="1995197" y="5784074"/>
            <a:ext cx="1019883" cy="110676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7041"/>
            </a:avLst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363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714380" cy="62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8568813"/>
              </p:ext>
            </p:extLst>
          </p:nvPr>
        </p:nvGraphicFramePr>
        <p:xfrm>
          <a:off x="323529" y="1668106"/>
          <a:ext cx="8352926" cy="1760894"/>
        </p:xfrm>
        <a:graphic>
          <a:graphicData uri="http://schemas.openxmlformats.org/drawingml/2006/table">
            <a:tbl>
              <a:tblPr/>
              <a:tblGrid>
                <a:gridCol w="288031"/>
                <a:gridCol w="216024"/>
                <a:gridCol w="249307"/>
                <a:gridCol w="254749"/>
                <a:gridCol w="216024"/>
                <a:gridCol w="2623370"/>
                <a:gridCol w="2251952"/>
                <a:gridCol w="2253469"/>
              </a:tblGrid>
              <a:tr h="16197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MISE EN CONCORDANCE DES PROGRAMMES D'ETC et de SPECIALITES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1D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89514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Horaires 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conseillés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165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Horaire 1ère</a:t>
                      </a:r>
                      <a:endParaRPr lang="fr-FR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F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B6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1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ITEC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6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Horaire Terminale ETC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E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0910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EFE7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ctr" fontAlgn="ctr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ctr" fontAlgn="ctr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ctr" fontAlgn="ctr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ctr" fontAlgn="ctr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ctr" fontAlgn="ctr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ctr" fontAlgn="ctr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F0F4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ctr" fontAlgn="ctr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ctr" fontAlgn="ctr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ctr" fontAlgn="ctr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ctr" fontAlgn="ctr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ctr" fontAlgn="ctr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ctr" fontAlgn="ctr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1F4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l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l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l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l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l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l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4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AC1D71"/>
                          </a:solidFill>
                          <a:effectLst/>
                          <a:latin typeface="Arial"/>
                        </a:rPr>
                        <a:t>2.3 Approche comportementale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fr-FR" sz="800" b="1" i="0" u="none" strike="noStrike" dirty="0" smtClean="0">
                          <a:solidFill>
                            <a:srgbClr val="AC1D71"/>
                          </a:solidFill>
                          <a:effectLst/>
                          <a:latin typeface="Arial"/>
                        </a:rPr>
                        <a:t>2.4 </a:t>
                      </a:r>
                      <a:r>
                        <a:rPr lang="fr-FR" sz="800" b="1" i="0" u="none" strike="noStrike" dirty="0">
                          <a:solidFill>
                            <a:srgbClr val="AC1D71"/>
                          </a:solidFill>
                          <a:effectLst/>
                          <a:latin typeface="Arial"/>
                        </a:rPr>
                        <a:t>Approche comportementale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fr-FR" sz="800" b="1" i="0" u="none" strike="noStrike" dirty="0" smtClean="0">
                          <a:solidFill>
                            <a:srgbClr val="AC1D7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3.2 </a:t>
                      </a:r>
                      <a:r>
                        <a:rPr lang="fr-FR" sz="800" b="1" i="0" u="none" strike="noStrike" dirty="0">
                          <a:solidFill>
                            <a:srgbClr val="AC1D7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Essais, mesures et validation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95482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F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fr-FR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1D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fr-FR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1F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4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2.3.2 Comportement des matériaux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AC1D7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AC1D7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52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fr-FR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1F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4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Matériaux composites, nano matériaux. Classification et typologie des matériaux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Comportement temporel des constituants d’une chaîne d’énergie, représentation Caractéristiques et comportements thermique et acoustique des matériaux et parois d’un bâtiment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Essais mécaniques sur les matériaux (traction, compression, flexion simple, dureté)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958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fr-FR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1F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4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Comportements caractéristiques des matériaux selon les points de vue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852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fr-FR" sz="5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1F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4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Mécaniques (efforts, frottements, élasticité, dureté, ductilité)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0912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fr-FR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1F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4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Thermiques (échauffement par conduction, convection et rayonnement, fusion, écoulement)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8951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fr-FR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1F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4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Électrique (résistivité, perméabilité, permittivité)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04126517"/>
              </p:ext>
            </p:extLst>
          </p:nvPr>
        </p:nvGraphicFramePr>
        <p:xfrm>
          <a:off x="6809736" y="3310912"/>
          <a:ext cx="2191420" cy="3261360"/>
        </p:xfrm>
        <a:graphic>
          <a:graphicData uri="http://schemas.openxmlformats.org/drawingml/2006/table">
            <a:tbl>
              <a:tblPr/>
              <a:tblGrid>
                <a:gridCol w="2191420"/>
              </a:tblGrid>
              <a:tr h="20691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3.1 Procédés de transformation de la matière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1D71"/>
                    </a:solidFill>
                  </a:tcPr>
                </a:tc>
              </a:tr>
              <a:tr h="98824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Principes de transformation de la matière (ajout, enlèvement, transformation et déformation de la matière)</a:t>
                      </a:r>
                      <a:b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Paramètres liés aux procédés Limitations, contraintes liées :</a:t>
                      </a:r>
                      <a:b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aux matériaux</a:t>
                      </a:r>
                      <a:b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aux possibilités des procédés</a:t>
                      </a:r>
                      <a:b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aux coûts</a:t>
                      </a:r>
                      <a:b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à l’environnement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625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Expérimentation de procédés, protocole de mise en œuvre, réalisation de pièces prototypes.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059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Prototypage rapide : simulation et préparation des fichiers, post-traitement de la pièce pour une exploitation en impression 3D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319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Coulage de pièces prototypées en résine et/ou en alliage métallique (coulée sous vide)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0" name="Titre 1"/>
          <p:cNvSpPr txBox="1">
            <a:spLocks/>
          </p:cNvSpPr>
          <p:nvPr/>
        </p:nvSpPr>
        <p:spPr>
          <a:xfrm>
            <a:off x="428596" y="571480"/>
            <a:ext cx="8286776" cy="85725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i="0" u="none" strike="noStrike" kern="1200" normalizeH="0" baseline="0" noProof="0" dirty="0" smtClean="0">
                <a:ln/>
                <a:solidFill>
                  <a:schemeClr val="accent3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Vers les procédés de réalisation</a:t>
            </a:r>
            <a:endParaRPr kumimoji="0" lang="fr-FR" sz="4800" i="0" u="none" strike="noStrike" kern="120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Picture 2" descr="F:\press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09" t="9227" r="3094" b="16104"/>
          <a:stretch/>
        </p:blipFill>
        <p:spPr bwMode="auto">
          <a:xfrm>
            <a:off x="285720" y="4202676"/>
            <a:ext cx="3635896" cy="20016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4357694"/>
            <a:ext cx="1557916" cy="201129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42976" y="4416990"/>
            <a:ext cx="1285884" cy="369332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L’injection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8596" y="6345816"/>
            <a:ext cx="2000264" cy="369332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La compression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00034" y="3690468"/>
            <a:ext cx="1285884" cy="369332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L’usinage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Flèche droite 11"/>
          <p:cNvSpPr/>
          <p:nvPr/>
        </p:nvSpPr>
        <p:spPr>
          <a:xfrm>
            <a:off x="4071934" y="5000636"/>
            <a:ext cx="714380" cy="357189"/>
          </a:xfrm>
          <a:prstGeom prst="rightArrow">
            <a:avLst>
              <a:gd name="adj1" fmla="val 50000"/>
              <a:gd name="adj2" fmla="val 125718"/>
            </a:avLst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072066" y="5857892"/>
            <a:ext cx="1428760" cy="369332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Le frittage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928926" y="4214818"/>
            <a:ext cx="928694" cy="857256"/>
          </a:xfrm>
          <a:prstGeom prst="ellipse">
            <a:avLst/>
          </a:prstGeom>
          <a:solidFill>
            <a:srgbClr val="CC66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TP</a:t>
            </a:r>
            <a:endParaRPr lang="fr-F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5143504" y="4000504"/>
            <a:ext cx="1285884" cy="857256"/>
          </a:xfrm>
          <a:prstGeom prst="ellipse">
            <a:avLst/>
          </a:prstGeom>
          <a:solidFill>
            <a:srgbClr val="CC66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Visite</a:t>
            </a:r>
            <a:endParaRPr lang="fr-F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6" name="Picture 2" descr="http://www.systemes-didactiques.fr/wp300/WP30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4572008"/>
            <a:ext cx="1418254" cy="19288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0" y="2786058"/>
            <a:ext cx="9144000" cy="135732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i="0" u="none" strike="noStrike" kern="1200" normalizeH="0" baseline="0" noProof="0" dirty="0" smtClean="0">
                <a:ln/>
                <a:solidFill>
                  <a:schemeClr val="accent3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Initiation au projet</a:t>
            </a:r>
            <a:endParaRPr kumimoji="0" lang="fr-FR" sz="7200" i="0" u="none" strike="noStrike" kern="120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246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142875"/>
            <a:ext cx="7143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000364" y="785794"/>
            <a:ext cx="6143636" cy="33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fr-FR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Times New Roman" pitchFamily="18" charset="0"/>
              </a:rPr>
              <a:t>Brise® Sense&amp;Spray™</a:t>
            </a:r>
            <a:r>
              <a:rPr lang="fr-FR" sz="28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Times New Roman" pitchFamily="18" charset="0"/>
              </a:rPr>
              <a:t>,</a:t>
            </a:r>
            <a:r>
              <a:rPr lang="fr-FR" sz="24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Times New Roman" pitchFamily="18" charset="0"/>
              </a:rPr>
              <a:t> </a:t>
            </a:r>
          </a:p>
          <a:p>
            <a:pPr>
              <a:defRPr/>
            </a:pPr>
            <a:endParaRPr lang="fr-FR" sz="1400" dirty="0">
              <a:latin typeface="Verdana" pitchFamily="34" charset="0"/>
              <a:ea typeface="Times New Roman" pitchFamily="18" charset="0"/>
            </a:endParaRPr>
          </a:p>
          <a:p>
            <a:pPr>
              <a:defRPr/>
            </a:pPr>
            <a:r>
              <a:rPr lang="fr-FR" dirty="0">
                <a:solidFill>
                  <a:schemeClr val="tx2"/>
                </a:solidFill>
                <a:latin typeface="Verdana" pitchFamily="34" charset="0"/>
                <a:ea typeface="Times New Roman" pitchFamily="18" charset="0"/>
              </a:rPr>
              <a:t>le premier diffuseur de parfum intelligent et automatique! </a:t>
            </a:r>
          </a:p>
          <a:p>
            <a:pPr>
              <a:defRPr/>
            </a:pPr>
            <a:endParaRPr lang="fr-FR" dirty="0">
              <a:latin typeface="Verdana" pitchFamily="34" charset="0"/>
              <a:ea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fr-FR" dirty="0" smtClean="0">
                <a:latin typeface="Verdana" pitchFamily="34" charset="0"/>
                <a:ea typeface="Times New Roman" pitchFamily="18" charset="0"/>
              </a:rPr>
              <a:t> à détecteur </a:t>
            </a:r>
            <a:r>
              <a:rPr lang="fr-FR" dirty="0">
                <a:latin typeface="Verdana" pitchFamily="34" charset="0"/>
                <a:ea typeface="Times New Roman" pitchFamily="18" charset="0"/>
              </a:rPr>
              <a:t>de mouvements </a:t>
            </a:r>
            <a:r>
              <a:rPr lang="fr-FR" dirty="0" smtClean="0">
                <a:latin typeface="Verdana" pitchFamily="34" charset="0"/>
                <a:ea typeface="Times New Roman" pitchFamily="18" charset="0"/>
              </a:rPr>
              <a:t>intégré. </a:t>
            </a:r>
            <a:endParaRPr lang="fr-FR" dirty="0">
              <a:latin typeface="Verdana" pitchFamily="34" charset="0"/>
              <a:ea typeface="Times New Roman" pitchFamily="18" charset="0"/>
            </a:endParaRPr>
          </a:p>
          <a:p>
            <a:pPr>
              <a:defRPr/>
            </a:pPr>
            <a:endParaRPr lang="fr-FR" dirty="0">
              <a:latin typeface="Verdana" pitchFamily="34" charset="0"/>
              <a:ea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fr-FR" dirty="0" smtClean="0">
                <a:latin typeface="Verdana" pitchFamily="34" charset="0"/>
                <a:ea typeface="Times New Roman" pitchFamily="18" charset="0"/>
              </a:rPr>
              <a:t> à déclenchement automatique.</a:t>
            </a:r>
            <a:endParaRPr lang="fr-FR" dirty="0">
              <a:latin typeface="Verdana" pitchFamily="34" charset="0"/>
              <a:ea typeface="Times New Roman" pitchFamily="18" charset="0"/>
            </a:endParaRPr>
          </a:p>
          <a:p>
            <a:pPr>
              <a:defRPr/>
            </a:pPr>
            <a:endParaRPr lang="fr-FR" dirty="0">
              <a:latin typeface="Verdana" pitchFamily="34" charset="0"/>
              <a:ea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fr-FR" dirty="0">
                <a:latin typeface="Verdana" pitchFamily="34" charset="0"/>
                <a:ea typeface="Times New Roman" pitchFamily="18" charset="0"/>
              </a:rPr>
              <a:t> </a:t>
            </a:r>
            <a:r>
              <a:rPr lang="fr-FR" dirty="0" smtClean="0">
                <a:latin typeface="Verdana" pitchFamily="34" charset="0"/>
                <a:ea typeface="Times New Roman" pitchFamily="18" charset="0"/>
              </a:rPr>
              <a:t>avec mise  </a:t>
            </a:r>
            <a:r>
              <a:rPr lang="fr-FR" dirty="0">
                <a:latin typeface="Verdana" pitchFamily="34" charset="0"/>
                <a:ea typeface="Times New Roman" pitchFamily="18" charset="0"/>
              </a:rPr>
              <a:t>en veille lors de </a:t>
            </a:r>
            <a:r>
              <a:rPr lang="fr-FR" dirty="0" smtClean="0">
                <a:latin typeface="Verdana" pitchFamily="34" charset="0"/>
                <a:ea typeface="Times New Roman" pitchFamily="18" charset="0"/>
              </a:rPr>
              <a:t>la </a:t>
            </a:r>
            <a:r>
              <a:rPr lang="fr-FR" dirty="0">
                <a:latin typeface="Verdana" pitchFamily="34" charset="0"/>
                <a:ea typeface="Times New Roman" pitchFamily="18" charset="0"/>
              </a:rPr>
              <a:t>sortie de la </a:t>
            </a:r>
            <a:r>
              <a:rPr lang="fr-FR" dirty="0" smtClean="0">
                <a:latin typeface="Verdana" pitchFamily="34" charset="0"/>
                <a:ea typeface="Times New Roman" pitchFamily="18" charset="0"/>
              </a:rPr>
              <a:t>pièce.</a:t>
            </a:r>
            <a:endParaRPr lang="fr-FR" dirty="0">
              <a:latin typeface="Verdana" pitchFamily="34" charset="0"/>
              <a:ea typeface="Times New Roman" pitchFamily="18" charset="0"/>
            </a:endParaRPr>
          </a:p>
          <a:p>
            <a:pPr>
              <a:defRPr/>
            </a:pPr>
            <a:endParaRPr lang="fr-FR" sz="900" dirty="0">
              <a:latin typeface="Arial" pitchFamily="34" charset="0"/>
            </a:endParaRPr>
          </a:p>
          <a:p>
            <a:pPr eaLnBrk="0" hangingPunct="0">
              <a:defRPr/>
            </a:pPr>
            <a:endParaRPr lang="fr-FR" dirty="0">
              <a:latin typeface="Arial" pitchFamily="34" charset="0"/>
            </a:endParaRPr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57298"/>
            <a:ext cx="2557462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928670"/>
            <a:ext cx="167903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HORIZONTNET  Brise sense   spray.wma.flv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13673" y="4437113"/>
            <a:ext cx="4152600" cy="2347122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71406" y="5857892"/>
            <a:ext cx="3786214" cy="928694"/>
            <a:chOff x="71406" y="5857892"/>
            <a:chExt cx="3786214" cy="928694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71406" y="6215082"/>
              <a:ext cx="1214446" cy="571504"/>
            </a:xfrm>
            <a:prstGeom prst="roundRect">
              <a:avLst/>
            </a:prstGeom>
            <a:solidFill>
              <a:srgbClr val="CC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Cartouche de parfum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à coins arrondis 10"/>
            <p:cNvSpPr/>
            <p:nvPr/>
          </p:nvSpPr>
          <p:spPr>
            <a:xfrm>
              <a:off x="1357290" y="6072206"/>
              <a:ext cx="1214446" cy="571504"/>
            </a:xfrm>
            <a:prstGeom prst="roundRect">
              <a:avLst/>
            </a:prstGeom>
            <a:solidFill>
              <a:srgbClr val="CC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Partie opérative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2643174" y="5857892"/>
              <a:ext cx="1214446" cy="571504"/>
            </a:xfrm>
            <a:prstGeom prst="roundRect">
              <a:avLst/>
            </a:prstGeom>
            <a:solidFill>
              <a:srgbClr val="CC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Coque d’aspect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7012E-6 L 0.06944 0.419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42875"/>
            <a:ext cx="7143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7173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7174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31" name="Titre 1"/>
          <p:cNvSpPr>
            <a:spLocks noGrp="1"/>
          </p:cNvSpPr>
          <p:nvPr>
            <p:ph type="ctrTitle"/>
          </p:nvPr>
        </p:nvSpPr>
        <p:spPr>
          <a:xfrm>
            <a:off x="4643438" y="642918"/>
            <a:ext cx="4500562" cy="7143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dirty="0" smtClean="0"/>
              <a:t>Problème posé:</a:t>
            </a:r>
            <a:endParaRPr lang="fr-FR" dirty="0"/>
          </a:p>
        </p:txBody>
      </p:sp>
      <p:sp>
        <p:nvSpPr>
          <p:cNvPr id="34" name="Rectangle à coins arrondis 33"/>
          <p:cNvSpPr/>
          <p:nvPr/>
        </p:nvSpPr>
        <p:spPr>
          <a:xfrm>
            <a:off x="5072066" y="1643050"/>
            <a:ext cx="3857625" cy="1285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b="1" dirty="0">
                <a:solidFill>
                  <a:schemeClr val="bg1"/>
                </a:solidFill>
                <a:latin typeface="Verdana" pitchFamily="34" charset="0"/>
                <a:ea typeface="Times New Roman" pitchFamily="18" charset="0"/>
              </a:rPr>
              <a:t>Le diffuseur de parfum doit pouvoir être</a:t>
            </a:r>
          </a:p>
          <a:p>
            <a:pPr algn="ctr">
              <a:defRPr/>
            </a:pPr>
            <a:r>
              <a:rPr lang="fr-FR" sz="2000" b="1" dirty="0">
                <a:solidFill>
                  <a:schemeClr val="bg1"/>
                </a:solidFill>
                <a:latin typeface="Verdana" pitchFamily="34" charset="0"/>
                <a:ea typeface="Times New Roman" pitchFamily="18" charset="0"/>
              </a:rPr>
              <a:t>vu sous tous les angles.</a:t>
            </a:r>
            <a:endParaRPr lang="fr-FR" sz="2800" b="1" dirty="0">
              <a:solidFill>
                <a:schemeClr val="bg1"/>
              </a:solidFill>
              <a:latin typeface="Arial" pitchFamily="34" charset="0"/>
            </a:endParaRPr>
          </a:p>
        </p:txBody>
      </p:sp>
      <p:grpSp>
        <p:nvGrpSpPr>
          <p:cNvPr id="7181" name="Groupe 34"/>
          <p:cNvGrpSpPr>
            <a:grpSpLocks/>
          </p:cNvGrpSpPr>
          <p:nvPr/>
        </p:nvGrpSpPr>
        <p:grpSpPr bwMode="auto">
          <a:xfrm>
            <a:off x="5072063" y="4000500"/>
            <a:ext cx="3929062" cy="2643188"/>
            <a:chOff x="0" y="857232"/>
            <a:chExt cx="4480151" cy="3230434"/>
          </a:xfrm>
        </p:grpSpPr>
        <p:pic>
          <p:nvPicPr>
            <p:cNvPr id="36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43042" y="2500306"/>
              <a:ext cx="2300844" cy="15873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7" name="Picture 14"/>
            <p:cNvPicPr>
              <a:picLocks noChangeAspect="1" noChangeArrowheads="1"/>
            </p:cNvPicPr>
            <p:nvPr/>
          </p:nvPicPr>
          <p:blipFill>
            <a:blip r:embed="rId5"/>
            <a:srcRect r="25257"/>
            <a:stretch>
              <a:fillRect/>
            </a:stretch>
          </p:blipFill>
          <p:spPr bwMode="auto">
            <a:xfrm>
              <a:off x="1709841" y="857232"/>
              <a:ext cx="1668133" cy="15873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8" name="Picture 1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1428736"/>
              <a:ext cx="2063090" cy="25364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9" name="Picture 15"/>
            <p:cNvPicPr>
              <a:picLocks noChangeAspect="1" noChangeArrowheads="1"/>
            </p:cNvPicPr>
            <p:nvPr/>
          </p:nvPicPr>
          <p:blipFill>
            <a:blip r:embed="rId7"/>
            <a:srcRect l="13911" r="9580"/>
            <a:stretch>
              <a:fillRect/>
            </a:stretch>
          </p:blipFill>
          <p:spPr bwMode="auto">
            <a:xfrm>
              <a:off x="3214678" y="1000108"/>
              <a:ext cx="1265473" cy="18897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8" name="Arc 17"/>
          <p:cNvSpPr/>
          <p:nvPr/>
        </p:nvSpPr>
        <p:spPr>
          <a:xfrm>
            <a:off x="7572396" y="4000504"/>
            <a:ext cx="1428760" cy="500066"/>
          </a:xfrm>
          <a:prstGeom prst="arc">
            <a:avLst>
              <a:gd name="adj1" fmla="val 16200000"/>
              <a:gd name="adj2" fmla="val 14660280"/>
            </a:avLst>
          </a:prstGeom>
          <a:noFill/>
          <a:ln w="38100">
            <a:solidFill>
              <a:srgbClr val="CC66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/>
        </p:nvGrpSpPr>
        <p:grpSpPr>
          <a:xfrm>
            <a:off x="214282" y="1071546"/>
            <a:ext cx="3286148" cy="5572164"/>
            <a:chOff x="214282" y="1071546"/>
            <a:chExt cx="3286148" cy="5572164"/>
          </a:xfrm>
        </p:grpSpPr>
        <p:pic>
          <p:nvPicPr>
            <p:cNvPr id="7176" name="Picture 22" descr="D:\Première STi2D\3 - Diffuseur Parfum - Educatec\Photos\DSCN0800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14282" y="3975772"/>
              <a:ext cx="1714512" cy="2667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">
              <a:hlinkClick r:id="rId9" action="ppaction://hlinkfile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14282" y="1071546"/>
              <a:ext cx="1679030" cy="2786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ZoneTexte 19"/>
            <p:cNvSpPr txBox="1"/>
            <p:nvPr/>
          </p:nvSpPr>
          <p:spPr>
            <a:xfrm>
              <a:off x="1928794" y="1853975"/>
              <a:ext cx="15716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dirty="0" smtClean="0"/>
                <a:t>Avant</a:t>
              </a:r>
              <a:endParaRPr lang="fr-FR" sz="36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930770" y="5068685"/>
              <a:ext cx="15696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3600" dirty="0" smtClean="0"/>
                <a:t>Arrière</a:t>
              </a:r>
              <a:endParaRPr lang="fr-FR" sz="3600" dirty="0"/>
            </a:p>
          </p:txBody>
        </p:sp>
      </p:grpSp>
      <p:sp>
        <p:nvSpPr>
          <p:cNvPr id="22" name="Flèche vers le bas 21"/>
          <p:cNvSpPr/>
          <p:nvPr/>
        </p:nvSpPr>
        <p:spPr>
          <a:xfrm>
            <a:off x="6786578" y="3143248"/>
            <a:ext cx="428628" cy="714380"/>
          </a:xfrm>
          <a:prstGeom prst="downArrow">
            <a:avLst>
              <a:gd name="adj1" fmla="val 50000"/>
              <a:gd name="adj2" fmla="val 77042"/>
            </a:avLst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droite 22"/>
          <p:cNvSpPr/>
          <p:nvPr/>
        </p:nvSpPr>
        <p:spPr>
          <a:xfrm>
            <a:off x="2786050" y="2000240"/>
            <a:ext cx="1500198" cy="3643338"/>
          </a:xfrm>
          <a:prstGeom prst="rightArrow">
            <a:avLst>
              <a:gd name="adj1" fmla="val 50000"/>
              <a:gd name="adj2" fmla="val 45994"/>
            </a:avLst>
          </a:prstGeom>
          <a:noFill/>
          <a:ln w="76200"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 animBg="1"/>
      <p:bldP spid="18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lémence boulot\Documents\Boulot\ALLIZE_R&amp;DDESIGN\PPT Design_entreprise\Photo\6a00d83455aa0469e200e54f9fbfd68834-800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072066" y="3071810"/>
            <a:ext cx="3786214" cy="3368070"/>
          </a:xfrm>
          <a:prstGeom prst="rect">
            <a:avLst/>
          </a:prstGeom>
          <a:noFill/>
        </p:spPr>
      </p:pic>
      <p:pic>
        <p:nvPicPr>
          <p:cNvPr id="1035" name="Picture 11" descr="C:\Users\Clémence boulot\Documents\Boulot\ALLIZE_R&amp;DDESIGN\Logo\Logos PEDC\Plastic Ecodesign Center-96dpi-rv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055822"/>
            <a:ext cx="2123112" cy="1658798"/>
          </a:xfrm>
          <a:prstGeom prst="rect">
            <a:avLst/>
          </a:prstGeom>
          <a:noFill/>
        </p:spPr>
      </p:pic>
      <p:pic>
        <p:nvPicPr>
          <p:cNvPr id="7" name="Picture 5" descr="C:\Users\Clémence boulot\Documents\Boulot\ALLIZE_R&amp;DDESIGN\Logo\Logos PEDC\Petit Plastic Ecodesign Center-sans fond cop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6286520"/>
            <a:ext cx="642942" cy="50229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714612" y="6429396"/>
            <a:ext cx="4357718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spc="50" dirty="0" smtClean="0">
                <a:solidFill>
                  <a:srgbClr val="3E3D40"/>
                </a:solidFill>
                <a:latin typeface="+mj-lt"/>
                <a:ea typeface="Tahoma" pitchFamily="34" charset="0"/>
                <a:cs typeface="Arial" pitchFamily="34" charset="0"/>
              </a:rPr>
              <a:t>Allizé Plasturgie / Design et entreprises/ G.Gauthier / 2010</a:t>
            </a:r>
            <a:endParaRPr lang="fr-FR" sz="1200" spc="50" dirty="0">
              <a:solidFill>
                <a:srgbClr val="3E3D40"/>
              </a:solidFill>
              <a:latin typeface="+mj-lt"/>
              <a:ea typeface="Tahoma" pitchFamily="34" charset="0"/>
              <a:cs typeface="Arial" pitchFamily="34" charset="0"/>
            </a:endParaRPr>
          </a:p>
        </p:txBody>
      </p:sp>
      <p:sp>
        <p:nvSpPr>
          <p:cNvPr id="16" name="Titre 1"/>
          <p:cNvSpPr>
            <a:spLocks noGrp="1"/>
          </p:cNvSpPr>
          <p:nvPr>
            <p:ph type="ctrTitle"/>
          </p:nvPr>
        </p:nvSpPr>
        <p:spPr>
          <a:xfrm>
            <a:off x="1571604" y="1285860"/>
            <a:ext cx="7358114" cy="642942"/>
          </a:xfrm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txBody>
          <a:bodyPr anchor="ctr" anchorCtr="0">
            <a:noAutofit/>
          </a:bodyPr>
          <a:lstStyle/>
          <a:p>
            <a:r>
              <a:rPr lang="fr-FR" kern="800" spc="40" dirty="0" smtClean="0">
                <a:solidFill>
                  <a:srgbClr val="0088CB"/>
                </a:solidFill>
              </a:rPr>
              <a:t>D</a:t>
            </a:r>
            <a:r>
              <a:rPr lang="fr-FR" kern="800" spc="40" dirty="0" smtClean="0">
                <a:solidFill>
                  <a:srgbClr val="3E3D40"/>
                </a:solidFill>
              </a:rPr>
              <a:t>esign et entreprises</a:t>
            </a:r>
            <a:endParaRPr lang="fr-FR" kern="800" spc="40" dirty="0">
              <a:solidFill>
                <a:srgbClr val="3E3D4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 rot="19664462">
            <a:off x="245163" y="3910901"/>
            <a:ext cx="5490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rgbClr val="FF0000"/>
                </a:solidFill>
              </a:rPr>
              <a:t>Intervention extérieure</a:t>
            </a:r>
            <a:endParaRPr lang="fr-FR" sz="4000" dirty="0">
              <a:solidFill>
                <a:srgbClr val="FF0000"/>
              </a:solidFill>
            </a:endParaRPr>
          </a:p>
        </p:txBody>
      </p:sp>
      <p:pic>
        <p:nvPicPr>
          <p:cNvPr id="10" name="Picture 1" descr="C:\Users\Administrateur\Documents\My Dropbox\07- Lycée\Comm'\Logos\logo-STI2D-150px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138095"/>
            <a:ext cx="1428750" cy="790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42875"/>
            <a:ext cx="7143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9221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9222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pic>
        <p:nvPicPr>
          <p:cNvPr id="9223" name="Diagramm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428729"/>
            <a:ext cx="8286779" cy="542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re 1"/>
          <p:cNvSpPr>
            <a:spLocks noGrp="1"/>
          </p:cNvSpPr>
          <p:nvPr>
            <p:ph type="ctrTitle"/>
          </p:nvPr>
        </p:nvSpPr>
        <p:spPr>
          <a:xfrm>
            <a:off x="5214974" y="785794"/>
            <a:ext cx="4071934" cy="7143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dirty="0" smtClean="0"/>
              <a:t>Les attendus:</a:t>
            </a:r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 bwMode="auto">
          <a:xfrm>
            <a:off x="928694" y="1357298"/>
            <a:ext cx="292892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 partir du: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3643306" y="1357298"/>
            <a:ext cx="1500198" cy="1000132"/>
          </a:xfrm>
          <a:prstGeom prst="roundRect">
            <a:avLst/>
          </a:prstGeom>
          <a:noFill/>
          <a:ln w="57150"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"/>
            <a:ext cx="7143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1357290" y="785794"/>
            <a:ext cx="6929486" cy="7143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dirty="0" smtClean="0"/>
              <a:t>Recherche de brevet</a:t>
            </a:r>
            <a:endParaRPr lang="fr-FR" dirty="0"/>
          </a:p>
        </p:txBody>
      </p:sp>
      <p:pic>
        <p:nvPicPr>
          <p:cNvPr id="10251" name="Picture 11" descr="D:\brevet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62099"/>
            <a:ext cx="5200651" cy="1724025"/>
          </a:xfrm>
          <a:prstGeom prst="rect">
            <a:avLst/>
          </a:prstGeom>
          <a:noFill/>
        </p:spPr>
      </p:pic>
      <p:pic>
        <p:nvPicPr>
          <p:cNvPr id="10252" name="Picture 12" descr="D:\brevet4.png"/>
          <p:cNvPicPr>
            <a:picLocks noChangeAspect="1" noChangeArrowheads="1"/>
          </p:cNvPicPr>
          <p:nvPr/>
        </p:nvPicPr>
        <p:blipFill>
          <a:blip r:embed="rId4"/>
          <a:srcRect l="14285" t="59662" r="16749" b="13271"/>
          <a:stretch>
            <a:fillRect/>
          </a:stretch>
        </p:blipFill>
        <p:spPr bwMode="auto">
          <a:xfrm>
            <a:off x="142844" y="4143380"/>
            <a:ext cx="4500594" cy="2491400"/>
          </a:xfrm>
          <a:prstGeom prst="rect">
            <a:avLst/>
          </a:prstGeom>
          <a:noFill/>
        </p:spPr>
      </p:pic>
      <p:pic>
        <p:nvPicPr>
          <p:cNvPr id="10254" name="Picture 14" descr="D:\bervet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338349"/>
            <a:ext cx="4515333" cy="2305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0034" y="1142984"/>
            <a:ext cx="6208574" cy="857256"/>
          </a:xfrm>
        </p:spPr>
        <p:txBody>
          <a:bodyPr/>
          <a:lstStyle/>
          <a:p>
            <a:r>
              <a:rPr lang="fr-FR" dirty="0" smtClean="0"/>
              <a:t>Lycée </a:t>
            </a:r>
            <a:r>
              <a:rPr lang="fr-FR" dirty="0" err="1" smtClean="0"/>
              <a:t>Arbez</a:t>
            </a:r>
            <a:r>
              <a:rPr lang="fr-FR" dirty="0" smtClean="0"/>
              <a:t> CARME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714380" cy="62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428596" y="1785926"/>
            <a:ext cx="85725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Tx/>
              <a:buChar char="-"/>
            </a:pPr>
            <a:r>
              <a:rPr lang="fr-FR" sz="4000" dirty="0" smtClean="0"/>
              <a:t> </a:t>
            </a:r>
            <a:r>
              <a:rPr lang="fr-FR" sz="4000" b="1" dirty="0" smtClean="0"/>
              <a:t>Présentation du lycée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fr-FR" sz="4000" b="1" dirty="0" smtClean="0"/>
              <a:t> L’implantation des STi2D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fr-FR" sz="4000" b="1" dirty="0" smtClean="0"/>
              <a:t> Séquence matériaux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fr-FR" sz="4000" b="1" dirty="0" smtClean="0"/>
              <a:t> Mini projet</a:t>
            </a:r>
            <a:endParaRPr lang="fr-FR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"/>
            <a:ext cx="7143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1357290" y="142852"/>
            <a:ext cx="6929486" cy="7143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dirty="0" smtClean="0"/>
              <a:t>Recherche de l’</a:t>
            </a:r>
            <a:r>
              <a:rPr lang="fr-FR" dirty="0" err="1" smtClean="0"/>
              <a:t>éxistant</a:t>
            </a:r>
            <a:endParaRPr lang="fr-FR" dirty="0"/>
          </a:p>
        </p:txBody>
      </p:sp>
      <p:pic>
        <p:nvPicPr>
          <p:cNvPr id="45058" name="il_fi" descr="60142900_face-60142900-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42984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il_fi" descr="289-657-produc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1142984"/>
            <a:ext cx="209550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il_fi" descr="diffuseur-de-parfum-blanc-lumiere-multicol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1142984"/>
            <a:ext cx="207170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il_fi" descr="Airactiv_0020_498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786190"/>
            <a:ext cx="33147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il_fi" descr="c0ecade80d2012052a0fbeee89b51c2ceaecec7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3786190"/>
            <a:ext cx="1714512" cy="222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il_fi" descr="a20140_YHL0KD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00760" y="1142984"/>
            <a:ext cx="2786082" cy="209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il_fi" descr="66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72264" y="3786190"/>
            <a:ext cx="2195512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868" y="3786190"/>
            <a:ext cx="1290636" cy="2254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"/>
            <a:ext cx="7143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1357290" y="642918"/>
            <a:ext cx="6929486" cy="7143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dirty="0" smtClean="0"/>
              <a:t>L’approche formes</a:t>
            </a:r>
            <a:endParaRPr lang="fr-FR" dirty="0"/>
          </a:p>
        </p:txBody>
      </p:sp>
      <p:pic>
        <p:nvPicPr>
          <p:cNvPr id="11269" name="Picture 5" descr="D:\DSC024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8975" y="1285860"/>
            <a:ext cx="3785025" cy="2517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D:\DSC02470.JPG"/>
          <p:cNvPicPr>
            <a:picLocks noChangeAspect="1" noChangeArrowheads="1"/>
          </p:cNvPicPr>
          <p:nvPr/>
        </p:nvPicPr>
        <p:blipFill>
          <a:blip r:embed="rId4"/>
          <a:srcRect l="17596" r="10763" b="33854"/>
          <a:stretch>
            <a:fillRect/>
          </a:stretch>
        </p:blipFill>
        <p:spPr bwMode="auto">
          <a:xfrm>
            <a:off x="0" y="1500174"/>
            <a:ext cx="4071966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1" name="Picture 7" descr="D:\DSC024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214818"/>
            <a:ext cx="3999865" cy="2660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8" descr="D:\DSC024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286256"/>
            <a:ext cx="386709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D:\DSC02478.JPG"/>
          <p:cNvPicPr>
            <a:picLocks noChangeAspect="1" noChangeArrowheads="1"/>
          </p:cNvPicPr>
          <p:nvPr/>
        </p:nvPicPr>
        <p:blipFill>
          <a:blip r:embed="rId7" cstate="print"/>
          <a:srcRect l="21444"/>
          <a:stretch>
            <a:fillRect/>
          </a:stretch>
        </p:blipFill>
        <p:spPr bwMode="auto">
          <a:xfrm rot="16200000">
            <a:off x="3198830" y="2659030"/>
            <a:ext cx="3000396" cy="2540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"/>
            <a:ext cx="7143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42901" y="2714620"/>
            <a:ext cx="1857375" cy="5000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bg1"/>
                </a:solidFill>
              </a:rPr>
              <a:t>ASIT</a:t>
            </a:r>
          </a:p>
        </p:txBody>
      </p:sp>
      <p:sp>
        <p:nvSpPr>
          <p:cNvPr id="4" name="Rectangle 3"/>
          <p:cNvSpPr/>
          <p:nvPr/>
        </p:nvSpPr>
        <p:spPr>
          <a:xfrm>
            <a:off x="2214588" y="2714620"/>
            <a:ext cx="1857375" cy="5000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bg1"/>
                </a:solidFill>
              </a:rPr>
              <a:t>fonctions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6276" y="2714620"/>
            <a:ext cx="1857375" cy="5000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bg1"/>
                </a:solidFill>
              </a:rPr>
              <a:t>matériaux</a:t>
            </a:r>
          </a:p>
        </p:txBody>
      </p:sp>
      <p:sp>
        <p:nvSpPr>
          <p:cNvPr id="6" name="Rectangle 5"/>
          <p:cNvSpPr/>
          <p:nvPr/>
        </p:nvSpPr>
        <p:spPr>
          <a:xfrm>
            <a:off x="6429401" y="2714620"/>
            <a:ext cx="1857375" cy="5000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bg1"/>
                </a:solidFill>
              </a:rPr>
              <a:t>Procédés</a:t>
            </a:r>
          </a:p>
        </p:txBody>
      </p:sp>
      <p:sp>
        <p:nvSpPr>
          <p:cNvPr id="9" name="Rectangle 8"/>
          <p:cNvSpPr/>
          <p:nvPr/>
        </p:nvSpPr>
        <p:spPr>
          <a:xfrm>
            <a:off x="2000260" y="1571612"/>
            <a:ext cx="4286280" cy="571499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6000000" lon="600000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Travail par équipes</a:t>
            </a:r>
            <a:endParaRPr lang="fr-F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11" name="Connecteur en angle 10"/>
          <p:cNvCxnSpPr>
            <a:stCxn id="9" idx="2"/>
            <a:endCxn id="3" idx="0"/>
          </p:cNvCxnSpPr>
          <p:nvPr/>
        </p:nvCxnSpPr>
        <p:spPr>
          <a:xfrm rot="5400000">
            <a:off x="2321741" y="892960"/>
            <a:ext cx="571509" cy="3071811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en angle 12"/>
          <p:cNvCxnSpPr>
            <a:stCxn id="9" idx="2"/>
            <a:endCxn id="4" idx="0"/>
          </p:cNvCxnSpPr>
          <p:nvPr/>
        </p:nvCxnSpPr>
        <p:spPr>
          <a:xfrm rot="5400000">
            <a:off x="3357584" y="1928803"/>
            <a:ext cx="571509" cy="1000124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en angle 14"/>
          <p:cNvCxnSpPr>
            <a:stCxn id="9" idx="2"/>
            <a:endCxn id="5" idx="0"/>
          </p:cNvCxnSpPr>
          <p:nvPr/>
        </p:nvCxnSpPr>
        <p:spPr>
          <a:xfrm rot="16200000" flipH="1">
            <a:off x="4393428" y="1893083"/>
            <a:ext cx="571509" cy="1071564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en angle 16"/>
          <p:cNvCxnSpPr>
            <a:stCxn id="9" idx="2"/>
            <a:endCxn id="6" idx="0"/>
          </p:cNvCxnSpPr>
          <p:nvPr/>
        </p:nvCxnSpPr>
        <p:spPr>
          <a:xfrm rot="16200000" flipH="1">
            <a:off x="5464990" y="821520"/>
            <a:ext cx="571509" cy="3214689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214706" y="3786194"/>
            <a:ext cx="1857375" cy="5715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bg1"/>
                </a:solidFill>
              </a:rPr>
              <a:t>Choix</a:t>
            </a:r>
          </a:p>
        </p:txBody>
      </p:sp>
      <p:cxnSp>
        <p:nvCxnSpPr>
          <p:cNvPr id="20" name="Connecteur en angle 19"/>
          <p:cNvCxnSpPr>
            <a:stCxn id="3" idx="2"/>
            <a:endCxn id="18" idx="0"/>
          </p:cNvCxnSpPr>
          <p:nvPr/>
        </p:nvCxnSpPr>
        <p:spPr>
          <a:xfrm rot="16200000" flipH="1">
            <a:off x="2321732" y="1964532"/>
            <a:ext cx="571518" cy="3071805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en angle 21"/>
          <p:cNvCxnSpPr>
            <a:stCxn id="4" idx="2"/>
            <a:endCxn id="18" idx="0"/>
          </p:cNvCxnSpPr>
          <p:nvPr/>
        </p:nvCxnSpPr>
        <p:spPr>
          <a:xfrm rot="16200000" flipH="1">
            <a:off x="3357576" y="3000376"/>
            <a:ext cx="571518" cy="1000118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1"/>
          <p:cNvCxnSpPr>
            <a:stCxn id="5" idx="2"/>
            <a:endCxn id="18" idx="0"/>
          </p:cNvCxnSpPr>
          <p:nvPr/>
        </p:nvCxnSpPr>
        <p:spPr>
          <a:xfrm rot="5400000">
            <a:off x="4393420" y="2964650"/>
            <a:ext cx="571518" cy="1071570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en angle 33"/>
          <p:cNvCxnSpPr>
            <a:stCxn id="6" idx="2"/>
            <a:endCxn id="18" idx="0"/>
          </p:cNvCxnSpPr>
          <p:nvPr/>
        </p:nvCxnSpPr>
        <p:spPr>
          <a:xfrm rot="5400000">
            <a:off x="5464983" y="1893088"/>
            <a:ext cx="571518" cy="3214695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857516" y="4572012"/>
            <a:ext cx="2571768" cy="5715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bg1"/>
                </a:solidFill>
              </a:rPr>
              <a:t>Modèles CAO</a:t>
            </a:r>
          </a:p>
        </p:txBody>
      </p:sp>
      <p:cxnSp>
        <p:nvCxnSpPr>
          <p:cNvPr id="45" name="Connecteur en angle 44"/>
          <p:cNvCxnSpPr>
            <a:stCxn id="18" idx="2"/>
            <a:endCxn id="43" idx="0"/>
          </p:cNvCxnSpPr>
          <p:nvPr/>
        </p:nvCxnSpPr>
        <p:spPr>
          <a:xfrm rot="16200000" flipH="1">
            <a:off x="4036238" y="4464850"/>
            <a:ext cx="214318" cy="6"/>
          </a:xfrm>
          <a:prstGeom prst="bentConnector3">
            <a:avLst>
              <a:gd name="adj1" fmla="val 50000"/>
            </a:avLst>
          </a:prstGeom>
          <a:ln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500326" y="5357830"/>
            <a:ext cx="3286148" cy="5715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bg1"/>
                </a:solidFill>
              </a:rPr>
              <a:t>Modèles physiques</a:t>
            </a:r>
          </a:p>
        </p:txBody>
      </p:sp>
      <p:cxnSp>
        <p:nvCxnSpPr>
          <p:cNvPr id="48" name="Connecteur en angle 47"/>
          <p:cNvCxnSpPr>
            <a:stCxn id="43" idx="2"/>
            <a:endCxn id="46" idx="0"/>
          </p:cNvCxnSpPr>
          <p:nvPr/>
        </p:nvCxnSpPr>
        <p:spPr>
          <a:xfrm rot="5400000">
            <a:off x="4036241" y="5250671"/>
            <a:ext cx="214318" cy="1588"/>
          </a:xfrm>
          <a:prstGeom prst="bentConnector3">
            <a:avLst>
              <a:gd name="adj1" fmla="val 50000"/>
            </a:avLst>
          </a:prstGeom>
          <a:ln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2143136" y="6143648"/>
            <a:ext cx="4000528" cy="5715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bg1"/>
                </a:solidFill>
              </a:rPr>
              <a:t>Assemblage, tests, essais</a:t>
            </a:r>
          </a:p>
        </p:txBody>
      </p:sp>
      <p:cxnSp>
        <p:nvCxnSpPr>
          <p:cNvPr id="59" name="Connecteur en angle 58"/>
          <p:cNvCxnSpPr>
            <a:stCxn id="46" idx="2"/>
            <a:endCxn id="57" idx="0"/>
          </p:cNvCxnSpPr>
          <p:nvPr/>
        </p:nvCxnSpPr>
        <p:spPr>
          <a:xfrm rot="5400000">
            <a:off x="4036241" y="6036489"/>
            <a:ext cx="214318" cy="1588"/>
          </a:xfrm>
          <a:prstGeom prst="bentConnector3">
            <a:avLst>
              <a:gd name="adj1" fmla="val 50000"/>
            </a:avLst>
          </a:prstGeom>
          <a:ln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en angle 61"/>
          <p:cNvCxnSpPr>
            <a:stCxn id="57" idx="3"/>
          </p:cNvCxnSpPr>
          <p:nvPr/>
        </p:nvCxnSpPr>
        <p:spPr>
          <a:xfrm flipV="1">
            <a:off x="6143664" y="5986486"/>
            <a:ext cx="571486" cy="442912"/>
          </a:xfrm>
          <a:prstGeom prst="bentConnector3">
            <a:avLst>
              <a:gd name="adj1" fmla="val 50000"/>
            </a:avLst>
          </a:prstGeom>
          <a:ln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re 1"/>
          <p:cNvSpPr>
            <a:spLocks noGrp="1"/>
          </p:cNvSpPr>
          <p:nvPr>
            <p:ph type="ctrTitle"/>
          </p:nvPr>
        </p:nvSpPr>
        <p:spPr>
          <a:xfrm>
            <a:off x="1428728" y="714356"/>
            <a:ext cx="6929486" cy="7143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dirty="0" smtClean="0"/>
              <a:t>L’organisation du projet:</a:t>
            </a:r>
            <a:endParaRPr lang="fr-FR" dirty="0"/>
          </a:p>
        </p:txBody>
      </p:sp>
      <p:cxnSp>
        <p:nvCxnSpPr>
          <p:cNvPr id="98" name="Connecteur en angle 97"/>
          <p:cNvCxnSpPr>
            <a:stCxn id="3" idx="2"/>
            <a:endCxn id="18" idx="0"/>
          </p:cNvCxnSpPr>
          <p:nvPr/>
        </p:nvCxnSpPr>
        <p:spPr>
          <a:xfrm rot="16200000" flipH="1">
            <a:off x="2321732" y="1964532"/>
            <a:ext cx="571518" cy="3071805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en angle 99"/>
          <p:cNvCxnSpPr>
            <a:stCxn id="4" idx="2"/>
            <a:endCxn id="18" idx="0"/>
          </p:cNvCxnSpPr>
          <p:nvPr/>
        </p:nvCxnSpPr>
        <p:spPr>
          <a:xfrm rot="16200000" flipH="1">
            <a:off x="3357576" y="3000376"/>
            <a:ext cx="571518" cy="1000118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en angle 103"/>
          <p:cNvCxnSpPr>
            <a:stCxn id="5" idx="2"/>
            <a:endCxn id="18" idx="0"/>
          </p:cNvCxnSpPr>
          <p:nvPr/>
        </p:nvCxnSpPr>
        <p:spPr>
          <a:xfrm rot="5400000">
            <a:off x="4393420" y="2964650"/>
            <a:ext cx="571518" cy="1071570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en angle 107"/>
          <p:cNvCxnSpPr>
            <a:stCxn id="6" idx="2"/>
            <a:endCxn id="18" idx="0"/>
          </p:cNvCxnSpPr>
          <p:nvPr/>
        </p:nvCxnSpPr>
        <p:spPr>
          <a:xfrm rot="5400000">
            <a:off x="5464983" y="1893088"/>
            <a:ext cx="571518" cy="3214695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>
            <a:stCxn id="18" idx="2"/>
            <a:endCxn id="43" idx="0"/>
          </p:cNvCxnSpPr>
          <p:nvPr/>
        </p:nvCxnSpPr>
        <p:spPr>
          <a:xfrm rot="16200000" flipH="1">
            <a:off x="4036238" y="4464850"/>
            <a:ext cx="214318" cy="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>
            <a:stCxn id="43" idx="2"/>
            <a:endCxn id="46" idx="0"/>
          </p:cNvCxnSpPr>
          <p:nvPr/>
        </p:nvCxnSpPr>
        <p:spPr>
          <a:xfrm rot="5400000">
            <a:off x="4036241" y="5250671"/>
            <a:ext cx="214318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/>
          <p:cNvCxnSpPr>
            <a:stCxn id="46" idx="2"/>
            <a:endCxn id="57" idx="0"/>
          </p:cNvCxnSpPr>
          <p:nvPr/>
        </p:nvCxnSpPr>
        <p:spPr>
          <a:xfrm rot="5400000">
            <a:off x="4036241" y="6036489"/>
            <a:ext cx="214318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123"/>
          <p:cNvSpPr/>
          <p:nvPr/>
        </p:nvSpPr>
        <p:spPr>
          <a:xfrm>
            <a:off x="6357950" y="5357826"/>
            <a:ext cx="2571768" cy="571500"/>
          </a:xfrm>
          <a:prstGeom prst="rect">
            <a:avLst/>
          </a:prstGeom>
          <a:solidFill>
            <a:srgbClr val="66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 smtClean="0">
                <a:solidFill>
                  <a:schemeClr val="bg1"/>
                </a:solidFill>
              </a:rPr>
              <a:t>Imprimante 3D</a:t>
            </a:r>
            <a:endParaRPr lang="fr-FR" sz="2800" dirty="0">
              <a:solidFill>
                <a:schemeClr val="bg1"/>
              </a:solidFill>
            </a:endParaRPr>
          </a:p>
        </p:txBody>
      </p:sp>
      <p:cxnSp>
        <p:nvCxnSpPr>
          <p:cNvPr id="126" name="Connecteur droit avec flèche 125"/>
          <p:cNvCxnSpPr>
            <a:stCxn id="46" idx="3"/>
            <a:endCxn id="124" idx="1"/>
          </p:cNvCxnSpPr>
          <p:nvPr/>
        </p:nvCxnSpPr>
        <p:spPr>
          <a:xfrm flipV="1">
            <a:off x="5786474" y="5643576"/>
            <a:ext cx="571476" cy="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"/>
            <a:ext cx="7143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5357818" y="857232"/>
            <a:ext cx="3500462" cy="71438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4400" dirty="0" smtClean="0"/>
              <a:t>Modéliser</a:t>
            </a:r>
            <a:endParaRPr lang="fr-FR" sz="4400" dirty="0"/>
          </a:p>
        </p:txBody>
      </p:sp>
      <p:grpSp>
        <p:nvGrpSpPr>
          <p:cNvPr id="21" name="Groupe 20"/>
          <p:cNvGrpSpPr/>
          <p:nvPr/>
        </p:nvGrpSpPr>
        <p:grpSpPr>
          <a:xfrm>
            <a:off x="0" y="1928802"/>
            <a:ext cx="9144000" cy="1938993"/>
            <a:chOff x="0" y="1643050"/>
            <a:chExt cx="9144000" cy="1938993"/>
          </a:xfrm>
        </p:grpSpPr>
        <p:sp>
          <p:nvSpPr>
            <p:cNvPr id="12292" name="Rectangle 5"/>
            <p:cNvSpPr>
              <a:spLocks noChangeArrowheads="1"/>
            </p:cNvSpPr>
            <p:nvPr/>
          </p:nvSpPr>
          <p:spPr bwMode="auto">
            <a:xfrm>
              <a:off x="4071934" y="1643051"/>
              <a:ext cx="5072066" cy="1938992"/>
            </a:xfrm>
            <a:prstGeom prst="rect">
              <a:avLst/>
            </a:prstGeom>
            <a:solidFill>
              <a:srgbClr val="66FF66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 smtClean="0">
                  <a:solidFill>
                    <a:schemeClr val="bg1"/>
                  </a:solidFill>
                  <a:latin typeface="Calibri" pitchFamily="34" charset="0"/>
                </a:rPr>
                <a:t>En s’appuyant sur la maquette  </a:t>
              </a:r>
              <a:r>
                <a:rPr lang="fr-FR" sz="2400" dirty="0">
                  <a:solidFill>
                    <a:schemeClr val="bg1"/>
                  </a:solidFill>
                  <a:latin typeface="Calibri" pitchFamily="34" charset="0"/>
                </a:rPr>
                <a:t>numérique </a:t>
              </a:r>
              <a:r>
                <a:rPr lang="fr-FR" sz="2400" dirty="0" smtClean="0">
                  <a:solidFill>
                    <a:schemeClr val="bg1"/>
                  </a:solidFill>
                  <a:latin typeface="Calibri" pitchFamily="34" charset="0"/>
                </a:rPr>
                <a:t>de la partie opérative. En respectant les contraintes fonctionnelles (</a:t>
              </a:r>
              <a:r>
                <a:rPr lang="fr-FR" sz="2000" i="1" dirty="0" err="1" smtClean="0">
                  <a:solidFill>
                    <a:schemeClr val="bg1"/>
                  </a:solidFill>
                  <a:latin typeface="Calibri" pitchFamily="34" charset="0"/>
                </a:rPr>
                <a:t>clipsage</a:t>
              </a:r>
              <a:r>
                <a:rPr lang="fr-FR" sz="2000" i="1" dirty="0" smtClean="0">
                  <a:solidFill>
                    <a:schemeClr val="bg1"/>
                  </a:solidFill>
                  <a:latin typeface="Calibri" pitchFamily="34" charset="0"/>
                </a:rPr>
                <a:t> de la coque pour sa mise en position et son maintien</a:t>
              </a:r>
              <a:r>
                <a:rPr lang="fr-FR" sz="2400" dirty="0" smtClean="0">
                  <a:solidFill>
                    <a:schemeClr val="bg1"/>
                  </a:solidFill>
                  <a:latin typeface="Calibri" pitchFamily="34" charset="0"/>
                </a:rPr>
                <a:t>) </a:t>
              </a:r>
              <a:endParaRPr lang="fr-FR" sz="2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12293" name="Groupe 6"/>
            <p:cNvGrpSpPr>
              <a:grpSpLocks/>
            </p:cNvGrpSpPr>
            <p:nvPr/>
          </p:nvGrpSpPr>
          <p:grpSpPr bwMode="auto">
            <a:xfrm>
              <a:off x="0" y="1643050"/>
              <a:ext cx="3286148" cy="1643074"/>
              <a:chOff x="5000627" y="3714752"/>
              <a:chExt cx="3366017" cy="2160000"/>
            </a:xfrm>
          </p:grpSpPr>
          <p:pic>
            <p:nvPicPr>
              <p:cNvPr id="12294" name="Picture 18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00627" y="3714752"/>
                <a:ext cx="1080000" cy="21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295" name="Picture 19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138194" y="3714752"/>
                <a:ext cx="1080000" cy="21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296" name="Picture 20"/>
              <p:cNvPicPr>
                <a:picLocks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286644" y="3714752"/>
                <a:ext cx="1080000" cy="21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Flèche droite 16"/>
            <p:cNvSpPr/>
            <p:nvPr/>
          </p:nvSpPr>
          <p:spPr>
            <a:xfrm>
              <a:off x="3357554" y="2285992"/>
              <a:ext cx="642942" cy="357190"/>
            </a:xfrm>
            <a:prstGeom prst="rightArrow">
              <a:avLst>
                <a:gd name="adj1" fmla="val 50000"/>
                <a:gd name="adj2" fmla="val 82451"/>
              </a:avLst>
            </a:prstGeom>
            <a:solidFill>
              <a:srgbClr val="CC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214282" y="4000504"/>
            <a:ext cx="8929750" cy="1357322"/>
            <a:chOff x="214282" y="3714752"/>
            <a:chExt cx="8929750" cy="1357322"/>
          </a:xfrm>
        </p:grpSpPr>
        <p:pic>
          <p:nvPicPr>
            <p:cNvPr id="12" name="Picture 13" descr="D:\blueprint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4282" y="3714752"/>
              <a:ext cx="3922247" cy="13573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5500694" y="3786191"/>
              <a:ext cx="3643338" cy="1200329"/>
            </a:xfrm>
            <a:prstGeom prst="rect">
              <a:avLst/>
            </a:prstGeom>
            <a:solidFill>
              <a:srgbClr val="66FF66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 smtClean="0">
                  <a:solidFill>
                    <a:schemeClr val="bg1"/>
                  </a:solidFill>
                  <a:latin typeface="Calibri" pitchFamily="34" charset="0"/>
                </a:rPr>
                <a:t>En construisant à partir des esquisses scannées. (</a:t>
              </a:r>
              <a:r>
                <a:rPr lang="fr-FR" sz="2000" i="1" dirty="0" smtClean="0">
                  <a:solidFill>
                    <a:schemeClr val="bg1"/>
                  </a:solidFill>
                  <a:latin typeface="Calibri" pitchFamily="34" charset="0"/>
                </a:rPr>
                <a:t>respect des formes</a:t>
              </a:r>
              <a:r>
                <a:rPr lang="fr-FR" sz="2400" dirty="0" smtClean="0">
                  <a:solidFill>
                    <a:schemeClr val="bg1"/>
                  </a:solidFill>
                  <a:latin typeface="Calibri" pitchFamily="34" charset="0"/>
                </a:rPr>
                <a:t>)</a:t>
              </a:r>
              <a:endParaRPr lang="fr-FR" sz="2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" name="Flèche droite 17"/>
            <p:cNvSpPr/>
            <p:nvPr/>
          </p:nvSpPr>
          <p:spPr>
            <a:xfrm>
              <a:off x="4500562" y="4214818"/>
              <a:ext cx="642942" cy="357190"/>
            </a:xfrm>
            <a:prstGeom prst="rightArrow">
              <a:avLst>
                <a:gd name="adj1" fmla="val 50000"/>
                <a:gd name="adj2" fmla="val 82451"/>
              </a:avLst>
            </a:prstGeom>
            <a:solidFill>
              <a:srgbClr val="CC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714348" y="5613970"/>
            <a:ext cx="8429652" cy="1101178"/>
            <a:chOff x="714348" y="5613970"/>
            <a:chExt cx="8429652" cy="1101178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3714744" y="5786454"/>
              <a:ext cx="5429256" cy="830997"/>
            </a:xfrm>
            <a:prstGeom prst="rect">
              <a:avLst/>
            </a:prstGeom>
            <a:gradFill flip="none" rotWithShape="1">
              <a:gsLst>
                <a:gs pos="0">
                  <a:srgbClr val="66FF66">
                    <a:tint val="66000"/>
                    <a:satMod val="160000"/>
                  </a:srgbClr>
                </a:gs>
                <a:gs pos="50000">
                  <a:srgbClr val="66FF66">
                    <a:tint val="44500"/>
                    <a:satMod val="160000"/>
                  </a:srgbClr>
                </a:gs>
                <a:gs pos="100000">
                  <a:srgbClr val="66FF66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 smtClean="0">
                  <a:solidFill>
                    <a:schemeClr val="bg1"/>
                  </a:solidFill>
                  <a:latin typeface="Calibri" pitchFamily="34" charset="0"/>
                </a:rPr>
                <a:t>En prenant en compte les règles de base liées au procédé de réalisation. </a:t>
              </a:r>
              <a:endParaRPr lang="fr-FR" sz="2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" name="Flèche droite 18"/>
            <p:cNvSpPr/>
            <p:nvPr/>
          </p:nvSpPr>
          <p:spPr>
            <a:xfrm>
              <a:off x="2928926" y="6000768"/>
              <a:ext cx="642942" cy="357190"/>
            </a:xfrm>
            <a:prstGeom prst="rightArrow">
              <a:avLst>
                <a:gd name="adj1" fmla="val 50000"/>
                <a:gd name="adj2" fmla="val 82451"/>
              </a:avLst>
            </a:prstGeom>
            <a:solidFill>
              <a:srgbClr val="CC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Picture 2" descr="F:\presse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109" t="9227" r="3094" b="16104"/>
            <a:stretch/>
          </p:blipFill>
          <p:spPr bwMode="auto">
            <a:xfrm>
              <a:off x="714348" y="5613970"/>
              <a:ext cx="2000264" cy="110117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"/>
            <a:ext cx="7143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e 11"/>
          <p:cNvGrpSpPr/>
          <p:nvPr/>
        </p:nvGrpSpPr>
        <p:grpSpPr>
          <a:xfrm>
            <a:off x="1142976" y="1643050"/>
            <a:ext cx="7251056" cy="1800000"/>
            <a:chOff x="1142976" y="1643050"/>
            <a:chExt cx="7251056" cy="1800000"/>
          </a:xfrm>
        </p:grpSpPr>
        <p:pic>
          <p:nvPicPr>
            <p:cNvPr id="14339" name="Picture 3" descr="D:\PERRET - Diffuseur\Diffuseur de parfum - Canette\Photo Compte rendu\moule 3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15140" y="1643050"/>
              <a:ext cx="1678892" cy="1800000"/>
            </a:xfrm>
            <a:prstGeom prst="rect">
              <a:avLst/>
            </a:prstGeom>
            <a:noFill/>
          </p:spPr>
        </p:pic>
        <p:pic>
          <p:nvPicPr>
            <p:cNvPr id="14340" name="Picture 4" descr="D:\PERRET - Diffuseur\Diffuseur de parfum - Canette\Photo Compte rendu\Diffuseur 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14744" y="1643050"/>
              <a:ext cx="1740776" cy="18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342" name="Picture 6" descr="CANETT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42976" y="1643050"/>
              <a:ext cx="1204648" cy="18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e 12"/>
          <p:cNvGrpSpPr/>
          <p:nvPr/>
        </p:nvGrpSpPr>
        <p:grpSpPr>
          <a:xfrm>
            <a:off x="3143240" y="3943116"/>
            <a:ext cx="5396445" cy="2160000"/>
            <a:chOff x="3143240" y="3943116"/>
            <a:chExt cx="5396445" cy="2160000"/>
          </a:xfrm>
        </p:grpSpPr>
        <p:pic>
          <p:nvPicPr>
            <p:cNvPr id="14343" name="Picture 7" descr="D:\diffuseur flamme SMH.JPG"/>
            <p:cNvPicPr>
              <a:picLocks noChangeAspect="1" noChangeArrowheads="1"/>
            </p:cNvPicPr>
            <p:nvPr/>
          </p:nvPicPr>
          <p:blipFill>
            <a:blip r:embed="rId6" cstate="print"/>
            <a:srcRect l="21795"/>
            <a:stretch>
              <a:fillRect/>
            </a:stretch>
          </p:blipFill>
          <p:spPr bwMode="auto">
            <a:xfrm>
              <a:off x="3143240" y="3943116"/>
              <a:ext cx="2153160" cy="2160000"/>
            </a:xfrm>
            <a:prstGeom prst="rect">
              <a:avLst/>
            </a:prstGeom>
            <a:noFill/>
          </p:spPr>
        </p:pic>
        <p:pic>
          <p:nvPicPr>
            <p:cNvPr id="14344" name="Picture 8" descr="D:\moule ceramic des 2 partie SMH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86446" y="3943116"/>
              <a:ext cx="2753239" cy="2160000"/>
            </a:xfrm>
            <a:prstGeom prst="rect">
              <a:avLst/>
            </a:prstGeom>
            <a:noFill/>
          </p:spPr>
        </p:pic>
      </p:grpSp>
      <p:pic>
        <p:nvPicPr>
          <p:cNvPr id="9" name="Picture 4" descr="D:\DSC02478.JPG"/>
          <p:cNvPicPr>
            <a:picLocks noChangeAspect="1" noChangeArrowheads="1"/>
          </p:cNvPicPr>
          <p:nvPr/>
        </p:nvPicPr>
        <p:blipFill>
          <a:blip r:embed="rId8" cstate="print"/>
          <a:srcRect l="21444"/>
          <a:stretch>
            <a:fillRect/>
          </a:stretch>
        </p:blipFill>
        <p:spPr bwMode="auto">
          <a:xfrm rot="16200000">
            <a:off x="622684" y="4106218"/>
            <a:ext cx="2126204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642910" y="785794"/>
            <a:ext cx="5214974" cy="7143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dirty="0" smtClean="0"/>
              <a:t>Résultats élèves</a:t>
            </a:r>
            <a:endParaRPr lang="fr-FR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6286520"/>
            <a:ext cx="9144000" cy="46166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alibri" pitchFamily="34" charset="0"/>
              </a:rPr>
              <a:t>Prototypage en cours de réalisation (</a:t>
            </a:r>
            <a:r>
              <a:rPr lang="fr-FR" sz="2400" i="1" dirty="0" smtClean="0">
                <a:solidFill>
                  <a:schemeClr val="bg1"/>
                </a:solidFill>
                <a:latin typeface="Calibri" pitchFamily="34" charset="0"/>
              </a:rPr>
              <a:t>visible sur l’espace </a:t>
            </a:r>
            <a:r>
              <a:rPr lang="fr-FR" sz="2400" i="1" dirty="0" err="1" smtClean="0">
                <a:solidFill>
                  <a:schemeClr val="bg1"/>
                </a:solidFill>
                <a:latin typeface="Calibri" pitchFamily="34" charset="0"/>
              </a:rPr>
              <a:t>Démosciences</a:t>
            </a:r>
            <a:r>
              <a:rPr lang="fr-FR" sz="2400" dirty="0" smtClean="0">
                <a:solidFill>
                  <a:schemeClr val="bg1"/>
                </a:solidFill>
                <a:latin typeface="Calibri" pitchFamily="34" charset="0"/>
              </a:rPr>
              <a:t>). </a:t>
            </a:r>
            <a:endParaRPr lang="fr-FR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"/>
            <a:ext cx="7143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785786" y="2928934"/>
            <a:ext cx="7643866" cy="164307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dirty="0" smtClean="0"/>
              <a:t>Merci pour votre attention et votre écoute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714380" cy="62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http://t3.gstatic.com/images?q=tbn:ANd9GcQ5zOzpCx-AWzQpkV9U4TGY0Sm784sSiqv_z1zvgKSksDpnmLZzgHGSbA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7073" y="2428868"/>
            <a:ext cx="9810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71472" y="2285992"/>
            <a:ext cx="7000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/>
              <a:t>Académie de Lyon</a:t>
            </a:r>
            <a:endParaRPr lang="fr-FR" sz="5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571472" y="3791554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/>
              <a:t>En Rhône Alpes</a:t>
            </a:r>
          </a:p>
        </p:txBody>
      </p:sp>
      <p:pic>
        <p:nvPicPr>
          <p:cNvPr id="8" name="Picture 2" descr="http://t1.gstatic.com/images?q=tbn:ANd9GcThTL0WPzIo7N6GytOqwiEQt7GPA6ZbQbMBVZbL15TWij66-_9X7eaIQ38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96177" y="3771909"/>
            <a:ext cx="11334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571504" y="5286388"/>
            <a:ext cx="8715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Au cœur de plastics vallée 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3" name="Titre 1"/>
          <p:cNvSpPr>
            <a:spLocks noGrp="1"/>
          </p:cNvSpPr>
          <p:nvPr>
            <p:ph type="ctrTitle"/>
          </p:nvPr>
        </p:nvSpPr>
        <p:spPr>
          <a:xfrm>
            <a:off x="500034" y="1142984"/>
            <a:ext cx="6208574" cy="857256"/>
          </a:xfrm>
        </p:spPr>
        <p:txBody>
          <a:bodyPr/>
          <a:lstStyle/>
          <a:p>
            <a:r>
              <a:rPr lang="fr-FR" dirty="0" smtClean="0"/>
              <a:t>Lycée </a:t>
            </a:r>
            <a:r>
              <a:rPr lang="fr-FR" dirty="0" err="1" smtClean="0"/>
              <a:t>Arbez</a:t>
            </a:r>
            <a:r>
              <a:rPr lang="fr-FR" dirty="0" smtClean="0"/>
              <a:t> CARME</a:t>
            </a:r>
            <a:endParaRPr lang="fr-FR" dirty="0"/>
          </a:p>
        </p:txBody>
      </p:sp>
      <p:pic>
        <p:nvPicPr>
          <p:cNvPr id="10" name="Picture 5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43900" y="5286388"/>
            <a:ext cx="642942" cy="75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93734">
            <a:off x="7215206" y="928670"/>
            <a:ext cx="1545300" cy="1830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714380" cy="62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à coins arrondis 14"/>
          <p:cNvSpPr/>
          <p:nvPr/>
        </p:nvSpPr>
        <p:spPr>
          <a:xfrm>
            <a:off x="857223" y="1881177"/>
            <a:ext cx="6842173" cy="45721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Photo de groupe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7358082" y="5715016"/>
            <a:ext cx="1000132" cy="928694"/>
            <a:chOff x="2214546" y="1071546"/>
            <a:chExt cx="3857652" cy="3214710"/>
          </a:xfrm>
        </p:grpSpPr>
        <p:sp>
          <p:nvSpPr>
            <p:cNvPr id="3" name="Ellipse 2"/>
            <p:cNvSpPr/>
            <p:nvPr/>
          </p:nvSpPr>
          <p:spPr>
            <a:xfrm>
              <a:off x="2285984" y="1285860"/>
              <a:ext cx="3786214" cy="85725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Ellipse 3"/>
            <p:cNvSpPr/>
            <p:nvPr/>
          </p:nvSpPr>
          <p:spPr>
            <a:xfrm>
              <a:off x="2214546" y="2285992"/>
              <a:ext cx="3786214" cy="85725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Ellipse 4"/>
            <p:cNvSpPr/>
            <p:nvPr/>
          </p:nvSpPr>
          <p:spPr>
            <a:xfrm>
              <a:off x="2214546" y="3286124"/>
              <a:ext cx="3786214" cy="85725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Ellipse 5"/>
            <p:cNvSpPr/>
            <p:nvPr/>
          </p:nvSpPr>
          <p:spPr>
            <a:xfrm>
              <a:off x="2643174" y="1071546"/>
              <a:ext cx="642942" cy="321471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Ellipse 6"/>
            <p:cNvSpPr/>
            <p:nvPr/>
          </p:nvSpPr>
          <p:spPr>
            <a:xfrm>
              <a:off x="3786182" y="1071546"/>
              <a:ext cx="642942" cy="321471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/>
            <p:cNvSpPr/>
            <p:nvPr/>
          </p:nvSpPr>
          <p:spPr>
            <a:xfrm>
              <a:off x="5000628" y="1071546"/>
              <a:ext cx="642942" cy="321471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Titre 1"/>
          <p:cNvSpPr>
            <a:spLocks noGrp="1"/>
          </p:cNvSpPr>
          <p:nvPr>
            <p:ph type="ctrTitle"/>
          </p:nvPr>
        </p:nvSpPr>
        <p:spPr>
          <a:xfrm>
            <a:off x="642910" y="785794"/>
            <a:ext cx="6208574" cy="85725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L’équipe pédagogique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08" t="17708" r="10012" b="3888"/>
          <a:stretch/>
        </p:blipFill>
        <p:spPr>
          <a:xfrm>
            <a:off x="1115592" y="2037259"/>
            <a:ext cx="6195782" cy="4427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714380" cy="62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modèle lycée compl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860110"/>
            <a:ext cx="6303962" cy="46434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scene3d>
            <a:camera prst="perspectiveRelaxed"/>
            <a:lightRig rig="threePt" dir="t"/>
          </a:scene3d>
        </p:spPr>
      </p:pic>
      <p:pic>
        <p:nvPicPr>
          <p:cNvPr id="5" name="Image 4" descr="espace sti 2d pour budge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42" y="3074688"/>
            <a:ext cx="4703614" cy="2786082"/>
          </a:xfrm>
          <a:prstGeom prst="rect">
            <a:avLst/>
          </a:prstGeom>
          <a:ln w="19050">
            <a:solidFill>
              <a:srgbClr val="FF0000"/>
            </a:solidFill>
          </a:ln>
          <a:scene3d>
            <a:camera prst="perspectiveRelaxed"/>
            <a:lightRig rig="threePt" dir="t"/>
          </a:scene3d>
        </p:spPr>
      </p:pic>
      <p:sp>
        <p:nvSpPr>
          <p:cNvPr id="11" name="Titre 1"/>
          <p:cNvSpPr>
            <a:spLocks noGrp="1"/>
          </p:cNvSpPr>
          <p:nvPr>
            <p:ph type="ctrTitle"/>
          </p:nvPr>
        </p:nvSpPr>
        <p:spPr>
          <a:xfrm>
            <a:off x="857224" y="642918"/>
            <a:ext cx="6208574" cy="857256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dirty="0" smtClean="0">
                <a:ln/>
                <a:solidFill>
                  <a:schemeClr val="accent3"/>
                </a:solidFill>
                <a:effectLst/>
              </a:rPr>
              <a:t>L’espace de formation</a:t>
            </a:r>
            <a:endParaRPr lang="fr-FR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000628" y="1928802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Lycée </a:t>
            </a:r>
            <a:r>
              <a:rPr lang="fr-FR" sz="2400" dirty="0" err="1" smtClean="0">
                <a:solidFill>
                  <a:schemeClr val="bg1"/>
                </a:solidFill>
              </a:rPr>
              <a:t>Arbez</a:t>
            </a:r>
            <a:r>
              <a:rPr lang="fr-FR" sz="2400" dirty="0" smtClean="0">
                <a:solidFill>
                  <a:schemeClr val="bg1"/>
                </a:solidFill>
              </a:rPr>
              <a:t> Carme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85918" y="3643314"/>
            <a:ext cx="214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solidFill>
                  <a:schemeClr val="bg1"/>
                </a:solidFill>
              </a:rPr>
              <a:t>Espace STi2D</a:t>
            </a:r>
            <a:endParaRPr lang="fr-FR" sz="2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714380" cy="62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itre 1"/>
          <p:cNvSpPr>
            <a:spLocks noGrp="1"/>
          </p:cNvSpPr>
          <p:nvPr>
            <p:ph type="ctrTitle"/>
          </p:nvPr>
        </p:nvSpPr>
        <p:spPr>
          <a:xfrm>
            <a:off x="857224" y="26056"/>
            <a:ext cx="6208574" cy="857256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dirty="0" smtClean="0">
                <a:ln/>
                <a:solidFill>
                  <a:schemeClr val="accent3"/>
                </a:solidFill>
                <a:effectLst/>
              </a:rPr>
              <a:t>L’espace de formation</a:t>
            </a:r>
            <a:endParaRPr lang="fr-FR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074" name="Picture 2" descr="C:\Users\Christelle\Pictures\Boulot\2011-11-18 11.48.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3714752"/>
            <a:ext cx="4000528" cy="29818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90" y="3857628"/>
            <a:ext cx="4071966" cy="285749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2" y="857232"/>
            <a:ext cx="4000528" cy="300039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093"/>
          <a:stretch/>
        </p:blipFill>
        <p:spPr>
          <a:xfrm>
            <a:off x="4929190" y="857232"/>
            <a:ext cx="4071966" cy="3000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0" y="1000108"/>
            <a:ext cx="9144000" cy="4572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i="0" u="none" strike="noStrike" kern="1200" normalizeH="0" baseline="0" noProof="0" dirty="0" smtClean="0">
                <a:ln/>
                <a:solidFill>
                  <a:schemeClr val="accent3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Exemple de séquence caractérisation matériaux</a:t>
            </a:r>
            <a:endParaRPr kumimoji="0" lang="fr-FR" sz="7200" i="0" u="none" strike="noStrike" kern="120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246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97125912"/>
              </p:ext>
            </p:extLst>
          </p:nvPr>
        </p:nvGraphicFramePr>
        <p:xfrm>
          <a:off x="500034" y="1622368"/>
          <a:ext cx="8064901" cy="4320473"/>
        </p:xfrm>
        <a:graphic>
          <a:graphicData uri="http://schemas.openxmlformats.org/drawingml/2006/table">
            <a:tbl>
              <a:tblPr/>
              <a:tblGrid>
                <a:gridCol w="43195"/>
                <a:gridCol w="1163993"/>
                <a:gridCol w="1651842"/>
                <a:gridCol w="162618"/>
                <a:gridCol w="215243"/>
                <a:gridCol w="246931"/>
                <a:gridCol w="256764"/>
                <a:gridCol w="309864"/>
                <a:gridCol w="250831"/>
                <a:gridCol w="239549"/>
                <a:gridCol w="250344"/>
                <a:gridCol w="250344"/>
                <a:gridCol w="250344"/>
                <a:gridCol w="250344"/>
                <a:gridCol w="250344"/>
                <a:gridCol w="250344"/>
                <a:gridCol w="250344"/>
                <a:gridCol w="250344"/>
                <a:gridCol w="250344"/>
                <a:gridCol w="250344"/>
                <a:gridCol w="59913"/>
                <a:gridCol w="145498"/>
                <a:gridCol w="121963"/>
                <a:gridCol w="145498"/>
                <a:gridCol w="145498"/>
                <a:gridCol w="124603"/>
                <a:gridCol w="154075"/>
                <a:gridCol w="123583"/>
              </a:tblGrid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Centres d'intérêts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MEI N1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7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7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ME2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7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ME3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E1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E2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7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E3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EI2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7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EI3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I1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7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I2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7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I3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IM3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108695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 dirty="0">
                          <a:effectLst/>
                          <a:latin typeface="Arial"/>
                        </a:rPr>
                        <a:t>Périodes</a:t>
                      </a:r>
                    </a:p>
                  </a:txBody>
                  <a:tcPr marL="0" marR="0" marT="0" marB="0" vert="vert27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Programme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vert="vert27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Horaires 1ere</a:t>
                      </a:r>
                      <a:endParaRPr lang="fr-FR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vert="vert27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Horaires </a:t>
                      </a:r>
                      <a:r>
                        <a:rPr lang="fr-FR" sz="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term</a:t>
                      </a:r>
                      <a:endParaRPr lang="fr-FR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Développement durable et compétitivité des produits</a:t>
                      </a:r>
                    </a:p>
                  </a:txBody>
                  <a:tcPr marL="0" marR="0" marT="0" marB="0" vert="vert27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Design, architecture et innovations technologiques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Caractérisation des matériaux et structures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Dimensionnement et choix des matériaux et structures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Efficacité énergétique dans l'habitat et les transports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Efficacité énergétique lié au comportement des matériaux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Formes et caractéristiques de l'énergie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Caractérisation des chaines d'énergie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Amélioration de l'efficacité énergétique dans les chaînes d'énergie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Efficacité énergétique liée à la gestion de l'information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Commande temporelle des systèmes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Formes et caractéristiques de l'info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Caractérisation des chaines d'info.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Traitement de l'information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Optimisation des paramètres par simulation globale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Machine à café</a:t>
                      </a:r>
                    </a:p>
                  </a:txBody>
                  <a:tcPr marL="0" marR="0" marT="0" marB="0" vert="vert27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Diffusseur</a:t>
                      </a:r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Panneau solaire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Chargeurs GPS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Volant Ferrari GT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Solar</a:t>
                      </a:r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Impulse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Echasses urbaines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vert="vert27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vert="vert27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vert="vert27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500" b="1" i="0" u="none" strike="noStrike">
                          <a:effectLst/>
                          <a:latin typeface="Arial"/>
                        </a:rPr>
                        <a:t>CI 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500" b="1" i="0" u="none" strike="noStrike">
                          <a:effectLst/>
                          <a:latin typeface="Arial"/>
                        </a:rPr>
                        <a:t>CI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500" b="1" i="0" u="none" strike="noStrike" dirty="0">
                          <a:effectLst/>
                          <a:latin typeface="Arial"/>
                        </a:rPr>
                        <a:t>CI 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500" b="1" i="0" u="none" strike="noStrike">
                          <a:effectLst/>
                          <a:latin typeface="Arial"/>
                        </a:rPr>
                        <a:t>CI 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500" b="1" i="0" u="none" strike="noStrike">
                          <a:effectLst/>
                          <a:latin typeface="Arial"/>
                        </a:rPr>
                        <a:t>CI 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500" b="1" i="0" u="none" strike="noStrike">
                          <a:effectLst/>
                          <a:latin typeface="Arial"/>
                        </a:rPr>
                        <a:t>CI 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500" b="1" i="0" u="none" strike="noStrike">
                          <a:effectLst/>
                          <a:latin typeface="Arial"/>
                        </a:rPr>
                        <a:t>CI 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500" b="1" i="0" u="none" strike="noStrike">
                          <a:effectLst/>
                          <a:latin typeface="Arial"/>
                        </a:rPr>
                        <a:t>CI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500" b="1" i="0" u="none" strike="noStrike">
                          <a:effectLst/>
                          <a:latin typeface="Arial"/>
                        </a:rPr>
                        <a:t>CI 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500" b="1" i="0" u="none" strike="noStrike">
                          <a:effectLst/>
                          <a:latin typeface="Arial"/>
                        </a:rPr>
                        <a:t>CI 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500" b="1" i="0" u="none" strike="noStrike">
                          <a:effectLst/>
                          <a:latin typeface="Arial"/>
                        </a:rPr>
                        <a:t>CI 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500" b="1" i="0" u="none" strike="noStrike">
                          <a:effectLst/>
                          <a:latin typeface="Arial"/>
                        </a:rPr>
                        <a:t>CI 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500" b="1" i="0" u="none" strike="noStrike">
                          <a:effectLst/>
                          <a:latin typeface="Arial"/>
                        </a:rPr>
                        <a:t>CI 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500" b="1" i="0" u="none" strike="noStrike">
                          <a:effectLst/>
                          <a:latin typeface="Arial"/>
                        </a:rPr>
                        <a:t>CI 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500" b="1" i="0" u="none" strike="noStrike">
                          <a:effectLst/>
                          <a:latin typeface="Arial"/>
                        </a:rPr>
                        <a:t>CI 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vert="vert27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 row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Compétitivité et créativité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Paramètres de la compétitivité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</a:tr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Cycle de vie d'un produit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</a:tr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Compromis CEC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</a:tr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 row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Eco conception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Etapes de la démarches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Mise à disposition des ressources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Utilisation raisonnée des ressources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946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Approche fonctionnelle des systèmes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Organisation </a:t>
                      </a:r>
                      <a:r>
                        <a:rPr lang="fr-FR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fonct</a:t>
                      </a:r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d'une chaine d'énergie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</a:tr>
              <a:tr h="26946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Organisation </a:t>
                      </a:r>
                      <a:r>
                        <a:rPr lang="fr-FR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fonct</a:t>
                      </a:r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d'une chaine d'info.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Outils de représentation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Représentation du réel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</a:tr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Représentations symboliques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</a:tr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 rowSpan="7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Approche comportementale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Modèles de comportement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</a:tr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Comportement</a:t>
                      </a:r>
                      <a:r>
                        <a:rPr lang="fr-FR" sz="7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des matériaux</a:t>
                      </a:r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</a:tr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Comportement mécanique des S.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</a:tr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Structures porteuses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Comportement énergétique des S.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32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Comportement informationnel des S.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t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sous total chapitres 1 et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##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420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Heures première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240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4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Heures terminale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180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e 1"/>
          <p:cNvGrpSpPr/>
          <p:nvPr/>
        </p:nvGrpSpPr>
        <p:grpSpPr>
          <a:xfrm>
            <a:off x="4145347" y="4646706"/>
            <a:ext cx="783843" cy="1500358"/>
            <a:chOff x="4312804" y="4853752"/>
            <a:chExt cx="783843" cy="1297343"/>
          </a:xfrm>
        </p:grpSpPr>
        <p:sp>
          <p:nvSpPr>
            <p:cNvPr id="6" name="Ellipse 5"/>
            <p:cNvSpPr/>
            <p:nvPr/>
          </p:nvSpPr>
          <p:spPr>
            <a:xfrm>
              <a:off x="4312804" y="4853752"/>
              <a:ext cx="783843" cy="24426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>
              <a:off x="4543079" y="5065406"/>
              <a:ext cx="88624" cy="108568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2"/>
          <p:cNvGrpSpPr/>
          <p:nvPr/>
        </p:nvGrpSpPr>
        <p:grpSpPr>
          <a:xfrm>
            <a:off x="5396579" y="4684754"/>
            <a:ext cx="2448271" cy="1462310"/>
            <a:chOff x="5490103" y="4835202"/>
            <a:chExt cx="2448271" cy="1258094"/>
          </a:xfrm>
        </p:grpSpPr>
        <p:sp>
          <p:nvSpPr>
            <p:cNvPr id="7" name="Ellipse 6"/>
            <p:cNvSpPr/>
            <p:nvPr/>
          </p:nvSpPr>
          <p:spPr>
            <a:xfrm>
              <a:off x="7578334" y="4835202"/>
              <a:ext cx="360040" cy="2160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" name="Connecteur droit avec flèche 9"/>
            <p:cNvCxnSpPr>
              <a:stCxn id="7" idx="3"/>
            </p:cNvCxnSpPr>
            <p:nvPr/>
          </p:nvCxnSpPr>
          <p:spPr>
            <a:xfrm flipH="1">
              <a:off x="5490103" y="5019590"/>
              <a:ext cx="2140958" cy="10737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23"/>
          <p:cNvGrpSpPr/>
          <p:nvPr/>
        </p:nvGrpSpPr>
        <p:grpSpPr>
          <a:xfrm>
            <a:off x="1310123" y="4646706"/>
            <a:ext cx="2339111" cy="1500359"/>
            <a:chOff x="1205626" y="4437113"/>
            <a:chExt cx="2088232" cy="1296143"/>
          </a:xfrm>
        </p:grpSpPr>
        <p:cxnSp>
          <p:nvCxnSpPr>
            <p:cNvPr id="12" name="Connecteur droit avec flèche 11"/>
            <p:cNvCxnSpPr>
              <a:stCxn id="5" idx="4"/>
            </p:cNvCxnSpPr>
            <p:nvPr/>
          </p:nvCxnSpPr>
          <p:spPr>
            <a:xfrm>
              <a:off x="2249742" y="4655131"/>
              <a:ext cx="954105" cy="107812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1205626" y="4437113"/>
              <a:ext cx="2088232" cy="21801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3071803" y="6147064"/>
            <a:ext cx="6072197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fr-FR" dirty="0" smtClean="0"/>
              <a:t>Activité 1 : </a:t>
            </a:r>
            <a:r>
              <a:rPr lang="fr-FR" sz="2800" dirty="0" smtClean="0"/>
              <a:t>Caractérisation des matériaux 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 rot="16200000">
            <a:off x="6614054" y="4601656"/>
            <a:ext cx="228601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La machine à café</a:t>
            </a:r>
            <a:endParaRPr lang="fr-FR" dirty="0"/>
          </a:p>
        </p:txBody>
      </p:sp>
      <p:sp>
        <p:nvSpPr>
          <p:cNvPr id="32" name="Titre 1"/>
          <p:cNvSpPr txBox="1">
            <a:spLocks/>
          </p:cNvSpPr>
          <p:nvPr/>
        </p:nvSpPr>
        <p:spPr>
          <a:xfrm>
            <a:off x="214282" y="421029"/>
            <a:ext cx="7615104" cy="85725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normalizeH="0" baseline="0" noProof="0" dirty="0" smtClean="0">
                <a:ln/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 partir du référentiel de formation</a:t>
            </a:r>
            <a:endParaRPr kumimoji="0" lang="fr-FR" sz="4000" i="0" u="none" strike="noStrike" kern="1200" normalizeH="0" baseline="0" noProof="0" dirty="0">
              <a:ln/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6143636" y="1214422"/>
            <a:ext cx="2928926" cy="1143008"/>
            <a:chOff x="6143636" y="1214422"/>
            <a:chExt cx="2928926" cy="1143008"/>
          </a:xfrm>
        </p:grpSpPr>
        <p:sp>
          <p:nvSpPr>
            <p:cNvPr id="21" name="ZoneTexte 20"/>
            <p:cNvSpPr txBox="1"/>
            <p:nvPr/>
          </p:nvSpPr>
          <p:spPr>
            <a:xfrm>
              <a:off x="6143636" y="1214422"/>
              <a:ext cx="2786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Et des supports choisis</a:t>
              </a:r>
              <a:endParaRPr lang="fr-FR" dirty="0"/>
            </a:p>
          </p:txBody>
        </p:sp>
        <p:sp>
          <p:nvSpPr>
            <p:cNvPr id="22" name="Flèche courbée vers la gauche 21"/>
            <p:cNvSpPr/>
            <p:nvPr/>
          </p:nvSpPr>
          <p:spPr>
            <a:xfrm>
              <a:off x="8643966" y="1357298"/>
              <a:ext cx="428596" cy="1000132"/>
            </a:xfrm>
            <a:prstGeom prst="curvedLeftArrow">
              <a:avLst/>
            </a:prstGeom>
            <a:solidFill>
              <a:srgbClr val="CC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4" name="Ellipse 23"/>
          <p:cNvSpPr/>
          <p:nvPr/>
        </p:nvSpPr>
        <p:spPr>
          <a:xfrm>
            <a:off x="1285852" y="4357694"/>
            <a:ext cx="2428892" cy="9088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Comportement des matériaux</a:t>
            </a:r>
            <a:endParaRPr lang="fr-FR" dirty="0"/>
          </a:p>
        </p:txBody>
      </p:sp>
      <p:sp>
        <p:nvSpPr>
          <p:cNvPr id="25" name="Ellipse 24"/>
          <p:cNvSpPr/>
          <p:nvPr/>
        </p:nvSpPr>
        <p:spPr>
          <a:xfrm>
            <a:off x="3929058" y="4429132"/>
            <a:ext cx="1214446" cy="73574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tx1"/>
                </a:solidFill>
                <a:latin typeface="Arial" charset="0"/>
              </a:rPr>
              <a:t>2h</a:t>
            </a:r>
          </a:p>
        </p:txBody>
      </p:sp>
    </p:spTree>
    <p:extLst>
      <p:ext uri="{BB962C8B-B14F-4D97-AF65-F5344CB8AC3E}">
        <p14:creationId xmlns="" xmlns:p14="http://schemas.microsoft.com/office/powerpoint/2010/main" val="195154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8.32562E-8 L -0.13559 0.167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" y="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805 0 " pathEditMode="relative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06E-6 L 0.08264 0.115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8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714380" cy="62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00364" y="1877004"/>
            <a:ext cx="5479105" cy="462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lipse 3"/>
          <p:cNvSpPr/>
          <p:nvPr/>
        </p:nvSpPr>
        <p:spPr>
          <a:xfrm>
            <a:off x="6786578" y="5154522"/>
            <a:ext cx="2285984" cy="98912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Préparer Mouture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857224" y="737379"/>
            <a:ext cx="4648068" cy="85725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600" i="0" u="none" strike="noStrike" kern="1200" normalizeH="0" baseline="0" noProof="0" dirty="0" smtClean="0">
                <a:ln/>
                <a:solidFill>
                  <a:schemeClr val="accent3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Analyse </a:t>
            </a:r>
            <a:r>
              <a:rPr kumimoji="0" lang="fr-FR" sz="5600" i="0" u="none" strike="noStrike" kern="1200" normalizeH="0" baseline="0" noProof="0" dirty="0" err="1" smtClean="0">
                <a:ln/>
                <a:solidFill>
                  <a:schemeClr val="accent3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SysML</a:t>
            </a:r>
            <a:endParaRPr kumimoji="0" lang="fr-FR" sz="5600" i="0" u="none" strike="noStrike" kern="120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Saeco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 rotWithShape="1">
          <a:blip r:embed="rId6"/>
          <a:srcRect l="19148" t="10692" r="18128" b="5674"/>
          <a:stretch/>
        </p:blipFill>
        <p:spPr>
          <a:xfrm>
            <a:off x="428596" y="1888632"/>
            <a:ext cx="2303584" cy="348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ébit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1269</TotalTime>
  <Words>942</Words>
  <Application>Microsoft Office PowerPoint</Application>
  <PresentationFormat>Affichage à l'écran (4:3)</PresentationFormat>
  <Paragraphs>717</Paragraphs>
  <Slides>25</Slides>
  <Notes>5</Notes>
  <HiddenSlides>0</HiddenSlides>
  <MMClips>2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27" baseType="lpstr">
      <vt:lpstr>Débit</vt:lpstr>
      <vt:lpstr>1_Débit</vt:lpstr>
      <vt:lpstr>Lycée Arbez CARME</vt:lpstr>
      <vt:lpstr>Lycée Arbez CARME</vt:lpstr>
      <vt:lpstr>Lycée Arbez CARME</vt:lpstr>
      <vt:lpstr>L’équipe pédagogique</vt:lpstr>
      <vt:lpstr>L’espace de formation</vt:lpstr>
      <vt:lpstr>L’espace de formation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Problème posé:</vt:lpstr>
      <vt:lpstr>Design et entreprises</vt:lpstr>
      <vt:lpstr>Les attendus:</vt:lpstr>
      <vt:lpstr>Recherche de brevet</vt:lpstr>
      <vt:lpstr>Recherche de l’éxistant</vt:lpstr>
      <vt:lpstr>L’approche formes</vt:lpstr>
      <vt:lpstr>L’organisation du projet:</vt:lpstr>
      <vt:lpstr>Modéliser</vt:lpstr>
      <vt:lpstr>Résultats élèves</vt:lpstr>
      <vt:lpstr>Merci pour votre attention et votre écoute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Lycée Arbez CARME - BELLIGNAT</dc:title>
  <dc:creator>Christelle</dc:creator>
  <cp:lastModifiedBy>yberreur</cp:lastModifiedBy>
  <cp:revision>155</cp:revision>
  <dcterms:created xsi:type="dcterms:W3CDTF">2011-11-15T01:05:15Z</dcterms:created>
  <dcterms:modified xsi:type="dcterms:W3CDTF">2011-11-20T11:46:17Z</dcterms:modified>
</cp:coreProperties>
</file>