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92" r:id="rId4"/>
  </p:sldMasterIdLst>
  <p:notesMasterIdLst>
    <p:notesMasterId r:id="rId28"/>
  </p:notesMasterIdLst>
  <p:sldIdLst>
    <p:sldId id="277" r:id="rId5"/>
    <p:sldId id="280" r:id="rId6"/>
    <p:sldId id="305" r:id="rId7"/>
    <p:sldId id="302" r:id="rId8"/>
    <p:sldId id="257" r:id="rId9"/>
    <p:sldId id="306" r:id="rId10"/>
    <p:sldId id="258" r:id="rId11"/>
    <p:sldId id="259" r:id="rId12"/>
    <p:sldId id="260" r:id="rId13"/>
    <p:sldId id="307" r:id="rId14"/>
    <p:sldId id="261" r:id="rId15"/>
    <p:sldId id="262" r:id="rId16"/>
    <p:sldId id="308" r:id="rId17"/>
    <p:sldId id="263" r:id="rId18"/>
    <p:sldId id="274" r:id="rId19"/>
    <p:sldId id="276" r:id="rId20"/>
    <p:sldId id="275" r:id="rId21"/>
    <p:sldId id="315" r:id="rId22"/>
    <p:sldId id="316" r:id="rId23"/>
    <p:sldId id="309" r:id="rId24"/>
    <p:sldId id="288" r:id="rId25"/>
    <p:sldId id="289" r:id="rId26"/>
    <p:sldId id="290" r:id="rId2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00"/>
    <a:srgbClr val="FFD54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79248" autoAdjust="0"/>
  </p:normalViewPr>
  <p:slideViewPr>
    <p:cSldViewPr>
      <p:cViewPr varScale="1">
        <p:scale>
          <a:sx n="58" d="100"/>
          <a:sy n="58" d="100"/>
        </p:scale>
        <p:origin x="-1638" y="-90"/>
      </p:cViewPr>
      <p:guideLst>
        <p:guide orient="horz" pos="2160"/>
        <p:guide pos="2880"/>
      </p:guideLst>
    </p:cSldViewPr>
  </p:slideViewPr>
  <p:outlineViewPr>
    <p:cViewPr>
      <p:scale>
        <a:sx n="33" d="100"/>
        <a:sy n="33" d="100"/>
      </p:scale>
      <p:origin x="48" y="9252"/>
    </p:cViewPr>
  </p:outlineViewPr>
  <p:notesTextViewPr>
    <p:cViewPr>
      <p:scale>
        <a:sx n="1" d="1"/>
        <a:sy n="1" d="1"/>
      </p:scale>
      <p:origin x="0" y="0"/>
    </p:cViewPr>
  </p:notesTextViewPr>
  <p:sorterViewPr>
    <p:cViewPr>
      <p:scale>
        <a:sx n="100" d="100"/>
        <a:sy n="100" d="100"/>
      </p:scale>
      <p:origin x="0" y="3126"/>
    </p:cViewPr>
  </p:sorterViewPr>
  <p:notesViewPr>
    <p:cSldViewPr>
      <p:cViewPr varScale="1">
        <p:scale>
          <a:sx n="54" d="100"/>
          <a:sy n="54" d="100"/>
        </p:scale>
        <p:origin x="-279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8F26601-0377-4194-986D-84209DED5FB4}" type="datetimeFigureOut">
              <a:rPr lang="fr-FR"/>
              <a:pPr>
                <a:defRPr/>
              </a:pPr>
              <a:t>15/06/2014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0503DFE-093F-4C87-8CDA-D8C260BB6B91}"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5" name="Espace réservé des commentaires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marL="1588" indent="12700" fontAlgn="auto">
              <a:spcBef>
                <a:spcPts val="0"/>
              </a:spcBef>
              <a:spcAft>
                <a:spcPts val="0"/>
              </a:spcAft>
              <a:buFont typeface="Arial" charset="0"/>
              <a:buNone/>
              <a:defRPr/>
            </a:pPr>
            <a:r>
              <a:rPr lang="fr-FR" dirty="0" smtClean="0">
                <a:solidFill>
                  <a:schemeClr val="tx2">
                    <a:lumMod val="75000"/>
                  </a:schemeClr>
                </a:solidFill>
              </a:rPr>
              <a:t>Pourquoi refondre le dispositif de formation des intervenants ?</a:t>
            </a:r>
          </a:p>
          <a:p>
            <a:pPr marL="1588" indent="12700" fontAlgn="auto">
              <a:spcBef>
                <a:spcPts val="0"/>
              </a:spcBef>
              <a:spcAft>
                <a:spcPts val="0"/>
              </a:spcAft>
              <a:buFont typeface="Arial" charset="0"/>
              <a:buNone/>
              <a:defRPr/>
            </a:pPr>
            <a:endParaRPr lang="fr-FR" dirty="0" smtClean="0">
              <a:solidFill>
                <a:schemeClr val="tx2">
                  <a:lumMod val="75000"/>
                </a:schemeClr>
              </a:solidFill>
            </a:endParaRPr>
          </a:p>
          <a:p>
            <a:pPr marL="1588" indent="12700" fontAlgn="auto">
              <a:spcBef>
                <a:spcPts val="0"/>
              </a:spcBef>
              <a:spcAft>
                <a:spcPts val="0"/>
              </a:spcAft>
              <a:buFont typeface="Arial" charset="0"/>
              <a:buNone/>
              <a:defRPr/>
            </a:pPr>
            <a:r>
              <a:rPr lang="fr-FR" dirty="0" smtClean="0">
                <a:solidFill>
                  <a:schemeClr val="tx2">
                    <a:lumMod val="75000"/>
                  </a:schemeClr>
                </a:solidFill>
              </a:rPr>
              <a:t>Quelle est la nature de la refonte ?</a:t>
            </a:r>
          </a:p>
          <a:p>
            <a:pPr marL="1588" indent="12700" fontAlgn="auto">
              <a:spcBef>
                <a:spcPts val="0"/>
              </a:spcBef>
              <a:spcAft>
                <a:spcPts val="0"/>
              </a:spcAft>
              <a:buFont typeface="Arial" charset="0"/>
              <a:buNone/>
              <a:defRPr/>
            </a:pPr>
            <a:endParaRPr lang="fr-FR" dirty="0" smtClean="0">
              <a:solidFill>
                <a:schemeClr val="tx2">
                  <a:lumMod val="75000"/>
                </a:schemeClr>
              </a:solidFill>
            </a:endParaRPr>
          </a:p>
          <a:p>
            <a:pPr marL="1588" indent="12700" fontAlgn="auto">
              <a:spcBef>
                <a:spcPts val="0"/>
              </a:spcBef>
              <a:spcAft>
                <a:spcPts val="0"/>
              </a:spcAft>
              <a:buFont typeface="Arial" charset="0"/>
              <a:buNone/>
              <a:defRPr/>
            </a:pPr>
            <a:r>
              <a:rPr lang="fr-FR" dirty="0" smtClean="0">
                <a:solidFill>
                  <a:schemeClr val="tx2">
                    <a:lumMod val="75000"/>
                  </a:schemeClr>
                </a:solidFill>
              </a:rPr>
              <a:t>Quelles sont les conséquences pour mon entreprise et mes intervenants ?</a:t>
            </a:r>
          </a:p>
          <a:p>
            <a:pPr marL="1588" indent="12700" fontAlgn="auto">
              <a:spcBef>
                <a:spcPts val="0"/>
              </a:spcBef>
              <a:spcAft>
                <a:spcPts val="0"/>
              </a:spcAft>
              <a:buFont typeface="Arial" charset="0"/>
              <a:buNone/>
              <a:defRPr/>
            </a:pPr>
            <a:endParaRPr lang="fr-FR" dirty="0" smtClean="0">
              <a:solidFill>
                <a:schemeClr val="tx2">
                  <a:lumMod val="75000"/>
                </a:schemeClr>
              </a:solidFill>
            </a:endParaRPr>
          </a:p>
          <a:p>
            <a:pPr marL="1588" indent="12700" fontAlgn="auto">
              <a:spcBef>
                <a:spcPts val="0"/>
              </a:spcBef>
              <a:spcAft>
                <a:spcPts val="0"/>
              </a:spcAft>
              <a:buFont typeface="Arial" charset="0"/>
              <a:buNone/>
              <a:defRPr/>
            </a:pPr>
            <a:r>
              <a:rPr lang="fr-FR" dirty="0" smtClean="0">
                <a:solidFill>
                  <a:schemeClr val="tx2">
                    <a:lumMod val="75000"/>
                  </a:schemeClr>
                </a:solidFill>
              </a:rPr>
              <a:t>Comment va se passer la transition entre l’ancien et le nouveau dispositif?</a:t>
            </a:r>
            <a:endParaRPr lang="fr-FR" dirty="0">
              <a:solidFill>
                <a:schemeClr val="tx2">
                  <a:lumMod val="75000"/>
                </a:schemeClr>
              </a:solidFill>
            </a:endParaRPr>
          </a:p>
        </p:txBody>
      </p:sp>
      <p:sp>
        <p:nvSpPr>
          <p:cNvPr id="4608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4EE79B-65AB-49B3-91BF-FDE7EC42313C}" type="slidenum">
              <a:rPr lang="fr-FR" altLang="fr-FR">
                <a:solidFill>
                  <a:srgbClr val="EEECE1"/>
                </a:solidFill>
                <a:latin typeface="Arial" charset="0"/>
                <a:cs typeface="Arial" charset="0"/>
              </a:rPr>
              <a:pPr fontAlgn="base">
                <a:spcBef>
                  <a:spcPct val="0"/>
                </a:spcBef>
                <a:spcAft>
                  <a:spcPct val="0"/>
                </a:spcAft>
              </a:pPr>
              <a:t>1</a:t>
            </a:fld>
            <a:endParaRPr lang="fr-FR" altLang="fr-FR">
              <a:solidFill>
                <a:srgbClr val="EEECE1"/>
              </a:solidFill>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altLang="fr-FR" smtClean="0">
                <a:cs typeface="Arial" charset="0"/>
              </a:rPr>
              <a:t>Sécurité : Loi TSN introduisant le L4522 du CDT « Protection des personnes »</a:t>
            </a:r>
          </a:p>
          <a:p>
            <a:pPr>
              <a:spcBef>
                <a:spcPct val="0"/>
              </a:spcBef>
            </a:pPr>
            <a:endParaRPr lang="fr-FR" altLang="fr-FR" smtClean="0">
              <a:cs typeface="Arial" charset="0"/>
            </a:endParaRPr>
          </a:p>
        </p:txBody>
      </p:sp>
      <p:sp>
        <p:nvSpPr>
          <p:cNvPr id="5017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1A17CC-B6C3-499D-87E1-6282C85BC83F}" type="slidenum">
              <a:rPr lang="fr-FR" altLang="fr-FR">
                <a:solidFill>
                  <a:srgbClr val="EEECE1"/>
                </a:solidFill>
                <a:latin typeface="Arial" charset="0"/>
                <a:cs typeface="Arial" charset="0"/>
              </a:rPr>
              <a:pPr fontAlgn="base">
                <a:spcBef>
                  <a:spcPct val="0"/>
                </a:spcBef>
                <a:spcAft>
                  <a:spcPct val="0"/>
                </a:spcAft>
              </a:pPr>
              <a:t>4</a:t>
            </a:fld>
            <a:endParaRPr lang="fr-FR" altLang="fr-FR">
              <a:solidFill>
                <a:srgbClr val="EEECE1"/>
              </a:solidFill>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altLang="fr-FR" smtClean="0">
                <a:cs typeface="Arial" charset="0"/>
              </a:rPr>
              <a:t>Sécurité : Loi TSN introduisant le L4522 du CDT « Protection des personnes »</a:t>
            </a:r>
          </a:p>
          <a:p>
            <a:pPr>
              <a:spcBef>
                <a:spcPct val="0"/>
              </a:spcBef>
            </a:pPr>
            <a:endParaRPr lang="fr-FR" altLang="fr-FR" smtClean="0">
              <a:cs typeface="Arial" charset="0"/>
            </a:endParaRPr>
          </a:p>
        </p:txBody>
      </p:sp>
      <p:sp>
        <p:nvSpPr>
          <p:cNvPr id="5222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D23285-9F91-4E89-B63B-8E9EC6AAFC6E}" type="slidenum">
              <a:rPr lang="fr-FR" altLang="fr-FR">
                <a:solidFill>
                  <a:srgbClr val="EEECE1"/>
                </a:solidFill>
                <a:latin typeface="Arial" charset="0"/>
                <a:cs typeface="Arial" charset="0"/>
              </a:rPr>
              <a:pPr fontAlgn="base">
                <a:spcBef>
                  <a:spcPct val="0"/>
                </a:spcBef>
                <a:spcAft>
                  <a:spcPct val="0"/>
                </a:spcAft>
              </a:pPr>
              <a:t>5</a:t>
            </a:fld>
            <a:endParaRPr lang="fr-FR" altLang="fr-FR">
              <a:solidFill>
                <a:srgbClr val="EEECE1"/>
              </a:solidFill>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altLang="fr-FR" smtClean="0">
                <a:cs typeface="Arial" charset="0"/>
              </a:rPr>
              <a:t>Formation à nos spécificités </a:t>
            </a:r>
          </a:p>
        </p:txBody>
      </p:sp>
      <p:sp>
        <p:nvSpPr>
          <p:cNvPr id="5529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1D5A6B-907F-4885-A7B3-42B0FE8B49D3}" type="slidenum">
              <a:rPr lang="fr-FR" altLang="fr-FR">
                <a:solidFill>
                  <a:srgbClr val="EEECE1"/>
                </a:solidFill>
                <a:latin typeface="Arial" charset="0"/>
                <a:cs typeface="Arial" charset="0"/>
              </a:rPr>
              <a:pPr fontAlgn="base">
                <a:spcBef>
                  <a:spcPct val="0"/>
                </a:spcBef>
                <a:spcAft>
                  <a:spcPct val="0"/>
                </a:spcAft>
              </a:pPr>
              <a:t>7</a:t>
            </a:fld>
            <a:endParaRPr lang="fr-FR" altLang="fr-FR">
              <a:solidFill>
                <a:srgbClr val="EEECE1"/>
              </a:solidFill>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lgn="just">
              <a:lnSpc>
                <a:spcPct val="80000"/>
              </a:lnSpc>
              <a:spcBef>
                <a:spcPct val="0"/>
              </a:spcBef>
            </a:pPr>
            <a:r>
              <a:rPr lang="fr-FR" altLang="fr-FR" sz="1400" b="1" smtClean="0">
                <a:solidFill>
                  <a:srgbClr val="17375E"/>
                </a:solidFill>
                <a:cs typeface="Arial" charset="0"/>
              </a:rPr>
              <a:t>Une formation couvrant un champ de risques plus polyvalent et un rééquilibrage des parts accordées à chaque risque</a:t>
            </a:r>
          </a:p>
          <a:p>
            <a:pPr algn="just">
              <a:lnSpc>
                <a:spcPct val="80000"/>
              </a:lnSpc>
              <a:spcBef>
                <a:spcPct val="0"/>
              </a:spcBef>
            </a:pPr>
            <a:r>
              <a:rPr lang="fr-FR" altLang="fr-FR" sz="300" b="1" smtClean="0">
                <a:solidFill>
                  <a:srgbClr val="17375E"/>
                </a:solidFill>
                <a:cs typeface="Arial" charset="0"/>
              </a:rPr>
              <a:t> </a:t>
            </a:r>
          </a:p>
          <a:p>
            <a:pPr marL="625475" lvl="1" indent="-225425" algn="just">
              <a:lnSpc>
                <a:spcPct val="80000"/>
              </a:lnSpc>
              <a:spcBef>
                <a:spcPct val="0"/>
              </a:spcBef>
              <a:buFontTx/>
              <a:buChar char="•"/>
            </a:pPr>
            <a:r>
              <a:rPr lang="fr-FR" altLang="fr-FR" sz="1400" smtClean="0">
                <a:solidFill>
                  <a:srgbClr val="17375E"/>
                </a:solidFill>
                <a:cs typeface="Arial" charset="0"/>
              </a:rPr>
              <a:t>Demande d’un </a:t>
            </a:r>
            <a:r>
              <a:rPr lang="fr-FR" altLang="fr-FR" sz="1400" b="1" smtClean="0">
                <a:solidFill>
                  <a:srgbClr val="F79D00"/>
                </a:solidFill>
                <a:cs typeface="Arial" charset="0"/>
              </a:rPr>
              <a:t>pré-requis Sécurité générale </a:t>
            </a:r>
            <a:r>
              <a:rPr lang="fr-FR" altLang="fr-FR" sz="1400" smtClean="0">
                <a:solidFill>
                  <a:srgbClr val="17375E"/>
                </a:solidFill>
                <a:cs typeface="Arial" charset="0"/>
              </a:rPr>
              <a:t>(Equivalence possible)</a:t>
            </a:r>
          </a:p>
          <a:p>
            <a:pPr marL="625475" lvl="1" indent="-225425" algn="just">
              <a:lnSpc>
                <a:spcPct val="80000"/>
              </a:lnSpc>
              <a:spcBef>
                <a:spcPct val="0"/>
              </a:spcBef>
              <a:buFontTx/>
              <a:buChar char="•"/>
            </a:pPr>
            <a:r>
              <a:rPr lang="fr-FR" altLang="fr-FR" sz="1400" smtClean="0">
                <a:solidFill>
                  <a:srgbClr val="17375E"/>
                </a:solidFill>
                <a:cs typeface="Arial" charset="0"/>
              </a:rPr>
              <a:t>Développement d’une </a:t>
            </a:r>
            <a:r>
              <a:rPr lang="fr-FR" altLang="fr-FR" sz="1400" b="1" smtClean="0">
                <a:solidFill>
                  <a:srgbClr val="F79D00"/>
                </a:solidFill>
                <a:cs typeface="Arial" charset="0"/>
              </a:rPr>
              <a:t>formation « Savoir commun du nucléaire » </a:t>
            </a:r>
            <a:r>
              <a:rPr lang="fr-FR" altLang="fr-FR" sz="1400" smtClean="0">
                <a:solidFill>
                  <a:srgbClr val="17375E"/>
                </a:solidFill>
                <a:cs typeface="Arial" charset="0"/>
              </a:rPr>
              <a:t>couvrant les fondamentaux à connaître pour intervenir sur une INB EDF : </a:t>
            </a:r>
          </a:p>
          <a:p>
            <a:pPr marL="1025525" lvl="2" indent="-225425" algn="just">
              <a:lnSpc>
                <a:spcPct val="80000"/>
              </a:lnSpc>
              <a:spcBef>
                <a:spcPct val="0"/>
              </a:spcBef>
            </a:pPr>
            <a:r>
              <a:rPr lang="fr-FR" altLang="fr-FR" sz="1400" smtClean="0">
                <a:solidFill>
                  <a:srgbClr val="17375E"/>
                </a:solidFill>
                <a:cs typeface="Arial" charset="0"/>
              </a:rPr>
              <a:t>Les fondamentaux de la sûreté nucléaire ; </a:t>
            </a:r>
          </a:p>
          <a:p>
            <a:pPr marL="1025525" lvl="2" indent="-225425" algn="just">
              <a:lnSpc>
                <a:spcPct val="80000"/>
              </a:lnSpc>
              <a:spcBef>
                <a:spcPct val="0"/>
              </a:spcBef>
            </a:pPr>
            <a:r>
              <a:rPr lang="fr-FR" altLang="fr-FR" sz="1400" smtClean="0">
                <a:solidFill>
                  <a:srgbClr val="17375E"/>
                </a:solidFill>
                <a:cs typeface="Arial" charset="0"/>
              </a:rPr>
              <a:t>Les dispositions d’Assurance Qualité issues de la NT 85-114 ;</a:t>
            </a:r>
          </a:p>
          <a:p>
            <a:pPr marL="1025525" lvl="2" indent="-225425" algn="just">
              <a:lnSpc>
                <a:spcPct val="80000"/>
              </a:lnSpc>
              <a:spcBef>
                <a:spcPct val="0"/>
              </a:spcBef>
            </a:pPr>
            <a:r>
              <a:rPr lang="fr-FR" altLang="fr-FR" sz="1400" smtClean="0">
                <a:solidFill>
                  <a:srgbClr val="17375E"/>
                </a:solidFill>
                <a:cs typeface="Arial" charset="0"/>
              </a:rPr>
              <a:t>Les dispositions de sécurité propres à EDF issues du RPP;</a:t>
            </a:r>
          </a:p>
          <a:p>
            <a:pPr marL="1025525" lvl="2" indent="-225425" algn="just">
              <a:lnSpc>
                <a:spcPct val="80000"/>
              </a:lnSpc>
              <a:spcBef>
                <a:spcPct val="0"/>
              </a:spcBef>
            </a:pPr>
            <a:r>
              <a:rPr lang="fr-FR" altLang="fr-FR" sz="1400" smtClean="0">
                <a:solidFill>
                  <a:srgbClr val="17375E"/>
                </a:solidFill>
                <a:cs typeface="Arial" charset="0"/>
              </a:rPr>
              <a:t>L’incendie et l’environnement.</a:t>
            </a:r>
          </a:p>
          <a:p>
            <a:pPr marL="625475" lvl="1" indent="-225425" algn="just">
              <a:lnSpc>
                <a:spcPct val="80000"/>
              </a:lnSpc>
              <a:spcBef>
                <a:spcPct val="0"/>
              </a:spcBef>
              <a:buFontTx/>
              <a:buChar char="•"/>
            </a:pPr>
            <a:r>
              <a:rPr lang="fr-FR" altLang="fr-FR" sz="1400" smtClean="0">
                <a:solidFill>
                  <a:srgbClr val="17375E"/>
                </a:solidFill>
                <a:cs typeface="Arial" charset="0"/>
              </a:rPr>
              <a:t>Recentrage de la </a:t>
            </a:r>
            <a:r>
              <a:rPr lang="fr-FR" altLang="fr-FR" sz="1400" b="1" smtClean="0">
                <a:solidFill>
                  <a:srgbClr val="F79D00"/>
                </a:solidFill>
                <a:cs typeface="Arial" charset="0"/>
              </a:rPr>
              <a:t>formation QSP sur les savoirs nécessaires aux interventions sur EIPS</a:t>
            </a:r>
            <a:r>
              <a:rPr lang="fr-FR" altLang="fr-FR" sz="1400" smtClean="0">
                <a:solidFill>
                  <a:srgbClr val="17375E"/>
                </a:solidFill>
                <a:cs typeface="Arial" charset="0"/>
              </a:rPr>
              <a:t> ;</a:t>
            </a:r>
          </a:p>
          <a:p>
            <a:pPr>
              <a:lnSpc>
                <a:spcPct val="80000"/>
              </a:lnSpc>
              <a:spcBef>
                <a:spcPct val="0"/>
              </a:spcBef>
            </a:pPr>
            <a:endParaRPr lang="fr-FR" altLang="fr-FR" sz="1000" smtClean="0">
              <a:cs typeface="Arial" charset="0"/>
            </a:endParaRPr>
          </a:p>
        </p:txBody>
      </p:sp>
      <p:sp>
        <p:nvSpPr>
          <p:cNvPr id="5734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70506A-20E4-4339-8B4B-D5CF4828DF80}" type="slidenum">
              <a:rPr lang="fr-FR" altLang="fr-FR">
                <a:solidFill>
                  <a:srgbClr val="EEECE1"/>
                </a:solidFill>
                <a:latin typeface="Arial" charset="0"/>
                <a:cs typeface="Arial" charset="0"/>
              </a:rPr>
              <a:pPr fontAlgn="base">
                <a:spcBef>
                  <a:spcPct val="0"/>
                </a:spcBef>
                <a:spcAft>
                  <a:spcPct val="0"/>
                </a:spcAft>
              </a:pPr>
              <a:t>8</a:t>
            </a:fld>
            <a:endParaRPr lang="fr-FR" altLang="fr-FR">
              <a:solidFill>
                <a:srgbClr val="EEECE1"/>
              </a:solidFill>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96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ltLang="fr-FR" smtClean="0">
              <a:cs typeface="Arial" charset="0"/>
            </a:endParaRPr>
          </a:p>
        </p:txBody>
      </p:sp>
      <p:sp>
        <p:nvSpPr>
          <p:cNvPr id="6963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22436-5F60-48C6-95BE-8CF258F4C34A}" type="slidenum">
              <a:rPr lang="fr-FR" altLang="fr-FR">
                <a:solidFill>
                  <a:srgbClr val="000000"/>
                </a:solidFill>
                <a:latin typeface="Arial" charset="0"/>
                <a:cs typeface="Arial" charset="0"/>
              </a:rPr>
              <a:pPr fontAlgn="base">
                <a:spcBef>
                  <a:spcPct val="0"/>
                </a:spcBef>
                <a:spcAft>
                  <a:spcPct val="0"/>
                </a:spcAft>
              </a:pPr>
              <a:t>19</a:t>
            </a:fld>
            <a:endParaRPr lang="fr-FR" altLang="fr-FR">
              <a:solidFill>
                <a:srgbClr val="000000"/>
              </a:solidFill>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37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373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BC8DA8-73D9-48D3-9418-3C0F98D0EB2D}" type="slidenum">
              <a:rPr lang="fr-FR">
                <a:cs typeface="Arial" charset="0"/>
              </a:rPr>
              <a:pPr fontAlgn="base">
                <a:spcBef>
                  <a:spcPct val="0"/>
                </a:spcBef>
                <a:spcAft>
                  <a:spcPct val="0"/>
                </a:spcAft>
              </a:pPr>
              <a:t>22</a:t>
            </a:fld>
            <a:endParaRPr lang="fr-F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57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577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F96341-1452-48A4-B8E5-C994A96C40C0}" type="slidenum">
              <a:rPr lang="fr-FR">
                <a:cs typeface="Arial" charset="0"/>
              </a:rPr>
              <a:pPr fontAlgn="base">
                <a:spcBef>
                  <a:spcPct val="0"/>
                </a:spcBef>
                <a:spcAft>
                  <a:spcPct val="0"/>
                </a:spcAft>
              </a:pPr>
              <a:t>23</a:t>
            </a:fld>
            <a:endParaRPr lang="fr-F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a:srcRect/>
          <a:stretch>
            <a:fillRect/>
          </a:stretch>
        </p:blipFill>
        <p:spPr bwMode="auto">
          <a:xfrm>
            <a:off x="569913" y="482600"/>
            <a:ext cx="1189037" cy="506413"/>
          </a:xfrm>
          <a:prstGeom prst="rect">
            <a:avLst/>
          </a:prstGeom>
          <a:noFill/>
          <a:ln w="9525">
            <a:noFill/>
            <a:miter lim="800000"/>
            <a:headEnd/>
            <a:tailEnd/>
          </a:ln>
        </p:spPr>
      </p:pic>
      <p:pic>
        <p:nvPicPr>
          <p:cNvPr id="5" name="Image 2" descr="Photo_Nogent.jpg"/>
          <p:cNvPicPr>
            <a:picLocks noChangeAspect="1"/>
          </p:cNvPicPr>
          <p:nvPr userDrawn="1"/>
        </p:nvPicPr>
        <p:blipFill>
          <a:blip r:embed="rId3"/>
          <a:srcRect l="25868" r="34239"/>
          <a:stretch>
            <a:fillRect/>
          </a:stretch>
        </p:blipFill>
        <p:spPr bwMode="auto">
          <a:xfrm>
            <a:off x="5699125" y="0"/>
            <a:ext cx="3444875" cy="6858000"/>
          </a:xfrm>
          <a:prstGeom prst="rect">
            <a:avLst/>
          </a:prstGeom>
          <a:noFill/>
          <a:ln w="9525">
            <a:noFill/>
            <a:miter lim="800000"/>
            <a:headEnd/>
            <a:tailEnd/>
          </a:ln>
        </p:spPr>
      </p:pic>
      <p:sp>
        <p:nvSpPr>
          <p:cNvPr id="2" name="Titre 1"/>
          <p:cNvSpPr>
            <a:spLocks noGrp="1"/>
          </p:cNvSpPr>
          <p:nvPr>
            <p:ph type="title"/>
          </p:nvPr>
        </p:nvSpPr>
        <p:spPr>
          <a:xfrm>
            <a:off x="419100" y="1525588"/>
            <a:ext cx="4243388" cy="1143000"/>
          </a:xfrm>
          <a:prstGeom prst="rect">
            <a:avLst/>
          </a:prstGeom>
        </p:spPr>
        <p:txBody>
          <a:bodyPr/>
          <a:lstStyle>
            <a:lvl1pPr>
              <a:defRPr>
                <a:solidFill>
                  <a:srgbClr val="001A70"/>
                </a:solidFill>
              </a:defRPr>
            </a:lvl1pPr>
          </a:lstStyle>
          <a:p>
            <a:r>
              <a:rPr lang="fr-FR" smtClean="0"/>
              <a:t>Cliquez pour modifier le style du titre</a:t>
            </a:r>
            <a:endParaRPr lang="fr-FR"/>
          </a:p>
        </p:txBody>
      </p:sp>
      <p:sp>
        <p:nvSpPr>
          <p:cNvPr id="3" name="Espace réservé du contenu 2"/>
          <p:cNvSpPr>
            <a:spLocks noGrp="1"/>
          </p:cNvSpPr>
          <p:nvPr>
            <p:ph idx="1"/>
          </p:nvPr>
        </p:nvSpPr>
        <p:spPr>
          <a:xfrm>
            <a:off x="601663" y="4040188"/>
            <a:ext cx="4227512" cy="1674812"/>
          </a:xfrm>
          <a:prstGeom prst="rect">
            <a:avLst/>
          </a:prstGeom>
        </p:spPr>
        <p:txBody>
          <a:bodyPr/>
          <a:lstStyle/>
          <a:p>
            <a:pPr lvl="0"/>
            <a:r>
              <a:rPr lang="fr-FR" smtClean="0"/>
              <a:t>Cliquez pour modifier les styles du texte du masque</a:t>
            </a:r>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itre 4"/>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Tree>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69875" y="893775"/>
            <a:ext cx="5014912" cy="668812"/>
          </a:xfrm>
          <a:prstGeom prst="rect">
            <a:avLst/>
          </a:prstGeom>
        </p:spPr>
        <p:txBody>
          <a:bodyPr/>
          <a:lstStyle>
            <a:lvl1pPr>
              <a:defRPr sz="3800" b="0"/>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425450" y="2802873"/>
            <a:ext cx="5014913" cy="3414788"/>
          </a:xfrm>
          <a:prstGeom prst="rect">
            <a:avLst/>
          </a:prstGeom>
        </p:spPr>
        <p:txBody>
          <a:bodyPr/>
          <a:lstStyle>
            <a:lvl1pPr marL="403200" indent="-403200">
              <a:lnSpc>
                <a:spcPct val="100000"/>
              </a:lnSpc>
              <a:spcBef>
                <a:spcPts val="3120"/>
              </a:spcBef>
              <a:spcAft>
                <a:spcPts val="0"/>
              </a:spcAft>
              <a:buFont typeface="+mj-lt"/>
              <a:buAutoNum type="arabicPeriod"/>
              <a:defRPr b="1">
                <a:solidFill>
                  <a:schemeClr val="tx1"/>
                </a:solidFill>
              </a:defRPr>
            </a:lvl1pPr>
            <a:lvl2pPr marL="655200" indent="-248400">
              <a:lnSpc>
                <a:spcPct val="90000"/>
              </a:lnSpc>
              <a:spcBef>
                <a:spcPts val="0"/>
              </a:spcBef>
              <a:spcAft>
                <a:spcPts val="0"/>
              </a:spcAft>
              <a:buClr>
                <a:schemeClr val="accent1"/>
              </a:buClr>
              <a:buSzPct val="220000"/>
              <a:buFont typeface="+mj-lt"/>
              <a:buNone/>
              <a:defRPr b="0">
                <a:solidFill>
                  <a:schemeClr val="bg2"/>
                </a:solidFill>
              </a:defRPr>
            </a:lvl2pPr>
            <a:lvl3pPr marL="350838" indent="0">
              <a:lnSpc>
                <a:spcPts val="800"/>
              </a:lnSpc>
              <a:spcBef>
                <a:spcPts val="0"/>
              </a:spcBef>
              <a:defRPr>
                <a:solidFill>
                  <a:schemeClr val="bg2"/>
                </a:solidFill>
              </a:defRPr>
            </a:lvl3pPr>
          </a:lstStyle>
          <a:p>
            <a:pPr lvl="0"/>
            <a:r>
              <a:rPr lang="fr-FR" dirty="0" smtClean="0"/>
              <a:t>Cliquez pour modifier les styles du texte du masque</a:t>
            </a:r>
          </a:p>
          <a:p>
            <a:pPr lvl="1"/>
            <a:r>
              <a:rPr lang="fr-FR" dirty="0" smtClean="0"/>
              <a:t>Deuxième niveau</a:t>
            </a:r>
          </a:p>
        </p:txBody>
      </p:sp>
    </p:spTree>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a:srcRect/>
          <a:stretch>
            <a:fillRect/>
          </a:stretch>
        </p:blipFill>
        <p:spPr bwMode="auto">
          <a:xfrm>
            <a:off x="569913" y="482600"/>
            <a:ext cx="1189037" cy="506413"/>
          </a:xfrm>
          <a:prstGeom prst="rect">
            <a:avLst/>
          </a:prstGeom>
          <a:noFill/>
          <a:ln w="9525">
            <a:noFill/>
            <a:miter lim="800000"/>
            <a:headEnd/>
            <a:tailEnd/>
          </a:ln>
        </p:spPr>
      </p:pic>
      <p:pic>
        <p:nvPicPr>
          <p:cNvPr id="5" name="Image 2" descr="Photo_Nogent.jpg"/>
          <p:cNvPicPr>
            <a:picLocks noChangeAspect="1"/>
          </p:cNvPicPr>
          <p:nvPr userDrawn="1"/>
        </p:nvPicPr>
        <p:blipFill>
          <a:blip r:embed="rId3"/>
          <a:srcRect l="25868" r="34239"/>
          <a:stretch>
            <a:fillRect/>
          </a:stretch>
        </p:blipFill>
        <p:spPr bwMode="auto">
          <a:xfrm>
            <a:off x="5699125" y="0"/>
            <a:ext cx="3444875" cy="6858000"/>
          </a:xfrm>
          <a:prstGeom prst="rect">
            <a:avLst/>
          </a:prstGeom>
          <a:noFill/>
          <a:ln w="9525">
            <a:noFill/>
            <a:miter lim="800000"/>
            <a:headEnd/>
            <a:tailEnd/>
          </a:ln>
        </p:spPr>
      </p:pic>
      <p:sp>
        <p:nvSpPr>
          <p:cNvPr id="2" name="Titre 1"/>
          <p:cNvSpPr>
            <a:spLocks noGrp="1"/>
          </p:cNvSpPr>
          <p:nvPr>
            <p:ph type="title"/>
          </p:nvPr>
        </p:nvSpPr>
        <p:spPr>
          <a:xfrm>
            <a:off x="419100" y="1525588"/>
            <a:ext cx="4243388" cy="1143000"/>
          </a:xfrm>
          <a:prstGeom prst="rect">
            <a:avLst/>
          </a:prstGeom>
        </p:spPr>
        <p:txBody>
          <a:bodyPr/>
          <a:lstStyle>
            <a:lvl1pPr>
              <a:defRPr>
                <a:solidFill>
                  <a:srgbClr val="001A70"/>
                </a:solidFill>
              </a:defRPr>
            </a:lvl1pPr>
          </a:lstStyle>
          <a:p>
            <a:r>
              <a:rPr lang="fr-FR" smtClean="0"/>
              <a:t>Cliquez pour modifier le style du titre</a:t>
            </a:r>
            <a:endParaRPr lang="fr-FR"/>
          </a:p>
        </p:txBody>
      </p:sp>
      <p:sp>
        <p:nvSpPr>
          <p:cNvPr id="3" name="Espace réservé du contenu 2"/>
          <p:cNvSpPr>
            <a:spLocks noGrp="1"/>
          </p:cNvSpPr>
          <p:nvPr>
            <p:ph idx="1"/>
          </p:nvPr>
        </p:nvSpPr>
        <p:spPr>
          <a:xfrm>
            <a:off x="601663" y="4040188"/>
            <a:ext cx="4227512" cy="1674812"/>
          </a:xfrm>
          <a:prstGeom prst="rect">
            <a:avLst/>
          </a:prstGeom>
        </p:spPr>
        <p:txBody>
          <a:bodyPr/>
          <a:lstStyle/>
          <a:p>
            <a:pPr lvl="0"/>
            <a:r>
              <a:rPr lang="fr-FR" smtClean="0"/>
              <a:t>Cliquez pour modifier les styles du texte du masque</a:t>
            </a:r>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itre 4"/>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773723" y="1422400"/>
            <a:ext cx="7079274" cy="37925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marL="0" indent="0" algn="just" rtl="0" eaLnBrk="0" fontAlgn="base" hangingPunct="0">
              <a:spcBef>
                <a:spcPct val="20000"/>
              </a:spcBef>
              <a:spcAft>
                <a:spcPct val="0"/>
              </a:spcAft>
              <a:buClr>
                <a:srgbClr val="001A70"/>
              </a:buClr>
              <a:buFont typeface="Arial" charset="0"/>
              <a:buNone/>
              <a:defRPr lang="fr-FR" sz="1600" b="1" kern="1200" dirty="0" smtClean="0">
                <a:solidFill>
                  <a:schemeClr val="tx2">
                    <a:lumMod val="75000"/>
                  </a:schemeClr>
                </a:solidFill>
                <a:latin typeface="+mn-lt"/>
                <a:ea typeface="+mn-ea"/>
                <a:cs typeface="+mn-cs"/>
              </a:defRPr>
            </a:lvl1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Titre 4"/>
          <p:cNvSpPr>
            <a:spLocks noGrp="1"/>
          </p:cNvSpPr>
          <p:nvPr>
            <p:ph type="title"/>
          </p:nvPr>
        </p:nvSpPr>
        <p:spPr/>
        <p:txBody>
          <a:bodyPr/>
          <a:lstStyle>
            <a:lvl1pPr algn="l" rtl="0" fontAlgn="auto">
              <a:spcBef>
                <a:spcPct val="0"/>
              </a:spcBef>
              <a:spcAft>
                <a:spcPts val="0"/>
              </a:spcAft>
              <a:defRPr kumimoji="0" lang="fr-FR" sz="3600" b="0" i="0" u="none" strike="noStrike" kern="1200" cap="none" spc="0" normalizeH="0" baseline="0" noProof="0" dirty="0">
                <a:ln>
                  <a:noFill/>
                </a:ln>
                <a:solidFill>
                  <a:srgbClr val="001A70"/>
                </a:solidFill>
                <a:effectLst/>
                <a:uLnTx/>
                <a:uFillTx/>
                <a:latin typeface="+mj-lt"/>
                <a:ea typeface="+mj-ea"/>
                <a:cs typeface="+mj-cs"/>
              </a:defRPr>
            </a:lvl1pPr>
          </a:lstStyle>
          <a:p>
            <a:r>
              <a:rPr lang="fr-FR" dirty="0" smtClean="0"/>
              <a:t>Cliquez pour modifier le style du titre</a:t>
            </a:r>
            <a:endParaRPr lang="fr-F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u numéro de diapositive 5"/>
          <p:cNvSpPr txBox="1">
            <a:spLocks/>
          </p:cNvSpPr>
          <p:nvPr userDrawn="1"/>
        </p:nvSpPr>
        <p:spPr>
          <a:xfrm>
            <a:off x="8710613" y="6284913"/>
            <a:ext cx="465137" cy="365125"/>
          </a:xfrm>
          <a:prstGeom prst="rect">
            <a:avLst/>
          </a:prstGeom>
        </p:spPr>
        <p:txBody>
          <a:bodyPr anchor="ctr"/>
          <a:lstStyle>
            <a:lvl1pPr>
              <a:defRPr/>
            </a:lvl1pPr>
          </a:lstStyle>
          <a:p>
            <a:pPr algn="r">
              <a:defRPr/>
            </a:pPr>
            <a:fld id="{AE5B51F6-E27A-4DE8-A262-59EF69AFCC37}" type="slidenum">
              <a:rPr lang="fr-FR" sz="1200" smtClean="0">
                <a:solidFill>
                  <a:prstClr val="black">
                    <a:tint val="75000"/>
                  </a:prstClr>
                </a:solidFill>
              </a:rPr>
              <a:pPr algn="r">
                <a:defRPr/>
              </a:pPr>
              <a:t>‹N°›</a:t>
            </a:fld>
            <a:endParaRPr lang="fr-FR" sz="1200">
              <a:solidFill>
                <a:prstClr val="black">
                  <a:tint val="75000"/>
                </a:prstClr>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5"/>
          <p:cNvSpPr>
            <a:spLocks noGrp="1"/>
          </p:cNvSpPr>
          <p:nvPr>
            <p:ph type="sldNum" sz="quarter" idx="10"/>
          </p:nvPr>
        </p:nvSpPr>
        <p:spPr>
          <a:xfrm>
            <a:off x="8710613" y="6284913"/>
            <a:ext cx="465137" cy="365125"/>
          </a:xfrm>
          <a:prstGeom prst="rect">
            <a:avLst/>
          </a:prstGeom>
        </p:spPr>
        <p:txBody>
          <a:bodyPr/>
          <a:lstStyle>
            <a:lvl1pPr>
              <a:defRPr sz="1000">
                <a:solidFill>
                  <a:srgbClr val="EEECE1"/>
                </a:solidFill>
                <a:latin typeface="Arial" pitchFamily="34" charset="0"/>
                <a:cs typeface="Arial" pitchFamily="34" charset="0"/>
              </a:defRPr>
            </a:lvl1pPr>
          </a:lstStyle>
          <a:p>
            <a:pPr>
              <a:defRPr/>
            </a:pPr>
            <a:fld id="{ED788E82-BF39-4660-A02C-4B52A2CCB329}"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69875" y="893775"/>
            <a:ext cx="5014912" cy="668812"/>
          </a:xfrm>
          <a:prstGeom prst="rect">
            <a:avLst/>
          </a:prstGeom>
        </p:spPr>
        <p:txBody>
          <a:bodyPr/>
          <a:lstStyle>
            <a:lvl1pPr>
              <a:defRPr sz="3800" b="0"/>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425450" y="2802873"/>
            <a:ext cx="5014913" cy="3414788"/>
          </a:xfrm>
          <a:prstGeom prst="rect">
            <a:avLst/>
          </a:prstGeom>
        </p:spPr>
        <p:txBody>
          <a:bodyPr/>
          <a:lstStyle>
            <a:lvl1pPr marL="403200" indent="-403200">
              <a:lnSpc>
                <a:spcPct val="100000"/>
              </a:lnSpc>
              <a:spcBef>
                <a:spcPts val="3120"/>
              </a:spcBef>
              <a:spcAft>
                <a:spcPts val="0"/>
              </a:spcAft>
              <a:buFont typeface="+mj-lt"/>
              <a:buAutoNum type="arabicPeriod"/>
              <a:defRPr b="1">
                <a:solidFill>
                  <a:schemeClr val="tx1"/>
                </a:solidFill>
              </a:defRPr>
            </a:lvl1pPr>
            <a:lvl2pPr marL="655200" indent="-248400">
              <a:lnSpc>
                <a:spcPct val="90000"/>
              </a:lnSpc>
              <a:spcBef>
                <a:spcPts val="0"/>
              </a:spcBef>
              <a:spcAft>
                <a:spcPts val="0"/>
              </a:spcAft>
              <a:buClr>
                <a:schemeClr val="accent1"/>
              </a:buClr>
              <a:buSzPct val="220000"/>
              <a:buFont typeface="+mj-lt"/>
              <a:buNone/>
              <a:defRPr b="0">
                <a:solidFill>
                  <a:schemeClr val="bg2"/>
                </a:solidFill>
              </a:defRPr>
            </a:lvl2pPr>
            <a:lvl3pPr marL="350838" indent="0">
              <a:lnSpc>
                <a:spcPts val="800"/>
              </a:lnSpc>
              <a:spcBef>
                <a:spcPts val="0"/>
              </a:spcBef>
              <a:defRPr>
                <a:solidFill>
                  <a:schemeClr val="bg2"/>
                </a:solidFill>
              </a:defRPr>
            </a:lvl3pPr>
          </a:lstStyle>
          <a:p>
            <a:pPr lvl="0"/>
            <a:r>
              <a:rPr lang="fr-FR" dirty="0" smtClean="0"/>
              <a:t>Cliquez pour modifier les styles du texte du masque</a:t>
            </a:r>
          </a:p>
          <a:p>
            <a:pPr lvl="1"/>
            <a:r>
              <a:rPr lang="fr-FR" dirty="0" smtClean="0"/>
              <a:t>Deuxième niveau</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Tree>
  </p:cSld>
  <p:clrMapOvr>
    <a:masterClrMapping/>
  </p:clrMapOvr>
  <p:transition>
    <p:cu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itre 4"/>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Tree>
  </p:cSld>
  <p:clrMapOvr>
    <a:masterClrMapping/>
  </p:clrMapOvr>
  <p:transition>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p:cu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cu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69875" y="893775"/>
            <a:ext cx="5014912" cy="668812"/>
          </a:xfrm>
          <a:prstGeom prst="rect">
            <a:avLst/>
          </a:prstGeom>
        </p:spPr>
        <p:txBody>
          <a:bodyPr/>
          <a:lstStyle>
            <a:lvl1pPr>
              <a:defRPr sz="3800" b="0"/>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425450" y="2802873"/>
            <a:ext cx="5014913" cy="3414788"/>
          </a:xfrm>
          <a:prstGeom prst="rect">
            <a:avLst/>
          </a:prstGeom>
        </p:spPr>
        <p:txBody>
          <a:bodyPr/>
          <a:lstStyle>
            <a:lvl1pPr marL="403200" indent="-403200">
              <a:lnSpc>
                <a:spcPct val="100000"/>
              </a:lnSpc>
              <a:spcBef>
                <a:spcPts val="3120"/>
              </a:spcBef>
              <a:spcAft>
                <a:spcPts val="0"/>
              </a:spcAft>
              <a:buFont typeface="+mj-lt"/>
              <a:buAutoNum type="arabicPeriod"/>
              <a:defRPr b="1">
                <a:solidFill>
                  <a:schemeClr val="tx1"/>
                </a:solidFill>
              </a:defRPr>
            </a:lvl1pPr>
            <a:lvl2pPr marL="655200" indent="-248400">
              <a:lnSpc>
                <a:spcPct val="90000"/>
              </a:lnSpc>
              <a:spcBef>
                <a:spcPts val="0"/>
              </a:spcBef>
              <a:spcAft>
                <a:spcPts val="0"/>
              </a:spcAft>
              <a:buClr>
                <a:schemeClr val="accent1"/>
              </a:buClr>
              <a:buSzPct val="220000"/>
              <a:buFont typeface="+mj-lt"/>
              <a:buNone/>
              <a:defRPr b="0">
                <a:solidFill>
                  <a:schemeClr val="bg2"/>
                </a:solidFill>
              </a:defRPr>
            </a:lvl2pPr>
            <a:lvl3pPr marL="350838" indent="0">
              <a:lnSpc>
                <a:spcPts val="800"/>
              </a:lnSpc>
              <a:spcBef>
                <a:spcPts val="0"/>
              </a:spcBef>
              <a:defRPr>
                <a:solidFill>
                  <a:schemeClr val="bg2"/>
                </a:solidFill>
              </a:defRPr>
            </a:lvl3pPr>
          </a:lstStyle>
          <a:p>
            <a:pPr lvl="0"/>
            <a:r>
              <a:rPr lang="fr-FR" dirty="0" smtClean="0"/>
              <a:t>Cliquez pour modifier les styles du texte du masque</a:t>
            </a:r>
          </a:p>
          <a:p>
            <a:pPr lvl="1"/>
            <a:r>
              <a:rPr lang="fr-FR" dirty="0" smtClean="0"/>
              <a:t>Deuxième niveau</a:t>
            </a:r>
          </a:p>
        </p:txBody>
      </p:sp>
    </p:spTree>
  </p:cSld>
  <p:clrMapOvr>
    <a:masterClrMapping/>
  </p:clrMapOvr>
  <p:transition>
    <p:cu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a:srcRect/>
          <a:stretch>
            <a:fillRect/>
          </a:stretch>
        </p:blipFill>
        <p:spPr bwMode="auto">
          <a:xfrm>
            <a:off x="569913" y="482600"/>
            <a:ext cx="1189037" cy="506413"/>
          </a:xfrm>
          <a:prstGeom prst="rect">
            <a:avLst/>
          </a:prstGeom>
          <a:noFill/>
          <a:ln w="9525">
            <a:noFill/>
            <a:miter lim="800000"/>
            <a:headEnd/>
            <a:tailEnd/>
          </a:ln>
        </p:spPr>
      </p:pic>
      <p:pic>
        <p:nvPicPr>
          <p:cNvPr id="5" name="Image 2" descr="Photo_Nogent.jpg"/>
          <p:cNvPicPr>
            <a:picLocks noChangeAspect="1"/>
          </p:cNvPicPr>
          <p:nvPr userDrawn="1"/>
        </p:nvPicPr>
        <p:blipFill>
          <a:blip r:embed="rId3"/>
          <a:srcRect l="25868" r="34239"/>
          <a:stretch>
            <a:fillRect/>
          </a:stretch>
        </p:blipFill>
        <p:spPr bwMode="auto">
          <a:xfrm>
            <a:off x="5699125" y="0"/>
            <a:ext cx="3444875" cy="6858000"/>
          </a:xfrm>
          <a:prstGeom prst="rect">
            <a:avLst/>
          </a:prstGeom>
          <a:noFill/>
          <a:ln w="9525">
            <a:noFill/>
            <a:miter lim="800000"/>
            <a:headEnd/>
            <a:tailEnd/>
          </a:ln>
        </p:spPr>
      </p:pic>
      <p:sp>
        <p:nvSpPr>
          <p:cNvPr id="2" name="Titre 1"/>
          <p:cNvSpPr>
            <a:spLocks noGrp="1"/>
          </p:cNvSpPr>
          <p:nvPr>
            <p:ph type="title"/>
          </p:nvPr>
        </p:nvSpPr>
        <p:spPr>
          <a:xfrm>
            <a:off x="419100" y="1525588"/>
            <a:ext cx="4243388" cy="1143000"/>
          </a:xfrm>
          <a:prstGeom prst="rect">
            <a:avLst/>
          </a:prstGeom>
        </p:spPr>
        <p:txBody>
          <a:bodyPr/>
          <a:lstStyle>
            <a:lvl1pPr>
              <a:defRPr>
                <a:solidFill>
                  <a:srgbClr val="001A70"/>
                </a:solidFill>
              </a:defRPr>
            </a:lvl1pPr>
          </a:lstStyle>
          <a:p>
            <a:r>
              <a:rPr lang="fr-FR" smtClean="0"/>
              <a:t>Cliquez pour modifier le style du titre</a:t>
            </a:r>
            <a:endParaRPr lang="fr-FR"/>
          </a:p>
        </p:txBody>
      </p:sp>
      <p:sp>
        <p:nvSpPr>
          <p:cNvPr id="3" name="Espace réservé du contenu 2"/>
          <p:cNvSpPr>
            <a:spLocks noGrp="1"/>
          </p:cNvSpPr>
          <p:nvPr>
            <p:ph idx="1"/>
          </p:nvPr>
        </p:nvSpPr>
        <p:spPr>
          <a:xfrm>
            <a:off x="601663" y="4040188"/>
            <a:ext cx="4227512" cy="1674812"/>
          </a:xfrm>
          <a:prstGeom prst="rect">
            <a:avLst/>
          </a:prstGeom>
        </p:spPr>
        <p:txBody>
          <a:bodyPr/>
          <a:lstStyle/>
          <a:p>
            <a:pPr lvl="0"/>
            <a:r>
              <a:rPr lang="fr-FR" smtClean="0"/>
              <a:t>Cliquez pour modifier les styles du texte du masque</a:t>
            </a:r>
          </a:p>
        </p:txBody>
      </p:sp>
    </p:spTree>
  </p:cSld>
  <p:clrMapOvr>
    <a:masterClrMapping/>
  </p:clrMapOvr>
  <p:transition>
    <p:cu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773723" y="1422400"/>
            <a:ext cx="7079274" cy="37925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69875" y="893775"/>
            <a:ext cx="5014912" cy="668812"/>
          </a:xfrm>
          <a:prstGeom prst="rect">
            <a:avLst/>
          </a:prstGeom>
        </p:spPr>
        <p:txBody>
          <a:bodyPr/>
          <a:lstStyle>
            <a:lvl1pPr>
              <a:defRPr sz="3800" b="0"/>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425450" y="2802873"/>
            <a:ext cx="5014913" cy="3414788"/>
          </a:xfrm>
          <a:prstGeom prst="rect">
            <a:avLst/>
          </a:prstGeom>
        </p:spPr>
        <p:txBody>
          <a:bodyPr/>
          <a:lstStyle>
            <a:lvl1pPr marL="403200" indent="-403200">
              <a:lnSpc>
                <a:spcPct val="100000"/>
              </a:lnSpc>
              <a:spcBef>
                <a:spcPts val="3120"/>
              </a:spcBef>
              <a:spcAft>
                <a:spcPts val="0"/>
              </a:spcAft>
              <a:buFont typeface="+mj-lt"/>
              <a:buAutoNum type="arabicPeriod"/>
              <a:defRPr b="1">
                <a:solidFill>
                  <a:schemeClr val="tx1"/>
                </a:solidFill>
              </a:defRPr>
            </a:lvl1pPr>
            <a:lvl2pPr marL="655200" indent="-248400">
              <a:lnSpc>
                <a:spcPct val="90000"/>
              </a:lnSpc>
              <a:spcBef>
                <a:spcPts val="0"/>
              </a:spcBef>
              <a:spcAft>
                <a:spcPts val="0"/>
              </a:spcAft>
              <a:buClr>
                <a:schemeClr val="accent1"/>
              </a:buClr>
              <a:buSzPct val="220000"/>
              <a:buFont typeface="+mj-lt"/>
              <a:buNone/>
              <a:defRPr b="0">
                <a:solidFill>
                  <a:schemeClr val="bg2"/>
                </a:solidFill>
              </a:defRPr>
            </a:lvl2pPr>
            <a:lvl3pPr marL="350838" indent="0">
              <a:lnSpc>
                <a:spcPts val="800"/>
              </a:lnSpc>
              <a:spcBef>
                <a:spcPts val="0"/>
              </a:spcBef>
              <a:defRPr>
                <a:solidFill>
                  <a:schemeClr val="bg2"/>
                </a:solidFill>
              </a:defRPr>
            </a:lvl3pPr>
          </a:lstStyle>
          <a:p>
            <a:pPr lvl="0"/>
            <a:r>
              <a:rPr lang="fr-FR" dirty="0" smtClean="0"/>
              <a:t>Cliquez pour modifier les styles du texte du masque</a:t>
            </a:r>
          </a:p>
          <a:p>
            <a:pPr lvl="1"/>
            <a:r>
              <a:rPr lang="fr-FR" dirty="0" smtClean="0"/>
              <a:t>Deuxième niveau</a:t>
            </a:r>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773723" y="1422400"/>
            <a:ext cx="7079274" cy="37925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6148" name="Rectangle 6"/>
          <p:cNvSpPr>
            <a:spLocks noChangeArrowheads="1"/>
          </p:cNvSpPr>
          <p:nvPr/>
        </p:nvSpPr>
        <p:spPr bwMode="auto">
          <a:xfrm>
            <a:off x="3136900" y="6654800"/>
            <a:ext cx="6007100" cy="200025"/>
          </a:xfrm>
          <a:prstGeom prst="rect">
            <a:avLst/>
          </a:prstGeom>
          <a:noFill/>
          <a:ln>
            <a:noFill/>
          </a:ln>
          <a:extLst>
            <a:ext uri="{909E8E84-426E-40DD-AFC4-6F175D3DCCD1}"/>
            <a:ext uri="{91240B29-F687-4F45-9708-019B960494DF}"/>
          </a:extLst>
        </p:spPr>
        <p:txBody>
          <a:bodyPr wrap="none">
            <a:spAutoFit/>
          </a:bodyPr>
          <a:lstStyle>
            <a:lvl1pPr eaLnBrk="0" hangingPunct="0">
              <a:defRPr sz="1000">
                <a:solidFill>
                  <a:schemeClr val="bg2"/>
                </a:solidFill>
                <a:latin typeface="Arial" pitchFamily="34" charset="0"/>
                <a:cs typeface="Arial" pitchFamily="34" charset="0"/>
              </a:defRPr>
            </a:lvl1pPr>
            <a:lvl2pPr marL="742950" indent="-285750" eaLnBrk="0" hangingPunct="0">
              <a:defRPr sz="1000">
                <a:solidFill>
                  <a:schemeClr val="bg2"/>
                </a:solidFill>
                <a:latin typeface="Arial" pitchFamily="34" charset="0"/>
                <a:cs typeface="Arial" pitchFamily="34" charset="0"/>
              </a:defRPr>
            </a:lvl2pPr>
            <a:lvl3pPr marL="1143000" indent="-228600" eaLnBrk="0" hangingPunct="0">
              <a:defRPr sz="1000">
                <a:solidFill>
                  <a:schemeClr val="bg2"/>
                </a:solidFill>
                <a:latin typeface="Arial" pitchFamily="34" charset="0"/>
                <a:cs typeface="Arial" pitchFamily="34" charset="0"/>
              </a:defRPr>
            </a:lvl3pPr>
            <a:lvl4pPr marL="1600200" indent="-228600" eaLnBrk="0" hangingPunct="0">
              <a:defRPr sz="1000">
                <a:solidFill>
                  <a:schemeClr val="bg2"/>
                </a:solidFill>
                <a:latin typeface="Arial" pitchFamily="34" charset="0"/>
                <a:cs typeface="Arial" pitchFamily="34" charset="0"/>
              </a:defRPr>
            </a:lvl4pPr>
            <a:lvl5pPr marL="2057400" indent="-228600" eaLnBrk="0" hangingPunct="0">
              <a:defRPr sz="1000">
                <a:solidFill>
                  <a:schemeClr val="bg2"/>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bg2"/>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bg2"/>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bg2"/>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bg2"/>
                </a:solidFill>
                <a:latin typeface="Arial" pitchFamily="34" charset="0"/>
                <a:cs typeface="Arial" pitchFamily="34" charset="0"/>
              </a:defRPr>
            </a:lvl9pPr>
          </a:lstStyle>
          <a:p>
            <a:pPr eaLnBrk="1" hangingPunct="1">
              <a:defRPr/>
            </a:pPr>
            <a:r>
              <a:rPr lang="fr-FR" altLang="fr-FR" sz="700" dirty="0" smtClean="0">
                <a:solidFill>
                  <a:schemeClr val="tx1">
                    <a:lumMod val="65000"/>
                    <a:lumOff val="35000"/>
                  </a:schemeClr>
                </a:solidFill>
              </a:rPr>
              <a:t>Copyright EDF – Ce document est la propriété d’EDF – Toute diffusion externe du présent document ou des informations qu’il contient est interdite</a:t>
            </a:r>
          </a:p>
        </p:txBody>
      </p:sp>
      <p:sp>
        <p:nvSpPr>
          <p:cNvPr id="8" name="Espace réservé du numéro de diapositive 5"/>
          <p:cNvSpPr txBox="1">
            <a:spLocks/>
          </p:cNvSpPr>
          <p:nvPr/>
        </p:nvSpPr>
        <p:spPr>
          <a:xfrm>
            <a:off x="0" y="6543675"/>
            <a:ext cx="465138" cy="365125"/>
          </a:xfrm>
          <a:prstGeom prst="rect">
            <a:avLst/>
          </a:prstGeom>
        </p:spPr>
        <p:txBody>
          <a:bodyPr anchor="ctr"/>
          <a:lstStyle>
            <a:lvl1pPr>
              <a:defRPr/>
            </a:lvl1pPr>
          </a:lstStyle>
          <a:p>
            <a:pPr algn="r">
              <a:defRPr/>
            </a:pPr>
            <a:fld id="{F2CDABDE-6639-44DD-A991-58C4C989263D}" type="slidenum">
              <a:rPr lang="fr-FR" sz="1200" smtClean="0">
                <a:solidFill>
                  <a:prstClr val="black">
                    <a:tint val="75000"/>
                  </a:prstClr>
                </a:solidFill>
              </a:rPr>
              <a:pPr algn="r">
                <a:defRPr/>
              </a:pPr>
              <a:t>‹N°›</a:t>
            </a:fld>
            <a:endParaRPr lang="fr-FR" sz="1200" dirty="0">
              <a:solidFill>
                <a:prstClr val="black">
                  <a:tint val="75000"/>
                </a:prstClr>
              </a:solidFill>
            </a:endParaRPr>
          </a:p>
        </p:txBody>
      </p:sp>
      <p:sp>
        <p:nvSpPr>
          <p:cNvPr id="9" name="Espace réservé du pied de page 4"/>
          <p:cNvSpPr txBox="1">
            <a:spLocks/>
          </p:cNvSpPr>
          <p:nvPr/>
        </p:nvSpPr>
        <p:spPr>
          <a:xfrm>
            <a:off x="409575" y="6618288"/>
            <a:ext cx="2173288" cy="214312"/>
          </a:xfrm>
          <a:prstGeom prst="rect">
            <a:avLst/>
          </a:prstGeom>
        </p:spPr>
        <p:txBody>
          <a:bodyPr anchor="ctr"/>
          <a:lstStyle>
            <a:lvl1pPr>
              <a:defRPr sz="900"/>
            </a:lvl1pPr>
          </a:lstStyle>
          <a:p>
            <a:pPr>
              <a:defRPr/>
            </a:pPr>
            <a:r>
              <a:rPr lang="fr-FR" dirty="0" smtClean="0">
                <a:solidFill>
                  <a:prstClr val="black">
                    <a:tint val="75000"/>
                  </a:prstClr>
                </a:solidFill>
              </a:rPr>
              <a:t>I EDF I DPN I 16 mars 2013</a:t>
            </a:r>
            <a:endParaRPr lang="fr-FR"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731" r:id="rId10"/>
  </p:sldLayoutIdLst>
  <p:transition>
    <p:cut/>
  </p:transition>
  <p:hf hdr="0" dt="0"/>
  <p:txStyles>
    <p:titleStyle>
      <a:lvl1pPr algn="ctr" rtl="0" eaLnBrk="0" fontAlgn="base" hangingPunct="0">
        <a:spcBef>
          <a:spcPct val="0"/>
        </a:spcBef>
        <a:spcAft>
          <a:spcPct val="0"/>
        </a:spcAft>
        <a:defRPr sz="4400" kern="1200">
          <a:solidFill>
            <a:srgbClr val="001A70"/>
          </a:solidFill>
          <a:latin typeface="+mj-lt"/>
          <a:ea typeface="+mj-ea"/>
          <a:cs typeface="+mj-cs"/>
        </a:defRPr>
      </a:lvl1pPr>
      <a:lvl2pPr algn="ctr" rtl="0" eaLnBrk="0" fontAlgn="base" hangingPunct="0">
        <a:spcBef>
          <a:spcPct val="0"/>
        </a:spcBef>
        <a:spcAft>
          <a:spcPct val="0"/>
        </a:spcAft>
        <a:defRPr sz="4400">
          <a:solidFill>
            <a:srgbClr val="001A70"/>
          </a:solidFill>
          <a:latin typeface="Calibri" pitchFamily="34" charset="0"/>
        </a:defRPr>
      </a:lvl2pPr>
      <a:lvl3pPr algn="ctr" rtl="0" eaLnBrk="0" fontAlgn="base" hangingPunct="0">
        <a:spcBef>
          <a:spcPct val="0"/>
        </a:spcBef>
        <a:spcAft>
          <a:spcPct val="0"/>
        </a:spcAft>
        <a:defRPr sz="4400">
          <a:solidFill>
            <a:srgbClr val="001A70"/>
          </a:solidFill>
          <a:latin typeface="Calibri" pitchFamily="34" charset="0"/>
        </a:defRPr>
      </a:lvl3pPr>
      <a:lvl4pPr algn="ctr" rtl="0" eaLnBrk="0" fontAlgn="base" hangingPunct="0">
        <a:spcBef>
          <a:spcPct val="0"/>
        </a:spcBef>
        <a:spcAft>
          <a:spcPct val="0"/>
        </a:spcAft>
        <a:defRPr sz="4400">
          <a:solidFill>
            <a:srgbClr val="001A70"/>
          </a:solidFill>
          <a:latin typeface="Calibri" pitchFamily="34" charset="0"/>
        </a:defRPr>
      </a:lvl4pPr>
      <a:lvl5pPr algn="ctr" rtl="0" eaLnBrk="0" fontAlgn="base" hangingPunct="0">
        <a:spcBef>
          <a:spcPct val="0"/>
        </a:spcBef>
        <a:spcAft>
          <a:spcPct val="0"/>
        </a:spcAft>
        <a:defRPr sz="4400">
          <a:solidFill>
            <a:srgbClr val="001A70"/>
          </a:solidFill>
          <a:latin typeface="Calibri" pitchFamily="34" charset="0"/>
        </a:defRPr>
      </a:lvl5pPr>
      <a:lvl6pPr marL="457200" algn="ctr" rtl="0" fontAlgn="base">
        <a:spcBef>
          <a:spcPct val="0"/>
        </a:spcBef>
        <a:spcAft>
          <a:spcPct val="0"/>
        </a:spcAft>
        <a:defRPr sz="4400">
          <a:solidFill>
            <a:srgbClr val="001A70"/>
          </a:solidFill>
          <a:latin typeface="Calibri" pitchFamily="34" charset="0"/>
        </a:defRPr>
      </a:lvl6pPr>
      <a:lvl7pPr marL="914400" algn="ctr" rtl="0" fontAlgn="base">
        <a:spcBef>
          <a:spcPct val="0"/>
        </a:spcBef>
        <a:spcAft>
          <a:spcPct val="0"/>
        </a:spcAft>
        <a:defRPr sz="4400">
          <a:solidFill>
            <a:srgbClr val="001A70"/>
          </a:solidFill>
          <a:latin typeface="Calibri" pitchFamily="34" charset="0"/>
        </a:defRPr>
      </a:lvl7pPr>
      <a:lvl8pPr marL="1371600" algn="ctr" rtl="0" fontAlgn="base">
        <a:spcBef>
          <a:spcPct val="0"/>
        </a:spcBef>
        <a:spcAft>
          <a:spcPct val="0"/>
        </a:spcAft>
        <a:defRPr sz="4400">
          <a:solidFill>
            <a:srgbClr val="001A70"/>
          </a:solidFill>
          <a:latin typeface="Calibri" pitchFamily="34" charset="0"/>
        </a:defRPr>
      </a:lvl8pPr>
      <a:lvl9pPr marL="1828800" algn="ctr" rtl="0" fontAlgn="base">
        <a:spcBef>
          <a:spcPct val="0"/>
        </a:spcBef>
        <a:spcAft>
          <a:spcPct val="0"/>
        </a:spcAft>
        <a:defRPr sz="4400">
          <a:solidFill>
            <a:srgbClr val="001A70"/>
          </a:solidFill>
          <a:latin typeface="Calibri" pitchFamily="34" charset="0"/>
        </a:defRPr>
      </a:lvl9pPr>
    </p:titleStyle>
    <p:bodyStyle>
      <a:lvl1pPr marL="342900" indent="-342900" algn="l" rtl="0" eaLnBrk="0" fontAlgn="base" hangingPunct="0">
        <a:spcBef>
          <a:spcPct val="20000"/>
        </a:spcBef>
        <a:spcAft>
          <a:spcPct val="0"/>
        </a:spcAft>
        <a:buClr>
          <a:srgbClr val="001A70"/>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1A7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1A7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1A70"/>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1A7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229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8" name="Espace réservé du numéro de diapositive 5"/>
          <p:cNvSpPr txBox="1">
            <a:spLocks/>
          </p:cNvSpPr>
          <p:nvPr/>
        </p:nvSpPr>
        <p:spPr>
          <a:xfrm>
            <a:off x="0" y="6543675"/>
            <a:ext cx="465138" cy="365125"/>
          </a:xfrm>
          <a:prstGeom prst="rect">
            <a:avLst/>
          </a:prstGeom>
        </p:spPr>
        <p:txBody>
          <a:bodyPr anchor="ctr"/>
          <a:lstStyle>
            <a:lvl1pPr>
              <a:defRPr/>
            </a:lvl1pPr>
          </a:lstStyle>
          <a:p>
            <a:pPr algn="r">
              <a:defRPr/>
            </a:pPr>
            <a:fld id="{AE28D5D3-AA7A-47C2-88FD-FAAD7704F4D3}" type="slidenum">
              <a:rPr lang="fr-FR" sz="1200" smtClean="0">
                <a:solidFill>
                  <a:prstClr val="black">
                    <a:tint val="75000"/>
                  </a:prstClr>
                </a:solidFill>
              </a:rPr>
              <a:pPr algn="r">
                <a:defRPr/>
              </a:pPr>
              <a:t>‹N°›</a:t>
            </a:fld>
            <a:endParaRPr lang="fr-FR" sz="1200" dirty="0">
              <a:solidFill>
                <a:prstClr val="black">
                  <a:tint val="75000"/>
                </a:prstClr>
              </a:solidFill>
            </a:endParaRPr>
          </a:p>
        </p:txBody>
      </p:sp>
      <p:sp>
        <p:nvSpPr>
          <p:cNvPr id="9" name="Espace réservé du pied de page 4"/>
          <p:cNvSpPr txBox="1">
            <a:spLocks/>
          </p:cNvSpPr>
          <p:nvPr/>
        </p:nvSpPr>
        <p:spPr>
          <a:xfrm>
            <a:off x="409575" y="6618288"/>
            <a:ext cx="2173288" cy="214312"/>
          </a:xfrm>
          <a:prstGeom prst="rect">
            <a:avLst/>
          </a:prstGeom>
        </p:spPr>
        <p:txBody>
          <a:bodyPr anchor="ctr"/>
          <a:lstStyle>
            <a:lvl1pPr>
              <a:defRPr sz="900"/>
            </a:lvl1pPr>
          </a:lstStyle>
          <a:p>
            <a:pPr>
              <a:defRPr/>
            </a:pPr>
            <a:r>
              <a:rPr lang="fr-FR" dirty="0" smtClean="0">
                <a:solidFill>
                  <a:prstClr val="black">
                    <a:tint val="75000"/>
                  </a:prstClr>
                </a:solidFill>
              </a:rPr>
              <a:t>I EDF I DPN I</a:t>
            </a:r>
            <a:endParaRPr lang="fr-FR" dirty="0">
              <a:solidFill>
                <a:prstClr val="black">
                  <a:tint val="75000"/>
                </a:prstClr>
              </a:solidFill>
            </a:endParaRPr>
          </a:p>
        </p:txBody>
      </p:sp>
      <p:sp>
        <p:nvSpPr>
          <p:cNvPr id="10" name="Rectangle 6"/>
          <p:cNvSpPr>
            <a:spLocks noChangeArrowheads="1"/>
          </p:cNvSpPr>
          <p:nvPr/>
        </p:nvSpPr>
        <p:spPr bwMode="auto">
          <a:xfrm>
            <a:off x="3136900" y="6654800"/>
            <a:ext cx="6007100" cy="200025"/>
          </a:xfrm>
          <a:prstGeom prst="rect">
            <a:avLst/>
          </a:prstGeom>
          <a:noFill/>
          <a:ln>
            <a:noFill/>
          </a:ln>
          <a:extLst>
            <a:ext uri="{909E8E84-426E-40DD-AFC4-6F175D3DCCD1}"/>
            <a:ext uri="{91240B29-F687-4F45-9708-019B960494DF}"/>
          </a:extLst>
        </p:spPr>
        <p:txBody>
          <a:bodyPr wrap="none">
            <a:spAutoFit/>
          </a:bodyPr>
          <a:lstStyle>
            <a:lvl1pPr eaLnBrk="0" hangingPunct="0">
              <a:defRPr sz="1000">
                <a:solidFill>
                  <a:schemeClr val="bg2"/>
                </a:solidFill>
                <a:latin typeface="Arial" pitchFamily="34" charset="0"/>
                <a:cs typeface="Arial" pitchFamily="34" charset="0"/>
              </a:defRPr>
            </a:lvl1pPr>
            <a:lvl2pPr marL="742950" indent="-285750" eaLnBrk="0" hangingPunct="0">
              <a:defRPr sz="1000">
                <a:solidFill>
                  <a:schemeClr val="bg2"/>
                </a:solidFill>
                <a:latin typeface="Arial" pitchFamily="34" charset="0"/>
                <a:cs typeface="Arial" pitchFamily="34" charset="0"/>
              </a:defRPr>
            </a:lvl2pPr>
            <a:lvl3pPr marL="1143000" indent="-228600" eaLnBrk="0" hangingPunct="0">
              <a:defRPr sz="1000">
                <a:solidFill>
                  <a:schemeClr val="bg2"/>
                </a:solidFill>
                <a:latin typeface="Arial" pitchFamily="34" charset="0"/>
                <a:cs typeface="Arial" pitchFamily="34" charset="0"/>
              </a:defRPr>
            </a:lvl3pPr>
            <a:lvl4pPr marL="1600200" indent="-228600" eaLnBrk="0" hangingPunct="0">
              <a:defRPr sz="1000">
                <a:solidFill>
                  <a:schemeClr val="bg2"/>
                </a:solidFill>
                <a:latin typeface="Arial" pitchFamily="34" charset="0"/>
                <a:cs typeface="Arial" pitchFamily="34" charset="0"/>
              </a:defRPr>
            </a:lvl4pPr>
            <a:lvl5pPr marL="2057400" indent="-228600" eaLnBrk="0" hangingPunct="0">
              <a:defRPr sz="1000">
                <a:solidFill>
                  <a:schemeClr val="bg2"/>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bg2"/>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bg2"/>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bg2"/>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bg2"/>
                </a:solidFill>
                <a:latin typeface="Arial" pitchFamily="34" charset="0"/>
                <a:cs typeface="Arial" pitchFamily="34" charset="0"/>
              </a:defRPr>
            </a:lvl9pPr>
          </a:lstStyle>
          <a:p>
            <a:pPr eaLnBrk="1" hangingPunct="1">
              <a:defRPr/>
            </a:pPr>
            <a:r>
              <a:rPr lang="fr-FR" altLang="fr-FR" sz="700" dirty="0" smtClean="0">
                <a:solidFill>
                  <a:schemeClr val="tx1">
                    <a:lumMod val="65000"/>
                    <a:lumOff val="35000"/>
                  </a:schemeClr>
                </a:solidFill>
              </a:rPr>
              <a:t>Copyright EDF – Ce document est la propriété d’EDF – Toute diffusion externe du présent document ou des informations qu’il contient est interdite</a:t>
            </a: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 id="2147483713" r:id="rId3"/>
    <p:sldLayoutId id="2147483712" r:id="rId4"/>
    <p:sldLayoutId id="2147483711" r:id="rId5"/>
    <p:sldLayoutId id="2147483710" r:id="rId6"/>
    <p:sldLayoutId id="2147483709" r:id="rId7"/>
    <p:sldLayoutId id="2147483708" r:id="rId8"/>
    <p:sldLayoutId id="2147483732" r:id="rId9"/>
    <p:sldLayoutId id="2147483707" r:id="rId10"/>
  </p:sldLayoutIdLst>
  <p:transition>
    <p:cut/>
  </p:transition>
  <p:hf hdr="0" dt="0"/>
  <p:txStyles>
    <p:titleStyle>
      <a:lvl1pPr algn="ctr" rtl="0" eaLnBrk="0" fontAlgn="base" hangingPunct="0">
        <a:spcBef>
          <a:spcPct val="0"/>
        </a:spcBef>
        <a:spcAft>
          <a:spcPct val="0"/>
        </a:spcAft>
        <a:defRPr sz="4400" kern="1200">
          <a:solidFill>
            <a:srgbClr val="001A70"/>
          </a:solidFill>
          <a:latin typeface="+mj-lt"/>
          <a:ea typeface="+mj-ea"/>
          <a:cs typeface="+mj-cs"/>
        </a:defRPr>
      </a:lvl1pPr>
      <a:lvl2pPr algn="ctr" rtl="0" eaLnBrk="0" fontAlgn="base" hangingPunct="0">
        <a:spcBef>
          <a:spcPct val="0"/>
        </a:spcBef>
        <a:spcAft>
          <a:spcPct val="0"/>
        </a:spcAft>
        <a:defRPr sz="4400">
          <a:solidFill>
            <a:srgbClr val="001A70"/>
          </a:solidFill>
          <a:latin typeface="Calibri" pitchFamily="34" charset="0"/>
        </a:defRPr>
      </a:lvl2pPr>
      <a:lvl3pPr algn="ctr" rtl="0" eaLnBrk="0" fontAlgn="base" hangingPunct="0">
        <a:spcBef>
          <a:spcPct val="0"/>
        </a:spcBef>
        <a:spcAft>
          <a:spcPct val="0"/>
        </a:spcAft>
        <a:defRPr sz="4400">
          <a:solidFill>
            <a:srgbClr val="001A70"/>
          </a:solidFill>
          <a:latin typeface="Calibri" pitchFamily="34" charset="0"/>
        </a:defRPr>
      </a:lvl3pPr>
      <a:lvl4pPr algn="ctr" rtl="0" eaLnBrk="0" fontAlgn="base" hangingPunct="0">
        <a:spcBef>
          <a:spcPct val="0"/>
        </a:spcBef>
        <a:spcAft>
          <a:spcPct val="0"/>
        </a:spcAft>
        <a:defRPr sz="4400">
          <a:solidFill>
            <a:srgbClr val="001A70"/>
          </a:solidFill>
          <a:latin typeface="Calibri" pitchFamily="34" charset="0"/>
        </a:defRPr>
      </a:lvl4pPr>
      <a:lvl5pPr algn="ctr" rtl="0" eaLnBrk="0" fontAlgn="base" hangingPunct="0">
        <a:spcBef>
          <a:spcPct val="0"/>
        </a:spcBef>
        <a:spcAft>
          <a:spcPct val="0"/>
        </a:spcAft>
        <a:defRPr sz="4400">
          <a:solidFill>
            <a:srgbClr val="001A70"/>
          </a:solidFill>
          <a:latin typeface="Calibri" pitchFamily="34" charset="0"/>
        </a:defRPr>
      </a:lvl5pPr>
      <a:lvl6pPr marL="457200" algn="ctr" rtl="0" fontAlgn="base">
        <a:spcBef>
          <a:spcPct val="0"/>
        </a:spcBef>
        <a:spcAft>
          <a:spcPct val="0"/>
        </a:spcAft>
        <a:defRPr sz="4400">
          <a:solidFill>
            <a:srgbClr val="001A70"/>
          </a:solidFill>
          <a:latin typeface="Calibri" pitchFamily="34" charset="0"/>
        </a:defRPr>
      </a:lvl6pPr>
      <a:lvl7pPr marL="914400" algn="ctr" rtl="0" fontAlgn="base">
        <a:spcBef>
          <a:spcPct val="0"/>
        </a:spcBef>
        <a:spcAft>
          <a:spcPct val="0"/>
        </a:spcAft>
        <a:defRPr sz="4400">
          <a:solidFill>
            <a:srgbClr val="001A70"/>
          </a:solidFill>
          <a:latin typeface="Calibri" pitchFamily="34" charset="0"/>
        </a:defRPr>
      </a:lvl7pPr>
      <a:lvl8pPr marL="1371600" algn="ctr" rtl="0" fontAlgn="base">
        <a:spcBef>
          <a:spcPct val="0"/>
        </a:spcBef>
        <a:spcAft>
          <a:spcPct val="0"/>
        </a:spcAft>
        <a:defRPr sz="4400">
          <a:solidFill>
            <a:srgbClr val="001A70"/>
          </a:solidFill>
          <a:latin typeface="Calibri" pitchFamily="34" charset="0"/>
        </a:defRPr>
      </a:lvl8pPr>
      <a:lvl9pPr marL="1828800" algn="ctr" rtl="0" fontAlgn="base">
        <a:spcBef>
          <a:spcPct val="0"/>
        </a:spcBef>
        <a:spcAft>
          <a:spcPct val="0"/>
        </a:spcAft>
        <a:defRPr sz="4400">
          <a:solidFill>
            <a:srgbClr val="001A70"/>
          </a:solidFill>
          <a:latin typeface="Calibri" pitchFamily="34" charset="0"/>
        </a:defRPr>
      </a:lvl9pPr>
    </p:titleStyle>
    <p:bodyStyle>
      <a:lvl1pPr marL="342900" indent="-342900" algn="l" rtl="0" eaLnBrk="0" fontAlgn="base" hangingPunct="0">
        <a:spcBef>
          <a:spcPct val="20000"/>
        </a:spcBef>
        <a:spcAft>
          <a:spcPct val="0"/>
        </a:spcAft>
        <a:buClr>
          <a:srgbClr val="001A70"/>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1A7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1A7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1A70"/>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1A7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55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355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 name="Espace réservé du pied de page 4"/>
          <p:cNvSpPr txBox="1">
            <a:spLocks/>
          </p:cNvSpPr>
          <p:nvPr/>
        </p:nvSpPr>
        <p:spPr>
          <a:xfrm>
            <a:off x="292100" y="6640513"/>
            <a:ext cx="5189538" cy="214312"/>
          </a:xfrm>
          <a:prstGeom prst="rect">
            <a:avLst/>
          </a:prstGeom>
        </p:spPr>
        <p:txBody>
          <a:bodyPr anchor="ctr"/>
          <a:lstStyle>
            <a:lvl1pPr>
              <a:defRPr sz="900"/>
            </a:lvl1pPr>
          </a:lstStyle>
          <a:p>
            <a:pPr>
              <a:defRPr/>
            </a:pPr>
            <a:r>
              <a:rPr lang="fr-FR" dirty="0" smtClean="0">
                <a:solidFill>
                  <a:prstClr val="black">
                    <a:tint val="75000"/>
                  </a:prstClr>
                </a:solidFill>
              </a:rPr>
              <a:t>I EDF I DPN</a:t>
            </a:r>
            <a:endParaRPr lang="fr-FR" dirty="0">
              <a:solidFill>
                <a:prstClr val="black">
                  <a:tint val="75000"/>
                </a:prstClr>
              </a:solidFill>
            </a:endParaRPr>
          </a:p>
        </p:txBody>
      </p:sp>
      <p:sp>
        <p:nvSpPr>
          <p:cNvPr id="11" name="Espace réservé du numéro de diapositive 5"/>
          <p:cNvSpPr txBox="1">
            <a:spLocks/>
          </p:cNvSpPr>
          <p:nvPr/>
        </p:nvSpPr>
        <p:spPr>
          <a:xfrm>
            <a:off x="-46038" y="6564313"/>
            <a:ext cx="465138" cy="365125"/>
          </a:xfrm>
          <a:prstGeom prst="rect">
            <a:avLst/>
          </a:prstGeom>
        </p:spPr>
        <p:txBody>
          <a:bodyPr anchor="ctr"/>
          <a:lstStyle>
            <a:lvl1pPr>
              <a:defRPr/>
            </a:lvl1pPr>
          </a:lstStyle>
          <a:p>
            <a:pPr algn="r">
              <a:defRPr/>
            </a:pPr>
            <a:fld id="{9FAE4A8E-9A1A-4EA3-87A7-611824525038}" type="slidenum">
              <a:rPr lang="fr-FR" sz="900" smtClean="0">
                <a:solidFill>
                  <a:prstClr val="black">
                    <a:tint val="75000"/>
                  </a:prstClr>
                </a:solidFill>
              </a:rPr>
              <a:pPr algn="r">
                <a:defRPr/>
              </a:pPr>
              <a:t>‹N°›</a:t>
            </a:fld>
            <a:endParaRPr lang="fr-FR" sz="900" dirty="0">
              <a:solidFill>
                <a:prstClr val="black">
                  <a:tint val="75000"/>
                </a:prstClr>
              </a:solidFill>
            </a:endParaRPr>
          </a:p>
        </p:txBody>
      </p:sp>
      <p:sp>
        <p:nvSpPr>
          <p:cNvPr id="6" name="Rectangle 6"/>
          <p:cNvSpPr>
            <a:spLocks noChangeArrowheads="1"/>
          </p:cNvSpPr>
          <p:nvPr/>
        </p:nvSpPr>
        <p:spPr bwMode="auto">
          <a:xfrm>
            <a:off x="3136900" y="6654800"/>
            <a:ext cx="6007100" cy="200025"/>
          </a:xfrm>
          <a:prstGeom prst="rect">
            <a:avLst/>
          </a:prstGeom>
          <a:noFill/>
          <a:ln>
            <a:noFill/>
          </a:ln>
          <a:extLst>
            <a:ext uri="{909E8E84-426E-40DD-AFC4-6F175D3DCCD1}"/>
            <a:ext uri="{91240B29-F687-4F45-9708-019B960494DF}"/>
          </a:extLst>
        </p:spPr>
        <p:txBody>
          <a:bodyPr wrap="none">
            <a:spAutoFit/>
          </a:bodyPr>
          <a:lstStyle>
            <a:lvl1pPr eaLnBrk="0" hangingPunct="0">
              <a:defRPr sz="1000">
                <a:solidFill>
                  <a:schemeClr val="bg2"/>
                </a:solidFill>
                <a:latin typeface="Arial" pitchFamily="34" charset="0"/>
                <a:cs typeface="Arial" pitchFamily="34" charset="0"/>
              </a:defRPr>
            </a:lvl1pPr>
            <a:lvl2pPr marL="742950" indent="-285750" eaLnBrk="0" hangingPunct="0">
              <a:defRPr sz="1000">
                <a:solidFill>
                  <a:schemeClr val="bg2"/>
                </a:solidFill>
                <a:latin typeface="Arial" pitchFamily="34" charset="0"/>
                <a:cs typeface="Arial" pitchFamily="34" charset="0"/>
              </a:defRPr>
            </a:lvl2pPr>
            <a:lvl3pPr marL="1143000" indent="-228600" eaLnBrk="0" hangingPunct="0">
              <a:defRPr sz="1000">
                <a:solidFill>
                  <a:schemeClr val="bg2"/>
                </a:solidFill>
                <a:latin typeface="Arial" pitchFamily="34" charset="0"/>
                <a:cs typeface="Arial" pitchFamily="34" charset="0"/>
              </a:defRPr>
            </a:lvl3pPr>
            <a:lvl4pPr marL="1600200" indent="-228600" eaLnBrk="0" hangingPunct="0">
              <a:defRPr sz="1000">
                <a:solidFill>
                  <a:schemeClr val="bg2"/>
                </a:solidFill>
                <a:latin typeface="Arial" pitchFamily="34" charset="0"/>
                <a:cs typeface="Arial" pitchFamily="34" charset="0"/>
              </a:defRPr>
            </a:lvl4pPr>
            <a:lvl5pPr marL="2057400" indent="-228600" eaLnBrk="0" hangingPunct="0">
              <a:defRPr sz="1000">
                <a:solidFill>
                  <a:schemeClr val="bg2"/>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bg2"/>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bg2"/>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bg2"/>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bg2"/>
                </a:solidFill>
                <a:latin typeface="Arial" pitchFamily="34" charset="0"/>
                <a:cs typeface="Arial" pitchFamily="34" charset="0"/>
              </a:defRPr>
            </a:lvl9pPr>
          </a:lstStyle>
          <a:p>
            <a:pPr eaLnBrk="1" hangingPunct="1">
              <a:defRPr/>
            </a:pPr>
            <a:r>
              <a:rPr lang="fr-FR" altLang="fr-FR" sz="700" dirty="0" smtClean="0">
                <a:solidFill>
                  <a:schemeClr val="tx1">
                    <a:lumMod val="65000"/>
                    <a:lumOff val="35000"/>
                  </a:schemeClr>
                </a:solidFill>
              </a:rPr>
              <a:t>Copyright EDF – Ce document est la propriété d’EDF – Toute diffusion externe du présent document ou des informations qu’il contient est interdite</a:t>
            </a:r>
          </a:p>
        </p:txBody>
      </p:sp>
    </p:spTree>
  </p:cSld>
  <p:clrMap bg1="lt1" tx1="dk1" bg2="lt2" tx2="dk2" accent1="accent1" accent2="accent2" accent3="accent3" accent4="accent4" accent5="accent5" accent6="accent6" hlink="hlink" folHlink="folHlink"/>
  <p:sldLayoutIdLst>
    <p:sldLayoutId id="2147483721" r:id="rId1"/>
    <p:sldLayoutId id="2147483720" r:id="rId2"/>
    <p:sldLayoutId id="2147483719" r:id="rId3"/>
    <p:sldLayoutId id="2147483718" r:id="rId4"/>
    <p:sldLayoutId id="2147483717" r:id="rId5"/>
    <p:sldLayoutId id="2147483733" r:id="rId6"/>
    <p:sldLayoutId id="2147483734" r:id="rId7"/>
    <p:sldLayoutId id="2147483716" r:id="rId8"/>
  </p:sldLayoutIdLst>
  <p:hf hdr="0" dt="0"/>
  <p:txStyles>
    <p:titleStyle>
      <a:lvl1pPr algn="l" rtl="0" eaLnBrk="0" fontAlgn="base" hangingPunct="0">
        <a:spcBef>
          <a:spcPct val="0"/>
        </a:spcBef>
        <a:spcAft>
          <a:spcPct val="0"/>
        </a:spcAft>
        <a:defRPr lang="fr-FR" sz="3600" kern="1200" dirty="0">
          <a:solidFill>
            <a:srgbClr val="001A70"/>
          </a:solidFill>
          <a:latin typeface="+mj-lt"/>
          <a:ea typeface="+mj-ea"/>
          <a:cs typeface="+mj-cs"/>
        </a:defRPr>
      </a:lvl1pPr>
      <a:lvl2pPr algn="l" rtl="0" eaLnBrk="0" fontAlgn="base" hangingPunct="0">
        <a:spcBef>
          <a:spcPct val="0"/>
        </a:spcBef>
        <a:spcAft>
          <a:spcPct val="0"/>
        </a:spcAft>
        <a:defRPr sz="3600">
          <a:solidFill>
            <a:srgbClr val="001A70"/>
          </a:solidFill>
          <a:latin typeface="Calibri" pitchFamily="34" charset="0"/>
        </a:defRPr>
      </a:lvl2pPr>
      <a:lvl3pPr algn="l" rtl="0" eaLnBrk="0" fontAlgn="base" hangingPunct="0">
        <a:spcBef>
          <a:spcPct val="0"/>
        </a:spcBef>
        <a:spcAft>
          <a:spcPct val="0"/>
        </a:spcAft>
        <a:defRPr sz="3600">
          <a:solidFill>
            <a:srgbClr val="001A70"/>
          </a:solidFill>
          <a:latin typeface="Calibri" pitchFamily="34" charset="0"/>
        </a:defRPr>
      </a:lvl3pPr>
      <a:lvl4pPr algn="l" rtl="0" eaLnBrk="0" fontAlgn="base" hangingPunct="0">
        <a:spcBef>
          <a:spcPct val="0"/>
        </a:spcBef>
        <a:spcAft>
          <a:spcPct val="0"/>
        </a:spcAft>
        <a:defRPr sz="3600">
          <a:solidFill>
            <a:srgbClr val="001A70"/>
          </a:solidFill>
          <a:latin typeface="Calibri" pitchFamily="34" charset="0"/>
        </a:defRPr>
      </a:lvl4pPr>
      <a:lvl5pPr algn="l" rtl="0" eaLnBrk="0" fontAlgn="base" hangingPunct="0">
        <a:spcBef>
          <a:spcPct val="0"/>
        </a:spcBef>
        <a:spcAft>
          <a:spcPct val="0"/>
        </a:spcAft>
        <a:defRPr sz="3600">
          <a:solidFill>
            <a:srgbClr val="001A70"/>
          </a:solidFill>
          <a:latin typeface="Calibri" pitchFamily="34" charset="0"/>
        </a:defRPr>
      </a:lvl5pPr>
      <a:lvl6pPr marL="457200" algn="ctr" rtl="0" fontAlgn="base">
        <a:spcBef>
          <a:spcPct val="0"/>
        </a:spcBef>
        <a:spcAft>
          <a:spcPct val="0"/>
        </a:spcAft>
        <a:defRPr sz="4400">
          <a:solidFill>
            <a:srgbClr val="001A70"/>
          </a:solidFill>
          <a:latin typeface="Calibri" pitchFamily="34" charset="0"/>
        </a:defRPr>
      </a:lvl6pPr>
      <a:lvl7pPr marL="914400" algn="ctr" rtl="0" fontAlgn="base">
        <a:spcBef>
          <a:spcPct val="0"/>
        </a:spcBef>
        <a:spcAft>
          <a:spcPct val="0"/>
        </a:spcAft>
        <a:defRPr sz="4400">
          <a:solidFill>
            <a:srgbClr val="001A70"/>
          </a:solidFill>
          <a:latin typeface="Calibri" pitchFamily="34" charset="0"/>
        </a:defRPr>
      </a:lvl7pPr>
      <a:lvl8pPr marL="1371600" algn="ctr" rtl="0" fontAlgn="base">
        <a:spcBef>
          <a:spcPct val="0"/>
        </a:spcBef>
        <a:spcAft>
          <a:spcPct val="0"/>
        </a:spcAft>
        <a:defRPr sz="4400">
          <a:solidFill>
            <a:srgbClr val="001A70"/>
          </a:solidFill>
          <a:latin typeface="Calibri" pitchFamily="34" charset="0"/>
        </a:defRPr>
      </a:lvl8pPr>
      <a:lvl9pPr marL="1828800" algn="ctr" rtl="0" fontAlgn="base">
        <a:spcBef>
          <a:spcPct val="0"/>
        </a:spcBef>
        <a:spcAft>
          <a:spcPct val="0"/>
        </a:spcAft>
        <a:defRPr sz="4400">
          <a:solidFill>
            <a:srgbClr val="001A70"/>
          </a:solidFill>
          <a:latin typeface="Calibri" pitchFamily="34" charset="0"/>
        </a:defRPr>
      </a:lvl9pPr>
    </p:titleStyle>
    <p:bodyStyle>
      <a:lvl1pPr marL="342900" indent="-342900" algn="l" rtl="0" eaLnBrk="0" fontAlgn="base" hangingPunct="0">
        <a:spcBef>
          <a:spcPct val="20000"/>
        </a:spcBef>
        <a:spcAft>
          <a:spcPct val="0"/>
        </a:spcAft>
        <a:buClr>
          <a:srgbClr val="001A70"/>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1A7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1A7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1A70"/>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1A7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277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3277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8" name="Espace réservé du numéro de diapositive 5"/>
          <p:cNvSpPr txBox="1">
            <a:spLocks/>
          </p:cNvSpPr>
          <p:nvPr/>
        </p:nvSpPr>
        <p:spPr>
          <a:xfrm>
            <a:off x="0" y="6543675"/>
            <a:ext cx="465138" cy="365125"/>
          </a:xfrm>
          <a:prstGeom prst="rect">
            <a:avLst/>
          </a:prstGeom>
        </p:spPr>
        <p:txBody>
          <a:bodyPr anchor="ctr"/>
          <a:lstStyle>
            <a:lvl1pPr>
              <a:defRPr/>
            </a:lvl1pPr>
          </a:lstStyle>
          <a:p>
            <a:pPr algn="r">
              <a:defRPr/>
            </a:pPr>
            <a:fld id="{ADC897AB-13D9-4320-A6CD-D80A85746809}" type="slidenum">
              <a:rPr lang="fr-FR" sz="1200" smtClean="0">
                <a:solidFill>
                  <a:prstClr val="black">
                    <a:tint val="75000"/>
                  </a:prstClr>
                </a:solidFill>
              </a:rPr>
              <a:pPr algn="r">
                <a:defRPr/>
              </a:pPr>
              <a:t>‹N°›</a:t>
            </a:fld>
            <a:endParaRPr lang="fr-FR" sz="1200" dirty="0">
              <a:solidFill>
                <a:prstClr val="black">
                  <a:tint val="75000"/>
                </a:prstClr>
              </a:solidFill>
            </a:endParaRPr>
          </a:p>
        </p:txBody>
      </p:sp>
      <p:sp>
        <p:nvSpPr>
          <p:cNvPr id="9" name="Espace réservé du pied de page 4"/>
          <p:cNvSpPr txBox="1">
            <a:spLocks/>
          </p:cNvSpPr>
          <p:nvPr/>
        </p:nvSpPr>
        <p:spPr>
          <a:xfrm>
            <a:off x="409575" y="6618288"/>
            <a:ext cx="2173288" cy="214312"/>
          </a:xfrm>
          <a:prstGeom prst="rect">
            <a:avLst/>
          </a:prstGeom>
        </p:spPr>
        <p:txBody>
          <a:bodyPr anchor="ctr"/>
          <a:lstStyle>
            <a:lvl1pPr>
              <a:defRPr sz="900"/>
            </a:lvl1pPr>
          </a:lstStyle>
          <a:p>
            <a:pPr>
              <a:defRPr/>
            </a:pPr>
            <a:r>
              <a:rPr lang="fr-FR" dirty="0" smtClean="0">
                <a:solidFill>
                  <a:prstClr val="black">
                    <a:tint val="75000"/>
                  </a:prstClr>
                </a:solidFill>
              </a:rPr>
              <a:t>I EDF I DPN I</a:t>
            </a:r>
            <a:endParaRPr lang="fr-FR" dirty="0">
              <a:solidFill>
                <a:prstClr val="black">
                  <a:tint val="75000"/>
                </a:prstClr>
              </a:solidFill>
            </a:endParaRPr>
          </a:p>
        </p:txBody>
      </p:sp>
      <p:sp>
        <p:nvSpPr>
          <p:cNvPr id="10" name="Rectangle 6"/>
          <p:cNvSpPr>
            <a:spLocks noChangeArrowheads="1"/>
          </p:cNvSpPr>
          <p:nvPr/>
        </p:nvSpPr>
        <p:spPr bwMode="auto">
          <a:xfrm>
            <a:off x="3136900" y="6654800"/>
            <a:ext cx="6007100" cy="200025"/>
          </a:xfrm>
          <a:prstGeom prst="rect">
            <a:avLst/>
          </a:prstGeom>
          <a:noFill/>
          <a:ln>
            <a:noFill/>
          </a:ln>
          <a:extLst>
            <a:ext uri="{909E8E84-426E-40DD-AFC4-6F175D3DCCD1}"/>
            <a:ext uri="{91240B29-F687-4F45-9708-019B960494DF}"/>
          </a:extLst>
        </p:spPr>
        <p:txBody>
          <a:bodyPr wrap="none">
            <a:spAutoFit/>
          </a:bodyPr>
          <a:lstStyle>
            <a:lvl1pPr eaLnBrk="0" hangingPunct="0">
              <a:defRPr sz="1000">
                <a:solidFill>
                  <a:schemeClr val="bg2"/>
                </a:solidFill>
                <a:latin typeface="Arial" pitchFamily="34" charset="0"/>
                <a:cs typeface="Arial" pitchFamily="34" charset="0"/>
              </a:defRPr>
            </a:lvl1pPr>
            <a:lvl2pPr marL="742950" indent="-285750" eaLnBrk="0" hangingPunct="0">
              <a:defRPr sz="1000">
                <a:solidFill>
                  <a:schemeClr val="bg2"/>
                </a:solidFill>
                <a:latin typeface="Arial" pitchFamily="34" charset="0"/>
                <a:cs typeface="Arial" pitchFamily="34" charset="0"/>
              </a:defRPr>
            </a:lvl2pPr>
            <a:lvl3pPr marL="1143000" indent="-228600" eaLnBrk="0" hangingPunct="0">
              <a:defRPr sz="1000">
                <a:solidFill>
                  <a:schemeClr val="bg2"/>
                </a:solidFill>
                <a:latin typeface="Arial" pitchFamily="34" charset="0"/>
                <a:cs typeface="Arial" pitchFamily="34" charset="0"/>
              </a:defRPr>
            </a:lvl3pPr>
            <a:lvl4pPr marL="1600200" indent="-228600" eaLnBrk="0" hangingPunct="0">
              <a:defRPr sz="1000">
                <a:solidFill>
                  <a:schemeClr val="bg2"/>
                </a:solidFill>
                <a:latin typeface="Arial" pitchFamily="34" charset="0"/>
                <a:cs typeface="Arial" pitchFamily="34" charset="0"/>
              </a:defRPr>
            </a:lvl4pPr>
            <a:lvl5pPr marL="2057400" indent="-228600" eaLnBrk="0" hangingPunct="0">
              <a:defRPr sz="1000">
                <a:solidFill>
                  <a:schemeClr val="bg2"/>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bg2"/>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bg2"/>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bg2"/>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bg2"/>
                </a:solidFill>
                <a:latin typeface="Arial" pitchFamily="34" charset="0"/>
                <a:cs typeface="Arial" pitchFamily="34" charset="0"/>
              </a:defRPr>
            </a:lvl9pPr>
          </a:lstStyle>
          <a:p>
            <a:pPr eaLnBrk="1" hangingPunct="1">
              <a:defRPr/>
            </a:pPr>
            <a:r>
              <a:rPr lang="fr-FR" altLang="fr-FR" sz="700" dirty="0" smtClean="0">
                <a:solidFill>
                  <a:prstClr val="black">
                    <a:lumMod val="65000"/>
                    <a:lumOff val="35000"/>
                  </a:prstClr>
                </a:solidFill>
              </a:rPr>
              <a:t>Copyright EDF – Ce document est la propriété d’EDF – Toute diffusion externe du présent document ou des informations qu’il contient est interdite</a:t>
            </a:r>
          </a:p>
        </p:txBody>
      </p:sp>
    </p:spTree>
  </p:cSld>
  <p:clrMap bg1="lt1" tx1="dk1" bg2="lt2" tx2="dk2" accent1="accent1" accent2="accent2" accent3="accent3" accent4="accent4" accent5="accent5" accent6="accent6" hlink="hlink" folHlink="folHlink"/>
  <p:sldLayoutIdLst>
    <p:sldLayoutId id="2147483730" r:id="rId1"/>
    <p:sldLayoutId id="2147483729" r:id="rId2"/>
    <p:sldLayoutId id="2147483728" r:id="rId3"/>
    <p:sldLayoutId id="2147483727" r:id="rId4"/>
    <p:sldLayoutId id="2147483726" r:id="rId5"/>
    <p:sldLayoutId id="2147483725" r:id="rId6"/>
    <p:sldLayoutId id="2147483724" r:id="rId7"/>
    <p:sldLayoutId id="2147483723" r:id="rId8"/>
    <p:sldLayoutId id="2147483735" r:id="rId9"/>
    <p:sldLayoutId id="2147483722" r:id="rId10"/>
  </p:sldLayoutIdLst>
  <p:transition>
    <p:cut/>
  </p:transition>
  <p:hf hdr="0" dt="0"/>
  <p:txStyles>
    <p:titleStyle>
      <a:lvl1pPr algn="ctr" rtl="0" eaLnBrk="0" fontAlgn="base" hangingPunct="0">
        <a:spcBef>
          <a:spcPct val="0"/>
        </a:spcBef>
        <a:spcAft>
          <a:spcPct val="0"/>
        </a:spcAft>
        <a:defRPr sz="4400" kern="1200">
          <a:solidFill>
            <a:srgbClr val="001A70"/>
          </a:solidFill>
          <a:latin typeface="+mj-lt"/>
          <a:ea typeface="+mj-ea"/>
          <a:cs typeface="+mj-cs"/>
        </a:defRPr>
      </a:lvl1pPr>
      <a:lvl2pPr algn="ctr" rtl="0" eaLnBrk="0" fontAlgn="base" hangingPunct="0">
        <a:spcBef>
          <a:spcPct val="0"/>
        </a:spcBef>
        <a:spcAft>
          <a:spcPct val="0"/>
        </a:spcAft>
        <a:defRPr sz="4400">
          <a:solidFill>
            <a:srgbClr val="001A70"/>
          </a:solidFill>
          <a:latin typeface="Calibri" pitchFamily="34" charset="0"/>
        </a:defRPr>
      </a:lvl2pPr>
      <a:lvl3pPr algn="ctr" rtl="0" eaLnBrk="0" fontAlgn="base" hangingPunct="0">
        <a:spcBef>
          <a:spcPct val="0"/>
        </a:spcBef>
        <a:spcAft>
          <a:spcPct val="0"/>
        </a:spcAft>
        <a:defRPr sz="4400">
          <a:solidFill>
            <a:srgbClr val="001A70"/>
          </a:solidFill>
          <a:latin typeface="Calibri" pitchFamily="34" charset="0"/>
        </a:defRPr>
      </a:lvl3pPr>
      <a:lvl4pPr algn="ctr" rtl="0" eaLnBrk="0" fontAlgn="base" hangingPunct="0">
        <a:spcBef>
          <a:spcPct val="0"/>
        </a:spcBef>
        <a:spcAft>
          <a:spcPct val="0"/>
        </a:spcAft>
        <a:defRPr sz="4400">
          <a:solidFill>
            <a:srgbClr val="001A70"/>
          </a:solidFill>
          <a:latin typeface="Calibri" pitchFamily="34" charset="0"/>
        </a:defRPr>
      </a:lvl4pPr>
      <a:lvl5pPr algn="ctr" rtl="0" eaLnBrk="0" fontAlgn="base" hangingPunct="0">
        <a:spcBef>
          <a:spcPct val="0"/>
        </a:spcBef>
        <a:spcAft>
          <a:spcPct val="0"/>
        </a:spcAft>
        <a:defRPr sz="4400">
          <a:solidFill>
            <a:srgbClr val="001A70"/>
          </a:solidFill>
          <a:latin typeface="Calibri" pitchFamily="34" charset="0"/>
        </a:defRPr>
      </a:lvl5pPr>
      <a:lvl6pPr marL="457200" algn="ctr" rtl="0" fontAlgn="base">
        <a:spcBef>
          <a:spcPct val="0"/>
        </a:spcBef>
        <a:spcAft>
          <a:spcPct val="0"/>
        </a:spcAft>
        <a:defRPr sz="4400">
          <a:solidFill>
            <a:srgbClr val="001A70"/>
          </a:solidFill>
          <a:latin typeface="Calibri" pitchFamily="34" charset="0"/>
        </a:defRPr>
      </a:lvl6pPr>
      <a:lvl7pPr marL="914400" algn="ctr" rtl="0" fontAlgn="base">
        <a:spcBef>
          <a:spcPct val="0"/>
        </a:spcBef>
        <a:spcAft>
          <a:spcPct val="0"/>
        </a:spcAft>
        <a:defRPr sz="4400">
          <a:solidFill>
            <a:srgbClr val="001A70"/>
          </a:solidFill>
          <a:latin typeface="Calibri" pitchFamily="34" charset="0"/>
        </a:defRPr>
      </a:lvl7pPr>
      <a:lvl8pPr marL="1371600" algn="ctr" rtl="0" fontAlgn="base">
        <a:spcBef>
          <a:spcPct val="0"/>
        </a:spcBef>
        <a:spcAft>
          <a:spcPct val="0"/>
        </a:spcAft>
        <a:defRPr sz="4400">
          <a:solidFill>
            <a:srgbClr val="001A70"/>
          </a:solidFill>
          <a:latin typeface="Calibri" pitchFamily="34" charset="0"/>
        </a:defRPr>
      </a:lvl8pPr>
      <a:lvl9pPr marL="1828800" algn="ctr" rtl="0" fontAlgn="base">
        <a:spcBef>
          <a:spcPct val="0"/>
        </a:spcBef>
        <a:spcAft>
          <a:spcPct val="0"/>
        </a:spcAft>
        <a:defRPr sz="4400">
          <a:solidFill>
            <a:srgbClr val="001A70"/>
          </a:solidFill>
          <a:latin typeface="Calibri" pitchFamily="34" charset="0"/>
        </a:defRPr>
      </a:lvl9pPr>
    </p:titleStyle>
    <p:bodyStyle>
      <a:lvl1pPr marL="342900" indent="-342900" algn="l" rtl="0" eaLnBrk="0" fontAlgn="base" hangingPunct="0">
        <a:spcBef>
          <a:spcPct val="20000"/>
        </a:spcBef>
        <a:spcAft>
          <a:spcPct val="0"/>
        </a:spcAft>
        <a:buClr>
          <a:srgbClr val="001A70"/>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1A7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1A7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1A70"/>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1A7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mailto:formations-CIN@edf.fr" TargetMode="External"/><Relationship Id="rId2" Type="http://schemas.openxmlformats.org/officeDocument/2006/relationships/hyperlink" Target="http://prestataires-nucleaire.edf.com/" TargetMode="Externa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png"/><Relationship Id="rId7"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19100" y="1525588"/>
            <a:ext cx="5110163" cy="2303462"/>
          </a:xfrm>
        </p:spPr>
        <p:txBody>
          <a:bodyPr/>
          <a:lstStyle/>
          <a:p>
            <a:pPr>
              <a:lnSpc>
                <a:spcPct val="150000"/>
              </a:lnSpc>
            </a:pPr>
            <a:r>
              <a:rPr lang="fr-FR" altLang="fr-FR" sz="3200" smtClean="0">
                <a:solidFill>
                  <a:schemeClr val="tx2"/>
                </a:solidFill>
              </a:rPr>
              <a:t>Formations Communes des Intervenants du Nucléaire</a:t>
            </a:r>
            <a:endParaRPr lang="en-US" altLang="fr-FR" sz="3200" smtClean="0">
              <a:solidFill>
                <a:schemeClr val="tx2"/>
              </a:solidFill>
              <a:latin typeface="Arial" charset="0"/>
              <a:cs typeface="Arial" charset="0"/>
            </a:endParaRPr>
          </a:p>
        </p:txBody>
      </p:sp>
      <p:sp>
        <p:nvSpPr>
          <p:cNvPr id="45058" name="Espace réservé de la date 1"/>
          <p:cNvSpPr>
            <a:spLocks/>
          </p:cNvSpPr>
          <p:nvPr/>
        </p:nvSpPr>
        <p:spPr bwMode="auto">
          <a:xfrm>
            <a:off x="704850" y="4862513"/>
            <a:ext cx="4824413" cy="850900"/>
          </a:xfrm>
          <a:prstGeom prst="rect">
            <a:avLst/>
          </a:prstGeom>
          <a:noFill/>
          <a:ln w="9525">
            <a:noFill/>
            <a:miter lim="800000"/>
            <a:headEnd/>
            <a:tailEnd/>
          </a:ln>
        </p:spPr>
        <p:txBody>
          <a:bodyPr lIns="0" tIns="0" rIns="0" bIns="0"/>
          <a:lstStyle/>
          <a:p>
            <a:endParaRPr lang="fr-FR" altLang="fr-FR" sz="1400">
              <a:solidFill>
                <a:srgbClr val="001A70"/>
              </a:solidFill>
            </a:endParaRPr>
          </a:p>
        </p:txBody>
      </p:sp>
      <p:pic>
        <p:nvPicPr>
          <p:cNvPr id="45059" name="Picture 2" descr="C:\Users\G61447\AppData\Local\Temp\notesCA40B8\~1882226.png"/>
          <p:cNvPicPr>
            <a:picLocks noChangeAspect="1" noChangeArrowheads="1"/>
          </p:cNvPicPr>
          <p:nvPr/>
        </p:nvPicPr>
        <p:blipFill>
          <a:blip r:embed="rId3"/>
          <a:srcRect l="8553" t="29221" r="13197" b="28520"/>
          <a:stretch>
            <a:fillRect/>
          </a:stretch>
        </p:blipFill>
        <p:spPr bwMode="auto">
          <a:xfrm>
            <a:off x="7734300" y="0"/>
            <a:ext cx="1385888" cy="10588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9525" y="3646488"/>
            <a:ext cx="5689600" cy="711200"/>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prstClr val="white"/>
              </a:solidFill>
            </a:endParaRPr>
          </a:p>
        </p:txBody>
      </p:sp>
      <p:sp>
        <p:nvSpPr>
          <p:cNvPr id="59394" name="Rectangle 2"/>
          <p:cNvSpPr>
            <a:spLocks noGrp="1" noChangeArrowheads="1"/>
          </p:cNvSpPr>
          <p:nvPr>
            <p:ph type="title"/>
          </p:nvPr>
        </p:nvSpPr>
        <p:spPr>
          <a:xfrm>
            <a:off x="419100" y="1106488"/>
            <a:ext cx="4243388" cy="1143000"/>
          </a:xfrm>
        </p:spPr>
        <p:txBody>
          <a:bodyPr/>
          <a:lstStyle/>
          <a:p>
            <a:r>
              <a:rPr lang="en-US" altLang="fr-FR" sz="3600" smtClean="0"/>
              <a:t>Sommaire</a:t>
            </a:r>
          </a:p>
        </p:txBody>
      </p:sp>
      <p:sp>
        <p:nvSpPr>
          <p:cNvPr id="22532" name="Rectangle 3"/>
          <p:cNvSpPr>
            <a:spLocks noGrp="1" noChangeArrowheads="1"/>
          </p:cNvSpPr>
          <p:nvPr>
            <p:ph idx="1"/>
          </p:nvPr>
        </p:nvSpPr>
        <p:spPr>
          <a:xfrm>
            <a:off x="203200" y="2185988"/>
            <a:ext cx="5486400" cy="4251325"/>
          </a:xfrm>
          <a:extLst/>
        </p:spPr>
        <p:txBody>
          <a:bodyPr/>
          <a:lstStyle/>
          <a:p>
            <a:pPr marL="1588" indent="12700">
              <a:buFont typeface="Arial" charset="0"/>
              <a:buNone/>
              <a:defRPr/>
            </a:pPr>
            <a:r>
              <a:rPr lang="fr-FR" sz="2000" dirty="0" smtClean="0"/>
              <a:t>Contexte et enjeu de la refonte</a:t>
            </a:r>
          </a:p>
          <a:p>
            <a:pPr marL="1588" indent="12700">
              <a:buFont typeface="Arial" charset="0"/>
              <a:buNone/>
              <a:defRPr/>
            </a:pPr>
            <a:endParaRPr lang="fr-FR" sz="2000" dirty="0"/>
          </a:p>
          <a:p>
            <a:pPr marL="1588" indent="12700">
              <a:buFont typeface="Arial" charset="0"/>
              <a:buNone/>
              <a:defRPr/>
            </a:pPr>
            <a:r>
              <a:rPr lang="fr-FR" sz="2000" dirty="0" smtClean="0"/>
              <a:t>Présentation du nouveau dispositif</a:t>
            </a:r>
            <a:endParaRPr lang="fr-FR" sz="2000" dirty="0"/>
          </a:p>
          <a:p>
            <a:pPr marL="1588" indent="-1588">
              <a:buFont typeface="Arial" charset="0"/>
              <a:buNone/>
              <a:defRPr/>
            </a:pPr>
            <a:endParaRPr lang="fr-FR" sz="2000" dirty="0" smtClean="0"/>
          </a:p>
          <a:p>
            <a:pPr marL="1588" indent="12700">
              <a:buFont typeface="Arial" charset="0"/>
              <a:buNone/>
              <a:defRPr/>
            </a:pPr>
            <a:r>
              <a:rPr lang="fr-FR" sz="2000" dirty="0" smtClean="0">
                <a:solidFill>
                  <a:schemeClr val="bg1"/>
                </a:solidFill>
              </a:rPr>
              <a:t>Evolutions induite par la mise en œuvre du dispositif</a:t>
            </a:r>
          </a:p>
          <a:p>
            <a:pPr marL="1588" indent="12700">
              <a:buFont typeface="Arial" charset="0"/>
              <a:buNone/>
              <a:defRPr/>
            </a:pPr>
            <a:endParaRPr lang="fr-FR" sz="2000" dirty="0"/>
          </a:p>
          <a:p>
            <a:pPr marL="1588" indent="12700">
              <a:buFont typeface="Arial" charset="0"/>
              <a:buNone/>
              <a:defRPr/>
            </a:pPr>
            <a:r>
              <a:rPr lang="fr-FR" sz="2000" dirty="0" smtClean="0"/>
              <a:t>Les règles de bascule</a:t>
            </a:r>
          </a:p>
          <a:p>
            <a:pPr marL="1588" indent="12700">
              <a:buFont typeface="Arial" charset="0"/>
              <a:buNone/>
              <a:defRPr/>
            </a:pPr>
            <a:endParaRPr lang="fr-FR" sz="2000" dirty="0"/>
          </a:p>
          <a:p>
            <a:pPr marL="1588" indent="12700">
              <a:buFont typeface="Arial" charset="0"/>
              <a:buNone/>
              <a:defRPr/>
            </a:pPr>
            <a:r>
              <a:rPr lang="fr-FR" sz="2000" dirty="0" smtClean="0"/>
              <a:t>Questions/réponses</a:t>
            </a:r>
            <a:endParaRPr lang="fr-FR" sz="2000" dirty="0"/>
          </a:p>
        </p:txBody>
      </p:sp>
      <p:pic>
        <p:nvPicPr>
          <p:cNvPr id="59396" name="Picture 2" descr="C:\Users\G61447\AppData\Local\Temp\notesCA40B8\~1882226.png"/>
          <p:cNvPicPr>
            <a:picLocks noChangeAspect="1" noChangeArrowheads="1"/>
          </p:cNvPicPr>
          <p:nvPr/>
        </p:nvPicPr>
        <p:blipFill>
          <a:blip r:embed="rId2"/>
          <a:srcRect l="8553" t="29221" r="13197" b="28520"/>
          <a:stretch>
            <a:fillRect/>
          </a:stretch>
        </p:blipFill>
        <p:spPr bwMode="auto">
          <a:xfrm>
            <a:off x="7734300" y="0"/>
            <a:ext cx="1385888" cy="10588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re 1"/>
          <p:cNvSpPr txBox="1">
            <a:spLocks/>
          </p:cNvSpPr>
          <p:nvPr/>
        </p:nvSpPr>
        <p:spPr bwMode="auto">
          <a:xfrm>
            <a:off x="377825" y="192088"/>
            <a:ext cx="8229600" cy="1143000"/>
          </a:xfrm>
          <a:prstGeom prst="rect">
            <a:avLst/>
          </a:prstGeom>
          <a:noFill/>
          <a:ln w="9525">
            <a:noFill/>
            <a:miter lim="800000"/>
            <a:headEnd/>
            <a:tailEnd/>
          </a:ln>
        </p:spPr>
        <p:txBody>
          <a:bodyPr anchor="ctr"/>
          <a:lstStyle/>
          <a:p>
            <a:r>
              <a:rPr lang="fr-FR" altLang="fr-FR" sz="3600">
                <a:solidFill>
                  <a:srgbClr val="001A70"/>
                </a:solidFill>
                <a:latin typeface="Calibri" pitchFamily="34" charset="0"/>
              </a:rPr>
              <a:t>Evolutions induites</a:t>
            </a:r>
            <a:r>
              <a:rPr lang="fr-FR" altLang="fr-FR" sz="4400">
                <a:solidFill>
                  <a:srgbClr val="001A70"/>
                </a:solidFill>
                <a:latin typeface="Calibri" pitchFamily="34" charset="0"/>
              </a:rPr>
              <a:t/>
            </a:r>
            <a:br>
              <a:rPr lang="fr-FR" altLang="fr-FR" sz="4400">
                <a:solidFill>
                  <a:srgbClr val="001A70"/>
                </a:solidFill>
                <a:latin typeface="Calibri" pitchFamily="34" charset="0"/>
              </a:rPr>
            </a:br>
            <a:r>
              <a:rPr lang="fr-FR" altLang="fr-FR" sz="2400">
                <a:solidFill>
                  <a:srgbClr val="001A70"/>
                </a:solidFill>
                <a:latin typeface="Calibri" pitchFamily="34" charset="0"/>
              </a:rPr>
              <a:t>Evolutions des volumes de formation</a:t>
            </a:r>
            <a:endParaRPr lang="fr-FR" altLang="fr-FR" sz="4400">
              <a:solidFill>
                <a:srgbClr val="001A70"/>
              </a:solidFill>
              <a:latin typeface="Calibri" pitchFamily="34" charset="0"/>
            </a:endParaRPr>
          </a:p>
        </p:txBody>
      </p:sp>
      <p:sp>
        <p:nvSpPr>
          <p:cNvPr id="60418" name="Espace réservé du pied de page 3"/>
          <p:cNvSpPr>
            <a:spLocks noGrp="1"/>
          </p:cNvSpPr>
          <p:nvPr>
            <p:ph type="ftr" sz="quarter" idx="4294967295"/>
          </p:nvPr>
        </p:nvSpPr>
        <p:spPr bwMode="auto">
          <a:xfrm>
            <a:off x="339725" y="6356350"/>
            <a:ext cx="4816475" cy="365125"/>
          </a:xfrm>
          <a:prstGeom prst="rect">
            <a:avLst/>
          </a:prstGeom>
          <a:noFill/>
          <a:ln>
            <a:miter lim="800000"/>
            <a:headEnd/>
            <a:tailEnd/>
          </a:ln>
        </p:spPr>
        <p:txBody>
          <a:bodyPr/>
          <a:lstStyle/>
          <a:p>
            <a:r>
              <a:rPr lang="fr-FR" altLang="fr-FR" sz="1000">
                <a:solidFill>
                  <a:srgbClr val="EEECE1"/>
                </a:solidFill>
              </a:rPr>
              <a:t>I </a:t>
            </a:r>
            <a:r>
              <a:rPr lang="it-IT" altLang="fr-FR" sz="1000">
                <a:solidFill>
                  <a:srgbClr val="EEECE1"/>
                </a:solidFill>
              </a:rPr>
              <a:t>EDF I DPN I Formation Commune des intervenants du nucléaire</a:t>
            </a:r>
            <a:endParaRPr lang="fr-FR" altLang="fr-FR" sz="1000">
              <a:solidFill>
                <a:srgbClr val="EEECE1"/>
              </a:solidFill>
            </a:endParaRPr>
          </a:p>
        </p:txBody>
      </p:sp>
      <p:sp>
        <p:nvSpPr>
          <p:cNvPr id="60419" name="Espace réservé du numéro de diapositive 4"/>
          <p:cNvSpPr>
            <a:spLocks noGrp="1"/>
          </p:cNvSpPr>
          <p:nvPr>
            <p:ph type="sldNum" sz="quarter" idx="4294967295"/>
          </p:nvPr>
        </p:nvSpPr>
        <p:spPr bwMode="auto">
          <a:xfrm>
            <a:off x="6350" y="6348413"/>
            <a:ext cx="465138" cy="365125"/>
          </a:xfrm>
          <a:prstGeom prst="rect">
            <a:avLst/>
          </a:prstGeom>
          <a:noFill/>
          <a:ln>
            <a:miter lim="800000"/>
            <a:headEnd/>
            <a:tailEnd/>
          </a:ln>
        </p:spPr>
        <p:txBody>
          <a:bodyPr/>
          <a:lstStyle/>
          <a:p>
            <a:fld id="{513AF985-27C1-4267-9AA2-82D4537FC5E3}" type="slidenum">
              <a:rPr lang="fr-FR" altLang="fr-FR" sz="1000">
                <a:solidFill>
                  <a:srgbClr val="EEECE1"/>
                </a:solidFill>
              </a:rPr>
              <a:pPr/>
              <a:t>11</a:t>
            </a:fld>
            <a:endParaRPr lang="fr-FR" altLang="fr-FR" sz="1000">
              <a:solidFill>
                <a:srgbClr val="EEECE1"/>
              </a:solidFill>
            </a:endParaRPr>
          </a:p>
        </p:txBody>
      </p:sp>
      <p:sp>
        <p:nvSpPr>
          <p:cNvPr id="60420" name="Rectangle 8"/>
          <p:cNvSpPr>
            <a:spLocks noChangeArrowheads="1"/>
          </p:cNvSpPr>
          <p:nvPr/>
        </p:nvSpPr>
        <p:spPr bwMode="auto">
          <a:xfrm>
            <a:off x="377825" y="4165600"/>
            <a:ext cx="8459788" cy="738188"/>
          </a:xfrm>
          <a:prstGeom prst="rect">
            <a:avLst/>
          </a:prstGeom>
          <a:noFill/>
          <a:ln w="9525">
            <a:noFill/>
            <a:miter lim="800000"/>
            <a:headEnd/>
            <a:tailEnd/>
          </a:ln>
        </p:spPr>
        <p:txBody>
          <a:bodyPr>
            <a:spAutoFit/>
          </a:bodyPr>
          <a:lstStyle/>
          <a:p>
            <a:pPr algn="just"/>
            <a:r>
              <a:rPr lang="fr-FR" altLang="fr-FR" sz="1400">
                <a:solidFill>
                  <a:srgbClr val="001A70"/>
                </a:solidFill>
              </a:rPr>
              <a:t>Basée sur les données de l’année 2013 (volume en terme de formations suivies, d’habilitations délivrées…), l’étude d’impacts permet d’évaluer l’augmentation globale des durées de formation pour l’ensemble des intervenants concernés par le nouveau dispositif.</a:t>
            </a:r>
          </a:p>
        </p:txBody>
      </p:sp>
      <p:sp>
        <p:nvSpPr>
          <p:cNvPr id="10" name="Arrondir un rectangle à un seul coin 9"/>
          <p:cNvSpPr/>
          <p:nvPr/>
        </p:nvSpPr>
        <p:spPr>
          <a:xfrm flipH="1">
            <a:off x="403225" y="5391150"/>
            <a:ext cx="8440738" cy="965200"/>
          </a:xfrm>
          <a:prstGeom prst="round1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dirty="0">
                <a:solidFill>
                  <a:prstClr val="white"/>
                </a:solidFill>
              </a:rPr>
              <a:t>L’étude d’impact montre que si des intervenants vont voir leur nombre de jours de formation augmenter et d’autres diminuer, le volume de formation annuel (hors impact du grand carénage) reste dans le même ordre de grandeur</a:t>
            </a:r>
            <a:endParaRPr lang="fr-FR" b="1" dirty="0">
              <a:solidFill>
                <a:prstClr val="white"/>
              </a:solidFill>
            </a:endParaRPr>
          </a:p>
        </p:txBody>
      </p:sp>
      <p:graphicFrame>
        <p:nvGraphicFramePr>
          <p:cNvPr id="8" name="Tableau 7"/>
          <p:cNvGraphicFramePr>
            <a:graphicFrameLocks noGrp="1"/>
          </p:cNvGraphicFramePr>
          <p:nvPr/>
        </p:nvGraphicFramePr>
        <p:xfrm>
          <a:off x="458334" y="1710925"/>
          <a:ext cx="8379731" cy="2066171"/>
        </p:xfrm>
        <a:graphic>
          <a:graphicData uri="http://schemas.openxmlformats.org/drawingml/2006/table">
            <a:tbl>
              <a:tblPr firstRow="1">
                <a:effectLst>
                  <a:outerShdw blurRad="50800" dist="38100" dir="5400000" algn="t" rotWithShape="0">
                    <a:prstClr val="black">
                      <a:alpha val="40000"/>
                    </a:prstClr>
                  </a:outerShdw>
                </a:effectLst>
                <a:tableStyleId>{69012ECD-51FC-41F1-AA8D-1B2483CD663E}</a:tableStyleId>
              </a:tblPr>
              <a:tblGrid>
                <a:gridCol w="2674969"/>
                <a:gridCol w="3234519"/>
                <a:gridCol w="2470243"/>
              </a:tblGrid>
              <a:tr h="721372">
                <a:tc>
                  <a:txBody>
                    <a:bodyPr/>
                    <a:lstStyle/>
                    <a:p>
                      <a:pPr algn="ctr">
                        <a:spcBef>
                          <a:spcPts val="300"/>
                        </a:spcBef>
                        <a:spcAft>
                          <a:spcPts val="0"/>
                        </a:spcAft>
                      </a:pPr>
                      <a:endParaRPr lang="fr-FR" sz="1600" dirty="0">
                        <a:latin typeface="+mn-lt"/>
                        <a:ea typeface="Times New Roman"/>
                        <a:cs typeface="Times New Roman"/>
                      </a:endParaRPr>
                    </a:p>
                  </a:txBody>
                  <a:tcPr marL="68580" marR="68580" marT="0" marB="0" anchor="ctr">
                    <a:lnL w="9525" cap="flat" cmpd="sng" algn="ctr">
                      <a:noFill/>
                      <a:prstDash val="solid"/>
                    </a:lnL>
                    <a:lnR w="12700" cap="flat" cmpd="sng" algn="ctr">
                      <a:solidFill>
                        <a:schemeClr val="bg1"/>
                      </a:solidFill>
                      <a:prstDash val="solid"/>
                      <a:round/>
                      <a:headEnd type="none" w="med" len="med"/>
                      <a:tailEnd type="none" w="med" len="med"/>
                    </a:lnR>
                    <a:lnT w="9525" cap="flat" cmpd="sng" algn="ctr">
                      <a:noFill/>
                      <a:prstDash val="solid"/>
                    </a:lnT>
                    <a:lnB>
                      <a:noFill/>
                    </a:lnB>
                    <a:lnTlToBr w="12700" cmpd="sng">
                      <a:noFill/>
                      <a:prstDash val="solid"/>
                    </a:lnTlToBr>
                    <a:lnBlToTr w="12700" cmpd="sng">
                      <a:noFill/>
                      <a:prstDash val="solid"/>
                    </a:lnBlToTr>
                  </a:tcPr>
                </a:tc>
                <a:tc>
                  <a:txBody>
                    <a:bodyPr/>
                    <a:lstStyle/>
                    <a:p>
                      <a:pPr algn="ctr">
                        <a:spcBef>
                          <a:spcPts val="300"/>
                        </a:spcBef>
                        <a:spcAft>
                          <a:spcPts val="0"/>
                        </a:spcAft>
                      </a:pPr>
                      <a:r>
                        <a:rPr lang="fr-FR" sz="1600" dirty="0" smtClean="0"/>
                        <a:t>Population</a:t>
                      </a:r>
                    </a:p>
                    <a:p>
                      <a:pPr algn="ctr">
                        <a:spcBef>
                          <a:spcPts val="300"/>
                        </a:spcBef>
                        <a:spcAft>
                          <a:spcPts val="0"/>
                        </a:spcAft>
                      </a:pPr>
                      <a:r>
                        <a:rPr lang="fr-FR" sz="1600" dirty="0" smtClean="0"/>
                        <a:t>(nb personnes ayant suivies une formation du cycle)</a:t>
                      </a:r>
                      <a:endParaRPr lang="fr-FR" sz="1600" dirty="0">
                        <a:latin typeface="+mn-lt"/>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a:noFill/>
                    </a:lnB>
                    <a:lnTlToBr w="12700" cmpd="sng">
                      <a:noFill/>
                      <a:prstDash val="solid"/>
                    </a:lnTlToBr>
                    <a:lnBlToTr w="12700" cmpd="sng">
                      <a:noFill/>
                      <a:prstDash val="solid"/>
                    </a:lnBlToTr>
                  </a:tcPr>
                </a:tc>
                <a:tc>
                  <a:txBody>
                    <a:bodyPr/>
                    <a:lstStyle/>
                    <a:p>
                      <a:pPr algn="ctr">
                        <a:spcBef>
                          <a:spcPts val="300"/>
                        </a:spcBef>
                        <a:spcAft>
                          <a:spcPts val="0"/>
                        </a:spcAft>
                      </a:pPr>
                      <a:r>
                        <a:rPr lang="fr-FR" sz="1600" dirty="0"/>
                        <a:t>Volume </a:t>
                      </a:r>
                    </a:p>
                    <a:p>
                      <a:pPr algn="ctr">
                        <a:spcBef>
                          <a:spcPts val="300"/>
                        </a:spcBef>
                        <a:spcAft>
                          <a:spcPts val="0"/>
                        </a:spcAft>
                      </a:pPr>
                      <a:r>
                        <a:rPr lang="fr-FR" sz="1600" dirty="0" smtClean="0"/>
                        <a:t>(Nombre de jours </a:t>
                      </a:r>
                      <a:r>
                        <a:rPr lang="fr-FR" sz="1600" dirty="0"/>
                        <a:t>de formation)</a:t>
                      </a:r>
                      <a:endParaRPr lang="fr-FR" sz="1600" dirty="0">
                        <a:latin typeface="+mn-lt"/>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r>
              <a:tr h="452267">
                <a:tc>
                  <a:txBody>
                    <a:bodyPr/>
                    <a:lstStyle/>
                    <a:p>
                      <a:pPr algn="l">
                        <a:spcBef>
                          <a:spcPts val="300"/>
                        </a:spcBef>
                        <a:spcAft>
                          <a:spcPts val="0"/>
                        </a:spcAft>
                      </a:pPr>
                      <a:r>
                        <a:rPr lang="fr-FR" sz="1600" dirty="0" smtClean="0">
                          <a:solidFill>
                            <a:srgbClr val="001A70"/>
                          </a:solidFill>
                        </a:rPr>
                        <a:t>2013</a:t>
                      </a:r>
                      <a:endParaRPr lang="fr-FR" sz="1600" b="0" dirty="0">
                        <a:solidFill>
                          <a:srgbClr val="001A70"/>
                        </a:solidFill>
                        <a:latin typeface="+mn-lt"/>
                        <a:ea typeface="Times New Roman"/>
                        <a:cs typeface="Times New Roman"/>
                      </a:endParaRPr>
                    </a:p>
                  </a:txBody>
                  <a:tcPr marL="68580" marR="68580" marT="0" marB="0" anchor="ctr">
                    <a:lnL w="9525" cap="flat" cmpd="sng" algn="ctr">
                      <a:noFill/>
                      <a:prstDash val="soli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1600" b="0" i="0" u="none" strike="noStrike">
                          <a:solidFill>
                            <a:srgbClr val="001A70"/>
                          </a:solidFill>
                          <a:latin typeface="Calibri"/>
                        </a:rPr>
                        <a:t>12 172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1600" b="0" i="0" u="none" strike="noStrike">
                          <a:solidFill>
                            <a:srgbClr val="001A70"/>
                          </a:solidFill>
                          <a:latin typeface="Calibri"/>
                        </a:rPr>
                        <a:t>108 400</a:t>
                      </a:r>
                    </a:p>
                  </a:txBody>
                  <a:tcPr marL="0" marR="0" marT="0" marB="0" anchor="ctr">
                    <a:lnL w="12700" cap="flat" cmpd="sng" algn="ctr">
                      <a:solidFill>
                        <a:schemeClr val="bg1"/>
                      </a:solidFill>
                      <a:prstDash val="solid"/>
                      <a:round/>
                      <a:headEnd type="none" w="med" len="med"/>
                      <a:tailEnd type="none" w="med" len="med"/>
                    </a:lnL>
                    <a:lnR w="9525" cap="flat" cmpd="sng" algn="ctr">
                      <a:noFill/>
                      <a:prstDash val="soli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46601">
                <a:tc>
                  <a:txBody>
                    <a:bodyPr/>
                    <a:lstStyle/>
                    <a:p>
                      <a:pPr marL="0" algn="l" defTabSz="914400" rtl="0" eaLnBrk="1" latinLnBrk="0" hangingPunct="1">
                        <a:spcBef>
                          <a:spcPts val="300"/>
                        </a:spcBef>
                        <a:spcAft>
                          <a:spcPts val="0"/>
                        </a:spcAft>
                      </a:pPr>
                      <a:r>
                        <a:rPr lang="fr-FR" sz="1600" kern="1200" dirty="0">
                          <a:solidFill>
                            <a:srgbClr val="001A70"/>
                          </a:solidFill>
                        </a:rPr>
                        <a:t>Prévisions Nouveau Dispositif</a:t>
                      </a:r>
                      <a:endParaRPr lang="fr-FR" sz="1600" b="0" kern="1200" dirty="0">
                        <a:solidFill>
                          <a:srgbClr val="001A70"/>
                        </a:solidFill>
                        <a:latin typeface="+mn-lt"/>
                        <a:ea typeface="Times New Roman"/>
                        <a:cs typeface="Times New Roman"/>
                      </a:endParaRPr>
                    </a:p>
                  </a:txBody>
                  <a:tcPr marL="68580" marR="68580" marT="0" marB="0" anchor="ctr">
                    <a:lnL w="9525" cap="flat" cmpd="sng" algn="ctr">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1600" b="0" i="0" u="none" strike="noStrike">
                          <a:solidFill>
                            <a:srgbClr val="001A70"/>
                          </a:solidFill>
                          <a:latin typeface="Calibri"/>
                        </a:rPr>
                        <a:t>12 841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fr-FR" sz="1600" b="0" i="0" u="none" strike="noStrike" dirty="0">
                          <a:solidFill>
                            <a:srgbClr val="001A70"/>
                          </a:solidFill>
                          <a:latin typeface="Calibri"/>
                        </a:rPr>
                        <a:t>119 000</a:t>
                      </a:r>
                    </a:p>
                  </a:txBody>
                  <a:tcPr marL="0" marR="0" marT="0" marB="0" anchor="ctr">
                    <a:lnL w="12700" cap="flat" cmpd="sng" algn="ctr">
                      <a:solidFill>
                        <a:schemeClr val="bg1"/>
                      </a:solidFill>
                      <a:prstDash val="solid"/>
                      <a:round/>
                      <a:headEnd type="none" w="med" len="med"/>
                      <a:tailEnd type="none" w="med" len="med"/>
                    </a:lnL>
                    <a:lnR w="9525" cap="flat" cmpd="sng" algn="ctr">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97683">
                <a:tc>
                  <a:txBody>
                    <a:bodyPr/>
                    <a:lstStyle/>
                    <a:p>
                      <a:pPr marL="0" algn="l" defTabSz="914400" rtl="0" eaLnBrk="1" latinLnBrk="0" hangingPunct="1">
                        <a:spcBef>
                          <a:spcPts val="300"/>
                        </a:spcBef>
                        <a:spcAft>
                          <a:spcPts val="0"/>
                        </a:spcAft>
                      </a:pPr>
                      <a:r>
                        <a:rPr lang="fr-FR" sz="1600" b="1" kern="1200" dirty="0">
                          <a:solidFill>
                            <a:srgbClr val="001A70"/>
                          </a:solidFill>
                        </a:rPr>
                        <a:t>Evolution</a:t>
                      </a:r>
                      <a:endParaRPr lang="fr-FR" sz="1600" b="1" kern="1200" dirty="0">
                        <a:solidFill>
                          <a:srgbClr val="001A70"/>
                        </a:solidFill>
                        <a:latin typeface="+mn-lt"/>
                        <a:ea typeface="Times New Roman"/>
                        <a:cs typeface="Times New Roman"/>
                      </a:endParaRPr>
                    </a:p>
                  </a:txBody>
                  <a:tcPr marL="68580" marR="68580" marT="0" marB="0" anchor="ctr">
                    <a:lnL w="9525" cap="flat" cmpd="sng" algn="ctr">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914400" rtl="0" eaLnBrk="1" latinLnBrk="0" hangingPunct="1">
                        <a:spcBef>
                          <a:spcPts val="300"/>
                        </a:spcBef>
                        <a:spcAft>
                          <a:spcPts val="0"/>
                        </a:spcAft>
                      </a:pPr>
                      <a:endParaRPr lang="fr-FR" sz="1600" b="1" kern="1200" dirty="0">
                        <a:solidFill>
                          <a:srgbClr val="001A70"/>
                        </a:solidFill>
                        <a:latin typeface="+mn-lt"/>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914400" rtl="0" eaLnBrk="1" latinLnBrk="0" hangingPunct="1">
                        <a:spcBef>
                          <a:spcPts val="300"/>
                        </a:spcBef>
                        <a:spcAft>
                          <a:spcPts val="0"/>
                        </a:spcAft>
                      </a:pPr>
                      <a:r>
                        <a:rPr lang="fr-FR" sz="1600" b="1" kern="1200" dirty="0">
                          <a:solidFill>
                            <a:srgbClr val="001A70"/>
                          </a:solidFill>
                        </a:rPr>
                        <a:t>+ 9,8 %</a:t>
                      </a:r>
                      <a:endParaRPr lang="fr-FR" sz="1600" b="1" kern="1200" dirty="0">
                        <a:solidFill>
                          <a:srgbClr val="001A70"/>
                        </a:solidFill>
                        <a:latin typeface="+mn-lt"/>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9525" cap="flat" cmpd="sng" algn="ctr">
                      <a:noFill/>
                      <a:prstDash val="solid"/>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1">
                        <a:lumMod val="40000"/>
                        <a:lumOff val="60000"/>
                      </a:schemeClr>
                    </a:solidFill>
                  </a:tcPr>
                </a:tc>
              </a:tr>
            </a:tbl>
          </a:graphicData>
        </a:graphic>
      </p:graphicFrame>
      <p:pic>
        <p:nvPicPr>
          <p:cNvPr id="60423" name="Picture 2" descr="C:\Users\G61447\AppData\Local\Temp\notesCA40B8\~1882226.png"/>
          <p:cNvPicPr>
            <a:picLocks noChangeAspect="1" noChangeArrowheads="1"/>
          </p:cNvPicPr>
          <p:nvPr/>
        </p:nvPicPr>
        <p:blipFill>
          <a:blip r:embed="rId2"/>
          <a:srcRect l="8553" t="29221" r="13197" b="28520"/>
          <a:stretch>
            <a:fillRect/>
          </a:stretch>
        </p:blipFill>
        <p:spPr bwMode="auto">
          <a:xfrm>
            <a:off x="7734300" y="0"/>
            <a:ext cx="1385888" cy="10588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1" name="Groupe 12"/>
          <p:cNvGrpSpPr>
            <a:grpSpLocks/>
          </p:cNvGrpSpPr>
          <p:nvPr/>
        </p:nvGrpSpPr>
        <p:grpSpPr bwMode="auto">
          <a:xfrm>
            <a:off x="169863" y="14288"/>
            <a:ext cx="8924925" cy="6850062"/>
            <a:chOff x="500648" y="693053"/>
            <a:chExt cx="7611992" cy="5843877"/>
          </a:xfrm>
        </p:grpSpPr>
        <p:sp>
          <p:nvSpPr>
            <p:cNvPr id="179" name="Rectangle à coins arrondis 178"/>
            <p:cNvSpPr/>
            <p:nvPr/>
          </p:nvSpPr>
          <p:spPr>
            <a:xfrm>
              <a:off x="787689" y="3520867"/>
              <a:ext cx="7320889" cy="815299"/>
            </a:xfrm>
            <a:prstGeom prst="roundRect">
              <a:avLst>
                <a:gd name="adj" fmla="val 12316"/>
              </a:avLst>
            </a:prstGeom>
            <a:solidFill>
              <a:srgbClr val="4F81BD">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192" name="Rectangle à coins arrondis 191"/>
            <p:cNvSpPr/>
            <p:nvPr/>
          </p:nvSpPr>
          <p:spPr>
            <a:xfrm>
              <a:off x="787689" y="4398464"/>
              <a:ext cx="7320889" cy="988651"/>
            </a:xfrm>
            <a:prstGeom prst="roundRect">
              <a:avLst>
                <a:gd name="adj" fmla="val 12316"/>
              </a:avLst>
            </a:prstGeom>
            <a:solidFill>
              <a:srgbClr val="4F81BD">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194" name="Rectangle à coins arrondis 193"/>
            <p:cNvSpPr/>
            <p:nvPr/>
          </p:nvSpPr>
          <p:spPr>
            <a:xfrm>
              <a:off x="787689" y="5465666"/>
              <a:ext cx="7320889" cy="1053659"/>
            </a:xfrm>
            <a:prstGeom prst="roundRect">
              <a:avLst>
                <a:gd name="adj" fmla="val 12316"/>
              </a:avLst>
            </a:prstGeom>
            <a:solidFill>
              <a:srgbClr val="4F81BD">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195" name="Rectangle à coins arrondis 194"/>
            <p:cNvSpPr/>
            <p:nvPr/>
          </p:nvSpPr>
          <p:spPr>
            <a:xfrm>
              <a:off x="787689" y="2671710"/>
              <a:ext cx="7320889" cy="785504"/>
            </a:xfrm>
            <a:prstGeom prst="roundRect">
              <a:avLst>
                <a:gd name="adj" fmla="val 12316"/>
              </a:avLst>
            </a:prstGeom>
            <a:solidFill>
              <a:srgbClr val="4F81BD">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196" name="ZoneTexte 195"/>
            <p:cNvSpPr txBox="1"/>
            <p:nvPr/>
          </p:nvSpPr>
          <p:spPr>
            <a:xfrm>
              <a:off x="839139" y="2683899"/>
              <a:ext cx="1511025" cy="551207"/>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Intervenant sur activité</a:t>
              </a:r>
              <a:br>
                <a:rPr lang="fr-FR" sz="1200" kern="0" dirty="0">
                  <a:solidFill>
                    <a:sysClr val="windowText" lastClr="000000"/>
                  </a:solidFill>
                  <a:latin typeface="+mn-lt"/>
                </a:rPr>
              </a:br>
              <a:r>
                <a:rPr lang="fr-FR" sz="1200" kern="0" dirty="0">
                  <a:solidFill>
                    <a:sysClr val="windowText" lastClr="000000"/>
                  </a:solidFill>
                  <a:latin typeface="+mn-lt"/>
                </a:rPr>
                <a:t> à enjeu (85-114) et à proximité IPS</a:t>
              </a:r>
            </a:p>
          </p:txBody>
        </p:sp>
        <p:sp>
          <p:nvSpPr>
            <p:cNvPr id="197" name="ZoneTexte 196"/>
            <p:cNvSpPr txBox="1"/>
            <p:nvPr/>
          </p:nvSpPr>
          <p:spPr>
            <a:xfrm>
              <a:off x="839139" y="3520867"/>
              <a:ext cx="1428433" cy="551207"/>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Chargé de travaux sur activité à enjeu (85-114) et à proximité IPS</a:t>
              </a:r>
            </a:p>
          </p:txBody>
        </p:sp>
        <p:sp>
          <p:nvSpPr>
            <p:cNvPr id="198" name="ZoneTexte 197"/>
            <p:cNvSpPr txBox="1"/>
            <p:nvPr/>
          </p:nvSpPr>
          <p:spPr>
            <a:xfrm>
              <a:off x="839139" y="4722145"/>
              <a:ext cx="1064217" cy="394107"/>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Intervenant en ZC ou ZS</a:t>
              </a:r>
            </a:p>
          </p:txBody>
        </p:sp>
        <p:sp>
          <p:nvSpPr>
            <p:cNvPr id="199" name="ZoneTexte 198"/>
            <p:cNvSpPr txBox="1"/>
            <p:nvPr/>
          </p:nvSpPr>
          <p:spPr>
            <a:xfrm>
              <a:off x="4317475" y="2671710"/>
              <a:ext cx="1574662" cy="392752"/>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Intervenant sur activité à enjeu au titre de la 85-114</a:t>
              </a:r>
            </a:p>
          </p:txBody>
        </p:sp>
        <p:sp>
          <p:nvSpPr>
            <p:cNvPr id="200" name="ZoneTexte 199"/>
            <p:cNvSpPr txBox="1"/>
            <p:nvPr/>
          </p:nvSpPr>
          <p:spPr>
            <a:xfrm>
              <a:off x="4317475" y="3581811"/>
              <a:ext cx="1791296" cy="394107"/>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Chargé de travaux sur activité à enjeu au titre de la 85-114</a:t>
              </a:r>
            </a:p>
          </p:txBody>
        </p:sp>
        <p:sp>
          <p:nvSpPr>
            <p:cNvPr id="201" name="ZoneTexte 200"/>
            <p:cNvSpPr txBox="1"/>
            <p:nvPr/>
          </p:nvSpPr>
          <p:spPr>
            <a:xfrm>
              <a:off x="4263317" y="4779027"/>
              <a:ext cx="1798066" cy="2370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Intervenant en ZC</a:t>
              </a:r>
            </a:p>
          </p:txBody>
        </p:sp>
        <p:sp>
          <p:nvSpPr>
            <p:cNvPr id="202" name="ZoneTexte 201"/>
            <p:cNvSpPr txBox="1"/>
            <p:nvPr/>
          </p:nvSpPr>
          <p:spPr>
            <a:xfrm>
              <a:off x="4317475" y="3136241"/>
              <a:ext cx="1934817" cy="237005"/>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Intervenant sur EIPS</a:t>
              </a:r>
            </a:p>
          </p:txBody>
        </p:sp>
        <p:sp>
          <p:nvSpPr>
            <p:cNvPr id="203" name="ZoneTexte 202"/>
            <p:cNvSpPr txBox="1"/>
            <p:nvPr/>
          </p:nvSpPr>
          <p:spPr>
            <a:xfrm>
              <a:off x="4317475" y="4047696"/>
              <a:ext cx="1762863"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Chargé de travaux sur EIPS</a:t>
              </a:r>
            </a:p>
          </p:txBody>
        </p:sp>
        <p:sp>
          <p:nvSpPr>
            <p:cNvPr id="204" name="ZoneTexte 203"/>
            <p:cNvSpPr txBox="1"/>
            <p:nvPr/>
          </p:nvSpPr>
          <p:spPr>
            <a:xfrm>
              <a:off x="4317475" y="4441802"/>
              <a:ext cx="1796712"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Intervenant en ZS</a:t>
              </a:r>
            </a:p>
          </p:txBody>
        </p:sp>
        <p:sp>
          <p:nvSpPr>
            <p:cNvPr id="205" name="ZoneTexte 204"/>
            <p:cNvSpPr txBox="1"/>
            <p:nvPr/>
          </p:nvSpPr>
          <p:spPr>
            <a:xfrm>
              <a:off x="4317475" y="5089166"/>
              <a:ext cx="1796712"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Intervenant en ZC sur EIPS</a:t>
              </a:r>
            </a:p>
          </p:txBody>
        </p:sp>
        <p:sp>
          <p:nvSpPr>
            <p:cNvPr id="207" name="ZoneTexte 206"/>
            <p:cNvSpPr txBox="1"/>
            <p:nvPr/>
          </p:nvSpPr>
          <p:spPr>
            <a:xfrm>
              <a:off x="4317475" y="5488689"/>
              <a:ext cx="1949710" cy="2370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Chargé de travaux en ZS</a:t>
              </a:r>
            </a:p>
          </p:txBody>
        </p:sp>
        <p:sp>
          <p:nvSpPr>
            <p:cNvPr id="220" name="ZoneTexte 219"/>
            <p:cNvSpPr txBox="1"/>
            <p:nvPr/>
          </p:nvSpPr>
          <p:spPr>
            <a:xfrm>
              <a:off x="4317475" y="5854354"/>
              <a:ext cx="1949710"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Chargé de travaux en ZC</a:t>
              </a:r>
            </a:p>
          </p:txBody>
        </p:sp>
        <p:sp>
          <p:nvSpPr>
            <p:cNvPr id="222" name="ZoneTexte 221"/>
            <p:cNvSpPr txBox="1"/>
            <p:nvPr/>
          </p:nvSpPr>
          <p:spPr>
            <a:xfrm>
              <a:off x="4317475" y="6142824"/>
              <a:ext cx="1590909" cy="3941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Chargé de travaux en ZC sur EIPS</a:t>
              </a:r>
            </a:p>
          </p:txBody>
        </p:sp>
        <p:sp>
          <p:nvSpPr>
            <p:cNvPr id="223" name="ZoneTexte 222"/>
            <p:cNvSpPr txBox="1"/>
            <p:nvPr/>
          </p:nvSpPr>
          <p:spPr>
            <a:xfrm>
              <a:off x="839139" y="5785285"/>
              <a:ext cx="1409477" cy="3941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Chargé de travaux en ZC ou ZS</a:t>
              </a:r>
            </a:p>
          </p:txBody>
        </p:sp>
        <p:sp>
          <p:nvSpPr>
            <p:cNvPr id="224" name="ZoneTexte 223"/>
            <p:cNvSpPr txBox="1"/>
            <p:nvPr/>
          </p:nvSpPr>
          <p:spPr>
            <a:xfrm>
              <a:off x="2546489" y="2693379"/>
              <a:ext cx="946422"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AQ1 + QSP</a:t>
              </a:r>
            </a:p>
          </p:txBody>
        </p:sp>
        <p:sp>
          <p:nvSpPr>
            <p:cNvPr id="225" name="ZoneTexte 224"/>
            <p:cNvSpPr txBox="1"/>
            <p:nvPr/>
          </p:nvSpPr>
          <p:spPr>
            <a:xfrm>
              <a:off x="2296006" y="3812044"/>
              <a:ext cx="1134623" cy="2370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AQ1 et 2 + QSP</a:t>
              </a:r>
            </a:p>
          </p:txBody>
        </p:sp>
        <p:sp>
          <p:nvSpPr>
            <p:cNvPr id="226" name="ZoneTexte 225"/>
            <p:cNvSpPr txBox="1"/>
            <p:nvPr/>
          </p:nvSpPr>
          <p:spPr>
            <a:xfrm>
              <a:off x="2217476" y="4722145"/>
              <a:ext cx="1275435" cy="2370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AQ1 + QSP + PR1</a:t>
              </a:r>
            </a:p>
          </p:txBody>
        </p:sp>
        <p:sp>
          <p:nvSpPr>
            <p:cNvPr id="227" name="ZoneTexte 226"/>
            <p:cNvSpPr txBox="1"/>
            <p:nvPr/>
          </p:nvSpPr>
          <p:spPr>
            <a:xfrm>
              <a:off x="2312253" y="5785285"/>
              <a:ext cx="1192843" cy="3941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AQ1 et 2 + QSP</a:t>
              </a:r>
              <a:br>
                <a:rPr lang="fr-FR" sz="1200" kern="0" dirty="0">
                  <a:solidFill>
                    <a:sysClr val="windowText" lastClr="000000"/>
                  </a:solidFill>
                  <a:latin typeface="+mn-lt"/>
                </a:rPr>
              </a:br>
              <a:r>
                <a:rPr lang="fr-FR" sz="1200" kern="0" dirty="0">
                  <a:solidFill>
                    <a:sysClr val="windowText" lastClr="000000"/>
                  </a:solidFill>
                  <a:latin typeface="+mn-lt"/>
                </a:rPr>
                <a:t> + PR 1 et 2</a:t>
              </a:r>
            </a:p>
          </p:txBody>
        </p:sp>
        <p:sp>
          <p:nvSpPr>
            <p:cNvPr id="228" name="ZoneTexte 227"/>
            <p:cNvSpPr txBox="1"/>
            <p:nvPr/>
          </p:nvSpPr>
          <p:spPr>
            <a:xfrm>
              <a:off x="3111093" y="2693379"/>
              <a:ext cx="771760"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6 jours</a:t>
              </a:r>
            </a:p>
          </p:txBody>
        </p:sp>
        <p:sp>
          <p:nvSpPr>
            <p:cNvPr id="229" name="ZoneTexte 228"/>
            <p:cNvSpPr txBox="1"/>
            <p:nvPr/>
          </p:nvSpPr>
          <p:spPr>
            <a:xfrm>
              <a:off x="3111093" y="3812044"/>
              <a:ext cx="924758" cy="2370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7 jours</a:t>
              </a:r>
            </a:p>
          </p:txBody>
        </p:sp>
        <p:sp>
          <p:nvSpPr>
            <p:cNvPr id="230" name="ZoneTexte 229"/>
            <p:cNvSpPr txBox="1"/>
            <p:nvPr/>
          </p:nvSpPr>
          <p:spPr>
            <a:xfrm>
              <a:off x="3111093" y="4722145"/>
              <a:ext cx="771760" cy="2370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11 jours</a:t>
              </a:r>
            </a:p>
          </p:txBody>
        </p:sp>
        <p:sp>
          <p:nvSpPr>
            <p:cNvPr id="231" name="ZoneTexte 230"/>
            <p:cNvSpPr txBox="1"/>
            <p:nvPr/>
          </p:nvSpPr>
          <p:spPr>
            <a:xfrm>
              <a:off x="3111093" y="5785285"/>
              <a:ext cx="972147" cy="237005"/>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17 jours</a:t>
              </a:r>
            </a:p>
          </p:txBody>
        </p:sp>
        <p:sp>
          <p:nvSpPr>
            <p:cNvPr id="232" name="ZoneTexte 231"/>
            <p:cNvSpPr txBox="1"/>
            <p:nvPr/>
          </p:nvSpPr>
          <p:spPr>
            <a:xfrm>
              <a:off x="6089816" y="2693379"/>
              <a:ext cx="770406"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SCN1</a:t>
              </a:r>
            </a:p>
          </p:txBody>
        </p:sp>
        <p:sp>
          <p:nvSpPr>
            <p:cNvPr id="233" name="ZoneTexte 232"/>
            <p:cNvSpPr txBox="1"/>
            <p:nvPr/>
          </p:nvSpPr>
          <p:spPr>
            <a:xfrm>
              <a:off x="6089816" y="3621086"/>
              <a:ext cx="923404"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SCN1 et 2 </a:t>
              </a:r>
            </a:p>
          </p:txBody>
        </p:sp>
        <p:sp>
          <p:nvSpPr>
            <p:cNvPr id="234" name="ZoneTexte 233"/>
            <p:cNvSpPr txBox="1"/>
            <p:nvPr/>
          </p:nvSpPr>
          <p:spPr>
            <a:xfrm>
              <a:off x="7029468" y="2693379"/>
              <a:ext cx="770406"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5 jours</a:t>
              </a:r>
            </a:p>
          </p:txBody>
        </p:sp>
        <p:sp>
          <p:nvSpPr>
            <p:cNvPr id="235" name="ZoneTexte 234"/>
            <p:cNvSpPr txBox="1"/>
            <p:nvPr/>
          </p:nvSpPr>
          <p:spPr>
            <a:xfrm>
              <a:off x="7029468" y="3621086"/>
              <a:ext cx="923404"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9 jours</a:t>
              </a:r>
            </a:p>
          </p:txBody>
        </p:sp>
        <p:sp>
          <p:nvSpPr>
            <p:cNvPr id="236" name="ZoneTexte 235"/>
            <p:cNvSpPr txBox="1"/>
            <p:nvPr/>
          </p:nvSpPr>
          <p:spPr>
            <a:xfrm>
              <a:off x="6089816" y="3111863"/>
              <a:ext cx="920696" cy="237005"/>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SCN1 + CSQ</a:t>
              </a:r>
            </a:p>
          </p:txBody>
        </p:sp>
        <p:sp>
          <p:nvSpPr>
            <p:cNvPr id="237" name="ZoneTexte 236"/>
            <p:cNvSpPr txBox="1"/>
            <p:nvPr/>
          </p:nvSpPr>
          <p:spPr>
            <a:xfrm>
              <a:off x="7029468" y="3111863"/>
              <a:ext cx="770406" cy="237005"/>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8 jours</a:t>
              </a:r>
            </a:p>
          </p:txBody>
        </p:sp>
        <p:sp>
          <p:nvSpPr>
            <p:cNvPr id="238" name="ZoneTexte 237"/>
            <p:cNvSpPr txBox="1"/>
            <p:nvPr/>
          </p:nvSpPr>
          <p:spPr>
            <a:xfrm>
              <a:off x="6089816" y="4023318"/>
              <a:ext cx="1110251" cy="2370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SCN1 et 2 + CSQ</a:t>
              </a:r>
            </a:p>
          </p:txBody>
        </p:sp>
        <p:sp>
          <p:nvSpPr>
            <p:cNvPr id="239" name="ZoneTexte 238"/>
            <p:cNvSpPr txBox="1"/>
            <p:nvPr/>
          </p:nvSpPr>
          <p:spPr>
            <a:xfrm>
              <a:off x="7029468" y="4023318"/>
              <a:ext cx="923404" cy="2370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12 jours</a:t>
              </a:r>
            </a:p>
          </p:txBody>
        </p:sp>
        <p:sp>
          <p:nvSpPr>
            <p:cNvPr id="240" name="ZoneTexte 239"/>
            <p:cNvSpPr txBox="1"/>
            <p:nvPr/>
          </p:nvSpPr>
          <p:spPr>
            <a:xfrm>
              <a:off x="6089816" y="4437739"/>
              <a:ext cx="920696" cy="2370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SCN 1 + RP0</a:t>
              </a:r>
            </a:p>
          </p:txBody>
        </p:sp>
        <p:sp>
          <p:nvSpPr>
            <p:cNvPr id="241" name="ZoneTexte 240"/>
            <p:cNvSpPr txBox="1"/>
            <p:nvPr/>
          </p:nvSpPr>
          <p:spPr>
            <a:xfrm>
              <a:off x="7029468" y="4437739"/>
              <a:ext cx="698646" cy="2370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6 jours</a:t>
              </a:r>
            </a:p>
          </p:txBody>
        </p:sp>
        <p:sp>
          <p:nvSpPr>
            <p:cNvPr id="242" name="ZoneTexte 241"/>
            <p:cNvSpPr txBox="1"/>
            <p:nvPr/>
          </p:nvSpPr>
          <p:spPr>
            <a:xfrm>
              <a:off x="6102001" y="4741106"/>
              <a:ext cx="922051" cy="2370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SCN1 + RP1</a:t>
              </a:r>
            </a:p>
          </p:txBody>
        </p:sp>
        <p:sp>
          <p:nvSpPr>
            <p:cNvPr id="243" name="ZoneTexte 242"/>
            <p:cNvSpPr txBox="1"/>
            <p:nvPr/>
          </p:nvSpPr>
          <p:spPr>
            <a:xfrm>
              <a:off x="7029468" y="4741106"/>
              <a:ext cx="698646" cy="2370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9 jours</a:t>
              </a:r>
            </a:p>
          </p:txBody>
        </p:sp>
        <p:sp>
          <p:nvSpPr>
            <p:cNvPr id="244" name="ZoneTexte 243"/>
            <p:cNvSpPr txBox="1"/>
            <p:nvPr/>
          </p:nvSpPr>
          <p:spPr>
            <a:xfrm>
              <a:off x="6089816" y="5059371"/>
              <a:ext cx="1110251"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SCN1 + CSQ+ RP1</a:t>
              </a:r>
            </a:p>
          </p:txBody>
        </p:sp>
        <p:sp>
          <p:nvSpPr>
            <p:cNvPr id="245" name="ZoneTexte 244"/>
            <p:cNvSpPr txBox="1"/>
            <p:nvPr/>
          </p:nvSpPr>
          <p:spPr>
            <a:xfrm>
              <a:off x="7029468" y="5055307"/>
              <a:ext cx="698646" cy="2370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12 jours</a:t>
              </a:r>
            </a:p>
          </p:txBody>
        </p:sp>
        <p:sp>
          <p:nvSpPr>
            <p:cNvPr id="246" name="ZoneTexte 245"/>
            <p:cNvSpPr txBox="1"/>
            <p:nvPr/>
          </p:nvSpPr>
          <p:spPr>
            <a:xfrm>
              <a:off x="6089816" y="5473792"/>
              <a:ext cx="1110251"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SCN 1 et 2 + RP0</a:t>
              </a:r>
            </a:p>
          </p:txBody>
        </p:sp>
        <p:sp>
          <p:nvSpPr>
            <p:cNvPr id="247" name="ZoneTexte 246"/>
            <p:cNvSpPr txBox="1"/>
            <p:nvPr/>
          </p:nvSpPr>
          <p:spPr>
            <a:xfrm>
              <a:off x="7029468" y="5473792"/>
              <a:ext cx="698646"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10 jours</a:t>
              </a:r>
            </a:p>
          </p:txBody>
        </p:sp>
        <p:sp>
          <p:nvSpPr>
            <p:cNvPr id="248" name="ZoneTexte 247"/>
            <p:cNvSpPr txBox="1"/>
            <p:nvPr/>
          </p:nvSpPr>
          <p:spPr>
            <a:xfrm>
              <a:off x="6118249" y="5774450"/>
              <a:ext cx="1110251" cy="3941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SCN1 et 2 </a:t>
              </a:r>
              <a:br>
                <a:rPr lang="fr-FR" sz="1200" kern="0" dirty="0">
                  <a:solidFill>
                    <a:sysClr val="windowText" lastClr="000000"/>
                  </a:solidFill>
                  <a:latin typeface="+mn-lt"/>
                </a:rPr>
              </a:br>
              <a:r>
                <a:rPr lang="fr-FR" sz="1200" kern="0" dirty="0">
                  <a:solidFill>
                    <a:sysClr val="windowText" lastClr="000000"/>
                  </a:solidFill>
                  <a:latin typeface="+mn-lt"/>
                </a:rPr>
                <a:t>+ RP1 et 2</a:t>
              </a:r>
            </a:p>
          </p:txBody>
        </p:sp>
        <p:sp>
          <p:nvSpPr>
            <p:cNvPr id="249" name="ZoneTexte 248"/>
            <p:cNvSpPr txBox="1"/>
            <p:nvPr/>
          </p:nvSpPr>
          <p:spPr>
            <a:xfrm>
              <a:off x="7029468" y="5802890"/>
              <a:ext cx="698646" cy="2370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17 jours</a:t>
              </a:r>
            </a:p>
          </p:txBody>
        </p:sp>
        <p:sp>
          <p:nvSpPr>
            <p:cNvPr id="250" name="ZoneTexte 249"/>
            <p:cNvSpPr txBox="1"/>
            <p:nvPr/>
          </p:nvSpPr>
          <p:spPr>
            <a:xfrm>
              <a:off x="6089816" y="6142824"/>
              <a:ext cx="1110251" cy="3941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SCN1 et 2 + CSQ + RP1 et 2</a:t>
              </a:r>
            </a:p>
          </p:txBody>
        </p:sp>
        <p:sp>
          <p:nvSpPr>
            <p:cNvPr id="251" name="ZoneTexte 250"/>
            <p:cNvSpPr txBox="1"/>
            <p:nvPr/>
          </p:nvSpPr>
          <p:spPr>
            <a:xfrm>
              <a:off x="7029468" y="6142824"/>
              <a:ext cx="698646" cy="237005"/>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20 jours</a:t>
              </a:r>
            </a:p>
          </p:txBody>
        </p:sp>
        <p:cxnSp>
          <p:nvCxnSpPr>
            <p:cNvPr id="61488" name="Connecteur droit avec flèche 60"/>
            <p:cNvCxnSpPr>
              <a:cxnSpLocks noChangeShapeType="1"/>
            </p:cNvCxnSpPr>
            <p:nvPr/>
          </p:nvCxnSpPr>
          <p:spPr bwMode="auto">
            <a:xfrm>
              <a:off x="3746500" y="2766327"/>
              <a:ext cx="508000" cy="0"/>
            </a:xfrm>
            <a:prstGeom prst="straightConnector1">
              <a:avLst/>
            </a:prstGeom>
            <a:noFill/>
            <a:ln w="9525" algn="ctr">
              <a:solidFill>
                <a:srgbClr val="4A7EBB"/>
              </a:solidFill>
              <a:round/>
              <a:headEnd/>
              <a:tailEnd type="triangle" w="med" len="med"/>
            </a:ln>
          </p:spPr>
        </p:cxnSp>
        <p:cxnSp>
          <p:nvCxnSpPr>
            <p:cNvPr id="61489" name="Connecteur droit avec flèche 63"/>
            <p:cNvCxnSpPr>
              <a:cxnSpLocks noChangeShapeType="1"/>
            </p:cNvCxnSpPr>
            <p:nvPr/>
          </p:nvCxnSpPr>
          <p:spPr bwMode="auto">
            <a:xfrm>
              <a:off x="3746500" y="3262135"/>
              <a:ext cx="508000" cy="0"/>
            </a:xfrm>
            <a:prstGeom prst="straightConnector1">
              <a:avLst/>
            </a:prstGeom>
            <a:noFill/>
            <a:ln w="9525" algn="ctr">
              <a:solidFill>
                <a:srgbClr val="4A7EBB"/>
              </a:solidFill>
              <a:round/>
              <a:headEnd/>
              <a:tailEnd type="triangle" w="med" len="med"/>
            </a:ln>
          </p:spPr>
        </p:cxnSp>
        <p:cxnSp>
          <p:nvCxnSpPr>
            <p:cNvPr id="61490" name="Connecteur droit avec flèche 64"/>
            <p:cNvCxnSpPr>
              <a:cxnSpLocks noChangeShapeType="1"/>
            </p:cNvCxnSpPr>
            <p:nvPr/>
          </p:nvCxnSpPr>
          <p:spPr bwMode="auto">
            <a:xfrm>
              <a:off x="3746500" y="3755209"/>
              <a:ext cx="508000" cy="0"/>
            </a:xfrm>
            <a:prstGeom prst="straightConnector1">
              <a:avLst/>
            </a:prstGeom>
            <a:noFill/>
            <a:ln w="9525" algn="ctr">
              <a:solidFill>
                <a:srgbClr val="4A7EBB"/>
              </a:solidFill>
              <a:round/>
              <a:headEnd/>
              <a:tailEnd type="triangle" w="med" len="med"/>
            </a:ln>
          </p:spPr>
        </p:cxnSp>
        <p:cxnSp>
          <p:nvCxnSpPr>
            <p:cNvPr id="61491" name="Connecteur droit avec flèche 65"/>
            <p:cNvCxnSpPr>
              <a:cxnSpLocks noChangeShapeType="1"/>
            </p:cNvCxnSpPr>
            <p:nvPr/>
          </p:nvCxnSpPr>
          <p:spPr bwMode="auto">
            <a:xfrm>
              <a:off x="3746500" y="4161609"/>
              <a:ext cx="508000" cy="0"/>
            </a:xfrm>
            <a:prstGeom prst="straightConnector1">
              <a:avLst/>
            </a:prstGeom>
            <a:noFill/>
            <a:ln w="9525" algn="ctr">
              <a:solidFill>
                <a:srgbClr val="4A7EBB"/>
              </a:solidFill>
              <a:round/>
              <a:headEnd/>
              <a:tailEnd type="triangle" w="med" len="med"/>
            </a:ln>
          </p:spPr>
        </p:cxnSp>
        <p:cxnSp>
          <p:nvCxnSpPr>
            <p:cNvPr id="61492" name="Connecteur droit avec flèche 66"/>
            <p:cNvCxnSpPr>
              <a:cxnSpLocks noChangeShapeType="1"/>
            </p:cNvCxnSpPr>
            <p:nvPr/>
          </p:nvCxnSpPr>
          <p:spPr bwMode="auto">
            <a:xfrm>
              <a:off x="3746500" y="4571952"/>
              <a:ext cx="508000" cy="0"/>
            </a:xfrm>
            <a:prstGeom prst="straightConnector1">
              <a:avLst/>
            </a:prstGeom>
            <a:noFill/>
            <a:ln w="9525" algn="ctr">
              <a:solidFill>
                <a:srgbClr val="4A7EBB"/>
              </a:solidFill>
              <a:round/>
              <a:headEnd/>
              <a:tailEnd type="triangle" w="med" len="med"/>
            </a:ln>
          </p:spPr>
        </p:cxnSp>
        <p:cxnSp>
          <p:nvCxnSpPr>
            <p:cNvPr id="61493" name="Connecteur droit avec flèche 67"/>
            <p:cNvCxnSpPr>
              <a:cxnSpLocks noChangeShapeType="1"/>
            </p:cNvCxnSpPr>
            <p:nvPr/>
          </p:nvCxnSpPr>
          <p:spPr bwMode="auto">
            <a:xfrm>
              <a:off x="3747805" y="4901136"/>
              <a:ext cx="508000" cy="0"/>
            </a:xfrm>
            <a:prstGeom prst="straightConnector1">
              <a:avLst/>
            </a:prstGeom>
            <a:noFill/>
            <a:ln w="9525" algn="ctr">
              <a:solidFill>
                <a:srgbClr val="4A7EBB"/>
              </a:solidFill>
              <a:round/>
              <a:headEnd/>
              <a:tailEnd type="triangle" w="med" len="med"/>
            </a:ln>
          </p:spPr>
        </p:cxnSp>
        <p:cxnSp>
          <p:nvCxnSpPr>
            <p:cNvPr id="61494" name="Connecteur droit avec flèche 68"/>
            <p:cNvCxnSpPr>
              <a:cxnSpLocks noChangeShapeType="1"/>
            </p:cNvCxnSpPr>
            <p:nvPr/>
          </p:nvCxnSpPr>
          <p:spPr bwMode="auto">
            <a:xfrm>
              <a:off x="3746500" y="5202888"/>
              <a:ext cx="508000" cy="0"/>
            </a:xfrm>
            <a:prstGeom prst="straightConnector1">
              <a:avLst/>
            </a:prstGeom>
            <a:noFill/>
            <a:ln w="9525" algn="ctr">
              <a:solidFill>
                <a:srgbClr val="4A7EBB"/>
              </a:solidFill>
              <a:round/>
              <a:headEnd/>
              <a:tailEnd type="triangle" w="med" len="med"/>
            </a:ln>
          </p:spPr>
        </p:cxnSp>
        <p:cxnSp>
          <p:nvCxnSpPr>
            <p:cNvPr id="61495" name="Connecteur droit avec flèche 69"/>
            <p:cNvCxnSpPr>
              <a:cxnSpLocks noChangeShapeType="1"/>
            </p:cNvCxnSpPr>
            <p:nvPr/>
          </p:nvCxnSpPr>
          <p:spPr bwMode="auto">
            <a:xfrm>
              <a:off x="3746500" y="5619956"/>
              <a:ext cx="508000" cy="0"/>
            </a:xfrm>
            <a:prstGeom prst="straightConnector1">
              <a:avLst/>
            </a:prstGeom>
            <a:noFill/>
            <a:ln w="9525" algn="ctr">
              <a:solidFill>
                <a:srgbClr val="4A7EBB"/>
              </a:solidFill>
              <a:round/>
              <a:headEnd/>
              <a:tailEnd type="triangle" w="med" len="med"/>
            </a:ln>
          </p:spPr>
        </p:cxnSp>
        <p:cxnSp>
          <p:nvCxnSpPr>
            <p:cNvPr id="61496" name="Connecteur droit avec flèche 70"/>
            <p:cNvCxnSpPr>
              <a:cxnSpLocks noChangeShapeType="1"/>
            </p:cNvCxnSpPr>
            <p:nvPr/>
          </p:nvCxnSpPr>
          <p:spPr bwMode="auto">
            <a:xfrm>
              <a:off x="3746500" y="5976572"/>
              <a:ext cx="508000" cy="0"/>
            </a:xfrm>
            <a:prstGeom prst="straightConnector1">
              <a:avLst/>
            </a:prstGeom>
            <a:noFill/>
            <a:ln w="9525" algn="ctr">
              <a:solidFill>
                <a:srgbClr val="4A7EBB"/>
              </a:solidFill>
              <a:round/>
              <a:headEnd/>
              <a:tailEnd type="triangle" w="med" len="med"/>
            </a:ln>
          </p:spPr>
        </p:cxnSp>
        <p:cxnSp>
          <p:nvCxnSpPr>
            <p:cNvPr id="61497" name="Connecteur droit avec flèche 71"/>
            <p:cNvCxnSpPr>
              <a:cxnSpLocks noChangeShapeType="1"/>
            </p:cNvCxnSpPr>
            <p:nvPr/>
          </p:nvCxnSpPr>
          <p:spPr bwMode="auto">
            <a:xfrm>
              <a:off x="3746500" y="6324044"/>
              <a:ext cx="508000" cy="0"/>
            </a:xfrm>
            <a:prstGeom prst="straightConnector1">
              <a:avLst/>
            </a:prstGeom>
            <a:noFill/>
            <a:ln w="9525" algn="ctr">
              <a:solidFill>
                <a:srgbClr val="4A7EBB"/>
              </a:solidFill>
              <a:round/>
              <a:headEnd/>
              <a:tailEnd type="triangle" w="med" len="med"/>
            </a:ln>
          </p:spPr>
        </p:cxnSp>
        <p:sp>
          <p:nvSpPr>
            <p:cNvPr id="262" name="Flèche vers le bas 261"/>
            <p:cNvSpPr/>
            <p:nvPr/>
          </p:nvSpPr>
          <p:spPr>
            <a:xfrm rot="13500000">
              <a:off x="7759903" y="3559502"/>
              <a:ext cx="215337" cy="287041"/>
            </a:xfrm>
            <a:prstGeom prst="downArrow">
              <a:avLst/>
            </a:prstGeom>
            <a:solidFill>
              <a:srgbClr val="1F497D"/>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263" name="Flèche vers le bas 262"/>
            <p:cNvSpPr/>
            <p:nvPr/>
          </p:nvSpPr>
          <p:spPr>
            <a:xfrm rot="18900000">
              <a:off x="7760609" y="4433676"/>
              <a:ext cx="216634" cy="287115"/>
            </a:xfrm>
            <a:prstGeom prst="downArrow">
              <a:avLst/>
            </a:prstGeom>
            <a:solidFill>
              <a:srgbClr val="1F497D"/>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264" name="Flèche vers le bas 263"/>
            <p:cNvSpPr/>
            <p:nvPr/>
          </p:nvSpPr>
          <p:spPr>
            <a:xfrm rot="18900000">
              <a:off x="7760609" y="4756004"/>
              <a:ext cx="216634" cy="287115"/>
            </a:xfrm>
            <a:prstGeom prst="downArrow">
              <a:avLst/>
            </a:prstGeom>
            <a:solidFill>
              <a:srgbClr val="1F497D"/>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265" name="Flèche vers le bas 264"/>
            <p:cNvSpPr/>
            <p:nvPr/>
          </p:nvSpPr>
          <p:spPr>
            <a:xfrm rot="13500000">
              <a:off x="7759227" y="5039093"/>
              <a:ext cx="216691" cy="287041"/>
            </a:xfrm>
            <a:prstGeom prst="downArrow">
              <a:avLst/>
            </a:prstGeom>
            <a:solidFill>
              <a:srgbClr val="1F497D"/>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266" name="Flèche vers le bas 265"/>
            <p:cNvSpPr/>
            <p:nvPr/>
          </p:nvSpPr>
          <p:spPr>
            <a:xfrm rot="18900000">
              <a:off x="7760609" y="5499523"/>
              <a:ext cx="216634" cy="288470"/>
            </a:xfrm>
            <a:prstGeom prst="downArrow">
              <a:avLst/>
            </a:prstGeom>
            <a:solidFill>
              <a:srgbClr val="1F497D"/>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267" name="Flèche vers le bas 266"/>
            <p:cNvSpPr/>
            <p:nvPr/>
          </p:nvSpPr>
          <p:spPr>
            <a:xfrm rot="16200000">
              <a:off x="7758549" y="5811731"/>
              <a:ext cx="218045" cy="287041"/>
            </a:xfrm>
            <a:prstGeom prst="downArrow">
              <a:avLst/>
            </a:prstGeom>
            <a:solidFill>
              <a:srgbClr val="1F497D"/>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268" name="Flèche vers le bas 267"/>
            <p:cNvSpPr/>
            <p:nvPr/>
          </p:nvSpPr>
          <p:spPr>
            <a:xfrm rot="13500000">
              <a:off x="7759903" y="6178751"/>
              <a:ext cx="215337" cy="287041"/>
            </a:xfrm>
            <a:prstGeom prst="downArrow">
              <a:avLst/>
            </a:prstGeom>
            <a:solidFill>
              <a:srgbClr val="1F497D"/>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269" name="ZoneTexte 268"/>
            <p:cNvSpPr txBox="1"/>
            <p:nvPr/>
          </p:nvSpPr>
          <p:spPr>
            <a:xfrm>
              <a:off x="1180338" y="791918"/>
              <a:ext cx="450870" cy="235651"/>
            </a:xfrm>
            <a:prstGeom prst="rect">
              <a:avLst/>
            </a:prstGeom>
            <a:noFill/>
          </p:spPr>
          <p:txBody>
            <a:bodyPr wrap="none">
              <a:spAutoFit/>
            </a:bodyPr>
            <a:lstStyle/>
            <a:p>
              <a:pPr fontAlgn="auto">
                <a:spcBef>
                  <a:spcPts val="0"/>
                </a:spcBef>
                <a:spcAft>
                  <a:spcPts val="0"/>
                </a:spcAft>
                <a:defRPr/>
              </a:pPr>
              <a:r>
                <a:rPr lang="fr-FR" sz="1200" b="1" kern="0" dirty="0">
                  <a:solidFill>
                    <a:sysClr val="windowText" lastClr="000000"/>
                  </a:solidFill>
                  <a:latin typeface="+mn-lt"/>
                </a:rPr>
                <a:t>Profil</a:t>
              </a:r>
            </a:p>
          </p:txBody>
        </p:sp>
        <p:sp>
          <p:nvSpPr>
            <p:cNvPr id="270" name="ZoneTexte 269"/>
            <p:cNvSpPr txBox="1"/>
            <p:nvPr/>
          </p:nvSpPr>
          <p:spPr>
            <a:xfrm>
              <a:off x="2344749" y="791918"/>
              <a:ext cx="633656" cy="235651"/>
            </a:xfrm>
            <a:prstGeom prst="rect">
              <a:avLst/>
            </a:prstGeom>
            <a:noFill/>
          </p:spPr>
          <p:txBody>
            <a:bodyPr wrap="none">
              <a:spAutoFit/>
            </a:bodyPr>
            <a:lstStyle/>
            <a:p>
              <a:pPr fontAlgn="auto">
                <a:spcBef>
                  <a:spcPts val="0"/>
                </a:spcBef>
                <a:spcAft>
                  <a:spcPts val="0"/>
                </a:spcAft>
                <a:defRPr/>
              </a:pPr>
              <a:r>
                <a:rPr lang="fr-FR" sz="1200" b="1" kern="0" dirty="0">
                  <a:solidFill>
                    <a:sysClr val="windowText" lastClr="000000"/>
                  </a:solidFill>
                  <a:latin typeface="+mn-lt"/>
                </a:rPr>
                <a:t>Parcours</a:t>
              </a:r>
            </a:p>
          </p:txBody>
        </p:sp>
        <p:sp>
          <p:nvSpPr>
            <p:cNvPr id="271" name="ZoneTexte 270"/>
            <p:cNvSpPr txBox="1"/>
            <p:nvPr/>
          </p:nvSpPr>
          <p:spPr>
            <a:xfrm>
              <a:off x="3153065" y="791918"/>
              <a:ext cx="490135" cy="235651"/>
            </a:xfrm>
            <a:prstGeom prst="rect">
              <a:avLst/>
            </a:prstGeom>
            <a:noFill/>
          </p:spPr>
          <p:txBody>
            <a:bodyPr wrap="none">
              <a:spAutoFit/>
            </a:bodyPr>
            <a:lstStyle/>
            <a:p>
              <a:pPr fontAlgn="auto">
                <a:spcBef>
                  <a:spcPts val="0"/>
                </a:spcBef>
                <a:spcAft>
                  <a:spcPts val="0"/>
                </a:spcAft>
                <a:defRPr/>
              </a:pPr>
              <a:r>
                <a:rPr lang="fr-FR" sz="1200" b="1" kern="0" dirty="0">
                  <a:solidFill>
                    <a:sysClr val="windowText" lastClr="000000"/>
                  </a:solidFill>
                  <a:latin typeface="+mn-lt"/>
                </a:rPr>
                <a:t>Durée</a:t>
              </a:r>
            </a:p>
          </p:txBody>
        </p:sp>
        <p:sp>
          <p:nvSpPr>
            <p:cNvPr id="272" name="ZoneTexte 271"/>
            <p:cNvSpPr txBox="1"/>
            <p:nvPr/>
          </p:nvSpPr>
          <p:spPr>
            <a:xfrm>
              <a:off x="4589623" y="791918"/>
              <a:ext cx="450870" cy="235651"/>
            </a:xfrm>
            <a:prstGeom prst="rect">
              <a:avLst/>
            </a:prstGeom>
            <a:noFill/>
          </p:spPr>
          <p:txBody>
            <a:bodyPr wrap="none">
              <a:spAutoFit/>
            </a:bodyPr>
            <a:lstStyle/>
            <a:p>
              <a:pPr fontAlgn="auto">
                <a:spcBef>
                  <a:spcPts val="0"/>
                </a:spcBef>
                <a:spcAft>
                  <a:spcPts val="0"/>
                </a:spcAft>
                <a:defRPr/>
              </a:pPr>
              <a:r>
                <a:rPr lang="fr-FR" sz="1200" b="1" kern="0" dirty="0">
                  <a:solidFill>
                    <a:sysClr val="windowText" lastClr="000000"/>
                  </a:solidFill>
                  <a:latin typeface="+mn-lt"/>
                </a:rPr>
                <a:t>Profil</a:t>
              </a:r>
            </a:p>
          </p:txBody>
        </p:sp>
        <p:sp>
          <p:nvSpPr>
            <p:cNvPr id="273" name="ZoneTexte 272"/>
            <p:cNvSpPr txBox="1"/>
            <p:nvPr/>
          </p:nvSpPr>
          <p:spPr>
            <a:xfrm>
              <a:off x="6020763" y="791918"/>
              <a:ext cx="633656" cy="235651"/>
            </a:xfrm>
            <a:prstGeom prst="rect">
              <a:avLst/>
            </a:prstGeom>
            <a:noFill/>
          </p:spPr>
          <p:txBody>
            <a:bodyPr wrap="none">
              <a:spAutoFit/>
            </a:bodyPr>
            <a:lstStyle/>
            <a:p>
              <a:pPr fontAlgn="auto">
                <a:spcBef>
                  <a:spcPts val="0"/>
                </a:spcBef>
                <a:spcAft>
                  <a:spcPts val="0"/>
                </a:spcAft>
                <a:defRPr/>
              </a:pPr>
              <a:r>
                <a:rPr lang="fr-FR" sz="1200" b="1" kern="0" dirty="0">
                  <a:solidFill>
                    <a:sysClr val="windowText" lastClr="000000"/>
                  </a:solidFill>
                  <a:latin typeface="+mn-lt"/>
                </a:rPr>
                <a:t>Parcours</a:t>
              </a:r>
            </a:p>
          </p:txBody>
        </p:sp>
        <p:sp>
          <p:nvSpPr>
            <p:cNvPr id="274" name="ZoneTexte 273"/>
            <p:cNvSpPr txBox="1"/>
            <p:nvPr/>
          </p:nvSpPr>
          <p:spPr>
            <a:xfrm>
              <a:off x="7084980" y="791918"/>
              <a:ext cx="488782" cy="235651"/>
            </a:xfrm>
            <a:prstGeom prst="rect">
              <a:avLst/>
            </a:prstGeom>
            <a:noFill/>
          </p:spPr>
          <p:txBody>
            <a:bodyPr wrap="none">
              <a:spAutoFit/>
            </a:bodyPr>
            <a:lstStyle/>
            <a:p>
              <a:pPr fontAlgn="auto">
                <a:spcBef>
                  <a:spcPts val="0"/>
                </a:spcBef>
                <a:spcAft>
                  <a:spcPts val="0"/>
                </a:spcAft>
                <a:defRPr/>
              </a:pPr>
              <a:r>
                <a:rPr lang="fr-FR" sz="1200" b="1" kern="0" dirty="0">
                  <a:solidFill>
                    <a:sysClr val="windowText" lastClr="000000"/>
                  </a:solidFill>
                  <a:latin typeface="+mn-lt"/>
                </a:rPr>
                <a:t>Durée</a:t>
              </a:r>
            </a:p>
          </p:txBody>
        </p:sp>
        <p:sp>
          <p:nvSpPr>
            <p:cNvPr id="275" name="Rectangle à coins arrondis 274"/>
            <p:cNvSpPr/>
            <p:nvPr/>
          </p:nvSpPr>
          <p:spPr>
            <a:xfrm>
              <a:off x="791750" y="1000483"/>
              <a:ext cx="7320890" cy="469948"/>
            </a:xfrm>
            <a:prstGeom prst="roundRect">
              <a:avLst>
                <a:gd name="adj" fmla="val 23127"/>
              </a:avLst>
            </a:prstGeom>
            <a:solidFill>
              <a:srgbClr val="4F81BD">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276" name="ZoneTexte 275"/>
            <p:cNvSpPr txBox="1"/>
            <p:nvPr/>
          </p:nvSpPr>
          <p:spPr>
            <a:xfrm>
              <a:off x="820184" y="1030277"/>
              <a:ext cx="1726305" cy="392752"/>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Accédant sur site (hors visiteur)</a:t>
              </a:r>
            </a:p>
          </p:txBody>
        </p:sp>
        <p:sp>
          <p:nvSpPr>
            <p:cNvPr id="277" name="ZoneTexte 276"/>
            <p:cNvSpPr txBox="1"/>
            <p:nvPr/>
          </p:nvSpPr>
          <p:spPr>
            <a:xfrm>
              <a:off x="4299874" y="1030277"/>
              <a:ext cx="1651837" cy="392752"/>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Accédant sur site (hors visiteur)</a:t>
              </a:r>
            </a:p>
          </p:txBody>
        </p:sp>
        <p:sp>
          <p:nvSpPr>
            <p:cNvPr id="278" name="ZoneTexte 277"/>
            <p:cNvSpPr txBox="1"/>
            <p:nvPr/>
          </p:nvSpPr>
          <p:spPr>
            <a:xfrm>
              <a:off x="2254032" y="1107474"/>
              <a:ext cx="698646" cy="235651"/>
            </a:xfrm>
            <a:prstGeom prst="rect">
              <a:avLst/>
            </a:prstGeom>
            <a:noFill/>
          </p:spPr>
          <p:txBody>
            <a:bodyPr>
              <a:spAutoFit/>
            </a:bodyPr>
            <a:lstStyle/>
            <a:p>
              <a:pPr algn="ctr" fontAlgn="auto">
                <a:spcBef>
                  <a:spcPts val="0"/>
                </a:spcBef>
                <a:spcAft>
                  <a:spcPts val="0"/>
                </a:spcAft>
                <a:defRPr/>
              </a:pPr>
              <a:r>
                <a:rPr lang="fr-FR" sz="1200" kern="0" dirty="0">
                  <a:solidFill>
                    <a:sysClr val="windowText" lastClr="000000"/>
                  </a:solidFill>
                  <a:latin typeface="+mn-lt"/>
                </a:rPr>
                <a:t>-</a:t>
              </a:r>
            </a:p>
          </p:txBody>
        </p:sp>
        <p:sp>
          <p:nvSpPr>
            <p:cNvPr id="279" name="ZoneTexte 278"/>
            <p:cNvSpPr txBox="1"/>
            <p:nvPr/>
          </p:nvSpPr>
          <p:spPr>
            <a:xfrm>
              <a:off x="3092137" y="1107474"/>
              <a:ext cx="698646"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0 jour</a:t>
              </a:r>
            </a:p>
          </p:txBody>
        </p:sp>
        <p:sp>
          <p:nvSpPr>
            <p:cNvPr id="280" name="ZoneTexte 279"/>
            <p:cNvSpPr txBox="1"/>
            <p:nvPr/>
          </p:nvSpPr>
          <p:spPr>
            <a:xfrm>
              <a:off x="6072214" y="1107474"/>
              <a:ext cx="698646"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a:t>
              </a:r>
            </a:p>
          </p:txBody>
        </p:sp>
        <p:sp>
          <p:nvSpPr>
            <p:cNvPr id="281" name="ZoneTexte 280"/>
            <p:cNvSpPr txBox="1"/>
            <p:nvPr/>
          </p:nvSpPr>
          <p:spPr>
            <a:xfrm>
              <a:off x="7011866" y="1107474"/>
              <a:ext cx="698646"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0 jour</a:t>
              </a:r>
            </a:p>
          </p:txBody>
        </p:sp>
        <p:sp>
          <p:nvSpPr>
            <p:cNvPr id="282" name="ZoneTexte 281"/>
            <p:cNvSpPr txBox="1"/>
            <p:nvPr/>
          </p:nvSpPr>
          <p:spPr>
            <a:xfrm>
              <a:off x="6089816" y="1624823"/>
              <a:ext cx="697292" cy="237005"/>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a:t>
              </a:r>
            </a:p>
          </p:txBody>
        </p:sp>
        <p:cxnSp>
          <p:nvCxnSpPr>
            <p:cNvPr id="61519" name="Connecteur droit avec flèche 93"/>
            <p:cNvCxnSpPr>
              <a:cxnSpLocks noChangeShapeType="1"/>
            </p:cNvCxnSpPr>
            <p:nvPr/>
          </p:nvCxnSpPr>
          <p:spPr bwMode="auto">
            <a:xfrm>
              <a:off x="3728212" y="1242623"/>
              <a:ext cx="508000" cy="0"/>
            </a:xfrm>
            <a:prstGeom prst="straightConnector1">
              <a:avLst/>
            </a:prstGeom>
            <a:noFill/>
            <a:ln w="9525" algn="ctr">
              <a:solidFill>
                <a:srgbClr val="4A7EBB"/>
              </a:solidFill>
              <a:round/>
              <a:headEnd/>
              <a:tailEnd type="triangle" w="med" len="med"/>
            </a:ln>
          </p:spPr>
        </p:cxnSp>
        <p:sp>
          <p:nvSpPr>
            <p:cNvPr id="284" name="Flèche vers le bas 283"/>
            <p:cNvSpPr/>
            <p:nvPr/>
          </p:nvSpPr>
          <p:spPr>
            <a:xfrm rot="16200000">
              <a:off x="7741626" y="1106157"/>
              <a:ext cx="215336" cy="288395"/>
            </a:xfrm>
            <a:prstGeom prst="downArrow">
              <a:avLst/>
            </a:prstGeom>
            <a:solidFill>
              <a:srgbClr val="1F497D"/>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285" name="Flèche vers le bas 284"/>
            <p:cNvSpPr/>
            <p:nvPr/>
          </p:nvSpPr>
          <p:spPr>
            <a:xfrm rot="18900000">
              <a:off x="7794458" y="2748906"/>
              <a:ext cx="215281" cy="287115"/>
            </a:xfrm>
            <a:prstGeom prst="downArrow">
              <a:avLst/>
            </a:prstGeom>
            <a:solidFill>
              <a:srgbClr val="1F497D"/>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286" name="Flèche vers le bas 285"/>
            <p:cNvSpPr/>
            <p:nvPr/>
          </p:nvSpPr>
          <p:spPr>
            <a:xfrm rot="13500000">
              <a:off x="7795106" y="3134247"/>
              <a:ext cx="215337" cy="287041"/>
            </a:xfrm>
            <a:prstGeom prst="downArrow">
              <a:avLst/>
            </a:prstGeom>
            <a:solidFill>
              <a:srgbClr val="1F497D"/>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287" name="Flèche vers le bas 286"/>
            <p:cNvSpPr/>
            <p:nvPr/>
          </p:nvSpPr>
          <p:spPr>
            <a:xfrm rot="13500000">
              <a:off x="7761258" y="3971214"/>
              <a:ext cx="215336" cy="289749"/>
            </a:xfrm>
            <a:prstGeom prst="downArrow">
              <a:avLst/>
            </a:prstGeom>
            <a:solidFill>
              <a:srgbClr val="1F497D"/>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288" name="Rectangle à coins arrondis 287"/>
            <p:cNvSpPr/>
            <p:nvPr/>
          </p:nvSpPr>
          <p:spPr>
            <a:xfrm>
              <a:off x="787689" y="2046015"/>
              <a:ext cx="7320889" cy="557979"/>
            </a:xfrm>
            <a:prstGeom prst="roundRect">
              <a:avLst>
                <a:gd name="adj" fmla="val 12316"/>
              </a:avLst>
            </a:prstGeom>
            <a:solidFill>
              <a:srgbClr val="4F81BD">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289" name="ZoneTexte 288"/>
            <p:cNvSpPr txBox="1"/>
            <p:nvPr/>
          </p:nvSpPr>
          <p:spPr>
            <a:xfrm>
              <a:off x="829661" y="2036535"/>
              <a:ext cx="1707350" cy="551207"/>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Intervenant sur activité</a:t>
              </a:r>
              <a:br>
                <a:rPr lang="fr-FR" sz="1200" kern="0" dirty="0">
                  <a:solidFill>
                    <a:sysClr val="windowText" lastClr="000000"/>
                  </a:solidFill>
                  <a:latin typeface="+mn-lt"/>
                </a:rPr>
              </a:br>
              <a:r>
                <a:rPr lang="fr-FR" sz="1200" kern="0" dirty="0">
                  <a:solidFill>
                    <a:sysClr val="windowText" lastClr="000000"/>
                  </a:solidFill>
                  <a:latin typeface="+mn-lt"/>
                </a:rPr>
                <a:t> à enjeu (85-114) hors proximité IPS</a:t>
              </a:r>
            </a:p>
          </p:txBody>
        </p:sp>
        <p:sp>
          <p:nvSpPr>
            <p:cNvPr id="290" name="ZoneTexte 289"/>
            <p:cNvSpPr txBox="1"/>
            <p:nvPr/>
          </p:nvSpPr>
          <p:spPr>
            <a:xfrm>
              <a:off x="4317475" y="2063622"/>
              <a:ext cx="1574662" cy="551207"/>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Intervenant sur activité à enjeu au titre de la 85-114 hors EIPS</a:t>
              </a:r>
            </a:p>
          </p:txBody>
        </p:sp>
        <p:sp>
          <p:nvSpPr>
            <p:cNvPr id="291" name="ZoneTexte 290"/>
            <p:cNvSpPr txBox="1"/>
            <p:nvPr/>
          </p:nvSpPr>
          <p:spPr>
            <a:xfrm>
              <a:off x="2546489" y="2086645"/>
              <a:ext cx="946422" cy="2370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AQ 1</a:t>
              </a:r>
            </a:p>
          </p:txBody>
        </p:sp>
        <p:sp>
          <p:nvSpPr>
            <p:cNvPr id="292" name="ZoneTexte 291"/>
            <p:cNvSpPr txBox="1"/>
            <p:nvPr/>
          </p:nvSpPr>
          <p:spPr>
            <a:xfrm>
              <a:off x="3111093" y="2086645"/>
              <a:ext cx="771760" cy="2370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1 jour</a:t>
              </a:r>
            </a:p>
          </p:txBody>
        </p:sp>
        <p:sp>
          <p:nvSpPr>
            <p:cNvPr id="293" name="ZoneTexte 292"/>
            <p:cNvSpPr txBox="1"/>
            <p:nvPr/>
          </p:nvSpPr>
          <p:spPr>
            <a:xfrm>
              <a:off x="6089816" y="2086645"/>
              <a:ext cx="770406" cy="2370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SCN1</a:t>
              </a:r>
            </a:p>
          </p:txBody>
        </p:sp>
        <p:sp>
          <p:nvSpPr>
            <p:cNvPr id="294" name="ZoneTexte 293"/>
            <p:cNvSpPr txBox="1"/>
            <p:nvPr/>
          </p:nvSpPr>
          <p:spPr>
            <a:xfrm>
              <a:off x="7029468" y="2086645"/>
              <a:ext cx="770406" cy="237006"/>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5 jours</a:t>
              </a:r>
            </a:p>
          </p:txBody>
        </p:sp>
        <p:cxnSp>
          <p:nvCxnSpPr>
            <p:cNvPr id="61531" name="Connecteur droit avec flèche 105"/>
            <p:cNvCxnSpPr>
              <a:cxnSpLocks noChangeShapeType="1"/>
            </p:cNvCxnSpPr>
            <p:nvPr/>
          </p:nvCxnSpPr>
          <p:spPr bwMode="auto">
            <a:xfrm>
              <a:off x="3746500" y="2222881"/>
              <a:ext cx="508000" cy="0"/>
            </a:xfrm>
            <a:prstGeom prst="straightConnector1">
              <a:avLst/>
            </a:prstGeom>
            <a:noFill/>
            <a:ln w="9525" algn="ctr">
              <a:solidFill>
                <a:srgbClr val="4A7EBB"/>
              </a:solidFill>
              <a:round/>
              <a:headEnd/>
              <a:tailEnd type="triangle" w="med" len="med"/>
            </a:ln>
          </p:spPr>
        </p:cxnSp>
        <p:sp>
          <p:nvSpPr>
            <p:cNvPr id="296" name="Flèche vers le bas 295"/>
            <p:cNvSpPr/>
            <p:nvPr/>
          </p:nvSpPr>
          <p:spPr>
            <a:xfrm rot="18900000">
              <a:off x="7794458" y="2140817"/>
              <a:ext cx="215281" cy="288470"/>
            </a:xfrm>
            <a:prstGeom prst="downArrow">
              <a:avLst/>
            </a:prstGeom>
            <a:solidFill>
              <a:srgbClr val="1F497D"/>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297" name="Double flèche verticale 296"/>
            <p:cNvSpPr/>
            <p:nvPr/>
          </p:nvSpPr>
          <p:spPr>
            <a:xfrm>
              <a:off x="500890" y="2594329"/>
              <a:ext cx="271855" cy="3906499"/>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FR" sz="1200" b="1" dirty="0">
                  <a:solidFill>
                    <a:prstClr val="white"/>
                  </a:solidFill>
                </a:rPr>
                <a:t>30 000 personnes  formation valide </a:t>
              </a:r>
            </a:p>
          </p:txBody>
        </p:sp>
        <p:sp>
          <p:nvSpPr>
            <p:cNvPr id="298" name="Double flèche verticale 297"/>
            <p:cNvSpPr/>
            <p:nvPr/>
          </p:nvSpPr>
          <p:spPr>
            <a:xfrm>
              <a:off x="510034" y="2047711"/>
              <a:ext cx="271855" cy="55826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FR" sz="1200" b="1" dirty="0">
                  <a:solidFill>
                    <a:prstClr val="white"/>
                  </a:solidFill>
                </a:rPr>
                <a:t>2  000</a:t>
              </a:r>
            </a:p>
          </p:txBody>
        </p:sp>
        <p:sp>
          <p:nvSpPr>
            <p:cNvPr id="299" name="Double flèche verticale 298"/>
            <p:cNvSpPr/>
            <p:nvPr/>
          </p:nvSpPr>
          <p:spPr>
            <a:xfrm>
              <a:off x="500890" y="860721"/>
              <a:ext cx="271855" cy="60762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FR" sz="1200" b="1" dirty="0">
                  <a:solidFill>
                    <a:prstClr val="white"/>
                  </a:solidFill>
                </a:rPr>
                <a:t>40 000</a:t>
              </a:r>
            </a:p>
          </p:txBody>
        </p:sp>
        <p:sp>
          <p:nvSpPr>
            <p:cNvPr id="300" name="Rectangle à coins arrondis 299"/>
            <p:cNvSpPr/>
            <p:nvPr/>
          </p:nvSpPr>
          <p:spPr>
            <a:xfrm>
              <a:off x="790397" y="1534083"/>
              <a:ext cx="7322243" cy="449633"/>
            </a:xfrm>
            <a:prstGeom prst="roundRect">
              <a:avLst>
                <a:gd name="adj" fmla="val 12316"/>
              </a:avLst>
            </a:prstGeom>
            <a:solidFill>
              <a:srgbClr val="4F81BD">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301" name="ZoneTexte 300"/>
            <p:cNvSpPr txBox="1"/>
            <p:nvPr/>
          </p:nvSpPr>
          <p:spPr>
            <a:xfrm>
              <a:off x="802582" y="1506997"/>
              <a:ext cx="1705996" cy="394107"/>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Intervention de maintenance sans enjeu</a:t>
              </a:r>
            </a:p>
          </p:txBody>
        </p:sp>
        <p:sp>
          <p:nvSpPr>
            <p:cNvPr id="302" name="ZoneTexte 301"/>
            <p:cNvSpPr txBox="1"/>
            <p:nvPr/>
          </p:nvSpPr>
          <p:spPr>
            <a:xfrm>
              <a:off x="4290396" y="1534083"/>
              <a:ext cx="1574662" cy="394107"/>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Intervention de maintenance sans enjeu</a:t>
              </a:r>
            </a:p>
          </p:txBody>
        </p:sp>
        <p:sp>
          <p:nvSpPr>
            <p:cNvPr id="303" name="ZoneTexte 302"/>
            <p:cNvSpPr txBox="1"/>
            <p:nvPr/>
          </p:nvSpPr>
          <p:spPr>
            <a:xfrm>
              <a:off x="3084013" y="1557107"/>
              <a:ext cx="771760"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0 jour</a:t>
              </a:r>
            </a:p>
          </p:txBody>
        </p:sp>
        <p:sp>
          <p:nvSpPr>
            <p:cNvPr id="304" name="ZoneTexte 303"/>
            <p:cNvSpPr txBox="1"/>
            <p:nvPr/>
          </p:nvSpPr>
          <p:spPr>
            <a:xfrm>
              <a:off x="6062737" y="1557107"/>
              <a:ext cx="770406"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SCN1 </a:t>
              </a:r>
            </a:p>
          </p:txBody>
        </p:sp>
        <p:sp>
          <p:nvSpPr>
            <p:cNvPr id="305" name="ZoneTexte 304"/>
            <p:cNvSpPr txBox="1"/>
            <p:nvPr/>
          </p:nvSpPr>
          <p:spPr>
            <a:xfrm>
              <a:off x="7002389" y="1557107"/>
              <a:ext cx="771760" cy="235651"/>
            </a:xfrm>
            <a:prstGeom prst="rect">
              <a:avLst/>
            </a:prstGeom>
            <a:noFill/>
          </p:spPr>
          <p:txBody>
            <a:bodyPr>
              <a:spAutoFit/>
            </a:bodyPr>
            <a:lstStyle/>
            <a:p>
              <a:pPr fontAlgn="auto">
                <a:spcBef>
                  <a:spcPts val="0"/>
                </a:spcBef>
                <a:spcAft>
                  <a:spcPts val="0"/>
                </a:spcAft>
                <a:defRPr/>
              </a:pPr>
              <a:r>
                <a:rPr lang="fr-FR" sz="1200" kern="0" dirty="0">
                  <a:solidFill>
                    <a:sysClr val="windowText" lastClr="000000"/>
                  </a:solidFill>
                  <a:latin typeface="+mn-lt"/>
                </a:rPr>
                <a:t>= 5 jours</a:t>
              </a:r>
            </a:p>
          </p:txBody>
        </p:sp>
        <p:cxnSp>
          <p:nvCxnSpPr>
            <p:cNvPr id="61542" name="Connecteur droit avec flèche 116"/>
            <p:cNvCxnSpPr>
              <a:cxnSpLocks noChangeShapeType="1"/>
            </p:cNvCxnSpPr>
            <p:nvPr/>
          </p:nvCxnSpPr>
          <p:spPr bwMode="auto">
            <a:xfrm>
              <a:off x="3718826" y="1693838"/>
              <a:ext cx="508000" cy="0"/>
            </a:xfrm>
            <a:prstGeom prst="straightConnector1">
              <a:avLst/>
            </a:prstGeom>
            <a:noFill/>
            <a:ln w="9525" algn="ctr">
              <a:solidFill>
                <a:srgbClr val="4A7EBB"/>
              </a:solidFill>
              <a:round/>
              <a:headEnd/>
              <a:tailEnd type="triangle" w="med" len="med"/>
            </a:ln>
          </p:spPr>
        </p:cxnSp>
        <p:sp>
          <p:nvSpPr>
            <p:cNvPr id="307" name="Double flèche verticale 306"/>
            <p:cNvSpPr/>
            <p:nvPr/>
          </p:nvSpPr>
          <p:spPr>
            <a:xfrm>
              <a:off x="500648" y="1470497"/>
              <a:ext cx="271855" cy="594789"/>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FR" sz="1200" b="1" dirty="0">
                  <a:solidFill>
                    <a:prstClr val="white"/>
                  </a:solidFill>
                </a:rPr>
                <a:t>2  000</a:t>
              </a:r>
            </a:p>
          </p:txBody>
        </p:sp>
        <p:sp>
          <p:nvSpPr>
            <p:cNvPr id="308" name="Flèche vers le bas 307"/>
            <p:cNvSpPr/>
            <p:nvPr/>
          </p:nvSpPr>
          <p:spPr>
            <a:xfrm rot="13500000">
              <a:off x="7749072" y="1616057"/>
              <a:ext cx="215336" cy="287041"/>
            </a:xfrm>
            <a:prstGeom prst="downArrow">
              <a:avLst/>
            </a:prstGeom>
            <a:solidFill>
              <a:srgbClr val="1F497D"/>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fr-FR" sz="1200" kern="0">
                <a:solidFill>
                  <a:sysClr val="window" lastClr="FFFFFF"/>
                </a:solidFill>
                <a:latin typeface="+mn-lt"/>
              </a:endParaRPr>
            </a:p>
          </p:txBody>
        </p:sp>
        <p:sp>
          <p:nvSpPr>
            <p:cNvPr id="309" name="Rectangle 308"/>
            <p:cNvSpPr/>
            <p:nvPr/>
          </p:nvSpPr>
          <p:spPr>
            <a:xfrm>
              <a:off x="768733" y="693053"/>
              <a:ext cx="3456673" cy="1449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prstClr val="white"/>
                  </a:solidFill>
                </a:rPr>
                <a:t>Dispositif actuel </a:t>
              </a:r>
            </a:p>
          </p:txBody>
        </p:sp>
        <p:sp>
          <p:nvSpPr>
            <p:cNvPr id="310" name="Rectangle 309"/>
            <p:cNvSpPr/>
            <p:nvPr/>
          </p:nvSpPr>
          <p:spPr>
            <a:xfrm>
              <a:off x="4366218" y="693053"/>
              <a:ext cx="3670600" cy="1449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prstClr val="white"/>
                  </a:solidFill>
                </a:rPr>
                <a:t>Nouveau dispositif</a:t>
              </a:r>
            </a:p>
          </p:txBody>
        </p:sp>
      </p:gr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9525" y="4500563"/>
            <a:ext cx="5689600" cy="711200"/>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prstClr val="white"/>
              </a:solidFill>
            </a:endParaRPr>
          </a:p>
        </p:txBody>
      </p:sp>
      <p:sp>
        <p:nvSpPr>
          <p:cNvPr id="62466" name="Rectangle 2"/>
          <p:cNvSpPr>
            <a:spLocks noGrp="1" noChangeArrowheads="1"/>
          </p:cNvSpPr>
          <p:nvPr>
            <p:ph type="title"/>
          </p:nvPr>
        </p:nvSpPr>
        <p:spPr>
          <a:xfrm>
            <a:off x="419100" y="1106488"/>
            <a:ext cx="4243388" cy="1143000"/>
          </a:xfrm>
        </p:spPr>
        <p:txBody>
          <a:bodyPr/>
          <a:lstStyle/>
          <a:p>
            <a:r>
              <a:rPr lang="en-US" altLang="fr-FR" sz="3600" smtClean="0"/>
              <a:t>Sommaire</a:t>
            </a:r>
          </a:p>
        </p:txBody>
      </p:sp>
      <p:sp>
        <p:nvSpPr>
          <p:cNvPr id="22532" name="Rectangle 3"/>
          <p:cNvSpPr>
            <a:spLocks noGrp="1" noChangeArrowheads="1"/>
          </p:cNvSpPr>
          <p:nvPr>
            <p:ph idx="1"/>
          </p:nvPr>
        </p:nvSpPr>
        <p:spPr>
          <a:xfrm>
            <a:off x="203200" y="2185988"/>
            <a:ext cx="5486400" cy="4251325"/>
          </a:xfrm>
          <a:extLst/>
        </p:spPr>
        <p:txBody>
          <a:bodyPr/>
          <a:lstStyle/>
          <a:p>
            <a:pPr marL="1588" indent="12700">
              <a:buFont typeface="Arial" charset="0"/>
              <a:buNone/>
              <a:defRPr/>
            </a:pPr>
            <a:r>
              <a:rPr lang="fr-FR" sz="2000" dirty="0" smtClean="0"/>
              <a:t>Contexte et enjeu de la refonte</a:t>
            </a:r>
          </a:p>
          <a:p>
            <a:pPr marL="1588" indent="12700">
              <a:buFont typeface="Arial" charset="0"/>
              <a:buNone/>
              <a:defRPr/>
            </a:pPr>
            <a:endParaRPr lang="fr-FR" sz="2000" dirty="0"/>
          </a:p>
          <a:p>
            <a:pPr marL="1588" indent="12700">
              <a:buFont typeface="Arial" charset="0"/>
              <a:buNone/>
              <a:defRPr/>
            </a:pPr>
            <a:r>
              <a:rPr lang="fr-FR" sz="2000" dirty="0" smtClean="0"/>
              <a:t>Présentation du nouveau dispositif</a:t>
            </a:r>
            <a:endParaRPr lang="fr-FR" sz="2000" dirty="0"/>
          </a:p>
          <a:p>
            <a:pPr marL="1588" indent="-1588">
              <a:buFont typeface="Arial" charset="0"/>
              <a:buNone/>
              <a:defRPr/>
            </a:pPr>
            <a:endParaRPr lang="fr-FR" sz="2000" dirty="0" smtClean="0"/>
          </a:p>
          <a:p>
            <a:pPr marL="1588" indent="12700">
              <a:buFont typeface="Arial" charset="0"/>
              <a:buNone/>
              <a:defRPr/>
            </a:pPr>
            <a:r>
              <a:rPr lang="fr-FR" sz="2000" dirty="0" smtClean="0"/>
              <a:t>Evolutions induite par la mise en œuvre du dispositif</a:t>
            </a:r>
          </a:p>
          <a:p>
            <a:pPr marL="1588" indent="12700">
              <a:buFont typeface="Arial" charset="0"/>
              <a:buNone/>
              <a:defRPr/>
            </a:pPr>
            <a:endParaRPr lang="fr-FR" sz="2000" dirty="0"/>
          </a:p>
          <a:p>
            <a:pPr marL="1588" indent="12700">
              <a:buFont typeface="Arial" charset="0"/>
              <a:buNone/>
              <a:defRPr/>
            </a:pPr>
            <a:r>
              <a:rPr lang="fr-FR" sz="2000" dirty="0" smtClean="0">
                <a:solidFill>
                  <a:schemeClr val="bg1"/>
                </a:solidFill>
              </a:rPr>
              <a:t>Les règles de bascule</a:t>
            </a:r>
          </a:p>
          <a:p>
            <a:pPr marL="1588" indent="12700">
              <a:buFont typeface="Arial" charset="0"/>
              <a:buNone/>
              <a:defRPr/>
            </a:pPr>
            <a:endParaRPr lang="fr-FR" sz="2000" dirty="0"/>
          </a:p>
          <a:p>
            <a:pPr marL="1588" indent="12700">
              <a:buFont typeface="Arial" charset="0"/>
              <a:buNone/>
              <a:defRPr/>
            </a:pPr>
            <a:r>
              <a:rPr lang="fr-FR" sz="2000" dirty="0" smtClean="0"/>
              <a:t>Questions/réponses</a:t>
            </a:r>
            <a:endParaRPr lang="fr-FR" sz="2000" dirty="0"/>
          </a:p>
        </p:txBody>
      </p:sp>
      <p:pic>
        <p:nvPicPr>
          <p:cNvPr id="62468" name="Picture 2" descr="C:\Users\G61447\AppData\Local\Temp\notesCA40B8\~1882226.png"/>
          <p:cNvPicPr>
            <a:picLocks noChangeAspect="1" noChangeArrowheads="1"/>
          </p:cNvPicPr>
          <p:nvPr/>
        </p:nvPicPr>
        <p:blipFill>
          <a:blip r:embed="rId2"/>
          <a:srcRect l="8553" t="29221" r="13197" b="28520"/>
          <a:stretch>
            <a:fillRect/>
          </a:stretch>
        </p:blipFill>
        <p:spPr bwMode="auto">
          <a:xfrm>
            <a:off x="7734300" y="0"/>
            <a:ext cx="1385888" cy="10588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eur droit 18"/>
          <p:cNvCxnSpPr/>
          <p:nvPr/>
        </p:nvCxnSpPr>
        <p:spPr>
          <a:xfrm>
            <a:off x="2786063" y="5429250"/>
            <a:ext cx="0" cy="96361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Pentagone 51"/>
          <p:cNvSpPr/>
          <p:nvPr/>
        </p:nvSpPr>
        <p:spPr>
          <a:xfrm>
            <a:off x="398463" y="4643438"/>
            <a:ext cx="2816225" cy="847725"/>
          </a:xfrm>
          <a:prstGeom prst="homePlate">
            <a:avLst/>
          </a:prstGeom>
          <a:solidFill>
            <a:srgbClr val="001A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00" b="1" dirty="0">
              <a:solidFill>
                <a:prstClr val="white"/>
              </a:solidFill>
            </a:endParaRPr>
          </a:p>
        </p:txBody>
      </p:sp>
      <p:sp>
        <p:nvSpPr>
          <p:cNvPr id="58" name="Chevron 57"/>
          <p:cNvSpPr/>
          <p:nvPr/>
        </p:nvSpPr>
        <p:spPr>
          <a:xfrm>
            <a:off x="2857500" y="4643438"/>
            <a:ext cx="5626100" cy="847725"/>
          </a:xfrm>
          <a:prstGeom prst="chevron">
            <a:avLst/>
          </a:prstGeom>
          <a:solidFill>
            <a:srgbClr val="001A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00" b="1" dirty="0">
              <a:solidFill>
                <a:prstClr val="white"/>
              </a:solidFill>
            </a:endParaRPr>
          </a:p>
        </p:txBody>
      </p:sp>
      <p:sp>
        <p:nvSpPr>
          <p:cNvPr id="63492" name="ZoneTexte 70"/>
          <p:cNvSpPr txBox="1">
            <a:spLocks noChangeArrowheads="1"/>
          </p:cNvSpPr>
          <p:nvPr/>
        </p:nvSpPr>
        <p:spPr bwMode="auto">
          <a:xfrm>
            <a:off x="576263" y="4722813"/>
            <a:ext cx="2924175" cy="646112"/>
          </a:xfrm>
          <a:prstGeom prst="rect">
            <a:avLst/>
          </a:prstGeom>
          <a:noFill/>
          <a:ln w="9525">
            <a:noFill/>
            <a:miter lim="800000"/>
            <a:headEnd/>
            <a:tailEnd/>
          </a:ln>
        </p:spPr>
        <p:txBody>
          <a:bodyPr>
            <a:spAutoFit/>
          </a:bodyPr>
          <a:lstStyle/>
          <a:p>
            <a:r>
              <a:rPr lang="fr-FR" altLang="fr-FR">
                <a:solidFill>
                  <a:srgbClr val="FFFFFF"/>
                </a:solidFill>
              </a:rPr>
              <a:t>Formations PR CEFRI</a:t>
            </a:r>
            <a:br>
              <a:rPr lang="fr-FR" altLang="fr-FR">
                <a:solidFill>
                  <a:srgbClr val="FFFFFF"/>
                </a:solidFill>
              </a:rPr>
            </a:br>
            <a:r>
              <a:rPr lang="fr-FR" altLang="fr-FR">
                <a:solidFill>
                  <a:srgbClr val="FFFFFF"/>
                </a:solidFill>
              </a:rPr>
              <a:t>et QSP</a:t>
            </a:r>
          </a:p>
        </p:txBody>
      </p:sp>
      <p:sp>
        <p:nvSpPr>
          <p:cNvPr id="63493" name="ZoneTexte 72"/>
          <p:cNvSpPr txBox="1">
            <a:spLocks noChangeArrowheads="1"/>
          </p:cNvSpPr>
          <p:nvPr/>
        </p:nvSpPr>
        <p:spPr bwMode="auto">
          <a:xfrm>
            <a:off x="3714750" y="4857750"/>
            <a:ext cx="3944938" cy="369888"/>
          </a:xfrm>
          <a:prstGeom prst="rect">
            <a:avLst/>
          </a:prstGeom>
          <a:noFill/>
          <a:ln w="9525">
            <a:noFill/>
            <a:miter lim="800000"/>
            <a:headEnd/>
            <a:tailEnd/>
          </a:ln>
        </p:spPr>
        <p:txBody>
          <a:bodyPr>
            <a:spAutoFit/>
          </a:bodyPr>
          <a:lstStyle/>
          <a:p>
            <a:r>
              <a:rPr lang="fr-FR" altLang="fr-FR">
                <a:solidFill>
                  <a:srgbClr val="FFFFFF"/>
                </a:solidFill>
              </a:rPr>
              <a:t>Formations CIN</a:t>
            </a:r>
          </a:p>
        </p:txBody>
      </p:sp>
      <p:sp>
        <p:nvSpPr>
          <p:cNvPr id="85" name="Rectangle 84"/>
          <p:cNvSpPr/>
          <p:nvPr/>
        </p:nvSpPr>
        <p:spPr>
          <a:xfrm>
            <a:off x="357188" y="4252913"/>
            <a:ext cx="7659687" cy="258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dirty="0">
                <a:solidFill>
                  <a:prstClr val="white"/>
                </a:solidFill>
                <a:latin typeface="Arial Black" pitchFamily="34" charset="0"/>
              </a:rPr>
              <a:t>2014</a:t>
            </a:r>
            <a:endParaRPr lang="fr-FR" sz="1000" dirty="0">
              <a:solidFill>
                <a:prstClr val="white"/>
              </a:solidFill>
              <a:latin typeface="Arial Black" pitchFamily="34" charset="0"/>
            </a:endParaRPr>
          </a:p>
        </p:txBody>
      </p:sp>
      <p:sp>
        <p:nvSpPr>
          <p:cNvPr id="86" name="Rectangle 85"/>
          <p:cNvSpPr/>
          <p:nvPr/>
        </p:nvSpPr>
        <p:spPr>
          <a:xfrm>
            <a:off x="8035925" y="4252913"/>
            <a:ext cx="46038" cy="269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sz="1000" dirty="0">
              <a:solidFill>
                <a:prstClr val="white"/>
              </a:solidFill>
              <a:latin typeface="Arial Black" pitchFamily="34" charset="0"/>
            </a:endParaRPr>
          </a:p>
        </p:txBody>
      </p:sp>
      <p:sp>
        <p:nvSpPr>
          <p:cNvPr id="87" name="Rectangle 86"/>
          <p:cNvSpPr/>
          <p:nvPr/>
        </p:nvSpPr>
        <p:spPr>
          <a:xfrm>
            <a:off x="8101013" y="4252913"/>
            <a:ext cx="46037" cy="269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sz="1000" dirty="0">
              <a:solidFill>
                <a:prstClr val="white"/>
              </a:solidFill>
              <a:latin typeface="Arial Black" pitchFamily="34" charset="0"/>
            </a:endParaRPr>
          </a:p>
        </p:txBody>
      </p:sp>
      <p:sp>
        <p:nvSpPr>
          <p:cNvPr id="88" name="Rectangle 87"/>
          <p:cNvSpPr/>
          <p:nvPr/>
        </p:nvSpPr>
        <p:spPr>
          <a:xfrm>
            <a:off x="8167688" y="4252913"/>
            <a:ext cx="46037" cy="269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sz="1000" dirty="0">
              <a:solidFill>
                <a:prstClr val="white"/>
              </a:solidFill>
              <a:latin typeface="Arial Black" pitchFamily="34" charset="0"/>
            </a:endParaRPr>
          </a:p>
        </p:txBody>
      </p:sp>
      <p:sp>
        <p:nvSpPr>
          <p:cNvPr id="63498" name="ZoneTexte 88"/>
          <p:cNvSpPr txBox="1">
            <a:spLocks noChangeArrowheads="1"/>
          </p:cNvSpPr>
          <p:nvPr/>
        </p:nvSpPr>
        <p:spPr bwMode="auto">
          <a:xfrm>
            <a:off x="2786063" y="5511800"/>
            <a:ext cx="1544637" cy="830263"/>
          </a:xfrm>
          <a:prstGeom prst="rect">
            <a:avLst/>
          </a:prstGeom>
          <a:noFill/>
          <a:ln w="9525">
            <a:noFill/>
            <a:miter lim="800000"/>
            <a:headEnd/>
            <a:tailEnd/>
          </a:ln>
        </p:spPr>
        <p:txBody>
          <a:bodyPr>
            <a:spAutoFit/>
          </a:bodyPr>
          <a:lstStyle/>
          <a:p>
            <a:r>
              <a:rPr lang="fr-FR" altLang="fr-FR" sz="1600">
                <a:solidFill>
                  <a:srgbClr val="254061"/>
                </a:solidFill>
              </a:rPr>
              <a:t>1 er </a:t>
            </a:r>
          </a:p>
          <a:p>
            <a:r>
              <a:rPr lang="fr-FR" altLang="fr-FR" sz="1600">
                <a:solidFill>
                  <a:srgbClr val="254061"/>
                </a:solidFill>
              </a:rPr>
              <a:t>septembre</a:t>
            </a:r>
          </a:p>
          <a:p>
            <a:r>
              <a:rPr lang="fr-FR" altLang="fr-FR" sz="1600">
                <a:solidFill>
                  <a:srgbClr val="254061"/>
                </a:solidFill>
              </a:rPr>
              <a:t>2014</a:t>
            </a:r>
          </a:p>
        </p:txBody>
      </p:sp>
      <p:sp>
        <p:nvSpPr>
          <p:cNvPr id="63499" name="Titre 1"/>
          <p:cNvSpPr txBox="1">
            <a:spLocks/>
          </p:cNvSpPr>
          <p:nvPr/>
        </p:nvSpPr>
        <p:spPr bwMode="auto">
          <a:xfrm>
            <a:off x="377825" y="192088"/>
            <a:ext cx="8229600" cy="1143000"/>
          </a:xfrm>
          <a:prstGeom prst="rect">
            <a:avLst/>
          </a:prstGeom>
          <a:noFill/>
          <a:ln w="9525">
            <a:noFill/>
            <a:miter lim="800000"/>
            <a:headEnd/>
            <a:tailEnd/>
          </a:ln>
        </p:spPr>
        <p:txBody>
          <a:bodyPr anchor="ctr"/>
          <a:lstStyle/>
          <a:p>
            <a:r>
              <a:rPr lang="fr-FR" altLang="fr-FR" sz="3600">
                <a:solidFill>
                  <a:srgbClr val="001A70"/>
                </a:solidFill>
                <a:latin typeface="Calibri" pitchFamily="34" charset="0"/>
              </a:rPr>
              <a:t>Les règles de bascule</a:t>
            </a:r>
            <a:r>
              <a:rPr lang="fr-FR" altLang="fr-FR" sz="4400">
                <a:solidFill>
                  <a:srgbClr val="001A70"/>
                </a:solidFill>
                <a:latin typeface="Calibri" pitchFamily="34" charset="0"/>
              </a:rPr>
              <a:t/>
            </a:r>
            <a:br>
              <a:rPr lang="fr-FR" altLang="fr-FR" sz="4400">
                <a:solidFill>
                  <a:srgbClr val="001A70"/>
                </a:solidFill>
                <a:latin typeface="Calibri" pitchFamily="34" charset="0"/>
              </a:rPr>
            </a:br>
            <a:r>
              <a:rPr lang="fr-FR" altLang="fr-FR" sz="2400">
                <a:solidFill>
                  <a:srgbClr val="001A70"/>
                </a:solidFill>
                <a:latin typeface="Calibri" pitchFamily="34" charset="0"/>
              </a:rPr>
              <a:t>Planning de mise en œuvre</a:t>
            </a:r>
            <a:endParaRPr lang="fr-FR" altLang="fr-FR" sz="4400">
              <a:solidFill>
                <a:srgbClr val="001A70"/>
              </a:solidFill>
              <a:latin typeface="Calibri" pitchFamily="34" charset="0"/>
            </a:endParaRPr>
          </a:p>
        </p:txBody>
      </p:sp>
      <p:pic>
        <p:nvPicPr>
          <p:cNvPr id="63500" name="Picture 2" descr="C:\Users\G61447\AppData\Local\Temp\notesCA40B8\~1882226.png"/>
          <p:cNvPicPr>
            <a:picLocks noChangeAspect="1" noChangeArrowheads="1"/>
          </p:cNvPicPr>
          <p:nvPr/>
        </p:nvPicPr>
        <p:blipFill>
          <a:blip r:embed="rId2"/>
          <a:srcRect l="8553" t="29221" r="13197" b="28520"/>
          <a:stretch>
            <a:fillRect/>
          </a:stretch>
        </p:blipFill>
        <p:spPr bwMode="auto">
          <a:xfrm>
            <a:off x="7734300" y="0"/>
            <a:ext cx="1385888" cy="1058863"/>
          </a:xfrm>
          <a:prstGeom prst="rect">
            <a:avLst/>
          </a:prstGeom>
          <a:noFill/>
          <a:ln w="9525">
            <a:noFill/>
            <a:miter lim="800000"/>
            <a:headEnd/>
            <a:tailEnd/>
          </a:ln>
        </p:spPr>
      </p:pic>
      <p:sp>
        <p:nvSpPr>
          <p:cNvPr id="21" name="Rectangle 20"/>
          <p:cNvSpPr/>
          <p:nvPr/>
        </p:nvSpPr>
        <p:spPr>
          <a:xfrm>
            <a:off x="357188" y="1714500"/>
            <a:ext cx="8215312" cy="2308225"/>
          </a:xfrm>
          <a:prstGeom prst="rect">
            <a:avLst/>
          </a:prstGeom>
        </p:spPr>
        <p:txBody>
          <a:bodyPr>
            <a:spAutoFit/>
          </a:bodyPr>
          <a:lstStyle/>
          <a:p>
            <a:pPr marL="266700" lvl="1" indent="-266700" fontAlgn="auto">
              <a:spcBef>
                <a:spcPts val="0"/>
              </a:spcBef>
              <a:spcAft>
                <a:spcPts val="0"/>
              </a:spcAft>
              <a:defRPr/>
            </a:pPr>
            <a:r>
              <a:rPr lang="fr-FR" dirty="0">
                <a:solidFill>
                  <a:schemeClr val="tx2">
                    <a:lumMod val="75000"/>
                  </a:schemeClr>
                </a:solidFill>
                <a:latin typeface="+mn-lt"/>
                <a:cs typeface="+mn-cs"/>
              </a:rPr>
              <a:t>A compter du 1 septembre</a:t>
            </a:r>
          </a:p>
          <a:p>
            <a:pPr marL="266700" lvl="1" indent="-266700" fontAlgn="auto">
              <a:spcBef>
                <a:spcPts val="0"/>
              </a:spcBef>
              <a:spcAft>
                <a:spcPts val="0"/>
              </a:spcAft>
              <a:buFont typeface="Arial" pitchFamily="34" charset="0"/>
              <a:buChar char="•"/>
              <a:defRPr/>
            </a:pPr>
            <a:r>
              <a:rPr lang="fr-FR" dirty="0">
                <a:solidFill>
                  <a:schemeClr val="tx2">
                    <a:lumMod val="75000"/>
                  </a:schemeClr>
                </a:solidFill>
                <a:latin typeface="+mn-lt"/>
                <a:cs typeface="+mn-cs"/>
              </a:rPr>
              <a:t>Les organismes de formation agréés CSQ et/ou SCN par EDF ou certifiés RP par le CEFRI délivrent </a:t>
            </a:r>
            <a:r>
              <a:rPr lang="fr-FR" b="1" dirty="0">
                <a:solidFill>
                  <a:srgbClr val="FF9900"/>
                </a:solidFill>
                <a:latin typeface="+mn-lt"/>
                <a:cs typeface="+mn-cs"/>
              </a:rPr>
              <a:t>uniquement</a:t>
            </a:r>
            <a:r>
              <a:rPr lang="fr-FR" dirty="0">
                <a:solidFill>
                  <a:schemeClr val="tx2">
                    <a:lumMod val="75000"/>
                  </a:schemeClr>
                </a:solidFill>
                <a:latin typeface="+mn-lt"/>
                <a:cs typeface="+mn-cs"/>
              </a:rPr>
              <a:t> les stages du nouveau dispositif de formation, </a:t>
            </a:r>
          </a:p>
          <a:p>
            <a:pPr marL="266700" lvl="1" indent="-266700" fontAlgn="auto">
              <a:spcBef>
                <a:spcPts val="0"/>
              </a:spcBef>
              <a:spcAft>
                <a:spcPts val="0"/>
              </a:spcAft>
              <a:buFont typeface="Arial" pitchFamily="34" charset="0"/>
              <a:buChar char="•"/>
              <a:defRPr/>
            </a:pPr>
            <a:r>
              <a:rPr lang="fr-FR" dirty="0">
                <a:solidFill>
                  <a:schemeClr val="tx2">
                    <a:lumMod val="75000"/>
                  </a:schemeClr>
                </a:solidFill>
                <a:latin typeface="+mn-lt"/>
                <a:cs typeface="+mn-cs"/>
              </a:rPr>
              <a:t>Les intervenants suivent les stages </a:t>
            </a:r>
            <a:r>
              <a:rPr lang="fr-FR" b="1" dirty="0">
                <a:solidFill>
                  <a:srgbClr val="FF9900"/>
                </a:solidFill>
                <a:latin typeface="+mn-lt"/>
                <a:cs typeface="+mn-cs"/>
              </a:rPr>
              <a:t>du nouveau dispositif</a:t>
            </a:r>
            <a:r>
              <a:rPr lang="fr-FR" dirty="0">
                <a:solidFill>
                  <a:schemeClr val="tx2">
                    <a:lumMod val="75000"/>
                  </a:schemeClr>
                </a:solidFill>
                <a:latin typeface="+mn-lt"/>
                <a:cs typeface="+mn-cs"/>
              </a:rPr>
              <a:t> : stages initiaux pour les nouveaux intervenants et recyclage pour les intervenants formés avant le 1er septembre 2014.</a:t>
            </a:r>
          </a:p>
          <a:p>
            <a:pPr marL="266700" lvl="1" indent="-266700" fontAlgn="auto">
              <a:spcBef>
                <a:spcPts val="0"/>
              </a:spcBef>
              <a:spcAft>
                <a:spcPts val="0"/>
              </a:spcAft>
              <a:buFont typeface="Arial" pitchFamily="34" charset="0"/>
              <a:buChar char="•"/>
              <a:defRPr/>
            </a:pPr>
            <a:r>
              <a:rPr lang="fr-FR" dirty="0">
                <a:solidFill>
                  <a:schemeClr val="tx2">
                    <a:lumMod val="75000"/>
                  </a:schemeClr>
                </a:solidFill>
                <a:latin typeface="+mn-lt"/>
                <a:cs typeface="+mn-cs"/>
              </a:rPr>
              <a:t>Les habilitations délivrées avant la date de bascule sont valables </a:t>
            </a:r>
            <a:r>
              <a:rPr lang="fr-FR" b="1" dirty="0">
                <a:solidFill>
                  <a:srgbClr val="FF9900"/>
                </a:solidFill>
                <a:latin typeface="+mn-lt"/>
                <a:cs typeface="+mn-cs"/>
              </a:rPr>
              <a:t>jusqu’à leur échéance.</a:t>
            </a:r>
            <a:endParaRPr lang="fr-FR" b="1" dirty="0">
              <a:solidFill>
                <a:srgbClr val="FF9900"/>
              </a:solidFill>
              <a:latin typeface="+mn-lt"/>
              <a:cs typeface="+mn-cs"/>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u contenu 1"/>
          <p:cNvSpPr>
            <a:spLocks noGrp="1"/>
          </p:cNvSpPr>
          <p:nvPr>
            <p:ph idx="1"/>
          </p:nvPr>
        </p:nvSpPr>
        <p:spPr>
          <a:xfrm>
            <a:off x="457200" y="1566863"/>
            <a:ext cx="8229600" cy="4525962"/>
          </a:xfrm>
        </p:spPr>
        <p:txBody>
          <a:bodyPr/>
          <a:lstStyle/>
          <a:p>
            <a:pPr algn="just"/>
            <a:r>
              <a:rPr lang="fr-FR" sz="1600" b="1" smtClean="0">
                <a:solidFill>
                  <a:srgbClr val="FF9900"/>
                </a:solidFill>
              </a:rPr>
              <a:t>Tout nouvel entrant </a:t>
            </a:r>
            <a:r>
              <a:rPr lang="fr-FR" sz="1600" smtClean="0">
                <a:solidFill>
                  <a:schemeClr val="tx2"/>
                </a:solidFill>
              </a:rPr>
              <a:t>à partir du 01/09/2014, commençant un cycle de formation initiale </a:t>
            </a:r>
            <a:r>
              <a:rPr lang="fr-FR" sz="1600" b="1" smtClean="0">
                <a:solidFill>
                  <a:srgbClr val="FF9900"/>
                </a:solidFill>
              </a:rPr>
              <a:t>doit suivre les modules de formation initiale du parcours de formations CIN </a:t>
            </a:r>
            <a:r>
              <a:rPr lang="fr-FR" sz="1600" smtClean="0">
                <a:solidFill>
                  <a:schemeClr val="tx2"/>
                </a:solidFill>
              </a:rPr>
              <a:t>en fonction de son domaine d’intervention (Savoir-Commun du Nucléaire, Complément Sûreté Qualité, Radioprotection).</a:t>
            </a:r>
          </a:p>
          <a:p>
            <a:pPr algn="just"/>
            <a:endParaRPr lang="fr-FR" sz="1600" smtClean="0">
              <a:solidFill>
                <a:schemeClr val="tx2"/>
              </a:solidFill>
            </a:endParaRPr>
          </a:p>
          <a:p>
            <a:pPr algn="just"/>
            <a:r>
              <a:rPr lang="fr-FR" sz="1600" smtClean="0">
                <a:solidFill>
                  <a:schemeClr val="tx2"/>
                </a:solidFill>
              </a:rPr>
              <a:t>A partir de la date de bascule, </a:t>
            </a:r>
          </a:p>
          <a:p>
            <a:pPr lvl="1" algn="just">
              <a:buFont typeface="Courier New" pitchFamily="49" charset="0"/>
              <a:buChar char="o"/>
            </a:pPr>
            <a:r>
              <a:rPr lang="fr-FR" sz="1600" smtClean="0">
                <a:solidFill>
                  <a:schemeClr val="tx2"/>
                </a:solidFill>
              </a:rPr>
              <a:t>tout intervenant devant suivre un recyclage doit suivre les modules de recyclage du nouveau parcours.</a:t>
            </a:r>
          </a:p>
          <a:p>
            <a:pPr lvl="1" algn="just">
              <a:buFont typeface="Courier New" pitchFamily="49" charset="0"/>
              <a:buChar char="o"/>
            </a:pPr>
            <a:r>
              <a:rPr lang="fr-FR" sz="1600" smtClean="0">
                <a:solidFill>
                  <a:schemeClr val="tx2"/>
                </a:solidFill>
              </a:rPr>
              <a:t>les intervenants ayant dépassé la période de tolérance pour le recyclage définie pour chaque stage doivent suivre les stages initiaux du nouveau dispositif.</a:t>
            </a:r>
          </a:p>
          <a:p>
            <a:pPr algn="just"/>
            <a:endParaRPr lang="fr-FR" sz="1600" smtClean="0">
              <a:solidFill>
                <a:schemeClr val="tx2"/>
              </a:solidFill>
            </a:endParaRPr>
          </a:p>
          <a:p>
            <a:pPr algn="just"/>
            <a:r>
              <a:rPr lang="fr-FR" sz="1600" smtClean="0">
                <a:solidFill>
                  <a:schemeClr val="tx2"/>
                </a:solidFill>
              </a:rPr>
              <a:t>A partir de la date de bascule, les intervenants ayant suivi la formation PR1 option RN en cours de validité, doivent suivre la formation Radioprotection Niveau 2 du nouveau dispositif pour être habilités RP2.</a:t>
            </a:r>
          </a:p>
        </p:txBody>
      </p:sp>
      <p:pic>
        <p:nvPicPr>
          <p:cNvPr id="64514" name="Picture 2" descr="C:\Users\G61447\AppData\Local\Temp\notesCA40B8\~1882226.png"/>
          <p:cNvPicPr>
            <a:picLocks noChangeAspect="1" noChangeArrowheads="1"/>
          </p:cNvPicPr>
          <p:nvPr/>
        </p:nvPicPr>
        <p:blipFill>
          <a:blip r:embed="rId2"/>
          <a:srcRect l="8553" t="29221" r="13197" b="28520"/>
          <a:stretch>
            <a:fillRect/>
          </a:stretch>
        </p:blipFill>
        <p:spPr bwMode="auto">
          <a:xfrm>
            <a:off x="7734300" y="0"/>
            <a:ext cx="1385888" cy="1058863"/>
          </a:xfrm>
          <a:prstGeom prst="rect">
            <a:avLst/>
          </a:prstGeom>
          <a:noFill/>
          <a:ln w="9525">
            <a:noFill/>
            <a:miter lim="800000"/>
            <a:headEnd/>
            <a:tailEnd/>
          </a:ln>
        </p:spPr>
      </p:pic>
      <p:sp>
        <p:nvSpPr>
          <p:cNvPr id="64515" name="Titre 1"/>
          <p:cNvSpPr txBox="1">
            <a:spLocks/>
          </p:cNvSpPr>
          <p:nvPr/>
        </p:nvSpPr>
        <p:spPr bwMode="auto">
          <a:xfrm>
            <a:off x="377825" y="192088"/>
            <a:ext cx="8229600" cy="1143000"/>
          </a:xfrm>
          <a:prstGeom prst="rect">
            <a:avLst/>
          </a:prstGeom>
          <a:noFill/>
          <a:ln w="9525">
            <a:noFill/>
            <a:miter lim="800000"/>
            <a:headEnd/>
            <a:tailEnd/>
          </a:ln>
        </p:spPr>
        <p:txBody>
          <a:bodyPr anchor="ctr"/>
          <a:lstStyle/>
          <a:p>
            <a:r>
              <a:rPr lang="fr-FR" altLang="fr-FR" sz="3600">
                <a:solidFill>
                  <a:srgbClr val="001A70"/>
                </a:solidFill>
                <a:latin typeface="Calibri" pitchFamily="34" charset="0"/>
              </a:rPr>
              <a:t>Règles de bascule</a:t>
            </a:r>
            <a:br>
              <a:rPr lang="fr-FR" altLang="fr-FR" sz="3600">
                <a:solidFill>
                  <a:srgbClr val="001A70"/>
                </a:solidFill>
                <a:latin typeface="Calibri" pitchFamily="34" charset="0"/>
              </a:rPr>
            </a:br>
            <a:r>
              <a:rPr lang="fr-FR" altLang="fr-FR" sz="2000">
                <a:solidFill>
                  <a:srgbClr val="001A70"/>
                </a:solidFill>
                <a:latin typeface="Calibri" pitchFamily="34" charset="0"/>
              </a:rPr>
              <a:t>Règle n°1 : Les formations du nouveau dispositif de formation sont applicables au 1er septembre 2014</a:t>
            </a:r>
            <a:endParaRPr lang="fr-FR" altLang="fr-FR" sz="4000">
              <a:solidFill>
                <a:srgbClr val="001A70"/>
              </a:solidFill>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600200"/>
            <a:ext cx="8229600" cy="4827588"/>
          </a:xfrm>
        </p:spPr>
        <p:txBody>
          <a:bodyPr/>
          <a:lstStyle/>
          <a:p>
            <a:pPr marL="0" indent="0" algn="just">
              <a:buFont typeface="Arial" pitchFamily="34" charset="0"/>
              <a:buNone/>
              <a:defRPr/>
            </a:pPr>
            <a:r>
              <a:rPr lang="fr-FR" sz="1800" b="1" dirty="0" smtClean="0">
                <a:solidFill>
                  <a:schemeClr val="tx2"/>
                </a:solidFill>
              </a:rPr>
              <a:t>Habilitations HN</a:t>
            </a:r>
          </a:p>
          <a:p>
            <a:pPr marL="0" indent="0" algn="just">
              <a:buFont typeface="Arial" pitchFamily="34" charset="0"/>
              <a:buNone/>
              <a:defRPr/>
            </a:pPr>
            <a:endParaRPr lang="fr-FR" sz="1800" b="1" dirty="0" smtClean="0">
              <a:solidFill>
                <a:schemeClr val="tx2"/>
              </a:solidFill>
            </a:endParaRPr>
          </a:p>
          <a:p>
            <a:pPr algn="just">
              <a:buFont typeface="Arial" pitchFamily="34" charset="0"/>
              <a:buChar char="•"/>
              <a:defRPr/>
            </a:pPr>
            <a:r>
              <a:rPr lang="fr-FR" sz="1800" dirty="0" smtClean="0">
                <a:solidFill>
                  <a:schemeClr val="tx2"/>
                </a:solidFill>
              </a:rPr>
              <a:t>Pour les intervenants</a:t>
            </a:r>
            <a:r>
              <a:rPr lang="fr-FR" sz="1800" b="1" dirty="0" smtClean="0">
                <a:solidFill>
                  <a:srgbClr val="FF9900"/>
                </a:solidFill>
              </a:rPr>
              <a:t> habilités HN1 ou HN2 avant la date de bascule</a:t>
            </a:r>
            <a:r>
              <a:rPr lang="fr-FR" sz="1800" dirty="0" smtClean="0">
                <a:solidFill>
                  <a:schemeClr val="tx2"/>
                </a:solidFill>
              </a:rPr>
              <a:t> au titre de la NT 85-114, leur habilitation est conservée jusqu'à son échéance :</a:t>
            </a:r>
          </a:p>
          <a:p>
            <a:pPr algn="just">
              <a:buFont typeface="Arial" pitchFamily="34" charset="0"/>
              <a:buChar char="•"/>
              <a:defRPr/>
            </a:pPr>
            <a:endParaRPr lang="fr-FR" sz="1800" dirty="0" smtClean="0">
              <a:solidFill>
                <a:schemeClr val="tx2"/>
              </a:solidFill>
            </a:endParaRPr>
          </a:p>
          <a:p>
            <a:pPr lvl="1" algn="just">
              <a:buFont typeface="Courier New" panose="02070309020205020404" pitchFamily="49" charset="0"/>
              <a:buChar char="o"/>
              <a:defRPr/>
            </a:pPr>
            <a:r>
              <a:rPr lang="fr-FR" sz="1800" dirty="0" smtClean="0">
                <a:solidFill>
                  <a:schemeClr val="tx2"/>
                </a:solidFill>
              </a:rPr>
              <a:t>Les intervenants disposent d’une période de 3 ans à partir de la date de bascule pour suivre </a:t>
            </a:r>
            <a:r>
              <a:rPr lang="fr-FR" sz="1800" b="1" dirty="0" smtClean="0">
                <a:solidFill>
                  <a:schemeClr val="tx2"/>
                </a:solidFill>
              </a:rPr>
              <a:t>une formation recyclage SCN niveau 1 ou 2 </a:t>
            </a:r>
            <a:r>
              <a:rPr lang="fr-FR" sz="1800" dirty="0" smtClean="0">
                <a:solidFill>
                  <a:schemeClr val="tx2"/>
                </a:solidFill>
              </a:rPr>
              <a:t>pour reconduire leur habilitation HN1 ou HN2.</a:t>
            </a:r>
          </a:p>
          <a:p>
            <a:pPr lvl="1" algn="just">
              <a:buFont typeface="Courier New" panose="02070309020205020404" pitchFamily="49" charset="0"/>
              <a:buChar char="o"/>
              <a:defRPr/>
            </a:pPr>
            <a:endParaRPr lang="fr-FR" sz="1800" dirty="0" smtClean="0">
              <a:solidFill>
                <a:schemeClr val="tx2"/>
              </a:solidFill>
            </a:endParaRPr>
          </a:p>
          <a:p>
            <a:pPr lvl="1" algn="just">
              <a:buFont typeface="Courier New" panose="02070309020205020404" pitchFamily="49" charset="0"/>
              <a:buChar char="o"/>
              <a:defRPr/>
            </a:pPr>
            <a:r>
              <a:rPr lang="fr-FR" sz="1800" dirty="0" smtClean="0">
                <a:solidFill>
                  <a:schemeClr val="tx2"/>
                </a:solidFill>
              </a:rPr>
              <a:t>Passé le 1er septembre 2017, s’il n’a pas suivi de recyclage SCN niveau 1 ou 2, il doit suivre la </a:t>
            </a:r>
            <a:r>
              <a:rPr lang="fr-FR" sz="1800" b="1" dirty="0" smtClean="0">
                <a:solidFill>
                  <a:schemeClr val="tx2"/>
                </a:solidFill>
              </a:rPr>
              <a:t>formation initiale SCN niveau 1 ou 2 </a:t>
            </a:r>
            <a:r>
              <a:rPr lang="fr-FR" sz="1800" dirty="0" smtClean="0">
                <a:solidFill>
                  <a:schemeClr val="tx2"/>
                </a:solidFill>
              </a:rPr>
              <a:t>(en fonction de son niveau d’habilitation) du nouveau dispositif.</a:t>
            </a:r>
          </a:p>
        </p:txBody>
      </p:sp>
      <p:pic>
        <p:nvPicPr>
          <p:cNvPr id="65538" name="Picture 2" descr="C:\Users\G61447\AppData\Local\Temp\notesCA40B8\~1882226.png"/>
          <p:cNvPicPr>
            <a:picLocks noChangeAspect="1" noChangeArrowheads="1"/>
          </p:cNvPicPr>
          <p:nvPr/>
        </p:nvPicPr>
        <p:blipFill>
          <a:blip r:embed="rId2"/>
          <a:srcRect l="8553" t="29221" r="13197" b="28520"/>
          <a:stretch>
            <a:fillRect/>
          </a:stretch>
        </p:blipFill>
        <p:spPr bwMode="auto">
          <a:xfrm>
            <a:off x="7734300" y="0"/>
            <a:ext cx="1385888" cy="1058863"/>
          </a:xfrm>
          <a:prstGeom prst="rect">
            <a:avLst/>
          </a:prstGeom>
          <a:noFill/>
          <a:ln w="9525">
            <a:noFill/>
            <a:miter lim="800000"/>
            <a:headEnd/>
            <a:tailEnd/>
          </a:ln>
        </p:spPr>
      </p:pic>
      <p:sp>
        <p:nvSpPr>
          <p:cNvPr id="65539" name="Titre 1"/>
          <p:cNvSpPr txBox="1">
            <a:spLocks/>
          </p:cNvSpPr>
          <p:nvPr/>
        </p:nvSpPr>
        <p:spPr bwMode="auto">
          <a:xfrm>
            <a:off x="377825" y="192088"/>
            <a:ext cx="8229600" cy="1143000"/>
          </a:xfrm>
          <a:prstGeom prst="rect">
            <a:avLst/>
          </a:prstGeom>
          <a:noFill/>
          <a:ln w="9525">
            <a:noFill/>
            <a:miter lim="800000"/>
            <a:headEnd/>
            <a:tailEnd/>
          </a:ln>
        </p:spPr>
        <p:txBody>
          <a:bodyPr anchor="ctr"/>
          <a:lstStyle/>
          <a:p>
            <a:r>
              <a:rPr lang="fr-FR" altLang="fr-FR" sz="3600">
                <a:solidFill>
                  <a:srgbClr val="001A70"/>
                </a:solidFill>
                <a:latin typeface="Calibri" pitchFamily="34" charset="0"/>
              </a:rPr>
              <a:t>Règles de bascule</a:t>
            </a:r>
            <a:br>
              <a:rPr lang="fr-FR" altLang="fr-FR" sz="3600">
                <a:solidFill>
                  <a:srgbClr val="001A70"/>
                </a:solidFill>
                <a:latin typeface="Calibri" pitchFamily="34" charset="0"/>
              </a:rPr>
            </a:br>
            <a:r>
              <a:rPr lang="fr-FR" altLang="fr-FR" sz="2000">
                <a:solidFill>
                  <a:srgbClr val="001A70"/>
                </a:solidFill>
                <a:latin typeface="Calibri" pitchFamily="34" charset="0"/>
              </a:rPr>
              <a:t>Règle n°2 : Les habilitations délivrées avant la date de bascule sont valables jusqu’à leur échéance</a:t>
            </a:r>
            <a:endParaRPr lang="fr-FR" altLang="fr-FR" sz="4000">
              <a:solidFill>
                <a:srgbClr val="001A70"/>
              </a:solidFill>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lgn="just">
              <a:buFont typeface="Arial" pitchFamily="34" charset="0"/>
              <a:buNone/>
              <a:defRPr/>
            </a:pPr>
            <a:r>
              <a:rPr lang="fr-FR" sz="1800" b="1" dirty="0" smtClean="0">
                <a:solidFill>
                  <a:schemeClr val="tx2"/>
                </a:solidFill>
              </a:rPr>
              <a:t>Habilitations Radioprotection</a:t>
            </a:r>
          </a:p>
          <a:p>
            <a:pPr marL="0" indent="0" algn="just">
              <a:buFont typeface="Arial" pitchFamily="34" charset="0"/>
              <a:buNone/>
              <a:defRPr/>
            </a:pPr>
            <a:endParaRPr lang="fr-FR" sz="1200" dirty="0" smtClean="0">
              <a:solidFill>
                <a:schemeClr val="tx2"/>
              </a:solidFill>
            </a:endParaRPr>
          </a:p>
          <a:p>
            <a:pPr algn="just">
              <a:buFont typeface="Arial" pitchFamily="34" charset="0"/>
              <a:buChar char="•"/>
              <a:defRPr/>
            </a:pPr>
            <a:r>
              <a:rPr lang="fr-FR" sz="1800" dirty="0" smtClean="0">
                <a:solidFill>
                  <a:schemeClr val="tx2"/>
                </a:solidFill>
              </a:rPr>
              <a:t>Pour les intervenants habilités RP1 ou RP2 avant la date de bascule, la validité du certificat de formation PR1 ou PR2 ou recyclage ou passerelle (option RN du CEFRI) contribuant à l’obtention de l’habilitation est conservée jusqu’à son échéance, soit 3 ans, conformément au code du travail.</a:t>
            </a:r>
          </a:p>
          <a:p>
            <a:pPr algn="just">
              <a:buFont typeface="Arial" pitchFamily="34" charset="0"/>
              <a:buChar char="•"/>
              <a:defRPr/>
            </a:pPr>
            <a:endParaRPr lang="fr-FR" sz="1800" dirty="0" smtClean="0">
              <a:solidFill>
                <a:schemeClr val="tx2"/>
              </a:solidFill>
            </a:endParaRPr>
          </a:p>
          <a:p>
            <a:pPr algn="just">
              <a:buFont typeface="Arial" pitchFamily="34" charset="0"/>
              <a:buChar char="•"/>
              <a:defRPr/>
            </a:pPr>
            <a:r>
              <a:rPr lang="fr-FR" sz="1800" b="1" dirty="0" smtClean="0">
                <a:solidFill>
                  <a:srgbClr val="FF9900"/>
                </a:solidFill>
              </a:rPr>
              <a:t>Avant l’échéance</a:t>
            </a:r>
            <a:r>
              <a:rPr lang="fr-FR" sz="1800" dirty="0" smtClean="0">
                <a:solidFill>
                  <a:schemeClr val="tx2"/>
                </a:solidFill>
              </a:rPr>
              <a:t> de la validité du certificat (plus 6 mois de tolérance), l’intervenant doit suivre une formation </a:t>
            </a:r>
            <a:r>
              <a:rPr lang="fr-FR" sz="1800" b="1" dirty="0" smtClean="0">
                <a:solidFill>
                  <a:srgbClr val="FF9900"/>
                </a:solidFill>
              </a:rPr>
              <a:t>recyclage RP niveau 1 ou 2 </a:t>
            </a:r>
            <a:r>
              <a:rPr lang="fr-FR" sz="1800" dirty="0" smtClean="0">
                <a:solidFill>
                  <a:schemeClr val="tx2"/>
                </a:solidFill>
              </a:rPr>
              <a:t>du nouveau dispositif pour pouvoir maintenir son habilitation.</a:t>
            </a:r>
          </a:p>
          <a:p>
            <a:pPr algn="just">
              <a:buFont typeface="Arial" pitchFamily="34" charset="0"/>
              <a:buChar char="•"/>
              <a:defRPr/>
            </a:pPr>
            <a:endParaRPr lang="fr-FR" sz="1800" dirty="0" smtClean="0">
              <a:solidFill>
                <a:schemeClr val="tx2"/>
              </a:solidFill>
            </a:endParaRPr>
          </a:p>
          <a:p>
            <a:pPr algn="just">
              <a:buFont typeface="Arial" pitchFamily="34" charset="0"/>
              <a:buChar char="•"/>
              <a:defRPr/>
            </a:pPr>
            <a:r>
              <a:rPr lang="fr-FR" sz="1800" b="1" dirty="0" smtClean="0">
                <a:solidFill>
                  <a:srgbClr val="FF9900"/>
                </a:solidFill>
              </a:rPr>
              <a:t>Passée l’échéance </a:t>
            </a:r>
            <a:r>
              <a:rPr lang="fr-FR" sz="1800" dirty="0" smtClean="0">
                <a:solidFill>
                  <a:schemeClr val="tx2"/>
                </a:solidFill>
              </a:rPr>
              <a:t>(après les 6 mois de tolérance), l’intervenant doit suivre la </a:t>
            </a:r>
            <a:r>
              <a:rPr lang="fr-FR" sz="1800" b="1" dirty="0" smtClean="0">
                <a:solidFill>
                  <a:srgbClr val="FF9900"/>
                </a:solidFill>
              </a:rPr>
              <a:t>formation initiale RP niveau 1 ou 2 </a:t>
            </a:r>
            <a:r>
              <a:rPr lang="fr-FR" sz="1800" dirty="0" smtClean="0">
                <a:solidFill>
                  <a:schemeClr val="tx2"/>
                </a:solidFill>
              </a:rPr>
              <a:t>(en fonction de son niveau d’habilitation) du nouveau dispositif.</a:t>
            </a:r>
          </a:p>
        </p:txBody>
      </p:sp>
      <p:pic>
        <p:nvPicPr>
          <p:cNvPr id="66562" name="Picture 2" descr="C:\Users\G61447\AppData\Local\Temp\notesCA40B8\~1882226.png"/>
          <p:cNvPicPr>
            <a:picLocks noChangeAspect="1" noChangeArrowheads="1"/>
          </p:cNvPicPr>
          <p:nvPr/>
        </p:nvPicPr>
        <p:blipFill>
          <a:blip r:embed="rId2"/>
          <a:srcRect l="8553" t="29221" r="13197" b="28520"/>
          <a:stretch>
            <a:fillRect/>
          </a:stretch>
        </p:blipFill>
        <p:spPr bwMode="auto">
          <a:xfrm>
            <a:off x="7734300" y="0"/>
            <a:ext cx="1385888" cy="1058863"/>
          </a:xfrm>
          <a:prstGeom prst="rect">
            <a:avLst/>
          </a:prstGeom>
          <a:noFill/>
          <a:ln w="9525">
            <a:noFill/>
            <a:miter lim="800000"/>
            <a:headEnd/>
            <a:tailEnd/>
          </a:ln>
        </p:spPr>
      </p:pic>
      <p:sp>
        <p:nvSpPr>
          <p:cNvPr id="66563" name="Titre 1"/>
          <p:cNvSpPr txBox="1">
            <a:spLocks/>
          </p:cNvSpPr>
          <p:nvPr/>
        </p:nvSpPr>
        <p:spPr bwMode="auto">
          <a:xfrm>
            <a:off x="377825" y="192088"/>
            <a:ext cx="8229600" cy="1143000"/>
          </a:xfrm>
          <a:prstGeom prst="rect">
            <a:avLst/>
          </a:prstGeom>
          <a:noFill/>
          <a:ln w="9525">
            <a:noFill/>
            <a:miter lim="800000"/>
            <a:headEnd/>
            <a:tailEnd/>
          </a:ln>
        </p:spPr>
        <p:txBody>
          <a:bodyPr anchor="ctr"/>
          <a:lstStyle/>
          <a:p>
            <a:r>
              <a:rPr lang="fr-FR" altLang="fr-FR" sz="3600">
                <a:solidFill>
                  <a:srgbClr val="001A70"/>
                </a:solidFill>
                <a:latin typeface="Calibri" pitchFamily="34" charset="0"/>
              </a:rPr>
              <a:t>Règles de bascule</a:t>
            </a:r>
            <a:br>
              <a:rPr lang="fr-FR" altLang="fr-FR" sz="3600">
                <a:solidFill>
                  <a:srgbClr val="001A70"/>
                </a:solidFill>
                <a:latin typeface="Calibri" pitchFamily="34" charset="0"/>
              </a:rPr>
            </a:br>
            <a:r>
              <a:rPr lang="fr-FR" altLang="fr-FR" sz="2000">
                <a:solidFill>
                  <a:srgbClr val="001A70"/>
                </a:solidFill>
                <a:latin typeface="Calibri" pitchFamily="34" charset="0"/>
              </a:rPr>
              <a:t>Règle n°2 : Les habilitations délivrées avant la date de bascule sont valables jusqu’à leur échéance</a:t>
            </a:r>
            <a:endParaRPr lang="fr-FR" altLang="fr-FR" sz="4000">
              <a:solidFill>
                <a:srgbClr val="001A70"/>
              </a:solidFill>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600200"/>
            <a:ext cx="8229600" cy="4827588"/>
          </a:xfrm>
        </p:spPr>
        <p:txBody>
          <a:bodyPr/>
          <a:lstStyle/>
          <a:p>
            <a:pPr marL="0" indent="0" algn="just">
              <a:buFont typeface="Arial" pitchFamily="34" charset="0"/>
              <a:buNone/>
              <a:defRPr/>
            </a:pPr>
            <a:r>
              <a:rPr lang="fr-FR" sz="1800" b="1" dirty="0" smtClean="0">
                <a:solidFill>
                  <a:schemeClr val="tx2"/>
                </a:solidFill>
              </a:rPr>
              <a:t>Attestations QSP</a:t>
            </a:r>
          </a:p>
          <a:p>
            <a:pPr marL="0" indent="0" algn="just">
              <a:buFont typeface="Arial" pitchFamily="34" charset="0"/>
              <a:buNone/>
              <a:defRPr/>
            </a:pPr>
            <a:endParaRPr lang="fr-FR" sz="1800" dirty="0" smtClean="0">
              <a:solidFill>
                <a:schemeClr val="tx2"/>
              </a:solidFill>
            </a:endParaRPr>
          </a:p>
          <a:p>
            <a:pPr algn="just">
              <a:buFont typeface="Arial" pitchFamily="34" charset="0"/>
              <a:buChar char="•"/>
              <a:defRPr/>
            </a:pPr>
            <a:r>
              <a:rPr lang="fr-FR" sz="1800" dirty="0" smtClean="0">
                <a:solidFill>
                  <a:schemeClr val="tx2"/>
                </a:solidFill>
              </a:rPr>
              <a:t>Pour les intervenants </a:t>
            </a:r>
            <a:r>
              <a:rPr lang="fr-FR" sz="1800" b="1" dirty="0" smtClean="0">
                <a:solidFill>
                  <a:srgbClr val="FF9900"/>
                </a:solidFill>
              </a:rPr>
              <a:t>attestés QSP avant la date de bascule</a:t>
            </a:r>
            <a:r>
              <a:rPr lang="fr-FR" sz="1800" dirty="0" smtClean="0">
                <a:solidFill>
                  <a:schemeClr val="tx2"/>
                </a:solidFill>
              </a:rPr>
              <a:t>, la validité de l’attestation est conservée jusqu’à son échéance, soit 3 ans plus 1 an de tolérance :</a:t>
            </a:r>
          </a:p>
          <a:p>
            <a:pPr algn="just">
              <a:buFont typeface="Arial" pitchFamily="34" charset="0"/>
              <a:buChar char="•"/>
              <a:defRPr/>
            </a:pPr>
            <a:endParaRPr lang="fr-FR" sz="1800" dirty="0" smtClean="0">
              <a:solidFill>
                <a:schemeClr val="tx2"/>
              </a:solidFill>
            </a:endParaRPr>
          </a:p>
          <a:p>
            <a:pPr marL="800100" lvl="1" indent="-342900" algn="just">
              <a:buFont typeface="+mj-lt"/>
              <a:buAutoNum type="alphaLcParenR"/>
              <a:defRPr/>
            </a:pPr>
            <a:r>
              <a:rPr lang="fr-FR" sz="1800" dirty="0" smtClean="0">
                <a:solidFill>
                  <a:schemeClr val="tx2"/>
                </a:solidFill>
              </a:rPr>
              <a:t>Si l’intervenant travaille sur un EIPS :</a:t>
            </a:r>
          </a:p>
          <a:p>
            <a:pPr marL="1349375" indent="-361950">
              <a:buFont typeface="Arial" pitchFamily="34" charset="0"/>
              <a:buChar char="•"/>
              <a:defRPr/>
            </a:pPr>
            <a:r>
              <a:rPr lang="fr-FR" sz="1600" dirty="0" smtClean="0">
                <a:solidFill>
                  <a:schemeClr val="tx2"/>
                </a:solidFill>
              </a:rPr>
              <a:t>Avant l’échéance, l’intervenant doit suivre un recyclage CSQ du nouveau dispositif.</a:t>
            </a:r>
          </a:p>
          <a:p>
            <a:pPr marL="1349375" indent="-361950">
              <a:buFont typeface="Arial" pitchFamily="34" charset="0"/>
              <a:buChar char="•"/>
              <a:defRPr/>
            </a:pPr>
            <a:r>
              <a:rPr lang="fr-FR" sz="1600" dirty="0" smtClean="0">
                <a:solidFill>
                  <a:schemeClr val="tx2"/>
                </a:solidFill>
              </a:rPr>
              <a:t>Passé l’échéance, il doit suivre la formation initiale CSQ du nouveau dispositif.</a:t>
            </a:r>
          </a:p>
          <a:p>
            <a:pPr lvl="1">
              <a:buFont typeface="Courier New" panose="02070309020205020404" pitchFamily="49" charset="0"/>
              <a:buChar char="o"/>
              <a:defRPr/>
            </a:pPr>
            <a:endParaRPr lang="fr-FR" sz="1800" dirty="0" smtClean="0">
              <a:solidFill>
                <a:schemeClr val="tx2"/>
              </a:solidFill>
            </a:endParaRPr>
          </a:p>
          <a:p>
            <a:pPr marL="800100" lvl="1" indent="-342900" algn="just">
              <a:buFont typeface="+mj-lt"/>
              <a:buAutoNum type="alphaLcParenR" startAt="2"/>
              <a:defRPr/>
            </a:pPr>
            <a:r>
              <a:rPr lang="fr-FR" sz="1800" dirty="0" smtClean="0">
                <a:solidFill>
                  <a:schemeClr val="tx2"/>
                </a:solidFill>
              </a:rPr>
              <a:t>Si l’intervenant ne travaille pas sur EIPS, la formation CSQ n’est pas requise et il doit suivre un recyclage SCN niveau 1 ou 2 (en fonction du niveau).</a:t>
            </a:r>
            <a:endParaRPr lang="fr-FR" sz="1800" dirty="0">
              <a:solidFill>
                <a:schemeClr val="tx2"/>
              </a:solidFill>
            </a:endParaRPr>
          </a:p>
        </p:txBody>
      </p:sp>
      <p:pic>
        <p:nvPicPr>
          <p:cNvPr id="67586" name="Picture 2" descr="C:\Users\G61447\AppData\Local\Temp\notesCA40B8\~1882226.png"/>
          <p:cNvPicPr>
            <a:picLocks noChangeAspect="1" noChangeArrowheads="1"/>
          </p:cNvPicPr>
          <p:nvPr/>
        </p:nvPicPr>
        <p:blipFill>
          <a:blip r:embed="rId2"/>
          <a:srcRect l="8553" t="29221" r="13197" b="28520"/>
          <a:stretch>
            <a:fillRect/>
          </a:stretch>
        </p:blipFill>
        <p:spPr bwMode="auto">
          <a:xfrm>
            <a:off x="7734300" y="0"/>
            <a:ext cx="1385888" cy="1058863"/>
          </a:xfrm>
          <a:prstGeom prst="rect">
            <a:avLst/>
          </a:prstGeom>
          <a:noFill/>
          <a:ln w="9525">
            <a:noFill/>
            <a:miter lim="800000"/>
            <a:headEnd/>
            <a:tailEnd/>
          </a:ln>
        </p:spPr>
      </p:pic>
      <p:sp>
        <p:nvSpPr>
          <p:cNvPr id="67587" name="Titre 1"/>
          <p:cNvSpPr txBox="1">
            <a:spLocks/>
          </p:cNvSpPr>
          <p:nvPr/>
        </p:nvSpPr>
        <p:spPr bwMode="auto">
          <a:xfrm>
            <a:off x="377825" y="192088"/>
            <a:ext cx="8229600" cy="1143000"/>
          </a:xfrm>
          <a:prstGeom prst="rect">
            <a:avLst/>
          </a:prstGeom>
          <a:noFill/>
          <a:ln w="9525">
            <a:noFill/>
            <a:miter lim="800000"/>
            <a:headEnd/>
            <a:tailEnd/>
          </a:ln>
        </p:spPr>
        <p:txBody>
          <a:bodyPr anchor="ctr"/>
          <a:lstStyle/>
          <a:p>
            <a:r>
              <a:rPr lang="fr-FR" altLang="fr-FR" sz="3600">
                <a:solidFill>
                  <a:srgbClr val="001A70"/>
                </a:solidFill>
                <a:latin typeface="Calibri" pitchFamily="34" charset="0"/>
              </a:rPr>
              <a:t>Règles de bascule</a:t>
            </a:r>
            <a:br>
              <a:rPr lang="fr-FR" altLang="fr-FR" sz="3600">
                <a:solidFill>
                  <a:srgbClr val="001A70"/>
                </a:solidFill>
                <a:latin typeface="Calibri" pitchFamily="34" charset="0"/>
              </a:rPr>
            </a:br>
            <a:r>
              <a:rPr lang="fr-FR" altLang="fr-FR" sz="2000">
                <a:solidFill>
                  <a:srgbClr val="001A70"/>
                </a:solidFill>
                <a:latin typeface="Calibri" pitchFamily="34" charset="0"/>
              </a:rPr>
              <a:t>Règle n°2 : Les habilitations délivrées avant la date de bascule sont valables jusqu’à leur échéance</a:t>
            </a:r>
            <a:endParaRPr lang="fr-FR" altLang="fr-FR" sz="4000">
              <a:solidFill>
                <a:srgbClr val="001A70"/>
              </a:solidFill>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re 1"/>
          <p:cNvSpPr txBox="1">
            <a:spLocks/>
          </p:cNvSpPr>
          <p:nvPr/>
        </p:nvSpPr>
        <p:spPr bwMode="auto">
          <a:xfrm>
            <a:off x="285750" y="214313"/>
            <a:ext cx="8229600" cy="619125"/>
          </a:xfrm>
          <a:prstGeom prst="rect">
            <a:avLst/>
          </a:prstGeom>
          <a:noFill/>
          <a:ln w="9525">
            <a:noFill/>
            <a:miter lim="800000"/>
            <a:headEnd/>
            <a:tailEnd/>
          </a:ln>
        </p:spPr>
        <p:txBody>
          <a:bodyPr anchor="ctr"/>
          <a:lstStyle/>
          <a:p>
            <a:r>
              <a:rPr lang="fr-FR" altLang="fr-FR" sz="3600">
                <a:solidFill>
                  <a:srgbClr val="001A70"/>
                </a:solidFill>
                <a:latin typeface="Calibri" pitchFamily="34" charset="0"/>
              </a:rPr>
              <a:t>Règles de bascule</a:t>
            </a:r>
          </a:p>
          <a:p>
            <a:endParaRPr lang="fr-FR" altLang="fr-FR" sz="2400">
              <a:solidFill>
                <a:srgbClr val="001A70"/>
              </a:solidFill>
              <a:latin typeface="Calibri" pitchFamily="34" charset="0"/>
            </a:endParaRPr>
          </a:p>
        </p:txBody>
      </p:sp>
      <p:graphicFrame>
        <p:nvGraphicFramePr>
          <p:cNvPr id="6" name="Tableau 5"/>
          <p:cNvGraphicFramePr>
            <a:graphicFrameLocks noGrp="1"/>
          </p:cNvGraphicFramePr>
          <p:nvPr/>
        </p:nvGraphicFramePr>
        <p:xfrm>
          <a:off x="1428729" y="1463200"/>
          <a:ext cx="7607764" cy="5290252"/>
        </p:xfrm>
        <a:graphic>
          <a:graphicData uri="http://schemas.openxmlformats.org/drawingml/2006/table">
            <a:tbl>
              <a:tblPr>
                <a:effectLst>
                  <a:outerShdw blurRad="50800" dist="38100" dir="2700000" algn="tl" rotWithShape="0">
                    <a:prstClr val="black">
                      <a:alpha val="40000"/>
                    </a:prstClr>
                  </a:outerShdw>
                </a:effectLst>
              </a:tblPr>
              <a:tblGrid>
                <a:gridCol w="691615"/>
                <a:gridCol w="751429"/>
                <a:gridCol w="684970"/>
                <a:gridCol w="837184"/>
                <a:gridCol w="761076"/>
                <a:gridCol w="769225"/>
                <a:gridCol w="829938"/>
                <a:gridCol w="829938"/>
                <a:gridCol w="691313"/>
                <a:gridCol w="761076"/>
              </a:tblGrid>
              <a:tr h="73322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200" b="0" i="1" u="none" strike="noStrike" dirty="0">
                          <a:solidFill>
                            <a:srgbClr val="002060"/>
                          </a:solidFill>
                          <a:effectLst/>
                          <a:latin typeface="Calibri"/>
                        </a:rPr>
                        <a:t>Si </a:t>
                      </a:r>
                      <a:r>
                        <a:rPr lang="fr-FR" sz="1200" b="0" i="1" u="none" strike="noStrike" dirty="0" smtClean="0">
                          <a:solidFill>
                            <a:srgbClr val="002060"/>
                          </a:solidFill>
                          <a:effectLst/>
                          <a:latin typeface="Calibri"/>
                        </a:rPr>
                        <a:t> réalisée</a:t>
                      </a:r>
                      <a:r>
                        <a:rPr lang="fr-FR" sz="1200" b="0" i="1" u="none" strike="noStrike" baseline="0" dirty="0" smtClean="0">
                          <a:solidFill>
                            <a:srgbClr val="002060"/>
                          </a:solidFill>
                          <a:effectLst/>
                          <a:latin typeface="Calibri"/>
                        </a:rPr>
                        <a:t> </a:t>
                      </a:r>
                      <a:r>
                        <a:rPr lang="fr-FR" sz="1200" b="0" i="1" u="none" strike="noStrike" dirty="0" smtClean="0">
                          <a:solidFill>
                            <a:srgbClr val="002060"/>
                          </a:solidFill>
                          <a:effectLst/>
                          <a:latin typeface="Calibri"/>
                        </a:rPr>
                        <a:t>avant 1/9/2017</a:t>
                      </a:r>
                      <a:endParaRPr lang="fr-FR" sz="1200" b="0" i="1" u="none" strike="noStrike" dirty="0">
                        <a:solidFill>
                          <a:srgbClr val="002060"/>
                        </a:solidFill>
                        <a:effectLst/>
                        <a:latin typeface="Calibri"/>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200" b="0" i="1" u="none" strike="noStrike" dirty="0" smtClean="0">
                          <a:solidFill>
                            <a:srgbClr val="002060"/>
                          </a:solidFill>
                          <a:effectLst/>
                          <a:latin typeface="Calibri"/>
                        </a:rPr>
                        <a:t>Si réalisée  après 1/9/2017</a:t>
                      </a:r>
                      <a:endParaRPr lang="fr-FR" sz="1200" b="0" i="1" u="none" strike="noStrike" dirty="0">
                        <a:solidFill>
                          <a:srgbClr val="002060"/>
                        </a:solidFill>
                        <a:effectLst/>
                        <a:latin typeface="Calibri"/>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200" b="0" i="1" u="none" strike="noStrike" dirty="0" smtClean="0">
                          <a:solidFill>
                            <a:srgbClr val="002060"/>
                          </a:solidFill>
                          <a:effectLst/>
                          <a:latin typeface="Calibri"/>
                        </a:rPr>
                        <a:t>Si réalisée avant 1/9/2017</a:t>
                      </a:r>
                      <a:endParaRPr lang="fr-FR" sz="1200" b="0" i="1" u="none" strike="noStrike" dirty="0">
                        <a:solidFill>
                          <a:srgbClr val="00206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200" b="0" i="1" u="none" strike="noStrike" dirty="0">
                          <a:solidFill>
                            <a:srgbClr val="002060"/>
                          </a:solidFill>
                          <a:effectLst/>
                          <a:latin typeface="Calibri"/>
                        </a:rPr>
                        <a:t>Si </a:t>
                      </a:r>
                      <a:r>
                        <a:rPr lang="fr-FR" sz="1200" b="0" i="1" u="none" strike="noStrike" dirty="0" smtClean="0">
                          <a:solidFill>
                            <a:srgbClr val="002060"/>
                          </a:solidFill>
                          <a:effectLst/>
                          <a:latin typeface="Calibri"/>
                        </a:rPr>
                        <a:t> réalisée après 1/9/2017</a:t>
                      </a:r>
                      <a:endParaRPr lang="fr-FR" sz="1200" b="0" i="1" u="none" strike="noStrike" dirty="0">
                        <a:solidFill>
                          <a:srgbClr val="002060"/>
                        </a:solidFill>
                        <a:effectLst/>
                        <a:latin typeface="Calibri"/>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200" b="0" i="1" u="none" strike="noStrike" dirty="0">
                          <a:solidFill>
                            <a:srgbClr val="002060"/>
                          </a:solidFill>
                          <a:effectLst/>
                          <a:latin typeface="Calibri"/>
                        </a:rPr>
                        <a:t>Si </a:t>
                      </a:r>
                      <a:r>
                        <a:rPr lang="fr-FR" sz="1200" b="0" i="1" u="none" strike="noStrike" dirty="0" smtClean="0">
                          <a:solidFill>
                            <a:srgbClr val="002060"/>
                          </a:solidFill>
                          <a:effectLst/>
                          <a:latin typeface="Calibri"/>
                        </a:rPr>
                        <a:t>réalisée avant échéance </a:t>
                      </a:r>
                    </a:p>
                    <a:p>
                      <a:pPr algn="ctr" fontAlgn="ctr"/>
                      <a:r>
                        <a:rPr lang="fr-FR" sz="1200" b="0" i="1" u="none" strike="noStrike" dirty="0" smtClean="0">
                          <a:solidFill>
                            <a:srgbClr val="002060"/>
                          </a:solidFill>
                          <a:effectLst/>
                          <a:latin typeface="Calibri"/>
                        </a:rPr>
                        <a:t>de </a:t>
                      </a:r>
                      <a:r>
                        <a:rPr lang="fr-FR" sz="1200" b="0" i="1" u="none" strike="noStrike" dirty="0">
                          <a:solidFill>
                            <a:srgbClr val="002060"/>
                          </a:solidFill>
                          <a:effectLst/>
                          <a:latin typeface="Calibri"/>
                        </a:rPr>
                        <a:t>son certificat</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200" b="0" i="1" u="none" strike="noStrike" dirty="0">
                          <a:solidFill>
                            <a:srgbClr val="002060"/>
                          </a:solidFill>
                          <a:effectLst/>
                          <a:latin typeface="Calibri"/>
                        </a:rPr>
                        <a:t>Si </a:t>
                      </a:r>
                      <a:r>
                        <a:rPr lang="fr-FR" sz="1200" b="0" i="1" u="none" strike="noStrike" dirty="0" smtClean="0">
                          <a:solidFill>
                            <a:srgbClr val="002060"/>
                          </a:solidFill>
                          <a:effectLst/>
                          <a:latin typeface="Calibri"/>
                        </a:rPr>
                        <a:t>réalisée après échéance </a:t>
                      </a:r>
                      <a:r>
                        <a:rPr lang="fr-FR" sz="1200" b="0" i="1" u="none" strike="noStrike" dirty="0">
                          <a:solidFill>
                            <a:srgbClr val="002060"/>
                          </a:solidFill>
                          <a:effectLst/>
                          <a:latin typeface="Calibri"/>
                        </a:rPr>
                        <a:t>de son certificat</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200" b="0" i="1" u="none" strike="noStrike" dirty="0">
                          <a:solidFill>
                            <a:srgbClr val="002060"/>
                          </a:solidFill>
                          <a:effectLst/>
                          <a:latin typeface="Calibri"/>
                        </a:rPr>
                        <a:t>Si </a:t>
                      </a:r>
                      <a:r>
                        <a:rPr lang="fr-FR" sz="1200" b="0" i="1" u="none" strike="noStrike" dirty="0" smtClean="0">
                          <a:solidFill>
                            <a:srgbClr val="002060"/>
                          </a:solidFill>
                          <a:effectLst/>
                          <a:latin typeface="Calibri"/>
                        </a:rPr>
                        <a:t>réalisée avant échéance </a:t>
                      </a:r>
                    </a:p>
                    <a:p>
                      <a:pPr algn="ctr" fontAlgn="ctr"/>
                      <a:r>
                        <a:rPr lang="fr-FR" sz="1200" b="0" i="1" u="none" strike="noStrike" dirty="0" smtClean="0">
                          <a:solidFill>
                            <a:srgbClr val="002060"/>
                          </a:solidFill>
                          <a:effectLst/>
                          <a:latin typeface="Calibri"/>
                        </a:rPr>
                        <a:t>de </a:t>
                      </a:r>
                      <a:r>
                        <a:rPr lang="fr-FR" sz="1200" b="0" i="1" u="none" strike="noStrike" dirty="0">
                          <a:solidFill>
                            <a:srgbClr val="002060"/>
                          </a:solidFill>
                          <a:effectLst/>
                          <a:latin typeface="Calibri"/>
                        </a:rPr>
                        <a:t>son certificat</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200" b="0" i="1" u="none" strike="noStrike" dirty="0">
                          <a:solidFill>
                            <a:srgbClr val="002060"/>
                          </a:solidFill>
                          <a:effectLst/>
                          <a:latin typeface="Calibri"/>
                        </a:rPr>
                        <a:t>Si </a:t>
                      </a:r>
                      <a:r>
                        <a:rPr lang="fr-FR" sz="1200" b="0" i="1" u="none" strike="noStrike" dirty="0" smtClean="0">
                          <a:solidFill>
                            <a:srgbClr val="002060"/>
                          </a:solidFill>
                          <a:effectLst/>
                          <a:latin typeface="Calibri"/>
                        </a:rPr>
                        <a:t>réalisée après échéance </a:t>
                      </a:r>
                    </a:p>
                    <a:p>
                      <a:pPr algn="ctr" fontAlgn="ctr"/>
                      <a:r>
                        <a:rPr lang="fr-FR" sz="1200" b="0" i="1" u="none" strike="noStrike" dirty="0" smtClean="0">
                          <a:solidFill>
                            <a:srgbClr val="002060"/>
                          </a:solidFill>
                          <a:effectLst/>
                          <a:latin typeface="Calibri"/>
                        </a:rPr>
                        <a:t>de </a:t>
                      </a:r>
                      <a:r>
                        <a:rPr lang="fr-FR" sz="1200" b="0" i="1" u="none" strike="noStrike" dirty="0">
                          <a:solidFill>
                            <a:srgbClr val="002060"/>
                          </a:solidFill>
                          <a:effectLst/>
                          <a:latin typeface="Calibri"/>
                        </a:rPr>
                        <a:t>son certificat</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200" b="0" i="1" u="none" strike="noStrike" dirty="0">
                          <a:solidFill>
                            <a:srgbClr val="002060"/>
                          </a:solidFill>
                          <a:effectLst/>
                          <a:latin typeface="Calibri"/>
                        </a:rPr>
                        <a:t>Si </a:t>
                      </a:r>
                      <a:r>
                        <a:rPr lang="fr-FR" sz="1200" b="0" i="1" u="none" strike="noStrike" dirty="0" smtClean="0">
                          <a:solidFill>
                            <a:srgbClr val="002060"/>
                          </a:solidFill>
                          <a:effectLst/>
                          <a:latin typeface="Calibri"/>
                        </a:rPr>
                        <a:t>réalisée avant échéance </a:t>
                      </a:r>
                    </a:p>
                    <a:p>
                      <a:pPr algn="ctr" fontAlgn="ctr"/>
                      <a:r>
                        <a:rPr lang="fr-FR" sz="1200" b="0" i="1" u="none" strike="noStrike" dirty="0" smtClean="0">
                          <a:solidFill>
                            <a:srgbClr val="002060"/>
                          </a:solidFill>
                          <a:effectLst/>
                          <a:latin typeface="Calibri"/>
                        </a:rPr>
                        <a:t>de </a:t>
                      </a:r>
                      <a:r>
                        <a:rPr lang="fr-FR" sz="1200" b="0" i="1" u="none" strike="noStrike" dirty="0">
                          <a:solidFill>
                            <a:srgbClr val="002060"/>
                          </a:solidFill>
                          <a:effectLst/>
                          <a:latin typeface="Calibri"/>
                        </a:rPr>
                        <a:t>son attestation</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200" b="0" i="1" u="none" strike="noStrike" dirty="0">
                          <a:solidFill>
                            <a:srgbClr val="002060"/>
                          </a:solidFill>
                          <a:effectLst/>
                          <a:latin typeface="Calibri"/>
                        </a:rPr>
                        <a:t>Si </a:t>
                      </a:r>
                      <a:r>
                        <a:rPr lang="fr-FR" sz="1200" b="0" i="1" u="none" strike="noStrike" dirty="0" smtClean="0">
                          <a:solidFill>
                            <a:srgbClr val="002060"/>
                          </a:solidFill>
                          <a:effectLst/>
                          <a:latin typeface="Calibri"/>
                        </a:rPr>
                        <a:t>réalisée après échéance </a:t>
                      </a:r>
                    </a:p>
                    <a:p>
                      <a:pPr algn="ctr" fontAlgn="ctr"/>
                      <a:r>
                        <a:rPr lang="fr-FR" sz="1200" b="0" i="1" u="none" strike="noStrike" dirty="0" smtClean="0">
                          <a:solidFill>
                            <a:srgbClr val="002060"/>
                          </a:solidFill>
                          <a:effectLst/>
                          <a:latin typeface="Calibri"/>
                        </a:rPr>
                        <a:t>de </a:t>
                      </a:r>
                      <a:r>
                        <a:rPr lang="fr-FR" sz="1200" b="0" i="1" u="none" strike="noStrike" dirty="0">
                          <a:solidFill>
                            <a:srgbClr val="002060"/>
                          </a:solidFill>
                          <a:effectLst/>
                          <a:latin typeface="Calibri"/>
                        </a:rPr>
                        <a:t>son attestation </a:t>
                      </a: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85994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100" b="1" i="0" u="none" strike="noStrike" dirty="0" smtClean="0">
                          <a:solidFill>
                            <a:srgbClr val="FFFFFF"/>
                          </a:solidFill>
                          <a:effectLst/>
                          <a:latin typeface="Calibri"/>
                        </a:rPr>
                        <a:t>Recyclage</a:t>
                      </a:r>
                    </a:p>
                    <a:p>
                      <a:pPr algn="ctr" fontAlgn="ctr"/>
                      <a:r>
                        <a:rPr lang="fr-FR" sz="1100" b="1" i="0" u="none" strike="noStrike" dirty="0" smtClean="0">
                          <a:solidFill>
                            <a:srgbClr val="FFFFFF"/>
                          </a:solidFill>
                          <a:effectLst/>
                          <a:latin typeface="Calibri"/>
                        </a:rPr>
                        <a:t> </a:t>
                      </a:r>
                      <a:r>
                        <a:rPr lang="fr-FR" sz="1100" b="1" i="0" u="none" strike="noStrike" dirty="0">
                          <a:solidFill>
                            <a:srgbClr val="FFFFFF"/>
                          </a:solidFill>
                          <a:effectLst/>
                          <a:latin typeface="Calibri"/>
                        </a:rPr>
                        <a:t>SCN1 </a:t>
                      </a:r>
                    </a:p>
                  </a:txBody>
                  <a:tcPr marL="0" marR="0" marT="0"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538D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100" b="1" i="0" u="none" strike="noStrike" dirty="0">
                          <a:solidFill>
                            <a:srgbClr val="FFFFFF"/>
                          </a:solidFill>
                          <a:effectLst/>
                          <a:latin typeface="Calibri"/>
                        </a:rPr>
                        <a:t>Formation </a:t>
                      </a:r>
                      <a:r>
                        <a:rPr lang="fr-FR" sz="1100" b="1" i="0" u="none" strike="noStrike" dirty="0" smtClean="0">
                          <a:solidFill>
                            <a:srgbClr val="FFFFFF"/>
                          </a:solidFill>
                          <a:effectLst/>
                          <a:latin typeface="Calibri"/>
                        </a:rPr>
                        <a:t>initiale</a:t>
                      </a:r>
                    </a:p>
                    <a:p>
                      <a:pPr algn="ctr" fontAlgn="ctr"/>
                      <a:r>
                        <a:rPr lang="fr-FR" sz="1100" b="1" i="0" u="none" strike="noStrike" dirty="0" smtClean="0">
                          <a:solidFill>
                            <a:srgbClr val="FFFFFF"/>
                          </a:solidFill>
                          <a:effectLst/>
                          <a:latin typeface="Calibri"/>
                        </a:rPr>
                        <a:t> </a:t>
                      </a:r>
                      <a:r>
                        <a:rPr lang="fr-FR" sz="1100" b="1" i="0" u="none" strike="noStrike" dirty="0">
                          <a:solidFill>
                            <a:srgbClr val="FFFFFF"/>
                          </a:solidFill>
                          <a:effectLst/>
                          <a:latin typeface="Calibri"/>
                        </a:rPr>
                        <a:t>SCN1</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100" b="1" i="0" u="none" strike="noStrike" dirty="0">
                          <a:solidFill>
                            <a:srgbClr val="FFFFFF"/>
                          </a:solidFill>
                          <a:effectLst/>
                          <a:latin typeface="Calibri"/>
                        </a:rPr>
                        <a:t>Formation initiale </a:t>
                      </a:r>
                      <a:r>
                        <a:rPr lang="fr-FR" sz="1100" b="1" i="0" u="none" strike="noStrike" dirty="0" smtClean="0">
                          <a:solidFill>
                            <a:srgbClr val="FFFFFF"/>
                          </a:solidFill>
                          <a:effectLst/>
                          <a:latin typeface="Calibri"/>
                        </a:rPr>
                        <a:t>SCN2(pas d'obligation SCN1)</a:t>
                      </a:r>
                      <a:endParaRPr lang="fr-FR" sz="1100" b="1" i="0" u="none" strike="noStrike" dirty="0">
                        <a:solidFill>
                          <a:srgbClr val="FFFFFF"/>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cell3D prstMaterial="dkEdge">
                      <a:bevel w="77470" h="12700" prst="softRound"/>
                      <a:lightRig rig="flood" dir="t"/>
                    </a:cell3D>
                    <a:noFill/>
                  </a:tcPr>
                </a:tc>
              </a:tr>
              <a:tr h="90520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a:solidFill>
                            <a:srgbClr val="000000"/>
                          </a:solidFill>
                          <a:effectLst/>
                          <a:latin typeface="Calibri"/>
                        </a:rPr>
                        <a:t> </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100" b="1" i="0" u="none" strike="noStrike" dirty="0">
                          <a:solidFill>
                            <a:srgbClr val="FFFFFF"/>
                          </a:solidFill>
                          <a:effectLst/>
                          <a:latin typeface="Calibri"/>
                        </a:rPr>
                        <a:t>Recyclage </a:t>
                      </a:r>
                      <a:r>
                        <a:rPr lang="fr-FR" sz="1100" b="1" i="0" u="none" strike="noStrike" dirty="0" smtClean="0">
                          <a:solidFill>
                            <a:srgbClr val="FFFFFF"/>
                          </a:solidFill>
                          <a:effectLst/>
                          <a:latin typeface="Calibri"/>
                        </a:rPr>
                        <a:t>SCN2 (pas d'obligation SCN1)</a:t>
                      </a:r>
                      <a:endParaRPr lang="fr-FR" sz="1100" b="1" i="0" u="none" strike="noStrike" dirty="0">
                        <a:solidFill>
                          <a:srgbClr val="FFFFFF"/>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538D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100" b="1" i="0" u="none" strike="noStrike" dirty="0">
                          <a:solidFill>
                            <a:srgbClr val="FFFFFF"/>
                          </a:solidFill>
                          <a:effectLst/>
                          <a:latin typeface="Calibri"/>
                        </a:rPr>
                        <a:t>Formation initiale </a:t>
                      </a:r>
                      <a:endParaRPr lang="fr-FR" sz="1100" b="1" i="0" u="none" strike="noStrike" dirty="0" smtClean="0">
                        <a:solidFill>
                          <a:srgbClr val="FFFFFF"/>
                        </a:solidFill>
                        <a:effectLst/>
                        <a:latin typeface="Calibri"/>
                      </a:endParaRPr>
                    </a:p>
                    <a:p>
                      <a:pPr algn="ctr" fontAlgn="ctr"/>
                      <a:r>
                        <a:rPr lang="fr-FR" sz="1100" b="1" i="0" u="none" strike="noStrike" dirty="0" smtClean="0">
                          <a:solidFill>
                            <a:srgbClr val="FFFFFF"/>
                          </a:solidFill>
                          <a:effectLst/>
                          <a:latin typeface="Calibri"/>
                        </a:rPr>
                        <a:t>SCN2 (pas d'obligation SCN1)</a:t>
                      </a:r>
                      <a:endParaRPr lang="fr-FR" sz="1100" b="1" i="0" u="none" strike="noStrike" dirty="0">
                        <a:solidFill>
                          <a:srgbClr val="FFFFFF"/>
                        </a:solidFill>
                        <a:effectLst/>
                        <a:latin typeface="Calibri"/>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fr-FR" sz="1100" b="1"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a:solidFill>
                            <a:srgbClr val="000000"/>
                          </a:solidFill>
                          <a:effectLst/>
                          <a:latin typeface="Calibri"/>
                        </a:rPr>
                        <a:t> </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r>
              <a:tr h="85089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100" b="1" i="0" u="none" strike="noStrike" dirty="0" smtClean="0">
                          <a:solidFill>
                            <a:srgbClr val="FFFFFF"/>
                          </a:solidFill>
                          <a:effectLst/>
                          <a:latin typeface="Calibri"/>
                        </a:rPr>
                        <a:t>Recyclage RP1 (pas d'obligation SCN1)</a:t>
                      </a:r>
                      <a:endParaRPr lang="fr-FR" sz="1100" b="1" i="0" u="none" strike="noStrike" dirty="0">
                        <a:solidFill>
                          <a:srgbClr val="FFFFFF"/>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538D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100" b="1" i="0" u="none" strike="noStrike" dirty="0">
                          <a:solidFill>
                            <a:srgbClr val="FFFFFF"/>
                          </a:solidFill>
                          <a:effectLst/>
                          <a:latin typeface="Calibri"/>
                        </a:rPr>
                        <a:t> </a:t>
                      </a:r>
                      <a:r>
                        <a:rPr lang="fr-FR" sz="1100" b="1" i="0" u="none" strike="noStrike" dirty="0" smtClean="0">
                          <a:solidFill>
                            <a:srgbClr val="FFFFFF"/>
                          </a:solidFill>
                          <a:effectLst/>
                          <a:latin typeface="Calibri"/>
                        </a:rPr>
                        <a:t>Formation </a:t>
                      </a:r>
                      <a:r>
                        <a:rPr lang="fr-FR" sz="1100" b="1" i="0" u="none" strike="noStrike" kern="1200" dirty="0" smtClean="0">
                          <a:solidFill>
                            <a:srgbClr val="FFFFFF"/>
                          </a:solidFill>
                          <a:effectLst/>
                          <a:latin typeface="Calibri"/>
                          <a:ea typeface=""/>
                          <a:cs typeface=""/>
                        </a:rPr>
                        <a:t>initiale </a:t>
                      </a:r>
                    </a:p>
                    <a:p>
                      <a:pPr algn="ctr" fontAlgn="ctr"/>
                      <a:r>
                        <a:rPr lang="fr-FR" sz="1100" b="1" i="0" u="none" strike="noStrike" kern="1200" dirty="0" smtClean="0">
                          <a:solidFill>
                            <a:srgbClr val="FFFFFF"/>
                          </a:solidFill>
                          <a:effectLst/>
                          <a:latin typeface="Calibri"/>
                          <a:ea typeface=""/>
                          <a:cs typeface=""/>
                        </a:rPr>
                        <a:t>RP1 (pas d'obligation SCN1)</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100" b="1" i="0" u="none" strike="noStrike" dirty="0">
                          <a:solidFill>
                            <a:srgbClr val="FFFFFF"/>
                          </a:solidFill>
                          <a:effectLst/>
                          <a:latin typeface="Calibri"/>
                        </a:rPr>
                        <a:t>Formation initiale RP2 (pas d'obligation SCN2)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fr-FR" sz="1100" b="1"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r>
              <a:tr h="90520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a:solidFill>
                            <a:srgbClr val="000000"/>
                          </a:solidFill>
                          <a:effectLst/>
                          <a:latin typeface="Calibri"/>
                        </a:rPr>
                        <a:t> </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100" b="1" i="0" u="none" strike="noStrike" dirty="0" smtClean="0">
                          <a:solidFill>
                            <a:srgbClr val="FFFFFF"/>
                          </a:solidFill>
                          <a:effectLst/>
                          <a:latin typeface="Calibri"/>
                        </a:rPr>
                        <a:t>Recyclage</a:t>
                      </a:r>
                    </a:p>
                    <a:p>
                      <a:pPr algn="ctr" fontAlgn="ctr"/>
                      <a:r>
                        <a:rPr lang="fr-FR" sz="1100" b="1" i="0" u="none" strike="noStrike" dirty="0" smtClean="0">
                          <a:solidFill>
                            <a:srgbClr val="FFFFFF"/>
                          </a:solidFill>
                          <a:effectLst/>
                          <a:latin typeface="Calibri"/>
                        </a:rPr>
                        <a:t> RP2 (pas d'obligation SCN2)</a:t>
                      </a:r>
                      <a:endParaRPr lang="fr-FR" sz="1100" b="1" i="0" u="none" strike="noStrike" dirty="0">
                        <a:solidFill>
                          <a:srgbClr val="FFFFFF"/>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538D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100" b="1" i="0" u="none" strike="noStrike" dirty="0">
                          <a:solidFill>
                            <a:srgbClr val="FFFFFF"/>
                          </a:solidFill>
                          <a:effectLst/>
                          <a:latin typeface="Calibri"/>
                        </a:rPr>
                        <a:t>Formation initiale RP2 (pas d'obligation SCN2)</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r>
              <a:tr h="85458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dirty="0">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fr-FR" sz="1100" b="1"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w="77470" h="12700" prst="softRound"/>
                      <a:lightRig rig="flood" dir="t"/>
                    </a:cell3D>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100" b="1" i="0" u="none" strike="noStrike" dirty="0" smtClean="0">
                          <a:solidFill>
                            <a:srgbClr val="FFFFFF"/>
                          </a:solidFill>
                          <a:effectLst/>
                          <a:latin typeface="Calibri"/>
                        </a:rPr>
                        <a:t>Recyclage CSQ (pas d'obligation SCN1)</a:t>
                      </a:r>
                      <a:endParaRPr lang="fr-FR" sz="1100" b="1" i="0" u="none" strike="noStrike" dirty="0">
                        <a:solidFill>
                          <a:srgbClr val="FFFFFF"/>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538D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fr-FR" sz="1100" b="1" i="0" u="none" strike="noStrike" dirty="0">
                          <a:solidFill>
                            <a:srgbClr val="FFFFFF"/>
                          </a:solidFill>
                          <a:effectLst/>
                          <a:latin typeface="Calibri"/>
                        </a:rPr>
                        <a:t>Formation initiale </a:t>
                      </a:r>
                      <a:r>
                        <a:rPr lang="fr-FR" sz="1100" b="1" i="0" u="none" strike="noStrike" dirty="0" smtClean="0">
                          <a:solidFill>
                            <a:srgbClr val="FFFFFF"/>
                          </a:solidFill>
                          <a:effectLst/>
                          <a:latin typeface="Calibri"/>
                        </a:rPr>
                        <a:t>CSQ (pas d'obligation SCN1)</a:t>
                      </a:r>
                      <a:endParaRPr lang="fr-FR" sz="1100" b="1" i="0" u="none" strike="noStrike" dirty="0">
                        <a:solidFill>
                          <a:srgbClr val="FFFFFF"/>
                        </a:solidFill>
                        <a:effectLst/>
                        <a:latin typeface="Calibri"/>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solidFill>
                  </a:tcPr>
                </a:tc>
              </a:tr>
            </a:tbl>
          </a:graphicData>
        </a:graphic>
      </p:graphicFrame>
      <p:sp>
        <p:nvSpPr>
          <p:cNvPr id="4" name="Rectangle à coins arrondis 3"/>
          <p:cNvSpPr/>
          <p:nvPr/>
        </p:nvSpPr>
        <p:spPr>
          <a:xfrm>
            <a:off x="736600" y="2419350"/>
            <a:ext cx="612775" cy="720725"/>
          </a:xfrm>
          <a:prstGeom prst="wedgeRoundRectCallout">
            <a:avLst>
              <a:gd name="adj1" fmla="val -66813"/>
              <a:gd name="adj2" fmla="val 36442"/>
              <a:gd name="adj3" fmla="val 16667"/>
            </a:avLst>
          </a:prstGeom>
          <a:solidFill>
            <a:srgbClr val="FFD5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fontAlgn="auto">
              <a:spcBef>
                <a:spcPts val="0"/>
              </a:spcBef>
              <a:spcAft>
                <a:spcPts val="0"/>
              </a:spcAft>
              <a:defRPr/>
            </a:pPr>
            <a:r>
              <a:rPr lang="fr-FR" b="1" dirty="0"/>
              <a:t>HN 1</a:t>
            </a:r>
            <a:endParaRPr lang="fr-FR" b="1" dirty="0"/>
          </a:p>
        </p:txBody>
      </p:sp>
      <p:sp>
        <p:nvSpPr>
          <p:cNvPr id="9" name="Rectangle à coins arrondis 8"/>
          <p:cNvSpPr/>
          <p:nvPr/>
        </p:nvSpPr>
        <p:spPr>
          <a:xfrm>
            <a:off x="736600" y="3295650"/>
            <a:ext cx="612775" cy="720725"/>
          </a:xfrm>
          <a:prstGeom prst="wedgeRoundRectCallout">
            <a:avLst>
              <a:gd name="adj1" fmla="val -66813"/>
              <a:gd name="adj2" fmla="val 36442"/>
              <a:gd name="adj3" fmla="val 16667"/>
            </a:avLst>
          </a:prstGeom>
          <a:solidFill>
            <a:srgbClr val="FFD5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fontAlgn="auto">
              <a:spcBef>
                <a:spcPts val="0"/>
              </a:spcBef>
              <a:spcAft>
                <a:spcPts val="0"/>
              </a:spcAft>
              <a:defRPr/>
            </a:pPr>
            <a:r>
              <a:rPr lang="fr-FR" b="1" dirty="0"/>
              <a:t>HN 2</a:t>
            </a:r>
            <a:endParaRPr lang="fr-FR" b="1" dirty="0"/>
          </a:p>
        </p:txBody>
      </p:sp>
      <p:sp>
        <p:nvSpPr>
          <p:cNvPr id="10" name="Rectangle à coins arrondis 9"/>
          <p:cNvSpPr/>
          <p:nvPr/>
        </p:nvSpPr>
        <p:spPr>
          <a:xfrm>
            <a:off x="736600" y="4171950"/>
            <a:ext cx="612775" cy="719138"/>
          </a:xfrm>
          <a:prstGeom prst="wedgeRoundRectCallout">
            <a:avLst>
              <a:gd name="adj1" fmla="val -66813"/>
              <a:gd name="adj2" fmla="val 36442"/>
              <a:gd name="adj3" fmla="val 16667"/>
            </a:avLst>
          </a:prstGeom>
          <a:solidFill>
            <a:srgbClr val="FFD5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fontAlgn="auto">
              <a:spcBef>
                <a:spcPts val="0"/>
              </a:spcBef>
              <a:spcAft>
                <a:spcPts val="0"/>
              </a:spcAft>
              <a:defRPr/>
            </a:pPr>
            <a:r>
              <a:rPr lang="fr-FR" b="1" dirty="0"/>
              <a:t>PR 1</a:t>
            </a:r>
            <a:endParaRPr lang="fr-FR" b="1" dirty="0"/>
          </a:p>
        </p:txBody>
      </p:sp>
      <p:sp>
        <p:nvSpPr>
          <p:cNvPr id="11" name="Rectangle à coins arrondis 10"/>
          <p:cNvSpPr/>
          <p:nvPr/>
        </p:nvSpPr>
        <p:spPr>
          <a:xfrm>
            <a:off x="736600" y="5048250"/>
            <a:ext cx="612775" cy="719138"/>
          </a:xfrm>
          <a:prstGeom prst="wedgeRoundRectCallout">
            <a:avLst>
              <a:gd name="adj1" fmla="val -66813"/>
              <a:gd name="adj2" fmla="val 36442"/>
              <a:gd name="adj3" fmla="val 16667"/>
            </a:avLst>
          </a:prstGeom>
          <a:solidFill>
            <a:srgbClr val="FFD5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fontAlgn="auto">
              <a:spcBef>
                <a:spcPts val="0"/>
              </a:spcBef>
              <a:spcAft>
                <a:spcPts val="0"/>
              </a:spcAft>
              <a:defRPr/>
            </a:pPr>
            <a:r>
              <a:rPr lang="fr-FR" b="1" dirty="0"/>
              <a:t>PR 2</a:t>
            </a:r>
            <a:endParaRPr lang="fr-FR" b="1" dirty="0"/>
          </a:p>
        </p:txBody>
      </p:sp>
      <p:sp>
        <p:nvSpPr>
          <p:cNvPr id="12" name="Rectangle à coins arrondis 11"/>
          <p:cNvSpPr/>
          <p:nvPr/>
        </p:nvSpPr>
        <p:spPr>
          <a:xfrm>
            <a:off x="736600" y="5922963"/>
            <a:ext cx="612775" cy="720725"/>
          </a:xfrm>
          <a:prstGeom prst="wedgeRoundRectCallout">
            <a:avLst>
              <a:gd name="adj1" fmla="val -66813"/>
              <a:gd name="adj2" fmla="val 36442"/>
              <a:gd name="adj3" fmla="val 16667"/>
            </a:avLst>
          </a:prstGeom>
          <a:solidFill>
            <a:srgbClr val="FFD5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fontAlgn="auto">
              <a:spcBef>
                <a:spcPts val="0"/>
              </a:spcBef>
              <a:spcAft>
                <a:spcPts val="0"/>
              </a:spcAft>
              <a:defRPr/>
            </a:pPr>
            <a:r>
              <a:rPr lang="fr-FR" b="1" dirty="0"/>
              <a:t>QSP</a:t>
            </a:r>
            <a:endParaRPr lang="fr-FR" b="1" dirty="0"/>
          </a:p>
        </p:txBody>
      </p:sp>
      <p:sp>
        <p:nvSpPr>
          <p:cNvPr id="15" name="Rectangle à coins arrondis 14"/>
          <p:cNvSpPr/>
          <p:nvPr/>
        </p:nvSpPr>
        <p:spPr>
          <a:xfrm>
            <a:off x="1173163" y="1036638"/>
            <a:ext cx="1360487" cy="360362"/>
          </a:xfrm>
          <a:prstGeom prst="wedgeRoundRectCallout">
            <a:avLst>
              <a:gd name="adj1" fmla="val -61508"/>
              <a:gd name="adj2" fmla="val -11940"/>
              <a:gd name="adj3" fmla="val 16667"/>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t>HN 1</a:t>
            </a:r>
            <a:endParaRPr lang="fr-FR" b="1" dirty="0"/>
          </a:p>
        </p:txBody>
      </p:sp>
      <p:sp>
        <p:nvSpPr>
          <p:cNvPr id="16" name="Rectangle à coins arrondis 15"/>
          <p:cNvSpPr/>
          <p:nvPr/>
        </p:nvSpPr>
        <p:spPr>
          <a:xfrm>
            <a:off x="2743200" y="1036638"/>
            <a:ext cx="1360488" cy="360362"/>
          </a:xfrm>
          <a:prstGeom prst="wedgeRoundRectCallout">
            <a:avLst>
              <a:gd name="adj1" fmla="val -62334"/>
              <a:gd name="adj2" fmla="val -6622"/>
              <a:gd name="adj3" fmla="val 16667"/>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t>HN 2</a:t>
            </a:r>
            <a:endParaRPr lang="fr-FR" b="1" dirty="0"/>
          </a:p>
        </p:txBody>
      </p:sp>
      <p:sp>
        <p:nvSpPr>
          <p:cNvPr id="17" name="Rectangle à coins arrondis 16"/>
          <p:cNvSpPr/>
          <p:nvPr/>
        </p:nvSpPr>
        <p:spPr>
          <a:xfrm>
            <a:off x="4297363" y="1036638"/>
            <a:ext cx="1360487" cy="360362"/>
          </a:xfrm>
          <a:prstGeom prst="wedgeRoundRectCallout">
            <a:avLst>
              <a:gd name="adj1" fmla="val -61508"/>
              <a:gd name="adj2" fmla="val -11940"/>
              <a:gd name="adj3" fmla="val 16667"/>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t>RP 1</a:t>
            </a:r>
            <a:endParaRPr lang="fr-FR" b="1" dirty="0"/>
          </a:p>
        </p:txBody>
      </p:sp>
      <p:sp>
        <p:nvSpPr>
          <p:cNvPr id="18" name="Rectangle à coins arrondis 17"/>
          <p:cNvSpPr/>
          <p:nvPr/>
        </p:nvSpPr>
        <p:spPr>
          <a:xfrm>
            <a:off x="5959475" y="1036638"/>
            <a:ext cx="1362075" cy="360362"/>
          </a:xfrm>
          <a:prstGeom prst="wedgeRoundRectCallout">
            <a:avLst>
              <a:gd name="adj1" fmla="val -62334"/>
              <a:gd name="adj2" fmla="val -6622"/>
              <a:gd name="adj3" fmla="val 16667"/>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t>RP 2</a:t>
            </a:r>
            <a:endParaRPr lang="fr-FR" b="1" dirty="0"/>
          </a:p>
        </p:txBody>
      </p:sp>
      <p:sp>
        <p:nvSpPr>
          <p:cNvPr id="19" name="Rectangle à coins arrondis 18"/>
          <p:cNvSpPr/>
          <p:nvPr/>
        </p:nvSpPr>
        <p:spPr>
          <a:xfrm>
            <a:off x="7531100" y="1036638"/>
            <a:ext cx="1362075" cy="360362"/>
          </a:xfrm>
          <a:prstGeom prst="wedgeRoundRectCallout">
            <a:avLst>
              <a:gd name="adj1" fmla="val -62334"/>
              <a:gd name="adj2" fmla="val -6622"/>
              <a:gd name="adj3" fmla="val 16667"/>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t>CSQ</a:t>
            </a:r>
            <a:endParaRPr lang="fr-FR" b="1" dirty="0"/>
          </a:p>
        </p:txBody>
      </p:sp>
      <p:sp>
        <p:nvSpPr>
          <p:cNvPr id="20" name="Virage 19"/>
          <p:cNvSpPr/>
          <p:nvPr/>
        </p:nvSpPr>
        <p:spPr>
          <a:xfrm>
            <a:off x="142875" y="571500"/>
            <a:ext cx="928688" cy="1643063"/>
          </a:xfrm>
          <a:prstGeom prst="ben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21" name="Rectangle 20"/>
          <p:cNvSpPr/>
          <p:nvPr/>
        </p:nvSpPr>
        <p:spPr>
          <a:xfrm rot="16200000">
            <a:off x="-1846262" y="4346575"/>
            <a:ext cx="4286250" cy="307975"/>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fontAlgn="b">
              <a:spcBef>
                <a:spcPts val="0"/>
              </a:spcBef>
              <a:spcAft>
                <a:spcPts val="0"/>
              </a:spcAft>
              <a:defRPr/>
            </a:pPr>
            <a:r>
              <a:rPr lang="fr-FR" sz="1400" b="1" dirty="0">
                <a:solidFill>
                  <a:schemeClr val="bg1"/>
                </a:solidFill>
              </a:rPr>
              <a:t>Aujourd’hui : Au 31/08/14</a:t>
            </a:r>
          </a:p>
        </p:txBody>
      </p:sp>
      <p:pic>
        <p:nvPicPr>
          <p:cNvPr id="68623" name="Picture 2" descr="C:\Users\G61447\AppData\Local\Temp\notesCA40B8\~1882226.png"/>
          <p:cNvPicPr>
            <a:picLocks noChangeAspect="1" noChangeArrowheads="1"/>
          </p:cNvPicPr>
          <p:nvPr/>
        </p:nvPicPr>
        <p:blipFill>
          <a:blip r:embed="rId3"/>
          <a:srcRect l="8553" t="29221" r="13197" b="28520"/>
          <a:stretch>
            <a:fillRect/>
          </a:stretch>
        </p:blipFill>
        <p:spPr bwMode="auto">
          <a:xfrm>
            <a:off x="7758113" y="0"/>
            <a:ext cx="1385887" cy="1058863"/>
          </a:xfrm>
          <a:prstGeom prst="rect">
            <a:avLst/>
          </a:prstGeom>
          <a:noFill/>
          <a:ln w="9525">
            <a:noFill/>
            <a:miter lim="800000"/>
            <a:headEnd/>
            <a:tailEnd/>
          </a:ln>
        </p:spPr>
      </p:pic>
      <p:sp>
        <p:nvSpPr>
          <p:cNvPr id="23" name="Rectangle 22"/>
          <p:cNvSpPr/>
          <p:nvPr/>
        </p:nvSpPr>
        <p:spPr>
          <a:xfrm>
            <a:off x="1143000" y="642938"/>
            <a:ext cx="7786688" cy="307975"/>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fontAlgn="b">
              <a:spcBef>
                <a:spcPts val="0"/>
              </a:spcBef>
              <a:spcAft>
                <a:spcPts val="0"/>
              </a:spcAft>
              <a:defRPr/>
            </a:pPr>
            <a:r>
              <a:rPr lang="fr-FR" sz="1400" b="1" dirty="0">
                <a:solidFill>
                  <a:schemeClr val="bg1"/>
                </a:solidFill>
              </a:rPr>
              <a:t>Demain  : A </a:t>
            </a:r>
            <a:r>
              <a:rPr lang="fr-FR" sz="1400" b="1" dirty="0">
                <a:solidFill>
                  <a:schemeClr val="bg1"/>
                </a:solidFill>
              </a:rPr>
              <a:t>partir du 01/09/2014</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19100" y="1106488"/>
            <a:ext cx="4243388" cy="1143000"/>
          </a:xfrm>
        </p:spPr>
        <p:txBody>
          <a:bodyPr/>
          <a:lstStyle/>
          <a:p>
            <a:r>
              <a:rPr lang="en-US" altLang="fr-FR" sz="3600" smtClean="0"/>
              <a:t>Sommaire</a:t>
            </a:r>
          </a:p>
        </p:txBody>
      </p:sp>
      <p:sp>
        <p:nvSpPr>
          <p:cNvPr id="22532" name="Rectangle 3"/>
          <p:cNvSpPr>
            <a:spLocks noGrp="1" noChangeArrowheads="1"/>
          </p:cNvSpPr>
          <p:nvPr>
            <p:ph idx="1"/>
          </p:nvPr>
        </p:nvSpPr>
        <p:spPr>
          <a:xfrm>
            <a:off x="203200" y="2185988"/>
            <a:ext cx="5486400" cy="4251325"/>
          </a:xfrm>
          <a:extLst/>
        </p:spPr>
        <p:txBody>
          <a:bodyPr/>
          <a:lstStyle/>
          <a:p>
            <a:pPr marL="1588" indent="12700">
              <a:buFont typeface="Arial" charset="0"/>
              <a:buNone/>
              <a:defRPr/>
            </a:pPr>
            <a:r>
              <a:rPr lang="fr-FR" sz="2000" dirty="0" smtClean="0"/>
              <a:t>Contexte et enjeu de la refonte</a:t>
            </a:r>
          </a:p>
          <a:p>
            <a:pPr marL="1588" indent="12700">
              <a:buFont typeface="Arial" charset="0"/>
              <a:buNone/>
              <a:defRPr/>
            </a:pPr>
            <a:endParaRPr lang="fr-FR" sz="2000" dirty="0"/>
          </a:p>
          <a:p>
            <a:pPr marL="1588" indent="12700">
              <a:buFont typeface="Arial" charset="0"/>
              <a:buNone/>
              <a:defRPr/>
            </a:pPr>
            <a:r>
              <a:rPr lang="fr-FR" sz="2000" dirty="0" smtClean="0"/>
              <a:t>Présentation du nouveau dispositif</a:t>
            </a:r>
            <a:endParaRPr lang="fr-FR" sz="2000" dirty="0"/>
          </a:p>
          <a:p>
            <a:pPr marL="1588" indent="-1588">
              <a:buFont typeface="Arial" charset="0"/>
              <a:buNone/>
              <a:defRPr/>
            </a:pPr>
            <a:endParaRPr lang="fr-FR" sz="2000" dirty="0" smtClean="0"/>
          </a:p>
          <a:p>
            <a:pPr marL="1588" indent="12700">
              <a:buFont typeface="Arial" charset="0"/>
              <a:buNone/>
              <a:defRPr/>
            </a:pPr>
            <a:r>
              <a:rPr lang="fr-FR" sz="2000" dirty="0" smtClean="0"/>
              <a:t>Evolutions induite par la mise en œuvre du dispositif</a:t>
            </a:r>
          </a:p>
          <a:p>
            <a:pPr marL="1588" indent="12700">
              <a:buFont typeface="Arial" charset="0"/>
              <a:buNone/>
              <a:defRPr/>
            </a:pPr>
            <a:endParaRPr lang="fr-FR" sz="2000" dirty="0"/>
          </a:p>
          <a:p>
            <a:pPr marL="1588" indent="12700">
              <a:buFont typeface="Arial" charset="0"/>
              <a:buNone/>
              <a:defRPr/>
            </a:pPr>
            <a:r>
              <a:rPr lang="fr-FR" sz="2000" dirty="0" smtClean="0"/>
              <a:t>Les règles de bascule</a:t>
            </a:r>
          </a:p>
          <a:p>
            <a:pPr marL="1588" indent="12700">
              <a:buFont typeface="Arial" charset="0"/>
              <a:buNone/>
              <a:defRPr/>
            </a:pPr>
            <a:endParaRPr lang="fr-FR" sz="2000" dirty="0"/>
          </a:p>
          <a:p>
            <a:pPr marL="1588" indent="12700">
              <a:buFont typeface="Arial" charset="0"/>
              <a:buNone/>
              <a:defRPr/>
            </a:pPr>
            <a:r>
              <a:rPr lang="fr-FR" sz="2000" dirty="0" smtClean="0"/>
              <a:t>Questions/réponses</a:t>
            </a:r>
            <a:endParaRPr lang="fr-FR" sz="2000" dirty="0"/>
          </a:p>
        </p:txBody>
      </p:sp>
      <p:pic>
        <p:nvPicPr>
          <p:cNvPr id="47107" name="Picture 2" descr="C:\Users\G61447\AppData\Local\Temp\notesCA40B8\~1882226.png"/>
          <p:cNvPicPr>
            <a:picLocks noChangeAspect="1" noChangeArrowheads="1"/>
          </p:cNvPicPr>
          <p:nvPr/>
        </p:nvPicPr>
        <p:blipFill>
          <a:blip r:embed="rId2"/>
          <a:srcRect l="8553" t="29221" r="13197" b="28520"/>
          <a:stretch>
            <a:fillRect/>
          </a:stretch>
        </p:blipFill>
        <p:spPr bwMode="auto">
          <a:xfrm>
            <a:off x="7734300" y="0"/>
            <a:ext cx="1385888" cy="10588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9525" y="5289550"/>
            <a:ext cx="5689600" cy="711200"/>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prstClr val="white"/>
              </a:solidFill>
            </a:endParaRPr>
          </a:p>
        </p:txBody>
      </p:sp>
      <p:sp>
        <p:nvSpPr>
          <p:cNvPr id="70658" name="Rectangle 2"/>
          <p:cNvSpPr>
            <a:spLocks noGrp="1" noChangeArrowheads="1"/>
          </p:cNvSpPr>
          <p:nvPr>
            <p:ph type="title"/>
          </p:nvPr>
        </p:nvSpPr>
        <p:spPr>
          <a:xfrm>
            <a:off x="419100" y="1106488"/>
            <a:ext cx="4243388" cy="1143000"/>
          </a:xfrm>
        </p:spPr>
        <p:txBody>
          <a:bodyPr/>
          <a:lstStyle/>
          <a:p>
            <a:r>
              <a:rPr lang="en-US" altLang="fr-FR" sz="3600" smtClean="0"/>
              <a:t>Sommaire</a:t>
            </a:r>
          </a:p>
        </p:txBody>
      </p:sp>
      <p:sp>
        <p:nvSpPr>
          <p:cNvPr id="22532" name="Rectangle 3"/>
          <p:cNvSpPr>
            <a:spLocks noGrp="1" noChangeArrowheads="1"/>
          </p:cNvSpPr>
          <p:nvPr>
            <p:ph idx="1"/>
          </p:nvPr>
        </p:nvSpPr>
        <p:spPr>
          <a:xfrm>
            <a:off x="203200" y="2185988"/>
            <a:ext cx="5486400" cy="4251325"/>
          </a:xfrm>
          <a:extLst/>
        </p:spPr>
        <p:txBody>
          <a:bodyPr/>
          <a:lstStyle/>
          <a:p>
            <a:pPr marL="1588" indent="12700">
              <a:buFont typeface="Arial" charset="0"/>
              <a:buNone/>
              <a:defRPr/>
            </a:pPr>
            <a:r>
              <a:rPr lang="fr-FR" sz="2000" dirty="0" smtClean="0"/>
              <a:t>Contexte et enjeu de la refonte</a:t>
            </a:r>
          </a:p>
          <a:p>
            <a:pPr marL="1588" indent="12700">
              <a:buFont typeface="Arial" charset="0"/>
              <a:buNone/>
              <a:defRPr/>
            </a:pPr>
            <a:endParaRPr lang="fr-FR" sz="2000" dirty="0"/>
          </a:p>
          <a:p>
            <a:pPr marL="1588" indent="12700">
              <a:buFont typeface="Arial" charset="0"/>
              <a:buNone/>
              <a:defRPr/>
            </a:pPr>
            <a:r>
              <a:rPr lang="fr-FR" sz="2000" dirty="0" smtClean="0"/>
              <a:t>Présentation du nouveau dispositif</a:t>
            </a:r>
            <a:endParaRPr lang="fr-FR" sz="2000" dirty="0"/>
          </a:p>
          <a:p>
            <a:pPr marL="1588" indent="-1588">
              <a:buFont typeface="Arial" charset="0"/>
              <a:buNone/>
              <a:defRPr/>
            </a:pPr>
            <a:endParaRPr lang="fr-FR" sz="2000" dirty="0" smtClean="0"/>
          </a:p>
          <a:p>
            <a:pPr marL="1588" indent="12700">
              <a:buFont typeface="Arial" charset="0"/>
              <a:buNone/>
              <a:defRPr/>
            </a:pPr>
            <a:r>
              <a:rPr lang="fr-FR" sz="2000" dirty="0" smtClean="0"/>
              <a:t>Evolutions induite par la mise en œuvre du dispositif</a:t>
            </a:r>
          </a:p>
          <a:p>
            <a:pPr marL="1588" indent="12700">
              <a:buFont typeface="Arial" charset="0"/>
              <a:buNone/>
              <a:defRPr/>
            </a:pPr>
            <a:endParaRPr lang="fr-FR" sz="2000" dirty="0"/>
          </a:p>
          <a:p>
            <a:pPr marL="1588" indent="12700">
              <a:buFont typeface="Arial" charset="0"/>
              <a:buNone/>
              <a:defRPr/>
            </a:pPr>
            <a:r>
              <a:rPr lang="fr-FR" sz="2000" dirty="0" smtClean="0"/>
              <a:t>Les règles de bascule</a:t>
            </a:r>
          </a:p>
          <a:p>
            <a:pPr marL="1588" indent="12700">
              <a:buFont typeface="Arial" charset="0"/>
              <a:buNone/>
              <a:defRPr/>
            </a:pPr>
            <a:endParaRPr lang="fr-FR" sz="2000" dirty="0"/>
          </a:p>
          <a:p>
            <a:pPr marL="1588" indent="12700">
              <a:buFont typeface="Arial" charset="0"/>
              <a:buNone/>
              <a:defRPr/>
            </a:pPr>
            <a:r>
              <a:rPr lang="fr-FR" sz="2000" dirty="0" smtClean="0">
                <a:solidFill>
                  <a:schemeClr val="bg1"/>
                </a:solidFill>
              </a:rPr>
              <a:t>Questions/réponses</a:t>
            </a:r>
            <a:endParaRPr lang="fr-FR" sz="2000" dirty="0">
              <a:solidFill>
                <a:schemeClr val="bg1"/>
              </a:solidFill>
            </a:endParaRPr>
          </a:p>
        </p:txBody>
      </p:sp>
      <p:pic>
        <p:nvPicPr>
          <p:cNvPr id="70660" name="Picture 2" descr="C:\Users\G61447\AppData\Local\Temp\notesCA40B8\~1882226.png"/>
          <p:cNvPicPr>
            <a:picLocks noChangeAspect="1" noChangeArrowheads="1"/>
          </p:cNvPicPr>
          <p:nvPr/>
        </p:nvPicPr>
        <p:blipFill>
          <a:blip r:embed="rId2"/>
          <a:srcRect l="8553" t="29221" r="13197" b="28520"/>
          <a:stretch>
            <a:fillRect/>
          </a:stretch>
        </p:blipFill>
        <p:spPr bwMode="auto">
          <a:xfrm>
            <a:off x="7758113" y="0"/>
            <a:ext cx="1385887" cy="10588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600200"/>
            <a:ext cx="8229600" cy="4827588"/>
          </a:xfrm>
        </p:spPr>
        <p:txBody>
          <a:bodyPr/>
          <a:lstStyle/>
          <a:p>
            <a:pPr marL="0" indent="0">
              <a:buFont typeface="Arial" pitchFamily="34" charset="0"/>
              <a:buNone/>
              <a:defRPr/>
            </a:pPr>
            <a:r>
              <a:rPr lang="fr-FR" sz="1800" dirty="0" smtClean="0">
                <a:solidFill>
                  <a:schemeClr val="tx2"/>
                </a:solidFill>
              </a:rPr>
              <a:t>La documentation est disponible sur </a:t>
            </a:r>
            <a:r>
              <a:rPr lang="fr-FR" sz="1800" dirty="0" smtClean="0">
                <a:solidFill>
                  <a:schemeClr val="tx2"/>
                </a:solidFill>
                <a:hlinkClick r:id="rId2"/>
              </a:rPr>
              <a:t>http://prestataires-nucleaire.edf.com/</a:t>
            </a:r>
            <a:r>
              <a:rPr lang="fr-FR" sz="1800" dirty="0" smtClean="0">
                <a:solidFill>
                  <a:schemeClr val="tx2"/>
                </a:solidFill>
              </a:rPr>
              <a:t> </a:t>
            </a:r>
          </a:p>
          <a:p>
            <a:pPr marL="0" indent="0">
              <a:buFont typeface="Arial" pitchFamily="34" charset="0"/>
              <a:buNone/>
              <a:defRPr/>
            </a:pPr>
            <a:endParaRPr lang="fr-FR" sz="1800" dirty="0" smtClean="0">
              <a:solidFill>
                <a:schemeClr val="tx2"/>
              </a:solidFill>
            </a:endParaRPr>
          </a:p>
          <a:p>
            <a:pPr marL="0" indent="0">
              <a:buFont typeface="Arial" pitchFamily="34" charset="0"/>
              <a:buNone/>
              <a:defRPr/>
            </a:pPr>
            <a:r>
              <a:rPr lang="fr-FR" sz="1800" dirty="0" smtClean="0">
                <a:solidFill>
                  <a:schemeClr val="tx2"/>
                </a:solidFill>
              </a:rPr>
              <a:t>Les questions sont à adressées à l’adresse mail  : </a:t>
            </a:r>
            <a:r>
              <a:rPr lang="fr-FR" sz="1800" b="1" i="1" dirty="0" smtClean="0">
                <a:solidFill>
                  <a:srgbClr val="002060"/>
                </a:solidFill>
                <a:hlinkClick r:id="rId3"/>
              </a:rPr>
              <a:t>formations-CIN@edf.fr</a:t>
            </a:r>
            <a:endParaRPr lang="fr-FR" sz="1800" b="1" i="1" dirty="0" smtClean="0">
              <a:solidFill>
                <a:srgbClr val="002060"/>
              </a:solidFill>
            </a:endParaRPr>
          </a:p>
          <a:p>
            <a:pPr>
              <a:buFont typeface="Arial" pitchFamily="34" charset="0"/>
              <a:buChar char="•"/>
              <a:defRPr/>
            </a:pPr>
            <a:endParaRPr lang="fr-FR" sz="1800" dirty="0">
              <a:solidFill>
                <a:schemeClr val="tx2"/>
              </a:solidFill>
            </a:endParaRPr>
          </a:p>
        </p:txBody>
      </p:sp>
      <p:pic>
        <p:nvPicPr>
          <p:cNvPr id="71682" name="Picture 2" descr="C:\Users\G61447\AppData\Local\Temp\notesCA40B8\~1882226.png"/>
          <p:cNvPicPr>
            <a:picLocks noChangeAspect="1" noChangeArrowheads="1"/>
          </p:cNvPicPr>
          <p:nvPr/>
        </p:nvPicPr>
        <p:blipFill>
          <a:blip r:embed="rId4"/>
          <a:srcRect l="8553" t="29221" r="13197" b="28520"/>
          <a:stretch>
            <a:fillRect/>
          </a:stretch>
        </p:blipFill>
        <p:spPr bwMode="auto">
          <a:xfrm>
            <a:off x="7734300" y="0"/>
            <a:ext cx="1385888" cy="1058863"/>
          </a:xfrm>
          <a:prstGeom prst="rect">
            <a:avLst/>
          </a:prstGeom>
          <a:noFill/>
          <a:ln w="9525">
            <a:noFill/>
            <a:miter lim="800000"/>
            <a:headEnd/>
            <a:tailEnd/>
          </a:ln>
        </p:spPr>
      </p:pic>
      <p:sp>
        <p:nvSpPr>
          <p:cNvPr id="71683" name="Titre 1"/>
          <p:cNvSpPr txBox="1">
            <a:spLocks/>
          </p:cNvSpPr>
          <p:nvPr/>
        </p:nvSpPr>
        <p:spPr bwMode="auto">
          <a:xfrm>
            <a:off x="377825" y="44450"/>
            <a:ext cx="8229600" cy="1143000"/>
          </a:xfrm>
          <a:prstGeom prst="rect">
            <a:avLst/>
          </a:prstGeom>
          <a:noFill/>
          <a:ln w="9525">
            <a:noFill/>
            <a:miter lim="800000"/>
            <a:headEnd/>
            <a:tailEnd/>
          </a:ln>
        </p:spPr>
        <p:txBody>
          <a:bodyPr anchor="ctr"/>
          <a:lstStyle/>
          <a:p>
            <a:r>
              <a:rPr lang="fr-FR" altLang="fr-FR" sz="3600">
                <a:solidFill>
                  <a:srgbClr val="001A70"/>
                </a:solidFill>
                <a:latin typeface="Calibri" pitchFamily="34" charset="0"/>
              </a:rPr>
              <a:t>Questions/Réponses</a:t>
            </a:r>
            <a:br>
              <a:rPr lang="fr-FR" altLang="fr-FR" sz="3600">
                <a:solidFill>
                  <a:srgbClr val="001A70"/>
                </a:solidFill>
                <a:latin typeface="Calibri" pitchFamily="34" charset="0"/>
              </a:rPr>
            </a:br>
            <a:r>
              <a:rPr lang="fr-FR" altLang="fr-FR" sz="2000">
                <a:solidFill>
                  <a:srgbClr val="001A70"/>
                </a:solidFill>
                <a:latin typeface="Calibri" pitchFamily="34" charset="0"/>
              </a:rPr>
              <a:t>Bilan des demandes</a:t>
            </a:r>
            <a:endParaRPr lang="fr-FR" altLang="fr-FR" sz="4000">
              <a:solidFill>
                <a:srgbClr val="001A70"/>
              </a:solidFill>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Espace réservé du contenu 1"/>
          <p:cNvSpPr>
            <a:spLocks noGrp="1"/>
          </p:cNvSpPr>
          <p:nvPr>
            <p:ph idx="1"/>
          </p:nvPr>
        </p:nvSpPr>
        <p:spPr>
          <a:xfrm>
            <a:off x="1187450" y="1338263"/>
            <a:ext cx="7499350" cy="5230812"/>
          </a:xfrm>
        </p:spPr>
        <p:txBody>
          <a:bodyPr/>
          <a:lstStyle/>
          <a:p>
            <a:pPr>
              <a:buFont typeface="Arial" charset="0"/>
              <a:buNone/>
            </a:pPr>
            <a:r>
              <a:rPr lang="fr-FR" sz="1600" smtClean="0">
                <a:solidFill>
                  <a:schemeClr val="tx2"/>
                </a:solidFill>
              </a:rPr>
              <a:t>Les habilitations HN3</a:t>
            </a:r>
          </a:p>
          <a:p>
            <a:pPr>
              <a:spcBef>
                <a:spcPct val="0"/>
              </a:spcBef>
            </a:pPr>
            <a:endParaRPr lang="fr-FR" sz="1600" smtClean="0">
              <a:solidFill>
                <a:schemeClr val="tx2"/>
              </a:solidFill>
            </a:endParaRPr>
          </a:p>
          <a:p>
            <a:pPr>
              <a:spcBef>
                <a:spcPct val="0"/>
              </a:spcBef>
            </a:pPr>
            <a:endParaRPr lang="fr-FR" sz="1600" smtClean="0">
              <a:solidFill>
                <a:schemeClr val="tx2"/>
              </a:solidFill>
            </a:endParaRPr>
          </a:p>
          <a:p>
            <a:pPr>
              <a:spcBef>
                <a:spcPct val="0"/>
              </a:spcBef>
              <a:buFont typeface="Arial" charset="0"/>
              <a:buNone/>
            </a:pPr>
            <a:r>
              <a:rPr lang="fr-FR" sz="1600" smtClean="0">
                <a:solidFill>
                  <a:schemeClr val="tx2"/>
                </a:solidFill>
              </a:rPr>
              <a:t>Les formations pour les personnels hors opérations de maintenance : </a:t>
            </a:r>
          </a:p>
          <a:p>
            <a:pPr lvl="2">
              <a:spcBef>
                <a:spcPct val="0"/>
              </a:spcBef>
            </a:pPr>
            <a:r>
              <a:rPr lang="fr-FR" sz="1600" smtClean="0">
                <a:solidFill>
                  <a:schemeClr val="tx2"/>
                </a:solidFill>
              </a:rPr>
              <a:t>Bureau d’étude</a:t>
            </a:r>
          </a:p>
          <a:p>
            <a:pPr lvl="2">
              <a:spcBef>
                <a:spcPct val="0"/>
              </a:spcBef>
            </a:pPr>
            <a:r>
              <a:rPr lang="fr-FR" sz="1600" smtClean="0">
                <a:solidFill>
                  <a:schemeClr val="tx2"/>
                </a:solidFill>
              </a:rPr>
              <a:t>Contrôleur technique</a:t>
            </a:r>
          </a:p>
          <a:p>
            <a:pPr lvl="2">
              <a:spcBef>
                <a:spcPct val="0"/>
              </a:spcBef>
            </a:pPr>
            <a:r>
              <a:rPr lang="fr-FR" sz="1600" smtClean="0">
                <a:solidFill>
                  <a:schemeClr val="tx2"/>
                </a:solidFill>
              </a:rPr>
              <a:t>Personne Compétente en Radioprotection</a:t>
            </a:r>
          </a:p>
          <a:p>
            <a:pPr lvl="2">
              <a:spcBef>
                <a:spcPct val="0"/>
              </a:spcBef>
            </a:pPr>
            <a:r>
              <a:rPr lang="fr-FR" sz="1600" smtClean="0">
                <a:solidFill>
                  <a:schemeClr val="tx2"/>
                </a:solidFill>
              </a:rPr>
              <a:t>Préparateur / Chargé d’affaires</a:t>
            </a:r>
          </a:p>
          <a:p>
            <a:pPr lvl="2">
              <a:spcBef>
                <a:spcPct val="0"/>
              </a:spcBef>
            </a:pPr>
            <a:endParaRPr lang="fr-FR" sz="1600" smtClean="0">
              <a:solidFill>
                <a:schemeClr val="tx2"/>
              </a:solidFill>
            </a:endParaRPr>
          </a:p>
          <a:p>
            <a:pPr>
              <a:spcBef>
                <a:spcPct val="0"/>
              </a:spcBef>
            </a:pPr>
            <a:endParaRPr lang="fr-FR" sz="1800" smtClean="0">
              <a:solidFill>
                <a:schemeClr val="tx2"/>
              </a:solidFill>
            </a:endParaRPr>
          </a:p>
          <a:p>
            <a:pPr>
              <a:spcBef>
                <a:spcPct val="0"/>
              </a:spcBef>
              <a:buFont typeface="Arial" charset="0"/>
              <a:buNone/>
            </a:pPr>
            <a:r>
              <a:rPr lang="fr-FR" sz="1600" smtClean="0">
                <a:solidFill>
                  <a:schemeClr val="tx2"/>
                </a:solidFill>
              </a:rPr>
              <a:t>Les formations Recyclage et exigences associées</a:t>
            </a:r>
          </a:p>
          <a:p>
            <a:pPr>
              <a:spcBef>
                <a:spcPct val="0"/>
              </a:spcBef>
            </a:pPr>
            <a:endParaRPr lang="fr-FR" sz="1600" smtClean="0">
              <a:solidFill>
                <a:schemeClr val="tx2"/>
              </a:solidFill>
            </a:endParaRPr>
          </a:p>
          <a:p>
            <a:pPr>
              <a:spcBef>
                <a:spcPct val="0"/>
              </a:spcBef>
            </a:pPr>
            <a:endParaRPr lang="fr-FR" sz="1600" smtClean="0">
              <a:solidFill>
                <a:schemeClr val="tx2"/>
              </a:solidFill>
            </a:endParaRPr>
          </a:p>
          <a:p>
            <a:pPr>
              <a:spcBef>
                <a:spcPct val="0"/>
              </a:spcBef>
              <a:buFont typeface="Arial" charset="0"/>
              <a:buNone/>
            </a:pPr>
            <a:r>
              <a:rPr lang="fr-FR" sz="1600" smtClean="0">
                <a:solidFill>
                  <a:schemeClr val="tx2"/>
                </a:solidFill>
              </a:rPr>
              <a:t>Liste d’EIPS</a:t>
            </a:r>
          </a:p>
          <a:p>
            <a:pPr>
              <a:spcBef>
                <a:spcPct val="0"/>
              </a:spcBef>
              <a:buFont typeface="Arial" charset="0"/>
              <a:buNone/>
            </a:pPr>
            <a:endParaRPr lang="fr-FR" sz="1600" smtClean="0">
              <a:solidFill>
                <a:schemeClr val="tx2"/>
              </a:solidFill>
            </a:endParaRPr>
          </a:p>
          <a:p>
            <a:pPr>
              <a:spcBef>
                <a:spcPct val="0"/>
              </a:spcBef>
            </a:pPr>
            <a:endParaRPr lang="fr-FR" sz="1600" smtClean="0">
              <a:solidFill>
                <a:schemeClr val="tx2"/>
              </a:solidFill>
            </a:endParaRPr>
          </a:p>
          <a:p>
            <a:pPr>
              <a:spcBef>
                <a:spcPct val="0"/>
              </a:spcBef>
              <a:buFont typeface="Arial" charset="0"/>
              <a:buNone/>
            </a:pPr>
            <a:r>
              <a:rPr lang="fr-FR" sz="1600" smtClean="0">
                <a:solidFill>
                  <a:schemeClr val="tx2"/>
                </a:solidFill>
              </a:rPr>
              <a:t>Restrictions d’accès (sur site, sur le chantier, en Zone Contrôlée) liées aux habilitations</a:t>
            </a:r>
          </a:p>
          <a:p>
            <a:pPr>
              <a:spcBef>
                <a:spcPct val="0"/>
              </a:spcBef>
            </a:pPr>
            <a:endParaRPr lang="fr-FR" sz="1600" smtClean="0">
              <a:solidFill>
                <a:schemeClr val="tx2"/>
              </a:solidFill>
            </a:endParaRPr>
          </a:p>
          <a:p>
            <a:pPr>
              <a:spcBef>
                <a:spcPct val="0"/>
              </a:spcBef>
            </a:pPr>
            <a:endParaRPr lang="fr-FR" sz="1600" smtClean="0">
              <a:solidFill>
                <a:schemeClr val="tx2"/>
              </a:solidFill>
            </a:endParaRPr>
          </a:p>
          <a:p>
            <a:pPr>
              <a:spcBef>
                <a:spcPct val="0"/>
              </a:spcBef>
              <a:buFont typeface="Arial" charset="0"/>
              <a:buNone/>
            </a:pPr>
            <a:r>
              <a:rPr lang="fr-FR" sz="1600" smtClean="0">
                <a:solidFill>
                  <a:schemeClr val="tx2"/>
                </a:solidFill>
              </a:rPr>
              <a:t>Impact sur les carnets d’accès</a:t>
            </a:r>
          </a:p>
        </p:txBody>
      </p:sp>
      <p:pic>
        <p:nvPicPr>
          <p:cNvPr id="72706" name="Picture 2" descr="C:\Users\G61447\AppData\Local\Temp\notesCA40B8\~1882226.png"/>
          <p:cNvPicPr>
            <a:picLocks noChangeAspect="1" noChangeArrowheads="1"/>
          </p:cNvPicPr>
          <p:nvPr/>
        </p:nvPicPr>
        <p:blipFill>
          <a:blip r:embed="rId3"/>
          <a:srcRect l="8553" t="29221" r="13197" b="28520"/>
          <a:stretch>
            <a:fillRect/>
          </a:stretch>
        </p:blipFill>
        <p:spPr bwMode="auto">
          <a:xfrm>
            <a:off x="7734300" y="0"/>
            <a:ext cx="1385888" cy="1058863"/>
          </a:xfrm>
          <a:prstGeom prst="rect">
            <a:avLst/>
          </a:prstGeom>
          <a:noFill/>
          <a:ln w="9525">
            <a:noFill/>
            <a:miter lim="800000"/>
            <a:headEnd/>
            <a:tailEnd/>
          </a:ln>
        </p:spPr>
      </p:pic>
      <p:cxnSp>
        <p:nvCxnSpPr>
          <p:cNvPr id="8" name="Connecteur droit 7"/>
          <p:cNvCxnSpPr/>
          <p:nvPr/>
        </p:nvCxnSpPr>
        <p:spPr>
          <a:xfrm>
            <a:off x="574675" y="1914525"/>
            <a:ext cx="807243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4675" y="3570288"/>
            <a:ext cx="807243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4675" y="4362450"/>
            <a:ext cx="807243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574675" y="5010150"/>
            <a:ext cx="807243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574675" y="5802313"/>
            <a:ext cx="807243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2712" name="Image 80" descr="110_F_15998621_GOxxfFzMLzPNmQS9q4yd8Xpq8MZunItu.jpg"/>
          <p:cNvPicPr>
            <a:picLocks noChangeAspect="1"/>
          </p:cNvPicPr>
          <p:nvPr/>
        </p:nvPicPr>
        <p:blipFill>
          <a:blip r:embed="rId4"/>
          <a:srcRect/>
          <a:stretch>
            <a:fillRect/>
          </a:stretch>
        </p:blipFill>
        <p:spPr bwMode="auto">
          <a:xfrm>
            <a:off x="7212013" y="2238375"/>
            <a:ext cx="1044575" cy="1044575"/>
          </a:xfrm>
          <a:prstGeom prst="rect">
            <a:avLst/>
          </a:prstGeom>
          <a:noFill/>
          <a:ln w="9525">
            <a:noFill/>
            <a:miter lim="800000"/>
            <a:headEnd/>
            <a:tailEnd/>
          </a:ln>
        </p:spPr>
      </p:pic>
      <p:pic>
        <p:nvPicPr>
          <p:cNvPr id="72713" name="Image 29" descr="110_F_5006142_U3a8iEeKeAoP1TBtNcJKHy5EPXYtalHu.jpg"/>
          <p:cNvPicPr>
            <a:picLocks noChangeAspect="1"/>
          </p:cNvPicPr>
          <p:nvPr/>
        </p:nvPicPr>
        <p:blipFill>
          <a:blip r:embed="rId5"/>
          <a:srcRect/>
          <a:stretch>
            <a:fillRect/>
          </a:stretch>
        </p:blipFill>
        <p:spPr bwMode="auto">
          <a:xfrm>
            <a:off x="225425" y="3636963"/>
            <a:ext cx="698500" cy="698500"/>
          </a:xfrm>
          <a:prstGeom prst="rect">
            <a:avLst/>
          </a:prstGeom>
          <a:noFill/>
          <a:ln w="9525">
            <a:noFill/>
            <a:miter lim="800000"/>
            <a:headEnd/>
            <a:tailEnd/>
          </a:ln>
        </p:spPr>
      </p:pic>
      <p:pic>
        <p:nvPicPr>
          <p:cNvPr id="72714" name="Picture 12"/>
          <p:cNvPicPr>
            <a:picLocks noChangeAspect="1" noChangeArrowheads="1"/>
          </p:cNvPicPr>
          <p:nvPr/>
        </p:nvPicPr>
        <p:blipFill>
          <a:blip r:embed="rId6"/>
          <a:srcRect/>
          <a:stretch>
            <a:fillRect/>
          </a:stretch>
        </p:blipFill>
        <p:spPr bwMode="auto">
          <a:xfrm>
            <a:off x="293688" y="1285875"/>
            <a:ext cx="636587" cy="558800"/>
          </a:xfrm>
          <a:prstGeom prst="rect">
            <a:avLst/>
          </a:prstGeom>
          <a:noFill/>
          <a:ln w="9525">
            <a:noFill/>
            <a:miter lim="800000"/>
            <a:headEnd/>
            <a:tailEnd/>
          </a:ln>
        </p:spPr>
      </p:pic>
      <p:grpSp>
        <p:nvGrpSpPr>
          <p:cNvPr id="72715" name="Groupe 29"/>
          <p:cNvGrpSpPr>
            <a:grpSpLocks/>
          </p:cNvGrpSpPr>
          <p:nvPr/>
        </p:nvGrpSpPr>
        <p:grpSpPr bwMode="auto">
          <a:xfrm>
            <a:off x="7189788" y="5897563"/>
            <a:ext cx="798512" cy="844550"/>
            <a:chOff x="302978" y="1473957"/>
            <a:chExt cx="2153429" cy="2274528"/>
          </a:xfrm>
        </p:grpSpPr>
        <p:pic>
          <p:nvPicPr>
            <p:cNvPr id="72719" name="Picture 2" descr="http://www.giin.fr/images/ouvrage.gif"/>
            <p:cNvPicPr>
              <a:picLocks noChangeAspect="1" noChangeArrowheads="1"/>
            </p:cNvPicPr>
            <p:nvPr/>
          </p:nvPicPr>
          <p:blipFill>
            <a:blip r:embed="rId7"/>
            <a:srcRect l="56071" t="13573" b="14204"/>
            <a:stretch>
              <a:fillRect/>
            </a:stretch>
          </p:blipFill>
          <p:spPr bwMode="auto">
            <a:xfrm rot="-792166">
              <a:off x="611188" y="1473957"/>
              <a:ext cx="1845219" cy="2063787"/>
            </a:xfrm>
            <a:prstGeom prst="rect">
              <a:avLst/>
            </a:prstGeom>
            <a:noFill/>
            <a:ln w="9525">
              <a:noFill/>
              <a:miter lim="800000"/>
              <a:headEnd/>
              <a:tailEnd/>
            </a:ln>
          </p:spPr>
        </p:pic>
        <p:sp>
          <p:nvSpPr>
            <p:cNvPr id="19" name="Triangle isocèle 18"/>
            <p:cNvSpPr/>
            <p:nvPr/>
          </p:nvSpPr>
          <p:spPr>
            <a:xfrm flipV="1">
              <a:off x="302978" y="1538087"/>
              <a:ext cx="642176" cy="2184745"/>
            </a:xfrm>
            <a:prstGeom prst="triangle">
              <a:avLst>
                <a:gd name="adj" fmla="val 881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 name="Rectangle 19"/>
            <p:cNvSpPr/>
            <p:nvPr/>
          </p:nvSpPr>
          <p:spPr>
            <a:xfrm>
              <a:off x="932309" y="1542364"/>
              <a:ext cx="689270" cy="14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Rectangle 20"/>
            <p:cNvSpPr/>
            <p:nvPr/>
          </p:nvSpPr>
          <p:spPr>
            <a:xfrm rot="120000">
              <a:off x="850968" y="3380798"/>
              <a:ext cx="689268" cy="367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pic>
        <p:nvPicPr>
          <p:cNvPr id="72716" name="Image 42" descr="110_F_5090142_a2LVAlF1e9Nc4nih6XBcn6rE9nkcVO7w.jpg"/>
          <p:cNvPicPr>
            <a:picLocks noChangeAspect="1"/>
          </p:cNvPicPr>
          <p:nvPr/>
        </p:nvPicPr>
        <p:blipFill>
          <a:blip r:embed="rId8">
            <a:clrChange>
              <a:clrFrom>
                <a:srgbClr val="FFFFFF"/>
              </a:clrFrom>
              <a:clrTo>
                <a:srgbClr val="FFFFFF">
                  <a:alpha val="0"/>
                </a:srgbClr>
              </a:clrTo>
            </a:clrChange>
          </a:blip>
          <a:srcRect/>
          <a:stretch>
            <a:fillRect/>
          </a:stretch>
        </p:blipFill>
        <p:spPr bwMode="auto">
          <a:xfrm>
            <a:off x="222250" y="5013325"/>
            <a:ext cx="814388" cy="815975"/>
          </a:xfrm>
          <a:prstGeom prst="rect">
            <a:avLst/>
          </a:prstGeom>
          <a:noFill/>
          <a:ln w="9525">
            <a:noFill/>
            <a:miter lim="800000"/>
            <a:headEnd/>
            <a:tailEnd/>
          </a:ln>
        </p:spPr>
      </p:pic>
      <p:pic>
        <p:nvPicPr>
          <p:cNvPr id="72717" name="Picture 89"/>
          <p:cNvPicPr>
            <a:picLocks noChangeAspect="1" noChangeArrowheads="1"/>
          </p:cNvPicPr>
          <p:nvPr/>
        </p:nvPicPr>
        <p:blipFill>
          <a:blip r:embed="rId9"/>
          <a:srcRect/>
          <a:stretch>
            <a:fillRect/>
          </a:stretch>
        </p:blipFill>
        <p:spPr bwMode="auto">
          <a:xfrm>
            <a:off x="7308850" y="4413250"/>
            <a:ext cx="674688" cy="584200"/>
          </a:xfrm>
          <a:prstGeom prst="rect">
            <a:avLst/>
          </a:prstGeom>
          <a:noFill/>
          <a:ln w="9525">
            <a:noFill/>
            <a:miter lim="800000"/>
            <a:headEnd/>
            <a:tailEnd/>
          </a:ln>
        </p:spPr>
      </p:pic>
      <p:sp>
        <p:nvSpPr>
          <p:cNvPr id="72718" name="Titre 1"/>
          <p:cNvSpPr txBox="1">
            <a:spLocks/>
          </p:cNvSpPr>
          <p:nvPr/>
        </p:nvSpPr>
        <p:spPr bwMode="auto">
          <a:xfrm>
            <a:off x="377825" y="44450"/>
            <a:ext cx="8229600" cy="1143000"/>
          </a:xfrm>
          <a:prstGeom prst="rect">
            <a:avLst/>
          </a:prstGeom>
          <a:noFill/>
          <a:ln w="9525">
            <a:noFill/>
            <a:miter lim="800000"/>
            <a:headEnd/>
            <a:tailEnd/>
          </a:ln>
        </p:spPr>
        <p:txBody>
          <a:bodyPr anchor="ctr"/>
          <a:lstStyle/>
          <a:p>
            <a:r>
              <a:rPr lang="fr-FR" altLang="fr-FR" sz="3600">
                <a:solidFill>
                  <a:srgbClr val="001A70"/>
                </a:solidFill>
                <a:latin typeface="Calibri" pitchFamily="34" charset="0"/>
              </a:rPr>
              <a:t>Questions/Réponses</a:t>
            </a:r>
            <a:br>
              <a:rPr lang="fr-FR" altLang="fr-FR" sz="3600">
                <a:solidFill>
                  <a:srgbClr val="001A70"/>
                </a:solidFill>
                <a:latin typeface="Calibri" pitchFamily="34" charset="0"/>
              </a:rPr>
            </a:br>
            <a:r>
              <a:rPr lang="fr-FR" altLang="fr-FR" sz="2000">
                <a:solidFill>
                  <a:srgbClr val="001A70"/>
                </a:solidFill>
                <a:latin typeface="Calibri" pitchFamily="34" charset="0"/>
              </a:rPr>
              <a:t>Les principales demandes</a:t>
            </a:r>
            <a:endParaRPr lang="fr-FR" altLang="fr-FR" sz="4000">
              <a:solidFill>
                <a:srgbClr val="001A70"/>
              </a:solidFill>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Image 18" descr="110_F_10056459_BuHHVd3shz5jlhYCAmcyqaDEy6xjclBe.jpg"/>
          <p:cNvPicPr>
            <a:picLocks noChangeAspect="1"/>
          </p:cNvPicPr>
          <p:nvPr/>
        </p:nvPicPr>
        <p:blipFill>
          <a:blip r:embed="rId3"/>
          <a:srcRect/>
          <a:stretch>
            <a:fillRect/>
          </a:stretch>
        </p:blipFill>
        <p:spPr bwMode="auto">
          <a:xfrm>
            <a:off x="3203575" y="2349500"/>
            <a:ext cx="2447925" cy="2447925"/>
          </a:xfrm>
          <a:prstGeom prst="rect">
            <a:avLst/>
          </a:prstGeom>
          <a:noFill/>
          <a:ln w="9525">
            <a:noFill/>
            <a:miter lim="800000"/>
            <a:headEnd/>
            <a:tailEnd/>
          </a:ln>
        </p:spPr>
      </p:pic>
      <p:pic>
        <p:nvPicPr>
          <p:cNvPr id="74754" name="Picture 2" descr="C:\Users\G61447\AppData\Local\Temp\notesCA40B8\~1882226.png"/>
          <p:cNvPicPr>
            <a:picLocks noChangeAspect="1" noChangeArrowheads="1"/>
          </p:cNvPicPr>
          <p:nvPr/>
        </p:nvPicPr>
        <p:blipFill>
          <a:blip r:embed="rId4"/>
          <a:srcRect l="8553" t="29221" r="13197" b="28520"/>
          <a:stretch>
            <a:fillRect/>
          </a:stretch>
        </p:blipFill>
        <p:spPr bwMode="auto">
          <a:xfrm>
            <a:off x="7734300" y="0"/>
            <a:ext cx="1385888" cy="1058863"/>
          </a:xfrm>
          <a:prstGeom prst="rect">
            <a:avLst/>
          </a:prstGeom>
          <a:noFill/>
          <a:ln w="9525">
            <a:noFill/>
            <a:miter lim="800000"/>
            <a:headEnd/>
            <a:tailEnd/>
          </a:ln>
        </p:spPr>
      </p:pic>
      <p:sp>
        <p:nvSpPr>
          <p:cNvPr id="74755" name="Titre 1"/>
          <p:cNvSpPr txBox="1">
            <a:spLocks/>
          </p:cNvSpPr>
          <p:nvPr/>
        </p:nvSpPr>
        <p:spPr bwMode="auto">
          <a:xfrm>
            <a:off x="377825" y="44450"/>
            <a:ext cx="8229600" cy="1143000"/>
          </a:xfrm>
          <a:prstGeom prst="rect">
            <a:avLst/>
          </a:prstGeom>
          <a:noFill/>
          <a:ln w="9525">
            <a:noFill/>
            <a:miter lim="800000"/>
            <a:headEnd/>
            <a:tailEnd/>
          </a:ln>
        </p:spPr>
        <p:txBody>
          <a:bodyPr anchor="ctr"/>
          <a:lstStyle/>
          <a:p>
            <a:r>
              <a:rPr lang="fr-FR" altLang="fr-FR" sz="3600">
                <a:solidFill>
                  <a:srgbClr val="001A70"/>
                </a:solidFill>
                <a:latin typeface="Calibri" pitchFamily="34" charset="0"/>
              </a:rPr>
              <a:t>Questions/Réponses</a:t>
            </a:r>
            <a:br>
              <a:rPr lang="fr-FR" altLang="fr-FR" sz="3600">
                <a:solidFill>
                  <a:srgbClr val="001A70"/>
                </a:solidFill>
                <a:latin typeface="Calibri" pitchFamily="34" charset="0"/>
              </a:rPr>
            </a:br>
            <a:r>
              <a:rPr lang="fr-FR" altLang="fr-FR" sz="2000">
                <a:solidFill>
                  <a:srgbClr val="001A70"/>
                </a:solidFill>
                <a:latin typeface="Calibri" pitchFamily="34" charset="0"/>
              </a:rPr>
              <a:t> </a:t>
            </a:r>
            <a:endParaRPr lang="fr-FR" altLang="fr-FR" sz="4000">
              <a:solidFill>
                <a:srgbClr val="001A70"/>
              </a:solidFill>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9525" y="2146300"/>
            <a:ext cx="5689600" cy="568325"/>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prstClr val="white"/>
              </a:solidFill>
            </a:endParaRPr>
          </a:p>
        </p:txBody>
      </p:sp>
      <p:sp>
        <p:nvSpPr>
          <p:cNvPr id="48130" name="Rectangle 2"/>
          <p:cNvSpPr>
            <a:spLocks noGrp="1" noChangeArrowheads="1"/>
          </p:cNvSpPr>
          <p:nvPr>
            <p:ph type="title"/>
          </p:nvPr>
        </p:nvSpPr>
        <p:spPr>
          <a:xfrm>
            <a:off x="419100" y="1106488"/>
            <a:ext cx="4243388" cy="1143000"/>
          </a:xfrm>
        </p:spPr>
        <p:txBody>
          <a:bodyPr/>
          <a:lstStyle/>
          <a:p>
            <a:r>
              <a:rPr lang="en-US" altLang="fr-FR" sz="3600" smtClean="0"/>
              <a:t>Sommaire</a:t>
            </a:r>
          </a:p>
        </p:txBody>
      </p:sp>
      <p:sp>
        <p:nvSpPr>
          <p:cNvPr id="22532" name="Rectangle 3"/>
          <p:cNvSpPr>
            <a:spLocks noGrp="1" noChangeArrowheads="1"/>
          </p:cNvSpPr>
          <p:nvPr>
            <p:ph idx="1"/>
          </p:nvPr>
        </p:nvSpPr>
        <p:spPr>
          <a:xfrm>
            <a:off x="203200" y="2185988"/>
            <a:ext cx="5486400" cy="4251325"/>
          </a:xfrm>
          <a:extLst/>
        </p:spPr>
        <p:txBody>
          <a:bodyPr/>
          <a:lstStyle/>
          <a:p>
            <a:pPr marL="1588" indent="12700">
              <a:buFont typeface="Arial" charset="0"/>
              <a:buNone/>
              <a:defRPr/>
            </a:pPr>
            <a:r>
              <a:rPr lang="fr-FR" sz="2000" dirty="0" smtClean="0">
                <a:solidFill>
                  <a:schemeClr val="bg1"/>
                </a:solidFill>
              </a:rPr>
              <a:t>Contexte et enjeu de la refonte</a:t>
            </a:r>
          </a:p>
          <a:p>
            <a:pPr marL="1588" indent="12700">
              <a:buFont typeface="Arial" charset="0"/>
              <a:buNone/>
              <a:defRPr/>
            </a:pPr>
            <a:endParaRPr lang="fr-FR" sz="2000" dirty="0"/>
          </a:p>
          <a:p>
            <a:pPr marL="1588" indent="12700">
              <a:buFont typeface="Arial" charset="0"/>
              <a:buNone/>
              <a:defRPr/>
            </a:pPr>
            <a:r>
              <a:rPr lang="fr-FR" sz="2000" dirty="0" smtClean="0"/>
              <a:t>Présentation du nouveau dispositif</a:t>
            </a:r>
            <a:endParaRPr lang="fr-FR" sz="2000" dirty="0"/>
          </a:p>
          <a:p>
            <a:pPr marL="1588" indent="-1588">
              <a:buFont typeface="Arial" charset="0"/>
              <a:buNone/>
              <a:defRPr/>
            </a:pPr>
            <a:endParaRPr lang="fr-FR" sz="2000" dirty="0" smtClean="0"/>
          </a:p>
          <a:p>
            <a:pPr marL="1588" indent="12700">
              <a:buFont typeface="Arial" charset="0"/>
              <a:buNone/>
              <a:defRPr/>
            </a:pPr>
            <a:r>
              <a:rPr lang="fr-FR" sz="2000" dirty="0" smtClean="0"/>
              <a:t>Evolutions induite par la mise en œuvre du dispositif</a:t>
            </a:r>
          </a:p>
          <a:p>
            <a:pPr marL="1588" indent="12700">
              <a:buFont typeface="Arial" charset="0"/>
              <a:buNone/>
              <a:defRPr/>
            </a:pPr>
            <a:endParaRPr lang="fr-FR" sz="2000" dirty="0"/>
          </a:p>
          <a:p>
            <a:pPr marL="1588" indent="12700">
              <a:buFont typeface="Arial" charset="0"/>
              <a:buNone/>
              <a:defRPr/>
            </a:pPr>
            <a:r>
              <a:rPr lang="fr-FR" sz="2000" dirty="0" smtClean="0"/>
              <a:t>Les règles de bascule</a:t>
            </a:r>
          </a:p>
          <a:p>
            <a:pPr marL="1588" indent="12700">
              <a:buFont typeface="Arial" charset="0"/>
              <a:buNone/>
              <a:defRPr/>
            </a:pPr>
            <a:endParaRPr lang="fr-FR" sz="2000" dirty="0"/>
          </a:p>
          <a:p>
            <a:pPr marL="1588" indent="12700">
              <a:buFont typeface="Arial" charset="0"/>
              <a:buNone/>
              <a:defRPr/>
            </a:pPr>
            <a:r>
              <a:rPr lang="fr-FR" sz="2000" dirty="0" smtClean="0"/>
              <a:t>Questions/réponses</a:t>
            </a:r>
            <a:endParaRPr lang="fr-FR" sz="2000" dirty="0"/>
          </a:p>
        </p:txBody>
      </p:sp>
      <p:pic>
        <p:nvPicPr>
          <p:cNvPr id="48132" name="Picture 2" descr="C:\Users\G61447\AppData\Local\Temp\notesCA40B8\~1882226.png"/>
          <p:cNvPicPr>
            <a:picLocks noChangeAspect="1" noChangeArrowheads="1"/>
          </p:cNvPicPr>
          <p:nvPr/>
        </p:nvPicPr>
        <p:blipFill>
          <a:blip r:embed="rId2"/>
          <a:srcRect l="8553" t="29221" r="13197" b="28520"/>
          <a:stretch>
            <a:fillRect/>
          </a:stretch>
        </p:blipFill>
        <p:spPr bwMode="auto">
          <a:xfrm>
            <a:off x="7734300" y="0"/>
            <a:ext cx="1385888" cy="10588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re 6"/>
          <p:cNvSpPr>
            <a:spLocks noGrp="1"/>
          </p:cNvSpPr>
          <p:nvPr>
            <p:ph type="title"/>
          </p:nvPr>
        </p:nvSpPr>
        <p:spPr>
          <a:xfrm>
            <a:off x="465138" y="274638"/>
            <a:ext cx="8229600" cy="1143000"/>
          </a:xfrm>
        </p:spPr>
        <p:txBody>
          <a:bodyPr/>
          <a:lstStyle/>
          <a:p>
            <a:pPr algn="l"/>
            <a:r>
              <a:rPr lang="fr-FR" altLang="fr-FR" sz="3600" smtClean="0"/>
              <a:t>Contexte et enjeu</a:t>
            </a:r>
            <a:r>
              <a:rPr lang="fr-FR" altLang="fr-FR" sz="4000" smtClean="0"/>
              <a:t/>
            </a:r>
            <a:br>
              <a:rPr lang="fr-FR" altLang="fr-FR" sz="4000" smtClean="0"/>
            </a:br>
            <a:r>
              <a:rPr lang="fr-FR" altLang="fr-FR" sz="2400" smtClean="0"/>
              <a:t>Constat </a:t>
            </a:r>
            <a:endParaRPr lang="fr-FR" altLang="fr-FR" sz="4000" smtClean="0"/>
          </a:p>
        </p:txBody>
      </p:sp>
      <p:sp>
        <p:nvSpPr>
          <p:cNvPr id="3" name="Espace réservé du contenu 2"/>
          <p:cNvSpPr>
            <a:spLocks noGrp="1"/>
          </p:cNvSpPr>
          <p:nvPr>
            <p:ph idx="1"/>
          </p:nvPr>
        </p:nvSpPr>
        <p:spPr>
          <a:xfrm>
            <a:off x="457200" y="1308100"/>
            <a:ext cx="8229600" cy="4232275"/>
          </a:xfrm>
        </p:spPr>
        <p:txBody>
          <a:bodyPr>
            <a:noAutofit/>
          </a:bodyPr>
          <a:lstStyle/>
          <a:p>
            <a:pPr marL="627063" lvl="1" indent="-227013" algn="just">
              <a:buFont typeface="Arial" pitchFamily="34" charset="0"/>
              <a:buChar char="•"/>
              <a:defRPr/>
            </a:pPr>
            <a:endParaRPr lang="fr-FR" sz="1800" dirty="0" smtClean="0">
              <a:solidFill>
                <a:schemeClr val="tx2">
                  <a:lumMod val="75000"/>
                </a:schemeClr>
              </a:solidFill>
            </a:endParaRPr>
          </a:p>
          <a:p>
            <a:pPr marL="400050" lvl="1" indent="-400050" algn="just">
              <a:buFont typeface="Arial" pitchFamily="34" charset="0"/>
              <a:buNone/>
              <a:defRPr/>
            </a:pPr>
            <a:r>
              <a:rPr lang="fr-FR" sz="1800" dirty="0" smtClean="0">
                <a:solidFill>
                  <a:schemeClr val="tx2">
                    <a:lumMod val="75000"/>
                  </a:schemeClr>
                </a:solidFill>
              </a:rPr>
              <a:t>Le constat à l’origine de la refonte du dispositif fait apparaître les points suivants :</a:t>
            </a:r>
          </a:p>
          <a:p>
            <a:pPr marL="627063" lvl="1" indent="-227013" algn="just">
              <a:buFont typeface="Arial" pitchFamily="34" charset="0"/>
              <a:buChar char="•"/>
              <a:defRPr/>
            </a:pPr>
            <a:r>
              <a:rPr lang="fr-FR" sz="1800" dirty="0" smtClean="0">
                <a:solidFill>
                  <a:schemeClr val="tx2">
                    <a:lumMod val="75000"/>
                  </a:schemeClr>
                </a:solidFill>
              </a:rPr>
              <a:t>Des </a:t>
            </a:r>
            <a:r>
              <a:rPr lang="fr-FR" sz="1800" b="1" dirty="0" smtClean="0">
                <a:solidFill>
                  <a:srgbClr val="F79D00"/>
                </a:solidFill>
              </a:rPr>
              <a:t>défauts </a:t>
            </a:r>
            <a:r>
              <a:rPr lang="fr-FR" sz="1800" b="1" dirty="0">
                <a:solidFill>
                  <a:srgbClr val="F79D00"/>
                </a:solidFill>
              </a:rPr>
              <a:t>de compréhension et de mise en application des règles </a:t>
            </a:r>
            <a:r>
              <a:rPr lang="fr-FR" sz="1800" dirty="0">
                <a:solidFill>
                  <a:schemeClr val="tx2">
                    <a:lumMod val="75000"/>
                  </a:schemeClr>
                </a:solidFill>
              </a:rPr>
              <a:t>sur le </a:t>
            </a:r>
            <a:r>
              <a:rPr lang="fr-FR" sz="1800" dirty="0" smtClean="0">
                <a:solidFill>
                  <a:schemeClr val="tx2">
                    <a:lumMod val="75000"/>
                  </a:schemeClr>
                </a:solidFill>
              </a:rPr>
              <a:t>terrain mis </a:t>
            </a:r>
            <a:r>
              <a:rPr lang="fr-FR" sz="1800" dirty="0">
                <a:solidFill>
                  <a:schemeClr val="tx2">
                    <a:lumMod val="75000"/>
                  </a:schemeClr>
                </a:solidFill>
              </a:rPr>
              <a:t>en évidence par l’analyse des Evénements Significatifs, des non qualités de maintenance et des accidents du travail. </a:t>
            </a:r>
            <a:endParaRPr lang="fr-FR" sz="1800" dirty="0" smtClean="0">
              <a:solidFill>
                <a:schemeClr val="tx2">
                  <a:lumMod val="75000"/>
                </a:schemeClr>
              </a:solidFill>
            </a:endParaRPr>
          </a:p>
          <a:p>
            <a:pPr marL="627063" lvl="1" indent="-227013" algn="just">
              <a:buFont typeface="Arial" pitchFamily="34" charset="0"/>
              <a:buNone/>
              <a:defRPr/>
            </a:pPr>
            <a:endParaRPr lang="fr-FR" sz="1200" dirty="0">
              <a:solidFill>
                <a:schemeClr val="tx2">
                  <a:lumMod val="75000"/>
                </a:schemeClr>
              </a:solidFill>
            </a:endParaRPr>
          </a:p>
          <a:p>
            <a:pPr marL="627063" lvl="1" indent="-227013" algn="just">
              <a:buFont typeface="Arial" pitchFamily="34" charset="0"/>
              <a:buChar char="•"/>
              <a:defRPr/>
            </a:pPr>
            <a:r>
              <a:rPr lang="fr-FR" sz="1800" dirty="0" smtClean="0">
                <a:solidFill>
                  <a:schemeClr val="tx2">
                    <a:lumMod val="75000"/>
                  </a:schemeClr>
                </a:solidFill>
              </a:rPr>
              <a:t>La nécessité de développer rapidement la culture du nucléaire chez les nouveaux intervenants dans la perspective du </a:t>
            </a:r>
            <a:r>
              <a:rPr lang="fr-FR" sz="1800" b="1" dirty="0" smtClean="0">
                <a:solidFill>
                  <a:srgbClr val="F79D00"/>
                </a:solidFill>
              </a:rPr>
              <a:t>Grand Carénage </a:t>
            </a:r>
            <a:r>
              <a:rPr lang="fr-FR" sz="1800" dirty="0" smtClean="0">
                <a:solidFill>
                  <a:schemeClr val="tx2">
                    <a:lumMod val="75000"/>
                  </a:schemeClr>
                </a:solidFill>
              </a:rPr>
              <a:t>et du renouvellement des générations en cours</a:t>
            </a:r>
          </a:p>
          <a:p>
            <a:pPr marL="627063" lvl="1" indent="-227013" algn="just">
              <a:buFont typeface="Arial" pitchFamily="34" charset="0"/>
              <a:buNone/>
              <a:defRPr/>
            </a:pPr>
            <a:endParaRPr lang="fr-FR" sz="1200" dirty="0" smtClean="0">
              <a:solidFill>
                <a:schemeClr val="tx2">
                  <a:lumMod val="75000"/>
                </a:schemeClr>
              </a:solidFill>
            </a:endParaRPr>
          </a:p>
          <a:p>
            <a:pPr marL="627063" lvl="1" indent="-227013" algn="just">
              <a:buFont typeface="Arial" pitchFamily="34" charset="0"/>
              <a:buChar char="•"/>
              <a:defRPr/>
            </a:pPr>
            <a:r>
              <a:rPr lang="fr-FR" sz="1800" b="1" dirty="0" smtClean="0">
                <a:solidFill>
                  <a:srgbClr val="F79D00"/>
                </a:solidFill>
              </a:rPr>
              <a:t>Une évolution </a:t>
            </a:r>
            <a:r>
              <a:rPr lang="fr-FR" sz="1800" b="1" dirty="0">
                <a:solidFill>
                  <a:srgbClr val="F79D00"/>
                </a:solidFill>
              </a:rPr>
              <a:t>du contexte réglementaire </a:t>
            </a:r>
            <a:r>
              <a:rPr lang="fr-FR" sz="1800" dirty="0">
                <a:solidFill>
                  <a:schemeClr val="tx2">
                    <a:lumMod val="75000"/>
                  </a:schemeClr>
                </a:solidFill>
              </a:rPr>
              <a:t>(code du travail qui intègre le REX de l’accident AZF et l’arrêté INB) qui se traduit par un renforcement des exigences sur la sûreté, l’environnement et la radioprotection, définis par la loi TSN comme des « intérêts protégés </a:t>
            </a:r>
            <a:r>
              <a:rPr lang="fr-FR" sz="1800" dirty="0" smtClean="0">
                <a:solidFill>
                  <a:schemeClr val="tx2">
                    <a:lumMod val="75000"/>
                  </a:schemeClr>
                </a:solidFill>
              </a:rPr>
              <a:t>».</a:t>
            </a:r>
          </a:p>
        </p:txBody>
      </p:sp>
      <p:pic>
        <p:nvPicPr>
          <p:cNvPr id="49155" name="Picture 2" descr="C:\Users\G61447\AppData\Local\Temp\notesCA40B8\~1882226.png"/>
          <p:cNvPicPr>
            <a:picLocks noChangeAspect="1" noChangeArrowheads="1"/>
          </p:cNvPicPr>
          <p:nvPr/>
        </p:nvPicPr>
        <p:blipFill>
          <a:blip r:embed="rId3"/>
          <a:srcRect l="8553" t="29221" r="13197" b="28520"/>
          <a:stretch>
            <a:fillRect/>
          </a:stretch>
        </p:blipFill>
        <p:spPr bwMode="auto">
          <a:xfrm>
            <a:off x="7734300" y="0"/>
            <a:ext cx="1385888" cy="1058863"/>
          </a:xfrm>
          <a:prstGeom prst="rect">
            <a:avLst/>
          </a:prstGeom>
          <a:noFill/>
          <a:ln w="9525">
            <a:noFill/>
            <a:miter lim="800000"/>
            <a:headEnd/>
            <a:tailEnd/>
          </a:ln>
        </p:spPr>
      </p:pic>
      <p:sp>
        <p:nvSpPr>
          <p:cNvPr id="6" name="Arrondir un rectangle à un seul coin 5"/>
          <p:cNvSpPr/>
          <p:nvPr/>
        </p:nvSpPr>
        <p:spPr>
          <a:xfrm flipH="1">
            <a:off x="428625" y="5715000"/>
            <a:ext cx="8440738" cy="815975"/>
          </a:xfrm>
          <a:prstGeom prst="round1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dirty="0">
                <a:solidFill>
                  <a:prstClr val="white"/>
                </a:solidFill>
              </a:rPr>
              <a:t>Au final, comment transformer « un travailleur de l’industrie »... </a:t>
            </a:r>
          </a:p>
          <a:p>
            <a:pPr>
              <a:defRPr/>
            </a:pPr>
            <a:r>
              <a:rPr lang="fr-FR" dirty="0">
                <a:solidFill>
                  <a:prstClr val="white"/>
                </a:solidFill>
              </a:rPr>
              <a:t>en « un intervenant du nucléaire » ?</a:t>
            </a:r>
            <a:endParaRPr lang="fr-FR" dirty="0">
              <a:solidFill>
                <a:prstClr val="white"/>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re 6"/>
          <p:cNvSpPr>
            <a:spLocks noGrp="1"/>
          </p:cNvSpPr>
          <p:nvPr>
            <p:ph type="title"/>
          </p:nvPr>
        </p:nvSpPr>
        <p:spPr>
          <a:xfrm>
            <a:off x="465138" y="274638"/>
            <a:ext cx="8229600" cy="1143000"/>
          </a:xfrm>
        </p:spPr>
        <p:txBody>
          <a:bodyPr/>
          <a:lstStyle/>
          <a:p>
            <a:pPr algn="l"/>
            <a:r>
              <a:rPr lang="fr-FR" altLang="fr-FR" sz="3600" smtClean="0"/>
              <a:t>Contexte et enjeux</a:t>
            </a:r>
            <a:r>
              <a:rPr lang="fr-FR" altLang="fr-FR" sz="4000" smtClean="0"/>
              <a:t/>
            </a:r>
            <a:br>
              <a:rPr lang="fr-FR" altLang="fr-FR" sz="4000" smtClean="0"/>
            </a:br>
            <a:r>
              <a:rPr lang="fr-FR" altLang="fr-FR" sz="2400" smtClean="0"/>
              <a:t>Les enjeux de la rénovation</a:t>
            </a:r>
            <a:endParaRPr lang="fr-FR" altLang="fr-FR" sz="4000" smtClean="0"/>
          </a:p>
        </p:txBody>
      </p:sp>
      <p:sp>
        <p:nvSpPr>
          <p:cNvPr id="3" name="Espace réservé du contenu 2"/>
          <p:cNvSpPr>
            <a:spLocks noGrp="1"/>
          </p:cNvSpPr>
          <p:nvPr>
            <p:ph idx="1"/>
          </p:nvPr>
        </p:nvSpPr>
        <p:spPr>
          <a:xfrm>
            <a:off x="457200" y="1308100"/>
            <a:ext cx="8229600" cy="4232275"/>
          </a:xfrm>
        </p:spPr>
        <p:txBody>
          <a:bodyPr>
            <a:noAutofit/>
          </a:bodyPr>
          <a:lstStyle/>
          <a:p>
            <a:pPr marL="0" indent="0" algn="just">
              <a:buFont typeface="Arial" charset="0"/>
              <a:buNone/>
              <a:defRPr/>
            </a:pPr>
            <a:endParaRPr lang="fr-FR" sz="1800" dirty="0" smtClean="0">
              <a:solidFill>
                <a:schemeClr val="tx2">
                  <a:lumMod val="75000"/>
                </a:schemeClr>
              </a:solidFill>
            </a:endParaRPr>
          </a:p>
          <a:p>
            <a:pPr marL="0" indent="0" algn="just">
              <a:buFont typeface="Arial" charset="0"/>
              <a:buNone/>
              <a:defRPr/>
            </a:pPr>
            <a:endParaRPr lang="fr-FR" sz="1800" dirty="0" smtClean="0">
              <a:solidFill>
                <a:schemeClr val="tx2">
                  <a:lumMod val="75000"/>
                </a:schemeClr>
              </a:solidFill>
            </a:endParaRPr>
          </a:p>
          <a:p>
            <a:pPr marL="0" indent="0" algn="just">
              <a:buFont typeface="Arial" charset="0"/>
              <a:buNone/>
              <a:defRPr/>
            </a:pPr>
            <a:r>
              <a:rPr lang="fr-FR" sz="1800" dirty="0" smtClean="0">
                <a:solidFill>
                  <a:schemeClr val="tx2">
                    <a:lumMod val="75000"/>
                  </a:schemeClr>
                </a:solidFill>
              </a:rPr>
              <a:t>1) Offrir une formation </a:t>
            </a:r>
            <a:r>
              <a:rPr lang="fr-FR" sz="1800" b="1" dirty="0" smtClean="0">
                <a:solidFill>
                  <a:srgbClr val="FF9900"/>
                </a:solidFill>
              </a:rPr>
              <a:t>rénovée, plus polyvalente, plus efficace </a:t>
            </a:r>
            <a:r>
              <a:rPr lang="fr-FR" sz="1800" dirty="0" smtClean="0">
                <a:solidFill>
                  <a:schemeClr val="tx2">
                    <a:lumMod val="75000"/>
                  </a:schemeClr>
                </a:solidFill>
              </a:rPr>
              <a:t>à la nouvelle génération de prestataires qui vivra le grand carénage des réacteurs EDF.</a:t>
            </a:r>
          </a:p>
          <a:p>
            <a:pPr marL="0" lvl="1" indent="0" algn="just">
              <a:buFont typeface="Arial" charset="0"/>
              <a:buNone/>
              <a:defRPr/>
            </a:pPr>
            <a:endParaRPr lang="fr-FR" sz="1800" dirty="0" smtClean="0">
              <a:solidFill>
                <a:schemeClr val="tx2">
                  <a:lumMod val="75000"/>
                </a:schemeClr>
              </a:solidFill>
            </a:endParaRPr>
          </a:p>
          <a:p>
            <a:pPr marL="0" lvl="1" indent="0" algn="just">
              <a:buFont typeface="Arial" charset="0"/>
              <a:buNone/>
              <a:defRPr/>
            </a:pPr>
            <a:endParaRPr lang="fr-FR" sz="1800" dirty="0" smtClean="0">
              <a:solidFill>
                <a:schemeClr val="tx2">
                  <a:lumMod val="75000"/>
                </a:schemeClr>
              </a:solidFill>
            </a:endParaRPr>
          </a:p>
          <a:p>
            <a:pPr marL="0" lvl="1" indent="0" algn="just">
              <a:buFont typeface="Arial" charset="0"/>
              <a:buNone/>
              <a:defRPr/>
            </a:pPr>
            <a:r>
              <a:rPr lang="fr-FR" sz="1800" dirty="0" smtClean="0">
                <a:solidFill>
                  <a:schemeClr val="tx2">
                    <a:lumMod val="75000"/>
                  </a:schemeClr>
                </a:solidFill>
              </a:rPr>
              <a:t>2) Faire évoluer </a:t>
            </a:r>
            <a:r>
              <a:rPr lang="fr-FR" sz="1800" b="1" dirty="0" smtClean="0">
                <a:solidFill>
                  <a:srgbClr val="F79D00"/>
                </a:solidFill>
              </a:rPr>
              <a:t>les capacités de formation </a:t>
            </a:r>
            <a:r>
              <a:rPr lang="fr-FR" sz="1800" dirty="0" smtClean="0">
                <a:solidFill>
                  <a:schemeClr val="tx2">
                    <a:lumMod val="75000"/>
                  </a:schemeClr>
                </a:solidFill>
              </a:rPr>
              <a:t>(chantiers école et formateurs) pour répondre aux besoins liés à l’augmentation des volumes de formations (renouvellement des compétences et grand carénage).</a:t>
            </a:r>
          </a:p>
        </p:txBody>
      </p:sp>
      <p:sp>
        <p:nvSpPr>
          <p:cNvPr id="11" name="Arrondir un rectangle à un seul coin 10"/>
          <p:cNvSpPr/>
          <p:nvPr/>
        </p:nvSpPr>
        <p:spPr>
          <a:xfrm flipH="1">
            <a:off x="403225" y="5540375"/>
            <a:ext cx="8440738" cy="815975"/>
          </a:xfrm>
          <a:prstGeom prst="round1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dirty="0">
                <a:solidFill>
                  <a:prstClr val="white"/>
                </a:solidFill>
              </a:rPr>
              <a:t>L’évolution de la formation des intervenants est </a:t>
            </a:r>
            <a:r>
              <a:rPr lang="fr-FR" b="1" dirty="0">
                <a:solidFill>
                  <a:prstClr val="white"/>
                </a:solidFill>
              </a:rPr>
              <a:t>un des éléments clés </a:t>
            </a:r>
            <a:r>
              <a:rPr lang="fr-FR" dirty="0">
                <a:solidFill>
                  <a:prstClr val="white"/>
                </a:solidFill>
              </a:rPr>
              <a:t>pour répondre aux enjeux de la filière nucléaire civile pour la décennie à venir.</a:t>
            </a:r>
          </a:p>
        </p:txBody>
      </p:sp>
      <p:pic>
        <p:nvPicPr>
          <p:cNvPr id="51204" name="Picture 2" descr="C:\Users\G61447\AppData\Local\Temp\notesCA40B8\~1882226.png"/>
          <p:cNvPicPr>
            <a:picLocks noChangeAspect="1" noChangeArrowheads="1"/>
          </p:cNvPicPr>
          <p:nvPr/>
        </p:nvPicPr>
        <p:blipFill>
          <a:blip r:embed="rId3"/>
          <a:srcRect l="8553" t="29221" r="13197" b="28520"/>
          <a:stretch>
            <a:fillRect/>
          </a:stretch>
        </p:blipFill>
        <p:spPr bwMode="auto">
          <a:xfrm>
            <a:off x="7734300" y="0"/>
            <a:ext cx="1385888" cy="10588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9525" y="2860675"/>
            <a:ext cx="5689600" cy="568325"/>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solidFill>
                <a:prstClr val="white"/>
              </a:solidFill>
            </a:endParaRPr>
          </a:p>
        </p:txBody>
      </p:sp>
      <p:sp>
        <p:nvSpPr>
          <p:cNvPr id="53250" name="Rectangle 2"/>
          <p:cNvSpPr>
            <a:spLocks noGrp="1" noChangeArrowheads="1"/>
          </p:cNvSpPr>
          <p:nvPr>
            <p:ph type="title"/>
          </p:nvPr>
        </p:nvSpPr>
        <p:spPr>
          <a:xfrm>
            <a:off x="419100" y="1106488"/>
            <a:ext cx="4243388" cy="1143000"/>
          </a:xfrm>
        </p:spPr>
        <p:txBody>
          <a:bodyPr/>
          <a:lstStyle/>
          <a:p>
            <a:r>
              <a:rPr lang="en-US" altLang="fr-FR" sz="3600" smtClean="0"/>
              <a:t>Sommaire</a:t>
            </a:r>
          </a:p>
        </p:txBody>
      </p:sp>
      <p:sp>
        <p:nvSpPr>
          <p:cNvPr id="22532" name="Rectangle 3"/>
          <p:cNvSpPr>
            <a:spLocks noGrp="1" noChangeArrowheads="1"/>
          </p:cNvSpPr>
          <p:nvPr>
            <p:ph idx="1"/>
          </p:nvPr>
        </p:nvSpPr>
        <p:spPr>
          <a:xfrm>
            <a:off x="203200" y="2185988"/>
            <a:ext cx="5486400" cy="4251325"/>
          </a:xfrm>
          <a:extLst/>
        </p:spPr>
        <p:txBody>
          <a:bodyPr/>
          <a:lstStyle/>
          <a:p>
            <a:pPr marL="1588" indent="12700">
              <a:buFont typeface="Arial" charset="0"/>
              <a:buNone/>
              <a:defRPr/>
            </a:pPr>
            <a:r>
              <a:rPr lang="fr-FR" sz="2000" dirty="0" smtClean="0"/>
              <a:t>Contexte et enjeu de la refonte</a:t>
            </a:r>
          </a:p>
          <a:p>
            <a:pPr marL="1588" indent="12700">
              <a:buFont typeface="Arial" charset="0"/>
              <a:buNone/>
              <a:defRPr/>
            </a:pPr>
            <a:endParaRPr lang="fr-FR" sz="2000" dirty="0"/>
          </a:p>
          <a:p>
            <a:pPr marL="1588" indent="12700">
              <a:buFont typeface="Arial" charset="0"/>
              <a:buNone/>
              <a:defRPr/>
            </a:pPr>
            <a:r>
              <a:rPr lang="fr-FR" sz="2000" dirty="0" smtClean="0">
                <a:solidFill>
                  <a:schemeClr val="bg1"/>
                </a:solidFill>
              </a:rPr>
              <a:t>Présentation du nouveau dispositif</a:t>
            </a:r>
            <a:endParaRPr lang="fr-FR" sz="2000" dirty="0">
              <a:solidFill>
                <a:schemeClr val="bg1"/>
              </a:solidFill>
            </a:endParaRPr>
          </a:p>
          <a:p>
            <a:pPr marL="1588" indent="-1588">
              <a:buFont typeface="Arial" charset="0"/>
              <a:buNone/>
              <a:defRPr/>
            </a:pPr>
            <a:endParaRPr lang="fr-FR" sz="2000" dirty="0" smtClean="0"/>
          </a:p>
          <a:p>
            <a:pPr marL="1588" indent="12700">
              <a:buFont typeface="Arial" charset="0"/>
              <a:buNone/>
              <a:defRPr/>
            </a:pPr>
            <a:r>
              <a:rPr lang="fr-FR" sz="2000" dirty="0" smtClean="0"/>
              <a:t>Evolutions induite par la mise en œuvre du dispositif</a:t>
            </a:r>
          </a:p>
          <a:p>
            <a:pPr marL="1588" indent="12700">
              <a:buFont typeface="Arial" charset="0"/>
              <a:buNone/>
              <a:defRPr/>
            </a:pPr>
            <a:endParaRPr lang="fr-FR" sz="2000" dirty="0"/>
          </a:p>
          <a:p>
            <a:pPr marL="1588" indent="12700">
              <a:buFont typeface="Arial" charset="0"/>
              <a:buNone/>
              <a:defRPr/>
            </a:pPr>
            <a:r>
              <a:rPr lang="fr-FR" sz="2000" dirty="0" smtClean="0"/>
              <a:t>Les règles de bascule</a:t>
            </a:r>
          </a:p>
          <a:p>
            <a:pPr marL="1588" indent="12700">
              <a:buFont typeface="Arial" charset="0"/>
              <a:buNone/>
              <a:defRPr/>
            </a:pPr>
            <a:endParaRPr lang="fr-FR" sz="2000" dirty="0"/>
          </a:p>
          <a:p>
            <a:pPr marL="1588" indent="12700">
              <a:buFont typeface="Arial" charset="0"/>
              <a:buNone/>
              <a:defRPr/>
            </a:pPr>
            <a:r>
              <a:rPr lang="fr-FR" sz="2000" dirty="0" smtClean="0"/>
              <a:t>Questions/réponses</a:t>
            </a:r>
            <a:endParaRPr lang="fr-FR" sz="2000" dirty="0"/>
          </a:p>
        </p:txBody>
      </p:sp>
      <p:pic>
        <p:nvPicPr>
          <p:cNvPr id="53252" name="Picture 2" descr="C:\Users\G61447\AppData\Local\Temp\notesCA40B8\~1882226.png"/>
          <p:cNvPicPr>
            <a:picLocks noChangeAspect="1" noChangeArrowheads="1"/>
          </p:cNvPicPr>
          <p:nvPr/>
        </p:nvPicPr>
        <p:blipFill>
          <a:blip r:embed="rId2"/>
          <a:srcRect l="8553" t="29221" r="13197" b="28520"/>
          <a:stretch>
            <a:fillRect/>
          </a:stretch>
        </p:blipFill>
        <p:spPr bwMode="auto">
          <a:xfrm>
            <a:off x="7734300" y="0"/>
            <a:ext cx="1385888" cy="10588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312988" y="2601913"/>
            <a:ext cx="6196012" cy="2740025"/>
          </a:xfrm>
          <a:prstGeom prst="roundRect">
            <a:avLst>
              <a:gd name="adj" fmla="val 2581"/>
            </a:avLst>
          </a:prstGeom>
          <a:solidFill>
            <a:schemeClr val="accent1">
              <a:lumMod val="20000"/>
              <a:lumOff val="8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FR" sz="1200" i="1" dirty="0">
                <a:solidFill>
                  <a:srgbClr val="4F81BD">
                    <a:lumMod val="50000"/>
                  </a:srgbClr>
                </a:solidFill>
              </a:rPr>
              <a:t>Accédant </a:t>
            </a:r>
            <a:r>
              <a:rPr lang="fr-FR" sz="1200" i="1" dirty="0">
                <a:solidFill>
                  <a:srgbClr val="4F81BD">
                    <a:lumMod val="50000"/>
                  </a:srgbClr>
                </a:solidFill>
              </a:rPr>
              <a:t>en CNPE</a:t>
            </a:r>
          </a:p>
          <a:p>
            <a:pPr>
              <a:defRPr/>
            </a:pPr>
            <a:endParaRPr lang="fr-FR" sz="1200" i="1" dirty="0">
              <a:solidFill>
                <a:prstClr val="white"/>
              </a:solidFill>
            </a:endParaRPr>
          </a:p>
        </p:txBody>
      </p:sp>
      <p:sp>
        <p:nvSpPr>
          <p:cNvPr id="18" name="Rectangle à coins arrondis 17"/>
          <p:cNvSpPr/>
          <p:nvPr/>
        </p:nvSpPr>
        <p:spPr>
          <a:xfrm>
            <a:off x="4203700" y="2763838"/>
            <a:ext cx="4164013" cy="2514600"/>
          </a:xfrm>
          <a:prstGeom prst="roundRect">
            <a:avLst>
              <a:gd name="adj" fmla="val 2581"/>
            </a:avLst>
          </a:prstGeom>
          <a:solidFill>
            <a:schemeClr val="accent1">
              <a:lumMod val="60000"/>
              <a:lumOff val="4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FR" sz="1200" i="1" dirty="0">
                <a:solidFill>
                  <a:srgbClr val="4F81BD">
                    <a:lumMod val="50000"/>
                  </a:srgbClr>
                </a:solidFill>
              </a:rPr>
              <a:t>Activité de maintenance </a:t>
            </a:r>
            <a:br>
              <a:rPr lang="fr-FR" sz="1200" i="1" dirty="0">
                <a:solidFill>
                  <a:srgbClr val="4F81BD">
                    <a:lumMod val="50000"/>
                  </a:srgbClr>
                </a:solidFill>
              </a:rPr>
            </a:br>
            <a:r>
              <a:rPr lang="fr-FR" sz="1200" i="1" dirty="0">
                <a:solidFill>
                  <a:srgbClr val="4F81BD">
                    <a:lumMod val="50000"/>
                  </a:srgbClr>
                </a:solidFill>
              </a:rPr>
              <a:t>à enjeu</a:t>
            </a:r>
          </a:p>
          <a:p>
            <a:pPr>
              <a:defRPr/>
            </a:pPr>
            <a:r>
              <a:rPr lang="fr-FR" sz="1200" i="1" dirty="0">
                <a:solidFill>
                  <a:srgbClr val="4F81BD">
                    <a:lumMod val="50000"/>
                  </a:srgbClr>
                </a:solidFill>
              </a:rPr>
              <a:t>(Au titre NT 85-114)</a:t>
            </a:r>
          </a:p>
          <a:p>
            <a:pPr algn="ctr">
              <a:defRPr/>
            </a:pPr>
            <a:endParaRPr lang="fr-FR" sz="1200" i="1" dirty="0">
              <a:solidFill>
                <a:prstClr val="white"/>
              </a:solidFill>
            </a:endParaRPr>
          </a:p>
        </p:txBody>
      </p:sp>
      <p:sp>
        <p:nvSpPr>
          <p:cNvPr id="20" name="Rectangle à coins arrondis 19"/>
          <p:cNvSpPr/>
          <p:nvPr/>
        </p:nvSpPr>
        <p:spPr>
          <a:xfrm>
            <a:off x="6523038" y="2914650"/>
            <a:ext cx="1681162" cy="2297113"/>
          </a:xfrm>
          <a:prstGeom prst="roundRect">
            <a:avLst>
              <a:gd name="adj" fmla="val 3670"/>
            </a:avLst>
          </a:prstGeom>
          <a:solidFill>
            <a:schemeClr val="accent1">
              <a:lumMod val="7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FR" sz="1200" i="1" dirty="0">
                <a:solidFill>
                  <a:prstClr val="white"/>
                </a:solidFill>
                <a:cs typeface="Arial" charset="0"/>
              </a:rPr>
              <a:t>Activité en Zone Contrôlée</a:t>
            </a:r>
            <a:endParaRPr lang="fr-FR" sz="1200" i="1" dirty="0">
              <a:solidFill>
                <a:prstClr val="white"/>
              </a:solidFill>
            </a:endParaRPr>
          </a:p>
        </p:txBody>
      </p:sp>
      <p:sp>
        <p:nvSpPr>
          <p:cNvPr id="54276" name="ZoneTexte 22"/>
          <p:cNvSpPr txBox="1">
            <a:spLocks noChangeArrowheads="1"/>
          </p:cNvSpPr>
          <p:nvPr/>
        </p:nvSpPr>
        <p:spPr bwMode="auto">
          <a:xfrm>
            <a:off x="2374900" y="3536950"/>
            <a:ext cx="1352550" cy="460375"/>
          </a:xfrm>
          <a:prstGeom prst="rect">
            <a:avLst/>
          </a:prstGeom>
          <a:noFill/>
          <a:ln w="9525">
            <a:noFill/>
            <a:miter lim="800000"/>
            <a:headEnd/>
            <a:tailEnd/>
          </a:ln>
        </p:spPr>
        <p:txBody>
          <a:bodyPr wrap="none">
            <a:spAutoFit/>
          </a:bodyPr>
          <a:lstStyle/>
          <a:p>
            <a:r>
              <a:rPr lang="fr-FR" altLang="fr-FR" sz="1200" b="1">
                <a:solidFill>
                  <a:srgbClr val="001A70"/>
                </a:solidFill>
              </a:rPr>
              <a:t>Accueil sécurité</a:t>
            </a:r>
          </a:p>
          <a:p>
            <a:r>
              <a:rPr lang="fr-FR" altLang="fr-FR" sz="1200" b="1">
                <a:solidFill>
                  <a:srgbClr val="001A70"/>
                </a:solidFill>
              </a:rPr>
              <a:t>(PP58)</a:t>
            </a:r>
          </a:p>
        </p:txBody>
      </p:sp>
      <p:sp>
        <p:nvSpPr>
          <p:cNvPr id="54277" name="ZoneTexte 27"/>
          <p:cNvSpPr txBox="1">
            <a:spLocks noChangeArrowheads="1"/>
          </p:cNvSpPr>
          <p:nvPr/>
        </p:nvSpPr>
        <p:spPr bwMode="auto">
          <a:xfrm>
            <a:off x="6564313" y="3536950"/>
            <a:ext cx="1354137" cy="460375"/>
          </a:xfrm>
          <a:prstGeom prst="rect">
            <a:avLst/>
          </a:prstGeom>
          <a:noFill/>
          <a:ln w="9525">
            <a:noFill/>
            <a:miter lim="800000"/>
            <a:headEnd/>
            <a:tailEnd/>
          </a:ln>
        </p:spPr>
        <p:txBody>
          <a:bodyPr wrap="none">
            <a:spAutoFit/>
          </a:bodyPr>
          <a:lstStyle/>
          <a:p>
            <a:r>
              <a:rPr lang="fr-FR" altLang="fr-FR" sz="1200" b="1">
                <a:solidFill>
                  <a:srgbClr val="FFFFFF"/>
                </a:solidFill>
              </a:rPr>
              <a:t>Radioprotection</a:t>
            </a:r>
          </a:p>
          <a:p>
            <a:r>
              <a:rPr lang="fr-FR" altLang="fr-FR" sz="1200" b="1">
                <a:solidFill>
                  <a:srgbClr val="FFFFFF"/>
                </a:solidFill>
              </a:rPr>
              <a:t>1 &amp; 2</a:t>
            </a:r>
          </a:p>
        </p:txBody>
      </p:sp>
      <p:sp>
        <p:nvSpPr>
          <p:cNvPr id="54278" name="ZoneTexte 26"/>
          <p:cNvSpPr txBox="1">
            <a:spLocks noChangeArrowheads="1"/>
          </p:cNvSpPr>
          <p:nvPr/>
        </p:nvSpPr>
        <p:spPr bwMode="auto">
          <a:xfrm>
            <a:off x="4235450" y="3536950"/>
            <a:ext cx="1636713" cy="461963"/>
          </a:xfrm>
          <a:prstGeom prst="rect">
            <a:avLst/>
          </a:prstGeom>
          <a:noFill/>
          <a:ln w="9525">
            <a:noFill/>
            <a:miter lim="800000"/>
            <a:headEnd/>
            <a:tailEnd/>
          </a:ln>
        </p:spPr>
        <p:txBody>
          <a:bodyPr wrap="none">
            <a:spAutoFit/>
          </a:bodyPr>
          <a:lstStyle/>
          <a:p>
            <a:r>
              <a:rPr lang="fr-FR" altLang="fr-FR" sz="1200" b="1">
                <a:solidFill>
                  <a:srgbClr val="001A70"/>
                </a:solidFill>
              </a:rPr>
              <a:t>Savoir Commun du</a:t>
            </a:r>
          </a:p>
          <a:p>
            <a:r>
              <a:rPr lang="fr-FR" altLang="fr-FR" sz="1200" b="1">
                <a:solidFill>
                  <a:srgbClr val="001A70"/>
                </a:solidFill>
              </a:rPr>
              <a:t>nucléaire 1 &amp; 2</a:t>
            </a:r>
          </a:p>
        </p:txBody>
      </p:sp>
      <p:sp>
        <p:nvSpPr>
          <p:cNvPr id="32" name="Rectangle à coins arrondis 31"/>
          <p:cNvSpPr/>
          <p:nvPr/>
        </p:nvSpPr>
        <p:spPr>
          <a:xfrm>
            <a:off x="4538663" y="4394200"/>
            <a:ext cx="3541712" cy="522288"/>
          </a:xfrm>
          <a:prstGeom prst="roundRect">
            <a:avLst>
              <a:gd name="adj" fmla="val 21606"/>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FR" sz="1200" i="1" dirty="0">
                <a:solidFill>
                  <a:prstClr val="white"/>
                </a:solidFill>
              </a:rPr>
              <a:t>Activité sur EIPS </a:t>
            </a:r>
          </a:p>
          <a:p>
            <a:pPr>
              <a:defRPr/>
            </a:pPr>
            <a:r>
              <a:rPr lang="fr-FR" sz="1400" b="1" dirty="0">
                <a:solidFill>
                  <a:prstClr val="white"/>
                </a:solidFill>
              </a:rPr>
              <a:t>Complément Sûreté Qualité (CSQ)</a:t>
            </a:r>
            <a:endParaRPr lang="fr-FR" sz="1400" b="1" i="1" dirty="0">
              <a:solidFill>
                <a:prstClr val="white"/>
              </a:solidFill>
            </a:endParaRPr>
          </a:p>
        </p:txBody>
      </p:sp>
      <p:sp>
        <p:nvSpPr>
          <p:cNvPr id="46" name="Rectangle à coins arrondis 45"/>
          <p:cNvSpPr/>
          <p:nvPr/>
        </p:nvSpPr>
        <p:spPr>
          <a:xfrm>
            <a:off x="595313" y="2600325"/>
            <a:ext cx="1381125" cy="2740025"/>
          </a:xfrm>
          <a:prstGeom prst="roundRect">
            <a:avLst>
              <a:gd name="adj" fmla="val 1084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900" dirty="0">
              <a:solidFill>
                <a:prstClr val="white"/>
              </a:solidFill>
            </a:endParaRPr>
          </a:p>
        </p:txBody>
      </p:sp>
      <p:sp>
        <p:nvSpPr>
          <p:cNvPr id="54281" name="ZoneTexte 46"/>
          <p:cNvSpPr txBox="1">
            <a:spLocks noChangeArrowheads="1"/>
          </p:cNvSpPr>
          <p:nvPr/>
        </p:nvSpPr>
        <p:spPr bwMode="auto">
          <a:xfrm>
            <a:off x="617538" y="3536950"/>
            <a:ext cx="1298575" cy="1570038"/>
          </a:xfrm>
          <a:prstGeom prst="rect">
            <a:avLst/>
          </a:prstGeom>
          <a:noFill/>
          <a:ln w="9525">
            <a:noFill/>
            <a:miter lim="800000"/>
            <a:headEnd/>
            <a:tailEnd/>
          </a:ln>
        </p:spPr>
        <p:txBody>
          <a:bodyPr>
            <a:spAutoFit/>
          </a:bodyPr>
          <a:lstStyle/>
          <a:p>
            <a:r>
              <a:rPr lang="fr-FR" altLang="fr-FR" sz="1200" b="1">
                <a:solidFill>
                  <a:srgbClr val="001A70"/>
                </a:solidFill>
              </a:rPr>
              <a:t>Formation</a:t>
            </a:r>
          </a:p>
          <a:p>
            <a:r>
              <a:rPr lang="fr-FR" altLang="fr-FR" sz="1200" b="1">
                <a:solidFill>
                  <a:srgbClr val="001A70"/>
                </a:solidFill>
              </a:rPr>
              <a:t>Réglementaire</a:t>
            </a:r>
          </a:p>
          <a:p>
            <a:endParaRPr lang="fr-FR" altLang="fr-FR" sz="1200" b="1">
              <a:solidFill>
                <a:srgbClr val="001A70"/>
              </a:solidFill>
            </a:endParaRPr>
          </a:p>
          <a:p>
            <a:r>
              <a:rPr lang="fr-FR" altLang="fr-FR" sz="1200" b="1">
                <a:solidFill>
                  <a:srgbClr val="001A70"/>
                </a:solidFill>
              </a:rPr>
              <a:t>ANFAS, EPI, risque électriques, amiante, CACES…</a:t>
            </a:r>
          </a:p>
        </p:txBody>
      </p:sp>
      <p:cxnSp>
        <p:nvCxnSpPr>
          <p:cNvPr id="49" name="Connecteur droit avec flèche 48"/>
          <p:cNvCxnSpPr/>
          <p:nvPr/>
        </p:nvCxnSpPr>
        <p:spPr>
          <a:xfrm>
            <a:off x="2017713" y="3775075"/>
            <a:ext cx="227012"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3895725" y="3775075"/>
            <a:ext cx="228600"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a:off x="5934075" y="3760788"/>
            <a:ext cx="228600"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285" name="Espace réservé du contenu 2"/>
          <p:cNvSpPr>
            <a:spLocks noGrp="1"/>
          </p:cNvSpPr>
          <p:nvPr>
            <p:ph idx="1"/>
          </p:nvPr>
        </p:nvSpPr>
        <p:spPr>
          <a:xfrm>
            <a:off x="403225" y="1517650"/>
            <a:ext cx="8561388" cy="730250"/>
          </a:xfrm>
        </p:spPr>
        <p:txBody>
          <a:bodyPr/>
          <a:lstStyle/>
          <a:p>
            <a:pPr marL="0" indent="0">
              <a:buFont typeface="Arial" charset="0"/>
              <a:buNone/>
            </a:pPr>
            <a:r>
              <a:rPr lang="fr-FR" altLang="fr-FR" sz="1800" smtClean="0">
                <a:solidFill>
                  <a:srgbClr val="001A70"/>
                </a:solidFill>
              </a:rPr>
              <a:t>Un découpage modulaire adapté à des profils et à des conditions d’interventions types</a:t>
            </a:r>
          </a:p>
        </p:txBody>
      </p:sp>
      <p:sp>
        <p:nvSpPr>
          <p:cNvPr id="54286" name="Titre 1"/>
          <p:cNvSpPr txBox="1">
            <a:spLocks/>
          </p:cNvSpPr>
          <p:nvPr/>
        </p:nvSpPr>
        <p:spPr bwMode="auto">
          <a:xfrm>
            <a:off x="377825" y="192088"/>
            <a:ext cx="8229600" cy="1143000"/>
          </a:xfrm>
          <a:prstGeom prst="rect">
            <a:avLst/>
          </a:prstGeom>
          <a:noFill/>
          <a:ln w="9525">
            <a:noFill/>
            <a:miter lim="800000"/>
            <a:headEnd/>
            <a:tailEnd/>
          </a:ln>
        </p:spPr>
        <p:txBody>
          <a:bodyPr anchor="ctr"/>
          <a:lstStyle/>
          <a:p>
            <a:r>
              <a:rPr lang="fr-FR" altLang="fr-FR" sz="3600">
                <a:solidFill>
                  <a:srgbClr val="001A70"/>
                </a:solidFill>
                <a:latin typeface="Calibri" pitchFamily="34" charset="0"/>
              </a:rPr>
              <a:t>Nouveau dispositif</a:t>
            </a:r>
            <a:endParaRPr lang="fr-FR" altLang="fr-FR" sz="2400">
              <a:solidFill>
                <a:srgbClr val="001A70"/>
              </a:solidFill>
              <a:latin typeface="Calibri" pitchFamily="34" charset="0"/>
            </a:endParaRPr>
          </a:p>
        </p:txBody>
      </p:sp>
      <p:pic>
        <p:nvPicPr>
          <p:cNvPr id="19" name="Picture 1091" descr="usine"/>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2484318" y="1938362"/>
            <a:ext cx="867876" cy="754063"/>
          </a:xfrm>
          <a:prstGeom prst="rect">
            <a:avLst/>
          </a:prstGeom>
          <a:noFill/>
        </p:spPr>
      </p:pic>
      <p:sp>
        <p:nvSpPr>
          <p:cNvPr id="21" name="Rectangle à coins arrondis 20"/>
          <p:cNvSpPr/>
          <p:nvPr/>
        </p:nvSpPr>
        <p:spPr>
          <a:xfrm>
            <a:off x="2312988" y="5622925"/>
            <a:ext cx="6196012" cy="512763"/>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prstClr val="white"/>
                </a:solidFill>
              </a:rPr>
              <a:t>Formation aux spécificités d’EDF</a:t>
            </a:r>
          </a:p>
        </p:txBody>
      </p:sp>
      <p:pic>
        <p:nvPicPr>
          <p:cNvPr id="54289" name="Picture 2" descr="C:\Users\G61447\AppData\Local\Temp\notesCA40B8\~1882226.png"/>
          <p:cNvPicPr>
            <a:picLocks noChangeAspect="1" noChangeArrowheads="1"/>
          </p:cNvPicPr>
          <p:nvPr/>
        </p:nvPicPr>
        <p:blipFill>
          <a:blip r:embed="rId4"/>
          <a:srcRect l="8553" t="29221" r="13197" b="28520"/>
          <a:stretch>
            <a:fillRect/>
          </a:stretch>
        </p:blipFill>
        <p:spPr bwMode="auto">
          <a:xfrm>
            <a:off x="7734300" y="0"/>
            <a:ext cx="1385888" cy="10588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à coins arrondis 57"/>
          <p:cNvSpPr/>
          <p:nvPr/>
        </p:nvSpPr>
        <p:spPr>
          <a:xfrm>
            <a:off x="377825" y="2316163"/>
            <a:ext cx="811213" cy="2592387"/>
          </a:xfrm>
          <a:prstGeom prst="roundRect">
            <a:avLst>
              <a:gd name="adj" fmla="val 9120"/>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800">
              <a:solidFill>
                <a:prstClr val="white"/>
              </a:solidFill>
            </a:endParaRPr>
          </a:p>
        </p:txBody>
      </p:sp>
      <p:sp>
        <p:nvSpPr>
          <p:cNvPr id="59" name="Rectangle 58"/>
          <p:cNvSpPr/>
          <p:nvPr/>
        </p:nvSpPr>
        <p:spPr>
          <a:xfrm>
            <a:off x="633413" y="2271713"/>
            <a:ext cx="466725" cy="82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800">
              <a:solidFill>
                <a:prstClr val="white"/>
              </a:solidFill>
            </a:endParaRPr>
          </a:p>
        </p:txBody>
      </p:sp>
      <p:sp>
        <p:nvSpPr>
          <p:cNvPr id="56323" name="ZoneTexte 19"/>
          <p:cNvSpPr txBox="1">
            <a:spLocks noChangeArrowheads="1"/>
          </p:cNvSpPr>
          <p:nvPr/>
        </p:nvSpPr>
        <p:spPr bwMode="auto">
          <a:xfrm>
            <a:off x="8513763" y="4237038"/>
            <a:ext cx="576262" cy="276225"/>
          </a:xfrm>
          <a:prstGeom prst="rect">
            <a:avLst/>
          </a:prstGeom>
          <a:noFill/>
          <a:ln w="9525">
            <a:noFill/>
            <a:miter lim="800000"/>
            <a:headEnd/>
            <a:tailEnd/>
          </a:ln>
        </p:spPr>
        <p:txBody>
          <a:bodyPr lIns="0" rIns="0">
            <a:spAutoFit/>
          </a:bodyPr>
          <a:lstStyle/>
          <a:p>
            <a:r>
              <a:rPr lang="fr-FR" altLang="fr-FR" sz="1200">
                <a:solidFill>
                  <a:srgbClr val="1F497D"/>
                </a:solidFill>
              </a:rPr>
              <a:t>12 jours</a:t>
            </a:r>
          </a:p>
        </p:txBody>
      </p:sp>
      <p:sp>
        <p:nvSpPr>
          <p:cNvPr id="56324" name="ZoneTexte 20"/>
          <p:cNvSpPr txBox="1">
            <a:spLocks noChangeArrowheads="1"/>
          </p:cNvSpPr>
          <p:nvPr/>
        </p:nvSpPr>
        <p:spPr bwMode="auto">
          <a:xfrm>
            <a:off x="8513763" y="2517775"/>
            <a:ext cx="576262" cy="277813"/>
          </a:xfrm>
          <a:prstGeom prst="rect">
            <a:avLst/>
          </a:prstGeom>
          <a:noFill/>
          <a:ln w="9525">
            <a:noFill/>
            <a:miter lim="800000"/>
            <a:headEnd/>
            <a:tailEnd/>
          </a:ln>
        </p:spPr>
        <p:txBody>
          <a:bodyPr lIns="0" rIns="0">
            <a:spAutoFit/>
          </a:bodyPr>
          <a:lstStyle/>
          <a:p>
            <a:r>
              <a:rPr lang="fr-FR" altLang="fr-FR" sz="1200">
                <a:solidFill>
                  <a:srgbClr val="1F497D"/>
                </a:solidFill>
              </a:rPr>
              <a:t>11 jours</a:t>
            </a:r>
          </a:p>
        </p:txBody>
      </p:sp>
      <p:sp>
        <p:nvSpPr>
          <p:cNvPr id="4" name="Rectangle 3"/>
          <p:cNvSpPr/>
          <p:nvPr/>
        </p:nvSpPr>
        <p:spPr>
          <a:xfrm>
            <a:off x="423863" y="2397125"/>
            <a:ext cx="719137" cy="2427288"/>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900" dirty="0">
                <a:solidFill>
                  <a:srgbClr val="001A70"/>
                </a:solidFill>
              </a:rPr>
              <a:t>Formation</a:t>
            </a:r>
          </a:p>
          <a:p>
            <a:pPr algn="ctr">
              <a:defRPr/>
            </a:pPr>
            <a:r>
              <a:rPr lang="fr-FR" sz="900" dirty="0">
                <a:solidFill>
                  <a:srgbClr val="001A70"/>
                </a:solidFill>
              </a:rPr>
              <a:t>Réglementaire</a:t>
            </a:r>
          </a:p>
          <a:p>
            <a:pPr algn="ctr">
              <a:defRPr/>
            </a:pPr>
            <a:endParaRPr lang="fr-FR" sz="900" dirty="0">
              <a:solidFill>
                <a:srgbClr val="001A70"/>
              </a:solidFill>
            </a:endParaRPr>
          </a:p>
          <a:p>
            <a:pPr algn="ctr">
              <a:defRPr/>
            </a:pPr>
            <a:r>
              <a:rPr lang="fr-FR" sz="900" dirty="0">
                <a:solidFill>
                  <a:srgbClr val="001A70"/>
                </a:solidFill>
              </a:rPr>
              <a:t>Sécurité générale ANFAS, EPI, risque électriques, amiante, CACES…</a:t>
            </a:r>
          </a:p>
        </p:txBody>
      </p:sp>
      <p:sp>
        <p:nvSpPr>
          <p:cNvPr id="5" name="Rectangle 4"/>
          <p:cNvSpPr/>
          <p:nvPr/>
        </p:nvSpPr>
        <p:spPr>
          <a:xfrm>
            <a:off x="1354138" y="2384425"/>
            <a:ext cx="506412" cy="858838"/>
          </a:xfrm>
          <a:prstGeom prst="rect">
            <a:avLst/>
          </a:prstGeom>
          <a:solidFill>
            <a:srgbClr val="F792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1200" b="1" dirty="0">
                <a:solidFill>
                  <a:prstClr val="white"/>
                </a:solidFill>
              </a:rPr>
              <a:t>AQ1</a:t>
            </a:r>
          </a:p>
          <a:p>
            <a:pPr algn="ctr">
              <a:defRPr/>
            </a:pPr>
            <a:endParaRPr lang="fr-FR" sz="1200" b="1" dirty="0">
              <a:solidFill>
                <a:prstClr val="white"/>
              </a:solidFill>
            </a:endParaRPr>
          </a:p>
          <a:p>
            <a:pPr algn="ctr">
              <a:defRPr/>
            </a:pPr>
            <a:endParaRPr lang="fr-FR" sz="1100" dirty="0">
              <a:solidFill>
                <a:prstClr val="white"/>
              </a:solidFill>
            </a:endParaRPr>
          </a:p>
          <a:p>
            <a:pPr algn="ctr">
              <a:defRPr/>
            </a:pPr>
            <a:endParaRPr lang="fr-FR" sz="1100" dirty="0">
              <a:solidFill>
                <a:prstClr val="white"/>
              </a:solidFill>
            </a:endParaRPr>
          </a:p>
        </p:txBody>
      </p:sp>
      <p:sp>
        <p:nvSpPr>
          <p:cNvPr id="6" name="Rectangle 5"/>
          <p:cNvSpPr/>
          <p:nvPr/>
        </p:nvSpPr>
        <p:spPr>
          <a:xfrm>
            <a:off x="2071688" y="2384425"/>
            <a:ext cx="2525712" cy="858838"/>
          </a:xfrm>
          <a:prstGeom prst="rect">
            <a:avLst/>
          </a:prstGeom>
          <a:solidFill>
            <a:srgbClr val="F792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prstClr val="white"/>
                </a:solidFill>
              </a:rPr>
              <a:t>QSP</a:t>
            </a:r>
          </a:p>
          <a:p>
            <a:pPr algn="ctr">
              <a:defRPr/>
            </a:pPr>
            <a:endParaRPr lang="fr-FR" sz="1200" b="1" dirty="0">
              <a:solidFill>
                <a:prstClr val="white"/>
              </a:solidFill>
            </a:endParaRPr>
          </a:p>
          <a:p>
            <a:pPr algn="ctr">
              <a:defRPr/>
            </a:pPr>
            <a:endParaRPr lang="fr-FR" sz="1100" dirty="0">
              <a:solidFill>
                <a:prstClr val="white"/>
              </a:solidFill>
            </a:endParaRPr>
          </a:p>
          <a:p>
            <a:pPr algn="ctr">
              <a:defRPr/>
            </a:pPr>
            <a:endParaRPr lang="fr-FR" sz="1100" dirty="0">
              <a:solidFill>
                <a:prstClr val="white"/>
              </a:solidFill>
            </a:endParaRPr>
          </a:p>
        </p:txBody>
      </p:sp>
      <p:sp>
        <p:nvSpPr>
          <p:cNvPr id="7" name="Rectangle 6"/>
          <p:cNvSpPr/>
          <p:nvPr/>
        </p:nvSpPr>
        <p:spPr>
          <a:xfrm>
            <a:off x="5854700" y="2384425"/>
            <a:ext cx="2525713" cy="858838"/>
          </a:xfrm>
          <a:prstGeom prst="rect">
            <a:avLst/>
          </a:prstGeom>
          <a:solidFill>
            <a:srgbClr val="F792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prstClr val="white"/>
                </a:solidFill>
              </a:rPr>
              <a:t>PR1</a:t>
            </a:r>
          </a:p>
          <a:p>
            <a:pPr algn="ctr">
              <a:defRPr/>
            </a:pPr>
            <a:endParaRPr lang="fr-FR" sz="1200" b="1" dirty="0">
              <a:solidFill>
                <a:prstClr val="white"/>
              </a:solidFill>
            </a:endParaRPr>
          </a:p>
          <a:p>
            <a:pPr algn="ctr">
              <a:defRPr/>
            </a:pPr>
            <a:endParaRPr lang="fr-FR" sz="1200" b="1" dirty="0">
              <a:solidFill>
                <a:prstClr val="white"/>
              </a:solidFill>
            </a:endParaRPr>
          </a:p>
          <a:p>
            <a:pPr algn="ctr">
              <a:defRPr/>
            </a:pPr>
            <a:endParaRPr lang="fr-FR" sz="1200" b="1" dirty="0">
              <a:solidFill>
                <a:prstClr val="white"/>
              </a:solidFill>
            </a:endParaRPr>
          </a:p>
        </p:txBody>
      </p:sp>
      <p:sp>
        <p:nvSpPr>
          <p:cNvPr id="9" name="Rectangle 8"/>
          <p:cNvSpPr/>
          <p:nvPr/>
        </p:nvSpPr>
        <p:spPr>
          <a:xfrm>
            <a:off x="1354138" y="3932238"/>
            <a:ext cx="2525712" cy="857250"/>
          </a:xfrm>
          <a:prstGeom prst="rect">
            <a:avLst/>
          </a:prstGeom>
          <a:solidFill>
            <a:srgbClr val="001A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prstClr val="white"/>
                </a:solidFill>
              </a:rPr>
              <a:t>Savoir commun du nucléaire 1</a:t>
            </a:r>
            <a:endParaRPr lang="fr-FR" sz="1200" dirty="0">
              <a:solidFill>
                <a:prstClr val="white"/>
              </a:solidFill>
            </a:endParaRPr>
          </a:p>
          <a:p>
            <a:pPr algn="ctr">
              <a:defRPr/>
            </a:pPr>
            <a:endParaRPr lang="fr-FR" sz="1200" dirty="0">
              <a:solidFill>
                <a:prstClr val="white"/>
              </a:solidFill>
            </a:endParaRPr>
          </a:p>
          <a:p>
            <a:pPr algn="ctr">
              <a:defRPr/>
            </a:pPr>
            <a:endParaRPr lang="fr-FR" sz="1200" dirty="0">
              <a:solidFill>
                <a:prstClr val="white"/>
              </a:solidFill>
            </a:endParaRPr>
          </a:p>
          <a:p>
            <a:pPr algn="ctr">
              <a:defRPr/>
            </a:pPr>
            <a:endParaRPr lang="fr-FR" sz="1200" dirty="0">
              <a:solidFill>
                <a:prstClr val="white"/>
              </a:solidFill>
            </a:endParaRPr>
          </a:p>
        </p:txBody>
      </p:sp>
      <p:cxnSp>
        <p:nvCxnSpPr>
          <p:cNvPr id="24" name="Connecteur droit 23"/>
          <p:cNvCxnSpPr/>
          <p:nvPr/>
        </p:nvCxnSpPr>
        <p:spPr>
          <a:xfrm flipH="1">
            <a:off x="1289050" y="2317750"/>
            <a:ext cx="3175" cy="2757488"/>
          </a:xfrm>
          <a:prstGeom prst="line">
            <a:avLst/>
          </a:prstGeom>
          <a:ln w="9525">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56331" name="ZoneTexte 24"/>
          <p:cNvSpPr txBox="1">
            <a:spLocks noChangeArrowheads="1"/>
          </p:cNvSpPr>
          <p:nvPr/>
        </p:nvSpPr>
        <p:spPr bwMode="auto">
          <a:xfrm flipH="1">
            <a:off x="592138" y="5075238"/>
            <a:ext cx="1290637" cy="369887"/>
          </a:xfrm>
          <a:prstGeom prst="rect">
            <a:avLst/>
          </a:prstGeom>
          <a:noFill/>
          <a:ln w="9525">
            <a:noFill/>
            <a:miter lim="800000"/>
            <a:headEnd/>
            <a:tailEnd/>
          </a:ln>
        </p:spPr>
        <p:txBody>
          <a:bodyPr>
            <a:spAutoFit/>
          </a:bodyPr>
          <a:lstStyle/>
          <a:p>
            <a:pPr algn="ctr"/>
            <a:r>
              <a:rPr lang="fr-FR" altLang="fr-FR" sz="900">
                <a:solidFill>
                  <a:srgbClr val="1F497D"/>
                </a:solidFill>
              </a:rPr>
              <a:t>Intervenant de l’industrie</a:t>
            </a:r>
          </a:p>
        </p:txBody>
      </p:sp>
      <p:sp>
        <p:nvSpPr>
          <p:cNvPr id="56332" name="ZoneTexte 30"/>
          <p:cNvSpPr txBox="1">
            <a:spLocks noChangeArrowheads="1"/>
          </p:cNvSpPr>
          <p:nvPr/>
        </p:nvSpPr>
        <p:spPr bwMode="auto">
          <a:xfrm flipH="1">
            <a:off x="7780338" y="5075238"/>
            <a:ext cx="1290637" cy="230187"/>
          </a:xfrm>
          <a:prstGeom prst="rect">
            <a:avLst/>
          </a:prstGeom>
          <a:noFill/>
          <a:ln w="9525">
            <a:noFill/>
            <a:miter lim="800000"/>
            <a:headEnd/>
            <a:tailEnd/>
          </a:ln>
        </p:spPr>
        <p:txBody>
          <a:bodyPr>
            <a:spAutoFit/>
          </a:bodyPr>
          <a:lstStyle/>
          <a:p>
            <a:pPr algn="ctr"/>
            <a:r>
              <a:rPr lang="fr-FR" altLang="fr-FR" sz="900">
                <a:solidFill>
                  <a:srgbClr val="1F497D"/>
                </a:solidFill>
              </a:rPr>
              <a:t>Intervenant en ZC</a:t>
            </a:r>
          </a:p>
        </p:txBody>
      </p:sp>
      <p:sp>
        <p:nvSpPr>
          <p:cNvPr id="56333" name="ZoneTexte 31"/>
          <p:cNvSpPr txBox="1">
            <a:spLocks noChangeArrowheads="1"/>
          </p:cNvSpPr>
          <p:nvPr/>
        </p:nvSpPr>
        <p:spPr bwMode="auto">
          <a:xfrm flipH="1">
            <a:off x="5091113" y="5075238"/>
            <a:ext cx="1290637" cy="369887"/>
          </a:xfrm>
          <a:prstGeom prst="rect">
            <a:avLst/>
          </a:prstGeom>
          <a:noFill/>
          <a:ln w="9525">
            <a:noFill/>
            <a:miter lim="800000"/>
            <a:headEnd/>
            <a:tailEnd/>
          </a:ln>
        </p:spPr>
        <p:txBody>
          <a:bodyPr>
            <a:spAutoFit/>
          </a:bodyPr>
          <a:lstStyle/>
          <a:p>
            <a:pPr algn="ctr"/>
            <a:r>
              <a:rPr lang="fr-FR" altLang="fr-FR" sz="900">
                <a:solidFill>
                  <a:srgbClr val="1F497D"/>
                </a:solidFill>
              </a:rPr>
              <a:t>Intervenant sur des EIPS</a:t>
            </a:r>
          </a:p>
        </p:txBody>
      </p:sp>
      <p:sp>
        <p:nvSpPr>
          <p:cNvPr id="56334" name="ZoneTexte 34"/>
          <p:cNvSpPr txBox="1">
            <a:spLocks noChangeArrowheads="1"/>
          </p:cNvSpPr>
          <p:nvPr/>
        </p:nvSpPr>
        <p:spPr bwMode="auto">
          <a:xfrm flipH="1">
            <a:off x="3349625" y="5075238"/>
            <a:ext cx="1290638" cy="369887"/>
          </a:xfrm>
          <a:prstGeom prst="rect">
            <a:avLst/>
          </a:prstGeom>
          <a:noFill/>
          <a:ln w="9525">
            <a:noFill/>
            <a:miter lim="800000"/>
            <a:headEnd/>
            <a:tailEnd/>
          </a:ln>
        </p:spPr>
        <p:txBody>
          <a:bodyPr>
            <a:spAutoFit/>
          </a:bodyPr>
          <a:lstStyle/>
          <a:p>
            <a:pPr algn="ctr"/>
            <a:r>
              <a:rPr lang="fr-FR" altLang="fr-FR" sz="900">
                <a:solidFill>
                  <a:srgbClr val="1F497D"/>
                </a:solidFill>
              </a:rPr>
              <a:t>Intervenant en « milieu nucléaire »</a:t>
            </a:r>
          </a:p>
        </p:txBody>
      </p:sp>
      <p:cxnSp>
        <p:nvCxnSpPr>
          <p:cNvPr id="39" name="Connecteur droit 38"/>
          <p:cNvCxnSpPr/>
          <p:nvPr/>
        </p:nvCxnSpPr>
        <p:spPr>
          <a:xfrm>
            <a:off x="1963738" y="2252663"/>
            <a:ext cx="0" cy="989012"/>
          </a:xfrm>
          <a:prstGeom prst="line">
            <a:avLst/>
          </a:prstGeom>
          <a:ln w="9525">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1" name="Connecteur droit 40"/>
          <p:cNvCxnSpPr/>
          <p:nvPr/>
        </p:nvCxnSpPr>
        <p:spPr>
          <a:xfrm rot="5400000">
            <a:off x="4344194" y="3563144"/>
            <a:ext cx="2690812" cy="0"/>
          </a:xfrm>
          <a:prstGeom prst="line">
            <a:avLst/>
          </a:prstGeom>
          <a:ln w="9525">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2" name="Connecteur droit 41"/>
          <p:cNvCxnSpPr>
            <a:endCxn id="56334" idx="0"/>
          </p:cNvCxnSpPr>
          <p:nvPr/>
        </p:nvCxnSpPr>
        <p:spPr>
          <a:xfrm rot="16200000" flipH="1">
            <a:off x="3413918" y="4495007"/>
            <a:ext cx="1154113" cy="6350"/>
          </a:xfrm>
          <a:prstGeom prst="line">
            <a:avLst/>
          </a:prstGeom>
          <a:ln w="9525">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56338" name="ZoneTexte 49"/>
          <p:cNvSpPr txBox="1">
            <a:spLocks noChangeArrowheads="1"/>
          </p:cNvSpPr>
          <p:nvPr/>
        </p:nvSpPr>
        <p:spPr bwMode="auto">
          <a:xfrm rot="-5400000">
            <a:off x="-320675" y="2622551"/>
            <a:ext cx="1120775" cy="368300"/>
          </a:xfrm>
          <a:prstGeom prst="rect">
            <a:avLst/>
          </a:prstGeom>
          <a:noFill/>
          <a:ln w="9525">
            <a:noFill/>
            <a:miter lim="800000"/>
            <a:headEnd/>
            <a:tailEnd/>
          </a:ln>
        </p:spPr>
        <p:txBody>
          <a:bodyPr wrap="none">
            <a:spAutoFit/>
          </a:bodyPr>
          <a:lstStyle/>
          <a:p>
            <a:r>
              <a:rPr lang="fr-FR" altLang="fr-FR" b="1">
                <a:solidFill>
                  <a:srgbClr val="F7922A"/>
                </a:solidFill>
              </a:rPr>
              <a:t>ACTUEL</a:t>
            </a:r>
          </a:p>
        </p:txBody>
      </p:sp>
      <p:sp>
        <p:nvSpPr>
          <p:cNvPr id="56339" name="ZoneTexte 50"/>
          <p:cNvSpPr txBox="1">
            <a:spLocks noChangeArrowheads="1"/>
          </p:cNvSpPr>
          <p:nvPr/>
        </p:nvSpPr>
        <p:spPr bwMode="auto">
          <a:xfrm rot="-5400000">
            <a:off x="-199231" y="4188619"/>
            <a:ext cx="877888" cy="368300"/>
          </a:xfrm>
          <a:prstGeom prst="rect">
            <a:avLst/>
          </a:prstGeom>
          <a:noFill/>
          <a:ln w="9525">
            <a:noFill/>
            <a:miter lim="800000"/>
            <a:headEnd/>
            <a:tailEnd/>
          </a:ln>
        </p:spPr>
        <p:txBody>
          <a:bodyPr wrap="none">
            <a:spAutoFit/>
          </a:bodyPr>
          <a:lstStyle/>
          <a:p>
            <a:r>
              <a:rPr lang="fr-FR" altLang="fr-FR" b="1">
                <a:solidFill>
                  <a:srgbClr val="1F497D"/>
                </a:solidFill>
              </a:rPr>
              <a:t>CIBLE</a:t>
            </a:r>
          </a:p>
        </p:txBody>
      </p:sp>
      <p:sp>
        <p:nvSpPr>
          <p:cNvPr id="33" name="Rectangle 32"/>
          <p:cNvSpPr/>
          <p:nvPr/>
        </p:nvSpPr>
        <p:spPr>
          <a:xfrm>
            <a:off x="1433513" y="4248150"/>
            <a:ext cx="2319337" cy="422275"/>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000" dirty="0">
                <a:solidFill>
                  <a:srgbClr val="FFFFFF"/>
                </a:solidFill>
              </a:rPr>
              <a:t>Sûreté + 85-114 + PFI + </a:t>
            </a:r>
            <a:r>
              <a:rPr lang="fr-FR" sz="1000" dirty="0">
                <a:solidFill>
                  <a:prstClr val="white"/>
                </a:solidFill>
              </a:rPr>
              <a:t>RPP + incendie + environnement</a:t>
            </a:r>
          </a:p>
        </p:txBody>
      </p:sp>
      <p:sp>
        <p:nvSpPr>
          <p:cNvPr id="46" name="ZoneTexte 45"/>
          <p:cNvSpPr txBox="1"/>
          <p:nvPr/>
        </p:nvSpPr>
        <p:spPr>
          <a:xfrm>
            <a:off x="2451100" y="4781550"/>
            <a:ext cx="333375" cy="254000"/>
          </a:xfrm>
          <a:prstGeom prst="rect">
            <a:avLst/>
          </a:prstGeom>
          <a:noFill/>
        </p:spPr>
        <p:txBody>
          <a:bodyPr wrap="none">
            <a:spAutoFit/>
          </a:bodyPr>
          <a:lstStyle/>
          <a:p>
            <a:pPr>
              <a:defRPr/>
            </a:pPr>
            <a:r>
              <a:rPr lang="fr-FR" sz="1050" b="1" dirty="0">
                <a:solidFill>
                  <a:srgbClr val="4F81BD">
                    <a:lumMod val="50000"/>
                  </a:srgbClr>
                </a:solidFill>
              </a:rPr>
              <a:t>5 j</a:t>
            </a:r>
          </a:p>
        </p:txBody>
      </p:sp>
      <p:sp>
        <p:nvSpPr>
          <p:cNvPr id="47" name="ZoneTexte 46"/>
          <p:cNvSpPr txBox="1"/>
          <p:nvPr/>
        </p:nvSpPr>
        <p:spPr>
          <a:xfrm>
            <a:off x="4743450" y="4781550"/>
            <a:ext cx="333375" cy="254000"/>
          </a:xfrm>
          <a:prstGeom prst="rect">
            <a:avLst/>
          </a:prstGeom>
          <a:noFill/>
        </p:spPr>
        <p:txBody>
          <a:bodyPr wrap="none">
            <a:spAutoFit/>
          </a:bodyPr>
          <a:lstStyle/>
          <a:p>
            <a:pPr>
              <a:defRPr/>
            </a:pPr>
            <a:r>
              <a:rPr lang="fr-FR" sz="1050" b="1" dirty="0">
                <a:solidFill>
                  <a:srgbClr val="4F81BD">
                    <a:lumMod val="50000"/>
                  </a:srgbClr>
                </a:solidFill>
              </a:rPr>
              <a:t>3 j</a:t>
            </a:r>
          </a:p>
        </p:txBody>
      </p:sp>
      <p:sp>
        <p:nvSpPr>
          <p:cNvPr id="48" name="ZoneTexte 47"/>
          <p:cNvSpPr txBox="1"/>
          <p:nvPr/>
        </p:nvSpPr>
        <p:spPr>
          <a:xfrm>
            <a:off x="6718300" y="4781550"/>
            <a:ext cx="333375" cy="254000"/>
          </a:xfrm>
          <a:prstGeom prst="rect">
            <a:avLst/>
          </a:prstGeom>
          <a:noFill/>
        </p:spPr>
        <p:txBody>
          <a:bodyPr wrap="none">
            <a:spAutoFit/>
          </a:bodyPr>
          <a:lstStyle/>
          <a:p>
            <a:pPr>
              <a:defRPr/>
            </a:pPr>
            <a:r>
              <a:rPr lang="fr-FR" sz="1050" b="1" dirty="0">
                <a:solidFill>
                  <a:srgbClr val="4F81BD">
                    <a:lumMod val="50000"/>
                  </a:srgbClr>
                </a:solidFill>
              </a:rPr>
              <a:t>4 j</a:t>
            </a:r>
          </a:p>
        </p:txBody>
      </p:sp>
      <p:sp>
        <p:nvSpPr>
          <p:cNvPr id="50" name="ZoneTexte 49"/>
          <p:cNvSpPr txBox="1"/>
          <p:nvPr/>
        </p:nvSpPr>
        <p:spPr>
          <a:xfrm>
            <a:off x="3176588" y="3252788"/>
            <a:ext cx="333375" cy="254000"/>
          </a:xfrm>
          <a:prstGeom prst="rect">
            <a:avLst/>
          </a:prstGeom>
          <a:noFill/>
        </p:spPr>
        <p:txBody>
          <a:bodyPr wrap="none">
            <a:spAutoFit/>
          </a:bodyPr>
          <a:lstStyle/>
          <a:p>
            <a:pPr>
              <a:defRPr/>
            </a:pPr>
            <a:r>
              <a:rPr lang="fr-FR" sz="1050" b="1" dirty="0">
                <a:solidFill>
                  <a:srgbClr val="F7922A"/>
                </a:solidFill>
              </a:rPr>
              <a:t>5 j</a:t>
            </a:r>
          </a:p>
        </p:txBody>
      </p:sp>
      <p:sp>
        <p:nvSpPr>
          <p:cNvPr id="51" name="ZoneTexte 50"/>
          <p:cNvSpPr txBox="1"/>
          <p:nvPr/>
        </p:nvSpPr>
        <p:spPr>
          <a:xfrm>
            <a:off x="6718300" y="3252788"/>
            <a:ext cx="333375" cy="254000"/>
          </a:xfrm>
          <a:prstGeom prst="rect">
            <a:avLst/>
          </a:prstGeom>
          <a:noFill/>
        </p:spPr>
        <p:txBody>
          <a:bodyPr wrap="none">
            <a:spAutoFit/>
          </a:bodyPr>
          <a:lstStyle/>
          <a:p>
            <a:pPr>
              <a:defRPr/>
            </a:pPr>
            <a:r>
              <a:rPr lang="fr-FR" sz="1050" b="1" dirty="0">
                <a:solidFill>
                  <a:srgbClr val="F7922A"/>
                </a:solidFill>
              </a:rPr>
              <a:t>5 j</a:t>
            </a:r>
          </a:p>
        </p:txBody>
      </p:sp>
      <p:sp>
        <p:nvSpPr>
          <p:cNvPr id="53" name="ZoneTexte 52"/>
          <p:cNvSpPr txBox="1"/>
          <p:nvPr/>
        </p:nvSpPr>
        <p:spPr>
          <a:xfrm>
            <a:off x="1444625" y="3252788"/>
            <a:ext cx="333375" cy="254000"/>
          </a:xfrm>
          <a:prstGeom prst="rect">
            <a:avLst/>
          </a:prstGeom>
          <a:noFill/>
        </p:spPr>
        <p:txBody>
          <a:bodyPr wrap="none">
            <a:spAutoFit/>
          </a:bodyPr>
          <a:lstStyle/>
          <a:p>
            <a:pPr>
              <a:defRPr/>
            </a:pPr>
            <a:r>
              <a:rPr lang="fr-FR" sz="1050" b="1" dirty="0">
                <a:solidFill>
                  <a:srgbClr val="F7922A"/>
                </a:solidFill>
              </a:rPr>
              <a:t>1 j</a:t>
            </a:r>
          </a:p>
        </p:txBody>
      </p:sp>
      <p:sp>
        <p:nvSpPr>
          <p:cNvPr id="54" name="Rectangle 53"/>
          <p:cNvSpPr/>
          <p:nvPr/>
        </p:nvSpPr>
        <p:spPr>
          <a:xfrm>
            <a:off x="4075113" y="3932238"/>
            <a:ext cx="1516062" cy="857250"/>
          </a:xfrm>
          <a:prstGeom prst="rect">
            <a:avLst/>
          </a:prstGeom>
          <a:solidFill>
            <a:srgbClr val="001A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100"/>
              </a:lnSpc>
              <a:defRPr/>
            </a:pPr>
            <a:r>
              <a:rPr lang="fr-FR" sz="1200" b="1" dirty="0">
                <a:solidFill>
                  <a:prstClr val="white"/>
                </a:solidFill>
              </a:rPr>
              <a:t>Complément </a:t>
            </a:r>
            <a:br>
              <a:rPr lang="fr-FR" sz="1200" b="1" dirty="0">
                <a:solidFill>
                  <a:prstClr val="white"/>
                </a:solidFill>
              </a:rPr>
            </a:br>
            <a:r>
              <a:rPr lang="fr-FR" sz="1200" b="1" dirty="0">
                <a:solidFill>
                  <a:prstClr val="white"/>
                </a:solidFill>
              </a:rPr>
              <a:t>Sûreté Qualité</a:t>
            </a:r>
          </a:p>
          <a:p>
            <a:pPr algn="ctr">
              <a:defRPr/>
            </a:pPr>
            <a:endParaRPr lang="fr-FR" sz="1200" b="1" dirty="0">
              <a:solidFill>
                <a:prstClr val="white"/>
              </a:solidFill>
            </a:endParaRPr>
          </a:p>
          <a:p>
            <a:pPr algn="ctr">
              <a:defRPr/>
            </a:pPr>
            <a:endParaRPr lang="fr-FR" sz="1200" b="1" dirty="0">
              <a:solidFill>
                <a:prstClr val="white"/>
              </a:solidFill>
            </a:endParaRPr>
          </a:p>
          <a:p>
            <a:pPr algn="ctr">
              <a:defRPr/>
            </a:pPr>
            <a:endParaRPr lang="fr-FR" sz="1100" dirty="0">
              <a:solidFill>
                <a:prstClr val="white"/>
              </a:solidFill>
            </a:endParaRPr>
          </a:p>
        </p:txBody>
      </p:sp>
      <p:sp>
        <p:nvSpPr>
          <p:cNvPr id="55" name="Rectangle 54"/>
          <p:cNvSpPr/>
          <p:nvPr/>
        </p:nvSpPr>
        <p:spPr>
          <a:xfrm>
            <a:off x="5822950" y="3932238"/>
            <a:ext cx="2019300" cy="857250"/>
          </a:xfrm>
          <a:prstGeom prst="rect">
            <a:avLst/>
          </a:prstGeom>
          <a:solidFill>
            <a:srgbClr val="001A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prstClr val="white"/>
                </a:solidFill>
              </a:rPr>
              <a:t>Radioprotection 1</a:t>
            </a:r>
            <a:endParaRPr lang="fr-FR" sz="1200" dirty="0">
              <a:solidFill>
                <a:prstClr val="white"/>
              </a:solidFill>
            </a:endParaRPr>
          </a:p>
          <a:p>
            <a:pPr algn="ctr">
              <a:defRPr/>
            </a:pPr>
            <a:endParaRPr lang="fr-FR" sz="1200" b="1" dirty="0">
              <a:solidFill>
                <a:prstClr val="white"/>
              </a:solidFill>
            </a:endParaRPr>
          </a:p>
          <a:p>
            <a:pPr algn="ctr">
              <a:defRPr/>
            </a:pPr>
            <a:endParaRPr lang="fr-FR" sz="1200" b="1" dirty="0">
              <a:solidFill>
                <a:prstClr val="white"/>
              </a:solidFill>
            </a:endParaRPr>
          </a:p>
          <a:p>
            <a:pPr algn="ctr">
              <a:defRPr/>
            </a:pPr>
            <a:endParaRPr lang="fr-FR" sz="1200" b="1" dirty="0">
              <a:solidFill>
                <a:prstClr val="white"/>
              </a:solidFill>
            </a:endParaRPr>
          </a:p>
        </p:txBody>
      </p:sp>
      <p:sp>
        <p:nvSpPr>
          <p:cNvPr id="56349" name="ZoneTexte 56"/>
          <p:cNvSpPr txBox="1">
            <a:spLocks noChangeArrowheads="1"/>
          </p:cNvSpPr>
          <p:nvPr/>
        </p:nvSpPr>
        <p:spPr bwMode="auto">
          <a:xfrm>
            <a:off x="571500" y="2217738"/>
            <a:ext cx="596900" cy="200025"/>
          </a:xfrm>
          <a:prstGeom prst="rect">
            <a:avLst/>
          </a:prstGeom>
          <a:noFill/>
          <a:ln w="9525">
            <a:noFill/>
            <a:miter lim="800000"/>
            <a:headEnd/>
            <a:tailEnd/>
          </a:ln>
        </p:spPr>
        <p:txBody>
          <a:bodyPr wrap="none">
            <a:spAutoFit/>
          </a:bodyPr>
          <a:lstStyle/>
          <a:p>
            <a:r>
              <a:rPr lang="fr-FR" altLang="fr-FR" sz="700" i="1">
                <a:solidFill>
                  <a:srgbClr val="7F7F7F"/>
                </a:solidFill>
              </a:rPr>
              <a:t>Pré-requis</a:t>
            </a:r>
          </a:p>
        </p:txBody>
      </p:sp>
      <p:sp>
        <p:nvSpPr>
          <p:cNvPr id="56350" name="Titre 1"/>
          <p:cNvSpPr txBox="1">
            <a:spLocks/>
          </p:cNvSpPr>
          <p:nvPr/>
        </p:nvSpPr>
        <p:spPr bwMode="auto">
          <a:xfrm>
            <a:off x="377825" y="192088"/>
            <a:ext cx="8229600" cy="1143000"/>
          </a:xfrm>
          <a:prstGeom prst="rect">
            <a:avLst/>
          </a:prstGeom>
          <a:noFill/>
          <a:ln w="9525">
            <a:noFill/>
            <a:miter lim="800000"/>
            <a:headEnd/>
            <a:tailEnd/>
          </a:ln>
        </p:spPr>
        <p:txBody>
          <a:bodyPr anchor="ctr"/>
          <a:lstStyle/>
          <a:p>
            <a:r>
              <a:rPr lang="fr-FR" altLang="fr-FR" sz="3600">
                <a:solidFill>
                  <a:srgbClr val="001A70"/>
                </a:solidFill>
                <a:latin typeface="Calibri" pitchFamily="34" charset="0"/>
              </a:rPr>
              <a:t>Nouveau dispositif</a:t>
            </a:r>
            <a:r>
              <a:rPr lang="fr-FR" altLang="fr-FR" sz="4400">
                <a:solidFill>
                  <a:srgbClr val="001A70"/>
                </a:solidFill>
                <a:latin typeface="Calibri" pitchFamily="34" charset="0"/>
              </a:rPr>
              <a:t/>
            </a:r>
            <a:br>
              <a:rPr lang="fr-FR" altLang="fr-FR" sz="4400">
                <a:solidFill>
                  <a:srgbClr val="001A70"/>
                </a:solidFill>
                <a:latin typeface="Calibri" pitchFamily="34" charset="0"/>
              </a:rPr>
            </a:br>
            <a:r>
              <a:rPr lang="fr-FR" altLang="fr-FR" sz="2400">
                <a:solidFill>
                  <a:srgbClr val="001A70"/>
                </a:solidFill>
                <a:latin typeface="Calibri" pitchFamily="34" charset="0"/>
              </a:rPr>
              <a:t>Parcours nouvel intervenant</a:t>
            </a:r>
            <a:endParaRPr lang="fr-FR" altLang="fr-FR" sz="4400">
              <a:solidFill>
                <a:srgbClr val="001A70"/>
              </a:solidFill>
              <a:latin typeface="Calibri" pitchFamily="34" charset="0"/>
            </a:endParaRPr>
          </a:p>
        </p:txBody>
      </p:sp>
      <p:sp>
        <p:nvSpPr>
          <p:cNvPr id="56" name="Rectangle à coins arrondis 55"/>
          <p:cNvSpPr/>
          <p:nvPr/>
        </p:nvSpPr>
        <p:spPr>
          <a:xfrm rot="20857191">
            <a:off x="3460750" y="4683125"/>
            <a:ext cx="550863" cy="280988"/>
          </a:xfrm>
          <a:prstGeom prst="roundRect">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1050" b="1" dirty="0">
                <a:solidFill>
                  <a:srgbClr val="C00000"/>
                </a:solidFill>
              </a:rPr>
              <a:t>HN1/M0</a:t>
            </a:r>
          </a:p>
        </p:txBody>
      </p:sp>
      <p:sp>
        <p:nvSpPr>
          <p:cNvPr id="61" name="Rectangle à coins arrondis 60"/>
          <p:cNvSpPr/>
          <p:nvPr/>
        </p:nvSpPr>
        <p:spPr>
          <a:xfrm rot="20857191">
            <a:off x="7567613" y="4702175"/>
            <a:ext cx="550862" cy="280988"/>
          </a:xfrm>
          <a:prstGeom prst="roundRect">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1050" b="1" dirty="0">
                <a:solidFill>
                  <a:srgbClr val="C00000"/>
                </a:solidFill>
              </a:rPr>
              <a:t>RP1</a:t>
            </a:r>
          </a:p>
        </p:txBody>
      </p:sp>
      <p:sp>
        <p:nvSpPr>
          <p:cNvPr id="64" name="Rectangle à coins arrondis 63"/>
          <p:cNvSpPr/>
          <p:nvPr/>
        </p:nvSpPr>
        <p:spPr>
          <a:xfrm rot="20857191">
            <a:off x="5314950" y="4683125"/>
            <a:ext cx="550863" cy="280988"/>
          </a:xfrm>
          <a:prstGeom prst="roundRect">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1050" b="1" dirty="0">
                <a:solidFill>
                  <a:srgbClr val="C00000"/>
                </a:solidFill>
              </a:rPr>
              <a:t>CSQ</a:t>
            </a:r>
          </a:p>
        </p:txBody>
      </p:sp>
      <p:sp>
        <p:nvSpPr>
          <p:cNvPr id="56354" name="ZoneTexte 65"/>
          <p:cNvSpPr txBox="1">
            <a:spLocks noChangeArrowheads="1"/>
          </p:cNvSpPr>
          <p:nvPr/>
        </p:nvSpPr>
        <p:spPr bwMode="auto">
          <a:xfrm flipH="1">
            <a:off x="7802563" y="1857375"/>
            <a:ext cx="1247775" cy="369888"/>
          </a:xfrm>
          <a:prstGeom prst="rect">
            <a:avLst/>
          </a:prstGeom>
          <a:noFill/>
          <a:ln w="9525">
            <a:noFill/>
            <a:miter lim="800000"/>
            <a:headEnd/>
            <a:tailEnd/>
          </a:ln>
        </p:spPr>
        <p:txBody>
          <a:bodyPr>
            <a:spAutoFit/>
          </a:bodyPr>
          <a:lstStyle/>
          <a:p>
            <a:pPr algn="ctr"/>
            <a:r>
              <a:rPr lang="fr-FR" altLang="fr-FR" sz="900">
                <a:solidFill>
                  <a:srgbClr val="1F497D"/>
                </a:solidFill>
              </a:rPr>
              <a:t>Intervenant en ZC ou ZS</a:t>
            </a:r>
          </a:p>
        </p:txBody>
      </p:sp>
      <p:sp>
        <p:nvSpPr>
          <p:cNvPr id="56355" name="ZoneTexte 66"/>
          <p:cNvSpPr txBox="1">
            <a:spLocks noChangeArrowheads="1"/>
          </p:cNvSpPr>
          <p:nvPr/>
        </p:nvSpPr>
        <p:spPr bwMode="auto">
          <a:xfrm flipH="1">
            <a:off x="4956175" y="1857375"/>
            <a:ext cx="1533525" cy="369888"/>
          </a:xfrm>
          <a:prstGeom prst="rect">
            <a:avLst/>
          </a:prstGeom>
          <a:noFill/>
          <a:ln w="9525">
            <a:noFill/>
            <a:miter lim="800000"/>
            <a:headEnd/>
            <a:tailEnd/>
          </a:ln>
        </p:spPr>
        <p:txBody>
          <a:bodyPr>
            <a:spAutoFit/>
          </a:bodyPr>
          <a:lstStyle/>
          <a:p>
            <a:pPr algn="ctr"/>
            <a:r>
              <a:rPr lang="fr-FR" altLang="fr-FR" sz="900">
                <a:solidFill>
                  <a:srgbClr val="1F497D"/>
                </a:solidFill>
              </a:rPr>
              <a:t>Intervenant sur ou à proximité du matériel IPS</a:t>
            </a:r>
          </a:p>
        </p:txBody>
      </p:sp>
      <p:sp>
        <p:nvSpPr>
          <p:cNvPr id="56356" name="ZoneTexte 67"/>
          <p:cNvSpPr txBox="1">
            <a:spLocks noChangeArrowheads="1"/>
          </p:cNvSpPr>
          <p:nvPr/>
        </p:nvSpPr>
        <p:spPr bwMode="auto">
          <a:xfrm flipH="1">
            <a:off x="1490663" y="1857375"/>
            <a:ext cx="1220787" cy="369888"/>
          </a:xfrm>
          <a:prstGeom prst="rect">
            <a:avLst/>
          </a:prstGeom>
          <a:noFill/>
          <a:ln w="9525">
            <a:noFill/>
            <a:miter lim="800000"/>
            <a:headEnd/>
            <a:tailEnd/>
          </a:ln>
        </p:spPr>
        <p:txBody>
          <a:bodyPr>
            <a:spAutoFit/>
          </a:bodyPr>
          <a:lstStyle/>
          <a:p>
            <a:pPr algn="ctr"/>
            <a:r>
              <a:rPr lang="fr-FR" altLang="fr-FR" sz="900">
                <a:solidFill>
                  <a:srgbClr val="1F497D"/>
                </a:solidFill>
              </a:rPr>
              <a:t>Intervenant en « milieu nucléaire »</a:t>
            </a:r>
          </a:p>
        </p:txBody>
      </p:sp>
      <p:sp>
        <p:nvSpPr>
          <p:cNvPr id="56357" name="ZoneTexte 70"/>
          <p:cNvSpPr txBox="1">
            <a:spLocks noChangeArrowheads="1"/>
          </p:cNvSpPr>
          <p:nvPr/>
        </p:nvSpPr>
        <p:spPr bwMode="auto">
          <a:xfrm flipH="1">
            <a:off x="571500" y="1857375"/>
            <a:ext cx="1290638" cy="369888"/>
          </a:xfrm>
          <a:prstGeom prst="rect">
            <a:avLst/>
          </a:prstGeom>
          <a:noFill/>
          <a:ln w="9525">
            <a:noFill/>
            <a:miter lim="800000"/>
            <a:headEnd/>
            <a:tailEnd/>
          </a:ln>
        </p:spPr>
        <p:txBody>
          <a:bodyPr>
            <a:spAutoFit/>
          </a:bodyPr>
          <a:lstStyle/>
          <a:p>
            <a:pPr algn="ctr"/>
            <a:r>
              <a:rPr lang="fr-FR" altLang="fr-FR" sz="900">
                <a:solidFill>
                  <a:srgbClr val="1F497D"/>
                </a:solidFill>
              </a:rPr>
              <a:t>Intervenant de l’industrie</a:t>
            </a:r>
          </a:p>
        </p:txBody>
      </p:sp>
      <p:sp>
        <p:nvSpPr>
          <p:cNvPr id="69" name="Rectangle 68"/>
          <p:cNvSpPr/>
          <p:nvPr/>
        </p:nvSpPr>
        <p:spPr>
          <a:xfrm>
            <a:off x="4156075" y="4257675"/>
            <a:ext cx="1322388" cy="422275"/>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000" dirty="0">
                <a:solidFill>
                  <a:prstClr val="white"/>
                </a:solidFill>
              </a:rPr>
              <a:t>Sûreté, qualification, requalification</a:t>
            </a:r>
          </a:p>
        </p:txBody>
      </p:sp>
      <p:sp>
        <p:nvSpPr>
          <p:cNvPr id="70" name="Rectangle 69"/>
          <p:cNvSpPr/>
          <p:nvPr/>
        </p:nvSpPr>
        <p:spPr>
          <a:xfrm>
            <a:off x="5935663" y="4257675"/>
            <a:ext cx="1760537" cy="422275"/>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000" dirty="0">
                <a:solidFill>
                  <a:prstClr val="white"/>
                </a:solidFill>
              </a:rPr>
              <a:t>Radioprotection</a:t>
            </a:r>
          </a:p>
        </p:txBody>
      </p:sp>
      <p:sp>
        <p:nvSpPr>
          <p:cNvPr id="72" name="Rectangle 71"/>
          <p:cNvSpPr/>
          <p:nvPr/>
        </p:nvSpPr>
        <p:spPr>
          <a:xfrm>
            <a:off x="1390650" y="2727325"/>
            <a:ext cx="431800" cy="422275"/>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900" dirty="0">
                <a:solidFill>
                  <a:srgbClr val="EEECE1">
                    <a:lumMod val="10000"/>
                  </a:srgbClr>
                </a:solidFill>
              </a:rPr>
              <a:t> AQ + 85 114</a:t>
            </a:r>
          </a:p>
        </p:txBody>
      </p:sp>
      <p:sp>
        <p:nvSpPr>
          <p:cNvPr id="73" name="Rectangle 72"/>
          <p:cNvSpPr/>
          <p:nvPr/>
        </p:nvSpPr>
        <p:spPr>
          <a:xfrm>
            <a:off x="2117725" y="2722563"/>
            <a:ext cx="2424113" cy="422275"/>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dirty="0">
                <a:solidFill>
                  <a:srgbClr val="EEECE1">
                    <a:lumMod val="10000"/>
                  </a:srgbClr>
                </a:solidFill>
              </a:rPr>
              <a:t> </a:t>
            </a:r>
            <a:r>
              <a:rPr lang="fr-FR" sz="1000" dirty="0">
                <a:solidFill>
                  <a:srgbClr val="EEECE1">
                    <a:lumMod val="10000"/>
                  </a:srgbClr>
                </a:solidFill>
              </a:rPr>
              <a:t>Travaux sur ou à proximité </a:t>
            </a:r>
          </a:p>
          <a:p>
            <a:pPr algn="ctr">
              <a:defRPr/>
            </a:pPr>
            <a:r>
              <a:rPr lang="fr-FR" sz="1000" dirty="0">
                <a:solidFill>
                  <a:srgbClr val="EEECE1">
                    <a:lumMod val="10000"/>
                  </a:srgbClr>
                </a:solidFill>
              </a:rPr>
              <a:t>des matériels IPS</a:t>
            </a:r>
            <a:endParaRPr lang="fr-FR" sz="900" dirty="0">
              <a:solidFill>
                <a:srgbClr val="EEECE1">
                  <a:lumMod val="10000"/>
                </a:srgbClr>
              </a:solidFill>
            </a:endParaRPr>
          </a:p>
        </p:txBody>
      </p:sp>
      <p:sp>
        <p:nvSpPr>
          <p:cNvPr id="74" name="Rectangle à coins arrondis 73"/>
          <p:cNvSpPr/>
          <p:nvPr/>
        </p:nvSpPr>
        <p:spPr>
          <a:xfrm rot="20857191">
            <a:off x="1704975" y="3028950"/>
            <a:ext cx="550863" cy="280988"/>
          </a:xfrm>
          <a:prstGeom prst="roundRect">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1050" b="1" dirty="0">
                <a:solidFill>
                  <a:srgbClr val="C00000"/>
                </a:solidFill>
              </a:rPr>
              <a:t>HN1</a:t>
            </a:r>
          </a:p>
        </p:txBody>
      </p:sp>
      <p:sp>
        <p:nvSpPr>
          <p:cNvPr id="75" name="Rectangle à coins arrondis 74"/>
          <p:cNvSpPr/>
          <p:nvPr/>
        </p:nvSpPr>
        <p:spPr>
          <a:xfrm rot="20857191">
            <a:off x="4251325" y="3100388"/>
            <a:ext cx="550863" cy="280987"/>
          </a:xfrm>
          <a:prstGeom prst="roundRect">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1050" b="1" dirty="0">
                <a:solidFill>
                  <a:srgbClr val="C00000"/>
                </a:solidFill>
              </a:rPr>
              <a:t>QSP</a:t>
            </a:r>
          </a:p>
        </p:txBody>
      </p:sp>
      <p:sp>
        <p:nvSpPr>
          <p:cNvPr id="76" name="Rectangle 75"/>
          <p:cNvSpPr/>
          <p:nvPr/>
        </p:nvSpPr>
        <p:spPr>
          <a:xfrm>
            <a:off x="5915025" y="2727325"/>
            <a:ext cx="2425700" cy="422275"/>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050" dirty="0">
                <a:solidFill>
                  <a:srgbClr val="EEECE1">
                    <a:lumMod val="10000"/>
                  </a:srgbClr>
                </a:solidFill>
              </a:rPr>
              <a:t>Radioprotection + Sécurité </a:t>
            </a:r>
          </a:p>
          <a:p>
            <a:pPr algn="ctr">
              <a:defRPr/>
            </a:pPr>
            <a:r>
              <a:rPr lang="fr-FR" sz="1050" dirty="0">
                <a:solidFill>
                  <a:srgbClr val="EEECE1">
                    <a:lumMod val="10000"/>
                  </a:srgbClr>
                </a:solidFill>
              </a:rPr>
              <a:t>+ heaume</a:t>
            </a:r>
          </a:p>
        </p:txBody>
      </p:sp>
      <p:cxnSp>
        <p:nvCxnSpPr>
          <p:cNvPr id="78" name="Connecteur droit 77"/>
          <p:cNvCxnSpPr/>
          <p:nvPr/>
        </p:nvCxnSpPr>
        <p:spPr>
          <a:xfrm rot="5400000">
            <a:off x="7104857" y="3563144"/>
            <a:ext cx="2690812" cy="0"/>
          </a:xfrm>
          <a:prstGeom prst="line">
            <a:avLst/>
          </a:prstGeom>
          <a:ln w="9525">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63" name="Rectangle à coins arrondis 62"/>
          <p:cNvSpPr/>
          <p:nvPr/>
        </p:nvSpPr>
        <p:spPr>
          <a:xfrm rot="20857191">
            <a:off x="8104188" y="3100388"/>
            <a:ext cx="550862" cy="280987"/>
          </a:xfrm>
          <a:prstGeom prst="roundRect">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1050" b="1" dirty="0">
                <a:solidFill>
                  <a:srgbClr val="C00000"/>
                </a:solidFill>
              </a:rPr>
              <a:t>RP1/M0</a:t>
            </a:r>
          </a:p>
        </p:txBody>
      </p:sp>
      <p:pic>
        <p:nvPicPr>
          <p:cNvPr id="56367" name="Picture 2" descr="C:\Users\G61447\AppData\Local\Temp\notesCA40B8\~1882226.png"/>
          <p:cNvPicPr>
            <a:picLocks noChangeAspect="1" noChangeArrowheads="1"/>
          </p:cNvPicPr>
          <p:nvPr/>
        </p:nvPicPr>
        <p:blipFill>
          <a:blip r:embed="rId3"/>
          <a:srcRect l="8553" t="29221" r="13197" b="28520"/>
          <a:stretch>
            <a:fillRect/>
          </a:stretch>
        </p:blipFill>
        <p:spPr bwMode="auto">
          <a:xfrm>
            <a:off x="7734300" y="0"/>
            <a:ext cx="1385888" cy="1058863"/>
          </a:xfrm>
          <a:prstGeom prst="rect">
            <a:avLst/>
          </a:prstGeom>
          <a:noFill/>
          <a:ln w="9525">
            <a:noFill/>
            <a:miter lim="800000"/>
            <a:headEnd/>
            <a:tailEnd/>
          </a:ln>
        </p:spPr>
      </p:pic>
      <p:sp>
        <p:nvSpPr>
          <p:cNvPr id="52" name="Arrondir un rectangle à un seul coin 51"/>
          <p:cNvSpPr/>
          <p:nvPr/>
        </p:nvSpPr>
        <p:spPr>
          <a:xfrm flipH="1">
            <a:off x="403225" y="5715000"/>
            <a:ext cx="8440738" cy="641350"/>
          </a:xfrm>
          <a:prstGeom prst="round1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dirty="0">
                <a:solidFill>
                  <a:prstClr val="white"/>
                </a:solidFill>
              </a:rPr>
              <a:t>Chaque formation fait l’objet d’un recyclage de 2 jours </a:t>
            </a:r>
            <a:endParaRPr lang="fr-FR" sz="1600" b="1" dirty="0">
              <a:solidFill>
                <a:prstClr val="white"/>
              </a:solidFill>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3500" y="2335213"/>
            <a:ext cx="503238" cy="863600"/>
          </a:xfrm>
          <a:prstGeom prst="rect">
            <a:avLst/>
          </a:prstGeom>
          <a:solidFill>
            <a:srgbClr val="F792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1200" b="1" dirty="0">
                <a:solidFill>
                  <a:prstClr val="white"/>
                </a:solidFill>
              </a:rPr>
              <a:t>AQ2</a:t>
            </a:r>
          </a:p>
          <a:p>
            <a:pPr algn="ctr">
              <a:defRPr/>
            </a:pPr>
            <a:endParaRPr lang="fr-FR" sz="1200" b="1" dirty="0">
              <a:solidFill>
                <a:prstClr val="white"/>
              </a:solidFill>
            </a:endParaRPr>
          </a:p>
          <a:p>
            <a:pPr algn="ctr">
              <a:defRPr/>
            </a:pPr>
            <a:endParaRPr lang="fr-FR" sz="1100" dirty="0">
              <a:solidFill>
                <a:prstClr val="white"/>
              </a:solidFill>
            </a:endParaRPr>
          </a:p>
          <a:p>
            <a:pPr algn="ctr">
              <a:defRPr/>
            </a:pPr>
            <a:endParaRPr lang="fr-FR" sz="1100" dirty="0">
              <a:solidFill>
                <a:prstClr val="white"/>
              </a:solidFill>
            </a:endParaRPr>
          </a:p>
        </p:txBody>
      </p:sp>
      <p:sp>
        <p:nvSpPr>
          <p:cNvPr id="6" name="Rectangle 5"/>
          <p:cNvSpPr/>
          <p:nvPr/>
        </p:nvSpPr>
        <p:spPr>
          <a:xfrm>
            <a:off x="3833813" y="2335213"/>
            <a:ext cx="2520950" cy="863600"/>
          </a:xfrm>
          <a:prstGeom prst="rect">
            <a:avLst/>
          </a:prstGeom>
          <a:solidFill>
            <a:srgbClr val="F792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1200" b="1" dirty="0">
                <a:solidFill>
                  <a:prstClr val="white"/>
                </a:solidFill>
              </a:rPr>
              <a:t>PR2</a:t>
            </a:r>
          </a:p>
          <a:p>
            <a:pPr algn="ctr">
              <a:defRPr/>
            </a:pPr>
            <a:endParaRPr lang="fr-FR" sz="1200" b="1" dirty="0">
              <a:solidFill>
                <a:prstClr val="white"/>
              </a:solidFill>
            </a:endParaRPr>
          </a:p>
          <a:p>
            <a:pPr algn="ctr">
              <a:defRPr/>
            </a:pPr>
            <a:endParaRPr lang="fr-FR" sz="1200" b="1" dirty="0">
              <a:solidFill>
                <a:prstClr val="white"/>
              </a:solidFill>
            </a:endParaRPr>
          </a:p>
        </p:txBody>
      </p:sp>
      <p:sp>
        <p:nvSpPr>
          <p:cNvPr id="9" name="Rectangle 8"/>
          <p:cNvSpPr/>
          <p:nvPr/>
        </p:nvSpPr>
        <p:spPr>
          <a:xfrm>
            <a:off x="1333500" y="3643313"/>
            <a:ext cx="2016125" cy="863600"/>
          </a:xfrm>
          <a:prstGeom prst="rect">
            <a:avLst/>
          </a:prstGeom>
          <a:solidFill>
            <a:srgbClr val="001A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prstClr val="white"/>
                </a:solidFill>
              </a:rPr>
              <a:t>Savoir commun</a:t>
            </a:r>
            <a:br>
              <a:rPr lang="fr-FR" sz="1200" b="1" dirty="0">
                <a:solidFill>
                  <a:prstClr val="white"/>
                </a:solidFill>
              </a:rPr>
            </a:br>
            <a:r>
              <a:rPr lang="fr-FR" sz="1200" b="1" dirty="0">
                <a:solidFill>
                  <a:prstClr val="white"/>
                </a:solidFill>
              </a:rPr>
              <a:t> du nucléaire 2</a:t>
            </a:r>
          </a:p>
          <a:p>
            <a:pPr algn="ctr">
              <a:defRPr/>
            </a:pPr>
            <a:endParaRPr lang="fr-FR" sz="1200" b="1" dirty="0">
              <a:solidFill>
                <a:prstClr val="white"/>
              </a:solidFill>
            </a:endParaRPr>
          </a:p>
          <a:p>
            <a:pPr algn="ctr">
              <a:defRPr/>
            </a:pPr>
            <a:endParaRPr lang="fr-FR" sz="1200" b="1" dirty="0">
              <a:solidFill>
                <a:prstClr val="white"/>
              </a:solidFill>
            </a:endParaRPr>
          </a:p>
        </p:txBody>
      </p:sp>
      <p:cxnSp>
        <p:nvCxnSpPr>
          <p:cNvPr id="24" name="Connecteur droit 23"/>
          <p:cNvCxnSpPr/>
          <p:nvPr/>
        </p:nvCxnSpPr>
        <p:spPr>
          <a:xfrm rot="5400000">
            <a:off x="-24606" y="3442494"/>
            <a:ext cx="2484437" cy="3175"/>
          </a:xfrm>
          <a:prstGeom prst="line">
            <a:avLst/>
          </a:prstGeom>
          <a:ln w="9525">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58373" name="ZoneTexte 24"/>
          <p:cNvSpPr txBox="1">
            <a:spLocks noChangeArrowheads="1"/>
          </p:cNvSpPr>
          <p:nvPr/>
        </p:nvSpPr>
        <p:spPr bwMode="auto">
          <a:xfrm flipH="1">
            <a:off x="584200" y="4729163"/>
            <a:ext cx="1289050" cy="369887"/>
          </a:xfrm>
          <a:prstGeom prst="rect">
            <a:avLst/>
          </a:prstGeom>
          <a:noFill/>
          <a:ln w="9525">
            <a:noFill/>
            <a:miter lim="800000"/>
            <a:headEnd/>
            <a:tailEnd/>
          </a:ln>
        </p:spPr>
        <p:txBody>
          <a:bodyPr>
            <a:spAutoFit/>
          </a:bodyPr>
          <a:lstStyle/>
          <a:p>
            <a:pPr algn="ctr"/>
            <a:r>
              <a:rPr lang="fr-FR" altLang="fr-FR" sz="900">
                <a:solidFill>
                  <a:srgbClr val="1F497D"/>
                </a:solidFill>
              </a:rPr>
              <a:t>Chargé de </a:t>
            </a:r>
          </a:p>
          <a:p>
            <a:pPr algn="ctr"/>
            <a:r>
              <a:rPr lang="fr-FR" altLang="fr-FR" sz="900">
                <a:solidFill>
                  <a:srgbClr val="1F497D"/>
                </a:solidFill>
              </a:rPr>
              <a:t>travaux</a:t>
            </a:r>
          </a:p>
        </p:txBody>
      </p:sp>
      <p:sp>
        <p:nvSpPr>
          <p:cNvPr id="58374" name="ZoneTexte 26"/>
          <p:cNvSpPr txBox="1">
            <a:spLocks noChangeArrowheads="1"/>
          </p:cNvSpPr>
          <p:nvPr/>
        </p:nvSpPr>
        <p:spPr bwMode="auto">
          <a:xfrm flipH="1">
            <a:off x="5773738" y="1857375"/>
            <a:ext cx="1279525" cy="369888"/>
          </a:xfrm>
          <a:prstGeom prst="rect">
            <a:avLst/>
          </a:prstGeom>
          <a:noFill/>
          <a:ln w="9525">
            <a:noFill/>
            <a:miter lim="800000"/>
            <a:headEnd/>
            <a:tailEnd/>
          </a:ln>
        </p:spPr>
        <p:txBody>
          <a:bodyPr>
            <a:spAutoFit/>
          </a:bodyPr>
          <a:lstStyle/>
          <a:p>
            <a:pPr algn="ctr"/>
            <a:r>
              <a:rPr lang="fr-FR" altLang="fr-FR" sz="900">
                <a:solidFill>
                  <a:srgbClr val="1F497D"/>
                </a:solidFill>
              </a:rPr>
              <a:t>Chargé de travaux en Zone Contrôlée</a:t>
            </a:r>
          </a:p>
        </p:txBody>
      </p:sp>
      <p:sp>
        <p:nvSpPr>
          <p:cNvPr id="58375" name="ZoneTexte 33"/>
          <p:cNvSpPr txBox="1">
            <a:spLocks noChangeArrowheads="1"/>
          </p:cNvSpPr>
          <p:nvPr/>
        </p:nvSpPr>
        <p:spPr bwMode="auto">
          <a:xfrm flipH="1">
            <a:off x="482600" y="1857375"/>
            <a:ext cx="1289050" cy="369888"/>
          </a:xfrm>
          <a:prstGeom prst="rect">
            <a:avLst/>
          </a:prstGeom>
          <a:noFill/>
          <a:ln w="9525">
            <a:noFill/>
            <a:miter lim="800000"/>
            <a:headEnd/>
            <a:tailEnd/>
          </a:ln>
        </p:spPr>
        <p:txBody>
          <a:bodyPr>
            <a:spAutoFit/>
          </a:bodyPr>
          <a:lstStyle/>
          <a:p>
            <a:pPr algn="ctr"/>
            <a:r>
              <a:rPr lang="fr-FR" altLang="fr-FR" sz="900">
                <a:solidFill>
                  <a:srgbClr val="1F497D"/>
                </a:solidFill>
              </a:rPr>
              <a:t>Chargé de </a:t>
            </a:r>
          </a:p>
          <a:p>
            <a:pPr algn="ctr"/>
            <a:r>
              <a:rPr lang="fr-FR" altLang="fr-FR" sz="900">
                <a:solidFill>
                  <a:srgbClr val="1F497D"/>
                </a:solidFill>
              </a:rPr>
              <a:t>travaux</a:t>
            </a:r>
          </a:p>
        </p:txBody>
      </p:sp>
      <p:sp>
        <p:nvSpPr>
          <p:cNvPr id="58376" name="ZoneTexte 34"/>
          <p:cNvSpPr txBox="1">
            <a:spLocks noChangeArrowheads="1"/>
          </p:cNvSpPr>
          <p:nvPr/>
        </p:nvSpPr>
        <p:spPr bwMode="auto">
          <a:xfrm flipH="1">
            <a:off x="3006725" y="4729163"/>
            <a:ext cx="1458913" cy="369887"/>
          </a:xfrm>
          <a:prstGeom prst="rect">
            <a:avLst/>
          </a:prstGeom>
          <a:noFill/>
          <a:ln w="9525">
            <a:noFill/>
            <a:miter lim="800000"/>
            <a:headEnd/>
            <a:tailEnd/>
          </a:ln>
        </p:spPr>
        <p:txBody>
          <a:bodyPr>
            <a:spAutoFit/>
          </a:bodyPr>
          <a:lstStyle/>
          <a:p>
            <a:pPr algn="ctr"/>
            <a:r>
              <a:rPr lang="fr-FR" altLang="fr-FR" sz="900">
                <a:solidFill>
                  <a:srgbClr val="1F497D"/>
                </a:solidFill>
              </a:rPr>
              <a:t>Chargé de Travaux en</a:t>
            </a:r>
            <a:br>
              <a:rPr lang="fr-FR" altLang="fr-FR" sz="900">
                <a:solidFill>
                  <a:srgbClr val="1F497D"/>
                </a:solidFill>
              </a:rPr>
            </a:br>
            <a:r>
              <a:rPr lang="fr-FR" altLang="fr-FR" sz="900">
                <a:solidFill>
                  <a:srgbClr val="1F497D"/>
                </a:solidFill>
              </a:rPr>
              <a:t> « milieu nucléaire »</a:t>
            </a:r>
          </a:p>
        </p:txBody>
      </p:sp>
      <p:sp>
        <p:nvSpPr>
          <p:cNvPr id="22" name="Rectangle 21"/>
          <p:cNvSpPr/>
          <p:nvPr/>
        </p:nvSpPr>
        <p:spPr>
          <a:xfrm>
            <a:off x="1450975" y="4103688"/>
            <a:ext cx="1752600" cy="338137"/>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1050" dirty="0">
                <a:solidFill>
                  <a:srgbClr val="FFFFFF"/>
                </a:solidFill>
              </a:rPr>
              <a:t>Sûreté + 85-114 </a:t>
            </a:r>
            <a:br>
              <a:rPr lang="fr-FR" sz="1050" dirty="0">
                <a:solidFill>
                  <a:srgbClr val="FFFFFF"/>
                </a:solidFill>
              </a:rPr>
            </a:br>
            <a:r>
              <a:rPr lang="fr-FR" sz="1050" dirty="0">
                <a:solidFill>
                  <a:srgbClr val="FFFFFF"/>
                </a:solidFill>
              </a:rPr>
              <a:t>+ RPP + Incendie</a:t>
            </a:r>
          </a:p>
        </p:txBody>
      </p:sp>
      <p:sp>
        <p:nvSpPr>
          <p:cNvPr id="32" name="ZoneTexte 31"/>
          <p:cNvSpPr txBox="1"/>
          <p:nvPr/>
        </p:nvSpPr>
        <p:spPr>
          <a:xfrm>
            <a:off x="2190750" y="4498975"/>
            <a:ext cx="333375" cy="254000"/>
          </a:xfrm>
          <a:prstGeom prst="rect">
            <a:avLst/>
          </a:prstGeom>
          <a:noFill/>
        </p:spPr>
        <p:txBody>
          <a:bodyPr wrap="none">
            <a:spAutoFit/>
          </a:bodyPr>
          <a:lstStyle/>
          <a:p>
            <a:pPr>
              <a:defRPr/>
            </a:pPr>
            <a:r>
              <a:rPr lang="fr-FR" sz="1050" b="1" dirty="0">
                <a:solidFill>
                  <a:srgbClr val="4F81BD">
                    <a:lumMod val="50000"/>
                  </a:srgbClr>
                </a:solidFill>
              </a:rPr>
              <a:t>4 j</a:t>
            </a:r>
          </a:p>
        </p:txBody>
      </p:sp>
      <p:sp>
        <p:nvSpPr>
          <p:cNvPr id="42" name="ZoneTexte 41"/>
          <p:cNvSpPr txBox="1"/>
          <p:nvPr/>
        </p:nvSpPr>
        <p:spPr>
          <a:xfrm>
            <a:off x="1476375" y="3206750"/>
            <a:ext cx="341313" cy="261938"/>
          </a:xfrm>
          <a:prstGeom prst="rect">
            <a:avLst/>
          </a:prstGeom>
          <a:noFill/>
        </p:spPr>
        <p:txBody>
          <a:bodyPr wrap="none">
            <a:spAutoFit/>
          </a:bodyPr>
          <a:lstStyle/>
          <a:p>
            <a:pPr>
              <a:defRPr/>
            </a:pPr>
            <a:r>
              <a:rPr lang="fr-FR" sz="1050" b="1" dirty="0">
                <a:solidFill>
                  <a:srgbClr val="F7922A"/>
                </a:solidFill>
              </a:rPr>
              <a:t>1 j</a:t>
            </a:r>
          </a:p>
        </p:txBody>
      </p:sp>
      <p:sp>
        <p:nvSpPr>
          <p:cNvPr id="45" name="ZoneTexte 44"/>
          <p:cNvSpPr txBox="1"/>
          <p:nvPr/>
        </p:nvSpPr>
        <p:spPr>
          <a:xfrm>
            <a:off x="4937125" y="3206750"/>
            <a:ext cx="339725" cy="261938"/>
          </a:xfrm>
          <a:prstGeom prst="rect">
            <a:avLst/>
          </a:prstGeom>
          <a:noFill/>
        </p:spPr>
        <p:txBody>
          <a:bodyPr wrap="none">
            <a:spAutoFit/>
          </a:bodyPr>
          <a:lstStyle/>
          <a:p>
            <a:pPr>
              <a:defRPr/>
            </a:pPr>
            <a:r>
              <a:rPr lang="fr-FR" sz="1050" b="1" dirty="0">
                <a:solidFill>
                  <a:srgbClr val="F7922A"/>
                </a:solidFill>
              </a:rPr>
              <a:t>5 j</a:t>
            </a:r>
          </a:p>
        </p:txBody>
      </p:sp>
      <p:sp>
        <p:nvSpPr>
          <p:cNvPr id="58381" name="ZoneTexte 49"/>
          <p:cNvSpPr txBox="1">
            <a:spLocks noChangeArrowheads="1"/>
          </p:cNvSpPr>
          <p:nvPr/>
        </p:nvSpPr>
        <p:spPr bwMode="auto">
          <a:xfrm rot="-5400000">
            <a:off x="280194" y="2563019"/>
            <a:ext cx="1120775" cy="369887"/>
          </a:xfrm>
          <a:prstGeom prst="rect">
            <a:avLst/>
          </a:prstGeom>
          <a:noFill/>
          <a:ln w="9525">
            <a:noFill/>
            <a:miter lim="800000"/>
            <a:headEnd/>
            <a:tailEnd/>
          </a:ln>
        </p:spPr>
        <p:txBody>
          <a:bodyPr wrap="none">
            <a:spAutoFit/>
          </a:bodyPr>
          <a:lstStyle/>
          <a:p>
            <a:r>
              <a:rPr lang="fr-FR" altLang="fr-FR" b="1">
                <a:solidFill>
                  <a:srgbClr val="F7922A"/>
                </a:solidFill>
              </a:rPr>
              <a:t>ACTUEL</a:t>
            </a:r>
          </a:p>
        </p:txBody>
      </p:sp>
      <p:sp>
        <p:nvSpPr>
          <p:cNvPr id="58382" name="ZoneTexte 50"/>
          <p:cNvSpPr txBox="1">
            <a:spLocks noChangeArrowheads="1"/>
          </p:cNvSpPr>
          <p:nvPr/>
        </p:nvSpPr>
        <p:spPr bwMode="auto">
          <a:xfrm rot="-5400000">
            <a:off x="401638" y="3884613"/>
            <a:ext cx="877887" cy="369887"/>
          </a:xfrm>
          <a:prstGeom prst="rect">
            <a:avLst/>
          </a:prstGeom>
          <a:noFill/>
          <a:ln w="9525">
            <a:noFill/>
            <a:miter lim="800000"/>
            <a:headEnd/>
            <a:tailEnd/>
          </a:ln>
        </p:spPr>
        <p:txBody>
          <a:bodyPr wrap="none">
            <a:spAutoFit/>
          </a:bodyPr>
          <a:lstStyle/>
          <a:p>
            <a:r>
              <a:rPr lang="fr-FR" altLang="fr-FR" b="1">
                <a:solidFill>
                  <a:srgbClr val="1F497D"/>
                </a:solidFill>
              </a:rPr>
              <a:t>CIBLE</a:t>
            </a:r>
          </a:p>
        </p:txBody>
      </p:sp>
      <p:sp>
        <p:nvSpPr>
          <p:cNvPr id="58383" name="ZoneTexte 55"/>
          <p:cNvSpPr txBox="1">
            <a:spLocks noChangeArrowheads="1"/>
          </p:cNvSpPr>
          <p:nvPr/>
        </p:nvSpPr>
        <p:spPr bwMode="auto">
          <a:xfrm>
            <a:off x="7075488" y="3938588"/>
            <a:ext cx="928687" cy="276225"/>
          </a:xfrm>
          <a:prstGeom prst="rect">
            <a:avLst/>
          </a:prstGeom>
          <a:noFill/>
          <a:ln w="9525">
            <a:noFill/>
            <a:miter lim="800000"/>
            <a:headEnd/>
            <a:tailEnd/>
          </a:ln>
        </p:spPr>
        <p:txBody>
          <a:bodyPr>
            <a:spAutoFit/>
          </a:bodyPr>
          <a:lstStyle/>
          <a:p>
            <a:r>
              <a:rPr lang="fr-FR" altLang="fr-FR" sz="1200">
                <a:solidFill>
                  <a:srgbClr val="1F497D"/>
                </a:solidFill>
              </a:rPr>
              <a:t>8 jours</a:t>
            </a:r>
          </a:p>
        </p:txBody>
      </p:sp>
      <p:sp>
        <p:nvSpPr>
          <p:cNvPr id="58384" name="ZoneTexte 56"/>
          <p:cNvSpPr txBox="1">
            <a:spLocks noChangeArrowheads="1"/>
          </p:cNvSpPr>
          <p:nvPr/>
        </p:nvSpPr>
        <p:spPr bwMode="auto">
          <a:xfrm>
            <a:off x="7075488" y="2603500"/>
            <a:ext cx="928687" cy="277813"/>
          </a:xfrm>
          <a:prstGeom prst="rect">
            <a:avLst/>
          </a:prstGeom>
          <a:noFill/>
          <a:ln w="9525">
            <a:noFill/>
            <a:miter lim="800000"/>
            <a:headEnd/>
            <a:tailEnd/>
          </a:ln>
        </p:spPr>
        <p:txBody>
          <a:bodyPr>
            <a:spAutoFit/>
          </a:bodyPr>
          <a:lstStyle/>
          <a:p>
            <a:r>
              <a:rPr lang="fr-FR" altLang="fr-FR" sz="1200">
                <a:solidFill>
                  <a:srgbClr val="1F497D"/>
                </a:solidFill>
              </a:rPr>
              <a:t>6 jours</a:t>
            </a:r>
          </a:p>
        </p:txBody>
      </p:sp>
      <p:sp>
        <p:nvSpPr>
          <p:cNvPr id="58385" name="Titre 1"/>
          <p:cNvSpPr txBox="1">
            <a:spLocks/>
          </p:cNvSpPr>
          <p:nvPr/>
        </p:nvSpPr>
        <p:spPr bwMode="auto">
          <a:xfrm>
            <a:off x="377825" y="192088"/>
            <a:ext cx="8229600" cy="1143000"/>
          </a:xfrm>
          <a:prstGeom prst="rect">
            <a:avLst/>
          </a:prstGeom>
          <a:noFill/>
          <a:ln w="9525">
            <a:noFill/>
            <a:miter lim="800000"/>
            <a:headEnd/>
            <a:tailEnd/>
          </a:ln>
        </p:spPr>
        <p:txBody>
          <a:bodyPr anchor="ctr"/>
          <a:lstStyle/>
          <a:p>
            <a:r>
              <a:rPr lang="fr-FR" altLang="fr-FR" sz="3600">
                <a:solidFill>
                  <a:srgbClr val="001A70"/>
                </a:solidFill>
                <a:latin typeface="Calibri" pitchFamily="34" charset="0"/>
              </a:rPr>
              <a:t>Nouveau dispositif</a:t>
            </a:r>
            <a:br>
              <a:rPr lang="fr-FR" altLang="fr-FR" sz="3600">
                <a:solidFill>
                  <a:srgbClr val="001A70"/>
                </a:solidFill>
                <a:latin typeface="Calibri" pitchFamily="34" charset="0"/>
              </a:rPr>
            </a:br>
            <a:r>
              <a:rPr lang="fr-FR" altLang="fr-FR" sz="2400">
                <a:solidFill>
                  <a:srgbClr val="001A70"/>
                </a:solidFill>
                <a:latin typeface="Calibri" pitchFamily="34" charset="0"/>
              </a:rPr>
              <a:t>Parcours Chargé de Travaux</a:t>
            </a:r>
            <a:endParaRPr lang="fr-FR" altLang="fr-FR" sz="4400">
              <a:solidFill>
                <a:srgbClr val="001A70"/>
              </a:solidFill>
              <a:latin typeface="Calibri" pitchFamily="34" charset="0"/>
            </a:endParaRPr>
          </a:p>
        </p:txBody>
      </p:sp>
      <p:sp>
        <p:nvSpPr>
          <p:cNvPr id="58386" name="ZoneTexte 50"/>
          <p:cNvSpPr txBox="1">
            <a:spLocks noChangeArrowheads="1"/>
          </p:cNvSpPr>
          <p:nvPr/>
        </p:nvSpPr>
        <p:spPr bwMode="auto">
          <a:xfrm flipH="1">
            <a:off x="3176588" y="1857375"/>
            <a:ext cx="1316037" cy="369888"/>
          </a:xfrm>
          <a:prstGeom prst="rect">
            <a:avLst/>
          </a:prstGeom>
          <a:noFill/>
          <a:ln w="9525">
            <a:noFill/>
            <a:miter lim="800000"/>
            <a:headEnd/>
            <a:tailEnd/>
          </a:ln>
        </p:spPr>
        <p:txBody>
          <a:bodyPr>
            <a:spAutoFit/>
          </a:bodyPr>
          <a:lstStyle/>
          <a:p>
            <a:pPr algn="ctr"/>
            <a:r>
              <a:rPr lang="fr-FR" altLang="fr-FR" sz="900">
                <a:solidFill>
                  <a:srgbClr val="1F497D"/>
                </a:solidFill>
              </a:rPr>
              <a:t>Chargé de travaux en « milieu nucléaire »</a:t>
            </a:r>
          </a:p>
        </p:txBody>
      </p:sp>
      <p:sp>
        <p:nvSpPr>
          <p:cNvPr id="64" name="Rectangle 63"/>
          <p:cNvSpPr/>
          <p:nvPr/>
        </p:nvSpPr>
        <p:spPr>
          <a:xfrm>
            <a:off x="3846513" y="3654425"/>
            <a:ext cx="2016125" cy="863600"/>
          </a:xfrm>
          <a:prstGeom prst="rect">
            <a:avLst/>
          </a:prstGeom>
          <a:solidFill>
            <a:srgbClr val="001A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prstClr val="white"/>
                </a:solidFill>
              </a:rPr>
              <a:t>Radioprotection 2</a:t>
            </a:r>
          </a:p>
          <a:p>
            <a:pPr algn="ctr">
              <a:defRPr/>
            </a:pPr>
            <a:endParaRPr lang="fr-FR" sz="1200" b="1" dirty="0">
              <a:solidFill>
                <a:prstClr val="white"/>
              </a:solidFill>
            </a:endParaRPr>
          </a:p>
          <a:p>
            <a:pPr algn="ctr">
              <a:defRPr/>
            </a:pPr>
            <a:endParaRPr lang="fr-FR" sz="1200" b="1" dirty="0">
              <a:solidFill>
                <a:prstClr val="white"/>
              </a:solidFill>
            </a:endParaRPr>
          </a:p>
          <a:p>
            <a:pPr algn="ctr">
              <a:defRPr/>
            </a:pPr>
            <a:endParaRPr lang="fr-FR" sz="1200" b="1" dirty="0">
              <a:solidFill>
                <a:prstClr val="white"/>
              </a:solidFill>
            </a:endParaRPr>
          </a:p>
        </p:txBody>
      </p:sp>
      <p:sp>
        <p:nvSpPr>
          <p:cNvPr id="58388" name="ZoneTexte 64"/>
          <p:cNvSpPr txBox="1">
            <a:spLocks noChangeArrowheads="1"/>
          </p:cNvSpPr>
          <p:nvPr/>
        </p:nvSpPr>
        <p:spPr bwMode="auto">
          <a:xfrm flipH="1">
            <a:off x="5849938" y="4740275"/>
            <a:ext cx="1203325" cy="369888"/>
          </a:xfrm>
          <a:prstGeom prst="rect">
            <a:avLst/>
          </a:prstGeom>
          <a:noFill/>
          <a:ln w="9525">
            <a:noFill/>
            <a:miter lim="800000"/>
            <a:headEnd/>
            <a:tailEnd/>
          </a:ln>
        </p:spPr>
        <p:txBody>
          <a:bodyPr>
            <a:spAutoFit/>
          </a:bodyPr>
          <a:lstStyle/>
          <a:p>
            <a:pPr algn="ctr"/>
            <a:r>
              <a:rPr lang="fr-FR" altLang="fr-FR" sz="900">
                <a:solidFill>
                  <a:srgbClr val="1F497D"/>
                </a:solidFill>
              </a:rPr>
              <a:t>Chargé de Travaux en Zone Contrôlée</a:t>
            </a:r>
          </a:p>
        </p:txBody>
      </p:sp>
      <p:sp>
        <p:nvSpPr>
          <p:cNvPr id="67" name="ZoneTexte 66"/>
          <p:cNvSpPr txBox="1"/>
          <p:nvPr/>
        </p:nvSpPr>
        <p:spPr>
          <a:xfrm>
            <a:off x="4598988" y="4518025"/>
            <a:ext cx="331787" cy="254000"/>
          </a:xfrm>
          <a:prstGeom prst="rect">
            <a:avLst/>
          </a:prstGeom>
          <a:noFill/>
        </p:spPr>
        <p:txBody>
          <a:bodyPr>
            <a:spAutoFit/>
          </a:bodyPr>
          <a:lstStyle/>
          <a:p>
            <a:pPr>
              <a:defRPr/>
            </a:pPr>
            <a:r>
              <a:rPr lang="fr-FR" sz="1050" b="1" dirty="0">
                <a:solidFill>
                  <a:srgbClr val="4F81BD">
                    <a:lumMod val="50000"/>
                  </a:srgbClr>
                </a:solidFill>
              </a:rPr>
              <a:t>4 j</a:t>
            </a:r>
          </a:p>
        </p:txBody>
      </p:sp>
      <p:sp>
        <p:nvSpPr>
          <p:cNvPr id="68" name="Rectangle 67"/>
          <p:cNvSpPr/>
          <p:nvPr/>
        </p:nvSpPr>
        <p:spPr>
          <a:xfrm>
            <a:off x="3919538" y="4105275"/>
            <a:ext cx="1860550" cy="338138"/>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1050" dirty="0">
                <a:solidFill>
                  <a:srgbClr val="FFFFFF"/>
                </a:solidFill>
              </a:rPr>
              <a:t>Radioprotection</a:t>
            </a:r>
          </a:p>
        </p:txBody>
      </p:sp>
      <p:sp>
        <p:nvSpPr>
          <p:cNvPr id="72" name="Rectangle 71"/>
          <p:cNvSpPr/>
          <p:nvPr/>
        </p:nvSpPr>
        <p:spPr>
          <a:xfrm>
            <a:off x="3884613" y="2698750"/>
            <a:ext cx="2424112" cy="422275"/>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900" dirty="0">
                <a:solidFill>
                  <a:srgbClr val="EEECE1">
                    <a:lumMod val="10000"/>
                  </a:srgbClr>
                </a:solidFill>
              </a:rPr>
              <a:t>Radioprotection + Sécurité </a:t>
            </a:r>
          </a:p>
          <a:p>
            <a:pPr algn="ctr">
              <a:defRPr/>
            </a:pPr>
            <a:r>
              <a:rPr lang="fr-FR" sz="900" dirty="0">
                <a:solidFill>
                  <a:srgbClr val="EEECE1">
                    <a:lumMod val="10000"/>
                  </a:srgbClr>
                </a:solidFill>
              </a:rPr>
              <a:t>+ heaume</a:t>
            </a:r>
          </a:p>
        </p:txBody>
      </p:sp>
      <p:sp>
        <p:nvSpPr>
          <p:cNvPr id="52" name="Rectangle à coins arrondis 51"/>
          <p:cNvSpPr/>
          <p:nvPr/>
        </p:nvSpPr>
        <p:spPr>
          <a:xfrm rot="20857191">
            <a:off x="5532438" y="4311650"/>
            <a:ext cx="550862" cy="280988"/>
          </a:xfrm>
          <a:prstGeom prst="roundRect">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1050" b="1" dirty="0">
                <a:solidFill>
                  <a:srgbClr val="C00000"/>
                </a:solidFill>
              </a:rPr>
              <a:t>RP2</a:t>
            </a:r>
          </a:p>
        </p:txBody>
      </p:sp>
      <p:sp>
        <p:nvSpPr>
          <p:cNvPr id="53" name="Rectangle 52"/>
          <p:cNvSpPr/>
          <p:nvPr/>
        </p:nvSpPr>
        <p:spPr>
          <a:xfrm>
            <a:off x="1365250" y="2698750"/>
            <a:ext cx="431800" cy="422275"/>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900" dirty="0">
                <a:solidFill>
                  <a:srgbClr val="EEECE1">
                    <a:lumMod val="10000"/>
                  </a:srgbClr>
                </a:solidFill>
              </a:rPr>
              <a:t> AQ + 85 114</a:t>
            </a:r>
          </a:p>
        </p:txBody>
      </p:sp>
      <p:sp>
        <p:nvSpPr>
          <p:cNvPr id="73" name="Rectangle à coins arrondis 72"/>
          <p:cNvSpPr/>
          <p:nvPr/>
        </p:nvSpPr>
        <p:spPr>
          <a:xfrm rot="20857191">
            <a:off x="1752600" y="3048000"/>
            <a:ext cx="550863" cy="280988"/>
          </a:xfrm>
          <a:prstGeom prst="roundRect">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1050" b="1" dirty="0">
                <a:solidFill>
                  <a:srgbClr val="C00000"/>
                </a:solidFill>
              </a:rPr>
              <a:t>HN2</a:t>
            </a:r>
          </a:p>
        </p:txBody>
      </p:sp>
      <p:cxnSp>
        <p:nvCxnSpPr>
          <p:cNvPr id="76" name="Connecteur droit 75"/>
          <p:cNvCxnSpPr/>
          <p:nvPr/>
        </p:nvCxnSpPr>
        <p:spPr>
          <a:xfrm rot="5400000">
            <a:off x="5204619" y="3442494"/>
            <a:ext cx="2484437" cy="3175"/>
          </a:xfrm>
          <a:prstGeom prst="line">
            <a:avLst/>
          </a:prstGeom>
          <a:ln w="9525">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3" name="Connecteur droit 42"/>
          <p:cNvCxnSpPr/>
          <p:nvPr/>
        </p:nvCxnSpPr>
        <p:spPr>
          <a:xfrm rot="5400000">
            <a:off x="2502694" y="3442494"/>
            <a:ext cx="2484437" cy="3175"/>
          </a:xfrm>
          <a:prstGeom prst="line">
            <a:avLst/>
          </a:prstGeom>
          <a:ln w="9525">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61" name="Rectangle à coins arrondis 60"/>
          <p:cNvSpPr/>
          <p:nvPr/>
        </p:nvSpPr>
        <p:spPr>
          <a:xfrm rot="20857191">
            <a:off x="3381375" y="4365625"/>
            <a:ext cx="550863" cy="280988"/>
          </a:xfrm>
          <a:prstGeom prst="roundRect">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1050" b="1" dirty="0">
                <a:solidFill>
                  <a:srgbClr val="C00000"/>
                </a:solidFill>
              </a:rPr>
              <a:t>HN2</a:t>
            </a:r>
          </a:p>
        </p:txBody>
      </p:sp>
      <p:sp>
        <p:nvSpPr>
          <p:cNvPr id="74" name="Rectangle à coins arrondis 73"/>
          <p:cNvSpPr/>
          <p:nvPr/>
        </p:nvSpPr>
        <p:spPr>
          <a:xfrm rot="20857191">
            <a:off x="6199188" y="3048000"/>
            <a:ext cx="550862" cy="280988"/>
          </a:xfrm>
          <a:prstGeom prst="roundRect">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1050" b="1" dirty="0">
                <a:solidFill>
                  <a:srgbClr val="C00000"/>
                </a:solidFill>
              </a:rPr>
              <a:t>RP2</a:t>
            </a:r>
          </a:p>
        </p:txBody>
      </p:sp>
      <p:pic>
        <p:nvPicPr>
          <p:cNvPr id="58399" name="Picture 2" descr="C:\Users\G61447\AppData\Local\Temp\notesCA40B8\~1882226.png"/>
          <p:cNvPicPr>
            <a:picLocks noChangeAspect="1" noChangeArrowheads="1"/>
          </p:cNvPicPr>
          <p:nvPr/>
        </p:nvPicPr>
        <p:blipFill>
          <a:blip r:embed="rId2"/>
          <a:srcRect l="8553" t="29221" r="13197" b="28520"/>
          <a:stretch>
            <a:fillRect/>
          </a:stretch>
        </p:blipFill>
        <p:spPr bwMode="auto">
          <a:xfrm>
            <a:off x="7734300" y="0"/>
            <a:ext cx="1385888" cy="10588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solidFill>
              <a:schemeClr val="tx1"/>
            </a:solidFill>
          </a:defRPr>
        </a:defPPr>
      </a:lstStyle>
    </a:txDef>
  </a:objectDefaults>
  <a:extraClrSchemeLst/>
</a:theme>
</file>

<file path=ppt/theme/theme2.xml><?xml version="1.0" encoding="utf-8"?>
<a:theme xmlns:a="http://schemas.openxmlformats.org/drawingml/2006/main" name="4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solidFill>
              <a:schemeClr val="tx1"/>
            </a:solidFill>
          </a:defRPr>
        </a:defPPr>
      </a:lstStyle>
    </a:txDef>
  </a:objectDefaults>
  <a:extraClrSchemeLst/>
</a:theme>
</file>

<file path=ppt/theme/theme3.xml><?xml version="1.0" encoding="utf-8"?>
<a:theme xmlns:a="http://schemas.openxmlformats.org/drawingml/2006/main" name="5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solidFill>
              <a:schemeClr val="tx1"/>
            </a:solidFill>
          </a:defRPr>
        </a:defPPr>
      </a:lstStyle>
    </a:tx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2869</TotalTime>
  <Words>1781</Words>
  <Application>Microsoft Office PowerPoint</Application>
  <PresentationFormat>Affichage à l'écran (4:3)</PresentationFormat>
  <Paragraphs>365</Paragraphs>
  <Slides>23</Slides>
  <Notes>8</Notes>
  <HiddenSlides>0</HiddenSlides>
  <MMClips>0</MMClips>
  <ScaleCrop>false</ScaleCrop>
  <HeadingPairs>
    <vt:vector size="6" baseType="variant">
      <vt:variant>
        <vt:lpstr>Polices utilisées</vt:lpstr>
      </vt:variant>
      <vt:variant>
        <vt:i4>4</vt:i4>
      </vt:variant>
      <vt:variant>
        <vt:lpstr>Modèle de conception</vt:lpstr>
      </vt:variant>
      <vt:variant>
        <vt:i4>9</vt:i4>
      </vt:variant>
      <vt:variant>
        <vt:lpstr>Titres des diapositives</vt:lpstr>
      </vt:variant>
      <vt:variant>
        <vt:i4>23</vt:i4>
      </vt:variant>
    </vt:vector>
  </HeadingPairs>
  <TitlesOfParts>
    <vt:vector size="36" baseType="lpstr">
      <vt:lpstr>Calibri</vt:lpstr>
      <vt:lpstr>Arial</vt:lpstr>
      <vt:lpstr>Arial Black</vt:lpstr>
      <vt:lpstr>Courier New</vt:lpstr>
      <vt:lpstr>3_Conception personnalisée</vt:lpstr>
      <vt:lpstr>4_Conception personnalisée</vt:lpstr>
      <vt:lpstr>5_Conception personnalisée</vt:lpstr>
      <vt:lpstr>6_Conception personnalisée</vt:lpstr>
      <vt:lpstr>3_Conception personnalisée</vt:lpstr>
      <vt:lpstr>4_Conception personnalisée</vt:lpstr>
      <vt:lpstr>5_Conception personnalisée</vt:lpstr>
      <vt:lpstr>5_Conception personnalisée</vt:lpstr>
      <vt:lpstr>6_Conception personnalisée</vt:lpstr>
      <vt:lpstr>Formations Communes des Intervenants du Nucléaire</vt:lpstr>
      <vt:lpstr>Sommaire</vt:lpstr>
      <vt:lpstr>Sommaire</vt:lpstr>
      <vt:lpstr>Contexte et enjeu Constat </vt:lpstr>
      <vt:lpstr>Contexte et enjeux Les enjeux de la rénovation</vt:lpstr>
      <vt:lpstr>Sommaire</vt:lpstr>
      <vt:lpstr>Diapositive 7</vt:lpstr>
      <vt:lpstr>Diapositive 8</vt:lpstr>
      <vt:lpstr>Diapositive 9</vt:lpstr>
      <vt:lpstr>Sommaire</vt:lpstr>
      <vt:lpstr>Diapositive 11</vt:lpstr>
      <vt:lpstr>Diapositive 12</vt:lpstr>
      <vt:lpstr>Sommaire</vt:lpstr>
      <vt:lpstr>Diapositive 14</vt:lpstr>
      <vt:lpstr>Diapositive 15</vt:lpstr>
      <vt:lpstr>Diapositive 16</vt:lpstr>
      <vt:lpstr>Diapositive 17</vt:lpstr>
      <vt:lpstr>Diapositive 18</vt:lpstr>
      <vt:lpstr>Diapositive 19</vt:lpstr>
      <vt:lpstr>Sommaire</vt:lpstr>
      <vt:lpstr>Diapositive 21</vt:lpstr>
      <vt:lpstr>Diapositive 22</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de refonte  Formations communes des intervenants du nucléaire</dc:title>
  <dc:creator>agervaise</dc:creator>
  <cp:lastModifiedBy>Richard WACH</cp:lastModifiedBy>
  <cp:revision>124</cp:revision>
  <dcterms:created xsi:type="dcterms:W3CDTF">2014-03-06T08:41:23Z</dcterms:created>
  <dcterms:modified xsi:type="dcterms:W3CDTF">2014-06-15T17:11:06Z</dcterms:modified>
</cp:coreProperties>
</file>