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75" r:id="rId4"/>
    <p:sldId id="272" r:id="rId5"/>
    <p:sldId id="273" r:id="rId6"/>
    <p:sldId id="274" r:id="rId7"/>
    <p:sldId id="277" r:id="rId8"/>
    <p:sldId id="278" r:id="rId9"/>
    <p:sldId id="281" r:id="rId10"/>
    <p:sldId id="282" r:id="rId11"/>
    <p:sldId id="283" r:id="rId12"/>
    <p:sldId id="284" r:id="rId1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0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4B7DA9-36E9-4E45-8D42-11211A72C6B6}" type="datetimeFigureOut">
              <a:rPr lang="fr-FR" smtClean="0"/>
              <a:pPr/>
              <a:t>07/03/2014</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BCF47-6ACC-4A4A-A366-13F44F8C4D42}" type="slidenum">
              <a:rPr lang="fr-FR" smtClean="0"/>
              <a:pPr/>
              <a:t>‹N°›</a:t>
            </a:fld>
            <a:endParaRPr lang="fr-FR" dirty="0"/>
          </a:p>
        </p:txBody>
      </p:sp>
    </p:spTree>
    <p:extLst>
      <p:ext uri="{BB962C8B-B14F-4D97-AF65-F5344CB8AC3E}">
        <p14:creationId xmlns:p14="http://schemas.microsoft.com/office/powerpoint/2010/main" val="12602666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1770EC-22B0-324A-8F5A-0B712011C884}" type="datetimeFigureOut">
              <a:rPr lang="fr-FR" smtClean="0"/>
              <a:pPr/>
              <a:t>07/03/2014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2E7B4DE-C86D-E443-A917-72BBDED726D7}"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770EC-22B0-324A-8F5A-0B712011C884}" type="datetimeFigureOut">
              <a:rPr lang="fr-FR" smtClean="0"/>
              <a:pPr/>
              <a:t>07/03/2014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7B4DE-C86D-E443-A917-72BBDED726D7}"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solidFill>
            <a:srgbClr val="FF0000">
              <a:alpha val="0"/>
            </a:srgbClr>
          </a:solidFill>
          <a:ln w="28575" cap="flat" cmpd="sng" algn="ctr">
            <a:solidFill>
              <a:srgbClr val="FF0000"/>
            </a:solidFill>
            <a:prstDash val="solid"/>
            <a:round/>
            <a:headEnd type="none" w="med" len="med"/>
            <a:tailEnd type="none" w="med" len="med"/>
          </a:ln>
        </p:spPr>
        <p:txBody>
          <a:bodyPr>
            <a:normAutofit/>
          </a:bodyPr>
          <a:lstStyle/>
          <a:p>
            <a:r>
              <a:rPr lang="fr-FR" sz="3600" b="1" dirty="0" smtClean="0">
                <a:solidFill>
                  <a:srgbClr val="0000FF"/>
                </a:solidFill>
              </a:rPr>
              <a:t>Rencontres de </a:t>
            </a:r>
            <a:r>
              <a:rPr lang="fr-FR" sz="3600" b="1" dirty="0">
                <a:solidFill>
                  <a:srgbClr val="0000FF"/>
                </a:solidFill>
              </a:rPr>
              <a:t>la Technologie et de la Philosophie</a:t>
            </a:r>
            <a:r>
              <a:rPr lang="fr-FR" sz="3600" b="1" dirty="0" smtClean="0">
                <a:solidFill>
                  <a:srgbClr val="0000FF"/>
                </a:solidFill>
              </a:rPr>
              <a:t> : créativité &amp; innovation</a:t>
            </a:r>
            <a:r>
              <a:rPr lang="fr-FR" sz="3600" dirty="0" smtClean="0">
                <a:solidFill>
                  <a:srgbClr val="0000FF"/>
                </a:solidFill>
              </a:rPr>
              <a:t> </a:t>
            </a:r>
            <a:endParaRPr lang="fr-FR" sz="3600" dirty="0">
              <a:solidFill>
                <a:srgbClr val="0000FF"/>
              </a:solidFill>
            </a:endParaRPr>
          </a:p>
        </p:txBody>
      </p:sp>
      <p:sp>
        <p:nvSpPr>
          <p:cNvPr id="3" name="Sous-titre 2"/>
          <p:cNvSpPr>
            <a:spLocks noGrp="1"/>
          </p:cNvSpPr>
          <p:nvPr>
            <p:ph type="subTitle" idx="1"/>
          </p:nvPr>
        </p:nvSpPr>
        <p:spPr/>
        <p:txBody>
          <a:bodyPr/>
          <a:lstStyle/>
          <a:p>
            <a:r>
              <a:rPr lang="fr-FR" dirty="0" smtClean="0"/>
              <a:t>Bernard DECOMPS</a:t>
            </a:r>
          </a:p>
          <a:p>
            <a:r>
              <a:rPr lang="fr-FR" dirty="0" smtClean="0"/>
              <a:t>Académie des technologies</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w="19050" cap="flat" cmpd="sng" algn="ctr">
            <a:solidFill>
              <a:srgbClr val="FF0000"/>
            </a:solidFill>
            <a:prstDash val="solid"/>
            <a:round/>
            <a:headEnd type="none" w="med" len="med"/>
            <a:tailEnd type="none" w="med" len="med"/>
          </a:ln>
        </p:spPr>
        <p:txBody>
          <a:bodyPr>
            <a:normAutofit/>
          </a:bodyPr>
          <a:lstStyle/>
          <a:p>
            <a:r>
              <a:rPr lang="fr-FR" sz="3200" dirty="0" smtClean="0"/>
              <a:t>C 1 – Les profondes de l’arrimage sur les sciences dures</a:t>
            </a:r>
            <a:endParaRPr lang="fr-FR" sz="3200" dirty="0"/>
          </a:p>
        </p:txBody>
      </p:sp>
      <p:sp>
        <p:nvSpPr>
          <p:cNvPr id="3" name="Espace réservé du contenu 2"/>
          <p:cNvSpPr>
            <a:spLocks noGrp="1"/>
          </p:cNvSpPr>
          <p:nvPr>
            <p:ph idx="1"/>
          </p:nvPr>
        </p:nvSpPr>
        <p:spPr/>
        <p:txBody>
          <a:bodyPr>
            <a:normAutofit fontScale="92500"/>
          </a:bodyPr>
          <a:lstStyle/>
          <a:p>
            <a:r>
              <a:rPr lang="fr-FR" sz="3027" dirty="0" smtClean="0"/>
              <a:t>Un arrimage pensé pour expliciter un recours à la raison </a:t>
            </a:r>
            <a:r>
              <a:rPr lang="fr-FR" dirty="0" smtClean="0"/>
              <a:t>: </a:t>
            </a:r>
            <a:r>
              <a:rPr lang="fr-FR" sz="2595" dirty="0" smtClean="0">
                <a:solidFill>
                  <a:srgbClr val="0000FF"/>
                </a:solidFill>
              </a:rPr>
              <a:t>la </a:t>
            </a:r>
            <a:r>
              <a:rPr lang="fr-FR" sz="2595" dirty="0" smtClean="0">
                <a:solidFill>
                  <a:srgbClr val="0000FF"/>
                </a:solidFill>
              </a:rPr>
              <a:t>technologie structurale est portée par le désir de mieux comprendre comment fonctionnent les objets techniques existants. Voici la genèse des sciences appliquées.</a:t>
            </a:r>
          </a:p>
          <a:p>
            <a:endParaRPr lang="fr-FR" sz="2595" dirty="0" smtClean="0">
              <a:solidFill>
                <a:srgbClr val="FF0000"/>
              </a:solidFill>
            </a:endParaRPr>
          </a:p>
          <a:p>
            <a:r>
              <a:rPr lang="fr-FR" sz="3027" dirty="0" smtClean="0"/>
              <a:t>Des performances reconnues à la pratique des sciences de l’ingénieur: </a:t>
            </a:r>
            <a:r>
              <a:rPr lang="fr-FR" sz="3027" dirty="0" smtClean="0">
                <a:solidFill>
                  <a:srgbClr val="FF0000"/>
                </a:solidFill>
              </a:rPr>
              <a:t> </a:t>
            </a:r>
            <a:endParaRPr lang="fr-FR" sz="3027" dirty="0" smtClean="0"/>
          </a:p>
          <a:p>
            <a:pPr lvl="1"/>
            <a:r>
              <a:rPr lang="fr-FR" sz="2600" dirty="0" smtClean="0">
                <a:solidFill>
                  <a:srgbClr val="0000FF"/>
                </a:solidFill>
              </a:rPr>
              <a:t>la </a:t>
            </a:r>
            <a:r>
              <a:rPr lang="fr-FR" sz="2600" dirty="0" smtClean="0">
                <a:solidFill>
                  <a:srgbClr val="0000FF"/>
                </a:solidFill>
              </a:rPr>
              <a:t>robustesse des objets techniques</a:t>
            </a:r>
          </a:p>
          <a:p>
            <a:pPr lvl="1"/>
            <a:r>
              <a:rPr lang="fr-FR" sz="2600" dirty="0" smtClean="0">
                <a:solidFill>
                  <a:srgbClr val="0000FF"/>
                </a:solidFill>
              </a:rPr>
              <a:t>le </a:t>
            </a:r>
            <a:r>
              <a:rPr lang="fr-FR" sz="2600" dirty="0" smtClean="0">
                <a:solidFill>
                  <a:srgbClr val="0000FF"/>
                </a:solidFill>
              </a:rPr>
              <a:t>potentiel de modélisation</a:t>
            </a:r>
          </a:p>
          <a:p>
            <a:pPr lvl="1"/>
            <a:r>
              <a:rPr lang="fr-FR" sz="2600" dirty="0" smtClean="0">
                <a:solidFill>
                  <a:srgbClr val="0000FF"/>
                </a:solidFill>
              </a:rPr>
              <a:t>une </a:t>
            </a:r>
            <a:r>
              <a:rPr lang="fr-FR" sz="2600" dirty="0" smtClean="0">
                <a:solidFill>
                  <a:srgbClr val="0000FF"/>
                </a:solidFill>
              </a:rPr>
              <a:t>expertise très performante</a:t>
            </a:r>
            <a:endParaRPr lang="fr-FR" dirty="0" smtClean="0">
              <a:solidFill>
                <a:srgbClr val="0000FF"/>
              </a:solidFill>
            </a:endParaRPr>
          </a:p>
          <a:p>
            <a:endParaRPr lang="fr-FR" dirty="0" smtClean="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w="19050" cap="flat" cmpd="sng" algn="ctr">
            <a:solidFill>
              <a:srgbClr val="FF0000"/>
            </a:solidFill>
            <a:prstDash val="solid"/>
            <a:round/>
            <a:headEnd type="none" w="med" len="med"/>
            <a:tailEnd type="none" w="med" len="med"/>
          </a:ln>
        </p:spPr>
        <p:txBody>
          <a:bodyPr>
            <a:normAutofit/>
          </a:bodyPr>
          <a:lstStyle/>
          <a:p>
            <a:r>
              <a:rPr lang="fr-FR" sz="3200" dirty="0" smtClean="0"/>
              <a:t>C 2 - Les alternatives à un arrimage exclusif sur les sciences de l’ingénieur</a:t>
            </a:r>
            <a:endParaRPr lang="fr-FR" sz="3200" dirty="0"/>
          </a:p>
        </p:txBody>
      </p:sp>
      <p:sp>
        <p:nvSpPr>
          <p:cNvPr id="3" name="Espace réservé du contenu 2"/>
          <p:cNvSpPr>
            <a:spLocks noGrp="1"/>
          </p:cNvSpPr>
          <p:nvPr>
            <p:ph idx="1"/>
          </p:nvPr>
        </p:nvSpPr>
        <p:spPr>
          <a:xfrm>
            <a:off x="457200" y="1600200"/>
            <a:ext cx="8229600" cy="4944577"/>
          </a:xfrm>
        </p:spPr>
        <p:txBody>
          <a:bodyPr>
            <a:normAutofit fontScale="85000" lnSpcReduction="20000"/>
          </a:bodyPr>
          <a:lstStyle/>
          <a:p>
            <a:pPr algn="just"/>
            <a:r>
              <a:rPr lang="fr-FR" sz="3027" dirty="0" smtClean="0"/>
              <a:t>Innovation de rupture et créativité </a:t>
            </a:r>
            <a:r>
              <a:rPr lang="fr-FR" dirty="0" smtClean="0"/>
              <a:t>: </a:t>
            </a:r>
            <a:r>
              <a:rPr lang="fr-FR" sz="2595" dirty="0" smtClean="0">
                <a:solidFill>
                  <a:srgbClr val="0000FF"/>
                </a:solidFill>
              </a:rPr>
              <a:t>si </a:t>
            </a:r>
            <a:r>
              <a:rPr lang="fr-FR" sz="2595" dirty="0" smtClean="0">
                <a:solidFill>
                  <a:srgbClr val="0000FF"/>
                </a:solidFill>
              </a:rPr>
              <a:t>on reconnaît aux sciences de l’ingénieur une capacité de progrès incrémentaux, leur incidence reste relativement modeste sur les innovations de rupture et la créativité</a:t>
            </a:r>
          </a:p>
          <a:p>
            <a:pPr algn="just">
              <a:buNone/>
            </a:pPr>
            <a:endParaRPr lang="fr-FR" sz="2595" dirty="0" smtClean="0">
              <a:solidFill>
                <a:srgbClr val="0000FF"/>
              </a:solidFill>
            </a:endParaRPr>
          </a:p>
          <a:p>
            <a:r>
              <a:rPr lang="fr-FR" sz="3027" dirty="0" smtClean="0"/>
              <a:t>Nécessité de prendre du recul par rapport aux génies spécifiques </a:t>
            </a:r>
            <a:r>
              <a:rPr lang="fr-FR" dirty="0" smtClean="0"/>
              <a:t>:  </a:t>
            </a:r>
            <a:r>
              <a:rPr lang="fr-FR" sz="2595" dirty="0" smtClean="0">
                <a:solidFill>
                  <a:srgbClr val="0000FF"/>
                </a:solidFill>
              </a:rPr>
              <a:t>pour </a:t>
            </a:r>
            <a:r>
              <a:rPr lang="fr-FR" sz="2595" dirty="0" smtClean="0">
                <a:solidFill>
                  <a:srgbClr val="0000FF"/>
                </a:solidFill>
              </a:rPr>
              <a:t>préparer les ruptures technologiques, le concepteur dispose d’instruments transversaux de l’approche générique et du recours systématique à la recherche. Une fois défini dans ses grandes lignes, il crée son propre génie spécifique.</a:t>
            </a:r>
          </a:p>
          <a:p>
            <a:pPr>
              <a:buNone/>
            </a:pPr>
            <a:endParaRPr lang="fr-FR" sz="2595" dirty="0" smtClean="0">
              <a:solidFill>
                <a:srgbClr val="0000FF"/>
              </a:solidFill>
            </a:endParaRPr>
          </a:p>
          <a:p>
            <a:pPr algn="just"/>
            <a:r>
              <a:rPr lang="fr-FR" sz="3027" dirty="0" smtClean="0"/>
              <a:t>Les autres références à la raison </a:t>
            </a:r>
            <a:r>
              <a:rPr lang="fr-FR" dirty="0" smtClean="0"/>
              <a:t>: </a:t>
            </a:r>
            <a:r>
              <a:rPr lang="fr-FR" sz="2595" dirty="0" smtClean="0">
                <a:solidFill>
                  <a:srgbClr val="0000FF"/>
                </a:solidFill>
              </a:rPr>
              <a:t>les logiques alternatives des SHS, la philosophie, l’histoire, l’économie – gestion et les sciences sociales avec lesquelles le concepteur de technologie sait mobiliser l’usager dans des processus de véritables innovations protecteurs de l’environnement </a:t>
            </a:r>
          </a:p>
          <a:p>
            <a:endParaRPr lang="fr-FR" dirty="0" smtClean="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3196"/>
            <a:ext cx="8229600" cy="1143000"/>
          </a:xfrm>
          <a:noFill/>
          <a:ln w="19050" cap="flat" cmpd="sng" algn="ctr">
            <a:solidFill>
              <a:srgbClr val="FF0000"/>
            </a:solidFill>
            <a:prstDash val="solid"/>
            <a:round/>
            <a:headEnd type="none" w="med" len="med"/>
            <a:tailEnd type="none" w="med" len="med"/>
          </a:ln>
        </p:spPr>
        <p:txBody>
          <a:bodyPr>
            <a:normAutofit fontScale="90000"/>
          </a:bodyPr>
          <a:lstStyle/>
          <a:p>
            <a:r>
              <a:rPr lang="fr-FR" sz="3556" dirty="0" smtClean="0">
                <a:ln w="6350" cap="flat" cmpd="sng" algn="ctr">
                  <a:solidFill>
                    <a:schemeClr val="tx1"/>
                  </a:solidFill>
                  <a:prstDash val="solid"/>
                  <a:round/>
                  <a:headEnd type="none" w="med" len="med"/>
                  <a:tailEnd type="none" w="med" len="med"/>
                </a:ln>
              </a:rPr>
              <a:t>C 3 – Les étapes d’une initiation à la créativité et à l’innovation technologique</a:t>
            </a:r>
            <a:r>
              <a:rPr lang="fr-FR" dirty="0" smtClean="0">
                <a:ln w="6350" cap="flat" cmpd="sng" algn="ctr">
                  <a:solidFill>
                    <a:schemeClr val="tx1"/>
                  </a:solidFill>
                  <a:prstDash val="solid"/>
                  <a:round/>
                  <a:headEnd type="none" w="med" len="med"/>
                  <a:tailEnd type="none" w="med" len="med"/>
                </a:ln>
              </a:rPr>
              <a:t> </a:t>
            </a:r>
            <a:endParaRPr lang="fr-FR" dirty="0">
              <a:ln w="6350" cap="flat" cmpd="sng" algn="ctr">
                <a:solidFill>
                  <a:schemeClr val="tx1"/>
                </a:solidFill>
                <a:prstDash val="solid"/>
                <a:round/>
                <a:headEnd type="none" w="med" len="med"/>
                <a:tailEnd type="none" w="med" len="med"/>
              </a:ln>
            </a:endParaRPr>
          </a:p>
        </p:txBody>
      </p:sp>
      <p:sp>
        <p:nvSpPr>
          <p:cNvPr id="3" name="Espace réservé du contenu 2"/>
          <p:cNvSpPr>
            <a:spLocks noGrp="1"/>
          </p:cNvSpPr>
          <p:nvPr>
            <p:ph idx="1"/>
          </p:nvPr>
        </p:nvSpPr>
        <p:spPr>
          <a:xfrm>
            <a:off x="457200" y="1600200"/>
            <a:ext cx="8229600" cy="4944577"/>
          </a:xfrm>
        </p:spPr>
        <p:txBody>
          <a:bodyPr>
            <a:normAutofit/>
          </a:bodyPr>
          <a:lstStyle/>
          <a:p>
            <a:pPr marL="457200" indent="-457200" algn="just">
              <a:buNone/>
            </a:pPr>
            <a:r>
              <a:rPr lang="fr-FR" sz="2400" dirty="0" smtClean="0">
                <a:solidFill>
                  <a:srgbClr val="FF0000"/>
                </a:solidFill>
              </a:rPr>
              <a:t>  </a:t>
            </a:r>
            <a:r>
              <a:rPr lang="fr-FR" sz="2400" dirty="0" smtClean="0"/>
              <a:t>Si</a:t>
            </a:r>
            <a:r>
              <a:rPr lang="fr-FR" sz="2400" dirty="0" smtClean="0">
                <a:solidFill>
                  <a:srgbClr val="0000FF"/>
                </a:solidFill>
              </a:rPr>
              <a:t> la</a:t>
            </a:r>
            <a:r>
              <a:rPr lang="fr-FR" dirty="0" smtClean="0">
                <a:solidFill>
                  <a:srgbClr val="0000FF"/>
                </a:solidFill>
              </a:rPr>
              <a:t> </a:t>
            </a:r>
            <a:r>
              <a:rPr lang="fr-FR" sz="2400" dirty="0" smtClean="0">
                <a:solidFill>
                  <a:srgbClr val="0000FF"/>
                </a:solidFill>
              </a:rPr>
              <a:t>technologie structurale </a:t>
            </a:r>
            <a:r>
              <a:rPr lang="fr-FR" sz="2400" dirty="0" smtClean="0"/>
              <a:t>est porteuse de progrès incrémentaux,</a:t>
            </a:r>
            <a:r>
              <a:rPr lang="fr-FR" sz="2400" dirty="0" smtClean="0">
                <a:solidFill>
                  <a:srgbClr val="FF0000"/>
                </a:solidFill>
              </a:rPr>
              <a:t> </a:t>
            </a:r>
            <a:r>
              <a:rPr lang="fr-FR" sz="2000" dirty="0" smtClean="0">
                <a:solidFill>
                  <a:srgbClr val="0000FF"/>
                </a:solidFill>
              </a:rPr>
              <a:t>les vraies ruptures impliquent de se couler dans d’autres approches de la technologie</a:t>
            </a:r>
            <a:r>
              <a:rPr lang="fr-FR" sz="2000" dirty="0" smtClean="0"/>
              <a:t>.</a:t>
            </a:r>
            <a:r>
              <a:rPr lang="fr-FR" sz="2000" dirty="0" smtClean="0">
                <a:solidFill>
                  <a:srgbClr val="FF0000"/>
                </a:solidFill>
              </a:rPr>
              <a:t> </a:t>
            </a:r>
            <a:r>
              <a:rPr lang="fr-FR" sz="2000" dirty="0" smtClean="0"/>
              <a:t>D’où l’importance d’une initiation, par étapes, à ces approches alternatives</a:t>
            </a:r>
          </a:p>
          <a:p>
            <a:pPr marL="857250" lvl="1" indent="-457200" algn="just">
              <a:spcAft>
                <a:spcPts val="600"/>
              </a:spcAft>
              <a:buFont typeface="+mj-lt"/>
              <a:buAutoNum type="arabicPeriod"/>
            </a:pPr>
            <a:r>
              <a:rPr lang="fr-FR" sz="2000" dirty="0" smtClean="0"/>
              <a:t>Une prise de conscience collective de la communauté éducative : </a:t>
            </a:r>
            <a:r>
              <a:rPr lang="fr-FR" sz="2000" dirty="0" smtClean="0">
                <a:solidFill>
                  <a:srgbClr val="0000FF"/>
                </a:solidFill>
              </a:rPr>
              <a:t>la technologie est directement inspirée par la raison et mérite d’entrer dans la culture au même titre que les autres disciplines.</a:t>
            </a:r>
          </a:p>
          <a:p>
            <a:pPr marL="857250" lvl="1" indent="-457200" algn="just">
              <a:buFont typeface="+mj-lt"/>
              <a:buAutoNum type="arabicPeriod"/>
            </a:pPr>
            <a:r>
              <a:rPr lang="fr-FR" sz="2000" dirty="0" smtClean="0"/>
              <a:t>L’intérêt de la présentation modulaire de la technologie au collège</a:t>
            </a:r>
          </a:p>
          <a:p>
            <a:pPr marL="857250" lvl="1" indent="-457200" algn="just">
              <a:buFont typeface="+mj-lt"/>
              <a:buAutoNum type="arabicPeriod"/>
            </a:pPr>
            <a:r>
              <a:rPr lang="fr-FR" sz="2000" dirty="0" smtClean="0"/>
              <a:t>L’enseignement d’exploration « innovation et création scientifiques » compote </a:t>
            </a:r>
            <a:r>
              <a:rPr lang="fr-FR" sz="2000" dirty="0" smtClean="0">
                <a:solidFill>
                  <a:srgbClr val="0000FF"/>
                </a:solidFill>
              </a:rPr>
              <a:t>une initiation par la pratique </a:t>
            </a:r>
            <a:r>
              <a:rPr lang="fr-FR" sz="2000" dirty="0" smtClean="0"/>
              <a:t>à l’histoire des techniques </a:t>
            </a:r>
            <a:r>
              <a:rPr lang="fr-FR" sz="2000" dirty="0" smtClean="0">
                <a:solidFill>
                  <a:srgbClr val="0000FF"/>
                </a:solidFill>
              </a:rPr>
              <a:t>(technologie génétique)</a:t>
            </a:r>
            <a:r>
              <a:rPr lang="fr-FR" sz="2000" dirty="0" smtClean="0">
                <a:solidFill>
                  <a:srgbClr val="FF0000"/>
                </a:solidFill>
              </a:rPr>
              <a:t>, </a:t>
            </a:r>
            <a:r>
              <a:rPr lang="fr-FR" sz="2000" dirty="0" smtClean="0"/>
              <a:t>à la mobilisation de tous les vecteurs de la création </a:t>
            </a:r>
            <a:r>
              <a:rPr lang="fr-FR" sz="2000" dirty="0" smtClean="0">
                <a:solidFill>
                  <a:srgbClr val="0000FF"/>
                </a:solidFill>
              </a:rPr>
              <a:t>(technologie générique)</a:t>
            </a:r>
            <a:r>
              <a:rPr lang="fr-FR" sz="2000" dirty="0" smtClean="0"/>
              <a:t>, et en accordant la place incontournable à l’utilisateur et à la réaction de l’environnement  </a:t>
            </a:r>
            <a:r>
              <a:rPr lang="fr-FR" sz="2000" dirty="0" smtClean="0">
                <a:solidFill>
                  <a:srgbClr val="0000FF"/>
                </a:solidFill>
              </a:rPr>
              <a:t>(technologie générale)</a:t>
            </a:r>
            <a:r>
              <a:rPr lang="fr-FR" sz="2000" dirty="0" smtClean="0">
                <a:solidFill>
                  <a:srgbClr val="FF0000"/>
                </a:solidFill>
              </a:rPr>
              <a:t>. </a:t>
            </a:r>
            <a:endParaRPr lang="fr-FR" sz="2000" dirty="0" smtClean="0"/>
          </a:p>
          <a:p>
            <a:pPr marL="457200" indent="-457200" algn="just">
              <a:buFont typeface="+mj-lt"/>
              <a:buAutoNum type="arabicPeriod"/>
            </a:pPr>
            <a:endParaRPr lang="fr-FR" sz="2400" dirty="0" smtClean="0"/>
          </a:p>
          <a:p>
            <a:pPr marL="457200" indent="-457200" algn="just">
              <a:buFont typeface="+mj-lt"/>
              <a:buAutoNum type="arabicPeriod"/>
            </a:pPr>
            <a:endParaRPr lang="fr-FR" sz="2400" dirty="0" smtClean="0"/>
          </a:p>
          <a:p>
            <a:pPr marL="457200" indent="-457200" algn="just">
              <a:buFont typeface="+mj-lt"/>
              <a:buAutoNum type="arabicPeriod"/>
            </a:pPr>
            <a:endParaRPr lang="fr-FR" sz="2400" dirty="0" smtClean="0"/>
          </a:p>
          <a:p>
            <a:pPr algn="just"/>
            <a:endParaRPr lang="fr-F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7"/>
            <a:ext cx="8229600" cy="1144161"/>
          </a:xfrm>
          <a:ln w="28575" cap="flat" cmpd="sng" algn="ctr">
            <a:solidFill>
              <a:srgbClr val="FF0000"/>
            </a:solidFill>
            <a:prstDash val="solid"/>
            <a:round/>
            <a:headEnd type="none" w="med" len="med"/>
            <a:tailEnd type="none" w="med" len="med"/>
          </a:ln>
        </p:spPr>
        <p:txBody>
          <a:bodyPr>
            <a:noAutofit/>
          </a:bodyPr>
          <a:lstStyle/>
          <a:p>
            <a:r>
              <a:rPr lang="fr-FR" sz="2800" dirty="0" smtClean="0"/>
              <a:t>La technologie définie dans le trésor de la Langue</a:t>
            </a:r>
            <a:br>
              <a:rPr lang="fr-FR" sz="2800" dirty="0" smtClean="0"/>
            </a:br>
            <a:r>
              <a:rPr lang="fr-FR" sz="2800" dirty="0" smtClean="0"/>
              <a:t>française, voie royale de l’innovation et de la créativité</a:t>
            </a:r>
            <a:endParaRPr lang="fr-FR" sz="2800" dirty="0"/>
          </a:p>
        </p:txBody>
      </p:sp>
      <p:sp>
        <p:nvSpPr>
          <p:cNvPr id="3" name="Espace réservé du contenu 2"/>
          <p:cNvSpPr>
            <a:spLocks noGrp="1"/>
          </p:cNvSpPr>
          <p:nvPr>
            <p:ph idx="1"/>
          </p:nvPr>
        </p:nvSpPr>
        <p:spPr>
          <a:xfrm>
            <a:off x="457200" y="1704846"/>
            <a:ext cx="8229600" cy="4622535"/>
          </a:xfrm>
        </p:spPr>
        <p:txBody>
          <a:bodyPr>
            <a:normAutofit fontScale="62500" lnSpcReduction="20000"/>
          </a:bodyPr>
          <a:lstStyle/>
          <a:p>
            <a:pPr algn="just"/>
            <a:r>
              <a:rPr lang="fr-FR" dirty="0" smtClean="0"/>
              <a:t>La technologie définie dans le TLF : </a:t>
            </a:r>
            <a:r>
              <a:rPr lang="fr-FR" i="1" dirty="0" smtClean="0"/>
              <a:t>« c’est la science </a:t>
            </a:r>
            <a:r>
              <a:rPr lang="fr-FR" i="1" dirty="0"/>
              <a:t>des techniques, étude des procédés, des méthodes, des instruments ou des outils propres à un ou plusieurs domaines techniques, arts ou métiers »</a:t>
            </a:r>
            <a:r>
              <a:rPr lang="fr-FR" dirty="0" smtClean="0"/>
              <a:t>.</a:t>
            </a:r>
            <a:endParaRPr lang="fr-FR" dirty="0"/>
          </a:p>
          <a:p>
            <a:pPr>
              <a:buNone/>
            </a:pPr>
            <a:r>
              <a:rPr lang="fr-FR" dirty="0" smtClean="0"/>
              <a:t> </a:t>
            </a:r>
          </a:p>
          <a:p>
            <a:pPr algn="just"/>
            <a:r>
              <a:rPr lang="fr-FR" dirty="0" smtClean="0"/>
              <a:t>Comme toute science, la technologie suscite plusieurs théories dont la genèse implique des philosophes et des ingénieurs. La démarche de cette journée s’inscrit dans la longue histoire de la construction de la pensée au travers de ses rapports au comment et au pourquoi, soit aux sources de l’innovation et de la créativité </a:t>
            </a:r>
          </a:p>
          <a:p>
            <a:pPr algn="just"/>
            <a:endParaRPr lang="fr-FR" dirty="0" smtClean="0"/>
          </a:p>
          <a:p>
            <a:pPr algn="just"/>
            <a:r>
              <a:rPr lang="fr-FR" dirty="0" smtClean="0"/>
              <a:t>Trois angles de vue : abordons trois sujets</a:t>
            </a:r>
          </a:p>
          <a:p>
            <a:pPr>
              <a:buNone/>
            </a:pPr>
            <a:endParaRPr lang="fr-FR" dirty="0" smtClean="0"/>
          </a:p>
          <a:p>
            <a:pPr lvl="1"/>
            <a:r>
              <a:rPr lang="fr-FR" sz="3200" dirty="0" smtClean="0">
                <a:solidFill>
                  <a:srgbClr val="0000FF"/>
                </a:solidFill>
              </a:rPr>
              <a:t>A : </a:t>
            </a:r>
            <a:r>
              <a:rPr lang="fr-FR" sz="3200" dirty="0" smtClean="0">
                <a:solidFill>
                  <a:srgbClr val="0000FF"/>
                </a:solidFill>
              </a:rPr>
              <a:t>la </a:t>
            </a:r>
            <a:r>
              <a:rPr lang="fr-FR" sz="3200" dirty="0" smtClean="0">
                <a:solidFill>
                  <a:srgbClr val="0000FF"/>
                </a:solidFill>
              </a:rPr>
              <a:t>présentation succincte de </a:t>
            </a:r>
            <a:r>
              <a:rPr lang="fr-FR" sz="3200" dirty="0">
                <a:solidFill>
                  <a:srgbClr val="0000FF"/>
                </a:solidFill>
              </a:rPr>
              <a:t>q</a:t>
            </a:r>
            <a:r>
              <a:rPr lang="fr-FR" sz="3200" dirty="0" smtClean="0">
                <a:solidFill>
                  <a:srgbClr val="0000FF"/>
                </a:solidFill>
              </a:rPr>
              <a:t>uatre théories majeures</a:t>
            </a:r>
          </a:p>
          <a:p>
            <a:pPr lvl="1"/>
            <a:r>
              <a:rPr lang="fr-FR" sz="3200" dirty="0" smtClean="0">
                <a:solidFill>
                  <a:srgbClr val="0000FF"/>
                </a:solidFill>
              </a:rPr>
              <a:t>B : </a:t>
            </a:r>
            <a:r>
              <a:rPr lang="fr-FR" sz="3200" dirty="0" smtClean="0">
                <a:solidFill>
                  <a:srgbClr val="0000FF"/>
                </a:solidFill>
              </a:rPr>
              <a:t>leur </a:t>
            </a:r>
            <a:r>
              <a:rPr lang="fr-FR" sz="3200" dirty="0" smtClean="0">
                <a:solidFill>
                  <a:srgbClr val="0000FF"/>
                </a:solidFill>
              </a:rPr>
              <a:t>apparition dans l’histoire</a:t>
            </a:r>
          </a:p>
          <a:p>
            <a:pPr lvl="1"/>
            <a:r>
              <a:rPr lang="fr-FR" sz="3200" dirty="0" smtClean="0">
                <a:solidFill>
                  <a:srgbClr val="0000FF"/>
                </a:solidFill>
              </a:rPr>
              <a:t>C : </a:t>
            </a:r>
            <a:r>
              <a:rPr lang="fr-FR" sz="3200" dirty="0" smtClean="0">
                <a:solidFill>
                  <a:srgbClr val="0000FF"/>
                </a:solidFill>
              </a:rPr>
              <a:t>les </a:t>
            </a:r>
            <a:r>
              <a:rPr lang="fr-FR" sz="3200" dirty="0" smtClean="0">
                <a:solidFill>
                  <a:srgbClr val="0000FF"/>
                </a:solidFill>
              </a:rPr>
              <a:t>premières marches d’un enseignement de la créativité et de l’innovation technologiques</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25562"/>
          </a:xfrm>
          <a:ln w="19050" cap="flat" cmpd="sng" algn="ctr">
            <a:solidFill>
              <a:srgbClr val="FF0000"/>
            </a:solidFill>
            <a:prstDash val="solid"/>
            <a:round/>
            <a:headEnd type="none" w="med" len="med"/>
            <a:tailEnd type="none" w="med" len="med"/>
          </a:ln>
        </p:spPr>
        <p:txBody>
          <a:bodyPr>
            <a:normAutofit fontScale="90000"/>
          </a:bodyPr>
          <a:lstStyle/>
          <a:p>
            <a:r>
              <a:rPr lang="fr-FR" sz="2800" dirty="0" smtClean="0"/>
              <a:t>A - Quatre approches théoriques de la technologie et leur impact sur la créativité</a:t>
            </a:r>
            <a:r>
              <a:rPr lang="fr-FR" sz="2800" dirty="0" smtClean="0">
                <a:solidFill>
                  <a:srgbClr val="0000FF"/>
                </a:solidFill>
              </a:rPr>
              <a:t/>
            </a:r>
            <a:br>
              <a:rPr lang="fr-FR" sz="2800" dirty="0" smtClean="0">
                <a:solidFill>
                  <a:srgbClr val="0000FF"/>
                </a:solidFill>
              </a:rPr>
            </a:br>
            <a:r>
              <a:rPr lang="fr-FR" sz="2800" dirty="0" smtClean="0">
                <a:solidFill>
                  <a:srgbClr val="0000FF"/>
                </a:solidFill>
              </a:rPr>
              <a:t>La dimension temporelle des technologies concernées</a:t>
            </a:r>
            <a:endParaRPr lang="fr-FR" sz="2800" dirty="0">
              <a:solidFill>
                <a:srgbClr val="0000FF"/>
              </a:solidFill>
            </a:endParaRPr>
          </a:p>
        </p:txBody>
      </p:sp>
      <p:sp>
        <p:nvSpPr>
          <p:cNvPr id="3" name="Espace réservé du contenu 2"/>
          <p:cNvSpPr>
            <a:spLocks noGrp="1"/>
          </p:cNvSpPr>
          <p:nvPr>
            <p:ph idx="1"/>
          </p:nvPr>
        </p:nvSpPr>
        <p:spPr>
          <a:xfrm>
            <a:off x="457200" y="1750614"/>
            <a:ext cx="8454788" cy="4817047"/>
          </a:xfrm>
        </p:spPr>
        <p:txBody>
          <a:bodyPr>
            <a:normAutofit fontScale="92500" lnSpcReduction="10000"/>
          </a:bodyPr>
          <a:lstStyle/>
          <a:p>
            <a:pPr marL="514350" indent="-514350">
              <a:buFont typeface="+mj-lt"/>
              <a:buAutoNum type="arabicPeriod"/>
            </a:pPr>
            <a:endParaRPr lang="fr-FR" sz="2595" dirty="0" smtClean="0"/>
          </a:p>
          <a:p>
            <a:pPr marL="0" indent="0" algn="just">
              <a:buNone/>
            </a:pPr>
            <a:r>
              <a:rPr lang="fr-FR" sz="2595" dirty="0" smtClean="0"/>
              <a:t>1. La </a:t>
            </a:r>
            <a:r>
              <a:rPr lang="fr-FR" sz="2595" dirty="0" smtClean="0"/>
              <a:t>technologie STRUCTURALE et le présent des objets techniq</a:t>
            </a:r>
            <a:r>
              <a:rPr lang="fr-FR" sz="2400" dirty="0" smtClean="0"/>
              <a:t>ues : </a:t>
            </a:r>
            <a:r>
              <a:rPr lang="fr-FR" sz="2000" dirty="0" smtClean="0">
                <a:solidFill>
                  <a:srgbClr val="0000FF"/>
                </a:solidFill>
              </a:rPr>
              <a:t>se penche sur les technologies au présent</a:t>
            </a:r>
          </a:p>
          <a:p>
            <a:pPr marL="514350" indent="-514350" algn="just">
              <a:buNone/>
            </a:pPr>
            <a:endParaRPr lang="fr-FR" sz="2400" dirty="0" smtClean="0"/>
          </a:p>
          <a:p>
            <a:pPr marL="0" indent="0" algn="just">
              <a:buNone/>
            </a:pPr>
            <a:r>
              <a:rPr lang="fr-FR" sz="2595" dirty="0" smtClean="0"/>
              <a:t>2.   La </a:t>
            </a:r>
            <a:r>
              <a:rPr lang="fr-FR" sz="2595" dirty="0" smtClean="0"/>
              <a:t>technologie GÉNÉTIQUE et l’histoire des objets techniques</a:t>
            </a:r>
            <a:r>
              <a:rPr lang="fr-FR" sz="2378" dirty="0" smtClean="0"/>
              <a:t> </a:t>
            </a:r>
            <a:r>
              <a:rPr lang="fr-FR" sz="2400" dirty="0" smtClean="0"/>
              <a:t>: </a:t>
            </a:r>
            <a:r>
              <a:rPr lang="fr-FR" sz="2000" dirty="0" smtClean="0">
                <a:solidFill>
                  <a:srgbClr val="0000FF"/>
                </a:solidFill>
              </a:rPr>
              <a:t>analyse les continuités et ruptures des  technologies du passé</a:t>
            </a:r>
          </a:p>
          <a:p>
            <a:pPr marL="514350" indent="-514350" algn="just">
              <a:buNone/>
            </a:pPr>
            <a:endParaRPr lang="fr-FR" sz="2400" dirty="0" smtClean="0"/>
          </a:p>
          <a:p>
            <a:pPr marL="0" indent="0" algn="just">
              <a:buNone/>
            </a:pPr>
            <a:r>
              <a:rPr lang="fr-FR" sz="2595" dirty="0" smtClean="0"/>
              <a:t>3. La </a:t>
            </a:r>
            <a:r>
              <a:rPr lang="fr-FR" sz="2595" dirty="0" smtClean="0"/>
              <a:t>technologie </a:t>
            </a:r>
            <a:r>
              <a:rPr lang="fr-FR" sz="2595" dirty="0" smtClean="0"/>
              <a:t>GÉNÉRIQUE </a:t>
            </a:r>
            <a:r>
              <a:rPr lang="fr-FR" sz="2595" dirty="0" smtClean="0"/>
              <a:t>et les objets techniques en émergence </a:t>
            </a:r>
            <a:r>
              <a:rPr lang="fr-FR" sz="2400" dirty="0" smtClean="0"/>
              <a:t>: </a:t>
            </a:r>
            <a:r>
              <a:rPr lang="fr-FR" sz="2000" dirty="0" smtClean="0">
                <a:solidFill>
                  <a:srgbClr val="0000FF"/>
                </a:solidFill>
              </a:rPr>
              <a:t>décrypte les ingrédients des technologies du futur</a:t>
            </a:r>
          </a:p>
          <a:p>
            <a:pPr marL="514350" indent="-514350" algn="just">
              <a:buNone/>
            </a:pPr>
            <a:endParaRPr lang="fr-FR" sz="2400" dirty="0" smtClean="0"/>
          </a:p>
          <a:p>
            <a:pPr marL="0" indent="0" algn="just">
              <a:buNone/>
            </a:pPr>
            <a:r>
              <a:rPr lang="fr-FR" sz="2595" dirty="0" smtClean="0"/>
              <a:t>4. </a:t>
            </a:r>
            <a:r>
              <a:rPr lang="fr-FR" sz="2595" dirty="0" smtClean="0"/>
              <a:t>La </a:t>
            </a:r>
            <a:r>
              <a:rPr lang="fr-FR" sz="2595" dirty="0" smtClean="0"/>
              <a:t>technologie </a:t>
            </a:r>
            <a:r>
              <a:rPr lang="fr-FR" sz="2595" dirty="0" smtClean="0"/>
              <a:t>GÉNÉRALE </a:t>
            </a:r>
            <a:r>
              <a:rPr lang="fr-FR" sz="2595" dirty="0" smtClean="0"/>
              <a:t>: la mise en perspective de la place des techniques dans la construction des sociétés </a:t>
            </a:r>
            <a:r>
              <a:rPr lang="fr-FR" sz="2400" dirty="0" smtClean="0"/>
              <a:t>: </a:t>
            </a:r>
            <a:r>
              <a:rPr lang="fr-FR" sz="1946" dirty="0" smtClean="0">
                <a:solidFill>
                  <a:srgbClr val="0000FF"/>
                </a:solidFill>
              </a:rPr>
              <a:t>analyse les incidences humaines et sociales des objets techniques à toutes </a:t>
            </a:r>
            <a:r>
              <a:rPr lang="fr-FR" sz="2000" dirty="0" smtClean="0">
                <a:solidFill>
                  <a:srgbClr val="0000FF"/>
                </a:solidFill>
              </a:rPr>
              <a:t>les époques</a:t>
            </a:r>
            <a:endParaRPr lang="fr-FR" sz="2000"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25562"/>
          </a:xfrm>
          <a:ln w="19050" cap="flat" cmpd="sng" algn="ctr">
            <a:solidFill>
              <a:srgbClr val="FF0000"/>
            </a:solidFill>
            <a:prstDash val="solid"/>
            <a:round/>
            <a:headEnd type="none" w="med" len="med"/>
            <a:tailEnd type="none" w="med" len="med"/>
          </a:ln>
        </p:spPr>
        <p:txBody>
          <a:bodyPr>
            <a:normAutofit fontScale="90000"/>
          </a:bodyPr>
          <a:lstStyle/>
          <a:p>
            <a:r>
              <a:rPr lang="fr-FR" sz="2800" dirty="0" smtClean="0"/>
              <a:t>A - Quatre approches théoriques de la technologie et leur impact sur la créativité</a:t>
            </a:r>
            <a:r>
              <a:rPr lang="fr-FR" sz="2800" dirty="0" smtClean="0">
                <a:solidFill>
                  <a:srgbClr val="0000FF"/>
                </a:solidFill>
              </a:rPr>
              <a:t/>
            </a:r>
            <a:br>
              <a:rPr lang="fr-FR" sz="2800" dirty="0" smtClean="0">
                <a:solidFill>
                  <a:srgbClr val="0000FF"/>
                </a:solidFill>
              </a:rPr>
            </a:br>
            <a:r>
              <a:rPr lang="fr-FR" sz="2800" dirty="0" smtClean="0">
                <a:solidFill>
                  <a:srgbClr val="0000FF"/>
                </a:solidFill>
              </a:rPr>
              <a:t>Le moteur de chaque démarche</a:t>
            </a:r>
            <a:endParaRPr lang="fr-FR" sz="2800" dirty="0">
              <a:solidFill>
                <a:srgbClr val="0000FF"/>
              </a:solidFill>
            </a:endParaRPr>
          </a:p>
        </p:txBody>
      </p:sp>
      <p:sp>
        <p:nvSpPr>
          <p:cNvPr id="3" name="Espace réservé du contenu 2"/>
          <p:cNvSpPr>
            <a:spLocks noGrp="1"/>
          </p:cNvSpPr>
          <p:nvPr>
            <p:ph idx="1"/>
          </p:nvPr>
        </p:nvSpPr>
        <p:spPr>
          <a:xfrm>
            <a:off x="457199" y="1576605"/>
            <a:ext cx="8413845" cy="4817047"/>
          </a:xfrm>
        </p:spPr>
        <p:txBody>
          <a:bodyPr>
            <a:normAutofit fontScale="92500"/>
          </a:bodyPr>
          <a:lstStyle/>
          <a:p>
            <a:pPr marL="514350" indent="-514350">
              <a:buNone/>
            </a:pPr>
            <a:r>
              <a:rPr lang="fr-FR" sz="2400" dirty="0" smtClean="0"/>
              <a:t> </a:t>
            </a:r>
          </a:p>
          <a:p>
            <a:pPr marL="0" indent="0">
              <a:buNone/>
            </a:pPr>
            <a:r>
              <a:rPr lang="fr-FR" sz="2600" dirty="0" smtClean="0"/>
              <a:t>1.  La </a:t>
            </a:r>
            <a:r>
              <a:rPr lang="fr-FR" sz="2600" dirty="0" smtClean="0"/>
              <a:t>technologie STRUCTURALE et le présent des objets techniques :</a:t>
            </a:r>
            <a:r>
              <a:rPr lang="fr-FR" sz="2400" dirty="0" smtClean="0"/>
              <a:t> </a:t>
            </a:r>
            <a:r>
              <a:rPr lang="fr-FR" sz="2000" dirty="0" smtClean="0">
                <a:solidFill>
                  <a:srgbClr val="0000FF"/>
                </a:solidFill>
              </a:rPr>
              <a:t>les sciences appliquées</a:t>
            </a:r>
          </a:p>
          <a:p>
            <a:pPr marL="514350" indent="-514350">
              <a:buNone/>
            </a:pPr>
            <a:endParaRPr lang="fr-FR" sz="2400" dirty="0" smtClean="0"/>
          </a:p>
          <a:p>
            <a:pPr marL="0" indent="0">
              <a:buNone/>
            </a:pPr>
            <a:r>
              <a:rPr lang="fr-FR" sz="2600" dirty="0" smtClean="0"/>
              <a:t>2.  La </a:t>
            </a:r>
            <a:r>
              <a:rPr lang="fr-FR" sz="2600" dirty="0" smtClean="0"/>
              <a:t>technologie GÉNÉTIQUE et l’histoire des objets techniques </a:t>
            </a:r>
            <a:r>
              <a:rPr lang="fr-FR" sz="2400" dirty="0" smtClean="0"/>
              <a:t>: </a:t>
            </a:r>
            <a:r>
              <a:rPr lang="fr-FR" sz="2000" dirty="0" smtClean="0">
                <a:solidFill>
                  <a:srgbClr val="0000FF"/>
                </a:solidFill>
              </a:rPr>
              <a:t>la filiation historique et son environnement</a:t>
            </a:r>
          </a:p>
          <a:p>
            <a:pPr marL="514350" indent="-514350">
              <a:buNone/>
            </a:pPr>
            <a:endParaRPr lang="fr-FR" sz="2400" dirty="0" smtClean="0"/>
          </a:p>
          <a:p>
            <a:pPr marL="0" indent="0">
              <a:buNone/>
            </a:pPr>
            <a:r>
              <a:rPr lang="fr-FR" sz="2600" dirty="0" smtClean="0"/>
              <a:t>3.  La </a:t>
            </a:r>
            <a:r>
              <a:rPr lang="fr-FR" sz="2600" dirty="0" smtClean="0"/>
              <a:t>technologie </a:t>
            </a:r>
            <a:r>
              <a:rPr lang="fr-FR" sz="2600" dirty="0" smtClean="0"/>
              <a:t>GÉNÉRIQUE </a:t>
            </a:r>
            <a:r>
              <a:rPr lang="fr-FR" sz="2600" dirty="0" smtClean="0"/>
              <a:t>et les objets techniques en émergence </a:t>
            </a:r>
            <a:r>
              <a:rPr lang="fr-FR" sz="2400" dirty="0" smtClean="0"/>
              <a:t>: </a:t>
            </a:r>
            <a:r>
              <a:rPr lang="fr-FR" sz="2000" dirty="0" smtClean="0">
                <a:solidFill>
                  <a:srgbClr val="0000FF"/>
                </a:solidFill>
              </a:rPr>
              <a:t>les instruments de la créativité</a:t>
            </a:r>
          </a:p>
          <a:p>
            <a:pPr marL="514350" indent="-514350">
              <a:buNone/>
            </a:pPr>
            <a:endParaRPr lang="fr-FR" sz="2400" dirty="0" smtClean="0"/>
          </a:p>
          <a:p>
            <a:pPr marL="0" indent="0">
              <a:buNone/>
            </a:pPr>
            <a:r>
              <a:rPr lang="fr-FR" sz="2400" dirty="0" smtClean="0"/>
              <a:t>4.  </a:t>
            </a:r>
            <a:r>
              <a:rPr lang="fr-FR" sz="2600" dirty="0" smtClean="0"/>
              <a:t>La technologie </a:t>
            </a:r>
            <a:r>
              <a:rPr lang="fr-FR" sz="2600" dirty="0" smtClean="0"/>
              <a:t>GÉNÉRALE </a:t>
            </a:r>
            <a:r>
              <a:rPr lang="fr-FR" sz="2600" dirty="0" smtClean="0"/>
              <a:t>: la mise en perspective de la place des techniques dans la construction des sociétés </a:t>
            </a:r>
            <a:r>
              <a:rPr lang="fr-FR" sz="2400" dirty="0" smtClean="0"/>
              <a:t>: </a:t>
            </a:r>
            <a:r>
              <a:rPr lang="fr-FR" sz="2000" dirty="0" smtClean="0">
                <a:solidFill>
                  <a:srgbClr val="0000FF"/>
                </a:solidFill>
              </a:rPr>
              <a:t>les sciences sociales</a:t>
            </a:r>
            <a:endParaRPr lang="fr-FR" sz="2000" dirty="0">
              <a:solidFill>
                <a:srgbClr val="0000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25562"/>
          </a:xfrm>
          <a:ln w="19050" cap="flat" cmpd="sng" algn="ctr">
            <a:solidFill>
              <a:srgbClr val="FF0000"/>
            </a:solidFill>
            <a:prstDash val="solid"/>
            <a:round/>
            <a:headEnd type="none" w="med" len="med"/>
            <a:tailEnd type="none" w="med" len="med"/>
          </a:ln>
        </p:spPr>
        <p:txBody>
          <a:bodyPr>
            <a:normAutofit fontScale="90000"/>
          </a:bodyPr>
          <a:lstStyle/>
          <a:p>
            <a:r>
              <a:rPr lang="fr-FR" sz="2800" dirty="0" smtClean="0"/>
              <a:t>A - Quatre approches théoriques de la technologie et leur impact sur la créativité</a:t>
            </a:r>
            <a:r>
              <a:rPr lang="fr-FR" sz="2800" dirty="0" smtClean="0">
                <a:solidFill>
                  <a:srgbClr val="0000FF"/>
                </a:solidFill>
              </a:rPr>
              <a:t/>
            </a:r>
            <a:br>
              <a:rPr lang="fr-FR" sz="2800" dirty="0" smtClean="0">
                <a:solidFill>
                  <a:srgbClr val="0000FF"/>
                </a:solidFill>
              </a:rPr>
            </a:br>
            <a:r>
              <a:rPr lang="fr-FR" sz="2800" dirty="0" smtClean="0">
                <a:solidFill>
                  <a:srgbClr val="0000FF"/>
                </a:solidFill>
              </a:rPr>
              <a:t>La diffusion dans les apprentissages en France</a:t>
            </a:r>
            <a:endParaRPr lang="fr-FR" sz="2800" dirty="0">
              <a:solidFill>
                <a:srgbClr val="0000FF"/>
              </a:solidFill>
            </a:endParaRPr>
          </a:p>
        </p:txBody>
      </p:sp>
      <p:sp>
        <p:nvSpPr>
          <p:cNvPr id="3" name="Espace réservé du contenu 2"/>
          <p:cNvSpPr>
            <a:spLocks noGrp="1"/>
          </p:cNvSpPr>
          <p:nvPr>
            <p:ph idx="1"/>
          </p:nvPr>
        </p:nvSpPr>
        <p:spPr>
          <a:xfrm>
            <a:off x="457199" y="1600200"/>
            <a:ext cx="8386549" cy="4967461"/>
          </a:xfrm>
        </p:spPr>
        <p:txBody>
          <a:bodyPr>
            <a:normAutofit fontScale="92500" lnSpcReduction="20000"/>
          </a:bodyPr>
          <a:lstStyle/>
          <a:p>
            <a:pPr marL="514350" indent="-514350">
              <a:buFont typeface="+mj-lt"/>
              <a:buAutoNum type="arabicPeriod"/>
            </a:pPr>
            <a:endParaRPr lang="fr-FR" sz="2400" dirty="0" smtClean="0"/>
          </a:p>
          <a:p>
            <a:pPr marL="0" indent="0">
              <a:buNone/>
            </a:pPr>
            <a:r>
              <a:rPr lang="fr-FR" sz="2600" dirty="0" smtClean="0"/>
              <a:t>1.  </a:t>
            </a:r>
            <a:r>
              <a:rPr lang="fr-FR" sz="2600" dirty="0" smtClean="0"/>
              <a:t>La </a:t>
            </a:r>
            <a:r>
              <a:rPr lang="fr-FR" sz="2600" dirty="0" smtClean="0"/>
              <a:t>technologie STRUCTURALE et le présent des objets techniques </a:t>
            </a:r>
            <a:r>
              <a:rPr lang="fr-FR" sz="2400" dirty="0" smtClean="0"/>
              <a:t>: </a:t>
            </a:r>
            <a:r>
              <a:rPr lang="fr-FR" sz="2000" dirty="0" smtClean="0">
                <a:solidFill>
                  <a:srgbClr val="0000FF"/>
                </a:solidFill>
              </a:rPr>
              <a:t>diffusion très large chez les ingénieurs et techniciens supérieurs ;  préalable d’une culture scientifique</a:t>
            </a:r>
          </a:p>
          <a:p>
            <a:pPr marL="514350" indent="-514350">
              <a:buNone/>
            </a:pPr>
            <a:endParaRPr lang="fr-FR" sz="2400" dirty="0" smtClean="0"/>
          </a:p>
          <a:p>
            <a:pPr marL="0" indent="0">
              <a:buNone/>
            </a:pPr>
            <a:r>
              <a:rPr lang="fr-FR" sz="2600" dirty="0" smtClean="0"/>
              <a:t>2.  La </a:t>
            </a:r>
            <a:r>
              <a:rPr lang="fr-FR" sz="2600" dirty="0" smtClean="0"/>
              <a:t>technologie GÉNÉTIQUE et l’histoire des objets techniques </a:t>
            </a:r>
            <a:r>
              <a:rPr lang="fr-FR" sz="2400" dirty="0" smtClean="0">
                <a:solidFill>
                  <a:srgbClr val="0000FF"/>
                </a:solidFill>
              </a:rPr>
              <a:t>:</a:t>
            </a:r>
            <a:r>
              <a:rPr lang="fr-FR" sz="2000" dirty="0" smtClean="0">
                <a:solidFill>
                  <a:srgbClr val="0000FF"/>
                </a:solidFill>
              </a:rPr>
              <a:t> limitée à quelques écoles d’ingénieurs ; préalable d’une culture technique</a:t>
            </a:r>
          </a:p>
          <a:p>
            <a:pPr marL="514350" indent="-514350">
              <a:buNone/>
            </a:pPr>
            <a:endParaRPr lang="fr-FR" sz="2400" dirty="0" smtClean="0"/>
          </a:p>
          <a:p>
            <a:pPr marL="0" indent="0">
              <a:buNone/>
            </a:pPr>
            <a:r>
              <a:rPr lang="fr-FR" sz="2600" dirty="0" smtClean="0"/>
              <a:t>3.  La </a:t>
            </a:r>
            <a:r>
              <a:rPr lang="fr-FR" sz="2600" dirty="0" smtClean="0"/>
              <a:t>technologie </a:t>
            </a:r>
            <a:r>
              <a:rPr lang="fr-FR" sz="2600" dirty="0" smtClean="0"/>
              <a:t>GÉNÉRIQUE </a:t>
            </a:r>
            <a:r>
              <a:rPr lang="fr-FR" sz="2600" dirty="0" smtClean="0"/>
              <a:t>et les objets techniques en émergence </a:t>
            </a:r>
            <a:r>
              <a:rPr lang="fr-FR" sz="2400" dirty="0" smtClean="0"/>
              <a:t>: </a:t>
            </a:r>
            <a:r>
              <a:rPr lang="fr-FR" sz="2000" dirty="0" smtClean="0">
                <a:solidFill>
                  <a:srgbClr val="0000FF"/>
                </a:solidFill>
              </a:rPr>
              <a:t>très répandue dans les entreprises ; préalable à la recherche technologique</a:t>
            </a:r>
          </a:p>
          <a:p>
            <a:pPr marL="514350" indent="-514350">
              <a:buFont typeface="+mj-lt"/>
              <a:buAutoNum type="arabicPeriod"/>
            </a:pPr>
            <a:endParaRPr lang="fr-FR" sz="2400" dirty="0" smtClean="0"/>
          </a:p>
          <a:p>
            <a:pPr marL="0" indent="0">
              <a:buNone/>
            </a:pPr>
            <a:r>
              <a:rPr lang="fr-FR" sz="2400" dirty="0" smtClean="0"/>
              <a:t>4. </a:t>
            </a:r>
            <a:r>
              <a:rPr lang="fr-FR" sz="2600" dirty="0" smtClean="0"/>
              <a:t>La </a:t>
            </a:r>
            <a:r>
              <a:rPr lang="fr-FR" sz="2600" dirty="0" smtClean="0"/>
              <a:t>technologie </a:t>
            </a:r>
            <a:r>
              <a:rPr lang="fr-FR" sz="2600" dirty="0" smtClean="0"/>
              <a:t>GÉNÉRALE </a:t>
            </a:r>
            <a:r>
              <a:rPr lang="fr-FR" sz="2600" dirty="0" smtClean="0"/>
              <a:t>: la mise en perspective de la place des techniques dans la construction des sociétés </a:t>
            </a:r>
            <a:r>
              <a:rPr lang="fr-FR" sz="2400" dirty="0" smtClean="0"/>
              <a:t>: </a:t>
            </a:r>
            <a:r>
              <a:rPr lang="fr-FR" sz="2162" dirty="0" smtClean="0">
                <a:solidFill>
                  <a:srgbClr val="0000FF"/>
                </a:solidFill>
              </a:rPr>
              <a:t>complément apprécié de la formation des ingénieurs</a:t>
            </a:r>
            <a:endParaRPr lang="fr-FR" sz="20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25562"/>
          </a:xfrm>
          <a:ln w="19050" cap="flat" cmpd="sng" algn="ctr">
            <a:solidFill>
              <a:srgbClr val="FF0000"/>
            </a:solidFill>
            <a:prstDash val="solid"/>
            <a:round/>
            <a:headEnd type="none" w="med" len="med"/>
            <a:tailEnd type="none" w="med" len="med"/>
          </a:ln>
        </p:spPr>
        <p:txBody>
          <a:bodyPr>
            <a:normAutofit fontScale="90000"/>
          </a:bodyPr>
          <a:lstStyle/>
          <a:p>
            <a:r>
              <a:rPr lang="fr-FR" sz="2800" dirty="0" smtClean="0"/>
              <a:t>A - Quatre approches théoriques de la technologie et leur impact sur la créativité</a:t>
            </a:r>
            <a:r>
              <a:rPr lang="fr-FR" sz="2800" dirty="0" smtClean="0">
                <a:solidFill>
                  <a:srgbClr val="0000FF"/>
                </a:solidFill>
              </a:rPr>
              <a:t/>
            </a:r>
            <a:br>
              <a:rPr lang="fr-FR" sz="2800" dirty="0" smtClean="0">
                <a:solidFill>
                  <a:srgbClr val="0000FF"/>
                </a:solidFill>
              </a:rPr>
            </a:br>
            <a:r>
              <a:rPr lang="fr-FR" sz="2800" dirty="0" smtClean="0">
                <a:solidFill>
                  <a:srgbClr val="0000FF"/>
                </a:solidFill>
              </a:rPr>
              <a:t> Intérêt et limite de la démarche</a:t>
            </a:r>
            <a:endParaRPr lang="fr-FR" sz="2800" dirty="0">
              <a:solidFill>
                <a:srgbClr val="0000FF"/>
              </a:solidFill>
            </a:endParaRPr>
          </a:p>
        </p:txBody>
      </p:sp>
      <p:sp>
        <p:nvSpPr>
          <p:cNvPr id="3" name="Espace réservé du contenu 2"/>
          <p:cNvSpPr>
            <a:spLocks noGrp="1"/>
          </p:cNvSpPr>
          <p:nvPr>
            <p:ph idx="1"/>
          </p:nvPr>
        </p:nvSpPr>
        <p:spPr>
          <a:xfrm>
            <a:off x="457200" y="1819265"/>
            <a:ext cx="8229600" cy="4748396"/>
          </a:xfrm>
        </p:spPr>
        <p:txBody>
          <a:bodyPr>
            <a:normAutofit fontScale="85000" lnSpcReduction="20000"/>
          </a:bodyPr>
          <a:lstStyle/>
          <a:p>
            <a:pPr marL="514350" indent="-514350">
              <a:buNone/>
            </a:pPr>
            <a:r>
              <a:rPr lang="fr-FR" sz="2400" dirty="0" smtClean="0"/>
              <a:t> </a:t>
            </a:r>
          </a:p>
          <a:p>
            <a:pPr marL="0" indent="0">
              <a:buNone/>
            </a:pPr>
            <a:r>
              <a:rPr lang="fr-FR" sz="3000" dirty="0" smtClean="0"/>
              <a:t>1.  La </a:t>
            </a:r>
            <a:r>
              <a:rPr lang="fr-FR" sz="3000" dirty="0" smtClean="0"/>
              <a:t>technologie STRUCTURALE et le présent des objets techniques :</a:t>
            </a:r>
            <a:r>
              <a:rPr lang="fr-FR" sz="3000" dirty="0" smtClean="0">
                <a:solidFill>
                  <a:srgbClr val="3366FF"/>
                </a:solidFill>
              </a:rPr>
              <a:t> </a:t>
            </a:r>
            <a:r>
              <a:rPr lang="fr-FR" sz="2162" dirty="0" smtClean="0">
                <a:solidFill>
                  <a:srgbClr val="3366FF"/>
                </a:solidFill>
              </a:rPr>
              <a:t>rationalité, </a:t>
            </a:r>
            <a:r>
              <a:rPr lang="fr-FR" sz="2162" dirty="0" smtClean="0">
                <a:solidFill>
                  <a:srgbClr val="0000FF"/>
                </a:solidFill>
              </a:rPr>
              <a:t>robustesse des objets techniques et progrès incrémentaux</a:t>
            </a:r>
          </a:p>
          <a:p>
            <a:pPr marL="514350" indent="-514350">
              <a:buNone/>
            </a:pPr>
            <a:endParaRPr lang="fr-FR" sz="2400" dirty="0" smtClean="0"/>
          </a:p>
          <a:p>
            <a:pPr marL="0" indent="0">
              <a:buNone/>
            </a:pPr>
            <a:r>
              <a:rPr lang="fr-FR" sz="2800" dirty="0" smtClean="0"/>
              <a:t>2.  La </a:t>
            </a:r>
            <a:r>
              <a:rPr lang="fr-FR" sz="2800" dirty="0" smtClean="0"/>
              <a:t>technologie GÉNÉTIQUE et l’histoire des objets techniques :</a:t>
            </a:r>
            <a:r>
              <a:rPr lang="fr-FR" sz="2800" dirty="0" smtClean="0">
                <a:solidFill>
                  <a:srgbClr val="0000FF"/>
                </a:solidFill>
              </a:rPr>
              <a:t> </a:t>
            </a:r>
            <a:r>
              <a:rPr lang="fr-FR" sz="2162" dirty="0" smtClean="0">
                <a:solidFill>
                  <a:srgbClr val="0000FF"/>
                </a:solidFill>
              </a:rPr>
              <a:t>autonomisation des objets et ruptures technologiques</a:t>
            </a:r>
          </a:p>
          <a:p>
            <a:pPr marL="514350" indent="-514350">
              <a:buNone/>
            </a:pPr>
            <a:endParaRPr lang="fr-FR" sz="2400" dirty="0" smtClean="0"/>
          </a:p>
          <a:p>
            <a:pPr marL="0" indent="0">
              <a:buNone/>
            </a:pPr>
            <a:r>
              <a:rPr lang="fr-FR" sz="2800" dirty="0" smtClean="0"/>
              <a:t>3.  La </a:t>
            </a:r>
            <a:r>
              <a:rPr lang="fr-FR" sz="2800" dirty="0" smtClean="0"/>
              <a:t>technologie </a:t>
            </a:r>
            <a:r>
              <a:rPr lang="fr-FR" sz="2800" dirty="0" smtClean="0"/>
              <a:t>GÉNÉRIQUE </a:t>
            </a:r>
            <a:r>
              <a:rPr lang="fr-FR" sz="2800" dirty="0" smtClean="0"/>
              <a:t>et les objets techniques en émergence </a:t>
            </a:r>
            <a:r>
              <a:rPr lang="fr-FR" sz="2600" dirty="0" smtClean="0"/>
              <a:t>: </a:t>
            </a:r>
            <a:r>
              <a:rPr lang="fr-FR" sz="2162" dirty="0" smtClean="0">
                <a:solidFill>
                  <a:srgbClr val="0000FF"/>
                </a:solidFill>
              </a:rPr>
              <a:t>tous les ingrédients de la créativité</a:t>
            </a:r>
          </a:p>
          <a:p>
            <a:pPr marL="514350" indent="-514350">
              <a:buNone/>
            </a:pPr>
            <a:endParaRPr lang="fr-FR" sz="2400" dirty="0" smtClean="0"/>
          </a:p>
          <a:p>
            <a:pPr marL="0" indent="0">
              <a:buNone/>
            </a:pPr>
            <a:r>
              <a:rPr lang="fr-FR" sz="2400" dirty="0" smtClean="0"/>
              <a:t>4.   </a:t>
            </a:r>
            <a:r>
              <a:rPr lang="fr-FR" sz="2800" dirty="0" smtClean="0"/>
              <a:t>La </a:t>
            </a:r>
            <a:r>
              <a:rPr lang="fr-FR" sz="2800" dirty="0" smtClean="0"/>
              <a:t>technologie </a:t>
            </a:r>
            <a:r>
              <a:rPr lang="fr-FR" sz="2800" dirty="0" smtClean="0"/>
              <a:t>GÉNÉRALE </a:t>
            </a:r>
            <a:r>
              <a:rPr lang="fr-FR" sz="2800" dirty="0" smtClean="0"/>
              <a:t>: la mise en perspective de la place des techniques dans la construction des sociét</a:t>
            </a:r>
            <a:r>
              <a:rPr lang="fr-FR" sz="2600" dirty="0" smtClean="0"/>
              <a:t>és </a:t>
            </a:r>
            <a:r>
              <a:rPr lang="fr-FR" sz="2600" dirty="0" smtClean="0">
                <a:solidFill>
                  <a:srgbClr val="0000FF"/>
                </a:solidFill>
              </a:rPr>
              <a:t>: </a:t>
            </a:r>
            <a:r>
              <a:rPr lang="fr-FR" sz="2162" dirty="0" smtClean="0">
                <a:solidFill>
                  <a:srgbClr val="0000FF"/>
                </a:solidFill>
              </a:rPr>
              <a:t>la véritable innovation au travers des incidences sur les usagers et l’environnement</a:t>
            </a:r>
            <a:endParaRPr lang="fr-FR" sz="2162" dirty="0">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21276"/>
          </a:xfrm>
          <a:ln w="28575" cap="flat" cmpd="sng" algn="ctr">
            <a:solidFill>
              <a:srgbClr val="FF0000"/>
            </a:solidFill>
            <a:prstDash val="solid"/>
            <a:round/>
            <a:headEnd type="none" w="med" len="med"/>
            <a:tailEnd type="none" w="med" len="med"/>
          </a:ln>
        </p:spPr>
        <p:txBody>
          <a:bodyPr>
            <a:normAutofit/>
          </a:bodyPr>
          <a:lstStyle/>
          <a:p>
            <a:r>
              <a:rPr lang="fr-FR" sz="3200" dirty="0" smtClean="0"/>
              <a:t>B – Technologie et philosophie : </a:t>
            </a:r>
            <a:r>
              <a:rPr lang="fr-FR" sz="3200" dirty="0" smtClean="0">
                <a:solidFill>
                  <a:srgbClr val="0000FF"/>
                </a:solidFill>
              </a:rPr>
              <a:t>moments </a:t>
            </a:r>
            <a:r>
              <a:rPr lang="fr-FR" sz="3111" dirty="0" smtClean="0">
                <a:solidFill>
                  <a:srgbClr val="0000FF"/>
                </a:solidFill>
              </a:rPr>
              <a:t>critiques au cours des siècles</a:t>
            </a:r>
            <a:endParaRPr lang="fr-FR" sz="3111" dirty="0">
              <a:solidFill>
                <a:srgbClr val="0000FF"/>
              </a:solidFill>
            </a:endParaRPr>
          </a:p>
        </p:txBody>
      </p:sp>
      <p:sp>
        <p:nvSpPr>
          <p:cNvPr id="3" name="Espace réservé du contenu 2"/>
          <p:cNvSpPr>
            <a:spLocks noGrp="1"/>
          </p:cNvSpPr>
          <p:nvPr>
            <p:ph idx="1"/>
          </p:nvPr>
        </p:nvSpPr>
        <p:spPr>
          <a:xfrm>
            <a:off x="457200" y="1567543"/>
            <a:ext cx="8229600" cy="4977234"/>
          </a:xfrm>
        </p:spPr>
        <p:txBody>
          <a:bodyPr/>
          <a:lstStyle/>
          <a:p>
            <a:pPr marL="571500" indent="-571500">
              <a:buFont typeface="+mj-lt"/>
              <a:buAutoNum type="romanUcPeriod"/>
            </a:pPr>
            <a:r>
              <a:rPr lang="fr-FR" sz="2800" dirty="0" smtClean="0">
                <a:solidFill>
                  <a:srgbClr val="0000FF"/>
                </a:solidFill>
              </a:rPr>
              <a:t>Les premières confrontations </a:t>
            </a:r>
          </a:p>
          <a:p>
            <a:pPr marL="571500" indent="-571500">
              <a:buNone/>
            </a:pPr>
            <a:endParaRPr lang="fr-FR" sz="2800" dirty="0" smtClean="0">
              <a:solidFill>
                <a:srgbClr val="0000FF"/>
              </a:solidFill>
            </a:endParaRPr>
          </a:p>
          <a:p>
            <a:pPr marL="571500" indent="-571500">
              <a:buNone/>
            </a:pPr>
            <a:endParaRPr lang="fr-FR" sz="2800" dirty="0" smtClean="0">
              <a:solidFill>
                <a:srgbClr val="0000FF"/>
              </a:solidFill>
            </a:endParaRPr>
          </a:p>
          <a:p>
            <a:pPr marL="571500" indent="-571500">
              <a:buFont typeface="+mj-lt"/>
              <a:buAutoNum type="romanUcPeriod"/>
            </a:pPr>
            <a:r>
              <a:rPr lang="fr-FR" sz="2800" dirty="0" smtClean="0">
                <a:solidFill>
                  <a:srgbClr val="0000FF"/>
                </a:solidFill>
              </a:rPr>
              <a:t>Le tournant de la révolution industrielle</a:t>
            </a:r>
          </a:p>
          <a:p>
            <a:pPr marL="571500" indent="-571500">
              <a:buNone/>
            </a:pPr>
            <a:endParaRPr lang="fr-FR" sz="2800" dirty="0" smtClean="0">
              <a:solidFill>
                <a:srgbClr val="0000FF"/>
              </a:solidFill>
            </a:endParaRPr>
          </a:p>
          <a:p>
            <a:pPr marL="571500" indent="-571500">
              <a:buNone/>
            </a:pPr>
            <a:endParaRPr lang="fr-FR" sz="2800" dirty="0" smtClean="0">
              <a:solidFill>
                <a:srgbClr val="0000FF"/>
              </a:solidFill>
            </a:endParaRPr>
          </a:p>
          <a:p>
            <a:pPr marL="571500" indent="-571500">
              <a:buFont typeface="+mj-lt"/>
              <a:buAutoNum type="romanUcPeriod"/>
            </a:pPr>
            <a:r>
              <a:rPr lang="fr-FR" sz="2800" dirty="0" smtClean="0">
                <a:solidFill>
                  <a:srgbClr val="0000FF"/>
                </a:solidFill>
              </a:rPr>
              <a:t>Le temps de la convergence des approches</a:t>
            </a:r>
          </a:p>
          <a:p>
            <a:endParaRPr lang="fr-FR"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37303"/>
            <a:ext cx="8229600" cy="1075539"/>
          </a:xfrm>
          <a:ln w="19050" cmpd="sng">
            <a:solidFill>
              <a:srgbClr val="FF0000"/>
            </a:solidFill>
          </a:ln>
        </p:spPr>
        <p:txBody>
          <a:bodyPr>
            <a:normAutofit/>
          </a:bodyPr>
          <a:lstStyle/>
          <a:p>
            <a:r>
              <a:rPr lang="fr-FR" sz="3200" dirty="0" smtClean="0"/>
              <a:t>B – Technologie et philosophie : </a:t>
            </a:r>
            <a:r>
              <a:rPr lang="fr-FR" sz="3111" dirty="0" smtClean="0">
                <a:solidFill>
                  <a:srgbClr val="0000FF"/>
                </a:solidFill>
              </a:rPr>
              <a:t>moments critiques  au cours de l’histoire</a:t>
            </a:r>
            <a:endParaRPr lang="fr-FR" sz="3111" dirty="0">
              <a:solidFill>
                <a:srgbClr val="0000FF"/>
              </a:solidFill>
            </a:endParaRPr>
          </a:p>
        </p:txBody>
      </p:sp>
      <p:sp>
        <p:nvSpPr>
          <p:cNvPr id="3" name="Espace réservé du contenu 2"/>
          <p:cNvSpPr>
            <a:spLocks noGrp="1"/>
          </p:cNvSpPr>
          <p:nvPr>
            <p:ph idx="1"/>
          </p:nvPr>
        </p:nvSpPr>
        <p:spPr>
          <a:xfrm>
            <a:off x="457200" y="1418798"/>
            <a:ext cx="8229600" cy="5263282"/>
          </a:xfrm>
        </p:spPr>
        <p:txBody>
          <a:bodyPr>
            <a:normAutofit fontScale="92500" lnSpcReduction="20000"/>
          </a:bodyPr>
          <a:lstStyle/>
          <a:p>
            <a:pPr marL="571500" indent="-571500">
              <a:buFont typeface="+mj-lt"/>
              <a:buAutoNum type="romanUcPeriod"/>
            </a:pPr>
            <a:r>
              <a:rPr lang="fr-FR" sz="2400" dirty="0" smtClean="0"/>
              <a:t>Les premières confrontations </a:t>
            </a:r>
            <a:r>
              <a:rPr lang="fr-FR" sz="2400" dirty="0" smtClean="0">
                <a:solidFill>
                  <a:srgbClr val="0000FF"/>
                </a:solidFill>
              </a:rPr>
              <a:t>de l’antiquité à la fin du 18 </a:t>
            </a:r>
            <a:r>
              <a:rPr lang="fr-FR" sz="2400" baseline="30000" dirty="0" smtClean="0">
                <a:solidFill>
                  <a:srgbClr val="0000FF"/>
                </a:solidFill>
              </a:rPr>
              <a:t>ème</a:t>
            </a:r>
            <a:endParaRPr lang="fr-FR" sz="2400" dirty="0" smtClean="0">
              <a:solidFill>
                <a:srgbClr val="0000FF"/>
              </a:solidFill>
            </a:endParaRPr>
          </a:p>
          <a:p>
            <a:pPr marL="971550" lvl="1" indent="-571500"/>
            <a:r>
              <a:rPr lang="fr-FR" sz="2162" dirty="0" smtClean="0">
                <a:solidFill>
                  <a:srgbClr val="0000FF"/>
                </a:solidFill>
              </a:rPr>
              <a:t>Premières apparitions connues d’une réflexion sur les fins et sur les moyens dans antiquité :</a:t>
            </a:r>
            <a:r>
              <a:rPr lang="fr-FR" sz="2162" dirty="0" smtClean="0">
                <a:solidFill>
                  <a:srgbClr val="FF0000"/>
                </a:solidFill>
              </a:rPr>
              <a:t> </a:t>
            </a:r>
            <a:r>
              <a:rPr lang="fr-FR" sz="2162" dirty="0" smtClean="0"/>
              <a:t>XENOPHON – VITRUVE - FRONTIN</a:t>
            </a:r>
          </a:p>
          <a:p>
            <a:pPr marL="971550" lvl="1" indent="-571500"/>
            <a:r>
              <a:rPr lang="fr-FR" sz="2162" dirty="0" smtClean="0">
                <a:solidFill>
                  <a:srgbClr val="0000FF"/>
                </a:solidFill>
              </a:rPr>
              <a:t>Les modèles de représentation : la renaissance  -</a:t>
            </a:r>
            <a:r>
              <a:rPr lang="fr-FR" sz="2162" dirty="0" smtClean="0">
                <a:solidFill>
                  <a:srgbClr val="FF0000"/>
                </a:solidFill>
              </a:rPr>
              <a:t> </a:t>
            </a:r>
            <a:r>
              <a:rPr lang="fr-FR" sz="2162" dirty="0" smtClean="0"/>
              <a:t>VINCI</a:t>
            </a:r>
          </a:p>
          <a:p>
            <a:pPr marL="971550" lvl="1" indent="-571500"/>
            <a:r>
              <a:rPr lang="fr-FR" sz="2162" dirty="0" smtClean="0">
                <a:solidFill>
                  <a:srgbClr val="0000FF"/>
                </a:solidFill>
              </a:rPr>
              <a:t>Les premiers traités informels de technologies génétique et générique</a:t>
            </a:r>
          </a:p>
          <a:p>
            <a:pPr marL="571500" indent="-571500">
              <a:buFont typeface="+mj-lt"/>
              <a:buAutoNum type="romanUcPeriod"/>
            </a:pPr>
            <a:r>
              <a:rPr lang="fr-FR" sz="2400" dirty="0" smtClean="0"/>
              <a:t>La formalisation d’une pluralité d’approches </a:t>
            </a:r>
            <a:r>
              <a:rPr lang="fr-FR" sz="2400" dirty="0" smtClean="0">
                <a:solidFill>
                  <a:srgbClr val="0000FF"/>
                </a:solidFill>
              </a:rPr>
              <a:t>au tournant de la révolution industrielle</a:t>
            </a:r>
          </a:p>
          <a:p>
            <a:pPr marL="971550" lvl="1" indent="-571500"/>
            <a:r>
              <a:rPr lang="fr-FR" sz="2162" dirty="0" smtClean="0">
                <a:solidFill>
                  <a:srgbClr val="0000FF"/>
                </a:solidFill>
              </a:rPr>
              <a:t>Premières technologies structurales -</a:t>
            </a:r>
            <a:r>
              <a:rPr lang="fr-FR" sz="2162" dirty="0" smtClean="0">
                <a:solidFill>
                  <a:srgbClr val="FF0000"/>
                </a:solidFill>
              </a:rPr>
              <a:t> </a:t>
            </a:r>
            <a:r>
              <a:rPr lang="fr-FR" sz="2162" dirty="0" smtClean="0"/>
              <a:t>SMEATON, PROSNY,  REULEUX</a:t>
            </a:r>
          </a:p>
          <a:p>
            <a:pPr marL="971550" lvl="1" indent="-571500"/>
            <a:r>
              <a:rPr lang="fr-FR" sz="2162" dirty="0" smtClean="0">
                <a:solidFill>
                  <a:srgbClr val="0000FF"/>
                </a:solidFill>
              </a:rPr>
              <a:t>Premières technologies génétiques :</a:t>
            </a:r>
            <a:r>
              <a:rPr lang="fr-FR" sz="2162" dirty="0" smtClean="0">
                <a:solidFill>
                  <a:srgbClr val="FF0000"/>
                </a:solidFill>
              </a:rPr>
              <a:t> </a:t>
            </a:r>
            <a:r>
              <a:rPr lang="fr-FR" sz="2162" dirty="0" smtClean="0"/>
              <a:t>avec l’encyclopédie (DIDEROT et D’ALEMBERT), puis les économistes en 1830 (URE et BABBAGE) </a:t>
            </a:r>
            <a:endParaRPr lang="fr-FR" sz="2162" dirty="0" smtClean="0">
              <a:solidFill>
                <a:srgbClr val="FF0000"/>
              </a:solidFill>
            </a:endParaRPr>
          </a:p>
          <a:p>
            <a:pPr marL="971550" lvl="1" indent="-571500"/>
            <a:r>
              <a:rPr lang="fr-FR" sz="2162" dirty="0" smtClean="0">
                <a:solidFill>
                  <a:srgbClr val="0000FF"/>
                </a:solidFill>
              </a:rPr>
              <a:t>Premières technologies génériques  </a:t>
            </a:r>
            <a:r>
              <a:rPr lang="fr-FR" sz="2162" dirty="0" smtClean="0">
                <a:solidFill>
                  <a:srgbClr val="FF0000"/>
                </a:solidFill>
              </a:rPr>
              <a:t>: </a:t>
            </a:r>
            <a:r>
              <a:rPr lang="fr-FR" sz="2162" dirty="0" smtClean="0"/>
              <a:t>l’ère du Machinenbau</a:t>
            </a:r>
            <a:endParaRPr lang="fr-FR" sz="2162" dirty="0" smtClean="0">
              <a:solidFill>
                <a:srgbClr val="FF0000"/>
              </a:solidFill>
            </a:endParaRPr>
          </a:p>
          <a:p>
            <a:pPr marL="571500" indent="-571500">
              <a:buFont typeface="+mj-lt"/>
              <a:buAutoNum type="romanUcPeriod"/>
            </a:pPr>
            <a:r>
              <a:rPr lang="fr-FR" sz="2400" dirty="0" smtClean="0"/>
              <a:t>Le temps de la convergence </a:t>
            </a:r>
            <a:r>
              <a:rPr lang="fr-FR" sz="2400" dirty="0" smtClean="0">
                <a:solidFill>
                  <a:srgbClr val="0000FF"/>
                </a:solidFill>
              </a:rPr>
              <a:t>à partir de 1960</a:t>
            </a:r>
          </a:p>
          <a:p>
            <a:pPr marL="971550" lvl="1" indent="-571500"/>
            <a:r>
              <a:rPr lang="fr-FR" sz="2162" dirty="0" smtClean="0">
                <a:solidFill>
                  <a:srgbClr val="0000FF"/>
                </a:solidFill>
              </a:rPr>
              <a:t>Apparition des limites de la technologies structurale</a:t>
            </a:r>
          </a:p>
          <a:p>
            <a:pPr marL="971550" lvl="1" indent="-571500"/>
            <a:r>
              <a:rPr lang="fr-FR" sz="2162" dirty="0" smtClean="0">
                <a:solidFill>
                  <a:srgbClr val="0000FF"/>
                </a:solidFill>
              </a:rPr>
              <a:t>L’approché génétique formelle et les premières technologies générales  </a:t>
            </a:r>
            <a:r>
              <a:rPr lang="fr-FR" sz="2162" dirty="0" smtClean="0"/>
              <a:t>avec SIMONDON, LEROI-GOURHAN</a:t>
            </a:r>
          </a:p>
          <a:p>
            <a:pPr marL="971550" lvl="1" indent="-571500"/>
            <a:r>
              <a:rPr lang="fr-FR" sz="2162" dirty="0" smtClean="0">
                <a:solidFill>
                  <a:srgbClr val="0000FF"/>
                </a:solidFill>
              </a:rPr>
              <a:t>L’approche générique intègre la recherche technique</a:t>
            </a:r>
          </a:p>
          <a:p>
            <a:pPr marL="971550" lvl="1" indent="-571500"/>
            <a:endParaRPr lang="fr-FR" sz="2000" dirty="0" smtClean="0">
              <a:solidFill>
                <a:srgbClr val="0000FF"/>
              </a:solidFill>
            </a:endParaRPr>
          </a:p>
          <a:p>
            <a:pPr marL="571500" indent="-571500">
              <a:buFont typeface="+mj-lt"/>
              <a:buAutoNum type="romanUcPeriod"/>
            </a:pPr>
            <a:endParaRPr lang="fr-FR" sz="2400" dirty="0" smtClean="0">
              <a:solidFill>
                <a:srgbClr val="0000FF"/>
              </a:solidFill>
            </a:endParaRPr>
          </a:p>
          <a:p>
            <a:endParaRPr lang="fr-FR" dirty="0" smtClean="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w="28575" cap="flat" cmpd="sng" algn="ctr">
            <a:solidFill>
              <a:srgbClr val="FF0000"/>
            </a:solidFill>
            <a:prstDash val="solid"/>
            <a:round/>
            <a:headEnd type="none" w="med" len="med"/>
            <a:tailEnd type="none" w="med" len="med"/>
          </a:ln>
        </p:spPr>
        <p:txBody>
          <a:bodyPr>
            <a:normAutofit/>
          </a:bodyPr>
          <a:lstStyle/>
          <a:p>
            <a:r>
              <a:rPr lang="fr-FR" sz="3200" dirty="0" smtClean="0"/>
              <a:t>C – Les premières marches d’une formation à la créativité et à l’innovation technologiques</a:t>
            </a:r>
            <a:endParaRPr lang="fr-FR" sz="3200" dirty="0"/>
          </a:p>
        </p:txBody>
      </p:sp>
      <p:sp>
        <p:nvSpPr>
          <p:cNvPr id="3" name="Espace réservé du contenu 2"/>
          <p:cNvSpPr>
            <a:spLocks noGrp="1"/>
          </p:cNvSpPr>
          <p:nvPr>
            <p:ph idx="1"/>
          </p:nvPr>
        </p:nvSpPr>
        <p:spPr/>
        <p:txBody>
          <a:bodyPr>
            <a:normAutofit/>
          </a:bodyPr>
          <a:lstStyle/>
          <a:p>
            <a:pPr marL="571500" indent="-571500">
              <a:buFont typeface="+mj-lt"/>
              <a:buAutoNum type="arabicPeriod"/>
            </a:pPr>
            <a:r>
              <a:rPr lang="fr-FR" dirty="0" smtClean="0"/>
              <a:t>Les raisons de l’arrimage sur les sciences dures</a:t>
            </a:r>
          </a:p>
          <a:p>
            <a:pPr marL="571500" indent="-571500">
              <a:buFont typeface="+mj-lt"/>
              <a:buAutoNum type="arabicPeriod"/>
            </a:pPr>
            <a:endParaRPr lang="fr-FR" dirty="0" smtClean="0"/>
          </a:p>
          <a:p>
            <a:pPr marL="571500" indent="-571500">
              <a:buFont typeface="+mj-lt"/>
              <a:buAutoNum type="arabicPeriod"/>
            </a:pPr>
            <a:r>
              <a:rPr lang="fr-FR" dirty="0" smtClean="0"/>
              <a:t>Les alternatives à l’arrimage exclusif sur les sciences pour l’ingénieur</a:t>
            </a:r>
          </a:p>
          <a:p>
            <a:pPr marL="571500" indent="-571500">
              <a:buFont typeface="+mj-lt"/>
              <a:buAutoNum type="arabicPeriod"/>
            </a:pPr>
            <a:endParaRPr lang="fr-FR" dirty="0" smtClean="0"/>
          </a:p>
          <a:p>
            <a:pPr marL="571500" indent="-571500">
              <a:buFont typeface="+mj-lt"/>
              <a:buAutoNum type="arabicPeriod"/>
            </a:pPr>
            <a:r>
              <a:rPr lang="fr-FR" dirty="0" smtClean="0"/>
              <a:t>Les étapes d’une initiation à la créativité et à l’innovation technologique</a:t>
            </a:r>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1024</TotalTime>
  <Words>938</Words>
  <Application>Microsoft Office PowerPoint</Application>
  <PresentationFormat>Affichage à l'écran (4:3)</PresentationFormat>
  <Paragraphs>98</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Rencontres de la Technologie et de la Philosophie : créativité &amp; innovation </vt:lpstr>
      <vt:lpstr>La technologie définie dans le trésor de la Langue française, voie royale de l’innovation et de la créativité</vt:lpstr>
      <vt:lpstr>A - Quatre approches théoriques de la technologie et leur impact sur la créativité La dimension temporelle des technologies concernées</vt:lpstr>
      <vt:lpstr>A - Quatre approches théoriques de la technologie et leur impact sur la créativité Le moteur de chaque démarche</vt:lpstr>
      <vt:lpstr>A - Quatre approches théoriques de la technologie et leur impact sur la créativité La diffusion dans les apprentissages en France</vt:lpstr>
      <vt:lpstr>A - Quatre approches théoriques de la technologie et leur impact sur la créativité  Intérêt et limite de la démarche</vt:lpstr>
      <vt:lpstr>B – Technologie et philosophie : moments critiques au cours des siècles</vt:lpstr>
      <vt:lpstr>B – Technologie et philosophie : moments critiques  au cours de l’histoire</vt:lpstr>
      <vt:lpstr>C – Les premières marches d’une formation à la créativité et à l’innovation technologiques</vt:lpstr>
      <vt:lpstr>C 1 – Les profondes de l’arrimage sur les sciences dures</vt:lpstr>
      <vt:lpstr>C 2 - Les alternatives à un arrimage exclusif sur les sciences de l’ingénieur</vt:lpstr>
      <vt:lpstr>C 3 – Les étapes d’une initiation à la créativité et à l’innovation technologique </vt:lpstr>
    </vt:vector>
  </TitlesOfParts>
  <Company>ENS Cachan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Rencontres de la Technologie et de la Philosophie autour  de l’innovation </dc:title>
  <dc:creator>Bernard Decomps</dc:creator>
  <cp:lastModifiedBy>MEN</cp:lastModifiedBy>
  <cp:revision>23</cp:revision>
  <dcterms:created xsi:type="dcterms:W3CDTF">2014-03-04T06:55:33Z</dcterms:created>
  <dcterms:modified xsi:type="dcterms:W3CDTF">2014-03-07T06:44:37Z</dcterms:modified>
</cp:coreProperties>
</file>