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8" r:id="rId3"/>
    <p:sldId id="289" r:id="rId4"/>
    <p:sldId id="310" r:id="rId5"/>
    <p:sldId id="290" r:id="rId6"/>
    <p:sldId id="303" r:id="rId7"/>
    <p:sldId id="304" r:id="rId8"/>
    <p:sldId id="311" r:id="rId9"/>
    <p:sldId id="292" r:id="rId10"/>
    <p:sldId id="305" r:id="rId11"/>
    <p:sldId id="306" r:id="rId12"/>
    <p:sldId id="307" r:id="rId13"/>
    <p:sldId id="308" r:id="rId14"/>
    <p:sldId id="309" r:id="rId15"/>
    <p:sldId id="312" r:id="rId16"/>
    <p:sldId id="313" r:id="rId17"/>
    <p:sldId id="314" r:id="rId18"/>
    <p:sldId id="315" r:id="rId19"/>
    <p:sldId id="316" r:id="rId20"/>
    <p:sldId id="291" r:id="rId21"/>
    <p:sldId id="317" r:id="rId22"/>
    <p:sldId id="318" r:id="rId23"/>
    <p:sldId id="319" r:id="rId24"/>
    <p:sldId id="302" r:id="rId25"/>
    <p:sldId id="320" r:id="rId26"/>
    <p:sldId id="322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0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3A9E-27BA-448E-9094-A5B21793F5C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3A9E-27BA-448E-9094-A5B21793F5C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5D3E-E52C-4ECA-A225-74B8AC6083D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1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sst-inrs.fr/gestion/" TargetMode="Externa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uscol.education.fr/sti/ressources_techniques/ogeli-outil-de-gestion-des-formations-sante-et-securite-au-travail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96785" y="878855"/>
            <a:ext cx="7772400" cy="1470025"/>
          </a:xfr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/>
              <a:t>Prévention des risques électriques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4099807" y="-38015"/>
            <a:ext cx="500034" cy="6858000"/>
          </a:xfrm>
          <a:prstGeom prst="rect">
            <a:avLst/>
          </a:prstGeom>
          <a:ln/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Evolution de la réglementation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4252207" y="610057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Habilitation: ce qui change !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4404607" y="1186121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Le nouveau référentiel PRE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4557007" y="1766206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Où trouver les informations ?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709407" y="2342270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Délivrance et traçabilité des habilitations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315046" y="3267116"/>
            <a:ext cx="5516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70520" y="2478165"/>
            <a:ext cx="625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Fabien JONQUIERE </a:t>
            </a:r>
            <a:r>
              <a:rPr lang="fr-FR" dirty="0" smtClean="0"/>
              <a:t>– animateur RNR STI Systèmes d’informations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5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Le nouveau référentiel PRE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11760" y="6455749"/>
            <a:ext cx="3691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Lycée …  les 31 mars et  </a:t>
            </a:r>
            <a:r>
              <a:rPr lang="fr-FR" dirty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fr-FR" baseline="30000" dirty="0">
                <a:solidFill>
                  <a:prstClr val="white">
                    <a:lumMod val="50000"/>
                  </a:prstClr>
                </a:solidFill>
              </a:rPr>
              <a:t>er</a:t>
            </a:r>
            <a:r>
              <a:rPr lang="fr-FR" dirty="0">
                <a:solidFill>
                  <a:prstClr val="white">
                    <a:lumMod val="50000"/>
                  </a:prstClr>
                </a:solidFill>
              </a:rPr>
              <a:t> avril 2014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773619" y="141277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/>
              <a:t>L’habilitation étant rendue </a:t>
            </a:r>
            <a:r>
              <a:rPr lang="fr-FR" dirty="0" smtClean="0"/>
              <a:t>obligatoire, </a:t>
            </a:r>
            <a:r>
              <a:rPr lang="fr-FR" dirty="0"/>
              <a:t>l’ensemble </a:t>
            </a:r>
            <a:r>
              <a:rPr lang="fr-FR" dirty="0" smtClean="0"/>
              <a:t>des formations </a:t>
            </a:r>
            <a:r>
              <a:rPr lang="fr-FR" dirty="0"/>
              <a:t>technologiques et professionnelles </a:t>
            </a:r>
            <a:r>
              <a:rPr lang="fr-FR" dirty="0" smtClean="0"/>
              <a:t>conduisant </a:t>
            </a:r>
            <a:r>
              <a:rPr lang="fr-FR" dirty="0"/>
              <a:t>à un diplôme (663) </a:t>
            </a:r>
            <a:r>
              <a:rPr lang="fr-FR" dirty="0" smtClean="0"/>
              <a:t>a été </a:t>
            </a:r>
            <a:r>
              <a:rPr lang="fr-FR" dirty="0"/>
              <a:t>vu au travers du filtre de la présence ou non, </a:t>
            </a:r>
            <a:r>
              <a:rPr lang="fr-FR" dirty="0" smtClean="0"/>
              <a:t>dans le </a:t>
            </a:r>
            <a:r>
              <a:rPr lang="fr-FR" dirty="0"/>
              <a:t>référentiel des activités professionnelles, de </a:t>
            </a:r>
            <a:r>
              <a:rPr lang="fr-FR" dirty="0" smtClean="0"/>
              <a:t>ce risque </a:t>
            </a:r>
            <a:r>
              <a:rPr lang="fr-FR" dirty="0"/>
              <a:t>d’origine électrique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b="1" dirty="0" smtClean="0"/>
              <a:t>122 diplômes sont concernés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8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Le nouveau référentiel PRE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11760" y="6455749"/>
            <a:ext cx="3691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Lycée …  les 31 mars et  </a:t>
            </a:r>
            <a:r>
              <a:rPr lang="fr-FR" dirty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fr-FR" baseline="30000" dirty="0">
                <a:solidFill>
                  <a:prstClr val="white">
                    <a:lumMod val="50000"/>
                  </a:prstClr>
                </a:solidFill>
              </a:rPr>
              <a:t>er</a:t>
            </a:r>
            <a:r>
              <a:rPr lang="fr-FR" dirty="0">
                <a:solidFill>
                  <a:prstClr val="white">
                    <a:lumMod val="50000"/>
                  </a:prstClr>
                </a:solidFill>
              </a:rPr>
              <a:t> avril 2014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>
            <a:spLocks noGrp="1"/>
          </p:cNvSpPr>
          <p:nvPr>
            <p:ph idx="1"/>
          </p:nvPr>
        </p:nvSpPr>
        <p:spPr>
          <a:xfrm>
            <a:off x="964484" y="1168152"/>
            <a:ext cx="8229600" cy="4525963"/>
          </a:xfrm>
        </p:spPr>
        <p:txBody>
          <a:bodyPr/>
          <a:lstStyle/>
          <a:p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5" y="980728"/>
            <a:ext cx="9091158" cy="233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8" y="3725299"/>
            <a:ext cx="8983655" cy="244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à coins arrondis 12"/>
          <p:cNvSpPr/>
          <p:nvPr/>
        </p:nvSpPr>
        <p:spPr>
          <a:xfrm>
            <a:off x="614788" y="2219065"/>
            <a:ext cx="8983655" cy="561863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614788" y="3645024"/>
            <a:ext cx="8983655" cy="432048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0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Le nouveau référentiel PRE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11760" y="6455749"/>
            <a:ext cx="3691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Lycée …  les 31 mars et  </a:t>
            </a:r>
            <a:r>
              <a:rPr lang="fr-FR" dirty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fr-FR" baseline="30000" dirty="0">
                <a:solidFill>
                  <a:prstClr val="white">
                    <a:lumMod val="50000"/>
                  </a:prstClr>
                </a:solidFill>
              </a:rPr>
              <a:t>er</a:t>
            </a:r>
            <a:r>
              <a:rPr lang="fr-FR" dirty="0">
                <a:solidFill>
                  <a:prstClr val="white">
                    <a:lumMod val="50000"/>
                  </a:prstClr>
                </a:solidFill>
              </a:rPr>
              <a:t> avril 2014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97559" y="836712"/>
            <a:ext cx="854644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B1V 3 </a:t>
            </a:r>
            <a:r>
              <a:rPr lang="fr-FR" sz="2800" b="1" dirty="0" smtClean="0"/>
              <a:t>tâches – BTS SN_EC</a:t>
            </a:r>
            <a:endParaRPr lang="fr-FR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Exécuter des opérations d’ordre électrique hors tension en zone de </a:t>
            </a:r>
            <a:r>
              <a:rPr lang="fr-FR" dirty="0" smtClean="0"/>
              <a:t>voisinage simple </a:t>
            </a:r>
            <a:r>
              <a:rPr lang="fr-FR" dirty="0"/>
              <a:t>(zone 1</a:t>
            </a:r>
            <a:r>
              <a:rPr lang="fr-FR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Exécuter des opérations d’ordre électrique (dont des mesures de </a:t>
            </a:r>
            <a:r>
              <a:rPr lang="fr-FR" dirty="0" smtClean="0"/>
              <a:t>grandeurs électriques</a:t>
            </a:r>
            <a:r>
              <a:rPr lang="fr-FR" dirty="0"/>
              <a:t>) en zone de voisinage renforcé BT (zone4) 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Poser une nappe isolante en zone de voisinage renforcé BT (zone 4) (en </a:t>
            </a:r>
            <a:r>
              <a:rPr lang="fr-FR" dirty="0" smtClean="0"/>
              <a:t>vue d’effectuer </a:t>
            </a:r>
            <a:r>
              <a:rPr lang="fr-FR" dirty="0"/>
              <a:t>une opération d’ordre électrique) ou déposer celle-ci </a:t>
            </a:r>
            <a:endParaRPr lang="fr-FR" dirty="0" smtClean="0"/>
          </a:p>
          <a:p>
            <a:endParaRPr lang="fr-FR" dirty="0"/>
          </a:p>
          <a:p>
            <a:r>
              <a:rPr lang="fr-FR" sz="2800" b="1" dirty="0" smtClean="0"/>
              <a:t>BR : 3 Tâches – BTS SN_IR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Mettre en service une installation électrique nécessitant des tâches de </a:t>
            </a:r>
            <a:r>
              <a:rPr lang="fr-FR" dirty="0" smtClean="0"/>
              <a:t>mesurage/ réglage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Intervenir suite à une panne 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dirty="0"/>
              <a:t>La recherche de l’élément défaillant pourra s’effectuer en zone de </a:t>
            </a:r>
            <a:r>
              <a:rPr lang="fr-FR" dirty="0" smtClean="0"/>
              <a:t>voisinage renforcé </a:t>
            </a:r>
            <a:r>
              <a:rPr lang="fr-FR" dirty="0"/>
              <a:t>BT (zone 4) ou en zone de voisinage simple (zone 1)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dirty="0"/>
              <a:t>Le remplacement éventuel de l’élément défectueux s’effectuera </a:t>
            </a:r>
            <a:r>
              <a:rPr lang="fr-FR" dirty="0" smtClean="0"/>
              <a:t>après consignation </a:t>
            </a:r>
            <a:r>
              <a:rPr lang="fr-FR" dirty="0"/>
              <a:t>pour son propre </a:t>
            </a:r>
            <a:r>
              <a:rPr lang="fr-FR" dirty="0" smtClean="0"/>
              <a:t>compte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Effectuer une opération de connexion et/ou de déconnexion en présence </a:t>
            </a:r>
            <a:r>
              <a:rPr lang="fr-FR" dirty="0" smtClean="0"/>
              <a:t>de tension </a:t>
            </a:r>
            <a:r>
              <a:rPr lang="fr-FR" dirty="0"/>
              <a:t>en zone de voisinage renforcé BT (zone 4)</a:t>
            </a:r>
          </a:p>
        </p:txBody>
      </p:sp>
    </p:spTree>
    <p:extLst>
      <p:ext uri="{BB962C8B-B14F-4D97-AF65-F5344CB8AC3E}">
        <p14:creationId xmlns:p14="http://schemas.microsoft.com/office/powerpoint/2010/main" val="25317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Le nouveau référentiel PRE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12" y="836712"/>
            <a:ext cx="6336704" cy="539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9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Le nouveau référentiel PRE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03172" y="1052735"/>
            <a:ext cx="8224130" cy="745485"/>
          </a:xfrm>
        </p:spPr>
        <p:txBody>
          <a:bodyPr>
            <a:normAutofit/>
          </a:bodyPr>
          <a:lstStyle/>
          <a:p>
            <a:r>
              <a:rPr lang="fr-FR" sz="2400" b="1" u="sng" kern="0" dirty="0">
                <a:latin typeface="Times New Roman" pitchFamily="18" charset="0"/>
                <a:cs typeface="Times New Roman" pitchFamily="18" charset="0"/>
              </a:rPr>
              <a:t>OBLIGATIONS DES ENSEIGNANTS </a:t>
            </a:r>
            <a:r>
              <a:rPr lang="fr-FR" sz="2800" dirty="0" smtClean="0"/>
              <a:t>(page 17)</a:t>
            </a:r>
            <a:endParaRPr lang="fr-FR" sz="2800" dirty="0"/>
          </a:p>
        </p:txBody>
      </p:sp>
      <p:sp>
        <p:nvSpPr>
          <p:cNvPr id="10" name="Rectangle 9"/>
          <p:cNvSpPr/>
          <p:nvPr/>
        </p:nvSpPr>
        <p:spPr>
          <a:xfrm>
            <a:off x="803172" y="1628800"/>
            <a:ext cx="8089308" cy="424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Dans le cadre de la mise en </a:t>
            </a:r>
            <a:r>
              <a:rPr lang="fr-FR" dirty="0" smtClean="0"/>
              <a:t>œuvre </a:t>
            </a:r>
            <a:r>
              <a:rPr lang="fr-FR" dirty="0"/>
              <a:t>de la formation à la prévention des risques électriques,</a:t>
            </a:r>
          </a:p>
          <a:p>
            <a:r>
              <a:rPr lang="fr-FR" dirty="0"/>
              <a:t>il importe que les enseignants soient au fait des obligations qui sont les leurs. </a:t>
            </a:r>
            <a:endParaRPr lang="fr-FR" dirty="0" smtClean="0"/>
          </a:p>
          <a:p>
            <a:endParaRPr lang="fr-FR" dirty="0" smtClean="0"/>
          </a:p>
          <a:p>
            <a:r>
              <a:rPr lang="fr-FR" sz="2000" dirty="0" smtClean="0"/>
              <a:t>Ces obligations </a:t>
            </a:r>
            <a:r>
              <a:rPr lang="fr-FR" sz="2000" dirty="0"/>
              <a:t>se situent aux niveaux suivants :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 formation théorique et pratique des apprenants ;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 définition des activités pratiques </a:t>
            </a:r>
            <a:r>
              <a:rPr lang="fr-FR" sz="2000" dirty="0" smtClean="0"/>
              <a:t>d’apprentissage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 smtClean="0"/>
              <a:t> …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 smtClean="0"/>
              <a:t>surveillance </a:t>
            </a:r>
            <a:r>
              <a:rPr lang="fr-FR" sz="2000" dirty="0"/>
              <a:t>des apprenants quant à leurs conditions d’accès aux zones </a:t>
            </a:r>
            <a:r>
              <a:rPr lang="fr-FR" sz="2000" dirty="0" smtClean="0"/>
              <a:t>présentant des </a:t>
            </a:r>
            <a:r>
              <a:rPr lang="fr-FR" sz="2000" dirty="0"/>
              <a:t>risques d’origine électrique 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2000" dirty="0" smtClean="0"/>
              <a:t>utilisation </a:t>
            </a:r>
            <a:r>
              <a:rPr lang="fr-FR" sz="2000" dirty="0"/>
              <a:t>des matériels de protection collective et individuelle au regard de </a:t>
            </a:r>
            <a:r>
              <a:rPr lang="fr-FR" sz="2000" dirty="0" smtClean="0"/>
              <a:t>risques identifiés</a:t>
            </a:r>
            <a:r>
              <a:rPr lang="fr-FR" sz="2000" dirty="0"/>
              <a:t>, </a:t>
            </a:r>
            <a:r>
              <a:rPr lang="fr-FR" sz="2000" b="1" dirty="0"/>
              <a:t>et non pas de manière systématique indépendamment des </a:t>
            </a:r>
            <a:r>
              <a:rPr lang="fr-FR" sz="2000" b="1" dirty="0" smtClean="0"/>
              <a:t>risques présents </a:t>
            </a:r>
            <a:r>
              <a:rPr lang="fr-FR" sz="2000" b="1" dirty="0"/>
              <a:t>dans une situation de travail donnée</a:t>
            </a:r>
            <a:r>
              <a:rPr lang="fr-F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5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Le nouveau référentiel PRE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60376" y="1124744"/>
            <a:ext cx="8296098" cy="849020"/>
          </a:xfrm>
        </p:spPr>
        <p:txBody>
          <a:bodyPr>
            <a:normAutofit/>
          </a:bodyPr>
          <a:lstStyle/>
          <a:p>
            <a:r>
              <a:rPr lang="fr-FR" sz="2400" b="1" u="sng" kern="0" dirty="0">
                <a:latin typeface="Times New Roman" pitchFamily="18" charset="0"/>
                <a:cs typeface="Times New Roman" pitchFamily="18" charset="0"/>
              </a:rPr>
              <a:t>OBLIGATIONS DES APPRENANTS </a:t>
            </a:r>
            <a:r>
              <a:rPr lang="fr-FR" sz="2800" dirty="0" smtClean="0"/>
              <a:t>(page 17)</a:t>
            </a:r>
            <a:endParaRPr lang="fr-FR" sz="2800" dirty="0"/>
          </a:p>
        </p:txBody>
      </p:sp>
      <p:sp>
        <p:nvSpPr>
          <p:cNvPr id="10" name="Rectangle 9"/>
          <p:cNvSpPr/>
          <p:nvPr/>
        </p:nvSpPr>
        <p:spPr>
          <a:xfrm>
            <a:off x="660376" y="1954575"/>
            <a:ext cx="81600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Si la responsabilité de l’équipe éducative est mise en jeu en cas de présence de </a:t>
            </a:r>
            <a:r>
              <a:rPr lang="fr-FR" sz="2000" dirty="0" smtClean="0"/>
              <a:t>risque d’origine </a:t>
            </a:r>
            <a:r>
              <a:rPr lang="fr-FR" sz="2000" dirty="0"/>
              <a:t>électrique, elle n’exonère pas l’apprenant de sa responsabilité lorsque celui-ci </a:t>
            </a:r>
            <a:r>
              <a:rPr lang="fr-FR" sz="2000" dirty="0" smtClean="0"/>
              <a:t>a reçu </a:t>
            </a:r>
            <a:r>
              <a:rPr lang="fr-FR" sz="2000" dirty="0"/>
              <a:t>une formation spécifique à la prévention des risques d’origine électrique. </a:t>
            </a:r>
            <a:endParaRPr lang="fr-FR" sz="2000" dirty="0" smtClean="0"/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En </a:t>
            </a:r>
            <a:r>
              <a:rPr lang="fr-FR" sz="2000" dirty="0"/>
              <a:t>effet, </a:t>
            </a:r>
            <a:r>
              <a:rPr lang="fr-FR" sz="2000" dirty="0" smtClean="0"/>
              <a:t>il convient </a:t>
            </a:r>
            <a:r>
              <a:rPr lang="fr-FR" sz="2000" dirty="0"/>
              <a:t>de rappeler aux apprenants qu’ils sont personnellement responsables de </a:t>
            </a:r>
            <a:r>
              <a:rPr lang="fr-FR" sz="2000" dirty="0" smtClean="0"/>
              <a:t>la mise </a:t>
            </a:r>
            <a:r>
              <a:rPr lang="fr-FR" sz="2000" dirty="0"/>
              <a:t>en </a:t>
            </a:r>
            <a:r>
              <a:rPr lang="fr-FR" sz="2000" dirty="0" smtClean="0"/>
              <a:t>œuvre </a:t>
            </a:r>
            <a:r>
              <a:rPr lang="fr-FR" sz="2000" dirty="0"/>
              <a:t>des acquis de cette formation au fur et à mesure de leur progression.</a:t>
            </a:r>
          </a:p>
        </p:txBody>
      </p:sp>
    </p:spTree>
    <p:extLst>
      <p:ext uri="{BB962C8B-B14F-4D97-AF65-F5344CB8AC3E}">
        <p14:creationId xmlns:p14="http://schemas.microsoft.com/office/powerpoint/2010/main" val="14307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Le nouveau référentiel PRE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78632" y="1124744"/>
            <a:ext cx="828585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b="1" u="sng" kern="0" dirty="0">
                <a:latin typeface="Times New Roman" pitchFamily="18" charset="0"/>
                <a:cs typeface="Times New Roman" pitchFamily="18" charset="0"/>
              </a:rPr>
              <a:t>Délivrance d’un titre d'habilitation </a:t>
            </a:r>
            <a:r>
              <a:rPr lang="fr-FR" sz="2400" b="1" dirty="0"/>
              <a:t>par l’employeur dans le cadre des stages ou périodes de formation en milieu professionnel</a:t>
            </a:r>
            <a:r>
              <a:rPr lang="fr-FR" sz="2400" b="1" dirty="0" smtClean="0"/>
              <a:t>.</a:t>
            </a:r>
            <a:endParaRPr lang="fr-FR" sz="1100" b="1" dirty="0"/>
          </a:p>
          <a:p>
            <a:pPr marL="0" indent="0">
              <a:buNone/>
            </a:pPr>
            <a:r>
              <a:rPr lang="fr-FR" sz="2400" dirty="0"/>
              <a:t>L’habilitation est nécessaire pour tout élève ayant à opérer sur des installations </a:t>
            </a:r>
            <a:r>
              <a:rPr lang="fr-FR" sz="2400" dirty="0" smtClean="0"/>
              <a:t>électriques au </a:t>
            </a:r>
            <a:r>
              <a:rPr lang="fr-FR" sz="2400" dirty="0"/>
              <a:t>cours de son stage ou de ses périodes de formation en milieu professionnel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2400" dirty="0"/>
              <a:t>Ce titre d'habilitation, spécifique à l’entreprise pour la période concernée, est délivré </a:t>
            </a:r>
            <a:r>
              <a:rPr lang="fr-FR" sz="2400" dirty="0" smtClean="0"/>
              <a:t>par l'employeur </a:t>
            </a:r>
            <a:r>
              <a:rPr lang="fr-FR" sz="2400" dirty="0"/>
              <a:t>en fonction :</a:t>
            </a:r>
          </a:p>
          <a:p>
            <a:r>
              <a:rPr lang="fr-FR" sz="2400" dirty="0"/>
              <a:t> des connaissances techniques de la personne à habiliter ;</a:t>
            </a:r>
          </a:p>
          <a:p>
            <a:r>
              <a:rPr lang="fr-FR" sz="2400" dirty="0"/>
              <a:t> de son aptitude médicale ;</a:t>
            </a:r>
          </a:p>
          <a:p>
            <a:r>
              <a:rPr lang="fr-FR" sz="2400" dirty="0"/>
              <a:t> des validations recensées, en relation avec le diplôme préparé.</a:t>
            </a:r>
          </a:p>
        </p:txBody>
      </p:sp>
    </p:spTree>
    <p:extLst>
      <p:ext uri="{BB962C8B-B14F-4D97-AF65-F5344CB8AC3E}">
        <p14:creationId xmlns:p14="http://schemas.microsoft.com/office/powerpoint/2010/main" val="2253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Le nouveau référentiel PRE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>
            <a:spLocks noGrp="1"/>
          </p:cNvSpPr>
          <p:nvPr>
            <p:ph idx="1"/>
          </p:nvPr>
        </p:nvSpPr>
        <p:spPr>
          <a:xfrm>
            <a:off x="1094928" y="1096144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" y="836712"/>
            <a:ext cx="71247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29" y="4221088"/>
            <a:ext cx="3686175" cy="1666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499917" y="4731359"/>
            <a:ext cx="29217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norme NF C 18-510 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publications </a:t>
            </a:r>
            <a:r>
              <a:rPr lang="fr-FR" dirty="0"/>
              <a:t>UTE C </a:t>
            </a:r>
            <a:r>
              <a:rPr lang="fr-FR" dirty="0" smtClean="0"/>
              <a:t>18-510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2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Le nouveau référentiel PRE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94" y="754476"/>
            <a:ext cx="6936014" cy="55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7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96785" y="878855"/>
            <a:ext cx="7772400" cy="1470025"/>
          </a:xfr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/>
              <a:t>Prévention des risques électriques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4099807" y="-326047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Evolution de la réglementation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4252207" y="322025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Habilitation: ce qui change !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4404607" y="898089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Le nouveau référentiel PRE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4557007" y="1478174"/>
            <a:ext cx="500034" cy="6858000"/>
          </a:xfrm>
          <a:prstGeom prst="rect">
            <a:avLst/>
          </a:prstGeom>
          <a:ln/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Où trouver les informations ?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709407" y="2054238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Délivrance et traçabilité des habilitations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èche droite 14"/>
          <p:cNvSpPr/>
          <p:nvPr/>
        </p:nvSpPr>
        <p:spPr>
          <a:xfrm>
            <a:off x="527346" y="4725144"/>
            <a:ext cx="5516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srgbClr val="FFFF00"/>
                </a:solidFill>
              </a:rPr>
              <a:t>Evolution de la réglementation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0" y="1340768"/>
            <a:ext cx="867339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1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srgbClr val="FFFF00"/>
                </a:solidFill>
              </a:rPr>
              <a:t>Où trouver les informations 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63016"/>
            <a:ext cx="5105166" cy="466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87" y="5633863"/>
            <a:ext cx="900101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67" y="6184826"/>
            <a:ext cx="44291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29" y="589292"/>
            <a:ext cx="6286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3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srgbClr val="FFFF00"/>
                </a:solidFill>
              </a:rPr>
              <a:t>Où trouver les informations 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692696"/>
            <a:ext cx="6403772" cy="568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6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srgbClr val="FFFF00"/>
                </a:solidFill>
              </a:rPr>
              <a:t>Où trouver les informations 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624736" cy="49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597838" y="6011996"/>
            <a:ext cx="185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175 diapositives !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264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96785" y="878855"/>
            <a:ext cx="7772400" cy="1470025"/>
          </a:xfr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/>
              <a:t>Prévention des risques électriques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4099807" y="-326047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Evolution de la réglementation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4252207" y="322025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Habilitation: ce qui change !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4404607" y="898089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Le nouveau référentiel PRE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4579602" y="1474153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Où trouver les informations ?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709407" y="2054238"/>
            <a:ext cx="500034" cy="6858000"/>
          </a:xfrm>
          <a:prstGeom prst="rect">
            <a:avLst/>
          </a:prstGeom>
          <a:ln/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Délivrance et traçabilité des habilitations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èche droite 14"/>
          <p:cNvSpPr/>
          <p:nvPr/>
        </p:nvSpPr>
        <p:spPr>
          <a:xfrm>
            <a:off x="707980" y="5373216"/>
            <a:ext cx="5516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Délivrance et traçabilité des habilitations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5"/>
          <p:cNvSpPr>
            <a:spLocks noGrp="1"/>
          </p:cNvSpPr>
          <p:nvPr>
            <p:ph idx="1"/>
          </p:nvPr>
        </p:nvSpPr>
        <p:spPr>
          <a:xfrm>
            <a:off x="803172" y="980728"/>
            <a:ext cx="8089308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/>
              <a:t>MODALITÉS DE </a:t>
            </a:r>
            <a:r>
              <a:rPr lang="fr-FR" sz="2800" b="1" dirty="0" smtClean="0"/>
              <a:t>VALIDATION </a:t>
            </a:r>
            <a:r>
              <a:rPr lang="fr-FR" sz="2800" dirty="0" smtClean="0"/>
              <a:t>(référentiel PRE page12)</a:t>
            </a:r>
            <a:endParaRPr lang="fr-FR" sz="2800" dirty="0"/>
          </a:p>
          <a:p>
            <a:pPr marL="0" indent="0" algn="just">
              <a:buNone/>
            </a:pPr>
            <a:r>
              <a:rPr lang="fr-FR" dirty="0"/>
              <a:t>La réussite aux tests à caractère théorique ou aux tâches professionnelles </a:t>
            </a:r>
            <a:r>
              <a:rPr lang="fr-FR" dirty="0" smtClean="0"/>
              <a:t>est consignée</a:t>
            </a:r>
            <a:r>
              <a:rPr lang="fr-FR" dirty="0"/>
              <a:t>, par le professeur, dans l'outil de suivi individuel de la formation </a:t>
            </a:r>
            <a:r>
              <a:rPr lang="fr-FR" dirty="0" smtClean="0"/>
              <a:t>de l’apprenant </a:t>
            </a:r>
            <a:r>
              <a:rPr lang="fr-FR" dirty="0"/>
              <a:t>au fur et à mesure de leur validation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73" y="4012433"/>
            <a:ext cx="4142491" cy="2296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4941" y="4307078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hlinkClick r:id="rId5"/>
              </a:rPr>
              <a:t>OGELI</a:t>
            </a:r>
            <a:r>
              <a:rPr lang="fr-FR" sz="2800" b="1" dirty="0" smtClean="0">
                <a:hlinkClick r:id="rId5"/>
              </a:rPr>
              <a:t> </a:t>
            </a:r>
            <a:r>
              <a:rPr lang="fr-FR" sz="2800" b="1" dirty="0">
                <a:hlinkClick r:id="rId5"/>
              </a:rPr>
              <a:t>- gestion en ligne </a:t>
            </a:r>
            <a:endParaRPr lang="fr-FR" sz="2800" b="1" dirty="0" smtClean="0">
              <a:hlinkClick r:id="rId5"/>
            </a:endParaRPr>
          </a:p>
          <a:p>
            <a:r>
              <a:rPr lang="fr-FR" sz="2800" b="1" dirty="0" smtClean="0">
                <a:hlinkClick r:id="rId5"/>
              </a:rPr>
              <a:t>des </a:t>
            </a:r>
            <a:r>
              <a:rPr lang="fr-FR" sz="2800" b="1" dirty="0">
                <a:hlinkClick r:id="rId5"/>
              </a:rPr>
              <a:t>formations en </a:t>
            </a:r>
            <a:r>
              <a:rPr lang="fr-FR" sz="2800" b="1" dirty="0" smtClean="0">
                <a:hlinkClick r:id="rId5"/>
              </a:rPr>
              <a:t>Santé</a:t>
            </a:r>
          </a:p>
          <a:p>
            <a:r>
              <a:rPr lang="fr-FR" sz="2800" b="1" dirty="0" smtClean="0">
                <a:hlinkClick r:id="rId5"/>
              </a:rPr>
              <a:t> </a:t>
            </a:r>
            <a:r>
              <a:rPr lang="fr-FR" sz="2800" b="1" dirty="0">
                <a:hlinkClick r:id="rId5"/>
              </a:rPr>
              <a:t>et Sécurité au </a:t>
            </a:r>
            <a:r>
              <a:rPr lang="fr-FR" sz="2800" b="1" dirty="0" smtClean="0">
                <a:hlinkClick r:id="rId5"/>
              </a:rPr>
              <a:t>travail</a:t>
            </a:r>
            <a:endParaRPr lang="fr-FR" sz="2800" b="1" dirty="0" smtClean="0"/>
          </a:p>
          <a:p>
            <a:endParaRPr lang="fr-FR" sz="2800" b="1" dirty="0"/>
          </a:p>
          <a:p>
            <a:r>
              <a:rPr lang="fr-FR" sz="2800" i="1" dirty="0"/>
              <a:t>www.esst-inrs.fr/gestion/</a:t>
            </a:r>
            <a:r>
              <a:rPr lang="fr-FR" sz="2800" dirty="0" smtClean="0"/>
              <a:t>‎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6332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Délivrance et traçabilité des habilitations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8064896" cy="557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45232" y="3068960"/>
            <a:ext cx="8229600" cy="3528392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fontAlgn="base"/>
            <a:r>
              <a:rPr lang="fr-FR" sz="2400" dirty="0"/>
              <a:t>L’outil de gestion OGELI vous permet le suivi de la validation des acquis et l’impression des attestations, pour les modules de formations Santé et Sécurité au Travail suivants : SST, PRAP, PRE, Travail en hauteur, CACES.</a:t>
            </a:r>
          </a:p>
          <a:p>
            <a:pPr algn="just" fontAlgn="base"/>
            <a:r>
              <a:rPr lang="fr-FR" sz="2400" dirty="0"/>
              <a:t>La traçabilité et l’édition d’attestations de formations est désormais grandement facilité par cet outil national  issu d’un partenariat INRS / Education nationale. Il permet un suivi  des formations tout au long du cursus de formation de l’apprenant et bientôt lors de sa vie professionnelle.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2821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Délivrance et traçabilité des habilitations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837390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gner un rectangle avec un coin diagonal 2"/>
          <p:cNvSpPr/>
          <p:nvPr/>
        </p:nvSpPr>
        <p:spPr>
          <a:xfrm>
            <a:off x="6388742" y="3933056"/>
            <a:ext cx="936104" cy="504056"/>
          </a:xfrm>
          <a:prstGeom prst="snip2Diag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878673" y="6223673"/>
            <a:ext cx="195624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Onglet Habilitation</a:t>
            </a:r>
            <a:endParaRPr lang="fr-FR" dirty="0"/>
          </a:p>
        </p:txBody>
      </p:sp>
      <p:sp>
        <p:nvSpPr>
          <p:cNvPr id="6" name="Flèche vers le haut 5"/>
          <p:cNvSpPr/>
          <p:nvPr/>
        </p:nvSpPr>
        <p:spPr>
          <a:xfrm>
            <a:off x="6640770" y="4437112"/>
            <a:ext cx="432048" cy="1440160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96334" y="754476"/>
            <a:ext cx="283827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Tutoriel de présentation sur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03172" y="1268760"/>
            <a:ext cx="8017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http://</a:t>
            </a:r>
            <a:r>
              <a:rPr lang="fr-FR" dirty="0" smtClean="0">
                <a:hlinkClick r:id="rId5"/>
              </a:rPr>
              <a:t>eduscol.education.fr/sti/ressources_techniques/ogeli-outil-de-gestion-des-formations-sante-et-securite-au-travail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2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32483" y="1124744"/>
            <a:ext cx="8232006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marL="342900" indent="-342900" defTabSz="914400" eaLnBrk="1" hangingPunct="1">
              <a:spcBef>
                <a:spcPct val="50000"/>
              </a:spcBef>
              <a:buSzPct val="90000"/>
              <a:defRPr/>
            </a:pPr>
            <a:r>
              <a:rPr lang="fr-FR" sz="2800" b="1" u="sng" kern="0" dirty="0" smtClean="0">
                <a:latin typeface="Times New Roman" pitchFamily="18" charset="0"/>
                <a:cs typeface="Times New Roman" pitchFamily="18" charset="0"/>
              </a:rPr>
              <a:t>Mise en application</a:t>
            </a:r>
          </a:p>
          <a:p>
            <a:pPr marL="342900" indent="-342900" defTabSz="914400" eaLnBrk="1" hangingPunct="1">
              <a:spcBef>
                <a:spcPct val="50000"/>
              </a:spcBef>
              <a:buSzPct val="90000"/>
              <a:defRPr/>
            </a:pPr>
            <a:r>
              <a:rPr lang="fr-FR" sz="2800" kern="0" dirty="0" smtClean="0"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fr-FR" sz="2800" kern="0" dirty="0">
                <a:latin typeface="Times New Roman" pitchFamily="18" charset="0"/>
                <a:cs typeface="Times New Roman" pitchFamily="18" charset="0"/>
              </a:rPr>
              <a:t>des décrets </a:t>
            </a:r>
            <a:r>
              <a:rPr lang="fr-FR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800" kern="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juillet 2011 </a:t>
            </a:r>
            <a:r>
              <a:rPr lang="fr-FR" sz="2800" kern="0" dirty="0">
                <a:latin typeface="Times New Roman" pitchFamily="18" charset="0"/>
                <a:cs typeface="Times New Roman" pitchFamily="18" charset="0"/>
              </a:rPr>
              <a:t>sauf  pour :</a:t>
            </a:r>
          </a:p>
          <a:p>
            <a:pPr marL="342900" indent="-342900" defTabSz="914400" eaLnBrk="1" hangingPunct="1">
              <a:spcBef>
                <a:spcPct val="50000"/>
              </a:spcBef>
              <a:buSzPct val="90000"/>
              <a:defRPr/>
            </a:pPr>
            <a:r>
              <a:rPr lang="fr-FR" sz="2800" kern="0" dirty="0">
                <a:latin typeface="Times New Roman" pitchFamily="18" charset="0"/>
                <a:cs typeface="Times New Roman" pitchFamily="18" charset="0"/>
              </a:rPr>
              <a:t>- le décret maître d’ouvrage qui est applicable à sa date de publication au J.O., </a:t>
            </a:r>
            <a:r>
              <a:rPr lang="fr-FR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1</a:t>
            </a:r>
            <a:r>
              <a:rPr lang="fr-FR" sz="2800" kern="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septembre 2010</a:t>
            </a:r>
          </a:p>
          <a:p>
            <a:pPr marL="457200" indent="-457200" defTabSz="914400" eaLnBrk="1" hangingPunct="1">
              <a:spcBef>
                <a:spcPct val="50000"/>
              </a:spcBef>
              <a:buSzPct val="90000"/>
              <a:buFontTx/>
              <a:buChar char="-"/>
              <a:defRPr/>
            </a:pPr>
            <a:r>
              <a:rPr lang="fr-FR" sz="2800" dirty="0" smtClean="0"/>
              <a:t>Délai </a:t>
            </a:r>
            <a:r>
              <a:rPr lang="fr-FR" sz="2800" dirty="0"/>
              <a:t>: 3 ans à compter de l’application du décret </a:t>
            </a:r>
            <a:endParaRPr lang="fr-FR" sz="28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2743" y="4267933"/>
            <a:ext cx="254347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/>
              <a:t>1er JUILLET 2014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srgbClr val="FFFF00"/>
                </a:solidFill>
              </a:rPr>
              <a:t>Evolution de la réglementation</a:t>
            </a:r>
          </a:p>
        </p:txBody>
      </p:sp>
    </p:spTree>
    <p:extLst>
      <p:ext uri="{BB962C8B-B14F-4D97-AF65-F5344CB8AC3E}">
        <p14:creationId xmlns:p14="http://schemas.microsoft.com/office/powerpoint/2010/main" val="11387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96785" y="878855"/>
            <a:ext cx="7772400" cy="1470025"/>
          </a:xfr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/>
              <a:t>Prévention des risques électriques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4099807" y="-326047"/>
            <a:ext cx="500034" cy="6858000"/>
          </a:xfrm>
          <a:prstGeom prst="rect">
            <a:avLst/>
          </a:prstGeom>
          <a:ln/>
          <a:scene3d>
            <a:camera prst="isometricOffAxis1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Evolution de la réglementation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4252207" y="322025"/>
            <a:ext cx="500034" cy="6858000"/>
          </a:xfrm>
          <a:prstGeom prst="rect">
            <a:avLst/>
          </a:prstGeom>
          <a:ln/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Habilitation: ce qui change !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4404607" y="898089"/>
            <a:ext cx="500034" cy="6858000"/>
          </a:xfrm>
          <a:prstGeom prst="rect">
            <a:avLst/>
          </a:prstGeom>
          <a:ln/>
          <a:scene3d>
            <a:camera prst="isometricOffAxis1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Le nouveau référentiel PRE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4557007" y="1478174"/>
            <a:ext cx="500034" cy="6858000"/>
          </a:xfrm>
          <a:prstGeom prst="rect">
            <a:avLst/>
          </a:prstGeom>
          <a:ln/>
          <a:scene3d>
            <a:camera prst="isometricOffAxis1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Où trouver les informations ?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709407" y="2054238"/>
            <a:ext cx="500034" cy="6858000"/>
          </a:xfrm>
          <a:prstGeom prst="rect">
            <a:avLst/>
          </a:prstGeom>
          <a:ln/>
          <a:scene3d>
            <a:camera prst="isometricOffAxis1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Délivrance et traçabilité des habilitations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èche droite 14"/>
          <p:cNvSpPr/>
          <p:nvPr/>
        </p:nvSpPr>
        <p:spPr>
          <a:xfrm>
            <a:off x="419058" y="3607009"/>
            <a:ext cx="5516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7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703428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srgbClr val="FFFF00"/>
                </a:solidFill>
              </a:rPr>
              <a:t>Habilitation: ce qui change !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776176" y="11967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SzPct val="90000"/>
              <a:buNone/>
              <a:defRPr/>
            </a:pPr>
            <a:r>
              <a:rPr lang="fr-FR" sz="3000" b="1" u="sng" kern="0" dirty="0">
                <a:latin typeface="Times New Roman" pitchFamily="18" charset="0"/>
                <a:cs typeface="Times New Roman" pitchFamily="18" charset="0"/>
              </a:rPr>
              <a:t>Habilitation: ce qui change !</a:t>
            </a:r>
          </a:p>
          <a:p>
            <a:pPr marL="0" indent="0">
              <a:buFont typeface="Arial" pitchFamily="34" charset="0"/>
              <a:buNone/>
            </a:pPr>
            <a:endParaRPr lang="fr-FR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Évolution des principes</a:t>
            </a:r>
          </a:p>
          <a:p>
            <a:pPr marL="0" indent="0">
              <a:buFont typeface="Arial" pitchFamily="34" charset="0"/>
              <a:buNone/>
            </a:pPr>
            <a:r>
              <a:rPr lang="fr-FR" sz="3600" dirty="0" smtClean="0"/>
              <a:t>Il est donné comme priorité de supprimer le risque électrique avant tout.</a:t>
            </a:r>
          </a:p>
          <a:p>
            <a:pPr marL="0" indent="0">
              <a:buFont typeface="Arial" pitchFamily="34" charset="0"/>
              <a:buNone/>
            </a:pPr>
            <a:endParaRPr lang="fr-FR" sz="3600" dirty="0" smtClean="0"/>
          </a:p>
          <a:p>
            <a:pPr marL="0" indent="0" algn="just">
              <a:buFont typeface="Arial" pitchFamily="34" charset="0"/>
              <a:buNone/>
            </a:pPr>
            <a:r>
              <a:rPr lang="fr-FR" dirty="0" smtClean="0"/>
              <a:t>Le travail sous tension devra rester une exception</a:t>
            </a:r>
          </a:p>
          <a:p>
            <a:pPr marL="0" indent="0" algn="just">
              <a:buFont typeface="Arial" pitchFamily="34" charset="0"/>
              <a:buNone/>
            </a:pPr>
            <a:endParaRPr lang="fr-FR" sz="2200" dirty="0" smtClean="0"/>
          </a:p>
          <a:p>
            <a:pPr marL="0" indent="0" algn="just">
              <a:buFont typeface="Arial" pitchFamily="34" charset="0"/>
              <a:buNone/>
            </a:pPr>
            <a:r>
              <a:rPr lang="fr-FR" sz="2200" u="sng" dirty="0" smtClean="0"/>
              <a:t>Voir Référentiel PRE Page 13 </a:t>
            </a:r>
            <a:r>
              <a:rPr lang="fr-FR" sz="2200" u="sng" dirty="0" err="1" smtClean="0"/>
              <a:t>chap</a:t>
            </a:r>
            <a:r>
              <a:rPr lang="fr-FR" sz="2200" u="sng" dirty="0" smtClean="0"/>
              <a:t> 5 </a:t>
            </a:r>
          </a:p>
          <a:p>
            <a:pPr marL="0" indent="0" algn="just">
              <a:buFont typeface="Arial" pitchFamily="34" charset="0"/>
              <a:buNone/>
            </a:pPr>
            <a:r>
              <a:rPr lang="fr-FR" sz="2200" dirty="0" smtClean="0"/>
              <a:t>RAPPEL DE LA DÉFINITION DES OPÉRATIONS SUR LES INSTALLATIONS DANS LES ÉTABLISSEMENTS SCOLAIRES</a:t>
            </a:r>
          </a:p>
        </p:txBody>
      </p:sp>
    </p:spTree>
    <p:extLst>
      <p:ext uri="{BB962C8B-B14F-4D97-AF65-F5344CB8AC3E}">
        <p14:creationId xmlns:p14="http://schemas.microsoft.com/office/powerpoint/2010/main" val="38927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703428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srgbClr val="FFFF00"/>
                </a:solidFill>
              </a:rPr>
              <a:t>Habilitation: ce qui change !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4968" y="908720"/>
            <a:ext cx="822952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/>
              <a:t>L’habilitation est rendue obligatoire pour les travailleurs amenés à réaliser des opérations sur les installations électriques et dans leur voisinage.</a:t>
            </a:r>
          </a:p>
          <a:p>
            <a:pPr algn="just"/>
            <a:endParaRPr lang="fr-FR" b="1" dirty="0" smtClean="0"/>
          </a:p>
          <a:p>
            <a:r>
              <a:rPr lang="fr-FR" sz="2800" dirty="0" smtClean="0"/>
              <a:t>Les niveaux d’habilitations évoluent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800" dirty="0" smtClean="0"/>
              <a:t>Une seule classe basse tension </a:t>
            </a:r>
            <a:r>
              <a:rPr lang="fr-FR" sz="2400" dirty="0" smtClean="0"/>
              <a:t>(disparition de BTA et BTB)</a:t>
            </a:r>
            <a:endParaRPr lang="fr-F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fr-FR" sz="2800" dirty="0" smtClean="0"/>
              <a:t>Suppression du B0V,  travail au voisinage pour les non électriciens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800" dirty="0" smtClean="0"/>
              <a:t>Nouvelles habilitations </a:t>
            </a:r>
            <a:r>
              <a:rPr lang="fr-FR" sz="2800" dirty="0"/>
              <a:t>BS </a:t>
            </a:r>
            <a:r>
              <a:rPr lang="fr-FR" sz="2800" dirty="0" smtClean="0"/>
              <a:t> et BE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800" dirty="0" smtClean="0"/>
              <a:t>Prise en compte des spécificités des installations photovoltaïques, des véhicules électriques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868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9" y="2060848"/>
            <a:ext cx="8538967" cy="29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627784" y="1268760"/>
            <a:ext cx="11773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BTS SN_EC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129000" y="1268760"/>
            <a:ext cx="11271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BTS SN_IR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3059832" y="4509120"/>
            <a:ext cx="576064" cy="48365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732240" y="4509120"/>
            <a:ext cx="576064" cy="483656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>
            <a:off x="3059832" y="177281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6660232" y="177281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37489" y="4509120"/>
            <a:ext cx="1338167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703428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srgbClr val="FFFF00"/>
                </a:solidFill>
              </a:rPr>
              <a:t>Habilitation: ce qui change !</a:t>
            </a:r>
          </a:p>
        </p:txBody>
      </p:sp>
    </p:spTree>
    <p:extLst>
      <p:ext uri="{BB962C8B-B14F-4D97-AF65-F5344CB8AC3E}">
        <p14:creationId xmlns:p14="http://schemas.microsoft.com/office/powerpoint/2010/main" val="13852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696785" y="878855"/>
            <a:ext cx="7772400" cy="1470025"/>
          </a:xfr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/>
              <a:t>Prévention des risques électriques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4099807" y="-326047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Evolution de la réglementation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4252207" y="322025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Habilitation: ce qui change !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4404607" y="898089"/>
            <a:ext cx="500034" cy="6858000"/>
          </a:xfrm>
          <a:prstGeom prst="rect">
            <a:avLst/>
          </a:prstGeom>
          <a:ln/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Le nouveau référentiel PRE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4557007" y="1478174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Où trouver les informations ?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709407" y="2054238"/>
            <a:ext cx="500034" cy="6858000"/>
          </a:xfrm>
          <a:prstGeom prst="rect">
            <a:avLst/>
          </a:prstGeom>
          <a:ln/>
          <a:scene3d>
            <a:camera prst="isometricLeftDown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800" dirty="0">
                <a:solidFill>
                  <a:prstClr val="black"/>
                </a:solidFill>
              </a:rPr>
              <a:t>Délivrance et traçabilité des habilitations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>
                <a:solidFill>
                  <a:prstClr val="black"/>
                </a:solidFill>
              </a:rPr>
              <a:t>Eléments de constat</a:t>
            </a:r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èche droite 14"/>
          <p:cNvSpPr/>
          <p:nvPr/>
        </p:nvSpPr>
        <p:spPr>
          <a:xfrm>
            <a:off x="527346" y="4183073"/>
            <a:ext cx="5516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7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Eléments de constat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-14068" y="754476"/>
            <a:ext cx="500034" cy="6202916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Le nouveau référentiel PRE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white"/>
                </a:solidFill>
              </a:rPr>
              <a:t>Séminaire national</a:t>
            </a:r>
            <a:r>
              <a:rPr lang="fr-FR" sz="2800" b="1" dirty="0">
                <a:solidFill>
                  <a:prstClr val="white"/>
                </a:solidFill>
              </a:rPr>
              <a:t> </a:t>
            </a:r>
            <a:r>
              <a:rPr lang="fr-FR" sz="3200" b="1" dirty="0" smtClean="0">
                <a:solidFill>
                  <a:prstClr val="white"/>
                </a:solidFill>
              </a:rPr>
              <a:t>BTS SYSTEMES NUMERIQUES</a:t>
            </a: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23" y="770322"/>
            <a:ext cx="4022577" cy="2997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1043608" y="3855934"/>
            <a:ext cx="7858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Le présent document définit les compétences requises pour chaque diplôme </a:t>
            </a:r>
            <a:r>
              <a:rPr lang="fr-FR" sz="2400" dirty="0" smtClean="0"/>
              <a:t>spécifié, il </a:t>
            </a:r>
            <a:r>
              <a:rPr lang="fr-FR" sz="2400" dirty="0"/>
              <a:t>précise le niveau d’exigence visé par la formation. </a:t>
            </a:r>
            <a:endParaRPr lang="fr-FR" sz="2400" dirty="0" smtClean="0"/>
          </a:p>
          <a:p>
            <a:pPr algn="just"/>
            <a:r>
              <a:rPr lang="fr-FR" sz="2400" dirty="0" smtClean="0"/>
              <a:t>Ce </a:t>
            </a:r>
            <a:r>
              <a:rPr lang="fr-FR" sz="2400" dirty="0"/>
              <a:t>niveau doit permettre au futur </a:t>
            </a:r>
            <a:r>
              <a:rPr lang="fr-FR" sz="2400" dirty="0" smtClean="0"/>
              <a:t>employeur de </a:t>
            </a:r>
            <a:r>
              <a:rPr lang="fr-FR" sz="2400" dirty="0"/>
              <a:t>délivrer une habilitation à l’apprenant, après mise en situation</a:t>
            </a:r>
            <a:r>
              <a:rPr lang="fr-FR" sz="2400" dirty="0" smtClean="0"/>
              <a:t>.</a:t>
            </a:r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690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1263</Words>
  <Application>Microsoft Office PowerPoint</Application>
  <PresentationFormat>Affichage à l'écran (4:3)</PresentationFormat>
  <Paragraphs>182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1_Thème Office</vt:lpstr>
      <vt:lpstr>Prévention des risques électriques</vt:lpstr>
      <vt:lpstr>Eléments de constat</vt:lpstr>
      <vt:lpstr>Eléments de constat</vt:lpstr>
      <vt:lpstr>Prévention des risques électriques</vt:lpstr>
      <vt:lpstr>Eléments de constat</vt:lpstr>
      <vt:lpstr>Eléments de constat</vt:lpstr>
      <vt:lpstr>Eléments de constat</vt:lpstr>
      <vt:lpstr>Prévention des risques électriques</vt:lpstr>
      <vt:lpstr>Eléments de constat</vt:lpstr>
      <vt:lpstr>Eléments de constat</vt:lpstr>
      <vt:lpstr>Eléments de constat</vt:lpstr>
      <vt:lpstr>Eléments de constat</vt:lpstr>
      <vt:lpstr>Eléments de constat</vt:lpstr>
      <vt:lpstr>Eléments de constat</vt:lpstr>
      <vt:lpstr>Eléments de constat</vt:lpstr>
      <vt:lpstr>Eléments de constat</vt:lpstr>
      <vt:lpstr>Eléments de constat</vt:lpstr>
      <vt:lpstr>Eléments de constat</vt:lpstr>
      <vt:lpstr>Prévention des risques électriques</vt:lpstr>
      <vt:lpstr>Eléments de constat</vt:lpstr>
      <vt:lpstr>Eléments de constat</vt:lpstr>
      <vt:lpstr>Eléments de constat</vt:lpstr>
      <vt:lpstr>Prévention des risques électriques</vt:lpstr>
      <vt:lpstr>Eléments de constat</vt:lpstr>
      <vt:lpstr>Eléments de constat</vt:lpstr>
      <vt:lpstr>Eléments de constat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RNR STI</dc:creator>
  <cp:lastModifiedBy>RNR STI</cp:lastModifiedBy>
  <cp:revision>53</cp:revision>
  <dcterms:created xsi:type="dcterms:W3CDTF">2013-10-15T11:53:09Z</dcterms:created>
  <dcterms:modified xsi:type="dcterms:W3CDTF">2014-02-21T17:23:18Z</dcterms:modified>
</cp:coreProperties>
</file>