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7" r:id="rId2"/>
    <p:sldId id="290" r:id="rId3"/>
    <p:sldId id="359" r:id="rId4"/>
    <p:sldId id="346" r:id="rId5"/>
    <p:sldId id="345" r:id="rId6"/>
    <p:sldId id="327" r:id="rId7"/>
    <p:sldId id="344" r:id="rId8"/>
    <p:sldId id="329" r:id="rId9"/>
    <p:sldId id="347" r:id="rId10"/>
    <p:sldId id="324" r:id="rId11"/>
    <p:sldId id="297" r:id="rId12"/>
    <p:sldId id="348" r:id="rId13"/>
    <p:sldId id="300" r:id="rId14"/>
    <p:sldId id="293" r:id="rId15"/>
    <p:sldId id="349" r:id="rId16"/>
    <p:sldId id="337" r:id="rId17"/>
    <p:sldId id="338" r:id="rId18"/>
    <p:sldId id="364" r:id="rId19"/>
    <p:sldId id="363" r:id="rId20"/>
    <p:sldId id="350" r:id="rId21"/>
    <p:sldId id="354" r:id="rId22"/>
    <p:sldId id="353" r:id="rId23"/>
    <p:sldId id="352" r:id="rId24"/>
    <p:sldId id="339" r:id="rId25"/>
    <p:sldId id="351" r:id="rId26"/>
    <p:sldId id="355" r:id="rId27"/>
    <p:sldId id="322" r:id="rId28"/>
    <p:sldId id="308" r:id="rId29"/>
    <p:sldId id="311" r:id="rId30"/>
    <p:sldId id="304" r:id="rId31"/>
    <p:sldId id="318" r:id="rId32"/>
    <p:sldId id="317" r:id="rId33"/>
    <p:sldId id="356" r:id="rId34"/>
    <p:sldId id="312" r:id="rId35"/>
    <p:sldId id="315" r:id="rId36"/>
    <p:sldId id="320" r:id="rId37"/>
    <p:sldId id="358" r:id="rId38"/>
    <p:sldId id="360" r:id="rId39"/>
    <p:sldId id="362" r:id="rId40"/>
    <p:sldId id="323" r:id="rId41"/>
    <p:sldId id="319" r:id="rId42"/>
  </p:sldIdLst>
  <p:sldSz cx="9144000" cy="6858000" type="screen4x3"/>
  <p:notesSz cx="6796088"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NR STI" initials="RNR STI"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2" autoAdjust="0"/>
    <p:restoredTop sz="88632" autoAdjust="0"/>
  </p:normalViewPr>
  <p:slideViewPr>
    <p:cSldViewPr>
      <p:cViewPr>
        <p:scale>
          <a:sx n="70" d="100"/>
          <a:sy n="70" d="100"/>
        </p:scale>
        <p:origin x="-13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8821E-B364-46B6-82AA-89AF96199398}"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fr-FR"/>
        </a:p>
      </dgm:t>
    </dgm:pt>
    <dgm:pt modelId="{2C33B45C-D6E9-4313-8524-180106D9F2F7}">
      <dgm:prSet phldrT="[Texte]"/>
      <dgm:spPr/>
      <dgm:t>
        <a:bodyPr/>
        <a:lstStyle/>
        <a:p>
          <a:pPr algn="ctr"/>
          <a:r>
            <a:rPr lang="fr-FR" b="1" dirty="0" smtClean="0"/>
            <a:t>3 Séances</a:t>
          </a:r>
          <a:endParaRPr lang="fr-FR" b="1" dirty="0"/>
        </a:p>
      </dgm:t>
    </dgm:pt>
    <dgm:pt modelId="{FB6BB3BE-20D6-4631-A475-56902341F251}" type="parTrans" cxnId="{7D57A2DC-5600-4D69-9534-77AC0F48D40D}">
      <dgm:prSet/>
      <dgm:spPr/>
      <dgm:t>
        <a:bodyPr/>
        <a:lstStyle/>
        <a:p>
          <a:endParaRPr lang="fr-FR"/>
        </a:p>
      </dgm:t>
    </dgm:pt>
    <dgm:pt modelId="{80F18673-9348-48AF-B22D-B27116E48CF3}" type="sibTrans" cxnId="{7D57A2DC-5600-4D69-9534-77AC0F48D40D}">
      <dgm:prSet/>
      <dgm:spPr/>
      <dgm:t>
        <a:bodyPr/>
        <a:lstStyle/>
        <a:p>
          <a:endParaRPr lang="fr-FR"/>
        </a:p>
      </dgm:t>
    </dgm:pt>
    <dgm:pt modelId="{6406B896-3301-4DB4-97ED-A87834D802F9}">
      <dgm:prSet phldrT="[Texte]"/>
      <dgm:spPr/>
      <dgm:t>
        <a:bodyPr/>
        <a:lstStyle/>
        <a:p>
          <a:r>
            <a:rPr lang="fr-FR" dirty="0" smtClean="0"/>
            <a:t>1 -Préparer la solution</a:t>
          </a:r>
          <a:endParaRPr lang="fr-FR" dirty="0"/>
        </a:p>
      </dgm:t>
    </dgm:pt>
    <dgm:pt modelId="{5BC4FB0E-3D96-43AD-9F87-7FEE0D1069A7}" type="parTrans" cxnId="{C324054D-067E-4F5E-A570-AA00FB8D723A}">
      <dgm:prSet/>
      <dgm:spPr/>
      <dgm:t>
        <a:bodyPr/>
        <a:lstStyle/>
        <a:p>
          <a:endParaRPr lang="fr-FR"/>
        </a:p>
      </dgm:t>
    </dgm:pt>
    <dgm:pt modelId="{7FB8B6E0-318A-4ACA-8C5D-9695AAE3C4BE}" type="sibTrans" cxnId="{C324054D-067E-4F5E-A570-AA00FB8D723A}">
      <dgm:prSet/>
      <dgm:spPr/>
      <dgm:t>
        <a:bodyPr/>
        <a:lstStyle/>
        <a:p>
          <a:endParaRPr lang="fr-FR"/>
        </a:p>
      </dgm:t>
    </dgm:pt>
    <dgm:pt modelId="{B72C7C9E-7B5F-4C97-B447-A79BE980E329}">
      <dgm:prSet phldrT="[Texte]"/>
      <dgm:spPr/>
      <dgm:t>
        <a:bodyPr/>
        <a:lstStyle/>
        <a:p>
          <a:r>
            <a:rPr lang="fr-FR" dirty="0" smtClean="0"/>
            <a:t>2 – Mettre en œuvre une solution</a:t>
          </a:r>
          <a:endParaRPr lang="fr-FR" dirty="0"/>
        </a:p>
      </dgm:t>
    </dgm:pt>
    <dgm:pt modelId="{11846E5D-49F4-4AC4-8B4D-FC3194A2A455}" type="parTrans" cxnId="{78572406-1ADD-4055-BA35-2679D76771F1}">
      <dgm:prSet/>
      <dgm:spPr/>
      <dgm:t>
        <a:bodyPr/>
        <a:lstStyle/>
        <a:p>
          <a:endParaRPr lang="fr-FR"/>
        </a:p>
      </dgm:t>
    </dgm:pt>
    <dgm:pt modelId="{76AF32F3-05E1-4CE1-A25E-D9AA8355A7B9}" type="sibTrans" cxnId="{78572406-1ADD-4055-BA35-2679D76771F1}">
      <dgm:prSet/>
      <dgm:spPr/>
      <dgm:t>
        <a:bodyPr/>
        <a:lstStyle/>
        <a:p>
          <a:endParaRPr lang="fr-FR"/>
        </a:p>
      </dgm:t>
    </dgm:pt>
    <dgm:pt modelId="{DEABFFB7-BE9E-49E4-913C-8109E5C0BEC7}">
      <dgm:prSet phldrT="[Texte]"/>
      <dgm:spPr/>
      <dgm:t>
        <a:bodyPr/>
        <a:lstStyle/>
        <a:p>
          <a:r>
            <a:rPr lang="fr-FR" dirty="0" smtClean="0"/>
            <a:t>3-Effectuer la recette</a:t>
          </a:r>
          <a:endParaRPr lang="fr-FR" dirty="0"/>
        </a:p>
      </dgm:t>
    </dgm:pt>
    <dgm:pt modelId="{A0928AF0-5286-48C7-8065-5832607C2CF6}" type="parTrans" cxnId="{4B68E3DD-F7C3-4A80-BB57-25DD5EFA731A}">
      <dgm:prSet/>
      <dgm:spPr/>
      <dgm:t>
        <a:bodyPr/>
        <a:lstStyle/>
        <a:p>
          <a:endParaRPr lang="fr-FR"/>
        </a:p>
      </dgm:t>
    </dgm:pt>
    <dgm:pt modelId="{FC19346C-6AF4-4169-9D17-84B323132D35}" type="sibTrans" cxnId="{4B68E3DD-F7C3-4A80-BB57-25DD5EFA731A}">
      <dgm:prSet/>
      <dgm:spPr/>
      <dgm:t>
        <a:bodyPr/>
        <a:lstStyle/>
        <a:p>
          <a:endParaRPr lang="fr-FR"/>
        </a:p>
      </dgm:t>
    </dgm:pt>
    <dgm:pt modelId="{E50ADA56-D1BF-47CD-ABCA-29FB06D3C7EA}" type="pres">
      <dgm:prSet presAssocID="{CB38821E-B364-46B6-82AA-89AF96199398}" presName="vert0" presStyleCnt="0">
        <dgm:presLayoutVars>
          <dgm:dir/>
          <dgm:animOne val="branch"/>
          <dgm:animLvl val="lvl"/>
        </dgm:presLayoutVars>
      </dgm:prSet>
      <dgm:spPr/>
      <dgm:t>
        <a:bodyPr/>
        <a:lstStyle/>
        <a:p>
          <a:endParaRPr lang="fr-FR"/>
        </a:p>
      </dgm:t>
    </dgm:pt>
    <dgm:pt modelId="{506A25F6-9B6C-45B7-AD6A-6F8277045AA9}" type="pres">
      <dgm:prSet presAssocID="{2C33B45C-D6E9-4313-8524-180106D9F2F7}" presName="thickLine" presStyleLbl="alignNode1" presStyleIdx="0" presStyleCnt="1"/>
      <dgm:spPr/>
    </dgm:pt>
    <dgm:pt modelId="{B5481DA6-99C8-4BF9-B046-6ADC1BE38994}" type="pres">
      <dgm:prSet presAssocID="{2C33B45C-D6E9-4313-8524-180106D9F2F7}" presName="horz1" presStyleCnt="0"/>
      <dgm:spPr/>
    </dgm:pt>
    <dgm:pt modelId="{FFC4A059-EDE1-44DC-AB33-405F484FA538}" type="pres">
      <dgm:prSet presAssocID="{2C33B45C-D6E9-4313-8524-180106D9F2F7}" presName="tx1" presStyleLbl="revTx" presStyleIdx="0" presStyleCnt="4"/>
      <dgm:spPr/>
      <dgm:t>
        <a:bodyPr/>
        <a:lstStyle/>
        <a:p>
          <a:endParaRPr lang="fr-FR"/>
        </a:p>
      </dgm:t>
    </dgm:pt>
    <dgm:pt modelId="{C358DBF0-0905-4DE6-9FB0-328753EA8D74}" type="pres">
      <dgm:prSet presAssocID="{2C33B45C-D6E9-4313-8524-180106D9F2F7}" presName="vert1" presStyleCnt="0"/>
      <dgm:spPr/>
    </dgm:pt>
    <dgm:pt modelId="{F0460C72-231C-4F30-9BDD-78288EDA9E9A}" type="pres">
      <dgm:prSet presAssocID="{6406B896-3301-4DB4-97ED-A87834D802F9}" presName="vertSpace2a" presStyleCnt="0"/>
      <dgm:spPr/>
    </dgm:pt>
    <dgm:pt modelId="{FB855C86-6D72-4CC1-A9A9-524263A7D6D6}" type="pres">
      <dgm:prSet presAssocID="{6406B896-3301-4DB4-97ED-A87834D802F9}" presName="horz2" presStyleCnt="0"/>
      <dgm:spPr/>
    </dgm:pt>
    <dgm:pt modelId="{B73CC783-1B60-460A-BC79-A573AB831512}" type="pres">
      <dgm:prSet presAssocID="{6406B896-3301-4DB4-97ED-A87834D802F9}" presName="horzSpace2" presStyleCnt="0"/>
      <dgm:spPr/>
    </dgm:pt>
    <dgm:pt modelId="{2592648D-7F41-444F-8C26-F2602C5BC421}" type="pres">
      <dgm:prSet presAssocID="{6406B896-3301-4DB4-97ED-A87834D802F9}" presName="tx2" presStyleLbl="revTx" presStyleIdx="1" presStyleCnt="4"/>
      <dgm:spPr/>
      <dgm:t>
        <a:bodyPr/>
        <a:lstStyle/>
        <a:p>
          <a:endParaRPr lang="fr-FR"/>
        </a:p>
      </dgm:t>
    </dgm:pt>
    <dgm:pt modelId="{A368AB0D-7FAB-46C1-9F89-F97949122395}" type="pres">
      <dgm:prSet presAssocID="{6406B896-3301-4DB4-97ED-A87834D802F9}" presName="vert2" presStyleCnt="0"/>
      <dgm:spPr/>
    </dgm:pt>
    <dgm:pt modelId="{21F7628B-7E46-47A1-B96F-EB8DECF4B002}" type="pres">
      <dgm:prSet presAssocID="{6406B896-3301-4DB4-97ED-A87834D802F9}" presName="thinLine2b" presStyleLbl="callout" presStyleIdx="0" presStyleCnt="3"/>
      <dgm:spPr>
        <a:ln>
          <a:solidFill>
            <a:srgbClr val="FFC000"/>
          </a:solidFill>
        </a:ln>
      </dgm:spPr>
      <dgm:t>
        <a:bodyPr/>
        <a:lstStyle/>
        <a:p>
          <a:endParaRPr lang="fr-FR"/>
        </a:p>
      </dgm:t>
    </dgm:pt>
    <dgm:pt modelId="{64640F49-79D1-4FC3-A95C-96E057564771}" type="pres">
      <dgm:prSet presAssocID="{6406B896-3301-4DB4-97ED-A87834D802F9}" presName="vertSpace2b" presStyleCnt="0"/>
      <dgm:spPr/>
    </dgm:pt>
    <dgm:pt modelId="{15B5C91A-67CC-4157-BB04-2ECCDAA4EB6A}" type="pres">
      <dgm:prSet presAssocID="{B72C7C9E-7B5F-4C97-B447-A79BE980E329}" presName="horz2" presStyleCnt="0"/>
      <dgm:spPr/>
    </dgm:pt>
    <dgm:pt modelId="{AE1C9A41-1447-42EA-95B0-2D943EF7CF87}" type="pres">
      <dgm:prSet presAssocID="{B72C7C9E-7B5F-4C97-B447-A79BE980E329}" presName="horzSpace2" presStyleCnt="0"/>
      <dgm:spPr/>
    </dgm:pt>
    <dgm:pt modelId="{5D306403-97DC-410D-A80A-3FB8A895ADEF}" type="pres">
      <dgm:prSet presAssocID="{B72C7C9E-7B5F-4C97-B447-A79BE980E329}" presName="tx2" presStyleLbl="revTx" presStyleIdx="2" presStyleCnt="4"/>
      <dgm:spPr/>
      <dgm:t>
        <a:bodyPr/>
        <a:lstStyle/>
        <a:p>
          <a:endParaRPr lang="fr-FR"/>
        </a:p>
      </dgm:t>
    </dgm:pt>
    <dgm:pt modelId="{50069226-333A-4A53-BE00-D7AFD48A1C8D}" type="pres">
      <dgm:prSet presAssocID="{B72C7C9E-7B5F-4C97-B447-A79BE980E329}" presName="vert2" presStyleCnt="0"/>
      <dgm:spPr/>
    </dgm:pt>
    <dgm:pt modelId="{29E24C7A-C930-4058-8074-9BDFA72E873F}" type="pres">
      <dgm:prSet presAssocID="{B72C7C9E-7B5F-4C97-B447-A79BE980E329}" presName="thinLine2b" presStyleLbl="callout" presStyleIdx="1" presStyleCnt="3"/>
      <dgm:spPr>
        <a:ln>
          <a:solidFill>
            <a:srgbClr val="FFC000"/>
          </a:solidFill>
        </a:ln>
      </dgm:spPr>
      <dgm:t>
        <a:bodyPr/>
        <a:lstStyle/>
        <a:p>
          <a:endParaRPr lang="fr-FR"/>
        </a:p>
      </dgm:t>
    </dgm:pt>
    <dgm:pt modelId="{BF1CC311-D924-46AA-8D56-2C47C72A449A}" type="pres">
      <dgm:prSet presAssocID="{B72C7C9E-7B5F-4C97-B447-A79BE980E329}" presName="vertSpace2b" presStyleCnt="0"/>
      <dgm:spPr/>
    </dgm:pt>
    <dgm:pt modelId="{D3207A13-79C2-4057-95F6-B30467AB1466}" type="pres">
      <dgm:prSet presAssocID="{DEABFFB7-BE9E-49E4-913C-8109E5C0BEC7}" presName="horz2" presStyleCnt="0"/>
      <dgm:spPr/>
    </dgm:pt>
    <dgm:pt modelId="{A862E460-6566-4106-979E-5B6DF95EB7D6}" type="pres">
      <dgm:prSet presAssocID="{DEABFFB7-BE9E-49E4-913C-8109E5C0BEC7}" presName="horzSpace2" presStyleCnt="0"/>
      <dgm:spPr/>
    </dgm:pt>
    <dgm:pt modelId="{E4CF7CC3-4B42-4B6B-A0E3-54A79FBE66C9}" type="pres">
      <dgm:prSet presAssocID="{DEABFFB7-BE9E-49E4-913C-8109E5C0BEC7}" presName="tx2" presStyleLbl="revTx" presStyleIdx="3" presStyleCnt="4"/>
      <dgm:spPr/>
      <dgm:t>
        <a:bodyPr/>
        <a:lstStyle/>
        <a:p>
          <a:endParaRPr lang="fr-FR"/>
        </a:p>
      </dgm:t>
    </dgm:pt>
    <dgm:pt modelId="{531EFD0E-30BB-4666-9688-3CAA15678AF0}" type="pres">
      <dgm:prSet presAssocID="{DEABFFB7-BE9E-49E4-913C-8109E5C0BEC7}" presName="vert2" presStyleCnt="0"/>
      <dgm:spPr/>
    </dgm:pt>
    <dgm:pt modelId="{6DBAFFD7-6926-4E4A-87A5-72C5271CA1AF}" type="pres">
      <dgm:prSet presAssocID="{DEABFFB7-BE9E-49E4-913C-8109E5C0BEC7}" presName="thinLine2b" presStyleLbl="callout" presStyleIdx="2" presStyleCnt="3"/>
      <dgm:spPr>
        <a:ln>
          <a:solidFill>
            <a:srgbClr val="FFC000"/>
          </a:solidFill>
        </a:ln>
      </dgm:spPr>
      <dgm:t>
        <a:bodyPr/>
        <a:lstStyle/>
        <a:p>
          <a:endParaRPr lang="fr-FR"/>
        </a:p>
      </dgm:t>
    </dgm:pt>
    <dgm:pt modelId="{6C53AB37-FE10-4249-8C07-E0C59A98DD0C}" type="pres">
      <dgm:prSet presAssocID="{DEABFFB7-BE9E-49E4-913C-8109E5C0BEC7}" presName="vertSpace2b" presStyleCnt="0"/>
      <dgm:spPr/>
    </dgm:pt>
  </dgm:ptLst>
  <dgm:cxnLst>
    <dgm:cxn modelId="{7D57A2DC-5600-4D69-9534-77AC0F48D40D}" srcId="{CB38821E-B364-46B6-82AA-89AF96199398}" destId="{2C33B45C-D6E9-4313-8524-180106D9F2F7}" srcOrd="0" destOrd="0" parTransId="{FB6BB3BE-20D6-4631-A475-56902341F251}" sibTransId="{80F18673-9348-48AF-B22D-B27116E48CF3}"/>
    <dgm:cxn modelId="{054A480B-BE44-403E-868A-C8FF8356AFFE}" type="presOf" srcId="{2C33B45C-D6E9-4313-8524-180106D9F2F7}" destId="{FFC4A059-EDE1-44DC-AB33-405F484FA538}" srcOrd="0" destOrd="0" presId="urn:microsoft.com/office/officeart/2008/layout/LinedList"/>
    <dgm:cxn modelId="{78572406-1ADD-4055-BA35-2679D76771F1}" srcId="{2C33B45C-D6E9-4313-8524-180106D9F2F7}" destId="{B72C7C9E-7B5F-4C97-B447-A79BE980E329}" srcOrd="1" destOrd="0" parTransId="{11846E5D-49F4-4AC4-8B4D-FC3194A2A455}" sibTransId="{76AF32F3-05E1-4CE1-A25E-D9AA8355A7B9}"/>
    <dgm:cxn modelId="{C324054D-067E-4F5E-A570-AA00FB8D723A}" srcId="{2C33B45C-D6E9-4313-8524-180106D9F2F7}" destId="{6406B896-3301-4DB4-97ED-A87834D802F9}" srcOrd="0" destOrd="0" parTransId="{5BC4FB0E-3D96-43AD-9F87-7FEE0D1069A7}" sibTransId="{7FB8B6E0-318A-4ACA-8C5D-9695AAE3C4BE}"/>
    <dgm:cxn modelId="{81A6C05D-BB0D-48C8-9462-0AD665DA8C5A}" type="presOf" srcId="{6406B896-3301-4DB4-97ED-A87834D802F9}" destId="{2592648D-7F41-444F-8C26-F2602C5BC421}" srcOrd="0" destOrd="0" presId="urn:microsoft.com/office/officeart/2008/layout/LinedList"/>
    <dgm:cxn modelId="{02579CC2-8D4A-43BC-A9B2-CB17E6BBD3AD}" type="presOf" srcId="{B72C7C9E-7B5F-4C97-B447-A79BE980E329}" destId="{5D306403-97DC-410D-A80A-3FB8A895ADEF}" srcOrd="0" destOrd="0" presId="urn:microsoft.com/office/officeart/2008/layout/LinedList"/>
    <dgm:cxn modelId="{EB739949-6A39-432E-8D02-08273E221B0A}" type="presOf" srcId="{CB38821E-B364-46B6-82AA-89AF96199398}" destId="{E50ADA56-D1BF-47CD-ABCA-29FB06D3C7EA}" srcOrd="0" destOrd="0" presId="urn:microsoft.com/office/officeart/2008/layout/LinedList"/>
    <dgm:cxn modelId="{2DE47187-180C-4835-9C84-07D21B1763B2}" type="presOf" srcId="{DEABFFB7-BE9E-49E4-913C-8109E5C0BEC7}" destId="{E4CF7CC3-4B42-4B6B-A0E3-54A79FBE66C9}" srcOrd="0" destOrd="0" presId="urn:microsoft.com/office/officeart/2008/layout/LinedList"/>
    <dgm:cxn modelId="{4B68E3DD-F7C3-4A80-BB57-25DD5EFA731A}" srcId="{2C33B45C-D6E9-4313-8524-180106D9F2F7}" destId="{DEABFFB7-BE9E-49E4-913C-8109E5C0BEC7}" srcOrd="2" destOrd="0" parTransId="{A0928AF0-5286-48C7-8065-5832607C2CF6}" sibTransId="{FC19346C-6AF4-4169-9D17-84B323132D35}"/>
    <dgm:cxn modelId="{B27296D8-36C8-4965-A742-60E8C4F881ED}" type="presParOf" srcId="{E50ADA56-D1BF-47CD-ABCA-29FB06D3C7EA}" destId="{506A25F6-9B6C-45B7-AD6A-6F8277045AA9}" srcOrd="0" destOrd="0" presId="urn:microsoft.com/office/officeart/2008/layout/LinedList"/>
    <dgm:cxn modelId="{05A8F4B7-54C0-4442-991D-F93BB1CB85A0}" type="presParOf" srcId="{E50ADA56-D1BF-47CD-ABCA-29FB06D3C7EA}" destId="{B5481DA6-99C8-4BF9-B046-6ADC1BE38994}" srcOrd="1" destOrd="0" presId="urn:microsoft.com/office/officeart/2008/layout/LinedList"/>
    <dgm:cxn modelId="{E4185EFF-612B-4D36-8AFB-42248ECDCF99}" type="presParOf" srcId="{B5481DA6-99C8-4BF9-B046-6ADC1BE38994}" destId="{FFC4A059-EDE1-44DC-AB33-405F484FA538}" srcOrd="0" destOrd="0" presId="urn:microsoft.com/office/officeart/2008/layout/LinedList"/>
    <dgm:cxn modelId="{D190D8D5-579D-47DB-800A-ABBF0AFD3FCA}" type="presParOf" srcId="{B5481DA6-99C8-4BF9-B046-6ADC1BE38994}" destId="{C358DBF0-0905-4DE6-9FB0-328753EA8D74}" srcOrd="1" destOrd="0" presId="urn:microsoft.com/office/officeart/2008/layout/LinedList"/>
    <dgm:cxn modelId="{E676790B-0A0B-4EAB-A1E6-C01AD2E4C1AB}" type="presParOf" srcId="{C358DBF0-0905-4DE6-9FB0-328753EA8D74}" destId="{F0460C72-231C-4F30-9BDD-78288EDA9E9A}" srcOrd="0" destOrd="0" presId="urn:microsoft.com/office/officeart/2008/layout/LinedList"/>
    <dgm:cxn modelId="{4F3CCEEC-9781-4FFA-952F-FF2D58280773}" type="presParOf" srcId="{C358DBF0-0905-4DE6-9FB0-328753EA8D74}" destId="{FB855C86-6D72-4CC1-A9A9-524263A7D6D6}" srcOrd="1" destOrd="0" presId="urn:microsoft.com/office/officeart/2008/layout/LinedList"/>
    <dgm:cxn modelId="{22985287-2165-486B-BA77-4647017031B3}" type="presParOf" srcId="{FB855C86-6D72-4CC1-A9A9-524263A7D6D6}" destId="{B73CC783-1B60-460A-BC79-A573AB831512}" srcOrd="0" destOrd="0" presId="urn:microsoft.com/office/officeart/2008/layout/LinedList"/>
    <dgm:cxn modelId="{FB14BE1A-4C3A-48FB-9870-05B1FBC9A889}" type="presParOf" srcId="{FB855C86-6D72-4CC1-A9A9-524263A7D6D6}" destId="{2592648D-7F41-444F-8C26-F2602C5BC421}" srcOrd="1" destOrd="0" presId="urn:microsoft.com/office/officeart/2008/layout/LinedList"/>
    <dgm:cxn modelId="{F2B71EFD-AE93-453F-A958-A4BA51C98093}" type="presParOf" srcId="{FB855C86-6D72-4CC1-A9A9-524263A7D6D6}" destId="{A368AB0D-7FAB-46C1-9F89-F97949122395}" srcOrd="2" destOrd="0" presId="urn:microsoft.com/office/officeart/2008/layout/LinedList"/>
    <dgm:cxn modelId="{06991F0F-3C1C-4E48-A249-FDA762666991}" type="presParOf" srcId="{C358DBF0-0905-4DE6-9FB0-328753EA8D74}" destId="{21F7628B-7E46-47A1-B96F-EB8DECF4B002}" srcOrd="2" destOrd="0" presId="urn:microsoft.com/office/officeart/2008/layout/LinedList"/>
    <dgm:cxn modelId="{6B47E253-8AD9-4463-9E8D-A83F4753EBC9}" type="presParOf" srcId="{C358DBF0-0905-4DE6-9FB0-328753EA8D74}" destId="{64640F49-79D1-4FC3-A95C-96E057564771}" srcOrd="3" destOrd="0" presId="urn:microsoft.com/office/officeart/2008/layout/LinedList"/>
    <dgm:cxn modelId="{463200C8-FC79-449F-AF95-2854BF4A7864}" type="presParOf" srcId="{C358DBF0-0905-4DE6-9FB0-328753EA8D74}" destId="{15B5C91A-67CC-4157-BB04-2ECCDAA4EB6A}" srcOrd="4" destOrd="0" presId="urn:microsoft.com/office/officeart/2008/layout/LinedList"/>
    <dgm:cxn modelId="{31376C74-9198-4399-BE6F-B06E622C15A0}" type="presParOf" srcId="{15B5C91A-67CC-4157-BB04-2ECCDAA4EB6A}" destId="{AE1C9A41-1447-42EA-95B0-2D943EF7CF87}" srcOrd="0" destOrd="0" presId="urn:microsoft.com/office/officeart/2008/layout/LinedList"/>
    <dgm:cxn modelId="{82DF92B0-D4B1-4B89-BDB2-4C6A45291319}" type="presParOf" srcId="{15B5C91A-67CC-4157-BB04-2ECCDAA4EB6A}" destId="{5D306403-97DC-410D-A80A-3FB8A895ADEF}" srcOrd="1" destOrd="0" presId="urn:microsoft.com/office/officeart/2008/layout/LinedList"/>
    <dgm:cxn modelId="{61241D77-74B8-4934-BB65-A1C4690762D9}" type="presParOf" srcId="{15B5C91A-67CC-4157-BB04-2ECCDAA4EB6A}" destId="{50069226-333A-4A53-BE00-D7AFD48A1C8D}" srcOrd="2" destOrd="0" presId="urn:microsoft.com/office/officeart/2008/layout/LinedList"/>
    <dgm:cxn modelId="{C3CFF45B-3CB0-4108-8234-36EC3DE46EAF}" type="presParOf" srcId="{C358DBF0-0905-4DE6-9FB0-328753EA8D74}" destId="{29E24C7A-C930-4058-8074-9BDFA72E873F}" srcOrd="5" destOrd="0" presId="urn:microsoft.com/office/officeart/2008/layout/LinedList"/>
    <dgm:cxn modelId="{8D5857A4-4EC7-42BE-AD02-7A502F5CB94E}" type="presParOf" srcId="{C358DBF0-0905-4DE6-9FB0-328753EA8D74}" destId="{BF1CC311-D924-46AA-8D56-2C47C72A449A}" srcOrd="6" destOrd="0" presId="urn:microsoft.com/office/officeart/2008/layout/LinedList"/>
    <dgm:cxn modelId="{6BA2AA9A-725E-4062-93BD-164602DA5E05}" type="presParOf" srcId="{C358DBF0-0905-4DE6-9FB0-328753EA8D74}" destId="{D3207A13-79C2-4057-95F6-B30467AB1466}" srcOrd="7" destOrd="0" presId="urn:microsoft.com/office/officeart/2008/layout/LinedList"/>
    <dgm:cxn modelId="{B42BF164-BC61-451A-AAAE-B620DC4F8AA3}" type="presParOf" srcId="{D3207A13-79C2-4057-95F6-B30467AB1466}" destId="{A862E460-6566-4106-979E-5B6DF95EB7D6}" srcOrd="0" destOrd="0" presId="urn:microsoft.com/office/officeart/2008/layout/LinedList"/>
    <dgm:cxn modelId="{603FA8C2-E8B1-49AA-8A07-2827526BFDFA}" type="presParOf" srcId="{D3207A13-79C2-4057-95F6-B30467AB1466}" destId="{E4CF7CC3-4B42-4B6B-A0E3-54A79FBE66C9}" srcOrd="1" destOrd="0" presId="urn:microsoft.com/office/officeart/2008/layout/LinedList"/>
    <dgm:cxn modelId="{1F991DC7-4633-42F7-B138-6D963901EFB4}" type="presParOf" srcId="{D3207A13-79C2-4057-95F6-B30467AB1466}" destId="{531EFD0E-30BB-4666-9688-3CAA15678AF0}" srcOrd="2" destOrd="0" presId="urn:microsoft.com/office/officeart/2008/layout/LinedList"/>
    <dgm:cxn modelId="{45003348-17B5-4306-81EF-AE04B45C99CC}" type="presParOf" srcId="{C358DBF0-0905-4DE6-9FB0-328753EA8D74}" destId="{6DBAFFD7-6926-4E4A-87A5-72C5271CA1AF}" srcOrd="8" destOrd="0" presId="urn:microsoft.com/office/officeart/2008/layout/LinedList"/>
    <dgm:cxn modelId="{BE572A27-2F64-45FE-B739-98543DFAF691}" type="presParOf" srcId="{C358DBF0-0905-4DE6-9FB0-328753EA8D74}" destId="{6C53AB37-FE10-4249-8C07-E0C59A98DD0C}" srcOrd="9" destOrd="0" presId="urn:microsoft.com/office/officeart/2008/layout/LinedList"/>
  </dgm:cxnLst>
  <dgm:bg/>
  <dgm:whole>
    <a:ln>
      <a:solidFill>
        <a:srgbClr val="FFC00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A25F6-9B6C-45B7-AD6A-6F8277045AA9}">
      <dsp:nvSpPr>
        <dsp:cNvPr id="0" name=""/>
        <dsp:cNvSpPr/>
      </dsp:nvSpPr>
      <dsp:spPr>
        <a:xfrm>
          <a:off x="0" y="0"/>
          <a:ext cx="771530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C4A059-EDE1-44DC-AB33-405F484FA538}">
      <dsp:nvSpPr>
        <dsp:cNvPr id="0" name=""/>
        <dsp:cNvSpPr/>
      </dsp:nvSpPr>
      <dsp:spPr>
        <a:xfrm>
          <a:off x="0" y="0"/>
          <a:ext cx="154306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fr-FR" sz="3000" b="1" kern="1200" dirty="0" smtClean="0"/>
            <a:t>3 Séances</a:t>
          </a:r>
          <a:endParaRPr lang="fr-FR" sz="3000" b="1" kern="1200" dirty="0"/>
        </a:p>
      </dsp:txBody>
      <dsp:txXfrm>
        <a:off x="0" y="0"/>
        <a:ext cx="1543060" cy="4064000"/>
      </dsp:txXfrm>
    </dsp:sp>
    <dsp:sp modelId="{2592648D-7F41-444F-8C26-F2602C5BC421}">
      <dsp:nvSpPr>
        <dsp:cNvPr id="0" name=""/>
        <dsp:cNvSpPr/>
      </dsp:nvSpPr>
      <dsp:spPr>
        <a:xfrm>
          <a:off x="1658790" y="63500"/>
          <a:ext cx="6056513"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fr-FR" sz="3500" kern="1200" dirty="0" smtClean="0"/>
            <a:t>1 -Préparer la solution</a:t>
          </a:r>
          <a:endParaRPr lang="fr-FR" sz="3500" kern="1200" dirty="0"/>
        </a:p>
      </dsp:txBody>
      <dsp:txXfrm>
        <a:off x="1658790" y="63500"/>
        <a:ext cx="6056513" cy="1269999"/>
      </dsp:txXfrm>
    </dsp:sp>
    <dsp:sp modelId="{21F7628B-7E46-47A1-B96F-EB8DECF4B002}">
      <dsp:nvSpPr>
        <dsp:cNvPr id="0" name=""/>
        <dsp:cNvSpPr/>
      </dsp:nvSpPr>
      <dsp:spPr>
        <a:xfrm>
          <a:off x="1543060" y="1333499"/>
          <a:ext cx="6172243" cy="0"/>
        </a:xfrm>
        <a:prstGeom prst="line">
          <a:avLst/>
        </a:prstGeom>
        <a:solidFill>
          <a:schemeClr val="accent6">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5D306403-97DC-410D-A80A-3FB8A895ADEF}">
      <dsp:nvSpPr>
        <dsp:cNvPr id="0" name=""/>
        <dsp:cNvSpPr/>
      </dsp:nvSpPr>
      <dsp:spPr>
        <a:xfrm>
          <a:off x="1658790" y="1396999"/>
          <a:ext cx="6056513"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fr-FR" sz="3500" kern="1200" dirty="0" smtClean="0"/>
            <a:t>2 – Mettre en œuvre une solution</a:t>
          </a:r>
          <a:endParaRPr lang="fr-FR" sz="3500" kern="1200" dirty="0"/>
        </a:p>
      </dsp:txBody>
      <dsp:txXfrm>
        <a:off x="1658790" y="1396999"/>
        <a:ext cx="6056513" cy="1269999"/>
      </dsp:txXfrm>
    </dsp:sp>
    <dsp:sp modelId="{29E24C7A-C930-4058-8074-9BDFA72E873F}">
      <dsp:nvSpPr>
        <dsp:cNvPr id="0" name=""/>
        <dsp:cNvSpPr/>
      </dsp:nvSpPr>
      <dsp:spPr>
        <a:xfrm>
          <a:off x="1543060" y="2666999"/>
          <a:ext cx="6172243" cy="0"/>
        </a:xfrm>
        <a:prstGeom prst="line">
          <a:avLst/>
        </a:prstGeom>
        <a:solidFill>
          <a:schemeClr val="accent6">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E4CF7CC3-4B42-4B6B-A0E3-54A79FBE66C9}">
      <dsp:nvSpPr>
        <dsp:cNvPr id="0" name=""/>
        <dsp:cNvSpPr/>
      </dsp:nvSpPr>
      <dsp:spPr>
        <a:xfrm>
          <a:off x="1658790" y="2730499"/>
          <a:ext cx="6056513"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fr-FR" sz="3500" kern="1200" dirty="0" smtClean="0"/>
            <a:t>3-Effectuer la recette</a:t>
          </a:r>
          <a:endParaRPr lang="fr-FR" sz="3500" kern="1200" dirty="0"/>
        </a:p>
      </dsp:txBody>
      <dsp:txXfrm>
        <a:off x="1658790" y="2730499"/>
        <a:ext cx="6056513" cy="1269999"/>
      </dsp:txXfrm>
    </dsp:sp>
    <dsp:sp modelId="{6DBAFFD7-6926-4E4A-87A5-72C5271CA1AF}">
      <dsp:nvSpPr>
        <dsp:cNvPr id="0" name=""/>
        <dsp:cNvSpPr/>
      </dsp:nvSpPr>
      <dsp:spPr>
        <a:xfrm>
          <a:off x="1543060" y="4000499"/>
          <a:ext cx="6172243" cy="0"/>
        </a:xfrm>
        <a:prstGeom prst="line">
          <a:avLst/>
        </a:prstGeom>
        <a:solidFill>
          <a:schemeClr val="accent6">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971"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544" y="0"/>
            <a:ext cx="2944971" cy="496411"/>
          </a:xfrm>
          <a:prstGeom prst="rect">
            <a:avLst/>
          </a:prstGeom>
        </p:spPr>
        <p:txBody>
          <a:bodyPr vert="horz" lIns="91440" tIns="45720" rIns="91440" bIns="45720" rtlCol="0"/>
          <a:lstStyle>
            <a:lvl1pPr algn="r">
              <a:defRPr sz="1200"/>
            </a:lvl1pPr>
          </a:lstStyle>
          <a:p>
            <a:fld id="{530FD487-2FF4-4D35-A307-5BC9E9C598DE}" type="datetimeFigureOut">
              <a:rPr lang="fr-FR" smtClean="0"/>
              <a:pPr/>
              <a:t>31/03/2014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609" y="4715907"/>
            <a:ext cx="5436870" cy="446770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4971"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544" y="9430091"/>
            <a:ext cx="2944971" cy="496411"/>
          </a:xfrm>
          <a:prstGeom prst="rect">
            <a:avLst/>
          </a:prstGeom>
        </p:spPr>
        <p:txBody>
          <a:bodyPr vert="horz" lIns="91440" tIns="45720" rIns="91440" bIns="45720" rtlCol="0" anchor="b"/>
          <a:lstStyle>
            <a:lvl1pPr algn="r">
              <a:defRPr sz="1200"/>
            </a:lvl1pPr>
          </a:lstStyle>
          <a:p>
            <a:fld id="{3A1EFB14-38C0-47E3-A18A-C008A74EA808}" type="slidenum">
              <a:rPr lang="fr-FR" smtClean="0"/>
              <a:pPr/>
              <a:t>‹N°›</a:t>
            </a:fld>
            <a:endParaRPr lang="fr-FR"/>
          </a:p>
        </p:txBody>
      </p:sp>
    </p:spTree>
    <p:extLst>
      <p:ext uri="{BB962C8B-B14F-4D97-AF65-F5344CB8AC3E}">
        <p14:creationId xmlns:p14="http://schemas.microsoft.com/office/powerpoint/2010/main" val="29468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Bonjour</a:t>
            </a:r>
            <a:r>
              <a:rPr lang="fr-FR" baseline="0" dirty="0" smtClean="0"/>
              <a:t> nous nous présentons Didier N … JF M…</a:t>
            </a:r>
            <a:br>
              <a:rPr lang="fr-FR" baseline="0" dirty="0" smtClean="0"/>
            </a:br>
            <a:endParaRPr lang="fr-FR" baseline="0" dirty="0" smtClean="0"/>
          </a:p>
          <a:p>
            <a:r>
              <a:rPr lang="fr-FR" baseline="0" dirty="0" smtClean="0"/>
              <a:t>Dans la  présentation qui suit Nous allons vous exposer en s’appuyant sur un système industriel INFOBUS la préparation et l’exécution de l’épreuve E5 situation 1 qui se déroule en fin de première année du BTS SN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Jeff</a:t>
            </a:r>
            <a:r>
              <a:rPr lang="fr-FR" dirty="0" smtClean="0"/>
              <a:t> la phase préparatoire pourra débuter dès Janvier.</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19</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eaLnBrk="1" hangingPunct="1">
              <a:spcBef>
                <a:spcPct val="0"/>
              </a:spcBef>
            </a:pPr>
            <a:r>
              <a:rPr lang="fr-FR" dirty="0" smtClean="0"/>
              <a:t>Ces phases d’apprentissage consistent à acquérir tout ou partie des savoir-faire liés aux compétences C5. Pour l’option IR l’effectif sera réparti en groupe de 3 élèves. Chaque groupe passe à tour de rôle sur un système présent dans la section SN.  S’agissant du Système INFOBUS.</a:t>
            </a:r>
          </a:p>
          <a:p>
            <a:pPr algn="just" eaLnBrk="1" hangingPunct="1">
              <a:spcBef>
                <a:spcPct val="0"/>
              </a:spcBef>
            </a:pPr>
            <a:r>
              <a:rPr lang="fr-FR" dirty="0" smtClean="0"/>
              <a:t>les étudiants disposent du manuel de mise en service fourni par SET.</a:t>
            </a:r>
          </a:p>
          <a:p>
            <a:pPr algn="just" eaLnBrk="1" hangingPunct="1">
              <a:spcBef>
                <a:spcPct val="0"/>
              </a:spcBef>
            </a:pPr>
            <a:r>
              <a:rPr lang="fr-FR" dirty="0" smtClean="0"/>
              <a:t>    Au cours des 2 TP d’apprentissage il sera demandé aux élèves de mettre en œuvre l’acquisition d’une position GPS avec affichage d’un message correspondant sur l’écran TFT( durée 2*4 h). Tester et </a:t>
            </a:r>
            <a:r>
              <a:rPr lang="fr-FR" dirty="0" err="1" smtClean="0"/>
              <a:t>recetter</a:t>
            </a:r>
            <a:r>
              <a:rPr lang="fr-FR" dirty="0" smtClean="0"/>
              <a:t> l’acquisition et l’affichage d’une destination sur la girouette</a:t>
            </a:r>
            <a:r>
              <a:rPr lang="fr-FR" baseline="0" dirty="0" smtClean="0"/>
              <a:t>.</a:t>
            </a:r>
          </a:p>
          <a:p>
            <a:pPr algn="just" eaLnBrk="1" hangingPunct="1">
              <a:spcBef>
                <a:spcPct val="0"/>
              </a:spcBef>
            </a:pPr>
            <a:r>
              <a:rPr lang="fr-FR" b="1" baseline="0" dirty="0" smtClean="0"/>
              <a:t>Dans ce premier TP:</a:t>
            </a:r>
            <a:r>
              <a:rPr lang="fr-FR" b="1" dirty="0" smtClean="0"/>
              <a:t> </a:t>
            </a:r>
          </a:p>
          <a:p>
            <a:pPr algn="just" eaLnBrk="1" hangingPunct="1">
              <a:spcBef>
                <a:spcPct val="0"/>
              </a:spcBef>
            </a:pPr>
            <a:r>
              <a:rPr lang="fr-FR" b="1" dirty="0" smtClean="0"/>
              <a:t>L’équipe pédagogique fournit</a:t>
            </a:r>
            <a:r>
              <a:rPr lang="fr-FR" dirty="0" smtClean="0"/>
              <a:t>: Les diagrammes</a:t>
            </a:r>
            <a:r>
              <a:rPr lang="fr-FR" baseline="0" dirty="0" smtClean="0"/>
              <a:t> </a:t>
            </a:r>
            <a:r>
              <a:rPr lang="fr-FR" baseline="0" dirty="0" err="1" smtClean="0"/>
              <a:t>Sysml</a:t>
            </a:r>
            <a:r>
              <a:rPr lang="fr-FR" baseline="0" dirty="0" smtClean="0"/>
              <a:t>,  les diagrammes UML, le code nécessaire à l’affichage de la destination sur la girouette, Le dossier de test permettant de valider l’application fournie.</a:t>
            </a:r>
            <a:endParaRPr lang="fr-FR" dirty="0" smtClean="0"/>
          </a:p>
          <a:p>
            <a:pPr eaLnBrk="1" hangingPunct="1">
              <a:spcBef>
                <a:spcPct val="0"/>
              </a:spcBef>
            </a:pPr>
            <a:r>
              <a:rPr lang="fr-FR" dirty="0" smtClean="0"/>
              <a:t>                                               </a:t>
            </a:r>
          </a:p>
          <a:p>
            <a:pPr eaLnBrk="1" hangingPunct="1">
              <a:spcBef>
                <a:spcPct val="0"/>
              </a:spcBef>
            </a:pPr>
            <a:r>
              <a:rPr lang="fr-FR" b="1" dirty="0" smtClean="0"/>
              <a:t>Les étudiants produisent : </a:t>
            </a:r>
            <a:r>
              <a:rPr lang="fr-FR" dirty="0" smtClean="0"/>
              <a:t>le dossier de recette client. Le dossier d’intégration  qui permet de valider le fonctionnement de l’acquisition des données GPS. le dossier des tests unitaires qui permet la vérification des fonctions développée dans le paquetage Acquisition des données GPS</a:t>
            </a:r>
          </a:p>
          <a:p>
            <a:pPr eaLnBrk="1" hangingPunct="1">
              <a:spcBef>
                <a:spcPct val="0"/>
              </a:spcBef>
            </a:pPr>
            <a:endParaRPr lang="fr-FR" dirty="0" smtClean="0"/>
          </a:p>
          <a:p>
            <a:pPr eaLnBrk="1" hangingPunct="1">
              <a:spcBef>
                <a:spcPct val="0"/>
              </a:spcBef>
            </a:pPr>
            <a:endParaRPr lang="fr-FR" dirty="0" smtClean="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20</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spcBef>
                <a:spcPct val="0"/>
              </a:spcBef>
            </a:pPr>
            <a:r>
              <a:rPr lang="fr-FR" dirty="0" smtClean="0"/>
              <a:t>Dans ce second </a:t>
            </a:r>
            <a:r>
              <a:rPr lang="fr-FR" dirty="0" err="1" smtClean="0"/>
              <a:t>tp</a:t>
            </a:r>
            <a:r>
              <a:rPr lang="fr-FR" dirty="0" smtClean="0"/>
              <a:t> d’apprentissage les étudiants développent et testent les applications du tp1. ils installent les machines virtuelles correspondant aux OS utilisés</a:t>
            </a:r>
            <a:r>
              <a:rPr lang="fr-FR" baseline="0" dirty="0" smtClean="0"/>
              <a:t> </a:t>
            </a:r>
            <a:r>
              <a:rPr lang="fr-FR" dirty="0" smtClean="0"/>
              <a:t>ensuite ils encodent tout ou partie des applications correspondant aux diagrammes UML fournis par l’équipe pédagogique (diagramme de classe et diagramme de séquence). Enfin Ils effectuent les tests unitaires prévus et complètent les dossiers de tests.</a:t>
            </a:r>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fr-FR" dirty="0" smtClean="0"/>
              <a:t>Jeff : Pour</a:t>
            </a:r>
            <a:r>
              <a:rPr lang="fr-FR" baseline="0" dirty="0" smtClean="0"/>
              <a:t> débuter</a:t>
            </a:r>
            <a:r>
              <a:rPr lang="fr-FR" dirty="0" smtClean="0"/>
              <a:t> nous vous présenterons les différents savoirs et savoirs faire  associés aux compétences C5 évaluées au cours de l’épreuve E5 situation 1 </a:t>
            </a:r>
          </a:p>
          <a:p>
            <a:pPr algn="just" eaLnBrk="1" hangingPunct="1">
              <a:spcBef>
                <a:spcPct val="0"/>
              </a:spcBef>
            </a:pPr>
            <a:r>
              <a:rPr lang="fr-FR" dirty="0" smtClean="0"/>
              <a:t>Ensuite nous aborderons le contexte globale de l’épreuve c’est à dire l’organisation générale de la classe, la répartition des systèmes supports, les actions envisagées pour les deux options,</a:t>
            </a:r>
          </a:p>
          <a:p>
            <a:pPr eaLnBrk="1" hangingPunct="1">
              <a:spcBef>
                <a:spcPct val="0"/>
              </a:spcBef>
            </a:pPr>
            <a:r>
              <a:rPr lang="fr-FR" dirty="0" smtClean="0"/>
              <a:t>Pour illustrer notre propos Nous effectuerons une présentation du système industriel </a:t>
            </a:r>
            <a:r>
              <a:rPr lang="fr-FR" b="1" dirty="0" err="1" smtClean="0"/>
              <a:t>Infobus</a:t>
            </a:r>
            <a:r>
              <a:rPr lang="fr-FR" dirty="0" smtClean="0"/>
              <a:t>. Hors mis l’architecture matérielle nous indiquerons brièvement les points forts de ce système pour les options EC et IR.</a:t>
            </a:r>
          </a:p>
          <a:p>
            <a:pPr eaLnBrk="1" hangingPunct="1">
              <a:spcBef>
                <a:spcPct val="0"/>
              </a:spcBef>
            </a:pPr>
            <a:r>
              <a:rPr lang="fr-FR" dirty="0" smtClean="0"/>
              <a:t> Nous poursuivrons par un exposé d’activités d’apprentissage effectuées sur</a:t>
            </a:r>
            <a:r>
              <a:rPr lang="fr-FR" baseline="0" dirty="0" smtClean="0"/>
              <a:t> le système</a:t>
            </a:r>
            <a:r>
              <a:rPr lang="fr-FR" dirty="0" smtClean="0"/>
              <a:t> l’</a:t>
            </a:r>
            <a:r>
              <a:rPr lang="fr-FR" dirty="0" err="1" smtClean="0"/>
              <a:t>Infobus</a:t>
            </a:r>
            <a:endParaRPr lang="fr-FR" dirty="0" smtClean="0"/>
          </a:p>
          <a:p>
            <a:pPr eaLnBrk="1" hangingPunct="1">
              <a:spcBef>
                <a:spcPct val="0"/>
              </a:spcBef>
            </a:pPr>
            <a:r>
              <a:rPr lang="fr-FR" dirty="0" smtClean="0"/>
              <a:t> Nous exposerons le contenu de la phase de synthèse visant à déterminer au regard des activités précédentes les attendus de l’évaluation</a:t>
            </a:r>
          </a:p>
          <a:p>
            <a:pPr eaLnBrk="1" hangingPunct="1">
              <a:spcBef>
                <a:spcPct val="0"/>
              </a:spcBef>
            </a:pPr>
            <a:r>
              <a:rPr lang="fr-FR" dirty="0" smtClean="0"/>
              <a:t>Nous présenterons le contenu de l’évaluation  sur le système </a:t>
            </a:r>
            <a:r>
              <a:rPr lang="fr-FR" dirty="0" err="1" smtClean="0"/>
              <a:t>Infobus</a:t>
            </a:r>
            <a:r>
              <a:rPr lang="fr-FR" dirty="0" smtClean="0"/>
              <a:t> c’est-à-dire le mode opératoire ainsi que les compétences observées lors de cette épreuve.</a:t>
            </a:r>
          </a:p>
          <a:p>
            <a:pPr eaLnBrk="1" hangingPunct="1">
              <a:spcBef>
                <a:spcPct val="0"/>
              </a:spcBef>
            </a:pPr>
            <a:r>
              <a:rPr lang="fr-FR" dirty="0" smtClean="0"/>
              <a:t>Enfin nous terminerons notre exposé par les perspectives d’utilisation du système </a:t>
            </a:r>
            <a:r>
              <a:rPr lang="fr-FR" dirty="0" err="1" smtClean="0"/>
              <a:t>Infobus</a:t>
            </a:r>
            <a:r>
              <a:rPr lang="fr-FR" dirty="0" smtClean="0"/>
              <a:t> </a:t>
            </a:r>
            <a:r>
              <a:rPr lang="fr-FR" smtClean="0"/>
              <a:t>dans l’épreuve E5 </a:t>
            </a:r>
            <a:r>
              <a:rPr lang="fr-FR" dirty="0" smtClean="0"/>
              <a:t>situation 2 ainsi que dans l’épreuve de Projet E6.</a:t>
            </a:r>
          </a:p>
          <a:p>
            <a:pPr eaLnBrk="1" hangingPunct="1">
              <a:spcBef>
                <a:spcPct val="0"/>
              </a:spcBef>
            </a:pPr>
            <a:endParaRPr lang="fr-FR" dirty="0" smtClean="0"/>
          </a:p>
        </p:txBody>
      </p:sp>
      <p:sp>
        <p:nvSpPr>
          <p:cNvPr id="1741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B9904E-CC49-4E34-B041-375801C1F0AE}" type="slidenum">
              <a:rPr lang="fr-FR">
                <a:cs typeface="Arial" charset="0"/>
              </a:rPr>
              <a:pPr fontAlgn="base">
                <a:spcBef>
                  <a:spcPct val="0"/>
                </a:spcBef>
                <a:spcAft>
                  <a:spcPct val="0"/>
                </a:spcAft>
                <a:defRPr/>
              </a:pPr>
              <a:t>3</a:t>
            </a:fld>
            <a:endParaRPr lang="fr-F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spcBef>
                <a:spcPct val="0"/>
              </a:spcBef>
            </a:pPr>
            <a:r>
              <a:rPr lang="fr-FR" dirty="0" smtClean="0"/>
              <a:t>Dans ce dernier TP les élèves installent sur le système </a:t>
            </a:r>
            <a:r>
              <a:rPr lang="fr-FR" dirty="0" err="1" smtClean="0"/>
              <a:t>Infobus</a:t>
            </a:r>
            <a:r>
              <a:rPr lang="fr-FR" dirty="0" smtClean="0"/>
              <a:t> un</a:t>
            </a:r>
            <a:r>
              <a:rPr lang="fr-FR" baseline="0" dirty="0" smtClean="0"/>
              <a:t> </a:t>
            </a:r>
            <a:r>
              <a:rPr lang="fr-FR" dirty="0" smtClean="0"/>
              <a:t>OS</a:t>
            </a:r>
            <a:r>
              <a:rPr lang="fr-FR" baseline="0" dirty="0" smtClean="0"/>
              <a:t> , </a:t>
            </a:r>
            <a:r>
              <a:rPr lang="fr-FR" dirty="0" smtClean="0"/>
              <a:t>une application développée et testée dans le second</a:t>
            </a:r>
            <a:r>
              <a:rPr lang="fr-FR" baseline="0" dirty="0" smtClean="0"/>
              <a:t> TP </a:t>
            </a:r>
            <a:r>
              <a:rPr lang="fr-FR" dirty="0" smtClean="0"/>
              <a:t>et effectuent la recette cliente.</a:t>
            </a:r>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22</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23</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24</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25</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26</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Le </a:t>
            </a:r>
            <a:r>
              <a:rPr lang="fr-FR" baseline="0" dirty="0" err="1" smtClean="0"/>
              <a:t>gantt</a:t>
            </a:r>
            <a:r>
              <a:rPr lang="fr-FR" baseline="0" dirty="0" smtClean="0"/>
              <a:t> coordonne les taches spécialisées IR et/ou EC (pour les EC on utilisera le diagramme de blocs interne de la modélisation </a:t>
            </a:r>
            <a:r>
              <a:rPr lang="fr-FR" baseline="0" dirty="0" err="1" smtClean="0"/>
              <a:t>SysML</a:t>
            </a:r>
            <a:r>
              <a:rPr lang="fr-FR" baseline="0" dirty="0" smtClean="0"/>
              <a:t> l’option IR s’appuiera sur le ou les diagrammes de séquence et produira le dossier de test unitaire correspondant).</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28</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spcBef>
                <a:spcPct val="0"/>
              </a:spcBef>
            </a:pPr>
            <a:r>
              <a:rPr lang="fr-FR" dirty="0" smtClean="0"/>
              <a:t>Jeff </a:t>
            </a:r>
            <a:r>
              <a:rPr lang="fr-FR" b="1" i="1" baseline="0" dirty="0" smtClean="0"/>
              <a:t>l’équipe pédagogique  fournit : </a:t>
            </a:r>
            <a:r>
              <a:rPr lang="fr-FR" b="0" baseline="0" dirty="0" smtClean="0"/>
              <a:t> le cahier de test unitaire et d’intégration de l’application Acquisition position GPS et Affichage girouette ,les logiciels à vérifier et une machine virtuelle Windows CE</a:t>
            </a:r>
          </a:p>
          <a:p>
            <a:pPr eaLnBrk="1" hangingPunct="1">
              <a:spcBef>
                <a:spcPct val="0"/>
              </a:spcBef>
            </a:pPr>
            <a:r>
              <a:rPr lang="fr-FR" b="1" baseline="0" dirty="0" smtClean="0"/>
              <a:t> l’élève </a:t>
            </a:r>
            <a:r>
              <a:rPr lang="fr-FR" b="0" baseline="0" dirty="0" smtClean="0"/>
              <a:t>Installe sur la machine virtuelle les applications fournies, Effectue les tests unitaires et tests d’intégration, apporte les éventuels correctifs. Puis installe sur le système </a:t>
            </a:r>
            <a:r>
              <a:rPr lang="fr-FR" b="0" baseline="0" dirty="0" err="1" smtClean="0"/>
              <a:t>Infobus</a:t>
            </a:r>
            <a:r>
              <a:rPr lang="fr-FR" b="0" baseline="0" dirty="0" smtClean="0"/>
              <a:t> les applications testées et effectue le recette finale</a:t>
            </a:r>
            <a:endParaRPr lang="fr-FR" dirty="0" smtClean="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34</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Pour les lycées ne disposant que de l’option IR ou ayant de forte disparité d’effectif il</a:t>
            </a:r>
            <a:r>
              <a:rPr lang="fr-FR" baseline="0" dirty="0" smtClean="0"/>
              <a:t> est possible d’envisager l’organisation suivante.</a:t>
            </a:r>
            <a:r>
              <a:rPr lang="fr-FR" dirty="0" smtClean="0"/>
              <a:t> les équipes</a:t>
            </a:r>
            <a:r>
              <a:rPr lang="fr-FR" baseline="0" dirty="0" smtClean="0"/>
              <a:t> sont</a:t>
            </a:r>
            <a:r>
              <a:rPr lang="fr-FR" dirty="0" smtClean="0"/>
              <a:t> constituées d’un chef d’équipe, d’un technicien 1 et d’un technicien</a:t>
            </a:r>
            <a:r>
              <a:rPr lang="fr-FR" baseline="0" dirty="0" smtClean="0"/>
              <a:t> 2. les élèves occupent successivement les fonctions de chef d’équipe, Technicien1 et technicien 2 </a:t>
            </a:r>
          </a:p>
          <a:p>
            <a:pPr eaLnBrk="1" hangingPunct="1">
              <a:spcBef>
                <a:spcPct val="0"/>
              </a:spcBef>
            </a:pPr>
            <a:r>
              <a:rPr lang="fr-FR" b="1" i="1" u="sng" baseline="0" dirty="0" smtClean="0">
                <a:solidFill>
                  <a:srgbClr val="FF0000"/>
                </a:solidFill>
              </a:rPr>
              <a:t>Séance 1</a:t>
            </a:r>
            <a:r>
              <a:rPr lang="fr-FR" baseline="0" dirty="0" smtClean="0">
                <a:solidFill>
                  <a:srgbClr val="FF0000"/>
                </a:solidFill>
              </a:rPr>
              <a:t> : </a:t>
            </a:r>
            <a:r>
              <a:rPr lang="fr-FR" b="1" baseline="0" dirty="0" smtClean="0"/>
              <a:t>Fonction chef d’équipe </a:t>
            </a:r>
            <a:r>
              <a:rPr lang="fr-FR" b="1" i="1" baseline="0" dirty="0" smtClean="0"/>
              <a:t>l’équipe pédagogique </a:t>
            </a:r>
            <a:r>
              <a:rPr lang="fr-FR" baseline="0" dirty="0" smtClean="0"/>
              <a:t>fournit la documentation SET de mise en Œuvre du matériel INFOBUS , le cahier des charges relatif à l’acquisition et au traitement des trames GPS , les diagrammes UML correspondants à ce traitement et le protocole NMEA . </a:t>
            </a:r>
            <a:r>
              <a:rPr lang="fr-FR" b="1" baseline="0" dirty="0" smtClean="0"/>
              <a:t>L’élève</a:t>
            </a:r>
            <a:r>
              <a:rPr lang="fr-FR" baseline="0" dirty="0" smtClean="0"/>
              <a:t> met en service le système </a:t>
            </a:r>
            <a:r>
              <a:rPr lang="fr-FR" b="1" baseline="0" dirty="0" err="1" smtClean="0"/>
              <a:t>infobus</a:t>
            </a:r>
            <a:r>
              <a:rPr lang="fr-FR" baseline="0" dirty="0" smtClean="0"/>
              <a:t> il produit les cahiers des tests unitaires et   d’intégration permettant de valider l’acquisition des trames GPS au format NMEA</a:t>
            </a:r>
            <a:endParaRPr lang="fr-FR" dirty="0" smtClean="0"/>
          </a:p>
          <a:p>
            <a:pPr eaLnBrk="1" hangingPunct="1">
              <a:spcBef>
                <a:spcPct val="0"/>
              </a:spcBef>
            </a:pPr>
            <a:endParaRPr lang="fr-FR" dirty="0" smtClean="0"/>
          </a:p>
          <a:p>
            <a:pPr eaLnBrk="1" hangingPunct="1">
              <a:spcBef>
                <a:spcPct val="0"/>
              </a:spcBef>
            </a:pPr>
            <a:r>
              <a:rPr lang="fr-FR" b="1" i="1" u="sng" baseline="0" dirty="0" smtClean="0"/>
              <a:t>Séance 2</a:t>
            </a:r>
            <a:r>
              <a:rPr lang="fr-FR" baseline="0" dirty="0" smtClean="0"/>
              <a:t>:</a:t>
            </a:r>
            <a:endParaRPr lang="fr-FR" b="1" baseline="0" dirty="0" smtClean="0"/>
          </a:p>
          <a:p>
            <a:pPr eaLnBrk="1" hangingPunct="1">
              <a:spcBef>
                <a:spcPct val="0"/>
              </a:spcBef>
            </a:pPr>
            <a:r>
              <a:rPr lang="fr-FR" b="1" baseline="0" dirty="0" smtClean="0"/>
              <a:t>	Fonction Technicien 1 : </a:t>
            </a:r>
          </a:p>
          <a:p>
            <a:pPr eaLnBrk="1" hangingPunct="1">
              <a:spcBef>
                <a:spcPct val="0"/>
              </a:spcBef>
            </a:pPr>
            <a:endParaRPr lang="fr-FR" b="1" i="1" baseline="0" dirty="0" smtClean="0"/>
          </a:p>
          <a:p>
            <a:pPr eaLnBrk="1" hangingPunct="1">
              <a:spcBef>
                <a:spcPct val="0"/>
              </a:spcBef>
            </a:pPr>
            <a:r>
              <a:rPr lang="fr-FR" b="1" i="1" baseline="0" dirty="0" smtClean="0"/>
              <a:t>l’équipe pédagogique </a:t>
            </a:r>
            <a:r>
              <a:rPr lang="fr-FR" b="0" baseline="0" dirty="0" smtClean="0"/>
              <a:t>fournit le protocole NMEA et le squelette du code permettant la gestion du récepteur connecté au système embarqué</a:t>
            </a:r>
          </a:p>
          <a:p>
            <a:pPr eaLnBrk="1" hangingPunct="1">
              <a:spcBef>
                <a:spcPct val="0"/>
              </a:spcBef>
            </a:pPr>
            <a:r>
              <a:rPr lang="fr-FR" b="1" baseline="0" dirty="0" smtClean="0"/>
              <a:t> l’élève </a:t>
            </a:r>
            <a:r>
              <a:rPr lang="fr-FR" b="0" baseline="0" dirty="0" smtClean="0"/>
              <a:t>Installe une machine virtuelle Windows CE Etudie et traite le protocole NMEA il développe l’application permettant l’acquisition de coordonnée GPS </a:t>
            </a:r>
          </a:p>
          <a:p>
            <a:pPr eaLnBrk="1" hangingPunct="1">
              <a:spcBef>
                <a:spcPct val="0"/>
              </a:spcBef>
            </a:pPr>
            <a:endParaRPr lang="fr-FR" b="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fr-FR" b="1" i="1" u="sng" baseline="0" dirty="0" smtClean="0"/>
              <a:t>Séance 3</a:t>
            </a:r>
            <a:r>
              <a:rPr lang="fr-FR" baseline="0" dirty="0" smtClean="0"/>
              <a:t>:</a:t>
            </a:r>
            <a:endParaRPr lang="fr-FR" b="1" baseline="0" dirty="0" smtClean="0"/>
          </a:p>
          <a:p>
            <a:pPr eaLnBrk="1" hangingPunct="1">
              <a:spcBef>
                <a:spcPct val="0"/>
              </a:spcBef>
            </a:pPr>
            <a:endParaRPr lang="fr-FR" b="0" baseline="0" dirty="0" smtClean="0"/>
          </a:p>
          <a:p>
            <a:pPr eaLnBrk="1" hangingPunct="1">
              <a:spcBef>
                <a:spcPct val="0"/>
              </a:spcBef>
            </a:pPr>
            <a:r>
              <a:rPr lang="fr-FR" b="1" baseline="0" dirty="0" smtClean="0"/>
              <a:t>	Fonction Technicien 2 : </a:t>
            </a:r>
          </a:p>
          <a:p>
            <a:pPr eaLnBrk="1" hangingPunct="1">
              <a:spcBef>
                <a:spcPct val="0"/>
              </a:spcBef>
            </a:pPr>
            <a:r>
              <a:rPr lang="fr-FR" b="1" i="1" baseline="0" dirty="0" smtClean="0"/>
              <a:t>l’équipe pédagogique  fournit : </a:t>
            </a:r>
            <a:r>
              <a:rPr lang="fr-FR" b="0" baseline="0" dirty="0" smtClean="0"/>
              <a:t> le cahier de test unitaire et d’intégration de l’application Acquisition position GPS les logiciels à vérifier et une machine virtuelle Windows CE</a:t>
            </a:r>
          </a:p>
          <a:p>
            <a:pPr eaLnBrk="1" hangingPunct="1">
              <a:spcBef>
                <a:spcPct val="0"/>
              </a:spcBef>
            </a:pPr>
            <a:r>
              <a:rPr lang="fr-FR" b="1" baseline="0" dirty="0" smtClean="0"/>
              <a:t> l’élève </a:t>
            </a:r>
            <a:r>
              <a:rPr lang="fr-FR" b="0" baseline="0" dirty="0" smtClean="0"/>
              <a:t>Installe sur la machine virtuelle les applications fournies, Effectue les tests unitaires et tests d’intégration, apporte les éventuels correctifs. Puis installe sur le système </a:t>
            </a:r>
            <a:r>
              <a:rPr lang="fr-FR" b="0" baseline="0" dirty="0" err="1" smtClean="0"/>
              <a:t>Infobus</a:t>
            </a:r>
            <a:r>
              <a:rPr lang="fr-FR" b="0" baseline="0" dirty="0" smtClean="0"/>
              <a:t> l’os Windows CE , les applications testées et effectue le recette finale</a:t>
            </a:r>
            <a:endParaRPr lang="fr-FR" dirty="0" smtClean="0"/>
          </a:p>
        </p:txBody>
      </p:sp>
      <p:sp>
        <p:nvSpPr>
          <p:cNvPr id="26627" name="Espace réservé du numéro de diapositive 3"/>
          <p:cNvSpPr txBox="1">
            <a:spLocks noGrp="1"/>
          </p:cNvSpPr>
          <p:nvPr/>
        </p:nvSpPr>
        <p:spPr bwMode="auto">
          <a:xfrm>
            <a:off x="3849544" y="9430091"/>
            <a:ext cx="2944971" cy="496411"/>
          </a:xfrm>
          <a:prstGeom prst="rect">
            <a:avLst/>
          </a:prstGeom>
          <a:noFill/>
          <a:ln>
            <a:miter lim="800000"/>
            <a:headEnd/>
            <a:tailEnd/>
          </a:ln>
        </p:spPr>
        <p:txBody>
          <a:bodyPr anchor="b"/>
          <a:lstStyle/>
          <a:p>
            <a:pPr algn="r">
              <a:defRPr/>
            </a:pPr>
            <a:fld id="{FD7F6C98-9349-4873-90D6-6C32BA9E8E46}" type="slidenum">
              <a:rPr lang="fr-FR" sz="1200">
                <a:latin typeface="+mn-lt"/>
              </a:rPr>
              <a:pPr algn="r">
                <a:defRPr/>
              </a:pPr>
              <a:t>37</a:t>
            </a:fld>
            <a:endParaRPr lang="fr-FR" sz="120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38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IR fabrication d’un logiciel</a:t>
            </a:r>
            <a:r>
              <a:rPr lang="fr-FR" baseline="0" dirty="0" smtClean="0"/>
              <a:t> de supervision d’une flotte à partir d’un poste fixe et ou mobile</a:t>
            </a:r>
            <a:endParaRPr lang="fr-FR" dirty="0" smtClean="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39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a:t>
            </a:r>
            <a:r>
              <a:rPr lang="fr-FR" baseline="0" dirty="0" smtClean="0"/>
              <a:t>activité professionnelle typique telle que A9 sera vécue lors de l’installation d’INFOBUS, les mêmes compétences seront observables aussi bien en option EC qu’en option IR.</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40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L’étudiant est placé</a:t>
            </a:r>
            <a:r>
              <a:rPr lang="fr-FR" baseline="0" dirty="0" smtClean="0"/>
              <a:t> en …</a:t>
            </a:r>
            <a:endParaRPr lang="fr-FR" dirty="0"/>
          </a:p>
        </p:txBody>
      </p:sp>
      <p:sp>
        <p:nvSpPr>
          <p:cNvPr id="4" name="Espace réservé du numéro de diapositive 3"/>
          <p:cNvSpPr>
            <a:spLocks noGrp="1"/>
          </p:cNvSpPr>
          <p:nvPr>
            <p:ph type="sldNum" sz="quarter" idx="10"/>
          </p:nvPr>
        </p:nvSpPr>
        <p:spPr/>
        <p:txBody>
          <a:bodyPr/>
          <a:lstStyle/>
          <a:p>
            <a:fld id="{3A1EFB14-38C0-47E3-A18A-C008A74EA808}"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pPr/>
              <a:t>31/03/2014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56747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pPr/>
              <a:t>31/03/2014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1694495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pPr/>
              <a:t>31/03/2014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2011781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603A9E-27BA-448E-9094-A5B21793F5C3}" type="datetimeFigureOut">
              <a:rPr lang="fr-FR" smtClean="0"/>
              <a:pPr/>
              <a:t>31/03/2014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3791499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2603A9E-27BA-448E-9094-A5B21793F5C3}" type="datetimeFigureOut">
              <a:rPr lang="fr-FR" smtClean="0"/>
              <a:pPr/>
              <a:t>31/03/2014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25531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603A9E-27BA-448E-9094-A5B21793F5C3}" type="datetimeFigureOut">
              <a:rPr lang="fr-FR" smtClean="0"/>
              <a:pPr/>
              <a:t>31/03/2014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4126131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603A9E-27BA-448E-9094-A5B21793F5C3}" type="datetimeFigureOut">
              <a:rPr lang="fr-FR" smtClean="0"/>
              <a:pPr/>
              <a:t>31/03/2014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3983846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2603A9E-27BA-448E-9094-A5B21793F5C3}" type="datetimeFigureOut">
              <a:rPr lang="fr-FR" smtClean="0"/>
              <a:pPr/>
              <a:t>31/03/2014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1514397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603A9E-27BA-448E-9094-A5B21793F5C3}" type="datetimeFigureOut">
              <a:rPr lang="fr-FR" smtClean="0"/>
              <a:pPr/>
              <a:t>31/03/2014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118989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603A9E-27BA-448E-9094-A5B21793F5C3}" type="datetimeFigureOut">
              <a:rPr lang="fr-FR" smtClean="0"/>
              <a:pPr/>
              <a:t>31/03/2014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5056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603A9E-27BA-448E-9094-A5B21793F5C3}" type="datetimeFigureOut">
              <a:rPr lang="fr-FR" smtClean="0"/>
              <a:pPr/>
              <a:t>31/03/2014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B45D3E-E52C-4ECA-A225-74B8AC6083DC}" type="slidenum">
              <a:rPr lang="fr-FR" smtClean="0"/>
              <a:pPr/>
              <a:t>‹N°›</a:t>
            </a:fld>
            <a:endParaRPr lang="fr-FR"/>
          </a:p>
        </p:txBody>
      </p:sp>
    </p:spTree>
    <p:extLst>
      <p:ext uri="{BB962C8B-B14F-4D97-AF65-F5344CB8AC3E}">
        <p14:creationId xmlns:p14="http://schemas.microsoft.com/office/powerpoint/2010/main" val="1093042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03A9E-27BA-448E-9094-A5B21793F5C3}" type="datetimeFigureOut">
              <a:rPr lang="fr-FR" smtClean="0"/>
              <a:pPr/>
              <a:t>31/03/2014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45D3E-E52C-4ECA-A225-74B8AC6083DC}" type="slidenum">
              <a:rPr lang="fr-FR" smtClean="0"/>
              <a:pPr/>
              <a:t>‹N°›</a:t>
            </a:fld>
            <a:endParaRPr lang="fr-FR"/>
          </a:p>
        </p:txBody>
      </p:sp>
    </p:spTree>
    <p:extLst>
      <p:ext uri="{BB962C8B-B14F-4D97-AF65-F5344CB8AC3E}">
        <p14:creationId xmlns:p14="http://schemas.microsoft.com/office/powerpoint/2010/main" val="43564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1.xml"/><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28.tiff"/><Relationship Id="rId11" Type="http://schemas.openxmlformats.org/officeDocument/2006/relationships/image" Target="../media/image32.png"/><Relationship Id="rId5" Type="http://schemas.openxmlformats.org/officeDocument/2006/relationships/image" Target="../media/image27.tiff"/><Relationship Id="rId10" Type="http://schemas.openxmlformats.org/officeDocument/2006/relationships/image" Target="../media/image31.jpeg"/><Relationship Id="rId4" Type="http://schemas.openxmlformats.org/officeDocument/2006/relationships/image" Target="../media/image26.tiff"/><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1.xml"/><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7.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1.png"/><Relationship Id="rId4" Type="http://schemas.openxmlformats.org/officeDocument/2006/relationships/slide" Target="slide1.xml"/><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 Target="slide1.xml"/><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34.jpeg"/><Relationship Id="rId5" Type="http://schemas.openxmlformats.org/officeDocument/2006/relationships/image" Target="../media/image39.png"/><Relationship Id="rId10" Type="http://schemas.openxmlformats.org/officeDocument/2006/relationships/image" Target="../media/image33.jpeg"/><Relationship Id="rId4" Type="http://schemas.openxmlformats.org/officeDocument/2006/relationships/image" Target="../media/image1.png"/><Relationship Id="rId9"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5.gif"/><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notesSlide" Target="../notesSlides/notesSlide25.xml"/><Relationship Id="rId7" Type="http://schemas.openxmlformats.org/officeDocument/2006/relationships/package" Target="../embeddings/Document_Microsoft_Office_Word1111.docx"/><Relationship Id="rId12"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8.jpeg"/><Relationship Id="rId5" Type="http://schemas.openxmlformats.org/officeDocument/2006/relationships/image" Target="../media/image1.png"/><Relationship Id="rId10" Type="http://schemas.openxmlformats.org/officeDocument/2006/relationships/image" Target="../media/image47.jpeg"/><Relationship Id="rId4" Type="http://schemas.openxmlformats.org/officeDocument/2006/relationships/slide" Target="slide1.xml"/><Relationship Id="rId9" Type="http://schemas.openxmlformats.org/officeDocument/2006/relationships/image" Target="../media/image38.jpeg"/></Relationships>
</file>

<file path=ppt/slides/_rels/slide2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slide" Target="slide1.xml"/><Relationship Id="rId7" Type="http://schemas.openxmlformats.org/officeDocument/2006/relationships/image" Target="../media/image49.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Document_Microsoft_Office_Word2222.docx"/><Relationship Id="rId5" Type="http://schemas.openxmlformats.org/officeDocument/2006/relationships/oleObject" Target="../embeddings/oleObject2.bin"/><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4.jpe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notesSlide" Target="../notesSlides/notesSlide26.xml"/><Relationship Id="rId7" Type="http://schemas.openxmlformats.org/officeDocument/2006/relationships/package" Target="../embeddings/Document_Microsoft_Office_Word3333.doc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png"/><Relationship Id="rId4" Type="http://schemas.openxmlformats.org/officeDocument/2006/relationships/slide" Target="slide1.xml"/><Relationship Id="rId9"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62.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package" Target="../embeddings/Document_Microsoft_Office_Word4444.docx"/><Relationship Id="rId5" Type="http://schemas.openxmlformats.org/officeDocument/2006/relationships/oleObject" Target="../embeddings/oleObject4.bin"/><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 Target="slide1.xml"/><Relationship Id="rId7" Type="http://schemas.openxmlformats.org/officeDocument/2006/relationships/image" Target="../media/image28.tiff"/><Relationship Id="rId12"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7.tiff"/><Relationship Id="rId11" Type="http://schemas.openxmlformats.org/officeDocument/2006/relationships/image" Target="../media/image31.jpeg"/><Relationship Id="rId5" Type="http://schemas.openxmlformats.org/officeDocument/2006/relationships/image" Target="../media/image26.tiff"/><Relationship Id="rId10" Type="http://schemas.openxmlformats.org/officeDocument/2006/relationships/image" Target="../media/image20.jpeg"/><Relationship Id="rId4" Type="http://schemas.openxmlformats.org/officeDocument/2006/relationships/image" Target="../media/image1.png"/><Relationship Id="rId9"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1.xml"/><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792" y="260648"/>
            <a:ext cx="1318110" cy="122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187624" y="1700808"/>
            <a:ext cx="6624736" cy="107721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p>
          <a:p>
            <a:pPr algn="ctr"/>
            <a:r>
              <a:rPr lang="fr-FR" sz="3600" b="1" dirty="0" smtClean="0"/>
              <a:t>BTS SYSTÈMES NUMÉRIQUES</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008154"/>
            <a:ext cx="2304256" cy="25090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3140968"/>
            <a:ext cx="2520280" cy="2307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p:cNvSpPr/>
          <p:nvPr/>
        </p:nvSpPr>
        <p:spPr>
          <a:xfrm>
            <a:off x="6867569" y="260648"/>
            <a:ext cx="2168927" cy="646331"/>
          </a:xfrm>
          <a:prstGeom prst="rect">
            <a:avLst/>
          </a:prstGeom>
          <a:scene3d>
            <a:camera prst="isometricOffAxis2Left"/>
            <a:lightRig rig="threePt" dir="t"/>
          </a:scene3d>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fr-FR" b="1" dirty="0" smtClean="0"/>
              <a:t>Le 31 mars 2014</a:t>
            </a:r>
          </a:p>
          <a:p>
            <a:pPr algn="ctr"/>
            <a:r>
              <a:rPr lang="fr-FR" b="1" dirty="0">
                <a:solidFill>
                  <a:schemeClr val="tx1"/>
                </a:solidFill>
              </a:rPr>
              <a:t>Lycée Bergson - </a:t>
            </a:r>
            <a:r>
              <a:rPr lang="fr-FR" b="1" dirty="0" smtClean="0">
                <a:solidFill>
                  <a:schemeClr val="tx1"/>
                </a:solidFill>
              </a:rPr>
              <a:t>Paris</a:t>
            </a:r>
            <a:endParaRPr lang="fr-FR" b="1" dirty="0">
              <a:solidFill>
                <a:schemeClr val="tx1"/>
              </a:solidFill>
            </a:endParaRPr>
          </a:p>
        </p:txBody>
      </p:sp>
      <p:sp>
        <p:nvSpPr>
          <p:cNvPr id="2" name="ZoneTexte 1"/>
          <p:cNvSpPr txBox="1"/>
          <p:nvPr/>
        </p:nvSpPr>
        <p:spPr>
          <a:xfrm>
            <a:off x="1163238" y="5661248"/>
            <a:ext cx="204061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dirty="0" smtClean="0"/>
              <a:t>Informatique</a:t>
            </a:r>
          </a:p>
          <a:p>
            <a:pPr algn="ctr"/>
            <a:r>
              <a:rPr lang="fr-FR" dirty="0" smtClean="0"/>
              <a:t>&amp; Réseaux</a:t>
            </a:r>
            <a:endParaRPr lang="fr-FR" dirty="0"/>
          </a:p>
        </p:txBody>
      </p:sp>
      <p:sp>
        <p:nvSpPr>
          <p:cNvPr id="8" name="ZoneTexte 7"/>
          <p:cNvSpPr txBox="1"/>
          <p:nvPr/>
        </p:nvSpPr>
        <p:spPr>
          <a:xfrm>
            <a:off x="5917556" y="5733256"/>
            <a:ext cx="1917938"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fr-FR" dirty="0"/>
              <a:t>É</a:t>
            </a:r>
            <a:r>
              <a:rPr lang="fr-FR" dirty="0" smtClean="0"/>
              <a:t>lectronique</a:t>
            </a:r>
          </a:p>
          <a:p>
            <a:pPr algn="ctr"/>
            <a:r>
              <a:rPr lang="fr-FR" dirty="0" smtClean="0"/>
              <a:t>&amp; Communication</a:t>
            </a:r>
            <a:endParaRPr lang="fr-FR" dirty="0"/>
          </a:p>
        </p:txBody>
      </p:sp>
    </p:spTree>
    <p:extLst>
      <p:ext uri="{BB962C8B-B14F-4D97-AF65-F5344CB8AC3E}">
        <p14:creationId xmlns:p14="http://schemas.microsoft.com/office/powerpoint/2010/main" val="3429435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grpSp>
        <p:nvGrpSpPr>
          <p:cNvPr id="67" name="Groupe 66"/>
          <p:cNvGrpSpPr/>
          <p:nvPr/>
        </p:nvGrpSpPr>
        <p:grpSpPr>
          <a:xfrm>
            <a:off x="3071802" y="2071678"/>
            <a:ext cx="3571900" cy="1143008"/>
            <a:chOff x="3071802" y="2071678"/>
            <a:chExt cx="3571900" cy="1143008"/>
          </a:xfrm>
        </p:grpSpPr>
        <p:sp>
          <p:nvSpPr>
            <p:cNvPr id="22" name="Rectangle 21"/>
            <p:cNvSpPr/>
            <p:nvPr/>
          </p:nvSpPr>
          <p:spPr>
            <a:xfrm>
              <a:off x="3071802" y="2071678"/>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4000496" y="2071678"/>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4929190" y="2071678"/>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5857884" y="2071678"/>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3071802" y="2714620"/>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4000496" y="2714620"/>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4929190" y="2714620"/>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5857884" y="2714620"/>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8" name="Groupe 67"/>
          <p:cNvGrpSpPr/>
          <p:nvPr/>
        </p:nvGrpSpPr>
        <p:grpSpPr>
          <a:xfrm>
            <a:off x="3500430" y="1285860"/>
            <a:ext cx="2786082" cy="714380"/>
            <a:chOff x="3500430" y="1285860"/>
            <a:chExt cx="2786082" cy="714380"/>
          </a:xfrm>
        </p:grpSpPr>
        <p:sp>
          <p:nvSpPr>
            <p:cNvPr id="33" name="Rectangle 32"/>
            <p:cNvSpPr/>
            <p:nvPr/>
          </p:nvSpPr>
          <p:spPr>
            <a:xfrm>
              <a:off x="3500430" y="1285860"/>
              <a:ext cx="2786082" cy="7143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5357818" y="1500174"/>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6" name="Groupe 65"/>
          <p:cNvGrpSpPr/>
          <p:nvPr/>
        </p:nvGrpSpPr>
        <p:grpSpPr>
          <a:xfrm>
            <a:off x="642910" y="1214422"/>
            <a:ext cx="1857388" cy="1785950"/>
            <a:chOff x="642910" y="1214422"/>
            <a:chExt cx="1857388" cy="1785950"/>
          </a:xfrm>
        </p:grpSpPr>
        <p:grpSp>
          <p:nvGrpSpPr>
            <p:cNvPr id="37" name="Groupe 36"/>
            <p:cNvGrpSpPr/>
            <p:nvPr/>
          </p:nvGrpSpPr>
          <p:grpSpPr>
            <a:xfrm>
              <a:off x="642910" y="1214422"/>
              <a:ext cx="1857388" cy="1785950"/>
              <a:chOff x="642910" y="1214422"/>
              <a:chExt cx="1571636" cy="1571636"/>
            </a:xfrm>
          </p:grpSpPr>
          <p:sp>
            <p:nvSpPr>
              <p:cNvPr id="35" name="Rectangle 34"/>
              <p:cNvSpPr/>
              <p:nvPr/>
            </p:nvSpPr>
            <p:spPr>
              <a:xfrm>
                <a:off x="642910" y="1214422"/>
                <a:ext cx="1571636"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rot="5400000">
                <a:off x="107125" y="1750207"/>
                <a:ext cx="1571636"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0" name="Groupe 49"/>
            <p:cNvGrpSpPr/>
            <p:nvPr/>
          </p:nvGrpSpPr>
          <p:grpSpPr>
            <a:xfrm>
              <a:off x="1643042" y="2071678"/>
              <a:ext cx="857256" cy="785818"/>
              <a:chOff x="1643042" y="2071678"/>
              <a:chExt cx="857256" cy="785818"/>
            </a:xfrm>
          </p:grpSpPr>
          <p:sp>
            <p:nvSpPr>
              <p:cNvPr id="47" name="Ellipse 46"/>
              <p:cNvSpPr/>
              <p:nvPr/>
            </p:nvSpPr>
            <p:spPr>
              <a:xfrm>
                <a:off x="1643042" y="2071678"/>
                <a:ext cx="857256" cy="714380"/>
              </a:xfrm>
              <a:prstGeom prst="ellipse">
                <a:avLst/>
              </a:prstGeom>
              <a:solidFill>
                <a:schemeClr val="accent6">
                  <a:lumMod val="75000"/>
                  <a:alpha val="83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1740199" y="2643182"/>
                <a:ext cx="45719" cy="214314"/>
              </a:xfrm>
              <a:prstGeom prst="rect">
                <a:avLst/>
              </a:prstGeom>
              <a:solidFill>
                <a:schemeClr val="accent6">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2383141" y="2643182"/>
                <a:ext cx="45719" cy="214314"/>
              </a:xfrm>
              <a:prstGeom prst="rect">
                <a:avLst/>
              </a:prstGeom>
              <a:solidFill>
                <a:schemeClr val="accent6">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63" name="Groupe 62"/>
          <p:cNvGrpSpPr/>
          <p:nvPr/>
        </p:nvGrpSpPr>
        <p:grpSpPr>
          <a:xfrm>
            <a:off x="7143768" y="1214423"/>
            <a:ext cx="1785949" cy="1857388"/>
            <a:chOff x="7215208" y="1214423"/>
            <a:chExt cx="1785949" cy="1857388"/>
          </a:xfrm>
        </p:grpSpPr>
        <p:grpSp>
          <p:nvGrpSpPr>
            <p:cNvPr id="41" name="Groupe 40"/>
            <p:cNvGrpSpPr/>
            <p:nvPr/>
          </p:nvGrpSpPr>
          <p:grpSpPr>
            <a:xfrm rot="5400000">
              <a:off x="7179489" y="1250142"/>
              <a:ext cx="1857388" cy="1785949"/>
              <a:chOff x="642910" y="1214421"/>
              <a:chExt cx="1571636" cy="1571635"/>
            </a:xfrm>
          </p:grpSpPr>
          <p:sp>
            <p:nvSpPr>
              <p:cNvPr id="42" name="Rectangle 41"/>
              <p:cNvSpPr/>
              <p:nvPr/>
            </p:nvSpPr>
            <p:spPr>
              <a:xfrm>
                <a:off x="642910" y="1214422"/>
                <a:ext cx="1571636"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rot="5400000">
                <a:off x="107125" y="1750206"/>
                <a:ext cx="1571635"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e 50"/>
            <p:cNvGrpSpPr/>
            <p:nvPr/>
          </p:nvGrpSpPr>
          <p:grpSpPr>
            <a:xfrm>
              <a:off x="7358082" y="2143116"/>
              <a:ext cx="857256" cy="785818"/>
              <a:chOff x="1643042" y="2071678"/>
              <a:chExt cx="857256" cy="785818"/>
            </a:xfrm>
          </p:grpSpPr>
          <p:sp>
            <p:nvSpPr>
              <p:cNvPr id="52" name="Ellipse 51"/>
              <p:cNvSpPr/>
              <p:nvPr/>
            </p:nvSpPr>
            <p:spPr>
              <a:xfrm>
                <a:off x="1643042" y="2071678"/>
                <a:ext cx="857256" cy="714380"/>
              </a:xfrm>
              <a:prstGeom prst="ellipse">
                <a:avLst/>
              </a:prstGeom>
              <a:solidFill>
                <a:schemeClr val="accent6">
                  <a:lumMod val="75000"/>
                  <a:alpha val="83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1740199" y="2643182"/>
                <a:ext cx="45719" cy="214314"/>
              </a:xfrm>
              <a:prstGeom prst="rect">
                <a:avLst/>
              </a:prstGeom>
              <a:solidFill>
                <a:schemeClr val="accent6">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2383141" y="2643182"/>
                <a:ext cx="45719" cy="214314"/>
              </a:xfrm>
              <a:prstGeom prst="rect">
                <a:avLst/>
              </a:prstGeom>
              <a:solidFill>
                <a:schemeClr val="accent6">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65" name="Groupe 64"/>
          <p:cNvGrpSpPr/>
          <p:nvPr/>
        </p:nvGrpSpPr>
        <p:grpSpPr>
          <a:xfrm>
            <a:off x="642911" y="3643314"/>
            <a:ext cx="1928825" cy="1857388"/>
            <a:chOff x="642911" y="3571876"/>
            <a:chExt cx="1928825" cy="1857388"/>
          </a:xfrm>
        </p:grpSpPr>
        <p:grpSp>
          <p:nvGrpSpPr>
            <p:cNvPr id="38" name="Groupe 37"/>
            <p:cNvGrpSpPr/>
            <p:nvPr/>
          </p:nvGrpSpPr>
          <p:grpSpPr>
            <a:xfrm rot="16200000">
              <a:off x="607192" y="3607595"/>
              <a:ext cx="1857388" cy="1785950"/>
              <a:chOff x="642910" y="1214422"/>
              <a:chExt cx="1571636" cy="1571636"/>
            </a:xfrm>
          </p:grpSpPr>
          <p:sp>
            <p:nvSpPr>
              <p:cNvPr id="39" name="Rectangle 38"/>
              <p:cNvSpPr/>
              <p:nvPr/>
            </p:nvSpPr>
            <p:spPr>
              <a:xfrm>
                <a:off x="642910" y="1214422"/>
                <a:ext cx="1571636"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rot="5400000">
                <a:off x="107125" y="1750207"/>
                <a:ext cx="1571636"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p:cNvGrpSpPr/>
            <p:nvPr/>
          </p:nvGrpSpPr>
          <p:grpSpPr>
            <a:xfrm>
              <a:off x="1714480" y="3786190"/>
              <a:ext cx="857256" cy="785818"/>
              <a:chOff x="1643042" y="2071678"/>
              <a:chExt cx="857256" cy="785818"/>
            </a:xfrm>
          </p:grpSpPr>
          <p:sp>
            <p:nvSpPr>
              <p:cNvPr id="56" name="Ellipse 55"/>
              <p:cNvSpPr/>
              <p:nvPr/>
            </p:nvSpPr>
            <p:spPr>
              <a:xfrm>
                <a:off x="1643042" y="2071678"/>
                <a:ext cx="857256" cy="714380"/>
              </a:xfrm>
              <a:prstGeom prst="ellipse">
                <a:avLst/>
              </a:prstGeom>
              <a:solidFill>
                <a:schemeClr val="accent6">
                  <a:lumMod val="75000"/>
                  <a:alpha val="83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1740199" y="2643182"/>
                <a:ext cx="45719" cy="214314"/>
              </a:xfrm>
              <a:prstGeom prst="rect">
                <a:avLst/>
              </a:prstGeom>
              <a:solidFill>
                <a:schemeClr val="accent6">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2383141" y="2643182"/>
                <a:ext cx="45719" cy="214314"/>
              </a:xfrm>
              <a:prstGeom prst="rect">
                <a:avLst/>
              </a:prstGeom>
              <a:solidFill>
                <a:schemeClr val="accent6">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64" name="Groupe 63"/>
          <p:cNvGrpSpPr/>
          <p:nvPr/>
        </p:nvGrpSpPr>
        <p:grpSpPr>
          <a:xfrm>
            <a:off x="7143768" y="3714751"/>
            <a:ext cx="1857388" cy="1785950"/>
            <a:chOff x="7215206" y="3714751"/>
            <a:chExt cx="1857388" cy="1785950"/>
          </a:xfrm>
        </p:grpSpPr>
        <p:grpSp>
          <p:nvGrpSpPr>
            <p:cNvPr id="44" name="Groupe 43"/>
            <p:cNvGrpSpPr/>
            <p:nvPr/>
          </p:nvGrpSpPr>
          <p:grpSpPr>
            <a:xfrm rot="10800000">
              <a:off x="7215206" y="3714751"/>
              <a:ext cx="1857388" cy="1785950"/>
              <a:chOff x="642910" y="1214422"/>
              <a:chExt cx="1571636" cy="1571636"/>
            </a:xfrm>
          </p:grpSpPr>
          <p:sp>
            <p:nvSpPr>
              <p:cNvPr id="45" name="Rectangle 44"/>
              <p:cNvSpPr/>
              <p:nvPr/>
            </p:nvSpPr>
            <p:spPr>
              <a:xfrm>
                <a:off x="642910" y="1214422"/>
                <a:ext cx="1571636"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rot="5400000">
                <a:off x="107125" y="1750207"/>
                <a:ext cx="1571636"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9" name="Groupe 58"/>
            <p:cNvGrpSpPr/>
            <p:nvPr/>
          </p:nvGrpSpPr>
          <p:grpSpPr>
            <a:xfrm>
              <a:off x="7286644" y="3786190"/>
              <a:ext cx="857256" cy="785818"/>
              <a:chOff x="1643042" y="2071678"/>
              <a:chExt cx="857256" cy="785818"/>
            </a:xfrm>
          </p:grpSpPr>
          <p:sp>
            <p:nvSpPr>
              <p:cNvPr id="60" name="Ellipse 59"/>
              <p:cNvSpPr/>
              <p:nvPr/>
            </p:nvSpPr>
            <p:spPr>
              <a:xfrm>
                <a:off x="1643042" y="2071678"/>
                <a:ext cx="857256" cy="714380"/>
              </a:xfrm>
              <a:prstGeom prst="ellipse">
                <a:avLst/>
              </a:prstGeom>
              <a:solidFill>
                <a:schemeClr val="accent6">
                  <a:lumMod val="75000"/>
                  <a:alpha val="83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1740199" y="2643182"/>
                <a:ext cx="45719" cy="214314"/>
              </a:xfrm>
              <a:prstGeom prst="rect">
                <a:avLst/>
              </a:prstGeom>
              <a:solidFill>
                <a:schemeClr val="accent6">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2383141" y="2643182"/>
                <a:ext cx="45719" cy="214314"/>
              </a:xfrm>
              <a:prstGeom prst="rect">
                <a:avLst/>
              </a:prstGeom>
              <a:solidFill>
                <a:schemeClr val="accent6">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70" name="Connecteur droit 69"/>
          <p:cNvCxnSpPr/>
          <p:nvPr/>
        </p:nvCxnSpPr>
        <p:spPr>
          <a:xfrm>
            <a:off x="642910" y="5572140"/>
            <a:ext cx="3571900" cy="1588"/>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5357818" y="5572140"/>
            <a:ext cx="3714776" cy="1588"/>
          </a:xfrm>
          <a:prstGeom prst="line">
            <a:avLst/>
          </a:prstGeom>
          <a:ln w="635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7" name="ZoneTexte 86"/>
          <p:cNvSpPr txBox="1"/>
          <p:nvPr/>
        </p:nvSpPr>
        <p:spPr>
          <a:xfrm>
            <a:off x="1475656" y="2060848"/>
            <a:ext cx="1245406" cy="369332"/>
          </a:xfrm>
          <a:prstGeom prst="rect">
            <a:avLst/>
          </a:prstGeom>
          <a:noFill/>
        </p:spPr>
        <p:txBody>
          <a:bodyPr wrap="none" rtlCol="0">
            <a:spAutoFit/>
          </a:bodyPr>
          <a:lstStyle/>
          <a:p>
            <a:r>
              <a:rPr lang="fr-FR" b="1" dirty="0" smtClean="0"/>
              <a:t>SYSTÈME A</a:t>
            </a:r>
            <a:endParaRPr lang="fr-FR" b="1" dirty="0"/>
          </a:p>
        </p:txBody>
      </p:sp>
      <p:sp>
        <p:nvSpPr>
          <p:cNvPr id="88" name="ZoneTexte 87"/>
          <p:cNvSpPr txBox="1"/>
          <p:nvPr/>
        </p:nvSpPr>
        <p:spPr>
          <a:xfrm>
            <a:off x="1571604" y="4071942"/>
            <a:ext cx="1235788" cy="369332"/>
          </a:xfrm>
          <a:prstGeom prst="rect">
            <a:avLst/>
          </a:prstGeom>
          <a:noFill/>
        </p:spPr>
        <p:txBody>
          <a:bodyPr wrap="none" rtlCol="0">
            <a:spAutoFit/>
          </a:bodyPr>
          <a:lstStyle/>
          <a:p>
            <a:r>
              <a:rPr lang="fr-FR" b="1" dirty="0" smtClean="0"/>
              <a:t>SYSTÈME B</a:t>
            </a:r>
            <a:endParaRPr lang="fr-FR" b="1" dirty="0"/>
          </a:p>
        </p:txBody>
      </p:sp>
      <p:sp>
        <p:nvSpPr>
          <p:cNvPr id="89" name="ZoneTexte 88"/>
          <p:cNvSpPr txBox="1"/>
          <p:nvPr/>
        </p:nvSpPr>
        <p:spPr>
          <a:xfrm>
            <a:off x="7000892" y="3988362"/>
            <a:ext cx="1251818" cy="369332"/>
          </a:xfrm>
          <a:prstGeom prst="rect">
            <a:avLst/>
          </a:prstGeom>
          <a:noFill/>
        </p:spPr>
        <p:txBody>
          <a:bodyPr wrap="none" rtlCol="0">
            <a:spAutoFit/>
          </a:bodyPr>
          <a:lstStyle/>
          <a:p>
            <a:r>
              <a:rPr lang="fr-FR" b="1" dirty="0" smtClean="0"/>
              <a:t>SYSTÈME D</a:t>
            </a:r>
            <a:endParaRPr lang="fr-FR" b="1" dirty="0"/>
          </a:p>
        </p:txBody>
      </p:sp>
      <p:sp>
        <p:nvSpPr>
          <p:cNvPr id="90" name="ZoneTexte 89"/>
          <p:cNvSpPr txBox="1"/>
          <p:nvPr/>
        </p:nvSpPr>
        <p:spPr>
          <a:xfrm>
            <a:off x="1475656" y="2420888"/>
            <a:ext cx="1143005" cy="400110"/>
          </a:xfrm>
          <a:prstGeom prst="rect">
            <a:avLst/>
          </a:prstGeom>
          <a:noFill/>
        </p:spPr>
        <p:txBody>
          <a:bodyPr wrap="none" rtlCol="0">
            <a:spAutoFit/>
          </a:bodyPr>
          <a:lstStyle/>
          <a:p>
            <a:r>
              <a:rPr lang="fr-FR" sz="2000" b="1" dirty="0" smtClean="0"/>
              <a:t>INFOBUS</a:t>
            </a:r>
            <a:endParaRPr lang="fr-FR" sz="2000" b="1" dirty="0"/>
          </a:p>
        </p:txBody>
      </p:sp>
      <p:sp>
        <p:nvSpPr>
          <p:cNvPr id="91" name="ZoneTexte 90"/>
          <p:cNvSpPr txBox="1"/>
          <p:nvPr/>
        </p:nvSpPr>
        <p:spPr>
          <a:xfrm>
            <a:off x="642910" y="3143248"/>
            <a:ext cx="875561" cy="400110"/>
          </a:xfrm>
          <a:prstGeom prst="rect">
            <a:avLst/>
          </a:prstGeom>
          <a:noFill/>
        </p:spPr>
        <p:txBody>
          <a:bodyPr wrap="none" rtlCol="0">
            <a:spAutoFit/>
          </a:bodyPr>
          <a:lstStyle/>
          <a:p>
            <a:r>
              <a:rPr lang="fr-FR" sz="2000" b="1" dirty="0" smtClean="0"/>
              <a:t>Salle 1</a:t>
            </a:r>
            <a:endParaRPr lang="fr-FR" sz="2000" b="1" dirty="0"/>
          </a:p>
        </p:txBody>
      </p:sp>
      <p:sp>
        <p:nvSpPr>
          <p:cNvPr id="92" name="ZoneTexte 91"/>
          <p:cNvSpPr txBox="1"/>
          <p:nvPr/>
        </p:nvSpPr>
        <p:spPr>
          <a:xfrm>
            <a:off x="642910" y="6286520"/>
            <a:ext cx="875561" cy="400110"/>
          </a:xfrm>
          <a:prstGeom prst="rect">
            <a:avLst/>
          </a:prstGeom>
          <a:noFill/>
        </p:spPr>
        <p:txBody>
          <a:bodyPr wrap="none" rtlCol="0">
            <a:spAutoFit/>
          </a:bodyPr>
          <a:lstStyle/>
          <a:p>
            <a:r>
              <a:rPr lang="fr-FR" sz="2000" b="1" dirty="0" smtClean="0"/>
              <a:t>Salle 2</a:t>
            </a:r>
            <a:endParaRPr lang="fr-FR" sz="2000" b="1" dirty="0"/>
          </a:p>
        </p:txBody>
      </p:sp>
      <p:sp>
        <p:nvSpPr>
          <p:cNvPr id="93" name="ZoneTexte 92"/>
          <p:cNvSpPr txBox="1"/>
          <p:nvPr/>
        </p:nvSpPr>
        <p:spPr>
          <a:xfrm>
            <a:off x="3071802" y="3643314"/>
            <a:ext cx="3714776" cy="923330"/>
          </a:xfrm>
          <a:prstGeom prst="rect">
            <a:avLst/>
          </a:prstGeom>
          <a:noFill/>
          <a:effectLst/>
        </p:spPr>
        <p:txBody>
          <a:bodyPr wrap="square" rtlCol="0">
            <a:spAutoFit/>
          </a:bodyPr>
          <a:lstStyle/>
          <a:p>
            <a:r>
              <a:rPr lang="fr-FR" b="1" dirty="0" smtClean="0"/>
              <a:t>Contexte :</a:t>
            </a:r>
          </a:p>
          <a:p>
            <a:r>
              <a:rPr lang="fr-FR" b="1" dirty="0" smtClean="0"/>
              <a:t>BTS SN 1</a:t>
            </a:r>
            <a:r>
              <a:rPr lang="fr-FR" b="1" baseline="30000" dirty="0" smtClean="0"/>
              <a:t>ière</a:t>
            </a:r>
            <a:r>
              <a:rPr lang="fr-FR" b="1" dirty="0" smtClean="0"/>
              <a:t> année 2° semestre</a:t>
            </a:r>
          </a:p>
          <a:p>
            <a:r>
              <a:rPr lang="fr-FR" b="1" dirty="0" smtClean="0"/>
              <a:t>Un groupe de 12 étudiants EC et IR</a:t>
            </a:r>
            <a:endParaRPr lang="fr-FR" b="1" dirty="0"/>
          </a:p>
        </p:txBody>
      </p:sp>
      <p:sp>
        <p:nvSpPr>
          <p:cNvPr id="94" name="ZoneTexte 93"/>
          <p:cNvSpPr txBox="1"/>
          <p:nvPr/>
        </p:nvSpPr>
        <p:spPr>
          <a:xfrm>
            <a:off x="3143240" y="6286520"/>
            <a:ext cx="3071834" cy="369332"/>
          </a:xfrm>
          <a:prstGeom prst="rect">
            <a:avLst/>
          </a:prstGeom>
          <a:noFill/>
          <a:effectLst>
            <a:outerShdw blurRad="50800" dist="50800" dir="5400000" algn="ctr" rotWithShape="0">
              <a:schemeClr val="bg1">
                <a:lumMod val="50000"/>
              </a:schemeClr>
            </a:outerShdw>
          </a:effectLst>
        </p:spPr>
        <p:txBody>
          <a:bodyPr wrap="square" rtlCol="0">
            <a:spAutoFit/>
          </a:bodyPr>
          <a:lstStyle/>
          <a:p>
            <a:r>
              <a:rPr lang="fr-FR" dirty="0" smtClean="0"/>
              <a:t>Autre groupe de 12 étudiants</a:t>
            </a:r>
            <a:endParaRPr lang="fr-FR" dirty="0"/>
          </a:p>
        </p:txBody>
      </p:sp>
      <p:sp>
        <p:nvSpPr>
          <p:cNvPr id="95" name="ZoneTexte 94"/>
          <p:cNvSpPr txBox="1"/>
          <p:nvPr/>
        </p:nvSpPr>
        <p:spPr>
          <a:xfrm>
            <a:off x="571472" y="1214422"/>
            <a:ext cx="2000264" cy="584775"/>
          </a:xfrm>
          <a:prstGeom prst="rect">
            <a:avLst/>
          </a:prstGeom>
          <a:noFill/>
        </p:spPr>
        <p:txBody>
          <a:bodyPr wrap="square" rtlCol="0">
            <a:spAutoFit/>
          </a:bodyPr>
          <a:lstStyle/>
          <a:p>
            <a:r>
              <a:rPr lang="fr-FR" sz="1600" dirty="0" smtClean="0"/>
              <a:t>Postes de mesures et développements</a:t>
            </a:r>
            <a:endParaRPr lang="fr-FR" sz="1600" dirty="0"/>
          </a:p>
        </p:txBody>
      </p:sp>
      <p:sp>
        <p:nvSpPr>
          <p:cNvPr id="96" name="ZoneTexte 95"/>
          <p:cNvSpPr txBox="1"/>
          <p:nvPr/>
        </p:nvSpPr>
        <p:spPr>
          <a:xfrm>
            <a:off x="3714744" y="2428868"/>
            <a:ext cx="2357454" cy="338554"/>
          </a:xfrm>
          <a:prstGeom prst="rect">
            <a:avLst/>
          </a:prstGeom>
          <a:noFill/>
        </p:spPr>
        <p:txBody>
          <a:bodyPr wrap="square" rtlCol="0">
            <a:spAutoFit/>
          </a:bodyPr>
          <a:lstStyle/>
          <a:p>
            <a:r>
              <a:rPr lang="fr-FR" sz="1600" dirty="0" smtClean="0"/>
              <a:t>zone de synthèse / cours</a:t>
            </a:r>
            <a:endParaRPr lang="fr-FR" sz="1600" dirty="0"/>
          </a:p>
        </p:txBody>
      </p:sp>
      <p:grpSp>
        <p:nvGrpSpPr>
          <p:cNvPr id="99" name="Groupe 98"/>
          <p:cNvGrpSpPr/>
          <p:nvPr/>
        </p:nvGrpSpPr>
        <p:grpSpPr>
          <a:xfrm>
            <a:off x="642910" y="5572140"/>
            <a:ext cx="1571636" cy="785818"/>
            <a:chOff x="642910" y="5572140"/>
            <a:chExt cx="1571636" cy="785818"/>
          </a:xfrm>
        </p:grpSpPr>
        <p:sp>
          <p:nvSpPr>
            <p:cNvPr id="77" name="Rectangle 76"/>
            <p:cNvSpPr/>
            <p:nvPr/>
          </p:nvSpPr>
          <p:spPr>
            <a:xfrm>
              <a:off x="642910" y="5715016"/>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1428728" y="5715016"/>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7" name="Image 96" descr="nb.JPG"/>
            <p:cNvPicPr>
              <a:picLocks noChangeAspect="1"/>
            </p:cNvPicPr>
            <p:nvPr/>
          </p:nvPicPr>
          <p:blipFill>
            <a:blip r:embed="rId5" cstate="print"/>
            <a:stretch>
              <a:fillRect/>
            </a:stretch>
          </p:blipFill>
          <p:spPr>
            <a:xfrm>
              <a:off x="1571604" y="5786454"/>
              <a:ext cx="423862" cy="342350"/>
            </a:xfrm>
            <a:prstGeom prst="rect">
              <a:avLst/>
            </a:prstGeom>
          </p:spPr>
        </p:pic>
        <p:pic>
          <p:nvPicPr>
            <p:cNvPr id="98" name="Image 97" descr="ordi.png"/>
            <p:cNvPicPr>
              <a:picLocks noChangeAspect="1"/>
            </p:cNvPicPr>
            <p:nvPr/>
          </p:nvPicPr>
          <p:blipFill>
            <a:blip r:embed="rId6" cstate="print"/>
            <a:stretch>
              <a:fillRect/>
            </a:stretch>
          </p:blipFill>
          <p:spPr>
            <a:xfrm>
              <a:off x="714348" y="5572140"/>
              <a:ext cx="785818" cy="785818"/>
            </a:xfrm>
            <a:prstGeom prst="rect">
              <a:avLst/>
            </a:prstGeom>
          </p:spPr>
        </p:pic>
      </p:grpSp>
      <p:grpSp>
        <p:nvGrpSpPr>
          <p:cNvPr id="100" name="Groupe 99"/>
          <p:cNvGrpSpPr/>
          <p:nvPr/>
        </p:nvGrpSpPr>
        <p:grpSpPr>
          <a:xfrm>
            <a:off x="2571736" y="5572140"/>
            <a:ext cx="1571636" cy="785818"/>
            <a:chOff x="642910" y="5572140"/>
            <a:chExt cx="1571636" cy="785818"/>
          </a:xfrm>
        </p:grpSpPr>
        <p:sp>
          <p:nvSpPr>
            <p:cNvPr id="101" name="Rectangle 100"/>
            <p:cNvSpPr/>
            <p:nvPr/>
          </p:nvSpPr>
          <p:spPr>
            <a:xfrm>
              <a:off x="642910" y="5715016"/>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p:cNvSpPr/>
            <p:nvPr/>
          </p:nvSpPr>
          <p:spPr>
            <a:xfrm>
              <a:off x="1428728" y="5715016"/>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 name="Image 102" descr="nb.JPG"/>
            <p:cNvPicPr>
              <a:picLocks noChangeAspect="1"/>
            </p:cNvPicPr>
            <p:nvPr/>
          </p:nvPicPr>
          <p:blipFill>
            <a:blip r:embed="rId5" cstate="print"/>
            <a:stretch>
              <a:fillRect/>
            </a:stretch>
          </p:blipFill>
          <p:spPr>
            <a:xfrm>
              <a:off x="1571604" y="5786454"/>
              <a:ext cx="423862" cy="342350"/>
            </a:xfrm>
            <a:prstGeom prst="rect">
              <a:avLst/>
            </a:prstGeom>
          </p:spPr>
        </p:pic>
        <p:pic>
          <p:nvPicPr>
            <p:cNvPr id="104" name="Image 103" descr="ordi.png"/>
            <p:cNvPicPr>
              <a:picLocks noChangeAspect="1"/>
            </p:cNvPicPr>
            <p:nvPr/>
          </p:nvPicPr>
          <p:blipFill>
            <a:blip r:embed="rId6" cstate="print"/>
            <a:stretch>
              <a:fillRect/>
            </a:stretch>
          </p:blipFill>
          <p:spPr>
            <a:xfrm>
              <a:off x="714348" y="5572140"/>
              <a:ext cx="785818" cy="785818"/>
            </a:xfrm>
            <a:prstGeom prst="rect">
              <a:avLst/>
            </a:prstGeom>
          </p:spPr>
        </p:pic>
      </p:grpSp>
      <p:grpSp>
        <p:nvGrpSpPr>
          <p:cNvPr id="105" name="Groupe 104"/>
          <p:cNvGrpSpPr/>
          <p:nvPr/>
        </p:nvGrpSpPr>
        <p:grpSpPr>
          <a:xfrm>
            <a:off x="5500694" y="5572140"/>
            <a:ext cx="1571636" cy="785818"/>
            <a:chOff x="642910" y="5572140"/>
            <a:chExt cx="1571636" cy="785818"/>
          </a:xfrm>
        </p:grpSpPr>
        <p:sp>
          <p:nvSpPr>
            <p:cNvPr id="106" name="Rectangle 105"/>
            <p:cNvSpPr/>
            <p:nvPr/>
          </p:nvSpPr>
          <p:spPr>
            <a:xfrm>
              <a:off x="642910" y="5715016"/>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Rectangle 106"/>
            <p:cNvSpPr/>
            <p:nvPr/>
          </p:nvSpPr>
          <p:spPr>
            <a:xfrm>
              <a:off x="1428728" y="5715016"/>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8" name="Image 107" descr="nb.JPG"/>
            <p:cNvPicPr>
              <a:picLocks noChangeAspect="1"/>
            </p:cNvPicPr>
            <p:nvPr/>
          </p:nvPicPr>
          <p:blipFill>
            <a:blip r:embed="rId5" cstate="print"/>
            <a:stretch>
              <a:fillRect/>
            </a:stretch>
          </p:blipFill>
          <p:spPr>
            <a:xfrm>
              <a:off x="1571604" y="5786454"/>
              <a:ext cx="423862" cy="342350"/>
            </a:xfrm>
            <a:prstGeom prst="rect">
              <a:avLst/>
            </a:prstGeom>
          </p:spPr>
        </p:pic>
        <p:pic>
          <p:nvPicPr>
            <p:cNvPr id="109" name="Image 108" descr="ordi.png"/>
            <p:cNvPicPr>
              <a:picLocks noChangeAspect="1"/>
            </p:cNvPicPr>
            <p:nvPr/>
          </p:nvPicPr>
          <p:blipFill>
            <a:blip r:embed="rId6" cstate="print"/>
            <a:stretch>
              <a:fillRect/>
            </a:stretch>
          </p:blipFill>
          <p:spPr>
            <a:xfrm>
              <a:off x="714348" y="5572140"/>
              <a:ext cx="785818" cy="785818"/>
            </a:xfrm>
            <a:prstGeom prst="rect">
              <a:avLst/>
            </a:prstGeom>
          </p:spPr>
        </p:pic>
      </p:grpSp>
      <p:grpSp>
        <p:nvGrpSpPr>
          <p:cNvPr id="110" name="Groupe 109"/>
          <p:cNvGrpSpPr/>
          <p:nvPr/>
        </p:nvGrpSpPr>
        <p:grpSpPr>
          <a:xfrm>
            <a:off x="7358082" y="5572140"/>
            <a:ext cx="1571636" cy="785818"/>
            <a:chOff x="642910" y="5572140"/>
            <a:chExt cx="1571636" cy="785818"/>
          </a:xfrm>
        </p:grpSpPr>
        <p:sp>
          <p:nvSpPr>
            <p:cNvPr id="111" name="Rectangle 110"/>
            <p:cNvSpPr/>
            <p:nvPr/>
          </p:nvSpPr>
          <p:spPr>
            <a:xfrm>
              <a:off x="642910" y="5715016"/>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p:cNvSpPr/>
            <p:nvPr/>
          </p:nvSpPr>
          <p:spPr>
            <a:xfrm>
              <a:off x="1428728" y="5715016"/>
              <a:ext cx="785818" cy="5000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3" name="Image 112" descr="nb.JPG"/>
            <p:cNvPicPr>
              <a:picLocks noChangeAspect="1"/>
            </p:cNvPicPr>
            <p:nvPr/>
          </p:nvPicPr>
          <p:blipFill>
            <a:blip r:embed="rId5" cstate="print"/>
            <a:stretch>
              <a:fillRect/>
            </a:stretch>
          </p:blipFill>
          <p:spPr>
            <a:xfrm>
              <a:off x="1571604" y="5786454"/>
              <a:ext cx="423862" cy="342350"/>
            </a:xfrm>
            <a:prstGeom prst="rect">
              <a:avLst/>
            </a:prstGeom>
          </p:spPr>
        </p:pic>
        <p:pic>
          <p:nvPicPr>
            <p:cNvPr id="114" name="Image 113" descr="ordi.png"/>
            <p:cNvPicPr>
              <a:picLocks noChangeAspect="1"/>
            </p:cNvPicPr>
            <p:nvPr/>
          </p:nvPicPr>
          <p:blipFill>
            <a:blip r:embed="rId6" cstate="print"/>
            <a:stretch>
              <a:fillRect/>
            </a:stretch>
          </p:blipFill>
          <p:spPr>
            <a:xfrm>
              <a:off x="714348" y="5572140"/>
              <a:ext cx="785818" cy="785818"/>
            </a:xfrm>
            <a:prstGeom prst="rect">
              <a:avLst/>
            </a:prstGeom>
          </p:spPr>
        </p:pic>
      </p:grpSp>
      <p:sp>
        <p:nvSpPr>
          <p:cNvPr id="83" name="ZoneTexte 82"/>
          <p:cNvSpPr txBox="1"/>
          <p:nvPr/>
        </p:nvSpPr>
        <p:spPr>
          <a:xfrm>
            <a:off x="7092280" y="2348880"/>
            <a:ext cx="1227772" cy="369332"/>
          </a:xfrm>
          <a:prstGeom prst="rect">
            <a:avLst/>
          </a:prstGeom>
          <a:noFill/>
        </p:spPr>
        <p:txBody>
          <a:bodyPr wrap="none" rtlCol="0">
            <a:spAutoFit/>
          </a:bodyPr>
          <a:lstStyle/>
          <a:p>
            <a:r>
              <a:rPr lang="fr-FR" b="1" dirty="0" smtClean="0"/>
              <a:t>SYSTÈME C</a:t>
            </a:r>
            <a:endParaRPr lang="fr-FR" b="1" dirty="0"/>
          </a:p>
        </p:txBody>
      </p:sp>
    </p:spTree>
    <p:extLst>
      <p:ext uri="{BB962C8B-B14F-4D97-AF65-F5344CB8AC3E}">
        <p14:creationId xmlns:p14="http://schemas.microsoft.com/office/powerpoint/2010/main" val="47946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grpSp>
        <p:nvGrpSpPr>
          <p:cNvPr id="24" name="Groupe 23"/>
          <p:cNvGrpSpPr/>
          <p:nvPr/>
        </p:nvGrpSpPr>
        <p:grpSpPr>
          <a:xfrm>
            <a:off x="2643174" y="1714488"/>
            <a:ext cx="4572000" cy="4646859"/>
            <a:chOff x="4572000" y="1714488"/>
            <a:chExt cx="4572000" cy="4646859"/>
          </a:xfrm>
        </p:grpSpPr>
        <p:sp>
          <p:nvSpPr>
            <p:cNvPr id="27" name="Flèche droite 26"/>
            <p:cNvSpPr/>
            <p:nvPr/>
          </p:nvSpPr>
          <p:spPr>
            <a:xfrm>
              <a:off x="4572000" y="4857760"/>
              <a:ext cx="4572000" cy="432048"/>
            </a:xfrm>
            <a:prstGeom prst="rightArrow">
              <a:avLst/>
            </a:prstGeom>
            <a:solidFill>
              <a:srgbClr val="FFC000">
                <a:alpha val="66000"/>
              </a:srgbClr>
            </a:solidFill>
            <a:ln w="15875"/>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t>BTS SN - 1</a:t>
              </a:r>
              <a:r>
                <a:rPr lang="fr-FR" b="1" baseline="30000" dirty="0" smtClean="0"/>
                <a:t>ière</a:t>
              </a:r>
              <a:r>
                <a:rPr lang="fr-FR" b="1" dirty="0" smtClean="0"/>
                <a:t> année </a:t>
              </a:r>
              <a:r>
                <a:rPr lang="fr-FR" dirty="0" smtClean="0"/>
                <a:t>- </a:t>
              </a:r>
              <a:r>
                <a:rPr lang="fr-FR" b="1" dirty="0" smtClean="0"/>
                <a:t>Second Semestre</a:t>
              </a:r>
              <a:endParaRPr lang="fr-FR" b="1" dirty="0"/>
            </a:p>
          </p:txBody>
        </p:sp>
        <p:sp>
          <p:nvSpPr>
            <p:cNvPr id="28" name="Légende encadrée 2 27"/>
            <p:cNvSpPr/>
            <p:nvPr/>
          </p:nvSpPr>
          <p:spPr>
            <a:xfrm>
              <a:off x="6643702" y="3357562"/>
              <a:ext cx="2286016" cy="646331"/>
            </a:xfrm>
            <a:prstGeom prst="borderCallout2">
              <a:avLst>
                <a:gd name="adj1" fmla="val 110949"/>
                <a:gd name="adj2" fmla="val 78714"/>
                <a:gd name="adj3" fmla="val 135166"/>
                <a:gd name="adj4" fmla="val 78762"/>
                <a:gd name="adj5" fmla="val 223514"/>
                <a:gd name="adj6" fmla="val 48380"/>
              </a:avLst>
            </a:prstGeom>
            <a:solidFill>
              <a:srgbClr val="FFC000">
                <a:alpha val="75000"/>
              </a:srgbClr>
            </a:solidFill>
            <a:ln>
              <a:solidFill>
                <a:schemeClr val="accent1">
                  <a:shade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dirty="0" smtClean="0">
                  <a:solidFill>
                    <a:schemeClr val="tx1"/>
                  </a:solidFill>
                </a:rPr>
                <a:t>1</a:t>
              </a:r>
              <a:r>
                <a:rPr lang="fr-FR" baseline="30000" dirty="0" smtClean="0">
                  <a:solidFill>
                    <a:schemeClr val="tx1"/>
                  </a:solidFill>
                </a:rPr>
                <a:t>ière</a:t>
              </a:r>
              <a:r>
                <a:rPr lang="fr-FR" dirty="0" smtClean="0">
                  <a:solidFill>
                    <a:schemeClr val="tx1"/>
                  </a:solidFill>
                </a:rPr>
                <a:t> quinzaine Mai :</a:t>
              </a:r>
            </a:p>
            <a:p>
              <a:pPr algn="ctr"/>
              <a:r>
                <a:rPr lang="fr-FR" dirty="0" smtClean="0">
                  <a:solidFill>
                    <a:schemeClr val="tx1"/>
                  </a:solidFill>
                </a:rPr>
                <a:t>Epreuve E5 situation 1</a:t>
              </a:r>
              <a:endParaRPr lang="fr-FR" dirty="0">
                <a:solidFill>
                  <a:schemeClr val="tx1"/>
                </a:solidFill>
              </a:endParaRPr>
            </a:p>
          </p:txBody>
        </p:sp>
        <p:sp>
          <p:nvSpPr>
            <p:cNvPr id="29" name="Légende encadrée 2 28"/>
            <p:cNvSpPr/>
            <p:nvPr/>
          </p:nvSpPr>
          <p:spPr>
            <a:xfrm>
              <a:off x="5214942" y="5715016"/>
              <a:ext cx="3071834" cy="646331"/>
            </a:xfrm>
            <a:prstGeom prst="borderCallout2">
              <a:avLst>
                <a:gd name="adj1" fmla="val 26064"/>
                <a:gd name="adj2" fmla="val 104428"/>
                <a:gd name="adj3" fmla="val 24939"/>
                <a:gd name="adj4" fmla="val 112095"/>
                <a:gd name="adj5" fmla="val -54463"/>
                <a:gd name="adj6" fmla="val 109541"/>
              </a:avLst>
            </a:prstGeom>
            <a:solidFill>
              <a:srgbClr val="FFC000">
                <a:alpha val="75000"/>
              </a:srgbClr>
            </a:solidFill>
            <a:ln>
              <a:solidFill>
                <a:schemeClr val="accent1">
                  <a:shade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dirty="0" smtClean="0">
                  <a:solidFill>
                    <a:schemeClr val="tx1"/>
                  </a:solidFill>
                </a:rPr>
                <a:t>2° quinzaine Mai – fin Juin:</a:t>
              </a:r>
            </a:p>
            <a:p>
              <a:pPr algn="ctr"/>
              <a:r>
                <a:rPr lang="fr-FR" dirty="0" smtClean="0">
                  <a:solidFill>
                    <a:schemeClr val="tx1"/>
                  </a:solidFill>
                </a:rPr>
                <a:t>Stage en entreprise</a:t>
              </a:r>
              <a:endParaRPr lang="fr-FR" dirty="0">
                <a:solidFill>
                  <a:schemeClr val="tx1"/>
                </a:solidFill>
              </a:endParaRPr>
            </a:p>
          </p:txBody>
        </p:sp>
        <p:sp>
          <p:nvSpPr>
            <p:cNvPr id="30" name="Légende encadrée 2 29"/>
            <p:cNvSpPr/>
            <p:nvPr/>
          </p:nvSpPr>
          <p:spPr>
            <a:xfrm>
              <a:off x="4643438" y="1714488"/>
              <a:ext cx="2286016" cy="646331"/>
            </a:xfrm>
            <a:prstGeom prst="borderCallout2">
              <a:avLst>
                <a:gd name="adj1" fmla="val 106907"/>
                <a:gd name="adj2" fmla="val 37000"/>
                <a:gd name="adj3" fmla="val 131124"/>
                <a:gd name="adj4" fmla="val 37048"/>
                <a:gd name="adj5" fmla="val 474128"/>
                <a:gd name="adj6" fmla="val 57524"/>
              </a:avLst>
            </a:prstGeom>
            <a:solidFill>
              <a:srgbClr val="FFC000">
                <a:alpha val="75000"/>
              </a:srgbClr>
            </a:solidFill>
            <a:ln>
              <a:solidFill>
                <a:schemeClr val="accent1">
                  <a:shade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dirty="0" smtClean="0">
                  <a:solidFill>
                    <a:schemeClr val="tx1"/>
                  </a:solidFill>
                </a:rPr>
                <a:t>Février - Mars:</a:t>
              </a:r>
            </a:p>
            <a:p>
              <a:pPr algn="ctr"/>
              <a:r>
                <a:rPr lang="fr-FR" dirty="0" smtClean="0">
                  <a:solidFill>
                    <a:schemeClr val="tx1"/>
                  </a:solidFill>
                </a:rPr>
                <a:t>Activités préparatoires</a:t>
              </a:r>
              <a:endParaRPr lang="fr-FR" dirty="0">
                <a:solidFill>
                  <a:schemeClr val="tx1"/>
                </a:solidFill>
              </a:endParaRPr>
            </a:p>
          </p:txBody>
        </p:sp>
        <p:sp>
          <p:nvSpPr>
            <p:cNvPr id="31" name="Légende encadrée 2 30"/>
            <p:cNvSpPr/>
            <p:nvPr/>
          </p:nvSpPr>
          <p:spPr>
            <a:xfrm>
              <a:off x="5715008" y="2500306"/>
              <a:ext cx="2286016" cy="646331"/>
            </a:xfrm>
            <a:prstGeom prst="borderCallout2">
              <a:avLst>
                <a:gd name="adj1" fmla="val 102865"/>
                <a:gd name="adj2" fmla="val 22143"/>
                <a:gd name="adj3" fmla="val 133145"/>
                <a:gd name="adj4" fmla="val 22191"/>
                <a:gd name="adj5" fmla="val 352863"/>
                <a:gd name="adj6" fmla="val 62096"/>
              </a:avLst>
            </a:prstGeom>
            <a:solidFill>
              <a:srgbClr val="FFC000">
                <a:alpha val="75000"/>
              </a:srgbClr>
            </a:solidFill>
            <a:ln>
              <a:solidFill>
                <a:schemeClr val="accent1">
                  <a:shade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dirty="0" smtClean="0">
                  <a:solidFill>
                    <a:schemeClr val="tx1"/>
                  </a:solidFill>
                </a:rPr>
                <a:t>Fin Avril:</a:t>
              </a:r>
            </a:p>
            <a:p>
              <a:pPr algn="ctr"/>
              <a:r>
                <a:rPr lang="fr-FR" dirty="0" smtClean="0">
                  <a:solidFill>
                    <a:schemeClr val="tx1"/>
                  </a:solidFill>
                </a:rPr>
                <a:t>Synthèses</a:t>
              </a:r>
              <a:endParaRPr lang="fr-FR" dirty="0">
                <a:solidFill>
                  <a:schemeClr val="tx1"/>
                </a:solidFill>
              </a:endParaRPr>
            </a:p>
          </p:txBody>
        </p:sp>
        <p:sp>
          <p:nvSpPr>
            <p:cNvPr id="32" name="Rectangle à coins arrondis 31"/>
            <p:cNvSpPr/>
            <p:nvPr/>
          </p:nvSpPr>
          <p:spPr>
            <a:xfrm>
              <a:off x="5572132" y="4857760"/>
              <a:ext cx="1214446" cy="7143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7000892" y="4857760"/>
              <a:ext cx="357190" cy="7143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7429520" y="4857760"/>
              <a:ext cx="642942" cy="7143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8215338" y="5214950"/>
              <a:ext cx="642942" cy="7143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Accolade fermante 16"/>
          <p:cNvSpPr/>
          <p:nvPr/>
        </p:nvSpPr>
        <p:spPr>
          <a:xfrm>
            <a:off x="1928794" y="3714752"/>
            <a:ext cx="571504" cy="2643206"/>
          </a:xfrm>
          <a:prstGeom prst="rightBrace">
            <a:avLst>
              <a:gd name="adj1" fmla="val 8333"/>
              <a:gd name="adj2" fmla="val 49012"/>
            </a:avLst>
          </a:prstGeom>
          <a:ln w="44450">
            <a:solidFill>
              <a:srgbClr val="FFC000"/>
            </a:solidFill>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dirty="0"/>
          </a:p>
        </p:txBody>
      </p:sp>
      <p:sp>
        <p:nvSpPr>
          <p:cNvPr id="19" name="ZoneTexte 18"/>
          <p:cNvSpPr txBox="1"/>
          <p:nvPr/>
        </p:nvSpPr>
        <p:spPr>
          <a:xfrm>
            <a:off x="642910" y="3857628"/>
            <a:ext cx="1245406" cy="646331"/>
          </a:xfrm>
          <a:prstGeom prst="rect">
            <a:avLst/>
          </a:prstGeom>
          <a:noFill/>
        </p:spPr>
        <p:txBody>
          <a:bodyPr wrap="none" rtlCol="0">
            <a:spAutoFit/>
          </a:bodyPr>
          <a:lstStyle/>
          <a:p>
            <a:pPr algn="ctr"/>
            <a:r>
              <a:rPr lang="fr-FR" b="1" dirty="0" smtClean="0"/>
              <a:t>SYSTÈME A</a:t>
            </a:r>
            <a:br>
              <a:rPr lang="fr-FR" b="1" dirty="0" smtClean="0"/>
            </a:br>
            <a:r>
              <a:rPr lang="fr-FR" b="1" dirty="0" smtClean="0"/>
              <a:t>INFOBUS</a:t>
            </a:r>
            <a:endParaRPr lang="fr-FR" b="1" dirty="0"/>
          </a:p>
        </p:txBody>
      </p:sp>
      <p:sp>
        <p:nvSpPr>
          <p:cNvPr id="21" name="ZoneTexte 20"/>
          <p:cNvSpPr txBox="1"/>
          <p:nvPr/>
        </p:nvSpPr>
        <p:spPr>
          <a:xfrm>
            <a:off x="642910" y="4702742"/>
            <a:ext cx="1235788" cy="369332"/>
          </a:xfrm>
          <a:prstGeom prst="rect">
            <a:avLst/>
          </a:prstGeom>
          <a:noFill/>
        </p:spPr>
        <p:txBody>
          <a:bodyPr wrap="none" rtlCol="0">
            <a:spAutoFit/>
          </a:bodyPr>
          <a:lstStyle/>
          <a:p>
            <a:r>
              <a:rPr lang="fr-FR" b="1" dirty="0" smtClean="0"/>
              <a:t>SYSTÈME B</a:t>
            </a:r>
            <a:endParaRPr lang="fr-FR" b="1" dirty="0"/>
          </a:p>
        </p:txBody>
      </p:sp>
      <p:sp>
        <p:nvSpPr>
          <p:cNvPr id="22" name="ZoneTexte 21"/>
          <p:cNvSpPr txBox="1"/>
          <p:nvPr/>
        </p:nvSpPr>
        <p:spPr>
          <a:xfrm>
            <a:off x="642910" y="5286388"/>
            <a:ext cx="1227772" cy="369332"/>
          </a:xfrm>
          <a:prstGeom prst="rect">
            <a:avLst/>
          </a:prstGeom>
          <a:noFill/>
        </p:spPr>
        <p:txBody>
          <a:bodyPr wrap="none" rtlCol="0">
            <a:spAutoFit/>
          </a:bodyPr>
          <a:lstStyle/>
          <a:p>
            <a:r>
              <a:rPr lang="fr-FR" b="1" dirty="0" smtClean="0"/>
              <a:t>SYSTÈME C</a:t>
            </a:r>
            <a:endParaRPr lang="fr-FR" b="1" dirty="0"/>
          </a:p>
        </p:txBody>
      </p:sp>
      <p:sp>
        <p:nvSpPr>
          <p:cNvPr id="23" name="ZoneTexte 22"/>
          <p:cNvSpPr txBox="1"/>
          <p:nvPr/>
        </p:nvSpPr>
        <p:spPr>
          <a:xfrm>
            <a:off x="642910" y="5917188"/>
            <a:ext cx="1251818" cy="369332"/>
          </a:xfrm>
          <a:prstGeom prst="rect">
            <a:avLst/>
          </a:prstGeom>
          <a:noFill/>
        </p:spPr>
        <p:txBody>
          <a:bodyPr wrap="none" rtlCol="0">
            <a:spAutoFit/>
          </a:bodyPr>
          <a:lstStyle/>
          <a:p>
            <a:r>
              <a:rPr lang="fr-FR" b="1" dirty="0" smtClean="0"/>
              <a:t>SYSTÈME D</a:t>
            </a:r>
            <a:endParaRPr lang="fr-FR" b="1" dirty="0"/>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033264" y="1071546"/>
            <a:ext cx="7344816" cy="1508105"/>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INTERVENTION SUR LE </a:t>
            </a:r>
          </a:p>
          <a:p>
            <a:pPr algn="ctr"/>
            <a:r>
              <a:rPr lang="fr-FR" sz="2800" b="1" dirty="0" smtClean="0">
                <a:solidFill>
                  <a:schemeClr val="bg1"/>
                </a:solidFill>
              </a:rPr>
              <a:t>SYSTÈME NUMERIQUE ET D’INFORMATION </a:t>
            </a:r>
            <a:r>
              <a:rPr lang="fr-FR" sz="3600" b="1" dirty="0" smtClean="0">
                <a:solidFill>
                  <a:schemeClr val="bg1"/>
                </a:solidFill>
              </a:rPr>
              <a:t>INFOBUS</a:t>
            </a:r>
            <a:endParaRPr lang="fr-FR" sz="3600" b="1" dirty="0">
              <a:solidFill>
                <a:schemeClr val="bg1"/>
              </a:solidFill>
            </a:endParaRPr>
          </a:p>
        </p:txBody>
      </p:sp>
      <p:sp>
        <p:nvSpPr>
          <p:cNvPr id="8" name="ZoneTexte 7"/>
          <p:cNvSpPr txBox="1"/>
          <p:nvPr/>
        </p:nvSpPr>
        <p:spPr>
          <a:xfrm>
            <a:off x="1043608" y="2635275"/>
            <a:ext cx="7344816" cy="52322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EPREUVE E5 - PREMIERE SITUATION</a:t>
            </a:r>
          </a:p>
        </p:txBody>
      </p:sp>
      <p:sp>
        <p:nvSpPr>
          <p:cNvPr id="12" name="ZoneTexte 11"/>
          <p:cNvSpPr txBox="1"/>
          <p:nvPr/>
        </p:nvSpPr>
        <p:spPr>
          <a:xfrm>
            <a:off x="2627784" y="4365104"/>
            <a:ext cx="4208588" cy="400110"/>
          </a:xfrm>
          <a:prstGeom prst="rect">
            <a:avLst/>
          </a:prstGeom>
          <a:noFill/>
        </p:spPr>
        <p:txBody>
          <a:bodyPr wrap="none" rtlCol="0">
            <a:spAutoFit/>
          </a:bodyPr>
          <a:lstStyle/>
          <a:p>
            <a:r>
              <a:rPr lang="fr-FR" sz="2000" b="1" dirty="0" smtClean="0"/>
              <a:t>PRESENTATION DU SYSTEME INFOBUS</a:t>
            </a: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428728" y="754476"/>
            <a:ext cx="6527648"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SYSTÈME NUMERIQUE ET D’INFORMATION INFOBUS</a:t>
            </a:r>
            <a:endParaRPr lang="fr-FR" sz="2000" b="1" dirty="0">
              <a:solidFill>
                <a:schemeClr val="bg1"/>
              </a:solidFill>
            </a:endParaRPr>
          </a:p>
        </p:txBody>
      </p:sp>
      <p:pic>
        <p:nvPicPr>
          <p:cNvPr id="5122" name="Picture 2"/>
          <p:cNvPicPr>
            <a:picLocks noChangeAspect="1" noChangeArrowheads="1"/>
          </p:cNvPicPr>
          <p:nvPr/>
        </p:nvPicPr>
        <p:blipFill>
          <a:blip r:embed="rId5" cstate="print"/>
          <a:srcRect/>
          <a:stretch>
            <a:fillRect/>
          </a:stretch>
        </p:blipFill>
        <p:spPr bwMode="auto">
          <a:xfrm>
            <a:off x="2500298" y="3228975"/>
            <a:ext cx="6153150" cy="3629025"/>
          </a:xfrm>
          <a:prstGeom prst="rect">
            <a:avLst/>
          </a:prstGeom>
          <a:noFill/>
          <a:ln w="9525">
            <a:noFill/>
            <a:miter lim="800000"/>
            <a:headEnd/>
            <a:tailEnd/>
          </a:ln>
          <a:effectLst/>
        </p:spPr>
      </p:pic>
      <p:sp>
        <p:nvSpPr>
          <p:cNvPr id="11" name="Rectangle à coins arrondis 10"/>
          <p:cNvSpPr/>
          <p:nvPr/>
        </p:nvSpPr>
        <p:spPr>
          <a:xfrm>
            <a:off x="3428992" y="1214422"/>
            <a:ext cx="2143108"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SYSTÈME SUPPORT</a:t>
            </a:r>
            <a:br>
              <a:rPr lang="fr-FR" b="1" dirty="0" smtClean="0">
                <a:solidFill>
                  <a:schemeClr val="tx1"/>
                </a:solidFill>
              </a:rPr>
            </a:br>
            <a:r>
              <a:rPr lang="fr-FR" b="1" dirty="0" smtClean="0">
                <a:solidFill>
                  <a:schemeClr val="tx1"/>
                </a:solidFill>
              </a:rPr>
              <a:t>INFOBUS</a:t>
            </a:r>
            <a:endParaRPr lang="fr-FR" b="1" dirty="0">
              <a:solidFill>
                <a:schemeClr val="tx1"/>
              </a:solidFill>
            </a:endParaRPr>
          </a:p>
        </p:txBody>
      </p:sp>
      <p:pic>
        <p:nvPicPr>
          <p:cNvPr id="13" name="Picture 3"/>
          <p:cNvPicPr>
            <a:picLocks noChangeAspect="1" noChangeArrowheads="1"/>
          </p:cNvPicPr>
          <p:nvPr/>
        </p:nvPicPr>
        <p:blipFill>
          <a:blip r:embed="rId6" cstate="print"/>
          <a:srcRect/>
          <a:stretch>
            <a:fillRect/>
          </a:stretch>
        </p:blipFill>
        <p:spPr bwMode="auto">
          <a:xfrm>
            <a:off x="976338" y="1928802"/>
            <a:ext cx="7239000" cy="1724025"/>
          </a:xfrm>
          <a:prstGeom prst="rect">
            <a:avLst/>
          </a:prstGeom>
          <a:noFill/>
          <a:ln w="9525">
            <a:solidFill>
              <a:srgbClr val="FFC000">
                <a:alpha val="96000"/>
              </a:srgbClr>
            </a:solidFill>
            <a:miter lim="800000"/>
            <a:headEnd/>
            <a:tailEnd/>
          </a:ln>
          <a:effectLst>
            <a:outerShdw blurRad="50800" dist="50800" dir="5400000" algn="ctr" rotWithShape="0">
              <a:schemeClr val="tx1">
                <a:lumMod val="50000"/>
                <a:lumOff val="50000"/>
              </a:schemeClr>
            </a:outerShdw>
          </a:effectLst>
        </p:spPr>
      </p:pic>
      <p:pic>
        <p:nvPicPr>
          <p:cNvPr id="19" name="Image 18" descr="Arr2GVSE.jpg"/>
          <p:cNvPicPr>
            <a:picLocks noChangeAspect="1"/>
          </p:cNvPicPr>
          <p:nvPr/>
        </p:nvPicPr>
        <p:blipFill>
          <a:blip r:embed="rId7" cstate="print"/>
          <a:stretch>
            <a:fillRect/>
          </a:stretch>
        </p:blipFill>
        <p:spPr>
          <a:xfrm>
            <a:off x="428596" y="3786191"/>
            <a:ext cx="3672486" cy="2714644"/>
          </a:xfrm>
          <a:prstGeom prst="rect">
            <a:avLst/>
          </a:prstGeom>
          <a:ln w="9525" cmpd="thickThin">
            <a:solidFill>
              <a:schemeClr val="tx1"/>
            </a:solidFill>
          </a:ln>
        </p:spPr>
      </p:pic>
      <p:pic>
        <p:nvPicPr>
          <p:cNvPr id="21" name="Picture 2"/>
          <p:cNvPicPr>
            <a:picLocks noChangeAspect="1" noChangeArrowheads="1"/>
          </p:cNvPicPr>
          <p:nvPr/>
        </p:nvPicPr>
        <p:blipFill>
          <a:blip r:embed="rId8" cstate="print"/>
          <a:srcRect/>
          <a:stretch>
            <a:fillRect/>
          </a:stretch>
        </p:blipFill>
        <p:spPr bwMode="auto">
          <a:xfrm>
            <a:off x="1643042" y="6202078"/>
            <a:ext cx="1002982" cy="655922"/>
          </a:xfrm>
          <a:prstGeom prst="rect">
            <a:avLst/>
          </a:prstGeom>
          <a:noFill/>
          <a:ln w="9525">
            <a:noFill/>
            <a:miter lim="800000"/>
            <a:headEnd/>
            <a:tailEnd/>
          </a:ln>
        </p:spPr>
      </p:pic>
      <p:pic>
        <p:nvPicPr>
          <p:cNvPr id="30" name="Picture 12" descr="bus"/>
          <p:cNvPicPr>
            <a:picLocks noChangeAspect="1" noChangeArrowheads="1"/>
          </p:cNvPicPr>
          <p:nvPr/>
        </p:nvPicPr>
        <p:blipFill>
          <a:blip r:embed="rId9" cstate="print"/>
          <a:srcRect/>
          <a:stretch>
            <a:fillRect/>
          </a:stretch>
        </p:blipFill>
        <p:spPr bwMode="auto">
          <a:xfrm>
            <a:off x="2214546" y="3577524"/>
            <a:ext cx="3571900" cy="3280476"/>
          </a:xfrm>
          <a:prstGeom prst="rect">
            <a:avLst/>
          </a:prstGeom>
          <a:noFill/>
          <a:ln w="9525">
            <a:noFill/>
            <a:miter lim="800000"/>
            <a:headEnd/>
            <a:tailEnd/>
          </a:ln>
        </p:spPr>
      </p:pic>
      <p:sp>
        <p:nvSpPr>
          <p:cNvPr id="31" name="Rectangle à coins arrondis 30"/>
          <p:cNvSpPr/>
          <p:nvPr/>
        </p:nvSpPr>
        <p:spPr>
          <a:xfrm>
            <a:off x="857224" y="1928802"/>
            <a:ext cx="7429552" cy="178595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266" name="Picture 2" descr="http://upload.wikimedia.org/wikipedia/commons/thumb/a/af/Tux.png/220px-Tux.png"/>
          <p:cNvPicPr>
            <a:picLocks noChangeAspect="1" noChangeArrowheads="1"/>
          </p:cNvPicPr>
          <p:nvPr/>
        </p:nvPicPr>
        <p:blipFill>
          <a:blip r:embed="rId10" cstate="print"/>
          <a:srcRect/>
          <a:stretch>
            <a:fillRect/>
          </a:stretch>
        </p:blipFill>
        <p:spPr bwMode="auto">
          <a:xfrm>
            <a:off x="7786710" y="1785926"/>
            <a:ext cx="710534" cy="842952"/>
          </a:xfrm>
          <a:prstGeom prst="rect">
            <a:avLst/>
          </a:prstGeom>
          <a:noFill/>
        </p:spPr>
      </p:pic>
      <p:pic>
        <p:nvPicPr>
          <p:cNvPr id="32" name="Image 31" descr="WCE.jpg"/>
          <p:cNvPicPr>
            <a:picLocks noChangeAspect="1"/>
          </p:cNvPicPr>
          <p:nvPr/>
        </p:nvPicPr>
        <p:blipFill>
          <a:blip r:embed="rId11" cstate="print"/>
          <a:stretch>
            <a:fillRect/>
          </a:stretch>
        </p:blipFill>
        <p:spPr>
          <a:xfrm>
            <a:off x="7072330" y="2714620"/>
            <a:ext cx="1226118" cy="781050"/>
          </a:xfrm>
          <a:prstGeom prst="rect">
            <a:avLst/>
          </a:prstGeom>
        </p:spPr>
      </p:pic>
      <p:sp>
        <p:nvSpPr>
          <p:cNvPr id="35" name="Rectangle à coins arrondis 34"/>
          <p:cNvSpPr/>
          <p:nvPr/>
        </p:nvSpPr>
        <p:spPr>
          <a:xfrm>
            <a:off x="642910" y="2571744"/>
            <a:ext cx="1764825" cy="57150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DEAD RECKONNING</a:t>
            </a:r>
            <a:endParaRPr lang="fr-FR" b="1" dirty="0">
              <a:solidFill>
                <a:schemeClr val="tx1"/>
              </a:solidFill>
            </a:endParaRPr>
          </a:p>
        </p:txBody>
      </p:sp>
      <p:sp>
        <p:nvSpPr>
          <p:cNvPr id="33" name="Rectangle à coins arrondis 32"/>
          <p:cNvSpPr/>
          <p:nvPr/>
        </p:nvSpPr>
        <p:spPr>
          <a:xfrm>
            <a:off x="1000100" y="2000240"/>
            <a:ext cx="1143008" cy="57150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GPS</a:t>
            </a:r>
            <a:endParaRPr lang="fr-FR" b="1" dirty="0">
              <a:solidFill>
                <a:schemeClr val="tx1"/>
              </a:solidFill>
            </a:endParaRPr>
          </a:p>
        </p:txBody>
      </p:sp>
      <p:sp>
        <p:nvSpPr>
          <p:cNvPr id="37" name="Rectangle à coins arrondis 36"/>
          <p:cNvSpPr/>
          <p:nvPr/>
        </p:nvSpPr>
        <p:spPr>
          <a:xfrm>
            <a:off x="2786050" y="2000240"/>
            <a:ext cx="2121668" cy="57150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RS485 / SPI / USB /ETHERNET</a:t>
            </a:r>
            <a:endParaRPr lang="fr-FR" b="1" dirty="0">
              <a:solidFill>
                <a:schemeClr val="tx1"/>
              </a:solidFill>
            </a:endParaRPr>
          </a:p>
        </p:txBody>
      </p:sp>
      <p:sp>
        <p:nvSpPr>
          <p:cNvPr id="36" name="Rectangle à coins arrondis 35"/>
          <p:cNvSpPr/>
          <p:nvPr/>
        </p:nvSpPr>
        <p:spPr>
          <a:xfrm>
            <a:off x="5643570" y="2000240"/>
            <a:ext cx="1846130" cy="57150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CLIENT/SERVEUR</a:t>
            </a:r>
            <a:br>
              <a:rPr lang="fr-FR" b="1" dirty="0" smtClean="0">
                <a:solidFill>
                  <a:schemeClr val="tx1"/>
                </a:solidFill>
              </a:rPr>
            </a:br>
            <a:r>
              <a:rPr lang="fr-FR" b="1" dirty="0" smtClean="0">
                <a:solidFill>
                  <a:schemeClr val="tx1"/>
                </a:solidFill>
              </a:rPr>
              <a:t>publicités</a:t>
            </a:r>
            <a:endParaRPr lang="fr-FR" b="1" dirty="0">
              <a:solidFill>
                <a:schemeClr val="tx1"/>
              </a:solidFill>
            </a:endParaRPr>
          </a:p>
        </p:txBody>
      </p:sp>
      <p:sp>
        <p:nvSpPr>
          <p:cNvPr id="34" name="Rectangle à coins arrondis 33"/>
          <p:cNvSpPr/>
          <p:nvPr/>
        </p:nvSpPr>
        <p:spPr>
          <a:xfrm>
            <a:off x="6000760" y="2569464"/>
            <a:ext cx="1143008" cy="57150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GPRS</a:t>
            </a:r>
            <a:endParaRPr lang="fr-FR" b="1" dirty="0">
              <a:solidFill>
                <a:schemeClr val="tx1"/>
              </a:solidFill>
            </a:endParaRPr>
          </a:p>
        </p:txBody>
      </p:sp>
      <p:sp>
        <p:nvSpPr>
          <p:cNvPr id="39" name="Rectangle à coins arrondis 38"/>
          <p:cNvSpPr/>
          <p:nvPr/>
        </p:nvSpPr>
        <p:spPr>
          <a:xfrm rot="151942">
            <a:off x="653865" y="3139354"/>
            <a:ext cx="3422545" cy="57150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LOGICIEL D’INJECTION DE  TRAMES GPS</a:t>
            </a:r>
            <a:endParaRPr lang="fr-FR" b="1" dirty="0">
              <a:solidFill>
                <a:srgbClr val="FF0000"/>
              </a:solidFill>
            </a:endParaRPr>
          </a:p>
        </p:txBody>
      </p:sp>
      <p:sp>
        <p:nvSpPr>
          <p:cNvPr id="38" name="Rectangle à coins arrondis 37"/>
          <p:cNvSpPr/>
          <p:nvPr/>
        </p:nvSpPr>
        <p:spPr>
          <a:xfrm>
            <a:off x="2714612" y="2571744"/>
            <a:ext cx="3208440" cy="57150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 LOGICIELS DE PROGRAMMATION DE LIGNE</a:t>
            </a:r>
            <a:endParaRPr lang="fr-FR" b="1" dirty="0">
              <a:solidFill>
                <a:schemeClr val="tx1"/>
              </a:solidFill>
            </a:endParaRPr>
          </a:p>
        </p:txBody>
      </p:sp>
      <p:pic>
        <p:nvPicPr>
          <p:cNvPr id="29" name="Picture 33" descr="satellite"/>
          <p:cNvPicPr>
            <a:picLocks noChangeAspect="1" noChangeArrowheads="1"/>
          </p:cNvPicPr>
          <p:nvPr/>
        </p:nvPicPr>
        <p:blipFill>
          <a:blip r:embed="rId12" cstate="print"/>
          <a:srcRect/>
          <a:stretch>
            <a:fillRect/>
          </a:stretch>
        </p:blipFill>
        <p:spPr bwMode="auto">
          <a:xfrm>
            <a:off x="5429256" y="2928934"/>
            <a:ext cx="1714512" cy="1595383"/>
          </a:xfrm>
          <a:prstGeom prst="rect">
            <a:avLst/>
          </a:prstGeom>
          <a:noFill/>
          <a:ln w="9525">
            <a:noFill/>
            <a:miter lim="800000"/>
            <a:headEnd/>
            <a:tailEnd/>
          </a:ln>
        </p:spPr>
      </p:pic>
      <p:sp>
        <p:nvSpPr>
          <p:cNvPr id="24" name="ZoneTexte 23"/>
          <p:cNvSpPr txBox="1"/>
          <p:nvPr/>
        </p:nvSpPr>
        <p:spPr>
          <a:xfrm>
            <a:off x="5643570" y="1272589"/>
            <a:ext cx="3094437" cy="584775"/>
          </a:xfrm>
          <a:prstGeom prst="rect">
            <a:avLst/>
          </a:prstGeom>
          <a:noFill/>
        </p:spPr>
        <p:txBody>
          <a:bodyPr wrap="none" rtlCol="0">
            <a:spAutoFit/>
          </a:bodyPr>
          <a:lstStyle/>
          <a:p>
            <a:pPr algn="ctr"/>
            <a:r>
              <a:rPr lang="fr-FR" sz="1600" b="1" dirty="0" smtClean="0"/>
              <a:t>A remporté</a:t>
            </a:r>
          </a:p>
          <a:p>
            <a:pPr algn="ctr"/>
            <a:r>
              <a:rPr lang="fr-FR" sz="1600" b="1" dirty="0" smtClean="0"/>
              <a:t> les marchés « </a:t>
            </a:r>
            <a:r>
              <a:rPr lang="fr-FR" sz="1600" b="1" dirty="0" err="1" smtClean="0"/>
              <a:t>chamonix</a:t>
            </a:r>
            <a:r>
              <a:rPr lang="fr-FR" sz="1600" b="1" dirty="0" smtClean="0"/>
              <a:t> » &amp; RATP</a:t>
            </a:r>
            <a:endParaRPr lang="fr-FR" sz="1600" b="1" dirty="0"/>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par>
                          <p:cTn id="13" fill="hold">
                            <p:stCondLst>
                              <p:cond delay="500"/>
                            </p:stCondLst>
                            <p:childTnLst>
                              <p:par>
                                <p:cTn id="14" presetID="1" presetClass="entr" presetSubtype="0" fill="hold" nodeType="afterEffect">
                                  <p:stCondLst>
                                    <p:cond delay="5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5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1500"/>
                            </p:stCondLst>
                            <p:childTnLst>
                              <p:par>
                                <p:cTn id="20" presetID="7" presetClass="entr" presetSubtype="1"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50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11266"/>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33" grpId="0" animBg="1"/>
      <p:bldP spid="37" grpId="0" animBg="1"/>
      <p:bldP spid="36" grpId="0" animBg="1"/>
      <p:bldP spid="34" grpId="0" animBg="1"/>
      <p:bldP spid="39"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pic>
        <p:nvPicPr>
          <p:cNvPr id="13" name="Image 12" descr="Calculateur.tif"/>
          <p:cNvPicPr>
            <a:picLocks noChangeAspect="1"/>
          </p:cNvPicPr>
          <p:nvPr/>
        </p:nvPicPr>
        <p:blipFill>
          <a:blip r:embed="rId4" cstate="print"/>
          <a:stretch>
            <a:fillRect/>
          </a:stretch>
        </p:blipFill>
        <p:spPr>
          <a:xfrm>
            <a:off x="4963960" y="4336784"/>
            <a:ext cx="3251378" cy="2164066"/>
          </a:xfrm>
          <a:prstGeom prst="rect">
            <a:avLst/>
          </a:prstGeom>
        </p:spPr>
      </p:pic>
      <p:pic>
        <p:nvPicPr>
          <p:cNvPr id="14" name="Image 13" descr="Infos voyageurs.tif"/>
          <p:cNvPicPr>
            <a:picLocks noChangeAspect="1"/>
          </p:cNvPicPr>
          <p:nvPr/>
        </p:nvPicPr>
        <p:blipFill>
          <a:blip r:embed="rId5" cstate="print"/>
          <a:stretch>
            <a:fillRect/>
          </a:stretch>
        </p:blipFill>
        <p:spPr>
          <a:xfrm>
            <a:off x="1500166" y="4712992"/>
            <a:ext cx="3008117" cy="1787842"/>
          </a:xfrm>
          <a:prstGeom prst="rect">
            <a:avLst/>
          </a:prstGeom>
        </p:spPr>
      </p:pic>
      <p:pic>
        <p:nvPicPr>
          <p:cNvPr id="15" name="Image 14" descr="Panneau de dos.tif"/>
          <p:cNvPicPr>
            <a:picLocks noChangeAspect="1"/>
          </p:cNvPicPr>
          <p:nvPr/>
        </p:nvPicPr>
        <p:blipFill>
          <a:blip r:embed="rId6" cstate="print"/>
          <a:stretch>
            <a:fillRect/>
          </a:stretch>
        </p:blipFill>
        <p:spPr>
          <a:xfrm>
            <a:off x="4392456" y="1285860"/>
            <a:ext cx="4755974" cy="3165502"/>
          </a:xfrm>
          <a:prstGeom prst="rect">
            <a:avLst/>
          </a:prstGeom>
        </p:spPr>
      </p:pic>
      <p:pic>
        <p:nvPicPr>
          <p:cNvPr id="16" name="Image 15" descr="Panneau de face.tif"/>
          <p:cNvPicPr>
            <a:picLocks noChangeAspect="1"/>
          </p:cNvPicPr>
          <p:nvPr/>
        </p:nvPicPr>
        <p:blipFill>
          <a:blip r:embed="rId7" cstate="print"/>
          <a:stretch>
            <a:fillRect/>
          </a:stretch>
        </p:blipFill>
        <p:spPr>
          <a:xfrm>
            <a:off x="463366" y="1187922"/>
            <a:ext cx="4037196" cy="2687095"/>
          </a:xfrm>
          <a:prstGeom prst="rect">
            <a:avLst/>
          </a:prstGeom>
        </p:spPr>
      </p:pic>
      <p:pic>
        <p:nvPicPr>
          <p:cNvPr id="17" name="Image 16" descr="bc.JPG"/>
          <p:cNvPicPr>
            <a:picLocks noChangeAspect="1"/>
          </p:cNvPicPr>
          <p:nvPr/>
        </p:nvPicPr>
        <p:blipFill>
          <a:blip r:embed="rId8" cstate="print"/>
          <a:stretch>
            <a:fillRect/>
          </a:stretch>
        </p:blipFill>
        <p:spPr>
          <a:xfrm>
            <a:off x="3820952" y="3379792"/>
            <a:ext cx="1660228" cy="1866895"/>
          </a:xfrm>
          <a:prstGeom prst="rect">
            <a:avLst/>
          </a:prstGeom>
        </p:spPr>
      </p:pic>
      <p:pic>
        <p:nvPicPr>
          <p:cNvPr id="19" name="Image 18" descr="Arr2GVSE.jpg"/>
          <p:cNvPicPr>
            <a:picLocks noChangeAspect="1"/>
          </p:cNvPicPr>
          <p:nvPr/>
        </p:nvPicPr>
        <p:blipFill>
          <a:blip r:embed="rId9" cstate="print"/>
          <a:stretch>
            <a:fillRect/>
          </a:stretch>
        </p:blipFill>
        <p:spPr>
          <a:xfrm>
            <a:off x="3286116" y="1204793"/>
            <a:ext cx="2235846" cy="1652703"/>
          </a:xfrm>
          <a:prstGeom prst="rect">
            <a:avLst/>
          </a:prstGeom>
          <a:ln w="9525" cmpd="thickThin">
            <a:solidFill>
              <a:schemeClr val="tx1"/>
            </a:solidFill>
          </a:ln>
        </p:spPr>
      </p:pic>
      <p:pic>
        <p:nvPicPr>
          <p:cNvPr id="21" name="Image 20" descr="Ecran Ucenter 1.jpg"/>
          <p:cNvPicPr>
            <a:picLocks noChangeAspect="1"/>
          </p:cNvPicPr>
          <p:nvPr/>
        </p:nvPicPr>
        <p:blipFill>
          <a:blip r:embed="rId10" cstate="print"/>
          <a:stretch>
            <a:fillRect/>
          </a:stretch>
        </p:blipFill>
        <p:spPr>
          <a:xfrm>
            <a:off x="428596" y="3232926"/>
            <a:ext cx="3146848" cy="1910586"/>
          </a:xfrm>
          <a:prstGeom prst="rect">
            <a:avLst/>
          </a:prstGeom>
        </p:spPr>
      </p:pic>
      <p:pic>
        <p:nvPicPr>
          <p:cNvPr id="22" name="Picture 2"/>
          <p:cNvPicPr>
            <a:picLocks noChangeAspect="1" noChangeArrowheads="1"/>
          </p:cNvPicPr>
          <p:nvPr/>
        </p:nvPicPr>
        <p:blipFill>
          <a:blip r:embed="rId11" cstate="print"/>
          <a:srcRect/>
          <a:stretch>
            <a:fillRect/>
          </a:stretch>
        </p:blipFill>
        <p:spPr bwMode="auto">
          <a:xfrm>
            <a:off x="7125340" y="3088910"/>
            <a:ext cx="1781175" cy="1314450"/>
          </a:xfrm>
          <a:prstGeom prst="rect">
            <a:avLst/>
          </a:prstGeom>
          <a:noFill/>
          <a:ln w="9525">
            <a:noFill/>
            <a:miter lim="800000"/>
            <a:headEnd/>
            <a:tailEnd/>
          </a:ln>
        </p:spPr>
      </p:pic>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033264" y="1071546"/>
            <a:ext cx="7344816" cy="1508105"/>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INTERVENTION SUR LE </a:t>
            </a:r>
          </a:p>
          <a:p>
            <a:pPr algn="ctr"/>
            <a:r>
              <a:rPr lang="fr-FR" sz="2800" b="1" dirty="0" smtClean="0">
                <a:solidFill>
                  <a:schemeClr val="bg1"/>
                </a:solidFill>
              </a:rPr>
              <a:t>SYSTÈME NUMERIQUE ET D’INFORMATION </a:t>
            </a:r>
            <a:r>
              <a:rPr lang="fr-FR" sz="3600" b="1" dirty="0" smtClean="0">
                <a:solidFill>
                  <a:schemeClr val="bg1"/>
                </a:solidFill>
              </a:rPr>
              <a:t>INFOBUS</a:t>
            </a:r>
            <a:endParaRPr lang="fr-FR" sz="3600" b="1" dirty="0">
              <a:solidFill>
                <a:schemeClr val="bg1"/>
              </a:solidFill>
            </a:endParaRPr>
          </a:p>
        </p:txBody>
      </p:sp>
      <p:sp>
        <p:nvSpPr>
          <p:cNvPr id="8" name="ZoneTexte 7"/>
          <p:cNvSpPr txBox="1"/>
          <p:nvPr/>
        </p:nvSpPr>
        <p:spPr>
          <a:xfrm>
            <a:off x="1043608" y="2635275"/>
            <a:ext cx="7344816" cy="52322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EPREUVE E5 - PREMIERE SITUATION</a:t>
            </a:r>
          </a:p>
        </p:txBody>
      </p:sp>
      <p:sp>
        <p:nvSpPr>
          <p:cNvPr id="12" name="ZoneTexte 11"/>
          <p:cNvSpPr txBox="1"/>
          <p:nvPr/>
        </p:nvSpPr>
        <p:spPr>
          <a:xfrm>
            <a:off x="1285852" y="4357694"/>
            <a:ext cx="7102906" cy="400110"/>
          </a:xfrm>
          <a:prstGeom prst="rect">
            <a:avLst/>
          </a:prstGeom>
          <a:noFill/>
        </p:spPr>
        <p:txBody>
          <a:bodyPr wrap="none" rtlCol="0">
            <a:spAutoFit/>
          </a:bodyPr>
          <a:lstStyle/>
          <a:p>
            <a:r>
              <a:rPr lang="fr-FR" sz="2000" b="1" dirty="0" smtClean="0"/>
              <a:t>ACTIVITES PREPARATOIRES A L’EPREUVE E5 PREMIERE SITUATION</a:t>
            </a: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16" name="ZoneTexte 15"/>
          <p:cNvSpPr txBox="1"/>
          <p:nvPr/>
        </p:nvSpPr>
        <p:spPr>
          <a:xfrm>
            <a:off x="2928926" y="1714488"/>
            <a:ext cx="5710474" cy="369332"/>
          </a:xfrm>
          <a:prstGeom prst="rect">
            <a:avLst/>
          </a:prstGeom>
          <a:solidFill>
            <a:srgbClr val="FFC000"/>
          </a:solidFill>
        </p:spPr>
        <p:txBody>
          <a:bodyPr wrap="none" rtlCol="0">
            <a:spAutoFit/>
          </a:bodyPr>
          <a:lstStyle/>
          <a:p>
            <a:r>
              <a:rPr lang="fr-FR" b="1" dirty="0" smtClean="0"/>
              <a:t>OBJECTIF : découvrir les systèmes en tant qu’utilisateurs!</a:t>
            </a:r>
            <a:endParaRPr lang="fr-FR" b="1" dirty="0"/>
          </a:p>
        </p:txBody>
      </p:sp>
      <p:sp>
        <p:nvSpPr>
          <p:cNvPr id="21" name="ZoneTexte 20"/>
          <p:cNvSpPr txBox="1"/>
          <p:nvPr/>
        </p:nvSpPr>
        <p:spPr>
          <a:xfrm>
            <a:off x="642910" y="1714488"/>
            <a:ext cx="1850186" cy="369332"/>
          </a:xfrm>
          <a:prstGeom prst="rect">
            <a:avLst/>
          </a:prstGeom>
          <a:solidFill>
            <a:srgbClr val="FFC000"/>
          </a:solidFill>
        </p:spPr>
        <p:txBody>
          <a:bodyPr wrap="none" rtlCol="0">
            <a:spAutoFit/>
          </a:bodyPr>
          <a:lstStyle/>
          <a:p>
            <a:r>
              <a:rPr lang="fr-FR" b="1" dirty="0" smtClean="0"/>
              <a:t>PREMIERE PHASE</a:t>
            </a:r>
            <a:endParaRPr lang="fr-FR" b="1" dirty="0"/>
          </a:p>
        </p:txBody>
      </p:sp>
      <p:sp>
        <p:nvSpPr>
          <p:cNvPr id="25" name="ZoneTexte 24"/>
          <p:cNvSpPr txBox="1"/>
          <p:nvPr/>
        </p:nvSpPr>
        <p:spPr>
          <a:xfrm>
            <a:off x="3000364" y="2500306"/>
            <a:ext cx="2214578" cy="830997"/>
          </a:xfrm>
          <a:prstGeom prst="rect">
            <a:avLst/>
          </a:prstGeom>
          <a:solidFill>
            <a:srgbClr val="FFC000"/>
          </a:solidFill>
          <a:effectLst>
            <a:outerShdw blurRad="50800" dist="88900" dir="2700000" algn="tl" rotWithShape="0">
              <a:prstClr val="black">
                <a:alpha val="40000"/>
              </a:prstClr>
            </a:outerShdw>
          </a:effectLst>
        </p:spPr>
        <p:txBody>
          <a:bodyPr wrap="square" rtlCol="0">
            <a:spAutoFit/>
          </a:bodyPr>
          <a:lstStyle/>
          <a:p>
            <a:pPr algn="ctr"/>
            <a:r>
              <a:rPr lang="fr-FR" sz="1600" b="1" dirty="0" smtClean="0"/>
              <a:t>1 TP  « découverte » de 2 heures sur chacun des systèmes.</a:t>
            </a:r>
          </a:p>
        </p:txBody>
      </p:sp>
      <p:sp>
        <p:nvSpPr>
          <p:cNvPr id="26" name="Bouée 25"/>
          <p:cNvSpPr/>
          <p:nvPr/>
        </p:nvSpPr>
        <p:spPr>
          <a:xfrm>
            <a:off x="571472" y="2786058"/>
            <a:ext cx="2143140" cy="500066"/>
          </a:xfrm>
          <a:prstGeom prst="donut">
            <a:avLst>
              <a:gd name="adj" fmla="val 14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Ellipse 28"/>
          <p:cNvSpPr/>
          <p:nvPr/>
        </p:nvSpPr>
        <p:spPr>
          <a:xfrm>
            <a:off x="1928794" y="3071810"/>
            <a:ext cx="285752" cy="28575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isocèle 35"/>
          <p:cNvSpPr/>
          <p:nvPr/>
        </p:nvSpPr>
        <p:spPr>
          <a:xfrm rot="16200000" flipH="1">
            <a:off x="1178695" y="3036091"/>
            <a:ext cx="428628" cy="3571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571472" y="300037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1214414" y="271462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1928794" y="271462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714480" y="3286124"/>
            <a:ext cx="1071570" cy="523220"/>
          </a:xfrm>
          <a:prstGeom prst="rect">
            <a:avLst/>
          </a:prstGeom>
          <a:noFill/>
        </p:spPr>
        <p:txBody>
          <a:bodyPr wrap="square" rtlCol="0">
            <a:spAutoFit/>
          </a:bodyPr>
          <a:lstStyle/>
          <a:p>
            <a:pPr algn="ctr"/>
            <a:r>
              <a:rPr lang="fr-FR" sz="1400" b="1" dirty="0" smtClean="0"/>
              <a:t>Système A INFOBUS</a:t>
            </a:r>
            <a:endParaRPr lang="fr-FR" sz="1400" b="1" dirty="0"/>
          </a:p>
        </p:txBody>
      </p:sp>
      <p:sp>
        <p:nvSpPr>
          <p:cNvPr id="41" name="ZoneTexte 40"/>
          <p:cNvSpPr txBox="1"/>
          <p:nvPr/>
        </p:nvSpPr>
        <p:spPr>
          <a:xfrm>
            <a:off x="357158" y="3191532"/>
            <a:ext cx="806759" cy="523220"/>
          </a:xfrm>
          <a:prstGeom prst="rect">
            <a:avLst/>
          </a:prstGeom>
          <a:noFill/>
        </p:spPr>
        <p:txBody>
          <a:bodyPr wrap="none" rtlCol="0">
            <a:spAutoFit/>
          </a:bodyPr>
          <a:lstStyle/>
          <a:p>
            <a:pPr algn="ctr"/>
            <a:r>
              <a:rPr lang="fr-FR" sz="1400" b="1" dirty="0" smtClean="0"/>
              <a:t>Système</a:t>
            </a:r>
            <a:br>
              <a:rPr lang="fr-FR" sz="1400" b="1" dirty="0" smtClean="0"/>
            </a:br>
            <a:r>
              <a:rPr lang="fr-FR" sz="1400" b="1" dirty="0" smtClean="0"/>
              <a:t>B</a:t>
            </a:r>
            <a:endParaRPr lang="fr-FR" sz="1400" b="1" dirty="0"/>
          </a:p>
        </p:txBody>
      </p:sp>
      <p:sp>
        <p:nvSpPr>
          <p:cNvPr id="42" name="ZoneTexte 41"/>
          <p:cNvSpPr txBox="1"/>
          <p:nvPr/>
        </p:nvSpPr>
        <p:spPr>
          <a:xfrm>
            <a:off x="571472" y="3786190"/>
            <a:ext cx="4429156" cy="2985433"/>
          </a:xfrm>
          <a:prstGeom prst="rect">
            <a:avLst/>
          </a:prstGeom>
          <a:solidFill>
            <a:srgbClr val="FFC000"/>
          </a:solidFill>
          <a:effectLst>
            <a:outerShdw blurRad="50800" dist="177800" dir="2700000" algn="tl" rotWithShape="0">
              <a:schemeClr val="bg1">
                <a:lumMod val="50000"/>
                <a:alpha val="40000"/>
              </a:schemeClr>
            </a:outerShdw>
          </a:effectLst>
        </p:spPr>
        <p:txBody>
          <a:bodyPr wrap="square" rtlCol="0">
            <a:spAutoFit/>
          </a:bodyPr>
          <a:lstStyle/>
          <a:p>
            <a:r>
              <a:rPr lang="fr-FR" sz="1400" u="sng" dirty="0" smtClean="0"/>
              <a:t>Exemple de cas de découverte du système INFOBUS: </a:t>
            </a:r>
            <a:br>
              <a:rPr lang="fr-FR" sz="1400" u="sng" dirty="0" smtClean="0"/>
            </a:br>
            <a:endParaRPr lang="fr-FR" sz="1400" u="sng" dirty="0" smtClean="0"/>
          </a:p>
          <a:p>
            <a:r>
              <a:rPr lang="fr-FR" sz="1600" b="1" dirty="0" smtClean="0"/>
              <a:t>les étudiants déplacent INFOBUS </a:t>
            </a:r>
            <a:r>
              <a:rPr lang="fr-FR" sz="1600" dirty="0" smtClean="0"/>
              <a:t>dans l’enceinte de l’établissement et constatent la mise à jour des informations voyageurs, la mise à jour de la géo-localisation du bus sur une « carte » du lycée.</a:t>
            </a:r>
          </a:p>
          <a:p>
            <a:endParaRPr lang="fr-FR" sz="1600" dirty="0" smtClean="0"/>
          </a:p>
          <a:p>
            <a:r>
              <a:rPr lang="fr-FR" sz="1600" b="1" dirty="0" smtClean="0"/>
              <a:t>Analyse </a:t>
            </a:r>
            <a:r>
              <a:rPr lang="fr-FR" sz="1600" b="1" dirty="0" err="1" smtClean="0"/>
              <a:t>SysML</a:t>
            </a:r>
            <a:r>
              <a:rPr lang="fr-FR" sz="1600" b="1" dirty="0" smtClean="0"/>
              <a:t>: analyses diagrammes, identification des flux et des organes </a:t>
            </a:r>
            <a:r>
              <a:rPr lang="fr-FR" sz="1600" dirty="0" smtClean="0"/>
              <a:t>composant le système.</a:t>
            </a:r>
          </a:p>
          <a:p>
            <a:endParaRPr lang="fr-FR" sz="1600" dirty="0" smtClean="0"/>
          </a:p>
          <a:p>
            <a:r>
              <a:rPr lang="fr-FR" sz="1600" b="1" dirty="0" smtClean="0"/>
              <a:t>Analyse du document tutoriel d’installation</a:t>
            </a:r>
            <a:r>
              <a:rPr lang="fr-FR" sz="1600" dirty="0" smtClean="0"/>
              <a:t>.</a:t>
            </a:r>
            <a:endParaRPr lang="fr-FR" sz="1600" dirty="0"/>
          </a:p>
        </p:txBody>
      </p:sp>
      <p:pic>
        <p:nvPicPr>
          <p:cNvPr id="43" name="Image 42" descr="passager2.jpg"/>
          <p:cNvPicPr>
            <a:picLocks noChangeAspect="1"/>
          </p:cNvPicPr>
          <p:nvPr/>
        </p:nvPicPr>
        <p:blipFill>
          <a:blip r:embed="rId5" cstate="print"/>
          <a:stretch>
            <a:fillRect/>
          </a:stretch>
        </p:blipFill>
        <p:spPr>
          <a:xfrm>
            <a:off x="2213136" y="2500306"/>
            <a:ext cx="215724" cy="588253"/>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pic>
      <p:pic>
        <p:nvPicPr>
          <p:cNvPr id="44" name="Image 43" descr="passager2.jpg"/>
          <p:cNvPicPr>
            <a:picLocks noChangeAspect="1"/>
          </p:cNvPicPr>
          <p:nvPr/>
        </p:nvPicPr>
        <p:blipFill>
          <a:blip r:embed="rId6" cstate="print"/>
          <a:stretch>
            <a:fillRect/>
          </a:stretch>
        </p:blipFill>
        <p:spPr>
          <a:xfrm>
            <a:off x="2714612" y="3071810"/>
            <a:ext cx="241922" cy="659691"/>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pic>
      <p:pic>
        <p:nvPicPr>
          <p:cNvPr id="45" name="Image 44" descr="passager2.jpg"/>
          <p:cNvPicPr>
            <a:picLocks noChangeAspect="1"/>
          </p:cNvPicPr>
          <p:nvPr/>
        </p:nvPicPr>
        <p:blipFill>
          <a:blip r:embed="rId5" cstate="print"/>
          <a:stretch>
            <a:fillRect/>
          </a:stretch>
        </p:blipFill>
        <p:spPr>
          <a:xfrm>
            <a:off x="1641632" y="3143248"/>
            <a:ext cx="215724" cy="588253"/>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pic>
      <p:sp>
        <p:nvSpPr>
          <p:cNvPr id="46" name="ZoneTexte 45"/>
          <p:cNvSpPr txBox="1"/>
          <p:nvPr/>
        </p:nvSpPr>
        <p:spPr>
          <a:xfrm>
            <a:off x="714348" y="2214554"/>
            <a:ext cx="806759" cy="523220"/>
          </a:xfrm>
          <a:prstGeom prst="rect">
            <a:avLst/>
          </a:prstGeom>
          <a:noFill/>
        </p:spPr>
        <p:txBody>
          <a:bodyPr wrap="none" rtlCol="0">
            <a:spAutoFit/>
          </a:bodyPr>
          <a:lstStyle/>
          <a:p>
            <a:pPr algn="ctr"/>
            <a:r>
              <a:rPr lang="fr-FR" sz="1400" b="1" dirty="0" smtClean="0"/>
              <a:t>Système</a:t>
            </a:r>
            <a:br>
              <a:rPr lang="fr-FR" sz="1400" b="1" dirty="0" smtClean="0"/>
            </a:br>
            <a:r>
              <a:rPr lang="fr-FR" sz="1400" b="1" dirty="0" smtClean="0"/>
              <a:t>C</a:t>
            </a:r>
            <a:endParaRPr lang="fr-FR" sz="1400" b="1" dirty="0"/>
          </a:p>
        </p:txBody>
      </p:sp>
      <p:sp>
        <p:nvSpPr>
          <p:cNvPr id="48" name="ZoneTexte 47"/>
          <p:cNvSpPr txBox="1"/>
          <p:nvPr/>
        </p:nvSpPr>
        <p:spPr>
          <a:xfrm>
            <a:off x="642910" y="1285860"/>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2000" b="1" dirty="0" smtClean="0"/>
              <a:t>ACTIVITES PREPARATOIRES A L’EPREUVE E5 PREMIERE SITUATION</a:t>
            </a:r>
            <a:endParaRPr lang="fr-FR" sz="2000" b="1" dirty="0"/>
          </a:p>
        </p:txBody>
      </p:sp>
      <p:pic>
        <p:nvPicPr>
          <p:cNvPr id="22529" name="Picture 1" descr="C:\Users\EOMAN\Documents\BTS_SN\UseCaseGeneral.jpg\UseCaseGeneral.jpg"/>
          <p:cNvPicPr>
            <a:picLocks noChangeAspect="1" noChangeArrowheads="1"/>
          </p:cNvPicPr>
          <p:nvPr/>
        </p:nvPicPr>
        <p:blipFill>
          <a:blip r:embed="rId7" cstate="print">
            <a:lum bright="-20000" contrast="19000"/>
          </a:blip>
          <a:srcRect/>
          <a:stretch>
            <a:fillRect/>
          </a:stretch>
        </p:blipFill>
        <p:spPr bwMode="auto">
          <a:xfrm>
            <a:off x="5286380" y="4867588"/>
            <a:ext cx="3714776" cy="1990411"/>
          </a:xfrm>
          <a:prstGeom prst="rect">
            <a:avLst/>
          </a:prstGeom>
          <a:noFill/>
        </p:spPr>
      </p:pic>
      <p:pic>
        <p:nvPicPr>
          <p:cNvPr id="47" name="Picture 10"/>
          <p:cNvPicPr>
            <a:picLocks noChangeAspect="1" noChangeArrowheads="1"/>
          </p:cNvPicPr>
          <p:nvPr/>
        </p:nvPicPr>
        <p:blipFill>
          <a:blip r:embed="rId8" cstate="print"/>
          <a:srcRect/>
          <a:stretch>
            <a:fillRect/>
          </a:stretch>
        </p:blipFill>
        <p:spPr bwMode="auto">
          <a:xfrm>
            <a:off x="5286380" y="2285992"/>
            <a:ext cx="3714744" cy="2581878"/>
          </a:xfrm>
          <a:prstGeom prst="rect">
            <a:avLst/>
          </a:prstGeom>
          <a:noFill/>
          <a:ln w="9525">
            <a:noFill/>
            <a:miter lim="800000"/>
            <a:headEnd/>
            <a:tailEnd/>
          </a:ln>
          <a:effectLst/>
        </p:spPr>
      </p:pic>
      <p:sp>
        <p:nvSpPr>
          <p:cNvPr id="22" name="ZoneTexte 21"/>
          <p:cNvSpPr txBox="1"/>
          <p:nvPr/>
        </p:nvSpPr>
        <p:spPr>
          <a:xfrm>
            <a:off x="2928926" y="2143116"/>
            <a:ext cx="5955798" cy="369332"/>
          </a:xfrm>
          <a:prstGeom prst="rect">
            <a:avLst/>
          </a:prstGeom>
          <a:solidFill>
            <a:schemeClr val="bg1"/>
          </a:solidFill>
        </p:spPr>
        <p:txBody>
          <a:bodyPr wrap="none" rtlCol="0">
            <a:spAutoFit/>
          </a:bodyPr>
          <a:lstStyle/>
          <a:p>
            <a:r>
              <a:rPr lang="fr-FR" dirty="0" smtClean="0"/>
              <a:t> Conditions : les systèmes sont opérationnels et fonctionnent.</a:t>
            </a:r>
            <a:endParaRPr lang="fr-FR" dirty="0"/>
          </a:p>
        </p:txBody>
      </p:sp>
      <p:sp>
        <p:nvSpPr>
          <p:cNvPr id="27" name="Flèche droite 26"/>
          <p:cNvSpPr/>
          <p:nvPr/>
        </p:nvSpPr>
        <p:spPr>
          <a:xfrm>
            <a:off x="4857752" y="4286256"/>
            <a:ext cx="571504"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droite 27"/>
          <p:cNvSpPr/>
          <p:nvPr/>
        </p:nvSpPr>
        <p:spPr>
          <a:xfrm>
            <a:off x="4857752" y="5500702"/>
            <a:ext cx="571504"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ZoneTexte 48"/>
          <p:cNvSpPr txBox="1"/>
          <p:nvPr/>
        </p:nvSpPr>
        <p:spPr>
          <a:xfrm>
            <a:off x="500034" y="3786190"/>
            <a:ext cx="4429156" cy="1323439"/>
          </a:xfrm>
          <a:prstGeom prst="rect">
            <a:avLst/>
          </a:prstGeom>
          <a:solidFill>
            <a:srgbClr val="FFC000"/>
          </a:solidFill>
        </p:spPr>
        <p:txBody>
          <a:bodyPr wrap="square" rtlCol="0">
            <a:spAutoFit/>
          </a:bodyPr>
          <a:lstStyle/>
          <a:p>
            <a:r>
              <a:rPr lang="fr-FR" sz="1600" b="1" dirty="0" smtClean="0"/>
              <a:t>Scénarii de l’activité INFOBUS:</a:t>
            </a:r>
          </a:p>
          <a:p>
            <a:pPr>
              <a:buFontTx/>
              <a:buChar char="-"/>
            </a:pPr>
            <a:r>
              <a:rPr lang="fr-FR" sz="1600" b="1" dirty="0" smtClean="0"/>
              <a:t> en fin de chaine de production, installer le</a:t>
            </a:r>
            <a:br>
              <a:rPr lang="fr-FR" sz="1600" b="1" dirty="0" smtClean="0"/>
            </a:br>
            <a:r>
              <a:rPr lang="fr-FR" sz="1600" b="1" dirty="0" smtClean="0"/>
              <a:t>  système dans le véhicule de transport,</a:t>
            </a:r>
          </a:p>
          <a:p>
            <a:pPr>
              <a:buFontTx/>
              <a:buChar char="-"/>
            </a:pPr>
            <a:r>
              <a:rPr lang="fr-FR" sz="1600" b="1" dirty="0" smtClean="0"/>
              <a:t> ligne LIEU A-LIEU B à configurer (audio+visuels),</a:t>
            </a:r>
          </a:p>
          <a:p>
            <a:pPr>
              <a:buFontTx/>
              <a:buChar char="-"/>
            </a:pPr>
            <a:r>
              <a:rPr lang="fr-FR" sz="1600" b="1" dirty="0" smtClean="0"/>
              <a:t> réaliser des visuels spécifiques à un contexte. </a:t>
            </a:r>
          </a:p>
        </p:txBody>
      </p:sp>
      <p:pic>
        <p:nvPicPr>
          <p:cNvPr id="27" name="Image 26" descr="TABLAB.jpg"/>
          <p:cNvPicPr>
            <a:picLocks noChangeAspect="1"/>
          </p:cNvPicPr>
          <p:nvPr/>
        </p:nvPicPr>
        <p:blipFill>
          <a:blip r:embed="rId3" cstate="print"/>
          <a:stretch>
            <a:fillRect/>
          </a:stretch>
        </p:blipFill>
        <p:spPr>
          <a:xfrm>
            <a:off x="2214546" y="5286388"/>
            <a:ext cx="2850516" cy="1571612"/>
          </a:xfrm>
          <a:prstGeom prst="rect">
            <a:avLst/>
          </a:prstGeom>
        </p:spPr>
      </p:pic>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16" name="ZoneTexte 15"/>
          <p:cNvSpPr txBox="1"/>
          <p:nvPr/>
        </p:nvSpPr>
        <p:spPr>
          <a:xfrm>
            <a:off x="2857488" y="1714488"/>
            <a:ext cx="6072230" cy="923330"/>
          </a:xfrm>
          <a:prstGeom prst="rect">
            <a:avLst/>
          </a:prstGeom>
          <a:solidFill>
            <a:srgbClr val="FFC000"/>
          </a:solidFill>
        </p:spPr>
        <p:txBody>
          <a:bodyPr wrap="square" rtlCol="0">
            <a:spAutoFit/>
          </a:bodyPr>
          <a:lstStyle/>
          <a:p>
            <a:r>
              <a:rPr lang="fr-FR" b="1" dirty="0" smtClean="0"/>
              <a:t>OBJECTIFS : 	Mettre en œuvre les systèmes numériques</a:t>
            </a:r>
          </a:p>
          <a:p>
            <a:r>
              <a:rPr lang="fr-FR" b="1" dirty="0" smtClean="0"/>
              <a:t>		Acquérir les savoirs faires visés.</a:t>
            </a:r>
            <a:br>
              <a:rPr lang="fr-FR" b="1" dirty="0" smtClean="0"/>
            </a:br>
            <a:r>
              <a:rPr lang="fr-FR" b="1" dirty="0" smtClean="0"/>
              <a:t>		Observer la compétence de l’étudiant.</a:t>
            </a:r>
            <a:endParaRPr lang="fr-FR" b="1" dirty="0"/>
          </a:p>
        </p:txBody>
      </p:sp>
      <p:sp>
        <p:nvSpPr>
          <p:cNvPr id="21" name="ZoneTexte 20"/>
          <p:cNvSpPr txBox="1"/>
          <p:nvPr/>
        </p:nvSpPr>
        <p:spPr>
          <a:xfrm>
            <a:off x="642910" y="1714488"/>
            <a:ext cx="1771382" cy="369332"/>
          </a:xfrm>
          <a:prstGeom prst="rect">
            <a:avLst/>
          </a:prstGeom>
          <a:solidFill>
            <a:srgbClr val="FFC000"/>
          </a:solidFill>
        </p:spPr>
        <p:txBody>
          <a:bodyPr wrap="none" rtlCol="0">
            <a:spAutoFit/>
          </a:bodyPr>
          <a:lstStyle/>
          <a:p>
            <a:r>
              <a:rPr lang="fr-FR" b="1" dirty="0" smtClean="0"/>
              <a:t>SECONDE PHASE</a:t>
            </a:r>
            <a:endParaRPr lang="fr-FR" b="1" dirty="0"/>
          </a:p>
        </p:txBody>
      </p:sp>
      <p:sp>
        <p:nvSpPr>
          <p:cNvPr id="22" name="ZoneTexte 21"/>
          <p:cNvSpPr txBox="1"/>
          <p:nvPr/>
        </p:nvSpPr>
        <p:spPr>
          <a:xfrm>
            <a:off x="2928926" y="2786058"/>
            <a:ext cx="3816942" cy="369332"/>
          </a:xfrm>
          <a:prstGeom prst="rect">
            <a:avLst/>
          </a:prstGeom>
          <a:noFill/>
        </p:spPr>
        <p:txBody>
          <a:bodyPr wrap="none" rtlCol="0">
            <a:spAutoFit/>
          </a:bodyPr>
          <a:lstStyle/>
          <a:p>
            <a:r>
              <a:rPr lang="fr-FR" dirty="0" smtClean="0"/>
              <a:t> Conditions : systèmes non assemblés. </a:t>
            </a:r>
            <a:endParaRPr lang="fr-FR" dirty="0"/>
          </a:p>
        </p:txBody>
      </p:sp>
      <p:sp>
        <p:nvSpPr>
          <p:cNvPr id="25" name="ZoneTexte 24"/>
          <p:cNvSpPr txBox="1"/>
          <p:nvPr/>
        </p:nvSpPr>
        <p:spPr>
          <a:xfrm>
            <a:off x="2571736" y="3214686"/>
            <a:ext cx="6572264" cy="369332"/>
          </a:xfrm>
          <a:prstGeom prst="rect">
            <a:avLst/>
          </a:prstGeom>
          <a:solidFill>
            <a:srgbClr val="FFC000"/>
          </a:solidFill>
        </p:spPr>
        <p:txBody>
          <a:bodyPr wrap="square" rtlCol="0">
            <a:spAutoFit/>
          </a:bodyPr>
          <a:lstStyle/>
          <a:p>
            <a:r>
              <a:rPr lang="fr-FR" b="1" dirty="0" smtClean="0"/>
              <a:t> 1 cycle TP  « installation » de  2x3 heures sur chacun des systèmes.</a:t>
            </a:r>
          </a:p>
        </p:txBody>
      </p:sp>
      <p:sp>
        <p:nvSpPr>
          <p:cNvPr id="26" name="Bouée 25"/>
          <p:cNvSpPr/>
          <p:nvPr/>
        </p:nvSpPr>
        <p:spPr>
          <a:xfrm>
            <a:off x="571472" y="2786058"/>
            <a:ext cx="2143140" cy="500066"/>
          </a:xfrm>
          <a:prstGeom prst="donut">
            <a:avLst>
              <a:gd name="adj" fmla="val 14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Ellipse 28"/>
          <p:cNvSpPr/>
          <p:nvPr/>
        </p:nvSpPr>
        <p:spPr>
          <a:xfrm>
            <a:off x="1928794" y="3071810"/>
            <a:ext cx="285752" cy="28575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riangle isocèle 35"/>
          <p:cNvSpPr/>
          <p:nvPr/>
        </p:nvSpPr>
        <p:spPr>
          <a:xfrm rot="16200000" flipH="1">
            <a:off x="1250132" y="3036091"/>
            <a:ext cx="428628" cy="35719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571472" y="300037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1214414" y="271462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1928794" y="271462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714480" y="3286124"/>
            <a:ext cx="1005660" cy="523220"/>
          </a:xfrm>
          <a:prstGeom prst="rect">
            <a:avLst/>
          </a:prstGeom>
          <a:noFill/>
        </p:spPr>
        <p:txBody>
          <a:bodyPr wrap="none" rtlCol="0">
            <a:spAutoFit/>
          </a:bodyPr>
          <a:lstStyle/>
          <a:p>
            <a:pPr algn="ctr"/>
            <a:r>
              <a:rPr lang="fr-FR" sz="1400" b="1" dirty="0" smtClean="0"/>
              <a:t>Système</a:t>
            </a:r>
            <a:br>
              <a:rPr lang="fr-FR" sz="1400" b="1" dirty="0" smtClean="0"/>
            </a:br>
            <a:r>
              <a:rPr lang="fr-FR" sz="1400" b="1" dirty="0" smtClean="0"/>
              <a:t>A INFOBUS</a:t>
            </a:r>
            <a:endParaRPr lang="fr-FR" sz="1400" b="1" dirty="0"/>
          </a:p>
        </p:txBody>
      </p:sp>
      <p:sp>
        <p:nvSpPr>
          <p:cNvPr id="41" name="ZoneTexte 40"/>
          <p:cNvSpPr txBox="1"/>
          <p:nvPr/>
        </p:nvSpPr>
        <p:spPr>
          <a:xfrm>
            <a:off x="357158" y="3191532"/>
            <a:ext cx="806759" cy="523220"/>
          </a:xfrm>
          <a:prstGeom prst="rect">
            <a:avLst/>
          </a:prstGeom>
          <a:noFill/>
        </p:spPr>
        <p:txBody>
          <a:bodyPr wrap="none" rtlCol="0">
            <a:spAutoFit/>
          </a:bodyPr>
          <a:lstStyle/>
          <a:p>
            <a:pPr algn="ctr"/>
            <a:r>
              <a:rPr lang="fr-FR" sz="1400" b="1" dirty="0" smtClean="0"/>
              <a:t>Système</a:t>
            </a:r>
            <a:br>
              <a:rPr lang="fr-FR" sz="1400" b="1" dirty="0" smtClean="0"/>
            </a:br>
            <a:r>
              <a:rPr lang="fr-FR" sz="1400" b="1" dirty="0" smtClean="0"/>
              <a:t>B</a:t>
            </a:r>
            <a:endParaRPr lang="fr-FR" sz="1400" b="1" dirty="0"/>
          </a:p>
        </p:txBody>
      </p:sp>
      <p:pic>
        <p:nvPicPr>
          <p:cNvPr id="43" name="Image 42" descr="passager2.jpg"/>
          <p:cNvPicPr>
            <a:picLocks noChangeAspect="1"/>
          </p:cNvPicPr>
          <p:nvPr/>
        </p:nvPicPr>
        <p:blipFill>
          <a:blip r:embed="rId6" cstate="print"/>
          <a:stretch>
            <a:fillRect/>
          </a:stretch>
        </p:blipFill>
        <p:spPr>
          <a:xfrm>
            <a:off x="2786050" y="6078789"/>
            <a:ext cx="285752" cy="779211"/>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pic>
      <p:pic>
        <p:nvPicPr>
          <p:cNvPr id="44" name="Image 43" descr="passager2.jpg"/>
          <p:cNvPicPr>
            <a:picLocks noChangeAspect="1"/>
          </p:cNvPicPr>
          <p:nvPr/>
        </p:nvPicPr>
        <p:blipFill>
          <a:blip r:embed="rId7" cstate="print"/>
          <a:stretch>
            <a:fillRect/>
          </a:stretch>
        </p:blipFill>
        <p:spPr>
          <a:xfrm>
            <a:off x="4643438" y="5786454"/>
            <a:ext cx="357190" cy="854492"/>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pic>
      <p:pic>
        <p:nvPicPr>
          <p:cNvPr id="45" name="Image 44" descr="passager2.jpg"/>
          <p:cNvPicPr>
            <a:picLocks noChangeAspect="1"/>
          </p:cNvPicPr>
          <p:nvPr/>
        </p:nvPicPr>
        <p:blipFill>
          <a:blip r:embed="rId6" cstate="print"/>
          <a:stretch>
            <a:fillRect/>
          </a:stretch>
        </p:blipFill>
        <p:spPr>
          <a:xfrm>
            <a:off x="2214546" y="5809810"/>
            <a:ext cx="285752" cy="779211"/>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pic>
      <p:sp>
        <p:nvSpPr>
          <p:cNvPr id="46" name="ZoneTexte 45"/>
          <p:cNvSpPr txBox="1"/>
          <p:nvPr/>
        </p:nvSpPr>
        <p:spPr>
          <a:xfrm>
            <a:off x="714348" y="2214554"/>
            <a:ext cx="806759" cy="523220"/>
          </a:xfrm>
          <a:prstGeom prst="rect">
            <a:avLst/>
          </a:prstGeom>
          <a:noFill/>
        </p:spPr>
        <p:txBody>
          <a:bodyPr wrap="none" rtlCol="0">
            <a:spAutoFit/>
          </a:bodyPr>
          <a:lstStyle/>
          <a:p>
            <a:pPr algn="ctr"/>
            <a:r>
              <a:rPr lang="fr-FR" sz="1400" b="1" dirty="0" smtClean="0"/>
              <a:t>Système</a:t>
            </a:r>
            <a:br>
              <a:rPr lang="fr-FR" sz="1400" b="1" dirty="0" smtClean="0"/>
            </a:br>
            <a:r>
              <a:rPr lang="fr-FR" sz="1400" b="1" dirty="0" smtClean="0"/>
              <a:t>C</a:t>
            </a:r>
            <a:endParaRPr lang="fr-FR" sz="1400" b="1" dirty="0"/>
          </a:p>
        </p:txBody>
      </p:sp>
      <p:sp>
        <p:nvSpPr>
          <p:cNvPr id="48" name="ZoneTexte 47"/>
          <p:cNvSpPr txBox="1"/>
          <p:nvPr/>
        </p:nvSpPr>
        <p:spPr>
          <a:xfrm>
            <a:off x="642910" y="1285860"/>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2000" b="1" dirty="0" smtClean="0"/>
              <a:t>ACTIVITES PREPARATOIRES A L’EPREUVE E5 PREMIERE SITUATION</a:t>
            </a:r>
            <a:endParaRPr lang="fr-FR" sz="2000" b="1" dirty="0"/>
          </a:p>
        </p:txBody>
      </p:sp>
      <p:pic>
        <p:nvPicPr>
          <p:cNvPr id="50" name="Image 49" descr="HEULIEZ-BUS13_diapositive_normal.jpg"/>
          <p:cNvPicPr/>
          <p:nvPr/>
        </p:nvPicPr>
        <p:blipFill>
          <a:blip r:embed="rId8" cstate="print"/>
          <a:stretch>
            <a:fillRect/>
          </a:stretch>
        </p:blipFill>
        <p:spPr>
          <a:xfrm>
            <a:off x="5000628" y="3643314"/>
            <a:ext cx="4143372" cy="2143140"/>
          </a:xfrm>
          <a:prstGeom prst="rect">
            <a:avLst/>
          </a:prstGeom>
        </p:spPr>
      </p:pic>
      <p:pic>
        <p:nvPicPr>
          <p:cNvPr id="51" name="Picture 2"/>
          <p:cNvPicPr>
            <a:picLocks noChangeAspect="1" noChangeArrowheads="1"/>
          </p:cNvPicPr>
          <p:nvPr/>
        </p:nvPicPr>
        <p:blipFill>
          <a:blip r:embed="rId9" cstate="print"/>
          <a:srcRect/>
          <a:stretch>
            <a:fillRect/>
          </a:stretch>
        </p:blipFill>
        <p:spPr bwMode="auto">
          <a:xfrm>
            <a:off x="500034" y="5214950"/>
            <a:ext cx="1645630" cy="1214422"/>
          </a:xfrm>
          <a:prstGeom prst="rect">
            <a:avLst/>
          </a:prstGeom>
          <a:noFill/>
          <a:ln w="9525">
            <a:noFill/>
            <a:miter lim="800000"/>
            <a:headEnd/>
            <a:tailEnd/>
          </a:ln>
        </p:spPr>
      </p:pic>
      <p:sp>
        <p:nvSpPr>
          <p:cNvPr id="28" name="ZoneTexte 27"/>
          <p:cNvSpPr txBox="1"/>
          <p:nvPr/>
        </p:nvSpPr>
        <p:spPr>
          <a:xfrm rot="515607">
            <a:off x="3733936" y="3833650"/>
            <a:ext cx="1612236" cy="2769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200" b="1" dirty="0" smtClean="0"/>
              <a:t>UNE PROBLEMATIQUE</a:t>
            </a:r>
            <a:endParaRPr lang="fr-FR" sz="1200" b="1" dirty="0"/>
          </a:p>
        </p:txBody>
      </p:sp>
      <p:sp>
        <p:nvSpPr>
          <p:cNvPr id="30" name="ZoneTexte 29"/>
          <p:cNvSpPr txBox="1"/>
          <p:nvPr/>
        </p:nvSpPr>
        <p:spPr>
          <a:xfrm>
            <a:off x="5000628" y="5780806"/>
            <a:ext cx="4143372" cy="1077218"/>
          </a:xfrm>
          <a:prstGeom prst="rect">
            <a:avLst/>
          </a:prstGeom>
          <a:solidFill>
            <a:srgbClr val="FFC000"/>
          </a:solidFill>
        </p:spPr>
        <p:txBody>
          <a:bodyPr wrap="square" rtlCol="0">
            <a:spAutoFit/>
          </a:bodyPr>
          <a:lstStyle/>
          <a:p>
            <a:r>
              <a:rPr lang="fr-FR" sz="1600" b="1" dirty="0" smtClean="0"/>
              <a:t>Activités inhérentes à l’installation d’INFOBUS:</a:t>
            </a:r>
          </a:p>
          <a:p>
            <a:pPr>
              <a:buFontTx/>
              <a:buChar char="-"/>
            </a:pPr>
            <a:r>
              <a:rPr lang="fr-FR" sz="1600" b="1" dirty="0" smtClean="0"/>
              <a:t> respecter les procédures de mises en </a:t>
            </a:r>
            <a:r>
              <a:rPr lang="fr-FR" sz="1600" b="1" dirty="0" err="1" smtClean="0"/>
              <a:t>oeuvre</a:t>
            </a:r>
            <a:r>
              <a:rPr lang="fr-FR" sz="1600" b="1" dirty="0" smtClean="0"/>
              <a:t>,</a:t>
            </a:r>
          </a:p>
          <a:p>
            <a:pPr>
              <a:buFontTx/>
              <a:buChar char="-"/>
            </a:pPr>
            <a:r>
              <a:rPr lang="fr-FR" sz="1600" b="1" dirty="0" smtClean="0"/>
              <a:t> programmer la « ligne » à exploiter (tunnels),</a:t>
            </a:r>
          </a:p>
          <a:p>
            <a:pPr>
              <a:buFontTx/>
              <a:buChar char="-"/>
            </a:pPr>
            <a:r>
              <a:rPr lang="fr-FR" sz="1600" b="1" dirty="0" smtClean="0"/>
              <a:t> concevoir les visuels, annonces sonores. </a:t>
            </a: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checkerboard(across)">
                                      <p:cBhvr>
                                        <p:cTn id="11" dur="1000"/>
                                        <p:tgtEl>
                                          <p:spTgt spid="45"/>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checkerboard(across)">
                                      <p:cBhvr>
                                        <p:cTn id="1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21" name="ZoneTexte 20"/>
          <p:cNvSpPr txBox="1"/>
          <p:nvPr/>
        </p:nvSpPr>
        <p:spPr>
          <a:xfrm>
            <a:off x="642910" y="1714488"/>
            <a:ext cx="1771382" cy="369332"/>
          </a:xfrm>
          <a:prstGeom prst="rect">
            <a:avLst/>
          </a:prstGeom>
          <a:solidFill>
            <a:srgbClr val="FFC000"/>
          </a:solidFill>
        </p:spPr>
        <p:txBody>
          <a:bodyPr wrap="none" rtlCol="0">
            <a:spAutoFit/>
          </a:bodyPr>
          <a:lstStyle/>
          <a:p>
            <a:r>
              <a:rPr lang="fr-FR" b="1" dirty="0" smtClean="0"/>
              <a:t>SECONDE PHASE</a:t>
            </a:r>
            <a:endParaRPr lang="fr-FR" b="1" dirty="0"/>
          </a:p>
        </p:txBody>
      </p:sp>
      <p:sp>
        <p:nvSpPr>
          <p:cNvPr id="48" name="ZoneTexte 47"/>
          <p:cNvSpPr txBox="1"/>
          <p:nvPr/>
        </p:nvSpPr>
        <p:spPr>
          <a:xfrm>
            <a:off x="642910" y="1285860"/>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2000" b="1" dirty="0" smtClean="0"/>
              <a:t>ACTIVITES PREPARATOIRES A L’EPREUVE E5 PREMIERE SITUATION</a:t>
            </a:r>
            <a:endParaRPr lang="fr-FR" sz="2000" b="1" dirty="0"/>
          </a:p>
        </p:txBody>
      </p:sp>
      <p:pic>
        <p:nvPicPr>
          <p:cNvPr id="77826" name="Picture 2"/>
          <p:cNvPicPr>
            <a:picLocks noChangeAspect="1" noChangeArrowheads="1"/>
          </p:cNvPicPr>
          <p:nvPr/>
        </p:nvPicPr>
        <p:blipFill>
          <a:blip r:embed="rId5" cstate="print"/>
          <a:srcRect/>
          <a:stretch>
            <a:fillRect/>
          </a:stretch>
        </p:blipFill>
        <p:spPr bwMode="auto">
          <a:xfrm>
            <a:off x="428596" y="2222489"/>
            <a:ext cx="7858180" cy="4366516"/>
          </a:xfrm>
          <a:prstGeom prst="rect">
            <a:avLst/>
          </a:prstGeom>
          <a:noFill/>
          <a:ln w="9525">
            <a:noFill/>
            <a:miter lim="800000"/>
            <a:headEnd/>
            <a:tailEnd/>
          </a:ln>
          <a:effectLst/>
        </p:spPr>
      </p:pic>
      <p:pic>
        <p:nvPicPr>
          <p:cNvPr id="77827" name="Picture 3"/>
          <p:cNvPicPr>
            <a:picLocks noChangeAspect="1" noChangeArrowheads="1"/>
          </p:cNvPicPr>
          <p:nvPr/>
        </p:nvPicPr>
        <p:blipFill>
          <a:blip r:embed="rId6" cstate="print"/>
          <a:srcRect/>
          <a:stretch>
            <a:fillRect/>
          </a:stretch>
        </p:blipFill>
        <p:spPr bwMode="auto">
          <a:xfrm>
            <a:off x="8143933" y="2285992"/>
            <a:ext cx="1000099" cy="1291354"/>
          </a:xfrm>
          <a:prstGeom prst="rect">
            <a:avLst/>
          </a:prstGeom>
          <a:noFill/>
          <a:ln w="9525">
            <a:noFill/>
            <a:miter lim="800000"/>
            <a:headEnd/>
            <a:tailEnd/>
          </a:ln>
          <a:effectLst/>
        </p:spPr>
      </p:pic>
      <p:sp>
        <p:nvSpPr>
          <p:cNvPr id="23" name="ZoneTexte 22"/>
          <p:cNvSpPr txBox="1"/>
          <p:nvPr/>
        </p:nvSpPr>
        <p:spPr>
          <a:xfrm>
            <a:off x="4929190" y="5715016"/>
            <a:ext cx="3094052" cy="369332"/>
          </a:xfrm>
          <a:prstGeom prst="rect">
            <a:avLst/>
          </a:prstGeom>
          <a:solidFill>
            <a:srgbClr val="FFC000"/>
          </a:solidFill>
        </p:spPr>
        <p:txBody>
          <a:bodyPr wrap="none" rtlCol="0">
            <a:spAutoFit/>
          </a:bodyPr>
          <a:lstStyle/>
          <a:p>
            <a:r>
              <a:rPr lang="fr-FR" b="1" dirty="0" smtClean="0"/>
              <a:t>INSTALLER les équipements, …</a:t>
            </a:r>
            <a:endParaRPr lang="fr-FR" b="1" dirty="0"/>
          </a:p>
        </p:txBody>
      </p:sp>
      <p:sp>
        <p:nvSpPr>
          <p:cNvPr id="24" name="ZoneTexte 23"/>
          <p:cNvSpPr txBox="1"/>
          <p:nvPr/>
        </p:nvSpPr>
        <p:spPr>
          <a:xfrm>
            <a:off x="3000364" y="1785926"/>
            <a:ext cx="5073825" cy="369332"/>
          </a:xfrm>
          <a:prstGeom prst="rect">
            <a:avLst/>
          </a:prstGeom>
          <a:solidFill>
            <a:srgbClr val="FFC000"/>
          </a:solidFill>
        </p:spPr>
        <p:txBody>
          <a:bodyPr wrap="none" rtlCol="0">
            <a:spAutoFit/>
          </a:bodyPr>
          <a:lstStyle/>
          <a:p>
            <a:r>
              <a:rPr lang="fr-FR" b="1" dirty="0" smtClean="0"/>
              <a:t>RENDRE opérationnels les systèmes, documenter …</a:t>
            </a:r>
            <a:endParaRPr lang="fr-FR" b="1" dirty="0"/>
          </a:p>
        </p:txBody>
      </p:sp>
      <p:pic>
        <p:nvPicPr>
          <p:cNvPr id="25" name="Picture 2" descr="http://upload.wikimedia.org/wikipedia/commons/thumb/a/af/Tux.png/220px-Tux.png"/>
          <p:cNvPicPr>
            <a:picLocks noChangeAspect="1" noChangeArrowheads="1"/>
          </p:cNvPicPr>
          <p:nvPr/>
        </p:nvPicPr>
        <p:blipFill>
          <a:blip r:embed="rId7" cstate="print"/>
          <a:srcRect/>
          <a:stretch>
            <a:fillRect/>
          </a:stretch>
        </p:blipFill>
        <p:spPr bwMode="auto">
          <a:xfrm>
            <a:off x="2285984" y="4929198"/>
            <a:ext cx="571504" cy="678012"/>
          </a:xfrm>
          <a:prstGeom prst="rect">
            <a:avLst/>
          </a:prstGeom>
          <a:noFill/>
        </p:spPr>
      </p:pic>
      <p:pic>
        <p:nvPicPr>
          <p:cNvPr id="26" name="Image 25" descr="WCE.jpg"/>
          <p:cNvPicPr>
            <a:picLocks noChangeAspect="1"/>
          </p:cNvPicPr>
          <p:nvPr/>
        </p:nvPicPr>
        <p:blipFill>
          <a:blip r:embed="rId8" cstate="print"/>
          <a:stretch>
            <a:fillRect/>
          </a:stretch>
        </p:blipFill>
        <p:spPr>
          <a:xfrm>
            <a:off x="5429256" y="3643314"/>
            <a:ext cx="1009312" cy="642943"/>
          </a:xfrm>
          <a:prstGeom prst="rect">
            <a:avLst/>
          </a:prstGeom>
        </p:spPr>
      </p:pic>
      <p:sp>
        <p:nvSpPr>
          <p:cNvPr id="29" name="Rectangle 28"/>
          <p:cNvSpPr/>
          <p:nvPr/>
        </p:nvSpPr>
        <p:spPr>
          <a:xfrm>
            <a:off x="714348" y="2143116"/>
            <a:ext cx="1357322" cy="928670"/>
          </a:xfrm>
          <a:prstGeom prst="rect">
            <a:avLst/>
          </a:prstGeom>
          <a:blipFill>
            <a:blip r:embed="rId9" cstate="print"/>
            <a:tile tx="0" ty="0" sx="100000" sy="100000" flip="none" algn="tl"/>
          </a:blipFill>
          <a:ln w="9525">
            <a:solidFill>
              <a:srgbClr val="FFC000"/>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100" dirty="0" smtClean="0">
              <a:solidFill>
                <a:schemeClr val="tx1"/>
              </a:solidFill>
            </a:endParaRPr>
          </a:p>
          <a:p>
            <a:pPr algn="ctr"/>
            <a:r>
              <a:rPr lang="fr-FR" sz="1200" b="1" dirty="0" smtClean="0">
                <a:solidFill>
                  <a:schemeClr val="tx1"/>
                </a:solidFill>
              </a:rPr>
              <a:t>DOSSIERS</a:t>
            </a:r>
            <a:br>
              <a:rPr lang="fr-FR" sz="1200" b="1" dirty="0" smtClean="0">
                <a:solidFill>
                  <a:schemeClr val="tx1"/>
                </a:solidFill>
              </a:rPr>
            </a:br>
            <a:r>
              <a:rPr lang="fr-FR" sz="1200" b="1" dirty="0" smtClean="0">
                <a:solidFill>
                  <a:schemeClr val="tx1"/>
                </a:solidFill>
              </a:rPr>
              <a:t/>
            </a:r>
            <a:br>
              <a:rPr lang="fr-FR" sz="1200" b="1" dirty="0" smtClean="0">
                <a:solidFill>
                  <a:schemeClr val="tx1"/>
                </a:solidFill>
              </a:rPr>
            </a:br>
            <a:r>
              <a:rPr lang="fr-FR" sz="1200" b="1" dirty="0" smtClean="0">
                <a:solidFill>
                  <a:schemeClr val="tx1"/>
                </a:solidFill>
              </a:rPr>
              <a:t>FABRICANT</a:t>
            </a:r>
            <a:endParaRPr lang="fr-FR" sz="1200" b="1" dirty="0">
              <a:solidFill>
                <a:schemeClr val="tx1"/>
              </a:solidFill>
            </a:endParaRPr>
          </a:p>
        </p:txBody>
      </p:sp>
      <p:sp>
        <p:nvSpPr>
          <p:cNvPr id="28" name="Rectangle 27"/>
          <p:cNvSpPr/>
          <p:nvPr/>
        </p:nvSpPr>
        <p:spPr>
          <a:xfrm>
            <a:off x="571472" y="2071678"/>
            <a:ext cx="1357322" cy="928670"/>
          </a:xfrm>
          <a:prstGeom prst="rect">
            <a:avLst/>
          </a:prstGeom>
          <a:blipFill>
            <a:blip r:embed="rId9" cstate="print"/>
            <a:tile tx="0" ty="0" sx="100000" sy="100000" flip="none" algn="tl"/>
          </a:blipFill>
          <a:ln w="9525">
            <a:solidFill>
              <a:srgbClr val="FFC000"/>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100" dirty="0" smtClean="0">
              <a:solidFill>
                <a:schemeClr val="tx1"/>
              </a:solidFill>
            </a:endParaRPr>
          </a:p>
          <a:p>
            <a:pPr algn="ctr"/>
            <a:r>
              <a:rPr lang="fr-FR" sz="1200" b="1" dirty="0" smtClean="0">
                <a:solidFill>
                  <a:schemeClr val="tx1"/>
                </a:solidFill>
              </a:rPr>
              <a:t>DOSSIERS</a:t>
            </a:r>
            <a:br>
              <a:rPr lang="fr-FR" sz="1200" b="1" dirty="0" smtClean="0">
                <a:solidFill>
                  <a:schemeClr val="tx1"/>
                </a:solidFill>
              </a:rPr>
            </a:br>
            <a:r>
              <a:rPr lang="fr-FR" sz="1200" b="1" dirty="0" smtClean="0">
                <a:solidFill>
                  <a:schemeClr val="tx1"/>
                </a:solidFill>
              </a:rPr>
              <a:t/>
            </a:r>
            <a:br>
              <a:rPr lang="fr-FR" sz="1200" b="1" dirty="0" smtClean="0">
                <a:solidFill>
                  <a:schemeClr val="tx1"/>
                </a:solidFill>
              </a:rPr>
            </a:br>
            <a:r>
              <a:rPr lang="fr-FR" sz="1200" b="1" dirty="0" smtClean="0">
                <a:solidFill>
                  <a:schemeClr val="tx1"/>
                </a:solidFill>
              </a:rPr>
              <a:t>FABRICANT</a:t>
            </a:r>
            <a:endParaRPr lang="fr-FR" sz="1200" b="1" dirty="0">
              <a:solidFill>
                <a:schemeClr val="tx1"/>
              </a:solidFill>
            </a:endParaRPr>
          </a:p>
        </p:txBody>
      </p:sp>
      <p:pic>
        <p:nvPicPr>
          <p:cNvPr id="17" name="Image 16" descr="passager2.jpg"/>
          <p:cNvPicPr>
            <a:picLocks noChangeAspect="1"/>
          </p:cNvPicPr>
          <p:nvPr/>
        </p:nvPicPr>
        <p:blipFill>
          <a:blip r:embed="rId10" cstate="print"/>
          <a:stretch>
            <a:fillRect/>
          </a:stretch>
        </p:blipFill>
        <p:spPr>
          <a:xfrm>
            <a:off x="714348" y="4864367"/>
            <a:ext cx="285752" cy="779211"/>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pic>
      <p:pic>
        <p:nvPicPr>
          <p:cNvPr id="19" name="Image 18" descr="passager2.jpg"/>
          <p:cNvPicPr>
            <a:picLocks noChangeAspect="1"/>
          </p:cNvPicPr>
          <p:nvPr/>
        </p:nvPicPr>
        <p:blipFill>
          <a:blip r:embed="rId10" cstate="print"/>
          <a:stretch>
            <a:fillRect/>
          </a:stretch>
        </p:blipFill>
        <p:spPr>
          <a:xfrm>
            <a:off x="5072066" y="4857760"/>
            <a:ext cx="357190" cy="779211"/>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pic>
      <p:pic>
        <p:nvPicPr>
          <p:cNvPr id="22" name="Image 21" descr="passager2.jpg"/>
          <p:cNvPicPr>
            <a:picLocks noChangeAspect="1"/>
          </p:cNvPicPr>
          <p:nvPr/>
        </p:nvPicPr>
        <p:blipFill>
          <a:blip r:embed="rId11" cstate="print"/>
          <a:stretch>
            <a:fillRect/>
          </a:stretch>
        </p:blipFill>
        <p:spPr>
          <a:xfrm>
            <a:off x="4429124" y="2503070"/>
            <a:ext cx="357190" cy="854492"/>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1000"/>
                                        <p:tgtEl>
                                          <p:spTgt spid="17"/>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heckerboard(across)">
                                      <p:cBhvr>
                                        <p:cTn id="11" dur="1000"/>
                                        <p:tgtEl>
                                          <p:spTgt spid="19"/>
                                        </p:tgtEl>
                                      </p:cBhvr>
                                    </p:animEffect>
                                  </p:childTnLst>
                                </p:cTn>
                              </p:par>
                              <p:par>
                                <p:cTn id="12" presetID="5" presetClass="entr" presetSubtype="1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heckerboard(across)">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21" name="ZoneTexte 20"/>
          <p:cNvSpPr txBox="1"/>
          <p:nvPr/>
        </p:nvSpPr>
        <p:spPr>
          <a:xfrm>
            <a:off x="642910" y="1714488"/>
            <a:ext cx="1771382" cy="369332"/>
          </a:xfrm>
          <a:prstGeom prst="rect">
            <a:avLst/>
          </a:prstGeom>
          <a:solidFill>
            <a:srgbClr val="FFC000"/>
          </a:solidFill>
        </p:spPr>
        <p:txBody>
          <a:bodyPr wrap="none" rtlCol="0">
            <a:spAutoFit/>
          </a:bodyPr>
          <a:lstStyle/>
          <a:p>
            <a:r>
              <a:rPr lang="fr-FR" b="1" dirty="0" smtClean="0"/>
              <a:t>SECONDE PHASE</a:t>
            </a:r>
            <a:endParaRPr lang="fr-FR" b="1" dirty="0"/>
          </a:p>
        </p:txBody>
      </p:sp>
      <p:sp>
        <p:nvSpPr>
          <p:cNvPr id="48" name="ZoneTexte 47"/>
          <p:cNvSpPr txBox="1"/>
          <p:nvPr/>
        </p:nvSpPr>
        <p:spPr>
          <a:xfrm>
            <a:off x="642910" y="1285860"/>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2000" b="1" dirty="0" smtClean="0"/>
              <a:t>ACTIVITES PREPARATOIRES A L’EPREUVE E5 PREMIERE SITUATION</a:t>
            </a:r>
            <a:endParaRPr lang="fr-FR" sz="2000" b="1" dirty="0"/>
          </a:p>
        </p:txBody>
      </p:sp>
      <p:sp>
        <p:nvSpPr>
          <p:cNvPr id="27" name="ZoneTexte 26"/>
          <p:cNvSpPr txBox="1"/>
          <p:nvPr/>
        </p:nvSpPr>
        <p:spPr>
          <a:xfrm>
            <a:off x="2428860" y="1733124"/>
            <a:ext cx="6715140" cy="338554"/>
          </a:xfrm>
          <a:prstGeom prst="rect">
            <a:avLst/>
          </a:prstGeom>
          <a:noFill/>
        </p:spPr>
        <p:txBody>
          <a:bodyPr wrap="square" rtlCol="0">
            <a:spAutoFit/>
          </a:bodyPr>
          <a:lstStyle/>
          <a:p>
            <a:r>
              <a:rPr lang="fr-FR" sz="1600" b="1" dirty="0" smtClean="0"/>
              <a:t>en fin d’activités préparatoires, ces savoirs faires  doivent être maitrisés :</a:t>
            </a:r>
            <a:endParaRPr lang="fr-FR" sz="1600" b="1" dirty="0"/>
          </a:p>
        </p:txBody>
      </p:sp>
      <p:sp>
        <p:nvSpPr>
          <p:cNvPr id="31" name="Rectangle à coins arrondis 30"/>
          <p:cNvSpPr/>
          <p:nvPr/>
        </p:nvSpPr>
        <p:spPr>
          <a:xfrm>
            <a:off x="5143504" y="2143116"/>
            <a:ext cx="3643338" cy="642942"/>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Tous les organes nécessaires ont été  commandés et assemblés.</a:t>
            </a:r>
            <a:endParaRPr lang="fr-FR" dirty="0">
              <a:solidFill>
                <a:schemeClr val="tx1"/>
              </a:solidFill>
            </a:endParaRPr>
          </a:p>
        </p:txBody>
      </p:sp>
      <p:sp>
        <p:nvSpPr>
          <p:cNvPr id="42" name="Rectangle à coins arrondis 41"/>
          <p:cNvSpPr/>
          <p:nvPr/>
        </p:nvSpPr>
        <p:spPr>
          <a:xfrm>
            <a:off x="5072066" y="3929066"/>
            <a:ext cx="3643338" cy="2000264"/>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smtClean="0">
                <a:solidFill>
                  <a:schemeClr val="tx1"/>
                </a:solidFill>
              </a:rPr>
              <a:t>Le logiciel de test UCOM est installé et trompe INFOBUS  sur sa position, la croix de géo-localisation se déplace le long de la ligne programmée et les visuels sont bien mis à jour, les messages sonores aussi.</a:t>
            </a:r>
            <a:endParaRPr lang="fr-FR" dirty="0">
              <a:solidFill>
                <a:schemeClr val="tx1"/>
              </a:solidFill>
            </a:endParaRPr>
          </a:p>
        </p:txBody>
      </p:sp>
      <p:sp>
        <p:nvSpPr>
          <p:cNvPr id="47" name="Rectangle à coins arrondis 46"/>
          <p:cNvSpPr/>
          <p:nvPr/>
        </p:nvSpPr>
        <p:spPr>
          <a:xfrm>
            <a:off x="5143504" y="6000768"/>
            <a:ext cx="3643338" cy="714380"/>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INFOBUS peut être déplacé en présence du client </a:t>
            </a:r>
            <a:endParaRPr lang="fr-FR" dirty="0">
              <a:solidFill>
                <a:schemeClr val="tx1"/>
              </a:solidFill>
            </a:endParaRPr>
          </a:p>
        </p:txBody>
      </p:sp>
      <p:sp>
        <p:nvSpPr>
          <p:cNvPr id="19" name="ZoneTexte 18"/>
          <p:cNvSpPr txBox="1"/>
          <p:nvPr/>
        </p:nvSpPr>
        <p:spPr>
          <a:xfrm>
            <a:off x="571472" y="2071678"/>
            <a:ext cx="3791679" cy="923330"/>
          </a:xfrm>
          <a:prstGeom prst="rect">
            <a:avLst/>
          </a:prstGeom>
          <a:noFill/>
        </p:spPr>
        <p:txBody>
          <a:bodyPr wrap="none" rtlCol="0">
            <a:spAutoFit/>
          </a:bodyPr>
          <a:lstStyle/>
          <a:p>
            <a:r>
              <a:rPr lang="fr-FR" dirty="0" smtClean="0"/>
              <a:t>SF66 SF69 Analyser la documentation,</a:t>
            </a:r>
            <a:br>
              <a:rPr lang="fr-FR" dirty="0" smtClean="0"/>
            </a:br>
            <a:r>
              <a:rPr lang="fr-FR" dirty="0" smtClean="0"/>
              <a:t>exécuter la procédure d’installation de</a:t>
            </a:r>
            <a:br>
              <a:rPr lang="fr-FR" dirty="0" smtClean="0"/>
            </a:br>
            <a:r>
              <a:rPr lang="fr-FR" dirty="0" smtClean="0"/>
              <a:t> l’équipement</a:t>
            </a:r>
            <a:endParaRPr lang="fr-FR" dirty="0"/>
          </a:p>
        </p:txBody>
      </p:sp>
      <p:sp>
        <p:nvSpPr>
          <p:cNvPr id="22" name="ZoneTexte 21"/>
          <p:cNvSpPr txBox="1"/>
          <p:nvPr/>
        </p:nvSpPr>
        <p:spPr>
          <a:xfrm>
            <a:off x="571472" y="3000372"/>
            <a:ext cx="4457246" cy="369332"/>
          </a:xfrm>
          <a:prstGeom prst="rect">
            <a:avLst/>
          </a:prstGeom>
          <a:noFill/>
        </p:spPr>
        <p:txBody>
          <a:bodyPr wrap="none" rtlCol="0">
            <a:spAutoFit/>
          </a:bodyPr>
          <a:lstStyle/>
          <a:p>
            <a:r>
              <a:rPr lang="fr-FR" dirty="0" smtClean="0"/>
              <a:t>SF70 exécuter les mesures et tests appropriés</a:t>
            </a:r>
            <a:endParaRPr lang="fr-FR" dirty="0"/>
          </a:p>
        </p:txBody>
      </p:sp>
      <p:sp>
        <p:nvSpPr>
          <p:cNvPr id="23" name="ZoneTexte 22"/>
          <p:cNvSpPr txBox="1"/>
          <p:nvPr/>
        </p:nvSpPr>
        <p:spPr>
          <a:xfrm>
            <a:off x="571472" y="4000504"/>
            <a:ext cx="4518545" cy="369332"/>
          </a:xfrm>
          <a:prstGeom prst="rect">
            <a:avLst/>
          </a:prstGeom>
          <a:noFill/>
        </p:spPr>
        <p:txBody>
          <a:bodyPr wrap="none" rtlCol="0">
            <a:spAutoFit/>
          </a:bodyPr>
          <a:lstStyle/>
          <a:p>
            <a:r>
              <a:rPr lang="fr-FR" dirty="0" smtClean="0"/>
              <a:t>SF72 vérifier la conformité du fonctionnement</a:t>
            </a:r>
            <a:endParaRPr lang="fr-FR" dirty="0"/>
          </a:p>
        </p:txBody>
      </p:sp>
      <p:sp>
        <p:nvSpPr>
          <p:cNvPr id="24" name="ZoneTexte 23"/>
          <p:cNvSpPr txBox="1"/>
          <p:nvPr/>
        </p:nvSpPr>
        <p:spPr>
          <a:xfrm>
            <a:off x="571472" y="3286124"/>
            <a:ext cx="4457246" cy="646331"/>
          </a:xfrm>
          <a:prstGeom prst="rect">
            <a:avLst/>
          </a:prstGeom>
          <a:noFill/>
        </p:spPr>
        <p:txBody>
          <a:bodyPr wrap="none" rtlCol="0">
            <a:spAutoFit/>
          </a:bodyPr>
          <a:lstStyle/>
          <a:p>
            <a:r>
              <a:rPr lang="fr-FR" dirty="0" smtClean="0"/>
              <a:t>SF71 exécuter les mesures et tests appropriés</a:t>
            </a:r>
            <a:br>
              <a:rPr lang="fr-FR" dirty="0" smtClean="0"/>
            </a:br>
            <a:r>
              <a:rPr lang="fr-FR" dirty="0" smtClean="0"/>
              <a:t>devant le client</a:t>
            </a:r>
            <a:endParaRPr lang="fr-FR" dirty="0"/>
          </a:p>
        </p:txBody>
      </p:sp>
      <p:sp>
        <p:nvSpPr>
          <p:cNvPr id="25" name="ZoneTexte 24"/>
          <p:cNvSpPr txBox="1"/>
          <p:nvPr/>
        </p:nvSpPr>
        <p:spPr>
          <a:xfrm>
            <a:off x="553521" y="5925941"/>
            <a:ext cx="4518545" cy="646331"/>
          </a:xfrm>
          <a:prstGeom prst="rect">
            <a:avLst/>
          </a:prstGeom>
          <a:noFill/>
        </p:spPr>
        <p:txBody>
          <a:bodyPr wrap="none" rtlCol="0">
            <a:spAutoFit/>
          </a:bodyPr>
          <a:lstStyle/>
          <a:p>
            <a:r>
              <a:rPr lang="fr-FR" dirty="0" smtClean="0"/>
              <a:t>SF73 vérifier la conformité du fonctionnement</a:t>
            </a:r>
            <a:br>
              <a:rPr lang="fr-FR" dirty="0" smtClean="0"/>
            </a:br>
            <a:r>
              <a:rPr lang="fr-FR" dirty="0" smtClean="0"/>
              <a:t>devant le client</a:t>
            </a:r>
            <a:endParaRPr lang="fr-FR" dirty="0"/>
          </a:p>
        </p:txBody>
      </p:sp>
      <p:sp>
        <p:nvSpPr>
          <p:cNvPr id="28" name="Rectangle à coins arrondis 27"/>
          <p:cNvSpPr/>
          <p:nvPr/>
        </p:nvSpPr>
        <p:spPr>
          <a:xfrm>
            <a:off x="5143504" y="2857496"/>
            <a:ext cx="3643338" cy="1000132"/>
          </a:xfrm>
          <a:prstGeom prst="round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Les systèmes </a:t>
            </a:r>
            <a:r>
              <a:rPr lang="fr-FR" dirty="0" err="1" smtClean="0">
                <a:solidFill>
                  <a:schemeClr val="tx1"/>
                </a:solidFill>
              </a:rPr>
              <a:t>WinCE</a:t>
            </a:r>
            <a:r>
              <a:rPr lang="fr-FR" dirty="0" smtClean="0">
                <a:solidFill>
                  <a:schemeClr val="tx1"/>
                </a:solidFill>
              </a:rPr>
              <a:t>, </a:t>
            </a:r>
            <a:r>
              <a:rPr lang="fr-FR" dirty="0" err="1" smtClean="0">
                <a:solidFill>
                  <a:schemeClr val="tx1"/>
                </a:solidFill>
              </a:rPr>
              <a:t>ucLinux</a:t>
            </a:r>
            <a:r>
              <a:rPr lang="fr-FR" dirty="0" smtClean="0">
                <a:solidFill>
                  <a:schemeClr val="tx1"/>
                </a:solidFill>
              </a:rPr>
              <a:t>, sont testés avec les applications dédiées.</a:t>
            </a:r>
            <a:br>
              <a:rPr lang="fr-FR" dirty="0" smtClean="0">
                <a:solidFill>
                  <a:schemeClr val="tx1"/>
                </a:solidFill>
              </a:rPr>
            </a:br>
            <a:r>
              <a:rPr lang="fr-FR" dirty="0" smtClean="0">
                <a:solidFill>
                  <a:schemeClr val="tx1"/>
                </a:solidFill>
              </a:rPr>
              <a:t>Les flux d’informations sont relevés.</a:t>
            </a:r>
            <a:endParaRPr lang="fr-FR" dirty="0">
              <a:solidFill>
                <a:schemeClr val="tx1"/>
              </a:solidFill>
            </a:endParaRPr>
          </a:p>
        </p:txBody>
      </p:sp>
      <p:pic>
        <p:nvPicPr>
          <p:cNvPr id="30" name="Image 29"/>
          <p:cNvPicPr/>
          <p:nvPr/>
        </p:nvPicPr>
        <p:blipFill>
          <a:blip r:embed="rId5" cstate="print"/>
          <a:stretch>
            <a:fillRect/>
          </a:stretch>
        </p:blipFill>
        <p:spPr>
          <a:xfrm>
            <a:off x="642910" y="4357694"/>
            <a:ext cx="4071966" cy="1571636"/>
          </a:xfrm>
          <a:prstGeom prst="rect">
            <a:avLst/>
          </a:prstGeom>
        </p:spPr>
      </p:pic>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animBg="1"/>
      <p:bldP spid="47" grpId="0" animBg="1"/>
      <p:bldP spid="19" grpId="0"/>
      <p:bldP spid="22" grpId="0"/>
      <p:bldP spid="23" grpId="0"/>
      <p:bldP spid="24" grpId="0"/>
      <p:bldP spid="25"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033264" y="1071546"/>
            <a:ext cx="7344816" cy="1508105"/>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INTERVENTION SUR LE </a:t>
            </a:r>
          </a:p>
          <a:p>
            <a:pPr algn="ctr"/>
            <a:r>
              <a:rPr lang="fr-FR" sz="2800" b="1" dirty="0" smtClean="0">
                <a:solidFill>
                  <a:schemeClr val="bg1"/>
                </a:solidFill>
              </a:rPr>
              <a:t>SYSTÈME NUMERIQUE ET D’INFORMATION </a:t>
            </a:r>
            <a:r>
              <a:rPr lang="fr-FR" sz="3600" b="1" dirty="0" smtClean="0">
                <a:solidFill>
                  <a:schemeClr val="bg1"/>
                </a:solidFill>
              </a:rPr>
              <a:t>INFOBUS</a:t>
            </a:r>
            <a:endParaRPr lang="fr-FR" sz="3600" b="1" dirty="0">
              <a:solidFill>
                <a:schemeClr val="bg1"/>
              </a:solidFill>
            </a:endParaRPr>
          </a:p>
        </p:txBody>
      </p:sp>
      <p:sp>
        <p:nvSpPr>
          <p:cNvPr id="28" name="ZoneTexte 27"/>
          <p:cNvSpPr txBox="1"/>
          <p:nvPr/>
        </p:nvSpPr>
        <p:spPr>
          <a:xfrm>
            <a:off x="1043609" y="3357562"/>
            <a:ext cx="7314606" cy="2246769"/>
          </a:xfrm>
          <a:prstGeom prst="rect">
            <a:avLst/>
          </a:prstGeom>
          <a:noFill/>
          <a:effectLst/>
        </p:spPr>
        <p:txBody>
          <a:bodyPr wrap="square" rtlCol="0">
            <a:spAutoFit/>
          </a:bodyPr>
          <a:lstStyle/>
          <a:p>
            <a:r>
              <a:rPr lang="fr-FR" sz="2000" b="1" dirty="0" smtClean="0"/>
              <a:t>L’épreuve E5  en première situation évalue la capacité de l’étudiant à réaliser une installation.</a:t>
            </a:r>
          </a:p>
          <a:p>
            <a:endParaRPr lang="fr-FR" sz="2000" b="1" dirty="0" smtClean="0"/>
          </a:p>
          <a:p>
            <a:r>
              <a:rPr lang="fr-FR" sz="2000" b="1" dirty="0" smtClean="0"/>
              <a:t>L’installation d’un système ou d’un service répondra  à :</a:t>
            </a:r>
          </a:p>
          <a:p>
            <a:pPr lvl="1">
              <a:buFontTx/>
              <a:buChar char="-"/>
            </a:pPr>
            <a:r>
              <a:rPr lang="fr-FR" sz="2000" b="1" dirty="0" smtClean="0"/>
              <a:t>  un besoin réel,</a:t>
            </a:r>
          </a:p>
          <a:p>
            <a:pPr lvl="1">
              <a:buFontTx/>
              <a:buChar char="-"/>
            </a:pPr>
            <a:r>
              <a:rPr lang="fr-FR" sz="2000" b="1" dirty="0" smtClean="0"/>
              <a:t>  un besoin simple,</a:t>
            </a:r>
          </a:p>
          <a:p>
            <a:pPr lvl="1">
              <a:buFontTx/>
              <a:buChar char="-"/>
            </a:pPr>
            <a:r>
              <a:rPr lang="fr-FR" sz="2000" b="1" dirty="0" smtClean="0"/>
              <a:t>  un besoin explicité par un cahier des charges.</a:t>
            </a:r>
          </a:p>
        </p:txBody>
      </p:sp>
      <p:sp>
        <p:nvSpPr>
          <p:cNvPr id="8" name="ZoneTexte 7"/>
          <p:cNvSpPr txBox="1"/>
          <p:nvPr/>
        </p:nvSpPr>
        <p:spPr>
          <a:xfrm>
            <a:off x="1043608" y="2635275"/>
            <a:ext cx="7344816" cy="52322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EPREUVE E5 - PREMIERE SITUATION</a:t>
            </a:r>
          </a:p>
        </p:txBody>
      </p:sp>
      <p:sp>
        <p:nvSpPr>
          <p:cNvPr id="11" name="ZoneTexte 10"/>
          <p:cNvSpPr txBox="1"/>
          <p:nvPr/>
        </p:nvSpPr>
        <p:spPr>
          <a:xfrm>
            <a:off x="785786" y="6274378"/>
            <a:ext cx="8143932" cy="338554"/>
          </a:xfrm>
          <a:prstGeom prst="rect">
            <a:avLst/>
          </a:prstGeom>
          <a:noFill/>
        </p:spPr>
        <p:txBody>
          <a:bodyPr wrap="square" rtlCol="0">
            <a:spAutoFit/>
          </a:bodyPr>
          <a:lstStyle/>
          <a:p>
            <a:r>
              <a:rPr lang="fr-FR" sz="1600" dirty="0" smtClean="0"/>
              <a:t>Enseignants:  Didier </a:t>
            </a:r>
            <a:r>
              <a:rPr lang="fr-FR" sz="1600" dirty="0" err="1" smtClean="0"/>
              <a:t>Narelli</a:t>
            </a:r>
            <a:r>
              <a:rPr lang="fr-FR" sz="1600" dirty="0" smtClean="0"/>
              <a:t> Lycée Rempart Marseille, Jean François Martin Lycée </a:t>
            </a:r>
            <a:r>
              <a:rPr lang="fr-FR" sz="1600" dirty="0" err="1" smtClean="0"/>
              <a:t>Dhuoda</a:t>
            </a:r>
            <a:r>
              <a:rPr lang="fr-FR" sz="1600" dirty="0" smtClean="0"/>
              <a:t> Nîmes</a:t>
            </a:r>
            <a:endParaRPr lang="fr-FR" sz="1600" dirty="0"/>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324100" y="1214422"/>
            <a:ext cx="4608513" cy="19843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Pré requis </a:t>
            </a:r>
          </a:p>
          <a:p>
            <a:pPr algn="ctr" fontAlgn="auto">
              <a:spcBef>
                <a:spcPts val="0"/>
              </a:spcBef>
              <a:spcAft>
                <a:spcPts val="0"/>
              </a:spcAft>
              <a:defRPr/>
            </a:pPr>
            <a:r>
              <a:rPr lang="fr-FR" b="1" dirty="0">
                <a:solidFill>
                  <a:schemeClr val="tx1"/>
                </a:solidFill>
              </a:rPr>
              <a:t>base du langage C++ </a:t>
            </a:r>
          </a:p>
          <a:p>
            <a:pPr algn="ctr" fontAlgn="auto">
              <a:spcBef>
                <a:spcPts val="0"/>
              </a:spcBef>
              <a:spcAft>
                <a:spcPts val="0"/>
              </a:spcAft>
              <a:defRPr/>
            </a:pPr>
            <a:r>
              <a:rPr lang="fr-FR" b="1" dirty="0">
                <a:solidFill>
                  <a:schemeClr val="tx1"/>
                </a:solidFill>
              </a:rPr>
              <a:t>Lecture diagramme </a:t>
            </a:r>
            <a:r>
              <a:rPr lang="fr-FR" b="1" dirty="0" err="1">
                <a:solidFill>
                  <a:schemeClr val="tx1"/>
                </a:solidFill>
              </a:rPr>
              <a:t>Sysml</a:t>
            </a:r>
            <a:r>
              <a:rPr lang="fr-FR" b="1" dirty="0">
                <a:solidFill>
                  <a:schemeClr val="tx1"/>
                </a:solidFill>
              </a:rPr>
              <a:t> UML</a:t>
            </a:r>
          </a:p>
          <a:p>
            <a:pPr algn="ctr" fontAlgn="auto">
              <a:spcBef>
                <a:spcPts val="0"/>
              </a:spcBef>
              <a:spcAft>
                <a:spcPts val="0"/>
              </a:spcAft>
              <a:defRPr/>
            </a:pPr>
            <a:r>
              <a:rPr lang="fr-FR" b="1" dirty="0">
                <a:solidFill>
                  <a:schemeClr val="tx1"/>
                </a:solidFill>
              </a:rPr>
              <a:t>Produire le code C++ d’un diagramme de classe simple</a:t>
            </a:r>
          </a:p>
          <a:p>
            <a:pPr algn="ctr" fontAlgn="auto">
              <a:spcBef>
                <a:spcPts val="0"/>
              </a:spcBef>
              <a:spcAft>
                <a:spcPts val="0"/>
              </a:spcAft>
              <a:defRPr/>
            </a:pPr>
            <a:r>
              <a:rPr lang="fr-FR" b="1" dirty="0">
                <a:solidFill>
                  <a:schemeClr val="tx1"/>
                </a:solidFill>
              </a:rPr>
              <a:t>Ecrire le code C++ correspondant à un scénario</a:t>
            </a:r>
          </a:p>
        </p:txBody>
      </p:sp>
      <p:sp>
        <p:nvSpPr>
          <p:cNvPr id="24" name="Rectangle 23"/>
          <p:cNvSpPr/>
          <p:nvPr/>
        </p:nvSpPr>
        <p:spPr>
          <a:xfrm>
            <a:off x="642910" y="3357562"/>
            <a:ext cx="8143875" cy="500066"/>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dirty="0" smtClean="0">
              <a:solidFill>
                <a:schemeClr val="tx1"/>
              </a:solidFill>
            </a:endParaRPr>
          </a:p>
          <a:p>
            <a:pPr algn="ctr" fontAlgn="auto">
              <a:spcBef>
                <a:spcPts val="0"/>
              </a:spcBef>
              <a:spcAft>
                <a:spcPts val="0"/>
              </a:spcAft>
              <a:defRPr/>
            </a:pPr>
            <a:r>
              <a:rPr lang="fr-FR" b="1" dirty="0" smtClean="0">
                <a:solidFill>
                  <a:schemeClr val="tx1"/>
                </a:solidFill>
              </a:rPr>
              <a:t>TP 1  </a:t>
            </a:r>
            <a:endParaRPr lang="fr-FR" b="1" dirty="0">
              <a:solidFill>
                <a:schemeClr val="tx1"/>
              </a:solidFill>
            </a:endParaRPr>
          </a:p>
          <a:p>
            <a:pPr algn="ctr" fontAlgn="auto">
              <a:spcBef>
                <a:spcPts val="0"/>
              </a:spcBef>
              <a:spcAft>
                <a:spcPts val="0"/>
              </a:spcAft>
              <a:defRPr/>
            </a:pPr>
            <a:endParaRPr lang="fr-FR" b="1" dirty="0">
              <a:solidFill>
                <a:schemeClr val="tx1"/>
              </a:solidFill>
            </a:endParaRPr>
          </a:p>
        </p:txBody>
      </p:sp>
      <p:graphicFrame>
        <p:nvGraphicFramePr>
          <p:cNvPr id="25" name="Tableau 24"/>
          <p:cNvGraphicFramePr>
            <a:graphicFrameLocks noGrp="1"/>
          </p:cNvGraphicFramePr>
          <p:nvPr/>
        </p:nvGraphicFramePr>
        <p:xfrm>
          <a:off x="714348" y="4143380"/>
          <a:ext cx="8090115" cy="2286000"/>
        </p:xfrm>
        <a:graphic>
          <a:graphicData uri="http://schemas.openxmlformats.org/drawingml/2006/table">
            <a:tbl>
              <a:tblPr/>
              <a:tblGrid>
                <a:gridCol w="3967566"/>
                <a:gridCol w="4122549"/>
              </a:tblGrid>
              <a:tr h="0">
                <a:tc gridSpan="2">
                  <a:txBody>
                    <a:bodyPr/>
                    <a:lstStyle/>
                    <a:p>
                      <a:pPr algn="ctr"/>
                      <a:r>
                        <a:rPr lang="fr-FR" b="1" dirty="0" smtClean="0"/>
                        <a:t>Activité professionnelle A8                          Taches T8.1</a:t>
                      </a:r>
                      <a:endParaRPr lang="fr-FR"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tc hMerge="1">
                  <a:txBody>
                    <a:bodyPr/>
                    <a:lstStyle/>
                    <a:p>
                      <a:endParaRPr lang="fr-FR"/>
                    </a:p>
                  </a:txBody>
                  <a:tcPr/>
                </a:tc>
              </a:tr>
              <a:tr h="304592">
                <a:tc gridSpan="2">
                  <a:txBody>
                    <a:bodyPr/>
                    <a:lstStyle/>
                    <a:p>
                      <a:pPr algn="ctr"/>
                      <a:r>
                        <a:rPr lang="fr-FR" b="1" dirty="0" smtClean="0"/>
                        <a:t>Compétence</a:t>
                      </a:r>
                      <a:r>
                        <a:rPr lang="fr-FR" b="1" baseline="0" dirty="0" smtClean="0"/>
                        <a:t> </a:t>
                      </a:r>
                      <a:r>
                        <a:rPr lang="fr-FR" b="1" dirty="0" smtClean="0"/>
                        <a:t> C5.5</a:t>
                      </a:r>
                      <a:endParaRPr lang="fr-FR"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hMerge="1">
                  <a:txBody>
                    <a:bodyPr/>
                    <a:lstStyle/>
                    <a:p>
                      <a:endParaRPr lang="fr-FR"/>
                    </a:p>
                  </a:txBody>
                  <a:tcPr/>
                </a:tc>
              </a:tr>
              <a:tr h="337862">
                <a:tc gridSpan="2">
                  <a:txBody>
                    <a:bodyPr/>
                    <a:lstStyle/>
                    <a:p>
                      <a:pPr algn="ctr"/>
                      <a:r>
                        <a:rPr lang="fr-FR" b="1" dirty="0" smtClean="0"/>
                        <a:t>Savoir –faire</a:t>
                      </a:r>
                      <a:r>
                        <a:rPr lang="fr-FR" b="1" baseline="0" dirty="0" smtClean="0"/>
                        <a:t>    SF54   traçabilité test        SF 55  services au cours d’intervention  </a:t>
                      </a:r>
                      <a:endParaRPr lang="fr-FR"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8632">
                <a:tc>
                  <a:txBody>
                    <a:bodyPr/>
                    <a:lstStyle/>
                    <a:p>
                      <a:r>
                        <a:rPr lang="fr-FR" b="1" dirty="0" smtClean="0">
                          <a:solidFill>
                            <a:srgbClr val="FF0000"/>
                          </a:solidFill>
                        </a:rPr>
                        <a:t>Données :</a:t>
                      </a:r>
                      <a:r>
                        <a:rPr lang="fr-FR" dirty="0" smtClean="0"/>
                        <a:t> </a:t>
                      </a:r>
                      <a:r>
                        <a:rPr lang="fr-FR" b="1" dirty="0" smtClean="0"/>
                        <a:t>Dossier technique complet du produit</a:t>
                      </a:r>
                    </a:p>
                    <a:p>
                      <a:r>
                        <a:rPr lang="fr-FR" b="1" dirty="0" smtClean="0"/>
                        <a:t> Cahier</a:t>
                      </a:r>
                      <a:r>
                        <a:rPr lang="fr-FR" b="1" baseline="0" dirty="0" smtClean="0"/>
                        <a:t> des charges du produit Diagramme </a:t>
                      </a:r>
                      <a:r>
                        <a:rPr lang="fr-FR" b="1" baseline="0" dirty="0" err="1" smtClean="0"/>
                        <a:t>Sysml</a:t>
                      </a:r>
                      <a:r>
                        <a:rPr lang="fr-FR" b="1" baseline="0" dirty="0" smtClean="0"/>
                        <a:t> UML</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1" dirty="0" smtClean="0">
                          <a:solidFill>
                            <a:srgbClr val="FF0000"/>
                          </a:solidFill>
                        </a:rPr>
                        <a:t>Production</a:t>
                      </a:r>
                      <a:r>
                        <a:rPr lang="fr-FR" b="1" dirty="0" smtClean="0">
                          <a:solidFill>
                            <a:schemeClr val="bg1"/>
                          </a:solidFill>
                        </a:rPr>
                        <a:t> </a:t>
                      </a:r>
                      <a:r>
                        <a:rPr lang="fr-FR" b="1" dirty="0" smtClean="0"/>
                        <a:t>:</a:t>
                      </a:r>
                      <a:r>
                        <a:rPr lang="fr-FR" dirty="0" smtClean="0"/>
                        <a:t> </a:t>
                      </a:r>
                      <a:r>
                        <a:rPr lang="fr-FR" b="1" dirty="0" smtClean="0"/>
                        <a:t>Dossier de test Unitaires et intégration</a:t>
                      </a:r>
                    </a:p>
                    <a:p>
                      <a:r>
                        <a:rPr lang="fr-FR" b="1" dirty="0" smtClean="0"/>
                        <a:t> Dossier de recette client.</a:t>
                      </a:r>
                      <a:endParaRPr lang="fr-FR" b="1" baseline="0"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6" name="ZoneTexte 25"/>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graphicFrame>
        <p:nvGraphicFramePr>
          <p:cNvPr id="23" name="Tableau 22"/>
          <p:cNvGraphicFramePr>
            <a:graphicFrameLocks noGrp="1"/>
          </p:cNvGraphicFramePr>
          <p:nvPr/>
        </p:nvGraphicFramePr>
        <p:xfrm>
          <a:off x="785786" y="3929066"/>
          <a:ext cx="8090115" cy="2687460"/>
        </p:xfrm>
        <a:graphic>
          <a:graphicData uri="http://schemas.openxmlformats.org/drawingml/2006/table">
            <a:tbl>
              <a:tblPr/>
              <a:tblGrid>
                <a:gridCol w="3967566"/>
                <a:gridCol w="4122549"/>
              </a:tblGrid>
              <a:tr h="4081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b="1" dirty="0" smtClean="0"/>
                        <a:t>Activité professionnelle  : A9     Taches : T9.2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tc hMerge="1">
                  <a:txBody>
                    <a:bodyPr/>
                    <a:lstStyle/>
                    <a:p>
                      <a:endParaRPr lang="fr-FR"/>
                    </a:p>
                  </a:txBody>
                  <a:tcPr/>
                </a:tc>
              </a:tr>
              <a:tr h="4081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b="1" dirty="0" smtClean="0"/>
                        <a:t>Compétence</a:t>
                      </a:r>
                      <a:r>
                        <a:rPr lang="fr-FR" b="1" baseline="0" dirty="0" smtClean="0"/>
                        <a:t> : </a:t>
                      </a:r>
                      <a:r>
                        <a:rPr lang="fr-FR" b="1" dirty="0" smtClean="0"/>
                        <a:t>C5.1    C5.2   C5.4</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hMerge="1">
                  <a:txBody>
                    <a:bodyPr/>
                    <a:lstStyle/>
                    <a:p>
                      <a:endParaRPr lang="fr-FR"/>
                    </a:p>
                  </a:txBody>
                  <a:tcPr/>
                </a:tc>
              </a:tr>
              <a:tr h="408140">
                <a:tc gridSpan="2">
                  <a:txBody>
                    <a:bodyPr/>
                    <a:lstStyle/>
                    <a:p>
                      <a:pPr algn="ctr"/>
                      <a:r>
                        <a:rPr lang="fr-FR" dirty="0" smtClean="0"/>
                        <a:t>Savoir-faire  :  SF 49    SF 50    SF 54</a:t>
                      </a:r>
                      <a:r>
                        <a:rPr lang="fr-FR" baseline="0" dirty="0" smtClean="0"/>
                        <a:t>     SF 55</a:t>
                      </a:r>
                      <a:endParaRPr lang="fr-FR"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6453">
                <a:tc>
                  <a:txBody>
                    <a:bodyPr/>
                    <a:lstStyle/>
                    <a:p>
                      <a:r>
                        <a:rPr lang="fr-FR" b="1" dirty="0" smtClean="0">
                          <a:solidFill>
                            <a:srgbClr val="FF0000"/>
                          </a:solidFill>
                        </a:rPr>
                        <a:t>Données :</a:t>
                      </a:r>
                      <a:r>
                        <a:rPr lang="fr-FR" b="1" dirty="0" smtClean="0"/>
                        <a:t> </a:t>
                      </a:r>
                      <a:r>
                        <a:rPr lang="fr-FR" dirty="0" smtClean="0"/>
                        <a:t> </a:t>
                      </a:r>
                      <a:r>
                        <a:rPr lang="fr-FR" b="1" dirty="0" smtClean="0"/>
                        <a:t>Dossier Conception</a:t>
                      </a:r>
                    </a:p>
                    <a:p>
                      <a:r>
                        <a:rPr lang="fr-FR" b="1" dirty="0" smtClean="0"/>
                        <a:t>                     Dossier de tests</a:t>
                      </a:r>
                    </a:p>
                    <a:p>
                      <a:r>
                        <a:rPr lang="fr-FR" b="1" baseline="0" dirty="0" smtClean="0"/>
                        <a:t>                    Dossier recette client</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b="1" dirty="0" smtClean="0">
                          <a:solidFill>
                            <a:srgbClr val="FF0000"/>
                          </a:solidFill>
                        </a:rPr>
                        <a:t>Production</a:t>
                      </a:r>
                      <a:r>
                        <a:rPr lang="fr-FR" b="1" dirty="0" smtClean="0">
                          <a:solidFill>
                            <a:schemeClr val="bg1"/>
                          </a:solidFill>
                        </a:rPr>
                        <a:t> </a:t>
                      </a:r>
                      <a:r>
                        <a:rPr lang="fr-FR" b="1" dirty="0" smtClean="0"/>
                        <a:t>:</a:t>
                      </a:r>
                      <a:r>
                        <a:rPr lang="fr-FR" dirty="0" smtClean="0"/>
                        <a:t> </a:t>
                      </a:r>
                      <a:r>
                        <a:rPr lang="fr-FR" b="1" dirty="0" smtClean="0"/>
                        <a:t>le service est en production</a:t>
                      </a:r>
                    </a:p>
                    <a:p>
                      <a:pPr algn="just"/>
                      <a:r>
                        <a:rPr lang="fr-FR" b="1" dirty="0" smtClean="0"/>
                        <a:t>Dossiers de test Unitaire et intégration   sont complétés </a:t>
                      </a:r>
                    </a:p>
                    <a:p>
                      <a:r>
                        <a:rPr lang="fr-FR" b="1" dirty="0" smtClean="0"/>
                        <a:t>Dossier de recette client est complété.</a:t>
                      </a:r>
                      <a:endParaRPr lang="fr-FR" b="1" baseline="0"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5" name="Rectangle 24"/>
          <p:cNvSpPr/>
          <p:nvPr/>
        </p:nvSpPr>
        <p:spPr>
          <a:xfrm>
            <a:off x="2324100" y="1214423"/>
            <a:ext cx="4608513" cy="1785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Pré requis </a:t>
            </a:r>
          </a:p>
          <a:p>
            <a:pPr algn="ctr" fontAlgn="auto">
              <a:spcBef>
                <a:spcPts val="0"/>
              </a:spcBef>
              <a:spcAft>
                <a:spcPts val="0"/>
              </a:spcAft>
              <a:defRPr/>
            </a:pPr>
            <a:r>
              <a:rPr lang="fr-FR" b="1" dirty="0">
                <a:solidFill>
                  <a:schemeClr val="tx1"/>
                </a:solidFill>
              </a:rPr>
              <a:t>base du langage C++ </a:t>
            </a:r>
          </a:p>
          <a:p>
            <a:pPr algn="ctr" fontAlgn="auto">
              <a:spcBef>
                <a:spcPts val="0"/>
              </a:spcBef>
              <a:spcAft>
                <a:spcPts val="0"/>
              </a:spcAft>
              <a:defRPr/>
            </a:pPr>
            <a:r>
              <a:rPr lang="fr-FR" b="1" dirty="0">
                <a:solidFill>
                  <a:schemeClr val="tx1"/>
                </a:solidFill>
              </a:rPr>
              <a:t>Lecture diagramme </a:t>
            </a:r>
            <a:r>
              <a:rPr lang="fr-FR" b="1" dirty="0" err="1">
                <a:solidFill>
                  <a:schemeClr val="tx1"/>
                </a:solidFill>
              </a:rPr>
              <a:t>Sysml</a:t>
            </a:r>
            <a:r>
              <a:rPr lang="fr-FR" b="1" dirty="0">
                <a:solidFill>
                  <a:schemeClr val="tx1"/>
                </a:solidFill>
              </a:rPr>
              <a:t> UML</a:t>
            </a:r>
          </a:p>
          <a:p>
            <a:pPr algn="ctr" fontAlgn="auto">
              <a:spcBef>
                <a:spcPts val="0"/>
              </a:spcBef>
              <a:spcAft>
                <a:spcPts val="0"/>
              </a:spcAft>
              <a:defRPr/>
            </a:pPr>
            <a:r>
              <a:rPr lang="fr-FR" b="1" dirty="0">
                <a:solidFill>
                  <a:schemeClr val="tx1"/>
                </a:solidFill>
              </a:rPr>
              <a:t>Produire le code C++ d’un diagramme de classe simple</a:t>
            </a:r>
          </a:p>
          <a:p>
            <a:pPr algn="ctr" fontAlgn="auto">
              <a:spcBef>
                <a:spcPts val="0"/>
              </a:spcBef>
              <a:spcAft>
                <a:spcPts val="0"/>
              </a:spcAft>
              <a:defRPr/>
            </a:pPr>
            <a:r>
              <a:rPr lang="fr-FR" b="1" dirty="0">
                <a:solidFill>
                  <a:schemeClr val="tx1"/>
                </a:solidFill>
              </a:rPr>
              <a:t>Ecrire le code C++ correspondant à un scénario</a:t>
            </a:r>
          </a:p>
        </p:txBody>
      </p:sp>
      <p:sp>
        <p:nvSpPr>
          <p:cNvPr id="24" name="Rectangle 23"/>
          <p:cNvSpPr/>
          <p:nvPr/>
        </p:nvSpPr>
        <p:spPr>
          <a:xfrm>
            <a:off x="785786" y="3143248"/>
            <a:ext cx="8143875" cy="500066"/>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chemeClr val="tx1"/>
                </a:solidFill>
              </a:rPr>
              <a:t>TP2</a:t>
            </a:r>
            <a:endParaRPr lang="fr-FR" b="1" dirty="0">
              <a:solidFill>
                <a:schemeClr val="tx1"/>
              </a:solidFill>
            </a:endParaRPr>
          </a:p>
          <a:p>
            <a:pPr algn="ctr" fontAlgn="auto">
              <a:spcBef>
                <a:spcPts val="0"/>
              </a:spcBef>
              <a:spcAft>
                <a:spcPts val="0"/>
              </a:spcAft>
              <a:defRPr/>
            </a:pPr>
            <a:endParaRPr lang="fr-FR" b="1" dirty="0">
              <a:solidFill>
                <a:schemeClr val="tx1"/>
              </a:solidFill>
            </a:endParaRPr>
          </a:p>
        </p:txBody>
      </p:sp>
    </p:spTree>
    <p:extLst>
      <p:ext uri="{BB962C8B-B14F-4D97-AF65-F5344CB8AC3E}">
        <p14:creationId xmlns:p14="http://schemas.microsoft.com/office/powerpoint/2010/main" val="47946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21" name="Rectangle 20"/>
          <p:cNvSpPr/>
          <p:nvPr/>
        </p:nvSpPr>
        <p:spPr>
          <a:xfrm>
            <a:off x="642910" y="3071810"/>
            <a:ext cx="8143875" cy="571504"/>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chemeClr val="tx1"/>
                </a:solidFill>
              </a:rPr>
              <a:t>TP3</a:t>
            </a:r>
            <a:endParaRPr lang="fr-FR" b="1" dirty="0">
              <a:solidFill>
                <a:schemeClr val="tx1"/>
              </a:solidFill>
            </a:endParaRPr>
          </a:p>
        </p:txBody>
      </p:sp>
      <p:graphicFrame>
        <p:nvGraphicFramePr>
          <p:cNvPr id="23" name="Tableau 22"/>
          <p:cNvGraphicFramePr>
            <a:graphicFrameLocks noGrp="1"/>
          </p:cNvGraphicFramePr>
          <p:nvPr/>
        </p:nvGraphicFramePr>
        <p:xfrm>
          <a:off x="642910" y="3711090"/>
          <a:ext cx="8143932" cy="3000373"/>
        </p:xfrm>
        <a:graphic>
          <a:graphicData uri="http://schemas.openxmlformats.org/drawingml/2006/table">
            <a:tbl>
              <a:tblPr/>
              <a:tblGrid>
                <a:gridCol w="3993959"/>
                <a:gridCol w="4149973"/>
              </a:tblGrid>
              <a:tr h="37841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b="1" dirty="0" smtClean="0"/>
                        <a:t>Activité professionnelle  : A9     Taches : T9.3</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tc hMerge="1">
                  <a:txBody>
                    <a:bodyPr/>
                    <a:lstStyle/>
                    <a:p>
                      <a:endParaRPr lang="fr-FR"/>
                    </a:p>
                  </a:txBody>
                  <a:tcPr/>
                </a:tc>
              </a:tr>
              <a:tr h="37841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b="1" dirty="0" smtClean="0"/>
                        <a:t>Compétence</a:t>
                      </a:r>
                      <a:r>
                        <a:rPr lang="fr-FR" b="1" baseline="0" dirty="0" smtClean="0"/>
                        <a:t> : </a:t>
                      </a:r>
                      <a:r>
                        <a:rPr lang="fr-FR" b="1" dirty="0" smtClean="0"/>
                        <a:t>C5.3</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hMerge="1">
                  <a:txBody>
                    <a:bodyPr/>
                    <a:lstStyle/>
                    <a:p>
                      <a:endParaRPr lang="fr-FR"/>
                    </a:p>
                  </a:txBody>
                  <a:tcPr/>
                </a:tc>
              </a:tr>
              <a:tr h="378410">
                <a:tc gridSpan="2">
                  <a:txBody>
                    <a:bodyPr/>
                    <a:lstStyle/>
                    <a:p>
                      <a:pPr algn="ctr"/>
                      <a:r>
                        <a:rPr lang="fr-FR" dirty="0" smtClean="0"/>
                        <a:t>Savoir-faire  :  SF51</a:t>
                      </a:r>
                      <a:endParaRPr lang="fr-FR"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51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F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0000"/>
                          </a:solidFill>
                          <a:effectLst/>
                          <a:latin typeface="Calibri" pitchFamily="34" charset="0"/>
                          <a:cs typeface="Arial" charset="0"/>
                        </a:rPr>
                        <a:t>Données :</a:t>
                      </a:r>
                      <a:r>
                        <a:rPr kumimoji="0" lang="fr-FR" sz="1800" b="0" i="0" u="none" strike="noStrike" cap="none" normalizeH="0" baseline="0" dirty="0" smtClean="0">
                          <a:ln>
                            <a:noFill/>
                          </a:ln>
                          <a:solidFill>
                            <a:srgbClr val="FF0000"/>
                          </a:solidFill>
                          <a:effectLst/>
                          <a:latin typeface="Calibri" pitchFamily="34"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cs typeface="Arial" charset="0"/>
                        </a:rPr>
                        <a:t>Dossier recette client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cs typeface="Arial" charset="0"/>
                        </a:rPr>
                        <a:t>Les services et applicatifs sont disponibles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cs typeface="Arial" charset="0"/>
                        </a:rPr>
                        <a:t> </a:t>
                      </a:r>
                      <a:endParaRPr lang="fr-FR" b="1" baseline="0" dirty="0" smtClean="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0000"/>
                          </a:solidFill>
                          <a:effectLst/>
                          <a:latin typeface="Calibri" pitchFamily="34" charset="0"/>
                          <a:cs typeface="Arial" charset="0"/>
                        </a:rPr>
                        <a:t>Production</a:t>
                      </a:r>
                      <a:r>
                        <a:rPr kumimoji="0" lang="fr-FR" sz="1800" b="1" i="0" u="none" strike="noStrike" cap="none" normalizeH="0" baseline="0" dirty="0" smtClean="0">
                          <a:ln>
                            <a:noFill/>
                          </a:ln>
                          <a:solidFill>
                            <a:schemeClr val="bg1"/>
                          </a:solidFill>
                          <a:effectLst/>
                          <a:latin typeface="Calibri" pitchFamily="34" charset="0"/>
                          <a:cs typeface="Arial" charset="0"/>
                        </a:rPr>
                        <a:t> </a:t>
                      </a:r>
                      <a:r>
                        <a:rPr kumimoji="0" lang="fr-FR" sz="1800" b="1" i="0" u="none" strike="noStrike" cap="none" normalizeH="0" baseline="0" dirty="0" smtClean="0">
                          <a:ln>
                            <a:noFill/>
                          </a:ln>
                          <a:solidFill>
                            <a:schemeClr val="tx1"/>
                          </a:solidFill>
                          <a:effectLst/>
                          <a:latin typeface="Calibri" pitchFamily="34" charset="0"/>
                          <a:cs typeface="Arial" charset="0"/>
                        </a:rPr>
                        <a:t>:</a:t>
                      </a:r>
                      <a:r>
                        <a:rPr kumimoji="0" lang="fr-FR" sz="1800" b="0" i="0" u="none" strike="noStrike" cap="none" normalizeH="0" baseline="0" dirty="0" smtClean="0">
                          <a:ln>
                            <a:noFill/>
                          </a:ln>
                          <a:solidFill>
                            <a:schemeClr val="tx1"/>
                          </a:solidFill>
                          <a:effectLst/>
                          <a:latin typeface="Calibri" pitchFamily="34" charset="0"/>
                          <a:cs typeface="Arial" charset="0"/>
                        </a:rPr>
                        <a:t> </a:t>
                      </a:r>
                      <a:r>
                        <a:rPr kumimoji="0" lang="fr-FR" sz="1800" b="1" i="0" u="none" strike="noStrike" cap="none" normalizeH="0" baseline="0" dirty="0" smtClean="0">
                          <a:ln>
                            <a:noFill/>
                          </a:ln>
                          <a:solidFill>
                            <a:schemeClr val="tx1"/>
                          </a:solidFill>
                          <a:effectLst/>
                          <a:latin typeface="Calibri" pitchFamily="34" charset="0"/>
                          <a:cs typeface="Arial" charset="0"/>
                        </a:rPr>
                        <a:t>Le système est installé et fonctionne. Les services  et applicatifs sont opérationnels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cs typeface="Arial" charset="0"/>
                        </a:rPr>
                        <a:t>La procédure de recette client est exécutée dans sa totalité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cs typeface="Arial" charset="0"/>
                        </a:rPr>
                        <a:t>Dossier de recette client est complété.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5" name="Rectangle 24"/>
          <p:cNvSpPr/>
          <p:nvPr/>
        </p:nvSpPr>
        <p:spPr>
          <a:xfrm>
            <a:off x="2324100" y="1214423"/>
            <a:ext cx="4608513" cy="17145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Pré requis </a:t>
            </a:r>
          </a:p>
          <a:p>
            <a:pPr algn="ctr" fontAlgn="auto">
              <a:spcBef>
                <a:spcPts val="0"/>
              </a:spcBef>
              <a:spcAft>
                <a:spcPts val="0"/>
              </a:spcAft>
              <a:defRPr/>
            </a:pPr>
            <a:r>
              <a:rPr lang="fr-FR" b="1" dirty="0">
                <a:solidFill>
                  <a:schemeClr val="tx1"/>
                </a:solidFill>
              </a:rPr>
              <a:t>base du langage C++ </a:t>
            </a:r>
          </a:p>
          <a:p>
            <a:pPr algn="ctr" fontAlgn="auto">
              <a:spcBef>
                <a:spcPts val="0"/>
              </a:spcBef>
              <a:spcAft>
                <a:spcPts val="0"/>
              </a:spcAft>
              <a:defRPr/>
            </a:pPr>
            <a:r>
              <a:rPr lang="fr-FR" b="1" dirty="0">
                <a:solidFill>
                  <a:schemeClr val="tx1"/>
                </a:solidFill>
              </a:rPr>
              <a:t>Lecture diagramme </a:t>
            </a:r>
            <a:r>
              <a:rPr lang="fr-FR" b="1" dirty="0" err="1">
                <a:solidFill>
                  <a:schemeClr val="tx1"/>
                </a:solidFill>
              </a:rPr>
              <a:t>Sysml</a:t>
            </a:r>
            <a:r>
              <a:rPr lang="fr-FR" b="1" dirty="0">
                <a:solidFill>
                  <a:schemeClr val="tx1"/>
                </a:solidFill>
              </a:rPr>
              <a:t> UML</a:t>
            </a:r>
          </a:p>
          <a:p>
            <a:pPr algn="ctr" fontAlgn="auto">
              <a:spcBef>
                <a:spcPts val="0"/>
              </a:spcBef>
              <a:spcAft>
                <a:spcPts val="0"/>
              </a:spcAft>
              <a:defRPr/>
            </a:pPr>
            <a:r>
              <a:rPr lang="fr-FR" b="1" dirty="0">
                <a:solidFill>
                  <a:schemeClr val="tx1"/>
                </a:solidFill>
              </a:rPr>
              <a:t>Produire le code C++ d’un diagramme de classe simple</a:t>
            </a:r>
          </a:p>
          <a:p>
            <a:pPr algn="ctr" fontAlgn="auto">
              <a:spcBef>
                <a:spcPts val="0"/>
              </a:spcBef>
              <a:spcAft>
                <a:spcPts val="0"/>
              </a:spcAft>
              <a:defRPr/>
            </a:pPr>
            <a:r>
              <a:rPr lang="fr-FR" b="1" dirty="0">
                <a:solidFill>
                  <a:schemeClr val="tx1"/>
                </a:solidFill>
              </a:rPr>
              <a:t>Ecrire le code C++ correspondant à un scénario</a:t>
            </a:r>
          </a:p>
        </p:txBody>
      </p:sp>
    </p:spTree>
    <p:extLst>
      <p:ext uri="{BB962C8B-B14F-4D97-AF65-F5344CB8AC3E}">
        <p14:creationId xmlns:p14="http://schemas.microsoft.com/office/powerpoint/2010/main" val="47946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033264" y="1071546"/>
            <a:ext cx="7344816" cy="1508105"/>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INTERVENTION SUR LE </a:t>
            </a:r>
          </a:p>
          <a:p>
            <a:pPr algn="ctr"/>
            <a:r>
              <a:rPr lang="fr-FR" sz="2800" b="1" dirty="0" smtClean="0">
                <a:solidFill>
                  <a:schemeClr val="bg1"/>
                </a:solidFill>
              </a:rPr>
              <a:t>SYSTÈME NUMERIQUE ET D’INFORMATION </a:t>
            </a:r>
            <a:r>
              <a:rPr lang="fr-FR" sz="3600" b="1" dirty="0" smtClean="0">
                <a:solidFill>
                  <a:schemeClr val="bg1"/>
                </a:solidFill>
              </a:rPr>
              <a:t>INFOBUS</a:t>
            </a:r>
            <a:endParaRPr lang="fr-FR" sz="3600" b="1" dirty="0">
              <a:solidFill>
                <a:schemeClr val="bg1"/>
              </a:solidFill>
            </a:endParaRPr>
          </a:p>
        </p:txBody>
      </p:sp>
      <p:sp>
        <p:nvSpPr>
          <p:cNvPr id="8" name="ZoneTexte 7"/>
          <p:cNvSpPr txBox="1"/>
          <p:nvPr/>
        </p:nvSpPr>
        <p:spPr>
          <a:xfrm>
            <a:off x="1043608" y="2635275"/>
            <a:ext cx="7344816" cy="52322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EPREUVE E5 - PREMIERE SITUATION</a:t>
            </a:r>
          </a:p>
        </p:txBody>
      </p:sp>
      <p:sp>
        <p:nvSpPr>
          <p:cNvPr id="12" name="ZoneTexte 11"/>
          <p:cNvSpPr txBox="1"/>
          <p:nvPr/>
        </p:nvSpPr>
        <p:spPr>
          <a:xfrm>
            <a:off x="2357422" y="4357694"/>
            <a:ext cx="4685898" cy="400110"/>
          </a:xfrm>
          <a:prstGeom prst="rect">
            <a:avLst/>
          </a:prstGeom>
          <a:noFill/>
        </p:spPr>
        <p:txBody>
          <a:bodyPr wrap="none" rtlCol="0">
            <a:spAutoFit/>
          </a:bodyPr>
          <a:lstStyle/>
          <a:p>
            <a:r>
              <a:rPr lang="fr-FR" sz="2000" b="1" dirty="0" smtClean="0"/>
              <a:t>SYNTHESE DES ACTIVITES PREPARATOIRES</a:t>
            </a: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11" name="ZoneTexte 10"/>
          <p:cNvSpPr txBox="1"/>
          <p:nvPr/>
        </p:nvSpPr>
        <p:spPr>
          <a:xfrm>
            <a:off x="642910" y="1285860"/>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2000" b="1" dirty="0" smtClean="0"/>
              <a:t>SYNTHESE DES ACTIVITES PREPARATOIRES A L’EPREUVE</a:t>
            </a:r>
            <a:endParaRPr lang="fr-FR" sz="2000" b="1" dirty="0"/>
          </a:p>
        </p:txBody>
      </p:sp>
      <p:pic>
        <p:nvPicPr>
          <p:cNvPr id="51202" name="Picture 2"/>
          <p:cNvPicPr>
            <a:picLocks noChangeAspect="1" noChangeArrowheads="1"/>
          </p:cNvPicPr>
          <p:nvPr/>
        </p:nvPicPr>
        <p:blipFill>
          <a:blip r:embed="rId5" cstate="print"/>
          <a:srcRect/>
          <a:stretch>
            <a:fillRect/>
          </a:stretch>
        </p:blipFill>
        <p:spPr bwMode="auto">
          <a:xfrm>
            <a:off x="719988" y="5786454"/>
            <a:ext cx="4566392" cy="500066"/>
          </a:xfrm>
          <a:prstGeom prst="rect">
            <a:avLst/>
          </a:prstGeom>
          <a:noFill/>
          <a:ln w="9525">
            <a:noFill/>
            <a:miter lim="800000"/>
            <a:headEnd/>
            <a:tailEnd/>
          </a:ln>
          <a:effectLst/>
        </p:spPr>
      </p:pic>
      <p:sp>
        <p:nvSpPr>
          <p:cNvPr id="12" name="ZoneTexte 11"/>
          <p:cNvSpPr txBox="1"/>
          <p:nvPr/>
        </p:nvSpPr>
        <p:spPr>
          <a:xfrm>
            <a:off x="642910" y="1857364"/>
            <a:ext cx="8143932" cy="3416320"/>
          </a:xfrm>
          <a:prstGeom prst="rect">
            <a:avLst/>
          </a:prstGeom>
          <a:noFill/>
        </p:spPr>
        <p:txBody>
          <a:bodyPr wrap="square" rtlCol="0">
            <a:spAutoFit/>
          </a:bodyPr>
          <a:lstStyle/>
          <a:p>
            <a:r>
              <a:rPr lang="fr-FR" b="1" dirty="0" smtClean="0"/>
              <a:t>Lors de la séance de synthèse:</a:t>
            </a:r>
          </a:p>
          <a:p>
            <a:endParaRPr lang="fr-FR" b="1" dirty="0" smtClean="0"/>
          </a:p>
          <a:p>
            <a:pPr>
              <a:buFontTx/>
              <a:buChar char="-"/>
            </a:pPr>
            <a:r>
              <a:rPr lang="fr-FR" dirty="0" smtClean="0"/>
              <a:t> retours d’expériences exprimés par les étudiants,</a:t>
            </a:r>
            <a:br>
              <a:rPr lang="fr-FR" dirty="0" smtClean="0"/>
            </a:br>
            <a:endParaRPr lang="fr-FR" dirty="0" smtClean="0"/>
          </a:p>
          <a:p>
            <a:pPr>
              <a:buFontTx/>
              <a:buChar char="-"/>
            </a:pPr>
            <a:r>
              <a:rPr lang="fr-FR" dirty="0" smtClean="0"/>
              <a:t> synthèse avec des diagrammes </a:t>
            </a:r>
            <a:r>
              <a:rPr lang="fr-FR" dirty="0" err="1" smtClean="0"/>
              <a:t>SysML</a:t>
            </a:r>
            <a:r>
              <a:rPr lang="fr-FR" dirty="0" smtClean="0"/>
              <a:t> :  conformité avec le système réel,</a:t>
            </a:r>
          </a:p>
          <a:p>
            <a:pPr>
              <a:buFontTx/>
              <a:buChar char="-"/>
            </a:pPr>
            <a:endParaRPr lang="fr-FR" dirty="0" smtClean="0"/>
          </a:p>
          <a:p>
            <a:pPr>
              <a:buFontTx/>
              <a:buChar char="-"/>
            </a:pPr>
            <a:r>
              <a:rPr lang="fr-FR" dirty="0" smtClean="0"/>
              <a:t> différents cahier des charges de clients sont évoqués, les pièges sont indiqués,</a:t>
            </a:r>
          </a:p>
          <a:p>
            <a:endParaRPr lang="fr-FR" dirty="0" smtClean="0"/>
          </a:p>
          <a:p>
            <a:pPr>
              <a:buFontTx/>
              <a:buChar char="-"/>
            </a:pPr>
            <a:r>
              <a:rPr lang="fr-FR" dirty="0" smtClean="0"/>
              <a:t> une méthode de mise en œuvre se dégage sous le contrôle du professeur,</a:t>
            </a:r>
          </a:p>
          <a:p>
            <a:endParaRPr lang="fr-FR" dirty="0" smtClean="0"/>
          </a:p>
          <a:p>
            <a:pPr>
              <a:buFontTx/>
              <a:buChar char="-"/>
            </a:pPr>
            <a:r>
              <a:rPr lang="fr-FR" dirty="0" smtClean="0"/>
              <a:t> le groupe agit sur le logiciel de carte heuristique – GANTT afin  d’établir un   planification de l’intervention.</a:t>
            </a:r>
            <a:endParaRPr lang="fr-FR" dirty="0"/>
          </a:p>
        </p:txBody>
      </p:sp>
      <p:sp>
        <p:nvSpPr>
          <p:cNvPr id="13" name="ZoneTexte 12"/>
          <p:cNvSpPr txBox="1"/>
          <p:nvPr/>
        </p:nvSpPr>
        <p:spPr>
          <a:xfrm>
            <a:off x="714348" y="5357826"/>
            <a:ext cx="3718006" cy="369332"/>
          </a:xfrm>
          <a:prstGeom prst="rect">
            <a:avLst/>
          </a:prstGeom>
          <a:noFill/>
        </p:spPr>
        <p:txBody>
          <a:bodyPr wrap="none" rtlCol="0">
            <a:spAutoFit/>
          </a:bodyPr>
          <a:lstStyle/>
          <a:p>
            <a:r>
              <a:rPr lang="fr-FR" b="1" dirty="0" smtClean="0"/>
              <a:t>Les savoirs faires suivants sont visés :</a:t>
            </a:r>
            <a:endParaRPr lang="fr-FR" b="1" dirty="0"/>
          </a:p>
        </p:txBody>
      </p:sp>
      <p:grpSp>
        <p:nvGrpSpPr>
          <p:cNvPr id="51204" name="Group 4"/>
          <p:cNvGrpSpPr>
            <a:grpSpLocks/>
          </p:cNvGrpSpPr>
          <p:nvPr/>
        </p:nvGrpSpPr>
        <p:grpSpPr bwMode="auto">
          <a:xfrm rot="16200000">
            <a:off x="6179355" y="5322107"/>
            <a:ext cx="1000132" cy="1071570"/>
            <a:chOff x="1824" y="633"/>
            <a:chExt cx="2834" cy="2849"/>
          </a:xfrm>
        </p:grpSpPr>
        <p:sp>
          <p:nvSpPr>
            <p:cNvPr id="5120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20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20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20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7946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033264" y="1071546"/>
            <a:ext cx="7344816" cy="1508105"/>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INTERVENTION SUR LE </a:t>
            </a:r>
          </a:p>
          <a:p>
            <a:pPr algn="ctr"/>
            <a:r>
              <a:rPr lang="fr-FR" sz="2800" b="1" dirty="0" smtClean="0">
                <a:solidFill>
                  <a:schemeClr val="bg1"/>
                </a:solidFill>
              </a:rPr>
              <a:t>SYSTÈME NUMERIQUE ET D’INFORMATION </a:t>
            </a:r>
            <a:r>
              <a:rPr lang="fr-FR" sz="3600" b="1" dirty="0" smtClean="0">
                <a:solidFill>
                  <a:schemeClr val="bg1"/>
                </a:solidFill>
              </a:rPr>
              <a:t>INFOBUS</a:t>
            </a:r>
            <a:endParaRPr lang="fr-FR" sz="3600" b="1" dirty="0">
              <a:solidFill>
                <a:schemeClr val="bg1"/>
              </a:solidFill>
            </a:endParaRPr>
          </a:p>
        </p:txBody>
      </p:sp>
      <p:sp>
        <p:nvSpPr>
          <p:cNvPr id="8" name="ZoneTexte 7"/>
          <p:cNvSpPr txBox="1"/>
          <p:nvPr/>
        </p:nvSpPr>
        <p:spPr>
          <a:xfrm>
            <a:off x="1043608" y="2635275"/>
            <a:ext cx="7344816" cy="52322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EPREUVE E5 - PREMIERE SITUATION</a:t>
            </a:r>
          </a:p>
        </p:txBody>
      </p:sp>
      <p:sp>
        <p:nvSpPr>
          <p:cNvPr id="11" name="Rectangle 10"/>
          <p:cNvSpPr/>
          <p:nvPr/>
        </p:nvSpPr>
        <p:spPr>
          <a:xfrm>
            <a:off x="2357422" y="3571876"/>
            <a:ext cx="4608513" cy="7899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chemeClr val="tx1"/>
                </a:solidFill>
              </a:rPr>
              <a:t>Désignation par l’équipe pédagogique  des différentes équipes</a:t>
            </a:r>
            <a:endParaRPr lang="fr-FR" b="1" dirty="0">
              <a:solidFill>
                <a:schemeClr val="tx1"/>
              </a:solidFill>
            </a:endParaRPr>
          </a:p>
        </p:txBody>
      </p:sp>
      <p:sp>
        <p:nvSpPr>
          <p:cNvPr id="13" name="Rectangle 12"/>
          <p:cNvSpPr/>
          <p:nvPr/>
        </p:nvSpPr>
        <p:spPr>
          <a:xfrm>
            <a:off x="2357422" y="4714884"/>
            <a:ext cx="4608513" cy="7899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chemeClr val="tx1"/>
                </a:solidFill>
              </a:rPr>
              <a:t>Exposé du déroulement de l’épreuve E5 situation 1 et de ses règles d’examens</a:t>
            </a:r>
            <a:endParaRPr lang="fr-FR" b="1" dirty="0">
              <a:solidFill>
                <a:schemeClr val="tx1"/>
              </a:solidFill>
            </a:endParaRPr>
          </a:p>
        </p:txBody>
      </p:sp>
      <p:pic>
        <p:nvPicPr>
          <p:cNvPr id="6146" name="Picture 2" descr="http://www.mecaflux.com/en/images/prof.gif"/>
          <p:cNvPicPr>
            <a:picLocks noChangeAspect="1" noChangeArrowheads="1" noCrop="1"/>
          </p:cNvPicPr>
          <p:nvPr/>
        </p:nvPicPr>
        <p:blipFill>
          <a:blip r:embed="rId5" cstate="print"/>
          <a:srcRect/>
          <a:stretch>
            <a:fillRect/>
          </a:stretch>
        </p:blipFill>
        <p:spPr bwMode="auto">
          <a:xfrm>
            <a:off x="500034" y="3714752"/>
            <a:ext cx="1619250" cy="1952625"/>
          </a:xfrm>
          <a:prstGeom prst="rect">
            <a:avLst/>
          </a:prstGeom>
          <a:noFill/>
        </p:spPr>
      </p:pic>
      <p:sp>
        <p:nvSpPr>
          <p:cNvPr id="12" name="Rectangle 11"/>
          <p:cNvSpPr/>
          <p:nvPr/>
        </p:nvSpPr>
        <p:spPr>
          <a:xfrm>
            <a:off x="2320941" y="5857892"/>
            <a:ext cx="4608513" cy="7899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chemeClr val="tx1"/>
                </a:solidFill>
              </a:rPr>
              <a:t>Présentation de la fiche d’évaluation à la classe</a:t>
            </a:r>
            <a:endParaRPr lang="fr-FR" b="1" dirty="0">
              <a:solidFill>
                <a:schemeClr val="tx1"/>
              </a:solidFill>
            </a:endParaRP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033264" y="1071546"/>
            <a:ext cx="7344816" cy="1508105"/>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INTERVENTION SUR LE </a:t>
            </a:r>
          </a:p>
          <a:p>
            <a:pPr algn="ctr"/>
            <a:r>
              <a:rPr lang="fr-FR" sz="2800" b="1" dirty="0" smtClean="0">
                <a:solidFill>
                  <a:schemeClr val="bg1"/>
                </a:solidFill>
              </a:rPr>
              <a:t>SYSTÈME NUMERIQUE ET D’INFORMATION </a:t>
            </a:r>
            <a:r>
              <a:rPr lang="fr-FR" sz="3600" b="1" dirty="0" smtClean="0">
                <a:solidFill>
                  <a:schemeClr val="bg1"/>
                </a:solidFill>
              </a:rPr>
              <a:t>INFOBUS</a:t>
            </a:r>
            <a:endParaRPr lang="fr-FR" sz="3600" b="1" dirty="0">
              <a:solidFill>
                <a:schemeClr val="bg1"/>
              </a:solidFill>
            </a:endParaRPr>
          </a:p>
        </p:txBody>
      </p:sp>
      <p:sp>
        <p:nvSpPr>
          <p:cNvPr id="8" name="ZoneTexte 7"/>
          <p:cNvSpPr txBox="1"/>
          <p:nvPr/>
        </p:nvSpPr>
        <p:spPr>
          <a:xfrm>
            <a:off x="1043608" y="2635275"/>
            <a:ext cx="7344816" cy="52322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EPREUVE E5 - PREMIERE SITUATION</a:t>
            </a:r>
          </a:p>
        </p:txBody>
      </p:sp>
      <p:sp>
        <p:nvSpPr>
          <p:cNvPr id="12" name="ZoneTexte 11"/>
          <p:cNvSpPr txBox="1"/>
          <p:nvPr/>
        </p:nvSpPr>
        <p:spPr>
          <a:xfrm>
            <a:off x="2000232" y="4214818"/>
            <a:ext cx="5414367" cy="400110"/>
          </a:xfrm>
          <a:prstGeom prst="rect">
            <a:avLst/>
          </a:prstGeom>
          <a:noFill/>
        </p:spPr>
        <p:txBody>
          <a:bodyPr wrap="none" rtlCol="0">
            <a:spAutoFit/>
          </a:bodyPr>
          <a:lstStyle/>
          <a:p>
            <a:r>
              <a:rPr lang="fr-FR" sz="2000" b="1" dirty="0" smtClean="0"/>
              <a:t>PASSAGE  DE L’EPREUVE E5 PREMIERE SITUATION</a:t>
            </a: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2555776" y="754476"/>
            <a:ext cx="5040560"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a:t>
            </a:r>
            <a:endParaRPr lang="fr-FR" sz="2000" b="1" dirty="0">
              <a:solidFill>
                <a:schemeClr val="bg1"/>
              </a:solidFill>
            </a:endParaRPr>
          </a:p>
        </p:txBody>
      </p:sp>
      <p:graphicFrame>
        <p:nvGraphicFramePr>
          <p:cNvPr id="2" name="Diagramme 1"/>
          <p:cNvGraphicFramePr/>
          <p:nvPr>
            <p:extLst>
              <p:ext uri="{D42A27DB-BD31-4B8C-83A1-F6EECF244321}">
                <p14:modId xmlns:p14="http://schemas.microsoft.com/office/powerpoint/2010/main" val="3241529335"/>
              </p:ext>
            </p:extLst>
          </p:nvPr>
        </p:nvGraphicFramePr>
        <p:xfrm>
          <a:off x="928662" y="1571612"/>
          <a:ext cx="771530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3825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Object 10"/>
          <p:cNvGraphicFramePr>
            <a:graphicFrameLocks noChangeAspect="1"/>
          </p:cNvGraphicFramePr>
          <p:nvPr/>
        </p:nvGraphicFramePr>
        <p:xfrm>
          <a:off x="-4498975" y="1047750"/>
          <a:ext cx="18627725" cy="8450263"/>
        </p:xfrm>
        <a:graphic>
          <a:graphicData uri="http://schemas.openxmlformats.org/presentationml/2006/ole">
            <mc:AlternateContent xmlns:mc="http://schemas.openxmlformats.org/markup-compatibility/2006">
              <mc:Choice xmlns:v="urn:schemas-microsoft-com:vml" Requires="v">
                <p:oleObj spid="_x0000_s1050" name="Document" r:id="rId7" imgW="11806906" imgH="5332226" progId="Word.Document.12">
                  <p:embed/>
                </p:oleObj>
              </mc:Choice>
              <mc:Fallback>
                <p:oleObj name="Document" r:id="rId7" imgW="11806906" imgH="5332226" progId="Word.Document.12">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8975" y="1047750"/>
                        <a:ext cx="18627725" cy="845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13" name="ZoneTexte 12"/>
          <p:cNvSpPr txBox="1"/>
          <p:nvPr/>
        </p:nvSpPr>
        <p:spPr>
          <a:xfrm>
            <a:off x="2555776" y="754476"/>
            <a:ext cx="5040560"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a:t>
            </a:r>
            <a:endParaRPr lang="fr-FR" sz="2000" b="1" dirty="0">
              <a:solidFill>
                <a:schemeClr val="bg1"/>
              </a:solidFill>
            </a:endParaRPr>
          </a:p>
        </p:txBody>
      </p:sp>
      <p:pic>
        <p:nvPicPr>
          <p:cNvPr id="11" name="Image 10" descr="HEULIEZ-BUS13_diapositive_normal.jpg"/>
          <p:cNvPicPr/>
          <p:nvPr/>
        </p:nvPicPr>
        <p:blipFill>
          <a:blip r:embed="rId9" cstate="print"/>
          <a:stretch>
            <a:fillRect/>
          </a:stretch>
        </p:blipFill>
        <p:spPr>
          <a:xfrm>
            <a:off x="642910" y="3071810"/>
            <a:ext cx="8358246" cy="3786190"/>
          </a:xfrm>
          <a:prstGeom prst="rect">
            <a:avLst/>
          </a:prstGeom>
        </p:spPr>
      </p:pic>
      <p:pic>
        <p:nvPicPr>
          <p:cNvPr id="14" name="Image 13" descr="MODEPHASE.JPG"/>
          <p:cNvPicPr>
            <a:picLocks noChangeAspect="1"/>
          </p:cNvPicPr>
          <p:nvPr/>
        </p:nvPicPr>
        <p:blipFill>
          <a:blip r:embed="rId10" cstate="print"/>
          <a:stretch>
            <a:fillRect/>
          </a:stretch>
        </p:blipFill>
        <p:spPr>
          <a:xfrm>
            <a:off x="642909" y="3071810"/>
            <a:ext cx="8388147" cy="3786190"/>
          </a:xfrm>
          <a:prstGeom prst="rect">
            <a:avLst/>
          </a:prstGeom>
        </p:spPr>
      </p:pic>
      <p:sp>
        <p:nvSpPr>
          <p:cNvPr id="15" name="ZoneTexte 14"/>
          <p:cNvSpPr txBox="1"/>
          <p:nvPr/>
        </p:nvSpPr>
        <p:spPr>
          <a:xfrm>
            <a:off x="857224" y="3214686"/>
            <a:ext cx="3430876" cy="369332"/>
          </a:xfrm>
          <a:prstGeom prst="rect">
            <a:avLst/>
          </a:prstGeom>
          <a:noFill/>
          <a:ln w="22225">
            <a:solidFill>
              <a:srgbClr val="FFC000"/>
            </a:solidFill>
          </a:ln>
        </p:spPr>
        <p:txBody>
          <a:bodyPr wrap="none" rtlCol="0">
            <a:spAutoFit/>
          </a:bodyPr>
          <a:lstStyle/>
          <a:p>
            <a:r>
              <a:rPr lang="fr-FR" b="1" dirty="0" smtClean="0"/>
              <a:t>Outil logiciel de gestion de projets</a:t>
            </a:r>
            <a:endParaRPr lang="fr-FR" b="1" dirty="0"/>
          </a:p>
        </p:txBody>
      </p:sp>
      <p:grpSp>
        <p:nvGrpSpPr>
          <p:cNvPr id="19" name="Groupe 18"/>
          <p:cNvGrpSpPr/>
          <p:nvPr/>
        </p:nvGrpSpPr>
        <p:grpSpPr>
          <a:xfrm>
            <a:off x="5643570" y="3357562"/>
            <a:ext cx="3293558" cy="2591148"/>
            <a:chOff x="5643570" y="3357562"/>
            <a:chExt cx="3293558" cy="2591148"/>
          </a:xfrm>
        </p:grpSpPr>
        <p:sp>
          <p:nvSpPr>
            <p:cNvPr id="16" name="Ellipse 15"/>
            <p:cNvSpPr/>
            <p:nvPr/>
          </p:nvSpPr>
          <p:spPr>
            <a:xfrm>
              <a:off x="5643570" y="3500438"/>
              <a:ext cx="936104" cy="24482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8001024" y="3357562"/>
              <a:ext cx="936104" cy="24482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2" name="Image 21" descr="ModeGantt.JPG"/>
          <p:cNvPicPr>
            <a:picLocks noChangeAspect="1"/>
          </p:cNvPicPr>
          <p:nvPr/>
        </p:nvPicPr>
        <p:blipFill>
          <a:blip r:embed="rId11" cstate="print"/>
          <a:stretch>
            <a:fillRect/>
          </a:stretch>
        </p:blipFill>
        <p:spPr>
          <a:xfrm>
            <a:off x="3071802" y="4858285"/>
            <a:ext cx="5976664" cy="1999739"/>
          </a:xfrm>
          <a:prstGeom prst="rect">
            <a:avLst/>
          </a:prstGeom>
        </p:spPr>
      </p:pic>
      <p:sp>
        <p:nvSpPr>
          <p:cNvPr id="21" name="ZoneTexte 20"/>
          <p:cNvSpPr txBox="1"/>
          <p:nvPr/>
        </p:nvSpPr>
        <p:spPr>
          <a:xfrm>
            <a:off x="428596" y="4677329"/>
            <a:ext cx="4572032"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smtClean="0">
                <a:solidFill>
                  <a:schemeClr val="tx1"/>
                </a:solidFill>
              </a:rPr>
              <a:t>Organiser, planifier l’installation du système.</a:t>
            </a:r>
            <a:r>
              <a:rPr lang="fr-FR" sz="2000" dirty="0" smtClean="0">
                <a:solidFill>
                  <a:schemeClr val="tx1"/>
                </a:solidFill>
              </a:rPr>
              <a:t> </a:t>
            </a:r>
          </a:p>
          <a:p>
            <a:pPr algn="ctr"/>
            <a:endParaRPr lang="fr-FR" sz="2000" dirty="0" smtClean="0">
              <a:solidFill>
                <a:schemeClr val="tx1"/>
              </a:solidFill>
            </a:endParaRPr>
          </a:p>
          <a:p>
            <a:pPr algn="ctr"/>
            <a:endParaRPr lang="fr-FR" sz="2000" dirty="0">
              <a:solidFill>
                <a:schemeClr val="tx1"/>
              </a:solidFill>
            </a:endParaRPr>
          </a:p>
        </p:txBody>
      </p:sp>
      <p:sp>
        <p:nvSpPr>
          <p:cNvPr id="23" name="Rectangle 22"/>
          <p:cNvSpPr/>
          <p:nvPr/>
        </p:nvSpPr>
        <p:spPr>
          <a:xfrm>
            <a:off x="714348" y="5429264"/>
            <a:ext cx="1285884" cy="1357298"/>
          </a:xfrm>
          <a:prstGeom prst="rect">
            <a:avLst/>
          </a:prstGeom>
          <a:blipFill>
            <a:blip r:embed="rId12" cstate="print"/>
            <a:tile tx="0" ty="0" sx="100000" sy="100000" flip="none" algn="tl"/>
          </a:blipFill>
          <a:ln w="9525">
            <a:solidFill>
              <a:srgbClr val="FFC000"/>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100" dirty="0" smtClean="0">
              <a:solidFill>
                <a:schemeClr val="tx1"/>
              </a:solidFill>
            </a:endParaRPr>
          </a:p>
          <a:p>
            <a:pPr algn="ctr"/>
            <a:r>
              <a:rPr lang="fr-FR" sz="1200" b="1" dirty="0" smtClean="0">
                <a:solidFill>
                  <a:schemeClr val="tx1"/>
                </a:solidFill>
              </a:rPr>
              <a:t>FICHE D’INTERVENTION</a:t>
            </a:r>
            <a:endParaRPr lang="fr-FR" sz="1200" b="1" dirty="0">
              <a:solidFill>
                <a:schemeClr val="tx1"/>
              </a:solidFill>
            </a:endParaRPr>
          </a:p>
        </p:txBody>
      </p:sp>
      <p:sp>
        <p:nvSpPr>
          <p:cNvPr id="24" name="Rectangle 23"/>
          <p:cNvSpPr/>
          <p:nvPr/>
        </p:nvSpPr>
        <p:spPr>
          <a:xfrm>
            <a:off x="2143108" y="5429264"/>
            <a:ext cx="1285884" cy="1357298"/>
          </a:xfrm>
          <a:prstGeom prst="rect">
            <a:avLst/>
          </a:prstGeom>
          <a:blipFill>
            <a:blip r:embed="rId12" cstate="print"/>
            <a:tile tx="0" ty="0" sx="100000" sy="100000" flip="none" algn="tl"/>
          </a:blipFill>
          <a:ln w="9525">
            <a:solidFill>
              <a:srgbClr val="FFC000"/>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100" dirty="0" smtClean="0">
              <a:solidFill>
                <a:schemeClr val="tx1"/>
              </a:solidFill>
            </a:endParaRPr>
          </a:p>
          <a:p>
            <a:pPr algn="ctr"/>
            <a:r>
              <a:rPr lang="fr-FR" sz="1200" b="1" dirty="0" smtClean="0">
                <a:solidFill>
                  <a:schemeClr val="tx1"/>
                </a:solidFill>
              </a:rPr>
              <a:t>CAHIER</a:t>
            </a:r>
            <a:br>
              <a:rPr lang="fr-FR" sz="1200" b="1" dirty="0" smtClean="0">
                <a:solidFill>
                  <a:schemeClr val="tx1"/>
                </a:solidFill>
              </a:rPr>
            </a:br>
            <a:r>
              <a:rPr lang="fr-FR" sz="1200" b="1" dirty="0" smtClean="0">
                <a:solidFill>
                  <a:schemeClr val="tx1"/>
                </a:solidFill>
              </a:rPr>
              <a:t>DE</a:t>
            </a:r>
            <a:br>
              <a:rPr lang="fr-FR" sz="1200" b="1" dirty="0" smtClean="0">
                <a:solidFill>
                  <a:schemeClr val="tx1"/>
                </a:solidFill>
              </a:rPr>
            </a:br>
            <a:r>
              <a:rPr lang="fr-FR" sz="1200" b="1" dirty="0" smtClean="0">
                <a:solidFill>
                  <a:schemeClr val="tx1"/>
                </a:solidFill>
              </a:rPr>
              <a:t>RECETTE</a:t>
            </a:r>
            <a:endParaRPr lang="fr-FR" sz="1200" b="1" dirty="0">
              <a:solidFill>
                <a:schemeClr val="tx1"/>
              </a:solidFill>
            </a:endParaRPr>
          </a:p>
        </p:txBody>
      </p:sp>
      <p:sp>
        <p:nvSpPr>
          <p:cNvPr id="25" name="ZoneTexte 24"/>
          <p:cNvSpPr txBox="1"/>
          <p:nvPr/>
        </p:nvSpPr>
        <p:spPr>
          <a:xfrm>
            <a:off x="1000100" y="714356"/>
            <a:ext cx="1441485" cy="400110"/>
          </a:xfrm>
          <a:prstGeom prst="rect">
            <a:avLst/>
          </a:prstGeom>
          <a:noFill/>
        </p:spPr>
        <p:txBody>
          <a:bodyPr wrap="none" rtlCol="0">
            <a:spAutoFit/>
          </a:bodyPr>
          <a:lstStyle/>
          <a:p>
            <a:r>
              <a:rPr lang="fr-FR" sz="2000" b="1" dirty="0" smtClean="0"/>
              <a:t>SEANCE 1/3</a:t>
            </a:r>
            <a:endParaRPr lang="fr-FR" sz="2000" b="1" dirty="0"/>
          </a:p>
        </p:txBody>
      </p:sp>
      <p:sp>
        <p:nvSpPr>
          <p:cNvPr id="26" name="ZoneTexte 25"/>
          <p:cNvSpPr txBox="1"/>
          <p:nvPr/>
        </p:nvSpPr>
        <p:spPr>
          <a:xfrm>
            <a:off x="6424759" y="3357562"/>
            <a:ext cx="1576265" cy="369332"/>
          </a:xfrm>
          <a:prstGeom prst="rect">
            <a:avLst/>
          </a:prstGeom>
          <a:noFill/>
        </p:spPr>
        <p:txBody>
          <a:bodyPr wrap="none" rtlCol="0">
            <a:spAutoFit/>
          </a:bodyPr>
          <a:lstStyle/>
          <a:p>
            <a:r>
              <a:rPr lang="fr-FR" b="1" dirty="0" smtClean="0"/>
              <a:t>LES ATTENDUS</a:t>
            </a:r>
            <a:endParaRPr lang="fr-FR" b="1" dirty="0"/>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2000" fill="hold"/>
                                        <p:tgtEl>
                                          <p:spTgt spid="19"/>
                                        </p:tgtEl>
                                        <p:attrNameLst>
                                          <p:attrName>ppt_w</p:attrName>
                                        </p:attrNameLst>
                                      </p:cBhvr>
                                      <p:tavLst>
                                        <p:tav tm="0">
                                          <p:val>
                                            <p:fltVal val="0"/>
                                          </p:val>
                                        </p:tav>
                                        <p:tav tm="100000">
                                          <p:val>
                                            <p:strVal val="#ppt_w"/>
                                          </p:val>
                                        </p:tav>
                                      </p:tavLst>
                                    </p:anim>
                                    <p:anim calcmode="lin" valueType="num">
                                      <p:cBhvr>
                                        <p:cTn id="18" dur="2000" fill="hold"/>
                                        <p:tgtEl>
                                          <p:spTgt spid="19"/>
                                        </p:tgtEl>
                                        <p:attrNameLst>
                                          <p:attrName>ppt_h</p:attrName>
                                        </p:attrNameLst>
                                      </p:cBhvr>
                                      <p:tavLst>
                                        <p:tav tm="0">
                                          <p:val>
                                            <p:fltVal val="0"/>
                                          </p:val>
                                        </p:tav>
                                        <p:tav tm="100000">
                                          <p:val>
                                            <p:strVal val="#ppt_h"/>
                                          </p:val>
                                        </p:tav>
                                      </p:tavLst>
                                    </p:anim>
                                    <p:animEffect transition="in" filter="fade">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2555776" y="754476"/>
            <a:ext cx="5040560"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a:t>
            </a:r>
            <a:endParaRPr lang="fr-FR" sz="2000" b="1" dirty="0">
              <a:solidFill>
                <a:schemeClr val="bg1"/>
              </a:solidFill>
            </a:endParaRPr>
          </a:p>
        </p:txBody>
      </p:sp>
      <p:graphicFrame>
        <p:nvGraphicFramePr>
          <p:cNvPr id="2058" name="Object 10"/>
          <p:cNvGraphicFramePr>
            <a:graphicFrameLocks noChangeAspect="1"/>
          </p:cNvGraphicFramePr>
          <p:nvPr/>
        </p:nvGraphicFramePr>
        <p:xfrm>
          <a:off x="661987" y="1285860"/>
          <a:ext cx="8482013" cy="5022850"/>
        </p:xfrm>
        <a:graphic>
          <a:graphicData uri="http://schemas.openxmlformats.org/presentationml/2006/ole">
            <mc:AlternateContent xmlns:mc="http://schemas.openxmlformats.org/markup-compatibility/2006">
              <mc:Choice xmlns:v="urn:schemas-microsoft-com:vml" Requires="v">
                <p:oleObj spid="_x0000_s2076" name="Document" r:id="rId6" imgW="8978696" imgH="5289131" progId="Word.Document.12">
                  <p:embed/>
                </p:oleObj>
              </mc:Choice>
              <mc:Fallback>
                <p:oleObj name="Document" r:id="rId6" imgW="8978696" imgH="5289131" progId="Word.Document.12">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87" y="1285860"/>
                        <a:ext cx="848201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12" name="ZoneTexte 11"/>
          <p:cNvSpPr txBox="1"/>
          <p:nvPr/>
        </p:nvSpPr>
        <p:spPr>
          <a:xfrm>
            <a:off x="1000100" y="714356"/>
            <a:ext cx="1441485" cy="400110"/>
          </a:xfrm>
          <a:prstGeom prst="rect">
            <a:avLst/>
          </a:prstGeom>
          <a:noFill/>
        </p:spPr>
        <p:txBody>
          <a:bodyPr wrap="none" rtlCol="0">
            <a:spAutoFit/>
          </a:bodyPr>
          <a:lstStyle/>
          <a:p>
            <a:r>
              <a:rPr lang="fr-FR" sz="2000" b="1" dirty="0" smtClean="0"/>
              <a:t>SEANCE 2/3</a:t>
            </a:r>
            <a:endParaRPr lang="fr-FR" sz="2000" b="1" dirty="0"/>
          </a:p>
        </p:txBody>
      </p:sp>
      <p:sp>
        <p:nvSpPr>
          <p:cNvPr id="14" name="Rectangle à coins arrondis 13"/>
          <p:cNvSpPr/>
          <p:nvPr/>
        </p:nvSpPr>
        <p:spPr>
          <a:xfrm>
            <a:off x="1357290" y="4572008"/>
            <a:ext cx="2376264"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a:solidFill>
                  <a:schemeClr val="tx1"/>
                </a:solidFill>
              </a:rPr>
              <a:t>Interconnecter les organes</a:t>
            </a:r>
          </a:p>
        </p:txBody>
      </p:sp>
      <p:pic>
        <p:nvPicPr>
          <p:cNvPr id="17" name="Image 16" descr="SAM_1962.JPG"/>
          <p:cNvPicPr>
            <a:picLocks noChangeAspect="1"/>
          </p:cNvPicPr>
          <p:nvPr/>
        </p:nvPicPr>
        <p:blipFill>
          <a:blip r:embed="rId8" cstate="print"/>
          <a:stretch>
            <a:fillRect/>
          </a:stretch>
        </p:blipFill>
        <p:spPr>
          <a:xfrm>
            <a:off x="4071934" y="3310289"/>
            <a:ext cx="4107876" cy="3547711"/>
          </a:xfrm>
          <a:prstGeom prst="rect">
            <a:avLst/>
          </a:prstGeom>
        </p:spPr>
      </p:pic>
      <p:sp>
        <p:nvSpPr>
          <p:cNvPr id="11" name="ZoneTexte 10"/>
          <p:cNvSpPr txBox="1"/>
          <p:nvPr/>
        </p:nvSpPr>
        <p:spPr>
          <a:xfrm>
            <a:off x="1142976" y="3571876"/>
            <a:ext cx="2647969" cy="646331"/>
          </a:xfrm>
          <a:prstGeom prst="rect">
            <a:avLst/>
          </a:prstGeom>
          <a:noFill/>
        </p:spPr>
        <p:txBody>
          <a:bodyPr wrap="none" rtlCol="0">
            <a:spAutoFit/>
          </a:bodyPr>
          <a:lstStyle/>
          <a:p>
            <a:pPr algn="ctr"/>
            <a:r>
              <a:rPr lang="fr-FR" b="1" dirty="0" smtClean="0"/>
              <a:t>TACHE PLANNIFIEE</a:t>
            </a:r>
            <a:r>
              <a:rPr lang="fr-FR" dirty="0" smtClean="0"/>
              <a:t> (</a:t>
            </a:r>
            <a:r>
              <a:rPr lang="fr-FR" dirty="0" err="1" smtClean="0"/>
              <a:t>gantt</a:t>
            </a:r>
            <a:r>
              <a:rPr lang="fr-FR" dirty="0" smtClean="0"/>
              <a:t>)</a:t>
            </a:r>
          </a:p>
          <a:p>
            <a:pPr algn="ctr"/>
            <a:r>
              <a:rPr lang="fr-FR" b="1" dirty="0" smtClean="0"/>
              <a:t>A REALISER</a:t>
            </a:r>
            <a:endParaRPr lang="fr-FR" dirty="0"/>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2800" b="1" dirty="0"/>
              <a:t>Séminaire national </a:t>
            </a:r>
            <a:r>
              <a:rPr lang="fr-FR" sz="3200" b="1" dirty="0"/>
              <a:t>BTS SYSTÈMES NUMÉRIQUES</a:t>
            </a:r>
          </a:p>
        </p:txBody>
      </p:sp>
      <p:sp>
        <p:nvSpPr>
          <p:cNvPr id="5" name="Rectangle 4"/>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anchor="ctr"/>
          <a:lstStyle/>
          <a:p>
            <a:pPr algn="ctr" fontAlgn="auto">
              <a:spcBef>
                <a:spcPts val="0"/>
              </a:spcBef>
              <a:spcAft>
                <a:spcPts val="0"/>
              </a:spcAft>
              <a:defRPr/>
            </a:pPr>
            <a:r>
              <a:rPr lang="fr-FR" sz="2800" dirty="0"/>
              <a:t>INFOBUS SUPPORT DE L’EPREUVE CCF E5</a:t>
            </a:r>
          </a:p>
        </p:txBody>
      </p:sp>
      <p:pic>
        <p:nvPicPr>
          <p:cNvPr id="16389" name="Picture 2">
            <a:hlinkClick r:id="rId3" action="ppaction://hlinksldjump"/>
          </p:cNvPr>
          <p:cNvPicPr>
            <a:picLocks noChangeAspect="1" noChangeArrowheads="1"/>
          </p:cNvPicPr>
          <p:nvPr/>
        </p:nvPicPr>
        <p:blipFill>
          <a:blip r:embed="rId4" cstate="print"/>
          <a:srcRect/>
          <a:stretch>
            <a:fillRect/>
          </a:stretch>
        </p:blipFill>
        <p:spPr bwMode="auto">
          <a:xfrm>
            <a:off x="-14288" y="-3175"/>
            <a:ext cx="817563" cy="757238"/>
          </a:xfrm>
          <a:prstGeom prst="rect">
            <a:avLst/>
          </a:prstGeom>
          <a:noFill/>
          <a:ln w="9525">
            <a:noFill/>
            <a:miter lim="800000"/>
            <a:headEnd/>
            <a:tailEnd/>
          </a:ln>
        </p:spPr>
      </p:pic>
      <p:sp>
        <p:nvSpPr>
          <p:cNvPr id="7" name="ZoneTexte 6"/>
          <p:cNvSpPr txBox="1"/>
          <p:nvPr/>
        </p:nvSpPr>
        <p:spPr>
          <a:xfrm>
            <a:off x="642910" y="1340768"/>
            <a:ext cx="8143932" cy="400110"/>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fr-FR" sz="2000" b="1" dirty="0">
                <a:solidFill>
                  <a:schemeClr val="tx1"/>
                </a:solidFill>
              </a:rPr>
              <a:t>Plan de la présentation</a:t>
            </a:r>
          </a:p>
        </p:txBody>
      </p:sp>
      <p:sp>
        <p:nvSpPr>
          <p:cNvPr id="8" name="ZoneTexte 7"/>
          <p:cNvSpPr txBox="1"/>
          <p:nvPr/>
        </p:nvSpPr>
        <p:spPr bwMode="auto">
          <a:xfrm>
            <a:off x="1403648" y="3429000"/>
            <a:ext cx="6345238" cy="369357"/>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b="1" dirty="0">
                <a:solidFill>
                  <a:schemeClr val="tx1"/>
                </a:solidFill>
              </a:rPr>
              <a:t>Présentation du système </a:t>
            </a:r>
            <a:r>
              <a:rPr lang="fr-FR" b="1" dirty="0" err="1">
                <a:solidFill>
                  <a:schemeClr val="tx1"/>
                </a:solidFill>
              </a:rPr>
              <a:t>Infobus</a:t>
            </a:r>
            <a:endParaRPr lang="fr-FR" b="1" dirty="0">
              <a:solidFill>
                <a:schemeClr val="tx1"/>
              </a:solidFill>
            </a:endParaRPr>
          </a:p>
        </p:txBody>
      </p:sp>
      <p:sp>
        <p:nvSpPr>
          <p:cNvPr id="9" name="ZoneTexte 8"/>
          <p:cNvSpPr txBox="1"/>
          <p:nvPr/>
        </p:nvSpPr>
        <p:spPr bwMode="auto">
          <a:xfrm>
            <a:off x="1403648" y="4005064"/>
            <a:ext cx="6345238" cy="369357"/>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b="1" dirty="0">
                <a:solidFill>
                  <a:schemeClr val="tx1"/>
                </a:solidFill>
              </a:rPr>
              <a:t>Activités préparatoires au CCF E5 situation 1</a:t>
            </a:r>
          </a:p>
        </p:txBody>
      </p:sp>
      <p:sp>
        <p:nvSpPr>
          <p:cNvPr id="10" name="ZoneTexte 9"/>
          <p:cNvSpPr txBox="1"/>
          <p:nvPr/>
        </p:nvSpPr>
        <p:spPr bwMode="auto">
          <a:xfrm>
            <a:off x="1403648" y="4581128"/>
            <a:ext cx="6345238" cy="369357"/>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b="1" dirty="0">
                <a:solidFill>
                  <a:schemeClr val="tx1"/>
                </a:solidFill>
              </a:rPr>
              <a:t>Synthèse en vue de l’évaluation</a:t>
            </a:r>
          </a:p>
        </p:txBody>
      </p:sp>
      <p:sp>
        <p:nvSpPr>
          <p:cNvPr id="11" name="ZoneTexte 10"/>
          <p:cNvSpPr txBox="1"/>
          <p:nvPr/>
        </p:nvSpPr>
        <p:spPr bwMode="auto">
          <a:xfrm>
            <a:off x="1403648" y="5301208"/>
            <a:ext cx="6345238" cy="369357"/>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b="1" dirty="0">
                <a:solidFill>
                  <a:schemeClr val="tx1"/>
                </a:solidFill>
              </a:rPr>
              <a:t>Evaluation Epreuve E5 situation 1</a:t>
            </a:r>
          </a:p>
        </p:txBody>
      </p:sp>
      <p:sp>
        <p:nvSpPr>
          <p:cNvPr id="12" name="ZoneTexte 11"/>
          <p:cNvSpPr txBox="1"/>
          <p:nvPr/>
        </p:nvSpPr>
        <p:spPr bwMode="auto">
          <a:xfrm>
            <a:off x="1403648" y="5949280"/>
            <a:ext cx="6345238" cy="369357"/>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b="1" dirty="0">
                <a:solidFill>
                  <a:schemeClr val="tx1"/>
                </a:solidFill>
              </a:rPr>
              <a:t>Conclusion</a:t>
            </a:r>
          </a:p>
        </p:txBody>
      </p:sp>
      <p:sp>
        <p:nvSpPr>
          <p:cNvPr id="13" name="ZoneTexte 12"/>
          <p:cNvSpPr txBox="1"/>
          <p:nvPr/>
        </p:nvSpPr>
        <p:spPr bwMode="auto">
          <a:xfrm>
            <a:off x="1475656" y="2780928"/>
            <a:ext cx="6345238" cy="369357"/>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b="1" dirty="0">
                <a:solidFill>
                  <a:schemeClr val="tx1"/>
                </a:solidFill>
              </a:rPr>
              <a:t>Contexte</a:t>
            </a:r>
          </a:p>
        </p:txBody>
      </p:sp>
      <p:sp>
        <p:nvSpPr>
          <p:cNvPr id="14" name="ZoneTexte 13"/>
          <p:cNvSpPr txBox="1"/>
          <p:nvPr/>
        </p:nvSpPr>
        <p:spPr bwMode="auto">
          <a:xfrm>
            <a:off x="1403648" y="2276872"/>
            <a:ext cx="6455640" cy="369332"/>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fr-FR" b="1" dirty="0" smtClean="0">
                <a:solidFill>
                  <a:schemeClr val="tx1"/>
                </a:solidFill>
              </a:rPr>
              <a:t>Activités Tâches Compétence  </a:t>
            </a:r>
            <a:r>
              <a:rPr lang="fr-FR" b="1" dirty="0">
                <a:solidFill>
                  <a:schemeClr val="tx1"/>
                </a:solidFill>
              </a:rPr>
              <a:t>C5   savoirs et </a:t>
            </a:r>
            <a:r>
              <a:rPr lang="fr-FR" b="1" dirty="0" err="1" smtClean="0">
                <a:solidFill>
                  <a:schemeClr val="tx1"/>
                </a:solidFill>
              </a:rPr>
              <a:t>savoirs-faire</a:t>
            </a:r>
            <a:r>
              <a:rPr lang="fr-FR" b="1" dirty="0" smtClean="0">
                <a:solidFill>
                  <a:schemeClr val="tx1"/>
                </a:solidFill>
              </a:rPr>
              <a:t> associés</a:t>
            </a:r>
            <a:endParaRPr lang="fr-FR" b="1" dirty="0">
              <a:solidFill>
                <a:schemeClr val="tx1"/>
              </a:solidFill>
            </a:endParaRPr>
          </a:p>
        </p:txBody>
      </p:sp>
      <p:sp>
        <p:nvSpPr>
          <p:cNvPr id="16" name="ZoneTexte 15"/>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p:cNvPicPr/>
          <p:nvPr/>
        </p:nvPicPr>
        <p:blipFill>
          <a:blip r:embed="rId4" cstate="print"/>
          <a:srcRect/>
          <a:stretch>
            <a:fillRect/>
          </a:stretch>
        </p:blipFill>
        <p:spPr bwMode="auto">
          <a:xfrm>
            <a:off x="3606332" y="2060848"/>
            <a:ext cx="1130019" cy="1213805"/>
          </a:xfrm>
          <a:prstGeom prst="rect">
            <a:avLst/>
          </a:prstGeom>
          <a:noFill/>
          <a:ln w="9525">
            <a:noFill/>
            <a:miter lim="800000"/>
            <a:headEnd/>
            <a:tailEnd/>
          </a:ln>
        </p:spPr>
      </p:pic>
      <p:sp>
        <p:nvSpPr>
          <p:cNvPr id="11" name="Organigramme : Alternative 10"/>
          <p:cNvSpPr/>
          <p:nvPr/>
        </p:nvSpPr>
        <p:spPr>
          <a:xfrm>
            <a:off x="509988" y="1640922"/>
            <a:ext cx="2736304" cy="2145268"/>
          </a:xfrm>
          <a:prstGeom prst="flowChartAlternateProcess">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a:solidFill>
                  <a:schemeClr val="tx1"/>
                </a:solidFill>
              </a:rPr>
              <a:t>Concevoir et chainer les informations visuelles et sonores pour les voyageurs du bus par le logiciel EDITEXT</a:t>
            </a:r>
          </a:p>
        </p:txBody>
      </p:sp>
      <p:sp>
        <p:nvSpPr>
          <p:cNvPr id="13" name="Organigramme : Alternative 12"/>
          <p:cNvSpPr/>
          <p:nvPr/>
        </p:nvSpPr>
        <p:spPr>
          <a:xfrm>
            <a:off x="577028" y="4003129"/>
            <a:ext cx="2520280" cy="783193"/>
          </a:xfrm>
          <a:prstGeom prst="flowChartAlternateProcess">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a:solidFill>
                  <a:schemeClr val="tx1"/>
                </a:solidFill>
              </a:rPr>
              <a:t>Configurer la console du conducteur</a:t>
            </a:r>
          </a:p>
        </p:txBody>
      </p:sp>
      <p:sp>
        <p:nvSpPr>
          <p:cNvPr id="14" name="AutoShape 2"/>
          <p:cNvSpPr>
            <a:spLocks/>
          </p:cNvSpPr>
          <p:nvPr/>
        </p:nvSpPr>
        <p:spPr bwMode="auto">
          <a:xfrm>
            <a:off x="5046492" y="2204864"/>
            <a:ext cx="3670300" cy="431800"/>
          </a:xfrm>
          <a:prstGeom prst="borderCallout2">
            <a:avLst>
              <a:gd name="adj1" fmla="val 26472"/>
              <a:gd name="adj2" fmla="val -2074"/>
              <a:gd name="adj3" fmla="val 26472"/>
              <a:gd name="adj4" fmla="val -8269"/>
              <a:gd name="adj5" fmla="val 108528"/>
              <a:gd name="adj6" fmla="val -1456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dirty="0" smtClean="0">
                <a:ln>
                  <a:noFill/>
                </a:ln>
                <a:solidFill>
                  <a:schemeClr val="tx1"/>
                </a:solidFill>
                <a:effectLst/>
                <a:latin typeface="Calibri" pitchFamily="34" charset="0"/>
                <a:cs typeface="Arial" pitchFamily="34" charset="0"/>
              </a:rPr>
              <a:t>Le bus est à considérer comme un assemblage de girouettes (frontales, arrière, latérales).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AutoShape 3"/>
          <p:cNvSpPr>
            <a:spLocks/>
          </p:cNvSpPr>
          <p:nvPr/>
        </p:nvSpPr>
        <p:spPr bwMode="auto">
          <a:xfrm>
            <a:off x="5046492" y="2636664"/>
            <a:ext cx="3670300" cy="436563"/>
          </a:xfrm>
          <a:prstGeom prst="borderCallout2">
            <a:avLst>
              <a:gd name="adj1" fmla="val 26162"/>
              <a:gd name="adj2" fmla="val -2074"/>
              <a:gd name="adj3" fmla="val 26162"/>
              <a:gd name="adj4" fmla="val -6088"/>
              <a:gd name="adj5" fmla="val 57120"/>
              <a:gd name="adj6" fmla="val -1017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alibri" pitchFamily="34" charset="0"/>
                <a:cs typeface="Arial" pitchFamily="34" charset="0"/>
              </a:rPr>
              <a:t>Une destination peut être soit un texte, soit un logo, ou un numéro de ligne. Elle est affichée par la girouette.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AutoShape 4"/>
          <p:cNvSpPr>
            <a:spLocks/>
          </p:cNvSpPr>
          <p:nvPr/>
        </p:nvSpPr>
        <p:spPr bwMode="auto">
          <a:xfrm>
            <a:off x="5046492" y="3068464"/>
            <a:ext cx="1624013" cy="449263"/>
          </a:xfrm>
          <a:prstGeom prst="borderCallout2">
            <a:avLst>
              <a:gd name="adj1" fmla="val 25458"/>
              <a:gd name="adj2" fmla="val -4690"/>
              <a:gd name="adj3" fmla="val 25458"/>
              <a:gd name="adj4" fmla="val -27718"/>
              <a:gd name="adj5" fmla="val 13861"/>
              <a:gd name="adj6" fmla="val -5105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alibri" pitchFamily="34" charset="0"/>
                <a:cs typeface="Arial" pitchFamily="34" charset="0"/>
              </a:rPr>
              <a:t>Un logo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Image 16"/>
          <p:cNvPicPr/>
          <p:nvPr/>
        </p:nvPicPr>
        <p:blipFill>
          <a:blip r:embed="rId5" cstate="print"/>
          <a:srcRect/>
          <a:stretch>
            <a:fillRect/>
          </a:stretch>
        </p:blipFill>
        <p:spPr bwMode="auto">
          <a:xfrm>
            <a:off x="3246292" y="3933056"/>
            <a:ext cx="5754864" cy="799665"/>
          </a:xfrm>
          <a:prstGeom prst="rect">
            <a:avLst/>
          </a:prstGeom>
          <a:noFill/>
          <a:ln w="9525">
            <a:noFill/>
            <a:miter lim="800000"/>
            <a:headEnd/>
            <a:tailEnd/>
          </a:ln>
        </p:spPr>
      </p:pic>
      <p:sp>
        <p:nvSpPr>
          <p:cNvPr id="19" name="AutoShape 5"/>
          <p:cNvSpPr>
            <a:spLocks/>
          </p:cNvSpPr>
          <p:nvPr/>
        </p:nvSpPr>
        <p:spPr bwMode="auto">
          <a:xfrm>
            <a:off x="5478540" y="4365104"/>
            <a:ext cx="1417637" cy="271462"/>
          </a:xfrm>
          <a:prstGeom prst="borderCallout2">
            <a:avLst>
              <a:gd name="adj1" fmla="val 42255"/>
              <a:gd name="adj2" fmla="val -5375"/>
              <a:gd name="adj3" fmla="val 42255"/>
              <a:gd name="adj4" fmla="val -36023"/>
              <a:gd name="adj5" fmla="val -14319"/>
              <a:gd name="adj6" fmla="val -67157"/>
            </a:avLst>
          </a:prstGeom>
          <a:solidFill>
            <a:srgbClr val="FFFFFF"/>
          </a:solidFill>
          <a:ln w="9525">
            <a:solidFill>
              <a:srgbClr val="000000"/>
            </a:solidFill>
            <a:miter lim="800000"/>
            <a:headEnd/>
            <a:tailEnd type="stealth"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alibri" pitchFamily="34" charset="0"/>
                <a:cs typeface="Arial" pitchFamily="34" charset="0"/>
              </a:rPr>
              <a:t>adresse de la girouette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Image 20"/>
          <p:cNvPicPr/>
          <p:nvPr/>
        </p:nvPicPr>
        <p:blipFill>
          <a:blip r:embed="rId6" cstate="print"/>
          <a:srcRect/>
          <a:stretch>
            <a:fillRect/>
          </a:stretch>
        </p:blipFill>
        <p:spPr bwMode="auto">
          <a:xfrm>
            <a:off x="5838580" y="3140968"/>
            <a:ext cx="489665" cy="311295"/>
          </a:xfrm>
          <a:prstGeom prst="rect">
            <a:avLst/>
          </a:prstGeom>
          <a:noFill/>
          <a:ln w="9525">
            <a:noFill/>
            <a:miter lim="800000"/>
            <a:headEnd/>
            <a:tailEnd/>
          </a:ln>
        </p:spPr>
      </p:pic>
      <p:pic>
        <p:nvPicPr>
          <p:cNvPr id="23" name="Picture 6" descr="C:\Users\PROPRIETAIRE\Documents\INFOBUS\SIVSET\pedaSTIDD\pierrelatte.JPG"/>
          <p:cNvPicPr>
            <a:picLocks noChangeAspect="1" noChangeArrowheads="1"/>
          </p:cNvPicPr>
          <p:nvPr/>
        </p:nvPicPr>
        <p:blipFill>
          <a:blip r:embed="rId7" cstate="print"/>
          <a:srcRect/>
          <a:stretch>
            <a:fillRect/>
          </a:stretch>
        </p:blipFill>
        <p:spPr bwMode="auto">
          <a:xfrm>
            <a:off x="3907410" y="5214950"/>
            <a:ext cx="3203002" cy="771526"/>
          </a:xfrm>
          <a:prstGeom prst="rect">
            <a:avLst/>
          </a:prstGeom>
          <a:noFill/>
        </p:spPr>
      </p:pic>
      <p:sp>
        <p:nvSpPr>
          <p:cNvPr id="24" name="ZoneTexte 23"/>
          <p:cNvSpPr txBox="1"/>
          <p:nvPr/>
        </p:nvSpPr>
        <p:spPr>
          <a:xfrm>
            <a:off x="2555776" y="754476"/>
            <a:ext cx="5040560"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a:t>
            </a:r>
            <a:endParaRPr lang="fr-FR" sz="2000" b="1" dirty="0">
              <a:solidFill>
                <a:schemeClr val="bg1"/>
              </a:solidFill>
            </a:endParaRPr>
          </a:p>
        </p:txBody>
      </p:sp>
      <p:sp>
        <p:nvSpPr>
          <p:cNvPr id="25" name="ZoneTexte 24"/>
          <p:cNvSpPr txBox="1"/>
          <p:nvPr/>
        </p:nvSpPr>
        <p:spPr>
          <a:xfrm>
            <a:off x="1000100" y="714356"/>
            <a:ext cx="1441485" cy="400110"/>
          </a:xfrm>
          <a:prstGeom prst="rect">
            <a:avLst/>
          </a:prstGeom>
          <a:noFill/>
        </p:spPr>
        <p:txBody>
          <a:bodyPr wrap="none" rtlCol="0">
            <a:spAutoFit/>
          </a:bodyPr>
          <a:lstStyle/>
          <a:p>
            <a:r>
              <a:rPr lang="fr-FR" sz="2000" b="1" dirty="0" smtClean="0"/>
              <a:t>SEANCE 2/3</a:t>
            </a:r>
            <a:endParaRPr lang="fr-FR" sz="2000" b="1" dirty="0"/>
          </a:p>
        </p:txBody>
      </p:sp>
      <p:sp>
        <p:nvSpPr>
          <p:cNvPr id="22" name="ZoneTexte 21"/>
          <p:cNvSpPr txBox="1"/>
          <p:nvPr/>
        </p:nvSpPr>
        <p:spPr>
          <a:xfrm>
            <a:off x="3714744" y="1214422"/>
            <a:ext cx="4100994" cy="369332"/>
          </a:xfrm>
          <a:prstGeom prst="rect">
            <a:avLst/>
          </a:prstGeom>
          <a:noFill/>
        </p:spPr>
        <p:txBody>
          <a:bodyPr wrap="none" rtlCol="0">
            <a:spAutoFit/>
          </a:bodyPr>
          <a:lstStyle/>
          <a:p>
            <a:r>
              <a:rPr lang="fr-FR" b="1" dirty="0" smtClean="0"/>
              <a:t>TACHES  </a:t>
            </a:r>
            <a:r>
              <a:rPr lang="fr-FR" b="1" dirty="0" smtClean="0"/>
              <a:t>PLANIFIEES</a:t>
            </a:r>
            <a:r>
              <a:rPr lang="fr-FR" dirty="0" smtClean="0"/>
              <a:t>  </a:t>
            </a:r>
            <a:r>
              <a:rPr lang="fr-FR" dirty="0" smtClean="0"/>
              <a:t>(</a:t>
            </a:r>
            <a:r>
              <a:rPr lang="fr-FR" dirty="0" err="1" smtClean="0"/>
              <a:t>gantt</a:t>
            </a:r>
            <a:r>
              <a:rPr lang="fr-FR" dirty="0" smtClean="0"/>
              <a:t>) </a:t>
            </a:r>
            <a:r>
              <a:rPr lang="fr-FR" b="1" dirty="0" smtClean="0"/>
              <a:t>A REALISER</a:t>
            </a:r>
            <a:endParaRPr lang="fr-FR" dirty="0"/>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8" name="ZoneTexte 7"/>
          <p:cNvSpPr txBox="1"/>
          <p:nvPr/>
        </p:nvSpPr>
        <p:spPr>
          <a:xfrm>
            <a:off x="642910" y="1643050"/>
            <a:ext cx="1700850" cy="369332"/>
          </a:xfrm>
          <a:prstGeom prst="rect">
            <a:avLst/>
          </a:prstGeom>
          <a:noFill/>
        </p:spPr>
        <p:txBody>
          <a:bodyPr wrap="none" rtlCol="0">
            <a:spAutoFit/>
          </a:bodyPr>
          <a:lstStyle/>
          <a:p>
            <a:r>
              <a:rPr lang="fr-FR" dirty="0" smtClean="0"/>
              <a:t>Taches à prévoir</a:t>
            </a:r>
            <a:endParaRPr lang="fr-FR" dirty="0"/>
          </a:p>
        </p:txBody>
      </p:sp>
      <p:sp>
        <p:nvSpPr>
          <p:cNvPr id="11" name="Organigramme : Alternative 10"/>
          <p:cNvSpPr/>
          <p:nvPr/>
        </p:nvSpPr>
        <p:spPr>
          <a:xfrm>
            <a:off x="6338000" y="3284984"/>
            <a:ext cx="2448272" cy="1464231"/>
          </a:xfrm>
          <a:prstGeom prst="flowChartAlternateProcess">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a:solidFill>
                  <a:schemeClr val="tx1"/>
                </a:solidFill>
              </a:rPr>
              <a:t>Concevoir la ligne d’exploitation du bus par logiciel EDIV</a:t>
            </a:r>
          </a:p>
        </p:txBody>
      </p:sp>
      <p:sp>
        <p:nvSpPr>
          <p:cNvPr id="13" name="Organigramme : Alternative 12"/>
          <p:cNvSpPr/>
          <p:nvPr/>
        </p:nvSpPr>
        <p:spPr>
          <a:xfrm>
            <a:off x="6338000" y="4857760"/>
            <a:ext cx="2520280" cy="1464231"/>
          </a:xfrm>
          <a:prstGeom prst="flowChartAlternateProcess">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a:solidFill>
                  <a:schemeClr val="tx1"/>
                </a:solidFill>
              </a:rPr>
              <a:t>Configurer le calculateur</a:t>
            </a:r>
            <a:br>
              <a:rPr lang="fr-FR" sz="2000" b="1" dirty="0">
                <a:solidFill>
                  <a:schemeClr val="tx1"/>
                </a:solidFill>
              </a:rPr>
            </a:br>
            <a:r>
              <a:rPr lang="fr-FR" sz="2000" b="1" dirty="0">
                <a:solidFill>
                  <a:schemeClr val="tx1"/>
                </a:solidFill>
              </a:rPr>
              <a:t>Activer le </a:t>
            </a:r>
            <a:r>
              <a:rPr lang="fr-FR" sz="2000" b="1" dirty="0" err="1">
                <a:solidFill>
                  <a:schemeClr val="tx1"/>
                </a:solidFill>
              </a:rPr>
              <a:t>dead</a:t>
            </a:r>
            <a:r>
              <a:rPr lang="fr-FR" sz="2000" b="1" dirty="0">
                <a:solidFill>
                  <a:schemeClr val="tx1"/>
                </a:solidFill>
              </a:rPr>
              <a:t> </a:t>
            </a:r>
            <a:r>
              <a:rPr lang="fr-FR" sz="2000" b="1" dirty="0" err="1">
                <a:solidFill>
                  <a:schemeClr val="tx1"/>
                </a:solidFill>
              </a:rPr>
              <a:t>reckonning</a:t>
            </a:r>
            <a:endParaRPr lang="fr-FR" sz="2000" b="1" dirty="0">
              <a:solidFill>
                <a:schemeClr val="tx1"/>
              </a:solidFill>
            </a:endParaRPr>
          </a:p>
        </p:txBody>
      </p:sp>
      <p:pic>
        <p:nvPicPr>
          <p:cNvPr id="14" name="Image 13"/>
          <p:cNvPicPr/>
          <p:nvPr/>
        </p:nvPicPr>
        <p:blipFill>
          <a:blip r:embed="rId4" cstate="print"/>
          <a:srcRect l="795" t="2359" r="10626" b="7075"/>
          <a:stretch>
            <a:fillRect/>
          </a:stretch>
        </p:blipFill>
        <p:spPr bwMode="auto">
          <a:xfrm>
            <a:off x="577360" y="3356992"/>
            <a:ext cx="5688632" cy="3168352"/>
          </a:xfrm>
          <a:prstGeom prst="rect">
            <a:avLst/>
          </a:prstGeom>
          <a:noFill/>
          <a:ln w="9525">
            <a:noFill/>
            <a:miter lim="800000"/>
            <a:headEnd/>
            <a:tailEnd/>
          </a:ln>
        </p:spPr>
      </p:pic>
      <p:pic>
        <p:nvPicPr>
          <p:cNvPr id="15" name="Picture 2"/>
          <p:cNvPicPr>
            <a:picLocks noChangeAspect="1" noChangeArrowheads="1"/>
          </p:cNvPicPr>
          <p:nvPr/>
        </p:nvPicPr>
        <p:blipFill>
          <a:blip r:embed="rId5" cstate="print"/>
          <a:srcRect/>
          <a:stretch>
            <a:fillRect/>
          </a:stretch>
        </p:blipFill>
        <p:spPr bwMode="auto">
          <a:xfrm>
            <a:off x="721376" y="2024061"/>
            <a:ext cx="7972425" cy="1190625"/>
          </a:xfrm>
          <a:prstGeom prst="rect">
            <a:avLst/>
          </a:prstGeom>
          <a:noFill/>
          <a:ln w="9525">
            <a:noFill/>
            <a:miter lim="800000"/>
            <a:headEnd/>
            <a:tailEnd/>
          </a:ln>
        </p:spPr>
      </p:pic>
      <p:sp>
        <p:nvSpPr>
          <p:cNvPr id="12" name="ZoneTexte 11"/>
          <p:cNvSpPr txBox="1"/>
          <p:nvPr/>
        </p:nvSpPr>
        <p:spPr>
          <a:xfrm>
            <a:off x="642910" y="1242940"/>
            <a:ext cx="1441485" cy="400110"/>
          </a:xfrm>
          <a:prstGeom prst="rect">
            <a:avLst/>
          </a:prstGeom>
          <a:noFill/>
        </p:spPr>
        <p:txBody>
          <a:bodyPr wrap="none" rtlCol="0">
            <a:spAutoFit/>
          </a:bodyPr>
          <a:lstStyle/>
          <a:p>
            <a:r>
              <a:rPr lang="fr-FR" sz="2000" b="1" dirty="0" smtClean="0"/>
              <a:t>SEANCE 2/3</a:t>
            </a:r>
            <a:endParaRPr lang="fr-FR" sz="2000" b="1" dirty="0"/>
          </a:p>
        </p:txBody>
      </p:sp>
      <p:sp>
        <p:nvSpPr>
          <p:cNvPr id="16" name="ZoneTexte 15"/>
          <p:cNvSpPr txBox="1"/>
          <p:nvPr/>
        </p:nvSpPr>
        <p:spPr>
          <a:xfrm>
            <a:off x="3714744" y="1285860"/>
            <a:ext cx="3995196" cy="369332"/>
          </a:xfrm>
          <a:prstGeom prst="rect">
            <a:avLst/>
          </a:prstGeom>
          <a:noFill/>
        </p:spPr>
        <p:txBody>
          <a:bodyPr wrap="none" rtlCol="0">
            <a:spAutoFit/>
          </a:bodyPr>
          <a:lstStyle/>
          <a:p>
            <a:r>
              <a:rPr lang="fr-FR" b="1" dirty="0" smtClean="0"/>
              <a:t>TACHES </a:t>
            </a:r>
            <a:r>
              <a:rPr lang="fr-FR" b="1" dirty="0" smtClean="0"/>
              <a:t>PLANIFIEES </a:t>
            </a:r>
            <a:r>
              <a:rPr lang="fr-FR" dirty="0" smtClean="0"/>
              <a:t>(</a:t>
            </a:r>
            <a:r>
              <a:rPr lang="fr-FR" dirty="0" err="1" smtClean="0"/>
              <a:t>gantt</a:t>
            </a:r>
            <a:r>
              <a:rPr lang="fr-FR" dirty="0" smtClean="0"/>
              <a:t>) </a:t>
            </a:r>
            <a:r>
              <a:rPr lang="fr-FR" b="1" dirty="0" smtClean="0"/>
              <a:t>A REALISER</a:t>
            </a:r>
            <a:endParaRPr lang="fr-FR" b="1" dirty="0"/>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11" name="Rectangle à coins arrondis 10"/>
          <p:cNvSpPr/>
          <p:nvPr/>
        </p:nvSpPr>
        <p:spPr>
          <a:xfrm>
            <a:off x="4932040" y="2036207"/>
            <a:ext cx="3672408" cy="146423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a:solidFill>
                  <a:schemeClr val="tx1"/>
                </a:solidFill>
              </a:rPr>
              <a:t>Vérifier la génération correcte du fichier </a:t>
            </a:r>
            <a:r>
              <a:rPr lang="fr-FR" sz="2000" b="1" dirty="0" err="1">
                <a:solidFill>
                  <a:schemeClr val="tx1"/>
                </a:solidFill>
              </a:rPr>
              <a:t>xml</a:t>
            </a:r>
            <a:r>
              <a:rPr lang="fr-FR" sz="2000" b="1" dirty="0">
                <a:solidFill>
                  <a:schemeClr val="tx1"/>
                </a:solidFill>
              </a:rPr>
              <a:t> de correspondance aller-retour avec la console du conducteur</a:t>
            </a:r>
          </a:p>
        </p:txBody>
      </p:sp>
      <p:pic>
        <p:nvPicPr>
          <p:cNvPr id="15" name="Image 14" descr="IMG_0257.jpg"/>
          <p:cNvPicPr/>
          <p:nvPr/>
        </p:nvPicPr>
        <p:blipFill>
          <a:blip r:embed="rId4" cstate="print"/>
          <a:stretch>
            <a:fillRect/>
          </a:stretch>
        </p:blipFill>
        <p:spPr>
          <a:xfrm>
            <a:off x="2643174" y="4000504"/>
            <a:ext cx="3857652" cy="2857520"/>
          </a:xfrm>
          <a:prstGeom prst="rect">
            <a:avLst/>
          </a:prstGeom>
        </p:spPr>
      </p:pic>
      <p:sp>
        <p:nvSpPr>
          <p:cNvPr id="13" name="Organigramme : Alternative 12"/>
          <p:cNvSpPr/>
          <p:nvPr/>
        </p:nvSpPr>
        <p:spPr>
          <a:xfrm>
            <a:off x="539552" y="3629268"/>
            <a:ext cx="8064896" cy="442674"/>
          </a:xfrm>
          <a:prstGeom prst="flowChartAlternateProcess">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a:solidFill>
                  <a:schemeClr val="tx1"/>
                </a:solidFill>
              </a:rPr>
              <a:t>Configurer le poste informatique d’injection de </a:t>
            </a:r>
            <a:r>
              <a:rPr lang="fr-FR" sz="2000" b="1" dirty="0" smtClean="0">
                <a:solidFill>
                  <a:schemeClr val="tx1"/>
                </a:solidFill>
              </a:rPr>
              <a:t>trames </a:t>
            </a:r>
            <a:r>
              <a:rPr lang="fr-FR" sz="2000" b="1" dirty="0">
                <a:solidFill>
                  <a:schemeClr val="tx1"/>
                </a:solidFill>
              </a:rPr>
              <a:t>GPS</a:t>
            </a:r>
          </a:p>
        </p:txBody>
      </p:sp>
      <p:sp>
        <p:nvSpPr>
          <p:cNvPr id="14" name="Rectangle à coins arrondis 13"/>
          <p:cNvSpPr/>
          <p:nvPr/>
        </p:nvSpPr>
        <p:spPr>
          <a:xfrm>
            <a:off x="467544" y="2036207"/>
            <a:ext cx="4104456" cy="146423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a:solidFill>
                  <a:schemeClr val="tx1"/>
                </a:solidFill>
              </a:rPr>
              <a:t>Concevoir les pages web de publicités ou événementielles.</a:t>
            </a:r>
          </a:p>
          <a:p>
            <a:pPr algn="ctr"/>
            <a:r>
              <a:rPr lang="fr-FR" sz="2000" b="1" dirty="0">
                <a:solidFill>
                  <a:schemeClr val="tx1"/>
                </a:solidFill>
              </a:rPr>
              <a:t>Les charger dans serveur de l’exploitant.</a:t>
            </a:r>
          </a:p>
        </p:txBody>
      </p:sp>
      <p:sp>
        <p:nvSpPr>
          <p:cNvPr id="12" name="ZoneTexte 11"/>
          <p:cNvSpPr txBox="1"/>
          <p:nvPr/>
        </p:nvSpPr>
        <p:spPr>
          <a:xfrm>
            <a:off x="727760" y="1242940"/>
            <a:ext cx="1441485" cy="400110"/>
          </a:xfrm>
          <a:prstGeom prst="rect">
            <a:avLst/>
          </a:prstGeom>
          <a:noFill/>
        </p:spPr>
        <p:txBody>
          <a:bodyPr wrap="none" rtlCol="0">
            <a:spAutoFit/>
          </a:bodyPr>
          <a:lstStyle/>
          <a:p>
            <a:r>
              <a:rPr lang="fr-FR" sz="2000" b="1" dirty="0" smtClean="0"/>
              <a:t>SEANCE 2/3</a:t>
            </a:r>
            <a:endParaRPr lang="fr-FR" sz="2000" b="1" dirty="0"/>
          </a:p>
        </p:txBody>
      </p:sp>
      <p:sp>
        <p:nvSpPr>
          <p:cNvPr id="16" name="ZoneTexte 15"/>
          <p:cNvSpPr txBox="1"/>
          <p:nvPr/>
        </p:nvSpPr>
        <p:spPr>
          <a:xfrm>
            <a:off x="3571868" y="1285860"/>
            <a:ext cx="3995196" cy="369332"/>
          </a:xfrm>
          <a:prstGeom prst="rect">
            <a:avLst/>
          </a:prstGeom>
          <a:noFill/>
        </p:spPr>
        <p:txBody>
          <a:bodyPr wrap="none" rtlCol="0">
            <a:spAutoFit/>
          </a:bodyPr>
          <a:lstStyle/>
          <a:p>
            <a:r>
              <a:rPr lang="fr-FR" b="1" dirty="0" smtClean="0"/>
              <a:t>TACHES </a:t>
            </a:r>
            <a:r>
              <a:rPr lang="fr-FR" b="1" dirty="0" smtClean="0"/>
              <a:t>PLANIFIEES </a:t>
            </a:r>
            <a:r>
              <a:rPr lang="fr-FR" dirty="0" smtClean="0"/>
              <a:t>(</a:t>
            </a:r>
            <a:r>
              <a:rPr lang="fr-FR" dirty="0" err="1" smtClean="0"/>
              <a:t>gantt</a:t>
            </a:r>
            <a:r>
              <a:rPr lang="fr-FR" dirty="0" smtClean="0"/>
              <a:t>) </a:t>
            </a:r>
            <a:r>
              <a:rPr lang="fr-FR" b="1" dirty="0" smtClean="0"/>
              <a:t>A REALISER</a:t>
            </a: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11" name="Rectangle à coins arrondis 10"/>
          <p:cNvSpPr/>
          <p:nvPr/>
        </p:nvSpPr>
        <p:spPr>
          <a:xfrm>
            <a:off x="5000628" y="2090974"/>
            <a:ext cx="3672408" cy="1123712"/>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smtClean="0">
                <a:solidFill>
                  <a:schemeClr val="tx1"/>
                </a:solidFill>
              </a:rPr>
              <a:t>Compléter le code source de l’application simulant le déplacement du bus</a:t>
            </a:r>
            <a:endParaRPr lang="fr-FR" sz="2000" b="1" dirty="0">
              <a:solidFill>
                <a:schemeClr val="tx1"/>
              </a:solidFill>
            </a:endParaRPr>
          </a:p>
        </p:txBody>
      </p:sp>
      <p:pic>
        <p:nvPicPr>
          <p:cNvPr id="15" name="Image 14" descr="IMG_0257.jpg"/>
          <p:cNvPicPr/>
          <p:nvPr/>
        </p:nvPicPr>
        <p:blipFill>
          <a:blip r:embed="rId4" cstate="print"/>
          <a:stretch>
            <a:fillRect/>
          </a:stretch>
        </p:blipFill>
        <p:spPr>
          <a:xfrm>
            <a:off x="2643174" y="4000504"/>
            <a:ext cx="3857652" cy="2857520"/>
          </a:xfrm>
          <a:prstGeom prst="rect">
            <a:avLst/>
          </a:prstGeom>
        </p:spPr>
      </p:pic>
      <p:sp>
        <p:nvSpPr>
          <p:cNvPr id="13" name="Organigramme : Alternative 12"/>
          <p:cNvSpPr/>
          <p:nvPr/>
        </p:nvSpPr>
        <p:spPr>
          <a:xfrm>
            <a:off x="500034" y="3557830"/>
            <a:ext cx="8429684" cy="442674"/>
          </a:xfrm>
          <a:prstGeom prst="flowChartAlternateProcess">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smtClean="0">
                <a:solidFill>
                  <a:schemeClr val="tx1"/>
                </a:solidFill>
              </a:rPr>
              <a:t>Installation de l’OS </a:t>
            </a:r>
            <a:r>
              <a:rPr lang="fr-FR" sz="2000" b="1" dirty="0" err="1" smtClean="0">
                <a:solidFill>
                  <a:schemeClr val="tx1"/>
                </a:solidFill>
              </a:rPr>
              <a:t>WinCE</a:t>
            </a:r>
            <a:r>
              <a:rPr lang="fr-FR" sz="2000" b="1" dirty="0" smtClean="0">
                <a:solidFill>
                  <a:schemeClr val="tx1"/>
                </a:solidFill>
              </a:rPr>
              <a:t> et applications dédiées sur la carte compact flash</a:t>
            </a:r>
            <a:endParaRPr lang="fr-FR" sz="2000" b="1" dirty="0">
              <a:solidFill>
                <a:schemeClr val="tx1"/>
              </a:solidFill>
            </a:endParaRPr>
          </a:p>
        </p:txBody>
      </p:sp>
      <p:sp>
        <p:nvSpPr>
          <p:cNvPr id="14" name="Rectangle à coins arrondis 13"/>
          <p:cNvSpPr/>
          <p:nvPr/>
        </p:nvSpPr>
        <p:spPr>
          <a:xfrm>
            <a:off x="571472" y="2217179"/>
            <a:ext cx="4318770"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000" b="1" dirty="0" smtClean="0">
                <a:solidFill>
                  <a:schemeClr val="tx1"/>
                </a:solidFill>
              </a:rPr>
              <a:t>Installation de machines virtuelles avec OS </a:t>
            </a:r>
            <a:r>
              <a:rPr lang="fr-FR" sz="2000" b="1" dirty="0" err="1" smtClean="0">
                <a:solidFill>
                  <a:schemeClr val="tx1"/>
                </a:solidFill>
              </a:rPr>
              <a:t>WinCE</a:t>
            </a:r>
            <a:endParaRPr lang="fr-FR" sz="2000" b="1" dirty="0">
              <a:solidFill>
                <a:schemeClr val="tx1"/>
              </a:solidFill>
            </a:endParaRPr>
          </a:p>
        </p:txBody>
      </p:sp>
      <p:sp>
        <p:nvSpPr>
          <p:cNvPr id="12" name="ZoneTexte 11"/>
          <p:cNvSpPr txBox="1"/>
          <p:nvPr/>
        </p:nvSpPr>
        <p:spPr>
          <a:xfrm>
            <a:off x="727760" y="1242940"/>
            <a:ext cx="1441485" cy="400110"/>
          </a:xfrm>
          <a:prstGeom prst="rect">
            <a:avLst/>
          </a:prstGeom>
          <a:noFill/>
        </p:spPr>
        <p:txBody>
          <a:bodyPr wrap="none" rtlCol="0">
            <a:spAutoFit/>
          </a:bodyPr>
          <a:lstStyle/>
          <a:p>
            <a:r>
              <a:rPr lang="fr-FR" sz="2000" b="1" dirty="0" smtClean="0"/>
              <a:t>SEANCE 2/3</a:t>
            </a:r>
            <a:endParaRPr lang="fr-FR" sz="2000" b="1" dirty="0"/>
          </a:p>
        </p:txBody>
      </p:sp>
      <p:sp>
        <p:nvSpPr>
          <p:cNvPr id="16" name="ZoneTexte 15"/>
          <p:cNvSpPr txBox="1"/>
          <p:nvPr/>
        </p:nvSpPr>
        <p:spPr>
          <a:xfrm>
            <a:off x="3571868" y="1285860"/>
            <a:ext cx="3995196" cy="369332"/>
          </a:xfrm>
          <a:prstGeom prst="rect">
            <a:avLst/>
          </a:prstGeom>
          <a:noFill/>
        </p:spPr>
        <p:txBody>
          <a:bodyPr wrap="none" rtlCol="0">
            <a:spAutoFit/>
          </a:bodyPr>
          <a:lstStyle/>
          <a:p>
            <a:r>
              <a:rPr lang="fr-FR" b="1" dirty="0" smtClean="0"/>
              <a:t>TACHES </a:t>
            </a:r>
            <a:r>
              <a:rPr lang="fr-FR" b="1" dirty="0" smtClean="0"/>
              <a:t>PLANIFIEES </a:t>
            </a:r>
            <a:r>
              <a:rPr lang="fr-FR" dirty="0" smtClean="0"/>
              <a:t>(</a:t>
            </a:r>
            <a:r>
              <a:rPr lang="fr-FR" dirty="0" err="1" smtClean="0"/>
              <a:t>gantt</a:t>
            </a:r>
            <a:r>
              <a:rPr lang="fr-FR" dirty="0" smtClean="0"/>
              <a:t>) </a:t>
            </a:r>
            <a:r>
              <a:rPr lang="fr-FR" b="1" dirty="0" smtClean="0"/>
              <a:t>A REALISER</a:t>
            </a: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Object 10"/>
          <p:cNvGraphicFramePr>
            <a:graphicFrameLocks noChangeAspect="1"/>
          </p:cNvGraphicFramePr>
          <p:nvPr/>
        </p:nvGraphicFramePr>
        <p:xfrm>
          <a:off x="-4498975" y="1047750"/>
          <a:ext cx="18627725" cy="8450263"/>
        </p:xfrm>
        <a:graphic>
          <a:graphicData uri="http://schemas.openxmlformats.org/presentationml/2006/ole">
            <mc:AlternateContent xmlns:mc="http://schemas.openxmlformats.org/markup-compatibility/2006">
              <mc:Choice xmlns:v="urn:schemas-microsoft-com:vml" Requires="v">
                <p:oleObj spid="_x0000_s3100" name="Document" r:id="rId7" imgW="11806906" imgH="5344795" progId="Word.Document.12">
                  <p:embed/>
                </p:oleObj>
              </mc:Choice>
              <mc:Fallback>
                <p:oleObj name="Document" r:id="rId7" imgW="11806906" imgH="5344795" progId="Word.Document.12">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8975" y="1047750"/>
                        <a:ext cx="18627725" cy="845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13" name="ZoneTexte 12"/>
          <p:cNvSpPr txBox="1"/>
          <p:nvPr/>
        </p:nvSpPr>
        <p:spPr>
          <a:xfrm>
            <a:off x="2555776" y="754476"/>
            <a:ext cx="5040560"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a:t>
            </a:r>
            <a:endParaRPr lang="fr-FR" sz="2000" b="1" dirty="0">
              <a:solidFill>
                <a:schemeClr val="bg1"/>
              </a:solidFill>
            </a:endParaRPr>
          </a:p>
        </p:txBody>
      </p:sp>
      <p:sp>
        <p:nvSpPr>
          <p:cNvPr id="11" name="ZoneTexte 10"/>
          <p:cNvSpPr txBox="1"/>
          <p:nvPr/>
        </p:nvSpPr>
        <p:spPr>
          <a:xfrm>
            <a:off x="942074" y="742874"/>
            <a:ext cx="1441485" cy="400110"/>
          </a:xfrm>
          <a:prstGeom prst="rect">
            <a:avLst/>
          </a:prstGeom>
          <a:noFill/>
        </p:spPr>
        <p:txBody>
          <a:bodyPr wrap="none" rtlCol="0">
            <a:spAutoFit/>
          </a:bodyPr>
          <a:lstStyle/>
          <a:p>
            <a:r>
              <a:rPr lang="fr-FR" sz="2000" b="1" dirty="0" smtClean="0"/>
              <a:t>SEANCE 3/3</a:t>
            </a:r>
            <a:endParaRPr lang="fr-FR" sz="2000" b="1" dirty="0"/>
          </a:p>
        </p:txBody>
      </p:sp>
      <p:pic>
        <p:nvPicPr>
          <p:cNvPr id="3082" name="Picture 10"/>
          <p:cNvPicPr>
            <a:picLocks noChangeAspect="1" noChangeArrowheads="1"/>
          </p:cNvPicPr>
          <p:nvPr/>
        </p:nvPicPr>
        <p:blipFill>
          <a:blip r:embed="rId9" cstate="print"/>
          <a:srcRect/>
          <a:stretch>
            <a:fillRect/>
          </a:stretch>
        </p:blipFill>
        <p:spPr bwMode="auto">
          <a:xfrm>
            <a:off x="2428860" y="3500438"/>
            <a:ext cx="4800596" cy="3336584"/>
          </a:xfrm>
          <a:prstGeom prst="rect">
            <a:avLst/>
          </a:prstGeom>
          <a:noFill/>
          <a:ln w="9525">
            <a:noFill/>
            <a:miter lim="800000"/>
            <a:headEnd/>
            <a:tailEnd/>
          </a:ln>
          <a:effectLst/>
        </p:spPr>
      </p:pic>
      <p:sp>
        <p:nvSpPr>
          <p:cNvPr id="12" name="ZoneTexte 11"/>
          <p:cNvSpPr txBox="1"/>
          <p:nvPr/>
        </p:nvSpPr>
        <p:spPr>
          <a:xfrm>
            <a:off x="696294" y="4500570"/>
            <a:ext cx="1946880" cy="646331"/>
          </a:xfrm>
          <a:prstGeom prst="rect">
            <a:avLst/>
          </a:prstGeom>
          <a:solidFill>
            <a:srgbClr val="FFC000"/>
          </a:solidFill>
        </p:spPr>
        <p:txBody>
          <a:bodyPr wrap="none" rtlCol="0">
            <a:spAutoFit/>
          </a:bodyPr>
          <a:lstStyle/>
          <a:p>
            <a:pPr algn="ctr"/>
            <a:r>
              <a:rPr lang="fr-FR" b="1" dirty="0" smtClean="0"/>
              <a:t>LA RECETTE</a:t>
            </a:r>
          </a:p>
          <a:p>
            <a:pPr algn="ctr"/>
            <a:r>
              <a:rPr lang="fr-FR" b="1" dirty="0" smtClean="0"/>
              <a:t>DEVANT LE CLIENT</a:t>
            </a:r>
            <a:endParaRPr lang="fr-FR" b="1" dirty="0"/>
          </a:p>
        </p:txBody>
      </p:sp>
      <p:grpSp>
        <p:nvGrpSpPr>
          <p:cNvPr id="14" name="Groupe 13"/>
          <p:cNvGrpSpPr/>
          <p:nvPr/>
        </p:nvGrpSpPr>
        <p:grpSpPr>
          <a:xfrm>
            <a:off x="2786050" y="3202544"/>
            <a:ext cx="375424" cy="369332"/>
            <a:chOff x="3553634" y="3416858"/>
            <a:chExt cx="375424" cy="369332"/>
          </a:xfrm>
        </p:grpSpPr>
        <p:sp>
          <p:nvSpPr>
            <p:cNvPr id="15" name="Organigramme : Connecteur 14"/>
            <p:cNvSpPr/>
            <p:nvPr/>
          </p:nvSpPr>
          <p:spPr>
            <a:xfrm>
              <a:off x="3571868" y="3429000"/>
              <a:ext cx="285752" cy="285752"/>
            </a:xfrm>
            <a:prstGeom prst="flowChartConnector">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16" name="ZoneTexte 15"/>
            <p:cNvSpPr txBox="1"/>
            <p:nvPr/>
          </p:nvSpPr>
          <p:spPr>
            <a:xfrm>
              <a:off x="3553634" y="3416858"/>
              <a:ext cx="375424" cy="369332"/>
            </a:xfrm>
            <a:prstGeom prst="rect">
              <a:avLst/>
            </a:prstGeom>
            <a:noFill/>
          </p:spPr>
          <p:txBody>
            <a:bodyPr wrap="none" rtlCol="0">
              <a:spAutoFit/>
            </a:bodyPr>
            <a:lstStyle/>
            <a:p>
              <a:r>
                <a:rPr lang="fr-FR" b="1" dirty="0" smtClean="0">
                  <a:solidFill>
                    <a:srgbClr val="FF0000"/>
                  </a:solidFill>
                </a:rPr>
                <a:t>IR</a:t>
              </a:r>
              <a:endParaRPr lang="fr-FR" b="1" dirty="0">
                <a:solidFill>
                  <a:srgbClr val="FF0000"/>
                </a:solidFill>
              </a:endParaRPr>
            </a:p>
          </p:txBody>
        </p:sp>
      </p:grpSp>
      <p:sp>
        <p:nvSpPr>
          <p:cNvPr id="17" name="Accolade fermante 16"/>
          <p:cNvSpPr/>
          <p:nvPr/>
        </p:nvSpPr>
        <p:spPr>
          <a:xfrm rot="5400000">
            <a:off x="2857488" y="2786058"/>
            <a:ext cx="285752" cy="857256"/>
          </a:xfrm>
          <a:prstGeom prst="rightBrace">
            <a:avLst>
              <a:gd name="adj1" fmla="val 8333"/>
              <a:gd name="adj2" fmla="val 50000"/>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bg1"/>
              </a:solidFill>
            </a:endParaRP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pic>
        <p:nvPicPr>
          <p:cNvPr id="37" name="Image 36"/>
          <p:cNvPicPr/>
          <p:nvPr/>
        </p:nvPicPr>
        <p:blipFill>
          <a:blip r:embed="rId4" cstate="print"/>
          <a:srcRect/>
          <a:stretch>
            <a:fillRect/>
          </a:stretch>
        </p:blipFill>
        <p:spPr bwMode="auto">
          <a:xfrm>
            <a:off x="2285984" y="1785926"/>
            <a:ext cx="4214842" cy="4857784"/>
          </a:xfrm>
          <a:prstGeom prst="rect">
            <a:avLst/>
          </a:prstGeom>
          <a:noFill/>
          <a:ln w="9525">
            <a:noFill/>
            <a:miter lim="800000"/>
            <a:headEnd/>
            <a:tailEnd/>
          </a:ln>
        </p:spPr>
      </p:pic>
      <p:sp>
        <p:nvSpPr>
          <p:cNvPr id="50" name="Text Box 14"/>
          <p:cNvSpPr txBox="1">
            <a:spLocks noChangeArrowheads="1"/>
          </p:cNvSpPr>
          <p:nvPr/>
        </p:nvSpPr>
        <p:spPr bwMode="auto">
          <a:xfrm>
            <a:off x="6783195" y="4415482"/>
            <a:ext cx="1358900" cy="48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Bouton pour quitter le programme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ZoneTexte 56"/>
          <p:cNvSpPr txBox="1"/>
          <p:nvPr/>
        </p:nvSpPr>
        <p:spPr>
          <a:xfrm>
            <a:off x="2000232" y="1214422"/>
            <a:ext cx="6123067" cy="646331"/>
          </a:xfrm>
          <a:prstGeom prst="rect">
            <a:avLst/>
          </a:prstGeom>
          <a:noFill/>
        </p:spPr>
        <p:txBody>
          <a:bodyPr wrap="square" rtlCol="0">
            <a:spAutoFit/>
          </a:bodyPr>
          <a:lstStyle/>
          <a:p>
            <a:pPr algn="ctr"/>
            <a:r>
              <a:rPr lang="fr-FR" b="1" dirty="0" smtClean="0"/>
              <a:t>Outil principal de préparation de la recette : </a:t>
            </a:r>
            <a:r>
              <a:rPr lang="fr-FR" dirty="0" smtClean="0"/>
              <a:t>le logiciel U-COM </a:t>
            </a:r>
            <a:br>
              <a:rPr lang="fr-FR" dirty="0" smtClean="0"/>
            </a:br>
            <a:r>
              <a:rPr lang="fr-FR" dirty="0" smtClean="0"/>
              <a:t>(</a:t>
            </a:r>
            <a:r>
              <a:rPr lang="fr-FR" b="1" dirty="0" smtClean="0"/>
              <a:t>code source modifiable</a:t>
            </a:r>
            <a:r>
              <a:rPr lang="fr-FR" dirty="0" smtClean="0"/>
              <a:t>)</a:t>
            </a:r>
            <a:endParaRPr lang="fr-FR" dirty="0"/>
          </a:p>
        </p:txBody>
      </p:sp>
      <p:pic>
        <p:nvPicPr>
          <p:cNvPr id="58" name="Image 57" descr="SIVparcours.jpg"/>
          <p:cNvPicPr/>
          <p:nvPr/>
        </p:nvPicPr>
        <p:blipFill>
          <a:blip r:embed="rId5" cstate="print"/>
          <a:stretch>
            <a:fillRect/>
          </a:stretch>
        </p:blipFill>
        <p:spPr>
          <a:xfrm>
            <a:off x="6625462" y="3501008"/>
            <a:ext cx="2304256" cy="3096344"/>
          </a:xfrm>
          <a:prstGeom prst="rect">
            <a:avLst/>
          </a:prstGeom>
          <a:ln>
            <a:solidFill>
              <a:schemeClr val="accent1"/>
            </a:solidFill>
          </a:ln>
        </p:spPr>
      </p:pic>
      <p:pic>
        <p:nvPicPr>
          <p:cNvPr id="59" name="Image 58" descr="Arr2GVSE.jpg"/>
          <p:cNvPicPr>
            <a:picLocks noChangeAspect="1"/>
          </p:cNvPicPr>
          <p:nvPr/>
        </p:nvPicPr>
        <p:blipFill>
          <a:blip r:embed="rId6" cstate="print"/>
          <a:stretch>
            <a:fillRect/>
          </a:stretch>
        </p:blipFill>
        <p:spPr>
          <a:xfrm>
            <a:off x="469286" y="2852936"/>
            <a:ext cx="1698539" cy="1255534"/>
          </a:xfrm>
          <a:prstGeom prst="rect">
            <a:avLst/>
          </a:prstGeom>
          <a:ln w="9525" cmpd="thickThin">
            <a:solidFill>
              <a:schemeClr val="tx1"/>
            </a:solidFill>
          </a:ln>
        </p:spPr>
      </p:pic>
      <p:sp>
        <p:nvSpPr>
          <p:cNvPr id="30" name="ZoneTexte 29"/>
          <p:cNvSpPr txBox="1"/>
          <p:nvPr/>
        </p:nvSpPr>
        <p:spPr>
          <a:xfrm>
            <a:off x="571472" y="1100064"/>
            <a:ext cx="1441485" cy="400110"/>
          </a:xfrm>
          <a:prstGeom prst="rect">
            <a:avLst/>
          </a:prstGeom>
          <a:noFill/>
        </p:spPr>
        <p:txBody>
          <a:bodyPr wrap="none" rtlCol="0">
            <a:spAutoFit/>
          </a:bodyPr>
          <a:lstStyle/>
          <a:p>
            <a:r>
              <a:rPr lang="fr-FR" sz="2000" b="1" dirty="0" smtClean="0"/>
              <a:t>SEANCE 3/3</a:t>
            </a:r>
            <a:endParaRPr lang="fr-FR" sz="2000" b="1" dirty="0"/>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graphicFrame>
        <p:nvGraphicFramePr>
          <p:cNvPr id="8" name="Object 10"/>
          <p:cNvGraphicFramePr>
            <a:graphicFrameLocks noChangeAspect="1"/>
          </p:cNvGraphicFramePr>
          <p:nvPr/>
        </p:nvGraphicFramePr>
        <p:xfrm>
          <a:off x="-4500626" y="1058905"/>
          <a:ext cx="18627725" cy="8513763"/>
        </p:xfrm>
        <a:graphic>
          <a:graphicData uri="http://schemas.openxmlformats.org/presentationml/2006/ole">
            <mc:AlternateContent xmlns:mc="http://schemas.openxmlformats.org/markup-compatibility/2006">
              <mc:Choice xmlns:v="urn:schemas-microsoft-com:vml" Requires="v">
                <p:oleObj spid="_x0000_s39961" name="Document" r:id="rId6" imgW="11806906" imgH="5382862" progId="Word.Document.12">
                  <p:embed/>
                </p:oleObj>
              </mc:Choice>
              <mc:Fallback>
                <p:oleObj name="Document" r:id="rId6" imgW="11806906" imgH="5382862" progId="Word.Document.12">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626" y="1058905"/>
                        <a:ext cx="18627725" cy="851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2800" b="1" dirty="0"/>
              <a:t>Séminaire national </a:t>
            </a:r>
            <a:r>
              <a:rPr lang="fr-FR" sz="3200" b="1" dirty="0"/>
              <a:t>BTS SYSTÈMES NUMÉRIQUES</a:t>
            </a:r>
          </a:p>
        </p:txBody>
      </p:sp>
      <p:sp>
        <p:nvSpPr>
          <p:cNvPr id="5" name="Rectangle 4"/>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anchor="ctr"/>
          <a:lstStyle/>
          <a:p>
            <a:pPr algn="ctr" fontAlgn="auto">
              <a:spcBef>
                <a:spcPts val="0"/>
              </a:spcBef>
              <a:spcAft>
                <a:spcPts val="0"/>
              </a:spcAft>
              <a:defRPr/>
            </a:pPr>
            <a:r>
              <a:rPr lang="fr-FR" sz="2800" dirty="0"/>
              <a:t>INFOBUS SUPPORT DE L’EPREUVE CCF E5</a:t>
            </a:r>
          </a:p>
        </p:txBody>
      </p:sp>
      <p:pic>
        <p:nvPicPr>
          <p:cNvPr id="34822" name="Picture 2">
            <a:hlinkClick r:id="rId3" action="ppaction://hlinksldjump"/>
          </p:cNvPr>
          <p:cNvPicPr>
            <a:picLocks noChangeAspect="1" noChangeArrowheads="1"/>
          </p:cNvPicPr>
          <p:nvPr/>
        </p:nvPicPr>
        <p:blipFill>
          <a:blip r:embed="rId4" cstate="print"/>
          <a:srcRect/>
          <a:stretch>
            <a:fillRect/>
          </a:stretch>
        </p:blipFill>
        <p:spPr bwMode="auto">
          <a:xfrm>
            <a:off x="-14288" y="-3175"/>
            <a:ext cx="817563" cy="757238"/>
          </a:xfrm>
          <a:prstGeom prst="rect">
            <a:avLst/>
          </a:prstGeom>
          <a:noFill/>
          <a:ln w="9525">
            <a:noFill/>
            <a:miter lim="800000"/>
            <a:headEnd/>
            <a:tailEnd/>
          </a:ln>
        </p:spPr>
      </p:pic>
      <p:sp>
        <p:nvSpPr>
          <p:cNvPr id="7" name="ZoneTexte 6"/>
          <p:cNvSpPr txBox="1"/>
          <p:nvPr/>
        </p:nvSpPr>
        <p:spPr>
          <a:xfrm>
            <a:off x="642910" y="754476"/>
            <a:ext cx="8143932" cy="707886"/>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a:spAutoFit/>
          </a:bodyPr>
          <a:lstStyle/>
          <a:p>
            <a:pPr algn="ctr"/>
            <a:r>
              <a:rPr lang="fr-FR" sz="2000" b="1" dirty="0">
                <a:solidFill>
                  <a:schemeClr val="bg1"/>
                </a:solidFill>
                <a:cs typeface="Arial" charset="0"/>
              </a:rPr>
              <a:t>Epreuve </a:t>
            </a:r>
            <a:r>
              <a:rPr lang="fr-FR" sz="2000" b="1" dirty="0" smtClean="0">
                <a:solidFill>
                  <a:schemeClr val="bg1"/>
                </a:solidFill>
                <a:cs typeface="Arial" charset="0"/>
              </a:rPr>
              <a:t>E5</a:t>
            </a:r>
          </a:p>
          <a:p>
            <a:pPr algn="ctr"/>
            <a:r>
              <a:rPr lang="fr-FR" sz="2000" b="1" dirty="0" smtClean="0">
                <a:solidFill>
                  <a:schemeClr val="bg1"/>
                </a:solidFill>
                <a:cs typeface="Arial" charset="0"/>
              </a:rPr>
              <a:t>( variante pour option IR seule)  </a:t>
            </a:r>
            <a:endParaRPr lang="fr-FR" sz="2000" b="1" dirty="0">
              <a:solidFill>
                <a:schemeClr val="bg1"/>
              </a:solidFill>
              <a:cs typeface="Arial" charset="0"/>
            </a:endParaRPr>
          </a:p>
        </p:txBody>
      </p:sp>
      <p:sp>
        <p:nvSpPr>
          <p:cNvPr id="8" name="ZoneTexte 7"/>
          <p:cNvSpPr txBox="1"/>
          <p:nvPr/>
        </p:nvSpPr>
        <p:spPr>
          <a:xfrm>
            <a:off x="642910" y="1516722"/>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a:spAutoFit/>
          </a:bodyPr>
          <a:lstStyle/>
          <a:p>
            <a:pPr algn="ctr"/>
            <a:r>
              <a:rPr lang="fr-FR" sz="2000" b="1" dirty="0">
                <a:solidFill>
                  <a:schemeClr val="bg1"/>
                </a:solidFill>
                <a:cs typeface="Arial" charset="0"/>
              </a:rPr>
              <a:t> 1 ère quinzaine de mai évaluation 1 (</a:t>
            </a:r>
            <a:r>
              <a:rPr lang="fr-FR" sz="2000" b="1" dirty="0" smtClean="0">
                <a:solidFill>
                  <a:schemeClr val="bg1"/>
                </a:solidFill>
                <a:cs typeface="Arial" charset="0"/>
              </a:rPr>
              <a:t>12 </a:t>
            </a:r>
            <a:r>
              <a:rPr lang="fr-FR" sz="2000" b="1" dirty="0">
                <a:solidFill>
                  <a:schemeClr val="bg1"/>
                </a:solidFill>
                <a:cs typeface="Arial" charset="0"/>
              </a:rPr>
              <a:t>h)</a:t>
            </a:r>
          </a:p>
        </p:txBody>
      </p:sp>
      <p:sp>
        <p:nvSpPr>
          <p:cNvPr id="9" name="Rectangle 8"/>
          <p:cNvSpPr/>
          <p:nvPr/>
        </p:nvSpPr>
        <p:spPr>
          <a:xfrm>
            <a:off x="2786050" y="2071678"/>
            <a:ext cx="4608513" cy="1143008"/>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chemeClr val="tx1"/>
                </a:solidFill>
              </a:rPr>
              <a:t>Mise en œuvre </a:t>
            </a:r>
            <a:r>
              <a:rPr lang="fr-FR" b="1" dirty="0" err="1" smtClean="0">
                <a:solidFill>
                  <a:schemeClr val="tx1"/>
                </a:solidFill>
              </a:rPr>
              <a:t>Infobus</a:t>
            </a:r>
            <a:r>
              <a:rPr lang="fr-FR" b="1" dirty="0" smtClean="0">
                <a:solidFill>
                  <a:schemeClr val="tx1"/>
                </a:solidFill>
              </a:rPr>
              <a:t> </a:t>
            </a:r>
          </a:p>
          <a:p>
            <a:pPr algn="ctr" fontAlgn="auto">
              <a:spcBef>
                <a:spcPts val="0"/>
              </a:spcBef>
              <a:spcAft>
                <a:spcPts val="0"/>
              </a:spcAft>
              <a:defRPr/>
            </a:pPr>
            <a:r>
              <a:rPr lang="fr-FR" b="1" dirty="0" smtClean="0">
                <a:solidFill>
                  <a:schemeClr val="tx1"/>
                </a:solidFill>
              </a:rPr>
              <a:t>étude protocole NMEA  </a:t>
            </a:r>
          </a:p>
          <a:p>
            <a:pPr algn="ctr" fontAlgn="auto">
              <a:spcBef>
                <a:spcPts val="0"/>
              </a:spcBef>
              <a:spcAft>
                <a:spcPts val="0"/>
              </a:spcAft>
              <a:defRPr/>
            </a:pPr>
            <a:r>
              <a:rPr lang="fr-FR" b="1" dirty="0" smtClean="0">
                <a:solidFill>
                  <a:schemeClr val="tx1"/>
                </a:solidFill>
              </a:rPr>
              <a:t>cahier de test unitaire et intégration des trames GPS</a:t>
            </a:r>
            <a:endParaRPr lang="fr-FR" b="1" dirty="0">
              <a:solidFill>
                <a:schemeClr val="tx1"/>
              </a:solidFill>
            </a:endParaRPr>
          </a:p>
        </p:txBody>
      </p:sp>
      <p:sp>
        <p:nvSpPr>
          <p:cNvPr id="10" name="Rectangle 9"/>
          <p:cNvSpPr/>
          <p:nvPr/>
        </p:nvSpPr>
        <p:spPr>
          <a:xfrm>
            <a:off x="7673423" y="2046210"/>
            <a:ext cx="1470577" cy="789979"/>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chemeClr val="tx1"/>
                </a:solidFill>
              </a:rPr>
              <a:t>Séance 1/3  </a:t>
            </a:r>
            <a:endParaRPr lang="fr-FR" b="1" dirty="0">
              <a:solidFill>
                <a:schemeClr val="tx1"/>
              </a:solidFill>
            </a:endParaRPr>
          </a:p>
        </p:txBody>
      </p:sp>
      <p:sp>
        <p:nvSpPr>
          <p:cNvPr id="12" name="ZoneTexte 11"/>
          <p:cNvSpPr txBox="1"/>
          <p:nvPr/>
        </p:nvSpPr>
        <p:spPr>
          <a:xfrm>
            <a:off x="642910" y="3580108"/>
            <a:ext cx="1598962" cy="369332"/>
          </a:xfrm>
          <a:prstGeom prst="rect">
            <a:avLst/>
          </a:prstGeom>
          <a:noFill/>
        </p:spPr>
        <p:txBody>
          <a:bodyPr wrap="square" rtlCol="0">
            <a:spAutoFit/>
          </a:bodyPr>
          <a:lstStyle/>
          <a:p>
            <a:pPr algn="ctr"/>
            <a:r>
              <a:rPr lang="fr-FR" b="1" dirty="0" smtClean="0"/>
              <a:t>Technicien 1</a:t>
            </a:r>
            <a:endParaRPr lang="fr-FR" b="1" dirty="0"/>
          </a:p>
        </p:txBody>
      </p:sp>
      <p:sp>
        <p:nvSpPr>
          <p:cNvPr id="13" name="ZoneTexte 12"/>
          <p:cNvSpPr txBox="1"/>
          <p:nvPr/>
        </p:nvSpPr>
        <p:spPr>
          <a:xfrm>
            <a:off x="642910" y="2214554"/>
            <a:ext cx="1598962" cy="369332"/>
          </a:xfrm>
          <a:prstGeom prst="rect">
            <a:avLst/>
          </a:prstGeom>
          <a:noFill/>
        </p:spPr>
        <p:txBody>
          <a:bodyPr wrap="square" rtlCol="0">
            <a:spAutoFit/>
          </a:bodyPr>
          <a:lstStyle/>
          <a:p>
            <a:pPr algn="ctr"/>
            <a:r>
              <a:rPr lang="fr-FR" b="1" dirty="0" smtClean="0"/>
              <a:t>Chef équipe</a:t>
            </a:r>
            <a:endParaRPr lang="fr-FR" b="1" dirty="0"/>
          </a:p>
        </p:txBody>
      </p:sp>
      <p:sp>
        <p:nvSpPr>
          <p:cNvPr id="14" name="ZoneTexte 13"/>
          <p:cNvSpPr txBox="1"/>
          <p:nvPr/>
        </p:nvSpPr>
        <p:spPr>
          <a:xfrm>
            <a:off x="642910" y="5020137"/>
            <a:ext cx="1598962" cy="369332"/>
          </a:xfrm>
          <a:prstGeom prst="rect">
            <a:avLst/>
          </a:prstGeom>
          <a:noFill/>
        </p:spPr>
        <p:txBody>
          <a:bodyPr wrap="square" rtlCol="0">
            <a:spAutoFit/>
          </a:bodyPr>
          <a:lstStyle/>
          <a:p>
            <a:pPr algn="ctr"/>
            <a:r>
              <a:rPr lang="fr-FR" b="1" dirty="0" smtClean="0"/>
              <a:t>Technicien 2</a:t>
            </a:r>
            <a:endParaRPr lang="fr-FR" b="1" dirty="0"/>
          </a:p>
        </p:txBody>
      </p:sp>
      <p:sp>
        <p:nvSpPr>
          <p:cNvPr id="16" name="Rectangle 15"/>
          <p:cNvSpPr/>
          <p:nvPr/>
        </p:nvSpPr>
        <p:spPr>
          <a:xfrm>
            <a:off x="7673423" y="2071678"/>
            <a:ext cx="1470577" cy="789979"/>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chemeClr val="tx1"/>
                </a:solidFill>
              </a:rPr>
              <a:t>Séance 2/3  </a:t>
            </a:r>
            <a:endParaRPr lang="fr-FR" b="1" dirty="0">
              <a:solidFill>
                <a:schemeClr val="tx1"/>
              </a:solidFill>
            </a:endParaRPr>
          </a:p>
        </p:txBody>
      </p:sp>
      <p:sp>
        <p:nvSpPr>
          <p:cNvPr id="18" name="Rectangle 17"/>
          <p:cNvSpPr/>
          <p:nvPr/>
        </p:nvSpPr>
        <p:spPr>
          <a:xfrm>
            <a:off x="2786050" y="3429000"/>
            <a:ext cx="4608513" cy="928694"/>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chemeClr val="tx1"/>
                </a:solidFill>
              </a:rPr>
              <a:t>Installation Machine virtuelle  Windows CE</a:t>
            </a:r>
          </a:p>
          <a:p>
            <a:pPr algn="ctr" fontAlgn="auto">
              <a:spcBef>
                <a:spcPts val="0"/>
              </a:spcBef>
              <a:spcAft>
                <a:spcPts val="0"/>
              </a:spcAft>
              <a:defRPr/>
            </a:pPr>
            <a:r>
              <a:rPr lang="fr-FR" b="1" dirty="0" smtClean="0">
                <a:solidFill>
                  <a:schemeClr val="tx1"/>
                </a:solidFill>
              </a:rPr>
              <a:t>Mise en œuvre du Protocole NMEA</a:t>
            </a:r>
          </a:p>
          <a:p>
            <a:pPr algn="ctr" fontAlgn="auto">
              <a:spcBef>
                <a:spcPts val="0"/>
              </a:spcBef>
              <a:spcAft>
                <a:spcPts val="0"/>
              </a:spcAft>
              <a:defRPr/>
            </a:pPr>
            <a:r>
              <a:rPr lang="fr-FR" b="1" dirty="0" smtClean="0">
                <a:solidFill>
                  <a:schemeClr val="tx1"/>
                </a:solidFill>
              </a:rPr>
              <a:t>Développe l’application acquisition trame GPS</a:t>
            </a:r>
            <a:endParaRPr lang="fr-FR" b="1" dirty="0">
              <a:solidFill>
                <a:schemeClr val="tx1"/>
              </a:solidFill>
            </a:endParaRPr>
          </a:p>
        </p:txBody>
      </p:sp>
      <p:sp>
        <p:nvSpPr>
          <p:cNvPr id="19" name="Rectangle 18"/>
          <p:cNvSpPr/>
          <p:nvPr/>
        </p:nvSpPr>
        <p:spPr>
          <a:xfrm>
            <a:off x="2285984" y="4714884"/>
            <a:ext cx="5857916" cy="1392354"/>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chemeClr val="tx1"/>
                </a:solidFill>
              </a:rPr>
              <a:t>Vérification et correction logiciel (exécution test unitaire et intégration ) sur machine virtuelle Windows CE</a:t>
            </a:r>
          </a:p>
          <a:p>
            <a:pPr algn="ctr" fontAlgn="auto">
              <a:spcBef>
                <a:spcPts val="0"/>
              </a:spcBef>
              <a:spcAft>
                <a:spcPts val="0"/>
              </a:spcAft>
              <a:defRPr/>
            </a:pPr>
            <a:r>
              <a:rPr lang="fr-FR" b="1" dirty="0" smtClean="0">
                <a:solidFill>
                  <a:schemeClr val="tx1"/>
                </a:solidFill>
              </a:rPr>
              <a:t>Installation sur </a:t>
            </a:r>
            <a:r>
              <a:rPr lang="fr-FR" b="1" dirty="0" err="1" smtClean="0">
                <a:solidFill>
                  <a:schemeClr val="tx1"/>
                </a:solidFill>
              </a:rPr>
              <a:t>infobus</a:t>
            </a:r>
            <a:r>
              <a:rPr lang="fr-FR" b="1" dirty="0" smtClean="0">
                <a:solidFill>
                  <a:schemeClr val="tx1"/>
                </a:solidFill>
              </a:rPr>
              <a:t> de Windows CE  et de l’application testée précédemment </a:t>
            </a:r>
          </a:p>
          <a:p>
            <a:pPr algn="ctr" fontAlgn="auto">
              <a:spcBef>
                <a:spcPts val="0"/>
              </a:spcBef>
              <a:spcAft>
                <a:spcPts val="0"/>
              </a:spcAft>
              <a:defRPr/>
            </a:pPr>
            <a:r>
              <a:rPr lang="fr-FR" b="1" dirty="0" smtClean="0">
                <a:solidFill>
                  <a:schemeClr val="tx1"/>
                </a:solidFill>
              </a:rPr>
              <a:t>  exécution Recette client (affichage écran TFT)</a:t>
            </a:r>
            <a:endParaRPr lang="fr-FR" b="1" dirty="0">
              <a:solidFill>
                <a:schemeClr val="tx1"/>
              </a:solidFill>
            </a:endParaRPr>
          </a:p>
        </p:txBody>
      </p:sp>
      <p:sp>
        <p:nvSpPr>
          <p:cNvPr id="20" name="Rectangle 19"/>
          <p:cNvSpPr/>
          <p:nvPr/>
        </p:nvSpPr>
        <p:spPr>
          <a:xfrm>
            <a:off x="7673423" y="2071678"/>
            <a:ext cx="1470577" cy="789979"/>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chemeClr val="tx1"/>
                </a:solidFill>
              </a:rPr>
              <a:t>Séance 3/3  </a:t>
            </a:r>
            <a:endParaRPr lang="fr-FR"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000"/>
                                        <p:tgtEl>
                                          <p:spTgt spid="9"/>
                                        </p:tgtEl>
                                      </p:cBhvr>
                                    </p:animEffect>
                                    <p:set>
                                      <p:cBhvr>
                                        <p:cTn id="11" dur="1" fill="hold">
                                          <p:stCondLst>
                                            <p:cond delay="19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18"/>
                                        </p:tgtEl>
                                      </p:cBhvr>
                                    </p:animEffect>
                                    <p:set>
                                      <p:cBhvr>
                                        <p:cTn id="24" dur="1" fill="hold">
                                          <p:stCondLst>
                                            <p:cond delay="19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animBg="1"/>
      <p:bldP spid="18" grpId="0" animBg="1"/>
      <p:bldP spid="18" grpId="1"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071538" y="3643314"/>
            <a:ext cx="7344816" cy="1077218"/>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Conclusion et axes de progrès </a:t>
            </a:r>
          </a:p>
          <a:p>
            <a:pPr algn="ctr"/>
            <a:r>
              <a:rPr lang="fr-FR" sz="3600" b="1" dirty="0" smtClean="0">
                <a:solidFill>
                  <a:schemeClr val="bg1"/>
                </a:solidFill>
              </a:rPr>
              <a:t>INFOBUS</a:t>
            </a:r>
            <a:endParaRPr lang="fr-FR" sz="3600" b="1" dirty="0">
              <a:solidFill>
                <a:schemeClr val="bg1"/>
              </a:solidFill>
            </a:endParaRPr>
          </a:p>
        </p:txBody>
      </p:sp>
      <p:sp>
        <p:nvSpPr>
          <p:cNvPr id="11" name="ZoneTexte 10"/>
          <p:cNvSpPr txBox="1"/>
          <p:nvPr/>
        </p:nvSpPr>
        <p:spPr bwMode="auto">
          <a:xfrm>
            <a:off x="1500166" y="1000108"/>
            <a:ext cx="6345238" cy="36935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b="1" dirty="0">
                <a:solidFill>
                  <a:schemeClr val="tx1"/>
                </a:solidFill>
              </a:rPr>
              <a:t>Conclusion</a:t>
            </a: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bwMode="auto">
          <a:xfrm>
            <a:off x="1500166" y="1000108"/>
            <a:ext cx="6345238" cy="36935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b="1" dirty="0">
                <a:solidFill>
                  <a:schemeClr val="tx1"/>
                </a:solidFill>
              </a:rPr>
              <a:t>Conclusion</a:t>
            </a:r>
          </a:p>
        </p:txBody>
      </p:sp>
      <p:pic>
        <p:nvPicPr>
          <p:cNvPr id="8" name="Picture 2" descr="http://wiki.altium.com/download/attachments/9535862/NB3000_MainPhoto.png?version=1&amp;modificationDate=1241100643640"/>
          <p:cNvPicPr>
            <a:picLocks noChangeAspect="1" noChangeArrowheads="1"/>
          </p:cNvPicPr>
          <p:nvPr/>
        </p:nvPicPr>
        <p:blipFill>
          <a:blip r:embed="rId5" cstate="print"/>
          <a:srcRect/>
          <a:stretch>
            <a:fillRect/>
          </a:stretch>
        </p:blipFill>
        <p:spPr bwMode="auto">
          <a:xfrm>
            <a:off x="523689" y="1374398"/>
            <a:ext cx="5154843" cy="4214842"/>
          </a:xfrm>
          <a:prstGeom prst="rect">
            <a:avLst/>
          </a:prstGeom>
          <a:noFill/>
        </p:spPr>
      </p:pic>
      <p:pic>
        <p:nvPicPr>
          <p:cNvPr id="12" name="Picture 3" descr="C:\Users\EOMAN\Documents\To_Altium\Console1\CapConsole.JPG"/>
          <p:cNvPicPr>
            <a:picLocks noChangeAspect="1" noChangeArrowheads="1"/>
          </p:cNvPicPr>
          <p:nvPr/>
        </p:nvPicPr>
        <p:blipFill>
          <a:blip r:embed="rId6" cstate="print"/>
          <a:srcRect/>
          <a:stretch>
            <a:fillRect/>
          </a:stretch>
        </p:blipFill>
        <p:spPr bwMode="auto">
          <a:xfrm>
            <a:off x="4683794" y="3561814"/>
            <a:ext cx="4460238" cy="3224772"/>
          </a:xfrm>
          <a:prstGeom prst="rect">
            <a:avLst/>
          </a:prstGeom>
          <a:noFill/>
        </p:spPr>
      </p:pic>
      <p:sp>
        <p:nvSpPr>
          <p:cNvPr id="13" name="ZoneTexte 12"/>
          <p:cNvSpPr txBox="1"/>
          <p:nvPr/>
        </p:nvSpPr>
        <p:spPr>
          <a:xfrm>
            <a:off x="5667226" y="1990178"/>
            <a:ext cx="2707343" cy="923330"/>
          </a:xfrm>
          <a:prstGeom prst="rect">
            <a:avLst/>
          </a:prstGeom>
          <a:noFill/>
        </p:spPr>
        <p:txBody>
          <a:bodyPr wrap="none" rtlCol="0">
            <a:spAutoFit/>
          </a:bodyPr>
          <a:lstStyle/>
          <a:p>
            <a:pPr algn="ctr"/>
            <a:r>
              <a:rPr lang="fr-FR" b="1" dirty="0" smtClean="0"/>
              <a:t>EXEMPLE DE PLATEFORME</a:t>
            </a:r>
            <a:br>
              <a:rPr lang="fr-FR" b="1" dirty="0" smtClean="0"/>
            </a:br>
            <a:r>
              <a:rPr lang="fr-FR" b="1" dirty="0" smtClean="0"/>
              <a:t>de </a:t>
            </a:r>
            <a:r>
              <a:rPr lang="fr-FR" b="1" dirty="0" smtClean="0"/>
              <a:t>DEVELOPPEMENT</a:t>
            </a:r>
            <a:r>
              <a:rPr lang="fr-FR" b="1" dirty="0" smtClean="0"/>
              <a:t/>
            </a:r>
            <a:br>
              <a:rPr lang="fr-FR" b="1" dirty="0" smtClean="0"/>
            </a:br>
            <a:r>
              <a:rPr lang="fr-FR" b="1" dirty="0" smtClean="0"/>
              <a:t>FPGA</a:t>
            </a:r>
            <a:endParaRPr lang="fr-FR" b="1" dirty="0"/>
          </a:p>
        </p:txBody>
      </p:sp>
      <p:pic>
        <p:nvPicPr>
          <p:cNvPr id="14" name="Image 13" descr="gestemain.jpg"/>
          <p:cNvPicPr>
            <a:picLocks noChangeAspect="1"/>
          </p:cNvPicPr>
          <p:nvPr/>
        </p:nvPicPr>
        <p:blipFill>
          <a:blip r:embed="rId7" cstate="print"/>
          <a:stretch>
            <a:fillRect/>
          </a:stretch>
        </p:blipFill>
        <p:spPr>
          <a:xfrm rot="19222869">
            <a:off x="3474588" y="5779349"/>
            <a:ext cx="1161731" cy="711333"/>
          </a:xfrm>
          <a:prstGeom prst="rect">
            <a:avLst/>
          </a:prstGeom>
        </p:spPr>
      </p:pic>
      <p:sp>
        <p:nvSpPr>
          <p:cNvPr id="15" name="ZoneTexte 14"/>
          <p:cNvSpPr txBox="1"/>
          <p:nvPr/>
        </p:nvSpPr>
        <p:spPr>
          <a:xfrm>
            <a:off x="500034" y="5643578"/>
            <a:ext cx="3374514" cy="369332"/>
          </a:xfrm>
          <a:prstGeom prst="rect">
            <a:avLst/>
          </a:prstGeom>
          <a:noFill/>
        </p:spPr>
        <p:txBody>
          <a:bodyPr wrap="none" rtlCol="0">
            <a:spAutoFit/>
          </a:bodyPr>
          <a:lstStyle/>
          <a:p>
            <a:r>
              <a:rPr lang="fr-FR" b="1" dirty="0" smtClean="0"/>
              <a:t>CONTRAT DE PROJET EPREUVE E6</a:t>
            </a:r>
            <a:endParaRPr lang="fr-FR" b="1" dirty="0"/>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32" name="Rectangle à coins arrondis 31"/>
          <p:cNvSpPr/>
          <p:nvPr/>
        </p:nvSpPr>
        <p:spPr>
          <a:xfrm>
            <a:off x="611560" y="1196752"/>
            <a:ext cx="3600400" cy="857256"/>
          </a:xfrm>
          <a:prstGeom prst="roundRect">
            <a:avLst/>
          </a:prstGeom>
          <a:solidFill>
            <a:srgbClr val="FFC000">
              <a:alpha val="90000"/>
            </a:srgbClr>
          </a:solid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A9 Elaborer et/ou mettre en œuvre le processus de réception, dans une situation de livraison.</a:t>
            </a:r>
            <a:endParaRPr lang="fr-FR" dirty="0">
              <a:solidFill>
                <a:schemeClr val="tx1"/>
              </a:solidFill>
            </a:endParaRPr>
          </a:p>
        </p:txBody>
      </p:sp>
      <p:pic>
        <p:nvPicPr>
          <p:cNvPr id="37889" name="Picture 1"/>
          <p:cNvPicPr>
            <a:picLocks noChangeAspect="1" noChangeArrowheads="1"/>
          </p:cNvPicPr>
          <p:nvPr/>
        </p:nvPicPr>
        <p:blipFill>
          <a:blip r:embed="rId5" cstate="print"/>
          <a:srcRect/>
          <a:stretch>
            <a:fillRect/>
          </a:stretch>
        </p:blipFill>
        <p:spPr bwMode="auto">
          <a:xfrm>
            <a:off x="683568" y="2060848"/>
            <a:ext cx="3571875" cy="3038475"/>
          </a:xfrm>
          <a:prstGeom prst="rect">
            <a:avLst/>
          </a:prstGeom>
          <a:noFill/>
          <a:ln w="9525">
            <a:noFill/>
            <a:miter lim="800000"/>
            <a:headEnd/>
            <a:tailEnd/>
          </a:ln>
        </p:spPr>
      </p:pic>
      <p:pic>
        <p:nvPicPr>
          <p:cNvPr id="15" name="Image 14" descr="T93.jpg"/>
          <p:cNvPicPr>
            <a:picLocks noChangeAspect="1"/>
          </p:cNvPicPr>
          <p:nvPr/>
        </p:nvPicPr>
        <p:blipFill>
          <a:blip r:embed="rId6" cstate="print"/>
          <a:stretch>
            <a:fillRect/>
          </a:stretch>
        </p:blipFill>
        <p:spPr>
          <a:xfrm>
            <a:off x="683568" y="5107260"/>
            <a:ext cx="2933700" cy="1562100"/>
          </a:xfrm>
          <a:prstGeom prst="rect">
            <a:avLst/>
          </a:prstGeom>
        </p:spPr>
      </p:pic>
      <p:sp>
        <p:nvSpPr>
          <p:cNvPr id="19" name="Rectangle à coins arrondis 18"/>
          <p:cNvSpPr/>
          <p:nvPr/>
        </p:nvSpPr>
        <p:spPr>
          <a:xfrm>
            <a:off x="539552" y="4365104"/>
            <a:ext cx="4032448" cy="792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p:cNvGrpSpPr/>
          <p:nvPr/>
        </p:nvGrpSpPr>
        <p:grpSpPr>
          <a:xfrm>
            <a:off x="3500430" y="3143248"/>
            <a:ext cx="1143008" cy="571504"/>
            <a:chOff x="3428992" y="3143248"/>
            <a:chExt cx="1143008" cy="571504"/>
          </a:xfrm>
        </p:grpSpPr>
        <p:sp>
          <p:nvSpPr>
            <p:cNvPr id="21" name="Organigramme : Connecteur 20"/>
            <p:cNvSpPr/>
            <p:nvPr/>
          </p:nvSpPr>
          <p:spPr>
            <a:xfrm>
              <a:off x="3428992"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EC</a:t>
              </a:r>
              <a:endParaRPr lang="fr-FR" sz="1400" b="1" dirty="0">
                <a:solidFill>
                  <a:srgbClr val="002060"/>
                </a:solidFill>
              </a:endParaRPr>
            </a:p>
          </p:txBody>
        </p:sp>
        <p:sp>
          <p:nvSpPr>
            <p:cNvPr id="22" name="Organigramme : Connecteur 21"/>
            <p:cNvSpPr/>
            <p:nvPr/>
          </p:nvSpPr>
          <p:spPr>
            <a:xfrm>
              <a:off x="4000496"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IR</a:t>
              </a:r>
              <a:endParaRPr lang="fr-FR" sz="1400" b="1" dirty="0">
                <a:solidFill>
                  <a:srgbClr val="002060"/>
                </a:solidFill>
              </a:endParaRPr>
            </a:p>
          </p:txBody>
        </p:sp>
      </p:grpSp>
      <p:grpSp>
        <p:nvGrpSpPr>
          <p:cNvPr id="25" name="Groupe 24"/>
          <p:cNvGrpSpPr/>
          <p:nvPr/>
        </p:nvGrpSpPr>
        <p:grpSpPr>
          <a:xfrm>
            <a:off x="3571868" y="3857628"/>
            <a:ext cx="1143008" cy="571504"/>
            <a:chOff x="3428992" y="3143248"/>
            <a:chExt cx="1143008" cy="571504"/>
          </a:xfrm>
        </p:grpSpPr>
        <p:sp>
          <p:nvSpPr>
            <p:cNvPr id="26" name="Organigramme : Connecteur 25"/>
            <p:cNvSpPr/>
            <p:nvPr/>
          </p:nvSpPr>
          <p:spPr>
            <a:xfrm>
              <a:off x="3428992"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EC</a:t>
              </a:r>
              <a:endParaRPr lang="fr-FR" sz="1400" b="1" dirty="0">
                <a:solidFill>
                  <a:srgbClr val="002060"/>
                </a:solidFill>
              </a:endParaRPr>
            </a:p>
          </p:txBody>
        </p:sp>
        <p:sp>
          <p:nvSpPr>
            <p:cNvPr id="27" name="Organigramme : Connecteur 26"/>
            <p:cNvSpPr/>
            <p:nvPr/>
          </p:nvSpPr>
          <p:spPr>
            <a:xfrm>
              <a:off x="4000496"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IR</a:t>
              </a:r>
              <a:endParaRPr lang="fr-FR" sz="1400" b="1" dirty="0">
                <a:solidFill>
                  <a:srgbClr val="002060"/>
                </a:solidFill>
              </a:endParaRPr>
            </a:p>
          </p:txBody>
        </p:sp>
      </p:grpSp>
      <p:grpSp>
        <p:nvGrpSpPr>
          <p:cNvPr id="28" name="Groupe 27"/>
          <p:cNvGrpSpPr/>
          <p:nvPr/>
        </p:nvGrpSpPr>
        <p:grpSpPr>
          <a:xfrm>
            <a:off x="3643306" y="6072206"/>
            <a:ext cx="1143008" cy="571504"/>
            <a:chOff x="3428992" y="3143248"/>
            <a:chExt cx="1143008" cy="571504"/>
          </a:xfrm>
        </p:grpSpPr>
        <p:sp>
          <p:nvSpPr>
            <p:cNvPr id="29" name="Organigramme : Connecteur 28"/>
            <p:cNvSpPr/>
            <p:nvPr/>
          </p:nvSpPr>
          <p:spPr>
            <a:xfrm>
              <a:off x="3428992"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EC</a:t>
              </a:r>
              <a:endParaRPr lang="fr-FR" sz="1400" b="1" dirty="0">
                <a:solidFill>
                  <a:srgbClr val="002060"/>
                </a:solidFill>
              </a:endParaRPr>
            </a:p>
          </p:txBody>
        </p:sp>
        <p:sp>
          <p:nvSpPr>
            <p:cNvPr id="30" name="Organigramme : Connecteur 29"/>
            <p:cNvSpPr/>
            <p:nvPr/>
          </p:nvSpPr>
          <p:spPr>
            <a:xfrm>
              <a:off x="4000496"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IR</a:t>
              </a:r>
              <a:endParaRPr lang="fr-FR" sz="1400" b="1" dirty="0">
                <a:solidFill>
                  <a:srgbClr val="002060"/>
                </a:solidFill>
              </a:endParaRPr>
            </a:p>
          </p:txBody>
        </p:sp>
      </p:grpSp>
    </p:spTree>
    <p:extLst>
      <p:ext uri="{BB962C8B-B14F-4D97-AF65-F5344CB8AC3E}">
        <p14:creationId xmlns:p14="http://schemas.microsoft.com/office/powerpoint/2010/main" val="47946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pic>
        <p:nvPicPr>
          <p:cNvPr id="13" name="Image 12" descr="Calculateur.tif"/>
          <p:cNvPicPr>
            <a:picLocks noChangeAspect="1"/>
          </p:cNvPicPr>
          <p:nvPr/>
        </p:nvPicPr>
        <p:blipFill>
          <a:blip r:embed="rId5" cstate="print"/>
          <a:stretch>
            <a:fillRect/>
          </a:stretch>
        </p:blipFill>
        <p:spPr>
          <a:xfrm>
            <a:off x="4963960" y="4336784"/>
            <a:ext cx="3251378" cy="2164066"/>
          </a:xfrm>
          <a:prstGeom prst="rect">
            <a:avLst/>
          </a:prstGeom>
        </p:spPr>
      </p:pic>
      <p:pic>
        <p:nvPicPr>
          <p:cNvPr id="14" name="Image 13" descr="Infos voyageurs.tif"/>
          <p:cNvPicPr>
            <a:picLocks noChangeAspect="1"/>
          </p:cNvPicPr>
          <p:nvPr/>
        </p:nvPicPr>
        <p:blipFill>
          <a:blip r:embed="rId6" cstate="print"/>
          <a:stretch>
            <a:fillRect/>
          </a:stretch>
        </p:blipFill>
        <p:spPr>
          <a:xfrm>
            <a:off x="1500166" y="4712992"/>
            <a:ext cx="3008117" cy="1787842"/>
          </a:xfrm>
          <a:prstGeom prst="rect">
            <a:avLst/>
          </a:prstGeom>
        </p:spPr>
      </p:pic>
      <p:pic>
        <p:nvPicPr>
          <p:cNvPr id="15" name="Image 14" descr="Panneau de dos.tif"/>
          <p:cNvPicPr>
            <a:picLocks noChangeAspect="1"/>
          </p:cNvPicPr>
          <p:nvPr/>
        </p:nvPicPr>
        <p:blipFill>
          <a:blip r:embed="rId7" cstate="print"/>
          <a:stretch>
            <a:fillRect/>
          </a:stretch>
        </p:blipFill>
        <p:spPr>
          <a:xfrm>
            <a:off x="4392456" y="1285860"/>
            <a:ext cx="4755974" cy="3165502"/>
          </a:xfrm>
          <a:prstGeom prst="rect">
            <a:avLst/>
          </a:prstGeom>
        </p:spPr>
      </p:pic>
      <p:pic>
        <p:nvPicPr>
          <p:cNvPr id="16" name="Image 15" descr="Panneau de face.tif"/>
          <p:cNvPicPr>
            <a:picLocks noChangeAspect="1"/>
          </p:cNvPicPr>
          <p:nvPr/>
        </p:nvPicPr>
        <p:blipFill>
          <a:blip r:embed="rId8" cstate="print"/>
          <a:stretch>
            <a:fillRect/>
          </a:stretch>
        </p:blipFill>
        <p:spPr>
          <a:xfrm>
            <a:off x="463366" y="1187922"/>
            <a:ext cx="4037196" cy="2687095"/>
          </a:xfrm>
          <a:prstGeom prst="rect">
            <a:avLst/>
          </a:prstGeom>
        </p:spPr>
      </p:pic>
      <p:pic>
        <p:nvPicPr>
          <p:cNvPr id="17" name="Image 16" descr="bc.JPG"/>
          <p:cNvPicPr>
            <a:picLocks noChangeAspect="1"/>
          </p:cNvPicPr>
          <p:nvPr/>
        </p:nvPicPr>
        <p:blipFill>
          <a:blip r:embed="rId9" cstate="print"/>
          <a:stretch>
            <a:fillRect/>
          </a:stretch>
        </p:blipFill>
        <p:spPr>
          <a:xfrm>
            <a:off x="3820952" y="3379792"/>
            <a:ext cx="1660228" cy="1866895"/>
          </a:xfrm>
          <a:prstGeom prst="rect">
            <a:avLst/>
          </a:prstGeom>
        </p:spPr>
      </p:pic>
      <p:pic>
        <p:nvPicPr>
          <p:cNvPr id="19" name="Image 18" descr="Arr2GVSE.jpg"/>
          <p:cNvPicPr>
            <a:picLocks noChangeAspect="1"/>
          </p:cNvPicPr>
          <p:nvPr/>
        </p:nvPicPr>
        <p:blipFill>
          <a:blip r:embed="rId10" cstate="print"/>
          <a:stretch>
            <a:fillRect/>
          </a:stretch>
        </p:blipFill>
        <p:spPr>
          <a:xfrm>
            <a:off x="3286116" y="1204793"/>
            <a:ext cx="2235846" cy="1652703"/>
          </a:xfrm>
          <a:prstGeom prst="rect">
            <a:avLst/>
          </a:prstGeom>
          <a:ln w="9525" cmpd="thickThin">
            <a:solidFill>
              <a:schemeClr val="tx1"/>
            </a:solidFill>
          </a:ln>
        </p:spPr>
      </p:pic>
      <p:pic>
        <p:nvPicPr>
          <p:cNvPr id="21" name="Image 20" descr="Ecran Ucenter 1.jpg"/>
          <p:cNvPicPr>
            <a:picLocks noChangeAspect="1"/>
          </p:cNvPicPr>
          <p:nvPr/>
        </p:nvPicPr>
        <p:blipFill>
          <a:blip r:embed="rId11" cstate="print"/>
          <a:stretch>
            <a:fillRect/>
          </a:stretch>
        </p:blipFill>
        <p:spPr>
          <a:xfrm>
            <a:off x="428596" y="3232926"/>
            <a:ext cx="3146848" cy="1910586"/>
          </a:xfrm>
          <a:prstGeom prst="rect">
            <a:avLst/>
          </a:prstGeom>
        </p:spPr>
      </p:pic>
      <p:pic>
        <p:nvPicPr>
          <p:cNvPr id="22" name="Picture 2"/>
          <p:cNvPicPr>
            <a:picLocks noChangeAspect="1" noChangeArrowheads="1"/>
          </p:cNvPicPr>
          <p:nvPr/>
        </p:nvPicPr>
        <p:blipFill>
          <a:blip r:embed="rId12" cstate="print"/>
          <a:srcRect/>
          <a:stretch>
            <a:fillRect/>
          </a:stretch>
        </p:blipFill>
        <p:spPr bwMode="auto">
          <a:xfrm>
            <a:off x="7125340" y="3088910"/>
            <a:ext cx="1781175" cy="1314450"/>
          </a:xfrm>
          <a:prstGeom prst="rect">
            <a:avLst/>
          </a:prstGeom>
          <a:noFill/>
          <a:ln w="9525">
            <a:noFill/>
            <a:miter lim="800000"/>
            <a:headEnd/>
            <a:tailEnd/>
          </a:ln>
        </p:spPr>
      </p:pic>
      <p:sp>
        <p:nvSpPr>
          <p:cNvPr id="23" name="ZoneTexte 22"/>
          <p:cNvSpPr txBox="1"/>
          <p:nvPr/>
        </p:nvSpPr>
        <p:spPr>
          <a:xfrm>
            <a:off x="4503376" y="5857892"/>
            <a:ext cx="497252" cy="369332"/>
          </a:xfrm>
          <a:prstGeom prst="rect">
            <a:avLst/>
          </a:prstGeom>
          <a:noFill/>
        </p:spPr>
        <p:txBody>
          <a:bodyPr wrap="none" rtlCol="0">
            <a:spAutoFit/>
          </a:bodyPr>
          <a:lstStyle/>
          <a:p>
            <a:r>
              <a:rPr lang="fr-FR" dirty="0" smtClean="0"/>
              <a:t>FIN</a:t>
            </a:r>
            <a:endParaRPr lang="fr-FR" dirty="0"/>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p>
        </p:txBody>
      </p:sp>
      <p:pic>
        <p:nvPicPr>
          <p:cNvPr id="10"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8" name="ZoneTexte 7"/>
          <p:cNvSpPr txBox="1"/>
          <p:nvPr/>
        </p:nvSpPr>
        <p:spPr>
          <a:xfrm>
            <a:off x="928662" y="1785926"/>
            <a:ext cx="4273157" cy="1477328"/>
          </a:xfrm>
          <a:prstGeom prst="rect">
            <a:avLst/>
          </a:prstGeom>
          <a:solidFill>
            <a:schemeClr val="accent6">
              <a:lumMod val="60000"/>
              <a:lumOff val="40000"/>
            </a:schemeClr>
          </a:solidFill>
          <a:effectLst>
            <a:outerShdw blurRad="50800" dist="50800" dir="5400000" algn="ctr" rotWithShape="0">
              <a:schemeClr val="tx1">
                <a:lumMod val="65000"/>
                <a:lumOff val="35000"/>
              </a:schemeClr>
            </a:outerShdw>
          </a:effectLst>
        </p:spPr>
        <p:txBody>
          <a:bodyPr wrap="none" rtlCol="0">
            <a:spAutoFit/>
          </a:bodyPr>
          <a:lstStyle/>
          <a:p>
            <a:r>
              <a:rPr lang="fr-FR" b="1" dirty="0" smtClean="0"/>
              <a:t>Crédits:</a:t>
            </a:r>
          </a:p>
          <a:p>
            <a:endParaRPr lang="fr-FR" dirty="0" smtClean="0"/>
          </a:p>
          <a:p>
            <a:r>
              <a:rPr lang="fr-FR" dirty="0" smtClean="0"/>
              <a:t>M GUEDON Olivier professeur agrégé </a:t>
            </a:r>
          </a:p>
          <a:p>
            <a:r>
              <a:rPr lang="fr-FR" dirty="0" smtClean="0"/>
              <a:t>M NARELLI Didier professeur certifié</a:t>
            </a:r>
          </a:p>
          <a:p>
            <a:r>
              <a:rPr lang="fr-FR" dirty="0" smtClean="0"/>
              <a:t>M MARTIN Jean François professeur certifié</a:t>
            </a:r>
            <a:endParaRPr lang="fr-FR" dirty="0"/>
          </a:p>
        </p:txBody>
      </p:sp>
      <p:sp>
        <p:nvSpPr>
          <p:cNvPr id="11" name="ZoneTexte 10"/>
          <p:cNvSpPr txBox="1"/>
          <p:nvPr/>
        </p:nvSpPr>
        <p:spPr>
          <a:xfrm>
            <a:off x="1142976" y="3929066"/>
            <a:ext cx="3798027" cy="2031325"/>
          </a:xfrm>
          <a:prstGeom prst="rect">
            <a:avLst/>
          </a:prstGeom>
          <a:solidFill>
            <a:schemeClr val="accent6">
              <a:lumMod val="60000"/>
              <a:lumOff val="40000"/>
            </a:schemeClr>
          </a:solidFill>
          <a:effectLst>
            <a:outerShdw blurRad="50800" dist="50800" dir="5400000" algn="ctr" rotWithShape="0">
              <a:schemeClr val="tx1">
                <a:lumMod val="65000"/>
                <a:lumOff val="35000"/>
              </a:schemeClr>
            </a:outerShdw>
          </a:effectLst>
        </p:spPr>
        <p:txBody>
          <a:bodyPr wrap="none" rtlCol="0">
            <a:spAutoFit/>
          </a:bodyPr>
          <a:lstStyle/>
          <a:p>
            <a:r>
              <a:rPr lang="fr-FR" b="1" dirty="0" smtClean="0"/>
              <a:t>Système INFOBUS</a:t>
            </a:r>
          </a:p>
          <a:p>
            <a:endParaRPr lang="fr-FR" dirty="0" smtClean="0"/>
          </a:p>
          <a:p>
            <a:r>
              <a:rPr lang="fr-FR" dirty="0" smtClean="0"/>
              <a:t>Société SET </a:t>
            </a:r>
          </a:p>
          <a:p>
            <a:r>
              <a:rPr lang="fr-FR" dirty="0" smtClean="0"/>
              <a:t>ZAC de </a:t>
            </a:r>
            <a:r>
              <a:rPr lang="fr-FR" dirty="0" err="1" smtClean="0"/>
              <a:t>saumaty</a:t>
            </a:r>
            <a:r>
              <a:rPr lang="fr-FR" dirty="0" smtClean="0"/>
              <a:t> </a:t>
            </a:r>
            <a:r>
              <a:rPr lang="fr-FR" dirty="0" err="1" smtClean="0"/>
              <a:t>séon</a:t>
            </a:r>
            <a:endParaRPr lang="fr-FR" dirty="0" smtClean="0"/>
          </a:p>
          <a:p>
            <a:r>
              <a:rPr lang="fr-FR" dirty="0" smtClean="0"/>
              <a:t>45 avenue André Roussin </a:t>
            </a:r>
          </a:p>
          <a:p>
            <a:r>
              <a:rPr lang="fr-FR" dirty="0" smtClean="0"/>
              <a:t>BP 23  -- F 13321 MARSEILLE CEDEX 16</a:t>
            </a:r>
          </a:p>
          <a:p>
            <a:r>
              <a:rPr lang="fr-FR" dirty="0" smtClean="0"/>
              <a:t>04 88 66 07 00</a:t>
            </a:r>
            <a:endParaRPr lang="fr-FR" dirty="0"/>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sp>
        <p:nvSpPr>
          <p:cNvPr id="32" name="Rectangle à coins arrondis 31"/>
          <p:cNvSpPr/>
          <p:nvPr/>
        </p:nvSpPr>
        <p:spPr>
          <a:xfrm>
            <a:off x="611560" y="1196752"/>
            <a:ext cx="3600400" cy="857256"/>
          </a:xfrm>
          <a:prstGeom prst="roundRect">
            <a:avLst/>
          </a:prstGeom>
          <a:solidFill>
            <a:srgbClr val="FFC000">
              <a:alpha val="90000"/>
            </a:srgbClr>
          </a:solid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A9 Elaborer et/ou mettre en œuvre le processus de réception, dans une situation de livraison.</a:t>
            </a:r>
            <a:endParaRPr lang="fr-FR" dirty="0">
              <a:solidFill>
                <a:schemeClr val="tx1"/>
              </a:solidFill>
            </a:endParaRPr>
          </a:p>
        </p:txBody>
      </p:sp>
      <p:sp>
        <p:nvSpPr>
          <p:cNvPr id="12" name="Rectangle à coins arrondis 11"/>
          <p:cNvSpPr/>
          <p:nvPr/>
        </p:nvSpPr>
        <p:spPr>
          <a:xfrm>
            <a:off x="5076056" y="1275600"/>
            <a:ext cx="3357586" cy="857256"/>
          </a:xfrm>
          <a:prstGeom prst="roundRect">
            <a:avLst/>
          </a:prstGeom>
          <a:solidFill>
            <a:srgbClr val="FFC000">
              <a:alpha val="90000"/>
            </a:srgbClr>
          </a:solid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A8</a:t>
            </a:r>
            <a:r>
              <a:rPr lang="fr-FR" dirty="0" smtClean="0">
                <a:solidFill>
                  <a:schemeClr val="tx1"/>
                </a:solidFill>
              </a:rPr>
              <a:t> Organiser et suivre le processus de maintenance d’après-vente</a:t>
            </a:r>
            <a:endParaRPr lang="fr-FR" dirty="0">
              <a:solidFill>
                <a:schemeClr val="tx1"/>
              </a:solidFill>
            </a:endParaRPr>
          </a:p>
        </p:txBody>
      </p:sp>
      <p:sp>
        <p:nvSpPr>
          <p:cNvPr id="13" name="Rectangle à coins arrondis 12"/>
          <p:cNvSpPr/>
          <p:nvPr/>
        </p:nvSpPr>
        <p:spPr>
          <a:xfrm>
            <a:off x="5076056" y="2214554"/>
            <a:ext cx="3384376" cy="1214446"/>
          </a:xfrm>
          <a:prstGeom prst="roundRect">
            <a:avLst/>
          </a:prstGeom>
          <a:solidFill>
            <a:srgbClr val="FFC000">
              <a:alpha val="90000"/>
            </a:srgbClr>
          </a:solid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A10</a:t>
            </a:r>
            <a:r>
              <a:rPr lang="fr-FR" dirty="0" smtClean="0">
                <a:solidFill>
                  <a:schemeClr val="tx1"/>
                </a:solidFill>
              </a:rPr>
              <a:t> Assurer la disponibilité du système ou des services dans une situation d’exploitation et de continuité de service</a:t>
            </a:r>
            <a:endParaRPr lang="fr-FR" dirty="0">
              <a:solidFill>
                <a:schemeClr val="tx1"/>
              </a:solidFill>
            </a:endParaRPr>
          </a:p>
        </p:txBody>
      </p:sp>
      <p:pic>
        <p:nvPicPr>
          <p:cNvPr id="37889" name="Picture 1"/>
          <p:cNvPicPr>
            <a:picLocks noChangeAspect="1" noChangeArrowheads="1"/>
          </p:cNvPicPr>
          <p:nvPr/>
        </p:nvPicPr>
        <p:blipFill>
          <a:blip r:embed="rId5" cstate="print"/>
          <a:srcRect/>
          <a:stretch>
            <a:fillRect/>
          </a:stretch>
        </p:blipFill>
        <p:spPr bwMode="auto">
          <a:xfrm>
            <a:off x="683568" y="2060848"/>
            <a:ext cx="3571875" cy="3038475"/>
          </a:xfrm>
          <a:prstGeom prst="rect">
            <a:avLst/>
          </a:prstGeom>
          <a:noFill/>
          <a:ln w="9525">
            <a:noFill/>
            <a:miter lim="800000"/>
            <a:headEnd/>
            <a:tailEnd/>
          </a:ln>
        </p:spPr>
      </p:pic>
      <p:pic>
        <p:nvPicPr>
          <p:cNvPr id="15" name="Image 14" descr="T93.jpg"/>
          <p:cNvPicPr>
            <a:picLocks noChangeAspect="1"/>
          </p:cNvPicPr>
          <p:nvPr/>
        </p:nvPicPr>
        <p:blipFill>
          <a:blip r:embed="rId6" cstate="print"/>
          <a:stretch>
            <a:fillRect/>
          </a:stretch>
        </p:blipFill>
        <p:spPr>
          <a:xfrm>
            <a:off x="683568" y="5107260"/>
            <a:ext cx="2933700" cy="1562100"/>
          </a:xfrm>
          <a:prstGeom prst="rect">
            <a:avLst/>
          </a:prstGeom>
        </p:spPr>
      </p:pic>
      <p:pic>
        <p:nvPicPr>
          <p:cNvPr id="16" name="Image 15" descr="A8.jpg"/>
          <p:cNvPicPr>
            <a:picLocks noChangeAspect="1"/>
          </p:cNvPicPr>
          <p:nvPr/>
        </p:nvPicPr>
        <p:blipFill>
          <a:blip r:embed="rId7" cstate="print"/>
          <a:stretch>
            <a:fillRect/>
          </a:stretch>
        </p:blipFill>
        <p:spPr>
          <a:xfrm>
            <a:off x="4788024" y="3356992"/>
            <a:ext cx="3912749" cy="1428760"/>
          </a:xfrm>
          <a:prstGeom prst="rect">
            <a:avLst/>
          </a:prstGeom>
        </p:spPr>
      </p:pic>
      <p:pic>
        <p:nvPicPr>
          <p:cNvPr id="17" name="Image 16" descr="A10.jpg"/>
          <p:cNvPicPr>
            <a:picLocks noChangeAspect="1"/>
          </p:cNvPicPr>
          <p:nvPr/>
        </p:nvPicPr>
        <p:blipFill>
          <a:blip r:embed="rId8" cstate="print"/>
          <a:stretch>
            <a:fillRect/>
          </a:stretch>
        </p:blipFill>
        <p:spPr>
          <a:xfrm>
            <a:off x="4932040" y="4797152"/>
            <a:ext cx="3152796" cy="1571636"/>
          </a:xfrm>
          <a:prstGeom prst="rect">
            <a:avLst/>
          </a:prstGeom>
        </p:spPr>
      </p:pic>
      <p:sp>
        <p:nvSpPr>
          <p:cNvPr id="14" name="Organigramme : Connecteur 13"/>
          <p:cNvSpPr/>
          <p:nvPr/>
        </p:nvSpPr>
        <p:spPr>
          <a:xfrm>
            <a:off x="4286248" y="4500570"/>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IR</a:t>
            </a:r>
            <a:endParaRPr lang="fr-FR" sz="1400" b="1" dirty="0">
              <a:solidFill>
                <a:srgbClr val="002060"/>
              </a:solidFill>
            </a:endParaRPr>
          </a:p>
        </p:txBody>
      </p:sp>
      <p:sp>
        <p:nvSpPr>
          <p:cNvPr id="19" name="Organigramme : Connecteur 18"/>
          <p:cNvSpPr/>
          <p:nvPr/>
        </p:nvSpPr>
        <p:spPr>
          <a:xfrm>
            <a:off x="7858148" y="421481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IR</a:t>
            </a:r>
            <a:endParaRPr lang="fr-FR" sz="1400" b="1" dirty="0">
              <a:solidFill>
                <a:srgbClr val="002060"/>
              </a:solidFill>
            </a:endParaRPr>
          </a:p>
        </p:txBody>
      </p:sp>
      <p:sp>
        <p:nvSpPr>
          <p:cNvPr id="21" name="Organigramme : Connecteur 20"/>
          <p:cNvSpPr/>
          <p:nvPr/>
        </p:nvSpPr>
        <p:spPr>
          <a:xfrm>
            <a:off x="7858148" y="5786454"/>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IR</a:t>
            </a:r>
            <a:endParaRPr lang="fr-FR" sz="1400" b="1" dirty="0">
              <a:solidFill>
                <a:srgbClr val="002060"/>
              </a:solidFill>
            </a:endParaRPr>
          </a:p>
        </p:txBody>
      </p:sp>
      <p:grpSp>
        <p:nvGrpSpPr>
          <p:cNvPr id="25" name="Groupe 24"/>
          <p:cNvGrpSpPr/>
          <p:nvPr/>
        </p:nvGrpSpPr>
        <p:grpSpPr>
          <a:xfrm>
            <a:off x="3500430" y="3143248"/>
            <a:ext cx="1143008" cy="571504"/>
            <a:chOff x="3428992" y="3143248"/>
            <a:chExt cx="1143008" cy="571504"/>
          </a:xfrm>
        </p:grpSpPr>
        <p:sp>
          <p:nvSpPr>
            <p:cNvPr id="26" name="Organigramme : Connecteur 25"/>
            <p:cNvSpPr/>
            <p:nvPr/>
          </p:nvSpPr>
          <p:spPr>
            <a:xfrm>
              <a:off x="3428992"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EC</a:t>
              </a:r>
              <a:endParaRPr lang="fr-FR" sz="1400" b="1" dirty="0">
                <a:solidFill>
                  <a:srgbClr val="002060"/>
                </a:solidFill>
              </a:endParaRPr>
            </a:p>
          </p:txBody>
        </p:sp>
        <p:sp>
          <p:nvSpPr>
            <p:cNvPr id="27" name="Organigramme : Connecteur 26"/>
            <p:cNvSpPr/>
            <p:nvPr/>
          </p:nvSpPr>
          <p:spPr>
            <a:xfrm>
              <a:off x="4000496"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IR</a:t>
              </a:r>
              <a:endParaRPr lang="fr-FR" sz="1400" b="1" dirty="0">
                <a:solidFill>
                  <a:srgbClr val="002060"/>
                </a:solidFill>
              </a:endParaRPr>
            </a:p>
          </p:txBody>
        </p:sp>
      </p:grpSp>
      <p:grpSp>
        <p:nvGrpSpPr>
          <p:cNvPr id="28" name="Groupe 27"/>
          <p:cNvGrpSpPr/>
          <p:nvPr/>
        </p:nvGrpSpPr>
        <p:grpSpPr>
          <a:xfrm>
            <a:off x="3571868" y="3857628"/>
            <a:ext cx="1143008" cy="571504"/>
            <a:chOff x="3428992" y="3143248"/>
            <a:chExt cx="1143008" cy="571504"/>
          </a:xfrm>
        </p:grpSpPr>
        <p:sp>
          <p:nvSpPr>
            <p:cNvPr id="29" name="Organigramme : Connecteur 28"/>
            <p:cNvSpPr/>
            <p:nvPr/>
          </p:nvSpPr>
          <p:spPr>
            <a:xfrm>
              <a:off x="3428992"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EC</a:t>
              </a:r>
              <a:endParaRPr lang="fr-FR" sz="1400" b="1" dirty="0">
                <a:solidFill>
                  <a:srgbClr val="002060"/>
                </a:solidFill>
              </a:endParaRPr>
            </a:p>
          </p:txBody>
        </p:sp>
        <p:sp>
          <p:nvSpPr>
            <p:cNvPr id="30" name="Organigramme : Connecteur 29"/>
            <p:cNvSpPr/>
            <p:nvPr/>
          </p:nvSpPr>
          <p:spPr>
            <a:xfrm>
              <a:off x="4000496"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IR</a:t>
              </a:r>
              <a:endParaRPr lang="fr-FR" sz="1400" b="1" dirty="0">
                <a:solidFill>
                  <a:srgbClr val="002060"/>
                </a:solidFill>
              </a:endParaRPr>
            </a:p>
          </p:txBody>
        </p:sp>
      </p:grpSp>
      <p:grpSp>
        <p:nvGrpSpPr>
          <p:cNvPr id="31" name="Groupe 30"/>
          <p:cNvGrpSpPr/>
          <p:nvPr/>
        </p:nvGrpSpPr>
        <p:grpSpPr>
          <a:xfrm>
            <a:off x="3643306" y="6072206"/>
            <a:ext cx="1143008" cy="571504"/>
            <a:chOff x="3428992" y="3143248"/>
            <a:chExt cx="1143008" cy="571504"/>
          </a:xfrm>
        </p:grpSpPr>
        <p:sp>
          <p:nvSpPr>
            <p:cNvPr id="33" name="Organigramme : Connecteur 32"/>
            <p:cNvSpPr/>
            <p:nvPr/>
          </p:nvSpPr>
          <p:spPr>
            <a:xfrm>
              <a:off x="3428992"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EC</a:t>
              </a:r>
              <a:endParaRPr lang="fr-FR" sz="1400" b="1" dirty="0">
                <a:solidFill>
                  <a:srgbClr val="002060"/>
                </a:solidFill>
              </a:endParaRPr>
            </a:p>
          </p:txBody>
        </p:sp>
        <p:sp>
          <p:nvSpPr>
            <p:cNvPr id="34" name="Organigramme : Connecteur 33"/>
            <p:cNvSpPr/>
            <p:nvPr/>
          </p:nvSpPr>
          <p:spPr>
            <a:xfrm>
              <a:off x="4000496" y="3143248"/>
              <a:ext cx="571504" cy="571504"/>
            </a:xfrm>
            <a:prstGeom prst="flowChartConnecto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2060"/>
                  </a:solidFill>
                </a:rPr>
                <a:t>IR</a:t>
              </a:r>
              <a:endParaRPr lang="fr-FR" sz="1400" b="1" dirty="0">
                <a:solidFill>
                  <a:srgbClr val="002060"/>
                </a:solidFill>
              </a:endParaRPr>
            </a:p>
          </p:txBody>
        </p:sp>
      </p:grpSp>
    </p:spTree>
    <p:extLst>
      <p:ext uri="{BB962C8B-B14F-4D97-AF65-F5344CB8AC3E}">
        <p14:creationId xmlns:p14="http://schemas.microsoft.com/office/powerpoint/2010/main" val="47946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pic>
        <p:nvPicPr>
          <p:cNvPr id="35842" name="Picture 2"/>
          <p:cNvPicPr>
            <a:picLocks noChangeAspect="1" noChangeArrowheads="1"/>
          </p:cNvPicPr>
          <p:nvPr/>
        </p:nvPicPr>
        <p:blipFill>
          <a:blip r:embed="rId5" cstate="print"/>
          <a:srcRect/>
          <a:stretch>
            <a:fillRect/>
          </a:stretch>
        </p:blipFill>
        <p:spPr bwMode="auto">
          <a:xfrm>
            <a:off x="483046" y="1196752"/>
            <a:ext cx="8553450" cy="1800200"/>
          </a:xfrm>
          <a:prstGeom prst="rect">
            <a:avLst/>
          </a:prstGeom>
          <a:noFill/>
          <a:ln w="9525">
            <a:noFill/>
            <a:miter lim="800000"/>
            <a:headEnd/>
            <a:tailEnd/>
          </a:ln>
        </p:spPr>
      </p:pic>
      <p:pic>
        <p:nvPicPr>
          <p:cNvPr id="35843" name="Picture 3"/>
          <p:cNvPicPr>
            <a:picLocks noChangeAspect="1" noChangeArrowheads="1"/>
          </p:cNvPicPr>
          <p:nvPr/>
        </p:nvPicPr>
        <p:blipFill>
          <a:blip r:embed="rId6" cstate="print"/>
          <a:srcRect/>
          <a:stretch>
            <a:fillRect/>
          </a:stretch>
        </p:blipFill>
        <p:spPr bwMode="auto">
          <a:xfrm>
            <a:off x="463996" y="2983210"/>
            <a:ext cx="8572500" cy="1885950"/>
          </a:xfrm>
          <a:prstGeom prst="rect">
            <a:avLst/>
          </a:prstGeom>
          <a:noFill/>
          <a:ln w="9525">
            <a:noFill/>
            <a:miter lim="800000"/>
            <a:headEnd/>
            <a:tailEnd/>
          </a:ln>
        </p:spPr>
      </p:pic>
      <p:pic>
        <p:nvPicPr>
          <p:cNvPr id="35844" name="Picture 4"/>
          <p:cNvPicPr>
            <a:picLocks noChangeAspect="1" noChangeArrowheads="1"/>
          </p:cNvPicPr>
          <p:nvPr/>
        </p:nvPicPr>
        <p:blipFill>
          <a:blip r:embed="rId7" cstate="print"/>
          <a:srcRect/>
          <a:stretch>
            <a:fillRect/>
          </a:stretch>
        </p:blipFill>
        <p:spPr bwMode="auto">
          <a:xfrm>
            <a:off x="463996" y="4869160"/>
            <a:ext cx="8572500" cy="1895475"/>
          </a:xfrm>
          <a:prstGeom prst="rect">
            <a:avLst/>
          </a:prstGeom>
          <a:noFill/>
          <a:ln w="9525">
            <a:noFill/>
            <a:miter lim="800000"/>
            <a:headEnd/>
            <a:tailEnd/>
          </a:ln>
        </p:spPr>
      </p:pic>
    </p:spTree>
    <p:extLst>
      <p:ext uri="{BB962C8B-B14F-4D97-AF65-F5344CB8AC3E}">
        <p14:creationId xmlns:p14="http://schemas.microsoft.com/office/powerpoint/2010/main" val="47946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pic>
        <p:nvPicPr>
          <p:cNvPr id="33793" name="Picture 1"/>
          <p:cNvPicPr>
            <a:picLocks noChangeAspect="1" noChangeArrowheads="1"/>
          </p:cNvPicPr>
          <p:nvPr/>
        </p:nvPicPr>
        <p:blipFill>
          <a:blip r:embed="rId5" cstate="print"/>
          <a:srcRect/>
          <a:stretch>
            <a:fillRect/>
          </a:stretch>
        </p:blipFill>
        <p:spPr bwMode="auto">
          <a:xfrm>
            <a:off x="571473" y="1214422"/>
            <a:ext cx="8358246" cy="1285884"/>
          </a:xfrm>
          <a:prstGeom prst="rect">
            <a:avLst/>
          </a:prstGeom>
          <a:noFill/>
          <a:ln w="9525">
            <a:noFill/>
            <a:miter lim="800000"/>
            <a:headEnd/>
            <a:tailEnd/>
          </a:ln>
          <a:effectLst/>
        </p:spPr>
      </p:pic>
      <p:pic>
        <p:nvPicPr>
          <p:cNvPr id="33795" name="Picture 3"/>
          <p:cNvPicPr>
            <a:picLocks noChangeAspect="1" noChangeArrowheads="1"/>
          </p:cNvPicPr>
          <p:nvPr/>
        </p:nvPicPr>
        <p:blipFill>
          <a:blip r:embed="rId6" cstate="print"/>
          <a:srcRect/>
          <a:stretch>
            <a:fillRect/>
          </a:stretch>
        </p:blipFill>
        <p:spPr bwMode="auto">
          <a:xfrm>
            <a:off x="571472" y="2500306"/>
            <a:ext cx="8362950" cy="2438400"/>
          </a:xfrm>
          <a:prstGeom prst="rect">
            <a:avLst/>
          </a:prstGeom>
          <a:noFill/>
          <a:ln w="9525">
            <a:noFill/>
            <a:miter lim="800000"/>
            <a:headEnd/>
            <a:tailEnd/>
          </a:ln>
          <a:effectLst/>
        </p:spPr>
      </p:pic>
      <p:pic>
        <p:nvPicPr>
          <p:cNvPr id="2" name="Picture 1"/>
          <p:cNvPicPr>
            <a:picLocks noChangeAspect="1" noChangeArrowheads="1"/>
          </p:cNvPicPr>
          <p:nvPr/>
        </p:nvPicPr>
        <p:blipFill>
          <a:blip r:embed="rId7" cstate="print"/>
          <a:srcRect/>
          <a:stretch>
            <a:fillRect/>
          </a:stretch>
        </p:blipFill>
        <p:spPr bwMode="auto">
          <a:xfrm>
            <a:off x="571472" y="4929198"/>
            <a:ext cx="8358246" cy="1285884"/>
          </a:xfrm>
          <a:prstGeom prst="rect">
            <a:avLst/>
          </a:prstGeom>
          <a:noFill/>
          <a:ln w="9525">
            <a:noFill/>
            <a:miter lim="800000"/>
            <a:headEnd/>
            <a:tailEnd/>
          </a:ln>
          <a:effectLst/>
        </p:spPr>
      </p:pic>
    </p:spTree>
    <p:extLst>
      <p:ext uri="{BB962C8B-B14F-4D97-AF65-F5344CB8AC3E}">
        <p14:creationId xmlns:p14="http://schemas.microsoft.com/office/powerpoint/2010/main" val="47946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42910" y="754476"/>
            <a:ext cx="8143932" cy="40011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000" b="1" dirty="0" smtClean="0">
                <a:solidFill>
                  <a:schemeClr val="bg1"/>
                </a:solidFill>
              </a:rPr>
              <a:t>INTERVENTION SUR LE SYSTÈME NUMERIQUE ET D’INFORMATION INFOBUS</a:t>
            </a:r>
            <a:endParaRPr lang="fr-FR" sz="2000" b="1" dirty="0">
              <a:solidFill>
                <a:schemeClr val="bg1"/>
              </a:solidFill>
            </a:endParaRPr>
          </a:p>
        </p:txBody>
      </p:sp>
      <p:pic>
        <p:nvPicPr>
          <p:cNvPr id="8" name="Picture 4"/>
          <p:cNvPicPr>
            <a:picLocks noChangeAspect="1" noChangeArrowheads="1"/>
          </p:cNvPicPr>
          <p:nvPr/>
        </p:nvPicPr>
        <p:blipFill>
          <a:blip r:embed="rId5" cstate="print"/>
          <a:srcRect/>
          <a:stretch>
            <a:fillRect/>
          </a:stretch>
        </p:blipFill>
        <p:spPr bwMode="auto">
          <a:xfrm>
            <a:off x="581025" y="1500174"/>
            <a:ext cx="8562975" cy="3228975"/>
          </a:xfrm>
          <a:prstGeom prst="rect">
            <a:avLst/>
          </a:prstGeom>
          <a:noFill/>
          <a:ln w="9525">
            <a:noFill/>
            <a:miter lim="800000"/>
            <a:headEnd/>
            <a:tailEnd/>
          </a:ln>
          <a:effectLst/>
        </p:spPr>
      </p:pic>
      <p:pic>
        <p:nvPicPr>
          <p:cNvPr id="11" name="Picture 1"/>
          <p:cNvPicPr>
            <a:picLocks noChangeAspect="1" noChangeArrowheads="1"/>
          </p:cNvPicPr>
          <p:nvPr/>
        </p:nvPicPr>
        <p:blipFill>
          <a:blip r:embed="rId6" cstate="print"/>
          <a:srcRect/>
          <a:stretch>
            <a:fillRect/>
          </a:stretch>
        </p:blipFill>
        <p:spPr bwMode="auto">
          <a:xfrm>
            <a:off x="571472" y="4857760"/>
            <a:ext cx="8515528" cy="1714512"/>
          </a:xfrm>
          <a:prstGeom prst="rect">
            <a:avLst/>
          </a:prstGeom>
          <a:noFill/>
          <a:ln w="9525">
            <a:noFill/>
            <a:miter lim="800000"/>
            <a:headEnd/>
            <a:tailEnd/>
          </a:ln>
          <a:effectLst/>
        </p:spPr>
      </p:pic>
    </p:spTree>
    <p:extLst>
      <p:ext uri="{BB962C8B-B14F-4D97-AF65-F5344CB8AC3E}">
        <p14:creationId xmlns:p14="http://schemas.microsoft.com/office/powerpoint/2010/main" val="47946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59087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Eléments de constat</a:t>
            </a:r>
            <a:endParaRPr lang="fr-FR" sz="3200" dirty="0"/>
          </a:p>
        </p:txBody>
      </p:sp>
      <p:sp>
        <p:nvSpPr>
          <p:cNvPr id="20" name="ZoneTexte 19"/>
          <p:cNvSpPr txBox="1"/>
          <p:nvPr/>
        </p:nvSpPr>
        <p:spPr>
          <a:xfrm>
            <a:off x="961729" y="-27384"/>
            <a:ext cx="8182271"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800" b="1" dirty="0" smtClean="0"/>
              <a:t>Séminaire national</a:t>
            </a:r>
            <a:r>
              <a:rPr lang="fr-FR" sz="2800" b="1" dirty="0"/>
              <a:t> </a:t>
            </a:r>
            <a:r>
              <a:rPr lang="fr-FR" sz="3200" b="1" dirty="0" smtClean="0"/>
              <a:t>BTS SYSTÈMES NUMÉRIQUES</a:t>
            </a:r>
          </a:p>
        </p:txBody>
      </p:sp>
      <p:sp>
        <p:nvSpPr>
          <p:cNvPr id="9" name="Rectangle 8"/>
          <p:cNvSpPr/>
          <p:nvPr/>
        </p:nvSpPr>
        <p:spPr>
          <a:xfrm>
            <a:off x="-30121" y="754476"/>
            <a:ext cx="500034" cy="6103524"/>
          </a:xfrm>
          <a:prstGeom prst="rect">
            <a:avLst/>
          </a:prstGeom>
          <a:ln/>
          <a:scene3d>
            <a:camera prst="isometricOffAxis1Righ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fr-FR" sz="2800" dirty="0" smtClean="0"/>
              <a:t>INFOBUS SUPPORT DE L’EPREUVE CCF E5</a:t>
            </a:r>
            <a:endParaRPr lang="fr-FR" sz="2800" dirty="0"/>
          </a:p>
        </p:txBody>
      </p:sp>
      <p:pic>
        <p:nvPicPr>
          <p:cNvPr id="10"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68" y="-3864"/>
            <a:ext cx="817240" cy="75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033264" y="1071546"/>
            <a:ext cx="7344816" cy="1508105"/>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INTERVENTION SUR LE </a:t>
            </a:r>
          </a:p>
          <a:p>
            <a:pPr algn="ctr"/>
            <a:r>
              <a:rPr lang="fr-FR" sz="2800" b="1" dirty="0" smtClean="0">
                <a:solidFill>
                  <a:schemeClr val="bg1"/>
                </a:solidFill>
              </a:rPr>
              <a:t>SYSTÈME NUMERIQUE ET D’INFORMATION </a:t>
            </a:r>
            <a:r>
              <a:rPr lang="fr-FR" sz="3600" b="1" dirty="0" smtClean="0">
                <a:solidFill>
                  <a:schemeClr val="bg1"/>
                </a:solidFill>
              </a:rPr>
              <a:t>INFOBUS</a:t>
            </a:r>
            <a:endParaRPr lang="fr-FR" sz="3600" b="1" dirty="0">
              <a:solidFill>
                <a:schemeClr val="bg1"/>
              </a:solidFill>
            </a:endParaRPr>
          </a:p>
        </p:txBody>
      </p:sp>
      <p:sp>
        <p:nvSpPr>
          <p:cNvPr id="8" name="ZoneTexte 7"/>
          <p:cNvSpPr txBox="1"/>
          <p:nvPr/>
        </p:nvSpPr>
        <p:spPr>
          <a:xfrm>
            <a:off x="1043608" y="2635275"/>
            <a:ext cx="7344816" cy="523220"/>
          </a:xfrm>
          <a:prstGeom prst="rect">
            <a:avLst/>
          </a:prstGeom>
          <a:gradFill>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2800" b="1" dirty="0" smtClean="0">
                <a:solidFill>
                  <a:schemeClr val="bg1"/>
                </a:solidFill>
              </a:rPr>
              <a:t>EPREUVE E5 - PREMIERE SITUATION</a:t>
            </a:r>
          </a:p>
        </p:txBody>
      </p:sp>
      <p:sp>
        <p:nvSpPr>
          <p:cNvPr id="12" name="ZoneTexte 11"/>
          <p:cNvSpPr txBox="1"/>
          <p:nvPr/>
        </p:nvSpPr>
        <p:spPr>
          <a:xfrm>
            <a:off x="1857356" y="4071942"/>
            <a:ext cx="5969776" cy="400110"/>
          </a:xfrm>
          <a:prstGeom prst="rect">
            <a:avLst/>
          </a:prstGeom>
          <a:noFill/>
        </p:spPr>
        <p:txBody>
          <a:bodyPr wrap="none" rtlCol="0">
            <a:spAutoFit/>
          </a:bodyPr>
          <a:lstStyle/>
          <a:p>
            <a:r>
              <a:rPr lang="fr-FR" sz="2000" b="1" dirty="0" smtClean="0"/>
              <a:t>LE CONTEXTE EN SECTION de TECHNICIEN SUPERIEUR</a:t>
            </a:r>
          </a:p>
        </p:txBody>
      </p:sp>
    </p:spTree>
    <p:extLst>
      <p:ext uri="{BB962C8B-B14F-4D97-AF65-F5344CB8AC3E}">
        <p14:creationId xmlns:p14="http://schemas.microsoft.com/office/powerpoint/2010/main" val="426633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4356</TotalTime>
  <Words>3070</Words>
  <Application>Microsoft Office PowerPoint</Application>
  <PresentationFormat>Affichage à l'écran (4:3)</PresentationFormat>
  <Paragraphs>535</Paragraphs>
  <Slides>41</Slides>
  <Notes>30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41</vt:i4>
      </vt:variant>
    </vt:vector>
  </HeadingPairs>
  <TitlesOfParts>
    <vt:vector size="43" baseType="lpstr">
      <vt:lpstr>Thème Office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Réflexions pédagogiques autour des enseignements en baccalauréat professionnel</dc:title>
  <dc:creator>utilisateur</dc:creator>
  <cp:lastModifiedBy>RNR STI</cp:lastModifiedBy>
  <cp:revision>404</cp:revision>
  <dcterms:created xsi:type="dcterms:W3CDTF">2013-03-22T19:15:01Z</dcterms:created>
  <dcterms:modified xsi:type="dcterms:W3CDTF">2014-03-31T13:56:38Z</dcterms:modified>
</cp:coreProperties>
</file>