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67" r:id="rId2"/>
    <p:sldId id="300" r:id="rId3"/>
    <p:sldId id="342" r:id="rId4"/>
    <p:sldId id="345" r:id="rId5"/>
    <p:sldId id="344" r:id="rId6"/>
    <p:sldId id="350" r:id="rId7"/>
    <p:sldId id="347" r:id="rId8"/>
    <p:sldId id="352" r:id="rId9"/>
    <p:sldId id="346" r:id="rId10"/>
    <p:sldId id="351" r:id="rId11"/>
    <p:sldId id="353" r:id="rId12"/>
    <p:sldId id="343" r:id="rId13"/>
    <p:sldId id="349" r:id="rId14"/>
    <p:sldId id="348" r:id="rId15"/>
    <p:sldId id="354" r:id="rId16"/>
    <p:sldId id="355" r:id="rId17"/>
    <p:sldId id="356" r:id="rId18"/>
    <p:sldId id="357" r:id="rId19"/>
    <p:sldId id="358" r:id="rId20"/>
    <p:sldId id="359" r:id="rId21"/>
    <p:sldId id="360" r:id="rId22"/>
    <p:sldId id="362" r:id="rId23"/>
    <p:sldId id="361" r:id="rId24"/>
    <p:sldId id="364" r:id="rId25"/>
    <p:sldId id="365" r:id="rId26"/>
    <p:sldId id="363" r:id="rId27"/>
    <p:sldId id="367" r:id="rId28"/>
    <p:sldId id="369" r:id="rId29"/>
    <p:sldId id="368" r:id="rId30"/>
    <p:sldId id="370" r:id="rId31"/>
    <p:sldId id="366" r:id="rId32"/>
    <p:sldId id="371" r:id="rId33"/>
    <p:sldId id="372" r:id="rId34"/>
    <p:sldId id="373" r:id="rId35"/>
    <p:sldId id="374" r:id="rId36"/>
    <p:sldId id="377" r:id="rId37"/>
    <p:sldId id="378" r:id="rId3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NR STI" initials="RNR STI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BBB5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6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49532-7AD4-4F3C-BE52-4FC8A3C4DC88}" type="datetimeFigureOut">
              <a:rPr lang="fr-FR" smtClean="0"/>
              <a:pPr/>
              <a:t>14/03/2014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489AF-83E9-4B87-82ED-4EF8032FB0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3A9E-27BA-448E-9094-A5B21793F5C3}" type="datetimeFigureOut">
              <a:rPr lang="fr-FR" smtClean="0"/>
              <a:pPr/>
              <a:t>14/03/2014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67474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3A9E-27BA-448E-9094-A5B21793F5C3}" type="datetimeFigureOut">
              <a:rPr lang="fr-FR" smtClean="0"/>
              <a:pPr/>
              <a:t>14/03/2014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94495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3A9E-27BA-448E-9094-A5B21793F5C3}" type="datetimeFigureOut">
              <a:rPr lang="fr-FR" smtClean="0"/>
              <a:pPr/>
              <a:t>14/03/2014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11781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3A9E-27BA-448E-9094-A5B21793F5C3}" type="datetimeFigureOut">
              <a:rPr lang="fr-FR" smtClean="0"/>
              <a:pPr/>
              <a:t>14/03/2014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91499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3A9E-27BA-448E-9094-A5B21793F5C3}" type="datetimeFigureOut">
              <a:rPr lang="fr-FR" smtClean="0"/>
              <a:pPr/>
              <a:t>14/03/2014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531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3A9E-27BA-448E-9094-A5B21793F5C3}" type="datetimeFigureOut">
              <a:rPr lang="fr-FR" smtClean="0"/>
              <a:pPr/>
              <a:t>14/03/2014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26131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3A9E-27BA-448E-9094-A5B21793F5C3}" type="datetimeFigureOut">
              <a:rPr lang="fr-FR" smtClean="0"/>
              <a:pPr/>
              <a:t>14/03/2014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83846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3A9E-27BA-448E-9094-A5B21793F5C3}" type="datetimeFigureOut">
              <a:rPr lang="fr-FR" smtClean="0"/>
              <a:pPr/>
              <a:t>14/03/2014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14397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3A9E-27BA-448E-9094-A5B21793F5C3}" type="datetimeFigureOut">
              <a:rPr lang="fr-FR" smtClean="0"/>
              <a:pPr/>
              <a:t>14/03/2014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89892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3A9E-27BA-448E-9094-A5B21793F5C3}" type="datetimeFigureOut">
              <a:rPr lang="fr-FR" smtClean="0"/>
              <a:pPr/>
              <a:t>14/03/2014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056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3A9E-27BA-448E-9094-A5B21793F5C3}" type="datetimeFigureOut">
              <a:rPr lang="fr-FR" smtClean="0"/>
              <a:pPr/>
              <a:t>14/03/2014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93042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03A9E-27BA-448E-9094-A5B21793F5C3}" type="datetimeFigureOut">
              <a:rPr lang="fr-FR" smtClean="0"/>
              <a:pPr/>
              <a:t>14/03/2014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45D3E-E52C-4ECA-A225-74B8AC6083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35648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6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://www.technext.fr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.png"/><Relationship Id="rId7" Type="http://schemas.openxmlformats.org/officeDocument/2006/relationships/image" Target="../media/image4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.png"/><Relationship Id="rId7" Type="http://schemas.openxmlformats.org/officeDocument/2006/relationships/image" Target="../media/image4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3.png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792" y="260648"/>
            <a:ext cx="1318110" cy="122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1187624" y="1700808"/>
            <a:ext cx="6624736" cy="10772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</a:p>
          <a:p>
            <a:pPr algn="ctr"/>
            <a:r>
              <a:rPr lang="fr-FR" sz="3600" b="1" dirty="0" smtClean="0"/>
              <a:t>BTS SYSTÈMES NUMÉRIQUES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3008154"/>
            <a:ext cx="2304256" cy="25090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3140968"/>
            <a:ext cx="2520280" cy="2307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6867569" y="260648"/>
            <a:ext cx="2168927" cy="646331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fr-FR" b="1" dirty="0" smtClean="0"/>
              <a:t>Le 31 mars 2014</a:t>
            </a: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Lycée Bergson - </a:t>
            </a:r>
            <a:r>
              <a:rPr lang="fr-FR" b="1" dirty="0" smtClean="0">
                <a:solidFill>
                  <a:schemeClr val="tx1"/>
                </a:solidFill>
              </a:rPr>
              <a:t>Paris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163238" y="5661248"/>
            <a:ext cx="204061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Informatique</a:t>
            </a:r>
          </a:p>
          <a:p>
            <a:pPr algn="ctr"/>
            <a:r>
              <a:rPr lang="fr-FR" dirty="0" smtClean="0"/>
              <a:t>&amp; Réseaux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917556" y="5733256"/>
            <a:ext cx="191793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dirty="0"/>
              <a:t>É</a:t>
            </a:r>
            <a:r>
              <a:rPr lang="fr-FR" dirty="0" smtClean="0"/>
              <a:t>lectronique</a:t>
            </a:r>
          </a:p>
          <a:p>
            <a:pPr algn="ctr"/>
            <a:r>
              <a:rPr lang="fr-FR" dirty="0" smtClean="0"/>
              <a:t>&amp; Communication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29435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4391980" y="-3231740"/>
            <a:ext cx="432048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Prototypage rapide en IR (4)</a:t>
            </a:r>
            <a:endParaRPr lang="fr-FR" sz="2800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395536" y="1844824"/>
          <a:ext cx="8064896" cy="3402584"/>
        </p:xfrm>
        <a:graphic>
          <a:graphicData uri="http://schemas.openxmlformats.org/drawingml/2006/table">
            <a:tbl>
              <a:tblPr/>
              <a:tblGrid>
                <a:gridCol w="2356179"/>
                <a:gridCol w="5708717"/>
              </a:tblGrid>
              <a:tr h="18002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+mn-lt"/>
                          <a:ea typeface="HG Mincho Light J"/>
                          <a:cs typeface="Times New Roman"/>
                        </a:rPr>
                        <a:t>Caractéristiques générales</a:t>
                      </a:r>
                    </a:p>
                  </a:txBody>
                  <a:tcPr marL="32848" marR="32848" marT="32848" marB="328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ts val="900"/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+mn-lt"/>
                          <a:ea typeface="HG Mincho Light J"/>
                          <a:cs typeface="Times New Roman"/>
                        </a:rPr>
                        <a:t>Processeur : ARM1176JZF-S (ARMv6) 700MHz </a:t>
                      </a:r>
                      <a:r>
                        <a:rPr lang="fr-FR" sz="1800" dirty="0" err="1">
                          <a:solidFill>
                            <a:srgbClr val="000000"/>
                          </a:solidFill>
                          <a:latin typeface="+mn-lt"/>
                          <a:ea typeface="HG Mincho Light J"/>
                          <a:cs typeface="Times New Roman"/>
                        </a:rPr>
                        <a:t>Broadcom</a:t>
                      </a:r>
                      <a:r>
                        <a:rPr lang="fr-FR" sz="1800" dirty="0">
                          <a:solidFill>
                            <a:srgbClr val="000000"/>
                          </a:solidFill>
                          <a:latin typeface="+mn-lt"/>
                          <a:ea typeface="HG Mincho Light J"/>
                          <a:cs typeface="Times New Roman"/>
                        </a:rPr>
                        <a:t> 2835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900"/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+mn-lt"/>
                          <a:ea typeface="HG Mincho Light J"/>
                          <a:cs typeface="Times New Roman"/>
                        </a:rPr>
                        <a:t>RAM : 512Mo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900"/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+mn-lt"/>
                          <a:ea typeface="HG Mincho Light J"/>
                          <a:cs typeface="Times New Roman"/>
                        </a:rPr>
                        <a:t>Graphique : </a:t>
                      </a:r>
                      <a:r>
                        <a:rPr lang="fr-FR" sz="1800" dirty="0" err="1">
                          <a:solidFill>
                            <a:srgbClr val="000000"/>
                          </a:solidFill>
                          <a:latin typeface="+mn-lt"/>
                          <a:ea typeface="HG Mincho Light J"/>
                          <a:cs typeface="Times New Roman"/>
                        </a:rPr>
                        <a:t>OpenGL</a:t>
                      </a:r>
                      <a:r>
                        <a:rPr lang="fr-FR" sz="1800" dirty="0">
                          <a:solidFill>
                            <a:srgbClr val="000000"/>
                          </a:solidFill>
                          <a:latin typeface="+mn-lt"/>
                          <a:ea typeface="HG Mincho Light J"/>
                          <a:cs typeface="Times New Roman"/>
                        </a:rPr>
                        <a:t> POWER SGX™ for 2D and 3D </a:t>
                      </a:r>
                      <a:r>
                        <a:rPr lang="fr-FR" sz="1800" dirty="0" err="1">
                          <a:solidFill>
                            <a:srgbClr val="000000"/>
                          </a:solidFill>
                          <a:latin typeface="+mn-lt"/>
                          <a:ea typeface="HG Mincho Light J"/>
                          <a:cs typeface="Times New Roman"/>
                        </a:rPr>
                        <a:t>graphics</a:t>
                      </a:r>
                      <a:r>
                        <a:rPr lang="fr-FR" sz="1800" dirty="0">
                          <a:solidFill>
                            <a:srgbClr val="000000"/>
                          </a:solidFill>
                          <a:latin typeface="+mn-lt"/>
                          <a:ea typeface="HG Mincho Light J"/>
                          <a:cs typeface="Times New Roman"/>
                        </a:rPr>
                        <a:t> </a:t>
                      </a:r>
                      <a:r>
                        <a:rPr lang="fr-FR" sz="1800" dirty="0" err="1">
                          <a:solidFill>
                            <a:srgbClr val="000000"/>
                          </a:solidFill>
                          <a:latin typeface="+mn-lt"/>
                          <a:ea typeface="HG Mincho Light J"/>
                          <a:cs typeface="Times New Roman"/>
                        </a:rPr>
                        <a:t>acceleration</a:t>
                      </a:r>
                      <a:r>
                        <a:rPr lang="fr-FR" sz="1800" dirty="0">
                          <a:solidFill>
                            <a:srgbClr val="000000"/>
                          </a:solidFill>
                          <a:latin typeface="+mn-lt"/>
                          <a:ea typeface="HG Mincho Light J"/>
                          <a:cs typeface="Times New Roman"/>
                        </a:rPr>
                        <a:t> 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900"/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+mn-lt"/>
                          <a:ea typeface="HG Mincho Light J"/>
                          <a:cs typeface="Times New Roman"/>
                        </a:rPr>
                        <a:t>Emplacement pour carte SD (</a:t>
                      </a:r>
                      <a:r>
                        <a:rPr lang="fr-FR" sz="1800" dirty="0" err="1">
                          <a:solidFill>
                            <a:srgbClr val="000000"/>
                          </a:solidFill>
                          <a:latin typeface="+mn-lt"/>
                          <a:ea typeface="HG Mincho Light J"/>
                          <a:cs typeface="Times New Roman"/>
                        </a:rPr>
                        <a:t>bootloader</a:t>
                      </a:r>
                      <a:r>
                        <a:rPr lang="fr-FR" sz="1800" dirty="0">
                          <a:solidFill>
                            <a:srgbClr val="000000"/>
                          </a:solidFill>
                          <a:latin typeface="+mn-lt"/>
                          <a:ea typeface="HG Mincho Light J"/>
                          <a:cs typeface="Times New Roman"/>
                        </a:rPr>
                        <a:t> et OS)</a:t>
                      </a:r>
                    </a:p>
                  </a:txBody>
                  <a:tcPr marL="32848" marR="32848" marT="32848" marB="328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23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+mn-lt"/>
                          <a:ea typeface="HG Mincho Light J"/>
                          <a:cs typeface="Times New Roman"/>
                        </a:rPr>
                        <a:t>Connectivité</a:t>
                      </a:r>
                    </a:p>
                  </a:txBody>
                  <a:tcPr marL="32848" marR="32848" marT="32848" marB="328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ts val="900"/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fr-FR" sz="1800" dirty="0" err="1">
                          <a:solidFill>
                            <a:srgbClr val="000000"/>
                          </a:solidFill>
                          <a:latin typeface="+mn-lt"/>
                          <a:ea typeface="HG Mincho Light J"/>
                          <a:cs typeface="Times New Roman"/>
                        </a:rPr>
                        <a:t>Wi-Fi</a:t>
                      </a:r>
                      <a:r>
                        <a:rPr lang="fr-FR" sz="1800" dirty="0">
                          <a:solidFill>
                            <a:srgbClr val="000000"/>
                          </a:solidFill>
                          <a:latin typeface="+mn-lt"/>
                          <a:ea typeface="HG Mincho Light J"/>
                          <a:cs typeface="Times New Roman"/>
                        </a:rPr>
                        <a:t> 802.11 n (avec clé USB Wifi)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900"/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+mn-lt"/>
                          <a:ea typeface="HG Mincho Light J"/>
                          <a:cs typeface="Times New Roman"/>
                        </a:rPr>
                        <a:t>Ethernet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900"/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+mn-lt"/>
                          <a:ea typeface="HG Mincho Light J"/>
                          <a:cs typeface="Times New Roman"/>
                        </a:rPr>
                        <a:t>2 Sorties vidéo : Composite et HDMI 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900"/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+mn-lt"/>
                          <a:ea typeface="HG Mincho Light J"/>
                          <a:cs typeface="Times New Roman"/>
                        </a:rPr>
                        <a:t>2 port USB 2.0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900"/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+mn-lt"/>
                          <a:ea typeface="HG Mincho Light J"/>
                          <a:cs typeface="Times New Roman"/>
                        </a:rPr>
                        <a:t>GPIO</a:t>
                      </a:r>
                    </a:p>
                  </a:txBody>
                  <a:tcPr marL="32848" marR="32848" marT="32848" marB="328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23528" y="1340768"/>
            <a:ext cx="504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Quelques caractéristiques de la carte </a:t>
            </a:r>
            <a:r>
              <a:rPr lang="fr-FR" dirty="0" err="1" smtClean="0"/>
              <a:t>Raspberry</a:t>
            </a:r>
            <a:r>
              <a:rPr lang="fr-FR" dirty="0" smtClean="0"/>
              <a:t> PI : 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95536" y="5445224"/>
            <a:ext cx="59386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Quelques avantages :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bon support pour les systèmes d’exploitation basés sur Linux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forte communauté de développeurs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coût</a:t>
            </a:r>
            <a:endParaRPr lang="fr-FR" dirty="0"/>
          </a:p>
        </p:txBody>
      </p:sp>
      <p:pic>
        <p:nvPicPr>
          <p:cNvPr id="12" name="Image 11" descr="RP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54556" y="4509120"/>
            <a:ext cx="3089444" cy="20905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4391980" y="-3231740"/>
            <a:ext cx="432048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Prototypage rapide en IR (5)</a:t>
            </a:r>
            <a:endParaRPr lang="fr-FR" sz="28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23529" y="1340768"/>
            <a:ext cx="84249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Quelques caractéristiques du système d’exploitation Linux embarqué : </a:t>
            </a:r>
          </a:p>
          <a:p>
            <a:pPr lvl="1">
              <a:buFont typeface="Arial" pitchFamily="34" charset="0"/>
              <a:buChar char="•"/>
            </a:pPr>
            <a:r>
              <a:rPr lang="fr-FR" sz="2000" dirty="0" smtClean="0"/>
              <a:t> </a:t>
            </a:r>
            <a:r>
              <a:rPr lang="fr-FR" sz="2000" dirty="0" err="1" smtClean="0"/>
              <a:t>Raspbian</a:t>
            </a:r>
            <a:r>
              <a:rPr lang="fr-FR" sz="2000" dirty="0" smtClean="0"/>
              <a:t> (basé sur </a:t>
            </a:r>
            <a:r>
              <a:rPr lang="fr-FR" sz="2000" dirty="0" err="1" smtClean="0"/>
              <a:t>Debian</a:t>
            </a:r>
            <a:r>
              <a:rPr lang="fr-FR" sz="2000" dirty="0" smtClean="0"/>
              <a:t> : 30 000 paquets) </a:t>
            </a:r>
          </a:p>
          <a:p>
            <a:pPr lvl="1">
              <a:buFont typeface="Arial" pitchFamily="34" charset="0"/>
              <a:buChar char="•"/>
            </a:pPr>
            <a:r>
              <a:rPr lang="fr-FR" sz="2000" dirty="0" smtClean="0"/>
              <a:t> Optimisé pour l’embarqué (pas de service graphique)</a:t>
            </a:r>
          </a:p>
          <a:p>
            <a:pPr lvl="1">
              <a:buFont typeface="Arial" pitchFamily="34" charset="0"/>
              <a:buChar char="•"/>
            </a:pPr>
            <a:r>
              <a:rPr lang="fr-FR" sz="2000" dirty="0" smtClean="0"/>
              <a:t> Noyau Linux 3.10.26+ </a:t>
            </a:r>
          </a:p>
          <a:p>
            <a:pPr lvl="1">
              <a:buFont typeface="Arial" pitchFamily="34" charset="0"/>
              <a:buChar char="•"/>
            </a:pPr>
            <a:r>
              <a:rPr lang="fr-FR" sz="2000" dirty="0" smtClean="0"/>
              <a:t> Accès console via </a:t>
            </a:r>
            <a:r>
              <a:rPr lang="fr-FR" sz="2000" dirty="0" err="1" smtClean="0"/>
              <a:t>minicom</a:t>
            </a:r>
            <a:r>
              <a:rPr lang="fr-FR" sz="2000" dirty="0" smtClean="0"/>
              <a:t> (USB Serial), </a:t>
            </a:r>
            <a:r>
              <a:rPr lang="fr-FR" sz="2000" dirty="0" err="1" smtClean="0"/>
              <a:t>ssh</a:t>
            </a:r>
            <a:r>
              <a:rPr lang="fr-FR" sz="2000" dirty="0" smtClean="0"/>
              <a:t> (réseau) ou HDMI (avec écran/clavier)</a:t>
            </a:r>
          </a:p>
          <a:p>
            <a:pPr lvl="1">
              <a:buFont typeface="Arial" pitchFamily="34" charset="0"/>
              <a:buChar char="•"/>
            </a:pPr>
            <a:r>
              <a:rPr lang="fr-FR" sz="2000" dirty="0" smtClean="0"/>
              <a:t> Communications</a:t>
            </a:r>
          </a:p>
          <a:p>
            <a:pPr lvl="2">
              <a:buFont typeface="Arial" pitchFamily="34" charset="0"/>
              <a:buChar char="•"/>
            </a:pPr>
            <a:r>
              <a:rPr lang="fr-FR" sz="2000" dirty="0" smtClean="0"/>
              <a:t> Ethernet / </a:t>
            </a:r>
            <a:r>
              <a:rPr lang="fr-FR" sz="2000" dirty="0" err="1" smtClean="0"/>
              <a:t>Wi-Fi</a:t>
            </a:r>
            <a:r>
              <a:rPr lang="fr-FR" sz="2000" dirty="0" smtClean="0"/>
              <a:t> (Ad-Hoc, </a:t>
            </a:r>
            <a:r>
              <a:rPr lang="fr-FR" sz="2000" dirty="0" err="1" smtClean="0"/>
              <a:t>Managed</a:t>
            </a:r>
            <a:r>
              <a:rPr lang="fr-FR" sz="2000" dirty="0" smtClean="0"/>
              <a:t> ou Master)</a:t>
            </a:r>
          </a:p>
          <a:p>
            <a:pPr lvl="2">
              <a:buFont typeface="Arial" pitchFamily="34" charset="0"/>
              <a:buChar char="•"/>
            </a:pPr>
            <a:r>
              <a:rPr lang="fr-FR" sz="2000" dirty="0" smtClean="0"/>
              <a:t> USB</a:t>
            </a:r>
          </a:p>
          <a:p>
            <a:pPr lvl="1">
              <a:buFont typeface="Arial" pitchFamily="34" charset="0"/>
              <a:buChar char="•"/>
            </a:pPr>
            <a:r>
              <a:rPr lang="fr-FR" sz="2000" dirty="0" smtClean="0"/>
              <a:t> Gestionnaire de paquets (</a:t>
            </a:r>
            <a:r>
              <a:rPr lang="fr-FR" sz="2000" dirty="0" err="1" smtClean="0"/>
              <a:t>apt</a:t>
            </a:r>
            <a:r>
              <a:rPr lang="fr-FR" sz="2000" dirty="0" smtClean="0"/>
              <a:t>-</a:t>
            </a:r>
            <a:r>
              <a:rPr lang="fr-FR" sz="2000" dirty="0" err="1" smtClean="0"/>
              <a:t>get</a:t>
            </a:r>
            <a:r>
              <a:rPr lang="fr-FR" sz="2000" dirty="0" smtClean="0"/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fr-FR" sz="2000" dirty="0" smtClean="0"/>
              <a:t> Cross-compilation</a:t>
            </a:r>
          </a:p>
          <a:p>
            <a:endParaRPr lang="fr-FR" dirty="0" smtClean="0"/>
          </a:p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12" name="Image 11" descr="RP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4509120"/>
            <a:ext cx="3089444" cy="2090524"/>
          </a:xfrm>
          <a:prstGeom prst="rect">
            <a:avLst/>
          </a:prstGeom>
        </p:spPr>
      </p:pic>
      <p:pic>
        <p:nvPicPr>
          <p:cNvPr id="13" name="Image 12" descr="raspbian_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5445224"/>
            <a:ext cx="3657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4391980" y="-3231740"/>
            <a:ext cx="432048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Prototypage rapide en IR (6)</a:t>
            </a:r>
            <a:endParaRPr lang="fr-FR" sz="2800" dirty="0"/>
          </a:p>
        </p:txBody>
      </p:sp>
      <p:sp>
        <p:nvSpPr>
          <p:cNvPr id="5" name="Rectangle 4"/>
          <p:cNvSpPr/>
          <p:nvPr/>
        </p:nvSpPr>
        <p:spPr>
          <a:xfrm>
            <a:off x="323528" y="1340768"/>
            <a:ext cx="8605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Exemple d’architecture d’un système de télémétrie EWTS-CO:</a:t>
            </a:r>
            <a:endParaRPr lang="fr-FR" sz="2000" dirty="0"/>
          </a:p>
        </p:txBody>
      </p:sp>
      <p:pic>
        <p:nvPicPr>
          <p:cNvPr id="9" name="Image 8" descr="maquette-globa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1766428"/>
            <a:ext cx="7632848" cy="50915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4391980" y="-3231740"/>
            <a:ext cx="432048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Prototypage rapide en IR (7)</a:t>
            </a:r>
            <a:endParaRPr lang="fr-FR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251520" y="1412776"/>
            <a:ext cx="87129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dirty="0" smtClean="0">
                <a:latin typeface="Arial Narrow" pitchFamily="34" charset="0"/>
              </a:rPr>
              <a:t> Quelques critères de choix pour la solution logicielle :</a:t>
            </a:r>
          </a:p>
          <a:p>
            <a:pPr marL="457200" lvl="2">
              <a:buFont typeface="Arial" pitchFamily="34" charset="0"/>
              <a:buChar char="•"/>
            </a:pPr>
            <a:r>
              <a:rPr lang="fr-FR" sz="2400" dirty="0" smtClean="0">
                <a:latin typeface="Arial Narrow" pitchFamily="34" charset="0"/>
              </a:rPr>
              <a:t> structure modulaire : (acquisition, web, persistance, </a:t>
            </a:r>
            <a:r>
              <a:rPr lang="fr-FR" sz="2400" dirty="0" err="1" smtClean="0">
                <a:latin typeface="Arial Narrow" pitchFamily="34" charset="0"/>
              </a:rPr>
              <a:t>cloud</a:t>
            </a:r>
            <a:r>
              <a:rPr lang="fr-FR" sz="2400" dirty="0" smtClean="0">
                <a:latin typeface="Arial Narrow" pitchFamily="34" charset="0"/>
              </a:rPr>
              <a:t>, etc.)</a:t>
            </a:r>
          </a:p>
          <a:p>
            <a:pPr marL="457200" lvl="2">
              <a:buFont typeface="Arial" pitchFamily="34" charset="0"/>
              <a:buChar char="•"/>
            </a:pPr>
            <a:r>
              <a:rPr lang="fr-FR" sz="2400" dirty="0" smtClean="0">
                <a:latin typeface="Arial Narrow" pitchFamily="34" charset="0"/>
              </a:rPr>
              <a:t> framework et langages :</a:t>
            </a:r>
          </a:p>
          <a:p>
            <a:pPr marL="914400" lvl="3">
              <a:buFont typeface="Arial" pitchFamily="34" charset="0"/>
              <a:buChar char="•"/>
            </a:pPr>
            <a:r>
              <a:rPr lang="fr-FR" sz="2400" dirty="0" smtClean="0">
                <a:latin typeface="Arial Narrow" pitchFamily="34" charset="0"/>
              </a:rPr>
              <a:t> objets ?</a:t>
            </a:r>
          </a:p>
          <a:p>
            <a:pPr marL="914400" lvl="3">
              <a:buFont typeface="Arial" pitchFamily="34" charset="0"/>
              <a:buChar char="•"/>
            </a:pPr>
            <a:r>
              <a:rPr lang="fr-FR" sz="2400" dirty="0" smtClean="0">
                <a:latin typeface="Arial Narrow" pitchFamily="34" charset="0"/>
              </a:rPr>
              <a:t> web : Coté serveur ? Coté navigateur ? Quels protocoles ?</a:t>
            </a:r>
          </a:p>
          <a:p>
            <a:pPr marL="914400" lvl="3">
              <a:buFont typeface="Arial" pitchFamily="34" charset="0"/>
              <a:buChar char="•"/>
            </a:pPr>
            <a:r>
              <a:rPr lang="fr-FR" sz="2400" dirty="0" smtClean="0">
                <a:latin typeface="Arial Narrow" pitchFamily="34" charset="0"/>
              </a:rPr>
              <a:t> disponibilité sur la plateforme : quelle version ?</a:t>
            </a:r>
          </a:p>
          <a:p>
            <a:pPr marL="914400" lvl="3">
              <a:buFont typeface="Arial" pitchFamily="34" charset="0"/>
              <a:buChar char="•"/>
            </a:pPr>
            <a:r>
              <a:rPr lang="fr-FR" sz="2400" dirty="0" smtClean="0">
                <a:latin typeface="Arial Narrow" pitchFamily="34" charset="0"/>
              </a:rPr>
              <a:t> licence ?</a:t>
            </a:r>
          </a:p>
          <a:p>
            <a:pPr marL="914400" lvl="3">
              <a:buFont typeface="Arial" pitchFamily="34" charset="0"/>
              <a:buChar char="•"/>
            </a:pPr>
            <a:r>
              <a:rPr lang="fr-FR" sz="2400" dirty="0" smtClean="0">
                <a:latin typeface="Arial Narrow" pitchFamily="34" charset="0"/>
              </a:rPr>
              <a:t> évolution possible vers le Cloud ?</a:t>
            </a:r>
          </a:p>
          <a:p>
            <a:pPr marL="457200" lvl="2">
              <a:buFont typeface="Arial" pitchFamily="34" charset="0"/>
              <a:buChar char="•"/>
            </a:pPr>
            <a:r>
              <a:rPr lang="fr-FR" sz="2400" b="1" dirty="0" smtClean="0">
                <a:latin typeface="Arial Narrow" pitchFamily="34" charset="0"/>
              </a:rPr>
              <a:t> Choix retenus</a:t>
            </a:r>
            <a:r>
              <a:rPr lang="fr-FR" sz="2400" dirty="0" smtClean="0">
                <a:latin typeface="Arial Narrow" pitchFamily="34" charset="0"/>
              </a:rPr>
              <a:t>:</a:t>
            </a:r>
          </a:p>
          <a:p>
            <a:pPr marL="914400" lvl="3">
              <a:buFont typeface="Arial" pitchFamily="34" charset="0"/>
              <a:buChar char="•"/>
            </a:pPr>
            <a:r>
              <a:rPr lang="fr-FR" sz="2400" dirty="0" smtClean="0">
                <a:latin typeface="Arial Narrow" pitchFamily="34" charset="0"/>
              </a:rPr>
              <a:t> Acquisition : langage </a:t>
            </a:r>
            <a:r>
              <a:rPr lang="fr-FR" sz="2400" b="1" dirty="0" smtClean="0">
                <a:latin typeface="Arial Narrow" pitchFamily="34" charset="0"/>
              </a:rPr>
              <a:t>C++ </a:t>
            </a:r>
            <a:r>
              <a:rPr lang="fr-FR" sz="2400" dirty="0" smtClean="0">
                <a:latin typeface="Arial Narrow" pitchFamily="34" charset="0"/>
              </a:rPr>
              <a:t>avec le framework C++ </a:t>
            </a:r>
            <a:r>
              <a:rPr lang="fr-FR" sz="2400" dirty="0" err="1" smtClean="0">
                <a:latin typeface="Arial Narrow" pitchFamily="34" charset="0"/>
              </a:rPr>
              <a:t>Boost</a:t>
            </a:r>
            <a:r>
              <a:rPr lang="fr-FR" sz="2400" dirty="0" smtClean="0">
                <a:latin typeface="Arial Narrow" pitchFamily="34" charset="0"/>
              </a:rPr>
              <a:t>.</a:t>
            </a:r>
          </a:p>
          <a:p>
            <a:pPr marL="914400" lvl="3">
              <a:buFont typeface="Arial" pitchFamily="34" charset="0"/>
              <a:buChar char="•"/>
            </a:pPr>
            <a:r>
              <a:rPr lang="fr-FR" sz="2400" dirty="0" smtClean="0">
                <a:latin typeface="Arial Narrow" pitchFamily="34" charset="0"/>
              </a:rPr>
              <a:t> Web coté serveur (back-end) : </a:t>
            </a:r>
          </a:p>
          <a:p>
            <a:pPr marL="1371600" lvl="4">
              <a:buFont typeface="Arial" pitchFamily="34" charset="0"/>
              <a:buChar char="•"/>
            </a:pPr>
            <a:r>
              <a:rPr lang="fr-FR" sz="2400" dirty="0" smtClean="0">
                <a:latin typeface="Arial Narrow" pitchFamily="34" charset="0"/>
              </a:rPr>
              <a:t> langage Python avec framework </a:t>
            </a:r>
            <a:r>
              <a:rPr lang="fr-FR" sz="2400" b="1" dirty="0" smtClean="0">
                <a:latin typeface="Arial Narrow" pitchFamily="34" charset="0"/>
              </a:rPr>
              <a:t>Django</a:t>
            </a:r>
            <a:r>
              <a:rPr lang="fr-FR" sz="2400" dirty="0" smtClean="0">
                <a:latin typeface="Arial Narrow" pitchFamily="34" charset="0"/>
              </a:rPr>
              <a:t> (persistance).</a:t>
            </a:r>
          </a:p>
          <a:p>
            <a:pPr marL="914400" lvl="3">
              <a:buFont typeface="Arial" pitchFamily="34" charset="0"/>
              <a:buChar char="•"/>
            </a:pPr>
            <a:r>
              <a:rPr lang="fr-FR" sz="2400" dirty="0" smtClean="0">
                <a:latin typeface="Arial Narrow" pitchFamily="34" charset="0"/>
              </a:rPr>
              <a:t> Web coté navigateur (front-end) :</a:t>
            </a:r>
          </a:p>
          <a:p>
            <a:pPr marL="1371600" lvl="4">
              <a:buFont typeface="Arial" pitchFamily="34" charset="0"/>
              <a:buChar char="•"/>
            </a:pPr>
            <a:r>
              <a:rPr lang="fr-FR" sz="2400" dirty="0" smtClean="0">
                <a:latin typeface="Arial Narrow" pitchFamily="34" charset="0"/>
              </a:rPr>
              <a:t> HTML/CSS/</a:t>
            </a:r>
            <a:r>
              <a:rPr lang="fr-FR" sz="2400" dirty="0" err="1" smtClean="0">
                <a:latin typeface="Arial Narrow" pitchFamily="34" charset="0"/>
              </a:rPr>
              <a:t>Javascript</a:t>
            </a:r>
            <a:r>
              <a:rPr lang="fr-FR" sz="2400" dirty="0" smtClean="0">
                <a:latin typeface="Arial Narrow" pitchFamily="34" charset="0"/>
              </a:rPr>
              <a:t> : framework </a:t>
            </a:r>
            <a:r>
              <a:rPr lang="fr-FR" sz="2400" b="1" dirty="0" err="1" smtClean="0">
                <a:latin typeface="Arial Narrow" pitchFamily="34" charset="0"/>
              </a:rPr>
              <a:t>Bootstrap</a:t>
            </a:r>
            <a:r>
              <a:rPr lang="fr-FR" sz="2400" dirty="0" smtClean="0">
                <a:latin typeface="Arial Narrow" pitchFamily="34" charset="0"/>
              </a:rPr>
              <a:t> / </a:t>
            </a:r>
            <a:r>
              <a:rPr lang="fr-FR" sz="2400" b="1" dirty="0" err="1" smtClean="0">
                <a:latin typeface="Arial Narrow" pitchFamily="34" charset="0"/>
              </a:rPr>
              <a:t>jQuery</a:t>
            </a:r>
            <a:endParaRPr lang="fr-FR" sz="2400" b="1" dirty="0" smtClean="0">
              <a:latin typeface="Arial Narrow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4391980" y="-3231740"/>
            <a:ext cx="432048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Prototypage rapide en IR (8)</a:t>
            </a:r>
            <a:endParaRPr lang="fr-FR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467544" y="1340768"/>
            <a:ext cx="612068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Quelques caractéristiques des solutions logicielles retenues :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b="1" dirty="0" err="1" smtClean="0"/>
              <a:t>Boost</a:t>
            </a:r>
            <a:r>
              <a:rPr lang="fr-FR" dirty="0" smtClean="0"/>
              <a:t> : ensemble de bibliothèques logicielles libres écrit en C++, qui vise à remplacer la bibliothèque standard de C++.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b="1" dirty="0" smtClean="0"/>
              <a:t>Django</a:t>
            </a:r>
            <a:r>
              <a:rPr lang="fr-FR" dirty="0" smtClean="0"/>
              <a:t> « The Web framework for </a:t>
            </a:r>
            <a:r>
              <a:rPr lang="fr-FR" dirty="0" err="1" smtClean="0"/>
              <a:t>perfectionists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deadlines. » : framework Python coté serveur. 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 développement rapide en python,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 gère la persistance (</a:t>
            </a:r>
            <a:r>
              <a:rPr lang="fr-FR" dirty="0" err="1" smtClean="0"/>
              <a:t>SQLite</a:t>
            </a:r>
            <a:r>
              <a:rPr lang="fr-FR" dirty="0" smtClean="0"/>
              <a:t>, MySQL, </a:t>
            </a:r>
            <a:r>
              <a:rPr lang="fr-FR" dirty="0" err="1" smtClean="0"/>
              <a:t>PostgreSQL</a:t>
            </a:r>
            <a:r>
              <a:rPr lang="fr-FR" dirty="0" smtClean="0"/>
              <a:t>, etc.),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 modèle objet MTV (Model Template </a:t>
            </a:r>
            <a:r>
              <a:rPr lang="fr-FR" dirty="0" err="1" smtClean="0"/>
              <a:t>View</a:t>
            </a:r>
            <a:r>
              <a:rPr lang="fr-FR" dirty="0" smtClean="0"/>
              <a:t>),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 génération automatique des vues d’administration,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 cache et internationalisation.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b="1" dirty="0" err="1" smtClean="0"/>
              <a:t>Bootstrap</a:t>
            </a:r>
            <a:r>
              <a:rPr lang="fr-FR" dirty="0" smtClean="0"/>
              <a:t> : framework CSS/HTML web coté navigateur 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 facilite de développement web « front-end »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 adaptation aisée aux différentes tailles d’écran,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 ensemble de codes HTML et CSS , formulaires, boutons, outils de navigation et autres éléments interactifs, etc.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b="1" dirty="0" err="1" smtClean="0"/>
              <a:t>jQuery</a:t>
            </a:r>
            <a:r>
              <a:rPr lang="fr-FR" dirty="0" smtClean="0"/>
              <a:t> : framework JavaScript  apportant du dynamisme coté navigateur :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 Gestion événements et manipulation des CSS  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 Ajax</a:t>
            </a:r>
          </a:p>
        </p:txBody>
      </p:sp>
      <p:pic>
        <p:nvPicPr>
          <p:cNvPr id="6" name="Image 5" descr="boost-libr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1412776"/>
            <a:ext cx="2016224" cy="682068"/>
          </a:xfrm>
          <a:prstGeom prst="rect">
            <a:avLst/>
          </a:prstGeom>
        </p:spPr>
      </p:pic>
      <p:pic>
        <p:nvPicPr>
          <p:cNvPr id="7" name="Image 6" descr="python-djan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2348880"/>
            <a:ext cx="1503542" cy="1368152"/>
          </a:xfrm>
          <a:prstGeom prst="rect">
            <a:avLst/>
          </a:prstGeom>
        </p:spPr>
      </p:pic>
      <p:pic>
        <p:nvPicPr>
          <p:cNvPr id="8" name="Image 7" descr="illus_bootstrap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04248" y="3861048"/>
            <a:ext cx="1946920" cy="1286358"/>
          </a:xfrm>
          <a:prstGeom prst="rect">
            <a:avLst/>
          </a:prstGeom>
        </p:spPr>
      </p:pic>
      <p:pic>
        <p:nvPicPr>
          <p:cNvPr id="9" name="Image 8" descr="jquery-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60232" y="5661248"/>
            <a:ext cx="2088232" cy="5135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4391980" y="-3231740"/>
            <a:ext cx="432048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Prototypage rapide en IR (9)</a:t>
            </a:r>
            <a:endParaRPr lang="fr-FR" sz="2800" dirty="0"/>
          </a:p>
        </p:txBody>
      </p:sp>
      <p:sp>
        <p:nvSpPr>
          <p:cNvPr id="10" name="ZoneTexte 9"/>
          <p:cNvSpPr txBox="1"/>
          <p:nvPr/>
        </p:nvSpPr>
        <p:spPr>
          <a:xfrm>
            <a:off x="2555776" y="1412776"/>
            <a:ext cx="3803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Quelle méthode de gestion de projet ?</a:t>
            </a:r>
            <a:endParaRPr lang="fr-FR" dirty="0"/>
          </a:p>
        </p:txBody>
      </p:sp>
      <p:cxnSp>
        <p:nvCxnSpPr>
          <p:cNvPr id="16" name="Connecteur droit 15"/>
          <p:cNvCxnSpPr/>
          <p:nvPr/>
        </p:nvCxnSpPr>
        <p:spPr>
          <a:xfrm>
            <a:off x="4427984" y="1844824"/>
            <a:ext cx="0" cy="4608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Waterfall_mode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988840"/>
            <a:ext cx="3386626" cy="2520920"/>
          </a:xfrm>
          <a:prstGeom prst="rect">
            <a:avLst/>
          </a:prstGeom>
        </p:spPr>
      </p:pic>
      <p:pic>
        <p:nvPicPr>
          <p:cNvPr id="18" name="Image 17" descr="logan-pass-waterfall-1920x10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4653136"/>
            <a:ext cx="2736304" cy="2005737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827584" y="4149080"/>
            <a:ext cx="1438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« </a:t>
            </a:r>
            <a:r>
              <a:rPr lang="fr-FR" dirty="0" err="1" smtClean="0"/>
              <a:t>Waterfall</a:t>
            </a:r>
            <a:r>
              <a:rPr lang="fr-FR" dirty="0" smtClean="0"/>
              <a:t> » </a:t>
            </a:r>
            <a:endParaRPr lang="fr-FR" dirty="0"/>
          </a:p>
        </p:txBody>
      </p:sp>
      <p:pic>
        <p:nvPicPr>
          <p:cNvPr id="20" name="Image 19" descr="scrum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1916832"/>
            <a:ext cx="3787595" cy="2952328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4716016" y="4293096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« Agile » </a:t>
            </a:r>
            <a:endParaRPr lang="fr-FR" dirty="0"/>
          </a:p>
        </p:txBody>
      </p:sp>
      <p:pic>
        <p:nvPicPr>
          <p:cNvPr id="22" name="Image 21" descr="scrum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08104" y="4941168"/>
            <a:ext cx="2619375" cy="1428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4391980" y="-3231740"/>
            <a:ext cx="432048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Diagramme de contexte (SYSML) </a:t>
            </a:r>
            <a:endParaRPr lang="fr-FR" sz="2800" dirty="0"/>
          </a:p>
        </p:txBody>
      </p:sp>
      <p:pic>
        <p:nvPicPr>
          <p:cNvPr id="7" name="Image 6" descr="Contexte du système EWTS-C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511342"/>
            <a:ext cx="9144000" cy="53466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4391980" y="-3231740"/>
            <a:ext cx="432048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Diagramme des cas d’utilisation SYSML/UML</a:t>
            </a:r>
            <a:endParaRPr lang="fr-FR" sz="2800" dirty="0"/>
          </a:p>
        </p:txBody>
      </p:sp>
      <p:pic>
        <p:nvPicPr>
          <p:cNvPr id="8" name="Image 7" descr="Superviser les capteu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412776"/>
            <a:ext cx="9144000" cy="51214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4391980" y="-3231740"/>
            <a:ext cx="432048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Diagramme de déploiement (UML)</a:t>
            </a:r>
            <a:endParaRPr lang="fr-FR" sz="2800" dirty="0"/>
          </a:p>
        </p:txBody>
      </p:sp>
      <p:pic>
        <p:nvPicPr>
          <p:cNvPr id="7" name="Image 6" descr="Déploieme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414195"/>
            <a:ext cx="8424936" cy="54438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4391980" y="-3231740"/>
            <a:ext cx="432048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Le prototype</a:t>
            </a:r>
            <a:endParaRPr lang="fr-FR" sz="2800" dirty="0"/>
          </a:p>
        </p:txBody>
      </p:sp>
      <p:pic>
        <p:nvPicPr>
          <p:cNvPr id="5" name="Image 4" descr="proto-rp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1916832"/>
            <a:ext cx="7144527" cy="41788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3824536" y="-1440160"/>
            <a:ext cx="1440160" cy="685800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Prototypage rapide – IR</a:t>
            </a:r>
          </a:p>
          <a:p>
            <a:pPr algn="ctr"/>
            <a:r>
              <a:rPr lang="fr-FR" sz="2800" dirty="0" smtClean="0"/>
              <a:t>Système EWTS-CO</a:t>
            </a:r>
            <a:endParaRPr lang="fr-FR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1259632" y="3429000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Auteur</a:t>
            </a:r>
            <a:r>
              <a:rPr lang="fr-FR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M. Philippe LE GAL, professeur certifié en SII Informatique et Numérique au lycée des Métiers Nicolas Appert à Orvault (44)</a:t>
            </a:r>
          </a:p>
          <a:p>
            <a:pPr>
              <a:buFont typeface="Arial" pitchFamily="34" charset="0"/>
              <a:buChar char="•"/>
            </a:pP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4391980" y="-3231740"/>
            <a:ext cx="432048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Diagramme de classe du sous-système Acquisition (C++)</a:t>
            </a:r>
            <a:endParaRPr lang="fr-FR" sz="2800" dirty="0"/>
          </a:p>
        </p:txBody>
      </p:sp>
      <p:pic>
        <p:nvPicPr>
          <p:cNvPr id="5" name="Image 4" descr="Acquisi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1556792"/>
            <a:ext cx="5880100" cy="3479800"/>
          </a:xfrm>
          <a:prstGeom prst="rect">
            <a:avLst/>
          </a:prstGeom>
        </p:spPr>
      </p:pic>
      <p:sp>
        <p:nvSpPr>
          <p:cNvPr id="6" name="Légende encadrée 2 5"/>
          <p:cNvSpPr/>
          <p:nvPr/>
        </p:nvSpPr>
        <p:spPr>
          <a:xfrm>
            <a:off x="5724128" y="5301208"/>
            <a:ext cx="2448272" cy="64807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63869"/>
              <a:gd name="adj6" fmla="val -437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Classes du SDK </a:t>
            </a:r>
            <a:r>
              <a:rPr lang="fr-FR" dirty="0" err="1" smtClean="0"/>
              <a:t>Coronis</a:t>
            </a:r>
            <a:endParaRPr lang="fr-FR" dirty="0"/>
          </a:p>
        </p:txBody>
      </p:sp>
      <p:sp>
        <p:nvSpPr>
          <p:cNvPr id="7" name="Accolade fermante 6"/>
          <p:cNvSpPr/>
          <p:nvPr/>
        </p:nvSpPr>
        <p:spPr>
          <a:xfrm rot="5400000">
            <a:off x="4535996" y="4113076"/>
            <a:ext cx="216024" cy="1296144"/>
          </a:xfrm>
          <a:prstGeom prst="rightBrace">
            <a:avLst>
              <a:gd name="adj1" fmla="val 8333"/>
              <a:gd name="adj2" fmla="val 48110"/>
            </a:avLst>
          </a:prstGeom>
          <a:solidFill>
            <a:schemeClr val="bg1"/>
          </a:solidFill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Légende encadrée 2 7"/>
          <p:cNvSpPr/>
          <p:nvPr/>
        </p:nvSpPr>
        <p:spPr>
          <a:xfrm>
            <a:off x="6660232" y="1484784"/>
            <a:ext cx="2304256" cy="122413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0189"/>
              <a:gd name="adj6" fmla="val -492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Interfaçage avec  la partie web et persistance</a:t>
            </a:r>
          </a:p>
          <a:p>
            <a:pPr algn="ctr"/>
            <a:r>
              <a:rPr lang="fr-FR" dirty="0" smtClean="0"/>
              <a:t>(Django)</a:t>
            </a:r>
            <a:endParaRPr lang="fr-FR" dirty="0"/>
          </a:p>
        </p:txBody>
      </p:sp>
      <p:pic>
        <p:nvPicPr>
          <p:cNvPr id="9" name="Image 8" descr="1142_cs_wavether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5301208"/>
            <a:ext cx="1152128" cy="1172430"/>
          </a:xfrm>
          <a:prstGeom prst="rect">
            <a:avLst/>
          </a:prstGeom>
        </p:spPr>
      </p:pic>
      <p:cxnSp>
        <p:nvCxnSpPr>
          <p:cNvPr id="15" name="Connecteur droit avec flèche 14"/>
          <p:cNvCxnSpPr>
            <a:stCxn id="18" idx="0"/>
          </p:cNvCxnSpPr>
          <p:nvPr/>
        </p:nvCxnSpPr>
        <p:spPr>
          <a:xfrm flipH="1" flipV="1">
            <a:off x="1835696" y="4653136"/>
            <a:ext cx="25202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 descr="cs_wavelo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03648" y="5373216"/>
            <a:ext cx="1368152" cy="1368152"/>
          </a:xfrm>
          <a:prstGeom prst="rect">
            <a:avLst/>
          </a:prstGeom>
        </p:spPr>
      </p:pic>
      <p:cxnSp>
        <p:nvCxnSpPr>
          <p:cNvPr id="19" name="Connecteur droit avec flèche 18"/>
          <p:cNvCxnSpPr/>
          <p:nvPr/>
        </p:nvCxnSpPr>
        <p:spPr>
          <a:xfrm flipV="1">
            <a:off x="835968" y="4661520"/>
            <a:ext cx="36004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waveport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48264" y="3212976"/>
            <a:ext cx="1430171" cy="1075837"/>
          </a:xfrm>
          <a:prstGeom prst="rect">
            <a:avLst/>
          </a:prstGeom>
        </p:spPr>
      </p:pic>
      <p:cxnSp>
        <p:nvCxnSpPr>
          <p:cNvPr id="23" name="Connecteur droit avec flèche 22"/>
          <p:cNvCxnSpPr/>
          <p:nvPr/>
        </p:nvCxnSpPr>
        <p:spPr>
          <a:xfrm flipH="1">
            <a:off x="4355976" y="3356992"/>
            <a:ext cx="26282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4391980" y="-3231740"/>
            <a:ext cx="432048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Intégration avec la partie Web (Django)</a:t>
            </a:r>
            <a:endParaRPr lang="fr-FR" sz="2800" dirty="0"/>
          </a:p>
        </p:txBody>
      </p:sp>
      <p:sp>
        <p:nvSpPr>
          <p:cNvPr id="7" name="Flèche vers le bas 6"/>
          <p:cNvSpPr/>
          <p:nvPr/>
        </p:nvSpPr>
        <p:spPr>
          <a:xfrm>
            <a:off x="1259632" y="2060848"/>
            <a:ext cx="288032" cy="446449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899592" y="170080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Mesures</a:t>
            </a:r>
            <a:endParaRPr lang="fr-FR" dirty="0"/>
          </a:p>
        </p:txBody>
      </p:sp>
      <p:sp>
        <p:nvSpPr>
          <p:cNvPr id="9" name="Flèche vers le bas 8"/>
          <p:cNvSpPr/>
          <p:nvPr/>
        </p:nvSpPr>
        <p:spPr>
          <a:xfrm rot="10800000">
            <a:off x="7740352" y="1988840"/>
            <a:ext cx="288032" cy="4464496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7308304" y="162880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Graphiques</a:t>
            </a:r>
            <a:endParaRPr lang="fr-FR" dirty="0"/>
          </a:p>
        </p:txBody>
      </p:sp>
      <p:pic>
        <p:nvPicPr>
          <p:cNvPr id="11" name="Image 10" descr="djan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3" y="1412776"/>
            <a:ext cx="5569093" cy="53285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4391980" y="-3231740"/>
            <a:ext cx="432048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Exemples de vue (1)</a:t>
            </a:r>
            <a:endParaRPr lang="fr-FR" sz="2800" dirty="0"/>
          </a:p>
        </p:txBody>
      </p:sp>
      <p:pic>
        <p:nvPicPr>
          <p:cNvPr id="6" name="Image 5" descr="wrpi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1484784"/>
            <a:ext cx="7488832" cy="5110624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4644008" y="5589240"/>
            <a:ext cx="4283968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Ajouter/Supprimer/Configurer des capteurs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4391980" y="-3231740"/>
            <a:ext cx="432048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Exemples de vue (2)</a:t>
            </a:r>
          </a:p>
        </p:txBody>
      </p:sp>
      <p:pic>
        <p:nvPicPr>
          <p:cNvPr id="5" name="Image 4" descr="wrpi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484784"/>
            <a:ext cx="9144000" cy="5139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4391980" y="-3231740"/>
            <a:ext cx="432048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Exemples de vue (3)</a:t>
            </a:r>
          </a:p>
        </p:txBody>
      </p:sp>
      <p:pic>
        <p:nvPicPr>
          <p:cNvPr id="5" name="Image 4" descr="wrpi1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1556792"/>
            <a:ext cx="5832648" cy="5111296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4644008" y="5589240"/>
            <a:ext cx="4283968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Afficher les graphiques à partir des données des capteurs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4391980" y="-3231740"/>
            <a:ext cx="432048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Exemples de vue (4)</a:t>
            </a:r>
          </a:p>
        </p:txBody>
      </p:sp>
      <p:pic>
        <p:nvPicPr>
          <p:cNvPr id="5" name="Image 4" descr="wrpi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1772816"/>
            <a:ext cx="7380312" cy="4865539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4644008" y="5589240"/>
            <a:ext cx="4283968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Suivre les données des capteurs en temps réel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4391980" y="-3231740"/>
            <a:ext cx="432048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Exemples de vue (5)</a:t>
            </a:r>
            <a:endParaRPr lang="fr-FR" sz="2800" dirty="0"/>
          </a:p>
        </p:txBody>
      </p:sp>
      <p:pic>
        <p:nvPicPr>
          <p:cNvPr id="6" name="Image 5" descr="wrpicore-net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1628800"/>
            <a:ext cx="7524328" cy="4953765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4644008" y="5589240"/>
            <a:ext cx="4283968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Configurer le micro-serveur métrologie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4391980" y="-3231740"/>
            <a:ext cx="432048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Cloud (1)</a:t>
            </a:r>
            <a:endParaRPr lang="fr-FR" sz="2800" dirty="0"/>
          </a:p>
        </p:txBody>
      </p:sp>
      <p:pic>
        <p:nvPicPr>
          <p:cNvPr id="5" name="Image 4" descr="Nuage3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412776"/>
            <a:ext cx="3744416" cy="321234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572000" y="1556792"/>
            <a:ext cx="3923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Permet d’accéder  à un ensemble de services depuis n’importe quel appareil, n’importe quand et qu’importe sa localisation géographique… 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483768" y="6309320"/>
            <a:ext cx="7200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clou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77317" y="3068960"/>
            <a:ext cx="5266683" cy="3789040"/>
          </a:xfrm>
          <a:prstGeom prst="rect">
            <a:avLst/>
          </a:prstGeom>
        </p:spPr>
      </p:pic>
      <p:pic>
        <p:nvPicPr>
          <p:cNvPr id="9" name="Image 8" descr="heroku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75656" y="4941168"/>
            <a:ext cx="1537250" cy="864096"/>
          </a:xfrm>
          <a:prstGeom prst="rect">
            <a:avLst/>
          </a:prstGeom>
        </p:spPr>
      </p:pic>
      <p:sp>
        <p:nvSpPr>
          <p:cNvPr id="10" name="Flèche droite 9"/>
          <p:cNvSpPr/>
          <p:nvPr/>
        </p:nvSpPr>
        <p:spPr>
          <a:xfrm>
            <a:off x="3275856" y="5229200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4391980" y="-3231740"/>
            <a:ext cx="432048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Cloud (2)</a:t>
            </a:r>
            <a:endParaRPr lang="fr-FR" sz="2800" dirty="0"/>
          </a:p>
        </p:txBody>
      </p:sp>
      <p:pic>
        <p:nvPicPr>
          <p:cNvPr id="7" name="Image 6" descr="djangoheroku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1556792"/>
            <a:ext cx="6325440" cy="51125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4391980" y="-3231740"/>
            <a:ext cx="432048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Infrastructure pour le développement</a:t>
            </a:r>
            <a:endParaRPr lang="fr-FR" sz="2800" dirty="0"/>
          </a:p>
        </p:txBody>
      </p:sp>
      <p:pic>
        <p:nvPicPr>
          <p:cNvPr id="6" name="Image 5" descr="infra-dev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1412776"/>
            <a:ext cx="7992888" cy="5281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4391980" y="-3231740"/>
            <a:ext cx="432048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Problématique (1)</a:t>
            </a:r>
            <a:endParaRPr lang="fr-FR" sz="2800" dirty="0"/>
          </a:p>
        </p:txBody>
      </p:sp>
      <p:sp>
        <p:nvSpPr>
          <p:cNvPr id="17" name="ZoneTexte 16"/>
          <p:cNvSpPr txBox="1"/>
          <p:nvPr/>
        </p:nvSpPr>
        <p:spPr>
          <a:xfrm>
            <a:off x="323528" y="1412776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 La société TECHNEXT ( </a:t>
            </a:r>
            <a:r>
              <a:rPr lang="fr-FR" sz="2400" dirty="0" smtClean="0">
                <a:hlinkClick r:id="rId4"/>
              </a:rPr>
              <a:t>www.technext.fr</a:t>
            </a:r>
            <a:r>
              <a:rPr lang="fr-FR" sz="2400" dirty="0" smtClean="0"/>
              <a:t>)  fournit pour les industriels ou les particuliers des systèmes innovants  axé en priorité sur l'écologie, les systèmes de sécurité et les énergies renouvelables.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140968"/>
            <a:ext cx="3408293" cy="2762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ZoneTexte 17"/>
          <p:cNvSpPr txBox="1"/>
          <p:nvPr/>
        </p:nvSpPr>
        <p:spPr>
          <a:xfrm>
            <a:off x="395536" y="3212976"/>
            <a:ext cx="46805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Le comptage énergétique constitue une première étape incontournable pour réduire les dépenses énergétiques aussi efficacement que rapidement.</a:t>
            </a:r>
          </a:p>
          <a:p>
            <a:r>
              <a:rPr lang="fr-FR" sz="2400" dirty="0" smtClean="0"/>
              <a:t>C’est le domaine d’application du système EWTS-CO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4391980" y="-3231740"/>
            <a:ext cx="432048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Exploitations pédagogiques du système EWTS-CO</a:t>
            </a:r>
            <a:endParaRPr lang="fr-FR" sz="2800" dirty="0"/>
          </a:p>
        </p:txBody>
      </p:sp>
      <p:sp>
        <p:nvSpPr>
          <p:cNvPr id="6" name="Rectangle 5"/>
          <p:cNvSpPr/>
          <p:nvPr/>
        </p:nvSpPr>
        <p:spPr>
          <a:xfrm>
            <a:off x="179512" y="1556792"/>
            <a:ext cx="878497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800" dirty="0" smtClean="0"/>
              <a:t>Installation, calibration et configuration d'un ensemble de capteurs variés et transmetteurs radio (IR/EC)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 Configuration d'un système embarqué en réseaux (IR/EC)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 Enregistrement de données de télémétrie dans une architecture de capteurs distribuée (IR)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 Développement Web, et Cloud </a:t>
            </a:r>
            <a:r>
              <a:rPr lang="fr-FR" sz="2800" dirty="0" err="1" smtClean="0"/>
              <a:t>computing</a:t>
            </a:r>
            <a:r>
              <a:rPr lang="fr-FR" sz="2800" dirty="0" smtClean="0"/>
              <a:t> (IR)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 Projet autour du système EWTS-CO (EC/IR) </a:t>
            </a:r>
            <a:endParaRPr lang="fr-FR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4139952" y="-2979712"/>
            <a:ext cx="936104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Installation, calibration et configuration d'un ensemble de capteurs variés et transmetteurs radio (IR/EC)</a:t>
            </a:r>
            <a:endParaRPr lang="fr-FR" sz="2800" dirty="0"/>
          </a:p>
        </p:txBody>
      </p:sp>
      <p:graphicFrame>
        <p:nvGraphicFramePr>
          <p:cNvPr id="7" name="Group 3"/>
          <p:cNvGraphicFramePr>
            <a:graphicFrameLocks noGrp="1"/>
          </p:cNvGraphicFramePr>
          <p:nvPr/>
        </p:nvGraphicFramePr>
        <p:xfrm>
          <a:off x="179512" y="1844824"/>
          <a:ext cx="8821488" cy="4796209"/>
        </p:xfrm>
        <a:graphic>
          <a:graphicData uri="http://schemas.openxmlformats.org/drawingml/2006/table">
            <a:tbl>
              <a:tblPr/>
              <a:tblGrid>
                <a:gridCol w="801002"/>
                <a:gridCol w="4010243"/>
                <a:gridCol w="4010243"/>
              </a:tblGrid>
              <a:tr h="502049">
                <a:tc gridSpan="3"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2400" b="1" kern="1200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C4.1 : câbler et/ou intégrer un matériel</a:t>
                      </a:r>
                    </a:p>
                  </a:txBody>
                  <a:tcPr marL="90000" marR="90000" marT="67968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85013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msgothic" charset="0"/>
                        <a:cs typeface="msgothic" charset="0"/>
                      </a:endParaRPr>
                    </a:p>
                  </a:txBody>
                  <a:tcPr marL="90000" marR="90000" marT="67968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EC</a:t>
                      </a:r>
                      <a:endParaRPr lang="fr-FR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90000" marR="90000" marT="67968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IR</a:t>
                      </a:r>
                      <a:endParaRPr lang="fr-FR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90000" marR="90000" marT="67968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804214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msgothic" charset="0"/>
                          <a:cs typeface="msgothic" charset="0"/>
                        </a:rPr>
                        <a:t>Savoir-faire. </a:t>
                      </a:r>
                    </a:p>
                  </a:txBody>
                  <a:tcPr marL="90000" marR="90000" marT="67968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SF44. Valider les fonctions du nouveau matériel dans son environnement.</a:t>
                      </a:r>
                    </a:p>
                    <a:p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SF45. Réaliser la mise en situation du matériel.</a:t>
                      </a:r>
                    </a:p>
                    <a:p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SF46. Interconnecter des matériels.</a:t>
                      </a:r>
                    </a:p>
                    <a:p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SF47. Respecter un protocole d’installation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msgothic" charset="0"/>
                        <a:cs typeface="msgothic" charset="0"/>
                      </a:endParaRPr>
                    </a:p>
                  </a:txBody>
                  <a:tcPr marL="90000" marR="90000" marT="67968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SF35. Réaliser la mise en situation et interconnecter du matériel.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msgothic" charset="0"/>
                        <a:cs typeface="msgothic" charset="0"/>
                      </a:endParaRPr>
                    </a:p>
                  </a:txBody>
                  <a:tcPr marL="90000" marR="90000" marT="67968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442167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msgothic" charset="0"/>
                          <a:cs typeface="msgothic" charset="0"/>
                        </a:rPr>
                        <a:t>Savoir</a:t>
                      </a:r>
                    </a:p>
                  </a:txBody>
                  <a:tcPr marL="90000" marR="90000" marT="67968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S6.1. Notions fondamentales sur les systèmes d’exploitation.</a:t>
                      </a:r>
                    </a:p>
                    <a:p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S7. Réseaux, télécommunications et modes de transmission.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msgothic" charset="0"/>
                        <a:cs typeface="msgothic" charset="0"/>
                      </a:endParaRPr>
                    </a:p>
                  </a:txBody>
                  <a:tcPr marL="90000" marR="90000" marT="67968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S5.1. Architecture matérielle du traitement de l’information.</a:t>
                      </a:r>
                    </a:p>
                    <a:p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S5.2. Traitement logiciel des E/S.</a:t>
                      </a:r>
                    </a:p>
                    <a:p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S5.3. Structures matérielles des E/S.</a:t>
                      </a:r>
                    </a:p>
                    <a:p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S7.1. Concepts fondamentaux de la transmission.</a:t>
                      </a:r>
                    </a:p>
                    <a:p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S7.4. Transmission sans fil.</a:t>
                      </a:r>
                    </a:p>
                  </a:txBody>
                  <a:tcPr marL="90000" marR="90000" marT="67968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4283968" y="-3123728"/>
            <a:ext cx="648072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Configuration d'un système embarqué en réseaux (IR/EC)</a:t>
            </a:r>
            <a:endParaRPr lang="fr-FR" sz="2800" dirty="0"/>
          </a:p>
        </p:txBody>
      </p:sp>
      <p:graphicFrame>
        <p:nvGraphicFramePr>
          <p:cNvPr id="7" name="Group 3"/>
          <p:cNvGraphicFramePr>
            <a:graphicFrameLocks noGrp="1"/>
          </p:cNvGraphicFramePr>
          <p:nvPr/>
        </p:nvGraphicFramePr>
        <p:xfrm>
          <a:off x="179512" y="1700808"/>
          <a:ext cx="8821488" cy="4796209"/>
        </p:xfrm>
        <a:graphic>
          <a:graphicData uri="http://schemas.openxmlformats.org/drawingml/2006/table">
            <a:tbl>
              <a:tblPr/>
              <a:tblGrid>
                <a:gridCol w="801002"/>
                <a:gridCol w="4010243"/>
                <a:gridCol w="4010243"/>
              </a:tblGrid>
              <a:tr h="502049">
                <a:tc gridSpan="3"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2400" b="1" kern="1200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C5.2 : mettre en œuvre une solution matérielle/logicielle en situation</a:t>
                      </a:r>
                    </a:p>
                  </a:txBody>
                  <a:tcPr marL="90000" marR="90000" marT="67968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85013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msgothic" charset="0"/>
                        <a:cs typeface="msgothic" charset="0"/>
                      </a:endParaRPr>
                    </a:p>
                  </a:txBody>
                  <a:tcPr marL="90000" marR="90000" marT="67968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EC</a:t>
                      </a:r>
                      <a:endParaRPr lang="fr-FR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90000" marR="90000" marT="67968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IR</a:t>
                      </a:r>
                      <a:endParaRPr lang="fr-FR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90000" marR="90000" marT="67968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804214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msgothic" charset="0"/>
                          <a:cs typeface="msgothic" charset="0"/>
                        </a:rPr>
                        <a:t>Savoir-faire. </a:t>
                      </a:r>
                    </a:p>
                  </a:txBody>
                  <a:tcPr marL="90000" marR="90000" marT="67968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SF69. Exécuter la procédure d’installation de l’équipement.</a:t>
                      </a:r>
                    </a:p>
                    <a:p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SF70. Exécuter les mesures et tests appropriés.</a:t>
                      </a:r>
                    </a:p>
                    <a:p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SF71. Vérifier la conformité du fonctionnement.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msgothic" charset="0"/>
                        <a:cs typeface="msgothic" charset="0"/>
                      </a:endParaRPr>
                    </a:p>
                  </a:txBody>
                  <a:tcPr marL="90000" marR="90000" marT="67968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SF50. Rendre la solution opérationnelle et la documenter.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msgothic" charset="0"/>
                        <a:cs typeface="msgothic" charset="0"/>
                      </a:endParaRPr>
                    </a:p>
                  </a:txBody>
                  <a:tcPr marL="90000" marR="90000" marT="67968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442167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msgothic" charset="0"/>
                          <a:cs typeface="msgothic" charset="0"/>
                        </a:rPr>
                        <a:t>Savoir</a:t>
                      </a:r>
                    </a:p>
                  </a:txBody>
                  <a:tcPr marL="90000" marR="90000" marT="67968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S8. Tests et mesure.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msgothic" charset="0"/>
                        <a:cs typeface="msgothic" charset="0"/>
                      </a:endParaRPr>
                    </a:p>
                  </a:txBody>
                  <a:tcPr marL="90000" marR="90000" marT="67968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S6.2. Systèmes d’exploitation </a:t>
                      </a:r>
                      <a:r>
                        <a:rPr lang="fr-FR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multiTâches</a:t>
                      </a: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professionnelles.</a:t>
                      </a:r>
                    </a:p>
                    <a:p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S6.4. Systèmes embarqués.</a:t>
                      </a:r>
                    </a:p>
                    <a:p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S7.2. Concepts fondamentaux des réseaux.</a:t>
                      </a:r>
                    </a:p>
                    <a:p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S7.9. Applications utilisateur.</a:t>
                      </a:r>
                    </a:p>
                    <a:p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S7.10. Services web.</a:t>
                      </a:r>
                    </a:p>
                  </a:txBody>
                  <a:tcPr marL="90000" marR="90000" marT="67968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4139952" y="-3051720"/>
            <a:ext cx="792088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Enregistrement de données de télémétrie dans une architecture de capteurs distribuée (IR)</a:t>
            </a:r>
            <a:endParaRPr lang="fr-FR" sz="2800" dirty="0"/>
          </a:p>
        </p:txBody>
      </p:sp>
      <p:graphicFrame>
        <p:nvGraphicFramePr>
          <p:cNvPr id="6" name="Group 3"/>
          <p:cNvGraphicFramePr>
            <a:graphicFrameLocks noGrp="1"/>
          </p:cNvGraphicFramePr>
          <p:nvPr/>
        </p:nvGraphicFramePr>
        <p:xfrm>
          <a:off x="179512" y="1772815"/>
          <a:ext cx="8821488" cy="4856511"/>
        </p:xfrm>
        <a:graphic>
          <a:graphicData uri="http://schemas.openxmlformats.org/drawingml/2006/table">
            <a:tbl>
              <a:tblPr/>
              <a:tblGrid>
                <a:gridCol w="801002"/>
                <a:gridCol w="8020486"/>
              </a:tblGrid>
              <a:tr h="808189">
                <a:tc gridSpan="2"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800" b="1" kern="1200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C4.3 : installer et configurer une chaîne de développement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800" b="1" kern="1200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C4.4 : développer un module logiciel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1800" b="1" kern="1200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C4.5 : tester et valider un module logiciel</a:t>
                      </a:r>
                    </a:p>
                  </a:txBody>
                  <a:tcPr marL="90000" marR="90000" marT="67968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71931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msgothic" charset="0"/>
                        <a:cs typeface="msgothic" charset="0"/>
                      </a:endParaRPr>
                    </a:p>
                  </a:txBody>
                  <a:tcPr marL="90000" marR="90000" marT="67968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IR</a:t>
                      </a:r>
                      <a:endParaRPr lang="fr-FR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90000" marR="90000" marT="67968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851205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msgothic" charset="0"/>
                          <a:cs typeface="msgothic" charset="0"/>
                        </a:rPr>
                        <a:t>Savoir-faire. </a:t>
                      </a:r>
                    </a:p>
                  </a:txBody>
                  <a:tcPr marL="90000" marR="90000" marT="67968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SF38. Fournir un environnement de développement opérationnel.</a:t>
                      </a:r>
                    </a:p>
                    <a:p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SF39. Identifier et éliminer les points critiques.</a:t>
                      </a:r>
                    </a:p>
                    <a:p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SF40. S’assurer de la robustesse d’un programme.</a:t>
                      </a:r>
                    </a:p>
                    <a:p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SF42. S’assurer de la conformité du logiciel avec le cahier des charges.</a:t>
                      </a:r>
                    </a:p>
                    <a:p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SF43. Éliminer les bugs.</a:t>
                      </a:r>
                    </a:p>
                    <a:p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SF44. Faire la recette d’un module.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msgothic" charset="0"/>
                        <a:cs typeface="msgothic" charset="0"/>
                      </a:endParaRPr>
                    </a:p>
                  </a:txBody>
                  <a:tcPr marL="90000" marR="90000" marT="67968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442167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msgothic" charset="0"/>
                          <a:cs typeface="msgothic" charset="0"/>
                        </a:rPr>
                        <a:t>Savoir</a:t>
                      </a:r>
                    </a:p>
                  </a:txBody>
                  <a:tcPr marL="90000" marR="90000" marT="67968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S4.6. Langages de programmation.</a:t>
                      </a:r>
                    </a:p>
                    <a:p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S4.7. Outils de génération de code.</a:t>
                      </a:r>
                    </a:p>
                    <a:p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S6.4. Systèmes embarqués.</a:t>
                      </a:r>
                    </a:p>
                    <a:p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S2.2. Documentation.</a:t>
                      </a:r>
                    </a:p>
                    <a:p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S4. Développement logiciel.</a:t>
                      </a:r>
                    </a:p>
                    <a:p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S7.7. Programmation réseau.</a:t>
                      </a:r>
                    </a:p>
                  </a:txBody>
                  <a:tcPr marL="90000" marR="90000" marT="67968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4139952" y="-3051720"/>
            <a:ext cx="792088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Développement Web, et Cloud </a:t>
            </a:r>
            <a:r>
              <a:rPr lang="fr-FR" sz="2800" dirty="0" err="1" smtClean="0"/>
              <a:t>computing</a:t>
            </a:r>
            <a:r>
              <a:rPr lang="fr-FR" sz="2800" dirty="0" smtClean="0"/>
              <a:t> (IR)</a:t>
            </a:r>
            <a:endParaRPr lang="fr-FR" sz="2800" dirty="0"/>
          </a:p>
        </p:txBody>
      </p:sp>
      <p:graphicFrame>
        <p:nvGraphicFramePr>
          <p:cNvPr id="7" name="Group 3"/>
          <p:cNvGraphicFramePr>
            <a:graphicFrameLocks noGrp="1"/>
          </p:cNvGraphicFramePr>
          <p:nvPr/>
        </p:nvGraphicFramePr>
        <p:xfrm>
          <a:off x="179512" y="1916832"/>
          <a:ext cx="8821488" cy="3560730"/>
        </p:xfrm>
        <a:graphic>
          <a:graphicData uri="http://schemas.openxmlformats.org/drawingml/2006/table">
            <a:tbl>
              <a:tblPr/>
              <a:tblGrid>
                <a:gridCol w="801002"/>
                <a:gridCol w="8020486"/>
              </a:tblGrid>
              <a:tr h="502049">
                <a:tc gridSpan="2"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20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C4.6 : intégrer un module logiciel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20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C5.4 : installer un système d’exploitation et/ou une bibliothèque logicielle</a:t>
                      </a:r>
                      <a:endParaRPr lang="fr-FR" sz="2000" b="1" kern="1200" baseline="0" dirty="0" smtClean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0000" marR="90000" marT="67968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71931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msgothic" charset="0"/>
                        <a:cs typeface="msgothic" charset="0"/>
                      </a:endParaRPr>
                    </a:p>
                  </a:txBody>
                  <a:tcPr marL="90000" marR="90000" marT="67968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IR</a:t>
                      </a:r>
                      <a:endParaRPr lang="fr-FR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90000" marR="90000" marT="67968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851205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msgothic" charset="0"/>
                          <a:cs typeface="msgothic" charset="0"/>
                        </a:rPr>
                        <a:t>Savoir-faire. </a:t>
                      </a:r>
                    </a:p>
                  </a:txBody>
                  <a:tcPr marL="90000" marR="90000" marT="67968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SF46. Rendre opérationnel le système ou le sous-système.</a:t>
                      </a:r>
                    </a:p>
                    <a:p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SF52. Rendre opérationnel le système d’exploitation.</a:t>
                      </a:r>
                    </a:p>
                    <a:p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SF53. Documenter la bibliothèque.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msgothic" charset="0"/>
                        <a:cs typeface="msgothic" charset="0"/>
                      </a:endParaRPr>
                    </a:p>
                  </a:txBody>
                  <a:tcPr marL="90000" marR="90000" marT="67968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442167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msgothic" charset="0"/>
                          <a:cs typeface="msgothic" charset="0"/>
                        </a:rPr>
                        <a:t>Savoir</a:t>
                      </a:r>
                    </a:p>
                  </a:txBody>
                  <a:tcPr marL="90000" marR="90000" marT="67968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S4.3. Structure et gestion des données.</a:t>
                      </a:r>
                    </a:p>
                    <a:p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S4.6. Langages de programmation.</a:t>
                      </a:r>
                    </a:p>
                    <a:p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S6.4. Systèmes embarqués.</a:t>
                      </a:r>
                    </a:p>
                    <a:p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S7.10. Services Web. </a:t>
                      </a:r>
                    </a:p>
                    <a:p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S5.1. Architecture matérielle du traitement de l’info.</a:t>
                      </a:r>
                    </a:p>
                  </a:txBody>
                  <a:tcPr marL="90000" marR="90000" marT="67968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4139952" y="-3051720"/>
            <a:ext cx="792088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Idées de projets autour du système EWTS-CO (EC/IR)</a:t>
            </a:r>
            <a:endParaRPr lang="fr-FR" sz="2800" dirty="0"/>
          </a:p>
        </p:txBody>
      </p:sp>
      <p:sp>
        <p:nvSpPr>
          <p:cNvPr id="6" name="Rectangle 5"/>
          <p:cNvSpPr/>
          <p:nvPr/>
        </p:nvSpPr>
        <p:spPr>
          <a:xfrm>
            <a:off x="251520" y="2060848"/>
            <a:ext cx="8496944" cy="4557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1363" lvl="1" indent="-284163">
              <a:lnSpc>
                <a:spcPct val="93000"/>
              </a:lnSpc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400" dirty="0" smtClean="0">
                <a:latin typeface="Arial Narrow" pitchFamily="34" charset="0"/>
              </a:rPr>
              <a:t>Adapter la structure de la base de données actuelle présente dans chaque </a:t>
            </a:r>
            <a:r>
              <a:rPr lang="fr-FR" sz="2400" dirty="0" err="1" smtClean="0">
                <a:latin typeface="Arial Narrow" pitchFamily="34" charset="0"/>
              </a:rPr>
              <a:t>microserveur</a:t>
            </a:r>
            <a:r>
              <a:rPr lang="fr-FR" sz="2400" dirty="0" smtClean="0">
                <a:latin typeface="Arial Narrow" pitchFamily="34" charset="0"/>
              </a:rPr>
              <a:t> à un nouveau capteur basé sur la technologie </a:t>
            </a:r>
            <a:r>
              <a:rPr lang="fr-FR" sz="2400" dirty="0" err="1" smtClean="0">
                <a:latin typeface="Arial Narrow" pitchFamily="34" charset="0"/>
              </a:rPr>
              <a:t>Wavenis</a:t>
            </a:r>
            <a:r>
              <a:rPr lang="fr-FR" sz="2400" dirty="0" smtClean="0">
                <a:latin typeface="Arial Narrow" pitchFamily="34" charset="0"/>
              </a:rPr>
              <a:t>.</a:t>
            </a:r>
          </a:p>
          <a:p>
            <a:pPr marL="741363" lvl="1" indent="-284163">
              <a:lnSpc>
                <a:spcPct val="93000"/>
              </a:lnSpc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400" dirty="0" smtClean="0">
                <a:latin typeface="Arial Narrow" pitchFamily="34" charset="0"/>
              </a:rPr>
              <a:t>Développer un pilote d’accès permettant de collecter et stocker les données de ce nouveau capteur.</a:t>
            </a:r>
          </a:p>
          <a:p>
            <a:pPr marL="741363" lvl="1" indent="-284163">
              <a:lnSpc>
                <a:spcPct val="93000"/>
              </a:lnSpc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400" dirty="0" smtClean="0">
                <a:latin typeface="Arial Narrow" pitchFamily="34" charset="0"/>
              </a:rPr>
              <a:t>Fournir un accès via un client Internet aux mesures relevées de ce nouveau capteur sous la forme de graphiques.</a:t>
            </a:r>
          </a:p>
          <a:p>
            <a:pPr marL="741363" lvl="1" indent="-284163">
              <a:lnSpc>
                <a:spcPct val="93000"/>
              </a:lnSpc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400" dirty="0" smtClean="0">
                <a:latin typeface="Arial Narrow" pitchFamily="34" charset="0"/>
              </a:rPr>
              <a:t>Fournir une interface WEB de maintenance avec l’ensemble des capteurs gérés par chaque </a:t>
            </a:r>
            <a:r>
              <a:rPr lang="fr-FR" sz="2400" dirty="0" err="1" smtClean="0">
                <a:latin typeface="Arial Narrow" pitchFamily="34" charset="0"/>
              </a:rPr>
              <a:t>microserveur</a:t>
            </a:r>
            <a:r>
              <a:rPr lang="fr-FR" sz="2400" dirty="0" smtClean="0">
                <a:latin typeface="Arial Narrow" pitchFamily="34" charset="0"/>
              </a:rPr>
              <a:t>.</a:t>
            </a:r>
          </a:p>
          <a:p>
            <a:pPr marL="741363" lvl="1" indent="-284163">
              <a:lnSpc>
                <a:spcPct val="93000"/>
              </a:lnSpc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400" dirty="0" smtClean="0">
                <a:latin typeface="Arial Narrow" pitchFamily="34" charset="0"/>
              </a:rPr>
              <a:t>Ajouter la </a:t>
            </a:r>
            <a:r>
              <a:rPr lang="fr-FR" sz="2400" dirty="0" err="1" smtClean="0">
                <a:latin typeface="Arial Narrow" pitchFamily="34" charset="0"/>
              </a:rPr>
              <a:t>géolocalisation</a:t>
            </a:r>
            <a:r>
              <a:rPr lang="fr-FR" sz="2400" dirty="0" smtClean="0">
                <a:latin typeface="Arial Narrow" pitchFamily="34" charset="0"/>
              </a:rPr>
              <a:t> des capteurs et établir une cartographie des relevés.</a:t>
            </a:r>
          </a:p>
          <a:p>
            <a:pPr marL="741363" lvl="1" indent="-284163">
              <a:lnSpc>
                <a:spcPct val="93000"/>
              </a:lnSpc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400" dirty="0" smtClean="0">
                <a:latin typeface="Arial Narrow" pitchFamily="34" charset="0"/>
              </a:rPr>
              <a:t>Etc. </a:t>
            </a:r>
          </a:p>
          <a:p>
            <a:pPr marL="741363" lvl="1" indent="-284163">
              <a:lnSpc>
                <a:spcPct val="93000"/>
              </a:lnSpc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400" dirty="0" smtClean="0">
              <a:latin typeface="Arial Narrow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4211960" y="-3123728"/>
            <a:ext cx="648072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Mallettes EWTS-CO de TECHNEXT</a:t>
            </a:r>
            <a:endParaRPr lang="fr-FR" sz="2800" dirty="0"/>
          </a:p>
        </p:txBody>
      </p:sp>
      <p:sp>
        <p:nvSpPr>
          <p:cNvPr id="7" name="Rectangle 6"/>
          <p:cNvSpPr/>
          <p:nvPr/>
        </p:nvSpPr>
        <p:spPr>
          <a:xfrm>
            <a:off x="251520" y="1628800"/>
            <a:ext cx="8496944" cy="779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1363" lvl="1" indent="-284163">
              <a:lnSpc>
                <a:spcPct val="93000"/>
              </a:lnSpc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400" dirty="0" smtClean="0">
                <a:latin typeface="Arial Narrow" pitchFamily="34" charset="0"/>
              </a:rPr>
              <a:t>Distribuées par DMS-Education, les mallettes EWTS-CO de la société TECHNEXT contiennent :</a:t>
            </a:r>
          </a:p>
        </p:txBody>
      </p:sp>
      <p:graphicFrame>
        <p:nvGraphicFramePr>
          <p:cNvPr id="8" name="Group 3"/>
          <p:cNvGraphicFramePr>
            <a:graphicFrameLocks noGrp="1"/>
          </p:cNvGraphicFramePr>
          <p:nvPr/>
        </p:nvGraphicFramePr>
        <p:xfrm>
          <a:off x="179512" y="2564904"/>
          <a:ext cx="8821488" cy="2088233"/>
        </p:xfrm>
        <a:graphic>
          <a:graphicData uri="http://schemas.openxmlformats.org/drawingml/2006/table">
            <a:tbl>
              <a:tblPr/>
              <a:tblGrid>
                <a:gridCol w="1728192"/>
                <a:gridCol w="7093296"/>
              </a:tblGrid>
              <a:tr h="447467">
                <a:tc gridSpan="2"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20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Mallette EWTS-CO Base</a:t>
                      </a:r>
                      <a:endParaRPr lang="fr-FR" sz="2000" b="1" kern="1200" baseline="0" dirty="0" smtClean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0000" marR="90000" marT="67968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753402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msgothic" charset="0"/>
                          <a:cs typeface="msgothic" charset="0"/>
                        </a:rPr>
                        <a:t>Matériel et </a:t>
                      </a: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msgothic" charset="0"/>
                          <a:cs typeface="msgothic" charset="0"/>
                        </a:rPr>
                        <a:t>Logiciel</a:t>
                      </a:r>
                    </a:p>
                  </a:txBody>
                  <a:tcPr marL="90000" marR="90000" marT="67968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kern="1200" baseline="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Wavetherm</a:t>
                      </a:r>
                      <a:r>
                        <a:rPr lang="fr-FR" sz="2000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+ </a:t>
                      </a:r>
                      <a:r>
                        <a:rPr kumimoji="0" lang="fr-FR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Waveflow</a:t>
                      </a:r>
                      <a:r>
                        <a:rPr kumimoji="0" lang="fr-FR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+ </a:t>
                      </a:r>
                      <a:r>
                        <a:rPr kumimoji="0" lang="fr-FR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Waveport</a:t>
                      </a:r>
                      <a:endParaRPr kumimoji="0" lang="fr-FR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kumimoji="0" lang="fr-FR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Raspberry</a:t>
                      </a:r>
                      <a:r>
                        <a:rPr kumimoji="0" lang="fr-FR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PI + accessoires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msgothic" charset="0"/>
                        <a:cs typeface="msgothic" charset="0"/>
                      </a:endParaRPr>
                    </a:p>
                  </a:txBody>
                  <a:tcPr marL="90000" marR="90000" marT="67968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87364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msgothic" charset="0"/>
                          <a:cs typeface="msgothic" charset="0"/>
                        </a:rPr>
                        <a:t>Documentation</a:t>
                      </a:r>
                    </a:p>
                  </a:txBody>
                  <a:tcPr marL="90000" marR="90000" marT="67968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Dossier Technique</a:t>
                      </a:r>
                    </a:p>
                    <a:p>
                      <a:r>
                        <a:rPr lang="fr-FR" sz="2000" b="1" u="sng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Dossier </a:t>
                      </a:r>
                      <a:r>
                        <a:rPr lang="fr-FR" sz="2000" b="1" u="sng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Pédagogique complet</a:t>
                      </a:r>
                      <a:endParaRPr lang="fr-FR" sz="2000" b="1" u="sng" kern="1200" baseline="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0000" marR="90000" marT="67968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Group 3"/>
          <p:cNvGraphicFramePr>
            <a:graphicFrameLocks noGrp="1"/>
          </p:cNvGraphicFramePr>
          <p:nvPr/>
        </p:nvGraphicFramePr>
        <p:xfrm>
          <a:off x="179512" y="5085184"/>
          <a:ext cx="8821488" cy="1554521"/>
        </p:xfrm>
        <a:graphic>
          <a:graphicData uri="http://schemas.openxmlformats.org/drawingml/2006/table">
            <a:tbl>
              <a:tblPr/>
              <a:tblGrid>
                <a:gridCol w="1728192"/>
                <a:gridCol w="7093296"/>
              </a:tblGrid>
              <a:tr h="371503">
                <a:tc gridSpan="2"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20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Mallette EWTS-CO Complémentaire</a:t>
                      </a:r>
                      <a:endParaRPr lang="fr-FR" sz="2000" b="1" kern="1200" baseline="0" dirty="0" smtClean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0000" marR="90000" marT="67968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03945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msgothic" charset="0"/>
                          <a:cs typeface="msgothic" charset="0"/>
                        </a:rPr>
                        <a:t>Matériel</a:t>
                      </a:r>
                    </a:p>
                  </a:txBody>
                  <a:tcPr marL="90000" marR="90000" marT="67968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kern="1200" baseline="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Wavelog</a:t>
                      </a:r>
                      <a:r>
                        <a:rPr lang="fr-FR" sz="2000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+ </a:t>
                      </a:r>
                      <a:r>
                        <a:rPr kumimoji="0" lang="fr-FR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Compteur électrique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msgothic" charset="0"/>
                        <a:cs typeface="msgothic" charset="0"/>
                      </a:endParaRPr>
                    </a:p>
                  </a:txBody>
                  <a:tcPr marL="90000" marR="90000" marT="67968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36721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msgothic" charset="0"/>
                          <a:cs typeface="msgothic" charset="0"/>
                        </a:rPr>
                        <a:t>Documentation</a:t>
                      </a:r>
                    </a:p>
                  </a:txBody>
                  <a:tcPr marL="90000" marR="90000" marT="67968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Dossier Technique</a:t>
                      </a:r>
                    </a:p>
                    <a:p>
                      <a:r>
                        <a:rPr lang="fr-FR" sz="2000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Compléments pédagogiques</a:t>
                      </a:r>
                    </a:p>
                  </a:txBody>
                  <a:tcPr marL="90000" marR="90000" marT="67968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Image 9" descr="1142_cs_wavether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3284984"/>
            <a:ext cx="1297254" cy="1320113"/>
          </a:xfrm>
          <a:prstGeom prst="rect">
            <a:avLst/>
          </a:prstGeom>
        </p:spPr>
      </p:pic>
      <p:pic>
        <p:nvPicPr>
          <p:cNvPr id="13" name="Image 12" descr="cs_wavelog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3068960"/>
            <a:ext cx="597940" cy="1152130"/>
          </a:xfrm>
          <a:prstGeom prst="rect">
            <a:avLst/>
          </a:prstGeom>
        </p:spPr>
      </p:pic>
      <p:pic>
        <p:nvPicPr>
          <p:cNvPr id="14" name="Image 13" descr="RP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64288" y="3501008"/>
            <a:ext cx="1728192" cy="1169410"/>
          </a:xfrm>
          <a:prstGeom prst="rect">
            <a:avLst/>
          </a:prstGeom>
        </p:spPr>
      </p:pic>
      <p:pic>
        <p:nvPicPr>
          <p:cNvPr id="16" name="Image 15" descr="logo_dm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68344" y="2564904"/>
            <a:ext cx="1296144" cy="454492"/>
          </a:xfrm>
          <a:prstGeom prst="rect">
            <a:avLst/>
          </a:prstGeom>
        </p:spPr>
      </p:pic>
      <p:pic>
        <p:nvPicPr>
          <p:cNvPr id="17" name="Image 16" descr="waveport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88224" y="2780928"/>
            <a:ext cx="1148760" cy="864096"/>
          </a:xfrm>
          <a:prstGeom prst="rect">
            <a:avLst/>
          </a:prstGeom>
        </p:spPr>
      </p:pic>
      <p:pic>
        <p:nvPicPr>
          <p:cNvPr id="18" name="Image 17" descr="logo_technex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1520" y="2564904"/>
            <a:ext cx="2057143" cy="419048"/>
          </a:xfrm>
          <a:prstGeom prst="rect">
            <a:avLst/>
          </a:prstGeom>
        </p:spPr>
      </p:pic>
      <p:pic>
        <p:nvPicPr>
          <p:cNvPr id="19" name="Image 18" descr="1747_wavetic_208_212_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19437" y="5253842"/>
            <a:ext cx="928052" cy="1271502"/>
          </a:xfrm>
          <a:prstGeom prst="rect">
            <a:avLst/>
          </a:prstGeom>
        </p:spPr>
      </p:pic>
      <p:pic>
        <p:nvPicPr>
          <p:cNvPr id="20" name="Image 19" descr="cs_wavelog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5157192"/>
            <a:ext cx="744863" cy="14352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4283968" y="-3195736"/>
            <a:ext cx="504056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Mallette SPIRIT de TECHNEXT</a:t>
            </a:r>
            <a:endParaRPr lang="fr-FR" sz="2800" dirty="0"/>
          </a:p>
        </p:txBody>
      </p:sp>
      <p:sp>
        <p:nvSpPr>
          <p:cNvPr id="7" name="Rectangle 6"/>
          <p:cNvSpPr/>
          <p:nvPr/>
        </p:nvSpPr>
        <p:spPr>
          <a:xfrm>
            <a:off x="0" y="1484784"/>
            <a:ext cx="9144000" cy="779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1363" lvl="1" indent="-284163">
              <a:lnSpc>
                <a:spcPct val="93000"/>
              </a:lnSpc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400" dirty="0" smtClean="0">
                <a:latin typeface="Arial Narrow" pitchFamily="34" charset="0"/>
              </a:rPr>
              <a:t>Distribuées par DMS-Education, la mallette SPIRIT de la société TECHNEXT contient :</a:t>
            </a:r>
          </a:p>
        </p:txBody>
      </p:sp>
      <p:graphicFrame>
        <p:nvGraphicFramePr>
          <p:cNvPr id="8" name="Group 3"/>
          <p:cNvGraphicFramePr>
            <a:graphicFrameLocks noGrp="1"/>
          </p:cNvGraphicFramePr>
          <p:nvPr/>
        </p:nvGraphicFramePr>
        <p:xfrm>
          <a:off x="179512" y="2348880"/>
          <a:ext cx="8821488" cy="2088233"/>
        </p:xfrm>
        <a:graphic>
          <a:graphicData uri="http://schemas.openxmlformats.org/drawingml/2006/table">
            <a:tbl>
              <a:tblPr/>
              <a:tblGrid>
                <a:gridCol w="1728192"/>
                <a:gridCol w="7093296"/>
              </a:tblGrid>
              <a:tr h="447467">
                <a:tc gridSpan="2"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fr-FR" sz="20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Mallette SPIRIT</a:t>
                      </a:r>
                      <a:endParaRPr lang="fr-FR" sz="2000" b="1" kern="1200" baseline="0" dirty="0" smtClean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0000" marR="90000" marT="67968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753402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msgothic" charset="0"/>
                          <a:cs typeface="msgothic" charset="0"/>
                        </a:rPr>
                        <a:t>Matériel et </a:t>
                      </a: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msgothic" charset="0"/>
                          <a:cs typeface="msgothic" charset="0"/>
                        </a:rPr>
                        <a:t>Logiciel</a:t>
                      </a:r>
                    </a:p>
                  </a:txBody>
                  <a:tcPr marL="90000" marR="90000" marT="67968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SPIRIT+ caméra IP </a:t>
                      </a:r>
                      <a:r>
                        <a:rPr lang="fr-FR" sz="2000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motorisée</a:t>
                      </a:r>
                      <a:endParaRPr kumimoji="0" lang="fr-FR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kumimoji="0" lang="fr-FR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Raspberry</a:t>
                      </a:r>
                      <a:r>
                        <a:rPr kumimoji="0" lang="fr-FR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PI + accessoires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msgothic" charset="0"/>
                        <a:cs typeface="msgothic" charset="0"/>
                      </a:endParaRPr>
                    </a:p>
                  </a:txBody>
                  <a:tcPr marL="90000" marR="90000" marT="67968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87364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msgothic" charset="0"/>
                          <a:cs typeface="msgothic" charset="0"/>
                        </a:rPr>
                        <a:t>Documentation</a:t>
                      </a:r>
                    </a:p>
                  </a:txBody>
                  <a:tcPr marL="90000" marR="90000" marT="67968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Dossier Technique</a:t>
                      </a:r>
                    </a:p>
                    <a:p>
                      <a:r>
                        <a:rPr lang="fr-FR" sz="2000" b="1" u="sng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Dossier </a:t>
                      </a:r>
                      <a:r>
                        <a:rPr lang="fr-FR" sz="2000" b="1" u="sng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Pédagogique complet</a:t>
                      </a:r>
                      <a:endParaRPr lang="fr-FR" sz="2000" b="1" u="sng" kern="1200" baseline="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0000" marR="90000" marT="67968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6" name="Image 15" descr="logo_dm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8344" y="2348880"/>
            <a:ext cx="1296144" cy="454492"/>
          </a:xfrm>
          <a:prstGeom prst="rect">
            <a:avLst/>
          </a:prstGeom>
        </p:spPr>
      </p:pic>
      <p:pic>
        <p:nvPicPr>
          <p:cNvPr id="18" name="Image 17" descr="logo_technex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2348880"/>
            <a:ext cx="2057143" cy="419048"/>
          </a:xfrm>
          <a:prstGeom prst="rect">
            <a:avLst/>
          </a:prstGeom>
        </p:spPr>
      </p:pic>
      <p:pic>
        <p:nvPicPr>
          <p:cNvPr id="21" name="Image 20" descr="SPIRITs sur mâ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28184" y="2996952"/>
            <a:ext cx="2721903" cy="3240360"/>
          </a:xfrm>
          <a:prstGeom prst="rect">
            <a:avLst/>
          </a:prstGeom>
        </p:spPr>
      </p:pic>
      <p:pic>
        <p:nvPicPr>
          <p:cNvPr id="22" name="Image 21" descr="spiritpu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7584" y="4509120"/>
            <a:ext cx="4680520" cy="2126992"/>
          </a:xfrm>
          <a:prstGeom prst="rect">
            <a:avLst/>
          </a:prstGeom>
        </p:spPr>
      </p:pic>
      <p:pic>
        <p:nvPicPr>
          <p:cNvPr id="23" name="Image 22" descr="RPI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44008" y="2852936"/>
            <a:ext cx="1633836" cy="11055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4391980" y="-3231740"/>
            <a:ext cx="432048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Problématique (2)</a:t>
            </a:r>
            <a:endParaRPr lang="fr-FR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611560" y="1556792"/>
            <a:ext cx="7624972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400" dirty="0" smtClean="0"/>
              <a:t> Avant d’aborder la question de la régulation énergétique,</a:t>
            </a:r>
          </a:p>
          <a:p>
            <a:r>
              <a:rPr lang="fr-FR" sz="2400" dirty="0" smtClean="0"/>
              <a:t>il est primordial d’analyser le bâtiment et de repérer les</a:t>
            </a:r>
          </a:p>
          <a:p>
            <a:r>
              <a:rPr lang="fr-FR" sz="2400" dirty="0" smtClean="0"/>
              <a:t>zones les plus gourmandes en énergie.</a:t>
            </a:r>
          </a:p>
          <a:p>
            <a:pPr>
              <a:buFont typeface="Wingdings" pitchFamily="2" charset="2"/>
              <a:buChar char="Ø"/>
            </a:pPr>
            <a:r>
              <a:rPr lang="fr-FR" sz="2400" dirty="0" smtClean="0"/>
              <a:t>Le comptage énergétique permet de mesurer et</a:t>
            </a:r>
          </a:p>
          <a:p>
            <a:r>
              <a:rPr lang="fr-FR" sz="2400" dirty="0" smtClean="0"/>
              <a:t>d’archiver les valeurs pour ensuite les analyser et faire du</a:t>
            </a:r>
          </a:p>
          <a:p>
            <a:r>
              <a:rPr lang="fr-FR" sz="2400" dirty="0" smtClean="0"/>
              <a:t>délestage.</a:t>
            </a:r>
          </a:p>
          <a:p>
            <a:pPr>
              <a:buFont typeface="Wingdings" pitchFamily="2" charset="2"/>
              <a:buChar char="Ø"/>
            </a:pPr>
            <a:r>
              <a:rPr lang="fr-FR" sz="2400" dirty="0" smtClean="0"/>
              <a:t>Les principaux comptages rencontrés sont les suivants :</a:t>
            </a:r>
          </a:p>
          <a:p>
            <a:pPr lvl="1">
              <a:buFont typeface="Wingdings" pitchFamily="2" charset="2"/>
              <a:buChar char="ü"/>
            </a:pPr>
            <a:r>
              <a:rPr lang="fr-FR" sz="2400" dirty="0" smtClean="0"/>
              <a:t>Consommation d’eau</a:t>
            </a:r>
          </a:p>
          <a:p>
            <a:pPr lvl="1">
              <a:buFont typeface="Wingdings" pitchFamily="2" charset="2"/>
              <a:buChar char="ü"/>
            </a:pPr>
            <a:r>
              <a:rPr lang="fr-FR" sz="2400" dirty="0" smtClean="0"/>
              <a:t>Consommation d’électricité</a:t>
            </a:r>
          </a:p>
          <a:p>
            <a:pPr lvl="1">
              <a:buFont typeface="Wingdings" pitchFamily="2" charset="2"/>
              <a:buChar char="ü"/>
            </a:pPr>
            <a:r>
              <a:rPr lang="fr-FR" sz="2400" dirty="0" smtClean="0"/>
              <a:t>Consommation de gaz</a:t>
            </a:r>
          </a:p>
          <a:p>
            <a:pPr lvl="1">
              <a:buFont typeface="Wingdings" pitchFamily="2" charset="2"/>
              <a:buChar char="ü"/>
            </a:pPr>
            <a:r>
              <a:rPr lang="fr-FR" sz="2400" dirty="0" smtClean="0"/>
              <a:t>Consommation de calories</a:t>
            </a:r>
            <a:endParaRPr lang="fr-F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293096"/>
            <a:ext cx="3198569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4391980" y="-3231740"/>
            <a:ext cx="432048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Problématique (3)</a:t>
            </a:r>
            <a:endParaRPr lang="fr-FR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395536" y="1484784"/>
            <a:ext cx="8424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TECHNEXT a conçu un système de suivi de consommation embarqué, le EWTS (Embedded Web </a:t>
            </a:r>
            <a:r>
              <a:rPr lang="fr-FR" sz="2400" dirty="0" err="1" smtClean="0"/>
              <a:t>Telemetry</a:t>
            </a:r>
            <a:r>
              <a:rPr lang="fr-FR" sz="2400" dirty="0" smtClean="0"/>
              <a:t> System): 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 plateforme Linux embarqué,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 réseau de capteurs sans fil,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 stockage des données en base de données SQL embarquée,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 calcul en temps réel des statistiques sur les données captées,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 courbes de consommations, de débits, de températures interactives via une interface </a:t>
            </a:r>
            <a:br>
              <a:rPr lang="fr-FR" sz="2400" dirty="0" smtClean="0"/>
            </a:br>
            <a:r>
              <a:rPr lang="fr-FR" sz="2400" dirty="0" smtClean="0"/>
              <a:t>WEB sécurisée,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 édition, traitement des alertes </a:t>
            </a:r>
            <a:br>
              <a:rPr lang="fr-FR" sz="2400" dirty="0" smtClean="0"/>
            </a:br>
            <a:r>
              <a:rPr lang="fr-FR" sz="2400" dirty="0" smtClean="0"/>
              <a:t>et envoi d’emails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 etc.</a:t>
            </a:r>
          </a:p>
        </p:txBody>
      </p:sp>
      <p:pic>
        <p:nvPicPr>
          <p:cNvPr id="6" name="Image 5" descr="ewt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4203479"/>
            <a:ext cx="4139952" cy="26545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4391980" y="-3231740"/>
            <a:ext cx="432048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Problématique (4)</a:t>
            </a:r>
            <a:endParaRPr lang="fr-FR" sz="2800" dirty="0"/>
          </a:p>
        </p:txBody>
      </p:sp>
      <p:sp>
        <p:nvSpPr>
          <p:cNvPr id="5" name="Rectangle 4"/>
          <p:cNvSpPr/>
          <p:nvPr/>
        </p:nvSpPr>
        <p:spPr>
          <a:xfrm>
            <a:off x="323528" y="1340768"/>
            <a:ext cx="88204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Arial Narrow" pitchFamily="34" charset="0"/>
              </a:rPr>
              <a:t>La société TECHNEXT fait évoluer son système  EWTS vers les dernières technologies en matière de télémétrie.</a:t>
            </a:r>
          </a:p>
          <a:p>
            <a:r>
              <a:rPr lang="fr-FR" sz="2400" dirty="0" smtClean="0">
                <a:latin typeface="Arial Narrow" pitchFamily="34" charset="0"/>
              </a:rPr>
              <a:t>En réponse au cahier des charges, la réalisation du prototype du nouveau système passe dans un premier temps par la réponse aux interrogations suivantes :</a:t>
            </a:r>
          </a:p>
          <a:p>
            <a:pPr>
              <a:buFont typeface="Wingdings" pitchFamily="2" charset="2"/>
              <a:buChar char="§"/>
            </a:pPr>
            <a:r>
              <a:rPr lang="fr-FR" sz="2400" dirty="0" smtClean="0">
                <a:latin typeface="Arial Narrow" pitchFamily="34" charset="0"/>
              </a:rPr>
              <a:t> Quels capteurs doit-on choisir ?</a:t>
            </a:r>
          </a:p>
          <a:p>
            <a:pPr>
              <a:buFont typeface="Wingdings" pitchFamily="2" charset="2"/>
              <a:buChar char="§"/>
            </a:pPr>
            <a:r>
              <a:rPr lang="fr-FR" sz="2400" dirty="0" smtClean="0">
                <a:latin typeface="Arial Narrow" pitchFamily="34" charset="0"/>
              </a:rPr>
              <a:t> Quelle plateforme matérielle doit-on choisir ?</a:t>
            </a:r>
          </a:p>
          <a:p>
            <a:pPr>
              <a:buFont typeface="Wingdings" pitchFamily="2" charset="2"/>
              <a:buChar char="§"/>
            </a:pPr>
            <a:r>
              <a:rPr lang="fr-FR" sz="2400" dirty="0" smtClean="0">
                <a:latin typeface="Arial Narrow" pitchFamily="34" charset="0"/>
              </a:rPr>
              <a:t> Quelle plateforme logicielle doit-on privilégier (langages, framework, etc.) ?</a:t>
            </a:r>
          </a:p>
          <a:p>
            <a:pPr>
              <a:buFont typeface="Wingdings" pitchFamily="2" charset="2"/>
              <a:buChar char="§"/>
            </a:pPr>
            <a:r>
              <a:rPr lang="fr-FR" sz="2400" dirty="0" smtClean="0">
                <a:latin typeface="Arial Narrow" pitchFamily="34" charset="0"/>
              </a:rPr>
              <a:t> Quelle méthode de développement faut-il adopter ?</a:t>
            </a:r>
          </a:p>
          <a:p>
            <a:endParaRPr lang="fr-FR" sz="2400" dirty="0" smtClean="0">
              <a:latin typeface="Arial Narrow" pitchFamily="34" charset="0"/>
            </a:endParaRPr>
          </a:p>
          <a:p>
            <a:r>
              <a:rPr lang="fr-FR" sz="2400" dirty="0" smtClean="0">
                <a:latin typeface="Arial Narrow" pitchFamily="34" charset="0"/>
              </a:rPr>
              <a:t>De la réponse à ces questions dépend la vitesse de réalisation du prototype…</a:t>
            </a:r>
          </a:p>
          <a:p>
            <a:r>
              <a:rPr lang="fr-FR" sz="2400" dirty="0" smtClean="0">
                <a:latin typeface="Arial Narrow" pitchFamily="34" charset="0"/>
              </a:rPr>
              <a:t>Dans ce cas particulier, il n’existe pas de méthode de développement rapide (RAD) prête à l’emploi…</a:t>
            </a:r>
            <a:endParaRPr lang="fr-FR" sz="2400" dirty="0">
              <a:latin typeface="Arial Narrow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4391980" y="-3231740"/>
            <a:ext cx="432048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Prototypage rapide en IR (1)</a:t>
            </a:r>
            <a:endParaRPr lang="fr-FR" sz="2800" dirty="0"/>
          </a:p>
        </p:txBody>
      </p:sp>
      <p:sp>
        <p:nvSpPr>
          <p:cNvPr id="6" name="ZoneTexte 5"/>
          <p:cNvSpPr txBox="1"/>
          <p:nvPr/>
        </p:nvSpPr>
        <p:spPr>
          <a:xfrm>
            <a:off x="395536" y="1484784"/>
            <a:ext cx="84249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000" dirty="0" smtClean="0"/>
              <a:t> Quelques critères de choix des capteurs sans fil pour la télémétrie:</a:t>
            </a:r>
          </a:p>
          <a:p>
            <a:pPr marL="457200" lvl="2">
              <a:buFont typeface="Arial" pitchFamily="34" charset="0"/>
              <a:buChar char="•"/>
            </a:pPr>
            <a:r>
              <a:rPr lang="fr-FR" sz="2000" dirty="0" smtClean="0"/>
              <a:t> caractéristiques radio (fréquences, portée, etc.) </a:t>
            </a:r>
          </a:p>
          <a:p>
            <a:pPr marL="457200" lvl="2">
              <a:buFont typeface="Arial" pitchFamily="34" charset="0"/>
              <a:buChar char="•"/>
            </a:pPr>
            <a:r>
              <a:rPr lang="fr-FR" sz="2000" dirty="0" smtClean="0"/>
              <a:t> caractéristiques physiques ( robustesse, autonomie, etc.)</a:t>
            </a:r>
          </a:p>
          <a:p>
            <a:pPr marL="457200" lvl="2">
              <a:buFont typeface="Arial" pitchFamily="34" charset="0"/>
              <a:buChar char="•"/>
            </a:pPr>
            <a:r>
              <a:rPr lang="fr-FR" sz="2000" dirty="0" smtClean="0"/>
              <a:t> « intelligence » :</a:t>
            </a:r>
          </a:p>
          <a:p>
            <a:pPr marL="914400" lvl="3">
              <a:buFont typeface="Arial" pitchFamily="34" charset="0"/>
              <a:buChar char="•"/>
            </a:pPr>
            <a:r>
              <a:rPr lang="fr-FR" sz="2000" dirty="0" smtClean="0"/>
              <a:t> configuration des seuils,</a:t>
            </a:r>
          </a:p>
          <a:p>
            <a:pPr marL="914400" lvl="3">
              <a:buFont typeface="Arial" pitchFamily="34" charset="0"/>
              <a:buChar char="•"/>
            </a:pPr>
            <a:r>
              <a:rPr lang="fr-FR" sz="2000" dirty="0" smtClean="0"/>
              <a:t> émission d’alerte,</a:t>
            </a:r>
          </a:p>
          <a:p>
            <a:pPr marL="914400" lvl="3">
              <a:buFont typeface="Arial" pitchFamily="34" charset="0"/>
              <a:buChar char="•"/>
            </a:pPr>
            <a:r>
              <a:rPr lang="fr-FR" sz="2000" dirty="0" smtClean="0"/>
              <a:t> capacité de stockage  (data </a:t>
            </a:r>
            <a:r>
              <a:rPr lang="fr-FR" sz="2000" dirty="0" err="1" smtClean="0"/>
              <a:t>logger</a:t>
            </a:r>
            <a:r>
              <a:rPr lang="fr-FR" sz="2000" dirty="0" smtClean="0"/>
              <a:t>),</a:t>
            </a:r>
          </a:p>
          <a:p>
            <a:pPr marL="914400" lvl="3">
              <a:buFont typeface="Arial" pitchFamily="34" charset="0"/>
              <a:buChar char="•"/>
            </a:pPr>
            <a:r>
              <a:rPr lang="fr-FR" sz="2000" dirty="0" smtClean="0"/>
              <a:t> etc.</a:t>
            </a:r>
          </a:p>
          <a:p>
            <a:pPr marL="457200" lvl="2">
              <a:buFont typeface="Arial" pitchFamily="34" charset="0"/>
              <a:buChar char="•"/>
            </a:pPr>
            <a:r>
              <a:rPr lang="fr-FR" sz="2000" dirty="0" smtClean="0"/>
              <a:t> interopérabilité (protocole de communication documenté, etc.)</a:t>
            </a:r>
          </a:p>
          <a:p>
            <a:pPr marL="0" lvl="1">
              <a:buFont typeface="Arial" pitchFamily="34" charset="0"/>
              <a:buChar char="•"/>
            </a:pPr>
            <a:r>
              <a:rPr lang="fr-FR" sz="2000" dirty="0" smtClean="0"/>
              <a:t> </a:t>
            </a:r>
            <a:r>
              <a:rPr lang="fr-FR" sz="2000" b="1" u="sng" dirty="0" smtClean="0"/>
              <a:t>Choix retenu </a:t>
            </a:r>
            <a:r>
              <a:rPr lang="fr-FR" sz="2000" dirty="0" smtClean="0"/>
              <a:t>: la famille des capteurs </a:t>
            </a:r>
            <a:r>
              <a:rPr lang="fr-FR" sz="2000" dirty="0" err="1" smtClean="0"/>
              <a:t>Wavenis</a:t>
            </a:r>
            <a:r>
              <a:rPr lang="fr-FR" sz="2000" dirty="0" smtClean="0"/>
              <a:t> de la société </a:t>
            </a:r>
            <a:r>
              <a:rPr lang="fr-FR" sz="2000" dirty="0" err="1" smtClean="0"/>
              <a:t>Coronis</a:t>
            </a:r>
            <a:r>
              <a:rPr lang="fr-FR" sz="2000" dirty="0" smtClean="0"/>
              <a:t>  </a:t>
            </a:r>
          </a:p>
        </p:txBody>
      </p:sp>
      <p:pic>
        <p:nvPicPr>
          <p:cNvPr id="7" name="Image 6" descr="1142_cs_wavether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4941168"/>
            <a:ext cx="1883640" cy="1916832"/>
          </a:xfrm>
          <a:prstGeom prst="rect">
            <a:avLst/>
          </a:prstGeom>
        </p:spPr>
      </p:pic>
      <p:pic>
        <p:nvPicPr>
          <p:cNvPr id="8" name="Image 7" descr="cs_wavelo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4697760"/>
            <a:ext cx="2160240" cy="2160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4391980" y="-3231740"/>
            <a:ext cx="432048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Prototypage rapide en IR (2)</a:t>
            </a:r>
            <a:endParaRPr lang="fr-FR" sz="2800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251520" y="8037512"/>
          <a:ext cx="7488832" cy="8165030"/>
        </p:xfrm>
        <a:graphic>
          <a:graphicData uri="http://schemas.openxmlformats.org/drawingml/2006/table">
            <a:tbl>
              <a:tblPr/>
              <a:tblGrid>
                <a:gridCol w="2435613"/>
                <a:gridCol w="5053219"/>
              </a:tblGrid>
              <a:tr h="3620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+mn-lt"/>
                          <a:ea typeface="HG Mincho Light J"/>
                          <a:cs typeface="Times New Roman"/>
                        </a:rPr>
                        <a:t>Capteur de température </a:t>
                      </a:r>
                    </a:p>
                  </a:txBody>
                  <a:tcPr marL="28045" marR="28045" marT="28045" marB="280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600"/>
                        </a:spcAft>
                        <a:buSzPts val="900"/>
                        <a:buFont typeface="Wingdings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800">
                          <a:solidFill>
                            <a:srgbClr val="000000"/>
                          </a:solidFill>
                          <a:latin typeface="+mn-lt"/>
                          <a:ea typeface="HG Mincho Light J"/>
                          <a:cs typeface="Times New Roman"/>
                        </a:rPr>
                        <a:t>Dallas 18S20 (modèle PT100/PT1000 existant)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900"/>
                        <a:buFont typeface="Wingdings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800">
                          <a:solidFill>
                            <a:srgbClr val="000000"/>
                          </a:solidFill>
                          <a:latin typeface="+mn-lt"/>
                          <a:ea typeface="HG Mincho Light J"/>
                          <a:cs typeface="Times New Roman"/>
                        </a:rPr>
                        <a:t>Possibilité de deux capteurs par Wavetherm</a:t>
                      </a:r>
                    </a:p>
                  </a:txBody>
                  <a:tcPr marL="28045" marR="28045" marT="28045" marB="280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4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000000"/>
                          </a:solidFill>
                          <a:latin typeface="+mn-lt"/>
                          <a:ea typeface="HG Mincho Light J"/>
                          <a:cs typeface="Times New Roman"/>
                        </a:rPr>
                        <a:t>Plage</a:t>
                      </a:r>
                    </a:p>
                  </a:txBody>
                  <a:tcPr marL="28045" marR="28045" marT="28045" marB="280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ts val="900"/>
                        <a:buFont typeface="Wingdings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+mn-lt"/>
                          <a:ea typeface="HG Mincho Light J"/>
                          <a:cs typeface="Times New Roman"/>
                        </a:rPr>
                        <a:t>-55 / +125° C </a:t>
                      </a:r>
                    </a:p>
                  </a:txBody>
                  <a:tcPr marL="28045" marR="28045" marT="28045" marB="280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4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000000"/>
                          </a:solidFill>
                          <a:latin typeface="+mn-lt"/>
                          <a:ea typeface="HG Mincho Light J"/>
                          <a:cs typeface="Times New Roman"/>
                        </a:rPr>
                        <a:t>Précision</a:t>
                      </a:r>
                    </a:p>
                  </a:txBody>
                  <a:tcPr marL="28045" marR="28045" marT="28045" marB="280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ts val="900"/>
                        <a:buFont typeface="Wingdings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800">
                          <a:solidFill>
                            <a:srgbClr val="000000"/>
                          </a:solidFill>
                          <a:latin typeface="+mn-lt"/>
                          <a:ea typeface="HG Mincho Light J"/>
                          <a:cs typeface="Times New Roman"/>
                        </a:rPr>
                        <a:t>±0.5° C </a:t>
                      </a:r>
                    </a:p>
                  </a:txBody>
                  <a:tcPr marL="28045" marR="28045" marT="28045" marB="280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4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000000"/>
                          </a:solidFill>
                          <a:latin typeface="+mn-lt"/>
                          <a:ea typeface="HG Mincho Light J"/>
                          <a:cs typeface="Times New Roman"/>
                        </a:rPr>
                        <a:t>Résolution</a:t>
                      </a:r>
                    </a:p>
                  </a:txBody>
                  <a:tcPr marL="28045" marR="28045" marT="28045" marB="280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ts val="900"/>
                        <a:buFont typeface="Wingdings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800">
                          <a:solidFill>
                            <a:srgbClr val="000000"/>
                          </a:solidFill>
                          <a:latin typeface="+mn-lt"/>
                          <a:ea typeface="HG Mincho Light J"/>
                          <a:cs typeface="Times New Roman"/>
                        </a:rPr>
                        <a:t>±0.1° C </a:t>
                      </a:r>
                    </a:p>
                  </a:txBody>
                  <a:tcPr marL="28045" marR="28045" marT="28045" marB="280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75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000000"/>
                          </a:solidFill>
                          <a:latin typeface="+mn-lt"/>
                          <a:ea typeface="HG Mincho Light J"/>
                          <a:cs typeface="Times New Roman"/>
                        </a:rPr>
                        <a:t>Fonctionnalités générales</a:t>
                      </a:r>
                    </a:p>
                  </a:txBody>
                  <a:tcPr marL="28045" marR="28045" marT="28045" marB="280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600"/>
                        </a:spcAft>
                        <a:buSzPts val="900"/>
                        <a:buFont typeface="Wingdings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800">
                          <a:solidFill>
                            <a:srgbClr val="000000"/>
                          </a:solidFill>
                          <a:latin typeface="+mn-lt"/>
                          <a:ea typeface="HG Mincho Light J"/>
                          <a:cs typeface="Times New Roman"/>
                        </a:rPr>
                        <a:t>Autonomie de plusieurs années</a:t>
                      </a:r>
                    </a:p>
                    <a:p>
                      <a:pPr marL="342900" lvl="0" indent="-342900" algn="just">
                        <a:spcAft>
                          <a:spcPts val="600"/>
                        </a:spcAft>
                        <a:buSzPts val="900"/>
                        <a:buFont typeface="Wingdings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800">
                          <a:solidFill>
                            <a:srgbClr val="000000"/>
                          </a:solidFill>
                          <a:latin typeface="+mn-lt"/>
                          <a:ea typeface="HG Mincho Light J"/>
                          <a:cs typeface="Times New Roman"/>
                        </a:rPr>
                        <a:t>Interface sans fil</a:t>
                      </a:r>
                    </a:p>
                    <a:p>
                      <a:pPr marL="342900" lvl="0" indent="-342900" algn="just">
                        <a:spcAft>
                          <a:spcPts val="600"/>
                        </a:spcAft>
                        <a:buSzPts val="900"/>
                        <a:buFont typeface="Wingdings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800">
                          <a:solidFill>
                            <a:srgbClr val="000000"/>
                          </a:solidFill>
                          <a:latin typeface="+mn-lt"/>
                          <a:ea typeface="HG Mincho Light J"/>
                          <a:cs typeface="Times New Roman"/>
                        </a:rPr>
                        <a:t>Data logging programmable</a:t>
                      </a:r>
                    </a:p>
                    <a:p>
                      <a:pPr marL="342900" lvl="0" indent="-342900" algn="just">
                        <a:spcAft>
                          <a:spcPts val="600"/>
                        </a:spcAft>
                        <a:buSzPts val="900"/>
                        <a:buFont typeface="Wingdings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800">
                          <a:solidFill>
                            <a:srgbClr val="000000"/>
                          </a:solidFill>
                          <a:latin typeface="+mn-lt"/>
                          <a:ea typeface="HG Mincho Light J"/>
                          <a:cs typeface="Times New Roman"/>
                        </a:rPr>
                        <a:t>Transmission de données sur requête immédiate ou retardée (48 mesures)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900"/>
                        <a:buFont typeface="Wingdings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800">
                          <a:solidFill>
                            <a:srgbClr val="000000"/>
                          </a:solidFill>
                          <a:latin typeface="+mn-lt"/>
                          <a:ea typeface="HG Mincho Light J"/>
                          <a:cs typeface="Times New Roman"/>
                        </a:rPr>
                        <a:t>Transmission d'alertes en cas de batterie faible, câble coupé ou conditions de seuil</a:t>
                      </a:r>
                    </a:p>
                  </a:txBody>
                  <a:tcPr marL="28045" marR="28045" marT="28045" marB="280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5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000000"/>
                          </a:solidFill>
                          <a:latin typeface="+mn-lt"/>
                          <a:ea typeface="HG Mincho Light J"/>
                          <a:cs typeface="Times New Roman"/>
                        </a:rPr>
                        <a:t>Caractéristiques sans fil</a:t>
                      </a:r>
                    </a:p>
                  </a:txBody>
                  <a:tcPr marL="28045" marR="28045" marT="28045" marB="280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600"/>
                        </a:spcAft>
                        <a:buSzPts val="900"/>
                        <a:buFont typeface="Wingdings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+mn-lt"/>
                          <a:ea typeface="HG Mincho Light J"/>
                          <a:cs typeface="Times New Roman"/>
                        </a:rPr>
                        <a:t>Protocole sans fil </a:t>
                      </a:r>
                      <a:r>
                        <a:rPr lang="fr-FR" sz="1800" dirty="0" err="1">
                          <a:solidFill>
                            <a:srgbClr val="000000"/>
                          </a:solidFill>
                          <a:latin typeface="+mn-lt"/>
                          <a:ea typeface="HG Mincho Light J"/>
                          <a:cs typeface="Times New Roman"/>
                        </a:rPr>
                        <a:t>Wavenis</a:t>
                      </a:r>
                      <a:endParaRPr lang="fr-FR" sz="1800" dirty="0">
                        <a:solidFill>
                          <a:srgbClr val="000000"/>
                        </a:solidFill>
                        <a:latin typeface="+mn-lt"/>
                        <a:ea typeface="HG Mincho Light J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600"/>
                        </a:spcAft>
                        <a:buSzPts val="900"/>
                        <a:buFont typeface="Wingdings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+mn-lt"/>
                          <a:ea typeface="HG Mincho Light J"/>
                          <a:cs typeface="Times New Roman"/>
                        </a:rPr>
                        <a:t>Portée radio jusqu'à  1km en extérieur et 200m en intérieur </a:t>
                      </a:r>
                    </a:p>
                    <a:p>
                      <a:pPr marL="342900" lvl="0" indent="-342900" algn="just">
                        <a:spcAft>
                          <a:spcPts val="600"/>
                        </a:spcAft>
                        <a:buSzPts val="900"/>
                        <a:buFont typeface="Wingdings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+mn-lt"/>
                          <a:ea typeface="HG Mincho Light J"/>
                          <a:cs typeface="Times New Roman"/>
                        </a:rPr>
                        <a:t>Résistance aux interférences par des mécanismes sophistiqué (FHSS, BCH, etc.)</a:t>
                      </a:r>
                    </a:p>
                    <a:p>
                      <a:pPr marL="342900" lvl="0" indent="-342900" algn="just">
                        <a:spcAft>
                          <a:spcPts val="600"/>
                        </a:spcAft>
                        <a:buSzPts val="900"/>
                        <a:buFont typeface="Wingdings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+mn-lt"/>
                          <a:ea typeface="HG Mincho Light J"/>
                          <a:cs typeface="Times New Roman"/>
                        </a:rPr>
                        <a:t>Réseau maillé sans limite de taille</a:t>
                      </a:r>
                    </a:p>
                    <a:p>
                      <a:pPr marL="342900" lvl="0" indent="-342900" algn="just">
                        <a:spcAft>
                          <a:spcPts val="600"/>
                        </a:spcAft>
                        <a:buSzPts val="900"/>
                        <a:buFont typeface="Wingdings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+mn-lt"/>
                          <a:ea typeface="HG Mincho Light J"/>
                          <a:cs typeface="Times New Roman"/>
                        </a:rPr>
                        <a:t>Lien </a:t>
                      </a:r>
                      <a:r>
                        <a:rPr lang="fr-FR" sz="1800" dirty="0" err="1">
                          <a:solidFill>
                            <a:srgbClr val="000000"/>
                          </a:solidFill>
                          <a:latin typeface="+mn-lt"/>
                          <a:ea typeface="HG Mincho Light J"/>
                          <a:cs typeface="Times New Roman"/>
                        </a:rPr>
                        <a:t>bi-directionnel</a:t>
                      </a:r>
                      <a:r>
                        <a:rPr lang="fr-FR" sz="1800" dirty="0">
                          <a:solidFill>
                            <a:srgbClr val="000000"/>
                          </a:solidFill>
                          <a:latin typeface="+mn-lt"/>
                          <a:ea typeface="HG Mincho Light J"/>
                          <a:cs typeface="Times New Roman"/>
                        </a:rPr>
                        <a:t> entre le réseau et le point de contrôle du réseau</a:t>
                      </a:r>
                    </a:p>
                    <a:p>
                      <a:pPr marL="342900" lvl="0" indent="-342900" algn="just">
                        <a:spcAft>
                          <a:spcPts val="600"/>
                        </a:spcAft>
                        <a:buSzPts val="900"/>
                        <a:buFont typeface="Wingdings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+mn-lt"/>
                          <a:ea typeface="HG Mincho Light J"/>
                          <a:cs typeface="Times New Roman"/>
                        </a:rPr>
                        <a:t> Point-à-point, point-à- multipoint (diffusion, polling), mode répéteur </a:t>
                      </a:r>
                    </a:p>
                    <a:p>
                      <a:pPr marL="342900" lvl="0" indent="-342900" algn="just">
                        <a:spcAft>
                          <a:spcPts val="600"/>
                        </a:spcAft>
                        <a:buSzPts val="900"/>
                        <a:buFont typeface="Wingdings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+mn-lt"/>
                          <a:ea typeface="HG Mincho Light J"/>
                          <a:cs typeface="Times New Roman"/>
                        </a:rPr>
                        <a:t>Topologies réseau arbre, étoile et maillée.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900"/>
                        <a:buFont typeface="Wingdings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+mn-lt"/>
                          <a:ea typeface="HG Mincho Light J"/>
                          <a:cs typeface="Times New Roman"/>
                        </a:rPr>
                        <a:t>Bande de fréquence libre ISM 433/868/915MHz </a:t>
                      </a:r>
                    </a:p>
                  </a:txBody>
                  <a:tcPr marL="28045" marR="28045" marT="28045" marB="280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4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000000"/>
                          </a:solidFill>
                          <a:latin typeface="+mn-lt"/>
                          <a:ea typeface="HG Mincho Light J"/>
                          <a:cs typeface="Times New Roman"/>
                        </a:rPr>
                        <a:t>Installation</a:t>
                      </a:r>
                    </a:p>
                  </a:txBody>
                  <a:tcPr marL="28045" marR="28045" marT="28045" marB="280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ts val="900"/>
                        <a:buFont typeface="Wingdings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+mn-lt"/>
                          <a:ea typeface="HG Mincho Light J"/>
                          <a:cs typeface="Times New Roman"/>
                        </a:rPr>
                        <a:t>Facile</a:t>
                      </a:r>
                    </a:p>
                  </a:txBody>
                  <a:tcPr marL="28045" marR="28045" marT="28045" marB="280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79512" y="1340768"/>
            <a:ext cx="3068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Exemple de capteur : </a:t>
            </a:r>
            <a:r>
              <a:rPr lang="fr-FR" dirty="0" err="1" smtClean="0"/>
              <a:t>Wavelog</a:t>
            </a:r>
            <a:r>
              <a:rPr lang="fr-FR" dirty="0" smtClean="0"/>
              <a:t> </a:t>
            </a:r>
            <a:endParaRPr lang="fr-FR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251520" y="1772816"/>
          <a:ext cx="8712968" cy="4860564"/>
        </p:xfrm>
        <a:graphic>
          <a:graphicData uri="http://schemas.openxmlformats.org/drawingml/2006/table">
            <a:tbl>
              <a:tblPr/>
              <a:tblGrid>
                <a:gridCol w="2833743"/>
                <a:gridCol w="5879225"/>
              </a:tblGrid>
              <a:tr h="3524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+mn-lt"/>
                          <a:ea typeface="HG Mincho Light J"/>
                          <a:cs typeface="Times New Roman"/>
                        </a:rPr>
                        <a:t>Entrées/Sorties</a:t>
                      </a:r>
                    </a:p>
                  </a:txBody>
                  <a:tcPr marL="32854" marR="32854" marT="32854" marB="328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SzPts val="900"/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+mn-lt"/>
                          <a:ea typeface="HG Mincho Light J"/>
                          <a:cs typeface="Times New Roman"/>
                        </a:rPr>
                        <a:t>4 entrées (contact sec), 4 sorties 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900"/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+mn-lt"/>
                          <a:ea typeface="HG Mincho Light J"/>
                          <a:cs typeface="Times New Roman"/>
                        </a:rPr>
                        <a:t>Impulsions de sortie programmable </a:t>
                      </a:r>
                    </a:p>
                  </a:txBody>
                  <a:tcPr marL="32854" marR="32854" marT="32854" marB="328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8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+mn-lt"/>
                          <a:ea typeface="HG Mincho Light J"/>
                          <a:cs typeface="Times New Roman"/>
                        </a:rPr>
                        <a:t>Fonctionnalités générales</a:t>
                      </a:r>
                    </a:p>
                  </a:txBody>
                  <a:tcPr marL="32854" marR="32854" marT="32854" marB="328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SzPts val="900"/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+mn-lt"/>
                          <a:ea typeface="HG Mincho Light J"/>
                          <a:cs typeface="Times New Roman"/>
                        </a:rPr>
                        <a:t>Autonomie de plusieurs années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900"/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fr-FR" sz="1800" dirty="0" smtClean="0">
                          <a:solidFill>
                            <a:srgbClr val="000000"/>
                          </a:solidFill>
                          <a:latin typeface="+mn-lt"/>
                          <a:ea typeface="HG Mincho Light J"/>
                          <a:cs typeface="Times New Roman"/>
                        </a:rPr>
                        <a:t>Transmission </a:t>
                      </a:r>
                      <a:r>
                        <a:rPr lang="fr-FR" sz="1800" dirty="0">
                          <a:solidFill>
                            <a:srgbClr val="000000"/>
                          </a:solidFill>
                          <a:latin typeface="+mn-lt"/>
                          <a:ea typeface="HG Mincho Light J"/>
                          <a:cs typeface="Times New Roman"/>
                        </a:rPr>
                        <a:t>programmable 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900"/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+mn-lt"/>
                          <a:ea typeface="HG Mincho Light J"/>
                          <a:cs typeface="Times New Roman"/>
                        </a:rPr>
                        <a:t>Stockage jusqu'à 500 lectures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900"/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fr-FR" sz="1800" dirty="0" smtClean="0">
                          <a:solidFill>
                            <a:srgbClr val="000000"/>
                          </a:solidFill>
                          <a:latin typeface="+mn-lt"/>
                          <a:ea typeface="HG Mincho Light J"/>
                          <a:cs typeface="Times New Roman"/>
                        </a:rPr>
                        <a:t>Alertes </a:t>
                      </a:r>
                      <a:r>
                        <a:rPr lang="fr-FR" sz="1800" dirty="0">
                          <a:solidFill>
                            <a:srgbClr val="000000"/>
                          </a:solidFill>
                          <a:latin typeface="+mn-lt"/>
                          <a:ea typeface="HG Mincho Light J"/>
                          <a:cs typeface="Times New Roman"/>
                        </a:rPr>
                        <a:t>en cas de batterie faible ou de câble coupé</a:t>
                      </a:r>
                    </a:p>
                  </a:txBody>
                  <a:tcPr marL="32854" marR="32854" marT="32854" marB="328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93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+mn-lt"/>
                          <a:ea typeface="HG Mincho Light J"/>
                          <a:cs typeface="Times New Roman"/>
                        </a:rPr>
                        <a:t>Caractéristiques sans fil</a:t>
                      </a:r>
                    </a:p>
                  </a:txBody>
                  <a:tcPr marL="32854" marR="32854" marT="32854" marB="328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900"/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  <a:defRPr/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+mn-lt"/>
                          <a:ea typeface="HG Mincho Light J"/>
                          <a:cs typeface="Times New Roman"/>
                        </a:rPr>
                        <a:t>Protocole sans fil </a:t>
                      </a:r>
                      <a:r>
                        <a:rPr lang="fr-FR" sz="1800" dirty="0" err="1" smtClean="0">
                          <a:solidFill>
                            <a:srgbClr val="000000"/>
                          </a:solidFill>
                          <a:latin typeface="+mn-lt"/>
                          <a:ea typeface="HG Mincho Light J"/>
                          <a:cs typeface="Times New Roman"/>
                        </a:rPr>
                        <a:t>Wavenis</a:t>
                      </a:r>
                      <a:r>
                        <a:rPr lang="fr-FR" sz="1800" dirty="0" smtClean="0">
                          <a:solidFill>
                            <a:srgbClr val="000000"/>
                          </a:solidFill>
                          <a:latin typeface="+mn-lt"/>
                          <a:ea typeface="HG Mincho Light J"/>
                          <a:cs typeface="Times New Roman"/>
                        </a:rPr>
                        <a:t>  (ISM 433/868/915MHz) </a:t>
                      </a:r>
                      <a:endParaRPr lang="fr-FR" sz="1800" dirty="0">
                        <a:solidFill>
                          <a:srgbClr val="000000"/>
                        </a:solidFill>
                        <a:latin typeface="+mn-lt"/>
                        <a:ea typeface="HG Mincho Light J"/>
                        <a:cs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900"/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+mn-lt"/>
                          <a:ea typeface="HG Mincho Light J"/>
                          <a:cs typeface="Times New Roman"/>
                        </a:rPr>
                        <a:t>Portée radio </a:t>
                      </a:r>
                      <a:r>
                        <a:rPr lang="fr-FR" sz="1800" dirty="0" smtClean="0">
                          <a:solidFill>
                            <a:srgbClr val="000000"/>
                          </a:solidFill>
                          <a:latin typeface="+mn-lt"/>
                          <a:ea typeface="HG Mincho Light J"/>
                          <a:cs typeface="Times New Roman"/>
                        </a:rPr>
                        <a:t>jusqu'à  1km </a:t>
                      </a:r>
                      <a:r>
                        <a:rPr lang="fr-FR" sz="1800" dirty="0">
                          <a:solidFill>
                            <a:srgbClr val="000000"/>
                          </a:solidFill>
                          <a:latin typeface="+mn-lt"/>
                          <a:ea typeface="HG Mincho Light J"/>
                          <a:cs typeface="Times New Roman"/>
                        </a:rPr>
                        <a:t>en extérieur et 200m en intérieur 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900"/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+mn-lt"/>
                          <a:ea typeface="HG Mincho Light J"/>
                          <a:cs typeface="Times New Roman"/>
                        </a:rPr>
                        <a:t>Résistance aux interférences par des mécanismes sophistiqué (FHSS, BCH, etc.)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900"/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+mn-lt"/>
                          <a:ea typeface="HG Mincho Light J"/>
                          <a:cs typeface="Times New Roman"/>
                        </a:rPr>
                        <a:t>Réseau maillé sans limite de taille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900"/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+mn-lt"/>
                          <a:ea typeface="HG Mincho Light J"/>
                          <a:cs typeface="Times New Roman"/>
                        </a:rPr>
                        <a:t>Lien </a:t>
                      </a:r>
                      <a:r>
                        <a:rPr lang="fr-FR" sz="1800" dirty="0" smtClean="0">
                          <a:solidFill>
                            <a:srgbClr val="000000"/>
                          </a:solidFill>
                          <a:latin typeface="+mn-lt"/>
                          <a:ea typeface="HG Mincho Light J"/>
                          <a:cs typeface="Times New Roman"/>
                        </a:rPr>
                        <a:t>bidirectionnel </a:t>
                      </a:r>
                      <a:r>
                        <a:rPr lang="fr-FR" sz="1800" dirty="0">
                          <a:solidFill>
                            <a:srgbClr val="000000"/>
                          </a:solidFill>
                          <a:latin typeface="+mn-lt"/>
                          <a:ea typeface="HG Mincho Light J"/>
                          <a:cs typeface="Times New Roman"/>
                        </a:rPr>
                        <a:t>entre le réseau et le point de contrôle du réseau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900"/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+mn-lt"/>
                          <a:ea typeface="HG Mincho Light J"/>
                          <a:cs typeface="Times New Roman"/>
                        </a:rPr>
                        <a:t> Point-à-point, point-à- multipoint (diffusion, polling), mode répéteur 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900"/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+mn-lt"/>
                          <a:ea typeface="HG Mincho Light J"/>
                          <a:cs typeface="Times New Roman"/>
                        </a:rPr>
                        <a:t>Topologies réseau arbre, étoile et maillée.</a:t>
                      </a:r>
                    </a:p>
                  </a:txBody>
                  <a:tcPr marL="32854" marR="32854" marT="32854" marB="328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Image 8" descr="cs_wavelo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149080"/>
            <a:ext cx="2160240" cy="2160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4391980" y="-3231740"/>
            <a:ext cx="432048" cy="85689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Prototypage rapide en IR (3)</a:t>
            </a:r>
            <a:endParaRPr lang="fr-FR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611560" y="1628800"/>
            <a:ext cx="63367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000" dirty="0" smtClean="0"/>
              <a:t> Quelques critères de choix de la plateforme embarquée :</a:t>
            </a:r>
          </a:p>
          <a:p>
            <a:pPr marL="457200" lvl="2">
              <a:buFont typeface="Arial" pitchFamily="34" charset="0"/>
              <a:buChar char="•"/>
            </a:pPr>
            <a:r>
              <a:rPr lang="fr-FR" sz="2000" dirty="0" smtClean="0"/>
              <a:t> dimensionnement de l’architecture matérielle suffisante pour l’application (processeur, RAM, périphériques, E/S,  etc.) </a:t>
            </a:r>
          </a:p>
          <a:p>
            <a:pPr lvl="1">
              <a:buFont typeface="Arial" pitchFamily="34" charset="0"/>
              <a:buChar char="•"/>
            </a:pPr>
            <a:r>
              <a:rPr lang="fr-FR" sz="2000" dirty="0" smtClean="0"/>
              <a:t> système d’exploitation dimensionné pour l’application</a:t>
            </a:r>
          </a:p>
          <a:p>
            <a:pPr lvl="2">
              <a:buFont typeface="Arial" pitchFamily="34" charset="0"/>
              <a:buChar char="•"/>
            </a:pPr>
            <a:r>
              <a:rPr lang="fr-FR" sz="2000" dirty="0" smtClean="0"/>
              <a:t> facilité d’adaptation au matériel </a:t>
            </a:r>
          </a:p>
          <a:p>
            <a:pPr lvl="2">
              <a:buFont typeface="Arial" pitchFamily="34" charset="0"/>
              <a:buChar char="•"/>
            </a:pPr>
            <a:r>
              <a:rPr lang="fr-FR" sz="2000" dirty="0" smtClean="0"/>
              <a:t> facilité d’évolution logicielle et de mise à jour</a:t>
            </a:r>
          </a:p>
          <a:p>
            <a:pPr lvl="2">
              <a:buFont typeface="Arial" pitchFamily="34" charset="0"/>
              <a:buChar char="•"/>
            </a:pPr>
            <a:r>
              <a:rPr lang="fr-FR" sz="2000" dirty="0" smtClean="0"/>
              <a:t> sécurité</a:t>
            </a:r>
          </a:p>
          <a:p>
            <a:pPr lvl="1">
              <a:buFont typeface="Arial" pitchFamily="34" charset="0"/>
              <a:buChar char="•"/>
            </a:pPr>
            <a:r>
              <a:rPr lang="fr-FR" sz="2000" dirty="0" smtClean="0"/>
              <a:t> coût, disponibilité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 smtClean="0"/>
              <a:t> </a:t>
            </a:r>
            <a:r>
              <a:rPr lang="fr-FR" sz="2000" b="1" dirty="0" smtClean="0"/>
              <a:t>Choix </a:t>
            </a:r>
            <a:r>
              <a:rPr lang="fr-FR" sz="2000" dirty="0" smtClean="0"/>
              <a:t>: </a:t>
            </a:r>
          </a:p>
          <a:p>
            <a:pPr lvl="1">
              <a:buFont typeface="Arial" pitchFamily="34" charset="0"/>
              <a:buChar char="•"/>
            </a:pPr>
            <a:r>
              <a:rPr lang="fr-FR" sz="2000" b="1" dirty="0" smtClean="0"/>
              <a:t> Plateforme : </a:t>
            </a:r>
            <a:r>
              <a:rPr lang="fr-FR" sz="2000" b="1" dirty="0" err="1" smtClean="0"/>
              <a:t>Raspberry</a:t>
            </a:r>
            <a:r>
              <a:rPr lang="fr-FR" sz="2000" b="1" dirty="0" smtClean="0"/>
              <a:t> PI</a:t>
            </a:r>
          </a:p>
          <a:p>
            <a:pPr lvl="1">
              <a:buFont typeface="Arial" pitchFamily="34" charset="0"/>
              <a:buChar char="•"/>
            </a:pPr>
            <a:r>
              <a:rPr lang="fr-FR" sz="2000" b="1" dirty="0" smtClean="0"/>
              <a:t> Système d’exploitation : Linux </a:t>
            </a:r>
            <a:r>
              <a:rPr lang="fr-FR" sz="2000" b="1" dirty="0" err="1" smtClean="0"/>
              <a:t>Raspbian</a:t>
            </a:r>
            <a:r>
              <a:rPr lang="fr-FR" sz="2000" b="1" dirty="0" smtClean="0"/>
              <a:t/>
            </a:r>
            <a:br>
              <a:rPr lang="fr-FR" sz="2000" b="1" dirty="0" smtClean="0"/>
            </a:br>
            <a:r>
              <a:rPr lang="fr-FR" sz="2000" b="1" dirty="0" smtClean="0"/>
              <a:t> (basé sur </a:t>
            </a:r>
            <a:r>
              <a:rPr lang="fr-FR" sz="2000" b="1" dirty="0" err="1" smtClean="0"/>
              <a:t>Debian</a:t>
            </a:r>
            <a:r>
              <a:rPr lang="fr-FR" sz="2000" b="1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 smtClean="0"/>
              <a:t> Autre choix envisagé : </a:t>
            </a:r>
            <a:r>
              <a:rPr lang="fr-FR" sz="2000" dirty="0" err="1" smtClean="0"/>
              <a:t>Gumstix</a:t>
            </a:r>
            <a:r>
              <a:rPr lang="fr-FR" sz="2000" dirty="0" smtClean="0"/>
              <a:t> / </a:t>
            </a:r>
            <a:r>
              <a:rPr lang="fr-FR" sz="2000" dirty="0" err="1" smtClean="0"/>
              <a:t>Yocto</a:t>
            </a:r>
            <a:r>
              <a:rPr lang="fr-FR" sz="2000" dirty="0" smtClean="0"/>
              <a:t>.</a:t>
            </a:r>
            <a:endParaRPr lang="fr-FR" sz="2000" dirty="0"/>
          </a:p>
        </p:txBody>
      </p:sp>
      <p:pic>
        <p:nvPicPr>
          <p:cNvPr id="6" name="Image 5" descr="RP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54556" y="1916832"/>
            <a:ext cx="3089444" cy="2090524"/>
          </a:xfrm>
          <a:prstGeom prst="rect">
            <a:avLst/>
          </a:prstGeom>
        </p:spPr>
      </p:pic>
      <p:pic>
        <p:nvPicPr>
          <p:cNvPr id="7" name="Image 6" descr="gumsti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4193704"/>
            <a:ext cx="2664296" cy="26642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4013</TotalTime>
  <Words>2092</Words>
  <Application>Microsoft Office PowerPoint</Application>
  <PresentationFormat>Affichage à l'écran (4:3)</PresentationFormat>
  <Paragraphs>347</Paragraphs>
  <Slides>37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38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Réflexions pédagogiques autour des enseignements en baccalauréat professionnel</dc:title>
  <dc:creator>utilisateur</dc:creator>
  <cp:lastModifiedBy>lna</cp:lastModifiedBy>
  <cp:revision>324</cp:revision>
  <dcterms:created xsi:type="dcterms:W3CDTF">2013-03-22T19:15:01Z</dcterms:created>
  <dcterms:modified xsi:type="dcterms:W3CDTF">2014-03-14T10:50:45Z</dcterms:modified>
</cp:coreProperties>
</file>