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94" r:id="rId4"/>
    <p:sldId id="295" r:id="rId5"/>
    <p:sldId id="297" r:id="rId6"/>
    <p:sldId id="321" r:id="rId7"/>
    <p:sldId id="323" r:id="rId8"/>
    <p:sldId id="300" r:id="rId9"/>
    <p:sldId id="317" r:id="rId10"/>
    <p:sldId id="302" r:id="rId11"/>
    <p:sldId id="325" r:id="rId12"/>
    <p:sldId id="328" r:id="rId13"/>
    <p:sldId id="308" r:id="rId14"/>
    <p:sldId id="320" r:id="rId15"/>
    <p:sldId id="303" r:id="rId16"/>
    <p:sldId id="311" r:id="rId17"/>
    <p:sldId id="312" r:id="rId18"/>
    <p:sldId id="310" r:id="rId19"/>
    <p:sldId id="313" r:id="rId20"/>
    <p:sldId id="324" r:id="rId21"/>
    <p:sldId id="315" r:id="rId22"/>
    <p:sldId id="327" r:id="rId23"/>
    <p:sldId id="31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NR STI" initials="RNR ST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94647" autoAdjust="0"/>
  </p:normalViewPr>
  <p:slideViewPr>
    <p:cSldViewPr>
      <p:cViewPr>
        <p:scale>
          <a:sx n="70" d="100"/>
          <a:sy n="70" d="100"/>
        </p:scale>
        <p:origin x="-1302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BA7F9-ECE4-490C-8B54-A4DFC1EEF76C}" type="doc">
      <dgm:prSet loTypeId="urn:microsoft.com/office/officeart/2005/8/layout/pyramid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8025336E-B315-4E71-8F90-D4216CF2B737}">
      <dgm:prSet phldrT="[Texte]"/>
      <dgm:spPr/>
      <dgm:t>
        <a:bodyPr/>
        <a:lstStyle/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dirty="0" smtClean="0"/>
            <a:t>Exploitation ALTIUM FPGA</a:t>
          </a:r>
          <a:endParaRPr lang="fr-FR" dirty="0"/>
        </a:p>
      </dgm:t>
    </dgm:pt>
    <dgm:pt modelId="{03F34DDE-C7F6-4F0A-900D-68D1B153C0E2}" type="parTrans" cxnId="{15CA9AC7-17B1-4377-825A-BEEF2561E5E4}">
      <dgm:prSet/>
      <dgm:spPr/>
      <dgm:t>
        <a:bodyPr/>
        <a:lstStyle/>
        <a:p>
          <a:endParaRPr lang="fr-FR"/>
        </a:p>
      </dgm:t>
    </dgm:pt>
    <dgm:pt modelId="{8FBB8EC1-B3A1-441A-811E-BCDE9F6CEFB6}" type="sibTrans" cxnId="{15CA9AC7-17B1-4377-825A-BEEF2561E5E4}">
      <dgm:prSet/>
      <dgm:spPr/>
      <dgm:t>
        <a:bodyPr/>
        <a:lstStyle/>
        <a:p>
          <a:endParaRPr lang="fr-FR"/>
        </a:p>
      </dgm:t>
    </dgm:pt>
    <dgm:pt modelId="{17843239-9579-428E-A65C-084EE7529567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TP formatifs</a:t>
          </a:r>
        </a:p>
      </dgm:t>
    </dgm:pt>
    <dgm:pt modelId="{408B3AA7-01C0-4BBB-AB32-9FA31EB5DAAE}" type="parTrans" cxnId="{E6443A56-6B54-4EDD-A2CE-9FB810AA271A}">
      <dgm:prSet/>
      <dgm:spPr/>
      <dgm:t>
        <a:bodyPr/>
        <a:lstStyle/>
        <a:p>
          <a:endParaRPr lang="fr-FR"/>
        </a:p>
      </dgm:t>
    </dgm:pt>
    <dgm:pt modelId="{A8F5C155-DC2E-4B42-8A6D-4483ADA52A60}" type="sibTrans" cxnId="{E6443A56-6B54-4EDD-A2CE-9FB810AA271A}">
      <dgm:prSet/>
      <dgm:spPr/>
      <dgm:t>
        <a:bodyPr/>
        <a:lstStyle/>
        <a:p>
          <a:endParaRPr lang="fr-FR"/>
        </a:p>
      </dgm:t>
    </dgm:pt>
    <dgm:pt modelId="{0AFA178E-69B1-4DFF-9231-8DB4AFA3D4F6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Prototypage au sein d’un projet</a:t>
          </a:r>
        </a:p>
      </dgm:t>
    </dgm:pt>
    <dgm:pt modelId="{25B1F08E-076C-4302-B82D-3A117EA7766C}" type="sibTrans" cxnId="{83801F72-B617-4356-A8EE-DC118EA99D0B}">
      <dgm:prSet/>
      <dgm:spPr/>
      <dgm:t>
        <a:bodyPr/>
        <a:lstStyle/>
        <a:p>
          <a:endParaRPr lang="fr-FR"/>
        </a:p>
      </dgm:t>
    </dgm:pt>
    <dgm:pt modelId="{FF71EFF0-C2EF-4B47-AF9F-72F64BBEB3DE}" type="parTrans" cxnId="{83801F72-B617-4356-A8EE-DC118EA99D0B}">
      <dgm:prSet/>
      <dgm:spPr/>
      <dgm:t>
        <a:bodyPr/>
        <a:lstStyle/>
        <a:p>
          <a:endParaRPr lang="fr-FR"/>
        </a:p>
      </dgm:t>
    </dgm:pt>
    <dgm:pt modelId="{620FCBDC-4287-4C7A-8931-B42D6ED96735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Mini projet</a:t>
          </a:r>
        </a:p>
      </dgm:t>
    </dgm:pt>
    <dgm:pt modelId="{30AE6B75-C7E1-4173-A06C-D2FF250C0350}" type="sibTrans" cxnId="{2DB13AA9-4B96-44E4-9E43-41E4C056C93B}">
      <dgm:prSet/>
      <dgm:spPr/>
      <dgm:t>
        <a:bodyPr/>
        <a:lstStyle/>
        <a:p>
          <a:endParaRPr lang="fr-FR"/>
        </a:p>
      </dgm:t>
    </dgm:pt>
    <dgm:pt modelId="{0C3F0DA6-7D30-4F6E-9774-9CC21B20366D}" type="parTrans" cxnId="{2DB13AA9-4B96-44E4-9E43-41E4C056C93B}">
      <dgm:prSet/>
      <dgm:spPr/>
      <dgm:t>
        <a:bodyPr/>
        <a:lstStyle/>
        <a:p>
          <a:endParaRPr lang="fr-FR"/>
        </a:p>
      </dgm:t>
    </dgm:pt>
    <dgm:pt modelId="{9DCABC20-1432-4CF0-BED7-C418630F98AA}" type="pres">
      <dgm:prSet presAssocID="{E7CBA7F9-ECE4-490C-8B54-A4DFC1EEF76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78987DB3-8B54-4EEA-A54F-4A69FF2F1468}" type="pres">
      <dgm:prSet presAssocID="{E7CBA7F9-ECE4-490C-8B54-A4DFC1EEF76C}" presName="pyramid" presStyleLbl="node1" presStyleIdx="0" presStyleCnt="1" custAng="10800000" custLinFactNeighborX="-19533"/>
      <dgm:spPr/>
    </dgm:pt>
    <dgm:pt modelId="{95B3E5AB-6152-441F-B392-90B595AEF825}" type="pres">
      <dgm:prSet presAssocID="{E7CBA7F9-ECE4-490C-8B54-A4DFC1EEF76C}" presName="theList" presStyleCnt="0"/>
      <dgm:spPr/>
    </dgm:pt>
    <dgm:pt modelId="{41130C0F-A671-47F0-83A6-8331685E3069}" type="pres">
      <dgm:prSet presAssocID="{8025336E-B315-4E71-8F90-D4216CF2B737}" presName="aNode" presStyleLbl="fgAcc1" presStyleIdx="0" presStyleCnt="1" custScaleX="198395" custScaleY="85046" custLinFactNeighborX="34905" custLinFactNeighborY="319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E185E6-E026-42CC-8CFB-74370AE816FD}" type="pres">
      <dgm:prSet presAssocID="{8025336E-B315-4E71-8F90-D4216CF2B737}" presName="aSpace" presStyleCnt="0"/>
      <dgm:spPr/>
    </dgm:pt>
  </dgm:ptLst>
  <dgm:cxnLst>
    <dgm:cxn modelId="{9B18239E-B829-4F50-BD5D-09BB2BA32A55}" type="presOf" srcId="{E7CBA7F9-ECE4-490C-8B54-A4DFC1EEF76C}" destId="{9DCABC20-1432-4CF0-BED7-C418630F98AA}" srcOrd="0" destOrd="0" presId="urn:microsoft.com/office/officeart/2005/8/layout/pyramid2"/>
    <dgm:cxn modelId="{E6443A56-6B54-4EDD-A2CE-9FB810AA271A}" srcId="{8025336E-B315-4E71-8F90-D4216CF2B737}" destId="{17843239-9579-428E-A65C-084EE7529567}" srcOrd="0" destOrd="0" parTransId="{408B3AA7-01C0-4BBB-AB32-9FA31EB5DAAE}" sibTransId="{A8F5C155-DC2E-4B42-8A6D-4483ADA52A60}"/>
    <dgm:cxn modelId="{83801F72-B617-4356-A8EE-DC118EA99D0B}" srcId="{8025336E-B315-4E71-8F90-D4216CF2B737}" destId="{0AFA178E-69B1-4DFF-9231-8DB4AFA3D4F6}" srcOrd="2" destOrd="0" parTransId="{FF71EFF0-C2EF-4B47-AF9F-72F64BBEB3DE}" sibTransId="{25B1F08E-076C-4302-B82D-3A117EA7766C}"/>
    <dgm:cxn modelId="{2DB13AA9-4B96-44E4-9E43-41E4C056C93B}" srcId="{8025336E-B315-4E71-8F90-D4216CF2B737}" destId="{620FCBDC-4287-4C7A-8931-B42D6ED96735}" srcOrd="1" destOrd="0" parTransId="{0C3F0DA6-7D30-4F6E-9774-9CC21B20366D}" sibTransId="{30AE6B75-C7E1-4173-A06C-D2FF250C0350}"/>
    <dgm:cxn modelId="{B5B16C8B-F1A1-4819-8C4A-55FCF9C1C5D0}" type="presOf" srcId="{17843239-9579-428E-A65C-084EE7529567}" destId="{41130C0F-A671-47F0-83A6-8331685E3069}" srcOrd="0" destOrd="1" presId="urn:microsoft.com/office/officeart/2005/8/layout/pyramid2"/>
    <dgm:cxn modelId="{24D29AF8-35C6-4BC2-9CEC-1527B990276E}" type="presOf" srcId="{0AFA178E-69B1-4DFF-9231-8DB4AFA3D4F6}" destId="{41130C0F-A671-47F0-83A6-8331685E3069}" srcOrd="0" destOrd="3" presId="urn:microsoft.com/office/officeart/2005/8/layout/pyramid2"/>
    <dgm:cxn modelId="{A87CECA9-642B-4091-AABF-0662BDCF844F}" type="presOf" srcId="{8025336E-B315-4E71-8F90-D4216CF2B737}" destId="{41130C0F-A671-47F0-83A6-8331685E3069}" srcOrd="0" destOrd="0" presId="urn:microsoft.com/office/officeart/2005/8/layout/pyramid2"/>
    <dgm:cxn modelId="{615D6938-5B37-410E-AAF8-5596C2F50D51}" type="presOf" srcId="{620FCBDC-4287-4C7A-8931-B42D6ED96735}" destId="{41130C0F-A671-47F0-83A6-8331685E3069}" srcOrd="0" destOrd="2" presId="urn:microsoft.com/office/officeart/2005/8/layout/pyramid2"/>
    <dgm:cxn modelId="{15CA9AC7-17B1-4377-825A-BEEF2561E5E4}" srcId="{E7CBA7F9-ECE4-490C-8B54-A4DFC1EEF76C}" destId="{8025336E-B315-4E71-8F90-D4216CF2B737}" srcOrd="0" destOrd="0" parTransId="{03F34DDE-C7F6-4F0A-900D-68D1B153C0E2}" sibTransId="{8FBB8EC1-B3A1-441A-811E-BCDE9F6CEFB6}"/>
    <dgm:cxn modelId="{61CDEB91-D8C4-4C5C-BEE2-2B52F08A2A41}" type="presParOf" srcId="{9DCABC20-1432-4CF0-BED7-C418630F98AA}" destId="{78987DB3-8B54-4EEA-A54F-4A69FF2F1468}" srcOrd="0" destOrd="0" presId="urn:microsoft.com/office/officeart/2005/8/layout/pyramid2"/>
    <dgm:cxn modelId="{F284A4AB-A40C-4133-BD3D-B28EBE4AD998}" type="presParOf" srcId="{9DCABC20-1432-4CF0-BED7-C418630F98AA}" destId="{95B3E5AB-6152-441F-B392-90B595AEF825}" srcOrd="1" destOrd="0" presId="urn:microsoft.com/office/officeart/2005/8/layout/pyramid2"/>
    <dgm:cxn modelId="{F460FC31-0324-444D-8527-F0345762E86D}" type="presParOf" srcId="{95B3E5AB-6152-441F-B392-90B595AEF825}" destId="{41130C0F-A671-47F0-83A6-8331685E3069}" srcOrd="0" destOrd="0" presId="urn:microsoft.com/office/officeart/2005/8/layout/pyramid2"/>
    <dgm:cxn modelId="{60AB3D60-C166-4A95-9845-9585E250689D}" type="presParOf" srcId="{95B3E5AB-6152-441F-B392-90B595AEF825}" destId="{A0E185E6-E026-42CC-8CFB-74370AE816F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87DB3-8B54-4EEA-A54F-4A69FF2F1468}">
      <dsp:nvSpPr>
        <dsp:cNvPr id="0" name=""/>
        <dsp:cNvSpPr/>
      </dsp:nvSpPr>
      <dsp:spPr>
        <a:xfrm rot="10800000">
          <a:off x="216022" y="0"/>
          <a:ext cx="4064000" cy="4064000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30C0F-A671-47F0-83A6-8331685E3069}">
      <dsp:nvSpPr>
        <dsp:cNvPr id="0" name=""/>
        <dsp:cNvSpPr/>
      </dsp:nvSpPr>
      <dsp:spPr>
        <a:xfrm>
          <a:off x="2664292" y="576063"/>
          <a:ext cx="5240802" cy="27650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Exploitation ALTIUM FPGA</a:t>
          </a:r>
          <a:endParaRPr lang="fr-FR" sz="3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700" kern="1200" dirty="0" smtClean="0"/>
            <a:t>TP formatifs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700" kern="1200" dirty="0" smtClean="0"/>
            <a:t>Mini projet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700" kern="1200" dirty="0" smtClean="0"/>
            <a:t>Prototypage au sein d’un projet</a:t>
          </a:r>
        </a:p>
      </dsp:txBody>
      <dsp:txXfrm>
        <a:off x="2799269" y="711040"/>
        <a:ext cx="4970848" cy="2495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4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4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7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4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1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3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3A9E-27BA-448E-9094-A5B21793F5C3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6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1.xml"/><Relationship Id="rId5" Type="http://schemas.openxmlformats.org/officeDocument/2006/relationships/image" Target="../media/image19.emf"/><Relationship Id="rId4" Type="http://schemas.openxmlformats.org/officeDocument/2006/relationships/package" Target="../embeddings/Document_Microsoft_Word1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1.xml"/><Relationship Id="rId5" Type="http://schemas.openxmlformats.org/officeDocument/2006/relationships/image" Target="../media/image30.emf"/><Relationship Id="rId4" Type="http://schemas.openxmlformats.org/officeDocument/2006/relationships/package" Target="../embeddings/Document_Microsoft_Word22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260648"/>
            <a:ext cx="1318110" cy="12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87624" y="1700808"/>
            <a:ext cx="662473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</a:p>
          <a:p>
            <a:pPr algn="ctr"/>
            <a:r>
              <a:rPr lang="fr-FR" sz="3600" b="1" dirty="0" smtClean="0"/>
              <a:t>BTS SYSTÈMES NUMÉRIQUES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08154"/>
            <a:ext cx="2304256" cy="2509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8"/>
            <a:ext cx="2520280" cy="230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867569" y="260648"/>
            <a:ext cx="2168927" cy="64633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b="1" dirty="0" smtClean="0"/>
              <a:t>Le 31 mars 2014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Lycée Bergson - </a:t>
            </a:r>
            <a:r>
              <a:rPr lang="fr-FR" b="1" dirty="0" smtClean="0">
                <a:solidFill>
                  <a:schemeClr val="tx1"/>
                </a:solidFill>
              </a:rPr>
              <a:t>Paris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63238" y="5661248"/>
            <a:ext cx="204061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Informatique</a:t>
            </a:r>
          </a:p>
          <a:p>
            <a:pPr algn="ctr"/>
            <a:r>
              <a:rPr lang="fr-FR" dirty="0" smtClean="0"/>
              <a:t>&amp; Réseaux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17556" y="5733256"/>
            <a:ext cx="191793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É</a:t>
            </a:r>
            <a:r>
              <a:rPr lang="fr-FR" dirty="0" smtClean="0"/>
              <a:t>lectronique</a:t>
            </a:r>
          </a:p>
          <a:p>
            <a:pPr algn="ctr"/>
            <a:r>
              <a:rPr lang="fr-FR" dirty="0" smtClean="0"/>
              <a:t>&amp; Communication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4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836712"/>
            <a:ext cx="3695435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Ressources RNR STI Eduscol</a:t>
            </a:r>
            <a:endParaRPr lang="fr-FR" sz="2400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99801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endParaRPr lang="fr-F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Projet </a:t>
                      </a:r>
                      <a:endParaRPr lang="fr-FR" sz="1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6434"/>
            <a:ext cx="8502068" cy="466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1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692696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/>
              <a:t>Quel usage en BTS SN ?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82922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endParaRPr lang="fr-FR" sz="1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Projet</a:t>
                      </a:r>
                      <a:endParaRPr lang="fr-FR" sz="1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87464" y="1988197"/>
            <a:ext cx="2252105" cy="330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67464" y="1988197"/>
            <a:ext cx="2252105" cy="330308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oneTexte 23"/>
          <p:cNvSpPr txBox="1"/>
          <p:nvPr/>
        </p:nvSpPr>
        <p:spPr>
          <a:xfrm>
            <a:off x="394552" y="2132856"/>
            <a:ext cx="3453228" cy="22453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dirty="0" smtClean="0">
                <a:latin typeface="Arial" pitchFamily="18"/>
                <a:ea typeface="MS Gothic" pitchFamily="2"/>
                <a:cs typeface="Tahoma" pitchFamily="2"/>
              </a:rPr>
              <a:t>8 TP formatifs permettent aux étudiants de s’approprier le logiciel et les concepts.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000" b="0" i="0" u="none" strike="noStrike" kern="1200" dirty="0" smtClean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Formation initiale à minima :</a:t>
            </a:r>
            <a:endParaRPr lang="fr-FR" sz="2000" b="0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dirty="0" smtClean="0">
                <a:latin typeface="Arial" pitchFamily="18"/>
                <a:ea typeface="MS Gothic" pitchFamily="2"/>
                <a:cs typeface="Tahoma" pitchFamily="2"/>
              </a:rPr>
              <a:t>2 TP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4 </a:t>
            </a:r>
            <a:r>
              <a:rPr lang="fr-FR" sz="2000" b="0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heures de formation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99592" y="5517232"/>
            <a:ext cx="3453228" cy="398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dirty="0" smtClean="0">
                <a:latin typeface="Arial" pitchFamily="18"/>
                <a:ea typeface="MS Gothic" pitchFamily="2"/>
                <a:cs typeface="Tahoma" pitchFamily="2"/>
              </a:rPr>
              <a:t>TP1 : Découverte du logiciel</a:t>
            </a:r>
            <a:endParaRPr lang="fr-FR" sz="2000" b="0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2000" y="5877272"/>
            <a:ext cx="4029292" cy="706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lvl="0" algn="ctr" hangingPunct="0"/>
            <a:r>
              <a:rPr lang="fr-FR" sz="2000" b="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TP4 : </a:t>
            </a:r>
            <a:r>
              <a:rPr lang="fr-FR" sz="2000" dirty="0"/>
              <a:t>Implanter et programmer un </a:t>
            </a:r>
            <a:r>
              <a:rPr lang="fr-FR" sz="2000" b="1" dirty="0"/>
              <a:t>processeur</a:t>
            </a:r>
            <a:r>
              <a:rPr lang="fr-FR" sz="2000" dirty="0"/>
              <a:t> dans un </a:t>
            </a:r>
            <a:r>
              <a:rPr lang="fr-FR" sz="2000" b="1" dirty="0"/>
              <a:t>FPGA</a:t>
            </a:r>
            <a:r>
              <a:rPr lang="fr-FR" sz="2000" dirty="0"/>
              <a:t> </a:t>
            </a:r>
            <a:r>
              <a:rPr lang="fr-FR" sz="2000" b="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 </a:t>
            </a:r>
            <a:endParaRPr lang="fr-FR" sz="2000" b="0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1619672" y="4581128"/>
            <a:ext cx="2304256" cy="9361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5220072" y="4941168"/>
            <a:ext cx="2304256" cy="9361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/>
              <a:t>Quel usage en BTS SN ?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88835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180930"/>
                <a:gridCol w="216024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Organisation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TP formatifs 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Mini projets 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Projet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776928" y="1891409"/>
            <a:ext cx="8043544" cy="398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lvl="0" hangingPunct="0"/>
            <a:r>
              <a:rPr lang="fr-FR" sz="2000" dirty="0" smtClean="0">
                <a:latin typeface="Arial" pitchFamily="18"/>
                <a:ea typeface="MS Gothic" pitchFamily="2"/>
                <a:cs typeface="Tahoma" pitchFamily="2"/>
              </a:rPr>
              <a:t>Mini projet 1 : Commande </a:t>
            </a:r>
            <a:r>
              <a:rPr lang="fr-FR" sz="2000" dirty="0">
                <a:latin typeface="Arial" pitchFamily="18"/>
                <a:ea typeface="MS Gothic" pitchFamily="2"/>
                <a:cs typeface="Tahoma" pitchFamily="2"/>
              </a:rPr>
              <a:t>de </a:t>
            </a:r>
            <a:r>
              <a:rPr lang="fr-FR" sz="2000" dirty="0" smtClean="0">
                <a:latin typeface="Arial" pitchFamily="18"/>
                <a:ea typeface="MS Gothic" pitchFamily="2"/>
                <a:cs typeface="Tahoma" pitchFamily="2"/>
              </a:rPr>
              <a:t>Console DMX</a:t>
            </a:r>
            <a:r>
              <a:rPr lang="fr-FR" sz="2000" dirty="0">
                <a:latin typeface="Arial" pitchFamily="18"/>
                <a:ea typeface="MS Gothic" pitchFamily="2"/>
                <a:cs typeface="Tahoma" pitchFamily="2"/>
              </a:rPr>
              <a:t>: </a:t>
            </a:r>
            <a:r>
              <a:rPr lang="fr-FR" sz="2000" b="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24 heures</a:t>
            </a:r>
            <a:endParaRPr lang="fr-FR" sz="2000" b="0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636912"/>
            <a:ext cx="84328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/>
              <a:t>Quel usage en BTS SN ?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9402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180930"/>
                <a:gridCol w="216024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Organisation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TP formatifs 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Mini projets 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Projet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776928" y="1891409"/>
            <a:ext cx="6603384" cy="398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Mini projet </a:t>
            </a:r>
            <a:r>
              <a:rPr lang="fr-FR" sz="2000" dirty="0" smtClean="0">
                <a:latin typeface="Arial" pitchFamily="18"/>
                <a:ea typeface="MS Gothic" pitchFamily="2"/>
                <a:cs typeface="Tahoma" pitchFamily="2"/>
              </a:rPr>
              <a:t>2 : </a:t>
            </a:r>
            <a:r>
              <a:rPr lang="fr-FR" sz="2000" b="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Traitement </a:t>
            </a:r>
            <a:r>
              <a:rPr lang="fr-FR" sz="2000" b="0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audio par FPGA </a:t>
            </a:r>
            <a:r>
              <a:rPr lang="fr-FR" sz="2000" b="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: 24 heures</a:t>
            </a:r>
            <a:endParaRPr lang="fr-FR" sz="2000" b="0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92280" y="2276872"/>
            <a:ext cx="1857362" cy="12645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88028"/>
              </p:ext>
            </p:extLst>
          </p:nvPr>
        </p:nvGraphicFramePr>
        <p:xfrm>
          <a:off x="683568" y="3662805"/>
          <a:ext cx="8229603" cy="2934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8187"/>
                <a:gridCol w="342618"/>
                <a:gridCol w="342618"/>
                <a:gridCol w="342618"/>
                <a:gridCol w="342618"/>
                <a:gridCol w="342618"/>
                <a:gridCol w="342618"/>
                <a:gridCol w="342618"/>
                <a:gridCol w="342618"/>
                <a:gridCol w="342618"/>
                <a:gridCol w="342618"/>
                <a:gridCol w="342618"/>
                <a:gridCol w="342618"/>
              </a:tblGrid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Séance 1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Séance 2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Séance 3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Séance 4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Séance 5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Séance 6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25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</a:rPr>
                        <a:t>Etape 1 : Découverte du sujet et du </a:t>
                      </a:r>
                      <a:r>
                        <a:rPr lang="fr-FR" sz="1200" dirty="0" smtClean="0">
                          <a:effectLst/>
                        </a:rPr>
                        <a:t>matériel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162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1625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Etape 2 : TD1 : Etude structurelle de la </a:t>
                      </a:r>
                      <a:r>
                        <a:rPr lang="fr-FR" sz="1200" dirty="0" err="1">
                          <a:effectLst/>
                        </a:rPr>
                        <a:t>Nanoboard</a:t>
                      </a:r>
                      <a:r>
                        <a:rPr lang="fr-FR" sz="1200" dirty="0">
                          <a:effectLst/>
                        </a:rPr>
                        <a:t> 3000 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 indent="4445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162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1625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Etape 3 : </a:t>
                      </a:r>
                      <a:r>
                        <a:rPr lang="fr-FR" sz="1100" dirty="0">
                          <a:effectLst/>
                        </a:rPr>
                        <a:t>Mesure sur le système existant : l’ampli MATTRIX100. 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2032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1625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Etape 4 : Ecriture du VI générateur du son d’une guitare. </a:t>
                      </a:r>
                      <a:r>
                        <a:rPr lang="fr-FR" sz="10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2167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1625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Etape 5 : Traitement numérique du signal : 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filtre Vs=Ve. 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162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1625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Etape 6 : Traitement numérique du signal </a:t>
                      </a:r>
                      <a:r>
                        <a:rPr lang="fr-FR" sz="1200" baseline="0" dirty="0" smtClean="0">
                          <a:effectLst/>
                        </a:rPr>
                        <a:t> : évolution N°1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162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1625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Etape 7 : Traitement numérique du signal </a:t>
                      </a:r>
                      <a:r>
                        <a:rPr lang="fr-FR" sz="1200" dirty="0" smtClean="0">
                          <a:effectLst/>
                        </a:rPr>
                        <a:t>.</a:t>
                      </a:r>
                      <a:r>
                        <a:rPr lang="fr-FR" sz="1200" baseline="0" dirty="0" smtClean="0">
                          <a:effectLst/>
                        </a:rPr>
                        <a:t> : </a:t>
                      </a:r>
                      <a:r>
                        <a:rPr lang="fr-FR" sz="1200" dirty="0" smtClean="0">
                          <a:effectLst/>
                        </a:rPr>
                        <a:t>effet </a:t>
                      </a:r>
                      <a:r>
                        <a:rPr lang="fr-FR" sz="1200" dirty="0">
                          <a:effectLst/>
                        </a:rPr>
                        <a:t>FLANGER. 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</a:tr>
              <a:tr h="162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  <a:tr h="1625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Etape 8 : </a:t>
                      </a:r>
                      <a:r>
                        <a:rPr lang="fr-FR" sz="1200" dirty="0" smtClean="0">
                          <a:effectLst/>
                        </a:rPr>
                        <a:t>Vérifier </a:t>
                      </a:r>
                      <a:r>
                        <a:rPr lang="fr-FR" sz="1200" dirty="0">
                          <a:effectLst/>
                        </a:rPr>
                        <a:t>par mesure les attentes du cahier des charges.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>
                    <a:solidFill>
                      <a:schemeClr val="accent3"/>
                    </a:solidFill>
                  </a:tcPr>
                </a:tc>
              </a:tr>
              <a:tr h="162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11" marR="39511" marT="0" marB="0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29" y="2277240"/>
            <a:ext cx="4364335" cy="113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1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830890"/>
              </p:ext>
            </p:extLst>
          </p:nvPr>
        </p:nvGraphicFramePr>
        <p:xfrm>
          <a:off x="827584" y="2420888"/>
          <a:ext cx="799288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Document" r:id="rId4" imgW="5765800" imgH="2565400" progId="Word.Document.12">
                  <p:embed/>
                </p:oleObj>
              </mc:Choice>
              <mc:Fallback>
                <p:oleObj name="Document" r:id="rId4" imgW="57658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2420888"/>
                        <a:ext cx="7992888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67744" y="3717032"/>
            <a:ext cx="151216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Phase 1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Prototypage rapide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64088" y="3645024"/>
            <a:ext cx="1800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Phase 2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Solution embarquée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Quel usage en BTS SN ?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1763688" y="5517232"/>
            <a:ext cx="237626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</a:t>
            </a:r>
            <a:r>
              <a:rPr lang="fr-FR" sz="1400" dirty="0" smtClean="0"/>
              <a:t>évelopper </a:t>
            </a:r>
            <a:r>
              <a:rPr lang="fr-FR" sz="1400" dirty="0"/>
              <a:t>et valider une solution </a:t>
            </a:r>
            <a:r>
              <a:rPr lang="fr-FR" sz="1400" b="1" dirty="0"/>
              <a:t>SOC</a:t>
            </a:r>
            <a:r>
              <a:rPr lang="fr-FR" sz="1400" dirty="0"/>
              <a:t> dans un </a:t>
            </a:r>
            <a:r>
              <a:rPr lang="fr-FR" sz="1400" b="1" dirty="0"/>
              <a:t>FPGA</a:t>
            </a:r>
            <a:r>
              <a:rPr lang="fr-FR" sz="1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0032" y="5445224"/>
            <a:ext cx="3168352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/>
              <a:t>Transférer la solution testée par le prototypage rapide dans un </a:t>
            </a:r>
            <a:r>
              <a:rPr lang="fr-FR" sz="1400" b="1" dirty="0"/>
              <a:t>FPGA </a:t>
            </a:r>
            <a:r>
              <a:rPr lang="fr-FR" sz="1400" dirty="0"/>
              <a:t>sur une </a:t>
            </a:r>
            <a:r>
              <a:rPr lang="fr-FR" sz="1400" b="1" dirty="0"/>
              <a:t>carte fille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89993"/>
              </p:ext>
            </p:extLst>
          </p:nvPr>
        </p:nvGraphicFramePr>
        <p:xfrm>
          <a:off x="787250" y="1412776"/>
          <a:ext cx="8352930" cy="335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Organisation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Projet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39552" y="1916832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O</a:t>
            </a:r>
            <a:r>
              <a:rPr lang="fr-FR" sz="2800" dirty="0" smtClean="0"/>
              <a:t>rganisation d’un projet de fin d’étude en deux « </a:t>
            </a:r>
            <a:r>
              <a:rPr lang="fr-FR" sz="2800" dirty="0" err="1" smtClean="0"/>
              <a:t>runs</a:t>
            </a:r>
            <a:r>
              <a:rPr lang="fr-FR" sz="2800" dirty="0" smtClean="0"/>
              <a:t> »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451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iapo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64904"/>
            <a:ext cx="5819622" cy="41183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Quel usage en BTS SN ?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81305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Organisation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Projet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03172" y="1973880"/>
            <a:ext cx="6289108" cy="4447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Contrôle du trafic </a:t>
            </a:r>
            <a:r>
              <a:rPr lang="fr-FR" sz="2400" b="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routier par magnétomètre</a:t>
            </a:r>
            <a:endParaRPr lang="fr-FR" sz="2400" b="0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5362" y="2591455"/>
            <a:ext cx="3168352" cy="132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b="0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Entreprise partenaire </a:t>
            </a:r>
            <a:r>
              <a:rPr lang="fr-FR" b="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dirty="0"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b="0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  <a:p>
            <a:pPr lvl="0" hangingPunct="0"/>
            <a:r>
              <a:rPr lang="fr-FR" sz="1400" b="1" dirty="0" smtClean="0"/>
              <a:t>     Centres </a:t>
            </a:r>
            <a:r>
              <a:rPr lang="fr-FR" sz="1400" b="1" dirty="0"/>
              <a:t>d’Etudes </a:t>
            </a:r>
            <a:endParaRPr lang="fr-FR" sz="1400" b="1" dirty="0" smtClean="0"/>
          </a:p>
          <a:p>
            <a:pPr lvl="0" hangingPunct="0"/>
            <a:r>
              <a:rPr lang="fr-FR" sz="1400" b="1" dirty="0" smtClean="0"/>
              <a:t>Techniques </a:t>
            </a:r>
            <a:r>
              <a:rPr lang="fr-FR" sz="1400" b="1" dirty="0"/>
              <a:t>de l’Equipement</a:t>
            </a:r>
            <a:r>
              <a:rPr lang="fr-FR" sz="1400" dirty="0"/>
              <a:t> </a:t>
            </a:r>
            <a:endParaRPr lang="fr-FR" sz="1400" b="0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928" y="4509120"/>
            <a:ext cx="257403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Solutions : </a:t>
            </a:r>
          </a:p>
          <a:p>
            <a:r>
              <a:rPr lang="fr-FR" dirty="0"/>
              <a:t>FPGA sous ALTIUM </a:t>
            </a:r>
          </a:p>
          <a:p>
            <a:r>
              <a:rPr lang="fr-FR" dirty="0"/>
              <a:t>à valider </a:t>
            </a:r>
          </a:p>
          <a:p>
            <a:r>
              <a:rPr lang="fr-FR" dirty="0"/>
              <a:t>par prototypage rapide.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0" y="2988388"/>
            <a:ext cx="1305890" cy="3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28184" y="764704"/>
            <a:ext cx="272472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Retour d’expérience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808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/>
              <a:t>Quel usage en BTS SN ?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76436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Organisation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Projet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03172" y="1973880"/>
            <a:ext cx="6289108" cy="4447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Contrôle du trafic </a:t>
            </a:r>
            <a:r>
              <a:rPr lang="fr-FR" sz="2400" b="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routier par magnétomètre</a:t>
            </a:r>
            <a:endParaRPr lang="fr-FR" sz="2400" b="0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8184" y="764704"/>
            <a:ext cx="272472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Retour d’expérience</a:t>
            </a:r>
            <a:endParaRPr lang="fr-FR" sz="2400" dirty="0"/>
          </a:p>
        </p:txBody>
      </p:sp>
      <p:pic>
        <p:nvPicPr>
          <p:cNvPr id="2" name="Image 1" descr="fonctionn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6108"/>
            <a:ext cx="8391748" cy="4431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2492896"/>
            <a:ext cx="3960440" cy="223224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99592" y="5445224"/>
            <a:ext cx="3542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Fonctions réalisées </a:t>
            </a:r>
          </a:p>
          <a:p>
            <a:pPr algn="ctr"/>
            <a:r>
              <a:rPr lang="fr-FR" sz="2800" dirty="0" smtClean="0"/>
              <a:t>par la </a:t>
            </a:r>
            <a:r>
              <a:rPr lang="fr-FR" sz="2800" dirty="0" err="1" smtClean="0"/>
              <a:t>Nanoboard</a:t>
            </a:r>
            <a:r>
              <a:rPr lang="fr-FR" sz="2800" dirty="0" smtClean="0"/>
              <a:t> 3000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067944" y="4725144"/>
            <a:ext cx="720080" cy="9361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/>
              <a:t>Quel usage en BTS SN ?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16238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Organisation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Projet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62320" y="5229200"/>
            <a:ext cx="2137680" cy="1260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7" name="Rogner un rectangle avec un coin diagonal 16"/>
          <p:cNvSpPr/>
          <p:nvPr/>
        </p:nvSpPr>
        <p:spPr>
          <a:xfrm>
            <a:off x="3737694" y="3978408"/>
            <a:ext cx="2052120" cy="1151968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1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rPr>
              <a:t>  </a:t>
            </a:r>
            <a:r>
              <a:rPr lang="fr-FR" sz="1400" b="1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rPr>
              <a:t>Sous forme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rPr>
              <a:t>papier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16216" y="4617352"/>
            <a:ext cx="2529360" cy="1980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84618" y="3645024"/>
            <a:ext cx="1815174" cy="25468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4" name="ZoneTexte 23"/>
          <p:cNvSpPr txBox="1"/>
          <p:nvPr/>
        </p:nvSpPr>
        <p:spPr>
          <a:xfrm>
            <a:off x="540000" y="2821568"/>
            <a:ext cx="2340000" cy="5628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TP formatif</a:t>
            </a:r>
            <a:r>
              <a:rPr lang="fr-FR" sz="16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 « debuguer un programme C »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744168" y="2821568"/>
            <a:ext cx="2340000" cy="8282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 Schéma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FPGA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+ Open Bus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696496" y="2821568"/>
            <a:ext cx="2340000" cy="7987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Exemple de programme C à adapter</a:t>
            </a:r>
          </a:p>
        </p:txBody>
      </p:sp>
      <p:sp>
        <p:nvSpPr>
          <p:cNvPr id="29" name="Cylindre 28"/>
          <p:cNvSpPr/>
          <p:nvPr/>
        </p:nvSpPr>
        <p:spPr>
          <a:xfrm>
            <a:off x="6748660" y="3876001"/>
            <a:ext cx="1080120" cy="1331648"/>
          </a:xfrm>
          <a:prstGeom prst="ca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1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rPr>
              <a:t>    </a:t>
            </a:r>
            <a:r>
              <a:rPr lang="fr-FR" sz="1600" b="1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rPr>
              <a:t>issus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rPr>
              <a:t>du site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rPr>
              <a:t>ALECOP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1" i="0" u="none" strike="noStrike" kern="1200" dirty="0">
              <a:ln>
                <a:noFill/>
              </a:ln>
              <a:solidFill>
                <a:schemeClr val="tx1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0" name="Connecteur droit 29"/>
          <p:cNvSpPr/>
          <p:nvPr/>
        </p:nvSpPr>
        <p:spPr>
          <a:xfrm>
            <a:off x="1800000" y="2600888"/>
            <a:ext cx="6156496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1" name="Connecteur droit 30"/>
          <p:cNvSpPr/>
          <p:nvPr/>
        </p:nvSpPr>
        <p:spPr>
          <a:xfrm>
            <a:off x="5004168" y="2420888"/>
            <a:ext cx="0" cy="36000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2" name="Connecteur droit 31"/>
          <p:cNvSpPr/>
          <p:nvPr/>
        </p:nvSpPr>
        <p:spPr>
          <a:xfrm>
            <a:off x="1800000" y="2600888"/>
            <a:ext cx="0" cy="18000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3" name="Connecteur droit 32"/>
          <p:cNvSpPr/>
          <p:nvPr/>
        </p:nvSpPr>
        <p:spPr>
          <a:xfrm>
            <a:off x="7956496" y="2600888"/>
            <a:ext cx="0" cy="18000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059832" y="2060848"/>
            <a:ext cx="3888432" cy="583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fr-FR" sz="1600" b="1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Ressources fournies aux étudiants pour un projet</a:t>
            </a:r>
            <a:endParaRPr lang="fr-FR" sz="1600" b="1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28184" y="764704"/>
            <a:ext cx="272472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Retour d’expérience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165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/>
              <a:t>Quel usage en BTS SN ?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4391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Organisation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Projet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09828" y="1916872"/>
            <a:ext cx="7466628" cy="46157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228184" y="764704"/>
            <a:ext cx="272472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Retour d’expérience</a:t>
            </a:r>
            <a:endParaRPr lang="fr-FR" sz="2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899592" y="2204864"/>
            <a:ext cx="2953312" cy="1296144"/>
          </a:xfrm>
          <a:prstGeom prst="roundRect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1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b="1" dirty="0" smtClean="0">
                <a:latin typeface="Arial" pitchFamily="18"/>
                <a:ea typeface="MS Gothic" pitchFamily="2"/>
                <a:cs typeface="Tahoma" pitchFamily="2"/>
              </a:rPr>
              <a:t>Schémas </a:t>
            </a:r>
            <a:r>
              <a:rPr lang="fr-FR" b="1" dirty="0">
                <a:latin typeface="Arial" pitchFamily="18"/>
                <a:ea typeface="MS Gothic" pitchFamily="2"/>
                <a:cs typeface="Tahoma" pitchFamily="2"/>
              </a:rPr>
              <a:t>Open bus :</a:t>
            </a:r>
          </a:p>
          <a:p>
            <a:pPr lvl="0" algn="ctr" hangingPunct="0"/>
            <a:r>
              <a:rPr lang="fr-FR" b="1" dirty="0" smtClean="0">
                <a:latin typeface="Arial" pitchFamily="18"/>
                <a:ea typeface="MS Gothic" pitchFamily="2"/>
                <a:cs typeface="Tahoma" pitchFamily="2"/>
              </a:rPr>
              <a:t>Les IP mises en œuvre par </a:t>
            </a:r>
            <a:r>
              <a:rPr lang="fr-FR" b="1" dirty="0">
                <a:latin typeface="Arial" pitchFamily="18"/>
                <a:ea typeface="MS Gothic" pitchFamily="2"/>
                <a:cs typeface="Tahoma" pitchFamily="2"/>
              </a:rPr>
              <a:t>les </a:t>
            </a:r>
            <a:r>
              <a:rPr lang="fr-FR" b="1" dirty="0" smtClean="0">
                <a:latin typeface="Arial" pitchFamily="18"/>
                <a:ea typeface="MS Gothic" pitchFamily="2"/>
                <a:cs typeface="Tahoma" pitchFamily="2"/>
              </a:rPr>
              <a:t>étudiants</a:t>
            </a:r>
            <a:endParaRPr lang="fr-FR" b="1" dirty="0"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000" b="1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307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/>
              <a:t>Quel usage en BTS SN ?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66508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Organisation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Projet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43608" y="1916832"/>
            <a:ext cx="7653536" cy="47268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à coins arrondis 10"/>
          <p:cNvSpPr/>
          <p:nvPr/>
        </p:nvSpPr>
        <p:spPr>
          <a:xfrm>
            <a:off x="5436096" y="2492896"/>
            <a:ext cx="2953312" cy="1512792"/>
          </a:xfrm>
          <a:prstGeom prst="roundRect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1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     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fr-FR" b="1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     1er RUN validé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b="1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pour la solution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b="1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Bus CAN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000" b="1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8184" y="764704"/>
            <a:ext cx="272472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Retour d’expérience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816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320627" y="1052736"/>
            <a:ext cx="705678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/>
              <a:t>Le prototypage rapide </a:t>
            </a:r>
            <a:r>
              <a:rPr lang="fr-FR" sz="3200" dirty="0" smtClean="0"/>
              <a:t>dans le cadre </a:t>
            </a:r>
          </a:p>
          <a:p>
            <a:pPr algn="ctr"/>
            <a:r>
              <a:rPr lang="fr-FR" sz="3200" dirty="0" smtClean="0"/>
              <a:t>des enseignements en BTS SN</a:t>
            </a:r>
            <a:endParaRPr lang="fr-FR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1932695" y="5530006"/>
            <a:ext cx="583264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Yves </a:t>
            </a:r>
            <a:r>
              <a:rPr lang="fr-FR" dirty="0" err="1" smtClean="0"/>
              <a:t>Leteurtre</a:t>
            </a:r>
            <a:r>
              <a:rPr lang="fr-FR" dirty="0" smtClean="0"/>
              <a:t>, enseignant en BTS Systèmes Electroniques</a:t>
            </a:r>
          </a:p>
          <a:p>
            <a:endParaRPr lang="fr-FR" dirty="0"/>
          </a:p>
          <a:p>
            <a:r>
              <a:rPr lang="fr-FR" dirty="0" smtClean="0"/>
              <a:t>Lycée Chevrollier à Angers, Académie de Nantes</a:t>
            </a:r>
            <a:endParaRPr lang="fr-FR" dirty="0"/>
          </a:p>
        </p:txBody>
      </p:sp>
      <p:pic>
        <p:nvPicPr>
          <p:cNvPr id="1026" name="Picture 2" descr="http://eduscol.education.fr/sti/system/files/images/ressources/pedagogiques/793/793-plateforme-unifiee-de-concep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402833"/>
            <a:ext cx="3955901" cy="30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/>
              <a:t>Quel usage en BTS SN ?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978384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Organisation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Projet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92080" y="2074261"/>
            <a:ext cx="8344416" cy="706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Solution CAN </a:t>
            </a:r>
            <a:r>
              <a:rPr lang="fr-FR" sz="200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: Deuxième RUN</a:t>
            </a:r>
            <a:endParaRPr lang="fr-FR" sz="2000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L'étudiant dessine une carte mère compatible avec la carte DE0_NANO</a:t>
            </a:r>
          </a:p>
        </p:txBody>
      </p:sp>
      <p:pic>
        <p:nvPicPr>
          <p:cNvPr id="2" name="Image 1" descr="DEnano_Yv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52936"/>
            <a:ext cx="5604887" cy="3867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1880" y="3933056"/>
            <a:ext cx="3600400" cy="23762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83568" y="4005064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Carte </a:t>
            </a:r>
            <a:r>
              <a:rPr lang="fr-FR" dirty="0" smtClean="0">
                <a:latin typeface="Arial" pitchFamily="18"/>
                <a:ea typeface="MS Gothic" pitchFamily="2"/>
                <a:cs typeface="Tahoma" pitchFamily="2"/>
              </a:rPr>
              <a:t>DE0_NANO</a:t>
            </a:r>
            <a:endParaRPr lang="fr-FR" dirty="0">
              <a:latin typeface="Arial" pitchFamily="18"/>
              <a:ea typeface="MS Gothic" pitchFamily="2"/>
              <a:cs typeface="Tahoma" pitchFamily="2"/>
            </a:endParaRPr>
          </a:p>
          <a:p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627784" y="4437112"/>
            <a:ext cx="864096" cy="3587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28184" y="764704"/>
            <a:ext cx="272472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Retour d’expérience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27584" y="2996952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Carte </a:t>
            </a:r>
            <a:r>
              <a:rPr lang="fr-FR" dirty="0" smtClean="0">
                <a:latin typeface="Arial" pitchFamily="18"/>
                <a:ea typeface="MS Gothic" pitchFamily="2"/>
                <a:cs typeface="Tahoma" pitchFamily="2"/>
              </a:rPr>
              <a:t>mère</a:t>
            </a:r>
            <a:endParaRPr lang="fr-FR" dirty="0">
              <a:latin typeface="Arial" pitchFamily="18"/>
              <a:ea typeface="MS Gothic" pitchFamily="2"/>
              <a:cs typeface="Tahoma" pitchFamily="2"/>
            </a:endParaRPr>
          </a:p>
          <a:p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051720" y="3212976"/>
            <a:ext cx="144016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33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/>
              <a:t>Quel usage en BTS SN ?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44249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Organisation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Projet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92080" y="2074261"/>
            <a:ext cx="8344416" cy="101420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Solution CAN </a:t>
            </a:r>
            <a:r>
              <a:rPr lang="fr-FR" sz="200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: Deuxième RUN</a:t>
            </a:r>
            <a:endParaRPr lang="fr-FR" sz="2000" i="0" u="none" strike="noStrike" kern="1200" dirty="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L'étudiant </a:t>
            </a:r>
            <a:r>
              <a:rPr lang="fr-FR" sz="2000" i="0" u="none" strike="noStrike" kern="1200" dirty="0" smtClean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implante la solution validée par prototypage rapide sur la </a:t>
            </a:r>
            <a:r>
              <a:rPr lang="fr-FR" sz="2000" i="0" u="none" strike="noStrike" kern="1200" dirty="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carte DE0_NANO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35896" y="2780928"/>
            <a:ext cx="5040000" cy="35992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83568" y="3861048"/>
            <a:ext cx="2520280" cy="86657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FPGA :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CYCLONE IV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EP4CE22F17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3568" y="4727625"/>
            <a:ext cx="2520280" cy="10056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Cellules logiques : 47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Boîtier : BGA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Broches : 256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Alimentation : 1.27V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Connecteur droit avec flèche 8"/>
          <p:cNvCxnSpPr>
            <a:stCxn id="5" idx="3"/>
          </p:cNvCxnSpPr>
          <p:nvPr/>
        </p:nvCxnSpPr>
        <p:spPr>
          <a:xfrm>
            <a:off x="3203848" y="4294337"/>
            <a:ext cx="1944216" cy="5028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28184" y="764704"/>
            <a:ext cx="272472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Retour d’expérience</a:t>
            </a:r>
            <a:endParaRPr lang="fr-FR" sz="24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4788024" y="4149080"/>
            <a:ext cx="1008112" cy="1224136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3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1465"/>
              </p:ext>
            </p:extLst>
          </p:nvPr>
        </p:nvGraphicFramePr>
        <p:xfrm>
          <a:off x="827088" y="2424113"/>
          <a:ext cx="7993062" cy="344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Document" r:id="rId4" imgW="5765800" imgH="2565400" progId="Word.Document.12">
                  <p:embed/>
                </p:oleObj>
              </mc:Choice>
              <mc:Fallback>
                <p:oleObj name="Document" r:id="rId4" imgW="57658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088" y="2424113"/>
                        <a:ext cx="7993062" cy="344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67744" y="3717032"/>
            <a:ext cx="151216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Phase 1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Prototypage rapide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64088" y="3645024"/>
            <a:ext cx="1800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Phase 2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Solution embarquée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10899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Quel usage en BTS SN ?</a:t>
            </a:r>
            <a:endParaRPr lang="fr-FR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39552" y="1916832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O</a:t>
            </a:r>
            <a:r>
              <a:rPr lang="fr-FR" sz="2800" dirty="0" smtClean="0"/>
              <a:t>rganisation d’un projet de fin d’étude en deux « </a:t>
            </a:r>
            <a:r>
              <a:rPr lang="fr-FR" sz="2800" dirty="0" err="1" smtClean="0"/>
              <a:t>runs</a:t>
            </a:r>
            <a:r>
              <a:rPr lang="fr-FR" sz="2800" dirty="0" smtClean="0"/>
              <a:t> »</a:t>
            </a:r>
            <a:endParaRPr lang="fr-FR" sz="28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87572"/>
              </p:ext>
            </p:extLst>
          </p:nvPr>
        </p:nvGraphicFramePr>
        <p:xfrm>
          <a:off x="787250" y="1412776"/>
          <a:ext cx="8352930" cy="335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Organisation</a:t>
                      </a:r>
                      <a:endParaRPr lang="fr-FR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Projet</a:t>
                      </a:r>
                      <a:endParaRPr lang="fr-FR" sz="1600" b="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Perspective !</a:t>
                      </a:r>
                      <a:endParaRPr lang="fr-FR" sz="16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90872" y="5457998"/>
            <a:ext cx="844562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b="1" dirty="0"/>
              <a:t>Dans le cadre d'un projet commun </a:t>
            </a:r>
            <a:r>
              <a:rPr lang="fr-FR" sz="2000" b="1" dirty="0" smtClean="0"/>
              <a:t>EC / IR, </a:t>
            </a:r>
            <a:r>
              <a:rPr lang="fr-FR" sz="2000" b="1" dirty="0"/>
              <a:t>le développement logiciel pourra se limiter au test fonctionnel des solutions matérielles développées pour l’option </a:t>
            </a:r>
            <a:r>
              <a:rPr lang="fr-FR" sz="2000" b="1" dirty="0" smtClean="0"/>
              <a:t>EC. Le </a:t>
            </a:r>
            <a:r>
              <a:rPr lang="fr-FR" sz="2000" b="1" dirty="0"/>
              <a:t>développement logiciel sera complet pour l’option IR</a:t>
            </a:r>
          </a:p>
        </p:txBody>
      </p:sp>
    </p:spTree>
    <p:extLst>
      <p:ext uri="{BB962C8B-B14F-4D97-AF65-F5344CB8AC3E}">
        <p14:creationId xmlns:p14="http://schemas.microsoft.com/office/powerpoint/2010/main" val="10087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2160" y="6165304"/>
            <a:ext cx="2960967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Merci de votre écoute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827584" y="8367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AVANT : </a:t>
            </a:r>
            <a:r>
              <a:rPr lang="fr-FR" sz="2400" dirty="0" smtClean="0"/>
              <a:t>la faisabilité n’est prouvée qu’à l’issue du projet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3645024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APRES : </a:t>
            </a:r>
            <a:r>
              <a:rPr lang="fr-FR" sz="2400" dirty="0" smtClean="0"/>
              <a:t>A l’issue de la phase de prototypage rapide la faisabilité est connue, gain de réactivité dans le projet.</a:t>
            </a:r>
            <a:endParaRPr lang="fr-FR" sz="2400" dirty="0"/>
          </a:p>
        </p:txBody>
      </p:sp>
      <p:sp>
        <p:nvSpPr>
          <p:cNvPr id="3" name="Flèche droite 2"/>
          <p:cNvSpPr/>
          <p:nvPr/>
        </p:nvSpPr>
        <p:spPr>
          <a:xfrm>
            <a:off x="1619672" y="2924944"/>
            <a:ext cx="64087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3968" y="1916832"/>
            <a:ext cx="136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Projet</a:t>
            </a:r>
          </a:p>
          <a:p>
            <a:r>
              <a:rPr lang="fr-FR" dirty="0" smtClean="0"/>
              <a:t>Cycle en V</a:t>
            </a:r>
          </a:p>
          <a:p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1547664" y="5445224"/>
            <a:ext cx="32683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4932040" y="5445224"/>
            <a:ext cx="32683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moticône 5"/>
          <p:cNvSpPr/>
          <p:nvPr/>
        </p:nvSpPr>
        <p:spPr>
          <a:xfrm>
            <a:off x="8209823" y="2888940"/>
            <a:ext cx="576064" cy="57606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moticône 13"/>
          <p:cNvSpPr/>
          <p:nvPr/>
        </p:nvSpPr>
        <p:spPr>
          <a:xfrm>
            <a:off x="4572000" y="6021288"/>
            <a:ext cx="576064" cy="57606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484784"/>
            <a:ext cx="1417080" cy="14401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340768"/>
            <a:ext cx="2520280" cy="159232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187624" y="1700808"/>
            <a:ext cx="1060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Projet</a:t>
            </a:r>
          </a:p>
          <a:p>
            <a:r>
              <a:rPr lang="fr-FR" dirty="0" err="1" smtClean="0"/>
              <a:t>Waterfall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4653136"/>
            <a:ext cx="1296144" cy="76606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4581128"/>
            <a:ext cx="1296144" cy="76606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39552" y="450912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Projet  en 2 RUNS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73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6301" y="1772816"/>
            <a:ext cx="78587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2000" dirty="0" smtClean="0"/>
              <a:t>Valider l’étude </a:t>
            </a:r>
            <a:r>
              <a:rPr lang="fr-FR" sz="2000" dirty="0"/>
              <a:t>d’un système électronique </a:t>
            </a:r>
            <a:r>
              <a:rPr lang="fr-FR" sz="2000" dirty="0" smtClean="0"/>
              <a:t>numérique sans développement </a:t>
            </a:r>
            <a:r>
              <a:rPr lang="fr-FR" sz="2000" dirty="0"/>
              <a:t>matériel </a:t>
            </a:r>
            <a:r>
              <a:rPr lang="fr-FR" sz="2000" dirty="0" smtClean="0"/>
              <a:t>et </a:t>
            </a:r>
            <a:r>
              <a:rPr lang="fr-FR" sz="2000" dirty="0"/>
              <a:t>bénéficier de l’interopérabilité des fichiers concernant l’étude préliminaire pour la phase d’industrialisation</a:t>
            </a:r>
            <a:r>
              <a:rPr lang="fr-FR" sz="2000" dirty="0" smtClean="0"/>
              <a:t>.</a:t>
            </a:r>
          </a:p>
          <a:p>
            <a:pPr algn="just" fontAlgn="base"/>
            <a:endParaRPr lang="fr-FR" sz="2000" dirty="0"/>
          </a:p>
          <a:p>
            <a:pPr marL="571500" indent="-571500" fontAlgn="base">
              <a:buFont typeface="Arial" pitchFamily="34" charset="0"/>
              <a:buChar char="•"/>
            </a:pPr>
            <a:r>
              <a:rPr lang="fr-FR" sz="3200" b="1" dirty="0"/>
              <a:t>Gain de Vitesse du développement </a:t>
            </a:r>
          </a:p>
          <a:p>
            <a:pPr marL="571500" indent="-571500" fontAlgn="base">
              <a:buFont typeface="Arial" pitchFamily="34" charset="0"/>
              <a:buChar char="•"/>
            </a:pPr>
            <a:r>
              <a:rPr lang="fr-FR" sz="3200" b="1" dirty="0" smtClean="0"/>
              <a:t>Optimiser </a:t>
            </a:r>
            <a:r>
              <a:rPr lang="fr-FR" sz="3200" b="1" dirty="0"/>
              <a:t>les coûts de R&amp;D</a:t>
            </a:r>
          </a:p>
          <a:p>
            <a:pPr marL="571500" indent="-571500" fontAlgn="base">
              <a:buFont typeface="Arial" pitchFamily="34" charset="0"/>
              <a:buChar char="•"/>
            </a:pPr>
            <a:r>
              <a:rPr lang="fr-FR" sz="3200" b="1" dirty="0" smtClean="0"/>
              <a:t>S’assurer de la faisabilité numérique en amont du projet</a:t>
            </a:r>
          </a:p>
          <a:p>
            <a:pPr marL="571500" indent="-571500" fontAlgn="base">
              <a:buFont typeface="Arial" pitchFamily="34" charset="0"/>
              <a:buChar char="•"/>
            </a:pPr>
            <a:r>
              <a:rPr lang="fr-FR" sz="3200" b="1" dirty="0" smtClean="0"/>
              <a:t>Ré-exploiter des solutions existantes déjà validées </a:t>
            </a:r>
            <a:endParaRPr lang="fr-FR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262803" y="1023119"/>
            <a:ext cx="371467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Objectif pour la profession :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401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798553" y="836712"/>
            <a:ext cx="612295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tx1"/>
                </a:solidFill>
              </a:rPr>
              <a:t>Eléments du référentiel d’activités professionnelles (RAP)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5" y="2420888"/>
            <a:ext cx="861488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48350" y="1588150"/>
            <a:ext cx="138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Prototyper ?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458605" y="1609372"/>
            <a:ext cx="48028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Proposer des solutions, réaliser un 1</a:t>
            </a:r>
            <a:r>
              <a:rPr lang="fr-FR" baseline="30000" dirty="0" smtClean="0"/>
              <a:t>er</a:t>
            </a:r>
            <a:r>
              <a:rPr lang="fr-FR" dirty="0" smtClean="0"/>
              <a:t> exemplaire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00034" y="3429000"/>
            <a:ext cx="2487790" cy="648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54658" y="4509120"/>
            <a:ext cx="2487790" cy="7920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6516216" y="3279488"/>
            <a:ext cx="2487790" cy="620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228184" y="4797152"/>
            <a:ext cx="2304256" cy="5308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088183" y="5327984"/>
            <a:ext cx="2444257" cy="620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7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6779" y="908720"/>
            <a:ext cx="3336106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Quels usages en BTS SN ?</a:t>
            </a:r>
            <a:endParaRPr lang="fr-FR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3568" y="1700808"/>
            <a:ext cx="7998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Retour sur le référentiel 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276872"/>
            <a:ext cx="8280920" cy="3024336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467544" y="3861048"/>
            <a:ext cx="2448272" cy="172819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55576" y="5805264"/>
            <a:ext cx="7998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Ces outils seront mis en œuvre notamment durant les phases de projets.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5796136" y="4437112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508104" y="4742656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15816" y="5085184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79" y="754476"/>
            <a:ext cx="2906747" cy="13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2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1988840"/>
            <a:ext cx="7858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000" dirty="0"/>
              <a:t>L</a:t>
            </a:r>
            <a:r>
              <a:rPr lang="fr-FR" sz="2000" dirty="0" smtClean="0"/>
              <a:t>e </a:t>
            </a:r>
            <a:r>
              <a:rPr lang="fr-FR" sz="2000" dirty="0"/>
              <a:t>prototypage rapide prend son essor dans la conception de systèmes électroniques</a:t>
            </a:r>
            <a:r>
              <a:rPr lang="fr-FR" sz="2000" dirty="0" smtClean="0"/>
              <a:t>. Exemples de supports :</a:t>
            </a:r>
          </a:p>
          <a:p>
            <a:pPr fontAlgn="base"/>
            <a:endParaRPr lang="fr-FR" sz="2000" dirty="0" smtClean="0"/>
          </a:p>
          <a:p>
            <a:pPr fontAlgn="base"/>
            <a:endParaRPr lang="fr-FR" sz="2000" dirty="0" smtClean="0"/>
          </a:p>
          <a:p>
            <a:pPr fontAlgn="base"/>
            <a:endParaRPr lang="fr-FR" sz="2000" dirty="0"/>
          </a:p>
          <a:p>
            <a:pPr fontAlgn="base"/>
            <a:endParaRPr lang="fr-FR" sz="2000" dirty="0" smtClean="0"/>
          </a:p>
          <a:p>
            <a:pPr fontAlgn="base"/>
            <a:endParaRPr lang="fr-FR" sz="2000" dirty="0"/>
          </a:p>
          <a:p>
            <a:pPr fontAlgn="base"/>
            <a:r>
              <a:rPr lang="fr-FR" sz="2000" dirty="0" smtClean="0"/>
              <a:t>                                                        </a:t>
            </a:r>
            <a:endParaRPr lang="fr-FR" sz="2000" dirty="0"/>
          </a:p>
          <a:p>
            <a:pPr fontAlgn="base"/>
            <a:endParaRPr lang="fr-FR" sz="2000" dirty="0" smtClean="0"/>
          </a:p>
          <a:p>
            <a:pPr fontAlgn="base"/>
            <a:endParaRPr lang="fr-FR" sz="2000" dirty="0" smtClean="0"/>
          </a:p>
          <a:p>
            <a:pPr fontAlgn="base"/>
            <a:endParaRPr lang="fr-FR" sz="2000" dirty="0"/>
          </a:p>
          <a:p>
            <a:pPr algn="just" fontAlgn="base"/>
            <a:endParaRPr lang="fr-FR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62803" y="972046"/>
            <a:ext cx="5257273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Le prototypage rapide en électronique ? </a:t>
            </a:r>
            <a:endParaRPr lang="fr-FR" sz="2400" dirty="0"/>
          </a:p>
        </p:txBody>
      </p:sp>
      <p:pic>
        <p:nvPicPr>
          <p:cNvPr id="2050" name="Picture 2" descr="F:\15-Archives 2012-2013\0-Mis en ligne en 2012\Ressources péda\Systèmes d'informations\FPGA Altium\image NANOBO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405720" cy="19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054" y="2723349"/>
            <a:ext cx="2582418" cy="22127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3068960"/>
            <a:ext cx="2232248" cy="18750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7584" y="5301208"/>
            <a:ext cx="1499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Nanoboard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solution FPGA</a:t>
            </a:r>
          </a:p>
          <a:p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372200" y="5229200"/>
            <a:ext cx="2534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fr-FR" sz="1800" dirty="0" err="1"/>
              <a:t>Penda</a:t>
            </a:r>
            <a:r>
              <a:rPr lang="fr-FR" sz="1800" dirty="0"/>
              <a:t> </a:t>
            </a:r>
            <a:r>
              <a:rPr lang="fr-FR" sz="1800" dirty="0" smtClean="0"/>
              <a:t>II : </a:t>
            </a:r>
          </a:p>
          <a:p>
            <a:r>
              <a:rPr lang="fr-FR" sz="1800" dirty="0" smtClean="0"/>
              <a:t>solution </a:t>
            </a:r>
            <a:r>
              <a:rPr lang="fr-FR" sz="1800" dirty="0"/>
              <a:t>Microcontrôleur</a:t>
            </a:r>
          </a:p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203848" y="522920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fr-FR" dirty="0"/>
              <a:t> </a:t>
            </a:r>
            <a:r>
              <a:rPr lang="fr-FR" sz="1800" dirty="0" smtClean="0"/>
              <a:t>PSOC : solution mixte </a:t>
            </a:r>
          </a:p>
          <a:p>
            <a:pPr algn="ctr"/>
            <a:r>
              <a:rPr lang="fr-FR" sz="1800" dirty="0" smtClean="0"/>
              <a:t>analogique numérique 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7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666089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Les concepts associés à la programmation des FPGA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2483768" y="1844824"/>
            <a:ext cx="1392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Implantation </a:t>
            </a:r>
          </a:p>
          <a:p>
            <a:pPr algn="ctr"/>
            <a:r>
              <a:rPr lang="fr-FR" dirty="0" smtClean="0"/>
              <a:t>de SOC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174931" y="1844824"/>
            <a:ext cx="23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Implantation </a:t>
            </a:r>
          </a:p>
          <a:p>
            <a:pPr algn="ctr"/>
            <a:r>
              <a:rPr lang="fr-FR" dirty="0" smtClean="0"/>
              <a:t>de Processeurs virtuels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99592" y="3429000"/>
            <a:ext cx="200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Mise en œuvre d’IP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32240" y="3356992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Programmation </a:t>
            </a:r>
          </a:p>
          <a:p>
            <a:r>
              <a:rPr lang="fr-FR" dirty="0" smtClean="0"/>
              <a:t>en C, C++, VHDL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979712" y="4725144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Accélération </a:t>
            </a:r>
          </a:p>
          <a:p>
            <a:pPr algn="ctr"/>
            <a:r>
              <a:rPr lang="fr-FR" dirty="0" smtClean="0"/>
              <a:t>de code C en HDL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364088" y="4941168"/>
            <a:ext cx="11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Simulation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779912" y="3356992"/>
            <a:ext cx="192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Débogage de code </a:t>
            </a:r>
          </a:p>
          <a:p>
            <a:pPr algn="ctr"/>
            <a:r>
              <a:rPr lang="fr-FR" dirty="0" smtClean="0"/>
              <a:t>sur cible FPGA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83568" y="5949280"/>
            <a:ext cx="8199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Ces concepts sont présentés dans les TP de formations Ressources du RNR </a:t>
            </a:r>
            <a:r>
              <a:rPr lang="fr-FR" dirty="0"/>
              <a:t>STI </a:t>
            </a:r>
            <a:r>
              <a:rPr lang="fr-FR" dirty="0" err="1"/>
              <a:t>Eduscol</a:t>
            </a:r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195736" y="1628800"/>
            <a:ext cx="2016224" cy="115212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148064" y="1628800"/>
            <a:ext cx="2592288" cy="115212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83568" y="3068960"/>
            <a:ext cx="2376264" cy="115212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835696" y="4581128"/>
            <a:ext cx="2160240" cy="115212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004048" y="4725144"/>
            <a:ext cx="2016224" cy="7920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347864" y="3140968"/>
            <a:ext cx="2520280" cy="115212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300192" y="3140968"/>
            <a:ext cx="2304256" cy="115212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0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836712"/>
            <a:ext cx="242461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Le support retenu</a:t>
            </a:r>
            <a:endParaRPr lang="fr-FR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528392" cy="2880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ZoneTexte 2"/>
          <p:cNvSpPr txBox="1"/>
          <p:nvPr/>
        </p:nvSpPr>
        <p:spPr>
          <a:xfrm>
            <a:off x="899592" y="4653136"/>
            <a:ext cx="4404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Le cœur de la 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</a:rPr>
              <a:t>Nanoboard</a:t>
            </a:r>
            <a:endParaRPr lang="fr-FR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est un FPGA CYCLONE III </a:t>
            </a:r>
          </a:p>
          <a:p>
            <a:pPr algn="ctr"/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de chez ALTERA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84168" y="3933056"/>
            <a:ext cx="2055812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96136" y="3789040"/>
            <a:ext cx="2055812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573016"/>
            <a:ext cx="2875012" cy="285545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457412" y="1340768"/>
            <a:ext cx="34519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La 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</a:rPr>
              <a:t>Nanoboard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 3000</a:t>
            </a:r>
          </a:p>
          <a:p>
            <a:pPr algn="ctr"/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Et le logiciel </a:t>
            </a:r>
          </a:p>
          <a:p>
            <a:pPr algn="ctr"/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</a:rPr>
              <a:t>ALTIUM DESIGNER</a:t>
            </a:r>
            <a:endParaRPr lang="fr-F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211960" y="1772816"/>
            <a:ext cx="360040" cy="36004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292080" y="5085184"/>
            <a:ext cx="576064" cy="720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8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Le prototypage rapide en électronique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764704"/>
            <a:ext cx="364835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/>
              <a:t>Ressources RNR STI </a:t>
            </a:r>
            <a:r>
              <a:rPr lang="fr-FR" sz="2400" dirty="0" err="1"/>
              <a:t>Eduscol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59460"/>
              </p:ext>
            </p:extLst>
          </p:nvPr>
        </p:nvGraphicFramePr>
        <p:xfrm>
          <a:off x="683568" y="1412776"/>
          <a:ext cx="8352930" cy="4320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0586"/>
                <a:gridCol w="1670586"/>
                <a:gridCol w="1670586"/>
                <a:gridCol w="1252938"/>
                <a:gridCol w="208823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endParaRPr lang="fr-F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 formatifs </a:t>
                      </a:r>
                      <a:endParaRPr lang="fr-FR" sz="1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 projets </a:t>
                      </a:r>
                      <a:endParaRPr lang="fr-FR" sz="1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Projet </a:t>
                      </a:r>
                      <a:endParaRPr lang="fr-FR" sz="1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851483960"/>
              </p:ext>
            </p:extLst>
          </p:nvPr>
        </p:nvGraphicFramePr>
        <p:xfrm>
          <a:off x="683568" y="2132856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03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1129</Words>
  <Application>Microsoft Office PowerPoint</Application>
  <PresentationFormat>Affichage à l'écran (4:3)</PresentationFormat>
  <Paragraphs>506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Réflexions pédagogiques autour des enseignements en baccalauréat professionnel</dc:title>
  <dc:creator>utilisateur</dc:creator>
  <cp:lastModifiedBy>RNR STI</cp:lastModifiedBy>
  <cp:revision>142</cp:revision>
  <dcterms:created xsi:type="dcterms:W3CDTF">2013-03-22T19:15:01Z</dcterms:created>
  <dcterms:modified xsi:type="dcterms:W3CDTF">2014-03-24T14:46:31Z</dcterms:modified>
</cp:coreProperties>
</file>