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7" r:id="rId2"/>
    <p:sldId id="326" r:id="rId3"/>
    <p:sldId id="358" r:id="rId4"/>
    <p:sldId id="368" r:id="rId5"/>
    <p:sldId id="369" r:id="rId6"/>
    <p:sldId id="367" r:id="rId7"/>
    <p:sldId id="360" r:id="rId8"/>
    <p:sldId id="332" r:id="rId9"/>
    <p:sldId id="342" r:id="rId10"/>
    <p:sldId id="361" r:id="rId11"/>
    <p:sldId id="344" r:id="rId12"/>
    <p:sldId id="345" r:id="rId13"/>
    <p:sldId id="346" r:id="rId14"/>
    <p:sldId id="349" r:id="rId15"/>
    <p:sldId id="347" r:id="rId16"/>
    <p:sldId id="370" r:id="rId17"/>
    <p:sldId id="371" r:id="rId18"/>
    <p:sldId id="336" r:id="rId19"/>
    <p:sldId id="339" r:id="rId20"/>
    <p:sldId id="363" r:id="rId21"/>
    <p:sldId id="364" r:id="rId22"/>
    <p:sldId id="365" r:id="rId23"/>
    <p:sldId id="362" r:id="rId24"/>
    <p:sldId id="355" r:id="rId25"/>
    <p:sldId id="356" r:id="rId26"/>
    <p:sldId id="307" r:id="rId27"/>
    <p:sldId id="366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NR STI" initials="RNR ST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E0FFC1"/>
    <a:srgbClr val="CCFF99"/>
    <a:srgbClr val="F7D097"/>
    <a:srgbClr val="4BACC6"/>
    <a:srgbClr val="387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>
      <p:cViewPr varScale="1">
        <p:scale>
          <a:sx n="113" d="100"/>
          <a:sy n="113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1FCF0-6206-4DF0-B632-65D44B80E990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2127F-A5A6-438F-A02C-EE4AA2C102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207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99413-0068-49D8-BA5B-BCFEE475C460}" type="datetimeFigureOut">
              <a:rPr lang="fr-FR" smtClean="0"/>
              <a:t>25/03/2014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B8495-7CD3-4D6F-AF47-DAC49E2B5A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326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B8495-7CD3-4D6F-AF47-DAC49E2B5A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6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B8495-7CD3-4D6F-AF47-DAC49E2B5A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510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B8495-7CD3-4D6F-AF47-DAC49E2B5A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51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B8495-7CD3-4D6F-AF47-DAC49E2B5A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392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D504-B19D-4C04-A88D-7C937EA69420}" type="datetime1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47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DB05-EB9A-4AF4-8BB8-4A3969F20CE8}" type="datetime1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49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28C5-B926-4846-B71B-1B2ECA61FC2C}" type="datetime1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78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37A4-B874-4B98-A282-F58BEC45880F}" type="datetime1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14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24A3F-3B36-4E8B-97CA-B7EBC8147F93}" type="datetime1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332A-5886-4498-AFFB-77CC150C8D66}" type="datetime1">
              <a:rPr lang="fr-FR" smtClean="0"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1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91D2-CEE9-408C-BD94-6CDB1613C2F0}" type="datetime1">
              <a:rPr lang="fr-FR" smtClean="0"/>
              <a:t>25/03/2014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8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3C7EA-3A43-4B72-823D-26C2D56874A6}" type="datetime1">
              <a:rPr lang="fr-FR" smtClean="0"/>
              <a:t>25/03/2014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3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F156-B1D5-4E50-864F-4550EB97D818}" type="datetime1">
              <a:rPr lang="fr-FR" smtClean="0"/>
              <a:t>25/03/2014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8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BEB-9B0F-48E8-9D98-153F49621314}" type="datetime1">
              <a:rPr lang="fr-FR" smtClean="0"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C9B1-D478-48AD-9DEB-C50AEEAD0369}" type="datetime1">
              <a:rPr lang="fr-FR" smtClean="0"/>
              <a:t>25/03/2014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04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581A4-52DC-48E0-9B71-B915AC6CCF1B}" type="datetime1">
              <a:rPr lang="fr-FR" smtClean="0"/>
              <a:t>25/03/2014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45D3E-E52C-4ECA-A225-74B8AC6083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6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slide" Target="slide1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image" Target="../media/image1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slide" Target="slide1.xml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260648"/>
            <a:ext cx="1318110" cy="12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87624" y="1700808"/>
            <a:ext cx="66247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</a:p>
          <a:p>
            <a:pPr algn="ctr"/>
            <a:r>
              <a:rPr lang="fr-FR" sz="3600" b="1" dirty="0" smtClean="0"/>
              <a:t>BTS SYSTÈMES NUMÉRIQUES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08154"/>
            <a:ext cx="2304256" cy="2509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40968"/>
            <a:ext cx="2520280" cy="2307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867569" y="550421"/>
            <a:ext cx="2168927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/>
              <a:t>Le 31 mars 2014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Lycée Bergson - </a:t>
            </a:r>
            <a:r>
              <a:rPr lang="fr-FR" b="1" dirty="0" smtClean="0">
                <a:solidFill>
                  <a:schemeClr val="tx1"/>
                </a:solidFill>
              </a:rPr>
              <a:t>Paris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63238" y="5661248"/>
            <a:ext cx="204061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Informatique</a:t>
            </a:r>
          </a:p>
          <a:p>
            <a:pPr algn="ctr"/>
            <a:r>
              <a:rPr lang="fr-FR" dirty="0" smtClean="0"/>
              <a:t>&amp; Réseaux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917556" y="5733256"/>
            <a:ext cx="191793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/>
              <a:t>É</a:t>
            </a:r>
            <a:r>
              <a:rPr lang="fr-FR" dirty="0" smtClean="0"/>
              <a:t>lectronique</a:t>
            </a:r>
          </a:p>
          <a:p>
            <a:pPr algn="ctr"/>
            <a:r>
              <a:rPr lang="fr-FR" dirty="0" smtClean="0"/>
              <a:t>&amp; Communication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943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58" action="ppaction://hlinksldjump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788807" y="1844824"/>
            <a:ext cx="808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L’ensemble de la séquence se déroulera sur une semaine avec 3h de physique et 11h d’informatique en atelier + une synthèse en salle de cours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332736" y="2740974"/>
            <a:ext cx="6766561" cy="1768146"/>
            <a:chOff x="1411283" y="4759323"/>
            <a:chExt cx="6766561" cy="1527797"/>
          </a:xfrm>
        </p:grpSpPr>
        <p:sp>
          <p:nvSpPr>
            <p:cNvPr id="92" name="Rectangle à coins arrondis 91"/>
            <p:cNvSpPr/>
            <p:nvPr>
              <p:custDataLst>
                <p:tags r:id="rId29"/>
              </p:custDataLst>
            </p:nvPr>
          </p:nvSpPr>
          <p:spPr>
            <a:xfrm>
              <a:off x="2586669" y="6083919"/>
              <a:ext cx="1080135" cy="203200"/>
            </a:xfrm>
            <a:prstGeom prst="roundRect">
              <a:avLst>
                <a:gd name="adj" fmla="val 10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44450">
                <a:scrgbClr r="0" g="0" b="0">
                  <a:alpha val="3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w="171450" h="12700"/>
            </a:sp3d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à coins arrondis 92"/>
            <p:cNvSpPr/>
            <p:nvPr>
              <p:custDataLst>
                <p:tags r:id="rId30"/>
              </p:custDataLst>
            </p:nvPr>
          </p:nvSpPr>
          <p:spPr>
            <a:xfrm>
              <a:off x="1411284" y="5880719"/>
              <a:ext cx="1127760" cy="203200"/>
            </a:xfrm>
            <a:prstGeom prst="roundRect">
              <a:avLst>
                <a:gd name="adj" fmla="val 100000"/>
              </a:avLst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outerShdw blurRad="44450">
                <a:scrgbClr r="0" g="0" b="0">
                  <a:alpha val="3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w="171450" h="12700"/>
            </a:sp3d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4" name="Connecteur droit 93"/>
            <p:cNvCxnSpPr/>
            <p:nvPr>
              <p:custDataLst>
                <p:tags r:id="rId31"/>
              </p:custDataLst>
            </p:nvPr>
          </p:nvCxnSpPr>
          <p:spPr>
            <a:xfrm>
              <a:off x="1433509" y="4781407"/>
              <a:ext cx="0" cy="515112"/>
            </a:xfrm>
            <a:prstGeom prst="line">
              <a:avLst/>
            </a:prstGeom>
            <a:ln w="15875">
              <a:solidFill>
                <a:schemeClr val="accent1"/>
              </a:solidFill>
              <a:headEnd type="none"/>
              <a:tailEnd type="none"/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>
              <p:custDataLst>
                <p:tags r:id="rId32"/>
              </p:custDataLst>
            </p:nvPr>
          </p:nvCxnSpPr>
          <p:spPr>
            <a:xfrm>
              <a:off x="5921539" y="4759323"/>
              <a:ext cx="0" cy="515112"/>
            </a:xfrm>
            <a:prstGeom prst="line">
              <a:avLst/>
            </a:prstGeom>
            <a:ln w="15875">
              <a:solidFill>
                <a:schemeClr val="accent1"/>
              </a:solidFill>
              <a:headEnd type="none"/>
              <a:tailEnd type="none"/>
            </a:ln>
            <a:effectLst>
              <a:outerShdw blurRad="63500">
                <a:scrgbClr r="0" g="0" b="0">
                  <a:alpha val="50000"/>
                </a:sc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à coins arrondis 95"/>
            <p:cNvSpPr/>
            <p:nvPr>
              <p:custDataLst>
                <p:tags r:id="rId33"/>
              </p:custDataLst>
            </p:nvPr>
          </p:nvSpPr>
          <p:spPr>
            <a:xfrm>
              <a:off x="1411284" y="5296519"/>
              <a:ext cx="6766560" cy="381000"/>
            </a:xfrm>
            <a:prstGeom prst="roundRect">
              <a:avLst>
                <a:gd name="adj" fmla="val 10000000"/>
              </a:avLst>
            </a:prstGeom>
            <a:gradFill flip="none" rotWithShape="1">
              <a:gsLst>
                <a:gs pos="100000">
                  <a:srgbClr val="9BBB59"/>
                </a:gs>
                <a:gs pos="0">
                  <a:schemeClr val="accent3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ZoneTexte 96"/>
            <p:cNvSpPr txBox="1"/>
            <p:nvPr>
              <p:custDataLst>
                <p:tags r:id="rId34"/>
              </p:custDataLst>
            </p:nvPr>
          </p:nvSpPr>
          <p:spPr>
            <a:xfrm>
              <a:off x="1411284" y="5296519"/>
              <a:ext cx="1127760" cy="3810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Jour 1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98" name="Connecteur droit 97"/>
            <p:cNvCxnSpPr/>
            <p:nvPr>
              <p:custDataLst>
                <p:tags r:id="rId35"/>
              </p:custDataLst>
            </p:nvPr>
          </p:nvCxnSpPr>
          <p:spPr>
            <a:xfrm>
              <a:off x="2539044" y="5360019"/>
              <a:ext cx="0" cy="254000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ZoneTexte 98"/>
            <p:cNvSpPr txBox="1"/>
            <p:nvPr>
              <p:custDataLst>
                <p:tags r:id="rId36"/>
              </p:custDataLst>
            </p:nvPr>
          </p:nvSpPr>
          <p:spPr>
            <a:xfrm>
              <a:off x="2539044" y="5296519"/>
              <a:ext cx="1127760" cy="3810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Jour 2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00" name="Connecteur droit 99"/>
            <p:cNvCxnSpPr/>
            <p:nvPr>
              <p:custDataLst>
                <p:tags r:id="rId37"/>
              </p:custDataLst>
            </p:nvPr>
          </p:nvCxnSpPr>
          <p:spPr>
            <a:xfrm>
              <a:off x="3666804" y="5360019"/>
              <a:ext cx="0" cy="254000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ZoneTexte 100"/>
            <p:cNvSpPr txBox="1"/>
            <p:nvPr>
              <p:custDataLst>
                <p:tags r:id="rId38"/>
              </p:custDataLst>
            </p:nvPr>
          </p:nvSpPr>
          <p:spPr>
            <a:xfrm>
              <a:off x="3666804" y="5296519"/>
              <a:ext cx="1127760" cy="3810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Jour 3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02" name="Connecteur droit 101"/>
            <p:cNvCxnSpPr/>
            <p:nvPr>
              <p:custDataLst>
                <p:tags r:id="rId39"/>
              </p:custDataLst>
            </p:nvPr>
          </p:nvCxnSpPr>
          <p:spPr>
            <a:xfrm>
              <a:off x="4794564" y="5360019"/>
              <a:ext cx="0" cy="254000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ZoneTexte 102"/>
            <p:cNvSpPr txBox="1"/>
            <p:nvPr>
              <p:custDataLst>
                <p:tags r:id="rId40"/>
              </p:custDataLst>
            </p:nvPr>
          </p:nvSpPr>
          <p:spPr>
            <a:xfrm>
              <a:off x="4794564" y="5296519"/>
              <a:ext cx="1127760" cy="3810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Jour 4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104" name="Connecteur droit 103"/>
            <p:cNvCxnSpPr/>
            <p:nvPr>
              <p:custDataLst>
                <p:tags r:id="rId41"/>
              </p:custDataLst>
            </p:nvPr>
          </p:nvCxnSpPr>
          <p:spPr>
            <a:xfrm>
              <a:off x="5922324" y="5360019"/>
              <a:ext cx="0" cy="254000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>
              <p:custDataLst>
                <p:tags r:id="rId42"/>
              </p:custDataLst>
            </p:nvPr>
          </p:nvCxnSpPr>
          <p:spPr>
            <a:xfrm>
              <a:off x="7050084" y="5360019"/>
              <a:ext cx="0" cy="254000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rganigramme : Fusion 108"/>
            <p:cNvSpPr/>
            <p:nvPr>
              <p:custDataLst>
                <p:tags r:id="rId43"/>
              </p:custDataLst>
            </p:nvPr>
          </p:nvSpPr>
          <p:spPr>
            <a:xfrm rot="16200000">
              <a:off x="5946939" y="4759323"/>
              <a:ext cx="165100" cy="165100"/>
            </a:xfrm>
            <a:prstGeom prst="flowChartMerg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/>
            <p:cNvSpPr txBox="1"/>
            <p:nvPr>
              <p:custDataLst>
                <p:tags r:id="rId44"/>
              </p:custDataLst>
            </p:nvPr>
          </p:nvSpPr>
          <p:spPr>
            <a:xfrm>
              <a:off x="2581658" y="4946508"/>
              <a:ext cx="2246029" cy="25851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b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200" b="1" dirty="0" smtClean="0"/>
                <a:t>Développement application</a:t>
              </a:r>
              <a:br>
                <a:rPr lang="fr-FR" sz="1200" b="1" dirty="0" smtClean="0"/>
              </a:br>
              <a:r>
                <a:rPr lang="fr-FR" sz="1200" b="1" dirty="0" smtClean="0"/>
                <a:t> &amp; test</a:t>
              </a:r>
              <a:endParaRPr lang="fr-FR" sz="1200" b="1" dirty="0"/>
            </a:p>
          </p:txBody>
        </p:sp>
        <p:sp>
          <p:nvSpPr>
            <p:cNvPr id="115" name="Organigramme : Fusion 114"/>
            <p:cNvSpPr/>
            <p:nvPr>
              <p:custDataLst>
                <p:tags r:id="rId45"/>
              </p:custDataLst>
            </p:nvPr>
          </p:nvSpPr>
          <p:spPr>
            <a:xfrm rot="16200000">
              <a:off x="1458909" y="4781407"/>
              <a:ext cx="165100" cy="165100"/>
            </a:xfrm>
            <a:prstGeom prst="flowChartMerge">
              <a:avLst/>
            </a:prstGeom>
            <a:solidFill>
              <a:srgbClr val="0072BC"/>
            </a:solidFill>
            <a:ln w="25400" cap="flat" cmpd="sng" algn="ctr">
              <a:noFill/>
              <a:prstDash val="solid"/>
            </a:ln>
            <a:effectLst>
              <a:outerShdw blurRad="63500">
                <a:scrgbClr r="0" g="0" b="0">
                  <a:alpha val="5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ZoneTexte 115"/>
            <p:cNvSpPr txBox="1"/>
            <p:nvPr>
              <p:custDataLst>
                <p:tags r:id="rId46"/>
              </p:custDataLst>
            </p:nvPr>
          </p:nvSpPr>
          <p:spPr>
            <a:xfrm>
              <a:off x="1550622" y="4946508"/>
              <a:ext cx="937006" cy="25530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200" b="1" dirty="0" smtClean="0"/>
                <a:t>Choix et test des capteurs</a:t>
              </a:r>
              <a:endParaRPr lang="fr-FR" sz="1200" b="1" dirty="0"/>
            </a:p>
          </p:txBody>
        </p:sp>
        <p:sp>
          <p:nvSpPr>
            <p:cNvPr id="120" name="ZoneTexte 119"/>
            <p:cNvSpPr txBox="1"/>
            <p:nvPr>
              <p:custDataLst>
                <p:tags r:id="rId47"/>
              </p:custDataLst>
            </p:nvPr>
          </p:nvSpPr>
          <p:spPr>
            <a:xfrm>
              <a:off x="1411283" y="5880718"/>
              <a:ext cx="1127760" cy="203200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Physique (TP)</a:t>
              </a:r>
              <a:endParaRPr lang="fr-FR" sz="1100" b="1" dirty="0"/>
            </a:p>
          </p:txBody>
        </p:sp>
        <p:sp>
          <p:nvSpPr>
            <p:cNvPr id="126" name="ZoneTexte 125"/>
            <p:cNvSpPr txBox="1"/>
            <p:nvPr>
              <p:custDataLst>
                <p:tags r:id="rId48"/>
              </p:custDataLst>
            </p:nvPr>
          </p:nvSpPr>
          <p:spPr>
            <a:xfrm>
              <a:off x="2943192" y="6090520"/>
              <a:ext cx="367088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IR TP1</a:t>
              </a:r>
              <a:endParaRPr lang="fr-FR" sz="1100" b="1" dirty="0"/>
            </a:p>
          </p:txBody>
        </p:sp>
        <p:sp>
          <p:nvSpPr>
            <p:cNvPr id="166" name="Rectangle à coins arrondis 165"/>
            <p:cNvSpPr/>
            <p:nvPr>
              <p:custDataLst>
                <p:tags r:id="rId49"/>
              </p:custDataLst>
            </p:nvPr>
          </p:nvSpPr>
          <p:spPr>
            <a:xfrm>
              <a:off x="3691246" y="6083919"/>
              <a:ext cx="1080135" cy="203200"/>
            </a:xfrm>
            <a:prstGeom prst="roundRect">
              <a:avLst>
                <a:gd name="adj" fmla="val 100000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44450">
                <a:scrgbClr r="0" g="0" b="0">
                  <a:alpha val="30000"/>
                </a:scrgbClr>
              </a:outerShdw>
            </a:effectLst>
            <a:scene3d>
              <a:camera prst="orthographicFront"/>
              <a:lightRig rig="threePt" dir="t"/>
            </a:scene3d>
            <a:sp3d>
              <a:bevelT w="171450" h="12700"/>
            </a:sp3d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ZoneTexte 166"/>
            <p:cNvSpPr txBox="1"/>
            <p:nvPr>
              <p:custDataLst>
                <p:tags r:id="rId50"/>
              </p:custDataLst>
            </p:nvPr>
          </p:nvSpPr>
          <p:spPr>
            <a:xfrm>
              <a:off x="4047769" y="6090520"/>
              <a:ext cx="367088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IR TP2</a:t>
              </a:r>
              <a:endParaRPr lang="fr-FR" sz="1100" b="1" dirty="0"/>
            </a:p>
          </p:txBody>
        </p:sp>
        <p:sp>
          <p:nvSpPr>
            <p:cNvPr id="168" name="Rectangle à coins arrondis 167"/>
            <p:cNvSpPr/>
            <p:nvPr>
              <p:custDataLst>
                <p:tags r:id="rId51"/>
              </p:custDataLst>
            </p:nvPr>
          </p:nvSpPr>
          <p:spPr>
            <a:xfrm>
              <a:off x="4794565" y="5828746"/>
              <a:ext cx="1127760" cy="458374"/>
            </a:xfrm>
            <a:prstGeom prst="roundRect">
              <a:avLst>
                <a:gd name="adj" fmla="val 100000"/>
              </a:avLst>
            </a:prstGeom>
            <a:solidFill>
              <a:srgbClr val="92D05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ZoneTexte 168"/>
            <p:cNvSpPr txBox="1"/>
            <p:nvPr>
              <p:custDataLst>
                <p:tags r:id="rId52"/>
              </p:custDataLst>
            </p:nvPr>
          </p:nvSpPr>
          <p:spPr>
            <a:xfrm>
              <a:off x="5095592" y="5876161"/>
              <a:ext cx="602729" cy="338554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Synthèse</a:t>
              </a:r>
            </a:p>
            <a:p>
              <a:pPr algn="ctr"/>
              <a:r>
                <a:rPr lang="fr-FR" sz="1100" b="1" dirty="0" smtClean="0"/>
                <a:t>Commune</a:t>
              </a:r>
              <a:endParaRPr lang="fr-FR" sz="1100" b="1" dirty="0"/>
            </a:p>
          </p:txBody>
        </p:sp>
        <p:sp>
          <p:nvSpPr>
            <p:cNvPr id="170" name="ZoneTexte 169"/>
            <p:cNvSpPr txBox="1"/>
            <p:nvPr>
              <p:custDataLst>
                <p:tags r:id="rId53"/>
              </p:custDataLst>
            </p:nvPr>
          </p:nvSpPr>
          <p:spPr>
            <a:xfrm>
              <a:off x="5975835" y="5290721"/>
              <a:ext cx="1127760" cy="3810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…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71" name="ZoneTexte 170"/>
            <p:cNvSpPr txBox="1"/>
            <p:nvPr>
              <p:custDataLst>
                <p:tags r:id="rId54"/>
              </p:custDataLst>
            </p:nvPr>
          </p:nvSpPr>
          <p:spPr>
            <a:xfrm>
              <a:off x="7035705" y="5312013"/>
              <a:ext cx="1127760" cy="3810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Jour </a:t>
              </a:r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5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72" name="Rectangle à coins arrondis 171"/>
            <p:cNvSpPr/>
            <p:nvPr>
              <p:custDataLst>
                <p:tags r:id="rId55"/>
              </p:custDataLst>
            </p:nvPr>
          </p:nvSpPr>
          <p:spPr>
            <a:xfrm>
              <a:off x="7040931" y="5828746"/>
              <a:ext cx="1127760" cy="458374"/>
            </a:xfrm>
            <a:prstGeom prst="roundRect">
              <a:avLst>
                <a:gd name="adj" fmla="val 100000"/>
              </a:avLst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ZoneTexte 172"/>
            <p:cNvSpPr txBox="1"/>
            <p:nvPr>
              <p:custDataLst>
                <p:tags r:id="rId56"/>
              </p:custDataLst>
            </p:nvPr>
          </p:nvSpPr>
          <p:spPr>
            <a:xfrm>
              <a:off x="7305090" y="5960799"/>
              <a:ext cx="676467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Evaluations</a:t>
              </a:r>
              <a:endParaRPr lang="fr-FR" sz="1100" b="1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788807" y="5752967"/>
            <a:ext cx="8084946" cy="844385"/>
            <a:chOff x="545752" y="5752967"/>
            <a:chExt cx="8571054" cy="844385"/>
          </a:xfrm>
        </p:grpSpPr>
        <p:sp>
          <p:nvSpPr>
            <p:cNvPr id="52" name="Rectangle à coins arrondis 51"/>
            <p:cNvSpPr/>
            <p:nvPr>
              <p:custDataLst>
                <p:tags r:id="rId1"/>
              </p:custDataLst>
            </p:nvPr>
          </p:nvSpPr>
          <p:spPr>
            <a:xfrm>
              <a:off x="5265262" y="6213040"/>
              <a:ext cx="1442054" cy="203695"/>
            </a:xfrm>
            <a:prstGeom prst="roundRect">
              <a:avLst>
                <a:gd name="adj" fmla="val 100000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4" name="Rectangle à coins arrondis 53"/>
            <p:cNvSpPr/>
            <p:nvPr>
              <p:custDataLst>
                <p:tags r:id="rId2"/>
              </p:custDataLst>
            </p:nvPr>
          </p:nvSpPr>
          <p:spPr>
            <a:xfrm>
              <a:off x="6779324" y="6213040"/>
              <a:ext cx="2337482" cy="203695"/>
            </a:xfrm>
            <a:prstGeom prst="roundRect">
              <a:avLst>
                <a:gd name="adj" fmla="val 100000"/>
              </a:avLst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sp>
          <p:nvSpPr>
            <p:cNvPr id="55" name="Rectangle à coins arrondis 54"/>
            <p:cNvSpPr/>
            <p:nvPr>
              <p:custDataLst>
                <p:tags r:id="rId3"/>
              </p:custDataLst>
            </p:nvPr>
          </p:nvSpPr>
          <p:spPr>
            <a:xfrm>
              <a:off x="661436" y="6195983"/>
              <a:ext cx="526730" cy="203695"/>
            </a:xfrm>
            <a:prstGeom prst="roundRect">
              <a:avLst>
                <a:gd name="adj" fmla="val 100000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Arrondir un rectangle avec un coin diagonal 55"/>
            <p:cNvSpPr/>
            <p:nvPr>
              <p:custDataLst>
                <p:tags r:id="rId4"/>
              </p:custDataLst>
            </p:nvPr>
          </p:nvSpPr>
          <p:spPr>
            <a:xfrm>
              <a:off x="545752" y="5820738"/>
              <a:ext cx="8495759" cy="273315"/>
            </a:xfrm>
            <a:prstGeom prst="round2DiagRect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>
              <p:custDataLst>
                <p:tags r:id="rId5"/>
              </p:custDataLst>
            </p:nvPr>
          </p:nvSpPr>
          <p:spPr>
            <a:xfrm>
              <a:off x="545753" y="5754993"/>
              <a:ext cx="1284827" cy="3819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Janvier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58" name="Connecteur droit 57"/>
            <p:cNvCxnSpPr/>
            <p:nvPr>
              <p:custDataLst>
                <p:tags r:id="rId6"/>
              </p:custDataLst>
            </p:nvPr>
          </p:nvCxnSpPr>
          <p:spPr>
            <a:xfrm>
              <a:off x="1903492" y="5832614"/>
              <a:ext cx="0" cy="254618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ZoneTexte 66"/>
            <p:cNvSpPr txBox="1"/>
            <p:nvPr>
              <p:custDataLst>
                <p:tags r:id="rId7"/>
              </p:custDataLst>
            </p:nvPr>
          </p:nvSpPr>
          <p:spPr>
            <a:xfrm>
              <a:off x="639194" y="6212984"/>
              <a:ext cx="548972" cy="1696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S1</a:t>
              </a:r>
              <a:endParaRPr lang="fr-FR" sz="1100" b="1" dirty="0"/>
            </a:p>
          </p:txBody>
        </p:sp>
        <p:sp>
          <p:nvSpPr>
            <p:cNvPr id="70" name="ZoneTexte 69"/>
            <p:cNvSpPr txBox="1"/>
            <p:nvPr>
              <p:custDataLst>
                <p:tags r:id="rId8"/>
              </p:custDataLst>
            </p:nvPr>
          </p:nvSpPr>
          <p:spPr>
            <a:xfrm>
              <a:off x="6779324" y="6230043"/>
              <a:ext cx="2337482" cy="169689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fr-FR" sz="1100" b="1" dirty="0"/>
                <a:t>S</a:t>
              </a:r>
              <a:r>
                <a:rPr lang="fr-FR" sz="1100" b="1" dirty="0" smtClean="0"/>
                <a:t>tage</a:t>
              </a:r>
              <a:endParaRPr lang="fr-FR" sz="1100" b="1" dirty="0"/>
            </a:p>
          </p:txBody>
        </p:sp>
        <p:sp>
          <p:nvSpPr>
            <p:cNvPr id="73" name="ZoneTexte 72"/>
            <p:cNvSpPr txBox="1"/>
            <p:nvPr>
              <p:custDataLst>
                <p:tags r:id="rId9"/>
              </p:custDataLst>
            </p:nvPr>
          </p:nvSpPr>
          <p:spPr>
            <a:xfrm>
              <a:off x="5915757" y="6230249"/>
              <a:ext cx="141064" cy="16927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/>
            <a:p>
              <a:pPr algn="ctr"/>
              <a:r>
                <a:rPr lang="fr-FR" sz="1100" b="1" smtClean="0"/>
                <a:t>E5</a:t>
              </a:r>
              <a:endParaRPr lang="fr-FR" sz="1100" b="1"/>
            </a:p>
          </p:txBody>
        </p:sp>
        <p:sp>
          <p:nvSpPr>
            <p:cNvPr id="74" name="ZoneTexte 73"/>
            <p:cNvSpPr txBox="1"/>
            <p:nvPr>
              <p:custDataLst>
                <p:tags r:id="rId10"/>
              </p:custDataLst>
            </p:nvPr>
          </p:nvSpPr>
          <p:spPr>
            <a:xfrm>
              <a:off x="1879126" y="5754993"/>
              <a:ext cx="1284827" cy="3819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Février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75" name="Connecteur droit 74"/>
            <p:cNvCxnSpPr/>
            <p:nvPr>
              <p:custDataLst>
                <p:tags r:id="rId11"/>
              </p:custDataLst>
            </p:nvPr>
          </p:nvCxnSpPr>
          <p:spPr>
            <a:xfrm>
              <a:off x="3236865" y="5832614"/>
              <a:ext cx="0" cy="254618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ZoneTexte 75"/>
            <p:cNvSpPr txBox="1"/>
            <p:nvPr>
              <p:custDataLst>
                <p:tags r:id="rId12"/>
              </p:custDataLst>
            </p:nvPr>
          </p:nvSpPr>
          <p:spPr>
            <a:xfrm>
              <a:off x="3236864" y="5754993"/>
              <a:ext cx="1284827" cy="3819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Mars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77" name="Connecteur droit 76"/>
            <p:cNvCxnSpPr/>
            <p:nvPr>
              <p:custDataLst>
                <p:tags r:id="rId13"/>
              </p:custDataLst>
            </p:nvPr>
          </p:nvCxnSpPr>
          <p:spPr>
            <a:xfrm>
              <a:off x="4594603" y="5832614"/>
              <a:ext cx="0" cy="254618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ZoneTexte 77"/>
            <p:cNvSpPr txBox="1"/>
            <p:nvPr>
              <p:custDataLst>
                <p:tags r:id="rId14"/>
              </p:custDataLst>
            </p:nvPr>
          </p:nvSpPr>
          <p:spPr>
            <a:xfrm>
              <a:off x="4628550" y="5754993"/>
              <a:ext cx="1284827" cy="3819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Avril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79" name="Connecteur droit 78"/>
            <p:cNvCxnSpPr/>
            <p:nvPr>
              <p:custDataLst>
                <p:tags r:id="rId15"/>
              </p:custDataLst>
            </p:nvPr>
          </p:nvCxnSpPr>
          <p:spPr>
            <a:xfrm>
              <a:off x="5986289" y="5832614"/>
              <a:ext cx="0" cy="254618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/>
            <p:cNvSpPr txBox="1"/>
            <p:nvPr>
              <p:custDataLst>
                <p:tags r:id="rId16"/>
              </p:custDataLst>
            </p:nvPr>
          </p:nvSpPr>
          <p:spPr>
            <a:xfrm>
              <a:off x="6059202" y="5754993"/>
              <a:ext cx="1284827" cy="3819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Mai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cxnSp>
          <p:nvCxnSpPr>
            <p:cNvPr id="81" name="Connecteur droit 80"/>
            <p:cNvCxnSpPr/>
            <p:nvPr>
              <p:custDataLst>
                <p:tags r:id="rId17"/>
              </p:custDataLst>
            </p:nvPr>
          </p:nvCxnSpPr>
          <p:spPr>
            <a:xfrm>
              <a:off x="7416941" y="5832614"/>
              <a:ext cx="0" cy="254618"/>
            </a:xfrm>
            <a:prstGeom prst="line">
              <a:avLst/>
            </a:prstGeom>
            <a:ln w="9525" cap="flat" cmpd="sng" algn="ctr">
              <a:solidFill>
                <a:schemeClr val="lt1">
                  <a:alpha val="7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ZoneTexte 81"/>
            <p:cNvSpPr txBox="1"/>
            <p:nvPr>
              <p:custDataLst>
                <p:tags r:id="rId18"/>
              </p:custDataLst>
            </p:nvPr>
          </p:nvSpPr>
          <p:spPr>
            <a:xfrm>
              <a:off x="7420440" y="5752967"/>
              <a:ext cx="1284827" cy="38192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no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  <a:latin typeface="Calibri"/>
                </a:rPr>
                <a:t>Juin</a:t>
              </a:r>
              <a:endParaRPr lang="fr-FR" sz="1200" dirty="0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84" name="Rectangle à coins arrondis 83"/>
            <p:cNvSpPr/>
            <p:nvPr>
              <p:custDataLst>
                <p:tags r:id="rId19"/>
              </p:custDataLst>
            </p:nvPr>
          </p:nvSpPr>
          <p:spPr>
            <a:xfrm>
              <a:off x="1331210" y="6393260"/>
              <a:ext cx="526730" cy="203695"/>
            </a:xfrm>
            <a:prstGeom prst="roundRect">
              <a:avLst>
                <a:gd name="adj" fmla="val 100000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ZoneTexte 84"/>
            <p:cNvSpPr txBox="1"/>
            <p:nvPr>
              <p:custDataLst>
                <p:tags r:id="rId20"/>
              </p:custDataLst>
            </p:nvPr>
          </p:nvSpPr>
          <p:spPr>
            <a:xfrm>
              <a:off x="1320347" y="6402811"/>
              <a:ext cx="548972" cy="1696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S2</a:t>
              </a:r>
              <a:endParaRPr lang="fr-FR" sz="1100" b="1" dirty="0"/>
            </a:p>
          </p:txBody>
        </p:sp>
        <p:sp>
          <p:nvSpPr>
            <p:cNvPr id="86" name="Rectangle à coins arrondis 85"/>
            <p:cNvSpPr/>
            <p:nvPr>
              <p:custDataLst>
                <p:tags r:id="rId21"/>
              </p:custDataLst>
            </p:nvPr>
          </p:nvSpPr>
          <p:spPr>
            <a:xfrm>
              <a:off x="1932942" y="6178981"/>
              <a:ext cx="526730" cy="203695"/>
            </a:xfrm>
            <a:prstGeom prst="roundRect">
              <a:avLst>
                <a:gd name="adj" fmla="val 100000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>
              <p:custDataLst>
                <p:tags r:id="rId22"/>
              </p:custDataLst>
            </p:nvPr>
          </p:nvSpPr>
          <p:spPr>
            <a:xfrm>
              <a:off x="1910700" y="6195982"/>
              <a:ext cx="548972" cy="1696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S3</a:t>
              </a:r>
              <a:endParaRPr lang="fr-FR" sz="1100" b="1" dirty="0"/>
            </a:p>
          </p:txBody>
        </p:sp>
        <p:sp>
          <p:nvSpPr>
            <p:cNvPr id="88" name="Rectangle à coins arrondis 87"/>
            <p:cNvSpPr/>
            <p:nvPr>
              <p:custDataLst>
                <p:tags r:id="rId23"/>
              </p:custDataLst>
            </p:nvPr>
          </p:nvSpPr>
          <p:spPr>
            <a:xfrm>
              <a:off x="2571740" y="6393260"/>
              <a:ext cx="526730" cy="203695"/>
            </a:xfrm>
            <a:prstGeom prst="roundRect">
              <a:avLst>
                <a:gd name="adj" fmla="val 100000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9" name="ZoneTexte 88"/>
            <p:cNvSpPr txBox="1"/>
            <p:nvPr>
              <p:custDataLst>
                <p:tags r:id="rId24"/>
              </p:custDataLst>
            </p:nvPr>
          </p:nvSpPr>
          <p:spPr>
            <a:xfrm>
              <a:off x="2549498" y="6410262"/>
              <a:ext cx="548972" cy="1696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S4</a:t>
              </a:r>
              <a:endParaRPr lang="fr-FR" sz="1100" b="1" dirty="0"/>
            </a:p>
          </p:txBody>
        </p:sp>
        <p:sp>
          <p:nvSpPr>
            <p:cNvPr id="65" name="Rectangle à coins arrondis 64"/>
            <p:cNvSpPr/>
            <p:nvPr>
              <p:custDataLst>
                <p:tags r:id="rId25"/>
              </p:custDataLst>
            </p:nvPr>
          </p:nvSpPr>
          <p:spPr>
            <a:xfrm>
              <a:off x="3308552" y="6179378"/>
              <a:ext cx="526730" cy="203695"/>
            </a:xfrm>
            <a:prstGeom prst="roundRect">
              <a:avLst>
                <a:gd name="adj" fmla="val 100000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/>
            <p:cNvSpPr txBox="1"/>
            <p:nvPr>
              <p:custDataLst>
                <p:tags r:id="rId26"/>
              </p:custDataLst>
            </p:nvPr>
          </p:nvSpPr>
          <p:spPr>
            <a:xfrm>
              <a:off x="3286310" y="6196379"/>
              <a:ext cx="548972" cy="1696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S5</a:t>
              </a:r>
              <a:endParaRPr lang="fr-FR" sz="1100" b="1" dirty="0"/>
            </a:p>
          </p:txBody>
        </p:sp>
        <p:sp>
          <p:nvSpPr>
            <p:cNvPr id="68" name="Rectangle à coins arrondis 67"/>
            <p:cNvSpPr/>
            <p:nvPr>
              <p:custDataLst>
                <p:tags r:id="rId27"/>
              </p:custDataLst>
            </p:nvPr>
          </p:nvSpPr>
          <p:spPr>
            <a:xfrm>
              <a:off x="3947350" y="6393657"/>
              <a:ext cx="526730" cy="203695"/>
            </a:xfrm>
            <a:prstGeom prst="roundRect">
              <a:avLst>
                <a:gd name="adj" fmla="val 100000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0" cap="flat" cmpd="sng" algn="ctr">
                  <a:solidFill>
                    <a:srgbClr val="FF0000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ZoneTexte 68"/>
            <p:cNvSpPr txBox="1"/>
            <p:nvPr>
              <p:custDataLst>
                <p:tags r:id="rId28"/>
              </p:custDataLst>
            </p:nvPr>
          </p:nvSpPr>
          <p:spPr>
            <a:xfrm>
              <a:off x="3925108" y="6410659"/>
              <a:ext cx="548972" cy="16968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/>
            <a:p>
              <a:pPr algn="ctr"/>
              <a:r>
                <a:rPr lang="fr-FR" sz="1100" b="1" dirty="0" smtClean="0"/>
                <a:t>S6</a:t>
              </a:r>
              <a:endParaRPr lang="fr-FR" sz="1100" b="1" dirty="0"/>
            </a:p>
          </p:txBody>
        </p:sp>
      </p:grpSp>
      <p:sp>
        <p:nvSpPr>
          <p:cNvPr id="71" name="ZoneTexte 70"/>
          <p:cNvSpPr txBox="1"/>
          <p:nvPr/>
        </p:nvSpPr>
        <p:spPr>
          <a:xfrm>
            <a:off x="753294" y="5099993"/>
            <a:ext cx="8084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Insertion dans la progression pédagogique annuelle :</a:t>
            </a:r>
          </a:p>
        </p:txBody>
      </p:sp>
      <p:sp>
        <p:nvSpPr>
          <p:cNvPr id="83" name="Rectangle 82"/>
          <p:cNvSpPr/>
          <p:nvPr/>
        </p:nvSpPr>
        <p:spPr>
          <a:xfrm>
            <a:off x="1573324" y="899592"/>
            <a:ext cx="62646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Déroulement / programmation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5411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s.cdn4.123rf.com/168nwm/tristan3d/tristan3d1104/tristan3d110400076/9393962-bobby-est-de-s-39-interroger-sur-un-probleme-qu-39-il-ne-peut-pas-resoudre-grand-point-d-39-interr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50699"/>
            <a:ext cx="1424637" cy="142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11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91746" y="2961574"/>
            <a:ext cx="777686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  <a:tabLst>
                <a:tab pos="273050" algn="l"/>
              </a:tabLst>
            </a:pPr>
            <a:r>
              <a:rPr lang="fr-FR" b="1" dirty="0" smtClean="0"/>
              <a:t>Démarche d’investigation (1h)</a:t>
            </a:r>
            <a:br>
              <a:rPr lang="fr-FR" b="1" dirty="0" smtClean="0"/>
            </a:br>
            <a:r>
              <a:rPr lang="fr-FR" i="1" dirty="0" smtClean="0"/>
              <a:t>Faire un choix de technologie adapté au cahier des </a:t>
            </a:r>
            <a:r>
              <a:rPr lang="fr-FR" i="1" dirty="0" smtClean="0"/>
              <a:t>charges</a:t>
            </a:r>
            <a:r>
              <a:rPr lang="fr-FR" sz="1000" i="1" dirty="0" smtClean="0"/>
              <a:t/>
            </a:r>
            <a:br>
              <a:rPr lang="fr-FR" sz="1000" i="1" dirty="0" smtClean="0"/>
            </a:br>
            <a:r>
              <a:rPr lang="fr-FR" sz="1000" i="1" dirty="0" smtClean="0"/>
              <a:t/>
            </a:r>
            <a:br>
              <a:rPr lang="fr-FR" sz="1000" i="1" dirty="0" smtClean="0"/>
            </a:br>
            <a:r>
              <a:rPr lang="fr-FR" i="1" dirty="0" smtClean="0"/>
              <a:t>Résultats </a:t>
            </a:r>
            <a:r>
              <a:rPr lang="fr-FR" i="1" dirty="0" smtClean="0"/>
              <a:t>retenus : </a:t>
            </a:r>
            <a:br>
              <a:rPr lang="fr-FR" i="1" dirty="0" smtClean="0"/>
            </a:br>
            <a:r>
              <a:rPr lang="fr-FR" dirty="0" smtClean="0"/>
              <a:t>	</a:t>
            </a:r>
            <a:r>
              <a:rPr lang="fr-FR" i="1" dirty="0" smtClean="0"/>
              <a:t>Utilisation des capteurs infrarouge pour la détection d’obstacle</a:t>
            </a:r>
            <a:br>
              <a:rPr lang="fr-FR" i="1" dirty="0" smtClean="0"/>
            </a:br>
            <a:r>
              <a:rPr lang="fr-FR" i="1" dirty="0" smtClean="0"/>
              <a:t>	Utilisation des capteurs ultrasons pour la mesure de distance</a:t>
            </a:r>
          </a:p>
          <a:p>
            <a:pPr marL="342900" indent="-342900">
              <a:buFont typeface="+mj-lt"/>
              <a:buAutoNum type="arabicPeriod"/>
            </a:pPr>
            <a:endParaRPr lang="fr-FR" b="1" dirty="0" smtClean="0"/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Expérimentation  (1h  par capteur en alternance par ¼ groupe)</a:t>
            </a:r>
          </a:p>
          <a:p>
            <a:pPr lvl="2"/>
            <a:r>
              <a:rPr lang="fr-FR" i="1" dirty="0" smtClean="0"/>
              <a:t>Détection d’obstacle</a:t>
            </a:r>
          </a:p>
          <a:p>
            <a:pPr lvl="2"/>
            <a:r>
              <a:rPr lang="fr-FR" i="1" dirty="0" smtClean="0"/>
              <a:t>Mesure de distance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961728" y="1950589"/>
            <a:ext cx="735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Séance de Travaux Pratiques en Physique - 3h ( en ½ groupe 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3324" y="899592"/>
            <a:ext cx="62646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Choix des Capteurs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10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79408" cy="365125"/>
          </a:xfrm>
        </p:spPr>
        <p:txBody>
          <a:bodyPr/>
          <a:lstStyle/>
          <a:p>
            <a:fld id="{ECB45D3E-E52C-4ECA-A225-74B8AC6083DC}" type="slidenum">
              <a:rPr lang="fr-FR" smtClean="0"/>
              <a:t>12</a:t>
            </a:fld>
            <a:endParaRPr lang="fr-FR"/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48880"/>
            <a:ext cx="3991812" cy="3779173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 rot="18000000">
            <a:off x="6077870" y="3146623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 rot="18000000">
            <a:off x="6178811" y="3624787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 rot="18000000">
            <a:off x="6324016" y="4040652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 rot="18000000">
            <a:off x="6538730" y="4398781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 rot="18000000">
            <a:off x="6807254" y="4657018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 rot="18000000">
            <a:off x="7191488" y="4880252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 rot="18000000">
            <a:off x="7637824" y="5023099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 rot="18000000">
            <a:off x="8089145" y="5129510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 rot="18000000">
            <a:off x="8556266" y="5212596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 rot="18000000">
            <a:off x="6035985" y="2740999"/>
            <a:ext cx="108731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6593095" y="4534700"/>
            <a:ext cx="0" cy="10801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07709" y="3123520"/>
            <a:ext cx="2633278" cy="2633278"/>
          </a:xfrm>
          <a:prstGeom prst="rect">
            <a:avLst/>
          </a:prstGeom>
        </p:spPr>
      </p:pic>
      <p:cxnSp>
        <p:nvCxnSpPr>
          <p:cNvPr id="39" name="Connecteur droit 38"/>
          <p:cNvCxnSpPr/>
          <p:nvPr/>
        </p:nvCxnSpPr>
        <p:spPr>
          <a:xfrm>
            <a:off x="2459715" y="5162732"/>
            <a:ext cx="493567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459715" y="5162732"/>
            <a:ext cx="21242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2416142" y="3884590"/>
            <a:ext cx="2170935" cy="126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2416142" y="3884590"/>
            <a:ext cx="4979247" cy="12601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Organigramme : Disque magnétique 42"/>
          <p:cNvSpPr/>
          <p:nvPr/>
        </p:nvSpPr>
        <p:spPr>
          <a:xfrm>
            <a:off x="4595394" y="4820990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Organigramme : Disque magnétique 43"/>
          <p:cNvSpPr/>
          <p:nvPr/>
        </p:nvSpPr>
        <p:spPr>
          <a:xfrm>
            <a:off x="7413966" y="4856118"/>
            <a:ext cx="914400" cy="61264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>
            <a:off x="2416142" y="3884590"/>
            <a:ext cx="0" cy="680239"/>
          </a:xfrm>
          <a:prstGeom prst="line">
            <a:avLst/>
          </a:prstGeom>
          <a:ln w="38100">
            <a:solidFill>
              <a:srgbClr val="002060"/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Arc 45"/>
          <p:cNvSpPr/>
          <p:nvPr/>
        </p:nvSpPr>
        <p:spPr>
          <a:xfrm>
            <a:off x="1892526" y="3123520"/>
            <a:ext cx="1293772" cy="1428220"/>
          </a:xfrm>
          <a:prstGeom prst="arc">
            <a:avLst>
              <a:gd name="adj1" fmla="val 1323131"/>
              <a:gd name="adj2" fmla="val 5997503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2855758" y="437935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sym typeface="Symbol"/>
              </a:rPr>
              <a:t>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48" name="Arc 47"/>
          <p:cNvSpPr/>
          <p:nvPr/>
        </p:nvSpPr>
        <p:spPr>
          <a:xfrm>
            <a:off x="1991663" y="3752855"/>
            <a:ext cx="936104" cy="707799"/>
          </a:xfrm>
          <a:prstGeom prst="arc">
            <a:avLst>
              <a:gd name="adj1" fmla="val 640672"/>
              <a:gd name="adj2" fmla="val 5812195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187625" y="2403596"/>
            <a:ext cx="4092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Etude du fonctionnement du capteur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Vérification de la Caractéristique Distance obstacle / Tension de sortie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Choix d’une valeur décimale </a:t>
            </a:r>
            <a:br>
              <a:rPr lang="fr-FR" dirty="0" smtClean="0"/>
            </a:br>
            <a:r>
              <a:rPr lang="fr-FR" dirty="0" smtClean="0"/>
              <a:t>pour un seuil de </a:t>
            </a:r>
            <a:r>
              <a:rPr lang="fr-FR" dirty="0" smtClean="0"/>
              <a:t>10cm</a:t>
            </a:r>
            <a:br>
              <a:rPr lang="fr-FR" dirty="0" smtClean="0"/>
            </a:br>
            <a:r>
              <a:rPr lang="fr-FR" dirty="0" smtClean="0"/>
              <a:t>(prérequis </a:t>
            </a:r>
            <a:r>
              <a:rPr lang="fr-FR" dirty="0" smtClean="0"/>
              <a:t>: CAN)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1573324" y="899592"/>
            <a:ext cx="62646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/>
              <a:t>Expérimentation </a:t>
            </a:r>
            <a:r>
              <a:rPr lang="fr-FR" sz="2800" dirty="0" smtClean="0"/>
              <a:t>1 : Détection </a:t>
            </a:r>
            <a:r>
              <a:rPr lang="fr-FR" sz="2800" dirty="0"/>
              <a:t>d’obstacle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961729" y="1554760"/>
            <a:ext cx="773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1heure - ¼ groupe - capteur infrarouge GP2D120</a:t>
            </a: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06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0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animBg="1"/>
      <p:bldP spid="4" grpId="1" animBg="1"/>
      <p:bldP spid="25" grpId="0" uiExpand="1" animBg="1"/>
      <p:bldP spid="25" grpId="1" animBg="1"/>
      <p:bldP spid="28" grpId="0" uiExpand="1" animBg="1"/>
      <p:bldP spid="28" grpId="1" animBg="1"/>
      <p:bldP spid="29" grpId="0" uiExpand="1" animBg="1"/>
      <p:bldP spid="29" grpId="1" animBg="1"/>
      <p:bldP spid="30" grpId="0" uiExpand="1" animBg="1"/>
      <p:bldP spid="30" grpId="1" animBg="1"/>
      <p:bldP spid="31" grpId="0" uiExpand="1" animBg="1"/>
      <p:bldP spid="31" grpId="1" animBg="1"/>
      <p:bldP spid="32" grpId="0" uiExpand="1" animBg="1"/>
      <p:bldP spid="32" grpId="1" animBg="1"/>
      <p:bldP spid="33" grpId="0" uiExpand="1" animBg="1"/>
      <p:bldP spid="33" grpId="1" animBg="1"/>
      <p:bldP spid="34" grpId="0" uiExpand="1" animBg="1"/>
      <p:bldP spid="34" grpId="1" animBg="1"/>
      <p:bldP spid="35" grpId="0" uiExpand="1" animBg="1"/>
      <p:bldP spid="35" grpId="1" animBg="1"/>
      <p:bldP spid="43" grpId="0" uiExpand="1" animBg="1"/>
      <p:bldP spid="43" grpId="1" uiExpand="1" animBg="1"/>
      <p:bldP spid="44" grpId="0" uiExpand="1" animBg="1"/>
      <p:bldP spid="44" grpId="1" uiExpand="1" animBg="1"/>
      <p:bldP spid="46" grpId="0" uiExpand="1" animBg="1"/>
      <p:bldP spid="46" grpId="1" uiExpand="1" animBg="1"/>
      <p:bldP spid="47" grpId="0" uiExpand="1"/>
      <p:bldP spid="47" grpId="1" uiExpand="1"/>
      <p:bldP spid="47" grpId="2" uiExpand="1"/>
      <p:bldP spid="47" grpId="3" uiExpand="1"/>
      <p:bldP spid="48" grpId="0" uiExpand="1" animBg="1"/>
      <p:bldP spid="48" grpId="1" uiExpand="1" animBg="1"/>
      <p:bldP spid="1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51" y="2972341"/>
            <a:ext cx="5609725" cy="336583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Deux Activités Pratiques</a:t>
            </a: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79408" cy="365125"/>
          </a:xfrm>
        </p:spPr>
        <p:txBody>
          <a:bodyPr/>
          <a:lstStyle/>
          <a:p>
            <a:fld id="{ECB45D3E-E52C-4ECA-A225-74B8AC6083DC}" type="slidenum">
              <a:rPr lang="fr-FR" smtClean="0"/>
              <a:t>13</a:t>
            </a:fld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2415720" y="2944874"/>
            <a:ext cx="5842656" cy="3311076"/>
            <a:chOff x="1805103" y="3412124"/>
            <a:chExt cx="5112332" cy="289719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103" y="3937251"/>
              <a:ext cx="2547568" cy="2372069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3412124"/>
              <a:ext cx="1121299" cy="1529044"/>
            </a:xfrm>
            <a:prstGeom prst="rect">
              <a:avLst/>
            </a:prstGeom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57" y="3643526"/>
            <a:ext cx="2500761" cy="26089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3324" y="899592"/>
            <a:ext cx="62646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/>
              <a:t>Expérimentation 2: Mesure de distance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87624" y="2403596"/>
            <a:ext cx="5679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Mesure de célérité, de </a:t>
            </a:r>
            <a:r>
              <a:rPr lang="fr-FR" dirty="0" smtClean="0"/>
              <a:t>longueur d’onde et de distance</a:t>
            </a:r>
            <a:endParaRPr lang="fr-FR" dirty="0"/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Etude de la directivité des capteurs ultrasonores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961729" y="1554760"/>
            <a:ext cx="7738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1heure - ¼ groupe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Emetteur / Récepteur Ultrasons</a:t>
            </a:r>
          </a:p>
        </p:txBody>
      </p:sp>
    </p:spTree>
    <p:extLst>
      <p:ext uri="{BB962C8B-B14F-4D97-AF65-F5344CB8AC3E}">
        <p14:creationId xmlns:p14="http://schemas.microsoft.com/office/powerpoint/2010/main" val="23375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61306"/>
              </p:ext>
            </p:extLst>
          </p:nvPr>
        </p:nvGraphicFramePr>
        <p:xfrm>
          <a:off x="1321296" y="1772816"/>
          <a:ext cx="6768752" cy="2930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390"/>
                <a:gridCol w="4093362"/>
              </a:tblGrid>
              <a:tr h="476600">
                <a:tc gridSpan="2">
                  <a:txBody>
                    <a:bodyPr/>
                    <a:lstStyle/>
                    <a:p>
                      <a:pPr algn="l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2.2. Ondes électromagnétiques</a:t>
                      </a:r>
                      <a:endParaRPr lang="fr-FR" sz="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6967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Classification</a:t>
                      </a:r>
                      <a:endParaRPr lang="fr-FR" sz="14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Classer les ondes électromagnétiques selon leur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fréquence et leur longueur d’onde dans le vide.</a:t>
                      </a: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</a:tr>
              <a:tr h="47660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3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1.4. Numérisation des signaux analogiques et restitution</a:t>
                      </a: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1086404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Conversion analogique-numérique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Déterminer le nombre en sortie d’un CAN pour une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tension donnée.</a:t>
                      </a:r>
                      <a:endParaRPr lang="fr-FR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Utiliser une documentation technique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pour </a:t>
                      </a:r>
                      <a:r>
                        <a:rPr lang="fr-FR" sz="14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déterminer les caractéristiques d’un CAN 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résolution, quantum, non-linéarité, temps de conversion.</a:t>
                      </a: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</a:tr>
            </a:tbl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14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50" y="4797152"/>
            <a:ext cx="1496602" cy="19888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73324" y="899592"/>
            <a:ext cx="62646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Référentiel</a:t>
            </a:r>
            <a:endParaRPr lang="fr-FR" sz="2800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401551"/>
              </p:ext>
            </p:extLst>
          </p:nvPr>
        </p:nvGraphicFramePr>
        <p:xfrm>
          <a:off x="1321295" y="1772816"/>
          <a:ext cx="6768753" cy="2952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5391"/>
                <a:gridCol w="4093362"/>
              </a:tblGrid>
              <a:tr h="414036">
                <a:tc gridSpan="2">
                  <a:txBody>
                    <a:bodyPr/>
                    <a:lstStyle/>
                    <a:p>
                      <a:pPr algn="l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7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2.1. Ondes mécaniques</a:t>
                      </a:r>
                      <a:endParaRPr lang="fr-FR" sz="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445" marR="66445" marT="0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4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728541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Onde mécanique progressive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445" marR="66445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Distinguer onde transversale, onde longitudinale,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onde plane et onde sphérique.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Mesurer un retard, une célérité.</a:t>
                      </a:r>
                    </a:p>
                  </a:txBody>
                  <a:tcPr marL="66445" marR="66445" marT="0" marB="0" anchor="ctr">
                    <a:solidFill>
                      <a:srgbClr val="E0FFC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r>
                        <a:rPr lang="fr-F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Ondes mécaniques progressives sinusoïdales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445" marR="66445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Citer et exploiter la relation entre  fréquence,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longueur d’onde et célérité.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Identifier le phénomène de dispersion.</a:t>
                      </a:r>
                    </a:p>
                  </a:txBody>
                  <a:tcPr marL="66445" marR="66445" marT="0" marB="0" anchor="ctr">
                    <a:solidFill>
                      <a:srgbClr val="E0FFC1"/>
                    </a:solidFill>
                  </a:tcPr>
                </a:tc>
              </a:tr>
              <a:tr h="904875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Ondes sonores et ultrasonores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6445" marR="66445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Caractériser les ondes sonores et ultrasonores.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Présenter des applications utilisant les ultrasons.</a:t>
                      </a:r>
                    </a:p>
                  </a:txBody>
                  <a:tcPr marL="66445" marR="66445" marT="0" marB="0" anchor="ctr">
                    <a:solidFill>
                      <a:srgbClr val="E0FFC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9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04339" y="1876279"/>
            <a:ext cx="523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Elaboration des programmes de tests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04339" y="2399499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Utilisation du Capteur Ultrasons SRF08 sur Bus I²C ou GP2D120 avec convertisseur Analogique / Numérique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15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104339" y="3376186"/>
            <a:ext cx="5239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Contraintes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09482" y="3776296"/>
            <a:ext cx="6486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Programme de test unitaire en Langage C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Développement Croisé pour architecture </a:t>
            </a:r>
            <a:r>
              <a:rPr lang="fr-FR" dirty="0" smtClean="0"/>
              <a:t>ARM9 (Linux)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smtClean="0"/>
              <a:t>Carte </a:t>
            </a:r>
            <a:r>
              <a:rPr lang="fr-FR" dirty="0" err="1" smtClean="0"/>
              <a:t>Serializer</a:t>
            </a:r>
            <a:r>
              <a:rPr lang="fr-FR" dirty="0" smtClean="0"/>
              <a:t> </a:t>
            </a:r>
            <a:r>
              <a:rPr lang="fr-FR" dirty="0" smtClean="0"/>
              <a:t>(gère </a:t>
            </a:r>
            <a:r>
              <a:rPr lang="fr-FR" dirty="0"/>
              <a:t>en natif l’accès à </a:t>
            </a:r>
            <a:r>
              <a:rPr lang="fr-FR" dirty="0" smtClean="0"/>
              <a:t>ces </a:t>
            </a:r>
            <a:r>
              <a:rPr lang="fr-FR" dirty="0" smtClean="0"/>
              <a:t>composants)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988" y="4022517"/>
            <a:ext cx="2106660" cy="229279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73324" y="899592"/>
            <a:ext cx="62646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Mise en Œuvre des Capteurs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6558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16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17240" y="318625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Mise en situation (30 min)</a:t>
            </a:r>
            <a:br>
              <a:rPr lang="fr-FR" b="1" dirty="0" smtClean="0"/>
            </a:br>
            <a:r>
              <a:rPr lang="fr-FR" i="1" dirty="0" smtClean="0"/>
              <a:t>Distribution </a:t>
            </a:r>
            <a:r>
              <a:rPr lang="fr-FR" i="1" dirty="0"/>
              <a:t>cahier des </a:t>
            </a:r>
            <a:r>
              <a:rPr lang="fr-FR" i="1" dirty="0" smtClean="0"/>
              <a:t>charges</a:t>
            </a:r>
            <a:br>
              <a:rPr lang="fr-FR" i="1" dirty="0" smtClean="0"/>
            </a:br>
            <a:r>
              <a:rPr lang="fr-FR" i="1" dirty="0" smtClean="0"/>
              <a:t>Explication Contraintes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Conception  (1h)</a:t>
            </a:r>
            <a:br>
              <a:rPr lang="fr-FR" b="1" dirty="0" smtClean="0"/>
            </a:br>
            <a:r>
              <a:rPr lang="fr-FR" i="1" dirty="0" smtClean="0"/>
              <a:t>Liaison Physique </a:t>
            </a:r>
            <a:r>
              <a:rPr lang="fr-FR" i="1" dirty="0"/>
              <a:t>– Informatique</a:t>
            </a:r>
            <a:br>
              <a:rPr lang="fr-FR" i="1" dirty="0"/>
            </a:br>
            <a:r>
              <a:rPr lang="fr-FR" i="1" dirty="0" smtClean="0"/>
              <a:t>Algorithme application de test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i="1" dirty="0" smtClean="0"/>
              <a:t>Réalisation – Codage - Essais (3h30)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i="1" dirty="0"/>
              <a:t>Développement de l’Application </a:t>
            </a:r>
            <a:r>
              <a:rPr lang="fr-FR" i="1" dirty="0" smtClean="0"/>
              <a:t>de Test </a:t>
            </a:r>
            <a:r>
              <a:rPr lang="fr-FR" i="1" dirty="0"/>
              <a:t>Unitaire de la détection d’obstacle</a:t>
            </a:r>
          </a:p>
          <a:p>
            <a:pPr marL="342900" indent="-342900">
              <a:buFont typeface="+mj-lt"/>
              <a:buAutoNum type="arabicPeriod"/>
            </a:pPr>
            <a:endParaRPr lang="fr-FR" b="1" i="1" dirty="0" smtClean="0"/>
          </a:p>
          <a:p>
            <a:pPr marL="342900" indent="-342900">
              <a:buFont typeface="+mj-lt"/>
              <a:buAutoNum type="arabicPeriod"/>
            </a:pPr>
            <a:endParaRPr lang="fr-FR" i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961728" y="1950589"/>
            <a:ext cx="7354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Séance de Travaux Pratiques en Informatique - 5h ( en ½ groupe )</a:t>
            </a:r>
          </a:p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Prérequis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Liaison Série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3324" y="899592"/>
            <a:ext cx="62646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Module 1 : Détection d’obstacles</a:t>
            </a:r>
            <a:endParaRPr lang="fr-FR" sz="2800" dirty="0"/>
          </a:p>
        </p:txBody>
      </p:sp>
      <p:pic>
        <p:nvPicPr>
          <p:cNvPr id="11" name="Picture 2" descr="http://remisoft.ath.cx/data/images/cpluspl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2667450"/>
            <a:ext cx="30003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2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17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17240" y="318625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Mise en situation (30 min)</a:t>
            </a:r>
            <a:br>
              <a:rPr lang="fr-FR" b="1" dirty="0" smtClean="0"/>
            </a:br>
            <a:r>
              <a:rPr lang="fr-FR" i="1" dirty="0" smtClean="0"/>
              <a:t>Distribution </a:t>
            </a:r>
            <a:r>
              <a:rPr lang="fr-FR" i="1" dirty="0"/>
              <a:t>cahier des </a:t>
            </a:r>
            <a:r>
              <a:rPr lang="fr-FR" i="1" dirty="0" smtClean="0"/>
              <a:t>charges</a:t>
            </a:r>
            <a:br>
              <a:rPr lang="fr-FR" i="1" dirty="0" smtClean="0"/>
            </a:br>
            <a:r>
              <a:rPr lang="fr-FR" i="1" dirty="0" smtClean="0"/>
              <a:t>Explication Contraintes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dirty="0" smtClean="0"/>
              <a:t>Conception  (1h)</a:t>
            </a:r>
            <a:br>
              <a:rPr lang="fr-FR" b="1" dirty="0" smtClean="0"/>
            </a:br>
            <a:r>
              <a:rPr lang="fr-FR" i="1" dirty="0" smtClean="0"/>
              <a:t>Liaison Physique </a:t>
            </a:r>
            <a:r>
              <a:rPr lang="fr-FR" i="1" dirty="0"/>
              <a:t>– Informatique</a:t>
            </a:r>
            <a:br>
              <a:rPr lang="fr-FR" i="1" dirty="0"/>
            </a:br>
            <a:r>
              <a:rPr lang="fr-FR" i="1" dirty="0" smtClean="0"/>
              <a:t>Algorithme application de test</a:t>
            </a:r>
          </a:p>
          <a:p>
            <a:pPr marL="342900" indent="-342900">
              <a:buFont typeface="+mj-lt"/>
              <a:buAutoNum type="arabicPeriod"/>
            </a:pPr>
            <a:endParaRPr lang="fr-FR" b="1" dirty="0"/>
          </a:p>
          <a:p>
            <a:pPr marL="342900" indent="-342900">
              <a:buFont typeface="+mj-lt"/>
              <a:buAutoNum type="arabicPeriod"/>
            </a:pPr>
            <a:r>
              <a:rPr lang="fr-FR" b="1" i="1" dirty="0" smtClean="0"/>
              <a:t>Réalisation – Codage - Essais (3h30)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i="1" dirty="0"/>
              <a:t>Développement de l’Application </a:t>
            </a:r>
            <a:r>
              <a:rPr lang="fr-FR" i="1" dirty="0" smtClean="0"/>
              <a:t>de Test </a:t>
            </a:r>
            <a:r>
              <a:rPr lang="fr-FR" i="1" dirty="0"/>
              <a:t>Unitaire de la </a:t>
            </a:r>
            <a:r>
              <a:rPr lang="fr-FR" i="1" dirty="0" smtClean="0"/>
              <a:t>mesure de distance</a:t>
            </a:r>
            <a:endParaRPr lang="fr-FR" i="1" dirty="0"/>
          </a:p>
          <a:p>
            <a:pPr marL="342900" indent="-342900">
              <a:buFont typeface="+mj-lt"/>
              <a:buAutoNum type="arabicPeriod"/>
            </a:pPr>
            <a:endParaRPr lang="fr-FR" b="1" i="1" dirty="0" smtClean="0"/>
          </a:p>
          <a:p>
            <a:pPr marL="342900" indent="-342900">
              <a:buFont typeface="+mj-lt"/>
              <a:buAutoNum type="arabicPeriod"/>
            </a:pPr>
            <a:endParaRPr lang="fr-FR" i="1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961728" y="1950589"/>
            <a:ext cx="7354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Séance de Travaux Pratiques en Informatique - 5h ( en ½ groupe )</a:t>
            </a:r>
          </a:p>
          <a:p>
            <a:pPr algn="ctr"/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Prérequis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Liaison Série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73324" y="899592"/>
            <a:ext cx="62646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Module 2 : Mesure de distance</a:t>
            </a:r>
            <a:endParaRPr lang="fr-FR" sz="2800" dirty="0"/>
          </a:p>
        </p:txBody>
      </p:sp>
      <p:pic>
        <p:nvPicPr>
          <p:cNvPr id="10" name="Picture 2" descr="http://remisoft.ath.cx/data/images/cpluspl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76" y="2667450"/>
            <a:ext cx="30003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88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028860"/>
              </p:ext>
            </p:extLst>
          </p:nvPr>
        </p:nvGraphicFramePr>
        <p:xfrm>
          <a:off x="969195" y="1988841"/>
          <a:ext cx="7729743" cy="2664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4851"/>
                <a:gridCol w="3984892"/>
              </a:tblGrid>
              <a:tr h="3039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A7. Réaliser ou mettre en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œuvre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valider une solution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3039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T7.2  Produire un prototype logiciel et/ou matériel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b"/>
                </a:tc>
              </a:tr>
              <a:tr h="293766">
                <a:tc gridSpan="2"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compétence C4.2 : adapter et/ou configurer un matériel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3766">
                <a:tc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Savoirs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Savoir-faire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</a:tr>
              <a:tr h="14688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S5.1. Architecture matérielle du traitement de l’information.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S5.2. Traitement logiciel des E/S. S7.3. Protocoles de bas niveau.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S7.5. Télécommunications.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SF36. Rendre opérationnel un matériel.</a:t>
                      </a:r>
                      <a:endParaRPr lang="fr-FR" sz="1600" b="0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SF37. Compléter le cahier de bord.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37097"/>
              </p:ext>
            </p:extLst>
          </p:nvPr>
        </p:nvGraphicFramePr>
        <p:xfrm>
          <a:off x="1026230" y="1988840"/>
          <a:ext cx="7660570" cy="2659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2571"/>
                <a:gridCol w="4477999"/>
              </a:tblGrid>
              <a:tr h="245328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A7. Réaliser ou mettre en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œuvre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valider une solution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2189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T7.2  Produire un prototype logiciel et/ou matériel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1450" marR="9525" marT="9525" marB="0" anchor="b"/>
                </a:tc>
              </a:tr>
              <a:tr h="210751">
                <a:tc gridSpan="2"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compétence C4.4 : développer un module logiciel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0751">
                <a:tc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Savoirs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Savoir-faire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</a:tr>
              <a:tr h="16344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S2.2. Documentation.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S4. Développement logiciel.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S7.7. Programmation réseau.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S7.9. Applications utilisateur.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S7.10. Services web.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SF39. Identifier et éliminer les points critiques.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SF40. S’assurer de la robustesse d’un programme.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SF41. Documenter les interfaces.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SF42. S’assurer de la conformité du logiciel avec le cahier des charges.</a:t>
                      </a:r>
                      <a:endParaRPr lang="fr-F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</a:tr>
            </a:tbl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18</a:t>
            </a:fld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73324" y="899592"/>
            <a:ext cx="62646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Référentiel</a:t>
            </a: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72" y="4734007"/>
            <a:ext cx="1499746" cy="1987468"/>
          </a:xfrm>
          <a:prstGeom prst="rect">
            <a:avLst/>
          </a:prstGeom>
        </p:spPr>
      </p:pic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505939"/>
              </p:ext>
            </p:extLst>
          </p:nvPr>
        </p:nvGraphicFramePr>
        <p:xfrm>
          <a:off x="990856" y="2013768"/>
          <a:ext cx="7686421" cy="2614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5618"/>
                <a:gridCol w="4480803"/>
              </a:tblGrid>
              <a:tr h="2616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A7. Réaliser ou mettre en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œuvre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valider une solution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 anchor="b"/>
                </a:tc>
              </a:tr>
              <a:tr h="261691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T7.3  Valider le prototype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ctr">
                    <a:solidFill>
                      <a:srgbClr val="E0FFC1"/>
                    </a:solidFill>
                  </a:tcPr>
                </a:tc>
              </a:tr>
              <a:tr h="344818">
                <a:tc gridSpan="2"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600" dirty="0" smtClean="0">
                          <a:effectLst/>
                          <a:latin typeface="+mn-lt"/>
                        </a:rPr>
                        <a:t>compétence C4.5 : tester et valider un module logiciel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4818">
                <a:tc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Savoirs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600" dirty="0">
                          <a:effectLst/>
                          <a:latin typeface="+mn-lt"/>
                        </a:rPr>
                        <a:t>Savoir-faire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</a:tr>
              <a:tr h="13792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S4. Développement logiciel.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S7.9. Applications utilisateur.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S7.10. Services Web.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SF43. Éliminer les bugs.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SF44. Faire la recette d’un module.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SF45. Établir un compte rendu de performance.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E0FFC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5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79408" cy="365125"/>
          </a:xfrm>
        </p:spPr>
        <p:txBody>
          <a:bodyPr/>
          <a:lstStyle/>
          <a:p>
            <a:fld id="{ECB45D3E-E52C-4ECA-A225-74B8AC6083DC}" type="slidenum">
              <a:rPr lang="fr-FR" smtClean="0"/>
              <a:t>19</a:t>
            </a:fld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330077"/>
              </p:ext>
            </p:extLst>
          </p:nvPr>
        </p:nvGraphicFramePr>
        <p:xfrm>
          <a:off x="803172" y="1988840"/>
          <a:ext cx="8137383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783"/>
                <a:gridCol w="3514110"/>
                <a:gridCol w="3958490"/>
              </a:tblGrid>
              <a:tr h="533376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Notions et contenus</a:t>
                      </a:r>
                      <a:endParaRPr lang="fr-FR" sz="2000" dirty="0"/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Compétences évaluables</a:t>
                      </a:r>
                      <a:endParaRPr lang="fr-FR" sz="2000" dirty="0"/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</a:tr>
              <a:tr h="761966">
                <a:tc rowSpan="2"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  <a:effectLst/>
                        </a:rPr>
                        <a:t>IR</a:t>
                      </a:r>
                      <a:endParaRPr lang="fr-FR" sz="2000" b="1" i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vert="vert270"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Exploitation</a:t>
                      </a:r>
                      <a:r>
                        <a:rPr lang="fr-FR" sz="1600" baseline="0" dirty="0" smtClean="0"/>
                        <a:t> de Documentation d’un Module Matériel</a:t>
                      </a:r>
                      <a:endParaRPr lang="fr-FR" sz="1600" dirty="0" smtClean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C1.1</a:t>
                      </a:r>
                      <a:r>
                        <a:rPr lang="fr-FR" sz="1600" baseline="0" dirty="0" smtClean="0"/>
                        <a:t> Rechercher et structurer des informations techniques</a:t>
                      </a:r>
                      <a:endParaRPr lang="fr-FR" sz="16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</a:tr>
              <a:tr h="990556"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Réalisation</a:t>
                      </a:r>
                      <a:r>
                        <a:rPr lang="fr-FR" sz="1600" baseline="0" dirty="0" smtClean="0"/>
                        <a:t> d’un Module Logiciel</a:t>
                      </a:r>
                      <a:endParaRPr lang="fr-FR" sz="16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C4.4 Développer</a:t>
                      </a:r>
                      <a:r>
                        <a:rPr lang="fr-FR" sz="1600" baseline="0" dirty="0" smtClean="0"/>
                        <a:t> un module logiciel</a:t>
                      </a:r>
                    </a:p>
                    <a:p>
                      <a:pPr algn="ctr"/>
                      <a:r>
                        <a:rPr lang="fr-FR" sz="1600" baseline="0" dirty="0" smtClean="0"/>
                        <a:t>C4.5 Tester et valider un module logiciel</a:t>
                      </a:r>
                      <a:endParaRPr lang="fr-FR" sz="16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</a:tr>
              <a:tr h="792255">
                <a:tc rowSpan="3">
                  <a:txBody>
                    <a:bodyPr/>
                    <a:lstStyle/>
                    <a:p>
                      <a:pPr algn="ctr"/>
                      <a:r>
                        <a:rPr lang="fr-FR" sz="2000" b="1" i="1" dirty="0" smtClean="0">
                          <a:solidFill>
                            <a:schemeClr val="bg1"/>
                          </a:solidFill>
                          <a:effectLst/>
                        </a:rPr>
                        <a:t>Physique</a:t>
                      </a:r>
                      <a:endParaRPr lang="fr-FR" sz="2000" b="1" i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vert="vert270" anchor="ctr">
                    <a:solidFill>
                      <a:srgbClr val="9BBB5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1.4 Conversion</a:t>
                      </a:r>
                      <a:r>
                        <a:rPr lang="fr-FR" sz="1600" baseline="0" dirty="0" smtClean="0"/>
                        <a:t> Analogique / Numérique</a:t>
                      </a:r>
                      <a:endParaRPr lang="fr-FR" sz="16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Utiliser une documentation technique pour déterminer les caractéristiques d’un CAN</a:t>
                      </a:r>
                      <a:endParaRPr lang="fr-FR" sz="16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</a:tr>
              <a:tr h="612806"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Calculer une valeur décimale en sortie d’un CAN</a:t>
                      </a:r>
                      <a:endParaRPr lang="fr-FR" sz="16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</a:tr>
              <a:tr h="557513"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2.</a:t>
                      </a:r>
                      <a:r>
                        <a:rPr lang="fr-FR" sz="1600" baseline="0" dirty="0" smtClean="0"/>
                        <a:t>1 </a:t>
                      </a:r>
                      <a:r>
                        <a:rPr lang="fr-FR" sz="1600" dirty="0" smtClean="0"/>
                        <a:t>Ondes Mécaniques</a:t>
                      </a:r>
                      <a:endParaRPr lang="fr-FR" sz="16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Mesure</a:t>
                      </a:r>
                      <a:r>
                        <a:rPr lang="fr-FR" sz="1600" baseline="0" dirty="0" smtClean="0"/>
                        <a:t> d’un retard et c</a:t>
                      </a:r>
                      <a:r>
                        <a:rPr lang="fr-FR" sz="1600" dirty="0" smtClean="0"/>
                        <a:t>alcul</a:t>
                      </a:r>
                      <a:r>
                        <a:rPr lang="fr-FR" sz="1600" baseline="0" dirty="0" smtClean="0"/>
                        <a:t> d’une distance</a:t>
                      </a:r>
                      <a:endParaRPr lang="fr-FR" sz="16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9572" y="899592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Evaluations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8459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2" y="260648"/>
            <a:ext cx="1318110" cy="122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83568" y="5192195"/>
            <a:ext cx="204061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600" cap="all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000" dirty="0"/>
              <a:t>Nicolas</a:t>
            </a:r>
            <a:br>
              <a:rPr lang="fr-FR" sz="2000" dirty="0"/>
            </a:br>
            <a:r>
              <a:rPr lang="fr-FR" sz="2000" dirty="0" err="1"/>
              <a:t>Musso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6372200" y="5192195"/>
            <a:ext cx="204061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600" cap="all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sz="2000" dirty="0"/>
              <a:t>Jean-Marie</a:t>
            </a:r>
            <a:br>
              <a:rPr lang="fr-FR" sz="2000" dirty="0"/>
            </a:br>
            <a:r>
              <a:rPr lang="fr-FR" sz="2000" dirty="0" err="1"/>
              <a:t>Delamarre</a:t>
            </a:r>
            <a:endParaRPr lang="fr-FR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09" y="3299432"/>
            <a:ext cx="2793366" cy="24338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ZoneTexte 9"/>
          <p:cNvSpPr txBox="1"/>
          <p:nvPr/>
        </p:nvSpPr>
        <p:spPr>
          <a:xfrm>
            <a:off x="1187624" y="1700808"/>
            <a:ext cx="6624736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cap="all" dirty="0" smtClean="0"/>
              <a:t>Liaison</a:t>
            </a:r>
            <a:br>
              <a:rPr lang="fr-FR" sz="2800" cap="all" dirty="0" smtClean="0"/>
            </a:br>
            <a:r>
              <a:rPr lang="fr-FR" sz="2800" cap="all" dirty="0" smtClean="0"/>
              <a:t> Informatique &amp; RESEAU </a:t>
            </a:r>
            <a:r>
              <a:rPr lang="fr-FR" sz="2800" cap="all" dirty="0"/>
              <a:t>- Physique</a:t>
            </a:r>
            <a:endParaRPr lang="fr-FR" sz="2800" b="1" cap="all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867569" y="550421"/>
            <a:ext cx="2168927" cy="646331"/>
          </a:xfrm>
          <a:prstGeom prst="rect">
            <a:avLst/>
          </a:prstGeom>
          <a:scene3d>
            <a:camera prst="isometricOffAxis2Lef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b="1" dirty="0" smtClean="0"/>
              <a:t>Le 31 mars 2014</a:t>
            </a:r>
          </a:p>
          <a:p>
            <a:pPr algn="ctr"/>
            <a:r>
              <a:rPr lang="fr-FR" b="1" dirty="0">
                <a:solidFill>
                  <a:schemeClr val="tx1"/>
                </a:solidFill>
              </a:rPr>
              <a:t>Lycée Bergson - </a:t>
            </a:r>
            <a:r>
              <a:rPr lang="fr-FR" b="1" dirty="0" smtClean="0">
                <a:solidFill>
                  <a:schemeClr val="tx1"/>
                </a:solidFill>
              </a:rPr>
              <a:t>Paris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2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73324" y="899592"/>
            <a:ext cx="626469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Propositions d’exploitations supplémentaires</a:t>
            </a:r>
            <a:endParaRPr lang="fr-FR" sz="3200" b="0" i="0" dirty="0">
              <a:effectLst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20</a:t>
            </a:fld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2276872"/>
            <a:ext cx="4701014" cy="413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1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21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27861"/>
            <a:ext cx="37876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73" y="4143739"/>
            <a:ext cx="3074912" cy="19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18777"/>
              </p:ext>
            </p:extLst>
          </p:nvPr>
        </p:nvGraphicFramePr>
        <p:xfrm>
          <a:off x="961729" y="1916832"/>
          <a:ext cx="7354689" cy="18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1563"/>
                <a:gridCol w="2451563"/>
                <a:gridCol w="2451563"/>
              </a:tblGrid>
              <a:tr h="612000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Notions Informatique</a:t>
                      </a:r>
                      <a:endParaRPr lang="fr-FR" sz="1600" b="1" dirty="0"/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n-lt"/>
                          <a:ea typeface="Times New Roman"/>
                        </a:rPr>
                        <a:t>Notions</a:t>
                      </a:r>
                      <a:r>
                        <a:rPr lang="fr-FR" sz="16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600" b="1" dirty="0" smtClean="0">
                          <a:effectLst/>
                          <a:latin typeface="+mn-lt"/>
                          <a:ea typeface="Times New Roman"/>
                        </a:rPr>
                        <a:t>Physique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n-lt"/>
                        </a:rPr>
                        <a:t>Moteurs Chenilles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Pilotage / Déplacements / Position</a:t>
                      </a:r>
                      <a:endParaRPr lang="fr-FR" sz="1600" dirty="0"/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effectLst/>
                          <a:latin typeface="+mn-lt"/>
                          <a:ea typeface="Times New Roman"/>
                        </a:rPr>
                        <a:t>Moteur à Courant Continu</a:t>
                      </a:r>
                      <a:endParaRPr lang="fr-FR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n-lt"/>
                          <a:ea typeface="Times New Roman"/>
                        </a:rPr>
                        <a:t>Servomoteurs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0" baseline="0" dirty="0" smtClean="0">
                          <a:effectLst/>
                          <a:latin typeface="+mn-lt"/>
                          <a:ea typeface="Times New Roman"/>
                        </a:rPr>
                        <a:t>commande PWM</a:t>
                      </a:r>
                      <a:endParaRPr lang="fr-FR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-30121" y="754476"/>
            <a:ext cx="500034" cy="6103524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Propositions </a:t>
            </a:r>
            <a:r>
              <a:rPr lang="fr-FR" sz="2800" dirty="0" smtClean="0"/>
              <a:t>d’exploitations</a:t>
            </a:r>
            <a:endParaRPr lang="fr-FR" sz="2800" dirty="0"/>
          </a:p>
        </p:txBody>
      </p:sp>
      <p:sp>
        <p:nvSpPr>
          <p:cNvPr id="11" name="Rectangle 10"/>
          <p:cNvSpPr/>
          <p:nvPr/>
        </p:nvSpPr>
        <p:spPr>
          <a:xfrm>
            <a:off x="1573324" y="899592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/>
              <a:t>Actionneurs</a:t>
            </a:r>
          </a:p>
        </p:txBody>
      </p:sp>
    </p:spTree>
    <p:extLst>
      <p:ext uri="{BB962C8B-B14F-4D97-AF65-F5344CB8AC3E}">
        <p14:creationId xmlns:p14="http://schemas.microsoft.com/office/powerpoint/2010/main" val="206998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799198"/>
              </p:ext>
            </p:extLst>
          </p:nvPr>
        </p:nvGraphicFramePr>
        <p:xfrm>
          <a:off x="1321296" y="1988840"/>
          <a:ext cx="6778695" cy="1151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9565"/>
                <a:gridCol w="2259565"/>
                <a:gridCol w="2259565"/>
              </a:tblGrid>
              <a:tr h="53999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Notions Informatique</a:t>
                      </a:r>
                      <a:endParaRPr lang="fr-FR" sz="1400" b="1" dirty="0"/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n-lt"/>
                          <a:ea typeface="Times New Roman"/>
                        </a:rPr>
                        <a:t>Notions</a:t>
                      </a:r>
                      <a:r>
                        <a:rPr lang="fr-FR" sz="14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400" b="1" dirty="0" smtClean="0">
                          <a:effectLst/>
                          <a:latin typeface="+mn-lt"/>
                          <a:ea typeface="Times New Roman"/>
                        </a:rPr>
                        <a:t>Physique</a:t>
                      </a:r>
                      <a:endParaRPr lang="fr-FR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n-lt"/>
                          <a:ea typeface="Times New Roman"/>
                        </a:rPr>
                        <a:t>Webcam</a:t>
                      </a:r>
                      <a:r>
                        <a:rPr lang="fr-FR" sz="1400" b="1" baseline="0" dirty="0" smtClean="0">
                          <a:effectLst/>
                          <a:latin typeface="+mn-lt"/>
                          <a:ea typeface="Times New Roman"/>
                        </a:rPr>
                        <a:t> Logitech C270</a:t>
                      </a:r>
                      <a:endParaRPr lang="fr-FR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effectLst/>
                          <a:latin typeface="+mn-lt"/>
                          <a:ea typeface="Times New Roman"/>
                        </a:rPr>
                        <a:t>Streaming</a:t>
                      </a:r>
                      <a:endParaRPr lang="fr-FR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effectLst/>
                          <a:latin typeface="+mn-lt"/>
                          <a:ea typeface="Times New Roman"/>
                        </a:rPr>
                        <a:t>Optique, transmission</a:t>
                      </a:r>
                      <a:r>
                        <a:rPr lang="fr-FR" sz="1400" b="0" baseline="0" dirty="0" smtClean="0">
                          <a:effectLst/>
                          <a:latin typeface="+mn-lt"/>
                          <a:ea typeface="Times New Roman"/>
                        </a:rPr>
                        <a:t> de fichiers </a:t>
                      </a:r>
                      <a:r>
                        <a:rPr lang="fr-FR" sz="1400" b="0" dirty="0" smtClean="0">
                          <a:effectLst/>
                          <a:latin typeface="+mn-lt"/>
                          <a:ea typeface="Times New Roman"/>
                        </a:rPr>
                        <a:t>images</a:t>
                      </a:r>
                      <a:endParaRPr lang="fr-FR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75982"/>
              </p:ext>
            </p:extLst>
          </p:nvPr>
        </p:nvGraphicFramePr>
        <p:xfrm>
          <a:off x="1321296" y="1772817"/>
          <a:ext cx="6768752" cy="2610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2778"/>
                <a:gridCol w="4295974"/>
              </a:tblGrid>
              <a:tr h="265115"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10"/>
                        </a:spcBef>
                        <a:spcAft>
                          <a:spcPts val="310"/>
                        </a:spcAft>
                      </a:pP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2.5. Fibres optiques et composants optoélectroniques</a:t>
                      </a:r>
                      <a:endParaRPr lang="fr-F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795345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Composants optoélectroniques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Expliquer le principe d’un capteur CCD.</a:t>
                      </a:r>
                      <a:endParaRPr lang="fr-FR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  <a:tr h="26511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3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5.3. Image numérique</a:t>
                      </a:r>
                      <a:endParaRPr lang="fr-F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66712">
                <a:tc>
                  <a:txBody>
                    <a:bodyPr/>
                    <a:lstStyle/>
                    <a:p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Composants optoélectroniques</a:t>
                      </a:r>
                      <a:endParaRPr lang="fr-FR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chemeClr val="tx1"/>
                          </a:solidFill>
                          <a:effectLst/>
                        </a:rPr>
                        <a:t>Définir le pixel et estimer ses dimensions dans le cas d’un appareil photo numérique, d’un écran vidéo.</a:t>
                      </a:r>
                      <a:endParaRPr lang="fr-FR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</a:tbl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22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914" y="4573043"/>
            <a:ext cx="1730558" cy="189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230595" y="5000452"/>
            <a:ext cx="1703266" cy="125976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71" y="5229200"/>
            <a:ext cx="1842459" cy="8396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30121" y="754476"/>
            <a:ext cx="500034" cy="6103524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Propositions </a:t>
            </a:r>
            <a:r>
              <a:rPr lang="fr-FR" sz="2800" dirty="0" smtClean="0"/>
              <a:t>d’exploitations</a:t>
            </a:r>
            <a:endParaRPr lang="fr-FR" sz="28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3" y="4764948"/>
            <a:ext cx="1496602" cy="19888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73324" y="899592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/>
              <a:t>Optique</a:t>
            </a:r>
          </a:p>
        </p:txBody>
      </p:sp>
    </p:spTree>
    <p:extLst>
      <p:ext uri="{BB962C8B-B14F-4D97-AF65-F5344CB8AC3E}">
        <p14:creationId xmlns:p14="http://schemas.microsoft.com/office/powerpoint/2010/main" val="245663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4499992" y="3524593"/>
            <a:ext cx="1490341" cy="1777286"/>
            <a:chOff x="4499992" y="3524593"/>
            <a:chExt cx="1490341" cy="1777286"/>
          </a:xfrm>
        </p:grpSpPr>
        <p:pic>
          <p:nvPicPr>
            <p:cNvPr id="80" name="Image 31" descr="http://www.nkcelectronics.com/assets/images/09133-03-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526" y="4077072"/>
              <a:ext cx="1224807" cy="1224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Zone de texte 65"/>
            <p:cNvSpPr txBox="1"/>
            <p:nvPr/>
          </p:nvSpPr>
          <p:spPr>
            <a:xfrm>
              <a:off x="4499992" y="3754918"/>
              <a:ext cx="712470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>
                  <a:effectLst/>
                  <a:ea typeface="Times New Roman" panose="02020603050405020304" pitchFamily="18" charset="0"/>
                </a:rPr>
                <a:t>SERIE TTL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82" name="Connecteur droit 81"/>
            <p:cNvCxnSpPr/>
            <p:nvPr/>
          </p:nvCxnSpPr>
          <p:spPr>
            <a:xfrm flipV="1">
              <a:off x="5141250" y="3524593"/>
              <a:ext cx="0" cy="63645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23</a:t>
            </a:fld>
            <a:endParaRPr lang="fr-FR"/>
          </a:p>
        </p:txBody>
      </p:sp>
      <p:grpSp>
        <p:nvGrpSpPr>
          <p:cNvPr id="60" name="Groupe 59"/>
          <p:cNvGrpSpPr/>
          <p:nvPr/>
        </p:nvGrpSpPr>
        <p:grpSpPr>
          <a:xfrm>
            <a:off x="899542" y="1844824"/>
            <a:ext cx="3600450" cy="1906547"/>
            <a:chOff x="753861" y="2254498"/>
            <a:chExt cx="3600450" cy="1906547"/>
          </a:xfrm>
        </p:grpSpPr>
        <p:pic>
          <p:nvPicPr>
            <p:cNvPr id="10" name="Picture 96" descr="http://www.lextronic.fr/doc/produit/img1_2219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61" y="2256045"/>
              <a:ext cx="360045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Zone de texte 76"/>
            <p:cNvSpPr txBox="1"/>
            <p:nvPr/>
          </p:nvSpPr>
          <p:spPr>
            <a:xfrm>
              <a:off x="1045126" y="2254498"/>
              <a:ext cx="891839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400" b="1" dirty="0" err="1">
                  <a:effectLst/>
                  <a:ea typeface="Times New Roman" panose="02020603050405020304" pitchFamily="18" charset="0"/>
                </a:rPr>
                <a:t>Serializer</a:t>
              </a:r>
              <a:endPara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562379" y="2248915"/>
            <a:ext cx="2258093" cy="899316"/>
            <a:chOff x="6562379" y="2248915"/>
            <a:chExt cx="2258093" cy="899316"/>
          </a:xfrm>
        </p:grpSpPr>
        <p:pic>
          <p:nvPicPr>
            <p:cNvPr id="12" name="Image 30" descr="http://www.01net.com/images/produit/full/trendnet-hub-usb-3.0---tu3-h4-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1498" y="2248915"/>
              <a:ext cx="1348974" cy="89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Zone de texte 24"/>
            <p:cNvSpPr txBox="1"/>
            <p:nvPr/>
          </p:nvSpPr>
          <p:spPr>
            <a:xfrm>
              <a:off x="6716844" y="2534502"/>
              <a:ext cx="502832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ea typeface="Times New Roman" panose="02020603050405020304" pitchFamily="18" charset="0"/>
                </a:rPr>
                <a:t>USB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6562379" y="2778149"/>
              <a:ext cx="909119" cy="8827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/>
          <p:cNvGrpSpPr/>
          <p:nvPr/>
        </p:nvGrpSpPr>
        <p:grpSpPr>
          <a:xfrm>
            <a:off x="6156983" y="5499184"/>
            <a:ext cx="2920810" cy="1302678"/>
            <a:chOff x="6156983" y="5499184"/>
            <a:chExt cx="2920810" cy="1302678"/>
          </a:xfrm>
        </p:grpSpPr>
        <p:pic>
          <p:nvPicPr>
            <p:cNvPr id="28" name="Picture 100" descr="http://www.veilledeuxzero.fr/wp-content/uploads/2013/04/Nexus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508" y="5499184"/>
              <a:ext cx="2084285" cy="130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Zone de texte 24"/>
            <p:cNvSpPr txBox="1"/>
            <p:nvPr/>
          </p:nvSpPr>
          <p:spPr>
            <a:xfrm>
              <a:off x="6290005" y="6133383"/>
              <a:ext cx="712470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ea typeface="Times New Roman" panose="02020603050405020304" pitchFamily="18" charset="0"/>
                </a:rPr>
                <a:t>Wifi N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6156983" y="6388013"/>
              <a:ext cx="81079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e 61"/>
          <p:cNvGrpSpPr/>
          <p:nvPr/>
        </p:nvGrpSpPr>
        <p:grpSpPr>
          <a:xfrm>
            <a:off x="4937592" y="1772816"/>
            <a:ext cx="1722640" cy="1848794"/>
            <a:chOff x="4793576" y="2075507"/>
            <a:chExt cx="1722640" cy="1848794"/>
          </a:xfrm>
        </p:grpSpPr>
        <p:pic>
          <p:nvPicPr>
            <p:cNvPr id="9" name="Picture 94" descr="http://www.friendlyarm.net/sites/products/mini2440_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3576" y="2075507"/>
              <a:ext cx="1722640" cy="156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Zone de texte 76"/>
            <p:cNvSpPr txBox="1"/>
            <p:nvPr/>
          </p:nvSpPr>
          <p:spPr>
            <a:xfrm>
              <a:off x="5102837" y="3605267"/>
              <a:ext cx="1104119" cy="3190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fr-FR" sz="1400" b="1" dirty="0" smtClean="0">
                  <a:effectLst/>
                  <a:ea typeface="Times New Roman" panose="02020603050405020304" pitchFamily="18" charset="0"/>
                </a:rPr>
                <a:t>Mini 2440</a:t>
              </a:r>
              <a:endParaRPr lang="fr-FR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3624203" y="1988840"/>
            <a:ext cx="1163821" cy="469346"/>
            <a:chOff x="3624203" y="1988840"/>
            <a:chExt cx="1163821" cy="469346"/>
          </a:xfrm>
        </p:grpSpPr>
        <p:cxnSp>
          <p:nvCxnSpPr>
            <p:cNvPr id="36" name="Connecteur droit 35"/>
            <p:cNvCxnSpPr/>
            <p:nvPr/>
          </p:nvCxnSpPr>
          <p:spPr>
            <a:xfrm>
              <a:off x="3624203" y="2420888"/>
              <a:ext cx="1163821" cy="3729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 de texte 24"/>
            <p:cNvSpPr txBox="1"/>
            <p:nvPr/>
          </p:nvSpPr>
          <p:spPr>
            <a:xfrm>
              <a:off x="3798355" y="1988840"/>
              <a:ext cx="712470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>
                  <a:effectLst/>
                  <a:ea typeface="Times New Roman" panose="02020603050405020304" pitchFamily="18" charset="0"/>
                </a:rPr>
                <a:t>SERIE TTL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317538" y="3605268"/>
            <a:ext cx="619427" cy="555777"/>
            <a:chOff x="1317538" y="3605268"/>
            <a:chExt cx="619427" cy="555777"/>
          </a:xfrm>
        </p:grpSpPr>
        <p:sp>
          <p:nvSpPr>
            <p:cNvPr id="41" name="Zone de texte 68"/>
            <p:cNvSpPr txBox="1"/>
            <p:nvPr/>
          </p:nvSpPr>
          <p:spPr>
            <a:xfrm>
              <a:off x="1317538" y="3605268"/>
              <a:ext cx="421005" cy="3952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ea typeface="Times New Roman" panose="02020603050405020304" pitchFamily="18" charset="0"/>
                </a:rPr>
                <a:t>0-5v</a:t>
              </a:r>
            </a:p>
            <a:p>
              <a:r>
                <a:rPr lang="fr-FR" sz="1200" dirty="0">
                  <a:ea typeface="Times New Roman" panose="02020603050405020304" pitchFamily="18" charset="0"/>
                </a:rPr>
                <a:t>I</a:t>
              </a:r>
              <a:r>
                <a:rPr lang="fr-FR" sz="1200" baseline="30000" dirty="0">
                  <a:ea typeface="Times New Roman" panose="02020603050405020304" pitchFamily="18" charset="0"/>
                </a:rPr>
                <a:t>2</a:t>
              </a:r>
              <a:r>
                <a:rPr lang="fr-FR" sz="1200" dirty="0">
                  <a:ea typeface="Times New Roman" panose="02020603050405020304" pitchFamily="18" charset="0"/>
                </a:rPr>
                <a:t>C</a:t>
              </a:r>
              <a:endParaRPr lang="fr-FR" sz="12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9" name="Connecteur droit 38"/>
            <p:cNvCxnSpPr/>
            <p:nvPr/>
          </p:nvCxnSpPr>
          <p:spPr>
            <a:xfrm flipV="1">
              <a:off x="1528040" y="3687558"/>
              <a:ext cx="408925" cy="47348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6414616" y="3148231"/>
            <a:ext cx="2523501" cy="1826840"/>
            <a:chOff x="6414616" y="3148231"/>
            <a:chExt cx="2523501" cy="1826840"/>
          </a:xfrm>
        </p:grpSpPr>
        <p:pic>
          <p:nvPicPr>
            <p:cNvPr id="11" name="Image 29" descr="http://img.misco.eu/resources/images/products/106/TPI/TL/TL-WN821N/TL-WN821N_5_1600x1600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3849315"/>
              <a:ext cx="1125757" cy="1125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 de texte 24"/>
            <p:cNvSpPr txBox="1"/>
            <p:nvPr/>
          </p:nvSpPr>
          <p:spPr>
            <a:xfrm>
              <a:off x="6904492" y="3338439"/>
              <a:ext cx="502832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ea typeface="Times New Roman" panose="02020603050405020304" pitchFamily="18" charset="0"/>
                </a:rPr>
                <a:t>USB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2" name="Connecteur droit 21"/>
            <p:cNvCxnSpPr>
              <a:stCxn id="25" idx="0"/>
              <a:endCxn id="12" idx="2"/>
            </p:cNvCxnSpPr>
            <p:nvPr/>
          </p:nvCxnSpPr>
          <p:spPr>
            <a:xfrm flipV="1">
              <a:off x="6838418" y="3148231"/>
              <a:ext cx="1307567" cy="67024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Image 28" descr="http://www.logitech.fr/assets/31886/c270glamour-lgsilve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616" y="3818474"/>
              <a:ext cx="847603" cy="932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Zone de texte 24"/>
            <p:cNvSpPr txBox="1"/>
            <p:nvPr/>
          </p:nvSpPr>
          <p:spPr>
            <a:xfrm>
              <a:off x="8291090" y="3349769"/>
              <a:ext cx="502832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ea typeface="Times New Roman" panose="02020603050405020304" pitchFamily="18" charset="0"/>
                </a:rPr>
                <a:t>USB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4" name="Connecteur droit 23"/>
            <p:cNvCxnSpPr>
              <a:stCxn id="11" idx="0"/>
              <a:endCxn id="12" idx="2"/>
            </p:cNvCxnSpPr>
            <p:nvPr/>
          </p:nvCxnSpPr>
          <p:spPr>
            <a:xfrm flipH="1" flipV="1">
              <a:off x="8145985" y="3148231"/>
              <a:ext cx="229254" cy="7010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4485756" y="4798494"/>
            <a:ext cx="3805334" cy="1890120"/>
            <a:chOff x="4485756" y="4798494"/>
            <a:chExt cx="3805334" cy="1890120"/>
          </a:xfrm>
        </p:grpSpPr>
        <p:sp>
          <p:nvSpPr>
            <p:cNvPr id="34" name="Zone de texte 24"/>
            <p:cNvSpPr txBox="1"/>
            <p:nvPr/>
          </p:nvSpPr>
          <p:spPr>
            <a:xfrm>
              <a:off x="7578620" y="5052320"/>
              <a:ext cx="712470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ea typeface="Times New Roman" panose="02020603050405020304" pitchFamily="18" charset="0"/>
                </a:rPr>
                <a:t>Wifi N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5939168" y="4798494"/>
              <a:ext cx="2206817" cy="10067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98" descr="http://infocenter.fr/v4/91452-63375-thickbox/DAP-1360-Point-d--039-accees-300Mbps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756" y="5235202"/>
              <a:ext cx="1453412" cy="145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683568" y="4149080"/>
            <a:ext cx="3992399" cy="1074037"/>
            <a:chOff x="683568" y="4149080"/>
            <a:chExt cx="3992399" cy="1074037"/>
          </a:xfrm>
        </p:grpSpPr>
        <p:sp>
          <p:nvSpPr>
            <p:cNvPr id="5" name="Nuage 4"/>
            <p:cNvSpPr/>
            <p:nvPr/>
          </p:nvSpPr>
          <p:spPr>
            <a:xfrm>
              <a:off x="683568" y="4149080"/>
              <a:ext cx="1600126" cy="1062072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Capteurs</a:t>
              </a:r>
            </a:p>
          </p:txBody>
        </p:sp>
        <p:sp>
          <p:nvSpPr>
            <p:cNvPr id="42" name="Nuage 41"/>
            <p:cNvSpPr/>
            <p:nvPr/>
          </p:nvSpPr>
          <p:spPr>
            <a:xfrm>
              <a:off x="2590552" y="4161045"/>
              <a:ext cx="2085415" cy="1062072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Actionneurs</a:t>
              </a:r>
              <a:endParaRPr lang="fr-FR" b="1" dirty="0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77516" y="5515654"/>
            <a:ext cx="3713261" cy="1235457"/>
            <a:chOff x="677516" y="5515654"/>
            <a:chExt cx="3713261" cy="1235457"/>
          </a:xfrm>
        </p:grpSpPr>
        <p:pic>
          <p:nvPicPr>
            <p:cNvPr id="31" name="Picture 104" descr="http://i-cms.journaldunet.com/image_cms/original/1610939-marche-des-pc-2013-les-ventes-par-constructeur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16" y="5515654"/>
              <a:ext cx="1857830" cy="1235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Zone de texte 24"/>
            <p:cNvSpPr txBox="1"/>
            <p:nvPr/>
          </p:nvSpPr>
          <p:spPr>
            <a:xfrm>
              <a:off x="3077289" y="6211004"/>
              <a:ext cx="712470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ea typeface="Times New Roman" panose="02020603050405020304" pitchFamily="18" charset="0"/>
                </a:rPr>
                <a:t>Ethernet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5" name="Connecteur droit 54"/>
            <p:cNvCxnSpPr/>
            <p:nvPr/>
          </p:nvCxnSpPr>
          <p:spPr>
            <a:xfrm>
              <a:off x="2590552" y="6448494"/>
              <a:ext cx="180022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3203848" y="3717032"/>
            <a:ext cx="856486" cy="444013"/>
            <a:chOff x="3203848" y="3717032"/>
            <a:chExt cx="856486" cy="444013"/>
          </a:xfrm>
        </p:grpSpPr>
        <p:sp>
          <p:nvSpPr>
            <p:cNvPr id="78" name="Zone de texte 82"/>
            <p:cNvSpPr txBox="1"/>
            <p:nvPr/>
          </p:nvSpPr>
          <p:spPr>
            <a:xfrm>
              <a:off x="3347864" y="3717032"/>
              <a:ext cx="712470" cy="23749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fr-FR" sz="1000" dirty="0" smtClean="0">
                  <a:effectLst/>
                  <a:ea typeface="Times New Roman" panose="02020603050405020304" pitchFamily="18" charset="0"/>
                </a:rPr>
                <a:t>PWM</a:t>
              </a:r>
              <a:endParaRPr lang="fr-FR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71" name="Connecteur droit 70"/>
            <p:cNvCxnSpPr/>
            <p:nvPr/>
          </p:nvCxnSpPr>
          <p:spPr>
            <a:xfrm flipH="1" flipV="1">
              <a:off x="3203848" y="3839959"/>
              <a:ext cx="473441" cy="32108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-30121" y="754476"/>
            <a:ext cx="500034" cy="6103524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Propositions </a:t>
            </a:r>
            <a:r>
              <a:rPr lang="fr-FR" sz="2800" dirty="0" smtClean="0"/>
              <a:t>d’exploitations</a:t>
            </a:r>
            <a:endParaRPr lang="fr-FR" sz="2800" dirty="0"/>
          </a:p>
        </p:txBody>
      </p:sp>
      <p:sp>
        <p:nvSpPr>
          <p:cNvPr id="44" name="Rectangle 43"/>
          <p:cNvSpPr/>
          <p:nvPr/>
        </p:nvSpPr>
        <p:spPr>
          <a:xfrm>
            <a:off x="1573324" y="899592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Communication &amp;</a:t>
            </a:r>
            <a:r>
              <a:rPr lang="fr-FR" sz="3200" dirty="0"/>
              <a:t> </a:t>
            </a:r>
            <a:r>
              <a:rPr lang="fr-FR" sz="3200" dirty="0" smtClean="0"/>
              <a:t>Réseaux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203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8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913249"/>
              </p:ext>
            </p:extLst>
          </p:nvPr>
        </p:nvGraphicFramePr>
        <p:xfrm>
          <a:off x="961729" y="2276872"/>
          <a:ext cx="7426695" cy="14176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055"/>
                <a:gridCol w="2880320"/>
                <a:gridCol w="2880320"/>
              </a:tblGrid>
              <a:tr h="480901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Notions Informatique</a:t>
                      </a:r>
                      <a:endParaRPr lang="fr-FR" sz="1600" b="1" dirty="0"/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n-lt"/>
                          <a:ea typeface="Times New Roman"/>
                        </a:rPr>
                        <a:t>Notions</a:t>
                      </a:r>
                      <a:r>
                        <a:rPr lang="fr-FR" sz="16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600" b="1" dirty="0" smtClean="0">
                          <a:effectLst/>
                          <a:latin typeface="+mn-lt"/>
                          <a:ea typeface="Times New Roman"/>
                        </a:rPr>
                        <a:t>Physique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  <a:tr h="936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effectLst/>
                          <a:latin typeface="+mn-lt"/>
                          <a:ea typeface="Times New Roman"/>
                        </a:rPr>
                        <a:t>Ethernet, USB</a:t>
                      </a:r>
                      <a:endParaRPr lang="fr-FR" sz="16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effectLst/>
                          <a:latin typeface="+mn-lt"/>
                          <a:ea typeface="Times New Roman"/>
                        </a:rPr>
                        <a:t>Réseaux, Configuration, protocoles TCP/IP</a:t>
                      </a:r>
                      <a:endParaRPr lang="fr-FR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effectLst/>
                          <a:latin typeface="+mn-lt"/>
                          <a:ea typeface="Times New Roman"/>
                        </a:rPr>
                        <a:t>Transmission</a:t>
                      </a:r>
                      <a:r>
                        <a:rPr lang="fr-FR" sz="1600" b="0" baseline="0" dirty="0" smtClean="0">
                          <a:effectLst/>
                          <a:latin typeface="+mn-lt"/>
                          <a:ea typeface="Times New Roman"/>
                        </a:rPr>
                        <a:t> numérique</a:t>
                      </a:r>
                      <a:r>
                        <a:rPr lang="fr-FR" sz="1600" b="0" dirty="0" smtClean="0">
                          <a:effectLst/>
                          <a:latin typeface="+mn-lt"/>
                          <a:ea typeface="Times New Roman"/>
                        </a:rPr>
                        <a:t> en bande de Base</a:t>
                      </a: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363083"/>
              </p:ext>
            </p:extLst>
          </p:nvPr>
        </p:nvGraphicFramePr>
        <p:xfrm>
          <a:off x="961729" y="1977513"/>
          <a:ext cx="7426695" cy="18713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3139"/>
                <a:gridCol w="4713556"/>
              </a:tblGrid>
              <a:tr h="33579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3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4.2. Transmissions numériques</a:t>
                      </a: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9998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Transmission en bande de base</a:t>
                      </a: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Présenter différents codes et leurs DSP associées (NRZ, RZ, Manchester, …)</a:t>
                      </a:r>
                      <a:endParaRPr lang="fr-FR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  <a:tr h="83551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Codage de source, codage de canal</a:t>
                      </a: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Visualiser et interpréter le diagramme de l’œil. Définir les interférences entre symboles (IES).</a:t>
                      </a:r>
                      <a:endParaRPr lang="fr-FR" sz="1600" b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</a:tbl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24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3" y="4722416"/>
            <a:ext cx="1496602" cy="19888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49" y="3918477"/>
            <a:ext cx="4387051" cy="280299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49" y="3923586"/>
            <a:ext cx="4387051" cy="279277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30121" y="754476"/>
            <a:ext cx="500034" cy="6103524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Propositions </a:t>
            </a:r>
            <a:r>
              <a:rPr lang="fr-FR" sz="2800" dirty="0" smtClean="0"/>
              <a:t>d’exploitations</a:t>
            </a:r>
            <a:endParaRPr lang="fr-FR" sz="2800" dirty="0"/>
          </a:p>
        </p:txBody>
      </p:sp>
      <p:sp>
        <p:nvSpPr>
          <p:cNvPr id="13" name="Rectangle 12"/>
          <p:cNvSpPr/>
          <p:nvPr/>
        </p:nvSpPr>
        <p:spPr>
          <a:xfrm>
            <a:off x="1573324" y="899592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/>
              <a:t>Communication Réseaux</a:t>
            </a:r>
          </a:p>
        </p:txBody>
      </p:sp>
    </p:spTree>
    <p:extLst>
      <p:ext uri="{BB962C8B-B14F-4D97-AF65-F5344CB8AC3E}">
        <p14:creationId xmlns:p14="http://schemas.microsoft.com/office/powerpoint/2010/main" val="398716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30032"/>
              </p:ext>
            </p:extLst>
          </p:nvPr>
        </p:nvGraphicFramePr>
        <p:xfrm>
          <a:off x="1321296" y="1988840"/>
          <a:ext cx="6778695" cy="11519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9565"/>
                <a:gridCol w="2259565"/>
                <a:gridCol w="2259565"/>
              </a:tblGrid>
              <a:tr h="53999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Notions Informatique</a:t>
                      </a:r>
                      <a:endParaRPr lang="fr-FR" sz="1400" b="1" dirty="0"/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n-lt"/>
                          <a:ea typeface="Times New Roman"/>
                        </a:rPr>
                        <a:t>Notions</a:t>
                      </a:r>
                      <a:r>
                        <a:rPr lang="fr-FR" sz="1400" b="1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fr-FR" sz="1400" b="1" dirty="0" smtClean="0">
                          <a:effectLst/>
                          <a:latin typeface="+mn-lt"/>
                          <a:ea typeface="Times New Roman"/>
                        </a:rPr>
                        <a:t>Physique</a:t>
                      </a:r>
                      <a:endParaRPr lang="fr-FR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effectLst/>
                          <a:latin typeface="+mn-lt"/>
                          <a:ea typeface="Times New Roman"/>
                        </a:rPr>
                        <a:t>Wifi</a:t>
                      </a:r>
                      <a:endParaRPr lang="fr-FR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effectLst/>
                          <a:latin typeface="+mn-lt"/>
                          <a:ea typeface="Times New Roman"/>
                        </a:rPr>
                        <a:t>Réseaux, Configuration réseaux, protocoles TCP/IP</a:t>
                      </a:r>
                      <a:endParaRPr lang="fr-FR" sz="14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0" dirty="0" smtClean="0">
                          <a:effectLst/>
                          <a:latin typeface="+mn-lt"/>
                          <a:ea typeface="Times New Roman"/>
                        </a:rPr>
                        <a:t>Modulation Numérique</a:t>
                      </a: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81729"/>
              </p:ext>
            </p:extLst>
          </p:nvPr>
        </p:nvGraphicFramePr>
        <p:xfrm>
          <a:off x="886283" y="1844824"/>
          <a:ext cx="7884320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  <a:gridCol w="5004000"/>
              </a:tblGrid>
              <a:tr h="355074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10"/>
                        </a:spcBef>
                        <a:spcAft>
                          <a:spcPts val="31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4.2. Transmissions numériques</a:t>
                      </a: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29102">
                <a:tc>
                  <a:txBody>
                    <a:bodyPr/>
                    <a:lstStyle/>
                    <a:p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Transmission sur fréquence porteuse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Visualiser et interpréter les diagrammes de constellation</a:t>
                      </a:r>
                      <a:r>
                        <a:rPr lang="fr-F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rgbClr val="F7D097"/>
                    </a:solidFill>
                  </a:tcPr>
                </a:tc>
              </a:tr>
            </a:tbl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25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83" y="4722416"/>
            <a:ext cx="1496602" cy="19888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36" y="3717032"/>
            <a:ext cx="4243428" cy="294710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36" y="3717032"/>
            <a:ext cx="4243428" cy="294710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0121" y="754476"/>
            <a:ext cx="500034" cy="6103524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Propositions </a:t>
            </a:r>
            <a:r>
              <a:rPr lang="fr-FR" sz="2800" dirty="0" smtClean="0"/>
              <a:t>d’exploitations</a:t>
            </a:r>
            <a:endParaRPr lang="fr-FR" sz="2800" dirty="0"/>
          </a:p>
        </p:txBody>
      </p:sp>
      <p:sp>
        <p:nvSpPr>
          <p:cNvPr id="15" name="Rectangle 14"/>
          <p:cNvSpPr/>
          <p:nvPr/>
        </p:nvSpPr>
        <p:spPr>
          <a:xfrm>
            <a:off x="1573324" y="899592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/>
              <a:t>Communication Réseaux</a:t>
            </a:r>
          </a:p>
        </p:txBody>
      </p:sp>
    </p:spTree>
    <p:extLst>
      <p:ext uri="{BB962C8B-B14F-4D97-AF65-F5344CB8AC3E}">
        <p14:creationId xmlns:p14="http://schemas.microsoft.com/office/powerpoint/2010/main" val="14839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entreprise.lexpress.fr/medias/80/4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83" y="4221088"/>
            <a:ext cx="5215215" cy="261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1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26</a:t>
            </a:fld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701892" y="1787563"/>
            <a:ext cx="8108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Travail en équipe de (2-4 élèves</a:t>
            </a:r>
            <a:r>
              <a:rPr lang="fr-FR" dirty="0"/>
              <a:t>) </a:t>
            </a:r>
            <a:r>
              <a:rPr lang="fr-FR" dirty="0" smtClean="0"/>
              <a:t>en autonomie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Toutes </a:t>
            </a:r>
            <a:r>
              <a:rPr lang="fr-FR" dirty="0"/>
              <a:t>les fonctionnalités du robot ne sont pas implémentées </a:t>
            </a:r>
            <a:r>
              <a:rPr lang="fr-FR" dirty="0" smtClean="0"/>
              <a:t>:</a:t>
            </a:r>
          </a:p>
          <a:p>
            <a:pPr marL="742950" lvl="2" indent="-285750">
              <a:buFontTx/>
              <a:buChar char="-"/>
            </a:pPr>
            <a:r>
              <a:rPr lang="fr-FR" dirty="0"/>
              <a:t>Mise en place du réseau et du </a:t>
            </a:r>
            <a:r>
              <a:rPr lang="fr-FR" dirty="0" smtClean="0"/>
              <a:t>Streaming</a:t>
            </a:r>
          </a:p>
          <a:p>
            <a:pPr marL="742950" lvl="2" indent="-285750">
              <a:buFontTx/>
              <a:buChar char="-"/>
            </a:pPr>
            <a:r>
              <a:rPr lang="fr-FR" dirty="0"/>
              <a:t>Développement logiciel serveur pour gérer </a:t>
            </a:r>
            <a:r>
              <a:rPr lang="fr-FR" dirty="0" smtClean="0"/>
              <a:t>les déplacements</a:t>
            </a:r>
          </a:p>
          <a:p>
            <a:pPr marL="742950" lvl="2" indent="-285750">
              <a:buFontTx/>
              <a:buChar char="-"/>
            </a:pPr>
            <a:r>
              <a:rPr lang="fr-FR" dirty="0" smtClean="0"/>
              <a:t>Développement </a:t>
            </a:r>
            <a:r>
              <a:rPr lang="fr-FR" dirty="0"/>
              <a:t>logiciel client pour le déplacement et l’affichage du </a:t>
            </a:r>
            <a:r>
              <a:rPr lang="fr-FR" dirty="0" smtClean="0"/>
              <a:t>streaming</a:t>
            </a:r>
          </a:p>
          <a:p>
            <a:pPr marL="285750" lvl="1" indent="-285750">
              <a:buFontTx/>
              <a:buChar char="-"/>
            </a:pPr>
            <a:endParaRPr lang="fr-FR" dirty="0"/>
          </a:p>
          <a:p>
            <a:pPr marL="285750" lvl="1" indent="-285750">
              <a:buFontTx/>
              <a:buChar char="-"/>
            </a:pPr>
            <a:r>
              <a:rPr lang="fr-FR" dirty="0" smtClean="0"/>
              <a:t>Evaluation </a:t>
            </a:r>
            <a:r>
              <a:rPr lang="fr-FR" dirty="0"/>
              <a:t>par une soutenance orale avec démonstration pratique de la </a:t>
            </a:r>
            <a:r>
              <a:rPr lang="fr-FR" dirty="0" smtClean="0"/>
              <a:t>réalisation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-30121" y="754476"/>
            <a:ext cx="500034" cy="6103524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Propositions </a:t>
            </a:r>
            <a:r>
              <a:rPr lang="fr-FR" sz="2800" dirty="0" smtClean="0"/>
              <a:t>d’exploitations</a:t>
            </a:r>
            <a:endParaRPr lang="fr-FR" sz="2800" dirty="0"/>
          </a:p>
        </p:txBody>
      </p:sp>
      <p:sp>
        <p:nvSpPr>
          <p:cNvPr id="26" name="Rectangle 25"/>
          <p:cNvSpPr/>
          <p:nvPr/>
        </p:nvSpPr>
        <p:spPr>
          <a:xfrm>
            <a:off x="1573324" y="899592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Projet de </a:t>
            </a:r>
            <a:r>
              <a:rPr lang="fr-FR" sz="3200" dirty="0"/>
              <a:t>f</a:t>
            </a:r>
            <a:r>
              <a:rPr lang="fr-FR" sz="3200" dirty="0" smtClean="0"/>
              <a:t>in de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année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60762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1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27</a:t>
            </a:fld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4355976" y="4653136"/>
            <a:ext cx="3788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attention…</a:t>
            </a:r>
          </a:p>
        </p:txBody>
      </p:sp>
    </p:spTree>
    <p:extLst>
      <p:ext uri="{BB962C8B-B14F-4D97-AF65-F5344CB8AC3E}">
        <p14:creationId xmlns:p14="http://schemas.microsoft.com/office/powerpoint/2010/main" val="41237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3975210" y="-1251299"/>
            <a:ext cx="716058" cy="8204448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Contexte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 rot="5400000">
            <a:off x="4313421" y="-509390"/>
            <a:ext cx="615700" cy="8204448"/>
          </a:xfrm>
          <a:prstGeom prst="rect">
            <a:avLst/>
          </a:prstGeom>
          <a:ln/>
          <a:scene3d>
            <a:camera prst="isometricOffAxis1Right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Présentation d’une activité pratique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523115" y="228247"/>
            <a:ext cx="644050" cy="8197685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Propositions d’exploitations supplémentaires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86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73324" y="754476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Contexte</a:t>
            </a:r>
            <a:endParaRPr lang="fr-FR" sz="3200" b="0" i="0" dirty="0">
              <a:effectLst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03172" y="2416639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De nombreux </a:t>
            </a:r>
            <a:r>
              <a:rPr lang="fr-FR" dirty="0"/>
              <a:t>phénomènes physiques sont au cœur des réalisations et travaux du technicien en </a:t>
            </a:r>
            <a:r>
              <a:rPr lang="fr-FR" dirty="0" smtClean="0"/>
              <a:t>systèmes numériques </a:t>
            </a:r>
            <a:r>
              <a:rPr lang="fr-FR" dirty="0"/>
              <a:t>(capteurs, actionneurs</a:t>
            </a:r>
            <a:r>
              <a:rPr lang="fr-FR" dirty="0" smtClean="0"/>
              <a:t>…).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/>
              <a:t>La complexité des systèmes et leur aspect multi physique nécessite un renforcement du lien entre </a:t>
            </a:r>
            <a:r>
              <a:rPr lang="fr-FR" dirty="0" smtClean="0"/>
              <a:t>l’informatique et la physique, </a:t>
            </a:r>
            <a:r>
              <a:rPr lang="fr-FR" dirty="0"/>
              <a:t>en privilégiant des activités collaboratives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5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73324" y="754476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Proposition</a:t>
            </a:r>
            <a:endParaRPr lang="fr-FR" sz="3200" b="0" i="0" dirty="0">
              <a:effectLst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961728" y="1970364"/>
            <a:ext cx="7534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 </a:t>
            </a:r>
            <a:r>
              <a:rPr lang="fr-FR" dirty="0"/>
              <a:t>l’image de ce qui existe déjà pour le BTS SE (</a:t>
            </a:r>
            <a:r>
              <a:rPr lang="fr-FR" dirty="0" err="1"/>
              <a:t>co</a:t>
            </a:r>
            <a:r>
              <a:rPr lang="fr-FR" dirty="0"/>
              <a:t>-animation,  aménagements d’horaires, aménagements de salles</a:t>
            </a:r>
            <a:r>
              <a:rPr lang="fr-FR" dirty="0" smtClean="0"/>
              <a:t>) nous proposons ici un exemple concret de séquence combinant les deux disciplines.</a:t>
            </a:r>
          </a:p>
          <a:p>
            <a:endParaRPr lang="fr-FR" dirty="0" smtClean="0"/>
          </a:p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Celle-ci est basée sur l’utilisation</a:t>
            </a:r>
          </a:p>
          <a:p>
            <a:r>
              <a:rPr lang="fr-FR" dirty="0" smtClean="0"/>
              <a:t>d’un support polyvalent et bon marché</a:t>
            </a:r>
          </a:p>
          <a:p>
            <a:r>
              <a:rPr lang="fr-FR" dirty="0" smtClean="0"/>
              <a:t>mis au point en </a:t>
            </a:r>
            <a:r>
              <a:rPr lang="fr-FR" dirty="0" smtClean="0"/>
              <a:t>interne et </a:t>
            </a:r>
          </a:p>
          <a:p>
            <a:r>
              <a:rPr lang="fr-FR" dirty="0"/>
              <a:t>i</a:t>
            </a:r>
            <a:r>
              <a:rPr lang="fr-FR" dirty="0" smtClean="0"/>
              <a:t>nspiré </a:t>
            </a:r>
            <a:r>
              <a:rPr lang="fr-FR" dirty="0" smtClean="0"/>
              <a:t>de produits industriels existants :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- Robot </a:t>
            </a:r>
            <a:r>
              <a:rPr lang="fr-FR" dirty="0" smtClean="0"/>
              <a:t>à chenilles </a:t>
            </a:r>
            <a:r>
              <a:rPr lang="fr-FR" dirty="0" smtClean="0"/>
              <a:t>rb-rgi-10</a:t>
            </a:r>
            <a:endParaRPr lang="fr-FR" dirty="0"/>
          </a:p>
          <a:p>
            <a:pPr lvl="1"/>
            <a:r>
              <a:rPr lang="fr-FR" dirty="0" smtClean="0"/>
              <a:t>- Humanoïde </a:t>
            </a:r>
            <a:r>
              <a:rPr lang="fr-FR" dirty="0" err="1" smtClean="0"/>
              <a:t>Knightscope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139914"/>
            <a:ext cx="4019559" cy="353564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solidFill>
            <a:srgbClr val="4BACC6"/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6748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1019196" y="3411287"/>
            <a:ext cx="75132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3 modes de fonctionnement sélectionnables par interface graphique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Mode Manuel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Mode Ligne (Autonome)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/>
              <a:t>Mode GPS (Autonome)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1019196" y="4809926"/>
            <a:ext cx="7513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Streaming Vidéo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Informations Divers Capteurs</a:t>
            </a:r>
            <a:endParaRPr lang="fr-FR" strike="sngStrike" dirty="0"/>
          </a:p>
          <a:p>
            <a:pPr marL="285750" indent="-285750">
              <a:buFontTx/>
              <a:buChar char="-"/>
            </a:pPr>
            <a:r>
              <a:rPr lang="fr-FR" dirty="0"/>
              <a:t>Pilotage sur PC et sur Tablette </a:t>
            </a:r>
            <a:r>
              <a:rPr lang="fr-FR" dirty="0" smtClean="0"/>
              <a:t>Android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6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solidFill>
            <a:srgbClr val="4BACC6"/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Contexte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19196" y="2289646"/>
            <a:ext cx="7513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Missions :</a:t>
            </a:r>
            <a:endParaRPr lang="fr-FR" sz="20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/>
              <a:t>Assistance </a:t>
            </a:r>
            <a:r>
              <a:rPr lang="fr-FR" dirty="0" smtClean="0"/>
              <a:t>pour </a:t>
            </a:r>
            <a:r>
              <a:rPr lang="fr-FR" dirty="0"/>
              <a:t>la surveillance d’entrepôts et de bâtiments </a:t>
            </a:r>
            <a:r>
              <a:rPr lang="fr-FR" dirty="0" smtClean="0"/>
              <a:t>industriels.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dirty="0" smtClean="0"/>
              <a:t>Détection </a:t>
            </a:r>
            <a:r>
              <a:rPr lang="fr-FR" dirty="0"/>
              <a:t>d’effractions, de Fuites de gaz, de feux, de radiations, etc</a:t>
            </a:r>
            <a:r>
              <a:rPr lang="fr-FR" dirty="0" smtClean="0"/>
              <a:t>...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573324" y="754476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Présentation du support</a:t>
            </a:r>
            <a:endParaRPr lang="fr-FR" sz="3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09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1573324" y="754476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Activités professionnelles</a:t>
            </a:r>
            <a:endParaRPr lang="fr-FR" sz="3200" b="0" i="0" dirty="0">
              <a:effectLst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7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solidFill>
            <a:srgbClr val="4BACC6"/>
          </a:solidFill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Contexte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172" y="2133340"/>
            <a:ext cx="78732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A1. </a:t>
            </a:r>
            <a:r>
              <a:rPr lang="fr-FR" dirty="0"/>
              <a:t>Rechercher et/ou exploiter des documents techniques en français et en </a:t>
            </a:r>
            <a:r>
              <a:rPr lang="fr-FR" dirty="0" smtClean="0"/>
              <a:t>anglais</a:t>
            </a:r>
            <a:endParaRPr lang="fr-FR" dirty="0"/>
          </a:p>
          <a:p>
            <a:pPr lvl="1"/>
            <a:r>
              <a:rPr lang="fr-FR" dirty="0" smtClean="0"/>
              <a:t>T1.1 Collecter et/ou classer des documents.</a:t>
            </a:r>
          </a:p>
          <a:p>
            <a:pPr lvl="1"/>
            <a:r>
              <a:rPr lang="fr-FR" dirty="0" smtClean="0"/>
              <a:t>T1.2 </a:t>
            </a:r>
            <a:r>
              <a:rPr lang="fr-FR" dirty="0"/>
              <a:t>Extraire et synthétiser l’information pertinente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03173" y="3423412"/>
            <a:ext cx="7873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A4. </a:t>
            </a:r>
            <a:r>
              <a:rPr lang="fr-FR" dirty="0"/>
              <a:t>Réaliser l'analyse fonctionnelle, comportementale et structurelle d'un </a:t>
            </a:r>
            <a:r>
              <a:rPr lang="fr-FR" dirty="0" smtClean="0"/>
              <a:t>produit</a:t>
            </a:r>
          </a:p>
          <a:p>
            <a:r>
              <a:rPr lang="fr-FR" dirty="0"/>
              <a:t> </a:t>
            </a:r>
            <a:r>
              <a:rPr lang="fr-FR" dirty="0" smtClean="0"/>
              <a:t>      dans une situation </a:t>
            </a:r>
            <a:r>
              <a:rPr lang="fr-FR" dirty="0"/>
              <a:t>de </a:t>
            </a:r>
            <a:r>
              <a:rPr lang="fr-FR" dirty="0" smtClean="0"/>
              <a:t>réalisation</a:t>
            </a:r>
          </a:p>
          <a:p>
            <a:pPr indent="449263"/>
            <a:r>
              <a:rPr lang="fr-FR" dirty="0" smtClean="0"/>
              <a:t>T4.1 Identifier le comportement d’un constituant.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03173" y="4767043"/>
            <a:ext cx="829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A7. </a:t>
            </a:r>
            <a:r>
              <a:rPr lang="fr-FR" dirty="0"/>
              <a:t>Réaliser ou mettre en </a:t>
            </a:r>
            <a:r>
              <a:rPr lang="fr-FR" dirty="0" smtClean="0"/>
              <a:t>œuvre </a:t>
            </a:r>
            <a:r>
              <a:rPr lang="fr-FR" dirty="0"/>
              <a:t>et valider une </a:t>
            </a:r>
            <a:r>
              <a:rPr lang="fr-FR" dirty="0" smtClean="0"/>
              <a:t>solution</a:t>
            </a:r>
          </a:p>
          <a:p>
            <a:pPr indent="449263"/>
            <a:r>
              <a:rPr lang="fr-FR" dirty="0" smtClean="0"/>
              <a:t>T7.1 </a:t>
            </a:r>
            <a:r>
              <a:rPr lang="fr-FR" dirty="0"/>
              <a:t>Réaliser la conception détaillée du matériel et/ou du logiciel</a:t>
            </a:r>
            <a:r>
              <a:rPr lang="fr-FR" dirty="0" smtClean="0"/>
              <a:t>.</a:t>
            </a:r>
            <a:endParaRPr lang="fr-FR" dirty="0"/>
          </a:p>
          <a:p>
            <a:pPr indent="449263"/>
            <a:r>
              <a:rPr lang="fr-FR" dirty="0"/>
              <a:t>T7.2 Produire un prototype logiciel et/ou matériel</a:t>
            </a:r>
            <a:r>
              <a:rPr lang="fr-FR" dirty="0" smtClean="0"/>
              <a:t>.</a:t>
            </a:r>
            <a:endParaRPr lang="fr-FR" dirty="0"/>
          </a:p>
          <a:p>
            <a:pPr indent="449263"/>
            <a:r>
              <a:rPr lang="fr-FR" dirty="0"/>
              <a:t>T7.3 Valider le prototype</a:t>
            </a:r>
            <a:r>
              <a:rPr lang="fr-FR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8</a:t>
            </a:fld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11975"/>
            <a:ext cx="2257965" cy="184179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465053" y="2262183"/>
            <a:ext cx="3355419" cy="2115131"/>
            <a:chOff x="4868956" y="3501008"/>
            <a:chExt cx="4354607" cy="2835211"/>
          </a:xfrm>
        </p:grpSpPr>
        <p:pic>
          <p:nvPicPr>
            <p:cNvPr id="27" name="Image 26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0244">
              <a:off x="6670653" y="4002727"/>
              <a:ext cx="2552910" cy="2133171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956" y="3501008"/>
              <a:ext cx="1345569" cy="2835211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  <p:sp>
          <p:nvSpPr>
            <p:cNvPr id="40" name="Triangle isocèle 39"/>
            <p:cNvSpPr/>
            <p:nvPr/>
          </p:nvSpPr>
          <p:spPr>
            <a:xfrm rot="5569916">
              <a:off x="5912282" y="4165980"/>
              <a:ext cx="957237" cy="1576207"/>
            </a:xfrm>
            <a:prstGeom prst="triangle">
              <a:avLst>
                <a:gd name="adj" fmla="val 66298"/>
              </a:avLst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isometricOffAxis1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/>
            <p:cNvCxnSpPr/>
            <p:nvPr/>
          </p:nvCxnSpPr>
          <p:spPr>
            <a:xfrm flipH="1" flipV="1">
              <a:off x="5580112" y="4954084"/>
              <a:ext cx="1440160" cy="8131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H="1" flipV="1">
              <a:off x="5580112" y="4954083"/>
              <a:ext cx="1512168" cy="115229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/>
          <p:cNvSpPr txBox="1"/>
          <p:nvPr/>
        </p:nvSpPr>
        <p:spPr>
          <a:xfrm>
            <a:off x="179512" y="2185629"/>
            <a:ext cx="413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Problématiques: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73324" y="754476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Présentation d’une activité pratique </a:t>
            </a:r>
            <a:endParaRPr lang="fr-FR" sz="3200" b="0" i="0" dirty="0"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8211" y="2847738"/>
            <a:ext cx="52170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Dans les entrepôts à surveiller, le robot va rencontrer des obstacles au sol pendant sa progression; il faudra pouvoir contourner cet obstacle de manière automatique.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Une fonctionnalité supplémentaire permet de mesurer la distance des objets filmés par la caméra.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939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"/>
          <p:cNvSpPr txBox="1">
            <a:spLocks/>
          </p:cNvSpPr>
          <p:nvPr/>
        </p:nvSpPr>
        <p:spPr>
          <a:xfrm>
            <a:off x="590872" y="-2434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smtClean="0"/>
              <a:t>Eléments de constat</a:t>
            </a:r>
            <a:endParaRPr lang="fr-FR" sz="3200" dirty="0"/>
          </a:p>
        </p:txBody>
      </p:sp>
      <p:sp>
        <p:nvSpPr>
          <p:cNvPr id="20" name="ZoneTexte 19"/>
          <p:cNvSpPr txBox="1"/>
          <p:nvPr/>
        </p:nvSpPr>
        <p:spPr>
          <a:xfrm>
            <a:off x="961729" y="-27384"/>
            <a:ext cx="8182271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Séminaire national</a:t>
            </a:r>
            <a:r>
              <a:rPr lang="fr-FR" sz="2800" b="1" dirty="0"/>
              <a:t> </a:t>
            </a:r>
            <a:r>
              <a:rPr lang="fr-FR" sz="3200" b="1" dirty="0" smtClean="0"/>
              <a:t>BTS SYSTÈMES NUMÉRIQUES</a:t>
            </a:r>
          </a:p>
        </p:txBody>
      </p:sp>
      <p:pic>
        <p:nvPicPr>
          <p:cNvPr id="2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-3864"/>
            <a:ext cx="817240" cy="758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73324" y="899592"/>
            <a:ext cx="62646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Cahier des Charges</a:t>
            </a:r>
            <a:endParaRPr lang="fr-FR" sz="3200" b="0" i="0" dirty="0">
              <a:effectLst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45D3E-E52C-4ECA-A225-74B8AC6083DC}" type="slidenum">
              <a:rPr lang="fr-FR" smtClean="0"/>
              <a:t>9</a:t>
            </a:fld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454968" y="4293096"/>
            <a:ext cx="1892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 smtClean="0"/>
              <a:t>Contraintes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63631"/>
              </p:ext>
            </p:extLst>
          </p:nvPr>
        </p:nvGraphicFramePr>
        <p:xfrm>
          <a:off x="1475656" y="2060848"/>
          <a:ext cx="6548736" cy="165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2252936"/>
                <a:gridCol w="184752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Fonction</a:t>
                      </a:r>
                      <a:endParaRPr lang="fr-FR" dirty="0"/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Critères</a:t>
                      </a:r>
                      <a:endParaRPr lang="fr-FR" dirty="0"/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 anchor="ctr">
                    <a:solidFill>
                      <a:srgbClr val="9BBB59"/>
                    </a:solidFill>
                  </a:tcPr>
                </a:tc>
              </a:tr>
              <a:tr h="637272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Détection d’obstacles</a:t>
                      </a:r>
                      <a:endParaRPr lang="fr-FR" sz="18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Obstacle à 10 cm</a:t>
                      </a:r>
                      <a:endParaRPr lang="fr-FR" sz="18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+/- 1 cm</a:t>
                      </a:r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</a:tr>
              <a:tr h="645264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Mesure de Distance</a:t>
                      </a:r>
                      <a:endParaRPr lang="fr-FR" sz="18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Gamme de 1 à 10 m</a:t>
                      </a:r>
                      <a:endParaRPr lang="fr-FR" sz="1800" dirty="0"/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+/- 5 cm</a:t>
                      </a:r>
                    </a:p>
                  </a:txBody>
                  <a:tcPr anchor="ctr">
                    <a:solidFill>
                      <a:srgbClr val="E0FFC1"/>
                    </a:solidFill>
                  </a:tcPr>
                </a:tc>
              </a:tr>
            </a:tbl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767309" y="4883021"/>
            <a:ext cx="6693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smtClean="0"/>
              <a:t>Précision des distances mesurées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Programmes de tests unitaires en Langage C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Développement </a:t>
            </a:r>
            <a:r>
              <a:rPr lang="fr-FR" dirty="0" smtClean="0"/>
              <a:t>Croisé pour architecture ARM9 sous Linux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843541"/>
            <a:ext cx="500034" cy="6113851"/>
          </a:xfrm>
          <a:prstGeom prst="rect">
            <a:avLst/>
          </a:prstGeom>
          <a:ln/>
          <a:scene3d>
            <a:camera prst="isometricOffAxis1Righ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/>
              <a:t>Présentation d’une activité pratique</a:t>
            </a:r>
          </a:p>
        </p:txBody>
      </p:sp>
    </p:spTree>
    <p:extLst>
      <p:ext uri="{BB962C8B-B14F-4D97-AF65-F5344CB8AC3E}">
        <p14:creationId xmlns:p14="http://schemas.microsoft.com/office/powerpoint/2010/main" val="373284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7873</TotalTime>
  <Words>1626</Words>
  <Application>Microsoft Office PowerPoint</Application>
  <PresentationFormat>Affichage à l'écran (4:3)</PresentationFormat>
  <Paragraphs>387</Paragraphs>
  <Slides>27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Réflexions pédagogiques autour des enseignements en baccalauréat professionnel</dc:title>
  <dc:creator>utilisateur</dc:creator>
  <cp:lastModifiedBy>Nicolas Musso</cp:lastModifiedBy>
  <cp:revision>330</cp:revision>
  <dcterms:created xsi:type="dcterms:W3CDTF">2013-03-22T19:15:01Z</dcterms:created>
  <dcterms:modified xsi:type="dcterms:W3CDTF">2014-03-25T16:58:52Z</dcterms:modified>
</cp:coreProperties>
</file>