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7" r:id="rId2"/>
    <p:sldId id="276" r:id="rId3"/>
    <p:sldId id="293" r:id="rId4"/>
    <p:sldId id="294" r:id="rId5"/>
    <p:sldId id="323" r:id="rId6"/>
    <p:sldId id="325" r:id="rId7"/>
    <p:sldId id="326" r:id="rId8"/>
    <p:sldId id="327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28" r:id="rId29"/>
    <p:sldId id="319" r:id="rId30"/>
    <p:sldId id="320" r:id="rId31"/>
    <p:sldId id="321" r:id="rId32"/>
    <p:sldId id="322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NR STI" initials="RNR STI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134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BE6F4-3A78-43D7-B811-059CED71E794}" type="datetimeFigureOut">
              <a:rPr lang="fr-FR" smtClean="0"/>
              <a:t>26/03/14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68840-F5B2-4E66-9BA5-91612C29F8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17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857F8-F18E-4EBE-AC2A-48DBFDB05ABB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7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26/03/14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47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26/03/14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49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26/03/14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78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26/03/14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4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26/03/14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26/03/14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13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26/03/14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8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26/03/14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3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26/03/14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8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26/03/14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t>26/03/14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0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3A9E-27BA-448E-9094-A5B21793F5C3}" type="datetimeFigureOut">
              <a:rPr lang="fr-FR" smtClean="0"/>
              <a:t>26/03/14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45D3E-E52C-4ECA-A225-74B8AC6083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6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jpeg"/><Relationship Id="rId8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4.gif"/><Relationship Id="rId5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3.gif"/><Relationship Id="rId5" Type="http://schemas.openxmlformats.org/officeDocument/2006/relationships/image" Target="../media/image34.gif"/><Relationship Id="rId6" Type="http://schemas.openxmlformats.org/officeDocument/2006/relationships/image" Target="../media/image35.gif"/><Relationship Id="rId7" Type="http://schemas.openxmlformats.org/officeDocument/2006/relationships/image" Target="../media/image36.gif"/><Relationship Id="rId8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PNG"/><Relationship Id="rId7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4.jpeg"/><Relationship Id="rId5" Type="http://schemas.openxmlformats.org/officeDocument/2006/relationships/image" Target="../media/image45.jpg"/><Relationship Id="rId6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8.gif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1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21.emf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ni.com/usrp" TargetMode="External"/><Relationship Id="rId5" Type="http://schemas.openxmlformats.org/officeDocument/2006/relationships/hyperlink" Target="https://decibel.ni.com/content/groups/ni-usrp-example-labview-vis?view=documents" TargetMode="External"/><Relationship Id="rId6" Type="http://schemas.openxmlformats.org/officeDocument/2006/relationships/hyperlink" Target="http://digital.ni.com/express.nsf/886840580f1b69cb8625690d00485dbc/a0020a5749650b0c862572720063a13a?OpenDocument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gif"/><Relationship Id="rId5" Type="http://schemas.openxmlformats.org/officeDocument/2006/relationships/image" Target="../media/image6.gif"/><Relationship Id="rId6" Type="http://schemas.openxmlformats.org/officeDocument/2006/relationships/image" Target="../media/image7.jpg"/><Relationship Id="rId7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gi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gi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260648"/>
            <a:ext cx="1318110" cy="122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87624" y="1700808"/>
            <a:ext cx="6624736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</a:p>
          <a:p>
            <a:pPr algn="ctr"/>
            <a:r>
              <a:rPr lang="fr-FR" sz="3600" b="1" dirty="0" smtClean="0"/>
              <a:t>BTS SYSTÈMES NUMÉRIQUES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08154"/>
            <a:ext cx="2304256" cy="2509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40968"/>
            <a:ext cx="2520280" cy="2307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867569" y="260648"/>
            <a:ext cx="2168927" cy="646331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b="1" dirty="0" smtClean="0"/>
              <a:t>Le 31 mars 2014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Lycée Bergson - </a:t>
            </a:r>
            <a:r>
              <a:rPr lang="fr-FR" b="1" dirty="0" smtClean="0">
                <a:solidFill>
                  <a:schemeClr val="tx1"/>
                </a:solidFill>
              </a:rPr>
              <a:t>Paris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63238" y="5661248"/>
            <a:ext cx="204061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Informatique</a:t>
            </a:r>
          </a:p>
          <a:p>
            <a:pPr algn="ctr"/>
            <a:r>
              <a:rPr lang="fr-FR" dirty="0" smtClean="0"/>
              <a:t>&amp; Réseaux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17556" y="5733256"/>
            <a:ext cx="191793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/>
              <a:t>É</a:t>
            </a:r>
            <a:r>
              <a:rPr lang="fr-FR" dirty="0" smtClean="0"/>
              <a:t>lectronique</a:t>
            </a:r>
          </a:p>
          <a:p>
            <a:pPr algn="ctr"/>
            <a:r>
              <a:rPr lang="fr-FR" dirty="0" smtClean="0"/>
              <a:t>&amp; Communication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943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04292" y="668759"/>
            <a:ext cx="800275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Présentation du matériel</a:t>
            </a:r>
            <a:endParaRPr lang="fr-FR" sz="24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35" y="1925021"/>
            <a:ext cx="824865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149387" y="151567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black"/>
                </a:solidFill>
              </a:rPr>
              <a:t>Architecture interne NI-USRP 2920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 flipV="1">
            <a:off x="1259632" y="6216427"/>
            <a:ext cx="407355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flipV="1">
            <a:off x="5333182" y="6216427"/>
            <a:ext cx="2743200" cy="381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5615" y="6235978"/>
            <a:ext cx="4217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Analog RF Transceiver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64439" y="6216427"/>
            <a:ext cx="27432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Fixed Function FPGA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76382" y="6196876"/>
            <a:ext cx="744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PC </a:t>
            </a:r>
          </a:p>
        </p:txBody>
      </p:sp>
    </p:spTree>
    <p:extLst>
      <p:ext uri="{BB962C8B-B14F-4D97-AF65-F5344CB8AC3E}">
        <p14:creationId xmlns:p14="http://schemas.microsoft.com/office/powerpoint/2010/main" val="349925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04292" y="668759"/>
            <a:ext cx="800275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Présentation du matériel</a:t>
            </a:r>
            <a:endParaRPr lang="fr-FR" sz="2400" b="1" dirty="0">
              <a:solidFill>
                <a:prstClr val="black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172336" y="1147468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black"/>
                </a:solidFill>
              </a:rPr>
              <a:t>Spécifications</a:t>
            </a:r>
            <a:endParaRPr lang="fr-FR" sz="2000" b="1" dirty="0">
              <a:solidFill>
                <a:prstClr val="black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17333"/>
            <a:ext cx="7488832" cy="461559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60736" y="5732926"/>
            <a:ext cx="3335768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Gammes de fréquences </a:t>
            </a:r>
          </a:p>
          <a:p>
            <a:r>
              <a:rPr lang="fr-FR" sz="1400" dirty="0" smtClean="0">
                <a:solidFill>
                  <a:prstClr val="black"/>
                </a:solidFill>
              </a:rPr>
              <a:t>NI-2920/2930 : 50 MHz – 2,2 GHz</a:t>
            </a:r>
          </a:p>
          <a:p>
            <a:r>
              <a:rPr lang="fr-FR" sz="1400" dirty="0" smtClean="0">
                <a:solidFill>
                  <a:prstClr val="black"/>
                </a:solidFill>
              </a:rPr>
              <a:t>NI-2921 : 2,4-2,5 GHz &amp; 4,9-5,9 GHz</a:t>
            </a:r>
          </a:p>
          <a:p>
            <a:r>
              <a:rPr lang="fr-FR" sz="1400" dirty="0" smtClean="0">
                <a:solidFill>
                  <a:prstClr val="black"/>
                </a:solidFill>
              </a:rPr>
              <a:t>NI-2922/2932 : 400 MHz – 4,4 GHz</a:t>
            </a:r>
            <a:endParaRPr lang="fr-F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04292" y="668759"/>
            <a:ext cx="800275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Présentation du matériel</a:t>
            </a:r>
            <a:endParaRPr lang="fr-FR" sz="2400" b="1" dirty="0">
              <a:solidFill>
                <a:prstClr val="black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55453" y="1338263"/>
            <a:ext cx="5461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 b="1">
                <a:solidFill>
                  <a:prstClr val="black"/>
                </a:solidFill>
                <a:latin typeface="Arial Narrow" pitchFamily="34" charset="0"/>
              </a:rPr>
              <a:t>NI Modulation Toolkit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685753" y="3941763"/>
            <a:ext cx="5461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 b="1">
                <a:solidFill>
                  <a:prstClr val="black"/>
                </a:solidFill>
                <a:latin typeface="Arial Narrow" pitchFamily="34" charset="0"/>
              </a:rPr>
              <a:t>NI Modulation Toolkit</a:t>
            </a:r>
          </a:p>
        </p:txBody>
      </p:sp>
      <p:pic>
        <p:nvPicPr>
          <p:cNvPr id="11" name="Picture 11" descr="Is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853" y="1406526"/>
            <a:ext cx="8255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Is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0526" y="4874221"/>
            <a:ext cx="8255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SDRRece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9351" y="5004396"/>
            <a:ext cx="55276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DRTransmit"/>
          <p:cNvPicPr>
            <a:picLocks noChangeAspect="1" noChangeArrowheads="1"/>
          </p:cNvPicPr>
          <p:nvPr/>
        </p:nvPicPr>
        <p:blipFill>
          <a:blip r:embed="rId6" cstate="print"/>
          <a:srcRect r="3915" b="10191"/>
          <a:stretch>
            <a:fillRect/>
          </a:stretch>
        </p:blipFill>
        <p:spPr bwMode="auto">
          <a:xfrm>
            <a:off x="1644353" y="1700213"/>
            <a:ext cx="54165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630226" y="6112470"/>
            <a:ext cx="11938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 b="1" dirty="0" smtClean="0">
                <a:solidFill>
                  <a:prstClr val="black"/>
                </a:solidFill>
                <a:latin typeface="Arial Narrow" pitchFamily="34" charset="0"/>
              </a:rPr>
              <a:t>NI USRP</a:t>
            </a:r>
            <a:endParaRPr lang="en-US" altLang="zh-TW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428953" y="1535113"/>
            <a:ext cx="1828800" cy="457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190953" y="2601913"/>
            <a:ext cx="12192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 b="1" dirty="0" smtClean="0">
                <a:solidFill>
                  <a:prstClr val="black"/>
                </a:solidFill>
                <a:latin typeface="Arial Narrow" pitchFamily="34" charset="0"/>
              </a:rPr>
              <a:t>NI USRP</a:t>
            </a:r>
            <a:endParaRPr lang="en-US" altLang="zh-TW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657553" y="1839913"/>
            <a:ext cx="1828800" cy="533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3" name="Picture 10" descr="NI USRP-2920 05171101_061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01" t="15665" r="10001" b="15414"/>
          <a:stretch>
            <a:fillRect/>
          </a:stretch>
        </p:blipFill>
        <p:spPr bwMode="auto">
          <a:xfrm>
            <a:off x="1071426" y="5155208"/>
            <a:ext cx="1911350" cy="87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NI USRP-2920 05171101_061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01" t="15665" r="10001" b="15414"/>
          <a:stretch>
            <a:fillRect/>
          </a:stretch>
        </p:blipFill>
        <p:spPr bwMode="auto">
          <a:xfrm>
            <a:off x="5657553" y="1687513"/>
            <a:ext cx="1911350" cy="87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 bwMode="auto">
          <a:xfrm>
            <a:off x="2609553" y="4202113"/>
            <a:ext cx="1143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6" name="Rounded Rectangle 104"/>
          <p:cNvSpPr/>
          <p:nvPr/>
        </p:nvSpPr>
        <p:spPr>
          <a:xfrm>
            <a:off x="1967906" y="3080073"/>
            <a:ext cx="6095999" cy="1447800"/>
          </a:xfrm>
          <a:prstGeom prst="roundRect">
            <a:avLst>
              <a:gd name="adj" fmla="val 684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chemeClr val="bg2">
                <a:lumMod val="50000"/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183" tIns="30591" rIns="61183" bIns="30591" rtlCol="0" anchor="ctr"/>
          <a:lstStyle/>
          <a:p>
            <a:pPr algn="ctr"/>
            <a:endParaRPr lang="fr-FR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7" name="Picture 38" descr="Powered By LV_Logo_Horizontal_4c.eps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7"/>
          <a:stretch/>
        </p:blipFill>
        <p:spPr>
          <a:xfrm>
            <a:off x="2224654" y="3258343"/>
            <a:ext cx="5624964" cy="10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04292" y="668759"/>
            <a:ext cx="800275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Présentation du matériel</a:t>
            </a:r>
            <a:endParaRPr lang="fr-FR" sz="2400" b="1" dirty="0">
              <a:solidFill>
                <a:prstClr val="black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166312" y="1146249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black"/>
                </a:solidFill>
              </a:rPr>
              <a:t>Matériel nécessaire pour débuter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232" y="1580530"/>
            <a:ext cx="863076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prstClr val="black"/>
                </a:solidFill>
              </a:rPr>
              <a:t>Liste du matériel: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prstClr val="black"/>
                </a:solidFill>
              </a:rPr>
              <a:t>1 USRP 2920 + alimentation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prstClr val="black"/>
                </a:solidFill>
              </a:rPr>
              <a:t>2 antennes* + câble SMA (ou câble BNC + adaptateurs)*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prstClr val="black"/>
                </a:solidFill>
              </a:rPr>
              <a:t>1 câble LAN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prstClr val="black"/>
                </a:solidFill>
              </a:rPr>
              <a:t>1 adaptateur USB/LAN Gigabit**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err="1" smtClean="0">
                <a:solidFill>
                  <a:prstClr val="black"/>
                </a:solidFill>
              </a:rPr>
              <a:t>LabVIEW</a:t>
            </a:r>
            <a:r>
              <a:rPr lang="fr-FR" sz="2800" b="1" dirty="0" smtClean="0">
                <a:solidFill>
                  <a:prstClr val="black"/>
                </a:solidFill>
              </a:rPr>
              <a:t> + bibliothèque + exemples***</a:t>
            </a:r>
          </a:p>
          <a:p>
            <a:r>
              <a:rPr lang="fr-FR" sz="2800" b="1" dirty="0" smtClean="0">
                <a:solidFill>
                  <a:prstClr val="black"/>
                </a:solidFill>
              </a:rPr>
              <a:t> </a:t>
            </a:r>
            <a:endParaRPr lang="fr-FR" sz="2000" b="1" dirty="0" smtClean="0">
              <a:solidFill>
                <a:prstClr val="black"/>
              </a:solidFill>
            </a:endParaRPr>
          </a:p>
          <a:p>
            <a:r>
              <a:rPr lang="fr-FR" sz="2000" i="1" dirty="0" smtClean="0">
                <a:solidFill>
                  <a:prstClr val="black"/>
                </a:solidFill>
              </a:rPr>
              <a:t>* : non fourni avec le bundle </a:t>
            </a:r>
          </a:p>
          <a:p>
            <a:r>
              <a:rPr lang="fr-FR" sz="2000" i="1" dirty="0" smtClean="0">
                <a:solidFill>
                  <a:prstClr val="black"/>
                </a:solidFill>
              </a:rPr>
              <a:t>**: nécessaire si le PC n’a pas 2 ports LAN </a:t>
            </a:r>
          </a:p>
          <a:p>
            <a:r>
              <a:rPr lang="fr-FR" sz="2000" i="1" dirty="0" smtClean="0">
                <a:solidFill>
                  <a:prstClr val="black"/>
                </a:solidFill>
              </a:rPr>
              <a:t>*** : facultatif si utilisation des exécutables</a:t>
            </a:r>
          </a:p>
          <a:p>
            <a:endParaRPr lang="fr-FR" sz="2000" i="1" dirty="0" smtClean="0">
              <a:solidFill>
                <a:prstClr val="black"/>
              </a:solidFill>
            </a:endParaRPr>
          </a:p>
          <a:p>
            <a:r>
              <a:rPr lang="fr-FR" sz="2800" b="1" dirty="0" smtClean="0">
                <a:solidFill>
                  <a:prstClr val="black"/>
                </a:solidFill>
              </a:rPr>
              <a:t>Analyseur de spectres</a:t>
            </a:r>
            <a:endParaRPr lang="fr-FR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6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04292" y="668759"/>
            <a:ext cx="800275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Exemples </a:t>
            </a:r>
            <a:r>
              <a:rPr lang="fr-FR" sz="2400" b="1" dirty="0" smtClean="0">
                <a:solidFill>
                  <a:prstClr val="black"/>
                </a:solidFill>
              </a:rPr>
              <a:t>d’activités </a:t>
            </a:r>
            <a:r>
              <a:rPr lang="fr-FR" sz="2400" b="1" dirty="0" smtClean="0">
                <a:solidFill>
                  <a:prstClr val="black"/>
                </a:solidFill>
              </a:rPr>
              <a:t>pédagogiques</a:t>
            </a:r>
            <a:endParaRPr lang="fr-FR" sz="2400" b="1" dirty="0">
              <a:solidFill>
                <a:prstClr val="black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9894" y="1300698"/>
            <a:ext cx="80027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</a:rPr>
              <a:t>Emetteur FM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8115" y="4941168"/>
            <a:ext cx="825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Vérification de la transmission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Observation du spectre émis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Mesure du signal reçu à l'oscilloscope (sur jack casque) comparaison avec le signal émis, bande passante, distorsion, etc...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Détermination de la fréquence image du récepteur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6" y="1956816"/>
            <a:ext cx="8373665" cy="26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99894" y="1300698"/>
            <a:ext cx="80027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</a:rPr>
              <a:t>Récepteur FM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4953" y="5393629"/>
            <a:ext cx="825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Analyse du spectre du signal RF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Analyse du spectre du signal démodulé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Différence entre mono et stéréo, multiplex stéréo, porteuse 19 kHz, RDS, etc...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2" y="1827228"/>
            <a:ext cx="8232508" cy="344045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04292" y="668759"/>
            <a:ext cx="800275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Exemples </a:t>
            </a:r>
            <a:r>
              <a:rPr lang="fr-FR" sz="2400" b="1" dirty="0" smtClean="0">
                <a:solidFill>
                  <a:prstClr val="black"/>
                </a:solidFill>
              </a:rPr>
              <a:t>d’activités </a:t>
            </a:r>
            <a:r>
              <a:rPr lang="fr-FR" sz="2400" b="1" dirty="0" smtClean="0">
                <a:solidFill>
                  <a:prstClr val="black"/>
                </a:solidFill>
              </a:rPr>
              <a:t>pédagogiques</a:t>
            </a:r>
            <a:endParaRPr lang="fr-F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2" y="1502406"/>
            <a:ext cx="5458039" cy="41726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465" y="1359757"/>
            <a:ext cx="2960332" cy="443704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04292" y="668759"/>
            <a:ext cx="800275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Exemples </a:t>
            </a:r>
            <a:r>
              <a:rPr lang="fr-FR" sz="2400" b="1" dirty="0" smtClean="0">
                <a:solidFill>
                  <a:prstClr val="black"/>
                </a:solidFill>
              </a:rPr>
              <a:t>d’activités </a:t>
            </a:r>
            <a:r>
              <a:rPr lang="fr-FR" sz="2400" b="1" dirty="0" smtClean="0">
                <a:solidFill>
                  <a:prstClr val="black"/>
                </a:solidFill>
              </a:rPr>
              <a:t>pédagogiques</a:t>
            </a:r>
            <a:endParaRPr lang="fr-F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99894" y="1300698"/>
            <a:ext cx="80027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</a:rPr>
              <a:t>Télécommande de portail : récepteur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8308" y="5517232"/>
            <a:ext cx="7858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Récepteur de </a:t>
            </a:r>
            <a:r>
              <a:rPr lang="fr-FR" dirty="0" smtClean="0">
                <a:solidFill>
                  <a:prstClr val="black"/>
                </a:solidFill>
              </a:rPr>
              <a:t>télécommande</a:t>
            </a: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Analyse du signal reçu (modulation OOK) et du signal démodulé.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Détermination du code émis par la télécommande : forme et durée des signaux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2" y="1700808"/>
            <a:ext cx="8362709" cy="349486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04292" y="668759"/>
            <a:ext cx="800275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Exemples </a:t>
            </a:r>
            <a:r>
              <a:rPr lang="fr-FR" sz="2400" b="1" dirty="0" smtClean="0">
                <a:solidFill>
                  <a:prstClr val="black"/>
                </a:solidFill>
              </a:rPr>
              <a:t>d’activités </a:t>
            </a:r>
            <a:r>
              <a:rPr lang="fr-FR" sz="2400" b="1" dirty="0" smtClean="0">
                <a:solidFill>
                  <a:prstClr val="black"/>
                </a:solidFill>
              </a:rPr>
              <a:t>pédagogiques</a:t>
            </a:r>
            <a:endParaRPr lang="fr-F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70710" y="1092007"/>
            <a:ext cx="80027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</a:rPr>
              <a:t>Télécommande de portail : récepteur</a:t>
            </a:r>
            <a:endParaRPr lang="fr-FR" sz="2000" b="1" dirty="0">
              <a:solidFill>
                <a:prstClr val="black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35" y="1492117"/>
            <a:ext cx="6899269" cy="534269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04292" y="668759"/>
            <a:ext cx="800275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Exemples </a:t>
            </a:r>
            <a:r>
              <a:rPr lang="fr-FR" sz="2400" b="1" dirty="0" smtClean="0">
                <a:solidFill>
                  <a:prstClr val="black"/>
                </a:solidFill>
              </a:rPr>
              <a:t>d’activités </a:t>
            </a:r>
            <a:r>
              <a:rPr lang="fr-FR" sz="2400" b="1" dirty="0" smtClean="0">
                <a:solidFill>
                  <a:prstClr val="black"/>
                </a:solidFill>
              </a:rPr>
              <a:t>pédagogiques</a:t>
            </a:r>
            <a:endParaRPr lang="fr-F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99894" y="1300698"/>
            <a:ext cx="80027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</a:rPr>
              <a:t>Télécommande de portail : émetteur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2120" y="5839698"/>
            <a:ext cx="785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Activités associées : mini-projet avec module </a:t>
            </a:r>
            <a:r>
              <a:rPr lang="fr-FR" dirty="0" err="1">
                <a:solidFill>
                  <a:prstClr val="black"/>
                </a:solidFill>
              </a:rPr>
              <a:t>Arduino</a:t>
            </a:r>
            <a:r>
              <a:rPr lang="fr-FR" dirty="0">
                <a:solidFill>
                  <a:prstClr val="black"/>
                </a:solidFill>
              </a:rPr>
              <a:t> ou </a:t>
            </a:r>
            <a:r>
              <a:rPr lang="fr-FR" dirty="0" err="1">
                <a:solidFill>
                  <a:prstClr val="black"/>
                </a:solidFill>
              </a:rPr>
              <a:t>Mbed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 ou PIC + </a:t>
            </a:r>
            <a:r>
              <a:rPr lang="fr-FR" dirty="0">
                <a:solidFill>
                  <a:prstClr val="black"/>
                </a:solidFill>
              </a:rPr>
              <a:t>modules 433 MHz. Réalisation d'une télécommande ou d'un décodeur de télécommande.</a:t>
            </a:r>
          </a:p>
        </p:txBody>
      </p:sp>
      <p:sp>
        <p:nvSpPr>
          <p:cNvPr id="6" name="Rectangle 5"/>
          <p:cNvSpPr/>
          <p:nvPr/>
        </p:nvSpPr>
        <p:spPr>
          <a:xfrm>
            <a:off x="704292" y="4653136"/>
            <a:ext cx="8116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Réalisation d'un émetteur conforme à la télécommande essayée précédemment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Vérification du </a:t>
            </a:r>
            <a:r>
              <a:rPr lang="fr-FR" dirty="0" smtClean="0">
                <a:solidFill>
                  <a:prstClr val="black"/>
                </a:solidFill>
              </a:rPr>
              <a:t>fonctionnement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94" y="1956816"/>
            <a:ext cx="8373665" cy="269632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04292" y="668759"/>
            <a:ext cx="800275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Exemples </a:t>
            </a:r>
            <a:r>
              <a:rPr lang="fr-FR" sz="2400" b="1" dirty="0" smtClean="0">
                <a:solidFill>
                  <a:prstClr val="black"/>
                </a:solidFill>
              </a:rPr>
              <a:t>d’activités </a:t>
            </a:r>
            <a:r>
              <a:rPr lang="fr-FR" sz="2400" b="1" dirty="0" smtClean="0">
                <a:solidFill>
                  <a:prstClr val="black"/>
                </a:solidFill>
              </a:rPr>
              <a:t>pédagogiques</a:t>
            </a:r>
            <a:endParaRPr lang="fr-F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9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Activités communes Physique </a:t>
            </a:r>
            <a:r>
              <a:rPr lang="fr-FR" sz="2800" dirty="0">
                <a:sym typeface="Wingdings"/>
              </a:rPr>
              <a:t></a:t>
            </a:r>
            <a:r>
              <a:rPr lang="fr-FR" sz="2800" dirty="0"/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691680" y="1883817"/>
            <a:ext cx="626469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Etude d’un </a:t>
            </a:r>
            <a:r>
              <a:rPr lang="fr-FR" sz="3200" dirty="0"/>
              <a:t>émetteur/récepteur radio </a:t>
            </a:r>
            <a:r>
              <a:rPr lang="fr-FR" sz="3200" dirty="0" smtClean="0"/>
              <a:t>numérique</a:t>
            </a:r>
            <a:endParaRPr lang="fr-FR" sz="3200" b="0" i="0" dirty="0">
              <a:effectLst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61728" y="4389204"/>
            <a:ext cx="8002759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Louis REYNIER , </a:t>
            </a:r>
            <a:r>
              <a:rPr lang="fr-FR" dirty="0"/>
              <a:t>professeur </a:t>
            </a:r>
            <a:r>
              <a:rPr lang="fr-FR" dirty="0" smtClean="0"/>
              <a:t>agrégé de S.I.I option </a:t>
            </a:r>
            <a:r>
              <a:rPr lang="fr-FR" dirty="0"/>
              <a:t>I</a:t>
            </a:r>
            <a:r>
              <a:rPr lang="fr-FR" dirty="0" smtClean="0"/>
              <a:t>nformation et Numérique</a:t>
            </a:r>
          </a:p>
          <a:p>
            <a:pPr algn="ctr"/>
            <a:r>
              <a:rPr lang="fr-FR" dirty="0" smtClean="0"/>
              <a:t>Jacques GUITTARD, professeur agrégé de Physique </a:t>
            </a:r>
            <a:r>
              <a:rPr lang="fr-FR" dirty="0"/>
              <a:t>appliquée </a:t>
            </a:r>
          </a:p>
          <a:p>
            <a:endParaRPr lang="fr-FR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dirty="0" smtClean="0"/>
              <a:t>Lycée Cabanis à Brive, Académie de Limoges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7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803172" y="1151742"/>
            <a:ext cx="676462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</a:rPr>
              <a:t>Faisceau hertzien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687" y="5229200"/>
            <a:ext cx="80913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Mesure </a:t>
            </a:r>
            <a:r>
              <a:rPr lang="fr-FR" dirty="0" smtClean="0">
                <a:solidFill>
                  <a:prstClr val="black"/>
                </a:solidFill>
              </a:rPr>
              <a:t>sur l’accès  « fréquence intermédiaire » du </a:t>
            </a:r>
            <a:r>
              <a:rPr lang="fr-FR" dirty="0">
                <a:solidFill>
                  <a:prstClr val="black"/>
                </a:solidFill>
              </a:rPr>
              <a:t>faisceau hertzien (70 MHz)</a:t>
            </a:r>
          </a:p>
          <a:p>
            <a:r>
              <a:rPr lang="fr-FR" dirty="0">
                <a:solidFill>
                  <a:prstClr val="black"/>
                </a:solidFill>
              </a:rPr>
              <a:t>Modulation 4FSK – 8448 kbit/s (4224 </a:t>
            </a:r>
            <a:r>
              <a:rPr lang="fr-FR" dirty="0" err="1">
                <a:solidFill>
                  <a:prstClr val="black"/>
                </a:solidFill>
              </a:rPr>
              <a:t>ksymboles</a:t>
            </a:r>
            <a:r>
              <a:rPr lang="fr-FR" dirty="0">
                <a:solidFill>
                  <a:prstClr val="black"/>
                </a:solidFill>
              </a:rPr>
              <a:t>/s)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Mesure du spectre émis </a:t>
            </a:r>
            <a:endParaRPr lang="fr-FR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Observation  du </a:t>
            </a:r>
            <a:r>
              <a:rPr lang="fr-FR" dirty="0">
                <a:solidFill>
                  <a:prstClr val="black"/>
                </a:solidFill>
              </a:rPr>
              <a:t>diagramme de l'œil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Mesure de l'excursion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551852"/>
            <a:ext cx="8535012" cy="356687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04292" y="668759"/>
            <a:ext cx="800275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Exemples </a:t>
            </a:r>
            <a:r>
              <a:rPr lang="fr-FR" sz="2400" b="1" dirty="0" smtClean="0">
                <a:solidFill>
                  <a:prstClr val="black"/>
                </a:solidFill>
              </a:rPr>
              <a:t>d’activités </a:t>
            </a:r>
            <a:r>
              <a:rPr lang="fr-FR" sz="2400" b="1" dirty="0" smtClean="0">
                <a:solidFill>
                  <a:prstClr val="black"/>
                </a:solidFill>
              </a:rPr>
              <a:t>pédagogiques</a:t>
            </a:r>
            <a:endParaRPr lang="fr-F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961729" y="1130424"/>
            <a:ext cx="683663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</a:rPr>
              <a:t>Faisceau hertzien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2214" y="2084088"/>
            <a:ext cx="3191942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</a:rPr>
              <a:t>Diagrammes de l’œil</a:t>
            </a:r>
            <a:endParaRPr lang="fr-FR" sz="2000" b="1" dirty="0">
              <a:solidFill>
                <a:prstClr val="black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041839"/>
            <a:ext cx="6748242" cy="37958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86" y="1063178"/>
            <a:ext cx="3255908" cy="24419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887" y="1322660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œil émis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55772" y="2284143"/>
            <a:ext cx="1262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œil reçu FH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93247" y="6165304"/>
            <a:ext cx="1523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œil reçu USRP</a:t>
            </a:r>
            <a:endParaRPr lang="fr-FR" b="1" dirty="0">
              <a:solidFill>
                <a:prstClr val="black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3131840" y="5805264"/>
            <a:ext cx="57606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04292" y="668759"/>
            <a:ext cx="800275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Exemples </a:t>
            </a:r>
            <a:r>
              <a:rPr lang="fr-FR" sz="2400" b="1" dirty="0" smtClean="0">
                <a:solidFill>
                  <a:prstClr val="black"/>
                </a:solidFill>
              </a:rPr>
              <a:t>d’activités </a:t>
            </a:r>
            <a:r>
              <a:rPr lang="fr-FR" sz="2400" b="1" dirty="0" smtClean="0">
                <a:solidFill>
                  <a:prstClr val="black"/>
                </a:solidFill>
              </a:rPr>
              <a:t>pédagogiques</a:t>
            </a:r>
            <a:endParaRPr lang="fr-F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15687" y="1130424"/>
            <a:ext cx="80027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</a:rPr>
              <a:t>Faisceau hertzien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496" y="5679078"/>
            <a:ext cx="8091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Génération d'un signal modulé 4FSK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Réglage de l'excursion pour avoir un spectre identique au faisceau hertzien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Caractérisation : influence de l'excursion sur la largeur du spectre</a:t>
            </a:r>
            <a:r>
              <a:rPr lang="fr-FR" dirty="0" smtClean="0">
                <a:solidFill>
                  <a:prstClr val="black"/>
                </a:solidFill>
              </a:rPr>
              <a:t>.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8" y="1628800"/>
            <a:ext cx="8429906" cy="374441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04292" y="668759"/>
            <a:ext cx="800275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Exemples </a:t>
            </a:r>
            <a:r>
              <a:rPr lang="fr-FR" sz="2400" b="1" dirty="0" smtClean="0">
                <a:solidFill>
                  <a:prstClr val="black"/>
                </a:solidFill>
              </a:rPr>
              <a:t>d’activités </a:t>
            </a:r>
            <a:r>
              <a:rPr lang="fr-FR" sz="2400" b="1" dirty="0" smtClean="0">
                <a:solidFill>
                  <a:prstClr val="black"/>
                </a:solidFill>
              </a:rPr>
              <a:t>pédagogiques</a:t>
            </a:r>
            <a:endParaRPr lang="fr-F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15687" y="972972"/>
            <a:ext cx="80027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</a:rPr>
              <a:t>Faisceau hertzien</a:t>
            </a:r>
            <a:endParaRPr lang="fr-FR" sz="2000" b="1" dirty="0">
              <a:solidFill>
                <a:prstClr val="black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52" y="1373082"/>
            <a:ext cx="3077584" cy="25866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73082"/>
            <a:ext cx="2991333" cy="25257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42" y="4186045"/>
            <a:ext cx="3077585" cy="25866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00454"/>
            <a:ext cx="3068251" cy="258660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47329" y="2294203"/>
            <a:ext cx="10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Spectre</a:t>
            </a:r>
          </a:p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 FH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812361" y="2312792"/>
            <a:ext cx="133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Spectre</a:t>
            </a:r>
          </a:p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 USRP</a:t>
            </a:r>
          </a:p>
          <a:p>
            <a:pPr algn="ctr"/>
            <a:r>
              <a:rPr lang="fr-FR" sz="1600" dirty="0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fr-FR" sz="1600" dirty="0" smtClean="0">
                <a:solidFill>
                  <a:prstClr val="black"/>
                </a:solidFill>
              </a:rPr>
              <a:t>F = 1,5 MHz</a:t>
            </a:r>
            <a:endParaRPr lang="fr-FR" sz="1600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59847" y="5045339"/>
            <a:ext cx="133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Spectre</a:t>
            </a:r>
          </a:p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 USRP</a:t>
            </a:r>
          </a:p>
          <a:p>
            <a:pPr algn="ctr"/>
            <a:r>
              <a:rPr lang="fr-FR" sz="1600" dirty="0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fr-FR" sz="1600" dirty="0" smtClean="0">
                <a:solidFill>
                  <a:prstClr val="black"/>
                </a:solidFill>
              </a:rPr>
              <a:t>F = 2 MHz</a:t>
            </a:r>
            <a:endParaRPr lang="fr-FR" sz="1600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938037" y="5063850"/>
            <a:ext cx="133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Spectre</a:t>
            </a:r>
          </a:p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 USRP</a:t>
            </a:r>
          </a:p>
          <a:p>
            <a:pPr algn="ctr"/>
            <a:r>
              <a:rPr lang="fr-FR" sz="1600" dirty="0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fr-FR" sz="1600" dirty="0" smtClean="0">
                <a:solidFill>
                  <a:prstClr val="black"/>
                </a:solidFill>
              </a:rPr>
              <a:t>F = 2,5 MHz</a:t>
            </a:r>
            <a:endParaRPr lang="fr-FR" sz="1600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72" y="638343"/>
            <a:ext cx="1406066" cy="81630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704292" y="668759"/>
            <a:ext cx="800275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Exemples </a:t>
            </a:r>
            <a:r>
              <a:rPr lang="fr-FR" sz="2400" b="1" dirty="0" smtClean="0">
                <a:solidFill>
                  <a:prstClr val="black"/>
                </a:solidFill>
              </a:rPr>
              <a:t>d’activités </a:t>
            </a:r>
            <a:r>
              <a:rPr lang="fr-FR" sz="2400" b="1" dirty="0" smtClean="0">
                <a:solidFill>
                  <a:prstClr val="black"/>
                </a:solidFill>
              </a:rPr>
              <a:t>pédagogiques</a:t>
            </a:r>
            <a:endParaRPr lang="fr-F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7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15687" y="1130424"/>
            <a:ext cx="80027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</a:rPr>
              <a:t>TV par satellite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496" y="5679078"/>
            <a:ext cx="8091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Analyse de la constellation reçue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Observation des signaux I et Q</a:t>
            </a:r>
          </a:p>
          <a:p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2" y="1700808"/>
            <a:ext cx="8362708" cy="349486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04292" y="668759"/>
            <a:ext cx="800275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Exemples </a:t>
            </a:r>
            <a:r>
              <a:rPr lang="fr-FR" sz="2400" b="1" dirty="0" smtClean="0">
                <a:solidFill>
                  <a:prstClr val="black"/>
                </a:solidFill>
              </a:rPr>
              <a:t>d’activités </a:t>
            </a:r>
            <a:r>
              <a:rPr lang="fr-FR" sz="2400" b="1" dirty="0" smtClean="0">
                <a:solidFill>
                  <a:prstClr val="black"/>
                </a:solidFill>
              </a:rPr>
              <a:t>pédagogiques</a:t>
            </a:r>
            <a:endParaRPr lang="fr-F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9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15687" y="1130424"/>
            <a:ext cx="80027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</a:rPr>
              <a:t>TV par satellite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7634" y="5679078"/>
            <a:ext cx="8091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Génération d'un signal de test compatible satellite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Observation de ce signal à l'analyseur de champ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94" y="1772816"/>
            <a:ext cx="8190403" cy="342285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04292" y="668759"/>
            <a:ext cx="800275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Exemples </a:t>
            </a:r>
            <a:r>
              <a:rPr lang="fr-FR" sz="2400" b="1" dirty="0" smtClean="0">
                <a:solidFill>
                  <a:prstClr val="black"/>
                </a:solidFill>
              </a:rPr>
              <a:t>d’activités </a:t>
            </a:r>
            <a:r>
              <a:rPr lang="fr-FR" sz="2400" b="1" dirty="0" smtClean="0">
                <a:solidFill>
                  <a:prstClr val="black"/>
                </a:solidFill>
              </a:rPr>
              <a:t>pédagogiques</a:t>
            </a:r>
            <a:endParaRPr lang="fr-F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7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15687" y="1130424"/>
            <a:ext cx="80027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</a:rPr>
              <a:t>TV par satellite</a:t>
            </a:r>
            <a:endParaRPr lang="fr-FR" sz="2000" b="1" dirty="0">
              <a:solidFill>
                <a:prstClr val="black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64" y="1130424"/>
            <a:ext cx="4105462" cy="28192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64" y="4014366"/>
            <a:ext cx="4091136" cy="283971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1" y="3891772"/>
            <a:ext cx="3427099" cy="284865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1767541" cy="1920467"/>
          </a:xfrm>
          <a:prstGeom prst="rect">
            <a:avLst/>
          </a:prstGeom>
        </p:spPr>
      </p:pic>
      <p:sp>
        <p:nvSpPr>
          <p:cNvPr id="12" name="Flèche droite 11"/>
          <p:cNvSpPr/>
          <p:nvPr/>
        </p:nvSpPr>
        <p:spPr>
          <a:xfrm>
            <a:off x="4283968" y="2379961"/>
            <a:ext cx="656456" cy="43204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4283968" y="5016253"/>
            <a:ext cx="656456" cy="43204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4292" y="668759"/>
            <a:ext cx="800275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Exemples </a:t>
            </a:r>
            <a:r>
              <a:rPr lang="fr-FR" sz="2400" b="1" dirty="0" smtClean="0">
                <a:solidFill>
                  <a:prstClr val="black"/>
                </a:solidFill>
              </a:rPr>
              <a:t>d’activités </a:t>
            </a:r>
            <a:r>
              <a:rPr lang="fr-FR" sz="2400" b="1" dirty="0" smtClean="0">
                <a:solidFill>
                  <a:prstClr val="black"/>
                </a:solidFill>
              </a:rPr>
              <a:t>pédagogiques</a:t>
            </a:r>
            <a:endParaRPr lang="fr-F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4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817713" y="1130424"/>
            <a:ext cx="80027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</a:rPr>
              <a:t>Autres manipulations envisageables</a:t>
            </a:r>
            <a:endParaRPr lang="fr-FR" sz="2000" b="1" dirty="0">
              <a:solidFill>
                <a:prstClr val="black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72816"/>
            <a:ext cx="2962986" cy="140941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02306" y="1960454"/>
            <a:ext cx="2890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Décodeur FM RDS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00034" y="2348880"/>
            <a:ext cx="376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FM 100 MHz, 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sous-porteuse à 57 kHz modulée en BPSK,  1,2 kbit/s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33" y="3401290"/>
            <a:ext cx="2266950" cy="200977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485072" y="5226399"/>
            <a:ext cx="179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Réception GPS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02305" y="5595731"/>
            <a:ext cx="2890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1,5 GHz, BPSK, 1Mbit/s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30750"/>
            <a:ext cx="2143125" cy="2143125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466128" y="5274915"/>
            <a:ext cx="179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prstClr val="black"/>
                </a:solidFill>
              </a:rPr>
              <a:t>Xbee</a:t>
            </a:r>
            <a:r>
              <a:rPr lang="fr-FR" dirty="0" smtClean="0">
                <a:solidFill>
                  <a:prstClr val="black"/>
                </a:solidFill>
              </a:rPr>
              <a:t> pro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819092" y="5656206"/>
            <a:ext cx="3353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868 MHz, FSK et QPSK , 250 kbit/s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485072" y="6237312"/>
            <a:ext cx="625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 + GSM, TNT, DAB (radio numérique terrestre) ….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04292" y="668759"/>
            <a:ext cx="800275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Exemples </a:t>
            </a:r>
            <a:r>
              <a:rPr lang="fr-FR" sz="2400" b="1" dirty="0" smtClean="0">
                <a:solidFill>
                  <a:prstClr val="black"/>
                </a:solidFill>
              </a:rPr>
              <a:t>d’activités </a:t>
            </a:r>
            <a:r>
              <a:rPr lang="fr-FR" sz="2400" b="1" dirty="0" smtClean="0">
                <a:solidFill>
                  <a:prstClr val="black"/>
                </a:solidFill>
              </a:rPr>
              <a:t>pédagogiques</a:t>
            </a:r>
            <a:endParaRPr lang="fr-F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0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61728" y="754476"/>
            <a:ext cx="656260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prstClr val="black"/>
                </a:solidFill>
              </a:rPr>
              <a:t>Quelles activités avec les étudiants ?</a:t>
            </a:r>
            <a:endParaRPr lang="fr-FR" sz="2800" b="1" dirty="0">
              <a:solidFill>
                <a:prstClr val="black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4" y="1529289"/>
            <a:ext cx="8397012" cy="474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4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61728" y="754476"/>
            <a:ext cx="656260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prstClr val="black"/>
                </a:solidFill>
              </a:rPr>
              <a:t>Synthèse</a:t>
            </a:r>
            <a:endParaRPr lang="fr-FR" sz="2800" b="1" dirty="0">
              <a:solidFill>
                <a:prstClr val="black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2" y="1628799"/>
            <a:ext cx="8321953" cy="48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3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645332" y="899592"/>
            <a:ext cx="62646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white"/>
                </a:solidFill>
              </a:rPr>
              <a:t>Objectif de l’étude : </a:t>
            </a:r>
            <a:r>
              <a:rPr lang="fr-FR" sz="2000" dirty="0">
                <a:solidFill>
                  <a:prstClr val="white"/>
                </a:solidFill>
              </a:rPr>
              <a:t>évaluation du matériel d'un point de vue </a:t>
            </a:r>
            <a:r>
              <a:rPr lang="fr-FR" sz="2000" dirty="0" smtClean="0">
                <a:solidFill>
                  <a:prstClr val="white"/>
                </a:solidFill>
              </a:rPr>
              <a:t>technique/scientifique</a:t>
            </a: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90873" y="1844824"/>
            <a:ext cx="8373614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prstClr val="black"/>
                </a:solidFill>
              </a:rPr>
              <a:t>NI USRP 2920 : émetteur/récepteur configurable et exploitable avec </a:t>
            </a:r>
            <a:r>
              <a:rPr lang="fr-FR" dirty="0" err="1" smtClean="0">
                <a:solidFill>
                  <a:prstClr val="black"/>
                </a:solidFill>
              </a:rPr>
              <a:t>LabVIEW</a:t>
            </a:r>
            <a:r>
              <a:rPr lang="fr-FR" dirty="0" smtClean="0">
                <a:solidFill>
                  <a:prstClr val="black"/>
                </a:solidFill>
              </a:rPr>
              <a:t>, </a:t>
            </a:r>
            <a:r>
              <a:rPr lang="fr-FR" dirty="0">
                <a:solidFill>
                  <a:prstClr val="black"/>
                </a:solidFill>
              </a:rPr>
              <a:t>permettant de réaliser des mesures radio </a:t>
            </a:r>
            <a:r>
              <a:rPr lang="fr-FR" dirty="0" smtClean="0">
                <a:solidFill>
                  <a:prstClr val="black"/>
                </a:solidFill>
              </a:rPr>
              <a:t>(de 50 </a:t>
            </a:r>
            <a:r>
              <a:rPr lang="fr-FR" dirty="0">
                <a:solidFill>
                  <a:prstClr val="black"/>
                </a:solidFill>
              </a:rPr>
              <a:t>MHz à 2,2 GHz).</a:t>
            </a:r>
          </a:p>
          <a:p>
            <a:pPr algn="ctr"/>
            <a:r>
              <a:rPr lang="fr-FR" dirty="0">
                <a:solidFill>
                  <a:prstClr val="black"/>
                </a:solidFill>
              </a:rPr>
              <a:t/>
            </a:r>
            <a:br>
              <a:rPr lang="fr-FR" dirty="0">
                <a:solidFill>
                  <a:prstClr val="black"/>
                </a:solidFill>
              </a:rPr>
            </a:br>
            <a:endParaRPr lang="fr-FR" dirty="0" smtClean="0">
              <a:solidFill>
                <a:prstClr val="black"/>
              </a:solidFill>
            </a:endParaRPr>
          </a:p>
          <a:p>
            <a:pPr algn="ctr"/>
            <a:endParaRPr lang="fr-FR" dirty="0">
              <a:solidFill>
                <a:prstClr val="black"/>
              </a:solidFill>
            </a:endParaRPr>
          </a:p>
          <a:p>
            <a:pPr algn="ctr"/>
            <a:endParaRPr lang="fr-FR" dirty="0" smtClean="0">
              <a:solidFill>
                <a:prstClr val="black"/>
              </a:solidFill>
            </a:endParaRPr>
          </a:p>
          <a:p>
            <a:pPr algn="ctr"/>
            <a:endParaRPr lang="fr-FR" dirty="0" smtClean="0">
              <a:solidFill>
                <a:prstClr val="black"/>
              </a:solidFill>
            </a:endParaRPr>
          </a:p>
          <a:p>
            <a:pPr algn="ctr"/>
            <a:endParaRPr lang="fr-FR" dirty="0" smtClean="0">
              <a:solidFill>
                <a:prstClr val="black"/>
              </a:solidFill>
            </a:endParaRPr>
          </a:p>
          <a:p>
            <a:pPr algn="ctr"/>
            <a:endParaRPr lang="fr-FR" dirty="0">
              <a:solidFill>
                <a:prstClr val="black"/>
              </a:solidFill>
            </a:endParaRPr>
          </a:p>
          <a:p>
            <a:pPr algn="ctr"/>
            <a:endParaRPr lang="fr-FR" dirty="0">
              <a:solidFill>
                <a:prstClr val="black"/>
              </a:solidFill>
            </a:endParaRPr>
          </a:p>
          <a:p>
            <a:pPr algn="ctr"/>
            <a:endParaRPr lang="fr-FR" dirty="0" smtClean="0">
              <a:solidFill>
                <a:prstClr val="black"/>
              </a:solidFill>
            </a:endParaRPr>
          </a:p>
          <a:p>
            <a:pPr algn="ctr"/>
            <a:endParaRPr lang="fr-FR" dirty="0">
              <a:solidFill>
                <a:prstClr val="black"/>
              </a:solidFill>
            </a:endParaRPr>
          </a:p>
          <a:p>
            <a:pPr algn="ctr"/>
            <a:endParaRPr lang="fr-FR" dirty="0" smtClean="0">
              <a:solidFill>
                <a:prstClr val="black"/>
              </a:solidFill>
            </a:endParaRPr>
          </a:p>
          <a:p>
            <a:pPr algn="ctr"/>
            <a:r>
              <a:rPr lang="fr-FR" dirty="0" smtClean="0">
                <a:solidFill>
                  <a:prstClr val="black"/>
                </a:solidFill>
              </a:rPr>
              <a:t>Exemples </a:t>
            </a:r>
            <a:r>
              <a:rPr lang="fr-FR" dirty="0">
                <a:solidFill>
                  <a:prstClr val="black"/>
                </a:solidFill>
              </a:rPr>
              <a:t>de fonctions réalisables : analyseur de spectre RF, générateur RF, modulateur ou démodulateur (analogique/numérique/amplitude/fréquence/phase) </a:t>
            </a:r>
          </a:p>
          <a:p>
            <a:pPr algn="ctr"/>
            <a:r>
              <a:rPr lang="fr-FR" dirty="0">
                <a:solidFill>
                  <a:prstClr val="black"/>
                </a:solidFill>
              </a:rPr>
              <a:t>Utilisation de toutes les fonctions </a:t>
            </a:r>
            <a:r>
              <a:rPr lang="fr-FR" dirty="0" err="1" smtClean="0">
                <a:solidFill>
                  <a:prstClr val="black"/>
                </a:solidFill>
              </a:rPr>
              <a:t>LabVIEW</a:t>
            </a:r>
            <a:r>
              <a:rPr lang="fr-FR" dirty="0" smtClean="0">
                <a:solidFill>
                  <a:prstClr val="black"/>
                </a:solidFill>
              </a:rPr>
              <a:t> classiques : traitement du </a:t>
            </a:r>
            <a:r>
              <a:rPr lang="fr-FR" dirty="0">
                <a:solidFill>
                  <a:prstClr val="black"/>
                </a:solidFill>
              </a:rPr>
              <a:t>signal BF etc...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64" y="2204864"/>
            <a:ext cx="7055828" cy="374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34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961727" y="754476"/>
            <a:ext cx="8004497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black"/>
                </a:solidFill>
              </a:rPr>
              <a:t>Annexes : exemple de travail </a:t>
            </a:r>
            <a:r>
              <a:rPr lang="fr-FR" sz="2800" b="1" dirty="0">
                <a:solidFill>
                  <a:prstClr val="black"/>
                </a:solidFill>
              </a:rPr>
              <a:t>étudiant </a:t>
            </a:r>
            <a:r>
              <a:rPr lang="fr-FR" sz="2800" b="1" dirty="0" smtClean="0">
                <a:solidFill>
                  <a:prstClr val="black"/>
                </a:solidFill>
              </a:rPr>
              <a:t>→ réalisation </a:t>
            </a:r>
            <a:r>
              <a:rPr lang="fr-FR" sz="2800" b="1" dirty="0">
                <a:solidFill>
                  <a:prstClr val="black"/>
                </a:solidFill>
              </a:rPr>
              <a:t>logicielle </a:t>
            </a:r>
            <a:r>
              <a:rPr lang="fr-FR" sz="2800" b="1" dirty="0" smtClean="0">
                <a:solidFill>
                  <a:prstClr val="black"/>
                </a:solidFill>
              </a:rPr>
              <a:t>de 3 versions</a:t>
            </a:r>
            <a:endParaRPr lang="fr-FR" sz="2800" b="1" dirty="0">
              <a:solidFill>
                <a:prstClr val="black"/>
              </a:solidFill>
            </a:endParaRPr>
          </a:p>
        </p:txBody>
      </p:sp>
      <p:sp>
        <p:nvSpPr>
          <p:cNvPr id="7" name="Freeform 103"/>
          <p:cNvSpPr/>
          <p:nvPr/>
        </p:nvSpPr>
        <p:spPr>
          <a:xfrm>
            <a:off x="537817" y="3882797"/>
            <a:ext cx="8072783" cy="1388535"/>
          </a:xfrm>
          <a:custGeom>
            <a:avLst/>
            <a:gdLst>
              <a:gd name="connsiteX0" fmla="*/ 0 w 10054508"/>
              <a:gd name="connsiteY0" fmla="*/ 815005 h 2095727"/>
              <a:gd name="connsiteX1" fmla="*/ 2847014 w 10054508"/>
              <a:gd name="connsiteY1" fmla="*/ 0 h 2095727"/>
              <a:gd name="connsiteX2" fmla="*/ 7228662 w 10054508"/>
              <a:gd name="connsiteY2" fmla="*/ 10584 h 2095727"/>
              <a:gd name="connsiteX3" fmla="*/ 10054508 w 10054508"/>
              <a:gd name="connsiteY3" fmla="*/ 825589 h 2095727"/>
              <a:gd name="connsiteX4" fmla="*/ 9853418 w 10054508"/>
              <a:gd name="connsiteY4" fmla="*/ 2095727 h 2095727"/>
              <a:gd name="connsiteX5" fmla="*/ 179923 w 10054508"/>
              <a:gd name="connsiteY5" fmla="*/ 2095727 h 2095727"/>
              <a:gd name="connsiteX6" fmla="*/ 0 w 10054508"/>
              <a:gd name="connsiteY6" fmla="*/ 815005 h 209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4508" h="2095727">
                <a:moveTo>
                  <a:pt x="0" y="815005"/>
                </a:moveTo>
                <a:lnTo>
                  <a:pt x="2847014" y="0"/>
                </a:lnTo>
                <a:lnTo>
                  <a:pt x="7228662" y="10584"/>
                </a:lnTo>
                <a:lnTo>
                  <a:pt x="10054508" y="825589"/>
                </a:lnTo>
                <a:lnTo>
                  <a:pt x="9853418" y="2095727"/>
                </a:lnTo>
                <a:lnTo>
                  <a:pt x="179923" y="2095727"/>
                </a:lnTo>
                <a:lnTo>
                  <a:pt x="0" y="815005"/>
                </a:lnTo>
                <a:close/>
              </a:path>
            </a:pathLst>
          </a:cu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>
              <a:solidFill>
                <a:prstClr val="white"/>
              </a:solidFill>
              <a:effectLst>
                <a:outerShdw blurRad="25400" dist="25400" dir="2700000" algn="tl" rotWithShape="0">
                  <a:srgbClr val="1F497D">
                    <a:lumMod val="75000"/>
                    <a:alpha val="45000"/>
                  </a:srgbClr>
                </a:outerShdw>
              </a:effectLst>
              <a:latin typeface="Univers Com 45 Light"/>
              <a:cs typeface="Univers Com 45 Light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874287" y="1708583"/>
            <a:ext cx="2536554" cy="1972848"/>
            <a:chOff x="486833" y="4428898"/>
            <a:chExt cx="3437095" cy="2429101"/>
          </a:xfrm>
        </p:grpSpPr>
        <p:grpSp>
          <p:nvGrpSpPr>
            <p:cNvPr id="9" name="Group 55"/>
            <p:cNvGrpSpPr/>
            <p:nvPr/>
          </p:nvGrpSpPr>
          <p:grpSpPr>
            <a:xfrm>
              <a:off x="486833" y="4428898"/>
              <a:ext cx="3437095" cy="2429101"/>
              <a:chOff x="524933" y="4643967"/>
              <a:chExt cx="1564217" cy="1303866"/>
            </a:xfrm>
          </p:grpSpPr>
          <p:sp>
            <p:nvSpPr>
              <p:cNvPr id="11" name="Rounded Rectangle 56"/>
              <p:cNvSpPr/>
              <p:nvPr/>
            </p:nvSpPr>
            <p:spPr>
              <a:xfrm>
                <a:off x="527307" y="5634566"/>
                <a:ext cx="1556128" cy="313267"/>
              </a:xfrm>
              <a:prstGeom prst="roundRect">
                <a:avLst>
                  <a:gd name="adj" fmla="val 13720"/>
                </a:avLst>
              </a:prstGeom>
              <a:solidFill>
                <a:srgbClr val="0066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>
                  <a:solidFill>
                    <a:prstClr val="white"/>
                  </a:solidFill>
                  <a:latin typeface="Univers Com 45 Light"/>
                  <a:cs typeface="Univers Com 45 Light"/>
                </a:endParaRPr>
              </a:p>
            </p:txBody>
          </p:sp>
          <p:pic>
            <p:nvPicPr>
              <p:cNvPr id="12" name="Picture 57"/>
              <p:cNvPicPr>
                <a:picLocks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4933" y="4643967"/>
                <a:ext cx="1564217" cy="1053876"/>
              </a:xfrm>
              <a:prstGeom prst="round2SameRect">
                <a:avLst>
                  <a:gd name="adj1" fmla="val 7631"/>
                  <a:gd name="adj2" fmla="val 0"/>
                </a:avLst>
              </a:prstGeom>
              <a:ln>
                <a:noFill/>
              </a:ln>
              <a:effectLst/>
            </p:spPr>
          </p:pic>
          <p:sp>
            <p:nvSpPr>
              <p:cNvPr id="14" name="Text Box 27"/>
              <p:cNvSpPr txBox="1">
                <a:spLocks noChangeArrowheads="1"/>
              </p:cNvSpPr>
              <p:nvPr/>
            </p:nvSpPr>
            <p:spPr bwMode="auto">
              <a:xfrm>
                <a:off x="524933" y="5718019"/>
                <a:ext cx="1564217" cy="107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457200"/>
                <a:r>
                  <a:rPr lang="en-US" sz="1300" dirty="0" smtClean="0">
                    <a:solidFill>
                      <a:prstClr val="white"/>
                    </a:solidFill>
                    <a:latin typeface="Univers Com 45 Light"/>
                    <a:cs typeface="Univers Com 45 Light"/>
                  </a:rPr>
                  <a:t>NI USRP (PC)</a:t>
                </a:r>
                <a:endParaRPr lang="en-US" sz="1300" dirty="0">
                  <a:solidFill>
                    <a:prstClr val="white"/>
                  </a:solidFill>
                  <a:latin typeface="Univers Com 45 Light"/>
                  <a:cs typeface="Univers Com 45 Light"/>
                </a:endParaRPr>
              </a:p>
            </p:txBody>
          </p:sp>
        </p:grpSp>
        <p:pic>
          <p:nvPicPr>
            <p:cNvPr id="10" name="Picture 4" descr="http://sine.ni.com/cms/images/casestudies/stanforcasestudy.jpg?siz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1825" y="4476446"/>
              <a:ext cx="2374031" cy="1936605"/>
            </a:xfrm>
            <a:prstGeom prst="rect">
              <a:avLst/>
            </a:prstGeom>
            <a:noFill/>
          </p:spPr>
        </p:pic>
      </p:grpSp>
      <p:grpSp>
        <p:nvGrpSpPr>
          <p:cNvPr id="15" name="Groupe 14"/>
          <p:cNvGrpSpPr/>
          <p:nvPr/>
        </p:nvGrpSpPr>
        <p:grpSpPr>
          <a:xfrm>
            <a:off x="4081538" y="2007283"/>
            <a:ext cx="4529062" cy="1064829"/>
            <a:chOff x="2588145" y="3162993"/>
            <a:chExt cx="4529062" cy="1064829"/>
          </a:xfrm>
        </p:grpSpPr>
        <p:sp>
          <p:nvSpPr>
            <p:cNvPr id="16" name="Rounded Rectangle 104"/>
            <p:cNvSpPr/>
            <p:nvPr/>
          </p:nvSpPr>
          <p:spPr>
            <a:xfrm>
              <a:off x="2588145" y="3162993"/>
              <a:ext cx="4529062" cy="1064829"/>
            </a:xfrm>
            <a:prstGeom prst="roundRect">
              <a:avLst>
                <a:gd name="adj" fmla="val 6840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1183" tIns="30591" rIns="61183" bIns="30591" rtlCol="0" anchor="ctr"/>
            <a:lstStyle/>
            <a:p>
              <a:pPr algn="ctr"/>
              <a:endParaRPr lang="en-US" sz="1300" dirty="0">
                <a:solidFill>
                  <a:prstClr val="white"/>
                </a:solidFill>
                <a:latin typeface="Univers Com 45 Light"/>
                <a:cs typeface="Univers Com 45 Light"/>
              </a:endParaRPr>
            </a:p>
          </p:txBody>
        </p:sp>
        <p:pic>
          <p:nvPicPr>
            <p:cNvPr id="17" name="Picture 38" descr="Powered By LV_Logo_Horizontal_4c.eps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27"/>
            <a:stretch/>
          </p:blipFill>
          <p:spPr>
            <a:xfrm>
              <a:off x="2956345" y="3332547"/>
              <a:ext cx="3890169" cy="725720"/>
            </a:xfrm>
            <a:prstGeom prst="rect">
              <a:avLst/>
            </a:prstGeom>
          </p:spPr>
        </p:pic>
      </p:grpSp>
      <p:grpSp>
        <p:nvGrpSpPr>
          <p:cNvPr id="19" name="Groupe 18"/>
          <p:cNvGrpSpPr/>
          <p:nvPr/>
        </p:nvGrpSpPr>
        <p:grpSpPr>
          <a:xfrm>
            <a:off x="3358786" y="4616408"/>
            <a:ext cx="2736304" cy="2168951"/>
            <a:chOff x="3015146" y="755703"/>
            <a:chExt cx="2348942" cy="2241249"/>
          </a:xfrm>
        </p:grpSpPr>
        <p:grpSp>
          <p:nvGrpSpPr>
            <p:cNvPr id="22" name="Groupe 21"/>
            <p:cNvGrpSpPr/>
            <p:nvPr/>
          </p:nvGrpSpPr>
          <p:grpSpPr>
            <a:xfrm>
              <a:off x="3015146" y="755703"/>
              <a:ext cx="2348942" cy="2241249"/>
              <a:chOff x="3347863" y="1187751"/>
              <a:chExt cx="2348942" cy="2241249"/>
            </a:xfrm>
          </p:grpSpPr>
          <p:sp>
            <p:nvSpPr>
              <p:cNvPr id="24" name="Rounded Rectangle 88"/>
              <p:cNvSpPr/>
              <p:nvPr/>
            </p:nvSpPr>
            <p:spPr>
              <a:xfrm>
                <a:off x="3365226" y="1232732"/>
                <a:ext cx="2331579" cy="468075"/>
              </a:xfrm>
              <a:prstGeom prst="roundRect">
                <a:avLst>
                  <a:gd name="adj" fmla="val 13720"/>
                </a:avLst>
              </a:prstGeom>
              <a:solidFill>
                <a:srgbClr val="0066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>
                  <a:solidFill>
                    <a:prstClr val="white"/>
                  </a:solidFill>
                  <a:latin typeface="Univers Com 45 Light"/>
                  <a:cs typeface="Univers Com 45 Light"/>
                </a:endParaRPr>
              </a:p>
            </p:txBody>
          </p:sp>
          <p:sp>
            <p:nvSpPr>
              <p:cNvPr id="25" name="TextBox 57"/>
              <p:cNvSpPr txBox="1">
                <a:spLocks noChangeArrowheads="1"/>
              </p:cNvSpPr>
              <p:nvPr/>
            </p:nvSpPr>
            <p:spPr bwMode="auto">
              <a:xfrm>
                <a:off x="3423128" y="1187751"/>
                <a:ext cx="2273675" cy="604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457200"/>
                <a:r>
                  <a:rPr lang="fr-FR" sz="1600" b="1" dirty="0" smtClean="0">
                    <a:solidFill>
                      <a:srgbClr val="FFFFFF"/>
                    </a:solidFill>
                    <a:latin typeface="Univers Com 45 Light"/>
                    <a:cs typeface="Univers Com 45 Light"/>
                  </a:rPr>
                  <a:t>Exercice 2 </a:t>
                </a:r>
                <a:r>
                  <a:rPr lang="fr-FR" sz="1400" b="1" dirty="0" smtClean="0">
                    <a:solidFill>
                      <a:srgbClr val="FFFFFF"/>
                    </a:solidFill>
                    <a:latin typeface="Univers Com 45 Light"/>
                    <a:cs typeface="Univers Com 45 Light"/>
                  </a:rPr>
                  <a:t>Mathématiques</a:t>
                </a:r>
                <a:r>
                  <a:rPr lang="fr-FR" sz="1600" b="1" dirty="0" smtClean="0">
                    <a:solidFill>
                      <a:srgbClr val="FFFFFF"/>
                    </a:solidFill>
                    <a:latin typeface="Univers Com 45 Light"/>
                    <a:cs typeface="Univers Com 45 Light"/>
                  </a:rPr>
                  <a:t> textuelles</a:t>
                </a:r>
                <a:endParaRPr lang="fr-FR" sz="1600" b="1" dirty="0">
                  <a:solidFill>
                    <a:srgbClr val="FFFFFF"/>
                  </a:solidFill>
                  <a:latin typeface="Univers Com 45 Light"/>
                  <a:cs typeface="Univers Com 45 Light"/>
                </a:endParaRPr>
              </a:p>
            </p:txBody>
          </p:sp>
          <p:sp>
            <p:nvSpPr>
              <p:cNvPr id="26" name="Rounded Rectangle 60"/>
              <p:cNvSpPr/>
              <p:nvPr/>
            </p:nvSpPr>
            <p:spPr>
              <a:xfrm>
                <a:off x="3347863" y="1197496"/>
                <a:ext cx="2348941" cy="2231504"/>
              </a:xfrm>
              <a:prstGeom prst="roundRect">
                <a:avLst>
                  <a:gd name="adj" fmla="val 6131"/>
                </a:avLst>
              </a:prstGeom>
              <a:noFill/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59832" y="1268760"/>
              <a:ext cx="2304256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e 26"/>
          <p:cNvGrpSpPr/>
          <p:nvPr/>
        </p:nvGrpSpPr>
        <p:grpSpPr>
          <a:xfrm>
            <a:off x="598793" y="4620764"/>
            <a:ext cx="2448272" cy="2160240"/>
            <a:chOff x="35496" y="692696"/>
            <a:chExt cx="2448272" cy="2160240"/>
          </a:xfrm>
        </p:grpSpPr>
        <p:grpSp>
          <p:nvGrpSpPr>
            <p:cNvPr id="28" name="Groupe 27"/>
            <p:cNvGrpSpPr/>
            <p:nvPr/>
          </p:nvGrpSpPr>
          <p:grpSpPr>
            <a:xfrm>
              <a:off x="107504" y="764704"/>
              <a:ext cx="2376264" cy="648072"/>
              <a:chOff x="0" y="1232732"/>
              <a:chExt cx="1525504" cy="470463"/>
            </a:xfrm>
          </p:grpSpPr>
          <p:sp>
            <p:nvSpPr>
              <p:cNvPr id="31" name="Rounded Rectangle 76"/>
              <p:cNvSpPr/>
              <p:nvPr/>
            </p:nvSpPr>
            <p:spPr>
              <a:xfrm>
                <a:off x="0" y="1232732"/>
                <a:ext cx="1525504" cy="470463"/>
              </a:xfrm>
              <a:prstGeom prst="roundRect">
                <a:avLst>
                  <a:gd name="adj" fmla="val 13720"/>
                </a:avLst>
              </a:prstGeom>
              <a:solidFill>
                <a:srgbClr val="0066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  <a:latin typeface="Univers Com 45 Light"/>
                  <a:cs typeface="Univers Com 45 Light"/>
                </a:endParaRPr>
              </a:p>
            </p:txBody>
          </p:sp>
          <p:sp>
            <p:nvSpPr>
              <p:cNvPr id="32" name="TextBox 56"/>
              <p:cNvSpPr txBox="1">
                <a:spLocks noChangeArrowheads="1"/>
              </p:cNvSpPr>
              <p:nvPr/>
            </p:nvSpPr>
            <p:spPr bwMode="auto">
              <a:xfrm>
                <a:off x="31810" y="1260093"/>
                <a:ext cx="1469665" cy="379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457200"/>
                <a:r>
                  <a:rPr lang="fr-FR" sz="1400" b="1" dirty="0" smtClean="0">
                    <a:solidFill>
                      <a:srgbClr val="FFFFFF"/>
                    </a:solidFill>
                    <a:latin typeface="Univers Com 45 Light"/>
                    <a:cs typeface="Univers Com 45 Light"/>
                  </a:rPr>
                  <a:t>Exercice 1 </a:t>
                </a:r>
              </a:p>
              <a:p>
                <a:pPr algn="ctr" defTabSz="457200"/>
                <a:r>
                  <a:rPr lang="fr-FR" sz="1400" b="1" dirty="0" smtClean="0">
                    <a:solidFill>
                      <a:srgbClr val="FFFFFF"/>
                    </a:solidFill>
                    <a:latin typeface="Univers Com 45 Light"/>
                    <a:cs typeface="Univers Com 45 Light"/>
                  </a:rPr>
                  <a:t>Méthode </a:t>
                </a:r>
                <a:r>
                  <a:rPr lang="fr-FR" sz="1400" b="1" dirty="0" err="1" smtClean="0">
                    <a:solidFill>
                      <a:srgbClr val="FFFFFF"/>
                    </a:solidFill>
                    <a:latin typeface="Univers Com 45 Light"/>
                    <a:cs typeface="Univers Com 45 Light"/>
                  </a:rPr>
                  <a:t>ArcTan</a:t>
                </a:r>
                <a:endParaRPr lang="fr-FR" sz="1400" b="1" dirty="0">
                  <a:solidFill>
                    <a:srgbClr val="FFFFFF"/>
                  </a:solidFill>
                  <a:latin typeface="Univers Com 45 Light"/>
                  <a:cs typeface="Univers Com 45 Light"/>
                </a:endParaRPr>
              </a:p>
            </p:txBody>
          </p:sp>
        </p:grpSp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498" y="1484784"/>
              <a:ext cx="2356262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ounded Rectangle 60"/>
            <p:cNvSpPr/>
            <p:nvPr/>
          </p:nvSpPr>
          <p:spPr>
            <a:xfrm>
              <a:off x="35496" y="692696"/>
              <a:ext cx="2448272" cy="2160240"/>
            </a:xfrm>
            <a:prstGeom prst="roundRect">
              <a:avLst>
                <a:gd name="adj" fmla="val 6131"/>
              </a:avLst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6445945" y="4583588"/>
            <a:ext cx="2520280" cy="2160240"/>
            <a:chOff x="6228184" y="692696"/>
            <a:chExt cx="2520280" cy="2160240"/>
          </a:xfrm>
        </p:grpSpPr>
        <p:sp>
          <p:nvSpPr>
            <p:cNvPr id="34" name="TextBox 57"/>
            <p:cNvSpPr txBox="1">
              <a:spLocks noChangeArrowheads="1"/>
            </p:cNvSpPr>
            <p:nvPr/>
          </p:nvSpPr>
          <p:spPr bwMode="auto">
            <a:xfrm>
              <a:off x="7112968" y="1174256"/>
              <a:ext cx="1469665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sz="1300" dirty="0">
                  <a:solidFill>
                    <a:srgbClr val="FFFFFF"/>
                  </a:solidFill>
                  <a:latin typeface="Univers Com 45 Light"/>
                  <a:cs typeface="Univers Com 45 Light"/>
                </a:rPr>
                <a:t>Textual Math</a:t>
              </a:r>
            </a:p>
          </p:txBody>
        </p:sp>
        <p:grpSp>
          <p:nvGrpSpPr>
            <p:cNvPr id="35" name="Groupe 34"/>
            <p:cNvGrpSpPr/>
            <p:nvPr/>
          </p:nvGrpSpPr>
          <p:grpSpPr>
            <a:xfrm>
              <a:off x="6228184" y="692696"/>
              <a:ext cx="2520280" cy="2160240"/>
              <a:chOff x="6012160" y="1124744"/>
              <a:chExt cx="2592289" cy="2232248"/>
            </a:xfrm>
          </p:grpSpPr>
          <p:grpSp>
            <p:nvGrpSpPr>
              <p:cNvPr id="36" name="Groupe 35"/>
              <p:cNvGrpSpPr/>
              <p:nvPr/>
            </p:nvGrpSpPr>
            <p:grpSpPr>
              <a:xfrm>
                <a:off x="6012161" y="1124744"/>
                <a:ext cx="2592288" cy="2177294"/>
                <a:chOff x="6012161" y="1158337"/>
                <a:chExt cx="2592288" cy="2177294"/>
              </a:xfrm>
            </p:grpSpPr>
            <p:pic>
              <p:nvPicPr>
                <p:cNvPr id="38" name="Picture 3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031144" y="1590385"/>
                  <a:ext cx="2494751" cy="17452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" name="Rounded Rectangle 88"/>
                <p:cNvSpPr/>
                <p:nvPr/>
              </p:nvSpPr>
              <p:spPr>
                <a:xfrm>
                  <a:off x="6012161" y="1158337"/>
                  <a:ext cx="2592288" cy="614479"/>
                </a:xfrm>
                <a:prstGeom prst="roundRect">
                  <a:avLst>
                    <a:gd name="adj" fmla="val 13720"/>
                  </a:avLst>
                </a:prstGeom>
                <a:solidFill>
                  <a:srgbClr val="0066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 dirty="0">
                    <a:solidFill>
                      <a:prstClr val="white"/>
                    </a:solidFill>
                    <a:latin typeface="Univers Com 45 Light"/>
                    <a:cs typeface="Univers Com 45 Light"/>
                  </a:endParaRPr>
                </a:p>
              </p:txBody>
            </p:sp>
            <p:sp>
              <p:nvSpPr>
                <p:cNvPr id="40" name="TextBox 57"/>
                <p:cNvSpPr txBox="1">
                  <a:spLocks noChangeArrowheads="1"/>
                </p:cNvSpPr>
                <p:nvPr/>
              </p:nvSpPr>
              <p:spPr bwMode="auto">
                <a:xfrm>
                  <a:off x="6228184" y="1196752"/>
                  <a:ext cx="2232249" cy="559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defTabSz="457200"/>
                  <a:r>
                    <a:rPr lang="fr-FR" sz="1400" b="1" dirty="0" smtClean="0">
                      <a:solidFill>
                        <a:srgbClr val="FFFFFF"/>
                      </a:solidFill>
                      <a:latin typeface="Univers Com 45 Light"/>
                      <a:cs typeface="Univers Com 45 Light"/>
                    </a:rPr>
                    <a:t>Exercice 3 Fonction Démodulation FM</a:t>
                  </a:r>
                  <a:endParaRPr lang="fr-FR" sz="1400" b="1" dirty="0">
                    <a:solidFill>
                      <a:srgbClr val="FFFFFF"/>
                    </a:solidFill>
                    <a:latin typeface="Univers Com 45 Light"/>
                    <a:cs typeface="Univers Com 45 Light"/>
                  </a:endParaRPr>
                </a:p>
              </p:txBody>
            </p:sp>
          </p:grpSp>
          <p:sp>
            <p:nvSpPr>
              <p:cNvPr id="37" name="Rounded Rectangle 60"/>
              <p:cNvSpPr/>
              <p:nvPr/>
            </p:nvSpPr>
            <p:spPr>
              <a:xfrm>
                <a:off x="6012160" y="1124744"/>
                <a:ext cx="2592288" cy="2232248"/>
              </a:xfrm>
              <a:prstGeom prst="roundRect">
                <a:avLst>
                  <a:gd name="adj" fmla="val 6131"/>
                </a:avLst>
              </a:prstGeom>
              <a:noFill/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236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745704" y="662223"/>
            <a:ext cx="685063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Annexes : simulation (sans USRP ni </a:t>
            </a:r>
            <a:r>
              <a:rPr lang="fr-FR" sz="2400" b="1" dirty="0" err="1" smtClean="0">
                <a:solidFill>
                  <a:prstClr val="black"/>
                </a:solidFill>
              </a:rPr>
              <a:t>LabVIEW</a:t>
            </a:r>
            <a:r>
              <a:rPr lang="fr-FR" sz="2400" b="1" dirty="0" smtClean="0">
                <a:solidFill>
                  <a:prstClr val="black"/>
                </a:solidFill>
              </a:rPr>
              <a:t>) </a:t>
            </a:r>
            <a:endParaRPr lang="fr-FR" sz="2400" b="1" dirty="0">
              <a:solidFill>
                <a:prstClr val="black"/>
              </a:solidFill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8515" y="722697"/>
            <a:ext cx="2235485" cy="178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459114" y="5934670"/>
            <a:ext cx="871296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NI Baseband Developer's Kit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prstClr val="black"/>
                </a:solidFill>
              </a:rPr>
              <a:t>4, 16, 64, 256 </a:t>
            </a:r>
            <a:r>
              <a:rPr lang="en-US" dirty="0" smtClean="0">
                <a:solidFill>
                  <a:prstClr val="black"/>
                </a:solidFill>
              </a:rPr>
              <a:t>QAM,BPSK</a:t>
            </a:r>
            <a:r>
              <a:rPr lang="en-US" dirty="0">
                <a:solidFill>
                  <a:prstClr val="black"/>
                </a:solidFill>
              </a:rPr>
              <a:t>, QPSK, </a:t>
            </a:r>
            <a:r>
              <a:rPr lang="en-US" dirty="0" smtClean="0">
                <a:solidFill>
                  <a:prstClr val="black"/>
                </a:solidFill>
              </a:rPr>
              <a:t>16-PSK, ASK</a:t>
            </a:r>
            <a:r>
              <a:rPr lang="en-US" dirty="0">
                <a:solidFill>
                  <a:prstClr val="black"/>
                </a:solidFill>
              </a:rPr>
              <a:t>, FSK, MSK, </a:t>
            </a:r>
            <a:r>
              <a:rPr lang="en-US" dirty="0" smtClean="0">
                <a:solidFill>
                  <a:prstClr val="black"/>
                </a:solidFill>
              </a:rPr>
              <a:t>GMSK, OFDM, EVM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MER, Quadrature Skew, IQ </a:t>
            </a:r>
            <a:r>
              <a:rPr lang="en-US" dirty="0">
                <a:solidFill>
                  <a:prstClr val="black"/>
                </a:solidFill>
              </a:rPr>
              <a:t>Imbalance/DC </a:t>
            </a:r>
            <a:r>
              <a:rPr lang="en-US" dirty="0" smtClean="0">
                <a:solidFill>
                  <a:prstClr val="black"/>
                </a:solidFill>
              </a:rPr>
              <a:t>Offset, Frequency Offset, Rho, Bit </a:t>
            </a:r>
            <a:r>
              <a:rPr lang="en-US" dirty="0">
                <a:solidFill>
                  <a:prstClr val="black"/>
                </a:solidFill>
              </a:rPr>
              <a:t>Error </a:t>
            </a:r>
            <a:r>
              <a:rPr lang="en-US" dirty="0" smtClean="0">
                <a:solidFill>
                  <a:prstClr val="black"/>
                </a:solidFill>
              </a:rPr>
              <a:t>Rate Testing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299479"/>
            <a:ext cx="6048672" cy="458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515" y="2708920"/>
            <a:ext cx="2230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113" y="4464655"/>
            <a:ext cx="2191118" cy="143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Connecteur droit avec flèche 46"/>
          <p:cNvCxnSpPr/>
          <p:nvPr/>
        </p:nvCxnSpPr>
        <p:spPr>
          <a:xfrm flipV="1">
            <a:off x="1979712" y="1632221"/>
            <a:ext cx="5328592" cy="1832783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V="1">
            <a:off x="4067944" y="3465004"/>
            <a:ext cx="2880320" cy="435462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5003471" y="3900466"/>
            <a:ext cx="2160240" cy="896686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987720" y="754476"/>
            <a:ext cx="656260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prstClr val="black"/>
                </a:solidFill>
              </a:rPr>
              <a:t>Annexes : ressources en ligne </a:t>
            </a:r>
            <a:endParaRPr lang="fr-FR" sz="2800" b="1" dirty="0">
              <a:solidFill>
                <a:prstClr val="black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83568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solidFill>
                  <a:prstClr val="black">
                    <a:tint val="75000"/>
                  </a:prstClr>
                </a:solidFill>
                <a:hlinkClick r:id="rId4"/>
              </a:rPr>
              <a:t>http://ni.com/usrp</a:t>
            </a:r>
            <a:endParaRPr lang="en-US" b="1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r>
              <a:rPr lang="fr-FR" dirty="0" smtClean="0">
                <a:solidFill>
                  <a:prstClr val="black">
                    <a:tint val="75000"/>
                  </a:prstClr>
                </a:solidFill>
                <a:hlinkClick r:id="rId5"/>
              </a:rPr>
              <a:t>https://decibel.ni.com/content/groups/ni-usrp-example-labview-vis?view=documents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</a:p>
          <a:p>
            <a:pPr algn="l"/>
            <a:endParaRPr lang="en-US" b="1" dirty="0" smtClean="0">
              <a:solidFill>
                <a:prstClr val="black"/>
              </a:solidFill>
            </a:endParaRPr>
          </a:p>
          <a:p>
            <a:pPr algn="l"/>
            <a:r>
              <a:rPr lang="en-US" b="1" dirty="0" smtClean="0">
                <a:solidFill>
                  <a:prstClr val="black"/>
                </a:solidFill>
              </a:rPr>
              <a:t>NI Baseband Developer's Kit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  <a:hlinkClick r:id="rId6"/>
              </a:rPr>
              <a:t>http://digital.ni.com/express.nsf/886840580f1b69cb8625690d00485dbc/a0020a5749650b0c862572720063a13a?OpenDocument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803171" y="5517232"/>
            <a:ext cx="790387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prstClr val="white"/>
                </a:solidFill>
              </a:rPr>
              <a:t>Objectif pour l 'étudiant : être capable de configurer et paramétrer, de mettre en œuvre, de </a:t>
            </a:r>
            <a:r>
              <a:rPr lang="fr-FR" sz="2000" dirty="0" smtClean="0">
                <a:solidFill>
                  <a:prstClr val="white"/>
                </a:solidFill>
              </a:rPr>
              <a:t>«débuguer», </a:t>
            </a:r>
            <a:r>
              <a:rPr lang="fr-FR" sz="2000" dirty="0">
                <a:solidFill>
                  <a:prstClr val="white"/>
                </a:solidFill>
              </a:rPr>
              <a:t>de valider, des fonctions relatives aux modulations analogiques et numériques</a:t>
            </a:r>
            <a:r>
              <a:rPr lang="fr-FR" sz="2000" dirty="0" smtClean="0">
                <a:solidFill>
                  <a:prstClr val="white"/>
                </a:solidFill>
              </a:rPr>
              <a:t>.</a:t>
            </a: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04292" y="1040044"/>
            <a:ext cx="8002759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Parti pris : ne pas « jouer » </a:t>
            </a:r>
            <a:r>
              <a:rPr lang="fr-FR" dirty="0">
                <a:solidFill>
                  <a:prstClr val="black"/>
                </a:solidFill>
              </a:rPr>
              <a:t>uniquement avec NI USRP mais effectuer des mesures ou des applications autour de systèmes réels (</a:t>
            </a:r>
            <a:r>
              <a:rPr lang="fr-FR" dirty="0" smtClean="0">
                <a:solidFill>
                  <a:prstClr val="black"/>
                </a:solidFill>
              </a:rPr>
              <a:t>peu co</a:t>
            </a:r>
            <a:r>
              <a:rPr lang="fr-FR" dirty="0" smtClean="0">
                <a:solidFill>
                  <a:prstClr val="black"/>
                </a:solidFill>
              </a:rPr>
              <a:t>û</a:t>
            </a:r>
            <a:r>
              <a:rPr lang="fr-FR" dirty="0" smtClean="0">
                <a:solidFill>
                  <a:prstClr val="black"/>
                </a:solidFill>
              </a:rPr>
              <a:t>teux) </a:t>
            </a:r>
            <a:r>
              <a:rPr lang="fr-FR" dirty="0">
                <a:solidFill>
                  <a:prstClr val="black"/>
                </a:solidFill>
              </a:rPr>
              <a:t>et/ou présents dans </a:t>
            </a:r>
            <a:r>
              <a:rPr lang="fr-FR" dirty="0" smtClean="0">
                <a:solidFill>
                  <a:prstClr val="black"/>
                </a:solidFill>
              </a:rPr>
              <a:t>le laboratoire du </a:t>
            </a:r>
            <a:r>
              <a:rPr lang="fr-FR" dirty="0">
                <a:solidFill>
                  <a:prstClr val="black"/>
                </a:solidFill>
              </a:rPr>
              <a:t>lycée.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11962" y="2106486"/>
            <a:ext cx="800275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Systèmes retenus : radio FM, télécommande de portail, faisceau </a:t>
            </a:r>
            <a:r>
              <a:rPr lang="fr-FR" dirty="0" smtClean="0">
                <a:solidFill>
                  <a:prstClr val="black"/>
                </a:solidFill>
              </a:rPr>
              <a:t>hertzien, </a:t>
            </a:r>
            <a:r>
              <a:rPr lang="fr-FR" dirty="0">
                <a:solidFill>
                  <a:prstClr val="black"/>
                </a:solidFill>
              </a:rPr>
              <a:t>TV par </a:t>
            </a:r>
            <a:r>
              <a:rPr lang="fr-FR" dirty="0" smtClean="0">
                <a:solidFill>
                  <a:prstClr val="black"/>
                </a:solidFill>
              </a:rPr>
              <a:t>satellite. 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5" y="3286950"/>
            <a:ext cx="2033826" cy="14442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41028"/>
            <a:ext cx="903090" cy="17965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91021"/>
            <a:ext cx="2993067" cy="14965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82" y="2923364"/>
            <a:ext cx="1944216" cy="206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9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798553" y="980728"/>
            <a:ext cx="5565113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tx1"/>
                </a:solidFill>
              </a:rPr>
              <a:t>Eléments du référentiel d’activités professionnelles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Activités communes Physique </a:t>
            </a:r>
            <a:r>
              <a:rPr lang="fr-FR" sz="2800" dirty="0">
                <a:sym typeface="Wingdings"/>
              </a:rPr>
              <a:t></a:t>
            </a:r>
            <a:r>
              <a:rPr lang="fr-FR" sz="2800" dirty="0"/>
              <a:t> SII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1484784"/>
            <a:ext cx="8172400" cy="249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2195736" y="3960864"/>
            <a:ext cx="166071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Savoirs associés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59746" y="5877272"/>
            <a:ext cx="453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dirty="0"/>
              <a:t>S7 Réseaux, télécommunications et modes de transmission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200" dirty="0"/>
              <a:t>S7.1. Concepts fondamentaux de la Transmission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200" dirty="0"/>
              <a:t>S7.5. Télécommunication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98633" y="5013176"/>
            <a:ext cx="425423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dirty="0"/>
              <a:t>P4 Sciences physiques et chimiques appliquées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200" dirty="0"/>
              <a:t>4. </a:t>
            </a:r>
            <a:r>
              <a:rPr lang="fr-FR" sz="1200" dirty="0" smtClean="0"/>
              <a:t>Transmissions analogiques et numériques, Antennes</a:t>
            </a:r>
            <a:endParaRPr lang="fr-FR" sz="1200" dirty="0"/>
          </a:p>
        </p:txBody>
      </p:sp>
      <p:sp>
        <p:nvSpPr>
          <p:cNvPr id="4" name="Flèche vers le bas 3"/>
          <p:cNvSpPr/>
          <p:nvPr/>
        </p:nvSpPr>
        <p:spPr>
          <a:xfrm>
            <a:off x="1389212" y="3893543"/>
            <a:ext cx="288032" cy="104070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vers le bas 29"/>
          <p:cNvSpPr/>
          <p:nvPr/>
        </p:nvSpPr>
        <p:spPr>
          <a:xfrm>
            <a:off x="4250227" y="3893543"/>
            <a:ext cx="288032" cy="104070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>
            <a:off x="5508104" y="3789040"/>
            <a:ext cx="288032" cy="187220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Flèche vers le bas 34"/>
          <p:cNvSpPr/>
          <p:nvPr/>
        </p:nvSpPr>
        <p:spPr>
          <a:xfrm>
            <a:off x="7740352" y="3789040"/>
            <a:ext cx="288032" cy="187220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94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592551"/>
            <a:ext cx="5724128" cy="62741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03601" y="1103799"/>
            <a:ext cx="347707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prstClr val="black"/>
                </a:solidFill>
              </a:rPr>
              <a:t>Référentiel du BTS SN</a:t>
            </a:r>
            <a:endParaRPr lang="fr-FR" sz="2800" b="1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95548" y="308329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Programme de physique appliquée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2492896"/>
            <a:ext cx="4572000" cy="504056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99498" y="3645024"/>
            <a:ext cx="4572000" cy="576064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1918" y="3141688"/>
            <a:ext cx="4572000" cy="264775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1918" y="4373488"/>
            <a:ext cx="4572000" cy="927720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61729" y="754476"/>
            <a:ext cx="347707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prstClr val="black"/>
                </a:solidFill>
              </a:rPr>
              <a:t>Référentiel du BTS SN</a:t>
            </a:r>
            <a:endParaRPr lang="fr-FR" sz="2800" b="1" dirty="0">
              <a:solidFill>
                <a:prstClr val="black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53" y="1714949"/>
            <a:ext cx="6627322" cy="506086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722483" y="1192125"/>
            <a:ext cx="543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Programme de SII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9342" y="3501008"/>
            <a:ext cx="4104456" cy="2160240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16560" y="6407070"/>
            <a:ext cx="4104456" cy="368743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537" y="692090"/>
            <a:ext cx="2110645" cy="100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6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61729" y="754476"/>
            <a:ext cx="347707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prstClr val="black"/>
                </a:solidFill>
              </a:rPr>
              <a:t>Référentiel du BTS SN</a:t>
            </a:r>
            <a:endParaRPr lang="fr-FR" sz="2800" b="1" dirty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22483" y="1192125"/>
            <a:ext cx="543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Programme de SII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7" y="1779900"/>
            <a:ext cx="8349519" cy="42411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15816" y="4077072"/>
            <a:ext cx="4896544" cy="288032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5816" y="2996952"/>
            <a:ext cx="4896544" cy="288032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5816" y="2204864"/>
            <a:ext cx="4896544" cy="504056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5816" y="5157192"/>
            <a:ext cx="4896544" cy="792088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537" y="692090"/>
            <a:ext cx="2110645" cy="100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8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white"/>
                </a:solidFill>
              </a:rPr>
              <a:t>Activités communes Physique </a:t>
            </a:r>
            <a:r>
              <a:rPr lang="fr-FR" sz="2800" dirty="0">
                <a:solidFill>
                  <a:prstClr val="white"/>
                </a:solidFill>
                <a:sym typeface="Wingdings"/>
              </a:rPr>
              <a:t></a:t>
            </a:r>
            <a:r>
              <a:rPr lang="fr-FR" sz="2800" dirty="0">
                <a:solidFill>
                  <a:prstClr val="white"/>
                </a:solidFill>
              </a:rPr>
              <a:t> SII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_OM_BulletList_"/>
          <p:cNvSpPr txBox="1">
            <a:spLocks/>
          </p:cNvSpPr>
          <p:nvPr/>
        </p:nvSpPr>
        <p:spPr>
          <a:xfrm>
            <a:off x="623648" y="1252514"/>
            <a:ext cx="8266912" cy="134806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prstClr val="black"/>
                </a:solidFill>
              </a:rPr>
              <a:t>LA PLATEFORME NI-USRP </a:t>
            </a:r>
          </a:p>
          <a:p>
            <a:r>
              <a:rPr lang="fr-FR" sz="2400" b="1" dirty="0" smtClean="0">
                <a:solidFill>
                  <a:prstClr val="black"/>
                </a:solidFill>
              </a:rPr>
              <a:t>= </a:t>
            </a:r>
            <a:r>
              <a:rPr lang="fr-FR" sz="2400" dirty="0" smtClean="0">
                <a:solidFill>
                  <a:prstClr val="black"/>
                </a:solidFill>
              </a:rPr>
              <a:t>Universal Software Radio </a:t>
            </a:r>
            <a:r>
              <a:rPr lang="fr-FR" sz="2400" dirty="0" err="1" smtClean="0">
                <a:solidFill>
                  <a:prstClr val="black"/>
                </a:solidFill>
              </a:rPr>
              <a:t>Peripheral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</a:p>
          <a:p>
            <a:r>
              <a:rPr lang="fr-FR" sz="2400" b="1" dirty="0" smtClean="0">
                <a:solidFill>
                  <a:prstClr val="black"/>
                </a:solidFill>
              </a:rPr>
              <a:t>= </a:t>
            </a:r>
            <a:r>
              <a:rPr lang="fr-FR" sz="2400" dirty="0" smtClean="0">
                <a:solidFill>
                  <a:prstClr val="black"/>
                </a:solidFill>
              </a:rPr>
              <a:t>1 émetteur (</a:t>
            </a:r>
            <a:r>
              <a:rPr lang="fr-FR" sz="2400" dirty="0" err="1" smtClean="0">
                <a:solidFill>
                  <a:prstClr val="black"/>
                </a:solidFill>
              </a:rPr>
              <a:t>Tx</a:t>
            </a:r>
            <a:r>
              <a:rPr lang="fr-FR" sz="2400" dirty="0" smtClean="0">
                <a:solidFill>
                  <a:prstClr val="black"/>
                </a:solidFill>
              </a:rPr>
              <a:t>) et 1 récepteur (</a:t>
            </a:r>
            <a:r>
              <a:rPr lang="fr-FR" sz="2400" dirty="0" err="1" smtClean="0">
                <a:solidFill>
                  <a:prstClr val="black"/>
                </a:solidFill>
              </a:rPr>
              <a:t>Rx</a:t>
            </a:r>
            <a:r>
              <a:rPr lang="fr-FR" sz="2400" dirty="0" smtClean="0">
                <a:solidFill>
                  <a:prstClr val="black"/>
                </a:solidFill>
              </a:rPr>
              <a:t>) utilisables en même temps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7" y="3356992"/>
            <a:ext cx="7783318" cy="239486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923928" y="3501008"/>
            <a:ext cx="2088232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5580112" y="3032956"/>
            <a:ext cx="684076" cy="468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4084051" y="5147021"/>
            <a:ext cx="101579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7257003" y="4977172"/>
            <a:ext cx="771381" cy="7622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796136" y="2668270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Accès RF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028912" y="602128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Connexion au PC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615263" y="5739377"/>
            <a:ext cx="152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Alimentation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49761" y="754476"/>
            <a:ext cx="4330351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Présentation du matériel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0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1297</Words>
  <Application>Microsoft Macintosh PowerPoint</Application>
  <PresentationFormat>Présentation à l'écran (4:3)</PresentationFormat>
  <Paragraphs>265</Paragraphs>
  <Slides>32</Slides>
  <Notes>1</Notes>
  <HiddenSlides>3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Réflexions pédagogiques autour des enseignements en baccalauréat professionnel</dc:title>
  <dc:creator>utilisateur</dc:creator>
  <cp:lastModifiedBy>Eric GARNIER</cp:lastModifiedBy>
  <cp:revision>95</cp:revision>
  <dcterms:created xsi:type="dcterms:W3CDTF">2013-03-22T19:15:01Z</dcterms:created>
  <dcterms:modified xsi:type="dcterms:W3CDTF">2014-03-26T17:33:57Z</dcterms:modified>
</cp:coreProperties>
</file>