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319" r:id="rId5"/>
    <p:sldId id="341" r:id="rId6"/>
    <p:sldId id="378" r:id="rId7"/>
    <p:sldId id="310" r:id="rId8"/>
    <p:sldId id="376" r:id="rId9"/>
    <p:sldId id="352" r:id="rId10"/>
    <p:sldId id="353" r:id="rId11"/>
    <p:sldId id="354" r:id="rId12"/>
    <p:sldId id="260" r:id="rId13"/>
    <p:sldId id="359" r:id="rId14"/>
    <p:sldId id="374" r:id="rId15"/>
    <p:sldId id="268" r:id="rId16"/>
    <p:sldId id="360" r:id="rId17"/>
    <p:sldId id="333" r:id="rId18"/>
    <p:sldId id="294" r:id="rId19"/>
    <p:sldId id="357" r:id="rId20"/>
    <p:sldId id="295" r:id="rId21"/>
    <p:sldId id="322" r:id="rId22"/>
    <p:sldId id="349" r:id="rId23"/>
    <p:sldId id="345" r:id="rId24"/>
    <p:sldId id="368" r:id="rId25"/>
    <p:sldId id="377" r:id="rId26"/>
    <p:sldId id="362" r:id="rId27"/>
    <p:sldId id="350" r:id="rId28"/>
    <p:sldId id="365" r:id="rId29"/>
    <p:sldId id="346" r:id="rId30"/>
    <p:sldId id="347" r:id="rId31"/>
    <p:sldId id="351" r:id="rId32"/>
    <p:sldId id="372" r:id="rId33"/>
    <p:sldId id="369" r:id="rId34"/>
    <p:sldId id="370" r:id="rId35"/>
    <p:sldId id="371" r:id="rId36"/>
    <p:sldId id="309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6F9"/>
    <a:srgbClr val="F0720A"/>
    <a:srgbClr val="684DD2"/>
    <a:srgbClr val="34B3D6"/>
    <a:srgbClr val="36B1D2"/>
    <a:srgbClr val="278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30" autoAdjust="0"/>
  </p:normalViewPr>
  <p:slideViewPr>
    <p:cSldViewPr>
      <p:cViewPr varScale="1">
        <p:scale>
          <a:sx n="108" d="100"/>
          <a:sy n="108" d="100"/>
        </p:scale>
        <p:origin x="98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F73ED-AD41-43CC-A49B-59D417F1AB11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0E4C01-4EEB-4DBB-8775-D38ABB949BB1}">
      <dgm:prSet phldrT="[Texte]"/>
      <dgm:spPr/>
      <dgm:t>
        <a:bodyPr/>
        <a:lstStyle/>
        <a:p>
          <a:r>
            <a:rPr lang="fr-FR" dirty="0" smtClean="0"/>
            <a:t>Détails d’un contrat collaboratif</a:t>
          </a:r>
          <a:endParaRPr lang="fr-FR" dirty="0"/>
        </a:p>
      </dgm:t>
    </dgm:pt>
    <dgm:pt modelId="{43EA9F17-07EB-4C3D-B2B3-CC79C25F003B}" type="parTrans" cxnId="{B595B7B6-A755-4962-91C9-45F1E56139F5}">
      <dgm:prSet/>
      <dgm:spPr/>
      <dgm:t>
        <a:bodyPr/>
        <a:lstStyle/>
        <a:p>
          <a:endParaRPr lang="fr-FR"/>
        </a:p>
      </dgm:t>
    </dgm:pt>
    <dgm:pt modelId="{153E00C7-5653-4228-BC7C-9762D65CA432}" type="sibTrans" cxnId="{B595B7B6-A755-4962-91C9-45F1E56139F5}">
      <dgm:prSet/>
      <dgm:spPr/>
      <dgm:t>
        <a:bodyPr/>
        <a:lstStyle/>
        <a:p>
          <a:endParaRPr lang="fr-FR"/>
        </a:p>
      </dgm:t>
    </dgm:pt>
    <dgm:pt modelId="{C9F9DCCB-6EA8-49CC-958B-8BA338F2CD77}">
      <dgm:prSet phldrT="[Texte]"/>
      <dgm:spPr/>
      <dgm:t>
        <a:bodyPr/>
        <a:lstStyle/>
        <a:p>
          <a:r>
            <a:rPr lang="fr-FR" dirty="0" smtClean="0"/>
            <a:t>Activités communes IR/EC autour d’un projet </a:t>
          </a:r>
          <a:endParaRPr lang="fr-FR" dirty="0"/>
        </a:p>
      </dgm:t>
    </dgm:pt>
    <dgm:pt modelId="{DBDEA26E-DA0F-46B5-A94F-E681FA56B293}" type="sibTrans" cxnId="{5DC7896A-C96E-48EB-A8CC-9F4D58BB5F89}">
      <dgm:prSet/>
      <dgm:spPr/>
      <dgm:t>
        <a:bodyPr/>
        <a:lstStyle/>
        <a:p>
          <a:endParaRPr lang="fr-FR"/>
        </a:p>
      </dgm:t>
    </dgm:pt>
    <dgm:pt modelId="{E5CDE15B-55DA-4654-BD20-547FC79A2061}" type="parTrans" cxnId="{5DC7896A-C96E-48EB-A8CC-9F4D58BB5F89}">
      <dgm:prSet/>
      <dgm:spPr/>
      <dgm:t>
        <a:bodyPr/>
        <a:lstStyle/>
        <a:p>
          <a:endParaRPr lang="fr-FR"/>
        </a:p>
      </dgm:t>
    </dgm:pt>
    <dgm:pt modelId="{59D9F94C-B452-4072-A3FA-87D0435989CF}">
      <dgm:prSet phldrT="[Texte]"/>
      <dgm:spPr/>
      <dgm:t>
        <a:bodyPr/>
        <a:lstStyle/>
        <a:p>
          <a:r>
            <a:rPr lang="fr-FR" dirty="0" smtClean="0"/>
            <a:t>Le drone : un support pédagogique mixte IR/EC </a:t>
          </a:r>
          <a:endParaRPr lang="fr-FR" dirty="0"/>
        </a:p>
      </dgm:t>
    </dgm:pt>
    <dgm:pt modelId="{B97C3BAE-3CA5-4268-87ED-79F7C03DFEF6}" type="sibTrans" cxnId="{CE0C9309-D5AA-4BEC-AF37-A23B9F271736}">
      <dgm:prSet/>
      <dgm:spPr/>
      <dgm:t>
        <a:bodyPr/>
        <a:lstStyle/>
        <a:p>
          <a:endParaRPr lang="fr-FR"/>
        </a:p>
      </dgm:t>
    </dgm:pt>
    <dgm:pt modelId="{F683B857-F39A-4ED7-BE99-2E119410D9CA}" type="parTrans" cxnId="{CE0C9309-D5AA-4BEC-AF37-A23B9F271736}">
      <dgm:prSet/>
      <dgm:spPr/>
      <dgm:t>
        <a:bodyPr/>
        <a:lstStyle/>
        <a:p>
          <a:endParaRPr lang="fr-FR"/>
        </a:p>
      </dgm:t>
    </dgm:pt>
    <dgm:pt modelId="{EC228C00-CD6F-4DDF-814D-43A82A33A9B9}">
      <dgm:prSet phldrT="[Texte]"/>
      <dgm:spPr/>
      <dgm:t>
        <a:bodyPr/>
        <a:lstStyle/>
        <a:p>
          <a:r>
            <a:rPr lang="fr-FR" smtClean="0"/>
            <a:t>Le projet drone : organisation pédagogique</a:t>
          </a:r>
          <a:endParaRPr lang="fr-FR" dirty="0"/>
        </a:p>
      </dgm:t>
    </dgm:pt>
    <dgm:pt modelId="{90DFCA3F-B1E1-4C9D-9430-0929AFD7922C}" type="parTrans" cxnId="{14B07E22-7EFF-4BD5-AC7E-22CF41EF81D9}">
      <dgm:prSet/>
      <dgm:spPr/>
      <dgm:t>
        <a:bodyPr/>
        <a:lstStyle/>
        <a:p>
          <a:endParaRPr lang="fr-FR"/>
        </a:p>
      </dgm:t>
    </dgm:pt>
    <dgm:pt modelId="{66F215E1-BD65-4BAD-9C5E-470BBBEE5E25}" type="sibTrans" cxnId="{14B07E22-7EFF-4BD5-AC7E-22CF41EF81D9}">
      <dgm:prSet/>
      <dgm:spPr/>
      <dgm:t>
        <a:bodyPr/>
        <a:lstStyle/>
        <a:p>
          <a:endParaRPr lang="fr-FR"/>
        </a:p>
      </dgm:t>
    </dgm:pt>
    <dgm:pt modelId="{B6612CF8-D11A-4400-A162-DE9CF6CADD7C}" type="pres">
      <dgm:prSet presAssocID="{0ABF73ED-AD41-43CC-A49B-59D417F1AB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3BF92EE-DDD4-466D-AE8C-7BAA77DEAD05}" type="pres">
      <dgm:prSet presAssocID="{0ABF73ED-AD41-43CC-A49B-59D417F1AB11}" presName="Name1" presStyleCnt="0"/>
      <dgm:spPr/>
    </dgm:pt>
    <dgm:pt modelId="{DBE0C99E-D3DE-4801-B3E5-978543DF6228}" type="pres">
      <dgm:prSet presAssocID="{0ABF73ED-AD41-43CC-A49B-59D417F1AB11}" presName="cycle" presStyleCnt="0"/>
      <dgm:spPr/>
    </dgm:pt>
    <dgm:pt modelId="{1B6946CC-A1F3-4690-8FF5-BBF3CB9C4275}" type="pres">
      <dgm:prSet presAssocID="{0ABF73ED-AD41-43CC-A49B-59D417F1AB11}" presName="srcNode" presStyleLbl="node1" presStyleIdx="0" presStyleCnt="4"/>
      <dgm:spPr/>
    </dgm:pt>
    <dgm:pt modelId="{8850AE0B-51B0-45CE-BB2D-47A30690E487}" type="pres">
      <dgm:prSet presAssocID="{0ABF73ED-AD41-43CC-A49B-59D417F1AB11}" presName="conn" presStyleLbl="parChTrans1D2" presStyleIdx="0" presStyleCnt="1"/>
      <dgm:spPr/>
      <dgm:t>
        <a:bodyPr/>
        <a:lstStyle/>
        <a:p>
          <a:endParaRPr lang="fr-FR"/>
        </a:p>
      </dgm:t>
    </dgm:pt>
    <dgm:pt modelId="{D0E0966E-EEDB-4912-BE57-E66693D60D54}" type="pres">
      <dgm:prSet presAssocID="{0ABF73ED-AD41-43CC-A49B-59D417F1AB11}" presName="extraNode" presStyleLbl="node1" presStyleIdx="0" presStyleCnt="4"/>
      <dgm:spPr/>
    </dgm:pt>
    <dgm:pt modelId="{BFE087F4-987A-4611-8A2B-3136513340CA}" type="pres">
      <dgm:prSet presAssocID="{0ABF73ED-AD41-43CC-A49B-59D417F1AB11}" presName="dstNode" presStyleLbl="node1" presStyleIdx="0" presStyleCnt="4"/>
      <dgm:spPr/>
    </dgm:pt>
    <dgm:pt modelId="{57D2C1C4-FBE3-462F-BE08-38127F9FBB7D}" type="pres">
      <dgm:prSet presAssocID="{C9F9DCCB-6EA8-49CC-958B-8BA338F2CD7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D45AEC-6726-4985-81CC-C35CCCC4A9F4}" type="pres">
      <dgm:prSet presAssocID="{C9F9DCCB-6EA8-49CC-958B-8BA338F2CD77}" presName="accent_1" presStyleCnt="0"/>
      <dgm:spPr/>
    </dgm:pt>
    <dgm:pt modelId="{E903F305-6687-4EF4-B915-8C4548514021}" type="pres">
      <dgm:prSet presAssocID="{C9F9DCCB-6EA8-49CC-958B-8BA338F2CD7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FC111E3-6722-4936-8C66-9AE0CC8DCBC4}" type="pres">
      <dgm:prSet presAssocID="{59D9F94C-B452-4072-A3FA-87D0435989C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5A31A6-B5AD-4D22-B80E-56CC400813A7}" type="pres">
      <dgm:prSet presAssocID="{59D9F94C-B452-4072-A3FA-87D0435989CF}" presName="accent_2" presStyleCnt="0"/>
      <dgm:spPr/>
    </dgm:pt>
    <dgm:pt modelId="{7955217A-E828-4DF6-817F-D787B6E1040F}" type="pres">
      <dgm:prSet presAssocID="{59D9F94C-B452-4072-A3FA-87D0435989CF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EF29B6B-19EB-4DF3-BFCD-ACA6BC658E28}" type="pres">
      <dgm:prSet presAssocID="{EC228C00-CD6F-4DDF-814D-43A82A33A9B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531AAF-0375-4F7F-9E49-E2E4D3B53975}" type="pres">
      <dgm:prSet presAssocID="{EC228C00-CD6F-4DDF-814D-43A82A33A9B9}" presName="accent_3" presStyleCnt="0"/>
      <dgm:spPr/>
    </dgm:pt>
    <dgm:pt modelId="{808A4507-3CF7-4FD6-AE04-11F64EA9F235}" type="pres">
      <dgm:prSet presAssocID="{EC228C00-CD6F-4DDF-814D-43A82A33A9B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FFF7EE4-A9C8-461A-8EB7-540C6D4CCEAA}" type="pres">
      <dgm:prSet presAssocID="{B70E4C01-4EEB-4DBB-8775-D38ABB949B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631401-EFB1-4DE7-AC1A-BF7FB4568CB4}" type="pres">
      <dgm:prSet presAssocID="{B70E4C01-4EEB-4DBB-8775-D38ABB949BB1}" presName="accent_4" presStyleCnt="0"/>
      <dgm:spPr/>
    </dgm:pt>
    <dgm:pt modelId="{A2B1D82A-4E74-4965-AA7E-E4515813AEF3}" type="pres">
      <dgm:prSet presAssocID="{B70E4C01-4EEB-4DBB-8775-D38ABB949BB1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364D47B7-4E99-4F4C-8CB4-68F16C8466B7}" type="presOf" srcId="{EC228C00-CD6F-4DDF-814D-43A82A33A9B9}" destId="{7EF29B6B-19EB-4DF3-BFCD-ACA6BC658E28}" srcOrd="0" destOrd="0" presId="urn:microsoft.com/office/officeart/2008/layout/VerticalCurvedList"/>
    <dgm:cxn modelId="{EF07C506-B986-40B4-8ACE-0416C2742F5A}" type="presOf" srcId="{C9F9DCCB-6EA8-49CC-958B-8BA338F2CD77}" destId="{57D2C1C4-FBE3-462F-BE08-38127F9FBB7D}" srcOrd="0" destOrd="0" presId="urn:microsoft.com/office/officeart/2008/layout/VerticalCurvedList"/>
    <dgm:cxn modelId="{CE0C9309-D5AA-4BEC-AF37-A23B9F271736}" srcId="{0ABF73ED-AD41-43CC-A49B-59D417F1AB11}" destId="{59D9F94C-B452-4072-A3FA-87D0435989CF}" srcOrd="1" destOrd="0" parTransId="{F683B857-F39A-4ED7-BE99-2E119410D9CA}" sibTransId="{B97C3BAE-3CA5-4268-87ED-79F7C03DFEF6}"/>
    <dgm:cxn modelId="{23CFB223-0629-4D58-99D7-5EEAC9C28659}" type="presOf" srcId="{0ABF73ED-AD41-43CC-A49B-59D417F1AB11}" destId="{B6612CF8-D11A-4400-A162-DE9CF6CADD7C}" srcOrd="0" destOrd="0" presId="urn:microsoft.com/office/officeart/2008/layout/VerticalCurvedList"/>
    <dgm:cxn modelId="{5DC7896A-C96E-48EB-A8CC-9F4D58BB5F89}" srcId="{0ABF73ED-AD41-43CC-A49B-59D417F1AB11}" destId="{C9F9DCCB-6EA8-49CC-958B-8BA338F2CD77}" srcOrd="0" destOrd="0" parTransId="{E5CDE15B-55DA-4654-BD20-547FC79A2061}" sibTransId="{DBDEA26E-DA0F-46B5-A94F-E681FA56B293}"/>
    <dgm:cxn modelId="{ADCBCF93-E961-41F2-B5DE-539525DE3201}" type="presOf" srcId="{DBDEA26E-DA0F-46B5-A94F-E681FA56B293}" destId="{8850AE0B-51B0-45CE-BB2D-47A30690E487}" srcOrd="0" destOrd="0" presId="urn:microsoft.com/office/officeart/2008/layout/VerticalCurvedList"/>
    <dgm:cxn modelId="{14B07E22-7EFF-4BD5-AC7E-22CF41EF81D9}" srcId="{0ABF73ED-AD41-43CC-A49B-59D417F1AB11}" destId="{EC228C00-CD6F-4DDF-814D-43A82A33A9B9}" srcOrd="2" destOrd="0" parTransId="{90DFCA3F-B1E1-4C9D-9430-0929AFD7922C}" sibTransId="{66F215E1-BD65-4BAD-9C5E-470BBBEE5E25}"/>
    <dgm:cxn modelId="{AF5F8E56-4EF6-40A6-A487-79E0926D0069}" type="presOf" srcId="{B70E4C01-4EEB-4DBB-8775-D38ABB949BB1}" destId="{5FFF7EE4-A9C8-461A-8EB7-540C6D4CCEAA}" srcOrd="0" destOrd="0" presId="urn:microsoft.com/office/officeart/2008/layout/VerticalCurvedList"/>
    <dgm:cxn modelId="{1244AA23-F564-4A6B-874C-230EE3CD8CC7}" type="presOf" srcId="{59D9F94C-B452-4072-A3FA-87D0435989CF}" destId="{4FC111E3-6722-4936-8C66-9AE0CC8DCBC4}" srcOrd="0" destOrd="0" presId="urn:microsoft.com/office/officeart/2008/layout/VerticalCurvedList"/>
    <dgm:cxn modelId="{B595B7B6-A755-4962-91C9-45F1E56139F5}" srcId="{0ABF73ED-AD41-43CC-A49B-59D417F1AB11}" destId="{B70E4C01-4EEB-4DBB-8775-D38ABB949BB1}" srcOrd="3" destOrd="0" parTransId="{43EA9F17-07EB-4C3D-B2B3-CC79C25F003B}" sibTransId="{153E00C7-5653-4228-BC7C-9762D65CA432}"/>
    <dgm:cxn modelId="{FD222B75-E19B-4D9F-89F5-D690FCEF0440}" type="presParOf" srcId="{B6612CF8-D11A-4400-A162-DE9CF6CADD7C}" destId="{93BF92EE-DDD4-466D-AE8C-7BAA77DEAD05}" srcOrd="0" destOrd="0" presId="urn:microsoft.com/office/officeart/2008/layout/VerticalCurvedList"/>
    <dgm:cxn modelId="{579228BE-52BE-4DBE-8640-525E87C89499}" type="presParOf" srcId="{93BF92EE-DDD4-466D-AE8C-7BAA77DEAD05}" destId="{DBE0C99E-D3DE-4801-B3E5-978543DF6228}" srcOrd="0" destOrd="0" presId="urn:microsoft.com/office/officeart/2008/layout/VerticalCurvedList"/>
    <dgm:cxn modelId="{43E7F048-F1FC-4067-B48F-7EC9D7B85323}" type="presParOf" srcId="{DBE0C99E-D3DE-4801-B3E5-978543DF6228}" destId="{1B6946CC-A1F3-4690-8FF5-BBF3CB9C4275}" srcOrd="0" destOrd="0" presId="urn:microsoft.com/office/officeart/2008/layout/VerticalCurvedList"/>
    <dgm:cxn modelId="{64818308-2ED1-4363-A3AD-8085C4A66999}" type="presParOf" srcId="{DBE0C99E-D3DE-4801-B3E5-978543DF6228}" destId="{8850AE0B-51B0-45CE-BB2D-47A30690E487}" srcOrd="1" destOrd="0" presId="urn:microsoft.com/office/officeart/2008/layout/VerticalCurvedList"/>
    <dgm:cxn modelId="{19D1CB24-8955-49F6-A091-D4B03053BB38}" type="presParOf" srcId="{DBE0C99E-D3DE-4801-B3E5-978543DF6228}" destId="{D0E0966E-EEDB-4912-BE57-E66693D60D54}" srcOrd="2" destOrd="0" presId="urn:microsoft.com/office/officeart/2008/layout/VerticalCurvedList"/>
    <dgm:cxn modelId="{12E16AAC-CDB6-428D-AB08-88A677994DE8}" type="presParOf" srcId="{DBE0C99E-D3DE-4801-B3E5-978543DF6228}" destId="{BFE087F4-987A-4611-8A2B-3136513340CA}" srcOrd="3" destOrd="0" presId="urn:microsoft.com/office/officeart/2008/layout/VerticalCurvedList"/>
    <dgm:cxn modelId="{5A6A314F-8F07-4A6D-9236-A9321A0792B9}" type="presParOf" srcId="{93BF92EE-DDD4-466D-AE8C-7BAA77DEAD05}" destId="{57D2C1C4-FBE3-462F-BE08-38127F9FBB7D}" srcOrd="1" destOrd="0" presId="urn:microsoft.com/office/officeart/2008/layout/VerticalCurvedList"/>
    <dgm:cxn modelId="{9197FE12-8C29-415F-8A49-7C879E3C1DBB}" type="presParOf" srcId="{93BF92EE-DDD4-466D-AE8C-7BAA77DEAD05}" destId="{06D45AEC-6726-4985-81CC-C35CCCC4A9F4}" srcOrd="2" destOrd="0" presId="urn:microsoft.com/office/officeart/2008/layout/VerticalCurvedList"/>
    <dgm:cxn modelId="{29A9C8CD-AC7E-43F7-91DF-542E121F7A06}" type="presParOf" srcId="{06D45AEC-6726-4985-81CC-C35CCCC4A9F4}" destId="{E903F305-6687-4EF4-B915-8C4548514021}" srcOrd="0" destOrd="0" presId="urn:microsoft.com/office/officeart/2008/layout/VerticalCurvedList"/>
    <dgm:cxn modelId="{A5BCF08C-EAE8-4CBE-A270-E58B7DBDC9DB}" type="presParOf" srcId="{93BF92EE-DDD4-466D-AE8C-7BAA77DEAD05}" destId="{4FC111E3-6722-4936-8C66-9AE0CC8DCBC4}" srcOrd="3" destOrd="0" presId="urn:microsoft.com/office/officeart/2008/layout/VerticalCurvedList"/>
    <dgm:cxn modelId="{2CDA4421-7217-491E-B4E5-C98B69372C2D}" type="presParOf" srcId="{93BF92EE-DDD4-466D-AE8C-7BAA77DEAD05}" destId="{305A31A6-B5AD-4D22-B80E-56CC400813A7}" srcOrd="4" destOrd="0" presId="urn:microsoft.com/office/officeart/2008/layout/VerticalCurvedList"/>
    <dgm:cxn modelId="{BD2E0325-68F4-4226-84AF-EBDED8E3DEAB}" type="presParOf" srcId="{305A31A6-B5AD-4D22-B80E-56CC400813A7}" destId="{7955217A-E828-4DF6-817F-D787B6E1040F}" srcOrd="0" destOrd="0" presId="urn:microsoft.com/office/officeart/2008/layout/VerticalCurvedList"/>
    <dgm:cxn modelId="{7C764C5D-4904-4EDB-8F3F-70BF7C2C283C}" type="presParOf" srcId="{93BF92EE-DDD4-466D-AE8C-7BAA77DEAD05}" destId="{7EF29B6B-19EB-4DF3-BFCD-ACA6BC658E28}" srcOrd="5" destOrd="0" presId="urn:microsoft.com/office/officeart/2008/layout/VerticalCurvedList"/>
    <dgm:cxn modelId="{27A24719-EC83-488A-B1E5-5A1C2484E632}" type="presParOf" srcId="{93BF92EE-DDD4-466D-AE8C-7BAA77DEAD05}" destId="{74531AAF-0375-4F7F-9E49-E2E4D3B53975}" srcOrd="6" destOrd="0" presId="urn:microsoft.com/office/officeart/2008/layout/VerticalCurvedList"/>
    <dgm:cxn modelId="{46714080-4174-4331-A032-0A7B5E59D6CE}" type="presParOf" srcId="{74531AAF-0375-4F7F-9E49-E2E4D3B53975}" destId="{808A4507-3CF7-4FD6-AE04-11F64EA9F235}" srcOrd="0" destOrd="0" presId="urn:microsoft.com/office/officeart/2008/layout/VerticalCurvedList"/>
    <dgm:cxn modelId="{7E7B8A64-0433-4536-926F-518C9558F55B}" type="presParOf" srcId="{93BF92EE-DDD4-466D-AE8C-7BAA77DEAD05}" destId="{5FFF7EE4-A9C8-461A-8EB7-540C6D4CCEAA}" srcOrd="7" destOrd="0" presId="urn:microsoft.com/office/officeart/2008/layout/VerticalCurvedList"/>
    <dgm:cxn modelId="{CDF5DB61-C155-4080-B844-66027BCE4050}" type="presParOf" srcId="{93BF92EE-DDD4-466D-AE8C-7BAA77DEAD05}" destId="{0E631401-EFB1-4DE7-AC1A-BF7FB4568CB4}" srcOrd="8" destOrd="0" presId="urn:microsoft.com/office/officeart/2008/layout/VerticalCurvedList"/>
    <dgm:cxn modelId="{0F566E10-0C84-411C-81E6-301647C22539}" type="presParOf" srcId="{0E631401-EFB1-4DE7-AC1A-BF7FB4568CB4}" destId="{A2B1D82A-4E74-4965-AA7E-E4515813AE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52881-3FD2-4C04-BFBE-DE8EA7E005C5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3F1AD3-5E5C-48B8-92D6-23639333D17C}">
      <dgm:prSet phldrT="[Texte]"/>
      <dgm:spPr/>
      <dgm:t>
        <a:bodyPr/>
        <a:lstStyle/>
        <a:p>
          <a:r>
            <a:rPr lang="fr-FR" b="1" u="sng" dirty="0" smtClean="0"/>
            <a:t>Motivant</a:t>
          </a:r>
          <a:r>
            <a:rPr lang="fr-FR" dirty="0" smtClean="0"/>
            <a:t> pour les étudiants</a:t>
          </a:r>
          <a:endParaRPr lang="fr-FR" dirty="0"/>
        </a:p>
      </dgm:t>
    </dgm:pt>
    <dgm:pt modelId="{AF12D169-B1B8-46AD-9583-C665FEC1B519}" type="parTrans" cxnId="{70E9843A-729E-4051-9482-AA8F69A8E720}">
      <dgm:prSet/>
      <dgm:spPr/>
      <dgm:t>
        <a:bodyPr/>
        <a:lstStyle/>
        <a:p>
          <a:endParaRPr lang="fr-FR"/>
        </a:p>
      </dgm:t>
    </dgm:pt>
    <dgm:pt modelId="{BD639E5B-39A2-4CBC-B0F5-F5834A59B981}" type="sibTrans" cxnId="{70E9843A-729E-4051-9482-AA8F69A8E720}">
      <dgm:prSet/>
      <dgm:spPr/>
      <dgm:t>
        <a:bodyPr/>
        <a:lstStyle/>
        <a:p>
          <a:endParaRPr lang="fr-FR"/>
        </a:p>
      </dgm:t>
    </dgm:pt>
    <dgm:pt modelId="{01BF533C-A3E1-4BB1-8480-00A67C234EE7}">
      <dgm:prSet phldrT="[Texte]"/>
      <dgm:spPr/>
      <dgm:t>
        <a:bodyPr/>
        <a:lstStyle/>
        <a:p>
          <a:r>
            <a:rPr lang="fr-FR" dirty="0" smtClean="0"/>
            <a:t>Un concentré de </a:t>
          </a:r>
          <a:r>
            <a:rPr lang="fr-FR" b="1" u="sng" dirty="0" smtClean="0"/>
            <a:t>technologies récentes</a:t>
          </a:r>
          <a:endParaRPr lang="fr-FR" b="1" u="sng" dirty="0"/>
        </a:p>
      </dgm:t>
    </dgm:pt>
    <dgm:pt modelId="{25EFCF77-8576-4679-8638-D4329D0F7C31}" type="parTrans" cxnId="{FF5A9BCE-4034-4AAE-A7BD-C033A9D2461F}">
      <dgm:prSet/>
      <dgm:spPr/>
      <dgm:t>
        <a:bodyPr/>
        <a:lstStyle/>
        <a:p>
          <a:endParaRPr lang="fr-FR"/>
        </a:p>
      </dgm:t>
    </dgm:pt>
    <dgm:pt modelId="{184C182C-0DDD-4231-ADFE-F9A04F53BE95}" type="sibTrans" cxnId="{FF5A9BCE-4034-4AAE-A7BD-C033A9D2461F}">
      <dgm:prSet/>
      <dgm:spPr/>
      <dgm:t>
        <a:bodyPr/>
        <a:lstStyle/>
        <a:p>
          <a:endParaRPr lang="fr-FR"/>
        </a:p>
      </dgm:t>
    </dgm:pt>
    <dgm:pt modelId="{2D9C5A84-105C-42C5-9A2E-0DA1A0FDA961}" type="pres">
      <dgm:prSet presAssocID="{EBD52881-3FD2-4C04-BFBE-DE8EA7E005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3E1D5C6-44EC-4C41-B411-79C18D3550BB}" type="pres">
      <dgm:prSet presAssocID="{4A3F1AD3-5E5C-48B8-92D6-23639333D17C}" presName="compNode" presStyleCnt="0"/>
      <dgm:spPr/>
    </dgm:pt>
    <dgm:pt modelId="{86B9567D-371E-49ED-863A-1056BC82F052}" type="pres">
      <dgm:prSet presAssocID="{4A3F1AD3-5E5C-48B8-92D6-23639333D17C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</dgm:pt>
    <dgm:pt modelId="{8999664F-738A-4138-9FFD-2EB947F01B8C}" type="pres">
      <dgm:prSet presAssocID="{4A3F1AD3-5E5C-48B8-92D6-23639333D17C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F14E4E-42FD-4A15-B23E-0543B810B87A}" type="pres">
      <dgm:prSet presAssocID="{BD639E5B-39A2-4CBC-B0F5-F5834A59B98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647C31-ADFE-47FC-B41D-B6413C797F84}" type="pres">
      <dgm:prSet presAssocID="{01BF533C-A3E1-4BB1-8480-00A67C234EE7}" presName="compNode" presStyleCnt="0"/>
      <dgm:spPr/>
    </dgm:pt>
    <dgm:pt modelId="{04D3BBA2-EB7A-4A06-BAF3-57AD0F923A45}" type="pres">
      <dgm:prSet presAssocID="{01BF533C-A3E1-4BB1-8480-00A67C234EE7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70C0"/>
          </a:solidFill>
        </a:ln>
      </dgm:spPr>
    </dgm:pt>
    <dgm:pt modelId="{EBCC04B3-7085-40B4-94B2-1A114F39E21E}" type="pres">
      <dgm:prSet presAssocID="{01BF533C-A3E1-4BB1-8480-00A67C234E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871DD5-AE2D-458F-852A-4178A5571513}" type="presOf" srcId="{01BF533C-A3E1-4BB1-8480-00A67C234EE7}" destId="{EBCC04B3-7085-40B4-94B2-1A114F39E21E}" srcOrd="0" destOrd="0" presId="urn:microsoft.com/office/officeart/2005/8/layout/pList1#2"/>
    <dgm:cxn modelId="{70E9843A-729E-4051-9482-AA8F69A8E720}" srcId="{EBD52881-3FD2-4C04-BFBE-DE8EA7E005C5}" destId="{4A3F1AD3-5E5C-48B8-92D6-23639333D17C}" srcOrd="0" destOrd="0" parTransId="{AF12D169-B1B8-46AD-9583-C665FEC1B519}" sibTransId="{BD639E5B-39A2-4CBC-B0F5-F5834A59B981}"/>
    <dgm:cxn modelId="{A0C4EFBB-EB4F-46C0-9DD2-24148366BC81}" type="presOf" srcId="{BD639E5B-39A2-4CBC-B0F5-F5834A59B981}" destId="{10F14E4E-42FD-4A15-B23E-0543B810B87A}" srcOrd="0" destOrd="0" presId="urn:microsoft.com/office/officeart/2005/8/layout/pList1#2"/>
    <dgm:cxn modelId="{B5DAF8A1-86D1-4B72-928A-C37B5E812C9F}" type="presOf" srcId="{4A3F1AD3-5E5C-48B8-92D6-23639333D17C}" destId="{8999664F-738A-4138-9FFD-2EB947F01B8C}" srcOrd="0" destOrd="0" presId="urn:microsoft.com/office/officeart/2005/8/layout/pList1#2"/>
    <dgm:cxn modelId="{FF5A9BCE-4034-4AAE-A7BD-C033A9D2461F}" srcId="{EBD52881-3FD2-4C04-BFBE-DE8EA7E005C5}" destId="{01BF533C-A3E1-4BB1-8480-00A67C234EE7}" srcOrd="1" destOrd="0" parTransId="{25EFCF77-8576-4679-8638-D4329D0F7C31}" sibTransId="{184C182C-0DDD-4231-ADFE-F9A04F53BE95}"/>
    <dgm:cxn modelId="{E85FFC64-4652-4AB7-B9D2-05DDAD1CCBEF}" type="presOf" srcId="{EBD52881-3FD2-4C04-BFBE-DE8EA7E005C5}" destId="{2D9C5A84-105C-42C5-9A2E-0DA1A0FDA961}" srcOrd="0" destOrd="0" presId="urn:microsoft.com/office/officeart/2005/8/layout/pList1#2"/>
    <dgm:cxn modelId="{1759DCE9-0191-4813-A542-FE9C9C2E933E}" type="presParOf" srcId="{2D9C5A84-105C-42C5-9A2E-0DA1A0FDA961}" destId="{43E1D5C6-44EC-4C41-B411-79C18D3550BB}" srcOrd="0" destOrd="0" presId="urn:microsoft.com/office/officeart/2005/8/layout/pList1#2"/>
    <dgm:cxn modelId="{960268B5-0DF6-45AD-B685-81B79D356E9F}" type="presParOf" srcId="{43E1D5C6-44EC-4C41-B411-79C18D3550BB}" destId="{86B9567D-371E-49ED-863A-1056BC82F052}" srcOrd="0" destOrd="0" presId="urn:microsoft.com/office/officeart/2005/8/layout/pList1#2"/>
    <dgm:cxn modelId="{5655199B-E7FC-4EA4-B9D7-2880D4D24F46}" type="presParOf" srcId="{43E1D5C6-44EC-4C41-B411-79C18D3550BB}" destId="{8999664F-738A-4138-9FFD-2EB947F01B8C}" srcOrd="1" destOrd="0" presId="urn:microsoft.com/office/officeart/2005/8/layout/pList1#2"/>
    <dgm:cxn modelId="{4203D46E-6423-4444-BF15-3E4776A484B6}" type="presParOf" srcId="{2D9C5A84-105C-42C5-9A2E-0DA1A0FDA961}" destId="{10F14E4E-42FD-4A15-B23E-0543B810B87A}" srcOrd="1" destOrd="0" presId="urn:microsoft.com/office/officeart/2005/8/layout/pList1#2"/>
    <dgm:cxn modelId="{EE16C4FC-40C4-4F7A-9905-7DACB42699DA}" type="presParOf" srcId="{2D9C5A84-105C-42C5-9A2E-0DA1A0FDA961}" destId="{67647C31-ADFE-47FC-B41D-B6413C797F84}" srcOrd="2" destOrd="0" presId="urn:microsoft.com/office/officeart/2005/8/layout/pList1#2"/>
    <dgm:cxn modelId="{A3DE0598-1889-40D7-94B4-E2ED38E85529}" type="presParOf" srcId="{67647C31-ADFE-47FC-B41D-B6413C797F84}" destId="{04D3BBA2-EB7A-4A06-BAF3-57AD0F923A45}" srcOrd="0" destOrd="0" presId="urn:microsoft.com/office/officeart/2005/8/layout/pList1#2"/>
    <dgm:cxn modelId="{4B5030FC-9741-4AD8-8953-1E04C63BB9F5}" type="presParOf" srcId="{67647C31-ADFE-47FC-B41D-B6413C797F84}" destId="{EBCC04B3-7085-40B4-94B2-1A114F39E21E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52881-3FD2-4C04-BFBE-DE8EA7E005C5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3F1AD3-5E5C-48B8-92D6-23639333D17C}">
      <dgm:prSet phldrT="[Texte]" custT="1"/>
      <dgm:spPr/>
      <dgm:t>
        <a:bodyPr/>
        <a:lstStyle/>
        <a:p>
          <a:pPr algn="l"/>
          <a:r>
            <a:rPr lang="fr-FR" sz="2800" b="1" u="sng" dirty="0" smtClean="0"/>
            <a:t>Polyvalence</a:t>
          </a:r>
          <a:r>
            <a:rPr lang="fr-FR" sz="2800" dirty="0" smtClean="0"/>
            <a:t> IR/EC</a:t>
          </a:r>
        </a:p>
        <a:p>
          <a:pPr algn="l"/>
          <a:r>
            <a:rPr lang="fr-FR" sz="2800" b="1" u="sng" dirty="0" smtClean="0">
              <a:sym typeface="ZapfDingbats"/>
            </a:rPr>
            <a:t>Exploitation riche </a:t>
          </a:r>
          <a:r>
            <a:rPr lang="fr-FR" sz="2800" b="0" u="none" dirty="0" smtClean="0">
              <a:sym typeface="ZapfDingbats"/>
            </a:rPr>
            <a:t>en SPC</a:t>
          </a:r>
          <a:endParaRPr lang="fr-FR" sz="2800" b="0" dirty="0"/>
        </a:p>
      </dgm:t>
    </dgm:pt>
    <dgm:pt modelId="{AF12D169-B1B8-46AD-9583-C665FEC1B519}" type="parTrans" cxnId="{70E9843A-729E-4051-9482-AA8F69A8E720}">
      <dgm:prSet/>
      <dgm:spPr/>
      <dgm:t>
        <a:bodyPr/>
        <a:lstStyle/>
        <a:p>
          <a:endParaRPr lang="fr-FR"/>
        </a:p>
      </dgm:t>
    </dgm:pt>
    <dgm:pt modelId="{BD639E5B-39A2-4CBC-B0F5-F5834A59B981}" type="sibTrans" cxnId="{70E9843A-729E-4051-9482-AA8F69A8E720}">
      <dgm:prSet/>
      <dgm:spPr/>
      <dgm:t>
        <a:bodyPr/>
        <a:lstStyle/>
        <a:p>
          <a:endParaRPr lang="fr-FR"/>
        </a:p>
      </dgm:t>
    </dgm:pt>
    <dgm:pt modelId="{01BF533C-A3E1-4BB1-8480-00A67C234EE7}">
      <dgm:prSet phldrT="[Texte]" custT="1"/>
      <dgm:spPr/>
      <dgm:t>
        <a:bodyPr/>
        <a:lstStyle/>
        <a:p>
          <a:pPr algn="l"/>
          <a:r>
            <a:rPr lang="fr-FR" sz="2800" b="1" u="sng" strike="noStrike" dirty="0" smtClean="0"/>
            <a:t>Coût d’achat </a:t>
          </a:r>
          <a:r>
            <a:rPr lang="fr-FR" sz="2800" dirty="0" smtClean="0"/>
            <a:t>« raisonnable »</a:t>
          </a:r>
          <a:endParaRPr lang="fr-FR" sz="2800" b="1" u="sng" dirty="0"/>
        </a:p>
      </dgm:t>
    </dgm:pt>
    <dgm:pt modelId="{25EFCF77-8576-4679-8638-D4329D0F7C31}" type="parTrans" cxnId="{FF5A9BCE-4034-4AAE-A7BD-C033A9D2461F}">
      <dgm:prSet/>
      <dgm:spPr/>
      <dgm:t>
        <a:bodyPr/>
        <a:lstStyle/>
        <a:p>
          <a:endParaRPr lang="fr-FR"/>
        </a:p>
      </dgm:t>
    </dgm:pt>
    <dgm:pt modelId="{184C182C-0DDD-4231-ADFE-F9A04F53BE95}" type="sibTrans" cxnId="{FF5A9BCE-4034-4AAE-A7BD-C033A9D2461F}">
      <dgm:prSet/>
      <dgm:spPr/>
      <dgm:t>
        <a:bodyPr/>
        <a:lstStyle/>
        <a:p>
          <a:endParaRPr lang="fr-FR"/>
        </a:p>
      </dgm:t>
    </dgm:pt>
    <dgm:pt modelId="{2D9C5A84-105C-42C5-9A2E-0DA1A0FDA961}" type="pres">
      <dgm:prSet presAssocID="{EBD52881-3FD2-4C04-BFBE-DE8EA7E005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3E1D5C6-44EC-4C41-B411-79C18D3550BB}" type="pres">
      <dgm:prSet presAssocID="{4A3F1AD3-5E5C-48B8-92D6-23639333D17C}" presName="compNode" presStyleCnt="0"/>
      <dgm:spPr/>
    </dgm:pt>
    <dgm:pt modelId="{86B9567D-371E-49ED-863A-1056BC82F052}" type="pres">
      <dgm:prSet presAssocID="{4A3F1AD3-5E5C-48B8-92D6-23639333D17C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</dgm:pt>
    <dgm:pt modelId="{8999664F-738A-4138-9FFD-2EB947F01B8C}" type="pres">
      <dgm:prSet presAssocID="{4A3F1AD3-5E5C-48B8-92D6-23639333D17C}" presName="textRect" presStyleLbl="revTx" presStyleIdx="0" presStyleCnt="2" custScaleX="158105" custScaleY="162177" custLinFactNeighborX="4972" custLinFactNeighborY="326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F14E4E-42FD-4A15-B23E-0543B810B87A}" type="pres">
      <dgm:prSet presAssocID="{BD639E5B-39A2-4CBC-B0F5-F5834A59B98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647C31-ADFE-47FC-B41D-B6413C797F84}" type="pres">
      <dgm:prSet presAssocID="{01BF533C-A3E1-4BB1-8480-00A67C234EE7}" presName="compNode" presStyleCnt="0"/>
      <dgm:spPr/>
    </dgm:pt>
    <dgm:pt modelId="{04D3BBA2-EB7A-4A06-BAF3-57AD0F923A45}" type="pres">
      <dgm:prSet presAssocID="{01BF533C-A3E1-4BB1-8480-00A67C234EE7}" presName="pictRect" presStyleLbl="node1" presStyleIdx="1" presStyleCnt="2" custLinFactNeighborX="-17984" custLinFactNeighborY="-92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fr-FR"/>
        </a:p>
      </dgm:t>
    </dgm:pt>
    <dgm:pt modelId="{EBCC04B3-7085-40B4-94B2-1A114F39E21E}" type="pres">
      <dgm:prSet presAssocID="{01BF533C-A3E1-4BB1-8480-00A67C234E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BF3E6E-A4D7-43C2-89DF-DF454B05ACD7}" type="presOf" srcId="{4A3F1AD3-5E5C-48B8-92D6-23639333D17C}" destId="{8999664F-738A-4138-9FFD-2EB947F01B8C}" srcOrd="0" destOrd="0" presId="urn:microsoft.com/office/officeart/2005/8/layout/pList1#2"/>
    <dgm:cxn modelId="{70E9843A-729E-4051-9482-AA8F69A8E720}" srcId="{EBD52881-3FD2-4C04-BFBE-DE8EA7E005C5}" destId="{4A3F1AD3-5E5C-48B8-92D6-23639333D17C}" srcOrd="0" destOrd="0" parTransId="{AF12D169-B1B8-46AD-9583-C665FEC1B519}" sibTransId="{BD639E5B-39A2-4CBC-B0F5-F5834A59B981}"/>
    <dgm:cxn modelId="{3173A2F3-E727-41E1-AAA2-2C04D662CDC9}" type="presOf" srcId="{01BF533C-A3E1-4BB1-8480-00A67C234EE7}" destId="{EBCC04B3-7085-40B4-94B2-1A114F39E21E}" srcOrd="0" destOrd="0" presId="urn:microsoft.com/office/officeart/2005/8/layout/pList1#2"/>
    <dgm:cxn modelId="{36CA908D-B6CD-447C-A6A7-BA81B91FACD4}" type="presOf" srcId="{BD639E5B-39A2-4CBC-B0F5-F5834A59B981}" destId="{10F14E4E-42FD-4A15-B23E-0543B810B87A}" srcOrd="0" destOrd="0" presId="urn:microsoft.com/office/officeart/2005/8/layout/pList1#2"/>
    <dgm:cxn modelId="{ACDC1A31-C9CE-4DFE-944E-D081D75A9DD6}" type="presOf" srcId="{EBD52881-3FD2-4C04-BFBE-DE8EA7E005C5}" destId="{2D9C5A84-105C-42C5-9A2E-0DA1A0FDA961}" srcOrd="0" destOrd="0" presId="urn:microsoft.com/office/officeart/2005/8/layout/pList1#2"/>
    <dgm:cxn modelId="{FF5A9BCE-4034-4AAE-A7BD-C033A9D2461F}" srcId="{EBD52881-3FD2-4C04-BFBE-DE8EA7E005C5}" destId="{01BF533C-A3E1-4BB1-8480-00A67C234EE7}" srcOrd="1" destOrd="0" parTransId="{25EFCF77-8576-4679-8638-D4329D0F7C31}" sibTransId="{184C182C-0DDD-4231-ADFE-F9A04F53BE95}"/>
    <dgm:cxn modelId="{14119607-9A96-4922-A0BD-CBB437E53F77}" type="presParOf" srcId="{2D9C5A84-105C-42C5-9A2E-0DA1A0FDA961}" destId="{43E1D5C6-44EC-4C41-B411-79C18D3550BB}" srcOrd="0" destOrd="0" presId="urn:microsoft.com/office/officeart/2005/8/layout/pList1#2"/>
    <dgm:cxn modelId="{CF7642D9-7DA0-4F68-B9C0-79A1DD4B5D9C}" type="presParOf" srcId="{43E1D5C6-44EC-4C41-B411-79C18D3550BB}" destId="{86B9567D-371E-49ED-863A-1056BC82F052}" srcOrd="0" destOrd="0" presId="urn:microsoft.com/office/officeart/2005/8/layout/pList1#2"/>
    <dgm:cxn modelId="{6830AA05-14E1-4AB5-96A5-A6D8203AA8E1}" type="presParOf" srcId="{43E1D5C6-44EC-4C41-B411-79C18D3550BB}" destId="{8999664F-738A-4138-9FFD-2EB947F01B8C}" srcOrd="1" destOrd="0" presId="urn:microsoft.com/office/officeart/2005/8/layout/pList1#2"/>
    <dgm:cxn modelId="{52EA72CF-B9C9-477C-9DB0-1695ED7415DA}" type="presParOf" srcId="{2D9C5A84-105C-42C5-9A2E-0DA1A0FDA961}" destId="{10F14E4E-42FD-4A15-B23E-0543B810B87A}" srcOrd="1" destOrd="0" presId="urn:microsoft.com/office/officeart/2005/8/layout/pList1#2"/>
    <dgm:cxn modelId="{2849726F-1A3A-4BD8-8BCE-F17713434870}" type="presParOf" srcId="{2D9C5A84-105C-42C5-9A2E-0DA1A0FDA961}" destId="{67647C31-ADFE-47FC-B41D-B6413C797F84}" srcOrd="2" destOrd="0" presId="urn:microsoft.com/office/officeart/2005/8/layout/pList1#2"/>
    <dgm:cxn modelId="{C5455061-3338-4820-83EE-9C8C2F28B42A}" type="presParOf" srcId="{67647C31-ADFE-47FC-B41D-B6413C797F84}" destId="{04D3BBA2-EB7A-4A06-BAF3-57AD0F923A45}" srcOrd="0" destOrd="0" presId="urn:microsoft.com/office/officeart/2005/8/layout/pList1#2"/>
    <dgm:cxn modelId="{F6A30AB7-7AC6-44AF-9D4A-2413CFEF4F79}" type="presParOf" srcId="{67647C31-ADFE-47FC-B41D-B6413C797F84}" destId="{EBCC04B3-7085-40B4-94B2-1A114F39E21E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0D0CEA-4415-41B7-BD15-DA2CE6FEA8C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0735D7-CD16-490B-90AD-5ADABB8CB50A}">
      <dgm:prSet phldrT="[Texte]" custT="1"/>
      <dgm:spPr>
        <a:solidFill>
          <a:srgbClr val="FFFF99"/>
        </a:solidFill>
        <a:ln w="38100">
          <a:solidFill>
            <a:schemeClr val="accent2"/>
          </a:solidFill>
        </a:ln>
      </dgm:spPr>
      <dgm:t>
        <a:bodyPr lIns="0" tIns="0" rIns="0" bIns="0"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Quel drone ? Comment faire ?</a:t>
          </a:r>
          <a:endParaRPr lang="fr-FR" sz="2400" b="1" dirty="0">
            <a:solidFill>
              <a:schemeClr val="tx1"/>
            </a:solidFill>
          </a:endParaRPr>
        </a:p>
      </dgm:t>
    </dgm:pt>
    <dgm:pt modelId="{CA240A68-4C4C-4D2E-8C4C-88608409A7A9}" type="parTrans" cxnId="{3D67F537-EAC9-4F07-80E5-E1F236ED8A0A}">
      <dgm:prSet/>
      <dgm:spPr/>
      <dgm:t>
        <a:bodyPr/>
        <a:lstStyle/>
        <a:p>
          <a:pPr algn="ctr"/>
          <a:endParaRPr lang="fr-FR" sz="4800"/>
        </a:p>
      </dgm:t>
    </dgm:pt>
    <dgm:pt modelId="{A6739008-F4B6-4DA7-B3FE-440FFAF21FFF}" type="sibTrans" cxnId="{3D67F537-EAC9-4F07-80E5-E1F236ED8A0A}">
      <dgm:prSet/>
      <dgm:spPr/>
      <dgm:t>
        <a:bodyPr/>
        <a:lstStyle/>
        <a:p>
          <a:pPr algn="ctr"/>
          <a:endParaRPr lang="fr-FR" sz="4800"/>
        </a:p>
      </dgm:t>
    </dgm:pt>
    <dgm:pt modelId="{1C1DEB6F-138B-448F-B5A4-F843847F6636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 smtClean="0"/>
            <a:t>Prise de photo et vidéo</a:t>
          </a:r>
          <a:endParaRPr lang="fr-FR" sz="2000" b="1" dirty="0"/>
        </a:p>
      </dgm:t>
    </dgm:pt>
    <dgm:pt modelId="{5D184CFE-6899-48B4-AEB3-01671350CB37}" type="parTrans" cxnId="{A986C302-1007-4BF9-9392-1C4A143EA8F8}">
      <dgm:prSet/>
      <dgm:spPr/>
      <dgm:t>
        <a:bodyPr/>
        <a:lstStyle/>
        <a:p>
          <a:pPr algn="ctr"/>
          <a:endParaRPr lang="fr-FR" sz="4800"/>
        </a:p>
      </dgm:t>
    </dgm:pt>
    <dgm:pt modelId="{A837A104-1231-4E3B-AA23-0D863698ABC3}" type="sibTrans" cxnId="{A986C302-1007-4BF9-9392-1C4A143EA8F8}">
      <dgm:prSet/>
      <dgm:spPr/>
      <dgm:t>
        <a:bodyPr/>
        <a:lstStyle/>
        <a:p>
          <a:pPr algn="ctr"/>
          <a:endParaRPr lang="fr-FR" sz="4800"/>
        </a:p>
      </dgm:t>
    </dgm:pt>
    <dgm:pt modelId="{88FEEE1B-F0F7-428E-9F01-CA5E00623B3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 smtClean="0"/>
            <a:t>Retour vidéo temps réel</a:t>
          </a:r>
          <a:endParaRPr lang="fr-FR" sz="2000" b="1" dirty="0"/>
        </a:p>
      </dgm:t>
    </dgm:pt>
    <dgm:pt modelId="{3488A215-0E85-4458-922C-CFCA13300BA1}" type="parTrans" cxnId="{4A12CAB0-4583-45AE-9BF0-9700FC21ECB9}">
      <dgm:prSet/>
      <dgm:spPr/>
      <dgm:t>
        <a:bodyPr/>
        <a:lstStyle/>
        <a:p>
          <a:pPr algn="ctr"/>
          <a:endParaRPr lang="fr-FR" sz="4800"/>
        </a:p>
      </dgm:t>
    </dgm:pt>
    <dgm:pt modelId="{11C25E24-F573-4A76-B938-7D478BB91B12}" type="sibTrans" cxnId="{4A12CAB0-4583-45AE-9BF0-9700FC21ECB9}">
      <dgm:prSet/>
      <dgm:spPr/>
      <dgm:t>
        <a:bodyPr/>
        <a:lstStyle/>
        <a:p>
          <a:pPr algn="ctr"/>
          <a:endParaRPr lang="fr-FR" sz="4800"/>
        </a:p>
      </dgm:t>
    </dgm:pt>
    <dgm:pt modelId="{13764E28-FDF4-4B44-8024-85C618E105A2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 smtClean="0"/>
            <a:t>Incrustation vidéo des paramètres</a:t>
          </a:r>
          <a:endParaRPr lang="fr-FR" sz="2000" b="1" dirty="0"/>
        </a:p>
      </dgm:t>
    </dgm:pt>
    <dgm:pt modelId="{D82F84C9-97D2-428A-8F14-65F3DDDC66B9}" type="parTrans" cxnId="{39938D18-02E5-4095-8739-7EF7D83CFE26}">
      <dgm:prSet/>
      <dgm:spPr/>
      <dgm:t>
        <a:bodyPr/>
        <a:lstStyle/>
        <a:p>
          <a:pPr algn="ctr"/>
          <a:endParaRPr lang="fr-FR"/>
        </a:p>
      </dgm:t>
    </dgm:pt>
    <dgm:pt modelId="{363FA927-F905-4471-9D79-1DC14D9676FD}" type="sibTrans" cxnId="{39938D18-02E5-4095-8739-7EF7D83CFE26}">
      <dgm:prSet/>
      <dgm:spPr/>
      <dgm:t>
        <a:bodyPr/>
        <a:lstStyle/>
        <a:p>
          <a:pPr algn="ctr"/>
          <a:endParaRPr lang="fr-FR"/>
        </a:p>
      </dgm:t>
    </dgm:pt>
    <dgm:pt modelId="{76109EBA-E225-45EF-86EE-0773D9F94300}">
      <dgm:prSet phldrT="[Texte]" custT="1"/>
      <dgm:spPr>
        <a:solidFill>
          <a:schemeClr val="accent6">
            <a:lumMod val="75000"/>
          </a:schemeClr>
        </a:solidFill>
      </dgm:spPr>
      <dgm:t>
        <a:bodyPr lIns="36000" tIns="0" rIns="0" bIns="0"/>
        <a:lstStyle/>
        <a:p>
          <a:pPr algn="ctr"/>
          <a:r>
            <a:rPr lang="fr-FR" sz="2000" b="1" dirty="0" smtClean="0"/>
            <a:t>Répétition sonore des paramètres</a:t>
          </a:r>
          <a:endParaRPr lang="fr-FR" sz="2000" b="1" dirty="0"/>
        </a:p>
      </dgm:t>
    </dgm:pt>
    <dgm:pt modelId="{DAB67922-2EA8-45F6-8898-38950CDF2F1E}" type="parTrans" cxnId="{385662BA-EF70-4A86-8B56-106827AC9C77}">
      <dgm:prSet/>
      <dgm:spPr/>
      <dgm:t>
        <a:bodyPr/>
        <a:lstStyle/>
        <a:p>
          <a:pPr algn="ctr"/>
          <a:endParaRPr lang="fr-FR"/>
        </a:p>
      </dgm:t>
    </dgm:pt>
    <dgm:pt modelId="{2CD0F8EF-8991-407F-A4A3-DD51C022362D}" type="sibTrans" cxnId="{385662BA-EF70-4A86-8B56-106827AC9C77}">
      <dgm:prSet/>
      <dgm:spPr/>
      <dgm:t>
        <a:bodyPr/>
        <a:lstStyle/>
        <a:p>
          <a:pPr algn="ctr"/>
          <a:endParaRPr lang="fr-FR"/>
        </a:p>
      </dgm:t>
    </dgm:pt>
    <dgm:pt modelId="{FE04A61A-25D4-4DBB-A704-5A85E35F743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 smtClean="0"/>
            <a:t>IHM sur tablette </a:t>
          </a:r>
          <a:r>
            <a:rPr lang="fr-FR" sz="2000" b="1" dirty="0" err="1" smtClean="0"/>
            <a:t>Android</a:t>
          </a:r>
          <a:r>
            <a:rPr lang="fr-FR" sz="2000" b="1" dirty="0" smtClean="0"/>
            <a:t>.</a:t>
          </a:r>
          <a:endParaRPr lang="fr-FR" sz="2000" b="1" dirty="0"/>
        </a:p>
      </dgm:t>
    </dgm:pt>
    <dgm:pt modelId="{33D1790B-0398-468F-8E53-E9EDAAD887B5}" type="parTrans" cxnId="{9F11B34B-015B-4102-9574-AFAA024577F0}">
      <dgm:prSet/>
      <dgm:spPr/>
      <dgm:t>
        <a:bodyPr/>
        <a:lstStyle/>
        <a:p>
          <a:pPr algn="ctr"/>
          <a:endParaRPr lang="fr-FR"/>
        </a:p>
      </dgm:t>
    </dgm:pt>
    <dgm:pt modelId="{7E7005C1-C9CF-4746-86D9-E4B9A86AE74A}" type="sibTrans" cxnId="{9F11B34B-015B-4102-9574-AFAA024577F0}">
      <dgm:prSet/>
      <dgm:spPr/>
      <dgm:t>
        <a:bodyPr/>
        <a:lstStyle/>
        <a:p>
          <a:pPr algn="ctr"/>
          <a:endParaRPr lang="fr-FR"/>
        </a:p>
      </dgm:t>
    </dgm:pt>
    <dgm:pt modelId="{651F7226-7ABA-4D66-A535-4269A4DCE219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 smtClean="0"/>
            <a:t>Mesure des grandeurs physiques</a:t>
          </a:r>
          <a:endParaRPr lang="fr-FR" sz="2000" b="1" dirty="0"/>
        </a:p>
      </dgm:t>
    </dgm:pt>
    <dgm:pt modelId="{65502079-FA55-4594-BB4D-2BC2FAB8A36D}" type="parTrans" cxnId="{AE5BED8E-53C3-4936-A09E-043860B16049}">
      <dgm:prSet/>
      <dgm:spPr/>
      <dgm:t>
        <a:bodyPr/>
        <a:lstStyle/>
        <a:p>
          <a:endParaRPr lang="fr-FR"/>
        </a:p>
      </dgm:t>
    </dgm:pt>
    <dgm:pt modelId="{497757BF-F68E-403A-9D61-9B02820ECB6E}" type="sibTrans" cxnId="{AE5BED8E-53C3-4936-A09E-043860B16049}">
      <dgm:prSet/>
      <dgm:spPr/>
      <dgm:t>
        <a:bodyPr/>
        <a:lstStyle/>
        <a:p>
          <a:endParaRPr lang="fr-FR"/>
        </a:p>
      </dgm:t>
    </dgm:pt>
    <dgm:pt modelId="{E5971D07-2003-47FB-869B-CDC64E7B2FAE}" type="pres">
      <dgm:prSet presAssocID="{160D0CEA-4415-41B7-BD15-DA2CE6FEA8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AAC7AA-0B99-4DDD-B0E7-8EEBC96262F0}" type="pres">
      <dgm:prSet presAssocID="{C00735D7-CD16-490B-90AD-5ADABB8CB50A}" presName="centerShape" presStyleLbl="node0" presStyleIdx="0" presStyleCnt="1" custScaleX="105976" custScaleY="57273" custLinFactNeighborX="2172" custLinFactNeighborY="1340"/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40C25CE0-B328-40D2-AE20-875C2AA7BD83}" type="pres">
      <dgm:prSet presAssocID="{5D184CFE-6899-48B4-AEB3-01671350CB37}" presName="parTrans" presStyleLbl="bgSibTrans2D1" presStyleIdx="0" presStyleCnt="6"/>
      <dgm:spPr/>
      <dgm:t>
        <a:bodyPr/>
        <a:lstStyle/>
        <a:p>
          <a:endParaRPr lang="fr-FR"/>
        </a:p>
      </dgm:t>
    </dgm:pt>
    <dgm:pt modelId="{0CA1CF4E-96C1-4ADF-A1FC-3BAE16770B30}" type="pres">
      <dgm:prSet presAssocID="{1C1DEB6F-138B-448F-B5A4-F843847F66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009E11-22F2-4D37-9B4F-701D6316BB06}" type="pres">
      <dgm:prSet presAssocID="{3488A215-0E85-4458-922C-CFCA13300BA1}" presName="parTrans" presStyleLbl="bgSibTrans2D1" presStyleIdx="1" presStyleCnt="6" custScaleX="93408"/>
      <dgm:spPr/>
      <dgm:t>
        <a:bodyPr/>
        <a:lstStyle/>
        <a:p>
          <a:endParaRPr lang="fr-FR"/>
        </a:p>
      </dgm:t>
    </dgm:pt>
    <dgm:pt modelId="{EB8B7ACD-AA9C-457D-9A9D-43B7C4C0A299}" type="pres">
      <dgm:prSet presAssocID="{88FEEE1B-F0F7-428E-9F01-CA5E00623B30}" presName="node" presStyleLbl="node1" presStyleIdx="1" presStyleCnt="6" custRadScaleRad="110735" custRadScaleInc="-62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768D5F-003F-4831-BAC9-0B8FF5C0846B}" type="pres">
      <dgm:prSet presAssocID="{D82F84C9-97D2-428A-8F14-65F3DDDC66B9}" presName="parTrans" presStyleLbl="bgSibTrans2D1" presStyleIdx="2" presStyleCnt="6" custScaleX="105610"/>
      <dgm:spPr/>
      <dgm:t>
        <a:bodyPr/>
        <a:lstStyle/>
        <a:p>
          <a:endParaRPr lang="fr-FR"/>
        </a:p>
      </dgm:t>
    </dgm:pt>
    <dgm:pt modelId="{85CC7307-3DF1-477E-BC42-CBBFD52DF969}" type="pres">
      <dgm:prSet presAssocID="{13764E28-FDF4-4B44-8024-85C618E105A2}" presName="node" presStyleLbl="node1" presStyleIdx="2" presStyleCnt="6" custRadScaleRad="98728" custRadScaleInc="85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37E00B-8ADA-4675-8F6C-0D84DCEA7DA6}" type="pres">
      <dgm:prSet presAssocID="{65502079-FA55-4594-BB4D-2BC2FAB8A36D}" presName="parTrans" presStyleLbl="bgSibTrans2D1" presStyleIdx="3" presStyleCnt="6"/>
      <dgm:spPr/>
      <dgm:t>
        <a:bodyPr/>
        <a:lstStyle/>
        <a:p>
          <a:endParaRPr lang="fr-FR"/>
        </a:p>
      </dgm:t>
    </dgm:pt>
    <dgm:pt modelId="{F7064698-F131-4EBA-A287-6187F119484E}" type="pres">
      <dgm:prSet presAssocID="{651F7226-7ABA-4D66-A535-4269A4DCE219}" presName="node" presStyleLbl="node1" presStyleIdx="3" presStyleCnt="6" custRadScaleRad="99459" custRadScaleInc="133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61DBB4-1361-4A8C-AEF6-1A3BF34494CA}" type="pres">
      <dgm:prSet presAssocID="{DAB67922-2EA8-45F6-8898-38950CDF2F1E}" presName="parTrans" presStyleLbl="bgSibTrans2D1" presStyleIdx="4" presStyleCnt="6" custScaleX="91916"/>
      <dgm:spPr/>
      <dgm:t>
        <a:bodyPr/>
        <a:lstStyle/>
        <a:p>
          <a:endParaRPr lang="fr-FR"/>
        </a:p>
      </dgm:t>
    </dgm:pt>
    <dgm:pt modelId="{4A221049-1058-4E03-AF1C-93DACBB5D5BE}" type="pres">
      <dgm:prSet presAssocID="{76109EBA-E225-45EF-86EE-0773D9F94300}" presName="node" presStyleLbl="node1" presStyleIdx="4" presStyleCnt="6" custRadScaleRad="115130" custRadScaleInc="11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77E6A9-98CA-4E4F-A5BA-FD542F102AE1}" type="pres">
      <dgm:prSet presAssocID="{33D1790B-0398-468F-8E53-E9EDAAD887B5}" presName="parTrans" presStyleLbl="bgSibTrans2D1" presStyleIdx="5" presStyleCnt="6"/>
      <dgm:spPr/>
      <dgm:t>
        <a:bodyPr/>
        <a:lstStyle/>
        <a:p>
          <a:endParaRPr lang="fr-FR"/>
        </a:p>
      </dgm:t>
    </dgm:pt>
    <dgm:pt modelId="{BFAC19B0-D641-4852-9595-0CE2AFC205A3}" type="pres">
      <dgm:prSet presAssocID="{FE04A61A-25D4-4DBB-A704-5A85E35F74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155917-19EA-4C7D-98C2-7B9079C8E0FB}" type="presOf" srcId="{C00735D7-CD16-490B-90AD-5ADABB8CB50A}" destId="{B0AAC7AA-0B99-4DDD-B0E7-8EEBC96262F0}" srcOrd="0" destOrd="0" presId="urn:microsoft.com/office/officeart/2005/8/layout/radial4"/>
    <dgm:cxn modelId="{A17A5599-150E-4FAF-9FE0-0FEF78F8EDA0}" type="presOf" srcId="{DAB67922-2EA8-45F6-8898-38950CDF2F1E}" destId="{9C61DBB4-1361-4A8C-AEF6-1A3BF34494CA}" srcOrd="0" destOrd="0" presId="urn:microsoft.com/office/officeart/2005/8/layout/radial4"/>
    <dgm:cxn modelId="{A986C302-1007-4BF9-9392-1C4A143EA8F8}" srcId="{C00735D7-CD16-490B-90AD-5ADABB8CB50A}" destId="{1C1DEB6F-138B-448F-B5A4-F843847F6636}" srcOrd="0" destOrd="0" parTransId="{5D184CFE-6899-48B4-AEB3-01671350CB37}" sibTransId="{A837A104-1231-4E3B-AA23-0D863698ABC3}"/>
    <dgm:cxn modelId="{B4B2DBB2-DAD6-4585-A5CD-650592385A58}" type="presOf" srcId="{88FEEE1B-F0F7-428E-9F01-CA5E00623B30}" destId="{EB8B7ACD-AA9C-457D-9A9D-43B7C4C0A299}" srcOrd="0" destOrd="0" presId="urn:microsoft.com/office/officeart/2005/8/layout/radial4"/>
    <dgm:cxn modelId="{39938D18-02E5-4095-8739-7EF7D83CFE26}" srcId="{C00735D7-CD16-490B-90AD-5ADABB8CB50A}" destId="{13764E28-FDF4-4B44-8024-85C618E105A2}" srcOrd="2" destOrd="0" parTransId="{D82F84C9-97D2-428A-8F14-65F3DDDC66B9}" sibTransId="{363FA927-F905-4471-9D79-1DC14D9676FD}"/>
    <dgm:cxn modelId="{3D67F537-EAC9-4F07-80E5-E1F236ED8A0A}" srcId="{160D0CEA-4415-41B7-BD15-DA2CE6FEA8CF}" destId="{C00735D7-CD16-490B-90AD-5ADABB8CB50A}" srcOrd="0" destOrd="0" parTransId="{CA240A68-4C4C-4D2E-8C4C-88608409A7A9}" sibTransId="{A6739008-F4B6-4DA7-B3FE-440FFAF21FFF}"/>
    <dgm:cxn modelId="{F435054E-3ED9-44CB-99B4-4B031AEE1F4B}" type="presOf" srcId="{D82F84C9-97D2-428A-8F14-65F3DDDC66B9}" destId="{0C768D5F-003F-4831-BAC9-0B8FF5C0846B}" srcOrd="0" destOrd="0" presId="urn:microsoft.com/office/officeart/2005/8/layout/radial4"/>
    <dgm:cxn modelId="{B5BC553E-8EA2-40CE-8A21-1C1581208F52}" type="presOf" srcId="{FE04A61A-25D4-4DBB-A704-5A85E35F7431}" destId="{BFAC19B0-D641-4852-9595-0CE2AFC205A3}" srcOrd="0" destOrd="0" presId="urn:microsoft.com/office/officeart/2005/8/layout/radial4"/>
    <dgm:cxn modelId="{385662BA-EF70-4A86-8B56-106827AC9C77}" srcId="{C00735D7-CD16-490B-90AD-5ADABB8CB50A}" destId="{76109EBA-E225-45EF-86EE-0773D9F94300}" srcOrd="4" destOrd="0" parTransId="{DAB67922-2EA8-45F6-8898-38950CDF2F1E}" sibTransId="{2CD0F8EF-8991-407F-A4A3-DD51C022362D}"/>
    <dgm:cxn modelId="{561C2ED2-EF38-4A77-8135-E3F21E9B99A3}" type="presOf" srcId="{651F7226-7ABA-4D66-A535-4269A4DCE219}" destId="{F7064698-F131-4EBA-A287-6187F119484E}" srcOrd="0" destOrd="0" presId="urn:microsoft.com/office/officeart/2005/8/layout/radial4"/>
    <dgm:cxn modelId="{AE5BED8E-53C3-4936-A09E-043860B16049}" srcId="{C00735D7-CD16-490B-90AD-5ADABB8CB50A}" destId="{651F7226-7ABA-4D66-A535-4269A4DCE219}" srcOrd="3" destOrd="0" parTransId="{65502079-FA55-4594-BB4D-2BC2FAB8A36D}" sibTransId="{497757BF-F68E-403A-9D61-9B02820ECB6E}"/>
    <dgm:cxn modelId="{9F11B34B-015B-4102-9574-AFAA024577F0}" srcId="{C00735D7-CD16-490B-90AD-5ADABB8CB50A}" destId="{FE04A61A-25D4-4DBB-A704-5A85E35F7431}" srcOrd="5" destOrd="0" parTransId="{33D1790B-0398-468F-8E53-E9EDAAD887B5}" sibTransId="{7E7005C1-C9CF-4746-86D9-E4B9A86AE74A}"/>
    <dgm:cxn modelId="{D037CFC7-3A54-4A97-8B0F-8850A890BDE4}" type="presOf" srcId="{76109EBA-E225-45EF-86EE-0773D9F94300}" destId="{4A221049-1058-4E03-AF1C-93DACBB5D5BE}" srcOrd="0" destOrd="0" presId="urn:microsoft.com/office/officeart/2005/8/layout/radial4"/>
    <dgm:cxn modelId="{66CD7F8D-342E-4FE7-8FB1-5B60ED051697}" type="presOf" srcId="{1C1DEB6F-138B-448F-B5A4-F843847F6636}" destId="{0CA1CF4E-96C1-4ADF-A1FC-3BAE16770B30}" srcOrd="0" destOrd="0" presId="urn:microsoft.com/office/officeart/2005/8/layout/radial4"/>
    <dgm:cxn modelId="{B9931A68-2B04-4299-9199-9FCA561A615D}" type="presOf" srcId="{3488A215-0E85-4458-922C-CFCA13300BA1}" destId="{0F009E11-22F2-4D37-9B4F-701D6316BB06}" srcOrd="0" destOrd="0" presId="urn:microsoft.com/office/officeart/2005/8/layout/radial4"/>
    <dgm:cxn modelId="{4A12CAB0-4583-45AE-9BF0-9700FC21ECB9}" srcId="{C00735D7-CD16-490B-90AD-5ADABB8CB50A}" destId="{88FEEE1B-F0F7-428E-9F01-CA5E00623B30}" srcOrd="1" destOrd="0" parTransId="{3488A215-0E85-4458-922C-CFCA13300BA1}" sibTransId="{11C25E24-F573-4A76-B938-7D478BB91B12}"/>
    <dgm:cxn modelId="{4C8E742C-CBBD-435B-8C24-D22B13A1BBAB}" type="presOf" srcId="{5D184CFE-6899-48B4-AEB3-01671350CB37}" destId="{40C25CE0-B328-40D2-AE20-875C2AA7BD83}" srcOrd="0" destOrd="0" presId="urn:microsoft.com/office/officeart/2005/8/layout/radial4"/>
    <dgm:cxn modelId="{6B177527-B74A-4705-A91E-8F583FD5B3ED}" type="presOf" srcId="{33D1790B-0398-468F-8E53-E9EDAAD887B5}" destId="{D777E6A9-98CA-4E4F-A5BA-FD542F102AE1}" srcOrd="0" destOrd="0" presId="urn:microsoft.com/office/officeart/2005/8/layout/radial4"/>
    <dgm:cxn modelId="{2F63C212-DF48-43F7-9E55-2287489ABF91}" type="presOf" srcId="{160D0CEA-4415-41B7-BD15-DA2CE6FEA8CF}" destId="{E5971D07-2003-47FB-869B-CDC64E7B2FAE}" srcOrd="0" destOrd="0" presId="urn:microsoft.com/office/officeart/2005/8/layout/radial4"/>
    <dgm:cxn modelId="{0CD9F436-C141-4596-840F-190FC3D52979}" type="presOf" srcId="{65502079-FA55-4594-BB4D-2BC2FAB8A36D}" destId="{EB37E00B-8ADA-4675-8F6C-0D84DCEA7DA6}" srcOrd="0" destOrd="0" presId="urn:microsoft.com/office/officeart/2005/8/layout/radial4"/>
    <dgm:cxn modelId="{864D238E-68D1-4F89-8488-6AB2D09D56E4}" type="presOf" srcId="{13764E28-FDF4-4B44-8024-85C618E105A2}" destId="{85CC7307-3DF1-477E-BC42-CBBFD52DF969}" srcOrd="0" destOrd="0" presId="urn:microsoft.com/office/officeart/2005/8/layout/radial4"/>
    <dgm:cxn modelId="{9A303EB6-ACCE-4F84-A7A0-E09F4C42DDDD}" type="presParOf" srcId="{E5971D07-2003-47FB-869B-CDC64E7B2FAE}" destId="{B0AAC7AA-0B99-4DDD-B0E7-8EEBC96262F0}" srcOrd="0" destOrd="0" presId="urn:microsoft.com/office/officeart/2005/8/layout/radial4"/>
    <dgm:cxn modelId="{6C1A5270-00A6-4FD9-B5F7-CD17DDE95FB7}" type="presParOf" srcId="{E5971D07-2003-47FB-869B-CDC64E7B2FAE}" destId="{40C25CE0-B328-40D2-AE20-875C2AA7BD83}" srcOrd="1" destOrd="0" presId="urn:microsoft.com/office/officeart/2005/8/layout/radial4"/>
    <dgm:cxn modelId="{4043DC1E-C2C5-4F90-8239-579C6D12F346}" type="presParOf" srcId="{E5971D07-2003-47FB-869B-CDC64E7B2FAE}" destId="{0CA1CF4E-96C1-4ADF-A1FC-3BAE16770B30}" srcOrd="2" destOrd="0" presId="urn:microsoft.com/office/officeart/2005/8/layout/radial4"/>
    <dgm:cxn modelId="{CBB3B1D2-C2AB-45BC-BF9A-A2DCE7ABFE21}" type="presParOf" srcId="{E5971D07-2003-47FB-869B-CDC64E7B2FAE}" destId="{0F009E11-22F2-4D37-9B4F-701D6316BB06}" srcOrd="3" destOrd="0" presId="urn:microsoft.com/office/officeart/2005/8/layout/radial4"/>
    <dgm:cxn modelId="{51EDCC59-69FF-414C-9C49-CF7AD81311FA}" type="presParOf" srcId="{E5971D07-2003-47FB-869B-CDC64E7B2FAE}" destId="{EB8B7ACD-AA9C-457D-9A9D-43B7C4C0A299}" srcOrd="4" destOrd="0" presId="urn:microsoft.com/office/officeart/2005/8/layout/radial4"/>
    <dgm:cxn modelId="{81E215E8-B33F-4895-BC32-3760A3B60458}" type="presParOf" srcId="{E5971D07-2003-47FB-869B-CDC64E7B2FAE}" destId="{0C768D5F-003F-4831-BAC9-0B8FF5C0846B}" srcOrd="5" destOrd="0" presId="urn:microsoft.com/office/officeart/2005/8/layout/radial4"/>
    <dgm:cxn modelId="{1E04642F-F8C9-4572-A9E7-AA21E82FC372}" type="presParOf" srcId="{E5971D07-2003-47FB-869B-CDC64E7B2FAE}" destId="{85CC7307-3DF1-477E-BC42-CBBFD52DF969}" srcOrd="6" destOrd="0" presId="urn:microsoft.com/office/officeart/2005/8/layout/radial4"/>
    <dgm:cxn modelId="{A21D13E0-2D1A-48A6-9102-C8360133C8C9}" type="presParOf" srcId="{E5971D07-2003-47FB-869B-CDC64E7B2FAE}" destId="{EB37E00B-8ADA-4675-8F6C-0D84DCEA7DA6}" srcOrd="7" destOrd="0" presId="urn:microsoft.com/office/officeart/2005/8/layout/radial4"/>
    <dgm:cxn modelId="{4E69DD6D-FC54-4705-ADDF-95CC822C1C91}" type="presParOf" srcId="{E5971D07-2003-47FB-869B-CDC64E7B2FAE}" destId="{F7064698-F131-4EBA-A287-6187F119484E}" srcOrd="8" destOrd="0" presId="urn:microsoft.com/office/officeart/2005/8/layout/radial4"/>
    <dgm:cxn modelId="{39728F35-9EC4-4BEF-BA43-7269E1684B6A}" type="presParOf" srcId="{E5971D07-2003-47FB-869B-CDC64E7B2FAE}" destId="{9C61DBB4-1361-4A8C-AEF6-1A3BF34494CA}" srcOrd="9" destOrd="0" presId="urn:microsoft.com/office/officeart/2005/8/layout/radial4"/>
    <dgm:cxn modelId="{EA27D85A-685B-4240-BF17-9C4F74768BF7}" type="presParOf" srcId="{E5971D07-2003-47FB-869B-CDC64E7B2FAE}" destId="{4A221049-1058-4E03-AF1C-93DACBB5D5BE}" srcOrd="10" destOrd="0" presId="urn:microsoft.com/office/officeart/2005/8/layout/radial4"/>
    <dgm:cxn modelId="{7638606B-546A-4C20-B111-F149861AE27F}" type="presParOf" srcId="{E5971D07-2003-47FB-869B-CDC64E7B2FAE}" destId="{D777E6A9-98CA-4E4F-A5BA-FD542F102AE1}" srcOrd="11" destOrd="0" presId="urn:microsoft.com/office/officeart/2005/8/layout/radial4"/>
    <dgm:cxn modelId="{3AECEB68-6AD8-4C96-B81D-A09D2428E505}" type="presParOf" srcId="{E5971D07-2003-47FB-869B-CDC64E7B2FAE}" destId="{BFAC19B0-D641-4852-9595-0CE2AFC205A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52C06C-31A8-4397-A6CD-85EA483D73D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3509B6-475C-420D-98DB-EE2F5E851D75}">
      <dgm:prSet phldrT="[Texte]" custT="1"/>
      <dgm:spPr>
        <a:solidFill>
          <a:srgbClr val="F0720A"/>
        </a:solidFill>
      </dgm:spPr>
      <dgm:t>
        <a:bodyPr/>
        <a:lstStyle/>
        <a:p>
          <a:r>
            <a:rPr lang="fr-FR" sz="3200" dirty="0" smtClean="0"/>
            <a:t>Organiser</a:t>
          </a:r>
          <a:endParaRPr lang="fr-FR" sz="2100" dirty="0"/>
        </a:p>
      </dgm:t>
    </dgm:pt>
    <dgm:pt modelId="{D9EBF5CE-474F-4D07-8EA0-E47D053D423E}" type="parTrans" cxnId="{6D8BE54A-38FD-4B43-A9F4-F85A5D04E28B}">
      <dgm:prSet/>
      <dgm:spPr/>
      <dgm:t>
        <a:bodyPr/>
        <a:lstStyle/>
        <a:p>
          <a:endParaRPr lang="fr-FR"/>
        </a:p>
      </dgm:t>
    </dgm:pt>
    <dgm:pt modelId="{8CC78B19-8755-4173-B39B-845AF3B5D6BB}" type="sibTrans" cxnId="{6D8BE54A-38FD-4B43-A9F4-F85A5D04E28B}">
      <dgm:prSet/>
      <dgm:spPr/>
      <dgm:t>
        <a:bodyPr/>
        <a:lstStyle/>
        <a:p>
          <a:endParaRPr lang="fr-FR"/>
        </a:p>
      </dgm:t>
    </dgm:pt>
    <dgm:pt modelId="{FF815F97-3313-4903-BA57-DBDFB760468F}">
      <dgm:prSet phldrT="[Texte]" custT="1"/>
      <dgm:spPr>
        <a:solidFill>
          <a:srgbClr val="F0720A"/>
        </a:solidFill>
      </dgm:spPr>
      <dgm:t>
        <a:bodyPr/>
        <a:lstStyle/>
        <a:p>
          <a:r>
            <a:rPr lang="fr-FR" sz="3200" dirty="0" smtClean="0"/>
            <a:t>Concevoir</a:t>
          </a:r>
          <a:endParaRPr lang="fr-FR" sz="2100" dirty="0"/>
        </a:p>
      </dgm:t>
    </dgm:pt>
    <dgm:pt modelId="{064D7A89-91E0-40EB-A90F-B91E8D8C0FC1}" type="parTrans" cxnId="{41661BEC-8311-4D36-9AE3-72E9A04AE076}">
      <dgm:prSet/>
      <dgm:spPr/>
      <dgm:t>
        <a:bodyPr/>
        <a:lstStyle/>
        <a:p>
          <a:endParaRPr lang="fr-FR"/>
        </a:p>
      </dgm:t>
    </dgm:pt>
    <dgm:pt modelId="{7A169F5E-F584-4274-BCBB-E2FF83E607E6}" type="sibTrans" cxnId="{41661BEC-8311-4D36-9AE3-72E9A04AE076}">
      <dgm:prSet/>
      <dgm:spPr/>
      <dgm:t>
        <a:bodyPr/>
        <a:lstStyle/>
        <a:p>
          <a:endParaRPr lang="fr-FR"/>
        </a:p>
      </dgm:t>
    </dgm:pt>
    <dgm:pt modelId="{93CF0D1B-487E-48C4-9A4A-809FEAF266C3}">
      <dgm:prSet phldrT="[Texte]" custT="1"/>
      <dgm:spPr>
        <a:solidFill>
          <a:srgbClr val="F0720A"/>
        </a:solidFill>
      </dgm:spPr>
      <dgm:t>
        <a:bodyPr/>
        <a:lstStyle/>
        <a:p>
          <a:r>
            <a:rPr lang="fr-FR" sz="3200" dirty="0" smtClean="0"/>
            <a:t>Installer</a:t>
          </a:r>
          <a:endParaRPr lang="fr-FR" sz="2100" dirty="0"/>
        </a:p>
      </dgm:t>
    </dgm:pt>
    <dgm:pt modelId="{2ECB30A7-F45F-4028-9170-5065083DF926}" type="parTrans" cxnId="{6F2DE0D0-5EF7-489A-B364-7C13CA34EE83}">
      <dgm:prSet/>
      <dgm:spPr/>
      <dgm:t>
        <a:bodyPr/>
        <a:lstStyle/>
        <a:p>
          <a:endParaRPr lang="fr-FR"/>
        </a:p>
      </dgm:t>
    </dgm:pt>
    <dgm:pt modelId="{1CBD3CA9-5A93-43A9-803F-CB5A7DA5523B}" type="sibTrans" cxnId="{6F2DE0D0-5EF7-489A-B364-7C13CA34EE83}">
      <dgm:prSet/>
      <dgm:spPr/>
      <dgm:t>
        <a:bodyPr/>
        <a:lstStyle/>
        <a:p>
          <a:endParaRPr lang="fr-FR"/>
        </a:p>
      </dgm:t>
    </dgm:pt>
    <dgm:pt modelId="{2DBA3C3E-720B-4AE9-AF6F-D7F6C550039D}">
      <dgm:prSet phldrT="[Texte]" custT="1"/>
      <dgm:spPr>
        <a:solidFill>
          <a:srgbClr val="F0720A"/>
        </a:solidFill>
      </dgm:spPr>
      <dgm:t>
        <a:bodyPr/>
        <a:lstStyle/>
        <a:p>
          <a:r>
            <a:rPr lang="fr-FR" sz="3200" dirty="0" smtClean="0"/>
            <a:t>Réaliser</a:t>
          </a:r>
          <a:endParaRPr lang="fr-FR" sz="2100" dirty="0"/>
        </a:p>
      </dgm:t>
    </dgm:pt>
    <dgm:pt modelId="{4EE107DB-3372-4767-B727-E353CBE3C11B}" type="parTrans" cxnId="{03C27894-256D-4CDF-A2A8-B9997F7EADFF}">
      <dgm:prSet/>
      <dgm:spPr/>
      <dgm:t>
        <a:bodyPr/>
        <a:lstStyle/>
        <a:p>
          <a:endParaRPr lang="fr-FR"/>
        </a:p>
      </dgm:t>
    </dgm:pt>
    <dgm:pt modelId="{5DF6EDE3-A88E-44B0-AE3E-C3DE9FE8815E}" type="sibTrans" cxnId="{03C27894-256D-4CDF-A2A8-B9997F7EADFF}">
      <dgm:prSet/>
      <dgm:spPr/>
      <dgm:t>
        <a:bodyPr/>
        <a:lstStyle/>
        <a:p>
          <a:endParaRPr lang="fr-FR"/>
        </a:p>
      </dgm:t>
    </dgm:pt>
    <dgm:pt modelId="{11B36E20-A813-40E1-A5CD-5373B55176F6}">
      <dgm:prSet phldrT="[Texte]" custT="1"/>
      <dgm:spPr/>
      <dgm:t>
        <a:bodyPr/>
        <a:lstStyle/>
        <a:p>
          <a:r>
            <a:rPr lang="fr-FR" sz="2800" b="1" dirty="0" smtClean="0"/>
            <a:t>Communiquer</a:t>
          </a:r>
          <a:endParaRPr lang="fr-FR" sz="2800" b="1" dirty="0"/>
        </a:p>
      </dgm:t>
    </dgm:pt>
    <dgm:pt modelId="{4A4DEEC4-637A-4393-8EDA-0697C274DCEA}" type="sibTrans" cxnId="{C177AB71-D2C4-447B-8421-D5BE9EE0685C}">
      <dgm:prSet/>
      <dgm:spPr/>
      <dgm:t>
        <a:bodyPr/>
        <a:lstStyle/>
        <a:p>
          <a:endParaRPr lang="fr-FR"/>
        </a:p>
      </dgm:t>
    </dgm:pt>
    <dgm:pt modelId="{CAADFAE7-CE88-4651-94E1-3813B7229DB8}" type="parTrans" cxnId="{C177AB71-D2C4-447B-8421-D5BE9EE0685C}">
      <dgm:prSet/>
      <dgm:spPr/>
      <dgm:t>
        <a:bodyPr/>
        <a:lstStyle/>
        <a:p>
          <a:endParaRPr lang="fr-FR"/>
        </a:p>
      </dgm:t>
    </dgm:pt>
    <dgm:pt modelId="{7C338A18-5C14-49E1-A374-CDCCDF251552}" type="pres">
      <dgm:prSet presAssocID="{0652C06C-31A8-4397-A6CD-85EA483D73D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69D8C8-1416-458F-BE87-B722DE42A5B2}" type="pres">
      <dgm:prSet presAssocID="{0652C06C-31A8-4397-A6CD-85EA483D73DE}" presName="matrix" presStyleCnt="0"/>
      <dgm:spPr/>
    </dgm:pt>
    <dgm:pt modelId="{3FD5DA32-A8EC-4E5E-996E-BD0670131C6F}" type="pres">
      <dgm:prSet presAssocID="{0652C06C-31A8-4397-A6CD-85EA483D73DE}" presName="tile1" presStyleLbl="node1" presStyleIdx="0" presStyleCnt="4" custLinFactNeighborY="776"/>
      <dgm:spPr/>
      <dgm:t>
        <a:bodyPr/>
        <a:lstStyle/>
        <a:p>
          <a:endParaRPr lang="fr-FR"/>
        </a:p>
      </dgm:t>
    </dgm:pt>
    <dgm:pt modelId="{B91D9ACD-712B-487D-8779-65D4EF4CEC12}" type="pres">
      <dgm:prSet presAssocID="{0652C06C-31A8-4397-A6CD-85EA483D73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7E6E51-30F4-4199-925E-34FC5C2CC13B}" type="pres">
      <dgm:prSet presAssocID="{0652C06C-31A8-4397-A6CD-85EA483D73DE}" presName="tile2" presStyleLbl="node1" presStyleIdx="1" presStyleCnt="4"/>
      <dgm:spPr/>
      <dgm:t>
        <a:bodyPr/>
        <a:lstStyle/>
        <a:p>
          <a:endParaRPr lang="fr-FR"/>
        </a:p>
      </dgm:t>
    </dgm:pt>
    <dgm:pt modelId="{CD94656A-69DC-444C-AF20-CA70C2375CCE}" type="pres">
      <dgm:prSet presAssocID="{0652C06C-31A8-4397-A6CD-85EA483D73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37E63D-1AB3-4997-B42C-0AD444371AA0}" type="pres">
      <dgm:prSet presAssocID="{0652C06C-31A8-4397-A6CD-85EA483D73DE}" presName="tile3" presStyleLbl="node1" presStyleIdx="2" presStyleCnt="4"/>
      <dgm:spPr/>
      <dgm:t>
        <a:bodyPr/>
        <a:lstStyle/>
        <a:p>
          <a:endParaRPr lang="fr-FR"/>
        </a:p>
      </dgm:t>
    </dgm:pt>
    <dgm:pt modelId="{3D2691B7-F61F-42BC-BD84-794CA2B90D21}" type="pres">
      <dgm:prSet presAssocID="{0652C06C-31A8-4397-A6CD-85EA483D73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C65CBA-1E19-42DA-ACCC-9EBC5CBECE48}" type="pres">
      <dgm:prSet presAssocID="{0652C06C-31A8-4397-A6CD-85EA483D73DE}" presName="tile4" presStyleLbl="node1" presStyleIdx="3" presStyleCnt="4"/>
      <dgm:spPr/>
      <dgm:t>
        <a:bodyPr/>
        <a:lstStyle/>
        <a:p>
          <a:endParaRPr lang="fr-FR"/>
        </a:p>
      </dgm:t>
    </dgm:pt>
    <dgm:pt modelId="{95D3A7D9-7CB0-4B20-9A61-53F1B9ECC44A}" type="pres">
      <dgm:prSet presAssocID="{0652C06C-31A8-4397-A6CD-85EA483D73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79E456-A1A0-4588-B513-FC82D35230E5}" type="pres">
      <dgm:prSet presAssocID="{0652C06C-31A8-4397-A6CD-85EA483D73DE}" presName="centerTile" presStyleLbl="fgShp" presStyleIdx="0" presStyleCnt="1" custScaleX="154910" custScaleY="7397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9EA65F0-896A-49D4-87BA-898D530CE44E}" type="presOf" srcId="{2DBA3C3E-720B-4AE9-AF6F-D7F6C550039D}" destId="{8DC65CBA-1E19-42DA-ACCC-9EBC5CBECE48}" srcOrd="0" destOrd="0" presId="urn:microsoft.com/office/officeart/2005/8/layout/matrix1"/>
    <dgm:cxn modelId="{A1291A45-F3A1-4D39-BD12-A405B0AB17DC}" type="presOf" srcId="{0652C06C-31A8-4397-A6CD-85EA483D73DE}" destId="{7C338A18-5C14-49E1-A374-CDCCDF251552}" srcOrd="0" destOrd="0" presId="urn:microsoft.com/office/officeart/2005/8/layout/matrix1"/>
    <dgm:cxn modelId="{03C27894-256D-4CDF-A2A8-B9997F7EADFF}" srcId="{11B36E20-A813-40E1-A5CD-5373B55176F6}" destId="{2DBA3C3E-720B-4AE9-AF6F-D7F6C550039D}" srcOrd="3" destOrd="0" parTransId="{4EE107DB-3372-4767-B727-E353CBE3C11B}" sibTransId="{5DF6EDE3-A88E-44B0-AE3E-C3DE9FE8815E}"/>
    <dgm:cxn modelId="{AF93E3D0-3226-4E5D-8CAE-2267E72F9304}" type="presOf" srcId="{6C3509B6-475C-420D-98DB-EE2F5E851D75}" destId="{B91D9ACD-712B-487D-8779-65D4EF4CEC12}" srcOrd="1" destOrd="0" presId="urn:microsoft.com/office/officeart/2005/8/layout/matrix1"/>
    <dgm:cxn modelId="{E9EFECED-9721-4C07-9FD8-DBA2837EE0CE}" type="presOf" srcId="{6C3509B6-475C-420D-98DB-EE2F5E851D75}" destId="{3FD5DA32-A8EC-4E5E-996E-BD0670131C6F}" srcOrd="0" destOrd="0" presId="urn:microsoft.com/office/officeart/2005/8/layout/matrix1"/>
    <dgm:cxn modelId="{7088F6B1-293F-4F47-BDAC-C280EEA0A138}" type="presOf" srcId="{FF815F97-3313-4903-BA57-DBDFB760468F}" destId="{CD94656A-69DC-444C-AF20-CA70C2375CCE}" srcOrd="1" destOrd="0" presId="urn:microsoft.com/office/officeart/2005/8/layout/matrix1"/>
    <dgm:cxn modelId="{977D6E05-3F1D-4572-9B14-B448A0389E3E}" type="presOf" srcId="{FF815F97-3313-4903-BA57-DBDFB760468F}" destId="{927E6E51-30F4-4199-925E-34FC5C2CC13B}" srcOrd="0" destOrd="0" presId="urn:microsoft.com/office/officeart/2005/8/layout/matrix1"/>
    <dgm:cxn modelId="{633152B5-8976-4BCB-A5C5-A46585E8F45B}" type="presOf" srcId="{11B36E20-A813-40E1-A5CD-5373B55176F6}" destId="{2D79E456-A1A0-4588-B513-FC82D35230E5}" srcOrd="0" destOrd="0" presId="urn:microsoft.com/office/officeart/2005/8/layout/matrix1"/>
    <dgm:cxn modelId="{41661BEC-8311-4D36-9AE3-72E9A04AE076}" srcId="{11B36E20-A813-40E1-A5CD-5373B55176F6}" destId="{FF815F97-3313-4903-BA57-DBDFB760468F}" srcOrd="1" destOrd="0" parTransId="{064D7A89-91E0-40EB-A90F-B91E8D8C0FC1}" sibTransId="{7A169F5E-F584-4274-BCBB-E2FF83E607E6}"/>
    <dgm:cxn modelId="{731196BE-ACE6-401A-95D3-A626F0D46A2A}" type="presOf" srcId="{93CF0D1B-487E-48C4-9A4A-809FEAF266C3}" destId="{0A37E63D-1AB3-4997-B42C-0AD444371AA0}" srcOrd="0" destOrd="0" presId="urn:microsoft.com/office/officeart/2005/8/layout/matrix1"/>
    <dgm:cxn modelId="{6D8BE54A-38FD-4B43-A9F4-F85A5D04E28B}" srcId="{11B36E20-A813-40E1-A5CD-5373B55176F6}" destId="{6C3509B6-475C-420D-98DB-EE2F5E851D75}" srcOrd="0" destOrd="0" parTransId="{D9EBF5CE-474F-4D07-8EA0-E47D053D423E}" sibTransId="{8CC78B19-8755-4173-B39B-845AF3B5D6BB}"/>
    <dgm:cxn modelId="{4483A9DA-FBAD-4336-A954-77E941EC23B5}" type="presOf" srcId="{2DBA3C3E-720B-4AE9-AF6F-D7F6C550039D}" destId="{95D3A7D9-7CB0-4B20-9A61-53F1B9ECC44A}" srcOrd="1" destOrd="0" presId="urn:microsoft.com/office/officeart/2005/8/layout/matrix1"/>
    <dgm:cxn modelId="{C177AB71-D2C4-447B-8421-D5BE9EE0685C}" srcId="{0652C06C-31A8-4397-A6CD-85EA483D73DE}" destId="{11B36E20-A813-40E1-A5CD-5373B55176F6}" srcOrd="0" destOrd="0" parTransId="{CAADFAE7-CE88-4651-94E1-3813B7229DB8}" sibTransId="{4A4DEEC4-637A-4393-8EDA-0697C274DCEA}"/>
    <dgm:cxn modelId="{E6FDC63B-AE73-4AF2-A070-1003E1F83430}" type="presOf" srcId="{93CF0D1B-487E-48C4-9A4A-809FEAF266C3}" destId="{3D2691B7-F61F-42BC-BD84-794CA2B90D21}" srcOrd="1" destOrd="0" presId="urn:microsoft.com/office/officeart/2005/8/layout/matrix1"/>
    <dgm:cxn modelId="{6F2DE0D0-5EF7-489A-B364-7C13CA34EE83}" srcId="{11B36E20-A813-40E1-A5CD-5373B55176F6}" destId="{93CF0D1B-487E-48C4-9A4A-809FEAF266C3}" srcOrd="2" destOrd="0" parTransId="{2ECB30A7-F45F-4028-9170-5065083DF926}" sibTransId="{1CBD3CA9-5A93-43A9-803F-CB5A7DA5523B}"/>
    <dgm:cxn modelId="{55DBDA9E-A7C5-4266-B61B-42985A62C29E}" type="presParOf" srcId="{7C338A18-5C14-49E1-A374-CDCCDF251552}" destId="{1E69D8C8-1416-458F-BE87-B722DE42A5B2}" srcOrd="0" destOrd="0" presId="urn:microsoft.com/office/officeart/2005/8/layout/matrix1"/>
    <dgm:cxn modelId="{8770ACEF-42F3-42D4-8F1C-9709A2D5C0A6}" type="presParOf" srcId="{1E69D8C8-1416-458F-BE87-B722DE42A5B2}" destId="{3FD5DA32-A8EC-4E5E-996E-BD0670131C6F}" srcOrd="0" destOrd="0" presId="urn:microsoft.com/office/officeart/2005/8/layout/matrix1"/>
    <dgm:cxn modelId="{7B33F984-B286-415F-A9A3-D7CA568D7F71}" type="presParOf" srcId="{1E69D8C8-1416-458F-BE87-B722DE42A5B2}" destId="{B91D9ACD-712B-487D-8779-65D4EF4CEC12}" srcOrd="1" destOrd="0" presId="urn:microsoft.com/office/officeart/2005/8/layout/matrix1"/>
    <dgm:cxn modelId="{6A388685-20C9-44AC-979A-0380DD2ACA04}" type="presParOf" srcId="{1E69D8C8-1416-458F-BE87-B722DE42A5B2}" destId="{927E6E51-30F4-4199-925E-34FC5C2CC13B}" srcOrd="2" destOrd="0" presId="urn:microsoft.com/office/officeart/2005/8/layout/matrix1"/>
    <dgm:cxn modelId="{435CA73F-BD35-474F-9FA0-5AB9D32068FE}" type="presParOf" srcId="{1E69D8C8-1416-458F-BE87-B722DE42A5B2}" destId="{CD94656A-69DC-444C-AF20-CA70C2375CCE}" srcOrd="3" destOrd="0" presId="urn:microsoft.com/office/officeart/2005/8/layout/matrix1"/>
    <dgm:cxn modelId="{B90CB469-9955-4698-B5FA-A5C460EFD19C}" type="presParOf" srcId="{1E69D8C8-1416-458F-BE87-B722DE42A5B2}" destId="{0A37E63D-1AB3-4997-B42C-0AD444371AA0}" srcOrd="4" destOrd="0" presId="urn:microsoft.com/office/officeart/2005/8/layout/matrix1"/>
    <dgm:cxn modelId="{AD534505-78B0-4C99-95B1-4A9706856777}" type="presParOf" srcId="{1E69D8C8-1416-458F-BE87-B722DE42A5B2}" destId="{3D2691B7-F61F-42BC-BD84-794CA2B90D21}" srcOrd="5" destOrd="0" presId="urn:microsoft.com/office/officeart/2005/8/layout/matrix1"/>
    <dgm:cxn modelId="{7DEB0983-58A4-4FF1-A638-54B8D096B1B0}" type="presParOf" srcId="{1E69D8C8-1416-458F-BE87-B722DE42A5B2}" destId="{8DC65CBA-1E19-42DA-ACCC-9EBC5CBECE48}" srcOrd="6" destOrd="0" presId="urn:microsoft.com/office/officeart/2005/8/layout/matrix1"/>
    <dgm:cxn modelId="{BA3CAE83-1201-4027-BB28-DBF96258FD67}" type="presParOf" srcId="{1E69D8C8-1416-458F-BE87-B722DE42A5B2}" destId="{95D3A7D9-7CB0-4B20-9A61-53F1B9ECC44A}" srcOrd="7" destOrd="0" presId="urn:microsoft.com/office/officeart/2005/8/layout/matrix1"/>
    <dgm:cxn modelId="{52F10554-24CF-4683-8F2C-C9FED6A34908}" type="presParOf" srcId="{7C338A18-5C14-49E1-A374-CDCCDF251552}" destId="{2D79E456-A1A0-4588-B513-FC82D35230E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AE0B-51B0-45CE-BB2D-47A30690E487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2C1C4-FBE3-462F-BE08-38127F9FBB7D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Activités communes IR/EC autour d’un projet </a:t>
          </a:r>
          <a:endParaRPr lang="fr-FR" sz="2700" kern="1200" dirty="0"/>
        </a:p>
      </dsp:txBody>
      <dsp:txXfrm>
        <a:off x="511409" y="347956"/>
        <a:ext cx="7655707" cy="696274"/>
      </dsp:txXfrm>
    </dsp:sp>
    <dsp:sp modelId="{E903F305-6687-4EF4-B915-8C4548514021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C111E3-6722-4936-8C66-9AE0CC8DCBC4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Le drone : un support pédagogique mixte IR/EC </a:t>
          </a:r>
          <a:endParaRPr lang="fr-FR" sz="2700" kern="1200" dirty="0"/>
        </a:p>
      </dsp:txBody>
      <dsp:txXfrm>
        <a:off x="910599" y="1392548"/>
        <a:ext cx="7256517" cy="696274"/>
      </dsp:txXfrm>
    </dsp:sp>
    <dsp:sp modelId="{7955217A-E828-4DF6-817F-D787B6E1040F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29B6B-19EB-4DF3-BFCD-ACA6BC658E28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smtClean="0"/>
            <a:t>Le projet drone : organisation pédagogique</a:t>
          </a:r>
          <a:endParaRPr lang="fr-FR" sz="2700" kern="1200" dirty="0"/>
        </a:p>
      </dsp:txBody>
      <dsp:txXfrm>
        <a:off x="910599" y="2437140"/>
        <a:ext cx="7256517" cy="696274"/>
      </dsp:txXfrm>
    </dsp:sp>
    <dsp:sp modelId="{808A4507-3CF7-4FD6-AE04-11F64EA9F235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FF7EE4-A9C8-461A-8EB7-540C6D4CCEAA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Détails d’un contrat collaboratif</a:t>
          </a:r>
          <a:endParaRPr lang="fr-FR" sz="2700" kern="1200" dirty="0"/>
        </a:p>
      </dsp:txBody>
      <dsp:txXfrm>
        <a:off x="511409" y="3481732"/>
        <a:ext cx="7655707" cy="696274"/>
      </dsp:txXfrm>
    </dsp:sp>
    <dsp:sp modelId="{A2B1D82A-4E74-4965-AA7E-E4515813AEF3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A09B-9B37-4CCB-9A82-42C523362BD3}" type="datetimeFigureOut">
              <a:rPr lang="fr-FR" smtClean="0"/>
              <a:pPr/>
              <a:t>23/03/2014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5B7F-B0B4-4755-80A0-020021BA7D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86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Développer des activités d’apprentissage communes IR/EC à travers une méthode inductive</a:t>
            </a:r>
            <a:r>
              <a:rPr lang="fr-FR" baseline="0" dirty="0" smtClean="0"/>
              <a:t> supportée par un projet.</a:t>
            </a:r>
          </a:p>
          <a:p>
            <a:r>
              <a:rPr lang="fr-FR" baseline="0" dirty="0" smtClean="0"/>
              <a:t>Planification : projet de l’épreuve E6.2</a:t>
            </a:r>
          </a:p>
          <a:p>
            <a:r>
              <a:rPr lang="fr-FR" baseline="0" dirty="0" smtClean="0"/>
              <a:t>Choisir un support de projet en partenariat avec un industriel</a:t>
            </a:r>
          </a:p>
          <a:p>
            <a:r>
              <a:rPr lang="fr-FR" baseline="0" dirty="0" smtClean="0"/>
              <a:t>Problématique, découpage en tâches et en contrats</a:t>
            </a:r>
          </a:p>
          <a:p>
            <a:r>
              <a:rPr lang="fr-FR" baseline="0" dirty="0" smtClean="0"/>
              <a:t>Un exemple de contrat commun IR/EC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42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cahier des charges riche, avec des contraintes ergonomiques,</a:t>
            </a:r>
            <a:r>
              <a:rPr lang="fr-FR" baseline="0" dirty="0" smtClean="0"/>
              <a:t> technologiques, physiques.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57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 en tâches.</a:t>
            </a:r>
          </a:p>
          <a:p>
            <a:r>
              <a:rPr lang="fr-FR" dirty="0" smtClean="0"/>
              <a:t>Les</a:t>
            </a:r>
            <a:r>
              <a:rPr lang="fr-FR" baseline="0" dirty="0" smtClean="0"/>
              <a:t> tâches seront découpés en contrats étudiants, sans présumer ici du nombre de contrats par tâche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649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Liste non exhaustive</a:t>
            </a:r>
          </a:p>
          <a:p>
            <a:r>
              <a:rPr lang="fr-FR" dirty="0" smtClean="0"/>
              <a:t>Les contrats sont propres aux deux options, mais sont complémentaires.</a:t>
            </a:r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550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L’incrustation vidéo ne peut fonctionner qu’avec des équipements</a:t>
            </a:r>
            <a:r>
              <a:rPr lang="fr-FR" baseline="0" dirty="0" smtClean="0"/>
              <a:t> réalisés par l’étudiant EC et avec des logiciels réalisés par l’étudiant 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9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équipements</a:t>
            </a:r>
            <a:r>
              <a:rPr lang="fr-FR" baseline="0" dirty="0" smtClean="0"/>
              <a:t> et outils de développement sont identifiés par le chef de projet (les professeurs)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5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780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Diapositives suivantes : </a:t>
            </a:r>
          </a:p>
          <a:p>
            <a:r>
              <a:rPr lang="fr-FR" dirty="0" smtClean="0"/>
              <a:t>Quelles compétences sont</a:t>
            </a:r>
            <a:r>
              <a:rPr lang="fr-FR" baseline="0" dirty="0" smtClean="0"/>
              <a:t> développées lors du développement du projet drone .</a:t>
            </a:r>
          </a:p>
          <a:p>
            <a:r>
              <a:rPr lang="fr-FR" baseline="0" dirty="0" smtClean="0"/>
              <a:t>EC en bleu.</a:t>
            </a:r>
          </a:p>
          <a:p>
            <a:r>
              <a:rPr lang="fr-FR" baseline="0" dirty="0" smtClean="0"/>
              <a:t>IR en vert.</a:t>
            </a:r>
          </a:p>
          <a:p>
            <a:r>
              <a:rPr lang="fr-FR" baseline="0" dirty="0" smtClean="0"/>
              <a:t>Communes en noir.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6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 un</a:t>
            </a:r>
            <a:r>
              <a:rPr lang="fr-FR" baseline="0" dirty="0" smtClean="0"/>
              <a:t> apprentissage autour d’un projet ?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 projet, support idéal de la méthode inductive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Développement de l’autonomie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Activité </a:t>
            </a:r>
            <a:r>
              <a:rPr lang="fr-FR" baseline="0" dirty="0" err="1" smtClean="0"/>
              <a:t>professionnalisante</a:t>
            </a:r>
            <a:r>
              <a:rPr lang="fr-FR" baseline="0" dirty="0" smtClean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40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Compétences</a:t>
            </a:r>
            <a:r>
              <a:rPr lang="fr-FR" baseline="0" dirty="0" smtClean="0"/>
              <a:t> développées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63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7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support</a:t>
            </a:r>
            <a:r>
              <a:rPr lang="fr-FR" baseline="0" dirty="0" smtClean="0"/>
              <a:t> du projet répond à un besoin clairement exprimé par un industriel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67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problématique</a:t>
            </a:r>
          </a:p>
          <a:p>
            <a:r>
              <a:rPr lang="fr-FR" dirty="0" smtClean="0"/>
              <a:t>Les</a:t>
            </a:r>
            <a:r>
              <a:rPr lang="fr-FR" baseline="0" dirty="0" smtClean="0"/>
              <a:t> ponts et certains bâtiments constitués d’aciers et de bétons soumis à des contraintes de variations de températures et d’hygrométrie extrêmes peuvent présenter des faiblesses structurelles et doivent être surveillés périodiquement.</a:t>
            </a:r>
          </a:p>
          <a:p>
            <a:r>
              <a:rPr lang="fr-FR" baseline="0" dirty="0" smtClean="0"/>
              <a:t>Mesures de température sur l’objet, de l’hygrométrie avec prise de vue.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9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problématique :</a:t>
            </a:r>
          </a:p>
          <a:p>
            <a:r>
              <a:rPr lang="fr-FR" dirty="0" smtClean="0"/>
              <a:t>Description des fonctionnalités</a:t>
            </a:r>
            <a:r>
              <a:rPr lang="fr-FR" baseline="0" dirty="0" smtClean="0"/>
              <a:t> à réaliser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24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5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Organisation matérielle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42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8000" y="1699200"/>
            <a:ext cx="6624000" cy="1076400"/>
          </a:xfrm>
          <a:gradFill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 scaled="1"/>
          </a:gradFill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z="2800" b="1" dirty="0" smtClean="0"/>
              <a:t>Séminaire national</a:t>
            </a:r>
            <a:br>
              <a:rPr lang="fr-FR" sz="2800" b="1" dirty="0" smtClean="0"/>
            </a:br>
            <a:r>
              <a:rPr lang="fr-FR" sz="3600" b="1" dirty="0" smtClean="0"/>
              <a:t>BTS SYSTÈMES NUMÉRIQUES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8728"/>
            <a:ext cx="2304256" cy="25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98" y="3058667"/>
            <a:ext cx="2304000" cy="250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ZoneTexte 8"/>
          <p:cNvSpPr txBox="1"/>
          <p:nvPr userDrawn="1"/>
        </p:nvSpPr>
        <p:spPr>
          <a:xfrm>
            <a:off x="1175431" y="5697252"/>
            <a:ext cx="2040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Informatique</a:t>
            </a:r>
          </a:p>
          <a:p>
            <a:pPr algn="ctr"/>
            <a:r>
              <a:rPr lang="fr-FR" dirty="0" smtClean="0"/>
              <a:t>&amp; Réseaux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5712829" y="5697252"/>
            <a:ext cx="19179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lectronique</a:t>
            </a:r>
          </a:p>
          <a:p>
            <a:pPr algn="ctr"/>
            <a:r>
              <a:rPr lang="fr-FR" dirty="0" smtClean="0"/>
              <a:t>&amp; Communication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867569" y="260648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Lycée Bergson - le 31 mars 2014</a:t>
            </a:r>
          </a:p>
        </p:txBody>
      </p:sp>
      <p:sp>
        <p:nvSpPr>
          <p:cNvPr id="6" name="Titre 1"/>
          <p:cNvSpPr>
            <a:spLocks noGrp="1"/>
          </p:cNvSpPr>
          <p:nvPr userDrawn="1"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961729" y="0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3975210" y="-1679325"/>
            <a:ext cx="716058" cy="8204448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Réflexions pédagogiques autour du nouveau référentiel</a:t>
            </a: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313421" y="-937416"/>
            <a:ext cx="615700" cy="8204448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Exemples d’activités pédagogiques</a:t>
            </a:r>
            <a:endParaRPr lang="fr-FR" sz="2800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523115" y="-199779"/>
            <a:ext cx="644050" cy="8197685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Supports d’étude</a:t>
            </a:r>
            <a:endParaRPr lang="fr-FR" sz="2800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4757775" y="504945"/>
            <a:ext cx="610058" cy="8194405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Accueil des étudiants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Lycée Bergson - le 31 mars 2014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E7CF-E1F0-430C-99B7-9C5CF43E6B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61729" y="0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2800" dirty="0"/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 rot="16200000">
            <a:off x="-2610544" y="3591268"/>
            <a:ext cx="5688633" cy="467546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 rot="16200000">
            <a:off x="-2619915" y="3609519"/>
            <a:ext cx="5688635" cy="39553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Drone d’imagerie et de télémétrie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rone-concept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nimages.com/f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://www.mydrone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nchidrone.com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://www.drone-concept.fr/" TargetMode="Externa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ronologue.fr/preparer-et-passer-le-brevet-ulm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624000" cy="1076400"/>
          </a:xfrm>
        </p:spPr>
        <p:txBody>
          <a:bodyPr/>
          <a:lstStyle/>
          <a:p>
            <a:r>
              <a:rPr lang="fr-FR" dirty="0" smtClean="0"/>
              <a:t>Séminaire National </a:t>
            </a:r>
            <a:br>
              <a:rPr lang="fr-FR" dirty="0" smtClean="0"/>
            </a:br>
            <a:r>
              <a:rPr lang="fr-FR" dirty="0" smtClean="0"/>
              <a:t>BTS SYSTEMES NUMERIQUES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le drone ?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graphicFrame>
        <p:nvGraphicFramePr>
          <p:cNvPr id="15" name="Diagramme 14"/>
          <p:cNvGraphicFramePr/>
          <p:nvPr/>
        </p:nvGraphicFramePr>
        <p:xfrm>
          <a:off x="899592" y="1268760"/>
          <a:ext cx="771618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6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le drone ?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4005681302"/>
              </p:ext>
            </p:extLst>
          </p:nvPr>
        </p:nvGraphicFramePr>
        <p:xfrm>
          <a:off x="899592" y="1268760"/>
          <a:ext cx="771618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2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partenaire industriel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726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37774" y="2753220"/>
            <a:ext cx="4068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hlinkClick r:id="rId4"/>
              </a:rPr>
              <a:t>http://www.drone-concept.fr/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Affiche de Cezanne Mont Sainte-Victo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448272" cy="244827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société Drone Concept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28800"/>
            <a:ext cx="5904656" cy="4968552"/>
          </a:xfrm>
        </p:spPr>
        <p:txBody>
          <a:bodyPr>
            <a:normAutofit lnSpcReduction="10000"/>
          </a:bodyPr>
          <a:lstStyle/>
          <a:p>
            <a:r>
              <a:rPr lang="fr-FR" sz="2600" b="1" i="1" dirty="0" smtClean="0"/>
              <a:t>Localisation</a:t>
            </a:r>
            <a:r>
              <a:rPr lang="fr-FR" sz="2600" dirty="0" smtClean="0"/>
              <a:t> : Aix en Provence</a:t>
            </a:r>
          </a:p>
          <a:p>
            <a:r>
              <a:rPr lang="fr-FR" sz="2600" b="1" i="1" dirty="0" smtClean="0"/>
              <a:t>Prestations</a:t>
            </a:r>
            <a:r>
              <a:rPr lang="fr-FR" sz="2600" dirty="0" smtClean="0"/>
              <a:t> 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fr-FR" sz="2200" dirty="0" smtClean="0"/>
              <a:t>Solutions « clé en main » adaptées à la prise de vue aérienne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fr-FR" sz="2200" dirty="0" smtClean="0"/>
              <a:t>Accompagnement du client dans le processus de définition de la solution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fr-FR" sz="2200" dirty="0" smtClean="0"/>
              <a:t>Assemblage, paramétrage et tests de drones.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fr-FR" sz="2200" dirty="0" smtClean="0"/>
              <a:t>Formation  au pilotage.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fr-FR" sz="2200" dirty="0" smtClean="0"/>
              <a:t>Partenariats avec des sociétés de photographie et de réalisation de films :</a:t>
            </a:r>
            <a:endParaRPr lang="fr-FR" dirty="0" smtClean="0"/>
          </a:p>
          <a:p>
            <a:pPr lvl="2"/>
            <a:r>
              <a:rPr lang="fr-FR" sz="2000" dirty="0" smtClean="0">
                <a:hlinkClick r:id="rId3"/>
              </a:rPr>
              <a:t>http://www.dronimages.com/fr/</a:t>
            </a:r>
            <a:r>
              <a:rPr lang="fr-FR" sz="2000" dirty="0" smtClean="0"/>
              <a:t> </a:t>
            </a:r>
          </a:p>
          <a:p>
            <a:pPr lvl="2"/>
            <a:r>
              <a:rPr lang="fr-FR" sz="2000" dirty="0" smtClean="0">
                <a:hlinkClick r:id="rId4"/>
              </a:rPr>
              <a:t>http://www.mydrone.fr/</a:t>
            </a:r>
            <a:r>
              <a:rPr lang="fr-FR" sz="2000" dirty="0" smtClean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16689"/>
            <a:ext cx="2976768" cy="15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65" y="3331690"/>
            <a:ext cx="2981131" cy="182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53244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Problématique : Surveillance de la température de l’hygrométrie des ponts et bâtiments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0" y="2487803"/>
            <a:ext cx="3127780" cy="4170373"/>
          </a:xfrm>
          <a:prstGeom prst="rect">
            <a:avLst/>
          </a:prstGeom>
        </p:spPr>
      </p:pic>
      <p:pic>
        <p:nvPicPr>
          <p:cNvPr id="6" name="Picture 5" descr="C:\Documents and Settings\Administrateur\Bureau\2013-05-13_2114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5593"/>
            <a:ext cx="3995936" cy="23725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21" y="1772816"/>
            <a:ext cx="3126093" cy="23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216" y="759842"/>
            <a:ext cx="807524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Problématique :</a:t>
            </a:r>
            <a:br>
              <a:rPr lang="fr-FR" dirty="0" smtClean="0"/>
            </a:br>
            <a:r>
              <a:rPr lang="fr-FR" dirty="0" smtClean="0"/>
              <a:t> mesure et restitution de t° sur pont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17365887"/>
              </p:ext>
            </p:extLst>
          </p:nvPr>
        </p:nvGraphicFramePr>
        <p:xfrm>
          <a:off x="677781" y="1217077"/>
          <a:ext cx="8147248" cy="54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se_case_dron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7632848" cy="5360318"/>
          </a:xfrm>
          <a:prstGeom prst="rect">
            <a:avLst/>
          </a:prstGeom>
        </p:spPr>
      </p:pic>
      <p:pic>
        <p:nvPicPr>
          <p:cNvPr id="1026" name="Picture 2" descr="http://www.cogivea.com/images/stories/articles/cahier-des-char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276872"/>
            <a:ext cx="1428760" cy="1142547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Modélisation de la problématique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Contexte technologique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87824" y="6453336"/>
            <a:ext cx="3168352" cy="365125"/>
          </a:xfrm>
        </p:spPr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pic>
        <p:nvPicPr>
          <p:cNvPr id="7" name="Image 6" descr="synoptiq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560840" cy="529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belectronique.com/N9340B%20Analyseur%20de%20Spect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95" y="1700808"/>
            <a:ext cx="3336305" cy="21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contraintes du </a:t>
            </a:r>
            <a:r>
              <a:rPr lang="fr-FR" dirty="0" err="1" smtClean="0"/>
              <a:t>CdC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0"/>
            <a:ext cx="5616624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Gestion des perturbations :</a:t>
            </a:r>
            <a:br>
              <a:rPr lang="fr-FR" dirty="0" smtClean="0"/>
            </a:br>
            <a:r>
              <a:rPr lang="fr-FR" sz="2800" dirty="0" err="1" smtClean="0"/>
              <a:t>WiFi</a:t>
            </a:r>
            <a:r>
              <a:rPr lang="fr-FR" sz="2800" dirty="0" smtClean="0"/>
              <a:t>, Bluetooth  </a:t>
            </a:r>
            <a:r>
              <a:rPr lang="fr-FR" sz="2800" dirty="0"/>
              <a:t>↔ liaison télécommande</a:t>
            </a:r>
          </a:p>
          <a:p>
            <a:r>
              <a:rPr lang="fr-FR" dirty="0" smtClean="0"/>
              <a:t>Drone imposé :</a:t>
            </a:r>
          </a:p>
          <a:p>
            <a:pPr lvl="1"/>
            <a:r>
              <a:rPr lang="fr-FR" dirty="0" smtClean="0"/>
              <a:t>Fixations adaptées</a:t>
            </a:r>
          </a:p>
          <a:p>
            <a:pPr lvl="1"/>
            <a:r>
              <a:rPr lang="fr-FR" dirty="0" smtClean="0"/>
              <a:t>Poids minimum</a:t>
            </a:r>
          </a:p>
          <a:p>
            <a:r>
              <a:rPr lang="fr-FR" dirty="0" smtClean="0"/>
              <a:t>Retour vidéo sur la portée de la télécommande (env. 300m)</a:t>
            </a:r>
          </a:p>
          <a:p>
            <a:r>
              <a:rPr lang="fr-FR" dirty="0" smtClean="0"/>
              <a:t>Incrustation des paramètres physiques effectuée sur le drone.</a:t>
            </a:r>
          </a:p>
          <a:p>
            <a:r>
              <a:rPr lang="fr-FR" dirty="0" smtClean="0"/>
              <a:t>Modification dynamique du paramétrage</a:t>
            </a:r>
            <a:br>
              <a:rPr lang="fr-FR" dirty="0" smtClean="0"/>
            </a:br>
            <a:r>
              <a:rPr lang="fr-FR" dirty="0" smtClean="0"/>
              <a:t> de l’incrustation vidéo</a:t>
            </a:r>
          </a:p>
          <a:p>
            <a:r>
              <a:rPr lang="fr-FR" dirty="0" smtClean="0"/>
              <a:t>Consultation instantanée des </a:t>
            </a:r>
            <a:br>
              <a:rPr lang="fr-FR" dirty="0" smtClean="0"/>
            </a:br>
            <a:r>
              <a:rPr lang="fr-FR" dirty="0" smtClean="0"/>
              <a:t>données depuis Internet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7" name="Picture 2" descr="http://www.dpcav.com/xcart/images/D/iosd3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989" y="4509120"/>
            <a:ext cx="3462011" cy="192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928992" cy="1224136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Le projet drone : organisation pédagogique</a:t>
            </a:r>
            <a:br>
              <a:rPr lang="fr-FR" sz="3600" dirty="0" smtClean="0"/>
            </a:br>
            <a:r>
              <a:rPr lang="fr-FR" sz="3600" dirty="0" smtClean="0"/>
              <a:t>Exploitation dans le cadre de l’épreuve E6.2</a:t>
            </a:r>
            <a:endParaRPr lang="fr-FR" sz="3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60" y="2060848"/>
            <a:ext cx="2894831" cy="4107046"/>
          </a:xfrm>
          <a:prstGeom prst="rect">
            <a:avLst/>
          </a:prstGeom>
        </p:spPr>
      </p:pic>
      <p:sp>
        <p:nvSpPr>
          <p:cNvPr id="5" name="Zone de texte 666"/>
          <p:cNvSpPr txBox="1"/>
          <p:nvPr/>
        </p:nvSpPr>
        <p:spPr>
          <a:xfrm rot="20099245">
            <a:off x="568846" y="2917737"/>
            <a:ext cx="8269632" cy="149425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8000" b="1" dirty="0" smtClean="0">
                <a:ln>
                  <a:noFill/>
                </a:ln>
                <a:gradFill>
                  <a:gsLst>
                    <a:gs pos="0">
                      <a:srgbClr val="B3B3B3"/>
                    </a:gs>
                    <a:gs pos="75000">
                      <a:srgbClr val="747474"/>
                    </a:gs>
                    <a:gs pos="100000">
                      <a:srgbClr val="5C5C5C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Tâches et contrats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Drone d’imagerie et de télémétrie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Lycée Bergson - le 31 mars 2014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39552" y="5840452"/>
            <a:ext cx="8604448" cy="5158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C.Dupaty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(BTS SE – Lycée. Fourcade/Gardanne)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C.Defrance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(BTS IRIS - Lycée Benoit/Isle sur la Sorgue)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pig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760" y="1552313"/>
            <a:ext cx="3610479" cy="3753374"/>
          </a:xfrm>
          <a:prstGeom prst="rect">
            <a:avLst/>
          </a:prstGeom>
          <a:ln w="38100">
            <a:solidFill>
              <a:srgbClr val="F0720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48576"/>
            <a:ext cx="6862609" cy="57070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19441"/>
            <a:ext cx="807524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Projet drone : découpage en tâches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3589" y="957263"/>
            <a:ext cx="5289847" cy="822299"/>
          </a:xfrm>
        </p:spPr>
        <p:txBody>
          <a:bodyPr>
            <a:normAutofit/>
          </a:bodyPr>
          <a:lstStyle/>
          <a:p>
            <a:r>
              <a:rPr lang="fr-FR" dirty="0" smtClean="0"/>
              <a:t>Contrats ETUDIANTS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4536504"/>
          </a:xfrm>
        </p:spPr>
        <p:txBody>
          <a:bodyPr>
            <a:normAutofit fontScale="77500" lnSpcReduction="20000"/>
          </a:bodyPr>
          <a:lstStyle/>
          <a:p>
            <a:r>
              <a:rPr lang="fr-FR" sz="3600" u="sng" dirty="0" smtClean="0">
                <a:solidFill>
                  <a:schemeClr val="tx1"/>
                </a:solidFill>
              </a:rPr>
              <a:t>EC 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l’acquisition des grandeurs température/humidité/cap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C00000"/>
                </a:solidFill>
              </a:rPr>
              <a:t>Réaliser l’incrustation vidéo et la transmission vers la station sol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la réception et l’affichage vidéo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l’acquisition de la position géographique et de l’altitude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les communications sol/drone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la répétition sonore des paramètres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Organiser, superviser, gérer le planning, les commandes</a:t>
            </a:r>
          </a:p>
          <a:p>
            <a:r>
              <a:rPr lang="fr-FR" dirty="0" smtClean="0"/>
              <a:t>…</a:t>
            </a:r>
          </a:p>
          <a:p>
            <a:r>
              <a:rPr lang="fr-FR" sz="3600" u="sng" dirty="0" smtClean="0">
                <a:solidFill>
                  <a:schemeClr val="tx1"/>
                </a:solidFill>
              </a:rPr>
              <a:t>IR 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l’enregistrement des paramètres et grandeurs physiques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C00000"/>
                </a:solidFill>
              </a:rPr>
              <a:t>Piloter et gérer l’incrustation vidéo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Réaliser une IHM de supervision de la télémétrie sur tablette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Publier les données de mission sur un site Web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Organiser, superviser, gérer le planning,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…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5" name="Picture 2" descr="http://scieng.ul.ie/uploads/images/galleries/Electronic%20and%20Computer%20Engineering%20Labs/Analogue%20and%20Digital%20Electronics%20Laboratory%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64904"/>
            <a:ext cx="2016224" cy="30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exemple de contrat collaboratif : l’Incrustation vidéo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64514" name="Picture 2" descr="http://keenetrial.com/blog/wp-content/uploads/2011/04/handshake-d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4224469" cy="3168352"/>
          </a:xfrm>
          <a:prstGeom prst="rect">
            <a:avLst/>
          </a:prstGeom>
          <a:noFill/>
        </p:spPr>
      </p:pic>
      <p:pic>
        <p:nvPicPr>
          <p:cNvPr id="1026" name="Picture 2" descr="http://api.ning.com/files/Z5JjmHdZNXR*qZrfAuLaH4sY-HCvRxK0e*YKkSE-5aO6gDzcJ0HiOu24aX9Mwt8Plm4JD81X9YqOerfwiJ1L6A__/Remzibihigh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39934"/>
            <a:ext cx="1824137" cy="16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1518" y="490792"/>
            <a:ext cx="8075240" cy="724942"/>
          </a:xfrm>
        </p:spPr>
        <p:txBody>
          <a:bodyPr>
            <a:noAutofit/>
          </a:bodyPr>
          <a:lstStyle/>
          <a:p>
            <a:r>
              <a:rPr lang="fr-FR" sz="3600" dirty="0" smtClean="0"/>
              <a:t>Présentation du contrat</a:t>
            </a:r>
            <a:endParaRPr lang="fr-FR" sz="3600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671518" y="1094695"/>
            <a:ext cx="8075240" cy="4525963"/>
          </a:xfrm>
        </p:spPr>
        <p:txBody>
          <a:bodyPr/>
          <a:lstStyle/>
          <a:p>
            <a:r>
              <a:rPr lang="fr-FR" dirty="0" smtClean="0"/>
              <a:t>Réaliser un prototype embarqué permettant la </a:t>
            </a:r>
            <a:r>
              <a:rPr lang="fr-FR" b="1" dirty="0" smtClean="0"/>
              <a:t>transmission d’images </a:t>
            </a:r>
            <a:r>
              <a:rPr lang="fr-FR" dirty="0" smtClean="0"/>
              <a:t>avec </a:t>
            </a:r>
            <a:r>
              <a:rPr lang="fr-FR" b="1" dirty="0" smtClean="0"/>
              <a:t>incrustation vidéo des paramètres physiques </a:t>
            </a:r>
            <a:r>
              <a:rPr lang="fr-FR" dirty="0" smtClean="0"/>
              <a:t>mesurés et stockés dans une </a:t>
            </a:r>
            <a:r>
              <a:rPr lang="fr-FR" b="1" dirty="0" smtClean="0"/>
              <a:t>base de données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8" name="Picture 2" descr="http://www.lextronic.fr/doc/produit/img1_1446_1301669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3" y="3666261"/>
            <a:ext cx="26955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pi.ning.com/files/2fkPoRGqGONFKgzjvk4eherkGQeFexVBOtNM46bsS6SkDoaGrXqK*pN1wlu*b-TfIFwgwdswsVFX6Bmd6Cl5Kw__/full_GoPro_HD_Hero_3_35772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71" y="4877735"/>
            <a:ext cx="198190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lextronic.fr/doc/produit/img1_5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97" y="4862868"/>
            <a:ext cx="3460730" cy="18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rme libre 10"/>
          <p:cNvSpPr/>
          <p:nvPr/>
        </p:nvSpPr>
        <p:spPr>
          <a:xfrm>
            <a:off x="4604525" y="5620658"/>
            <a:ext cx="1549400" cy="802395"/>
          </a:xfrm>
          <a:custGeom>
            <a:avLst/>
            <a:gdLst>
              <a:gd name="connsiteX0" fmla="*/ 0 w 1549400"/>
              <a:gd name="connsiteY0" fmla="*/ 0 h 802395"/>
              <a:gd name="connsiteX1" fmla="*/ 1168400 w 1549400"/>
              <a:gd name="connsiteY1" fmla="*/ 723900 h 802395"/>
              <a:gd name="connsiteX2" fmla="*/ 1549400 w 1549400"/>
              <a:gd name="connsiteY2" fmla="*/ 749300 h 80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802395">
                <a:moveTo>
                  <a:pt x="0" y="0"/>
                </a:moveTo>
                <a:cubicBezTo>
                  <a:pt x="455083" y="299508"/>
                  <a:pt x="910167" y="599017"/>
                  <a:pt x="1168400" y="723900"/>
                </a:cubicBezTo>
                <a:cubicBezTo>
                  <a:pt x="1426633" y="848783"/>
                  <a:pt x="1488016" y="799041"/>
                  <a:pt x="1549400" y="74930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7042258" y="4299858"/>
            <a:ext cx="434570" cy="635000"/>
          </a:xfrm>
          <a:custGeom>
            <a:avLst/>
            <a:gdLst>
              <a:gd name="connsiteX0" fmla="*/ 419767 w 434570"/>
              <a:gd name="connsiteY0" fmla="*/ 635000 h 635000"/>
              <a:gd name="connsiteX1" fmla="*/ 394367 w 434570"/>
              <a:gd name="connsiteY1" fmla="*/ 469900 h 635000"/>
              <a:gd name="connsiteX2" fmla="*/ 76867 w 434570"/>
              <a:gd name="connsiteY2" fmla="*/ 431800 h 635000"/>
              <a:gd name="connsiteX3" fmla="*/ 667 w 434570"/>
              <a:gd name="connsiteY3" fmla="*/ 292100 h 635000"/>
              <a:gd name="connsiteX4" fmla="*/ 102267 w 434570"/>
              <a:gd name="connsiteY4" fmla="*/ 76200 h 635000"/>
              <a:gd name="connsiteX5" fmla="*/ 305467 w 434570"/>
              <a:gd name="connsiteY5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70" h="635000">
                <a:moveTo>
                  <a:pt x="419767" y="635000"/>
                </a:moveTo>
                <a:cubicBezTo>
                  <a:pt x="435642" y="569383"/>
                  <a:pt x="451517" y="503767"/>
                  <a:pt x="394367" y="469900"/>
                </a:cubicBezTo>
                <a:cubicBezTo>
                  <a:pt x="337217" y="436033"/>
                  <a:pt x="142484" y="461433"/>
                  <a:pt x="76867" y="431800"/>
                </a:cubicBezTo>
                <a:cubicBezTo>
                  <a:pt x="11250" y="402167"/>
                  <a:pt x="-3566" y="351367"/>
                  <a:pt x="667" y="292100"/>
                </a:cubicBezTo>
                <a:cubicBezTo>
                  <a:pt x="4900" y="232833"/>
                  <a:pt x="51467" y="124883"/>
                  <a:pt x="102267" y="76200"/>
                </a:cubicBezTo>
                <a:cubicBezTo>
                  <a:pt x="153067" y="27517"/>
                  <a:pt x="229267" y="13758"/>
                  <a:pt x="305467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http://www.lextronic.fr/redim_img.php?img=./doc/produit/img1_3792.jpg&amp;w=100&amp;y=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5445">
            <a:off x="8317377" y="3953847"/>
            <a:ext cx="798515" cy="5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http://lea-linux.org/docs/images/d/dc/RPI_pi-1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4232" y="3212976"/>
            <a:ext cx="2448272" cy="1656664"/>
          </a:xfrm>
          <a:prstGeom prst="rect">
            <a:avLst/>
          </a:prstGeom>
          <a:noFill/>
        </p:spPr>
      </p:pic>
      <p:sp>
        <p:nvSpPr>
          <p:cNvPr id="14" name="Forme libre 13"/>
          <p:cNvSpPr/>
          <p:nvPr/>
        </p:nvSpPr>
        <p:spPr>
          <a:xfrm>
            <a:off x="5560582" y="4464958"/>
            <a:ext cx="961643" cy="1117600"/>
          </a:xfrm>
          <a:custGeom>
            <a:avLst/>
            <a:gdLst>
              <a:gd name="connsiteX0" fmla="*/ 47243 w 961643"/>
              <a:gd name="connsiteY0" fmla="*/ 0 h 1117600"/>
              <a:gd name="connsiteX1" fmla="*/ 9143 w 961643"/>
              <a:gd name="connsiteY1" fmla="*/ 101600 h 1117600"/>
              <a:gd name="connsiteX2" fmla="*/ 9143 w 961643"/>
              <a:gd name="connsiteY2" fmla="*/ 381000 h 1117600"/>
              <a:gd name="connsiteX3" fmla="*/ 110743 w 961643"/>
              <a:gd name="connsiteY3" fmla="*/ 685800 h 1117600"/>
              <a:gd name="connsiteX4" fmla="*/ 453643 w 961643"/>
              <a:gd name="connsiteY4" fmla="*/ 965200 h 1117600"/>
              <a:gd name="connsiteX5" fmla="*/ 961643 w 961643"/>
              <a:gd name="connsiteY5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643" h="1117600">
                <a:moveTo>
                  <a:pt x="47243" y="0"/>
                </a:moveTo>
                <a:cubicBezTo>
                  <a:pt x="31368" y="19050"/>
                  <a:pt x="15493" y="38100"/>
                  <a:pt x="9143" y="101600"/>
                </a:cubicBezTo>
                <a:cubicBezTo>
                  <a:pt x="2793" y="165100"/>
                  <a:pt x="-7790" y="283633"/>
                  <a:pt x="9143" y="381000"/>
                </a:cubicBezTo>
                <a:cubicBezTo>
                  <a:pt x="26076" y="478367"/>
                  <a:pt x="36660" y="588433"/>
                  <a:pt x="110743" y="685800"/>
                </a:cubicBezTo>
                <a:cubicBezTo>
                  <a:pt x="184826" y="783167"/>
                  <a:pt x="311827" y="893233"/>
                  <a:pt x="453643" y="965200"/>
                </a:cubicBezTo>
                <a:cubicBezTo>
                  <a:pt x="595459" y="1037167"/>
                  <a:pt x="778551" y="1077383"/>
                  <a:pt x="961643" y="1117600"/>
                </a:cubicBezTo>
              </a:path>
            </a:pathLst>
          </a:custGeom>
          <a:noFill/>
          <a:ln w="666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420" name="Picture 4" descr="http://www.tropfacile.net/lib/exe/fetch.php/raspberry-pi/ssh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212976"/>
            <a:ext cx="252858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Contrats étudiants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85313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Etudiant n°1 (EC) :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Réaliser la carte d’incrustation vidéo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Réaliser un driver bas niveau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Réaliser un émetteur vidéo-composite</a:t>
            </a:r>
          </a:p>
          <a:p>
            <a:r>
              <a:rPr lang="fr-FR" dirty="0" smtClean="0"/>
              <a:t>Etudiant n°2 (IR) :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Interpréter par programme un fichier XML de paramétrage de l’incrustation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Développer une librairie de gestion d’incrustation vidéo à partir du driver bas niveau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Coder l’application principale d’extraction des données capteur depuis la </a:t>
            </a:r>
            <a:r>
              <a:rPr lang="fr-FR" dirty="0" err="1" smtClean="0"/>
              <a:t>Bdd</a:t>
            </a:r>
            <a:r>
              <a:rPr lang="fr-FR" dirty="0" smtClean="0"/>
              <a:t> et de leur incrustation alternée et périodique dans la vidéo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539750" y="1111250"/>
            <a:ext cx="8064500" cy="5373688"/>
            <a:chOff x="340" y="700"/>
            <a:chExt cx="5080" cy="3385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700"/>
              <a:ext cx="5080" cy="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53" name="Group 205"/>
            <p:cNvGrpSpPr>
              <a:grpSpLocks/>
            </p:cNvGrpSpPr>
            <p:nvPr/>
          </p:nvGrpSpPr>
          <p:grpSpPr bwMode="auto">
            <a:xfrm>
              <a:off x="392" y="778"/>
              <a:ext cx="4955" cy="3281"/>
              <a:chOff x="392" y="778"/>
              <a:chExt cx="4955" cy="3281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813" y="1650"/>
                <a:ext cx="18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Academic Version for Teaching Only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813" y="1764"/>
                <a:ext cx="2317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Commercial Development is strictly Prohibited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922" y="3639"/>
                <a:ext cx="18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Academic Version for Teaching Only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2922" y="3753"/>
                <a:ext cx="2317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Commercial Development is strictly Prohibited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1130" y="1598"/>
                <a:ext cx="4217" cy="169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29" y="0"/>
                  </a:cxn>
                  <a:cxn ang="0">
                    <a:pos x="4217" y="0"/>
                  </a:cxn>
                  <a:cxn ang="0">
                    <a:pos x="4217" y="1594"/>
                  </a:cxn>
                  <a:cxn ang="0">
                    <a:pos x="4113" y="1698"/>
                  </a:cxn>
                  <a:cxn ang="0">
                    <a:pos x="0" y="1698"/>
                  </a:cxn>
                  <a:cxn ang="0">
                    <a:pos x="0" y="104"/>
                  </a:cxn>
                </a:cxnLst>
                <a:rect l="0" t="0" r="r" b="b"/>
                <a:pathLst>
                  <a:path w="4217" h="1698">
                    <a:moveTo>
                      <a:pt x="0" y="104"/>
                    </a:moveTo>
                    <a:lnTo>
                      <a:pt x="129" y="0"/>
                    </a:lnTo>
                    <a:lnTo>
                      <a:pt x="4217" y="0"/>
                    </a:lnTo>
                    <a:lnTo>
                      <a:pt x="4217" y="1594"/>
                    </a:lnTo>
                    <a:lnTo>
                      <a:pt x="4113" y="1698"/>
                    </a:lnTo>
                    <a:lnTo>
                      <a:pt x="0" y="169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130" y="1598"/>
                <a:ext cx="4217" cy="169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29" y="0"/>
                  </a:cxn>
                  <a:cxn ang="0">
                    <a:pos x="4217" y="0"/>
                  </a:cxn>
                  <a:cxn ang="0">
                    <a:pos x="4217" y="1594"/>
                  </a:cxn>
                  <a:cxn ang="0">
                    <a:pos x="4113" y="1698"/>
                  </a:cxn>
                  <a:cxn ang="0">
                    <a:pos x="0" y="1698"/>
                  </a:cxn>
                  <a:cxn ang="0">
                    <a:pos x="0" y="104"/>
                  </a:cxn>
                </a:cxnLst>
                <a:rect l="0" t="0" r="r" b="b"/>
                <a:pathLst>
                  <a:path w="4217" h="1698">
                    <a:moveTo>
                      <a:pt x="0" y="104"/>
                    </a:moveTo>
                    <a:lnTo>
                      <a:pt x="129" y="0"/>
                    </a:lnTo>
                    <a:lnTo>
                      <a:pt x="4217" y="0"/>
                    </a:lnTo>
                    <a:lnTo>
                      <a:pt x="4217" y="1594"/>
                    </a:lnTo>
                    <a:lnTo>
                      <a:pt x="4113" y="1698"/>
                    </a:lnTo>
                    <a:lnTo>
                      <a:pt x="0" y="1698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1119" y="1588"/>
                <a:ext cx="4218" cy="1697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4218" y="0"/>
                  </a:cxn>
                  <a:cxn ang="0">
                    <a:pos x="4218" y="1594"/>
                  </a:cxn>
                  <a:cxn ang="0">
                    <a:pos x="4114" y="1697"/>
                  </a:cxn>
                  <a:cxn ang="0">
                    <a:pos x="0" y="1697"/>
                  </a:cxn>
                  <a:cxn ang="0">
                    <a:pos x="0" y="104"/>
                  </a:cxn>
                </a:cxnLst>
                <a:rect l="0" t="0" r="r" b="b"/>
                <a:pathLst>
                  <a:path w="4218" h="1697">
                    <a:moveTo>
                      <a:pt x="0" y="104"/>
                    </a:moveTo>
                    <a:lnTo>
                      <a:pt x="130" y="0"/>
                    </a:lnTo>
                    <a:lnTo>
                      <a:pt x="4218" y="0"/>
                    </a:lnTo>
                    <a:lnTo>
                      <a:pt x="4218" y="1594"/>
                    </a:lnTo>
                    <a:lnTo>
                      <a:pt x="4114" y="1697"/>
                    </a:lnTo>
                    <a:lnTo>
                      <a:pt x="0" y="1697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1119" y="1588"/>
                <a:ext cx="4218" cy="1697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4218" y="0"/>
                  </a:cxn>
                  <a:cxn ang="0">
                    <a:pos x="4218" y="1594"/>
                  </a:cxn>
                  <a:cxn ang="0">
                    <a:pos x="4114" y="1697"/>
                  </a:cxn>
                  <a:cxn ang="0">
                    <a:pos x="0" y="1697"/>
                  </a:cxn>
                  <a:cxn ang="0">
                    <a:pos x="0" y="104"/>
                  </a:cxn>
                </a:cxnLst>
                <a:rect l="0" t="0" r="r" b="b"/>
                <a:pathLst>
                  <a:path w="4218" h="1697">
                    <a:moveTo>
                      <a:pt x="0" y="104"/>
                    </a:moveTo>
                    <a:lnTo>
                      <a:pt x="130" y="0"/>
                    </a:lnTo>
                    <a:lnTo>
                      <a:pt x="4218" y="0"/>
                    </a:lnTo>
                    <a:lnTo>
                      <a:pt x="4218" y="1594"/>
                    </a:lnTo>
                    <a:lnTo>
                      <a:pt x="4114" y="1697"/>
                    </a:lnTo>
                    <a:lnTo>
                      <a:pt x="0" y="1697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 flipV="1">
                <a:off x="1119" y="1588"/>
                <a:ext cx="130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 flipV="1">
                <a:off x="5233" y="1588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1249" y="1588"/>
                <a:ext cx="4088" cy="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flipV="1">
                <a:off x="5233" y="3182"/>
                <a:ext cx="104" cy="103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5337" y="1588"/>
                <a:ext cx="1" cy="159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1119" y="1692"/>
                <a:ext cx="4119" cy="1599"/>
              </a:xfrm>
              <a:prstGeom prst="rect">
                <a:avLst/>
              </a:pr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1119" y="1692"/>
                <a:ext cx="4114" cy="1593"/>
              </a:xfrm>
              <a:prstGeom prst="rect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2859" y="1702"/>
                <a:ext cx="852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«execution environment»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2885" y="1780"/>
                <a:ext cx="63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Raspberry Pi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1207" y="1936"/>
                <a:ext cx="1252" cy="223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1192" y="1920"/>
                <a:ext cx="1252" cy="223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1192" y="1920"/>
                <a:ext cx="1246" cy="218"/>
              </a:xfrm>
              <a:prstGeom prst="rect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1633" y="1930"/>
                <a:ext cx="33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«artifact»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1213" y="2008"/>
                <a:ext cx="116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Données_Capteurs.sqlite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2319" y="1936"/>
                <a:ext cx="94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0"/>
                  </a:cxn>
                  <a:cxn ang="0">
                    <a:pos x="94" y="20"/>
                  </a:cxn>
                  <a:cxn ang="0">
                    <a:pos x="94" y="103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94" h="103">
                    <a:moveTo>
                      <a:pt x="0" y="0"/>
                    </a:moveTo>
                    <a:lnTo>
                      <a:pt x="73" y="0"/>
                    </a:lnTo>
                    <a:lnTo>
                      <a:pt x="94" y="20"/>
                    </a:lnTo>
                    <a:lnTo>
                      <a:pt x="94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2392" y="1936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2392" y="1956"/>
                <a:ext cx="21" cy="1"/>
              </a:xfrm>
              <a:prstGeom prst="line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207" y="2424"/>
                <a:ext cx="1190" cy="238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192" y="2408"/>
                <a:ext cx="1189" cy="239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5" name="Rectangle 37"/>
              <p:cNvSpPr>
                <a:spLocks noChangeArrowheads="1"/>
              </p:cNvSpPr>
              <p:nvPr/>
            </p:nvSpPr>
            <p:spPr bwMode="auto">
              <a:xfrm>
                <a:off x="1192" y="2408"/>
                <a:ext cx="1184" cy="234"/>
              </a:xfrm>
              <a:prstGeom prst="rect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6" name="Rectangle 38"/>
              <p:cNvSpPr>
                <a:spLocks noChangeArrowheads="1"/>
              </p:cNvSpPr>
              <p:nvPr/>
            </p:nvSpPr>
            <p:spPr bwMode="auto">
              <a:xfrm>
                <a:off x="1602" y="2418"/>
                <a:ext cx="33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</a:t>
                </a:r>
                <a:r>
                  <a:rPr kumimoji="0" lang="fr-FR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artifact</a:t>
                </a: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»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7" name="Rectangle 39"/>
              <p:cNvSpPr>
                <a:spLocks noChangeArrowheads="1"/>
              </p:cNvSpPr>
              <p:nvPr/>
            </p:nvSpPr>
            <p:spPr bwMode="auto">
              <a:xfrm>
                <a:off x="1207" y="2496"/>
                <a:ext cx="111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Config_Incrustation.xml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2257" y="2424"/>
                <a:ext cx="93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93" y="20"/>
                  </a:cxn>
                  <a:cxn ang="0">
                    <a:pos x="93" y="103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93" h="103">
                    <a:moveTo>
                      <a:pt x="0" y="0"/>
                    </a:moveTo>
                    <a:lnTo>
                      <a:pt x="72" y="0"/>
                    </a:lnTo>
                    <a:lnTo>
                      <a:pt x="93" y="20"/>
                    </a:lnTo>
                    <a:lnTo>
                      <a:pt x="93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2329" y="2424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2329" y="2444"/>
                <a:ext cx="21" cy="1"/>
              </a:xfrm>
              <a:prstGeom prst="line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1" name="Rectangle 43"/>
              <p:cNvSpPr>
                <a:spLocks noChangeArrowheads="1"/>
              </p:cNvSpPr>
              <p:nvPr/>
            </p:nvSpPr>
            <p:spPr bwMode="auto">
              <a:xfrm>
                <a:off x="2662" y="2138"/>
                <a:ext cx="732" cy="218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2646" y="2123"/>
                <a:ext cx="733" cy="218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3" name="Rectangle 45"/>
              <p:cNvSpPr>
                <a:spLocks noChangeArrowheads="1"/>
              </p:cNvSpPr>
              <p:nvPr/>
            </p:nvSpPr>
            <p:spPr bwMode="auto">
              <a:xfrm>
                <a:off x="2646" y="2123"/>
                <a:ext cx="727" cy="212"/>
              </a:xfrm>
              <a:prstGeom prst="rect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4" name="Rectangle 46"/>
              <p:cNvSpPr>
                <a:spLocks noChangeArrowheads="1"/>
              </p:cNvSpPr>
              <p:nvPr/>
            </p:nvSpPr>
            <p:spPr bwMode="auto">
              <a:xfrm>
                <a:off x="2828" y="2133"/>
                <a:ext cx="33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«artifact»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5" name="Rectangle 47"/>
              <p:cNvSpPr>
                <a:spLocks noChangeArrowheads="1"/>
              </p:cNvSpPr>
              <p:nvPr/>
            </p:nvSpPr>
            <p:spPr bwMode="auto">
              <a:xfrm>
                <a:off x="2693" y="2211"/>
                <a:ext cx="55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Application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3254" y="2138"/>
                <a:ext cx="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0"/>
                  </a:cxn>
                  <a:cxn ang="0">
                    <a:pos x="93" y="21"/>
                  </a:cxn>
                  <a:cxn ang="0">
                    <a:pos x="93" y="104"/>
                  </a:cxn>
                  <a:cxn ang="0">
                    <a:pos x="0" y="104"/>
                  </a:cxn>
                  <a:cxn ang="0">
                    <a:pos x="0" y="0"/>
                  </a:cxn>
                </a:cxnLst>
                <a:rect l="0" t="0" r="r" b="b"/>
                <a:pathLst>
                  <a:path w="93" h="104">
                    <a:moveTo>
                      <a:pt x="0" y="0"/>
                    </a:moveTo>
                    <a:lnTo>
                      <a:pt x="73" y="0"/>
                    </a:lnTo>
                    <a:lnTo>
                      <a:pt x="93" y="21"/>
                    </a:lnTo>
                    <a:lnTo>
                      <a:pt x="93" y="104"/>
                    </a:lnTo>
                    <a:lnTo>
                      <a:pt x="0" y="10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3327" y="2138"/>
                <a:ext cx="1" cy="21"/>
              </a:xfrm>
              <a:prstGeom prst="line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3327" y="2159"/>
                <a:ext cx="20" cy="1"/>
              </a:xfrm>
              <a:prstGeom prst="line">
                <a:avLst/>
              </a:prstGeom>
              <a:noFill/>
              <a:ln w="7938">
                <a:solidFill>
                  <a:srgbClr val="9979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>
                <a:off x="1862" y="2756"/>
                <a:ext cx="2005" cy="498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0" name="Rectangle 52"/>
              <p:cNvSpPr>
                <a:spLocks noChangeArrowheads="1"/>
              </p:cNvSpPr>
              <p:nvPr/>
            </p:nvSpPr>
            <p:spPr bwMode="auto">
              <a:xfrm>
                <a:off x="1846" y="2740"/>
                <a:ext cx="2005" cy="499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1" name="Rectangle 53"/>
              <p:cNvSpPr>
                <a:spLocks noChangeArrowheads="1"/>
              </p:cNvSpPr>
              <p:nvPr/>
            </p:nvSpPr>
            <p:spPr bwMode="auto">
              <a:xfrm>
                <a:off x="1846" y="2740"/>
                <a:ext cx="2000" cy="494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1846" y="2891"/>
                <a:ext cx="2000" cy="1"/>
              </a:xfrm>
              <a:prstGeom prst="line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3" name="Rectangle 55"/>
              <p:cNvSpPr>
                <a:spLocks noChangeArrowheads="1"/>
              </p:cNvSpPr>
              <p:nvPr/>
            </p:nvSpPr>
            <p:spPr bwMode="auto">
              <a:xfrm>
                <a:off x="2028" y="2751"/>
                <a:ext cx="155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: Driver Haut Niveau Incrustation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4" name="Rectangle 56"/>
              <p:cNvSpPr>
                <a:spLocks noChangeArrowheads="1"/>
              </p:cNvSpPr>
              <p:nvPr/>
            </p:nvSpPr>
            <p:spPr bwMode="auto">
              <a:xfrm>
                <a:off x="3711" y="2792"/>
                <a:ext cx="47" cy="26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5" name="Rectangle 57"/>
              <p:cNvSpPr>
                <a:spLocks noChangeArrowheads="1"/>
              </p:cNvSpPr>
              <p:nvPr/>
            </p:nvSpPr>
            <p:spPr bwMode="auto">
              <a:xfrm>
                <a:off x="3711" y="2792"/>
                <a:ext cx="42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6" name="Rectangle 58"/>
              <p:cNvSpPr>
                <a:spLocks noChangeArrowheads="1"/>
              </p:cNvSpPr>
              <p:nvPr/>
            </p:nvSpPr>
            <p:spPr bwMode="auto">
              <a:xfrm>
                <a:off x="3711" y="2829"/>
                <a:ext cx="47" cy="26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7" name="Rectangle 59"/>
              <p:cNvSpPr>
                <a:spLocks noChangeArrowheads="1"/>
              </p:cNvSpPr>
              <p:nvPr/>
            </p:nvSpPr>
            <p:spPr bwMode="auto">
              <a:xfrm>
                <a:off x="3711" y="2829"/>
                <a:ext cx="42" cy="20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3732" y="2766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1" y="83"/>
                  </a:cxn>
                  <a:cxn ang="0">
                    <a:pos x="21" y="63"/>
                  </a:cxn>
                  <a:cxn ang="0">
                    <a:pos x="0" y="63"/>
                  </a:cxn>
                  <a:cxn ang="0">
                    <a:pos x="0" y="47"/>
                  </a:cxn>
                  <a:cxn ang="0">
                    <a:pos x="21" y="47"/>
                  </a:cxn>
                  <a:cxn ang="0">
                    <a:pos x="21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21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21" y="47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3732" y="2766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1" y="83"/>
                  </a:cxn>
                  <a:cxn ang="0">
                    <a:pos x="21" y="63"/>
                  </a:cxn>
                  <a:cxn ang="0">
                    <a:pos x="0" y="63"/>
                  </a:cxn>
                  <a:cxn ang="0">
                    <a:pos x="0" y="47"/>
                  </a:cxn>
                  <a:cxn ang="0">
                    <a:pos x="21" y="47"/>
                  </a:cxn>
                  <a:cxn ang="0">
                    <a:pos x="21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21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21" y="47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0" name="Rectangle 62"/>
              <p:cNvSpPr>
                <a:spLocks noChangeArrowheads="1"/>
              </p:cNvSpPr>
              <p:nvPr/>
            </p:nvSpPr>
            <p:spPr bwMode="auto">
              <a:xfrm>
                <a:off x="1971" y="3010"/>
                <a:ext cx="1823" cy="22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1" name="Rectangle 63"/>
              <p:cNvSpPr>
                <a:spLocks noChangeArrowheads="1"/>
              </p:cNvSpPr>
              <p:nvPr/>
            </p:nvSpPr>
            <p:spPr bwMode="auto">
              <a:xfrm>
                <a:off x="1955" y="2995"/>
                <a:ext cx="1824" cy="223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2" name="Rectangle 64"/>
              <p:cNvSpPr>
                <a:spLocks noChangeArrowheads="1"/>
              </p:cNvSpPr>
              <p:nvPr/>
            </p:nvSpPr>
            <p:spPr bwMode="auto">
              <a:xfrm>
                <a:off x="1955" y="2995"/>
                <a:ext cx="1818" cy="218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3" name="Rectangle 65"/>
              <p:cNvSpPr>
                <a:spLocks noChangeArrowheads="1"/>
              </p:cNvSpPr>
              <p:nvPr/>
            </p:nvSpPr>
            <p:spPr bwMode="auto">
              <a:xfrm>
                <a:off x="2064" y="3005"/>
                <a:ext cx="151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: Driver Bas Niveau Incrustation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4" name="Rectangle 66"/>
              <p:cNvSpPr>
                <a:spLocks noChangeArrowheads="1"/>
              </p:cNvSpPr>
              <p:nvPr/>
            </p:nvSpPr>
            <p:spPr bwMode="auto">
              <a:xfrm>
                <a:off x="3638" y="3047"/>
                <a:ext cx="47" cy="26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5" name="Rectangle 67"/>
              <p:cNvSpPr>
                <a:spLocks noChangeArrowheads="1"/>
              </p:cNvSpPr>
              <p:nvPr/>
            </p:nvSpPr>
            <p:spPr bwMode="auto">
              <a:xfrm>
                <a:off x="3638" y="3047"/>
                <a:ext cx="42" cy="20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6" name="Rectangle 68"/>
              <p:cNvSpPr>
                <a:spLocks noChangeArrowheads="1"/>
              </p:cNvSpPr>
              <p:nvPr/>
            </p:nvSpPr>
            <p:spPr bwMode="auto">
              <a:xfrm>
                <a:off x="3638" y="3083"/>
                <a:ext cx="47" cy="26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7" name="Rectangle 69"/>
              <p:cNvSpPr>
                <a:spLocks noChangeArrowheads="1"/>
              </p:cNvSpPr>
              <p:nvPr/>
            </p:nvSpPr>
            <p:spPr bwMode="auto">
              <a:xfrm>
                <a:off x="3638" y="3083"/>
                <a:ext cx="42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659" y="3021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1" y="83"/>
                  </a:cxn>
                  <a:cxn ang="0">
                    <a:pos x="21" y="62"/>
                  </a:cxn>
                  <a:cxn ang="0">
                    <a:pos x="0" y="62"/>
                  </a:cxn>
                  <a:cxn ang="0">
                    <a:pos x="0" y="46"/>
                  </a:cxn>
                  <a:cxn ang="0">
                    <a:pos x="21" y="46"/>
                  </a:cxn>
                  <a:cxn ang="0">
                    <a:pos x="21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0" y="46"/>
                    </a:lnTo>
                    <a:lnTo>
                      <a:pt x="21" y="46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659" y="3021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1" y="83"/>
                  </a:cxn>
                  <a:cxn ang="0">
                    <a:pos x="21" y="62"/>
                  </a:cxn>
                  <a:cxn ang="0">
                    <a:pos x="0" y="62"/>
                  </a:cxn>
                  <a:cxn ang="0">
                    <a:pos x="0" y="46"/>
                  </a:cxn>
                  <a:cxn ang="0">
                    <a:pos x="21" y="46"/>
                  </a:cxn>
                  <a:cxn ang="0">
                    <a:pos x="21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0" y="46"/>
                    </a:lnTo>
                    <a:lnTo>
                      <a:pt x="21" y="46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0" name="Rectangle 72"/>
              <p:cNvSpPr>
                <a:spLocks noChangeArrowheads="1"/>
              </p:cNvSpPr>
              <p:nvPr/>
            </p:nvSpPr>
            <p:spPr bwMode="auto">
              <a:xfrm>
                <a:off x="3680" y="1993"/>
                <a:ext cx="1569" cy="571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1" name="Rectangle 73"/>
              <p:cNvSpPr>
                <a:spLocks noChangeArrowheads="1"/>
              </p:cNvSpPr>
              <p:nvPr/>
            </p:nvSpPr>
            <p:spPr bwMode="auto">
              <a:xfrm>
                <a:off x="3664" y="1977"/>
                <a:ext cx="1569" cy="571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2" name="Rectangle 74"/>
              <p:cNvSpPr>
                <a:spLocks noChangeArrowheads="1"/>
              </p:cNvSpPr>
              <p:nvPr/>
            </p:nvSpPr>
            <p:spPr bwMode="auto">
              <a:xfrm>
                <a:off x="3664" y="1977"/>
                <a:ext cx="1564" cy="566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3" name="Line 75"/>
              <p:cNvSpPr>
                <a:spLocks noChangeShapeType="1"/>
              </p:cNvSpPr>
              <p:nvPr/>
            </p:nvSpPr>
            <p:spPr bwMode="auto">
              <a:xfrm>
                <a:off x="3664" y="2128"/>
                <a:ext cx="1564" cy="1"/>
              </a:xfrm>
              <a:prstGeom prst="line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4" name="Rectangle 76"/>
              <p:cNvSpPr>
                <a:spLocks noChangeArrowheads="1"/>
              </p:cNvSpPr>
              <p:nvPr/>
            </p:nvSpPr>
            <p:spPr bwMode="auto">
              <a:xfrm>
                <a:off x="3716" y="1988"/>
                <a:ext cx="137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: Driver Haut Niveau Capteur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5" name="Rectangle 77"/>
              <p:cNvSpPr>
                <a:spLocks noChangeArrowheads="1"/>
              </p:cNvSpPr>
              <p:nvPr/>
            </p:nvSpPr>
            <p:spPr bwMode="auto">
              <a:xfrm>
                <a:off x="5093" y="2029"/>
                <a:ext cx="47" cy="26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6" name="Rectangle 78"/>
              <p:cNvSpPr>
                <a:spLocks noChangeArrowheads="1"/>
              </p:cNvSpPr>
              <p:nvPr/>
            </p:nvSpPr>
            <p:spPr bwMode="auto">
              <a:xfrm>
                <a:off x="5093" y="2029"/>
                <a:ext cx="41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7" name="Rectangle 79"/>
              <p:cNvSpPr>
                <a:spLocks noChangeArrowheads="1"/>
              </p:cNvSpPr>
              <p:nvPr/>
            </p:nvSpPr>
            <p:spPr bwMode="auto">
              <a:xfrm>
                <a:off x="5093" y="2065"/>
                <a:ext cx="47" cy="26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8" name="Rectangle 80"/>
              <p:cNvSpPr>
                <a:spLocks noChangeArrowheads="1"/>
              </p:cNvSpPr>
              <p:nvPr/>
            </p:nvSpPr>
            <p:spPr bwMode="auto">
              <a:xfrm>
                <a:off x="5093" y="2065"/>
                <a:ext cx="41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114" y="2003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0" y="83"/>
                  </a:cxn>
                  <a:cxn ang="0">
                    <a:pos x="20" y="62"/>
                  </a:cxn>
                  <a:cxn ang="0">
                    <a:pos x="0" y="62"/>
                  </a:cxn>
                  <a:cxn ang="0">
                    <a:pos x="0" y="47"/>
                  </a:cxn>
                  <a:cxn ang="0">
                    <a:pos x="20" y="47"/>
                  </a:cxn>
                  <a:cxn ang="0">
                    <a:pos x="20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0" y="83"/>
                    </a:lnTo>
                    <a:lnTo>
                      <a:pt x="20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14" y="2003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0" y="83"/>
                  </a:cxn>
                  <a:cxn ang="0">
                    <a:pos x="20" y="62"/>
                  </a:cxn>
                  <a:cxn ang="0">
                    <a:pos x="0" y="62"/>
                  </a:cxn>
                  <a:cxn ang="0">
                    <a:pos x="0" y="47"/>
                  </a:cxn>
                  <a:cxn ang="0">
                    <a:pos x="20" y="47"/>
                  </a:cxn>
                  <a:cxn ang="0">
                    <a:pos x="20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0" y="83"/>
                    </a:lnTo>
                    <a:lnTo>
                      <a:pt x="20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1" name="Rectangle 83"/>
              <p:cNvSpPr>
                <a:spLocks noChangeArrowheads="1"/>
              </p:cNvSpPr>
              <p:nvPr/>
            </p:nvSpPr>
            <p:spPr bwMode="auto">
              <a:xfrm>
                <a:off x="3825" y="2174"/>
                <a:ext cx="1315" cy="296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2" name="Rectangle 84"/>
              <p:cNvSpPr>
                <a:spLocks noChangeArrowheads="1"/>
              </p:cNvSpPr>
              <p:nvPr/>
            </p:nvSpPr>
            <p:spPr bwMode="auto">
              <a:xfrm>
                <a:off x="3810" y="2159"/>
                <a:ext cx="1314" cy="296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3" name="Rectangle 85"/>
              <p:cNvSpPr>
                <a:spLocks noChangeArrowheads="1"/>
              </p:cNvSpPr>
              <p:nvPr/>
            </p:nvSpPr>
            <p:spPr bwMode="auto">
              <a:xfrm>
                <a:off x="3810" y="2159"/>
                <a:ext cx="1309" cy="29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4" name="Rectangle 86"/>
              <p:cNvSpPr>
                <a:spLocks noChangeArrowheads="1"/>
              </p:cNvSpPr>
              <p:nvPr/>
            </p:nvSpPr>
            <p:spPr bwMode="auto">
              <a:xfrm>
                <a:off x="3934" y="2169"/>
                <a:ext cx="97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: Driver Bas niveau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5" name="Rectangle 87"/>
              <p:cNvSpPr>
                <a:spLocks noChangeArrowheads="1"/>
              </p:cNvSpPr>
              <p:nvPr/>
            </p:nvSpPr>
            <p:spPr bwMode="auto">
              <a:xfrm>
                <a:off x="4220" y="2278"/>
                <a:ext cx="40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Capteur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6" name="Rectangle 88"/>
              <p:cNvSpPr>
                <a:spLocks noChangeArrowheads="1"/>
              </p:cNvSpPr>
              <p:nvPr/>
            </p:nvSpPr>
            <p:spPr bwMode="auto">
              <a:xfrm>
                <a:off x="4984" y="2211"/>
                <a:ext cx="46" cy="26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7" name="Rectangle 89"/>
              <p:cNvSpPr>
                <a:spLocks noChangeArrowheads="1"/>
              </p:cNvSpPr>
              <p:nvPr/>
            </p:nvSpPr>
            <p:spPr bwMode="auto">
              <a:xfrm>
                <a:off x="4984" y="2211"/>
                <a:ext cx="41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8" name="Rectangle 90"/>
              <p:cNvSpPr>
                <a:spLocks noChangeArrowheads="1"/>
              </p:cNvSpPr>
              <p:nvPr/>
            </p:nvSpPr>
            <p:spPr bwMode="auto">
              <a:xfrm>
                <a:off x="4984" y="2247"/>
                <a:ext cx="46" cy="26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9" name="Rectangle 91"/>
              <p:cNvSpPr>
                <a:spLocks noChangeArrowheads="1"/>
              </p:cNvSpPr>
              <p:nvPr/>
            </p:nvSpPr>
            <p:spPr bwMode="auto">
              <a:xfrm>
                <a:off x="4984" y="2247"/>
                <a:ext cx="41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5004" y="2185"/>
                <a:ext cx="84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1" y="83"/>
                  </a:cxn>
                  <a:cxn ang="0">
                    <a:pos x="21" y="62"/>
                  </a:cxn>
                  <a:cxn ang="0">
                    <a:pos x="0" y="62"/>
                  </a:cxn>
                  <a:cxn ang="0">
                    <a:pos x="0" y="47"/>
                  </a:cxn>
                  <a:cxn ang="0">
                    <a:pos x="21" y="47"/>
                  </a:cxn>
                  <a:cxn ang="0">
                    <a:pos x="21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4" h="104">
                    <a:moveTo>
                      <a:pt x="0" y="0"/>
                    </a:moveTo>
                    <a:lnTo>
                      <a:pt x="84" y="0"/>
                    </a:lnTo>
                    <a:lnTo>
                      <a:pt x="84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21" y="47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5004" y="2185"/>
                <a:ext cx="84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1" y="83"/>
                  </a:cxn>
                  <a:cxn ang="0">
                    <a:pos x="21" y="62"/>
                  </a:cxn>
                  <a:cxn ang="0">
                    <a:pos x="0" y="62"/>
                  </a:cxn>
                  <a:cxn ang="0">
                    <a:pos x="0" y="47"/>
                  </a:cxn>
                  <a:cxn ang="0">
                    <a:pos x="21" y="47"/>
                  </a:cxn>
                  <a:cxn ang="0">
                    <a:pos x="21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4" h="104">
                    <a:moveTo>
                      <a:pt x="0" y="0"/>
                    </a:moveTo>
                    <a:lnTo>
                      <a:pt x="84" y="0"/>
                    </a:lnTo>
                    <a:lnTo>
                      <a:pt x="84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21" y="47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002" y="825"/>
                <a:ext cx="1273" cy="524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1273" y="0"/>
                  </a:cxn>
                  <a:cxn ang="0">
                    <a:pos x="1273" y="420"/>
                  </a:cxn>
                  <a:cxn ang="0">
                    <a:pos x="1169" y="524"/>
                  </a:cxn>
                  <a:cxn ang="0">
                    <a:pos x="0" y="524"/>
                  </a:cxn>
                  <a:cxn ang="0">
                    <a:pos x="0" y="103"/>
                  </a:cxn>
                </a:cxnLst>
                <a:rect l="0" t="0" r="r" b="b"/>
                <a:pathLst>
                  <a:path w="1273" h="524">
                    <a:moveTo>
                      <a:pt x="0" y="103"/>
                    </a:moveTo>
                    <a:lnTo>
                      <a:pt x="130" y="0"/>
                    </a:lnTo>
                    <a:lnTo>
                      <a:pt x="1273" y="0"/>
                    </a:lnTo>
                    <a:lnTo>
                      <a:pt x="1273" y="420"/>
                    </a:lnTo>
                    <a:lnTo>
                      <a:pt x="1169" y="524"/>
                    </a:lnTo>
                    <a:lnTo>
                      <a:pt x="0" y="524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002" y="825"/>
                <a:ext cx="1273" cy="524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1273" y="0"/>
                  </a:cxn>
                  <a:cxn ang="0">
                    <a:pos x="1273" y="420"/>
                  </a:cxn>
                  <a:cxn ang="0">
                    <a:pos x="1169" y="524"/>
                  </a:cxn>
                  <a:cxn ang="0">
                    <a:pos x="0" y="524"/>
                  </a:cxn>
                  <a:cxn ang="0">
                    <a:pos x="0" y="103"/>
                  </a:cxn>
                </a:cxnLst>
                <a:rect l="0" t="0" r="r" b="b"/>
                <a:pathLst>
                  <a:path w="1273" h="524">
                    <a:moveTo>
                      <a:pt x="0" y="103"/>
                    </a:moveTo>
                    <a:lnTo>
                      <a:pt x="130" y="0"/>
                    </a:lnTo>
                    <a:lnTo>
                      <a:pt x="1273" y="0"/>
                    </a:lnTo>
                    <a:lnTo>
                      <a:pt x="1273" y="420"/>
                    </a:lnTo>
                    <a:lnTo>
                      <a:pt x="1169" y="524"/>
                    </a:lnTo>
                    <a:lnTo>
                      <a:pt x="0" y="524"/>
                    </a:lnTo>
                    <a:lnTo>
                      <a:pt x="0" y="103"/>
                    </a:lnTo>
                  </a:path>
                </a:pathLst>
              </a:custGeom>
              <a:noFill/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3992" y="814"/>
                <a:ext cx="1272" cy="52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29" y="0"/>
                  </a:cxn>
                  <a:cxn ang="0">
                    <a:pos x="1272" y="0"/>
                  </a:cxn>
                  <a:cxn ang="0">
                    <a:pos x="1272" y="421"/>
                  </a:cxn>
                  <a:cxn ang="0">
                    <a:pos x="1168" y="525"/>
                  </a:cxn>
                  <a:cxn ang="0">
                    <a:pos x="0" y="525"/>
                  </a:cxn>
                  <a:cxn ang="0">
                    <a:pos x="0" y="104"/>
                  </a:cxn>
                </a:cxnLst>
                <a:rect l="0" t="0" r="r" b="b"/>
                <a:pathLst>
                  <a:path w="1272" h="525">
                    <a:moveTo>
                      <a:pt x="0" y="104"/>
                    </a:moveTo>
                    <a:lnTo>
                      <a:pt x="129" y="0"/>
                    </a:lnTo>
                    <a:lnTo>
                      <a:pt x="1272" y="0"/>
                    </a:lnTo>
                    <a:lnTo>
                      <a:pt x="1272" y="421"/>
                    </a:lnTo>
                    <a:lnTo>
                      <a:pt x="1168" y="525"/>
                    </a:lnTo>
                    <a:lnTo>
                      <a:pt x="0" y="525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3992" y="814"/>
                <a:ext cx="1272" cy="52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29" y="0"/>
                  </a:cxn>
                  <a:cxn ang="0">
                    <a:pos x="1272" y="0"/>
                  </a:cxn>
                  <a:cxn ang="0">
                    <a:pos x="1272" y="421"/>
                  </a:cxn>
                  <a:cxn ang="0">
                    <a:pos x="1168" y="525"/>
                  </a:cxn>
                  <a:cxn ang="0">
                    <a:pos x="0" y="525"/>
                  </a:cxn>
                  <a:cxn ang="0">
                    <a:pos x="0" y="104"/>
                  </a:cxn>
                </a:cxnLst>
                <a:rect l="0" t="0" r="r" b="b"/>
                <a:pathLst>
                  <a:path w="1272" h="525">
                    <a:moveTo>
                      <a:pt x="0" y="104"/>
                    </a:moveTo>
                    <a:lnTo>
                      <a:pt x="129" y="0"/>
                    </a:lnTo>
                    <a:lnTo>
                      <a:pt x="1272" y="0"/>
                    </a:lnTo>
                    <a:lnTo>
                      <a:pt x="1272" y="421"/>
                    </a:lnTo>
                    <a:lnTo>
                      <a:pt x="1168" y="525"/>
                    </a:lnTo>
                    <a:lnTo>
                      <a:pt x="0" y="525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6" name="Line 98"/>
              <p:cNvSpPr>
                <a:spLocks noChangeShapeType="1"/>
              </p:cNvSpPr>
              <p:nvPr/>
            </p:nvSpPr>
            <p:spPr bwMode="auto">
              <a:xfrm flipV="1">
                <a:off x="3992" y="814"/>
                <a:ext cx="129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7" name="Line 99"/>
              <p:cNvSpPr>
                <a:spLocks noChangeShapeType="1"/>
              </p:cNvSpPr>
              <p:nvPr/>
            </p:nvSpPr>
            <p:spPr bwMode="auto">
              <a:xfrm flipV="1">
                <a:off x="5160" y="814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8" name="Line 100"/>
              <p:cNvSpPr>
                <a:spLocks noChangeShapeType="1"/>
              </p:cNvSpPr>
              <p:nvPr/>
            </p:nvSpPr>
            <p:spPr bwMode="auto">
              <a:xfrm>
                <a:off x="4121" y="814"/>
                <a:ext cx="1143" cy="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9" name="Line 101"/>
              <p:cNvSpPr>
                <a:spLocks noChangeShapeType="1"/>
              </p:cNvSpPr>
              <p:nvPr/>
            </p:nvSpPr>
            <p:spPr bwMode="auto">
              <a:xfrm flipV="1">
                <a:off x="5160" y="1235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0" name="Line 102"/>
              <p:cNvSpPr>
                <a:spLocks noChangeShapeType="1"/>
              </p:cNvSpPr>
              <p:nvPr/>
            </p:nvSpPr>
            <p:spPr bwMode="auto">
              <a:xfrm>
                <a:off x="5264" y="814"/>
                <a:ext cx="1" cy="42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1" name="Rectangle 103"/>
              <p:cNvSpPr>
                <a:spLocks noChangeArrowheads="1"/>
              </p:cNvSpPr>
              <p:nvPr/>
            </p:nvSpPr>
            <p:spPr bwMode="auto">
              <a:xfrm>
                <a:off x="3992" y="918"/>
                <a:ext cx="1173" cy="426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2" name="Rectangle 104"/>
              <p:cNvSpPr>
                <a:spLocks noChangeArrowheads="1"/>
              </p:cNvSpPr>
              <p:nvPr/>
            </p:nvSpPr>
            <p:spPr bwMode="auto">
              <a:xfrm>
                <a:off x="3992" y="918"/>
                <a:ext cx="1168" cy="421"/>
              </a:xfrm>
              <a:prstGeom prst="rect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3" name="Rectangle 105"/>
              <p:cNvSpPr>
                <a:spLocks noChangeArrowheads="1"/>
              </p:cNvSpPr>
              <p:nvPr/>
            </p:nvSpPr>
            <p:spPr bwMode="auto">
              <a:xfrm>
                <a:off x="4459" y="928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«device»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" name="Rectangle 106"/>
              <p:cNvSpPr>
                <a:spLocks noChangeArrowheads="1"/>
              </p:cNvSpPr>
              <p:nvPr/>
            </p:nvSpPr>
            <p:spPr bwMode="auto">
              <a:xfrm>
                <a:off x="4179" y="1006"/>
                <a:ext cx="83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Conditionnement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5" name="Rectangle 107"/>
              <p:cNvSpPr>
                <a:spLocks noChangeArrowheads="1"/>
              </p:cNvSpPr>
              <p:nvPr/>
            </p:nvSpPr>
            <p:spPr bwMode="auto">
              <a:xfrm>
                <a:off x="4547" y="1115"/>
                <a:ext cx="10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6" name="Rectangle 108"/>
              <p:cNvSpPr>
                <a:spLocks noChangeArrowheads="1"/>
              </p:cNvSpPr>
              <p:nvPr/>
            </p:nvSpPr>
            <p:spPr bwMode="auto">
              <a:xfrm>
                <a:off x="4064" y="1219"/>
                <a:ext cx="103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Interfaçage numérique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7" name="Rectangle 109"/>
              <p:cNvSpPr>
                <a:spLocks noChangeArrowheads="1"/>
              </p:cNvSpPr>
              <p:nvPr/>
            </p:nvSpPr>
            <p:spPr bwMode="auto">
              <a:xfrm>
                <a:off x="1317" y="1157"/>
                <a:ext cx="914" cy="223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8" name="Rectangle 110"/>
              <p:cNvSpPr>
                <a:spLocks noChangeArrowheads="1"/>
              </p:cNvSpPr>
              <p:nvPr/>
            </p:nvSpPr>
            <p:spPr bwMode="auto">
              <a:xfrm>
                <a:off x="1301" y="1141"/>
                <a:ext cx="914" cy="224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9" name="Rectangle 111"/>
              <p:cNvSpPr>
                <a:spLocks noChangeArrowheads="1"/>
              </p:cNvSpPr>
              <p:nvPr/>
            </p:nvSpPr>
            <p:spPr bwMode="auto">
              <a:xfrm>
                <a:off x="1301" y="1141"/>
                <a:ext cx="909" cy="218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0" name="Rectangle 112"/>
              <p:cNvSpPr>
                <a:spLocks noChangeArrowheads="1"/>
              </p:cNvSpPr>
              <p:nvPr/>
            </p:nvSpPr>
            <p:spPr bwMode="auto">
              <a:xfrm>
                <a:off x="1379" y="1152"/>
                <a:ext cx="67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: BDD SQLite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" name="Rectangle 113"/>
              <p:cNvSpPr>
                <a:spLocks noChangeArrowheads="1"/>
              </p:cNvSpPr>
              <p:nvPr/>
            </p:nvSpPr>
            <p:spPr bwMode="auto">
              <a:xfrm>
                <a:off x="2075" y="1193"/>
                <a:ext cx="47" cy="26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2" name="Rectangle 114"/>
              <p:cNvSpPr>
                <a:spLocks noChangeArrowheads="1"/>
              </p:cNvSpPr>
              <p:nvPr/>
            </p:nvSpPr>
            <p:spPr bwMode="auto">
              <a:xfrm>
                <a:off x="2075" y="1193"/>
                <a:ext cx="41" cy="21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3" name="Rectangle 115"/>
              <p:cNvSpPr>
                <a:spLocks noChangeArrowheads="1"/>
              </p:cNvSpPr>
              <p:nvPr/>
            </p:nvSpPr>
            <p:spPr bwMode="auto">
              <a:xfrm>
                <a:off x="2075" y="1230"/>
                <a:ext cx="47" cy="26"/>
              </a:xfrm>
              <a:prstGeom prst="rect">
                <a:avLst/>
              </a:pr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4" name="Rectangle 116"/>
              <p:cNvSpPr>
                <a:spLocks noChangeArrowheads="1"/>
              </p:cNvSpPr>
              <p:nvPr/>
            </p:nvSpPr>
            <p:spPr bwMode="auto">
              <a:xfrm>
                <a:off x="2075" y="1230"/>
                <a:ext cx="41" cy="20"/>
              </a:xfrm>
              <a:prstGeom prst="rect">
                <a:avLst/>
              </a:prstGeom>
              <a:noFill/>
              <a:ln w="7938">
                <a:solidFill>
                  <a:srgbClr val="998D5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5" name="Freeform 117"/>
              <p:cNvSpPr>
                <a:spLocks/>
              </p:cNvSpPr>
              <p:nvPr/>
            </p:nvSpPr>
            <p:spPr bwMode="auto">
              <a:xfrm>
                <a:off x="2096" y="1167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0" y="83"/>
                  </a:cxn>
                  <a:cxn ang="0">
                    <a:pos x="20" y="63"/>
                  </a:cxn>
                  <a:cxn ang="0">
                    <a:pos x="0" y="63"/>
                  </a:cxn>
                  <a:cxn ang="0">
                    <a:pos x="0" y="47"/>
                  </a:cxn>
                  <a:cxn ang="0">
                    <a:pos x="20" y="47"/>
                  </a:cxn>
                  <a:cxn ang="0">
                    <a:pos x="20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0" y="83"/>
                    </a:lnTo>
                    <a:lnTo>
                      <a:pt x="20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6" name="Freeform 118"/>
              <p:cNvSpPr>
                <a:spLocks/>
              </p:cNvSpPr>
              <p:nvPr/>
            </p:nvSpPr>
            <p:spPr bwMode="auto">
              <a:xfrm>
                <a:off x="2096" y="1167"/>
                <a:ext cx="8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104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20" y="83"/>
                  </a:cxn>
                  <a:cxn ang="0">
                    <a:pos x="20" y="63"/>
                  </a:cxn>
                  <a:cxn ang="0">
                    <a:pos x="0" y="63"/>
                  </a:cxn>
                  <a:cxn ang="0">
                    <a:pos x="0" y="47"/>
                  </a:cxn>
                  <a:cxn ang="0">
                    <a:pos x="20" y="47"/>
                  </a:cxn>
                  <a:cxn ang="0">
                    <a:pos x="20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83" h="104">
                    <a:moveTo>
                      <a:pt x="0" y="0"/>
                    </a:moveTo>
                    <a:lnTo>
                      <a:pt x="83" y="0"/>
                    </a:lnTo>
                    <a:lnTo>
                      <a:pt x="83" y="104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20" y="83"/>
                    </a:lnTo>
                    <a:lnTo>
                      <a:pt x="20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7" name="Freeform 119"/>
              <p:cNvSpPr>
                <a:spLocks/>
              </p:cNvSpPr>
              <p:nvPr/>
            </p:nvSpPr>
            <p:spPr bwMode="auto">
              <a:xfrm>
                <a:off x="2293" y="3441"/>
                <a:ext cx="727" cy="61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727" y="0"/>
                  </a:cxn>
                  <a:cxn ang="0">
                    <a:pos x="727" y="514"/>
                  </a:cxn>
                  <a:cxn ang="0">
                    <a:pos x="623" y="618"/>
                  </a:cxn>
                  <a:cxn ang="0">
                    <a:pos x="0" y="618"/>
                  </a:cxn>
                  <a:cxn ang="0">
                    <a:pos x="0" y="104"/>
                  </a:cxn>
                </a:cxnLst>
                <a:rect l="0" t="0" r="r" b="b"/>
                <a:pathLst>
                  <a:path w="727" h="618">
                    <a:moveTo>
                      <a:pt x="0" y="104"/>
                    </a:moveTo>
                    <a:lnTo>
                      <a:pt x="130" y="0"/>
                    </a:lnTo>
                    <a:lnTo>
                      <a:pt x="727" y="0"/>
                    </a:lnTo>
                    <a:lnTo>
                      <a:pt x="727" y="514"/>
                    </a:lnTo>
                    <a:lnTo>
                      <a:pt x="623" y="618"/>
                    </a:lnTo>
                    <a:lnTo>
                      <a:pt x="0" y="61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8" name="Freeform 120"/>
              <p:cNvSpPr>
                <a:spLocks/>
              </p:cNvSpPr>
              <p:nvPr/>
            </p:nvSpPr>
            <p:spPr bwMode="auto">
              <a:xfrm>
                <a:off x="2293" y="3441"/>
                <a:ext cx="727" cy="61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727" y="0"/>
                  </a:cxn>
                  <a:cxn ang="0">
                    <a:pos x="727" y="514"/>
                  </a:cxn>
                  <a:cxn ang="0">
                    <a:pos x="623" y="618"/>
                  </a:cxn>
                  <a:cxn ang="0">
                    <a:pos x="0" y="618"/>
                  </a:cxn>
                  <a:cxn ang="0">
                    <a:pos x="0" y="104"/>
                  </a:cxn>
                </a:cxnLst>
                <a:rect l="0" t="0" r="r" b="b"/>
                <a:pathLst>
                  <a:path w="727" h="618">
                    <a:moveTo>
                      <a:pt x="0" y="104"/>
                    </a:moveTo>
                    <a:lnTo>
                      <a:pt x="130" y="0"/>
                    </a:lnTo>
                    <a:lnTo>
                      <a:pt x="727" y="0"/>
                    </a:lnTo>
                    <a:lnTo>
                      <a:pt x="727" y="514"/>
                    </a:lnTo>
                    <a:lnTo>
                      <a:pt x="623" y="618"/>
                    </a:lnTo>
                    <a:lnTo>
                      <a:pt x="0" y="618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9" name="Freeform 121"/>
              <p:cNvSpPr>
                <a:spLocks/>
              </p:cNvSpPr>
              <p:nvPr/>
            </p:nvSpPr>
            <p:spPr bwMode="auto">
              <a:xfrm>
                <a:off x="2283" y="3431"/>
                <a:ext cx="727" cy="61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727" y="0"/>
                  </a:cxn>
                  <a:cxn ang="0">
                    <a:pos x="727" y="514"/>
                  </a:cxn>
                  <a:cxn ang="0">
                    <a:pos x="623" y="618"/>
                  </a:cxn>
                  <a:cxn ang="0">
                    <a:pos x="0" y="618"/>
                  </a:cxn>
                  <a:cxn ang="0">
                    <a:pos x="0" y="104"/>
                  </a:cxn>
                </a:cxnLst>
                <a:rect l="0" t="0" r="r" b="b"/>
                <a:pathLst>
                  <a:path w="727" h="618">
                    <a:moveTo>
                      <a:pt x="0" y="104"/>
                    </a:moveTo>
                    <a:lnTo>
                      <a:pt x="130" y="0"/>
                    </a:lnTo>
                    <a:lnTo>
                      <a:pt x="727" y="0"/>
                    </a:lnTo>
                    <a:lnTo>
                      <a:pt x="727" y="514"/>
                    </a:lnTo>
                    <a:lnTo>
                      <a:pt x="623" y="618"/>
                    </a:lnTo>
                    <a:lnTo>
                      <a:pt x="0" y="61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0" name="Freeform 122"/>
              <p:cNvSpPr>
                <a:spLocks/>
              </p:cNvSpPr>
              <p:nvPr/>
            </p:nvSpPr>
            <p:spPr bwMode="auto">
              <a:xfrm>
                <a:off x="2283" y="3431"/>
                <a:ext cx="727" cy="61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727" y="0"/>
                  </a:cxn>
                  <a:cxn ang="0">
                    <a:pos x="727" y="514"/>
                  </a:cxn>
                  <a:cxn ang="0">
                    <a:pos x="623" y="618"/>
                  </a:cxn>
                  <a:cxn ang="0">
                    <a:pos x="0" y="618"/>
                  </a:cxn>
                  <a:cxn ang="0">
                    <a:pos x="0" y="104"/>
                  </a:cxn>
                </a:cxnLst>
                <a:rect l="0" t="0" r="r" b="b"/>
                <a:pathLst>
                  <a:path w="727" h="618">
                    <a:moveTo>
                      <a:pt x="0" y="104"/>
                    </a:moveTo>
                    <a:lnTo>
                      <a:pt x="130" y="0"/>
                    </a:lnTo>
                    <a:lnTo>
                      <a:pt x="727" y="0"/>
                    </a:lnTo>
                    <a:lnTo>
                      <a:pt x="727" y="514"/>
                    </a:lnTo>
                    <a:lnTo>
                      <a:pt x="623" y="618"/>
                    </a:lnTo>
                    <a:lnTo>
                      <a:pt x="0" y="618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1" name="Line 123"/>
              <p:cNvSpPr>
                <a:spLocks noChangeShapeType="1"/>
              </p:cNvSpPr>
              <p:nvPr/>
            </p:nvSpPr>
            <p:spPr bwMode="auto">
              <a:xfrm flipV="1">
                <a:off x="2283" y="3431"/>
                <a:ext cx="130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2" name="Line 124"/>
              <p:cNvSpPr>
                <a:spLocks noChangeShapeType="1"/>
              </p:cNvSpPr>
              <p:nvPr/>
            </p:nvSpPr>
            <p:spPr bwMode="auto">
              <a:xfrm flipV="1">
                <a:off x="2906" y="3431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3" name="Line 125"/>
              <p:cNvSpPr>
                <a:spLocks noChangeShapeType="1"/>
              </p:cNvSpPr>
              <p:nvPr/>
            </p:nvSpPr>
            <p:spPr bwMode="auto">
              <a:xfrm>
                <a:off x="2413" y="3431"/>
                <a:ext cx="597" cy="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4" name="Line 126"/>
              <p:cNvSpPr>
                <a:spLocks noChangeShapeType="1"/>
              </p:cNvSpPr>
              <p:nvPr/>
            </p:nvSpPr>
            <p:spPr bwMode="auto">
              <a:xfrm flipV="1">
                <a:off x="2906" y="3945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5" name="Line 127"/>
              <p:cNvSpPr>
                <a:spLocks noChangeShapeType="1"/>
              </p:cNvSpPr>
              <p:nvPr/>
            </p:nvSpPr>
            <p:spPr bwMode="auto">
              <a:xfrm>
                <a:off x="3010" y="3431"/>
                <a:ext cx="1" cy="51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6" name="Rectangle 128"/>
              <p:cNvSpPr>
                <a:spLocks noChangeArrowheads="1"/>
              </p:cNvSpPr>
              <p:nvPr/>
            </p:nvSpPr>
            <p:spPr bwMode="auto">
              <a:xfrm>
                <a:off x="2283" y="3535"/>
                <a:ext cx="628" cy="519"/>
              </a:xfrm>
              <a:prstGeom prst="rect">
                <a:avLst/>
              </a:pr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7" name="Rectangle 129"/>
              <p:cNvSpPr>
                <a:spLocks noChangeArrowheads="1"/>
              </p:cNvSpPr>
              <p:nvPr/>
            </p:nvSpPr>
            <p:spPr bwMode="auto">
              <a:xfrm>
                <a:off x="2283" y="3535"/>
                <a:ext cx="623" cy="514"/>
              </a:xfrm>
              <a:prstGeom prst="rect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8" name="Rectangle 130"/>
              <p:cNvSpPr>
                <a:spLocks noChangeArrowheads="1"/>
              </p:cNvSpPr>
              <p:nvPr/>
            </p:nvSpPr>
            <p:spPr bwMode="auto">
              <a:xfrm>
                <a:off x="2475" y="3545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«device»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9" name="Rectangle 131"/>
              <p:cNvSpPr>
                <a:spLocks noChangeArrowheads="1"/>
              </p:cNvSpPr>
              <p:nvPr/>
            </p:nvSpPr>
            <p:spPr bwMode="auto">
              <a:xfrm>
                <a:off x="2387" y="3623"/>
                <a:ext cx="462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MAX7456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auto">
              <a:xfrm>
                <a:off x="3566" y="3478"/>
                <a:ext cx="519" cy="51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519" y="0"/>
                  </a:cxn>
                  <a:cxn ang="0">
                    <a:pos x="519" y="415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3"/>
                  </a:cxn>
                </a:cxnLst>
                <a:rect l="0" t="0" r="r" b="b"/>
                <a:pathLst>
                  <a:path w="519" h="519">
                    <a:moveTo>
                      <a:pt x="0" y="103"/>
                    </a:moveTo>
                    <a:lnTo>
                      <a:pt x="130" y="0"/>
                    </a:lnTo>
                    <a:lnTo>
                      <a:pt x="519" y="0"/>
                    </a:lnTo>
                    <a:lnTo>
                      <a:pt x="519" y="415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auto">
              <a:xfrm>
                <a:off x="3566" y="3478"/>
                <a:ext cx="519" cy="51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519" y="0"/>
                  </a:cxn>
                  <a:cxn ang="0">
                    <a:pos x="519" y="415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3"/>
                  </a:cxn>
                </a:cxnLst>
                <a:rect l="0" t="0" r="r" b="b"/>
                <a:pathLst>
                  <a:path w="519" h="519">
                    <a:moveTo>
                      <a:pt x="0" y="103"/>
                    </a:moveTo>
                    <a:lnTo>
                      <a:pt x="130" y="0"/>
                    </a:lnTo>
                    <a:lnTo>
                      <a:pt x="519" y="0"/>
                    </a:lnTo>
                    <a:lnTo>
                      <a:pt x="519" y="415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3"/>
                    </a:lnTo>
                  </a:path>
                </a:pathLst>
              </a:custGeom>
              <a:noFill/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auto">
              <a:xfrm>
                <a:off x="3555" y="3467"/>
                <a:ext cx="520" cy="51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520" y="0"/>
                  </a:cxn>
                  <a:cxn ang="0">
                    <a:pos x="520" y="416"/>
                  </a:cxn>
                  <a:cxn ang="0">
                    <a:pos x="416" y="519"/>
                  </a:cxn>
                  <a:cxn ang="0">
                    <a:pos x="0" y="519"/>
                  </a:cxn>
                  <a:cxn ang="0">
                    <a:pos x="0" y="104"/>
                  </a:cxn>
                </a:cxnLst>
                <a:rect l="0" t="0" r="r" b="b"/>
                <a:pathLst>
                  <a:path w="520" h="519">
                    <a:moveTo>
                      <a:pt x="0" y="104"/>
                    </a:moveTo>
                    <a:lnTo>
                      <a:pt x="130" y="0"/>
                    </a:lnTo>
                    <a:lnTo>
                      <a:pt x="520" y="0"/>
                    </a:lnTo>
                    <a:lnTo>
                      <a:pt x="520" y="416"/>
                    </a:lnTo>
                    <a:lnTo>
                      <a:pt x="416" y="519"/>
                    </a:lnTo>
                    <a:lnTo>
                      <a:pt x="0" y="519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auto">
              <a:xfrm>
                <a:off x="3555" y="3467"/>
                <a:ext cx="520" cy="51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520" y="0"/>
                  </a:cxn>
                  <a:cxn ang="0">
                    <a:pos x="520" y="416"/>
                  </a:cxn>
                  <a:cxn ang="0">
                    <a:pos x="416" y="519"/>
                  </a:cxn>
                  <a:cxn ang="0">
                    <a:pos x="0" y="519"/>
                  </a:cxn>
                  <a:cxn ang="0">
                    <a:pos x="0" y="104"/>
                  </a:cxn>
                </a:cxnLst>
                <a:rect l="0" t="0" r="r" b="b"/>
                <a:pathLst>
                  <a:path w="520" h="519">
                    <a:moveTo>
                      <a:pt x="0" y="104"/>
                    </a:moveTo>
                    <a:lnTo>
                      <a:pt x="130" y="0"/>
                    </a:lnTo>
                    <a:lnTo>
                      <a:pt x="520" y="0"/>
                    </a:lnTo>
                    <a:lnTo>
                      <a:pt x="520" y="416"/>
                    </a:lnTo>
                    <a:lnTo>
                      <a:pt x="416" y="519"/>
                    </a:lnTo>
                    <a:lnTo>
                      <a:pt x="0" y="519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4" name="Line 136"/>
              <p:cNvSpPr>
                <a:spLocks noChangeShapeType="1"/>
              </p:cNvSpPr>
              <p:nvPr/>
            </p:nvSpPr>
            <p:spPr bwMode="auto">
              <a:xfrm flipV="1">
                <a:off x="3555" y="3467"/>
                <a:ext cx="130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5" name="Line 137"/>
              <p:cNvSpPr>
                <a:spLocks noChangeShapeType="1"/>
              </p:cNvSpPr>
              <p:nvPr/>
            </p:nvSpPr>
            <p:spPr bwMode="auto">
              <a:xfrm flipV="1">
                <a:off x="3971" y="3467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6" name="Line 138"/>
              <p:cNvSpPr>
                <a:spLocks noChangeShapeType="1"/>
              </p:cNvSpPr>
              <p:nvPr/>
            </p:nvSpPr>
            <p:spPr bwMode="auto">
              <a:xfrm>
                <a:off x="3685" y="3467"/>
                <a:ext cx="390" cy="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7" name="Line 139"/>
              <p:cNvSpPr>
                <a:spLocks noChangeShapeType="1"/>
              </p:cNvSpPr>
              <p:nvPr/>
            </p:nvSpPr>
            <p:spPr bwMode="auto">
              <a:xfrm flipV="1">
                <a:off x="3971" y="3883"/>
                <a:ext cx="104" cy="103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8" name="Line 140"/>
              <p:cNvSpPr>
                <a:spLocks noChangeShapeType="1"/>
              </p:cNvSpPr>
              <p:nvPr/>
            </p:nvSpPr>
            <p:spPr bwMode="auto">
              <a:xfrm>
                <a:off x="4075" y="3467"/>
                <a:ext cx="1" cy="416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9" name="Rectangle 141"/>
              <p:cNvSpPr>
                <a:spLocks noChangeArrowheads="1"/>
              </p:cNvSpPr>
              <p:nvPr/>
            </p:nvSpPr>
            <p:spPr bwMode="auto">
              <a:xfrm>
                <a:off x="3555" y="3571"/>
                <a:ext cx="421" cy="421"/>
              </a:xfrm>
              <a:prstGeom prst="rect">
                <a:avLst/>
              </a:pr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0" name="Rectangle 142"/>
              <p:cNvSpPr>
                <a:spLocks noChangeArrowheads="1"/>
              </p:cNvSpPr>
              <p:nvPr/>
            </p:nvSpPr>
            <p:spPr bwMode="auto">
              <a:xfrm>
                <a:off x="3555" y="3571"/>
                <a:ext cx="416" cy="415"/>
              </a:xfrm>
              <a:prstGeom prst="rect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1" name="Rectangle 143"/>
              <p:cNvSpPr>
                <a:spLocks noChangeArrowheads="1"/>
              </p:cNvSpPr>
              <p:nvPr/>
            </p:nvSpPr>
            <p:spPr bwMode="auto">
              <a:xfrm>
                <a:off x="3644" y="3581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«device»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2" name="Rectangle 144"/>
              <p:cNvSpPr>
                <a:spLocks noChangeArrowheads="1"/>
              </p:cNvSpPr>
              <p:nvPr/>
            </p:nvSpPr>
            <p:spPr bwMode="auto">
              <a:xfrm>
                <a:off x="3581" y="3659"/>
                <a:ext cx="40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AJV58E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3" name="Line 145"/>
              <p:cNvSpPr>
                <a:spLocks noChangeShapeType="1"/>
              </p:cNvSpPr>
              <p:nvPr/>
            </p:nvSpPr>
            <p:spPr bwMode="auto">
              <a:xfrm flipV="1">
                <a:off x="4791" y="3431"/>
                <a:ext cx="130" cy="104"/>
              </a:xfrm>
              <a:prstGeom prst="line">
                <a:avLst/>
              </a:prstGeom>
              <a:noFill/>
              <a:ln w="7938">
                <a:solidFill>
                  <a:srgbClr val="BEBE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4" name="Line 146"/>
              <p:cNvSpPr>
                <a:spLocks noChangeShapeType="1"/>
              </p:cNvSpPr>
              <p:nvPr/>
            </p:nvSpPr>
            <p:spPr bwMode="auto">
              <a:xfrm flipV="1">
                <a:off x="5207" y="3431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BEBE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5" name="Line 147"/>
              <p:cNvSpPr>
                <a:spLocks noChangeShapeType="1"/>
              </p:cNvSpPr>
              <p:nvPr/>
            </p:nvSpPr>
            <p:spPr bwMode="auto">
              <a:xfrm>
                <a:off x="4921" y="3431"/>
                <a:ext cx="390" cy="1"/>
              </a:xfrm>
              <a:prstGeom prst="line">
                <a:avLst/>
              </a:prstGeom>
              <a:noFill/>
              <a:ln w="7938">
                <a:solidFill>
                  <a:srgbClr val="BEBE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6" name="Line 148"/>
              <p:cNvSpPr>
                <a:spLocks noChangeShapeType="1"/>
              </p:cNvSpPr>
              <p:nvPr/>
            </p:nvSpPr>
            <p:spPr bwMode="auto">
              <a:xfrm flipV="1">
                <a:off x="5207" y="3846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BEBE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7" name="Line 149"/>
              <p:cNvSpPr>
                <a:spLocks noChangeShapeType="1"/>
              </p:cNvSpPr>
              <p:nvPr/>
            </p:nvSpPr>
            <p:spPr bwMode="auto">
              <a:xfrm>
                <a:off x="5311" y="3431"/>
                <a:ext cx="1" cy="415"/>
              </a:xfrm>
              <a:prstGeom prst="line">
                <a:avLst/>
              </a:prstGeom>
              <a:noFill/>
              <a:ln w="7938">
                <a:solidFill>
                  <a:srgbClr val="BEBE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791" y="3535"/>
                <a:ext cx="416" cy="415"/>
              </a:xfrm>
              <a:prstGeom prst="rect">
                <a:avLst/>
              </a:prstGeom>
              <a:noFill/>
              <a:ln w="7938">
                <a:solidFill>
                  <a:srgbClr val="BEBE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9" name="Rectangle 151"/>
              <p:cNvSpPr>
                <a:spLocks noChangeArrowheads="1"/>
              </p:cNvSpPr>
              <p:nvPr/>
            </p:nvSpPr>
            <p:spPr bwMode="auto">
              <a:xfrm>
                <a:off x="4880" y="3545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«device»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0" name="Rectangle 152"/>
              <p:cNvSpPr>
                <a:spLocks noChangeArrowheads="1"/>
              </p:cNvSpPr>
              <p:nvPr/>
            </p:nvSpPr>
            <p:spPr bwMode="auto">
              <a:xfrm>
                <a:off x="4838" y="3623"/>
                <a:ext cx="39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Station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1" name="Rectangle 153"/>
              <p:cNvSpPr>
                <a:spLocks noChangeArrowheads="1"/>
              </p:cNvSpPr>
              <p:nvPr/>
            </p:nvSpPr>
            <p:spPr bwMode="auto">
              <a:xfrm>
                <a:off x="4864" y="3732"/>
                <a:ext cx="31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 sol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2" name="Freeform 154"/>
              <p:cNvSpPr>
                <a:spLocks/>
              </p:cNvSpPr>
              <p:nvPr/>
            </p:nvSpPr>
            <p:spPr bwMode="auto">
              <a:xfrm>
                <a:off x="1166" y="3478"/>
                <a:ext cx="519" cy="51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519" y="0"/>
                  </a:cxn>
                  <a:cxn ang="0">
                    <a:pos x="519" y="415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3"/>
                  </a:cxn>
                </a:cxnLst>
                <a:rect l="0" t="0" r="r" b="b"/>
                <a:pathLst>
                  <a:path w="519" h="519">
                    <a:moveTo>
                      <a:pt x="0" y="103"/>
                    </a:moveTo>
                    <a:lnTo>
                      <a:pt x="130" y="0"/>
                    </a:lnTo>
                    <a:lnTo>
                      <a:pt x="519" y="0"/>
                    </a:lnTo>
                    <a:lnTo>
                      <a:pt x="519" y="415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3" name="Freeform 155"/>
              <p:cNvSpPr>
                <a:spLocks/>
              </p:cNvSpPr>
              <p:nvPr/>
            </p:nvSpPr>
            <p:spPr bwMode="auto">
              <a:xfrm>
                <a:off x="1166" y="3478"/>
                <a:ext cx="519" cy="51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519" y="0"/>
                  </a:cxn>
                  <a:cxn ang="0">
                    <a:pos x="519" y="415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3"/>
                  </a:cxn>
                </a:cxnLst>
                <a:rect l="0" t="0" r="r" b="b"/>
                <a:pathLst>
                  <a:path w="519" h="519">
                    <a:moveTo>
                      <a:pt x="0" y="103"/>
                    </a:moveTo>
                    <a:lnTo>
                      <a:pt x="130" y="0"/>
                    </a:lnTo>
                    <a:lnTo>
                      <a:pt x="519" y="0"/>
                    </a:lnTo>
                    <a:lnTo>
                      <a:pt x="519" y="415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3"/>
                    </a:lnTo>
                  </a:path>
                </a:pathLst>
              </a:custGeom>
              <a:noFill/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4" name="Freeform 156"/>
              <p:cNvSpPr>
                <a:spLocks/>
              </p:cNvSpPr>
              <p:nvPr/>
            </p:nvSpPr>
            <p:spPr bwMode="auto">
              <a:xfrm>
                <a:off x="1156" y="3467"/>
                <a:ext cx="519" cy="51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29" y="0"/>
                  </a:cxn>
                  <a:cxn ang="0">
                    <a:pos x="519" y="0"/>
                  </a:cxn>
                  <a:cxn ang="0">
                    <a:pos x="519" y="416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4"/>
                  </a:cxn>
                </a:cxnLst>
                <a:rect l="0" t="0" r="r" b="b"/>
                <a:pathLst>
                  <a:path w="519" h="519">
                    <a:moveTo>
                      <a:pt x="0" y="104"/>
                    </a:moveTo>
                    <a:lnTo>
                      <a:pt x="129" y="0"/>
                    </a:lnTo>
                    <a:lnTo>
                      <a:pt x="519" y="0"/>
                    </a:lnTo>
                    <a:lnTo>
                      <a:pt x="519" y="416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5" name="Freeform 157"/>
              <p:cNvSpPr>
                <a:spLocks/>
              </p:cNvSpPr>
              <p:nvPr/>
            </p:nvSpPr>
            <p:spPr bwMode="auto">
              <a:xfrm>
                <a:off x="1156" y="3467"/>
                <a:ext cx="519" cy="51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29" y="0"/>
                  </a:cxn>
                  <a:cxn ang="0">
                    <a:pos x="519" y="0"/>
                  </a:cxn>
                  <a:cxn ang="0">
                    <a:pos x="519" y="416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4"/>
                  </a:cxn>
                </a:cxnLst>
                <a:rect l="0" t="0" r="r" b="b"/>
                <a:pathLst>
                  <a:path w="519" h="519">
                    <a:moveTo>
                      <a:pt x="0" y="104"/>
                    </a:moveTo>
                    <a:lnTo>
                      <a:pt x="129" y="0"/>
                    </a:lnTo>
                    <a:lnTo>
                      <a:pt x="519" y="0"/>
                    </a:lnTo>
                    <a:lnTo>
                      <a:pt x="519" y="416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6" name="Line 158"/>
              <p:cNvSpPr>
                <a:spLocks noChangeShapeType="1"/>
              </p:cNvSpPr>
              <p:nvPr/>
            </p:nvSpPr>
            <p:spPr bwMode="auto">
              <a:xfrm flipV="1">
                <a:off x="1156" y="3467"/>
                <a:ext cx="129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7" name="Line 159"/>
              <p:cNvSpPr>
                <a:spLocks noChangeShapeType="1"/>
              </p:cNvSpPr>
              <p:nvPr/>
            </p:nvSpPr>
            <p:spPr bwMode="auto">
              <a:xfrm flipV="1">
                <a:off x="1571" y="3467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8" name="Line 160"/>
              <p:cNvSpPr>
                <a:spLocks noChangeShapeType="1"/>
              </p:cNvSpPr>
              <p:nvPr/>
            </p:nvSpPr>
            <p:spPr bwMode="auto">
              <a:xfrm>
                <a:off x="1285" y="3467"/>
                <a:ext cx="390" cy="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9" name="Line 161"/>
              <p:cNvSpPr>
                <a:spLocks noChangeShapeType="1"/>
              </p:cNvSpPr>
              <p:nvPr/>
            </p:nvSpPr>
            <p:spPr bwMode="auto">
              <a:xfrm flipV="1">
                <a:off x="1571" y="3883"/>
                <a:ext cx="104" cy="103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0" name="Line 162"/>
              <p:cNvSpPr>
                <a:spLocks noChangeShapeType="1"/>
              </p:cNvSpPr>
              <p:nvPr/>
            </p:nvSpPr>
            <p:spPr bwMode="auto">
              <a:xfrm>
                <a:off x="1675" y="3467"/>
                <a:ext cx="1" cy="416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1" name="Rectangle 163"/>
              <p:cNvSpPr>
                <a:spLocks noChangeArrowheads="1"/>
              </p:cNvSpPr>
              <p:nvPr/>
            </p:nvSpPr>
            <p:spPr bwMode="auto">
              <a:xfrm>
                <a:off x="1156" y="3571"/>
                <a:ext cx="420" cy="421"/>
              </a:xfrm>
              <a:prstGeom prst="rect">
                <a:avLst/>
              </a:pr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2" name="Rectangle 164"/>
              <p:cNvSpPr>
                <a:spLocks noChangeArrowheads="1"/>
              </p:cNvSpPr>
              <p:nvPr/>
            </p:nvSpPr>
            <p:spPr bwMode="auto">
              <a:xfrm>
                <a:off x="1156" y="3571"/>
                <a:ext cx="415" cy="415"/>
              </a:xfrm>
              <a:prstGeom prst="rect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3" name="Rectangle 165"/>
              <p:cNvSpPr>
                <a:spLocks noChangeArrowheads="1"/>
              </p:cNvSpPr>
              <p:nvPr/>
            </p:nvSpPr>
            <p:spPr bwMode="auto">
              <a:xfrm>
                <a:off x="1244" y="3581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«device»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1202" y="3659"/>
                <a:ext cx="358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Go Pro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5" name="Freeform 167"/>
              <p:cNvSpPr>
                <a:spLocks/>
              </p:cNvSpPr>
              <p:nvPr/>
            </p:nvSpPr>
            <p:spPr bwMode="auto">
              <a:xfrm>
                <a:off x="2802" y="825"/>
                <a:ext cx="520" cy="51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520" y="0"/>
                  </a:cxn>
                  <a:cxn ang="0">
                    <a:pos x="520" y="415"/>
                  </a:cxn>
                  <a:cxn ang="0">
                    <a:pos x="416" y="519"/>
                  </a:cxn>
                  <a:cxn ang="0">
                    <a:pos x="0" y="519"/>
                  </a:cxn>
                  <a:cxn ang="0">
                    <a:pos x="0" y="103"/>
                  </a:cxn>
                </a:cxnLst>
                <a:rect l="0" t="0" r="r" b="b"/>
                <a:pathLst>
                  <a:path w="520" h="519">
                    <a:moveTo>
                      <a:pt x="0" y="103"/>
                    </a:moveTo>
                    <a:lnTo>
                      <a:pt x="130" y="0"/>
                    </a:lnTo>
                    <a:lnTo>
                      <a:pt x="520" y="0"/>
                    </a:lnTo>
                    <a:lnTo>
                      <a:pt x="520" y="415"/>
                    </a:lnTo>
                    <a:lnTo>
                      <a:pt x="416" y="519"/>
                    </a:lnTo>
                    <a:lnTo>
                      <a:pt x="0" y="51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6" name="Freeform 168"/>
              <p:cNvSpPr>
                <a:spLocks/>
              </p:cNvSpPr>
              <p:nvPr/>
            </p:nvSpPr>
            <p:spPr bwMode="auto">
              <a:xfrm>
                <a:off x="2802" y="825"/>
                <a:ext cx="520" cy="51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0" y="0"/>
                  </a:cxn>
                  <a:cxn ang="0">
                    <a:pos x="520" y="0"/>
                  </a:cxn>
                  <a:cxn ang="0">
                    <a:pos x="520" y="415"/>
                  </a:cxn>
                  <a:cxn ang="0">
                    <a:pos x="416" y="519"/>
                  </a:cxn>
                  <a:cxn ang="0">
                    <a:pos x="0" y="519"/>
                  </a:cxn>
                  <a:cxn ang="0">
                    <a:pos x="0" y="103"/>
                  </a:cxn>
                </a:cxnLst>
                <a:rect l="0" t="0" r="r" b="b"/>
                <a:pathLst>
                  <a:path w="520" h="519">
                    <a:moveTo>
                      <a:pt x="0" y="103"/>
                    </a:moveTo>
                    <a:lnTo>
                      <a:pt x="130" y="0"/>
                    </a:lnTo>
                    <a:lnTo>
                      <a:pt x="520" y="0"/>
                    </a:lnTo>
                    <a:lnTo>
                      <a:pt x="520" y="415"/>
                    </a:lnTo>
                    <a:lnTo>
                      <a:pt x="416" y="519"/>
                    </a:lnTo>
                    <a:lnTo>
                      <a:pt x="0" y="519"/>
                    </a:lnTo>
                    <a:lnTo>
                      <a:pt x="0" y="103"/>
                    </a:lnTo>
                  </a:path>
                </a:pathLst>
              </a:custGeom>
              <a:noFill/>
              <a:ln w="7938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7" name="Freeform 169"/>
              <p:cNvSpPr>
                <a:spLocks/>
              </p:cNvSpPr>
              <p:nvPr/>
            </p:nvSpPr>
            <p:spPr bwMode="auto">
              <a:xfrm>
                <a:off x="2792" y="814"/>
                <a:ext cx="519" cy="51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519" y="0"/>
                  </a:cxn>
                  <a:cxn ang="0">
                    <a:pos x="519" y="416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4"/>
                  </a:cxn>
                </a:cxnLst>
                <a:rect l="0" t="0" r="r" b="b"/>
                <a:pathLst>
                  <a:path w="519" h="519">
                    <a:moveTo>
                      <a:pt x="0" y="104"/>
                    </a:moveTo>
                    <a:lnTo>
                      <a:pt x="130" y="0"/>
                    </a:lnTo>
                    <a:lnTo>
                      <a:pt x="519" y="0"/>
                    </a:lnTo>
                    <a:lnTo>
                      <a:pt x="519" y="416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8" name="Freeform 170"/>
              <p:cNvSpPr>
                <a:spLocks/>
              </p:cNvSpPr>
              <p:nvPr/>
            </p:nvSpPr>
            <p:spPr bwMode="auto">
              <a:xfrm>
                <a:off x="2792" y="814"/>
                <a:ext cx="519" cy="51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30" y="0"/>
                  </a:cxn>
                  <a:cxn ang="0">
                    <a:pos x="519" y="0"/>
                  </a:cxn>
                  <a:cxn ang="0">
                    <a:pos x="519" y="416"/>
                  </a:cxn>
                  <a:cxn ang="0">
                    <a:pos x="415" y="519"/>
                  </a:cxn>
                  <a:cxn ang="0">
                    <a:pos x="0" y="519"/>
                  </a:cxn>
                  <a:cxn ang="0">
                    <a:pos x="0" y="104"/>
                  </a:cxn>
                </a:cxnLst>
                <a:rect l="0" t="0" r="r" b="b"/>
                <a:pathLst>
                  <a:path w="519" h="519">
                    <a:moveTo>
                      <a:pt x="0" y="104"/>
                    </a:moveTo>
                    <a:lnTo>
                      <a:pt x="130" y="0"/>
                    </a:lnTo>
                    <a:lnTo>
                      <a:pt x="519" y="0"/>
                    </a:lnTo>
                    <a:lnTo>
                      <a:pt x="519" y="416"/>
                    </a:lnTo>
                    <a:lnTo>
                      <a:pt x="415" y="519"/>
                    </a:lnTo>
                    <a:lnTo>
                      <a:pt x="0" y="519"/>
                    </a:lnTo>
                    <a:lnTo>
                      <a:pt x="0" y="104"/>
                    </a:lnTo>
                  </a:path>
                </a:pathLst>
              </a:custGeom>
              <a:noFill/>
              <a:ln w="7938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9" name="Line 171"/>
              <p:cNvSpPr>
                <a:spLocks noChangeShapeType="1"/>
              </p:cNvSpPr>
              <p:nvPr/>
            </p:nvSpPr>
            <p:spPr bwMode="auto">
              <a:xfrm flipV="1">
                <a:off x="2792" y="814"/>
                <a:ext cx="130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0" name="Line 172"/>
              <p:cNvSpPr>
                <a:spLocks noChangeShapeType="1"/>
              </p:cNvSpPr>
              <p:nvPr/>
            </p:nvSpPr>
            <p:spPr bwMode="auto">
              <a:xfrm flipV="1">
                <a:off x="3207" y="814"/>
                <a:ext cx="104" cy="104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1" name="Line 173"/>
              <p:cNvSpPr>
                <a:spLocks noChangeShapeType="1"/>
              </p:cNvSpPr>
              <p:nvPr/>
            </p:nvSpPr>
            <p:spPr bwMode="auto">
              <a:xfrm>
                <a:off x="2922" y="814"/>
                <a:ext cx="389" cy="1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2" name="Line 174"/>
              <p:cNvSpPr>
                <a:spLocks noChangeShapeType="1"/>
              </p:cNvSpPr>
              <p:nvPr/>
            </p:nvSpPr>
            <p:spPr bwMode="auto">
              <a:xfrm flipV="1">
                <a:off x="3207" y="1230"/>
                <a:ext cx="104" cy="103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3" name="Line 175"/>
              <p:cNvSpPr>
                <a:spLocks noChangeShapeType="1"/>
              </p:cNvSpPr>
              <p:nvPr/>
            </p:nvSpPr>
            <p:spPr bwMode="auto">
              <a:xfrm>
                <a:off x="3311" y="814"/>
                <a:ext cx="1" cy="416"/>
              </a:xfrm>
              <a:prstGeom prst="line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4" name="Rectangle 176"/>
              <p:cNvSpPr>
                <a:spLocks noChangeArrowheads="1"/>
              </p:cNvSpPr>
              <p:nvPr/>
            </p:nvSpPr>
            <p:spPr bwMode="auto">
              <a:xfrm>
                <a:off x="2792" y="918"/>
                <a:ext cx="420" cy="421"/>
              </a:xfrm>
              <a:prstGeom prst="rect">
                <a:avLst/>
              </a:prstGeom>
              <a:solidFill>
                <a:srgbClr val="FFFFCC"/>
              </a:solidFill>
              <a:ln w="7938">
                <a:solidFill>
                  <a:srgbClr val="FFFF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5" name="Rectangle 177"/>
              <p:cNvSpPr>
                <a:spLocks noChangeArrowheads="1"/>
              </p:cNvSpPr>
              <p:nvPr/>
            </p:nvSpPr>
            <p:spPr bwMode="auto">
              <a:xfrm>
                <a:off x="2792" y="918"/>
                <a:ext cx="415" cy="415"/>
              </a:xfrm>
              <a:prstGeom prst="rect">
                <a:avLst/>
              </a:prstGeom>
              <a:noFill/>
              <a:ln w="7938">
                <a:solidFill>
                  <a:srgbClr val="5C996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6" name="Rectangle 178"/>
              <p:cNvSpPr>
                <a:spLocks noChangeArrowheads="1"/>
              </p:cNvSpPr>
              <p:nvPr/>
            </p:nvSpPr>
            <p:spPr bwMode="auto">
              <a:xfrm>
                <a:off x="2880" y="928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«device»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7" name="Rectangle 179"/>
              <p:cNvSpPr>
                <a:spLocks noChangeArrowheads="1"/>
              </p:cNvSpPr>
              <p:nvPr/>
            </p:nvSpPr>
            <p:spPr bwMode="auto">
              <a:xfrm>
                <a:off x="2818" y="1006"/>
                <a:ext cx="40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Capteur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8" name="Rectangle 180"/>
              <p:cNvSpPr>
                <a:spLocks noChangeArrowheads="1"/>
              </p:cNvSpPr>
              <p:nvPr/>
            </p:nvSpPr>
            <p:spPr bwMode="auto">
              <a:xfrm>
                <a:off x="408" y="1235"/>
                <a:ext cx="623" cy="2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9" name="Freeform 181"/>
              <p:cNvSpPr>
                <a:spLocks/>
              </p:cNvSpPr>
              <p:nvPr/>
            </p:nvSpPr>
            <p:spPr bwMode="auto">
              <a:xfrm>
                <a:off x="932" y="1141"/>
                <a:ext cx="78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8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0" name="Freeform 182"/>
              <p:cNvSpPr>
                <a:spLocks/>
              </p:cNvSpPr>
              <p:nvPr/>
            </p:nvSpPr>
            <p:spPr bwMode="auto">
              <a:xfrm>
                <a:off x="932" y="1141"/>
                <a:ext cx="78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8" y="78"/>
                    </a:ln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1" name="Freeform 183"/>
              <p:cNvSpPr>
                <a:spLocks/>
              </p:cNvSpPr>
              <p:nvPr/>
            </p:nvSpPr>
            <p:spPr bwMode="auto">
              <a:xfrm>
                <a:off x="392" y="1141"/>
                <a:ext cx="674" cy="327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618" y="327"/>
                  </a:cxn>
                  <a:cxn ang="0">
                    <a:pos x="618" y="78"/>
                  </a:cxn>
                  <a:cxn ang="0">
                    <a:pos x="540" y="78"/>
                  </a:cxn>
                  <a:cxn ang="0">
                    <a:pos x="540" y="0"/>
                  </a:cxn>
                  <a:cxn ang="0">
                    <a:pos x="618" y="78"/>
                  </a:cxn>
                  <a:cxn ang="0">
                    <a:pos x="540" y="0"/>
                  </a:cxn>
                </a:cxnLst>
                <a:rect l="0" t="0" r="r" b="b"/>
                <a:pathLst>
                  <a:path w="618" h="327">
                    <a:moveTo>
                      <a:pt x="540" y="0"/>
                    </a:moveTo>
                    <a:lnTo>
                      <a:pt x="0" y="0"/>
                    </a:lnTo>
                    <a:lnTo>
                      <a:pt x="0" y="327"/>
                    </a:lnTo>
                    <a:lnTo>
                      <a:pt x="618" y="327"/>
                    </a:lnTo>
                    <a:lnTo>
                      <a:pt x="618" y="78"/>
                    </a:lnTo>
                    <a:lnTo>
                      <a:pt x="540" y="78"/>
                    </a:lnTo>
                    <a:lnTo>
                      <a:pt x="540" y="0"/>
                    </a:lnTo>
                    <a:lnTo>
                      <a:pt x="618" y="7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66FF33"/>
              </a:solidFill>
              <a:ln w="7938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2" name="Freeform 184"/>
              <p:cNvSpPr>
                <a:spLocks/>
              </p:cNvSpPr>
              <p:nvPr/>
            </p:nvSpPr>
            <p:spPr bwMode="auto">
              <a:xfrm>
                <a:off x="392" y="1141"/>
                <a:ext cx="674" cy="327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618" y="327"/>
                  </a:cxn>
                  <a:cxn ang="0">
                    <a:pos x="618" y="78"/>
                  </a:cxn>
                  <a:cxn ang="0">
                    <a:pos x="540" y="78"/>
                  </a:cxn>
                  <a:cxn ang="0">
                    <a:pos x="540" y="0"/>
                  </a:cxn>
                  <a:cxn ang="0">
                    <a:pos x="618" y="78"/>
                  </a:cxn>
                  <a:cxn ang="0">
                    <a:pos x="540" y="0"/>
                  </a:cxn>
                </a:cxnLst>
                <a:rect l="0" t="0" r="r" b="b"/>
                <a:pathLst>
                  <a:path w="618" h="327">
                    <a:moveTo>
                      <a:pt x="540" y="0"/>
                    </a:moveTo>
                    <a:lnTo>
                      <a:pt x="0" y="0"/>
                    </a:lnTo>
                    <a:lnTo>
                      <a:pt x="0" y="327"/>
                    </a:lnTo>
                    <a:lnTo>
                      <a:pt x="618" y="327"/>
                    </a:lnTo>
                    <a:lnTo>
                      <a:pt x="618" y="78"/>
                    </a:lnTo>
                    <a:lnTo>
                      <a:pt x="540" y="78"/>
                    </a:lnTo>
                    <a:lnTo>
                      <a:pt x="540" y="0"/>
                    </a:lnTo>
                    <a:lnTo>
                      <a:pt x="618" y="78"/>
                    </a:lnTo>
                    <a:lnTo>
                      <a:pt x="54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3" name="Rectangle 185"/>
              <p:cNvSpPr>
                <a:spLocks noChangeArrowheads="1"/>
              </p:cNvSpPr>
              <p:nvPr/>
            </p:nvSpPr>
            <p:spPr bwMode="auto">
              <a:xfrm>
                <a:off x="402" y="1235"/>
                <a:ext cx="686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Responsabilité IR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4" name="Rectangle 186"/>
              <p:cNvSpPr>
                <a:spLocks noChangeArrowheads="1"/>
              </p:cNvSpPr>
              <p:nvPr/>
            </p:nvSpPr>
            <p:spPr bwMode="auto">
              <a:xfrm>
                <a:off x="408" y="871"/>
                <a:ext cx="623" cy="255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B2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5" name="Freeform 187"/>
              <p:cNvSpPr>
                <a:spLocks/>
              </p:cNvSpPr>
              <p:nvPr/>
            </p:nvSpPr>
            <p:spPr bwMode="auto">
              <a:xfrm>
                <a:off x="932" y="778"/>
                <a:ext cx="78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8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6" name="Freeform 188"/>
              <p:cNvSpPr>
                <a:spLocks/>
              </p:cNvSpPr>
              <p:nvPr/>
            </p:nvSpPr>
            <p:spPr bwMode="auto">
              <a:xfrm>
                <a:off x="932" y="778"/>
                <a:ext cx="78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8" y="78"/>
                    </a:ln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7" name="Freeform 189"/>
              <p:cNvSpPr>
                <a:spLocks/>
              </p:cNvSpPr>
              <p:nvPr/>
            </p:nvSpPr>
            <p:spPr bwMode="auto">
              <a:xfrm>
                <a:off x="392" y="778"/>
                <a:ext cx="674" cy="327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618" y="327"/>
                  </a:cxn>
                  <a:cxn ang="0">
                    <a:pos x="618" y="78"/>
                  </a:cxn>
                  <a:cxn ang="0">
                    <a:pos x="540" y="78"/>
                  </a:cxn>
                  <a:cxn ang="0">
                    <a:pos x="540" y="0"/>
                  </a:cxn>
                  <a:cxn ang="0">
                    <a:pos x="618" y="78"/>
                  </a:cxn>
                  <a:cxn ang="0">
                    <a:pos x="540" y="0"/>
                  </a:cxn>
                </a:cxnLst>
                <a:rect l="0" t="0" r="r" b="b"/>
                <a:pathLst>
                  <a:path w="618" h="327">
                    <a:moveTo>
                      <a:pt x="540" y="0"/>
                    </a:moveTo>
                    <a:lnTo>
                      <a:pt x="0" y="0"/>
                    </a:lnTo>
                    <a:lnTo>
                      <a:pt x="0" y="327"/>
                    </a:lnTo>
                    <a:lnTo>
                      <a:pt x="618" y="327"/>
                    </a:lnTo>
                    <a:lnTo>
                      <a:pt x="618" y="78"/>
                    </a:lnTo>
                    <a:lnTo>
                      <a:pt x="540" y="78"/>
                    </a:lnTo>
                    <a:lnTo>
                      <a:pt x="540" y="0"/>
                    </a:lnTo>
                    <a:lnTo>
                      <a:pt x="618" y="7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CCFFFF"/>
              </a:solidFill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8" name="Freeform 190"/>
              <p:cNvSpPr>
                <a:spLocks/>
              </p:cNvSpPr>
              <p:nvPr/>
            </p:nvSpPr>
            <p:spPr bwMode="auto">
              <a:xfrm>
                <a:off x="392" y="778"/>
                <a:ext cx="674" cy="327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618" y="327"/>
                  </a:cxn>
                  <a:cxn ang="0">
                    <a:pos x="618" y="78"/>
                  </a:cxn>
                  <a:cxn ang="0">
                    <a:pos x="540" y="78"/>
                  </a:cxn>
                  <a:cxn ang="0">
                    <a:pos x="540" y="0"/>
                  </a:cxn>
                  <a:cxn ang="0">
                    <a:pos x="618" y="78"/>
                  </a:cxn>
                  <a:cxn ang="0">
                    <a:pos x="540" y="0"/>
                  </a:cxn>
                </a:cxnLst>
                <a:rect l="0" t="0" r="r" b="b"/>
                <a:pathLst>
                  <a:path w="618" h="327">
                    <a:moveTo>
                      <a:pt x="540" y="0"/>
                    </a:moveTo>
                    <a:lnTo>
                      <a:pt x="0" y="0"/>
                    </a:lnTo>
                    <a:lnTo>
                      <a:pt x="0" y="327"/>
                    </a:lnTo>
                    <a:lnTo>
                      <a:pt x="618" y="327"/>
                    </a:lnTo>
                    <a:lnTo>
                      <a:pt x="618" y="78"/>
                    </a:lnTo>
                    <a:lnTo>
                      <a:pt x="540" y="78"/>
                    </a:lnTo>
                    <a:lnTo>
                      <a:pt x="540" y="0"/>
                    </a:lnTo>
                    <a:lnTo>
                      <a:pt x="618" y="78"/>
                    </a:lnTo>
                    <a:lnTo>
                      <a:pt x="540" y="0"/>
                    </a:lnTo>
                  </a:path>
                </a:pathLst>
              </a:custGeom>
              <a:noFill/>
              <a:ln w="7938">
                <a:solidFill>
                  <a:srgbClr val="998D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9" name="Rectangle 191"/>
              <p:cNvSpPr>
                <a:spLocks noChangeArrowheads="1"/>
              </p:cNvSpPr>
              <p:nvPr/>
            </p:nvSpPr>
            <p:spPr bwMode="auto">
              <a:xfrm>
                <a:off x="402" y="871"/>
                <a:ext cx="717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Responsabilité EC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0" name="Line 192"/>
              <p:cNvSpPr>
                <a:spLocks noChangeShapeType="1"/>
              </p:cNvSpPr>
              <p:nvPr/>
            </p:nvSpPr>
            <p:spPr bwMode="auto">
              <a:xfrm flipH="1" flipV="1">
                <a:off x="1665" y="1359"/>
                <a:ext cx="20" cy="37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1" name="Line 193"/>
              <p:cNvSpPr>
                <a:spLocks noChangeShapeType="1"/>
              </p:cNvSpPr>
              <p:nvPr/>
            </p:nvSpPr>
            <p:spPr bwMode="auto">
              <a:xfrm flipH="1">
                <a:off x="1644" y="1359"/>
                <a:ext cx="21" cy="37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2" name="Line 194"/>
              <p:cNvSpPr>
                <a:spLocks noChangeShapeType="1"/>
              </p:cNvSpPr>
              <p:nvPr/>
            </p:nvSpPr>
            <p:spPr bwMode="auto">
              <a:xfrm>
                <a:off x="1665" y="1359"/>
                <a:ext cx="1" cy="561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3" name="Rectangle 195"/>
              <p:cNvSpPr>
                <a:spLocks noChangeArrowheads="1"/>
              </p:cNvSpPr>
              <p:nvPr/>
            </p:nvSpPr>
            <p:spPr bwMode="auto">
              <a:xfrm>
                <a:off x="1701" y="1406"/>
                <a:ext cx="390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«manifest»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4" name="Line 196"/>
              <p:cNvSpPr>
                <a:spLocks noChangeShapeType="1"/>
              </p:cNvSpPr>
              <p:nvPr/>
            </p:nvSpPr>
            <p:spPr bwMode="auto">
              <a:xfrm>
                <a:off x="2885" y="2699"/>
                <a:ext cx="11" cy="41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5" name="Line 197"/>
              <p:cNvSpPr>
                <a:spLocks noChangeShapeType="1"/>
              </p:cNvSpPr>
              <p:nvPr/>
            </p:nvSpPr>
            <p:spPr bwMode="auto">
              <a:xfrm flipV="1">
                <a:off x="2896" y="2709"/>
                <a:ext cx="26" cy="31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6" name="Line 198"/>
              <p:cNvSpPr>
                <a:spLocks noChangeShapeType="1"/>
              </p:cNvSpPr>
              <p:nvPr/>
            </p:nvSpPr>
            <p:spPr bwMode="auto">
              <a:xfrm flipV="1">
                <a:off x="2896" y="2335"/>
                <a:ext cx="88" cy="405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7" name="Line 199"/>
              <p:cNvSpPr>
                <a:spLocks noChangeShapeType="1"/>
              </p:cNvSpPr>
              <p:nvPr/>
            </p:nvSpPr>
            <p:spPr bwMode="auto">
              <a:xfrm flipH="1">
                <a:off x="2257" y="2377"/>
                <a:ext cx="31" cy="31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8" name="Line 200"/>
              <p:cNvSpPr>
                <a:spLocks noChangeShapeType="1"/>
              </p:cNvSpPr>
              <p:nvPr/>
            </p:nvSpPr>
            <p:spPr bwMode="auto">
              <a:xfrm>
                <a:off x="2257" y="2408"/>
                <a:ext cx="41" cy="10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9" name="Line 201"/>
              <p:cNvSpPr>
                <a:spLocks noChangeShapeType="1"/>
              </p:cNvSpPr>
              <p:nvPr/>
            </p:nvSpPr>
            <p:spPr bwMode="auto">
              <a:xfrm flipV="1">
                <a:off x="2257" y="2315"/>
                <a:ext cx="389" cy="93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0" name="Line 202"/>
              <p:cNvSpPr>
                <a:spLocks noChangeShapeType="1"/>
              </p:cNvSpPr>
              <p:nvPr/>
            </p:nvSpPr>
            <p:spPr bwMode="auto">
              <a:xfrm flipV="1">
                <a:off x="3628" y="2242"/>
                <a:ext cx="36" cy="21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1" name="Line 203"/>
              <p:cNvSpPr>
                <a:spLocks noChangeShapeType="1"/>
              </p:cNvSpPr>
              <p:nvPr/>
            </p:nvSpPr>
            <p:spPr bwMode="auto">
              <a:xfrm flipH="1" flipV="1">
                <a:off x="3628" y="2221"/>
                <a:ext cx="36" cy="21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2" name="Line 204"/>
              <p:cNvSpPr>
                <a:spLocks noChangeShapeType="1"/>
              </p:cNvSpPr>
              <p:nvPr/>
            </p:nvSpPr>
            <p:spPr bwMode="auto">
              <a:xfrm flipH="1" flipV="1">
                <a:off x="3373" y="2237"/>
                <a:ext cx="291" cy="5"/>
              </a:xfrm>
              <a:prstGeom prst="line">
                <a:avLst/>
              </a:prstGeom>
              <a:noFill/>
              <a:ln w="7938">
                <a:solidFill>
                  <a:srgbClr val="424242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254" name="Line 206"/>
            <p:cNvSpPr>
              <a:spLocks noChangeShapeType="1"/>
            </p:cNvSpPr>
            <p:nvPr/>
          </p:nvSpPr>
          <p:spPr bwMode="auto">
            <a:xfrm flipH="1">
              <a:off x="2438" y="2117"/>
              <a:ext cx="37" cy="16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5" name="Line 207"/>
            <p:cNvSpPr>
              <a:spLocks noChangeShapeType="1"/>
            </p:cNvSpPr>
            <p:nvPr/>
          </p:nvSpPr>
          <p:spPr bwMode="auto">
            <a:xfrm>
              <a:off x="2438" y="2133"/>
              <a:ext cx="32" cy="26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6" name="Line 208"/>
            <p:cNvSpPr>
              <a:spLocks noChangeShapeType="1"/>
            </p:cNvSpPr>
            <p:nvPr/>
          </p:nvSpPr>
          <p:spPr bwMode="auto">
            <a:xfrm>
              <a:off x="2438" y="2133"/>
              <a:ext cx="208" cy="31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7" name="Line 209"/>
            <p:cNvSpPr>
              <a:spLocks noChangeShapeType="1"/>
            </p:cNvSpPr>
            <p:nvPr/>
          </p:nvSpPr>
          <p:spPr bwMode="auto">
            <a:xfrm flipH="1">
              <a:off x="4075" y="3659"/>
              <a:ext cx="716" cy="1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8" name="Rectangle 210"/>
            <p:cNvSpPr>
              <a:spLocks noChangeArrowheads="1"/>
            </p:cNvSpPr>
            <p:nvPr/>
          </p:nvSpPr>
          <p:spPr bwMode="auto">
            <a:xfrm>
              <a:off x="4111" y="3535"/>
              <a:ext cx="56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HF (5.8GHz)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9" name="Freeform 211"/>
            <p:cNvSpPr>
              <a:spLocks/>
            </p:cNvSpPr>
            <p:nvPr/>
          </p:nvSpPr>
          <p:spPr bwMode="auto">
            <a:xfrm>
              <a:off x="4667" y="3561"/>
              <a:ext cx="93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31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93" h="62">
                  <a:moveTo>
                    <a:pt x="0" y="0"/>
                  </a:moveTo>
                  <a:lnTo>
                    <a:pt x="93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0" name="Freeform 212"/>
            <p:cNvSpPr>
              <a:spLocks/>
            </p:cNvSpPr>
            <p:nvPr/>
          </p:nvSpPr>
          <p:spPr bwMode="auto">
            <a:xfrm>
              <a:off x="4667" y="3561"/>
              <a:ext cx="93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31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93" h="62">
                  <a:moveTo>
                    <a:pt x="0" y="0"/>
                  </a:moveTo>
                  <a:lnTo>
                    <a:pt x="93" y="31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1" name="Line 213"/>
            <p:cNvSpPr>
              <a:spLocks noChangeShapeType="1"/>
            </p:cNvSpPr>
            <p:nvPr/>
          </p:nvSpPr>
          <p:spPr bwMode="auto">
            <a:xfrm flipH="1">
              <a:off x="3311" y="1069"/>
              <a:ext cx="681" cy="1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2" name="Rectangle 214"/>
            <p:cNvSpPr>
              <a:spLocks noChangeArrowheads="1"/>
            </p:cNvSpPr>
            <p:nvPr/>
          </p:nvSpPr>
          <p:spPr bwMode="auto">
            <a:xfrm>
              <a:off x="3415" y="944"/>
              <a:ext cx="50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Analogique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" name="Rectangle 215"/>
            <p:cNvSpPr>
              <a:spLocks noChangeArrowheads="1"/>
            </p:cNvSpPr>
            <p:nvPr/>
          </p:nvSpPr>
          <p:spPr bwMode="auto">
            <a:xfrm>
              <a:off x="3763" y="1079"/>
              <a:ext cx="18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1..*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4" name="Rectangle 216"/>
            <p:cNvSpPr>
              <a:spLocks noChangeArrowheads="1"/>
            </p:cNvSpPr>
            <p:nvPr/>
          </p:nvSpPr>
          <p:spPr bwMode="auto">
            <a:xfrm>
              <a:off x="3322" y="1079"/>
              <a:ext cx="18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1..*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5" name="Line 217"/>
            <p:cNvSpPr>
              <a:spLocks noChangeShapeType="1"/>
            </p:cNvSpPr>
            <p:nvPr/>
          </p:nvSpPr>
          <p:spPr bwMode="auto">
            <a:xfrm flipH="1">
              <a:off x="1675" y="3659"/>
              <a:ext cx="608" cy="1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6" name="Rectangle 218"/>
            <p:cNvSpPr>
              <a:spLocks noChangeArrowheads="1"/>
            </p:cNvSpPr>
            <p:nvPr/>
          </p:nvSpPr>
          <p:spPr bwMode="auto">
            <a:xfrm>
              <a:off x="1800" y="3509"/>
              <a:ext cx="27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Video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7" name="Freeform 219"/>
            <p:cNvSpPr>
              <a:spLocks/>
            </p:cNvSpPr>
            <p:nvPr/>
          </p:nvSpPr>
          <p:spPr bwMode="auto">
            <a:xfrm>
              <a:off x="2064" y="3535"/>
              <a:ext cx="9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31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94" h="62">
                  <a:moveTo>
                    <a:pt x="0" y="0"/>
                  </a:moveTo>
                  <a:lnTo>
                    <a:pt x="94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8" name="Freeform 220"/>
            <p:cNvSpPr>
              <a:spLocks/>
            </p:cNvSpPr>
            <p:nvPr/>
          </p:nvSpPr>
          <p:spPr bwMode="auto">
            <a:xfrm>
              <a:off x="2064" y="3535"/>
              <a:ext cx="9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31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94" h="62">
                  <a:moveTo>
                    <a:pt x="0" y="0"/>
                  </a:moveTo>
                  <a:lnTo>
                    <a:pt x="94" y="31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9" name="Line 221"/>
            <p:cNvSpPr>
              <a:spLocks noChangeShapeType="1"/>
            </p:cNvSpPr>
            <p:nvPr/>
          </p:nvSpPr>
          <p:spPr bwMode="auto">
            <a:xfrm flipH="1">
              <a:off x="3010" y="3659"/>
              <a:ext cx="545" cy="1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0" name="Rectangle 222"/>
            <p:cNvSpPr>
              <a:spLocks noChangeArrowheads="1"/>
            </p:cNvSpPr>
            <p:nvPr/>
          </p:nvSpPr>
          <p:spPr bwMode="auto">
            <a:xfrm>
              <a:off x="3088" y="3509"/>
              <a:ext cx="27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Video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1" name="Freeform 223"/>
            <p:cNvSpPr>
              <a:spLocks/>
            </p:cNvSpPr>
            <p:nvPr/>
          </p:nvSpPr>
          <p:spPr bwMode="auto">
            <a:xfrm>
              <a:off x="3353" y="3535"/>
              <a:ext cx="93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31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93" h="62">
                  <a:moveTo>
                    <a:pt x="0" y="0"/>
                  </a:moveTo>
                  <a:lnTo>
                    <a:pt x="93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2" name="Freeform 224"/>
            <p:cNvSpPr>
              <a:spLocks/>
            </p:cNvSpPr>
            <p:nvPr/>
          </p:nvSpPr>
          <p:spPr bwMode="auto">
            <a:xfrm>
              <a:off x="3353" y="3535"/>
              <a:ext cx="93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31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93" h="62">
                  <a:moveTo>
                    <a:pt x="0" y="0"/>
                  </a:moveTo>
                  <a:lnTo>
                    <a:pt x="93" y="31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3" name="Line 225"/>
            <p:cNvSpPr>
              <a:spLocks noChangeShapeType="1"/>
            </p:cNvSpPr>
            <p:nvPr/>
          </p:nvSpPr>
          <p:spPr bwMode="auto">
            <a:xfrm flipV="1">
              <a:off x="4521" y="1339"/>
              <a:ext cx="1" cy="249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4" name="Rectangle 226"/>
            <p:cNvSpPr>
              <a:spLocks noChangeArrowheads="1"/>
            </p:cNvSpPr>
            <p:nvPr/>
          </p:nvSpPr>
          <p:spPr bwMode="auto">
            <a:xfrm>
              <a:off x="4537" y="1390"/>
              <a:ext cx="85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I2C, SPI, Serie-TTL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5" name="Line 227"/>
            <p:cNvSpPr>
              <a:spLocks noChangeShapeType="1"/>
            </p:cNvSpPr>
            <p:nvPr/>
          </p:nvSpPr>
          <p:spPr bwMode="auto">
            <a:xfrm flipV="1">
              <a:off x="2594" y="3285"/>
              <a:ext cx="1" cy="146"/>
            </a:xfrm>
            <a:prstGeom prst="line">
              <a:avLst/>
            </a:prstGeom>
            <a:noFill/>
            <a:ln w="7938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6" name="Rectangle 228"/>
            <p:cNvSpPr>
              <a:spLocks noChangeArrowheads="1"/>
            </p:cNvSpPr>
            <p:nvPr/>
          </p:nvSpPr>
          <p:spPr bwMode="auto">
            <a:xfrm>
              <a:off x="2688" y="3296"/>
              <a:ext cx="18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SPI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Détails de l’implémentation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214" name="Image 213" descr="MAX7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3999" y="6021288"/>
            <a:ext cx="775993" cy="288032"/>
          </a:xfrm>
          <a:prstGeom prst="rect">
            <a:avLst/>
          </a:prstGeom>
        </p:spPr>
      </p:pic>
      <p:pic>
        <p:nvPicPr>
          <p:cNvPr id="219" name="Image 218" descr="gop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021289"/>
            <a:ext cx="360040" cy="256724"/>
          </a:xfrm>
          <a:prstGeom prst="rect">
            <a:avLst/>
          </a:prstGeom>
        </p:spPr>
      </p:pic>
      <p:pic>
        <p:nvPicPr>
          <p:cNvPr id="220" name="Image 219" descr="module_5_8gh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5949280"/>
            <a:ext cx="414954" cy="3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52928" cy="12241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Compétences développées</a:t>
            </a:r>
            <a:br>
              <a:rPr lang="fr-FR" dirty="0" smtClean="0"/>
            </a:br>
            <a:r>
              <a:rPr lang="fr-FR" b="1" dirty="0" smtClean="0">
                <a:solidFill>
                  <a:srgbClr val="0070C0"/>
                </a:solidFill>
              </a:rPr>
              <a:t>EC</a:t>
            </a:r>
            <a:r>
              <a:rPr lang="fr-FR" dirty="0" smtClean="0"/>
              <a:t> / </a:t>
            </a:r>
            <a:r>
              <a:rPr lang="fr-FR" b="1" dirty="0" smtClean="0">
                <a:solidFill>
                  <a:srgbClr val="00B050"/>
                </a:solidFill>
              </a:rPr>
              <a:t>IR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graphicFrame>
        <p:nvGraphicFramePr>
          <p:cNvPr id="5" name="Diagramme 4"/>
          <p:cNvGraphicFramePr/>
          <p:nvPr/>
        </p:nvGraphicFramePr>
        <p:xfrm>
          <a:off x="147565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 en arc 5"/>
          <p:cNvSpPr/>
          <p:nvPr/>
        </p:nvSpPr>
        <p:spPr>
          <a:xfrm rot="5400000">
            <a:off x="2915816" y="1340768"/>
            <a:ext cx="2232248" cy="5400600"/>
          </a:xfrm>
          <a:prstGeom prst="circularArrow">
            <a:avLst>
              <a:gd name="adj1" fmla="val 5276"/>
              <a:gd name="adj2" fmla="val 1009649"/>
              <a:gd name="adj3" fmla="val 20792523"/>
              <a:gd name="adj4" fmla="val 9288213"/>
              <a:gd name="adj5" fmla="val 11256"/>
            </a:avLst>
          </a:prstGeom>
          <a:solidFill>
            <a:srgbClr val="684D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Communiquer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4756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C1.1 : Rechercher des solutions techniques permettant l’incrustation vidéo</a:t>
            </a:r>
          </a:p>
          <a:p>
            <a:pPr marL="0" indent="0">
              <a:buNone/>
            </a:pPr>
            <a:r>
              <a:rPr lang="fr-FR" dirty="0"/>
              <a:t>C1.5 : Analyser, compléter avec le client le cahier des charges fonctionnel. (</a:t>
            </a:r>
            <a:r>
              <a:rPr lang="fr-FR" b="1" dirty="0">
                <a:solidFill>
                  <a:srgbClr val="0070C0"/>
                </a:solidFill>
              </a:rPr>
              <a:t>données à incruster</a:t>
            </a:r>
            <a:r>
              <a:rPr lang="fr-FR" b="1" dirty="0"/>
              <a:t>, </a:t>
            </a:r>
            <a:r>
              <a:rPr lang="fr-FR" b="1" dirty="0">
                <a:solidFill>
                  <a:srgbClr val="00B050"/>
                </a:solidFill>
              </a:rPr>
              <a:t>ergonomie des commandes</a:t>
            </a:r>
            <a:r>
              <a:rPr lang="fr-FR" dirty="0"/>
              <a:t>) </a:t>
            </a:r>
          </a:p>
          <a:p>
            <a:pPr marL="0" indent="0">
              <a:buNone/>
            </a:pPr>
            <a:r>
              <a:rPr lang="fr-FR" dirty="0"/>
              <a:t>C1.6 : Evaluer le coût de réalisation de la fonction « incrustation vidéo &amp; transmission</a:t>
            </a:r>
            <a:r>
              <a:rPr lang="fr-FR" dirty="0" smtClean="0"/>
              <a:t>», </a:t>
            </a:r>
            <a:r>
              <a:rPr lang="fr-FR" b="1" dirty="0" smtClean="0">
                <a:solidFill>
                  <a:srgbClr val="0070C0"/>
                </a:solidFill>
              </a:rPr>
              <a:t>matériels</a:t>
            </a:r>
            <a:r>
              <a:rPr lang="fr-FR" b="1" dirty="0" smtClean="0"/>
              <a:t> , </a:t>
            </a:r>
            <a:r>
              <a:rPr lang="fr-FR" b="1" dirty="0" smtClean="0">
                <a:solidFill>
                  <a:srgbClr val="00B050"/>
                </a:solidFill>
              </a:rPr>
              <a:t>coût de développement logiciels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 smtClean="0"/>
              <a:t>C1.2 : Réaliser un dossier, une présentation des solutions retenues </a:t>
            </a:r>
            <a:r>
              <a:rPr lang="fr-FR" b="1" dirty="0" smtClean="0">
                <a:solidFill>
                  <a:srgbClr val="0070C0"/>
                </a:solidFill>
              </a:rPr>
              <a:t>matériels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00B050"/>
                </a:solidFill>
              </a:rPr>
              <a:t>logiciels</a:t>
            </a:r>
            <a:r>
              <a:rPr lang="fr-FR" dirty="0" smtClean="0"/>
              <a:t> . </a:t>
            </a:r>
          </a:p>
          <a:p>
            <a:pPr marL="0" indent="0">
              <a:buNone/>
            </a:pPr>
            <a:r>
              <a:rPr lang="fr-FR" dirty="0" smtClean="0"/>
              <a:t>C1.2 Réaliser un document d’exploitation et de maintenance de la fonction d’incrustation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7568"/>
            <a:ext cx="885139" cy="89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hodesbtp.com/wp-content/uploads/2013/11/planning_gant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463" y="3572241"/>
            <a:ext cx="3264363" cy="244827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795603"/>
            <a:ext cx="807524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Organiser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20159"/>
            <a:ext cx="8532440" cy="1990166"/>
          </a:xfrm>
        </p:spPr>
        <p:txBody>
          <a:bodyPr>
            <a:noAutofit/>
          </a:bodyPr>
          <a:lstStyle/>
          <a:p>
            <a:r>
              <a:rPr lang="fr-FR" dirty="0"/>
              <a:t>C2.3 Réaliser/Compléter/Suivre un planning de développement de la maquette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b="1" dirty="0">
                <a:solidFill>
                  <a:srgbClr val="0070C0"/>
                </a:solidFill>
              </a:rPr>
              <a:t>matériels</a:t>
            </a:r>
            <a:r>
              <a:rPr lang="fr-FR" dirty="0"/>
              <a:t> et </a:t>
            </a:r>
            <a:r>
              <a:rPr lang="fr-FR" b="1" dirty="0">
                <a:solidFill>
                  <a:srgbClr val="00B050"/>
                </a:solidFill>
              </a:rPr>
              <a:t>logiciels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7" name="Picture 2" descr="http://www.adequajob.fr/uploads/spimages/bd79928dc10b302c4a633090cf3db72acad623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1"/>
            <a:ext cx="1143008" cy="7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derarproyectos.com/images/project_management%20gan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21" y="2852936"/>
            <a:ext cx="2857500" cy="2305050"/>
          </a:xfrm>
          <a:prstGeom prst="rect">
            <a:avLst/>
          </a:prstGeom>
          <a:noFill/>
        </p:spPr>
      </p:pic>
      <p:pic>
        <p:nvPicPr>
          <p:cNvPr id="1032" name="Picture 8" descr="http://its.ucsc.edu/project-management/images/project-plan-gant-ch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Concevoir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0"/>
            <a:ext cx="8280920" cy="4525963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C3.1 Analyser le cahier des charges, compléter avec le client le dossier de spécifications ergonomiques</a:t>
            </a:r>
          </a:p>
          <a:p>
            <a:r>
              <a:rPr lang="fr-FR" dirty="0"/>
              <a:t>C3.6 Recenser des solutions autres que celle proposée (</a:t>
            </a:r>
            <a:r>
              <a:rPr lang="fr-FR" b="1" dirty="0" smtClean="0">
                <a:solidFill>
                  <a:srgbClr val="0070C0"/>
                </a:solidFill>
              </a:rPr>
              <a:t>MAX7456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B050"/>
                </a:solidFill>
              </a:rPr>
              <a:t>MySQL vs </a:t>
            </a:r>
            <a:r>
              <a:rPr lang="fr-FR" b="1" dirty="0" err="1" smtClean="0">
                <a:solidFill>
                  <a:srgbClr val="00B050"/>
                </a:solidFill>
              </a:rPr>
              <a:t>SQLite</a:t>
            </a:r>
            <a:r>
              <a:rPr lang="fr-FR" dirty="0" smtClean="0">
                <a:solidFill>
                  <a:srgbClr val="00B050"/>
                </a:solidFill>
              </a:rPr>
              <a:t>, </a:t>
            </a:r>
            <a:r>
              <a:rPr lang="fr-FR" b="1" dirty="0" smtClean="0">
                <a:solidFill>
                  <a:srgbClr val="00B050"/>
                </a:solidFill>
              </a:rPr>
              <a:t>JSON vs XML</a:t>
            </a:r>
            <a:r>
              <a:rPr lang="fr-FR" dirty="0" smtClean="0"/>
              <a:t>)</a:t>
            </a:r>
          </a:p>
          <a:p>
            <a:r>
              <a:rPr lang="fr-FR" dirty="0" smtClean="0"/>
              <a:t>C3.3 Définir l’architecture </a:t>
            </a:r>
            <a:r>
              <a:rPr lang="fr-FR" b="1" dirty="0" smtClean="0">
                <a:solidFill>
                  <a:srgbClr val="0070C0"/>
                </a:solidFill>
              </a:rPr>
              <a:t>matérielle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00B050"/>
                </a:solidFill>
              </a:rPr>
              <a:t>logicielle</a:t>
            </a:r>
            <a:r>
              <a:rPr lang="fr-FR" dirty="0" smtClean="0"/>
              <a:t> de la fonction d’incrustation vidéo</a:t>
            </a:r>
          </a:p>
          <a:p>
            <a:r>
              <a:rPr lang="fr-FR" dirty="0" smtClean="0"/>
              <a:t>C3.4 Valider et justifier les choix </a:t>
            </a:r>
            <a:r>
              <a:rPr lang="fr-FR" b="1" dirty="0" smtClean="0">
                <a:solidFill>
                  <a:srgbClr val="0070C0"/>
                </a:solidFill>
              </a:rPr>
              <a:t>structurels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/>
                </a:solidFill>
              </a:rPr>
              <a:t>(</a:t>
            </a:r>
            <a:r>
              <a:rPr lang="fr-FR" b="1" dirty="0" smtClean="0">
                <a:solidFill>
                  <a:schemeClr val="accent1"/>
                </a:solidFill>
              </a:rPr>
              <a:t>MAX7456</a:t>
            </a:r>
            <a:r>
              <a:rPr lang="fr-FR" dirty="0" smtClean="0">
                <a:solidFill>
                  <a:schemeClr val="accent1"/>
                </a:solidFill>
              </a:rPr>
              <a:t>)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00B050"/>
                </a:solidFill>
              </a:rPr>
              <a:t>logiciels (langage C++, </a:t>
            </a:r>
            <a:r>
              <a:rPr lang="fr-FR" b="1" dirty="0" err="1" smtClean="0">
                <a:solidFill>
                  <a:srgbClr val="00B050"/>
                </a:solidFill>
              </a:rPr>
              <a:t>IPCs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</a:p>
          <a:p>
            <a:r>
              <a:rPr lang="fr-FR" dirty="0" smtClean="0"/>
              <a:t>C3.10 Réaliser la conception </a:t>
            </a:r>
            <a:r>
              <a:rPr lang="fr-FR" b="1" dirty="0" smtClean="0">
                <a:solidFill>
                  <a:srgbClr val="0070C0"/>
                </a:solidFill>
              </a:rPr>
              <a:t>matérielle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00B050"/>
                </a:solidFill>
              </a:rPr>
              <a:t>logicielle</a:t>
            </a:r>
            <a:r>
              <a:rPr lang="fr-FR" dirty="0" smtClean="0"/>
              <a:t> de la fonction incrustation vidéo,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354910"/>
            <a:ext cx="1225957" cy="145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graphicFrame>
        <p:nvGraphicFramePr>
          <p:cNvPr id="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89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85184"/>
            <a:ext cx="1835696" cy="16308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Réaliser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7638"/>
            <a:ext cx="8676456" cy="4708525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C4.1 Câbler le module MAX7456 afin de valider la solution retenue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C4.4 Adapter le driver de test fourni pour le MAX7456 aux exigences du cahier des charges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C4.3 Installer la chaine de développement croisée pour la </a:t>
            </a:r>
            <a:r>
              <a:rPr lang="fr-FR" b="1" dirty="0" err="1" smtClean="0">
                <a:solidFill>
                  <a:srgbClr val="00B050"/>
                </a:solidFill>
              </a:rPr>
              <a:t>Raspberry</a:t>
            </a:r>
            <a:r>
              <a:rPr lang="fr-FR" b="1" dirty="0" smtClean="0">
                <a:solidFill>
                  <a:srgbClr val="00B050"/>
                </a:solidFill>
              </a:rPr>
              <a:t> Pi et configurer le </a:t>
            </a:r>
            <a:r>
              <a:rPr lang="fr-FR" b="1" dirty="0" err="1" smtClean="0">
                <a:solidFill>
                  <a:srgbClr val="00B050"/>
                </a:solidFill>
              </a:rPr>
              <a:t>déboggage</a:t>
            </a:r>
            <a:r>
              <a:rPr lang="fr-FR" b="1" dirty="0" smtClean="0">
                <a:solidFill>
                  <a:srgbClr val="00B050"/>
                </a:solidFill>
              </a:rPr>
              <a:t> à distance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C4.6 </a:t>
            </a:r>
            <a:r>
              <a:rPr lang="fr-FR" b="1" dirty="0">
                <a:solidFill>
                  <a:srgbClr val="0070C0"/>
                </a:solidFill>
              </a:rPr>
              <a:t>Produire les documents de fabrication de la maquette à l’aide </a:t>
            </a:r>
            <a:r>
              <a:rPr lang="fr-FR" b="1" dirty="0" smtClean="0">
                <a:solidFill>
                  <a:srgbClr val="0070C0"/>
                </a:solidFill>
              </a:rPr>
              <a:t>du logiciel de </a:t>
            </a:r>
            <a:r>
              <a:rPr lang="fr-FR" b="1" dirty="0">
                <a:solidFill>
                  <a:srgbClr val="0070C0"/>
                </a:solidFill>
              </a:rPr>
              <a:t>CAO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C4.4 Fabriquer la maquette de l’incrustation vidéo 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C4.4 Coder le logiciel de commande</a:t>
            </a:r>
          </a:p>
          <a:p>
            <a:r>
              <a:rPr lang="fr-FR" dirty="0" smtClean="0"/>
              <a:t>C4.5 Tester et valider le fonctionnement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Installer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C5.3 Assurer la recette de la fonction incrustation avec le client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C5.4 Installer un système d’exploitation Linux et des bibliothèques logicielles (</a:t>
            </a:r>
            <a:r>
              <a:rPr lang="fr-FR" b="1" dirty="0" err="1" smtClean="0">
                <a:solidFill>
                  <a:srgbClr val="00B050"/>
                </a:solidFill>
              </a:rPr>
              <a:t>sqlite</a:t>
            </a:r>
            <a:r>
              <a:rPr lang="fr-FR" b="1" dirty="0" smtClean="0">
                <a:solidFill>
                  <a:srgbClr val="00B050"/>
                </a:solidFill>
              </a:rPr>
              <a:t>, libxml2)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417638"/>
            <a:ext cx="1069975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cs typeface="Arial"/>
              </a:rPr>
              <a:t>É</a:t>
            </a:r>
            <a:r>
              <a:rPr lang="fr-FR" dirty="0" smtClean="0"/>
              <a:t>quipements et contraintes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 rot="20689224">
            <a:off x="830298" y="2373169"/>
            <a:ext cx="894262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fr-FR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Quel drone choisir pour le BTS SN  ?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fr-FR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législation française</a:t>
            </a:r>
            <a:endParaRPr lang="fr-FR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25144"/>
            <a:ext cx="2366392" cy="17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pgseclin.files.wordpress.com/2012/03/parti-de-gauche-republique-francai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21288"/>
            <a:ext cx="1100960" cy="648072"/>
          </a:xfrm>
          <a:prstGeom prst="rect">
            <a:avLst/>
          </a:prstGeom>
          <a:noFill/>
        </p:spPr>
      </p:pic>
      <p:pic>
        <p:nvPicPr>
          <p:cNvPr id="9" name="Picture 6" descr="http://static.wixstatic.com/media/bdfddf_fa0ff2053ee25ca937c089f80a1ea925.png_srz_305_202_85_22_0.50_1.20_0.00_pn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2905125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3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http://www.hobbypeople.com/shop/images/FPT8JG_7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1051">
            <a:off x="750064" y="4719633"/>
            <a:ext cx="1487092" cy="148709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de configuration légère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1315744"/>
            <a:ext cx="41157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Drone F550 de DJI : </a:t>
            </a:r>
            <a:r>
              <a:rPr lang="fr-FR" dirty="0" smtClean="0">
                <a:solidFill>
                  <a:srgbClr val="C00000"/>
                </a:solidFill>
              </a:rPr>
              <a:t>560 </a:t>
            </a:r>
            <a:r>
              <a:rPr lang="fr-FR" dirty="0">
                <a:solidFill>
                  <a:srgbClr val="C00000"/>
                </a:solidFill>
              </a:rPr>
              <a:t>€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6 </a:t>
            </a:r>
            <a:r>
              <a:rPr lang="fr-FR" dirty="0"/>
              <a:t>moteurs 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Nacelle asservie 2D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Capacité </a:t>
            </a:r>
            <a:r>
              <a:rPr lang="fr-FR" dirty="0"/>
              <a:t>d'emport : </a:t>
            </a:r>
            <a:r>
              <a:rPr lang="fr-FR" b="1" dirty="0" smtClean="0">
                <a:solidFill>
                  <a:srgbClr val="FF0000"/>
                </a:solidFill>
              </a:rPr>
              <a:t>500g </a:t>
            </a:r>
            <a:r>
              <a:rPr lang="fr-FR" dirty="0"/>
              <a:t>(GOPRO)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Autonomie : 9-10 mn en pleine charge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Contrôleur de vol DJI NAZA M V2:</a:t>
            </a:r>
            <a:r>
              <a:rPr lang="fr-FR" dirty="0" smtClean="0">
                <a:solidFill>
                  <a:srgbClr val="C00000"/>
                </a:solidFill>
              </a:rPr>
              <a:t>230€</a:t>
            </a: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asservissement en position par  GPS et altimètre)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Télécommande </a:t>
            </a:r>
            <a:r>
              <a:rPr lang="fr-FR" b="1" dirty="0" err="1"/>
              <a:t>Futaba</a:t>
            </a:r>
            <a:r>
              <a:rPr lang="fr-FR" b="1" dirty="0"/>
              <a:t> TJ8 : </a:t>
            </a:r>
            <a:r>
              <a:rPr lang="fr-FR" dirty="0">
                <a:solidFill>
                  <a:srgbClr val="C00000"/>
                </a:solidFill>
              </a:rPr>
              <a:t>280€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Caméra Go Pro : </a:t>
            </a:r>
            <a:r>
              <a:rPr lang="fr-FR" dirty="0">
                <a:solidFill>
                  <a:srgbClr val="C00000"/>
                </a:solidFill>
              </a:rPr>
              <a:t>260</a:t>
            </a:r>
            <a:r>
              <a:rPr lang="fr-FR" dirty="0" smtClean="0">
                <a:solidFill>
                  <a:srgbClr val="C00000"/>
                </a:solidFill>
              </a:rPr>
              <a:t>€</a:t>
            </a:r>
            <a:r>
              <a:rPr lang="fr-FR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Montage, </a:t>
            </a:r>
            <a:r>
              <a:rPr lang="fr-FR" b="1" dirty="0" smtClean="0"/>
              <a:t>configuration, tests : </a:t>
            </a:r>
            <a:r>
              <a:rPr lang="fr-FR" dirty="0" smtClean="0">
                <a:solidFill>
                  <a:srgbClr val="C00000"/>
                </a:solidFill>
              </a:rPr>
              <a:t>700€ </a:t>
            </a:r>
            <a:endParaRPr lang="fr-FR" b="1" dirty="0"/>
          </a:p>
          <a:p>
            <a:endParaRPr lang="fr-FR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r>
              <a:rPr lang="fr-FR" sz="2800" b="1" dirty="0" smtClean="0">
                <a:solidFill>
                  <a:srgbClr val="C00000"/>
                </a:solidFill>
              </a:rPr>
              <a:t>Total </a:t>
            </a:r>
            <a:r>
              <a:rPr lang="fr-FR" sz="2800" b="1" smtClean="0">
                <a:solidFill>
                  <a:srgbClr val="C00000"/>
                </a:solidFill>
              </a:rPr>
              <a:t>: 2030 </a:t>
            </a:r>
            <a:r>
              <a:rPr lang="fr-FR" sz="2800" b="1" dirty="0" smtClean="0">
                <a:solidFill>
                  <a:srgbClr val="C00000"/>
                </a:solidFill>
              </a:rPr>
              <a:t>€ 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dirty="0"/>
              <a:t>(</a:t>
            </a:r>
            <a:r>
              <a:rPr lang="fr-FR" dirty="0">
                <a:hlinkClick r:id="rId3"/>
              </a:rPr>
              <a:t>http://www.frenchidrone.com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42861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s://encrypted-tbn0.gstatic.com/images?q=tbn:ANd9GcTx9sqhuLI7GXZzm64TkRA0dA_IivtnChN1iA2Wc7f4pAromzj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4513">
            <a:off x="1123282" y="3148632"/>
            <a:ext cx="1395536" cy="1395536"/>
          </a:xfrm>
          <a:prstGeom prst="rect">
            <a:avLst/>
          </a:prstGeom>
          <a:noFill/>
        </p:spPr>
      </p:pic>
      <p:pic>
        <p:nvPicPr>
          <p:cNvPr id="1026" name="Picture 2" descr="http://www.readymaderc.com/store/images/DJI-NZMV2S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36" y="3717032"/>
            <a:ext cx="1782792" cy="12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rc-drone.de/wp-content/uploads/2012/02/graupner-mx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374">
            <a:off x="730477" y="4684714"/>
            <a:ext cx="1942842" cy="19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encrypted-tbn0.gstatic.com/images?q=tbn:ANd9GcTx9sqhuLI7GXZzm64TkRA0dA_IivtnChN1iA2Wc7f4pAromzj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1372">
            <a:off x="3222277" y="5031606"/>
            <a:ext cx="1395536" cy="1395536"/>
          </a:xfrm>
          <a:prstGeom prst="rect">
            <a:avLst/>
          </a:prstGeom>
          <a:noFill/>
        </p:spPr>
      </p:pic>
      <p:pic>
        <p:nvPicPr>
          <p:cNvPr id="5" name="Picture 2" descr="http://www.flashrc.com/images/produits/4608/MK-Hex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4" y="1124744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84976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de configuration lourde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1315744"/>
            <a:ext cx="41157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ym typeface="ZapfDingbats"/>
              </a:rPr>
              <a:t>Drone </a:t>
            </a:r>
            <a:r>
              <a:rPr lang="fr-FR" b="1" dirty="0" err="1" smtClean="0"/>
              <a:t>Hexakopter</a:t>
            </a:r>
            <a:r>
              <a:rPr lang="fr-FR" b="1" dirty="0" smtClean="0"/>
              <a:t> de chez </a:t>
            </a:r>
            <a:r>
              <a:rPr lang="fr-FR" b="1" dirty="0" err="1" smtClean="0"/>
              <a:t>Mikrokopter</a:t>
            </a:r>
            <a:r>
              <a:rPr lang="fr-FR" b="1" dirty="0" smtClean="0"/>
              <a:t> : </a:t>
            </a:r>
            <a:r>
              <a:rPr lang="fr-FR" dirty="0">
                <a:solidFill>
                  <a:srgbClr val="C00000"/>
                </a:solidFill>
              </a:rPr>
              <a:t>1600 €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6 </a:t>
            </a:r>
            <a:r>
              <a:rPr lang="fr-FR" dirty="0"/>
              <a:t>moteurs 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Capacité </a:t>
            </a:r>
            <a:r>
              <a:rPr lang="fr-FR" dirty="0"/>
              <a:t>d'emport : </a:t>
            </a:r>
            <a:r>
              <a:rPr lang="fr-FR" b="1" dirty="0" smtClean="0">
                <a:solidFill>
                  <a:srgbClr val="FF0000"/>
                </a:solidFill>
              </a:rPr>
              <a:t>1100g </a:t>
            </a:r>
            <a:r>
              <a:rPr lang="fr-FR" dirty="0" smtClean="0"/>
              <a:t>(CANON 5D)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Autonomie : 7 mn en pleine charge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Contrôleur de vol DJI NAZA M Lite:</a:t>
            </a:r>
            <a:r>
              <a:rPr lang="fr-FR" dirty="0" smtClean="0">
                <a:solidFill>
                  <a:srgbClr val="C00000"/>
                </a:solidFill>
              </a:rPr>
              <a:t>130€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asservissement en position par  GPS et altimètre)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Télécommande HF </a:t>
            </a:r>
            <a:r>
              <a:rPr lang="fr-FR" b="1" dirty="0" err="1" smtClean="0"/>
              <a:t>Turnigy</a:t>
            </a:r>
            <a:r>
              <a:rPr lang="fr-FR" b="1" dirty="0" smtClean="0"/>
              <a:t> 9XR: </a:t>
            </a:r>
            <a:r>
              <a:rPr lang="fr-FR" dirty="0" smtClean="0">
                <a:solidFill>
                  <a:srgbClr val="C00000"/>
                </a:solidFill>
              </a:rPr>
              <a:t>100 €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Caméra Go Pro : </a:t>
            </a:r>
            <a:r>
              <a:rPr lang="fr-FR" dirty="0" smtClean="0">
                <a:solidFill>
                  <a:srgbClr val="C00000"/>
                </a:solidFill>
              </a:rPr>
              <a:t>260€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Montage, </a:t>
            </a:r>
            <a:r>
              <a:rPr lang="fr-FR" b="1" dirty="0" smtClean="0"/>
              <a:t>configuration</a:t>
            </a:r>
            <a:r>
              <a:rPr lang="fr-FR" b="1" dirty="0"/>
              <a:t>, tests, 4h de cours de pilotage </a:t>
            </a:r>
            <a:r>
              <a:rPr lang="fr-FR" dirty="0" smtClean="0"/>
              <a:t>: </a:t>
            </a:r>
            <a:r>
              <a:rPr lang="fr-FR" dirty="0">
                <a:solidFill>
                  <a:srgbClr val="C00000"/>
                </a:solidFill>
              </a:rPr>
              <a:t>400€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Total : 2490 € 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dirty="0" smtClean="0"/>
              <a:t>(</a:t>
            </a:r>
            <a:r>
              <a:rPr lang="fr-FR" dirty="0">
                <a:hlinkClick r:id="rId5"/>
              </a:rPr>
              <a:t>http://www.drone-concept.fr</a:t>
            </a:r>
            <a:r>
              <a:rPr lang="fr-FR" dirty="0" smtClean="0">
                <a:hlinkClick r:id="rId5"/>
              </a:rPr>
              <a:t>/</a:t>
            </a:r>
            <a:r>
              <a:rPr lang="fr-FR" dirty="0" smtClean="0"/>
              <a:t> 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75738">
            <a:off x="2060112" y="3806135"/>
            <a:ext cx="2857402" cy="10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1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57.servimg.com/u/f57/15/92/69/42/regle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896544" cy="225175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55576" y="1484784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drone (-25Kg) </a:t>
            </a:r>
            <a:r>
              <a:rPr lang="fr-FR" dirty="0" smtClean="0">
                <a:solidFill>
                  <a:srgbClr val="FF0000"/>
                </a:solidFill>
              </a:rPr>
              <a:t>sans caméra </a:t>
            </a:r>
            <a:r>
              <a:rPr lang="fr-FR" dirty="0" smtClean="0"/>
              <a:t>est considéré comme un </a:t>
            </a:r>
            <a:r>
              <a:rPr lang="fr-FR" dirty="0" smtClean="0">
                <a:solidFill>
                  <a:srgbClr val="FF0000"/>
                </a:solidFill>
              </a:rPr>
              <a:t>modèle réduit</a:t>
            </a:r>
            <a:r>
              <a:rPr lang="fr-F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Vol à vue à moins de 150m de hauteur</a:t>
            </a:r>
            <a:endParaRPr lang="fr-FR" dirty="0"/>
          </a:p>
          <a:p>
            <a:r>
              <a:rPr lang="fr-FR" dirty="0" smtClean="0"/>
              <a:t>Le même drone </a:t>
            </a:r>
            <a:r>
              <a:rPr lang="fr-FR" dirty="0" smtClean="0">
                <a:solidFill>
                  <a:srgbClr val="FF0000"/>
                </a:solidFill>
              </a:rPr>
              <a:t>équipé d’un dispositif de prise de vue </a:t>
            </a:r>
            <a:r>
              <a:rPr lang="fr-FR" dirty="0" smtClean="0"/>
              <a:t>devient un </a:t>
            </a:r>
            <a:r>
              <a:rPr lang="fr-FR" b="1" dirty="0" smtClean="0">
                <a:solidFill>
                  <a:srgbClr val="FF0000"/>
                </a:solidFill>
              </a:rPr>
              <a:t>aéronef télé-piloté en activité particulière</a:t>
            </a:r>
            <a:r>
              <a:rPr lang="fr-F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Scénario S1 de la direction générale de l’aviation civile (DGAC)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/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360000" lvl="1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Homologation requise </a:t>
            </a:r>
            <a:r>
              <a:rPr lang="fr-FR" dirty="0" smtClean="0"/>
              <a:t>pour le drone</a:t>
            </a:r>
          </a:p>
          <a:p>
            <a:pPr marL="360000" lvl="1" indent="-285750">
              <a:buFontTx/>
              <a:buChar char="-"/>
            </a:pPr>
            <a:r>
              <a:rPr lang="fr-FR" dirty="0" smtClean="0"/>
              <a:t>Le pilote doit posséder le </a:t>
            </a:r>
            <a:r>
              <a:rPr lang="fr-FR" dirty="0" smtClean="0">
                <a:solidFill>
                  <a:srgbClr val="FF0000"/>
                </a:solidFill>
              </a:rPr>
              <a:t>brevet théorique de pilotage ULM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Le brevet valable à vie est un QCM de 40 questions qui peut être facilement préparé sur divers sites internet, 30 bonnes réponses suffisent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Coût </a:t>
            </a:r>
            <a:r>
              <a:rPr lang="fr-FR" dirty="0"/>
              <a:t>30</a:t>
            </a:r>
            <a:r>
              <a:rPr lang="fr-FR" dirty="0" smtClean="0"/>
              <a:t>€ (infos </a:t>
            </a:r>
            <a:r>
              <a:rPr lang="fr-FR" dirty="0"/>
              <a:t>sur </a:t>
            </a:r>
            <a:r>
              <a:rPr lang="fr-FR" dirty="0">
                <a:hlinkClick r:id="rId3"/>
              </a:rPr>
              <a:t>http://dronologue.fr/preparer-et-passer-le-brevet-ulm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Législation</a:t>
            </a:r>
            <a:br>
              <a:rPr lang="fr-FR" dirty="0" smtClean="0"/>
            </a:br>
            <a:r>
              <a:rPr lang="fr-FR" sz="2000" i="1" dirty="0" smtClean="0"/>
              <a:t>(Arrêté du 11 avril 2012 relatif à la conception des aéronefs civils)</a:t>
            </a:r>
            <a:endParaRPr lang="fr-FR" i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1026" name="Picture 2" descr="http://www.flyingeye.fr/images/logo_dg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2896"/>
            <a:ext cx="1229387" cy="12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71472" y="857232"/>
            <a:ext cx="8277712" cy="3071834"/>
            <a:chOff x="571472" y="3189086"/>
            <a:chExt cx="8277712" cy="271784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72" y="3189086"/>
              <a:ext cx="8277712" cy="271784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92432" y="3216953"/>
              <a:ext cx="4937202" cy="209678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#</a:t>
              </a:r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include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&lt;</a:t>
              </a:r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stdio.h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&gt;</a:t>
              </a:r>
            </a:p>
            <a:p>
              <a:endParaRPr lang="fr-FR" sz="1400" b="1" dirty="0" smtClean="0">
                <a:solidFill>
                  <a:schemeClr val="bg1"/>
                </a:solidFill>
                <a:latin typeface="Kristen ITC" panose="03050502040202030202" pitchFamily="66" charset="0"/>
              </a:endParaRPr>
            </a:p>
            <a:p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int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main(</a:t>
              </a:r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void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)</a:t>
              </a:r>
            </a:p>
            <a:p>
              <a:endParaRPr lang="fr-FR" sz="1400" b="1" dirty="0" smtClean="0">
                <a:solidFill>
                  <a:schemeClr val="bg1"/>
                </a:solidFill>
                <a:latin typeface="Kristen ITC" panose="03050502040202030202" pitchFamily="66" charset="0"/>
              </a:endParaRPr>
            </a:p>
            <a:p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{</a:t>
              </a:r>
            </a:p>
            <a:p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   </a:t>
              </a:r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int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compteur = 1000;</a:t>
              </a:r>
            </a:p>
            <a:p>
              <a:r>
                <a:rPr lang="fr-FR" sz="14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 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  </a:t>
              </a:r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while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(compteur - -)</a:t>
              </a:r>
              <a:b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</a:b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     {</a:t>
              </a:r>
            </a:p>
            <a:p>
              <a:r>
                <a:rPr lang="fr-FR" sz="1400" b="1" dirty="0" err="1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printf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(« Je ne ferai plus voler de drone dans la classe »);</a:t>
              </a:r>
            </a:p>
            <a:p>
              <a:r>
                <a:rPr lang="fr-FR" sz="14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 </a:t>
              </a:r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     }</a:t>
              </a:r>
            </a:p>
            <a:p>
              <a:r>
                <a:rPr lang="fr-FR" sz="1400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}</a:t>
              </a:r>
            </a:p>
          </p:txBody>
        </p:sp>
      </p:grpSp>
      <p:pic>
        <p:nvPicPr>
          <p:cNvPr id="8" name="Picture 2" descr="http://3.bp.blogspot.com/_ZFKTi4UBnnA/R6EhLdjC2KI/AAAAAAAAACs/WaLA4j4m10U/s320/ques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87" y="4887943"/>
            <a:ext cx="2149407" cy="18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85786" y="4071942"/>
            <a:ext cx="8229600" cy="657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Merci pour votre attention…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>
            <a:normAutofit/>
          </a:bodyPr>
          <a:lstStyle/>
          <a:p>
            <a:r>
              <a:rPr lang="fr-FR" dirty="0" smtClean="0"/>
              <a:t>APPROCHE PEDAGOGIQUE EN BTS SN AUTOUR D’UN projet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33794" name="Picture 2" descr="http://www.navimag-pro.com/site_img/ARTICLES/large/financer-un-projet-professionnel-trouvez-des-contacts-en-ligne-id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630" y="908720"/>
            <a:ext cx="4492741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1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" y="692696"/>
            <a:ext cx="9144000" cy="72494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Démarche pédagogique autour d’un projet</a:t>
            </a:r>
            <a:endParaRPr lang="fr-FR" sz="36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96369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Résolution d’un problème technique </a:t>
            </a:r>
            <a:r>
              <a:rPr lang="fr-FR" dirty="0" smtClean="0"/>
              <a:t>en respectant une démarche professionnelle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démarche de projet 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travail d'équipe 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Contraintes </a:t>
            </a:r>
            <a:br>
              <a:rPr lang="fr-FR" dirty="0" smtClean="0"/>
            </a:br>
            <a:r>
              <a:rPr lang="fr-FR" dirty="0" smtClean="0"/>
              <a:t>(réglementaires, normatives, liées aux moyens d’entreprise)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démarche qualité, environnementale ;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Mobilisation/Acquisition de savoirs &amp; savoir-faire</a:t>
            </a:r>
            <a:r>
              <a:rPr lang="fr-FR" dirty="0" smtClean="0"/>
              <a:t>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sciences et techniques, programmation, méthodologie ;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Confrontation à des contraintes extra-scolaires </a:t>
            </a:r>
            <a:r>
              <a:rPr lang="fr-FR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échanges avec un donneur d’ordre extérieur à l’établissement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sp>
        <p:nvSpPr>
          <p:cNvPr id="9" name="Étoile à 32 branches 8"/>
          <p:cNvSpPr/>
          <p:nvPr/>
        </p:nvSpPr>
        <p:spPr>
          <a:xfrm>
            <a:off x="4932041" y="1772816"/>
            <a:ext cx="4211960" cy="1412776"/>
          </a:xfrm>
          <a:prstGeom prst="star32">
            <a:avLst>
              <a:gd name="adj" fmla="val 43337"/>
            </a:avLst>
          </a:prstGeom>
          <a:solidFill>
            <a:srgbClr val="F07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Apprentissages à partir d’une problématique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(pédagogie inductive)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9075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projet et les Activités </a:t>
            </a:r>
            <a:r>
              <a:rPr lang="fr-FR" dirty="0"/>
              <a:t>professionnelles du BTS Systèmes </a:t>
            </a:r>
            <a:r>
              <a:rPr lang="fr-FR" dirty="0" smtClean="0"/>
              <a:t>numériques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97" y="1700808"/>
            <a:ext cx="8499887" cy="449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b="1" dirty="0" smtClean="0"/>
              <a:t>A1</a:t>
            </a:r>
            <a:r>
              <a:rPr lang="fr-FR" dirty="0"/>
              <a:t>. </a:t>
            </a:r>
            <a:r>
              <a:rPr lang="fr-FR" dirty="0">
                <a:solidFill>
                  <a:srgbClr val="FF0000"/>
                </a:solidFill>
              </a:rPr>
              <a:t>Rechercher et/ou exploiter </a:t>
            </a:r>
            <a:r>
              <a:rPr lang="fr-FR" dirty="0"/>
              <a:t>des documents techniques en français ou en anglais.</a:t>
            </a:r>
          </a:p>
          <a:p>
            <a:r>
              <a:rPr lang="fr-FR" b="1" dirty="0"/>
              <a:t>A2. </a:t>
            </a:r>
            <a:r>
              <a:rPr lang="fr-FR" dirty="0">
                <a:solidFill>
                  <a:srgbClr val="FF0000"/>
                </a:solidFill>
              </a:rPr>
              <a:t>Identifier le besoin du client </a:t>
            </a:r>
            <a:r>
              <a:rPr lang="fr-FR" dirty="0"/>
              <a:t>et </a:t>
            </a:r>
            <a:r>
              <a:rPr lang="fr-FR" dirty="0" smtClean="0"/>
              <a:t>établir/compléter </a:t>
            </a:r>
            <a:r>
              <a:rPr lang="fr-FR" dirty="0"/>
              <a:t>un cahier des charges d’avant-vente.</a:t>
            </a:r>
          </a:p>
          <a:p>
            <a:r>
              <a:rPr lang="fr-FR" b="1" dirty="0"/>
              <a:t>A3. </a:t>
            </a:r>
            <a:r>
              <a:rPr lang="fr-FR" dirty="0">
                <a:solidFill>
                  <a:srgbClr val="FF0000"/>
                </a:solidFill>
              </a:rPr>
              <a:t>Analyser un cahier des charges </a:t>
            </a:r>
            <a:r>
              <a:rPr lang="fr-FR" dirty="0"/>
              <a:t>et extraire les spécifications associées à sa </a:t>
            </a:r>
            <a:r>
              <a:rPr lang="fr-FR" dirty="0" smtClean="0"/>
              <a:t>réalisation dans </a:t>
            </a:r>
            <a:r>
              <a:rPr lang="fr-FR" dirty="0"/>
              <a:t>une situation de bureau d’études.</a:t>
            </a:r>
          </a:p>
          <a:p>
            <a:r>
              <a:rPr lang="fr-FR" b="1" dirty="0"/>
              <a:t>A4. </a:t>
            </a:r>
            <a:r>
              <a:rPr lang="fr-FR" dirty="0">
                <a:solidFill>
                  <a:srgbClr val="FF0000"/>
                </a:solidFill>
              </a:rPr>
              <a:t>Réaliser l'analyse fonctionnelle, comportementale et structurelle </a:t>
            </a:r>
            <a:r>
              <a:rPr lang="fr-FR" dirty="0"/>
              <a:t>d'un produit dans </a:t>
            </a:r>
            <a:r>
              <a:rPr lang="fr-FR" dirty="0" smtClean="0"/>
              <a:t>une situation </a:t>
            </a:r>
            <a:r>
              <a:rPr lang="fr-FR" dirty="0"/>
              <a:t>de réalisation.</a:t>
            </a:r>
          </a:p>
          <a:p>
            <a:r>
              <a:rPr lang="fr-FR" b="1" dirty="0"/>
              <a:t>A5. </a:t>
            </a:r>
            <a:r>
              <a:rPr lang="fr-FR" dirty="0">
                <a:solidFill>
                  <a:srgbClr val="FF0000"/>
                </a:solidFill>
              </a:rPr>
              <a:t>Proposer des solutions</a:t>
            </a:r>
            <a:r>
              <a:rPr lang="fr-FR" dirty="0"/>
              <a:t> pour répondre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aux </a:t>
            </a:r>
            <a:r>
              <a:rPr lang="fr-FR" dirty="0"/>
              <a:t>besoins du cahier des charges dans </a:t>
            </a:r>
            <a:r>
              <a:rPr lang="fr-FR" dirty="0" smtClean="0"/>
              <a:t>un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contexte </a:t>
            </a:r>
            <a:r>
              <a:rPr lang="fr-FR" dirty="0"/>
              <a:t>technico-économique contraint.</a:t>
            </a:r>
          </a:p>
          <a:p>
            <a:r>
              <a:rPr lang="fr-FR" b="1" dirty="0"/>
              <a:t>A6. </a:t>
            </a:r>
            <a:r>
              <a:rPr lang="fr-FR" dirty="0">
                <a:solidFill>
                  <a:srgbClr val="FF0000"/>
                </a:solidFill>
              </a:rPr>
              <a:t>Établir un plan d'organisation </a:t>
            </a:r>
            <a:r>
              <a:rPr lang="fr-FR" dirty="0"/>
              <a:t>pour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réaliser </a:t>
            </a:r>
            <a:r>
              <a:rPr lang="fr-FR" dirty="0"/>
              <a:t>un projet.</a:t>
            </a:r>
          </a:p>
          <a:p>
            <a:r>
              <a:rPr lang="fr-FR" b="1" dirty="0"/>
              <a:t>A7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  <a:r>
              <a:rPr lang="fr-FR" dirty="0">
                <a:solidFill>
                  <a:srgbClr val="FF0000"/>
                </a:solidFill>
              </a:rPr>
              <a:t>Réaliser </a:t>
            </a:r>
            <a:r>
              <a:rPr lang="fr-FR" dirty="0"/>
              <a:t>ou mettre en </a:t>
            </a:r>
            <a:r>
              <a:rPr lang="fr-FR" dirty="0" err="1"/>
              <a:t>oeuvre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valider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dirty="0"/>
              <a:t>solution.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1028" name="Picture 4" descr="http://www.lesmetiers.net/upload/docs/image/jpeg/2010-08/ingenieur_electronicien_48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18" y="4293096"/>
            <a:ext cx="3438058" cy="19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Le projet : Compétences mobilisées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None/>
            </a:pPr>
            <a:r>
              <a:rPr lang="fr-FR" sz="2800" dirty="0"/>
              <a:t>C1. </a:t>
            </a:r>
            <a:r>
              <a:rPr lang="fr-FR" sz="2800" b="1" dirty="0">
                <a:solidFill>
                  <a:srgbClr val="C00000"/>
                </a:solidFill>
              </a:rPr>
              <a:t>Communiquer</a:t>
            </a:r>
            <a:r>
              <a:rPr lang="fr-FR" sz="2800" dirty="0"/>
              <a:t>, </a:t>
            </a:r>
            <a:r>
              <a:rPr lang="fr-FR" sz="2800" dirty="0" smtClean="0"/>
              <a:t>mettre en œuvre des techniques </a:t>
            </a:r>
            <a:r>
              <a:rPr lang="fr-FR" sz="2800" dirty="0"/>
              <a:t>de communication, de </a:t>
            </a:r>
            <a:r>
              <a:rPr lang="fr-FR" sz="2800" dirty="0" smtClean="0"/>
              <a:t>présentation</a:t>
            </a:r>
            <a:endParaRPr lang="fr-FR" sz="2800" dirty="0"/>
          </a:p>
          <a:p>
            <a:pPr marL="514350" lvl="0" indent="-514350">
              <a:buNone/>
            </a:pPr>
            <a:r>
              <a:rPr lang="fr-FR" sz="2800" dirty="0"/>
              <a:t>C2. </a:t>
            </a:r>
            <a:r>
              <a:rPr lang="fr-FR" sz="2800" b="1" dirty="0">
                <a:solidFill>
                  <a:srgbClr val="C00000"/>
                </a:solidFill>
              </a:rPr>
              <a:t>Organiser</a:t>
            </a:r>
            <a:r>
              <a:rPr lang="fr-FR" sz="2800" dirty="0"/>
              <a:t>, gérer un projet, </a:t>
            </a:r>
            <a:r>
              <a:rPr lang="fr-FR" sz="2800" dirty="0" smtClean="0"/>
              <a:t>documenter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C3. </a:t>
            </a:r>
            <a:r>
              <a:rPr lang="fr-FR" sz="2800" b="1" dirty="0" smtClean="0">
                <a:solidFill>
                  <a:srgbClr val="C00000"/>
                </a:solidFill>
              </a:rPr>
              <a:t>Concevoir</a:t>
            </a:r>
            <a:r>
              <a:rPr lang="fr-FR" sz="2800" dirty="0" smtClean="0"/>
              <a:t> </a:t>
            </a:r>
            <a:r>
              <a:rPr lang="fr-FR" sz="1900" i="1" dirty="0">
                <a:solidFill>
                  <a:srgbClr val="C00000"/>
                </a:solidFill>
              </a:rPr>
              <a:t>(contenus, </a:t>
            </a:r>
            <a:r>
              <a:rPr lang="fr-FR" sz="1900" i="1" dirty="0" smtClean="0">
                <a:solidFill>
                  <a:srgbClr val="C00000"/>
                </a:solidFill>
              </a:rPr>
              <a:t>niveaux taxonomiques </a:t>
            </a:r>
            <a:r>
              <a:rPr lang="fr-FR" sz="1900" i="1" dirty="0">
                <a:solidFill>
                  <a:srgbClr val="C00000"/>
                </a:solidFill>
              </a:rPr>
              <a:t>différents IR/EC</a:t>
            </a:r>
            <a:r>
              <a:rPr lang="fr-FR" sz="1900" i="1" dirty="0" smtClean="0">
                <a:solidFill>
                  <a:srgbClr val="C00000"/>
                </a:solidFill>
              </a:rPr>
              <a:t>)</a:t>
            </a:r>
            <a:endParaRPr lang="fr-FR" sz="2800" dirty="0" smtClean="0"/>
          </a:p>
          <a:p>
            <a:pPr marL="857250" lvl="1" indent="-457200">
              <a:buFont typeface="Wingdings" panose="05000000000000000000" pitchFamily="2" charset="2"/>
              <a:buChar char="q"/>
            </a:pPr>
            <a:r>
              <a:rPr lang="fr-FR" sz="2600" dirty="0" smtClean="0"/>
              <a:t>Modélisation et simulation : niveau EC &gt; niveau IR</a:t>
            </a:r>
          </a:p>
          <a:p>
            <a:pPr marL="400050" lvl="1" indent="0">
              <a:buNone/>
            </a:pPr>
            <a:r>
              <a:rPr lang="fr-FR" sz="2600" dirty="0" smtClean="0">
                <a:sym typeface="Wingdings"/>
              </a:rPr>
              <a:t>M</a:t>
            </a:r>
            <a:r>
              <a:rPr lang="fr-FR" sz="2600" dirty="0" smtClean="0"/>
              <a:t>odélisation orientée objet : niveau EC &lt; niveau IR</a:t>
            </a:r>
            <a:endParaRPr lang="fr-FR" sz="2600" dirty="0" smtClean="0">
              <a:sym typeface="Wingdings"/>
            </a:endParaRPr>
          </a:p>
          <a:p>
            <a:pPr marL="0" indent="0">
              <a:buNone/>
            </a:pPr>
            <a:r>
              <a:rPr lang="fr-FR" sz="2800" dirty="0" smtClean="0"/>
              <a:t>C4</a:t>
            </a:r>
            <a:r>
              <a:rPr lang="fr-FR" sz="3000" dirty="0"/>
              <a:t>. </a:t>
            </a:r>
            <a:r>
              <a:rPr lang="fr-FR" sz="2800" b="1" dirty="0" smtClean="0">
                <a:solidFill>
                  <a:srgbClr val="C00000"/>
                </a:solidFill>
              </a:rPr>
              <a:t>Réaliser</a:t>
            </a:r>
            <a:r>
              <a:rPr lang="fr-FR" sz="3000" dirty="0" smtClean="0"/>
              <a:t>, </a:t>
            </a:r>
            <a:r>
              <a:rPr lang="fr-FR" sz="2800" dirty="0" smtClean="0"/>
              <a:t>tester</a:t>
            </a:r>
            <a:r>
              <a:rPr lang="fr-FR" sz="3000" dirty="0" smtClean="0"/>
              <a:t> </a:t>
            </a:r>
            <a:r>
              <a:rPr lang="fr-FR" sz="1900" i="1" dirty="0" smtClean="0">
                <a:solidFill>
                  <a:srgbClr val="C00000"/>
                </a:solidFill>
              </a:rPr>
              <a:t>(contenus, niveaux taxonomiques différents IR/EC)</a:t>
            </a:r>
            <a:endParaRPr lang="fr-FR" sz="1700" i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200" dirty="0" smtClean="0"/>
              <a:t>Développement logiciel (IR) vs. Fabrication (EC)</a:t>
            </a:r>
            <a:endParaRPr lang="fr-FR" sz="2200" dirty="0"/>
          </a:p>
          <a:p>
            <a:pPr marL="514350" lvl="0" indent="-514350">
              <a:buNone/>
            </a:pPr>
            <a:r>
              <a:rPr lang="fr-FR" sz="2800" dirty="0"/>
              <a:t>C5. </a:t>
            </a:r>
            <a:r>
              <a:rPr lang="fr-FR" sz="2800" b="1" dirty="0">
                <a:solidFill>
                  <a:srgbClr val="C00000"/>
                </a:solidFill>
              </a:rPr>
              <a:t>Installer</a:t>
            </a:r>
            <a:r>
              <a:rPr lang="fr-FR" sz="2800" dirty="0"/>
              <a:t>, </a:t>
            </a:r>
            <a:r>
              <a:rPr lang="fr-FR" sz="2800" dirty="0" smtClean="0"/>
              <a:t>utiliser des </a:t>
            </a:r>
            <a:r>
              <a:rPr lang="fr-FR" sz="2800" dirty="0" smtClean="0"/>
              <a:t>i</a:t>
            </a:r>
            <a:r>
              <a:rPr lang="fr-FR" sz="2800" dirty="0" smtClean="0">
                <a:sym typeface="Wingdings"/>
              </a:rPr>
              <a:t>nstruments</a:t>
            </a:r>
            <a:br>
              <a:rPr lang="fr-FR" sz="2800" dirty="0" smtClean="0">
                <a:sym typeface="Wingdings"/>
              </a:rPr>
            </a:br>
            <a:r>
              <a:rPr lang="fr-FR" sz="28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de mesure, </a:t>
            </a:r>
            <a:r>
              <a:rPr lang="fr-FR" sz="2800" dirty="0" smtClean="0">
                <a:sym typeface="Wingdings"/>
              </a:rPr>
              <a:t>définir des </a:t>
            </a:r>
            <a:r>
              <a:rPr lang="fr-FR" sz="2800" dirty="0" smtClean="0">
                <a:sym typeface="Wingdings"/>
              </a:rPr>
              <a:t>m</a:t>
            </a:r>
            <a:r>
              <a:rPr lang="fr-FR" sz="2800" dirty="0" smtClean="0"/>
              <a:t>odes</a:t>
            </a:r>
            <a:br>
              <a:rPr lang="fr-FR" sz="2800" dirty="0" smtClean="0"/>
            </a:br>
            <a:r>
              <a:rPr lang="fr-FR" sz="2800" dirty="0" smtClean="0"/>
              <a:t>opératoires</a:t>
            </a:r>
            <a:endParaRPr lang="fr-FR" sz="2800" dirty="0"/>
          </a:p>
          <a:p>
            <a:pPr marL="514350" lvl="0" indent="-514350">
              <a:buNone/>
            </a:pPr>
            <a:r>
              <a:rPr lang="fr-FR" sz="28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C6</a:t>
            </a:r>
            <a:r>
              <a:rPr lang="fr-FR" sz="2800" strike="sngStrike" dirty="0" smtClean="0"/>
              <a:t>. </a:t>
            </a:r>
            <a:r>
              <a:rPr lang="fr-FR" sz="2800" b="1" strike="sng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Exploiter</a:t>
            </a:r>
            <a:endParaRPr lang="fr-FR" sz="2800" strike="sngStrik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14350" lvl="0" indent="-514350">
              <a:buNone/>
            </a:pPr>
            <a:r>
              <a:rPr lang="fr-FR" sz="28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C7</a:t>
            </a:r>
            <a:r>
              <a:rPr lang="fr-FR" sz="2800" strike="sngStrike" dirty="0" smtClean="0"/>
              <a:t>.</a:t>
            </a:r>
            <a:r>
              <a:rPr lang="fr-FR" sz="2800" strike="sng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b="1" strike="sng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Maintenir</a:t>
            </a:r>
            <a:endParaRPr lang="fr-FR" sz="2800" strike="sngStrik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14350" indent="-514350">
              <a:buNone/>
            </a:pPr>
            <a:endParaRPr lang="fr-FR" sz="2800" dirty="0"/>
          </a:p>
          <a:p>
            <a:pPr marL="514350" lvl="0" indent="-514350">
              <a:buNone/>
            </a:pPr>
            <a:endParaRPr lang="fr-FR" sz="2800" b="1" dirty="0"/>
          </a:p>
          <a:p>
            <a:pPr marL="514350" indent="-514350">
              <a:buNone/>
            </a:pP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Bergson - le 31 mars 2014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45091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Échantillon de savoirs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683568" y="1414108"/>
            <a:ext cx="2232248" cy="532437"/>
            <a:chOff x="0" y="7024"/>
            <a:chExt cx="2129333" cy="552157"/>
          </a:xfrm>
        </p:grpSpPr>
        <p:sp>
          <p:nvSpPr>
            <p:cNvPr id="32" name="Chevron 31"/>
            <p:cNvSpPr/>
            <p:nvPr/>
          </p:nvSpPr>
          <p:spPr>
            <a:xfrm>
              <a:off x="0" y="7024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4"/>
            <p:cNvSpPr/>
            <p:nvPr/>
          </p:nvSpPr>
          <p:spPr>
            <a:xfrm>
              <a:off x="276079" y="7024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S3 :Modélisation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83568" y="1980286"/>
            <a:ext cx="2232248" cy="532437"/>
            <a:chOff x="0" y="594171"/>
            <a:chExt cx="2129333" cy="552157"/>
          </a:xfrm>
        </p:grpSpPr>
        <p:sp>
          <p:nvSpPr>
            <p:cNvPr id="30" name="Chevron 29"/>
            <p:cNvSpPr/>
            <p:nvPr/>
          </p:nvSpPr>
          <p:spPr>
            <a:xfrm>
              <a:off x="0" y="594171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6"/>
            <p:cNvSpPr/>
            <p:nvPr/>
          </p:nvSpPr>
          <p:spPr>
            <a:xfrm>
              <a:off x="276079" y="594171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S4 : Développement logiciel 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83568" y="2543230"/>
            <a:ext cx="2232248" cy="532437"/>
            <a:chOff x="0" y="1177965"/>
            <a:chExt cx="2129333" cy="552157"/>
          </a:xfrm>
        </p:grpSpPr>
        <p:sp>
          <p:nvSpPr>
            <p:cNvPr id="28" name="Chevron 27"/>
            <p:cNvSpPr/>
            <p:nvPr/>
          </p:nvSpPr>
          <p:spPr>
            <a:xfrm>
              <a:off x="0" y="1177965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8"/>
            <p:cNvSpPr/>
            <p:nvPr/>
          </p:nvSpPr>
          <p:spPr>
            <a:xfrm>
              <a:off x="276079" y="1177965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S5 : Solutions constructives des OS 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83568" y="3106175"/>
            <a:ext cx="2232248" cy="532437"/>
            <a:chOff x="0" y="1761760"/>
            <a:chExt cx="2129333" cy="552157"/>
          </a:xfrm>
        </p:grpSpPr>
        <p:sp>
          <p:nvSpPr>
            <p:cNvPr id="26" name="Chevron 25"/>
            <p:cNvSpPr/>
            <p:nvPr/>
          </p:nvSpPr>
          <p:spPr>
            <a:xfrm>
              <a:off x="0" y="1761760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10"/>
            <p:cNvSpPr/>
            <p:nvPr/>
          </p:nvSpPr>
          <p:spPr>
            <a:xfrm>
              <a:off x="276079" y="1761760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S6 : Systèmes d’exploitation 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83568" y="3669120"/>
            <a:ext cx="2232248" cy="532437"/>
            <a:chOff x="0" y="2345554"/>
            <a:chExt cx="2129333" cy="552157"/>
          </a:xfrm>
        </p:grpSpPr>
        <p:sp>
          <p:nvSpPr>
            <p:cNvPr id="24" name="Chevron 23"/>
            <p:cNvSpPr/>
            <p:nvPr/>
          </p:nvSpPr>
          <p:spPr>
            <a:xfrm>
              <a:off x="0" y="2345554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12"/>
            <p:cNvSpPr/>
            <p:nvPr/>
          </p:nvSpPr>
          <p:spPr>
            <a:xfrm>
              <a:off x="276079" y="2345554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S7 : Réseaux/Télécoms,  modes transmission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83568" y="4232064"/>
            <a:ext cx="2232248" cy="532437"/>
            <a:chOff x="0" y="2929348"/>
            <a:chExt cx="2129333" cy="552157"/>
          </a:xfrm>
        </p:grpSpPr>
        <p:sp>
          <p:nvSpPr>
            <p:cNvPr id="22" name="Chevron 21"/>
            <p:cNvSpPr/>
            <p:nvPr/>
          </p:nvSpPr>
          <p:spPr>
            <a:xfrm>
              <a:off x="0" y="2929348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14"/>
            <p:cNvSpPr/>
            <p:nvPr/>
          </p:nvSpPr>
          <p:spPr>
            <a:xfrm>
              <a:off x="276079" y="2929348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S8 : Tests &amp; validation 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83568" y="4795008"/>
            <a:ext cx="2232248" cy="532437"/>
            <a:chOff x="0" y="3513142"/>
            <a:chExt cx="2129333" cy="552157"/>
          </a:xfrm>
        </p:grpSpPr>
        <p:sp>
          <p:nvSpPr>
            <p:cNvPr id="20" name="Chevron 19"/>
            <p:cNvSpPr/>
            <p:nvPr/>
          </p:nvSpPr>
          <p:spPr>
            <a:xfrm>
              <a:off x="0" y="3513142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16"/>
            <p:cNvSpPr/>
            <p:nvPr/>
          </p:nvSpPr>
          <p:spPr>
            <a:xfrm>
              <a:off x="276079" y="3513142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S9 : Fabrication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83568" y="5357953"/>
            <a:ext cx="2232248" cy="532437"/>
            <a:chOff x="0" y="4096937"/>
            <a:chExt cx="2129333" cy="552157"/>
          </a:xfrm>
        </p:grpSpPr>
        <p:sp>
          <p:nvSpPr>
            <p:cNvPr id="18" name="Chevron 17"/>
            <p:cNvSpPr/>
            <p:nvPr/>
          </p:nvSpPr>
          <p:spPr>
            <a:xfrm>
              <a:off x="0" y="4096937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276079" y="4096937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S1 : Communication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83568" y="5920898"/>
            <a:ext cx="2232248" cy="532437"/>
            <a:chOff x="0" y="4680731"/>
            <a:chExt cx="2129333" cy="552157"/>
          </a:xfrm>
        </p:grpSpPr>
        <p:sp>
          <p:nvSpPr>
            <p:cNvPr id="16" name="Chevron 15"/>
            <p:cNvSpPr/>
            <p:nvPr/>
          </p:nvSpPr>
          <p:spPr>
            <a:xfrm>
              <a:off x="0" y="4680731"/>
              <a:ext cx="2129333" cy="55215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20"/>
            <p:cNvSpPr/>
            <p:nvPr/>
          </p:nvSpPr>
          <p:spPr>
            <a:xfrm>
              <a:off x="276079" y="4680731"/>
              <a:ext cx="1577176" cy="5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S2 : Gestion de projet  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2645786" y="1414108"/>
            <a:ext cx="1874779" cy="595304"/>
            <a:chOff x="0" y="7024"/>
            <a:chExt cx="2129333" cy="617352"/>
          </a:xfrm>
          <a:solidFill>
            <a:schemeClr val="accent1"/>
          </a:solidFill>
        </p:grpSpPr>
        <p:sp>
          <p:nvSpPr>
            <p:cNvPr id="62" name="Chevron 61"/>
            <p:cNvSpPr/>
            <p:nvPr/>
          </p:nvSpPr>
          <p:spPr>
            <a:xfrm>
              <a:off x="0" y="7024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Chevron 4"/>
            <p:cNvSpPr/>
            <p:nvPr/>
          </p:nvSpPr>
          <p:spPr>
            <a:xfrm>
              <a:off x="276079" y="72219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baseline="0" dirty="0" smtClean="0">
                  <a:effectLst/>
                  <a:latin typeface="Arial" pitchFamily="34" charset="0"/>
                </a:rPr>
                <a:t>SYSML-UML</a:t>
              </a:r>
              <a:endParaRPr lang="fr-FR" sz="1200" b="1" kern="1200" baseline="0" dirty="0">
                <a:latin typeface="Arial" pitchFamily="34" charset="0"/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2645786" y="1980286"/>
            <a:ext cx="1874779" cy="532437"/>
            <a:chOff x="0" y="594171"/>
            <a:chExt cx="2129333" cy="552157"/>
          </a:xfrm>
          <a:solidFill>
            <a:schemeClr val="accent1"/>
          </a:solidFill>
        </p:grpSpPr>
        <p:sp>
          <p:nvSpPr>
            <p:cNvPr id="65" name="Chevron 64"/>
            <p:cNvSpPr/>
            <p:nvPr/>
          </p:nvSpPr>
          <p:spPr>
            <a:xfrm>
              <a:off x="0" y="594171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vron 6"/>
            <p:cNvSpPr/>
            <p:nvPr/>
          </p:nvSpPr>
          <p:spPr>
            <a:xfrm>
              <a:off x="276079" y="594171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Programmation orientée objet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2645786" y="2543230"/>
            <a:ext cx="1874779" cy="532437"/>
            <a:chOff x="0" y="1177965"/>
            <a:chExt cx="2129333" cy="552157"/>
          </a:xfrm>
          <a:solidFill>
            <a:schemeClr val="accent1"/>
          </a:solidFill>
        </p:grpSpPr>
        <p:sp>
          <p:nvSpPr>
            <p:cNvPr id="68" name="Chevron 67"/>
            <p:cNvSpPr/>
            <p:nvPr/>
          </p:nvSpPr>
          <p:spPr>
            <a:xfrm>
              <a:off x="0" y="1177965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Chevron 8"/>
            <p:cNvSpPr/>
            <p:nvPr/>
          </p:nvSpPr>
          <p:spPr>
            <a:xfrm>
              <a:off x="276079" y="1177965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Architecture matérielle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2645786" y="3106175"/>
            <a:ext cx="1874779" cy="532437"/>
            <a:chOff x="0" y="1761760"/>
            <a:chExt cx="2129333" cy="552157"/>
          </a:xfrm>
          <a:solidFill>
            <a:schemeClr val="accent1"/>
          </a:solidFill>
        </p:grpSpPr>
        <p:sp>
          <p:nvSpPr>
            <p:cNvPr id="71" name="Chevron 70"/>
            <p:cNvSpPr/>
            <p:nvPr/>
          </p:nvSpPr>
          <p:spPr>
            <a:xfrm>
              <a:off x="0" y="1761760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Chevron 10"/>
            <p:cNvSpPr/>
            <p:nvPr/>
          </p:nvSpPr>
          <p:spPr>
            <a:xfrm>
              <a:off x="276079" y="1761760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Systèmes embarqués : système Linux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2645786" y="3669120"/>
            <a:ext cx="1874779" cy="532437"/>
            <a:chOff x="0" y="2345554"/>
            <a:chExt cx="2129333" cy="552157"/>
          </a:xfrm>
          <a:solidFill>
            <a:schemeClr val="accent1"/>
          </a:solidFill>
        </p:grpSpPr>
        <p:sp>
          <p:nvSpPr>
            <p:cNvPr id="74" name="Chevron 73"/>
            <p:cNvSpPr/>
            <p:nvPr/>
          </p:nvSpPr>
          <p:spPr>
            <a:xfrm>
              <a:off x="0" y="2345554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Chevron 12"/>
            <p:cNvSpPr/>
            <p:nvPr/>
          </p:nvSpPr>
          <p:spPr>
            <a:xfrm>
              <a:off x="276079" y="2345554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Protocoles de bas niveau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2645786" y="4232064"/>
            <a:ext cx="1874779" cy="532437"/>
            <a:chOff x="0" y="2929348"/>
            <a:chExt cx="2129333" cy="552157"/>
          </a:xfrm>
          <a:solidFill>
            <a:schemeClr val="accent1"/>
          </a:solidFill>
        </p:grpSpPr>
        <p:sp>
          <p:nvSpPr>
            <p:cNvPr id="77" name="Chevron 76"/>
            <p:cNvSpPr/>
            <p:nvPr/>
          </p:nvSpPr>
          <p:spPr>
            <a:xfrm>
              <a:off x="0" y="2929348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Chevron 14"/>
            <p:cNvSpPr/>
            <p:nvPr/>
          </p:nvSpPr>
          <p:spPr>
            <a:xfrm>
              <a:off x="276079" y="2929348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  <a:sym typeface="Wingdings"/>
                </a:rPr>
                <a:t>Instruments de mesure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2645786" y="4795008"/>
            <a:ext cx="1874779" cy="532437"/>
            <a:chOff x="0" y="3513142"/>
            <a:chExt cx="2129333" cy="552157"/>
          </a:xfrm>
          <a:solidFill>
            <a:schemeClr val="accent1"/>
          </a:solidFill>
        </p:grpSpPr>
        <p:sp>
          <p:nvSpPr>
            <p:cNvPr id="80" name="Chevron 79"/>
            <p:cNvSpPr/>
            <p:nvPr/>
          </p:nvSpPr>
          <p:spPr>
            <a:xfrm>
              <a:off x="0" y="3513142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Chevron 16"/>
            <p:cNvSpPr/>
            <p:nvPr/>
          </p:nvSpPr>
          <p:spPr>
            <a:xfrm>
              <a:off x="276079" y="3513142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CAO</a:t>
              </a: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2645786" y="5357953"/>
            <a:ext cx="1874779" cy="532437"/>
            <a:chOff x="0" y="4096937"/>
            <a:chExt cx="2129333" cy="552157"/>
          </a:xfrm>
          <a:solidFill>
            <a:schemeClr val="accent1"/>
          </a:solidFill>
        </p:grpSpPr>
        <p:sp>
          <p:nvSpPr>
            <p:cNvPr id="83" name="Chevron 82"/>
            <p:cNvSpPr/>
            <p:nvPr/>
          </p:nvSpPr>
          <p:spPr>
            <a:xfrm>
              <a:off x="0" y="4096937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Chevron 18"/>
            <p:cNvSpPr/>
            <p:nvPr/>
          </p:nvSpPr>
          <p:spPr>
            <a:xfrm>
              <a:off x="276079" y="4096937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Techniques de communication, de présentation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2627784" y="5920898"/>
            <a:ext cx="1874779" cy="532437"/>
            <a:chOff x="0" y="4680731"/>
            <a:chExt cx="2129333" cy="552157"/>
          </a:xfrm>
          <a:solidFill>
            <a:schemeClr val="accent1"/>
          </a:solidFill>
        </p:grpSpPr>
        <p:sp>
          <p:nvSpPr>
            <p:cNvPr id="86" name="Chevron 85"/>
            <p:cNvSpPr/>
            <p:nvPr/>
          </p:nvSpPr>
          <p:spPr>
            <a:xfrm>
              <a:off x="0" y="4680731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Chevron 20"/>
            <p:cNvSpPr/>
            <p:nvPr/>
          </p:nvSpPr>
          <p:spPr>
            <a:xfrm>
              <a:off x="309614" y="4680731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Organisation et documentation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06" name="Groupe 105"/>
          <p:cNvGrpSpPr/>
          <p:nvPr/>
        </p:nvGrpSpPr>
        <p:grpSpPr>
          <a:xfrm>
            <a:off x="4242821" y="1995194"/>
            <a:ext cx="1944217" cy="532437"/>
            <a:chOff x="0" y="594171"/>
            <a:chExt cx="2129333" cy="552157"/>
          </a:xfrm>
          <a:solidFill>
            <a:schemeClr val="accent1"/>
          </a:solidFill>
        </p:grpSpPr>
        <p:sp>
          <p:nvSpPr>
            <p:cNvPr id="107" name="Chevron 106"/>
            <p:cNvSpPr/>
            <p:nvPr/>
          </p:nvSpPr>
          <p:spPr>
            <a:xfrm>
              <a:off x="0" y="594171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Chevron 6"/>
            <p:cNvSpPr/>
            <p:nvPr/>
          </p:nvSpPr>
          <p:spPr>
            <a:xfrm>
              <a:off x="276079" y="594171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Langages : C,C++, Java, Python, PHP, HTML…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09" name="Groupe 108"/>
          <p:cNvGrpSpPr/>
          <p:nvPr/>
        </p:nvGrpSpPr>
        <p:grpSpPr>
          <a:xfrm>
            <a:off x="4242821" y="2558139"/>
            <a:ext cx="1944217" cy="532437"/>
            <a:chOff x="0" y="1177965"/>
            <a:chExt cx="2129333" cy="552157"/>
          </a:xfrm>
          <a:solidFill>
            <a:schemeClr val="accent1"/>
          </a:solidFill>
        </p:grpSpPr>
        <p:sp>
          <p:nvSpPr>
            <p:cNvPr id="110" name="Chevron 109"/>
            <p:cNvSpPr/>
            <p:nvPr/>
          </p:nvSpPr>
          <p:spPr>
            <a:xfrm>
              <a:off x="0" y="1177965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Chevron 8"/>
            <p:cNvSpPr/>
            <p:nvPr/>
          </p:nvSpPr>
          <p:spPr>
            <a:xfrm>
              <a:off x="276079" y="1177965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err="1" smtClean="0">
                  <a:latin typeface="Arial" pitchFamily="34" charset="0"/>
                </a:rPr>
                <a:t>Struct</a:t>
              </a:r>
              <a:r>
                <a:rPr lang="fr-FR" sz="1200" b="1" dirty="0" smtClean="0">
                  <a:latin typeface="Arial" pitchFamily="34" charset="0"/>
                </a:rPr>
                <a:t>. matérielles et Traitement logiciel des E/S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4242821" y="3121084"/>
            <a:ext cx="1944217" cy="532437"/>
            <a:chOff x="0" y="1761760"/>
            <a:chExt cx="2129333" cy="552157"/>
          </a:xfrm>
          <a:solidFill>
            <a:schemeClr val="accent1"/>
          </a:solidFill>
        </p:grpSpPr>
        <p:sp>
          <p:nvSpPr>
            <p:cNvPr id="113" name="Chevron 112"/>
            <p:cNvSpPr/>
            <p:nvPr/>
          </p:nvSpPr>
          <p:spPr>
            <a:xfrm>
              <a:off x="0" y="1761760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Chevron 10"/>
            <p:cNvSpPr/>
            <p:nvPr/>
          </p:nvSpPr>
          <p:spPr>
            <a:xfrm>
              <a:off x="276079" y="1761760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Ordonnancement, synchronisation, </a:t>
              </a:r>
              <a:r>
                <a:rPr lang="fr-FR" sz="1200" b="1" dirty="0" err="1" smtClean="0">
                  <a:latin typeface="Arial" pitchFamily="34" charset="0"/>
                </a:rPr>
                <a:t>IPCs</a:t>
              </a:r>
              <a:r>
                <a:rPr lang="fr-FR" sz="1200" b="1" dirty="0" smtClean="0">
                  <a:latin typeface="Arial" pitchFamily="34" charset="0"/>
                </a:rPr>
                <a:t>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4242821" y="3684028"/>
            <a:ext cx="1944217" cy="532437"/>
            <a:chOff x="0" y="2345554"/>
            <a:chExt cx="2129333" cy="552157"/>
          </a:xfrm>
          <a:solidFill>
            <a:schemeClr val="accent1"/>
          </a:solidFill>
        </p:grpSpPr>
        <p:sp>
          <p:nvSpPr>
            <p:cNvPr id="116" name="Chevron 115"/>
            <p:cNvSpPr/>
            <p:nvPr/>
          </p:nvSpPr>
          <p:spPr>
            <a:xfrm>
              <a:off x="0" y="2345554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Chevron 12"/>
            <p:cNvSpPr/>
            <p:nvPr/>
          </p:nvSpPr>
          <p:spPr>
            <a:xfrm>
              <a:off x="276079" y="2345554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Transmission sans fil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4242821" y="4246973"/>
            <a:ext cx="1944217" cy="532437"/>
            <a:chOff x="0" y="2929348"/>
            <a:chExt cx="2129333" cy="552157"/>
          </a:xfrm>
          <a:solidFill>
            <a:schemeClr val="accent1"/>
          </a:solidFill>
        </p:grpSpPr>
        <p:sp>
          <p:nvSpPr>
            <p:cNvPr id="119" name="Chevron 118"/>
            <p:cNvSpPr/>
            <p:nvPr/>
          </p:nvSpPr>
          <p:spPr>
            <a:xfrm>
              <a:off x="0" y="2929348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Chevron 14"/>
            <p:cNvSpPr/>
            <p:nvPr/>
          </p:nvSpPr>
          <p:spPr>
            <a:xfrm>
              <a:off x="276079" y="2929348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Modes opératoires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4242821" y="4809917"/>
            <a:ext cx="1944217" cy="532437"/>
            <a:chOff x="0" y="3513142"/>
            <a:chExt cx="2129333" cy="552157"/>
          </a:xfrm>
          <a:solidFill>
            <a:schemeClr val="accent1"/>
          </a:solidFill>
        </p:grpSpPr>
        <p:sp>
          <p:nvSpPr>
            <p:cNvPr id="122" name="Chevron 121"/>
            <p:cNvSpPr/>
            <p:nvPr/>
          </p:nvSpPr>
          <p:spPr>
            <a:xfrm>
              <a:off x="0" y="3513142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Chevron 16"/>
            <p:cNvSpPr/>
            <p:nvPr/>
          </p:nvSpPr>
          <p:spPr>
            <a:xfrm>
              <a:off x="276079" y="3513142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Fabrication d’un circuit imprimé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5909292" y="3120393"/>
            <a:ext cx="1666471" cy="532437"/>
            <a:chOff x="0" y="1761760"/>
            <a:chExt cx="2129333" cy="552157"/>
          </a:xfrm>
          <a:solidFill>
            <a:schemeClr val="accent1"/>
          </a:solidFill>
        </p:grpSpPr>
        <p:sp>
          <p:nvSpPr>
            <p:cNvPr id="137" name="Chevron 136"/>
            <p:cNvSpPr/>
            <p:nvPr/>
          </p:nvSpPr>
          <p:spPr>
            <a:xfrm>
              <a:off x="0" y="1761760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Chevron 10"/>
            <p:cNvSpPr/>
            <p:nvPr/>
          </p:nvSpPr>
          <p:spPr>
            <a:xfrm>
              <a:off x="276079" y="1761760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Spécificités temps réel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39" name="Groupe 138"/>
          <p:cNvGrpSpPr/>
          <p:nvPr/>
        </p:nvGrpSpPr>
        <p:grpSpPr>
          <a:xfrm>
            <a:off x="5909292" y="3683337"/>
            <a:ext cx="1666471" cy="532437"/>
            <a:chOff x="0" y="2345554"/>
            <a:chExt cx="2129333" cy="552157"/>
          </a:xfrm>
          <a:solidFill>
            <a:schemeClr val="accent1"/>
          </a:solidFill>
        </p:grpSpPr>
        <p:sp>
          <p:nvSpPr>
            <p:cNvPr id="140" name="Chevron 139"/>
            <p:cNvSpPr/>
            <p:nvPr/>
          </p:nvSpPr>
          <p:spPr>
            <a:xfrm>
              <a:off x="0" y="2345554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Chevron 12"/>
            <p:cNvSpPr/>
            <p:nvPr/>
          </p:nvSpPr>
          <p:spPr>
            <a:xfrm>
              <a:off x="276079" y="2345554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Réseaux locaux industriels 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5909292" y="4246281"/>
            <a:ext cx="1666471" cy="532437"/>
            <a:chOff x="0" y="2929348"/>
            <a:chExt cx="2129333" cy="552157"/>
          </a:xfrm>
          <a:solidFill>
            <a:schemeClr val="accent1"/>
          </a:solidFill>
        </p:grpSpPr>
        <p:sp>
          <p:nvSpPr>
            <p:cNvPr id="143" name="Chevron 142"/>
            <p:cNvSpPr/>
            <p:nvPr/>
          </p:nvSpPr>
          <p:spPr>
            <a:xfrm>
              <a:off x="0" y="2929348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Chevron 14"/>
            <p:cNvSpPr/>
            <p:nvPr/>
          </p:nvSpPr>
          <p:spPr>
            <a:xfrm>
              <a:off x="276079" y="2929348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Caractéristiques des signaux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7308304" y="3675883"/>
            <a:ext cx="1597034" cy="532437"/>
            <a:chOff x="0" y="2345554"/>
            <a:chExt cx="2129333" cy="552157"/>
          </a:xfrm>
          <a:solidFill>
            <a:schemeClr val="accent1"/>
          </a:solidFill>
        </p:grpSpPr>
        <p:sp>
          <p:nvSpPr>
            <p:cNvPr id="146" name="Chevron 145"/>
            <p:cNvSpPr/>
            <p:nvPr/>
          </p:nvSpPr>
          <p:spPr>
            <a:xfrm>
              <a:off x="0" y="2345554"/>
              <a:ext cx="2129333" cy="55215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Chevron 12"/>
            <p:cNvSpPr/>
            <p:nvPr/>
          </p:nvSpPr>
          <p:spPr>
            <a:xfrm>
              <a:off x="276079" y="2345554"/>
              <a:ext cx="1577176" cy="5521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latin typeface="Arial" pitchFamily="34" charset="0"/>
                </a:rPr>
                <a:t>Programmation réseau</a:t>
              </a:r>
              <a:endParaRPr lang="fr-FR" sz="1200" b="1" dirty="0">
                <a:latin typeface="Arial" pitchFamily="34" charset="0"/>
              </a:endParaRPr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6084168" y="5589240"/>
            <a:ext cx="305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… à associer à leurs savoir-faire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478511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drone comme support pédagogique de projet en BTS SN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Lycée Bergson - le 31 mars 2014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6027786" cy="40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aire_bts_s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seminaire_bts_sn</Template>
  <TotalTime>1948</TotalTime>
  <Words>1906</Words>
  <Application>Microsoft Office PowerPoint</Application>
  <PresentationFormat>Affichage à l'écran (4:3)</PresentationFormat>
  <Paragraphs>359</Paragraphs>
  <Slides>36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Calibri</vt:lpstr>
      <vt:lpstr>Kristen ITC</vt:lpstr>
      <vt:lpstr>Times New Roman</vt:lpstr>
      <vt:lpstr>Wingdings</vt:lpstr>
      <vt:lpstr>ZapfDingbats</vt:lpstr>
      <vt:lpstr>seminaire_bts_sn</vt:lpstr>
      <vt:lpstr>Séminaire National  BTS SYSTEMES NUMERIQUES</vt:lpstr>
      <vt:lpstr>Drone d’imagerie et de télémétrie</vt:lpstr>
      <vt:lpstr>Plan</vt:lpstr>
      <vt:lpstr>APPROCHE PEDAGOGIQUE EN BTS SN AUTOUR D’UN projet</vt:lpstr>
      <vt:lpstr>Démarche pédagogique autour d’un projet</vt:lpstr>
      <vt:lpstr>Le projet et les Activités professionnelles du BTS Systèmes numériques</vt:lpstr>
      <vt:lpstr>Le projet : Compétences mobilisées </vt:lpstr>
      <vt:lpstr>Échantillon de savoirs</vt:lpstr>
      <vt:lpstr>UN drone comme support pédagogique de projet en BTS SN</vt:lpstr>
      <vt:lpstr>Pourquoi le drone ?</vt:lpstr>
      <vt:lpstr>Pourquoi le drone ?</vt:lpstr>
      <vt:lpstr>Un partenaire industriel</vt:lpstr>
      <vt:lpstr>La société Drone Concept</vt:lpstr>
      <vt:lpstr>Problématique : Surveillance de la température de l’hygrométrie des ponts et bâtiments</vt:lpstr>
      <vt:lpstr>Problématique :  mesure et restitution de t° sur pont</vt:lpstr>
      <vt:lpstr>Modélisation de la problématique</vt:lpstr>
      <vt:lpstr>Contexte technologique</vt:lpstr>
      <vt:lpstr>Quelques contraintes du CdC</vt:lpstr>
      <vt:lpstr>Le projet drone : organisation pédagogique Exploitation dans le cadre de l’épreuve E6.2</vt:lpstr>
      <vt:lpstr>Projet drone : découpage en tâches</vt:lpstr>
      <vt:lpstr>Contrats ETUDIANTS</vt:lpstr>
      <vt:lpstr>Un exemple de contrat collaboratif : l’Incrustation vidéo</vt:lpstr>
      <vt:lpstr>Présentation du contrat</vt:lpstr>
      <vt:lpstr>Contrats étudiants</vt:lpstr>
      <vt:lpstr>Détails de l’implémentation</vt:lpstr>
      <vt:lpstr>Compétences développées EC / IR </vt:lpstr>
      <vt:lpstr>Communiquer</vt:lpstr>
      <vt:lpstr>Organiser </vt:lpstr>
      <vt:lpstr>Concevoir</vt:lpstr>
      <vt:lpstr>Réaliser</vt:lpstr>
      <vt:lpstr>Installer</vt:lpstr>
      <vt:lpstr>Équipements et contraintes</vt:lpstr>
      <vt:lpstr>Exemple de configuration légère</vt:lpstr>
      <vt:lpstr>Exemple de configuration lourde</vt:lpstr>
      <vt:lpstr>Législation (Arrêté du 11 avril 2012 relatif à la conception des aéronefs civils)</vt:lpstr>
      <vt:lpstr>Présentation PowerPoint</vt:lpstr>
    </vt:vector>
  </TitlesOfParts>
  <Company>Education Nationale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Claude Defrance;Christian Dupaty,C.D</dc:creator>
  <cp:lastModifiedBy>christian dupaty</cp:lastModifiedBy>
  <cp:revision>272</cp:revision>
  <dcterms:created xsi:type="dcterms:W3CDTF">2014-02-13T15:36:13Z</dcterms:created>
  <dcterms:modified xsi:type="dcterms:W3CDTF">2014-03-23T16:33:34Z</dcterms:modified>
</cp:coreProperties>
</file>