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76" r:id="rId3"/>
    <p:sldId id="277" r:id="rId4"/>
    <p:sldId id="268" r:id="rId5"/>
    <p:sldId id="278" r:id="rId6"/>
    <p:sldId id="279" r:id="rId7"/>
    <p:sldId id="280" r:id="rId8"/>
    <p:sldId id="281" r:id="rId9"/>
    <p:sldId id="282" r:id="rId10"/>
    <p:sldId id="283" r:id="rId11"/>
    <p:sldId id="285" r:id="rId12"/>
    <p:sldId id="292" r:id="rId13"/>
    <p:sldId id="286" r:id="rId14"/>
    <p:sldId id="287" r:id="rId15"/>
    <p:sldId id="288" r:id="rId16"/>
    <p:sldId id="289" r:id="rId17"/>
    <p:sldId id="290" r:id="rId18"/>
    <p:sldId id="295" r:id="rId19"/>
    <p:sldId id="294" r:id="rId20"/>
    <p:sldId id="291" r:id="rId21"/>
    <p:sldId id="293" r:id="rId2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C26A"/>
    <a:srgbClr val="B7CE88"/>
    <a:srgbClr val="556A2C"/>
    <a:srgbClr val="9BBB59"/>
    <a:srgbClr val="D1E0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6" autoAdjust="0"/>
    <p:restoredTop sz="94660"/>
  </p:normalViewPr>
  <p:slideViewPr>
    <p:cSldViewPr>
      <p:cViewPr>
        <p:scale>
          <a:sx n="100" d="100"/>
          <a:sy n="100" d="100"/>
        </p:scale>
        <p:origin x="-284" y="9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92603A9E-27BA-448E-9094-A5B21793F5C3}" type="datetimeFigureOut">
              <a:rPr lang="fr-FR" smtClean="0"/>
              <a:pPr/>
              <a:t>24/03/2014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CB45D3E-E52C-4ECA-A225-74B8AC6083DC}" type="slidenum">
              <a:rPr lang="fr-FR" smtClean="0"/>
              <a:pPr/>
              <a:t>‹N°›</a:t>
            </a:fld>
            <a:endParaRPr lang="fr-FR"/>
          </a:p>
        </p:txBody>
      </p:sp>
    </p:spTree>
    <p:extLst>
      <p:ext uri="{BB962C8B-B14F-4D97-AF65-F5344CB8AC3E}">
        <p14:creationId xmlns:p14="http://schemas.microsoft.com/office/powerpoint/2010/main" val="5674743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2603A9E-27BA-448E-9094-A5B21793F5C3}" type="datetimeFigureOut">
              <a:rPr lang="fr-FR" smtClean="0"/>
              <a:pPr/>
              <a:t>24/03/2014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CB45D3E-E52C-4ECA-A225-74B8AC6083DC}" type="slidenum">
              <a:rPr lang="fr-FR" smtClean="0"/>
              <a:pPr/>
              <a:t>‹N°›</a:t>
            </a:fld>
            <a:endParaRPr lang="fr-FR"/>
          </a:p>
        </p:txBody>
      </p:sp>
    </p:spTree>
    <p:extLst>
      <p:ext uri="{BB962C8B-B14F-4D97-AF65-F5344CB8AC3E}">
        <p14:creationId xmlns:p14="http://schemas.microsoft.com/office/powerpoint/2010/main" val="16944953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2603A9E-27BA-448E-9094-A5B21793F5C3}" type="datetimeFigureOut">
              <a:rPr lang="fr-FR" smtClean="0"/>
              <a:pPr/>
              <a:t>24/03/2014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CB45D3E-E52C-4ECA-A225-74B8AC6083DC}" type="slidenum">
              <a:rPr lang="fr-FR" smtClean="0"/>
              <a:pPr/>
              <a:t>‹N°›</a:t>
            </a:fld>
            <a:endParaRPr lang="fr-FR"/>
          </a:p>
        </p:txBody>
      </p:sp>
    </p:spTree>
    <p:extLst>
      <p:ext uri="{BB962C8B-B14F-4D97-AF65-F5344CB8AC3E}">
        <p14:creationId xmlns:p14="http://schemas.microsoft.com/office/powerpoint/2010/main" val="20117819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92603A9E-27BA-448E-9094-A5B21793F5C3}" type="datetimeFigureOut">
              <a:rPr lang="fr-FR" smtClean="0">
                <a:solidFill>
                  <a:prstClr val="black">
                    <a:tint val="75000"/>
                  </a:prstClr>
                </a:solidFill>
              </a:rPr>
              <a:pPr/>
              <a:t>24/03/2014</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ECB45D3E-E52C-4ECA-A225-74B8AC6083D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7662648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2603A9E-27BA-448E-9094-A5B21793F5C3}" type="datetimeFigureOut">
              <a:rPr lang="fr-FR" smtClean="0">
                <a:solidFill>
                  <a:prstClr val="black">
                    <a:tint val="75000"/>
                  </a:prstClr>
                </a:solidFill>
              </a:rPr>
              <a:pPr/>
              <a:t>24/03/2014</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ECB45D3E-E52C-4ECA-A225-74B8AC6083D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036352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92603A9E-27BA-448E-9094-A5B21793F5C3}" type="datetimeFigureOut">
              <a:rPr lang="fr-FR" smtClean="0">
                <a:solidFill>
                  <a:prstClr val="black">
                    <a:tint val="75000"/>
                  </a:prstClr>
                </a:solidFill>
              </a:rPr>
              <a:pPr/>
              <a:t>24/03/2014</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ECB45D3E-E52C-4ECA-A225-74B8AC6083D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5677286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2603A9E-27BA-448E-9094-A5B21793F5C3}" type="datetimeFigureOut">
              <a:rPr lang="fr-FR" smtClean="0">
                <a:solidFill>
                  <a:prstClr val="black">
                    <a:tint val="75000"/>
                  </a:prstClr>
                </a:solidFill>
              </a:rPr>
              <a:pPr/>
              <a:t>24/03/2014</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ECB45D3E-E52C-4ECA-A225-74B8AC6083D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6744335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92603A9E-27BA-448E-9094-A5B21793F5C3}" type="datetimeFigureOut">
              <a:rPr lang="fr-FR" smtClean="0">
                <a:solidFill>
                  <a:prstClr val="black">
                    <a:tint val="75000"/>
                  </a:prstClr>
                </a:solidFill>
              </a:rPr>
              <a:pPr/>
              <a:t>24/03/2014</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ECB45D3E-E52C-4ECA-A225-74B8AC6083D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5575995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92603A9E-27BA-448E-9094-A5B21793F5C3}" type="datetimeFigureOut">
              <a:rPr lang="fr-FR" smtClean="0">
                <a:solidFill>
                  <a:prstClr val="black">
                    <a:tint val="75000"/>
                  </a:prstClr>
                </a:solidFill>
              </a:rPr>
              <a:pPr/>
              <a:t>24/03/2014</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ECB45D3E-E52C-4ECA-A225-74B8AC6083D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4282724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2603A9E-27BA-448E-9094-A5B21793F5C3}" type="datetimeFigureOut">
              <a:rPr lang="fr-FR" smtClean="0">
                <a:solidFill>
                  <a:prstClr val="black">
                    <a:tint val="75000"/>
                  </a:prstClr>
                </a:solidFill>
              </a:rPr>
              <a:pPr/>
              <a:t>24/03/2014</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ECB45D3E-E52C-4ECA-A225-74B8AC6083D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8538172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2603A9E-27BA-448E-9094-A5B21793F5C3}" type="datetimeFigureOut">
              <a:rPr lang="fr-FR" smtClean="0">
                <a:solidFill>
                  <a:prstClr val="black">
                    <a:tint val="75000"/>
                  </a:prstClr>
                </a:solidFill>
              </a:rPr>
              <a:pPr/>
              <a:t>24/03/2014</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ECB45D3E-E52C-4ECA-A225-74B8AC6083D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1377493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2603A9E-27BA-448E-9094-A5B21793F5C3}" type="datetimeFigureOut">
              <a:rPr lang="fr-FR" smtClean="0"/>
              <a:pPr/>
              <a:t>24/03/2014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CB45D3E-E52C-4ECA-A225-74B8AC6083DC}" type="slidenum">
              <a:rPr lang="fr-FR" smtClean="0"/>
              <a:pPr/>
              <a:t>‹N°›</a:t>
            </a:fld>
            <a:endParaRPr lang="fr-FR"/>
          </a:p>
        </p:txBody>
      </p:sp>
    </p:spTree>
    <p:extLst>
      <p:ext uri="{BB962C8B-B14F-4D97-AF65-F5344CB8AC3E}">
        <p14:creationId xmlns:p14="http://schemas.microsoft.com/office/powerpoint/2010/main" val="37914990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2603A9E-27BA-448E-9094-A5B21793F5C3}" type="datetimeFigureOut">
              <a:rPr lang="fr-FR" smtClean="0">
                <a:solidFill>
                  <a:prstClr val="black">
                    <a:tint val="75000"/>
                  </a:prstClr>
                </a:solidFill>
              </a:rPr>
              <a:pPr/>
              <a:t>24/03/2014</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ECB45D3E-E52C-4ECA-A225-74B8AC6083D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4235040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2603A9E-27BA-448E-9094-A5B21793F5C3}" type="datetimeFigureOut">
              <a:rPr lang="fr-FR" smtClean="0">
                <a:solidFill>
                  <a:prstClr val="black">
                    <a:tint val="75000"/>
                  </a:prstClr>
                </a:solidFill>
              </a:rPr>
              <a:pPr/>
              <a:t>24/03/2014</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ECB45D3E-E52C-4ECA-A225-74B8AC6083D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2982375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2603A9E-27BA-448E-9094-A5B21793F5C3}" type="datetimeFigureOut">
              <a:rPr lang="fr-FR" smtClean="0">
                <a:solidFill>
                  <a:prstClr val="black">
                    <a:tint val="75000"/>
                  </a:prstClr>
                </a:solidFill>
              </a:rPr>
              <a:pPr/>
              <a:t>24/03/2014</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ECB45D3E-E52C-4ECA-A225-74B8AC6083D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0692188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92603A9E-27BA-448E-9094-A5B21793F5C3}" type="datetimeFigureOut">
              <a:rPr lang="fr-FR" smtClean="0"/>
              <a:pPr/>
              <a:t>24/03/2014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CB45D3E-E52C-4ECA-A225-74B8AC6083DC}" type="slidenum">
              <a:rPr lang="fr-FR" smtClean="0"/>
              <a:pPr/>
              <a:t>‹N°›</a:t>
            </a:fld>
            <a:endParaRPr lang="fr-FR"/>
          </a:p>
        </p:txBody>
      </p:sp>
    </p:spTree>
    <p:extLst>
      <p:ext uri="{BB962C8B-B14F-4D97-AF65-F5344CB8AC3E}">
        <p14:creationId xmlns:p14="http://schemas.microsoft.com/office/powerpoint/2010/main" val="255317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2603A9E-27BA-448E-9094-A5B21793F5C3}" type="datetimeFigureOut">
              <a:rPr lang="fr-FR" smtClean="0"/>
              <a:pPr/>
              <a:t>24/03/2014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CB45D3E-E52C-4ECA-A225-74B8AC6083DC}" type="slidenum">
              <a:rPr lang="fr-FR" smtClean="0"/>
              <a:pPr/>
              <a:t>‹N°›</a:t>
            </a:fld>
            <a:endParaRPr lang="fr-FR"/>
          </a:p>
        </p:txBody>
      </p:sp>
    </p:spTree>
    <p:extLst>
      <p:ext uri="{BB962C8B-B14F-4D97-AF65-F5344CB8AC3E}">
        <p14:creationId xmlns:p14="http://schemas.microsoft.com/office/powerpoint/2010/main" val="41261319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92603A9E-27BA-448E-9094-A5B21793F5C3}" type="datetimeFigureOut">
              <a:rPr lang="fr-FR" smtClean="0"/>
              <a:pPr/>
              <a:t>24/03/2014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CB45D3E-E52C-4ECA-A225-74B8AC6083DC}" type="slidenum">
              <a:rPr lang="fr-FR" smtClean="0"/>
              <a:pPr/>
              <a:t>‹N°›</a:t>
            </a:fld>
            <a:endParaRPr lang="fr-FR"/>
          </a:p>
        </p:txBody>
      </p:sp>
    </p:spTree>
    <p:extLst>
      <p:ext uri="{BB962C8B-B14F-4D97-AF65-F5344CB8AC3E}">
        <p14:creationId xmlns:p14="http://schemas.microsoft.com/office/powerpoint/2010/main" val="39838460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92603A9E-27BA-448E-9094-A5B21793F5C3}" type="datetimeFigureOut">
              <a:rPr lang="fr-FR" smtClean="0"/>
              <a:pPr/>
              <a:t>24/03/2014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CB45D3E-E52C-4ECA-A225-74B8AC6083DC}" type="slidenum">
              <a:rPr lang="fr-FR" smtClean="0"/>
              <a:pPr/>
              <a:t>‹N°›</a:t>
            </a:fld>
            <a:endParaRPr lang="fr-FR"/>
          </a:p>
        </p:txBody>
      </p:sp>
    </p:spTree>
    <p:extLst>
      <p:ext uri="{BB962C8B-B14F-4D97-AF65-F5344CB8AC3E}">
        <p14:creationId xmlns:p14="http://schemas.microsoft.com/office/powerpoint/2010/main" val="15143976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2603A9E-27BA-448E-9094-A5B21793F5C3}" type="datetimeFigureOut">
              <a:rPr lang="fr-FR" smtClean="0"/>
              <a:pPr/>
              <a:t>24/03/2014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CB45D3E-E52C-4ECA-A225-74B8AC6083DC}" type="slidenum">
              <a:rPr lang="fr-FR" smtClean="0"/>
              <a:pPr/>
              <a:t>‹N°›</a:t>
            </a:fld>
            <a:endParaRPr lang="fr-FR"/>
          </a:p>
        </p:txBody>
      </p:sp>
    </p:spTree>
    <p:extLst>
      <p:ext uri="{BB962C8B-B14F-4D97-AF65-F5344CB8AC3E}">
        <p14:creationId xmlns:p14="http://schemas.microsoft.com/office/powerpoint/2010/main" val="11898927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2603A9E-27BA-448E-9094-A5B21793F5C3}" type="datetimeFigureOut">
              <a:rPr lang="fr-FR" smtClean="0"/>
              <a:pPr/>
              <a:t>24/03/2014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CB45D3E-E52C-4ECA-A225-74B8AC6083DC}" type="slidenum">
              <a:rPr lang="fr-FR" smtClean="0"/>
              <a:pPr/>
              <a:t>‹N°›</a:t>
            </a:fld>
            <a:endParaRPr lang="fr-FR"/>
          </a:p>
        </p:txBody>
      </p:sp>
    </p:spTree>
    <p:extLst>
      <p:ext uri="{BB962C8B-B14F-4D97-AF65-F5344CB8AC3E}">
        <p14:creationId xmlns:p14="http://schemas.microsoft.com/office/powerpoint/2010/main" val="50560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2603A9E-27BA-448E-9094-A5B21793F5C3}" type="datetimeFigureOut">
              <a:rPr lang="fr-FR" smtClean="0"/>
              <a:pPr/>
              <a:t>24/03/2014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CB45D3E-E52C-4ECA-A225-74B8AC6083DC}" type="slidenum">
              <a:rPr lang="fr-FR" smtClean="0"/>
              <a:pPr/>
              <a:t>‹N°›</a:t>
            </a:fld>
            <a:endParaRPr lang="fr-FR"/>
          </a:p>
        </p:txBody>
      </p:sp>
    </p:spTree>
    <p:extLst>
      <p:ext uri="{BB962C8B-B14F-4D97-AF65-F5344CB8AC3E}">
        <p14:creationId xmlns:p14="http://schemas.microsoft.com/office/powerpoint/2010/main" val="10930420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603A9E-27BA-448E-9094-A5B21793F5C3}" type="datetimeFigureOut">
              <a:rPr lang="fr-FR" smtClean="0"/>
              <a:pPr/>
              <a:t>24/03/2014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B45D3E-E52C-4ECA-A225-74B8AC6083DC}" type="slidenum">
              <a:rPr lang="fr-FR" smtClean="0"/>
              <a:pPr/>
              <a:t>‹N°›</a:t>
            </a:fld>
            <a:endParaRPr lang="fr-FR"/>
          </a:p>
        </p:txBody>
      </p:sp>
    </p:spTree>
    <p:extLst>
      <p:ext uri="{BB962C8B-B14F-4D97-AF65-F5344CB8AC3E}">
        <p14:creationId xmlns:p14="http://schemas.microsoft.com/office/powerpoint/2010/main" val="4356482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603A9E-27BA-448E-9094-A5B21793F5C3}" type="datetimeFigureOut">
              <a:rPr lang="fr-FR" smtClean="0">
                <a:solidFill>
                  <a:prstClr val="black">
                    <a:tint val="75000"/>
                  </a:prstClr>
                </a:solidFill>
              </a:rPr>
              <a:pPr/>
              <a:t>24/03/2014</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B45D3E-E52C-4ECA-A225-74B8AC6083D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4117295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1.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9.png"/><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1.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slide" Target="slide1.xml"/><Relationship Id="rId7" Type="http://schemas.openxmlformats.org/officeDocument/2006/relationships/image" Target="../media/image15.jpeg"/><Relationship Id="rId2"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image" Target="../media/image13.gif"/><Relationship Id="rId5" Type="http://schemas.openxmlformats.org/officeDocument/2006/relationships/image" Target="../media/image22.png"/><Relationship Id="rId4" Type="http://schemas.openxmlformats.org/officeDocument/2006/relationships/image" Target="../media/image1.png"/><Relationship Id="rId9"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image" Target="../media/image28.jpeg"/><Relationship Id="rId2" Type="http://schemas.openxmlformats.org/officeDocument/2006/relationships/image" Target="../media/image25.jpeg"/><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8" Type="http://schemas.openxmlformats.org/officeDocument/2006/relationships/image" Target="../media/image33.jpeg"/><Relationship Id="rId13" Type="http://schemas.openxmlformats.org/officeDocument/2006/relationships/image" Target="../media/image38.png"/><Relationship Id="rId3" Type="http://schemas.openxmlformats.org/officeDocument/2006/relationships/image" Target="../media/image1.png"/><Relationship Id="rId7" Type="http://schemas.openxmlformats.org/officeDocument/2006/relationships/image" Target="../media/image32.jpeg"/><Relationship Id="rId12" Type="http://schemas.openxmlformats.org/officeDocument/2006/relationships/image" Target="../media/image37.jpeg"/><Relationship Id="rId2" Type="http://schemas.openxmlformats.org/officeDocument/2006/relationships/slide" Target="slide11.xml"/><Relationship Id="rId1" Type="http://schemas.openxmlformats.org/officeDocument/2006/relationships/slideLayout" Target="../slideLayouts/slideLayout12.xml"/><Relationship Id="rId6" Type="http://schemas.openxmlformats.org/officeDocument/2006/relationships/image" Target="../media/image31.jpeg"/><Relationship Id="rId11" Type="http://schemas.openxmlformats.org/officeDocument/2006/relationships/image" Target="../media/image36.jpeg"/><Relationship Id="rId5" Type="http://schemas.openxmlformats.org/officeDocument/2006/relationships/image" Target="../media/image30.jpeg"/><Relationship Id="rId10" Type="http://schemas.openxmlformats.org/officeDocument/2006/relationships/image" Target="../media/image35.jpeg"/><Relationship Id="rId4" Type="http://schemas.openxmlformats.org/officeDocument/2006/relationships/image" Target="../media/image29.jpeg"/><Relationship Id="rId9" Type="http://schemas.openxmlformats.org/officeDocument/2006/relationships/image" Target="../media/image34.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 Target="slide1.xml"/><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1.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slide" Target="slide1.xml"/><Relationship Id="rId1" Type="http://schemas.openxmlformats.org/officeDocument/2006/relationships/slideLayout" Target="../slideLayouts/slideLayout1.xml"/><Relationship Id="rId6" Type="http://schemas.openxmlformats.org/officeDocument/2006/relationships/image" Target="../media/image13.gif"/><Relationship Id="rId5" Type="http://schemas.openxmlformats.org/officeDocument/2006/relationships/image" Target="../media/image12.jpe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843541"/>
            <a:ext cx="500034" cy="6113851"/>
          </a:xfrm>
          <a:prstGeom prst="rect">
            <a:avLst/>
          </a:prstGeom>
          <a:ln/>
          <a:scene3d>
            <a:camera prst="isometricOffAxis1Right"/>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vert="vert270" rtlCol="0" anchor="ctr"/>
          <a:lstStyle/>
          <a:p>
            <a:pPr algn="ctr"/>
            <a:r>
              <a:rPr lang="fr-FR" sz="2800" dirty="0"/>
              <a:t>Activités communes IR – </a:t>
            </a:r>
            <a:r>
              <a:rPr lang="fr-FR" sz="2800" dirty="0" smtClean="0"/>
              <a:t>EC</a:t>
            </a:r>
            <a:endParaRPr lang="fr-FR" sz="2800" dirty="0"/>
          </a:p>
        </p:txBody>
      </p:sp>
      <p:sp>
        <p:nvSpPr>
          <p:cNvPr id="18" name="Titre 1"/>
          <p:cNvSpPr txBox="1">
            <a:spLocks/>
          </p:cNvSpPr>
          <p:nvPr/>
        </p:nvSpPr>
        <p:spPr>
          <a:xfrm>
            <a:off x="590872" y="-24340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smtClean="0"/>
              <a:t>Eléments de constat</a:t>
            </a:r>
            <a:endParaRPr lang="fr-FR" sz="3200" dirty="0"/>
          </a:p>
        </p:txBody>
      </p:sp>
      <p:sp>
        <p:nvSpPr>
          <p:cNvPr id="20" name="ZoneTexte 19"/>
          <p:cNvSpPr txBox="1"/>
          <p:nvPr/>
        </p:nvSpPr>
        <p:spPr>
          <a:xfrm>
            <a:off x="961729" y="-27384"/>
            <a:ext cx="8182271" cy="58477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fr-FR" sz="2800" b="1" dirty="0" smtClean="0"/>
              <a:t>Séminaire national</a:t>
            </a:r>
            <a:r>
              <a:rPr lang="fr-FR" sz="2800" b="1" dirty="0"/>
              <a:t> </a:t>
            </a:r>
            <a:r>
              <a:rPr lang="fr-FR" sz="3200" b="1" dirty="0" smtClean="0"/>
              <a:t>BTS SYSTÈMES NUMÉRIQUES</a:t>
            </a:r>
          </a:p>
        </p:txBody>
      </p:sp>
      <p:pic>
        <p:nvPicPr>
          <p:cNvPr id="21"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68" y="-3864"/>
            <a:ext cx="817240" cy="758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Rectangle 26"/>
          <p:cNvSpPr/>
          <p:nvPr/>
        </p:nvSpPr>
        <p:spPr>
          <a:xfrm>
            <a:off x="1691680" y="2420888"/>
            <a:ext cx="6264696" cy="584775"/>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r>
              <a:rPr lang="fr-FR" sz="3200" dirty="0" smtClean="0"/>
              <a:t>Initiation à la programmation objet</a:t>
            </a:r>
            <a:endParaRPr lang="fr-FR" sz="3200" b="0" i="0" dirty="0">
              <a:effectLst/>
            </a:endParaRPr>
          </a:p>
        </p:txBody>
      </p:sp>
      <p:sp>
        <p:nvSpPr>
          <p:cNvPr id="2" name="ZoneTexte 1"/>
          <p:cNvSpPr txBox="1"/>
          <p:nvPr/>
        </p:nvSpPr>
        <p:spPr>
          <a:xfrm>
            <a:off x="1763688" y="3789040"/>
            <a:ext cx="7200800" cy="1200329"/>
          </a:xfrm>
          <a:prstGeom prst="rect">
            <a:avLst/>
          </a:prstGeom>
          <a:noFill/>
          <a:effectLst>
            <a:outerShdw blurRad="50800" dist="38100" dir="2700000" algn="tl" rotWithShape="0">
              <a:prstClr val="black">
                <a:alpha val="40000"/>
              </a:prstClr>
            </a:outerShdw>
          </a:effectLst>
        </p:spPr>
        <p:txBody>
          <a:bodyPr wrap="square" rtlCol="0">
            <a:spAutoFit/>
          </a:bodyPr>
          <a:lstStyle/>
          <a:p>
            <a:r>
              <a:rPr lang="fr-FR" dirty="0" smtClean="0"/>
              <a:t>Jean François LIEBAUT, enseignant en BTS Systèmes Electroniques</a:t>
            </a:r>
          </a:p>
          <a:p>
            <a:r>
              <a:rPr lang="fr-FR" dirty="0" smtClean="0"/>
              <a:t>Gaétan GEORGES, </a:t>
            </a:r>
            <a:r>
              <a:rPr lang="fr-FR" dirty="0"/>
              <a:t>enseignant en </a:t>
            </a:r>
            <a:r>
              <a:rPr lang="fr-FR" dirty="0" smtClean="0"/>
              <a:t>BTS </a:t>
            </a:r>
            <a:r>
              <a:rPr lang="fr-FR" dirty="0"/>
              <a:t>Informatique et réseaux </a:t>
            </a:r>
            <a:r>
              <a:rPr lang="fr-FR" dirty="0" smtClean="0"/>
              <a:t>…</a:t>
            </a:r>
          </a:p>
          <a:p>
            <a:endParaRPr lang="fr-FR" dirty="0"/>
          </a:p>
          <a:p>
            <a:r>
              <a:rPr lang="fr-FR" dirty="0" smtClean="0"/>
              <a:t>Lycée </a:t>
            </a:r>
            <a:r>
              <a:rPr lang="fr-FR" dirty="0"/>
              <a:t>Louis </a:t>
            </a:r>
            <a:r>
              <a:rPr lang="fr-FR" dirty="0" smtClean="0"/>
              <a:t>Armand à Nogent sur Marne, Académie de Créteil</a:t>
            </a:r>
            <a:endParaRPr lang="fr-FR" dirty="0"/>
          </a:p>
        </p:txBody>
      </p:sp>
      <p:sp>
        <p:nvSpPr>
          <p:cNvPr id="8" name="Rectangle 7"/>
          <p:cNvSpPr/>
          <p:nvPr/>
        </p:nvSpPr>
        <p:spPr>
          <a:xfrm>
            <a:off x="3616527" y="754476"/>
            <a:ext cx="2178290" cy="646331"/>
          </a:xfrm>
          <a:prstGeom prst="rect">
            <a:avLst/>
          </a:prstGeom>
        </p:spPr>
        <p:txBody>
          <a:bodyPr wrap="none">
            <a:spAutoFit/>
          </a:bodyPr>
          <a:lstStyle/>
          <a:p>
            <a:pPr algn="ctr"/>
            <a:r>
              <a:rPr lang="fr-FR" b="1" dirty="0">
                <a:solidFill>
                  <a:srgbClr val="FF0000"/>
                </a:solidFill>
              </a:rPr>
              <a:t>Paris, lycée Bergson  </a:t>
            </a:r>
            <a:endParaRPr lang="fr-FR" b="1" dirty="0" smtClean="0">
              <a:solidFill>
                <a:srgbClr val="FF0000"/>
              </a:solidFill>
            </a:endParaRPr>
          </a:p>
          <a:p>
            <a:pPr algn="ctr"/>
            <a:r>
              <a:rPr lang="fr-FR" b="1" dirty="0" smtClean="0"/>
              <a:t>Le 31 mars 2014</a:t>
            </a:r>
            <a:endParaRPr lang="fr-FR" b="1" dirty="0"/>
          </a:p>
        </p:txBody>
      </p:sp>
    </p:spTree>
    <p:extLst>
      <p:ext uri="{BB962C8B-B14F-4D97-AF65-F5344CB8AC3E}">
        <p14:creationId xmlns:p14="http://schemas.microsoft.com/office/powerpoint/2010/main" val="3445782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4552" y="1718202"/>
            <a:ext cx="8824157" cy="4519110"/>
          </a:xfrm>
          <a:prstGeom prst="rect">
            <a:avLst/>
          </a:prstGeom>
        </p:spPr>
      </p:pic>
      <p:sp>
        <p:nvSpPr>
          <p:cNvPr id="13" name="Rectangle 12"/>
          <p:cNvSpPr/>
          <p:nvPr/>
        </p:nvSpPr>
        <p:spPr>
          <a:xfrm>
            <a:off x="0" y="843541"/>
            <a:ext cx="500034" cy="6113851"/>
          </a:xfrm>
          <a:prstGeom prst="rect">
            <a:avLst/>
          </a:prstGeom>
          <a:ln/>
          <a:scene3d>
            <a:camera prst="isometricOffAxis1Right"/>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vert="vert270" rtlCol="0" anchor="ctr"/>
          <a:lstStyle/>
          <a:p>
            <a:pPr algn="ctr"/>
            <a:r>
              <a:rPr lang="fr-FR" sz="2800" dirty="0"/>
              <a:t>IR – EC : Initiation à la POO</a:t>
            </a:r>
          </a:p>
        </p:txBody>
      </p:sp>
      <p:sp>
        <p:nvSpPr>
          <p:cNvPr id="18" name="Titre 1"/>
          <p:cNvSpPr txBox="1">
            <a:spLocks/>
          </p:cNvSpPr>
          <p:nvPr/>
        </p:nvSpPr>
        <p:spPr>
          <a:xfrm>
            <a:off x="590872" y="-24340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smtClean="0"/>
              <a:t>Eléments de constat</a:t>
            </a:r>
            <a:endParaRPr lang="fr-FR" sz="3200" dirty="0"/>
          </a:p>
        </p:txBody>
      </p:sp>
      <p:sp>
        <p:nvSpPr>
          <p:cNvPr id="20" name="ZoneTexte 19"/>
          <p:cNvSpPr txBox="1"/>
          <p:nvPr/>
        </p:nvSpPr>
        <p:spPr>
          <a:xfrm>
            <a:off x="961729" y="-27384"/>
            <a:ext cx="8182271" cy="58477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fr-FR" sz="2800" b="1" dirty="0" smtClean="0"/>
              <a:t>Séminaire national</a:t>
            </a:r>
            <a:r>
              <a:rPr lang="fr-FR" sz="2800" b="1" dirty="0"/>
              <a:t> </a:t>
            </a:r>
            <a:r>
              <a:rPr lang="fr-FR" sz="3200" b="1" dirty="0" smtClean="0"/>
              <a:t>BTS SYSTÈMES NUMÉRIQUES</a:t>
            </a:r>
          </a:p>
        </p:txBody>
      </p:sp>
      <p:pic>
        <p:nvPicPr>
          <p:cNvPr id="21" name="Picture 2">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68" y="-3864"/>
            <a:ext cx="817240" cy="758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ZoneTexte 10"/>
          <p:cNvSpPr txBox="1"/>
          <p:nvPr/>
        </p:nvSpPr>
        <p:spPr>
          <a:xfrm>
            <a:off x="2540495" y="843541"/>
            <a:ext cx="4330351" cy="40011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2000" b="1" dirty="0" smtClean="0">
                <a:solidFill>
                  <a:schemeClr val="tx1"/>
                </a:solidFill>
              </a:rPr>
              <a:t>Organisation des activités</a:t>
            </a:r>
            <a:endParaRPr lang="fr-FR" sz="2000" b="1" dirty="0">
              <a:solidFill>
                <a:schemeClr val="tx1"/>
              </a:solidFill>
            </a:endParaRPr>
          </a:p>
        </p:txBody>
      </p:sp>
    </p:spTree>
    <p:extLst>
      <p:ext uri="{BB962C8B-B14F-4D97-AF65-F5344CB8AC3E}">
        <p14:creationId xmlns:p14="http://schemas.microsoft.com/office/powerpoint/2010/main" val="2293917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843541"/>
            <a:ext cx="500034" cy="6113851"/>
          </a:xfrm>
          <a:prstGeom prst="rect">
            <a:avLst/>
          </a:prstGeom>
          <a:ln/>
          <a:scene3d>
            <a:camera prst="isometricOffAxis1Right"/>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vert="vert270" rtlCol="0" anchor="ctr"/>
          <a:lstStyle/>
          <a:p>
            <a:pPr algn="ctr"/>
            <a:r>
              <a:rPr lang="fr-FR" sz="2800" dirty="0"/>
              <a:t>IR – EC : Initiation à la POO</a:t>
            </a:r>
          </a:p>
        </p:txBody>
      </p:sp>
      <p:sp>
        <p:nvSpPr>
          <p:cNvPr id="18" name="Titre 1"/>
          <p:cNvSpPr txBox="1">
            <a:spLocks/>
          </p:cNvSpPr>
          <p:nvPr/>
        </p:nvSpPr>
        <p:spPr>
          <a:xfrm>
            <a:off x="590872" y="-24340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smtClean="0"/>
              <a:t>Eléments de constat</a:t>
            </a:r>
            <a:endParaRPr lang="fr-FR" sz="3200" dirty="0"/>
          </a:p>
        </p:txBody>
      </p:sp>
      <p:sp>
        <p:nvSpPr>
          <p:cNvPr id="20" name="ZoneTexte 19"/>
          <p:cNvSpPr txBox="1"/>
          <p:nvPr/>
        </p:nvSpPr>
        <p:spPr>
          <a:xfrm>
            <a:off x="961729" y="-27384"/>
            <a:ext cx="8182271" cy="58477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fr-FR" sz="2800" b="1" dirty="0" smtClean="0"/>
              <a:t>Séminaire national</a:t>
            </a:r>
            <a:r>
              <a:rPr lang="fr-FR" sz="2800" b="1" dirty="0"/>
              <a:t> </a:t>
            </a:r>
            <a:r>
              <a:rPr lang="fr-FR" sz="3200" b="1" dirty="0" smtClean="0"/>
              <a:t>BTS SYSTÈMES NUMÉRIQUES</a:t>
            </a:r>
          </a:p>
        </p:txBody>
      </p:sp>
      <p:pic>
        <p:nvPicPr>
          <p:cNvPr id="21"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68" y="-3864"/>
            <a:ext cx="817240" cy="758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ZoneTexte 10"/>
          <p:cNvSpPr txBox="1"/>
          <p:nvPr/>
        </p:nvSpPr>
        <p:spPr>
          <a:xfrm>
            <a:off x="2540495" y="843541"/>
            <a:ext cx="4330351" cy="40011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2000" b="1" dirty="0" smtClean="0">
                <a:solidFill>
                  <a:schemeClr val="tx1"/>
                </a:solidFill>
              </a:rPr>
              <a:t>Organisation des activités</a:t>
            </a:r>
            <a:endParaRPr lang="fr-FR" sz="2000" b="1" dirty="0">
              <a:solidFill>
                <a:schemeClr val="tx1"/>
              </a:solidFill>
            </a:endParaRPr>
          </a:p>
        </p:txBody>
      </p:sp>
      <p:sp>
        <p:nvSpPr>
          <p:cNvPr id="8" name="Rectangle 7"/>
          <p:cNvSpPr/>
          <p:nvPr/>
        </p:nvSpPr>
        <p:spPr>
          <a:xfrm>
            <a:off x="948482" y="1674044"/>
            <a:ext cx="3839541" cy="40011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fr-FR" sz="2000" b="1" dirty="0" smtClean="0"/>
              <a:t>Module de 12h TP et 4h cours (    )</a:t>
            </a:r>
            <a:endParaRPr lang="fr-FR" sz="2000" b="1" dirty="0"/>
          </a:p>
        </p:txBody>
      </p:sp>
      <p:sp>
        <p:nvSpPr>
          <p:cNvPr id="9" name="Rectangle 8"/>
          <p:cNvSpPr/>
          <p:nvPr/>
        </p:nvSpPr>
        <p:spPr>
          <a:xfrm>
            <a:off x="6660232" y="1658075"/>
            <a:ext cx="1718267" cy="40011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fr-FR" sz="2000" b="1" dirty="0" smtClean="0"/>
              <a:t>1 semaine</a:t>
            </a:r>
            <a:endParaRPr lang="fr-FR" sz="2000" b="1" dirty="0"/>
          </a:p>
        </p:txBody>
      </p:sp>
      <p:sp>
        <p:nvSpPr>
          <p:cNvPr id="2" name="Flèche droite 1"/>
          <p:cNvSpPr/>
          <p:nvPr/>
        </p:nvSpPr>
        <p:spPr>
          <a:xfrm>
            <a:off x="5068342" y="1786122"/>
            <a:ext cx="1296144" cy="144016"/>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12" name="ZoneTexte 11"/>
          <p:cNvSpPr txBox="1"/>
          <p:nvPr/>
        </p:nvSpPr>
        <p:spPr>
          <a:xfrm>
            <a:off x="1979712" y="2085832"/>
            <a:ext cx="2664296" cy="276999"/>
          </a:xfrm>
          <a:prstGeom prst="rect">
            <a:avLst/>
          </a:prstGeom>
          <a:noFill/>
        </p:spPr>
        <p:txBody>
          <a:bodyPr wrap="square" rtlCol="0">
            <a:spAutoFit/>
          </a:bodyPr>
          <a:lstStyle/>
          <a:p>
            <a:r>
              <a:rPr lang="fr-FR" sz="1200" dirty="0" smtClean="0"/>
              <a:t>Exemple avec 1h d’AP intégrée aux TP</a:t>
            </a:r>
            <a:endParaRPr lang="fr-FR" sz="1200" dirty="0"/>
          </a:p>
        </p:txBody>
      </p:sp>
      <p:pic>
        <p:nvPicPr>
          <p:cNvPr id="717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3073" t="39272" r="34328" b="55069"/>
          <a:stretch/>
        </p:blipFill>
        <p:spPr bwMode="auto">
          <a:xfrm>
            <a:off x="4350359" y="1758713"/>
            <a:ext cx="207814" cy="23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e 2"/>
          <p:cNvGrpSpPr/>
          <p:nvPr/>
        </p:nvGrpSpPr>
        <p:grpSpPr>
          <a:xfrm>
            <a:off x="545836" y="2636912"/>
            <a:ext cx="8553128" cy="2834440"/>
            <a:chOff x="545836" y="2636912"/>
            <a:chExt cx="8553128" cy="2834440"/>
          </a:xfrm>
        </p:grpSpPr>
        <p:pic>
          <p:nvPicPr>
            <p:cNvPr id="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836" y="2636912"/>
              <a:ext cx="8302728" cy="2834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Flèche droite 14"/>
            <p:cNvSpPr/>
            <p:nvPr/>
          </p:nvSpPr>
          <p:spPr>
            <a:xfrm>
              <a:off x="545836" y="4365104"/>
              <a:ext cx="8553128" cy="432048"/>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fr-FR">
                <a:solidFill>
                  <a:prstClr val="black"/>
                </a:solidFill>
              </a:endParaRPr>
            </a:p>
          </p:txBody>
        </p:sp>
      </p:grpSp>
    </p:spTree>
    <p:extLst>
      <p:ext uri="{BB962C8B-B14F-4D97-AF65-F5344CB8AC3E}">
        <p14:creationId xmlns:p14="http://schemas.microsoft.com/office/powerpoint/2010/main" val="23582358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2506" y="3430451"/>
            <a:ext cx="3418451" cy="597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0" y="843541"/>
            <a:ext cx="500034" cy="6113851"/>
          </a:xfrm>
          <a:prstGeom prst="rect">
            <a:avLst/>
          </a:prstGeom>
          <a:ln/>
          <a:scene3d>
            <a:camera prst="isometricOffAxis1Right"/>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vert="vert270" rtlCol="0" anchor="ctr"/>
          <a:lstStyle/>
          <a:p>
            <a:pPr algn="ctr"/>
            <a:r>
              <a:rPr lang="fr-FR" sz="2800" dirty="0"/>
              <a:t>IR – EC : Initiation à la POO</a:t>
            </a:r>
          </a:p>
        </p:txBody>
      </p:sp>
      <p:sp>
        <p:nvSpPr>
          <p:cNvPr id="18" name="Titre 1"/>
          <p:cNvSpPr txBox="1">
            <a:spLocks/>
          </p:cNvSpPr>
          <p:nvPr/>
        </p:nvSpPr>
        <p:spPr>
          <a:xfrm>
            <a:off x="590872" y="-24340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smtClean="0"/>
              <a:t>Eléments de constat</a:t>
            </a:r>
            <a:endParaRPr lang="fr-FR" sz="3200" dirty="0"/>
          </a:p>
        </p:txBody>
      </p:sp>
      <p:sp>
        <p:nvSpPr>
          <p:cNvPr id="20" name="ZoneTexte 19"/>
          <p:cNvSpPr txBox="1"/>
          <p:nvPr/>
        </p:nvSpPr>
        <p:spPr>
          <a:xfrm>
            <a:off x="961729" y="-27384"/>
            <a:ext cx="8182271" cy="58477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fr-FR" sz="2800" b="1" dirty="0" smtClean="0"/>
              <a:t>Séminaire national</a:t>
            </a:r>
            <a:r>
              <a:rPr lang="fr-FR" sz="2800" b="1" dirty="0"/>
              <a:t> </a:t>
            </a:r>
            <a:r>
              <a:rPr lang="fr-FR" sz="3200" b="1" dirty="0" smtClean="0"/>
              <a:t>BTS SYSTÈMES NUMÉRIQUES</a:t>
            </a:r>
          </a:p>
        </p:txBody>
      </p:sp>
      <p:pic>
        <p:nvPicPr>
          <p:cNvPr id="21" name="Picture 2">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68" y="-3864"/>
            <a:ext cx="817240" cy="758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ZoneTexte 10"/>
          <p:cNvSpPr txBox="1"/>
          <p:nvPr/>
        </p:nvSpPr>
        <p:spPr>
          <a:xfrm>
            <a:off x="2771800" y="754476"/>
            <a:ext cx="4330351" cy="40011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2000" b="1" dirty="0" smtClean="0">
                <a:solidFill>
                  <a:schemeClr val="tx1"/>
                </a:solidFill>
              </a:rPr>
              <a:t>Activité n°1 : Analyse de l’existant (3h)</a:t>
            </a:r>
            <a:endParaRPr lang="fr-FR" sz="2000" b="1" dirty="0">
              <a:solidFill>
                <a:schemeClr val="tx1"/>
              </a:solidFill>
            </a:endParaRPr>
          </a:p>
        </p:txBody>
      </p:sp>
      <p:sp>
        <p:nvSpPr>
          <p:cNvPr id="8" name="Rectangle 7"/>
          <p:cNvSpPr/>
          <p:nvPr/>
        </p:nvSpPr>
        <p:spPr>
          <a:xfrm>
            <a:off x="935235" y="2060013"/>
            <a:ext cx="4788894"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fr-FR" dirty="0" smtClean="0"/>
              <a:t>Compléter des diagrammes UML/</a:t>
            </a:r>
            <a:r>
              <a:rPr lang="fr-FR" dirty="0" err="1" smtClean="0"/>
              <a:t>SysML</a:t>
            </a:r>
            <a:endParaRPr lang="fr-FR" dirty="0"/>
          </a:p>
        </p:txBody>
      </p:sp>
      <p:sp>
        <p:nvSpPr>
          <p:cNvPr id="14" name="ZoneTexte 13"/>
          <p:cNvSpPr txBox="1"/>
          <p:nvPr/>
        </p:nvSpPr>
        <p:spPr>
          <a:xfrm>
            <a:off x="947316" y="2492061"/>
            <a:ext cx="4776812" cy="646331"/>
          </a:xfrm>
          <a:prstGeom prst="rect">
            <a:avLst/>
          </a:prstGeom>
          <a:noFill/>
        </p:spPr>
        <p:txBody>
          <a:bodyPr wrap="square" rtlCol="0">
            <a:spAutoFit/>
          </a:bodyPr>
          <a:lstStyle/>
          <a:p>
            <a:pPr marL="285750" indent="-285750">
              <a:buFont typeface="Wingdings" panose="05000000000000000000" pitchFamily="2" charset="2"/>
              <a:buChar char="ü"/>
            </a:pPr>
            <a:r>
              <a:rPr lang="fr-FR" dirty="0" smtClean="0"/>
              <a:t>Diagramme </a:t>
            </a:r>
            <a:r>
              <a:rPr lang="fr-FR" dirty="0"/>
              <a:t>des cas </a:t>
            </a:r>
            <a:r>
              <a:rPr lang="fr-FR" dirty="0" smtClean="0"/>
              <a:t>d’utilisation</a:t>
            </a:r>
          </a:p>
          <a:p>
            <a:pPr marL="285750" indent="-285750">
              <a:buFont typeface="Wingdings" panose="05000000000000000000" pitchFamily="2" charset="2"/>
              <a:buChar char="ü"/>
            </a:pPr>
            <a:r>
              <a:rPr lang="fr-FR" dirty="0" smtClean="0"/>
              <a:t>Diagramme de déploiement / de bloc</a:t>
            </a:r>
            <a:endParaRPr lang="fr-FR" dirty="0"/>
          </a:p>
        </p:txBody>
      </p:sp>
      <p:pic>
        <p:nvPicPr>
          <p:cNvPr id="4" name="Image 3"/>
          <p:cNvPicPr>
            <a:picLocks noChangeAspect="1"/>
          </p:cNvPicPr>
          <p:nvPr/>
        </p:nvPicPr>
        <p:blipFill rotWithShape="1">
          <a:blip r:embed="rId5" cstate="print">
            <a:extLst>
              <a:ext uri="{28A0092B-C50C-407E-A947-70E740481C1C}">
                <a14:useLocalDpi xmlns:a14="http://schemas.microsoft.com/office/drawing/2010/main" val="0"/>
              </a:ext>
            </a:extLst>
          </a:blip>
          <a:srcRect l="1742" t="11213" r="7000" b="10444"/>
          <a:stretch/>
        </p:blipFill>
        <p:spPr>
          <a:xfrm>
            <a:off x="6132708" y="1843989"/>
            <a:ext cx="2786241" cy="1522958"/>
          </a:xfrm>
          <a:prstGeom prst="rect">
            <a:avLst/>
          </a:prstGeom>
        </p:spPr>
      </p:pic>
      <p:sp>
        <p:nvSpPr>
          <p:cNvPr id="15" name="Rectangle 14"/>
          <p:cNvSpPr/>
          <p:nvPr/>
        </p:nvSpPr>
        <p:spPr>
          <a:xfrm>
            <a:off x="948481" y="3253300"/>
            <a:ext cx="4775647"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fr-FR" dirty="0" smtClean="0"/>
              <a:t>Analyse des trames</a:t>
            </a:r>
            <a:endParaRPr lang="fr-FR" dirty="0"/>
          </a:p>
        </p:txBody>
      </p:sp>
      <p:sp>
        <p:nvSpPr>
          <p:cNvPr id="16" name="ZoneTexte 15"/>
          <p:cNvSpPr txBox="1"/>
          <p:nvPr/>
        </p:nvSpPr>
        <p:spPr>
          <a:xfrm>
            <a:off x="935234" y="3684513"/>
            <a:ext cx="5197473" cy="923330"/>
          </a:xfrm>
          <a:prstGeom prst="rect">
            <a:avLst/>
          </a:prstGeom>
          <a:noFill/>
        </p:spPr>
        <p:txBody>
          <a:bodyPr wrap="square" rtlCol="0">
            <a:spAutoFit/>
          </a:bodyPr>
          <a:lstStyle/>
          <a:p>
            <a:pPr marL="285750" indent="-285750">
              <a:buFont typeface="Wingdings" panose="05000000000000000000" pitchFamily="2" charset="2"/>
              <a:buChar char="ü"/>
            </a:pPr>
            <a:r>
              <a:rPr lang="fr-FR" dirty="0" smtClean="0"/>
              <a:t>Trames série et CAN pour l’afficheur graphique </a:t>
            </a:r>
          </a:p>
          <a:p>
            <a:pPr marL="285750" indent="-285750">
              <a:buFont typeface="Wingdings" panose="05000000000000000000" pitchFamily="2" charset="2"/>
              <a:buChar char="ü"/>
            </a:pPr>
            <a:r>
              <a:rPr lang="fr-FR" dirty="0" smtClean="0"/>
              <a:t>Installation du logiciel et analyse des trames série pour le journal lumineux</a:t>
            </a:r>
            <a:endParaRPr lang="fr-FR" dirty="0"/>
          </a:p>
        </p:txBody>
      </p:sp>
      <p:sp>
        <p:nvSpPr>
          <p:cNvPr id="17" name="Rectangle 16"/>
          <p:cNvSpPr/>
          <p:nvPr/>
        </p:nvSpPr>
        <p:spPr>
          <a:xfrm>
            <a:off x="941275" y="1474657"/>
            <a:ext cx="4782854"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fr-FR" dirty="0" smtClean="0"/>
              <a:t>Présentation des systèmes et cahier des charges</a:t>
            </a:r>
            <a:endParaRPr lang="fr-FR" dirty="0"/>
          </a:p>
        </p:txBody>
      </p:sp>
      <p:sp>
        <p:nvSpPr>
          <p:cNvPr id="19" name="ZoneTexte 18"/>
          <p:cNvSpPr txBox="1"/>
          <p:nvPr/>
        </p:nvSpPr>
        <p:spPr>
          <a:xfrm>
            <a:off x="2519771" y="4980632"/>
            <a:ext cx="4834407" cy="40011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2000" b="1" dirty="0" smtClean="0">
                <a:solidFill>
                  <a:schemeClr val="tx1"/>
                </a:solidFill>
              </a:rPr>
              <a:t>Synthèse de l’analyse en classe entière (1h)</a:t>
            </a:r>
            <a:endParaRPr lang="fr-FR" sz="2000" b="1" dirty="0">
              <a:solidFill>
                <a:schemeClr val="tx1"/>
              </a:solidFill>
            </a:endParaRPr>
          </a:p>
        </p:txBody>
      </p:sp>
      <p:sp>
        <p:nvSpPr>
          <p:cNvPr id="22" name="ZoneTexte 21"/>
          <p:cNvSpPr txBox="1"/>
          <p:nvPr/>
        </p:nvSpPr>
        <p:spPr>
          <a:xfrm>
            <a:off x="911371" y="5589240"/>
            <a:ext cx="5197473" cy="646331"/>
          </a:xfrm>
          <a:prstGeom prst="rect">
            <a:avLst/>
          </a:prstGeom>
          <a:noFill/>
        </p:spPr>
        <p:txBody>
          <a:bodyPr wrap="square" rtlCol="0">
            <a:spAutoFit/>
          </a:bodyPr>
          <a:lstStyle/>
          <a:p>
            <a:pPr marL="285750" indent="-285750">
              <a:buFont typeface="Wingdings" panose="05000000000000000000" pitchFamily="2" charset="2"/>
              <a:buChar char="ü"/>
            </a:pPr>
            <a:r>
              <a:rPr lang="fr-FR" dirty="0" smtClean="0"/>
              <a:t>Eléments de cours UML </a:t>
            </a:r>
          </a:p>
          <a:p>
            <a:pPr marL="285750" indent="-285750">
              <a:buFont typeface="Wingdings" panose="05000000000000000000" pitchFamily="2" charset="2"/>
              <a:buChar char="ü"/>
            </a:pPr>
            <a:r>
              <a:rPr lang="fr-FR" dirty="0" smtClean="0"/>
              <a:t>Synthèse des trames échangées sur les systèmes</a:t>
            </a:r>
            <a:endParaRPr lang="fr-FR" dirty="0"/>
          </a:p>
        </p:txBody>
      </p:sp>
    </p:spTree>
    <p:extLst>
      <p:ext uri="{BB962C8B-B14F-4D97-AF65-F5344CB8AC3E}">
        <p14:creationId xmlns:p14="http://schemas.microsoft.com/office/powerpoint/2010/main" val="14012295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843541"/>
            <a:ext cx="500034" cy="6113851"/>
          </a:xfrm>
          <a:prstGeom prst="rect">
            <a:avLst/>
          </a:prstGeom>
          <a:ln/>
          <a:scene3d>
            <a:camera prst="isometricOffAxis1Right"/>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vert="vert270" rtlCol="0" anchor="ctr"/>
          <a:lstStyle/>
          <a:p>
            <a:pPr algn="ctr"/>
            <a:r>
              <a:rPr lang="fr-FR" sz="2800" dirty="0"/>
              <a:t>IR – EC : Initiation à la POO</a:t>
            </a:r>
          </a:p>
        </p:txBody>
      </p:sp>
      <p:sp>
        <p:nvSpPr>
          <p:cNvPr id="18" name="Titre 1"/>
          <p:cNvSpPr txBox="1">
            <a:spLocks/>
          </p:cNvSpPr>
          <p:nvPr/>
        </p:nvSpPr>
        <p:spPr>
          <a:xfrm>
            <a:off x="590872" y="-24340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smtClean="0"/>
              <a:t>Eléments de constat</a:t>
            </a:r>
            <a:endParaRPr lang="fr-FR" sz="3200" dirty="0"/>
          </a:p>
        </p:txBody>
      </p:sp>
      <p:sp>
        <p:nvSpPr>
          <p:cNvPr id="20" name="ZoneTexte 19"/>
          <p:cNvSpPr txBox="1"/>
          <p:nvPr/>
        </p:nvSpPr>
        <p:spPr>
          <a:xfrm>
            <a:off x="961729" y="-27384"/>
            <a:ext cx="8182271" cy="58477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fr-FR" sz="2800" b="1" dirty="0" smtClean="0"/>
              <a:t>Séminaire national</a:t>
            </a:r>
            <a:r>
              <a:rPr lang="fr-FR" sz="2800" b="1" dirty="0"/>
              <a:t> </a:t>
            </a:r>
            <a:r>
              <a:rPr lang="fr-FR" sz="3200" b="1" dirty="0" smtClean="0"/>
              <a:t>BTS SYSTÈMES NUMÉRIQUES</a:t>
            </a:r>
          </a:p>
        </p:txBody>
      </p:sp>
      <p:pic>
        <p:nvPicPr>
          <p:cNvPr id="21"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68" y="-3864"/>
            <a:ext cx="817240" cy="758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ZoneTexte 10"/>
          <p:cNvSpPr txBox="1"/>
          <p:nvPr/>
        </p:nvSpPr>
        <p:spPr>
          <a:xfrm>
            <a:off x="1259632" y="754476"/>
            <a:ext cx="7128792" cy="40011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2000" b="1" dirty="0" smtClean="0">
                <a:solidFill>
                  <a:schemeClr val="tx1"/>
                </a:solidFill>
              </a:rPr>
              <a:t>Activité n°2 : Etude et mise en œuvre d’une première classe (3h)</a:t>
            </a:r>
            <a:endParaRPr lang="fr-FR" sz="2000" b="1" dirty="0">
              <a:solidFill>
                <a:schemeClr val="tx1"/>
              </a:solidFill>
            </a:endParaRPr>
          </a:p>
        </p:txBody>
      </p:sp>
      <p:sp>
        <p:nvSpPr>
          <p:cNvPr id="8" name="Rectangle 7"/>
          <p:cNvSpPr/>
          <p:nvPr/>
        </p:nvSpPr>
        <p:spPr>
          <a:xfrm>
            <a:off x="935234" y="1484784"/>
            <a:ext cx="4788894"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fr-FR" dirty="0" smtClean="0"/>
              <a:t>Analyse de la classe fournie</a:t>
            </a:r>
            <a:endParaRPr lang="fr-FR" dirty="0"/>
          </a:p>
        </p:txBody>
      </p:sp>
      <p:sp>
        <p:nvSpPr>
          <p:cNvPr id="14" name="ZoneTexte 13"/>
          <p:cNvSpPr txBox="1"/>
          <p:nvPr/>
        </p:nvSpPr>
        <p:spPr>
          <a:xfrm>
            <a:off x="935234" y="1854116"/>
            <a:ext cx="4776812" cy="646331"/>
          </a:xfrm>
          <a:prstGeom prst="rect">
            <a:avLst/>
          </a:prstGeom>
          <a:noFill/>
        </p:spPr>
        <p:txBody>
          <a:bodyPr wrap="square" rtlCol="0">
            <a:spAutoFit/>
          </a:bodyPr>
          <a:lstStyle/>
          <a:p>
            <a:pPr marL="285750" indent="-285750">
              <a:buFont typeface="Wingdings" panose="05000000000000000000" pitchFamily="2" charset="2"/>
              <a:buChar char="ü"/>
            </a:pPr>
            <a:r>
              <a:rPr lang="fr-FR" dirty="0" smtClean="0"/>
              <a:t>A partir de la documentation HTML</a:t>
            </a:r>
          </a:p>
          <a:p>
            <a:pPr marL="285750" indent="-285750">
              <a:buFont typeface="Wingdings" panose="05000000000000000000" pitchFamily="2" charset="2"/>
              <a:buChar char="ü"/>
            </a:pPr>
            <a:r>
              <a:rPr lang="fr-FR" dirty="0" smtClean="0"/>
              <a:t>Liste des méthodes à disposition</a:t>
            </a:r>
            <a:endParaRPr lang="fr-FR" dirty="0"/>
          </a:p>
        </p:txBody>
      </p:sp>
      <p:sp>
        <p:nvSpPr>
          <p:cNvPr id="15" name="Rectangle 14"/>
          <p:cNvSpPr/>
          <p:nvPr/>
        </p:nvSpPr>
        <p:spPr>
          <a:xfrm>
            <a:off x="941857" y="2534424"/>
            <a:ext cx="4775647"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fr-FR" dirty="0"/>
              <a:t>U</a:t>
            </a:r>
            <a:r>
              <a:rPr lang="fr-FR" dirty="0" smtClean="0"/>
              <a:t>tilisation simple de la classe fournie</a:t>
            </a:r>
            <a:endParaRPr lang="fr-FR" dirty="0"/>
          </a:p>
        </p:txBody>
      </p:sp>
      <p:sp>
        <p:nvSpPr>
          <p:cNvPr id="16" name="ZoneTexte 15"/>
          <p:cNvSpPr txBox="1"/>
          <p:nvPr/>
        </p:nvSpPr>
        <p:spPr>
          <a:xfrm>
            <a:off x="948481" y="2903756"/>
            <a:ext cx="8208766" cy="923330"/>
          </a:xfrm>
          <a:prstGeom prst="rect">
            <a:avLst/>
          </a:prstGeom>
          <a:noFill/>
        </p:spPr>
        <p:txBody>
          <a:bodyPr wrap="square" rtlCol="0">
            <a:spAutoFit/>
          </a:bodyPr>
          <a:lstStyle/>
          <a:p>
            <a:pPr marL="285750" indent="-285750">
              <a:buFont typeface="Wingdings" panose="05000000000000000000" pitchFamily="2" charset="2"/>
              <a:buChar char="ü"/>
            </a:pPr>
            <a:r>
              <a:rPr lang="fr-FR" dirty="0" smtClean="0"/>
              <a:t>Diagramme de séquence fourni</a:t>
            </a:r>
          </a:p>
          <a:p>
            <a:pPr marL="285750" indent="-285750">
              <a:buFont typeface="Wingdings" panose="05000000000000000000" pitchFamily="2" charset="2"/>
              <a:buChar char="ü"/>
            </a:pPr>
            <a:r>
              <a:rPr lang="fr-FR" dirty="0" smtClean="0"/>
              <a:t>Configurer et envoyer du texte avec la classe </a:t>
            </a:r>
            <a:r>
              <a:rPr lang="fr-FR" dirty="0" err="1" smtClean="0"/>
              <a:t>Serie</a:t>
            </a:r>
            <a:r>
              <a:rPr lang="fr-FR" dirty="0" smtClean="0"/>
              <a:t> pour l’afficheur graphique </a:t>
            </a:r>
          </a:p>
          <a:p>
            <a:pPr marL="285750" indent="-285750">
              <a:buFont typeface="Wingdings" panose="05000000000000000000" pitchFamily="2" charset="2"/>
              <a:buChar char="ü"/>
            </a:pPr>
            <a:r>
              <a:rPr lang="fr-FR" dirty="0" smtClean="0"/>
              <a:t>Configurer et envoyer un message avec la classe Afficheur pour le journal lumineux</a:t>
            </a:r>
            <a:endParaRPr lang="fr-FR" dirty="0"/>
          </a:p>
        </p:txBody>
      </p:sp>
      <p:sp>
        <p:nvSpPr>
          <p:cNvPr id="19" name="ZoneTexte 18"/>
          <p:cNvSpPr txBox="1"/>
          <p:nvPr/>
        </p:nvSpPr>
        <p:spPr>
          <a:xfrm>
            <a:off x="2519768" y="5373216"/>
            <a:ext cx="4834407" cy="40011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2000" b="1" dirty="0" smtClean="0">
                <a:solidFill>
                  <a:schemeClr val="tx1"/>
                </a:solidFill>
              </a:rPr>
              <a:t>Cours en classe entière (1h)</a:t>
            </a:r>
            <a:endParaRPr lang="fr-FR" sz="2000" b="1" dirty="0">
              <a:solidFill>
                <a:schemeClr val="tx1"/>
              </a:solidFill>
            </a:endParaRPr>
          </a:p>
        </p:txBody>
      </p:sp>
      <p:sp>
        <p:nvSpPr>
          <p:cNvPr id="22" name="ZoneTexte 21"/>
          <p:cNvSpPr txBox="1"/>
          <p:nvPr/>
        </p:nvSpPr>
        <p:spPr>
          <a:xfrm>
            <a:off x="904277" y="5877272"/>
            <a:ext cx="5197473" cy="646331"/>
          </a:xfrm>
          <a:prstGeom prst="rect">
            <a:avLst/>
          </a:prstGeom>
          <a:noFill/>
        </p:spPr>
        <p:txBody>
          <a:bodyPr wrap="square" rtlCol="0">
            <a:spAutoFit/>
          </a:bodyPr>
          <a:lstStyle/>
          <a:p>
            <a:pPr marL="285750" indent="-285750">
              <a:buFont typeface="Wingdings" panose="05000000000000000000" pitchFamily="2" charset="2"/>
              <a:buChar char="ü"/>
            </a:pPr>
            <a:r>
              <a:rPr lang="fr-FR" dirty="0" smtClean="0"/>
              <a:t>Eléments de cours UML, diagramme de séquence</a:t>
            </a:r>
          </a:p>
          <a:p>
            <a:pPr marL="285750" indent="-285750">
              <a:buFont typeface="Wingdings" panose="05000000000000000000" pitchFamily="2" charset="2"/>
              <a:buChar char="ü"/>
            </a:pPr>
            <a:r>
              <a:rPr lang="fr-FR" dirty="0" smtClean="0"/>
              <a:t>Eléments </a:t>
            </a:r>
            <a:r>
              <a:rPr lang="fr-FR" dirty="0"/>
              <a:t>de cours sur la </a:t>
            </a:r>
            <a:r>
              <a:rPr lang="fr-FR" dirty="0" smtClean="0"/>
              <a:t>POO </a:t>
            </a:r>
            <a:endParaRPr lang="fr-FR" dirty="0"/>
          </a:p>
        </p:txBody>
      </p:sp>
      <p:sp>
        <p:nvSpPr>
          <p:cNvPr id="23" name="Rectangle 22"/>
          <p:cNvSpPr/>
          <p:nvPr/>
        </p:nvSpPr>
        <p:spPr>
          <a:xfrm>
            <a:off x="945753" y="3900466"/>
            <a:ext cx="4775647"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fr-FR" dirty="0"/>
              <a:t>U</a:t>
            </a:r>
            <a:r>
              <a:rPr lang="fr-FR" dirty="0" smtClean="0"/>
              <a:t>tilisation </a:t>
            </a:r>
            <a:r>
              <a:rPr lang="fr-FR" smtClean="0"/>
              <a:t>plus complète </a:t>
            </a:r>
            <a:r>
              <a:rPr lang="fr-FR" dirty="0" smtClean="0"/>
              <a:t>de la classe fournie</a:t>
            </a:r>
            <a:endParaRPr lang="fr-FR" dirty="0"/>
          </a:p>
        </p:txBody>
      </p:sp>
      <p:sp>
        <p:nvSpPr>
          <p:cNvPr id="24" name="ZoneTexte 23"/>
          <p:cNvSpPr txBox="1"/>
          <p:nvPr/>
        </p:nvSpPr>
        <p:spPr>
          <a:xfrm>
            <a:off x="945753" y="4269798"/>
            <a:ext cx="8208766" cy="923330"/>
          </a:xfrm>
          <a:prstGeom prst="rect">
            <a:avLst/>
          </a:prstGeom>
          <a:noFill/>
        </p:spPr>
        <p:txBody>
          <a:bodyPr wrap="square" rtlCol="0">
            <a:spAutoFit/>
          </a:bodyPr>
          <a:lstStyle/>
          <a:p>
            <a:pPr marL="285750" indent="-285750">
              <a:buFont typeface="Wingdings" panose="05000000000000000000" pitchFamily="2" charset="2"/>
              <a:buChar char="ü"/>
            </a:pPr>
            <a:r>
              <a:rPr lang="fr-FR" dirty="0" smtClean="0"/>
              <a:t>Diagramme de séquence fourni</a:t>
            </a:r>
          </a:p>
          <a:p>
            <a:pPr marL="285750" indent="-285750">
              <a:buFont typeface="Wingdings" panose="05000000000000000000" pitchFamily="2" charset="2"/>
              <a:buChar char="ü"/>
            </a:pPr>
            <a:r>
              <a:rPr lang="fr-FR" dirty="0" smtClean="0"/>
              <a:t>Envoi cyclique d’une trame série pour l’afficheur graphique </a:t>
            </a:r>
          </a:p>
          <a:p>
            <a:pPr marL="285750" indent="-285750">
              <a:buFont typeface="Wingdings" panose="05000000000000000000" pitchFamily="2" charset="2"/>
              <a:buChar char="ü"/>
            </a:pPr>
            <a:r>
              <a:rPr lang="fr-FR" dirty="0" smtClean="0"/>
              <a:t>Envoi d’un message saisi par l’utilisateur pour le journal lumineux</a:t>
            </a:r>
            <a:endParaRPr lang="fr-FR" dirty="0"/>
          </a:p>
        </p:txBody>
      </p:sp>
    </p:spTree>
    <p:extLst>
      <p:ext uri="{BB962C8B-B14F-4D97-AF65-F5344CB8AC3E}">
        <p14:creationId xmlns:p14="http://schemas.microsoft.com/office/powerpoint/2010/main" val="6997154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843541"/>
            <a:ext cx="500034" cy="6113851"/>
          </a:xfrm>
          <a:prstGeom prst="rect">
            <a:avLst/>
          </a:prstGeom>
          <a:ln/>
          <a:scene3d>
            <a:camera prst="isometricOffAxis1Right"/>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vert="vert270" rtlCol="0" anchor="ctr"/>
          <a:lstStyle/>
          <a:p>
            <a:pPr algn="ctr"/>
            <a:r>
              <a:rPr lang="fr-FR" sz="2800" dirty="0"/>
              <a:t>IR – EC : Initiation à la POO</a:t>
            </a:r>
          </a:p>
        </p:txBody>
      </p:sp>
      <p:sp>
        <p:nvSpPr>
          <p:cNvPr id="18" name="Titre 1"/>
          <p:cNvSpPr txBox="1">
            <a:spLocks/>
          </p:cNvSpPr>
          <p:nvPr/>
        </p:nvSpPr>
        <p:spPr>
          <a:xfrm>
            <a:off x="590872" y="-24340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smtClean="0"/>
              <a:t>Eléments de constat</a:t>
            </a:r>
            <a:endParaRPr lang="fr-FR" sz="3200" dirty="0"/>
          </a:p>
        </p:txBody>
      </p:sp>
      <p:sp>
        <p:nvSpPr>
          <p:cNvPr id="20" name="ZoneTexte 19"/>
          <p:cNvSpPr txBox="1"/>
          <p:nvPr/>
        </p:nvSpPr>
        <p:spPr>
          <a:xfrm>
            <a:off x="961729" y="-27384"/>
            <a:ext cx="8182271" cy="58477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fr-FR" sz="2800" b="1" dirty="0" smtClean="0"/>
              <a:t>Séminaire national</a:t>
            </a:r>
            <a:r>
              <a:rPr lang="fr-FR" sz="2800" b="1" dirty="0"/>
              <a:t> </a:t>
            </a:r>
            <a:r>
              <a:rPr lang="fr-FR" sz="3200" b="1" dirty="0" smtClean="0"/>
              <a:t>BTS SYSTÈMES NUMÉRIQUES</a:t>
            </a:r>
          </a:p>
        </p:txBody>
      </p:sp>
      <p:pic>
        <p:nvPicPr>
          <p:cNvPr id="21"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68" y="-3864"/>
            <a:ext cx="817240" cy="758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ZoneTexte 10"/>
          <p:cNvSpPr txBox="1"/>
          <p:nvPr/>
        </p:nvSpPr>
        <p:spPr>
          <a:xfrm>
            <a:off x="1259632" y="754476"/>
            <a:ext cx="7128792" cy="40011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2000" b="1" dirty="0" smtClean="0">
                <a:solidFill>
                  <a:schemeClr val="tx1"/>
                </a:solidFill>
              </a:rPr>
              <a:t>Activité n°3 : Etude et mise en œuvre d’une seconde classe (3h)</a:t>
            </a:r>
            <a:endParaRPr lang="fr-FR" sz="2000" b="1" dirty="0">
              <a:solidFill>
                <a:schemeClr val="tx1"/>
              </a:solidFill>
            </a:endParaRPr>
          </a:p>
        </p:txBody>
      </p:sp>
      <p:sp>
        <p:nvSpPr>
          <p:cNvPr id="8" name="Rectangle 7"/>
          <p:cNvSpPr/>
          <p:nvPr/>
        </p:nvSpPr>
        <p:spPr>
          <a:xfrm>
            <a:off x="935234" y="1484784"/>
            <a:ext cx="4788894"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fr-FR" dirty="0" smtClean="0"/>
              <a:t>Analyse des classes fournies</a:t>
            </a:r>
            <a:endParaRPr lang="fr-FR" dirty="0"/>
          </a:p>
        </p:txBody>
      </p:sp>
      <p:sp>
        <p:nvSpPr>
          <p:cNvPr id="14" name="ZoneTexte 13"/>
          <p:cNvSpPr txBox="1"/>
          <p:nvPr/>
        </p:nvSpPr>
        <p:spPr>
          <a:xfrm>
            <a:off x="935234" y="1854116"/>
            <a:ext cx="4776812" cy="646331"/>
          </a:xfrm>
          <a:prstGeom prst="rect">
            <a:avLst/>
          </a:prstGeom>
          <a:noFill/>
        </p:spPr>
        <p:txBody>
          <a:bodyPr wrap="square" rtlCol="0">
            <a:spAutoFit/>
          </a:bodyPr>
          <a:lstStyle/>
          <a:p>
            <a:pPr marL="285750" indent="-285750">
              <a:buFont typeface="Wingdings" panose="05000000000000000000" pitchFamily="2" charset="2"/>
              <a:buChar char="ü"/>
            </a:pPr>
            <a:r>
              <a:rPr lang="fr-FR" dirty="0" smtClean="0"/>
              <a:t>A partir de la documentation HTML</a:t>
            </a:r>
          </a:p>
          <a:p>
            <a:pPr marL="285750" indent="-285750">
              <a:buFont typeface="Wingdings" panose="05000000000000000000" pitchFamily="2" charset="2"/>
              <a:buChar char="ü"/>
            </a:pPr>
            <a:r>
              <a:rPr lang="fr-FR" dirty="0" smtClean="0"/>
              <a:t>Liste des méthodes à disposition</a:t>
            </a:r>
            <a:endParaRPr lang="fr-FR" dirty="0"/>
          </a:p>
        </p:txBody>
      </p:sp>
      <p:sp>
        <p:nvSpPr>
          <p:cNvPr id="15" name="Rectangle 14"/>
          <p:cNvSpPr/>
          <p:nvPr/>
        </p:nvSpPr>
        <p:spPr>
          <a:xfrm>
            <a:off x="941857" y="2534424"/>
            <a:ext cx="4775647"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fr-FR" dirty="0"/>
              <a:t>U</a:t>
            </a:r>
            <a:r>
              <a:rPr lang="fr-FR" dirty="0" smtClean="0"/>
              <a:t>tilisation simple des classes fournies</a:t>
            </a:r>
            <a:endParaRPr lang="fr-FR" dirty="0"/>
          </a:p>
        </p:txBody>
      </p:sp>
      <p:sp>
        <p:nvSpPr>
          <p:cNvPr id="16" name="ZoneTexte 15"/>
          <p:cNvSpPr txBox="1"/>
          <p:nvPr/>
        </p:nvSpPr>
        <p:spPr>
          <a:xfrm>
            <a:off x="948481" y="2903756"/>
            <a:ext cx="8208766" cy="923330"/>
          </a:xfrm>
          <a:prstGeom prst="rect">
            <a:avLst/>
          </a:prstGeom>
          <a:noFill/>
        </p:spPr>
        <p:txBody>
          <a:bodyPr wrap="square" rtlCol="0">
            <a:spAutoFit/>
          </a:bodyPr>
          <a:lstStyle/>
          <a:p>
            <a:pPr marL="285750" indent="-285750">
              <a:buFont typeface="Wingdings" panose="05000000000000000000" pitchFamily="2" charset="2"/>
              <a:buChar char="ü"/>
            </a:pPr>
            <a:r>
              <a:rPr lang="fr-FR" dirty="0" smtClean="0"/>
              <a:t>Diagramme de séquence fourni</a:t>
            </a:r>
          </a:p>
          <a:p>
            <a:pPr marL="285750" indent="-285750">
              <a:buFont typeface="Wingdings" panose="05000000000000000000" pitchFamily="2" charset="2"/>
              <a:buChar char="ü"/>
            </a:pPr>
            <a:r>
              <a:rPr lang="fr-FR" dirty="0" smtClean="0"/>
              <a:t>Lecture des messages CAN pour l’afficheur graphique </a:t>
            </a:r>
          </a:p>
          <a:p>
            <a:pPr marL="285750" indent="-285750">
              <a:buFont typeface="Wingdings" panose="05000000000000000000" pitchFamily="2" charset="2"/>
              <a:buChar char="ü"/>
            </a:pPr>
            <a:r>
              <a:rPr lang="fr-FR" dirty="0" smtClean="0"/>
              <a:t>Utilisation de la classe Ligne définissant complètement un message à afficher</a:t>
            </a:r>
            <a:endParaRPr lang="fr-FR" dirty="0"/>
          </a:p>
        </p:txBody>
      </p:sp>
      <p:sp>
        <p:nvSpPr>
          <p:cNvPr id="19" name="ZoneTexte 18"/>
          <p:cNvSpPr txBox="1"/>
          <p:nvPr/>
        </p:nvSpPr>
        <p:spPr>
          <a:xfrm>
            <a:off x="2519766" y="5573271"/>
            <a:ext cx="4834407" cy="40011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2000" b="1" dirty="0" smtClean="0">
                <a:solidFill>
                  <a:schemeClr val="tx1"/>
                </a:solidFill>
              </a:rPr>
              <a:t>Cours en classe entière (1h)</a:t>
            </a:r>
            <a:endParaRPr lang="fr-FR" sz="2000" b="1" dirty="0">
              <a:solidFill>
                <a:schemeClr val="tx1"/>
              </a:solidFill>
            </a:endParaRPr>
          </a:p>
        </p:txBody>
      </p:sp>
      <p:sp>
        <p:nvSpPr>
          <p:cNvPr id="22" name="ZoneTexte 21"/>
          <p:cNvSpPr txBox="1"/>
          <p:nvPr/>
        </p:nvSpPr>
        <p:spPr>
          <a:xfrm>
            <a:off x="904275" y="6021288"/>
            <a:ext cx="5197473" cy="369332"/>
          </a:xfrm>
          <a:prstGeom prst="rect">
            <a:avLst/>
          </a:prstGeom>
          <a:noFill/>
        </p:spPr>
        <p:txBody>
          <a:bodyPr wrap="square" rtlCol="0">
            <a:spAutoFit/>
          </a:bodyPr>
          <a:lstStyle/>
          <a:p>
            <a:pPr marL="285750" indent="-285750">
              <a:buFont typeface="Wingdings" panose="05000000000000000000" pitchFamily="2" charset="2"/>
              <a:buChar char="ü"/>
            </a:pPr>
            <a:r>
              <a:rPr lang="fr-FR" dirty="0" smtClean="0"/>
              <a:t>Eléments </a:t>
            </a:r>
            <a:r>
              <a:rPr lang="fr-FR" dirty="0"/>
              <a:t>de cours sur la </a:t>
            </a:r>
            <a:r>
              <a:rPr lang="fr-FR" dirty="0" smtClean="0"/>
              <a:t>POO, suite </a:t>
            </a:r>
            <a:endParaRPr lang="fr-FR" dirty="0"/>
          </a:p>
        </p:txBody>
      </p:sp>
      <p:sp>
        <p:nvSpPr>
          <p:cNvPr id="23" name="Rectangle 22"/>
          <p:cNvSpPr/>
          <p:nvPr/>
        </p:nvSpPr>
        <p:spPr>
          <a:xfrm>
            <a:off x="945753" y="3900466"/>
            <a:ext cx="4775647"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fr-FR" dirty="0"/>
              <a:t>U</a:t>
            </a:r>
            <a:r>
              <a:rPr lang="fr-FR" dirty="0" smtClean="0"/>
              <a:t>tilisation plus complète des classes fournies</a:t>
            </a:r>
            <a:endParaRPr lang="fr-FR" dirty="0"/>
          </a:p>
        </p:txBody>
      </p:sp>
      <p:sp>
        <p:nvSpPr>
          <p:cNvPr id="24" name="ZoneTexte 23"/>
          <p:cNvSpPr txBox="1"/>
          <p:nvPr/>
        </p:nvSpPr>
        <p:spPr>
          <a:xfrm>
            <a:off x="945753" y="4269798"/>
            <a:ext cx="8208766" cy="1200329"/>
          </a:xfrm>
          <a:prstGeom prst="rect">
            <a:avLst/>
          </a:prstGeom>
          <a:noFill/>
        </p:spPr>
        <p:txBody>
          <a:bodyPr wrap="square" rtlCol="0">
            <a:spAutoFit/>
          </a:bodyPr>
          <a:lstStyle/>
          <a:p>
            <a:pPr marL="285750" indent="-285750">
              <a:buFont typeface="Wingdings" panose="05000000000000000000" pitchFamily="2" charset="2"/>
              <a:buChar char="ü"/>
            </a:pPr>
            <a:r>
              <a:rPr lang="fr-FR" dirty="0" smtClean="0"/>
              <a:t>Diagramme de séquence fourni</a:t>
            </a:r>
          </a:p>
          <a:p>
            <a:pPr marL="285750" indent="-285750">
              <a:buFont typeface="Wingdings" panose="05000000000000000000" pitchFamily="2" charset="2"/>
              <a:buChar char="ü"/>
            </a:pPr>
            <a:r>
              <a:rPr lang="fr-FR" dirty="0" smtClean="0"/>
              <a:t>« Sniffer » CAN avec envoi au PC des données CAN en série pour </a:t>
            </a:r>
            <a:r>
              <a:rPr lang="fr-FR" dirty="0"/>
              <a:t>l’afficheur graphique </a:t>
            </a:r>
            <a:r>
              <a:rPr lang="fr-FR" dirty="0" smtClean="0"/>
              <a:t>(+filtrage des messages)</a:t>
            </a:r>
          </a:p>
          <a:p>
            <a:pPr marL="285750" indent="-285750">
              <a:buFont typeface="Wingdings" panose="05000000000000000000" pitchFamily="2" charset="2"/>
              <a:buChar char="ü"/>
            </a:pPr>
            <a:r>
              <a:rPr lang="fr-FR" dirty="0" smtClean="0"/>
              <a:t>Affichage d’un message complètement paramétrable par l’utilisateur  (console).</a:t>
            </a:r>
            <a:endParaRPr lang="fr-FR" dirty="0"/>
          </a:p>
        </p:txBody>
      </p:sp>
      <p:pic>
        <p:nvPicPr>
          <p:cNvPr id="2" name="Imag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41218" y="1481882"/>
            <a:ext cx="3375467" cy="1525014"/>
          </a:xfrm>
          <a:prstGeom prst="rect">
            <a:avLst/>
          </a:prstGeom>
        </p:spPr>
      </p:pic>
    </p:spTree>
    <p:extLst>
      <p:ext uri="{BB962C8B-B14F-4D97-AF65-F5344CB8AC3E}">
        <p14:creationId xmlns:p14="http://schemas.microsoft.com/office/powerpoint/2010/main" val="11922667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843541"/>
            <a:ext cx="500034" cy="6113851"/>
          </a:xfrm>
          <a:prstGeom prst="rect">
            <a:avLst/>
          </a:prstGeom>
          <a:ln/>
          <a:scene3d>
            <a:camera prst="isometricOffAxis1Right"/>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vert="vert270" rtlCol="0" anchor="ctr"/>
          <a:lstStyle/>
          <a:p>
            <a:pPr algn="ctr"/>
            <a:r>
              <a:rPr lang="fr-FR" sz="2800" dirty="0"/>
              <a:t>IR – EC : Initiation à la POO</a:t>
            </a:r>
          </a:p>
        </p:txBody>
      </p:sp>
      <p:sp>
        <p:nvSpPr>
          <p:cNvPr id="18" name="Titre 1"/>
          <p:cNvSpPr txBox="1">
            <a:spLocks/>
          </p:cNvSpPr>
          <p:nvPr/>
        </p:nvSpPr>
        <p:spPr>
          <a:xfrm>
            <a:off x="590872" y="-24340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smtClean="0"/>
              <a:t>Eléments de constat</a:t>
            </a:r>
            <a:endParaRPr lang="fr-FR" sz="3200" dirty="0"/>
          </a:p>
        </p:txBody>
      </p:sp>
      <p:sp>
        <p:nvSpPr>
          <p:cNvPr id="20" name="ZoneTexte 19"/>
          <p:cNvSpPr txBox="1"/>
          <p:nvPr/>
        </p:nvSpPr>
        <p:spPr>
          <a:xfrm>
            <a:off x="961729" y="-27384"/>
            <a:ext cx="8182271" cy="58477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fr-FR" sz="2800" b="1" dirty="0" smtClean="0"/>
              <a:t>Séminaire national</a:t>
            </a:r>
            <a:r>
              <a:rPr lang="fr-FR" sz="2800" b="1" dirty="0"/>
              <a:t> </a:t>
            </a:r>
            <a:r>
              <a:rPr lang="fr-FR" sz="3200" b="1" dirty="0" smtClean="0"/>
              <a:t>BTS SYSTÈMES NUMÉRIQUES</a:t>
            </a:r>
          </a:p>
        </p:txBody>
      </p:sp>
      <p:pic>
        <p:nvPicPr>
          <p:cNvPr id="21"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68" y="-3864"/>
            <a:ext cx="817240" cy="758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ZoneTexte 10"/>
          <p:cNvSpPr txBox="1"/>
          <p:nvPr/>
        </p:nvSpPr>
        <p:spPr>
          <a:xfrm>
            <a:off x="1259632" y="754476"/>
            <a:ext cx="7128792" cy="40011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2000" b="1" dirty="0" smtClean="0">
                <a:solidFill>
                  <a:schemeClr val="tx1"/>
                </a:solidFill>
              </a:rPr>
              <a:t>Activité n°4 : Mise en place du programme d’ensemble (3h)</a:t>
            </a:r>
            <a:endParaRPr lang="fr-FR" sz="2000" b="1" dirty="0">
              <a:solidFill>
                <a:schemeClr val="tx1"/>
              </a:solidFill>
            </a:endParaRPr>
          </a:p>
        </p:txBody>
      </p:sp>
      <p:sp>
        <p:nvSpPr>
          <p:cNvPr id="15" name="Rectangle 14"/>
          <p:cNvSpPr/>
          <p:nvPr/>
        </p:nvSpPr>
        <p:spPr>
          <a:xfrm>
            <a:off x="941857" y="1427202"/>
            <a:ext cx="4775647"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fr-FR" dirty="0" smtClean="0"/>
              <a:t>Mise en place du code de l’ensemble du projet</a:t>
            </a:r>
            <a:endParaRPr lang="fr-FR" dirty="0"/>
          </a:p>
        </p:txBody>
      </p:sp>
      <p:sp>
        <p:nvSpPr>
          <p:cNvPr id="16" name="ZoneTexte 15"/>
          <p:cNvSpPr txBox="1"/>
          <p:nvPr/>
        </p:nvSpPr>
        <p:spPr>
          <a:xfrm>
            <a:off x="948481" y="1796534"/>
            <a:ext cx="8208766" cy="923330"/>
          </a:xfrm>
          <a:prstGeom prst="rect">
            <a:avLst/>
          </a:prstGeom>
          <a:noFill/>
        </p:spPr>
        <p:txBody>
          <a:bodyPr wrap="square" rtlCol="0">
            <a:spAutoFit/>
          </a:bodyPr>
          <a:lstStyle/>
          <a:p>
            <a:pPr marL="285750" indent="-285750">
              <a:buFont typeface="Wingdings" panose="05000000000000000000" pitchFamily="2" charset="2"/>
              <a:buChar char="ü"/>
            </a:pPr>
            <a:r>
              <a:rPr lang="fr-FR" dirty="0" smtClean="0"/>
              <a:t>Diagramme de séquence </a:t>
            </a:r>
            <a:r>
              <a:rPr lang="fr-FR" b="1" dirty="0" smtClean="0">
                <a:solidFill>
                  <a:srgbClr val="FF0000"/>
                </a:solidFill>
              </a:rPr>
              <a:t>non fourni</a:t>
            </a:r>
          </a:p>
          <a:p>
            <a:pPr marL="285750" indent="-285750">
              <a:buFont typeface="Wingdings" panose="05000000000000000000" pitchFamily="2" charset="2"/>
              <a:buChar char="ü"/>
            </a:pPr>
            <a:r>
              <a:rPr lang="fr-FR" dirty="0"/>
              <a:t>Mise en place de la </a:t>
            </a:r>
            <a:r>
              <a:rPr lang="fr-FR" dirty="0" smtClean="0"/>
              <a:t>passerelle CAN-USB pour l’afficheur graphique </a:t>
            </a:r>
          </a:p>
          <a:p>
            <a:pPr marL="285750" indent="-285750">
              <a:buFont typeface="Wingdings" panose="05000000000000000000" pitchFamily="2" charset="2"/>
              <a:buChar char="ü"/>
            </a:pPr>
            <a:r>
              <a:rPr lang="fr-FR" dirty="0" smtClean="0"/>
              <a:t>Mise en place d’une IHM graphique minimaliste pour le journal lumineux</a:t>
            </a:r>
            <a:endParaRPr lang="fr-FR" dirty="0"/>
          </a:p>
        </p:txBody>
      </p:sp>
      <p:sp>
        <p:nvSpPr>
          <p:cNvPr id="19" name="ZoneTexte 18"/>
          <p:cNvSpPr txBox="1"/>
          <p:nvPr/>
        </p:nvSpPr>
        <p:spPr>
          <a:xfrm>
            <a:off x="2255512" y="5754529"/>
            <a:ext cx="5184576" cy="40011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2000" b="1" dirty="0" smtClean="0">
                <a:solidFill>
                  <a:schemeClr val="tx1"/>
                </a:solidFill>
              </a:rPr>
              <a:t>Synthèse et évaluation en classe entière (1h)</a:t>
            </a:r>
            <a:endParaRPr lang="fr-FR" sz="2000" b="1" dirty="0">
              <a:solidFill>
                <a:schemeClr val="tx1"/>
              </a:solidFill>
            </a:endParaRPr>
          </a:p>
        </p:txBody>
      </p:sp>
      <p:sp>
        <p:nvSpPr>
          <p:cNvPr id="22" name="ZoneTexte 21"/>
          <p:cNvSpPr txBox="1"/>
          <p:nvPr/>
        </p:nvSpPr>
        <p:spPr>
          <a:xfrm>
            <a:off x="954433" y="6186577"/>
            <a:ext cx="7934599" cy="369332"/>
          </a:xfrm>
          <a:prstGeom prst="rect">
            <a:avLst/>
          </a:prstGeom>
          <a:noFill/>
        </p:spPr>
        <p:txBody>
          <a:bodyPr wrap="square" rtlCol="0">
            <a:spAutoFit/>
          </a:bodyPr>
          <a:lstStyle/>
          <a:p>
            <a:pPr marL="285750" indent="-285750">
              <a:buFont typeface="Wingdings" panose="05000000000000000000" pitchFamily="2" charset="2"/>
              <a:buChar char="ü"/>
            </a:pPr>
            <a:r>
              <a:rPr lang="fr-FR" dirty="0" smtClean="0"/>
              <a:t>Evaluation du module : découverte d’une nouvelle classe et utilisation.</a:t>
            </a:r>
            <a:endParaRPr lang="fr-FR" dirty="0"/>
          </a:p>
        </p:txBody>
      </p:sp>
      <p:sp>
        <p:nvSpPr>
          <p:cNvPr id="23" name="Rectangle 22"/>
          <p:cNvSpPr/>
          <p:nvPr/>
        </p:nvSpPr>
        <p:spPr>
          <a:xfrm>
            <a:off x="966665" y="3429000"/>
            <a:ext cx="4775647"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fr-FR" dirty="0" smtClean="0"/>
              <a:t>Complément (pour les plus rapides)</a:t>
            </a:r>
            <a:endParaRPr lang="fr-FR" dirty="0"/>
          </a:p>
        </p:txBody>
      </p:sp>
      <p:sp>
        <p:nvSpPr>
          <p:cNvPr id="24" name="ZoneTexte 23"/>
          <p:cNvSpPr txBox="1"/>
          <p:nvPr/>
        </p:nvSpPr>
        <p:spPr>
          <a:xfrm>
            <a:off x="963937" y="3798332"/>
            <a:ext cx="8208766" cy="1754326"/>
          </a:xfrm>
          <a:prstGeom prst="rect">
            <a:avLst/>
          </a:prstGeom>
          <a:noFill/>
        </p:spPr>
        <p:txBody>
          <a:bodyPr wrap="square" rtlCol="0">
            <a:spAutoFit/>
          </a:bodyPr>
          <a:lstStyle/>
          <a:p>
            <a:pPr marL="285750" indent="-285750">
              <a:buFont typeface="Wingdings" panose="05000000000000000000" pitchFamily="2" charset="2"/>
              <a:buChar char="ü"/>
            </a:pPr>
            <a:r>
              <a:rPr lang="fr-FR" dirty="0" smtClean="0"/>
              <a:t>Pour </a:t>
            </a:r>
            <a:r>
              <a:rPr lang="fr-FR" dirty="0"/>
              <a:t>l’afficheur </a:t>
            </a:r>
            <a:r>
              <a:rPr lang="fr-FR" dirty="0" smtClean="0"/>
              <a:t>graphique</a:t>
            </a:r>
          </a:p>
          <a:p>
            <a:pPr marL="742950" lvl="1" indent="-285750">
              <a:buFont typeface="Arial" panose="020B0604020202020204" pitchFamily="34" charset="0"/>
              <a:buChar char="•"/>
            </a:pPr>
            <a:r>
              <a:rPr lang="fr-FR" dirty="0" smtClean="0"/>
              <a:t>Mise en place de filtre CAN « matériel »</a:t>
            </a:r>
          </a:p>
          <a:p>
            <a:pPr marL="742950" lvl="1" indent="-285750">
              <a:buFont typeface="Arial" panose="020B0604020202020204" pitchFamily="34" charset="0"/>
              <a:buChar char="•"/>
            </a:pPr>
            <a:r>
              <a:rPr lang="fr-FR" dirty="0" smtClean="0"/>
              <a:t>Mise en place d’une interruption CAN</a:t>
            </a:r>
          </a:p>
          <a:p>
            <a:pPr marL="285750" indent="-285750">
              <a:buFont typeface="Wingdings" panose="05000000000000000000" pitchFamily="2" charset="2"/>
              <a:buChar char="ü"/>
            </a:pPr>
            <a:r>
              <a:rPr lang="fr-FR" dirty="0" smtClean="0"/>
              <a:t>Pour le journal lumineux</a:t>
            </a:r>
          </a:p>
          <a:p>
            <a:pPr marL="742950" lvl="1" indent="-285750">
              <a:buFont typeface="Arial" panose="020B0604020202020204" pitchFamily="34" charset="0"/>
              <a:buChar char="•"/>
            </a:pPr>
            <a:r>
              <a:rPr lang="fr-FR" dirty="0" smtClean="0"/>
              <a:t>IHM ergonomique et complète (ex : gestion des caractères spéciaux)</a:t>
            </a:r>
          </a:p>
          <a:p>
            <a:pPr marL="742950" lvl="1" indent="-285750">
              <a:buFont typeface="Arial" panose="020B0604020202020204" pitchFamily="34" charset="0"/>
              <a:buChar char="•"/>
            </a:pPr>
            <a:r>
              <a:rPr lang="fr-FR" dirty="0" smtClean="0"/>
              <a:t>Application multiplateforme (Windows et Linux)</a:t>
            </a:r>
            <a:endParaRPr lang="fr-FR" dirty="0"/>
          </a:p>
        </p:txBody>
      </p:sp>
      <p:sp>
        <p:nvSpPr>
          <p:cNvPr id="17" name="Rectangle 16"/>
          <p:cNvSpPr/>
          <p:nvPr/>
        </p:nvSpPr>
        <p:spPr>
          <a:xfrm>
            <a:off x="961729" y="2852936"/>
            <a:ext cx="4775647"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fr-FR" dirty="0" smtClean="0"/>
              <a:t>Tests sur le système réel</a:t>
            </a:r>
            <a:endParaRPr lang="fr-FR" dirty="0"/>
          </a:p>
        </p:txBody>
      </p:sp>
    </p:spTree>
    <p:extLst>
      <p:ext uri="{BB962C8B-B14F-4D97-AF65-F5344CB8AC3E}">
        <p14:creationId xmlns:p14="http://schemas.microsoft.com/office/powerpoint/2010/main" val="26377159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e 23"/>
          <p:cNvGrpSpPr/>
          <p:nvPr/>
        </p:nvGrpSpPr>
        <p:grpSpPr>
          <a:xfrm>
            <a:off x="4500832" y="1398612"/>
            <a:ext cx="4486950" cy="1297534"/>
            <a:chOff x="545836" y="2636912"/>
            <a:chExt cx="8553128" cy="2834440"/>
          </a:xfrm>
        </p:grpSpPr>
        <p:pic>
          <p:nvPicPr>
            <p:cNvPr id="2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836" y="2636912"/>
              <a:ext cx="8302728" cy="2834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Flèche droite 25"/>
            <p:cNvSpPr/>
            <p:nvPr/>
          </p:nvSpPr>
          <p:spPr>
            <a:xfrm>
              <a:off x="545836" y="4365104"/>
              <a:ext cx="8553128" cy="432048"/>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fr-FR">
                <a:solidFill>
                  <a:prstClr val="black"/>
                </a:solidFill>
              </a:endParaRPr>
            </a:p>
          </p:txBody>
        </p:sp>
      </p:grpSp>
      <p:sp>
        <p:nvSpPr>
          <p:cNvPr id="13" name="Rectangle 12"/>
          <p:cNvSpPr/>
          <p:nvPr/>
        </p:nvSpPr>
        <p:spPr>
          <a:xfrm>
            <a:off x="0" y="843541"/>
            <a:ext cx="500034" cy="6113851"/>
          </a:xfrm>
          <a:prstGeom prst="rect">
            <a:avLst/>
          </a:prstGeom>
          <a:ln/>
          <a:scene3d>
            <a:camera prst="isometricOffAxis1Right"/>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vert="vert270" rtlCol="0" anchor="ctr"/>
          <a:lstStyle/>
          <a:p>
            <a:pPr algn="ctr"/>
            <a:r>
              <a:rPr lang="fr-FR" sz="2800" dirty="0"/>
              <a:t>IR – EC : Initiation à la POO</a:t>
            </a:r>
          </a:p>
        </p:txBody>
      </p:sp>
      <p:sp>
        <p:nvSpPr>
          <p:cNvPr id="18" name="Titre 1"/>
          <p:cNvSpPr txBox="1">
            <a:spLocks/>
          </p:cNvSpPr>
          <p:nvPr/>
        </p:nvSpPr>
        <p:spPr>
          <a:xfrm>
            <a:off x="590872" y="-24340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smtClean="0"/>
              <a:t>Eléments de constat</a:t>
            </a:r>
            <a:endParaRPr lang="fr-FR" sz="3200" dirty="0"/>
          </a:p>
        </p:txBody>
      </p:sp>
      <p:sp>
        <p:nvSpPr>
          <p:cNvPr id="20" name="ZoneTexte 19"/>
          <p:cNvSpPr txBox="1"/>
          <p:nvPr/>
        </p:nvSpPr>
        <p:spPr>
          <a:xfrm>
            <a:off x="961729" y="-27384"/>
            <a:ext cx="8182271" cy="58477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fr-FR" sz="2800" b="1" dirty="0" smtClean="0"/>
              <a:t>Séminaire national</a:t>
            </a:r>
            <a:r>
              <a:rPr lang="fr-FR" sz="2800" b="1" dirty="0"/>
              <a:t> </a:t>
            </a:r>
            <a:r>
              <a:rPr lang="fr-FR" sz="3200" b="1" dirty="0" smtClean="0"/>
              <a:t>BTS SYSTÈMES NUMÉRIQUES</a:t>
            </a:r>
          </a:p>
        </p:txBody>
      </p:sp>
      <p:pic>
        <p:nvPicPr>
          <p:cNvPr id="21" name="Picture 2">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68" y="-3864"/>
            <a:ext cx="817240" cy="758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ZoneTexte 22"/>
          <p:cNvSpPr txBox="1"/>
          <p:nvPr/>
        </p:nvSpPr>
        <p:spPr>
          <a:xfrm>
            <a:off x="2526290" y="699537"/>
            <a:ext cx="4330351" cy="40011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2000" b="1" dirty="0" smtClean="0">
                <a:solidFill>
                  <a:schemeClr val="tx1"/>
                </a:solidFill>
              </a:rPr>
              <a:t>L’évaluation</a:t>
            </a:r>
            <a:endParaRPr lang="fr-FR" sz="2000" b="1" dirty="0">
              <a:solidFill>
                <a:schemeClr val="tx1"/>
              </a:solidFill>
            </a:endParaRPr>
          </a:p>
        </p:txBody>
      </p:sp>
      <p:sp>
        <p:nvSpPr>
          <p:cNvPr id="22" name="Rectangle 21"/>
          <p:cNvSpPr/>
          <p:nvPr/>
        </p:nvSpPr>
        <p:spPr>
          <a:xfrm>
            <a:off x="803172" y="1233622"/>
            <a:ext cx="4330350" cy="40011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fr-FR" sz="2000" dirty="0" smtClean="0"/>
              <a:t>Evaluation formative</a:t>
            </a:r>
            <a:endParaRPr lang="fr-FR" sz="2000" b="0" i="0" dirty="0">
              <a:effectLst/>
            </a:endParaRPr>
          </a:p>
        </p:txBody>
      </p:sp>
      <p:sp>
        <p:nvSpPr>
          <p:cNvPr id="2" name="Ellipse 1"/>
          <p:cNvSpPr/>
          <p:nvPr/>
        </p:nvSpPr>
        <p:spPr>
          <a:xfrm>
            <a:off x="4883398" y="2234481"/>
            <a:ext cx="3289001" cy="461666"/>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36" name="ZoneTexte 35"/>
          <p:cNvSpPr txBox="1"/>
          <p:nvPr/>
        </p:nvSpPr>
        <p:spPr>
          <a:xfrm>
            <a:off x="803172" y="1728069"/>
            <a:ext cx="3098302" cy="923330"/>
          </a:xfrm>
          <a:prstGeom prst="rect">
            <a:avLst/>
          </a:prstGeom>
          <a:noFill/>
        </p:spPr>
        <p:txBody>
          <a:bodyPr wrap="square" rtlCol="0">
            <a:spAutoFit/>
          </a:bodyPr>
          <a:lstStyle/>
          <a:p>
            <a:pPr marL="285750" indent="-285750">
              <a:buFont typeface="Wingdings" panose="05000000000000000000" pitchFamily="2" charset="2"/>
              <a:buChar char="ü"/>
            </a:pPr>
            <a:r>
              <a:rPr lang="fr-FR" dirty="0" smtClean="0"/>
              <a:t>Rapide synthèse</a:t>
            </a:r>
            <a:endParaRPr lang="fr-FR" b="1" dirty="0" smtClean="0">
              <a:solidFill>
                <a:srgbClr val="FF0000"/>
              </a:solidFill>
            </a:endParaRPr>
          </a:p>
          <a:p>
            <a:pPr marL="285750" indent="-285750">
              <a:buFont typeface="Wingdings" panose="05000000000000000000" pitchFamily="2" charset="2"/>
              <a:buChar char="ü"/>
            </a:pPr>
            <a:r>
              <a:rPr lang="fr-FR" dirty="0" smtClean="0"/>
              <a:t>Généralisation du travail fait sur le second projet </a:t>
            </a:r>
          </a:p>
        </p:txBody>
      </p:sp>
      <p:sp>
        <p:nvSpPr>
          <p:cNvPr id="14" name="Rectangle 13"/>
          <p:cNvSpPr/>
          <p:nvPr/>
        </p:nvSpPr>
        <p:spPr>
          <a:xfrm>
            <a:off x="803172" y="2696147"/>
            <a:ext cx="4330350" cy="40011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fr-FR" sz="2000" dirty="0" smtClean="0"/>
              <a:t>Evaluation sommative</a:t>
            </a:r>
            <a:endParaRPr lang="fr-FR" sz="2000" b="0" i="0" dirty="0">
              <a:effectLst/>
            </a:endParaRPr>
          </a:p>
        </p:txBody>
      </p:sp>
      <p:sp>
        <p:nvSpPr>
          <p:cNvPr id="15" name="ZoneTexte 14"/>
          <p:cNvSpPr txBox="1"/>
          <p:nvPr/>
        </p:nvSpPr>
        <p:spPr>
          <a:xfrm>
            <a:off x="803172" y="3212976"/>
            <a:ext cx="8208766" cy="3970318"/>
          </a:xfrm>
          <a:prstGeom prst="rect">
            <a:avLst/>
          </a:prstGeom>
          <a:noFill/>
        </p:spPr>
        <p:txBody>
          <a:bodyPr wrap="square" rtlCol="0">
            <a:spAutoFit/>
          </a:bodyPr>
          <a:lstStyle/>
          <a:p>
            <a:pPr marL="285750" indent="-285750">
              <a:buFont typeface="Wingdings" panose="05000000000000000000" pitchFamily="2" charset="2"/>
              <a:buChar char="ü"/>
            </a:pPr>
            <a:r>
              <a:rPr lang="fr-FR" dirty="0" smtClean="0"/>
              <a:t>Contexte différent pour réinvestir les points importants du module</a:t>
            </a:r>
          </a:p>
          <a:p>
            <a:pPr marL="285750" indent="-285750">
              <a:buFont typeface="Wingdings" panose="05000000000000000000" pitchFamily="2" charset="2"/>
              <a:buChar char="ü"/>
            </a:pPr>
            <a:r>
              <a:rPr lang="fr-FR" dirty="0" smtClean="0"/>
              <a:t>Sur les premières bases UML</a:t>
            </a:r>
          </a:p>
          <a:p>
            <a:pPr marL="742950" lvl="1" indent="-285750">
              <a:buFont typeface="Wingdings" panose="05000000000000000000" pitchFamily="2" charset="2"/>
              <a:buChar char="§"/>
            </a:pPr>
            <a:r>
              <a:rPr lang="fr-FR" dirty="0" smtClean="0"/>
              <a:t>Compléter un diagramme simple de cas d’utilisation</a:t>
            </a:r>
          </a:p>
          <a:p>
            <a:pPr marL="742950" lvl="1" indent="-285750">
              <a:buFont typeface="Wingdings" panose="05000000000000000000" pitchFamily="2" charset="2"/>
              <a:buChar char="§"/>
            </a:pPr>
            <a:r>
              <a:rPr lang="fr-FR" dirty="0" smtClean="0"/>
              <a:t>Préciser le lien de communication sur un diagramme de déploiement</a:t>
            </a:r>
          </a:p>
          <a:p>
            <a:pPr marL="742950" lvl="1" indent="-285750">
              <a:buFont typeface="Wingdings" panose="05000000000000000000" pitchFamily="2" charset="2"/>
              <a:buChar char="§"/>
            </a:pPr>
            <a:r>
              <a:rPr lang="fr-FR" dirty="0" smtClean="0"/>
              <a:t>Lecture d’un diagramme de classe simple</a:t>
            </a:r>
          </a:p>
          <a:p>
            <a:pPr marL="285750" indent="-285750">
              <a:buFont typeface="Wingdings" panose="05000000000000000000" pitchFamily="2" charset="2"/>
              <a:buChar char="ü"/>
            </a:pPr>
            <a:r>
              <a:rPr lang="fr-FR" dirty="0" smtClean="0"/>
              <a:t> Sur les premières bases de POO</a:t>
            </a:r>
          </a:p>
          <a:p>
            <a:pPr marL="742950" lvl="1" indent="-285750">
              <a:buFont typeface="Wingdings" panose="05000000000000000000" pitchFamily="2" charset="2"/>
              <a:buChar char="§"/>
            </a:pPr>
            <a:r>
              <a:rPr lang="fr-FR" dirty="0" smtClean="0"/>
              <a:t>Déclarer correctement un objet</a:t>
            </a:r>
          </a:p>
          <a:p>
            <a:pPr marL="742950" lvl="1" indent="-285750">
              <a:buFont typeface="Wingdings" panose="05000000000000000000" pitchFamily="2" charset="2"/>
              <a:buChar char="§"/>
            </a:pPr>
            <a:r>
              <a:rPr lang="fr-FR" dirty="0" smtClean="0"/>
              <a:t>Utiliser les bons arguments dans l’utilisation d’une méthode</a:t>
            </a:r>
            <a:endParaRPr lang="fr-FR" dirty="0"/>
          </a:p>
          <a:p>
            <a:pPr marL="742950" lvl="1" indent="-285750">
              <a:buFont typeface="Wingdings" panose="05000000000000000000" pitchFamily="2" charset="2"/>
              <a:buChar char="§"/>
            </a:pPr>
            <a:r>
              <a:rPr lang="fr-FR" dirty="0" smtClean="0"/>
              <a:t>Construire un petit programme à partir des méthodes de la classe donnée</a:t>
            </a:r>
          </a:p>
          <a:p>
            <a:pPr marL="285750" indent="-285750">
              <a:buFont typeface="Wingdings" panose="05000000000000000000" pitchFamily="2" charset="2"/>
              <a:buChar char="ü"/>
            </a:pPr>
            <a:r>
              <a:rPr lang="fr-FR" dirty="0"/>
              <a:t> </a:t>
            </a:r>
            <a:r>
              <a:rPr lang="fr-FR" dirty="0" smtClean="0"/>
              <a:t>Introduction à la suite des apprentissages de la </a:t>
            </a:r>
            <a:r>
              <a:rPr lang="fr-FR" dirty="0"/>
              <a:t>POO</a:t>
            </a:r>
          </a:p>
          <a:p>
            <a:pPr marL="742950" lvl="1" indent="-285750">
              <a:buFont typeface="Wingdings" panose="05000000000000000000" pitchFamily="2" charset="2"/>
              <a:buChar char="§"/>
            </a:pPr>
            <a:r>
              <a:rPr lang="fr-FR" dirty="0" smtClean="0"/>
              <a:t>Ecrire le fichier de définition d’une classe</a:t>
            </a:r>
            <a:endParaRPr lang="fr-FR" dirty="0"/>
          </a:p>
          <a:p>
            <a:pPr marL="742950" lvl="1" indent="-285750">
              <a:buFont typeface="Wingdings" panose="05000000000000000000" pitchFamily="2" charset="2"/>
              <a:buChar char="§"/>
            </a:pPr>
            <a:r>
              <a:rPr lang="fr-FR" dirty="0" smtClean="0"/>
              <a:t>Ecrire une méthode</a:t>
            </a:r>
          </a:p>
          <a:p>
            <a:pPr marL="742950" lvl="1" indent="-285750">
              <a:buFont typeface="Wingdings" panose="05000000000000000000" pitchFamily="2" charset="2"/>
              <a:buChar char="§"/>
            </a:pPr>
            <a:r>
              <a:rPr lang="fr-FR" dirty="0" smtClean="0"/>
              <a:t>Ecrire un constructeur</a:t>
            </a:r>
            <a:endParaRPr lang="fr-FR" dirty="0"/>
          </a:p>
          <a:p>
            <a:pPr marL="742950" lvl="1" indent="-285750">
              <a:buFont typeface="Wingdings" panose="05000000000000000000" pitchFamily="2" charset="2"/>
              <a:buChar char="§"/>
            </a:pPr>
            <a:endParaRPr lang="fr-FR" dirty="0"/>
          </a:p>
        </p:txBody>
      </p:sp>
    </p:spTree>
    <p:extLst>
      <p:ext uri="{BB962C8B-B14F-4D97-AF65-F5344CB8AC3E}">
        <p14:creationId xmlns:p14="http://schemas.microsoft.com/office/powerpoint/2010/main" val="9021985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843541"/>
            <a:ext cx="500034" cy="6113851"/>
          </a:xfrm>
          <a:prstGeom prst="rect">
            <a:avLst/>
          </a:prstGeom>
          <a:ln/>
          <a:scene3d>
            <a:camera prst="isometricOffAxis1Right"/>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vert="vert270" rtlCol="0" anchor="ctr"/>
          <a:lstStyle/>
          <a:p>
            <a:pPr algn="ctr"/>
            <a:r>
              <a:rPr lang="fr-FR" sz="2800" dirty="0"/>
              <a:t>IR – EC : Initiation à la POO</a:t>
            </a:r>
          </a:p>
        </p:txBody>
      </p:sp>
      <p:sp>
        <p:nvSpPr>
          <p:cNvPr id="18" name="Titre 1"/>
          <p:cNvSpPr txBox="1">
            <a:spLocks/>
          </p:cNvSpPr>
          <p:nvPr/>
        </p:nvSpPr>
        <p:spPr>
          <a:xfrm>
            <a:off x="590872" y="-24340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smtClean="0"/>
              <a:t>Eléments de constat</a:t>
            </a:r>
            <a:endParaRPr lang="fr-FR" sz="3200" dirty="0"/>
          </a:p>
        </p:txBody>
      </p:sp>
      <p:sp>
        <p:nvSpPr>
          <p:cNvPr id="20" name="ZoneTexte 19"/>
          <p:cNvSpPr txBox="1"/>
          <p:nvPr/>
        </p:nvSpPr>
        <p:spPr>
          <a:xfrm>
            <a:off x="961729" y="-27384"/>
            <a:ext cx="8182271" cy="58477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fr-FR" sz="2800" b="1" dirty="0" smtClean="0"/>
              <a:t>Séminaire national</a:t>
            </a:r>
            <a:r>
              <a:rPr lang="fr-FR" sz="2800" b="1" dirty="0"/>
              <a:t> </a:t>
            </a:r>
            <a:r>
              <a:rPr lang="fr-FR" sz="3200" b="1" dirty="0" smtClean="0"/>
              <a:t>BTS SYSTÈMES NUMÉRIQUES</a:t>
            </a:r>
          </a:p>
        </p:txBody>
      </p:sp>
      <p:pic>
        <p:nvPicPr>
          <p:cNvPr id="21"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68" y="-3864"/>
            <a:ext cx="817240" cy="758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803172" y="1412776"/>
            <a:ext cx="4330350" cy="40011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fr-FR" sz="2000" dirty="0" smtClean="0"/>
              <a:t>Rappel des objectifs fixés du module</a:t>
            </a:r>
            <a:endParaRPr lang="fr-FR" sz="2000" b="0" i="0" dirty="0">
              <a:effectLst/>
            </a:endParaRPr>
          </a:p>
        </p:txBody>
      </p:sp>
      <p:sp>
        <p:nvSpPr>
          <p:cNvPr id="17" name="ZoneTexte 16"/>
          <p:cNvSpPr txBox="1"/>
          <p:nvPr/>
        </p:nvSpPr>
        <p:spPr>
          <a:xfrm>
            <a:off x="805593" y="1916832"/>
            <a:ext cx="7800158" cy="646331"/>
          </a:xfrm>
          <a:prstGeom prst="rect">
            <a:avLst/>
          </a:prstGeom>
          <a:noFill/>
        </p:spPr>
        <p:txBody>
          <a:bodyPr wrap="square" rtlCol="0">
            <a:spAutoFit/>
          </a:bodyPr>
          <a:lstStyle/>
          <a:p>
            <a:pPr marL="342900" indent="-342900">
              <a:buFont typeface="+mj-lt"/>
              <a:buAutoNum type="arabicPeriod"/>
            </a:pPr>
            <a:r>
              <a:rPr lang="fr-FR" b="1" dirty="0"/>
              <a:t>Initiation à la programmation </a:t>
            </a:r>
            <a:r>
              <a:rPr lang="fr-FR" b="1" dirty="0" smtClean="0"/>
              <a:t>objet</a:t>
            </a:r>
            <a:endParaRPr lang="fr-FR" b="1" dirty="0"/>
          </a:p>
          <a:p>
            <a:pPr marL="342900" indent="-342900">
              <a:buFont typeface="+mj-lt"/>
              <a:buAutoNum type="arabicPeriod"/>
            </a:pPr>
            <a:r>
              <a:rPr lang="fr-FR" b="1" dirty="0" smtClean="0"/>
              <a:t>Introduction </a:t>
            </a:r>
            <a:r>
              <a:rPr lang="fr-FR" b="1" dirty="0"/>
              <a:t>à la modélisation UML</a:t>
            </a:r>
          </a:p>
        </p:txBody>
      </p:sp>
      <p:sp>
        <p:nvSpPr>
          <p:cNvPr id="10" name="ZoneTexte 9"/>
          <p:cNvSpPr txBox="1"/>
          <p:nvPr/>
        </p:nvSpPr>
        <p:spPr>
          <a:xfrm>
            <a:off x="2526290" y="699537"/>
            <a:ext cx="4330351" cy="40011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2000" b="1" dirty="0" smtClean="0">
                <a:solidFill>
                  <a:schemeClr val="tx1"/>
                </a:solidFill>
              </a:rPr>
              <a:t>Bilan, retour sur objectifs</a:t>
            </a:r>
            <a:endParaRPr lang="fr-FR" sz="2000" b="1" dirty="0">
              <a:solidFill>
                <a:schemeClr val="tx1"/>
              </a:solidFill>
            </a:endParaRPr>
          </a:p>
        </p:txBody>
      </p:sp>
      <p:sp>
        <p:nvSpPr>
          <p:cNvPr id="11" name="Rectangle 10"/>
          <p:cNvSpPr/>
          <p:nvPr/>
        </p:nvSpPr>
        <p:spPr>
          <a:xfrm>
            <a:off x="788965" y="2579976"/>
            <a:ext cx="6067676" cy="40011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fr-FR" sz="2000" dirty="0" smtClean="0"/>
              <a:t>Au terme du module, les étudiants sont capable de :</a:t>
            </a:r>
            <a:endParaRPr lang="fr-FR" sz="2000" b="0" i="0" dirty="0">
              <a:effectLst/>
            </a:endParaRPr>
          </a:p>
        </p:txBody>
      </p:sp>
      <p:sp>
        <p:nvSpPr>
          <p:cNvPr id="12" name="ZoneTexte 11"/>
          <p:cNvSpPr txBox="1"/>
          <p:nvPr/>
        </p:nvSpPr>
        <p:spPr>
          <a:xfrm>
            <a:off x="791386" y="3084032"/>
            <a:ext cx="8352614" cy="3416320"/>
          </a:xfrm>
          <a:prstGeom prst="rect">
            <a:avLst/>
          </a:prstGeom>
          <a:noFill/>
        </p:spPr>
        <p:txBody>
          <a:bodyPr wrap="square" rtlCol="0">
            <a:spAutoFit/>
          </a:bodyPr>
          <a:lstStyle/>
          <a:p>
            <a:pPr marL="342900" indent="-342900">
              <a:buFont typeface="+mj-lt"/>
              <a:buAutoNum type="arabicPeriod"/>
            </a:pPr>
            <a:r>
              <a:rPr lang="fr-FR" b="1" dirty="0"/>
              <a:t>Initiation à la programmation </a:t>
            </a:r>
            <a:r>
              <a:rPr lang="fr-FR" b="1" dirty="0" smtClean="0"/>
              <a:t>objet</a:t>
            </a:r>
          </a:p>
          <a:p>
            <a:pPr marL="800100" lvl="1" indent="-342900">
              <a:buFont typeface="Arial" panose="020B0604020202020204" pitchFamily="34" charset="0"/>
              <a:buChar char="•"/>
            </a:pPr>
            <a:r>
              <a:rPr lang="fr-FR" dirty="0" smtClean="0"/>
              <a:t>Différencier </a:t>
            </a:r>
            <a:r>
              <a:rPr lang="fr-FR" dirty="0"/>
              <a:t>la notion de classe et de la notion </a:t>
            </a:r>
            <a:r>
              <a:rPr lang="fr-FR" dirty="0" smtClean="0"/>
              <a:t>d'objet.</a:t>
            </a:r>
            <a:endParaRPr lang="fr-FR" dirty="0"/>
          </a:p>
          <a:p>
            <a:pPr marL="800100" lvl="1" indent="-342900">
              <a:buFont typeface="Arial" panose="020B0604020202020204" pitchFamily="34" charset="0"/>
              <a:buChar char="•"/>
            </a:pPr>
            <a:r>
              <a:rPr lang="fr-FR" dirty="0" smtClean="0"/>
              <a:t>Lire </a:t>
            </a:r>
            <a:r>
              <a:rPr lang="fr-FR" dirty="0"/>
              <a:t>la documentation d'une </a:t>
            </a:r>
            <a:r>
              <a:rPr lang="fr-FR" dirty="0" smtClean="0"/>
              <a:t>classe.</a:t>
            </a:r>
            <a:endParaRPr lang="fr-FR" dirty="0"/>
          </a:p>
          <a:p>
            <a:pPr marL="800100" lvl="1" indent="-342900">
              <a:buFont typeface="Arial" panose="020B0604020202020204" pitchFamily="34" charset="0"/>
              <a:buChar char="•"/>
            </a:pPr>
            <a:r>
              <a:rPr lang="fr-FR" dirty="0" smtClean="0"/>
              <a:t>Créer </a:t>
            </a:r>
            <a:r>
              <a:rPr lang="fr-FR" dirty="0"/>
              <a:t>un objet à partir d'une classe </a:t>
            </a:r>
            <a:r>
              <a:rPr lang="fr-FR" dirty="0" smtClean="0"/>
              <a:t>existante.</a:t>
            </a:r>
            <a:endParaRPr lang="fr-FR" dirty="0"/>
          </a:p>
          <a:p>
            <a:pPr marL="800100" lvl="1" indent="-342900">
              <a:buFont typeface="Arial" panose="020B0604020202020204" pitchFamily="34" charset="0"/>
              <a:buChar char="•"/>
            </a:pPr>
            <a:r>
              <a:rPr lang="fr-FR" dirty="0" smtClean="0"/>
              <a:t>Appeler </a:t>
            </a:r>
            <a:r>
              <a:rPr lang="fr-FR" dirty="0"/>
              <a:t>une ou des méthodes appropriées d'un objet pour atteindre un </a:t>
            </a:r>
            <a:r>
              <a:rPr lang="fr-FR" dirty="0" smtClean="0"/>
              <a:t>objectif.</a:t>
            </a:r>
            <a:endParaRPr lang="fr-FR" dirty="0"/>
          </a:p>
          <a:p>
            <a:pPr marL="342900" indent="-342900">
              <a:buFont typeface="+mj-lt"/>
              <a:buAutoNum type="arabicPeriod"/>
            </a:pPr>
            <a:r>
              <a:rPr lang="fr-FR" b="1" dirty="0" smtClean="0"/>
              <a:t>Introduction </a:t>
            </a:r>
            <a:r>
              <a:rPr lang="fr-FR" b="1" dirty="0"/>
              <a:t>à la modélisation </a:t>
            </a:r>
            <a:r>
              <a:rPr lang="fr-FR" b="1" dirty="0" smtClean="0"/>
              <a:t>UML</a:t>
            </a:r>
          </a:p>
          <a:p>
            <a:pPr marL="742950" lvl="1" indent="-285750">
              <a:buFont typeface="Arial" panose="020B0604020202020204" pitchFamily="34" charset="0"/>
              <a:buChar char="•"/>
            </a:pPr>
            <a:r>
              <a:rPr lang="fr-FR" dirty="0" smtClean="0"/>
              <a:t>Compléter </a:t>
            </a:r>
            <a:r>
              <a:rPr lang="fr-FR" dirty="0"/>
              <a:t>un diagramme de cas d'utilisation </a:t>
            </a:r>
            <a:r>
              <a:rPr lang="fr-FR" dirty="0" smtClean="0"/>
              <a:t>simple.</a:t>
            </a:r>
            <a:endParaRPr lang="fr-FR" dirty="0"/>
          </a:p>
          <a:p>
            <a:pPr marL="742950" lvl="1" indent="-285750">
              <a:buFont typeface="Arial" panose="020B0604020202020204" pitchFamily="34" charset="0"/>
              <a:buChar char="•"/>
            </a:pPr>
            <a:r>
              <a:rPr lang="fr-FR" dirty="0" smtClean="0"/>
              <a:t>Identifier </a:t>
            </a:r>
            <a:r>
              <a:rPr lang="fr-FR" dirty="0"/>
              <a:t>sur un diagramme de classe a) le nom d'une classe, b) les attributs et les méthodes de celle-ci et c) leur visibilité (public ou privé</a:t>
            </a:r>
            <a:r>
              <a:rPr lang="fr-FR" dirty="0" smtClean="0"/>
              <a:t>).</a:t>
            </a:r>
            <a:endParaRPr lang="fr-FR" dirty="0"/>
          </a:p>
          <a:p>
            <a:pPr marL="742950" lvl="1" indent="-285750">
              <a:buFont typeface="Arial" panose="020B0604020202020204" pitchFamily="34" charset="0"/>
              <a:buChar char="•"/>
            </a:pPr>
            <a:r>
              <a:rPr lang="fr-FR" dirty="0" smtClean="0"/>
              <a:t>Ecrire </a:t>
            </a:r>
            <a:r>
              <a:rPr lang="fr-FR" dirty="0"/>
              <a:t>le code C++ d'un diagramme de séquence simple : création d'un objet et appel d'une ou plusieurs </a:t>
            </a:r>
            <a:r>
              <a:rPr lang="fr-FR" dirty="0" smtClean="0"/>
              <a:t>méthodes.</a:t>
            </a:r>
            <a:endParaRPr lang="fr-FR" dirty="0"/>
          </a:p>
        </p:txBody>
      </p:sp>
    </p:spTree>
    <p:extLst>
      <p:ext uri="{BB962C8B-B14F-4D97-AF65-F5344CB8AC3E}">
        <p14:creationId xmlns:p14="http://schemas.microsoft.com/office/powerpoint/2010/main" val="11425357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2339752" y="3879382"/>
            <a:ext cx="1040674" cy="822261"/>
          </a:xfrm>
          <a:prstGeom prst="rect">
            <a:avLst/>
          </a:prstGeom>
        </p:spPr>
      </p:pic>
      <p:sp>
        <p:nvSpPr>
          <p:cNvPr id="13" name="Rectangle 12"/>
          <p:cNvSpPr/>
          <p:nvPr/>
        </p:nvSpPr>
        <p:spPr>
          <a:xfrm>
            <a:off x="0" y="843541"/>
            <a:ext cx="500034" cy="6113851"/>
          </a:xfrm>
          <a:prstGeom prst="rect">
            <a:avLst/>
          </a:prstGeom>
          <a:ln/>
          <a:scene3d>
            <a:camera prst="isometricOffAxis1Right"/>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vert="vert270" rtlCol="0" anchor="ctr"/>
          <a:lstStyle/>
          <a:p>
            <a:pPr algn="ctr"/>
            <a:r>
              <a:rPr lang="fr-FR" sz="2800" dirty="0"/>
              <a:t>IR – EC : Initiation à la POO</a:t>
            </a:r>
          </a:p>
        </p:txBody>
      </p:sp>
      <p:sp>
        <p:nvSpPr>
          <p:cNvPr id="18" name="Titre 1"/>
          <p:cNvSpPr txBox="1">
            <a:spLocks/>
          </p:cNvSpPr>
          <p:nvPr/>
        </p:nvSpPr>
        <p:spPr>
          <a:xfrm>
            <a:off x="590872" y="-24340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smtClean="0"/>
              <a:t>Eléments de constat</a:t>
            </a:r>
            <a:endParaRPr lang="fr-FR" sz="3200" dirty="0"/>
          </a:p>
        </p:txBody>
      </p:sp>
      <p:sp>
        <p:nvSpPr>
          <p:cNvPr id="20" name="ZoneTexte 19"/>
          <p:cNvSpPr txBox="1"/>
          <p:nvPr/>
        </p:nvSpPr>
        <p:spPr>
          <a:xfrm>
            <a:off x="961729" y="-27384"/>
            <a:ext cx="8182271" cy="58477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fr-FR" sz="2800" b="1" dirty="0" smtClean="0"/>
              <a:t>Séminaire national</a:t>
            </a:r>
            <a:r>
              <a:rPr lang="fr-FR" sz="2800" b="1" dirty="0"/>
              <a:t> </a:t>
            </a:r>
            <a:r>
              <a:rPr lang="fr-FR" sz="3200" b="1" dirty="0" smtClean="0"/>
              <a:t>BTS SYSTÈMES NUMÉRIQUES</a:t>
            </a:r>
          </a:p>
        </p:txBody>
      </p:sp>
      <p:pic>
        <p:nvPicPr>
          <p:cNvPr id="21" name="Picture 2">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68" y="-3864"/>
            <a:ext cx="817240" cy="758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ZoneTexte 22"/>
          <p:cNvSpPr txBox="1"/>
          <p:nvPr/>
        </p:nvSpPr>
        <p:spPr>
          <a:xfrm>
            <a:off x="2526290" y="699537"/>
            <a:ext cx="4330351" cy="40011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2000" b="1" dirty="0" smtClean="0">
                <a:solidFill>
                  <a:schemeClr val="tx1"/>
                </a:solidFill>
              </a:rPr>
              <a:t>Prolongement, autres projets</a:t>
            </a:r>
            <a:endParaRPr lang="fr-FR" sz="2000" b="1" dirty="0">
              <a:solidFill>
                <a:schemeClr val="tx1"/>
              </a:solidFill>
            </a:endParaRPr>
          </a:p>
        </p:txBody>
      </p:sp>
      <p:pic>
        <p:nvPicPr>
          <p:cNvPr id="11" name="Picture 11" descr="de-113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3900" y="3420115"/>
            <a:ext cx="2048786" cy="1517261"/>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35296" y="1934267"/>
            <a:ext cx="2589321" cy="2024732"/>
          </a:xfrm>
          <a:prstGeom prst="rect">
            <a:avLst/>
          </a:prstGeom>
        </p:spPr>
      </p:pic>
      <p:pic>
        <p:nvPicPr>
          <p:cNvPr id="28" name="Image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35892">
            <a:off x="6966415" y="2139685"/>
            <a:ext cx="1832981" cy="1221062"/>
          </a:xfrm>
          <a:prstGeom prst="rect">
            <a:avLst/>
          </a:prstGeom>
          <a:ln w="3175" cap="sq" cmpd="thickThin">
            <a:solidFill>
              <a:srgbClr val="000000"/>
            </a:solidFill>
            <a:prstDash val="solid"/>
            <a:miter lim="800000"/>
          </a:ln>
          <a:effectLst>
            <a:innerShdw blurRad="76200">
              <a:srgbClr val="000000"/>
            </a:innerShdw>
          </a:effectLst>
        </p:spPr>
      </p:pic>
      <p:sp>
        <p:nvSpPr>
          <p:cNvPr id="29" name="Rectangle 28"/>
          <p:cNvSpPr/>
          <p:nvPr/>
        </p:nvSpPr>
        <p:spPr>
          <a:xfrm>
            <a:off x="2526291" y="1226381"/>
            <a:ext cx="4330350" cy="40011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fr-FR" sz="2000" dirty="0" smtClean="0"/>
              <a:t>Projet afficheur graphique automobile.</a:t>
            </a:r>
            <a:endParaRPr lang="fr-FR" sz="2000" b="0" i="0" dirty="0">
              <a:effectLst/>
            </a:endParaRPr>
          </a:p>
        </p:txBody>
      </p:sp>
      <p:pic>
        <p:nvPicPr>
          <p:cNvPr id="30" name="Image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72200" y="4365104"/>
            <a:ext cx="2589321" cy="2024732"/>
          </a:xfrm>
          <a:prstGeom prst="rect">
            <a:avLst/>
          </a:prstGeom>
        </p:spPr>
      </p:pic>
      <p:sp>
        <p:nvSpPr>
          <p:cNvPr id="3" name="Flèche droite 2"/>
          <p:cNvSpPr/>
          <p:nvPr/>
        </p:nvSpPr>
        <p:spPr>
          <a:xfrm rot="20339127">
            <a:off x="3577216" y="3497447"/>
            <a:ext cx="2897847"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Flèche droite 30"/>
          <p:cNvSpPr/>
          <p:nvPr/>
        </p:nvSpPr>
        <p:spPr>
          <a:xfrm rot="955761">
            <a:off x="3683473" y="4484338"/>
            <a:ext cx="908293" cy="36004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pic>
        <p:nvPicPr>
          <p:cNvPr id="4" name="Imag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5499">
            <a:off x="6952273" y="4594440"/>
            <a:ext cx="1741174" cy="1130871"/>
          </a:xfrm>
          <a:prstGeom prst="rect">
            <a:avLst/>
          </a:prstGeom>
        </p:spPr>
      </p:pic>
      <p:pic>
        <p:nvPicPr>
          <p:cNvPr id="5" name="Imag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60032" y="4937376"/>
            <a:ext cx="1071541" cy="1844804"/>
          </a:xfrm>
          <a:prstGeom prst="rect">
            <a:avLst/>
          </a:prstGeom>
        </p:spPr>
      </p:pic>
      <p:sp>
        <p:nvSpPr>
          <p:cNvPr id="32" name="ZoneTexte 31"/>
          <p:cNvSpPr txBox="1"/>
          <p:nvPr/>
        </p:nvSpPr>
        <p:spPr>
          <a:xfrm>
            <a:off x="683568" y="1878228"/>
            <a:ext cx="3106215" cy="400110"/>
          </a:xfrm>
          <a:prstGeom prst="rect">
            <a:avLst/>
          </a:prstGeom>
          <a:noFill/>
        </p:spPr>
        <p:txBody>
          <a:bodyPr wrap="square" rtlCol="0">
            <a:spAutoFit/>
          </a:bodyPr>
          <a:lstStyle/>
          <a:p>
            <a:pPr marL="342900" indent="-342900">
              <a:buFont typeface="Wingdings" panose="05000000000000000000" pitchFamily="2" charset="2"/>
              <a:buChar char="q"/>
            </a:pPr>
            <a:r>
              <a:rPr lang="fr-FR" sz="2000" b="1" u="sng" dirty="0" smtClean="0">
                <a:solidFill>
                  <a:srgbClr val="9BBB59"/>
                </a:solidFill>
              </a:rPr>
              <a:t>Terminal d’affichage</a:t>
            </a:r>
            <a:endParaRPr lang="fr-FR" sz="2000" b="1" u="sng" dirty="0">
              <a:solidFill>
                <a:srgbClr val="9BBB59"/>
              </a:solidFill>
            </a:endParaRPr>
          </a:p>
        </p:txBody>
      </p:sp>
      <p:sp>
        <p:nvSpPr>
          <p:cNvPr id="33" name="ZoneTexte 32"/>
          <p:cNvSpPr txBox="1"/>
          <p:nvPr/>
        </p:nvSpPr>
        <p:spPr>
          <a:xfrm rot="20325067">
            <a:off x="3499749" y="2144552"/>
            <a:ext cx="2232248" cy="14465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fr-FR" sz="2400" b="1" dirty="0" smtClean="0">
                <a:solidFill>
                  <a:schemeClr val="bg1"/>
                </a:solidFill>
              </a:rPr>
              <a:t>EC</a:t>
            </a:r>
          </a:p>
          <a:p>
            <a:r>
              <a:rPr lang="fr-FR" sz="1600" b="1" dirty="0" smtClean="0">
                <a:solidFill>
                  <a:schemeClr val="bg1"/>
                </a:solidFill>
              </a:rPr>
              <a:t>S4.5 Programmation par flux de données (laboratoire de mesure virtuelle)</a:t>
            </a:r>
            <a:endParaRPr lang="fr-FR" sz="1600" b="1" dirty="0">
              <a:solidFill>
                <a:schemeClr val="bg1"/>
              </a:solidFill>
            </a:endParaRPr>
          </a:p>
        </p:txBody>
      </p:sp>
      <p:sp>
        <p:nvSpPr>
          <p:cNvPr id="34" name="ZoneTexte 33"/>
          <p:cNvSpPr txBox="1"/>
          <p:nvPr/>
        </p:nvSpPr>
        <p:spPr>
          <a:xfrm>
            <a:off x="1475656" y="5382724"/>
            <a:ext cx="2448272" cy="95410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fr-FR" sz="2400" b="1" dirty="0" smtClean="0">
                <a:solidFill>
                  <a:schemeClr val="bg1"/>
                </a:solidFill>
              </a:rPr>
              <a:t>IR</a:t>
            </a:r>
          </a:p>
          <a:p>
            <a:r>
              <a:rPr lang="fr-FR" sz="1600" b="1" dirty="0" smtClean="0">
                <a:solidFill>
                  <a:schemeClr val="bg1"/>
                </a:solidFill>
              </a:rPr>
              <a:t>S4.8 IHM graphique</a:t>
            </a:r>
          </a:p>
          <a:p>
            <a:r>
              <a:rPr lang="fr-FR" sz="1600" b="1" dirty="0" smtClean="0">
                <a:solidFill>
                  <a:schemeClr val="bg1"/>
                </a:solidFill>
              </a:rPr>
              <a:t>S6.4 Systèmes embarqués</a:t>
            </a:r>
            <a:endParaRPr lang="fr-FR" sz="1600" b="1" dirty="0">
              <a:solidFill>
                <a:schemeClr val="bg1"/>
              </a:solidFill>
            </a:endParaRPr>
          </a:p>
        </p:txBody>
      </p:sp>
    </p:spTree>
    <p:extLst>
      <p:ext uri="{BB962C8B-B14F-4D97-AF65-F5344CB8AC3E}">
        <p14:creationId xmlns:p14="http://schemas.microsoft.com/office/powerpoint/2010/main" val="1628572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7864" y="2490767"/>
            <a:ext cx="1419531" cy="1094631"/>
          </a:xfrm>
          <a:prstGeom prst="rect">
            <a:avLst/>
          </a:prstGeom>
        </p:spPr>
      </p:pic>
      <p:sp>
        <p:nvSpPr>
          <p:cNvPr id="13" name="Rectangle 12"/>
          <p:cNvSpPr/>
          <p:nvPr/>
        </p:nvSpPr>
        <p:spPr>
          <a:xfrm>
            <a:off x="0" y="843541"/>
            <a:ext cx="500034" cy="6113851"/>
          </a:xfrm>
          <a:prstGeom prst="rect">
            <a:avLst/>
          </a:prstGeom>
          <a:ln/>
          <a:scene3d>
            <a:camera prst="isometricOffAxis1Right"/>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vert="vert270" rtlCol="0" anchor="ctr"/>
          <a:lstStyle/>
          <a:p>
            <a:pPr algn="ctr"/>
            <a:r>
              <a:rPr lang="fr-FR" sz="2800" dirty="0"/>
              <a:t>IR – EC : Initiation à la POO</a:t>
            </a:r>
          </a:p>
        </p:txBody>
      </p:sp>
      <p:sp>
        <p:nvSpPr>
          <p:cNvPr id="18" name="Titre 1"/>
          <p:cNvSpPr txBox="1">
            <a:spLocks/>
          </p:cNvSpPr>
          <p:nvPr/>
        </p:nvSpPr>
        <p:spPr>
          <a:xfrm>
            <a:off x="590872" y="-24340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smtClean="0"/>
              <a:t>Eléments de constat</a:t>
            </a:r>
            <a:endParaRPr lang="fr-FR" sz="3200" dirty="0"/>
          </a:p>
        </p:txBody>
      </p:sp>
      <p:sp>
        <p:nvSpPr>
          <p:cNvPr id="20" name="ZoneTexte 19"/>
          <p:cNvSpPr txBox="1"/>
          <p:nvPr/>
        </p:nvSpPr>
        <p:spPr>
          <a:xfrm>
            <a:off x="961729" y="-27384"/>
            <a:ext cx="8182271" cy="58477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fr-FR" sz="2800" b="1" dirty="0" smtClean="0"/>
              <a:t>Séminaire national</a:t>
            </a:r>
            <a:r>
              <a:rPr lang="fr-FR" sz="2800" b="1" dirty="0"/>
              <a:t> </a:t>
            </a:r>
            <a:r>
              <a:rPr lang="fr-FR" sz="3200" b="1" dirty="0" smtClean="0"/>
              <a:t>BTS SYSTÈMES NUMÉRIQUES</a:t>
            </a:r>
          </a:p>
        </p:txBody>
      </p:sp>
      <p:pic>
        <p:nvPicPr>
          <p:cNvPr id="21" name="Picture 2">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68" y="-3864"/>
            <a:ext cx="817240" cy="758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ZoneTexte 22"/>
          <p:cNvSpPr txBox="1"/>
          <p:nvPr/>
        </p:nvSpPr>
        <p:spPr>
          <a:xfrm>
            <a:off x="2526290" y="699537"/>
            <a:ext cx="4330351" cy="40011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2000" b="1" dirty="0" smtClean="0">
                <a:solidFill>
                  <a:schemeClr val="tx1"/>
                </a:solidFill>
              </a:rPr>
              <a:t>Prolongement, autres projets</a:t>
            </a:r>
            <a:endParaRPr lang="fr-FR" sz="2000" b="1" dirty="0">
              <a:solidFill>
                <a:schemeClr val="tx1"/>
              </a:solidFill>
            </a:endParaRPr>
          </a:p>
        </p:txBody>
      </p:sp>
      <p:sp>
        <p:nvSpPr>
          <p:cNvPr id="29" name="Rectangle 28"/>
          <p:cNvSpPr/>
          <p:nvPr/>
        </p:nvSpPr>
        <p:spPr>
          <a:xfrm>
            <a:off x="2526291" y="1226381"/>
            <a:ext cx="4330350" cy="40011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fr-FR" sz="2000" dirty="0" smtClean="0"/>
              <a:t>Projet afficheur graphique automobile.</a:t>
            </a:r>
            <a:endParaRPr lang="fr-FR" sz="2000" b="0" i="0" dirty="0">
              <a:effectLst/>
            </a:endParaRPr>
          </a:p>
        </p:txBody>
      </p:sp>
      <p:sp>
        <p:nvSpPr>
          <p:cNvPr id="32" name="ZoneTexte 31"/>
          <p:cNvSpPr txBox="1"/>
          <p:nvPr/>
        </p:nvSpPr>
        <p:spPr>
          <a:xfrm>
            <a:off x="683568" y="1878228"/>
            <a:ext cx="5976664" cy="400110"/>
          </a:xfrm>
          <a:prstGeom prst="rect">
            <a:avLst/>
          </a:prstGeom>
          <a:noFill/>
        </p:spPr>
        <p:txBody>
          <a:bodyPr wrap="square" rtlCol="0">
            <a:spAutoFit/>
          </a:bodyPr>
          <a:lstStyle/>
          <a:p>
            <a:pPr marL="342900" indent="-342900">
              <a:buFont typeface="Wingdings" panose="05000000000000000000" pitchFamily="2" charset="2"/>
              <a:buChar char="q"/>
            </a:pPr>
            <a:r>
              <a:rPr lang="fr-FR" sz="2000" b="1" u="sng" dirty="0" smtClean="0">
                <a:solidFill>
                  <a:srgbClr val="9BBB59"/>
                </a:solidFill>
              </a:rPr>
              <a:t>Gestion d’un véhicule électrique par bus CAN</a:t>
            </a:r>
            <a:endParaRPr lang="fr-FR" sz="2000" b="1" u="sng" dirty="0">
              <a:solidFill>
                <a:srgbClr val="9BBB59"/>
              </a:solidFill>
            </a:endParaRPr>
          </a:p>
        </p:txBody>
      </p:sp>
      <p:pic>
        <p:nvPicPr>
          <p:cNvPr id="1026" name="Image 2" descr="C:\Users\Florian\Documents\Cours\Projet -Voiture électrique-\Photos\Photo0663.jpg"/>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3568" y="2459266"/>
            <a:ext cx="2987927" cy="2416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74270" y="2278338"/>
            <a:ext cx="3989882" cy="4466625"/>
          </a:xfrm>
          <a:prstGeom prst="rect">
            <a:avLst/>
          </a:prstGeom>
        </p:spPr>
      </p:pic>
      <p:pic>
        <p:nvPicPr>
          <p:cNvPr id="9" name="Imag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65254" y="3667483"/>
            <a:ext cx="1002141" cy="771862"/>
          </a:xfrm>
          <a:prstGeom prst="rect">
            <a:avLst/>
          </a:prstGeom>
        </p:spPr>
      </p:pic>
      <p:sp>
        <p:nvSpPr>
          <p:cNvPr id="35" name="Flèche droite 34"/>
          <p:cNvSpPr/>
          <p:nvPr/>
        </p:nvSpPr>
        <p:spPr>
          <a:xfrm rot="9718508">
            <a:off x="3880284" y="4718193"/>
            <a:ext cx="1154178" cy="36004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38" name="Pensées 37"/>
          <p:cNvSpPr/>
          <p:nvPr/>
        </p:nvSpPr>
        <p:spPr>
          <a:xfrm>
            <a:off x="471741" y="5870247"/>
            <a:ext cx="2054550" cy="864096"/>
          </a:xfrm>
          <a:prstGeom prst="cloudCallout">
            <a:avLst/>
          </a:prstGeom>
          <a:solidFill>
            <a:srgbClr val="D1E0B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600" dirty="0" smtClean="0">
                <a:solidFill>
                  <a:srgbClr val="556A2C"/>
                </a:solidFill>
              </a:rPr>
              <a:t>Acquisition des commandes</a:t>
            </a:r>
            <a:endParaRPr lang="fr-FR" sz="1600" dirty="0">
              <a:solidFill>
                <a:srgbClr val="556A2C"/>
              </a:solidFill>
            </a:endParaRPr>
          </a:p>
        </p:txBody>
      </p:sp>
      <p:sp>
        <p:nvSpPr>
          <p:cNvPr id="36" name="ZoneTexte 35"/>
          <p:cNvSpPr txBox="1"/>
          <p:nvPr/>
        </p:nvSpPr>
        <p:spPr>
          <a:xfrm>
            <a:off x="1276232" y="5000146"/>
            <a:ext cx="2395263" cy="4616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fr-FR" sz="2400" b="1" dirty="0" smtClean="0">
                <a:solidFill>
                  <a:schemeClr val="bg1"/>
                </a:solidFill>
              </a:rPr>
              <a:t>EC et IR</a:t>
            </a:r>
          </a:p>
        </p:txBody>
      </p:sp>
      <p:sp>
        <p:nvSpPr>
          <p:cNvPr id="39" name="Pensées 38"/>
          <p:cNvSpPr/>
          <p:nvPr/>
        </p:nvSpPr>
        <p:spPr>
          <a:xfrm>
            <a:off x="1910956" y="5517230"/>
            <a:ext cx="1677497" cy="911049"/>
          </a:xfrm>
          <a:prstGeom prst="cloudCallout">
            <a:avLst/>
          </a:prstGeom>
          <a:solidFill>
            <a:srgbClr val="B7CE88"/>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600" dirty="0" smtClean="0"/>
              <a:t>Interfaces de puissance</a:t>
            </a:r>
            <a:endParaRPr lang="fr-FR" sz="1600" dirty="0"/>
          </a:p>
        </p:txBody>
      </p:sp>
      <p:sp>
        <p:nvSpPr>
          <p:cNvPr id="37" name="Pensées 36"/>
          <p:cNvSpPr/>
          <p:nvPr/>
        </p:nvSpPr>
        <p:spPr>
          <a:xfrm>
            <a:off x="3203848" y="5468700"/>
            <a:ext cx="1440160" cy="1008112"/>
          </a:xfrm>
          <a:prstGeom prst="cloudCallout">
            <a:avLst/>
          </a:prstGeom>
          <a:solidFill>
            <a:srgbClr val="A5C26A"/>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600" dirty="0" smtClean="0"/>
              <a:t>I</a:t>
            </a:r>
            <a:r>
              <a:rPr lang="fr-FR" baseline="30000" dirty="0" smtClean="0"/>
              <a:t>2</a:t>
            </a:r>
            <a:r>
              <a:rPr lang="fr-FR" sz="1600" dirty="0" smtClean="0"/>
              <a:t>C, </a:t>
            </a:r>
            <a:r>
              <a:rPr lang="fr-FR" sz="1600" dirty="0" err="1" smtClean="0"/>
              <a:t>Zigbee</a:t>
            </a:r>
            <a:r>
              <a:rPr lang="fr-FR" sz="1600" dirty="0" smtClean="0"/>
              <a:t>, Ethernet</a:t>
            </a:r>
            <a:endParaRPr lang="fr-FR" sz="1600" dirty="0"/>
          </a:p>
        </p:txBody>
      </p:sp>
      <p:sp>
        <p:nvSpPr>
          <p:cNvPr id="10" name="Pensées 9"/>
          <p:cNvSpPr/>
          <p:nvPr/>
        </p:nvSpPr>
        <p:spPr>
          <a:xfrm>
            <a:off x="4235521" y="5972756"/>
            <a:ext cx="1677497" cy="720080"/>
          </a:xfrm>
          <a:prstGeom prst="cloud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600" dirty="0" smtClean="0"/>
              <a:t>Bus CAN, CAN OPEN</a:t>
            </a:r>
            <a:endParaRPr lang="fr-FR" sz="1600" dirty="0"/>
          </a:p>
        </p:txBody>
      </p:sp>
    </p:spTree>
    <p:extLst>
      <p:ext uri="{BB962C8B-B14F-4D97-AF65-F5344CB8AC3E}">
        <p14:creationId xmlns:p14="http://schemas.microsoft.com/office/powerpoint/2010/main" val="27741824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843541"/>
            <a:ext cx="500034" cy="6113851"/>
          </a:xfrm>
          <a:prstGeom prst="rect">
            <a:avLst/>
          </a:prstGeom>
          <a:ln/>
          <a:scene3d>
            <a:camera prst="isometricOffAxis1Right"/>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vert="vert270" rtlCol="0" anchor="ctr"/>
          <a:lstStyle/>
          <a:p>
            <a:pPr algn="ctr"/>
            <a:r>
              <a:rPr lang="fr-FR" sz="2800" dirty="0"/>
              <a:t>Activités communes IR – EC</a:t>
            </a:r>
          </a:p>
        </p:txBody>
      </p:sp>
      <p:sp>
        <p:nvSpPr>
          <p:cNvPr id="18" name="Titre 1"/>
          <p:cNvSpPr txBox="1">
            <a:spLocks/>
          </p:cNvSpPr>
          <p:nvPr/>
        </p:nvSpPr>
        <p:spPr>
          <a:xfrm>
            <a:off x="590872" y="-24340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smtClean="0"/>
              <a:t>Eléments de constat</a:t>
            </a:r>
            <a:endParaRPr lang="fr-FR" sz="3200" dirty="0"/>
          </a:p>
        </p:txBody>
      </p:sp>
      <p:sp>
        <p:nvSpPr>
          <p:cNvPr id="20" name="ZoneTexte 19"/>
          <p:cNvSpPr txBox="1"/>
          <p:nvPr/>
        </p:nvSpPr>
        <p:spPr>
          <a:xfrm>
            <a:off x="961729" y="-27384"/>
            <a:ext cx="8182271" cy="58477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fr-FR" sz="2800" b="1" dirty="0" smtClean="0"/>
              <a:t>Séminaire national</a:t>
            </a:r>
            <a:r>
              <a:rPr lang="fr-FR" sz="2800" b="1" dirty="0"/>
              <a:t> </a:t>
            </a:r>
            <a:r>
              <a:rPr lang="fr-FR" sz="3200" b="1" dirty="0" smtClean="0"/>
              <a:t>BTS SYSTÈMES NUMÉRIQUES</a:t>
            </a:r>
          </a:p>
        </p:txBody>
      </p:sp>
      <p:pic>
        <p:nvPicPr>
          <p:cNvPr id="21"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68" y="-3864"/>
            <a:ext cx="817240" cy="758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ZoneTexte 21"/>
          <p:cNvSpPr txBox="1"/>
          <p:nvPr/>
        </p:nvSpPr>
        <p:spPr>
          <a:xfrm>
            <a:off x="668546" y="1063979"/>
            <a:ext cx="2295821" cy="400110"/>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r>
              <a:rPr lang="fr-FR" sz="2000" dirty="0" smtClean="0">
                <a:solidFill>
                  <a:schemeClr val="tx1"/>
                </a:solidFill>
              </a:rPr>
              <a:t>Un objectif principal</a:t>
            </a:r>
            <a:endParaRPr lang="fr-FR" sz="2000" dirty="0">
              <a:solidFill>
                <a:schemeClr val="tx1"/>
              </a:solidFill>
            </a:endParaRPr>
          </a:p>
        </p:txBody>
      </p:sp>
      <p:sp>
        <p:nvSpPr>
          <p:cNvPr id="23" name="ZoneTexte 22"/>
          <p:cNvSpPr txBox="1"/>
          <p:nvPr/>
        </p:nvSpPr>
        <p:spPr>
          <a:xfrm>
            <a:off x="730653" y="2664209"/>
            <a:ext cx="1289135" cy="400110"/>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r>
              <a:rPr lang="fr-FR" sz="2000" dirty="0" smtClean="0">
                <a:solidFill>
                  <a:schemeClr val="tx1"/>
                </a:solidFill>
              </a:rPr>
              <a:t>2 supports</a:t>
            </a:r>
            <a:endParaRPr lang="fr-FR" sz="2000" dirty="0">
              <a:solidFill>
                <a:schemeClr val="tx1"/>
              </a:solidFill>
            </a:endParaRPr>
          </a:p>
        </p:txBody>
      </p:sp>
      <p:sp>
        <p:nvSpPr>
          <p:cNvPr id="24" name="ZoneTexte 23"/>
          <p:cNvSpPr txBox="1"/>
          <p:nvPr/>
        </p:nvSpPr>
        <p:spPr>
          <a:xfrm>
            <a:off x="749083" y="3717032"/>
            <a:ext cx="2897909" cy="400110"/>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r>
              <a:rPr lang="fr-FR" sz="2000" dirty="0" smtClean="0">
                <a:solidFill>
                  <a:schemeClr val="tx1"/>
                </a:solidFill>
              </a:rPr>
              <a:t>Des activités différenciées</a:t>
            </a:r>
          </a:p>
        </p:txBody>
      </p:sp>
      <p:sp>
        <p:nvSpPr>
          <p:cNvPr id="25" name="ZoneTexte 24"/>
          <p:cNvSpPr txBox="1"/>
          <p:nvPr/>
        </p:nvSpPr>
        <p:spPr>
          <a:xfrm>
            <a:off x="730653" y="4382687"/>
            <a:ext cx="3631572" cy="400110"/>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r>
              <a:rPr lang="fr-FR" sz="2000" dirty="0" smtClean="0">
                <a:solidFill>
                  <a:schemeClr val="tx1"/>
                </a:solidFill>
              </a:rPr>
              <a:t>Synthèse par retour d’expérience</a:t>
            </a:r>
            <a:endParaRPr lang="fr-FR" sz="2000" dirty="0">
              <a:solidFill>
                <a:schemeClr val="tx1"/>
              </a:solidFill>
            </a:endParaRPr>
          </a:p>
        </p:txBody>
      </p:sp>
      <p:sp>
        <p:nvSpPr>
          <p:cNvPr id="26" name="ZoneTexte 25"/>
          <p:cNvSpPr txBox="1"/>
          <p:nvPr/>
        </p:nvSpPr>
        <p:spPr>
          <a:xfrm>
            <a:off x="695901" y="5013176"/>
            <a:ext cx="3817968" cy="707886"/>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r>
              <a:rPr lang="fr-FR" sz="2000" dirty="0" smtClean="0">
                <a:solidFill>
                  <a:schemeClr val="tx1"/>
                </a:solidFill>
              </a:rPr>
              <a:t>Créer une nouvelle fonction </a:t>
            </a:r>
          </a:p>
          <a:p>
            <a:r>
              <a:rPr lang="fr-FR" sz="2000" dirty="0" smtClean="0">
                <a:solidFill>
                  <a:schemeClr val="tx1"/>
                </a:solidFill>
              </a:rPr>
              <a:t>pour remobiliser les connaissances</a:t>
            </a:r>
            <a:endParaRPr lang="fr-FR" sz="2000" dirty="0">
              <a:solidFill>
                <a:schemeClr val="tx1"/>
              </a:solidFill>
            </a:endParaRPr>
          </a:p>
        </p:txBody>
      </p:sp>
      <p:sp>
        <p:nvSpPr>
          <p:cNvPr id="27" name="Rectangle 26"/>
          <p:cNvSpPr/>
          <p:nvPr/>
        </p:nvSpPr>
        <p:spPr>
          <a:xfrm>
            <a:off x="4708176" y="1074818"/>
            <a:ext cx="3993787" cy="40011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fr-FR" sz="2000" dirty="0" smtClean="0"/>
              <a:t>Initiation à la programmation objet</a:t>
            </a:r>
            <a:endParaRPr lang="fr-FR" sz="2000" b="0" i="0" dirty="0">
              <a:effectLst/>
            </a:endParaRPr>
          </a:p>
        </p:txBody>
      </p:sp>
      <p:sp>
        <p:nvSpPr>
          <p:cNvPr id="28" name="ZoneTexte 27"/>
          <p:cNvSpPr txBox="1"/>
          <p:nvPr/>
        </p:nvSpPr>
        <p:spPr>
          <a:xfrm>
            <a:off x="5254262" y="3683639"/>
            <a:ext cx="3673605" cy="646331"/>
          </a:xfrm>
          <a:prstGeom prst="rect">
            <a:avLst/>
          </a:prstGeom>
          <a:noFill/>
        </p:spPr>
        <p:txBody>
          <a:bodyPr wrap="square" rtlCol="0">
            <a:spAutoFit/>
          </a:bodyPr>
          <a:lstStyle/>
          <a:p>
            <a:r>
              <a:rPr lang="fr-FR" dirty="0" smtClean="0"/>
              <a:t>Travail sur l’existant, analyse des communications</a:t>
            </a:r>
            <a:endParaRPr lang="fr-FR" dirty="0"/>
          </a:p>
        </p:txBody>
      </p:sp>
      <p:sp>
        <p:nvSpPr>
          <p:cNvPr id="29" name="ZoneTexte 28"/>
          <p:cNvSpPr txBox="1"/>
          <p:nvPr/>
        </p:nvSpPr>
        <p:spPr>
          <a:xfrm>
            <a:off x="5851846" y="4329970"/>
            <a:ext cx="2968626" cy="646331"/>
          </a:xfrm>
          <a:prstGeom prst="rect">
            <a:avLst/>
          </a:prstGeom>
          <a:noFill/>
        </p:spPr>
        <p:txBody>
          <a:bodyPr wrap="square" rtlCol="0">
            <a:spAutoFit/>
          </a:bodyPr>
          <a:lstStyle/>
          <a:p>
            <a:r>
              <a:rPr lang="fr-FR" dirty="0" smtClean="0"/>
              <a:t>Formulation du cours  et apport de connaissances</a:t>
            </a:r>
            <a:endParaRPr lang="fr-FR" dirty="0"/>
          </a:p>
        </p:txBody>
      </p:sp>
      <p:sp>
        <p:nvSpPr>
          <p:cNvPr id="30" name="ZoneTexte 29"/>
          <p:cNvSpPr txBox="1"/>
          <p:nvPr/>
        </p:nvSpPr>
        <p:spPr>
          <a:xfrm>
            <a:off x="688836" y="5926793"/>
            <a:ext cx="3631572" cy="400110"/>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r>
              <a:rPr lang="fr-FR" sz="2000" dirty="0" smtClean="0">
                <a:solidFill>
                  <a:schemeClr val="tx1"/>
                </a:solidFill>
              </a:rPr>
              <a:t>Synthèse par retour d’expérience</a:t>
            </a:r>
            <a:endParaRPr lang="fr-FR" sz="2000" dirty="0">
              <a:solidFill>
                <a:schemeClr val="tx1"/>
              </a:solidFill>
            </a:endParaRPr>
          </a:p>
        </p:txBody>
      </p:sp>
      <p:sp>
        <p:nvSpPr>
          <p:cNvPr id="31" name="ZoneTexte 30"/>
          <p:cNvSpPr txBox="1"/>
          <p:nvPr/>
        </p:nvSpPr>
        <p:spPr>
          <a:xfrm>
            <a:off x="6001220" y="5182453"/>
            <a:ext cx="2990175" cy="369332"/>
          </a:xfrm>
          <a:prstGeom prst="rect">
            <a:avLst/>
          </a:prstGeom>
          <a:noFill/>
        </p:spPr>
        <p:txBody>
          <a:bodyPr wrap="square" rtlCol="0">
            <a:spAutoFit/>
          </a:bodyPr>
          <a:lstStyle/>
          <a:p>
            <a:r>
              <a:rPr lang="fr-FR" dirty="0" smtClean="0"/>
              <a:t>Emettre, recevoir un message</a:t>
            </a:r>
            <a:endParaRPr lang="fr-FR" dirty="0"/>
          </a:p>
        </p:txBody>
      </p:sp>
      <p:cxnSp>
        <p:nvCxnSpPr>
          <p:cNvPr id="32" name="Connecteur droit avec flèche 31"/>
          <p:cNvCxnSpPr/>
          <p:nvPr/>
        </p:nvCxnSpPr>
        <p:spPr>
          <a:xfrm>
            <a:off x="3268112" y="1274873"/>
            <a:ext cx="973906" cy="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33" name="Connecteur droit avec flèche 32"/>
          <p:cNvCxnSpPr/>
          <p:nvPr/>
        </p:nvCxnSpPr>
        <p:spPr>
          <a:xfrm>
            <a:off x="2256804" y="2864264"/>
            <a:ext cx="973906" cy="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34" name="Connecteur droit avec flèche 33"/>
          <p:cNvCxnSpPr/>
          <p:nvPr/>
        </p:nvCxnSpPr>
        <p:spPr>
          <a:xfrm>
            <a:off x="4062433" y="3928508"/>
            <a:ext cx="973906" cy="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35" name="Connecteur droit avec flèche 34"/>
          <p:cNvCxnSpPr/>
          <p:nvPr/>
        </p:nvCxnSpPr>
        <p:spPr>
          <a:xfrm>
            <a:off x="4782774" y="4582742"/>
            <a:ext cx="973906" cy="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36" name="Connecteur droit avec flèche 35"/>
          <p:cNvCxnSpPr/>
          <p:nvPr/>
        </p:nvCxnSpPr>
        <p:spPr>
          <a:xfrm>
            <a:off x="4565911" y="6126848"/>
            <a:ext cx="973906" cy="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37" name="ZoneTexte 36"/>
          <p:cNvSpPr txBox="1"/>
          <p:nvPr/>
        </p:nvSpPr>
        <p:spPr>
          <a:xfrm>
            <a:off x="5657771" y="5803682"/>
            <a:ext cx="3486229" cy="646331"/>
          </a:xfrm>
          <a:prstGeom prst="rect">
            <a:avLst/>
          </a:prstGeom>
          <a:noFill/>
        </p:spPr>
        <p:txBody>
          <a:bodyPr wrap="square" rtlCol="0">
            <a:spAutoFit/>
          </a:bodyPr>
          <a:lstStyle/>
          <a:p>
            <a:r>
              <a:rPr lang="fr-FR" dirty="0" smtClean="0"/>
              <a:t>Comparaison des structures, des classes et des algorithmes produits</a:t>
            </a:r>
            <a:endParaRPr lang="fr-FR" dirty="0"/>
          </a:p>
        </p:txBody>
      </p:sp>
      <p:sp>
        <p:nvSpPr>
          <p:cNvPr id="38" name="ZoneTexte 37"/>
          <p:cNvSpPr txBox="1"/>
          <p:nvPr/>
        </p:nvSpPr>
        <p:spPr>
          <a:xfrm>
            <a:off x="3369966" y="3253180"/>
            <a:ext cx="2287806" cy="369332"/>
          </a:xfrm>
          <a:prstGeom prst="rect">
            <a:avLst/>
          </a:prstGeom>
          <a:noFill/>
        </p:spPr>
        <p:txBody>
          <a:bodyPr wrap="none" rtlCol="0">
            <a:spAutoFit/>
          </a:bodyPr>
          <a:lstStyle/>
          <a:p>
            <a:r>
              <a:rPr lang="fr-FR" dirty="0" smtClean="0"/>
              <a:t>Compteur graphique</a:t>
            </a:r>
            <a:endParaRPr lang="fr-FR" dirty="0"/>
          </a:p>
        </p:txBody>
      </p:sp>
      <p:pic>
        <p:nvPicPr>
          <p:cNvPr id="39" name="Image 38"/>
          <p:cNvPicPr/>
          <p:nvPr/>
        </p:nvPicPr>
        <p:blipFill>
          <a:blip r:embed="rId4" cstate="print">
            <a:extLst>
              <a:ext uri="{28A0092B-C50C-407E-A947-70E740481C1C}">
                <a14:useLocalDpi xmlns:a14="http://schemas.microsoft.com/office/drawing/2010/main" val="0"/>
              </a:ext>
            </a:extLst>
          </a:blip>
          <a:stretch>
            <a:fillRect/>
          </a:stretch>
        </p:blipFill>
        <p:spPr>
          <a:xfrm>
            <a:off x="3975860" y="2245169"/>
            <a:ext cx="1039122" cy="927202"/>
          </a:xfrm>
          <a:prstGeom prst="rect">
            <a:avLst/>
          </a:prstGeom>
        </p:spPr>
        <p:style>
          <a:lnRef idx="0">
            <a:schemeClr val="accent3"/>
          </a:lnRef>
          <a:fillRef idx="3">
            <a:schemeClr val="accent3"/>
          </a:fillRef>
          <a:effectRef idx="3">
            <a:schemeClr val="accent3"/>
          </a:effectRef>
          <a:fontRef idx="minor">
            <a:schemeClr val="lt1"/>
          </a:fontRef>
        </p:style>
      </p:pic>
      <p:pic>
        <p:nvPicPr>
          <p:cNvPr id="4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37332" y="2618696"/>
            <a:ext cx="2314575"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ZoneTexte 40"/>
          <p:cNvSpPr txBox="1"/>
          <p:nvPr/>
        </p:nvSpPr>
        <p:spPr>
          <a:xfrm>
            <a:off x="6300192" y="2252816"/>
            <a:ext cx="1992853" cy="369332"/>
          </a:xfrm>
          <a:prstGeom prst="rect">
            <a:avLst/>
          </a:prstGeom>
          <a:noFill/>
        </p:spPr>
        <p:txBody>
          <a:bodyPr wrap="none" rtlCol="0">
            <a:spAutoFit/>
          </a:bodyPr>
          <a:lstStyle/>
          <a:p>
            <a:r>
              <a:rPr lang="fr-FR" dirty="0" smtClean="0"/>
              <a:t>Journal  lumineux</a:t>
            </a:r>
            <a:endParaRPr lang="fr-FR" dirty="0"/>
          </a:p>
        </p:txBody>
      </p:sp>
      <p:cxnSp>
        <p:nvCxnSpPr>
          <p:cNvPr id="42" name="Connecteur droit avec flèche 41"/>
          <p:cNvCxnSpPr/>
          <p:nvPr/>
        </p:nvCxnSpPr>
        <p:spPr>
          <a:xfrm>
            <a:off x="4860032" y="5357693"/>
            <a:ext cx="973906" cy="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43" name="ZoneTexte 42"/>
          <p:cNvSpPr txBox="1"/>
          <p:nvPr/>
        </p:nvSpPr>
        <p:spPr>
          <a:xfrm>
            <a:off x="668546" y="1700808"/>
            <a:ext cx="2529154" cy="400110"/>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r>
              <a:rPr lang="fr-FR" sz="2000" dirty="0" smtClean="0">
                <a:solidFill>
                  <a:schemeClr val="tx1"/>
                </a:solidFill>
              </a:rPr>
              <a:t>Un objectif secondaire</a:t>
            </a:r>
            <a:endParaRPr lang="fr-FR" sz="2000" dirty="0">
              <a:solidFill>
                <a:schemeClr val="tx1"/>
              </a:solidFill>
            </a:endParaRPr>
          </a:p>
        </p:txBody>
      </p:sp>
      <p:cxnSp>
        <p:nvCxnSpPr>
          <p:cNvPr id="44" name="Connecteur droit avec flèche 43"/>
          <p:cNvCxnSpPr/>
          <p:nvPr/>
        </p:nvCxnSpPr>
        <p:spPr>
          <a:xfrm>
            <a:off x="3490313" y="1905082"/>
            <a:ext cx="973906" cy="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45" name="Rectangle 44"/>
          <p:cNvSpPr/>
          <p:nvPr/>
        </p:nvSpPr>
        <p:spPr>
          <a:xfrm>
            <a:off x="4699831" y="1700808"/>
            <a:ext cx="3993787" cy="40011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fr-FR" sz="2000" dirty="0" smtClean="0"/>
              <a:t>Introduction à la modélisation UML</a:t>
            </a:r>
            <a:endParaRPr lang="fr-FR" sz="2000" b="0" i="0" dirty="0">
              <a:effectLst/>
            </a:endParaRPr>
          </a:p>
        </p:txBody>
      </p:sp>
    </p:spTree>
    <p:extLst>
      <p:ext uri="{BB962C8B-B14F-4D97-AF65-F5344CB8AC3E}">
        <p14:creationId xmlns:p14="http://schemas.microsoft.com/office/powerpoint/2010/main" val="6161343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843541"/>
            <a:ext cx="500034" cy="6113851"/>
          </a:xfrm>
          <a:prstGeom prst="rect">
            <a:avLst/>
          </a:prstGeom>
          <a:ln/>
          <a:scene3d>
            <a:camera prst="isometricOffAxis1Right"/>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vert="vert270" rtlCol="0" anchor="ctr"/>
          <a:lstStyle/>
          <a:p>
            <a:pPr algn="ctr"/>
            <a:r>
              <a:rPr lang="fr-FR" sz="2800" dirty="0">
                <a:solidFill>
                  <a:prstClr val="white"/>
                </a:solidFill>
              </a:rPr>
              <a:t>IR – EC : Initiation à la POO</a:t>
            </a:r>
          </a:p>
        </p:txBody>
      </p:sp>
      <p:sp>
        <p:nvSpPr>
          <p:cNvPr id="18" name="Titre 1"/>
          <p:cNvSpPr txBox="1">
            <a:spLocks/>
          </p:cNvSpPr>
          <p:nvPr/>
        </p:nvSpPr>
        <p:spPr>
          <a:xfrm>
            <a:off x="590872" y="-24340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smtClean="0">
                <a:solidFill>
                  <a:prstClr val="black"/>
                </a:solidFill>
              </a:rPr>
              <a:t>Eléments de constat</a:t>
            </a:r>
            <a:endParaRPr lang="fr-FR" sz="3200" dirty="0">
              <a:solidFill>
                <a:prstClr val="black"/>
              </a:solidFill>
            </a:endParaRPr>
          </a:p>
        </p:txBody>
      </p:sp>
      <p:sp>
        <p:nvSpPr>
          <p:cNvPr id="20" name="ZoneTexte 19"/>
          <p:cNvSpPr txBox="1"/>
          <p:nvPr/>
        </p:nvSpPr>
        <p:spPr>
          <a:xfrm>
            <a:off x="961729" y="-27384"/>
            <a:ext cx="8182271" cy="58477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fr-FR" sz="2800" b="1" dirty="0" smtClean="0">
                <a:solidFill>
                  <a:prstClr val="white"/>
                </a:solidFill>
              </a:rPr>
              <a:t>Séminaire national</a:t>
            </a:r>
            <a:r>
              <a:rPr lang="fr-FR" sz="2800" b="1" dirty="0">
                <a:solidFill>
                  <a:prstClr val="white"/>
                </a:solidFill>
              </a:rPr>
              <a:t> </a:t>
            </a:r>
            <a:r>
              <a:rPr lang="fr-FR" sz="3200" b="1" dirty="0" smtClean="0">
                <a:solidFill>
                  <a:prstClr val="white"/>
                </a:solidFill>
              </a:rPr>
              <a:t>BTS SYSTÈMES NUMÉRIQUES</a:t>
            </a:r>
          </a:p>
        </p:txBody>
      </p:sp>
      <p:pic>
        <p:nvPicPr>
          <p:cNvPr id="21"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68" y="-3864"/>
            <a:ext cx="817240" cy="758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ZoneTexte 22"/>
          <p:cNvSpPr txBox="1"/>
          <p:nvPr/>
        </p:nvSpPr>
        <p:spPr>
          <a:xfrm>
            <a:off x="2526290" y="699537"/>
            <a:ext cx="4330351" cy="40011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2000" b="1" dirty="0" smtClean="0">
                <a:solidFill>
                  <a:prstClr val="black"/>
                </a:solidFill>
              </a:rPr>
              <a:t>Prolongement, autres projets</a:t>
            </a:r>
            <a:endParaRPr lang="fr-FR" sz="2000" b="1" dirty="0">
              <a:solidFill>
                <a:prstClr val="black"/>
              </a:solidFill>
            </a:endParaRPr>
          </a:p>
        </p:txBody>
      </p:sp>
      <p:sp>
        <p:nvSpPr>
          <p:cNvPr id="29" name="Rectangle 28"/>
          <p:cNvSpPr/>
          <p:nvPr/>
        </p:nvSpPr>
        <p:spPr>
          <a:xfrm>
            <a:off x="3643305" y="1226381"/>
            <a:ext cx="2214579" cy="40011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fr-FR" sz="2000" dirty="0" smtClean="0">
                <a:solidFill>
                  <a:prstClr val="black"/>
                </a:solidFill>
              </a:rPr>
              <a:t>Projet Karaoké.</a:t>
            </a:r>
            <a:endParaRPr lang="fr-FR" sz="2000" dirty="0">
              <a:solidFill>
                <a:prstClr val="black"/>
              </a:solidFill>
            </a:endParaRPr>
          </a:p>
        </p:txBody>
      </p:sp>
      <p:pic>
        <p:nvPicPr>
          <p:cNvPr id="19" name="Image 3" descr="american-dj-vizi-led-spot.jpg"/>
          <p:cNvPicPr>
            <a:picLocks noChangeAspect="1"/>
          </p:cNvPicPr>
          <p:nvPr/>
        </p:nvPicPr>
        <p:blipFill>
          <a:blip r:embed="rId4"/>
          <a:srcRect/>
          <a:stretch>
            <a:fillRect/>
          </a:stretch>
        </p:blipFill>
        <p:spPr bwMode="auto">
          <a:xfrm>
            <a:off x="785786" y="2643182"/>
            <a:ext cx="8215370" cy="4071966"/>
          </a:xfrm>
          <a:prstGeom prst="rect">
            <a:avLst/>
          </a:prstGeom>
          <a:noFill/>
          <a:ln w="9525">
            <a:noFill/>
            <a:miter lim="800000"/>
            <a:headEnd/>
            <a:tailEnd/>
          </a:ln>
        </p:spPr>
      </p:pic>
      <p:pic>
        <p:nvPicPr>
          <p:cNvPr id="22" name="Picture 9" descr="pc4-hightech-micro-342017"/>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510926" y="3833014"/>
            <a:ext cx="1917934" cy="1324774"/>
          </a:xfrm>
          <a:prstGeom prst="rect">
            <a:avLst/>
          </a:prstGeom>
          <a:noFill/>
          <a:ln w="9525">
            <a:noFill/>
            <a:miter lim="800000"/>
            <a:headEnd/>
            <a:tailEnd/>
          </a:ln>
        </p:spPr>
      </p:pic>
      <p:pic>
        <p:nvPicPr>
          <p:cNvPr id="24" name="Image 4" descr="karaoke3.jpg"/>
          <p:cNvPicPr>
            <a:picLocks noChangeAspect="1"/>
          </p:cNvPicPr>
          <p:nvPr/>
        </p:nvPicPr>
        <p:blipFill>
          <a:blip r:embed="rId6" cstate="print">
            <a:clrChange>
              <a:clrFrom>
                <a:srgbClr val="FFFFFF"/>
              </a:clrFrom>
              <a:clrTo>
                <a:srgbClr val="FFFFFF">
                  <a:alpha val="0"/>
                </a:srgbClr>
              </a:clrTo>
            </a:clrChange>
          </a:blip>
          <a:srcRect/>
          <a:stretch>
            <a:fillRect/>
          </a:stretch>
        </p:blipFill>
        <p:spPr bwMode="auto">
          <a:xfrm>
            <a:off x="8310370" y="6089952"/>
            <a:ext cx="833630" cy="768047"/>
          </a:xfrm>
          <a:prstGeom prst="rect">
            <a:avLst/>
          </a:prstGeom>
          <a:noFill/>
          <a:ln w="9525">
            <a:noFill/>
            <a:miter lim="800000"/>
            <a:headEnd/>
            <a:tailEnd/>
          </a:ln>
        </p:spPr>
      </p:pic>
      <p:pic>
        <p:nvPicPr>
          <p:cNvPr id="25" name="Image 6" descr="panneaux-lumineuxkaraoke.JPG"/>
          <p:cNvPicPr>
            <a:picLocks noChangeAspect="1"/>
          </p:cNvPicPr>
          <p:nvPr/>
        </p:nvPicPr>
        <p:blipFill>
          <a:blip r:embed="rId7">
            <a:clrChange>
              <a:clrFrom>
                <a:srgbClr val="FFFFFF"/>
              </a:clrFrom>
              <a:clrTo>
                <a:srgbClr val="FFFFFF">
                  <a:alpha val="0"/>
                </a:srgbClr>
              </a:clrTo>
            </a:clrChange>
          </a:blip>
          <a:srcRect/>
          <a:stretch>
            <a:fillRect/>
          </a:stretch>
        </p:blipFill>
        <p:spPr bwMode="auto">
          <a:xfrm>
            <a:off x="2924528" y="2665273"/>
            <a:ext cx="4004926" cy="620851"/>
          </a:xfrm>
          <a:prstGeom prst="rect">
            <a:avLst/>
          </a:prstGeom>
          <a:noFill/>
          <a:ln w="9525">
            <a:noFill/>
            <a:miter lim="800000"/>
            <a:headEnd/>
            <a:tailEnd/>
          </a:ln>
        </p:spPr>
      </p:pic>
      <p:pic>
        <p:nvPicPr>
          <p:cNvPr id="26" name="Image 7" descr="societe_n119.JPG"/>
          <p:cNvPicPr>
            <a:picLocks noChangeAspect="1"/>
          </p:cNvPicPr>
          <p:nvPr/>
        </p:nvPicPr>
        <p:blipFill>
          <a:blip r:embed="rId8">
            <a:clrChange>
              <a:clrFrom>
                <a:srgbClr val="FFFFFF"/>
              </a:clrFrom>
              <a:clrTo>
                <a:srgbClr val="FFFFFF">
                  <a:alpha val="0"/>
                </a:srgbClr>
              </a:clrTo>
            </a:clrChange>
          </a:blip>
          <a:srcRect/>
          <a:stretch>
            <a:fillRect/>
          </a:stretch>
        </p:blipFill>
        <p:spPr bwMode="auto">
          <a:xfrm>
            <a:off x="7018818" y="3936978"/>
            <a:ext cx="1001231" cy="1689122"/>
          </a:xfrm>
          <a:prstGeom prst="rect">
            <a:avLst/>
          </a:prstGeom>
          <a:noFill/>
          <a:ln w="9525">
            <a:noFill/>
            <a:miter lim="800000"/>
            <a:headEnd/>
            <a:tailEnd/>
          </a:ln>
        </p:spPr>
      </p:pic>
      <p:pic>
        <p:nvPicPr>
          <p:cNvPr id="27" name="Image 8" descr="15SPOT2.JPG"/>
          <p:cNvPicPr>
            <a:picLocks noChangeAspect="1"/>
          </p:cNvPicPr>
          <p:nvPr/>
        </p:nvPicPr>
        <p:blipFill>
          <a:blip r:embed="rId9" cstate="print">
            <a:clrChange>
              <a:clrFrom>
                <a:srgbClr val="FFFFFF"/>
              </a:clrFrom>
              <a:clrTo>
                <a:srgbClr val="FFFFFF">
                  <a:alpha val="0"/>
                </a:srgbClr>
              </a:clrTo>
            </a:clrChange>
          </a:blip>
          <a:srcRect/>
          <a:stretch>
            <a:fillRect/>
          </a:stretch>
        </p:blipFill>
        <p:spPr bwMode="auto">
          <a:xfrm rot="14642456">
            <a:off x="2148882" y="1481813"/>
            <a:ext cx="1023092" cy="1447194"/>
          </a:xfrm>
          <a:prstGeom prst="rect">
            <a:avLst/>
          </a:prstGeom>
          <a:noFill/>
          <a:ln w="9525">
            <a:noFill/>
            <a:miter lim="800000"/>
            <a:headEnd/>
            <a:tailEnd/>
          </a:ln>
        </p:spPr>
      </p:pic>
      <p:pic>
        <p:nvPicPr>
          <p:cNvPr id="28" name="Image 9" descr="15SPOT.jpg"/>
          <p:cNvPicPr>
            <a:picLocks noChangeAspect="1"/>
          </p:cNvPicPr>
          <p:nvPr/>
        </p:nvPicPr>
        <p:blipFill>
          <a:blip r:embed="rId10" cstate="print">
            <a:clrChange>
              <a:clrFrom>
                <a:srgbClr val="FFFFFF"/>
              </a:clrFrom>
              <a:clrTo>
                <a:srgbClr val="FFFFFF">
                  <a:alpha val="0"/>
                </a:srgbClr>
              </a:clrTo>
            </a:clrChange>
          </a:blip>
          <a:srcRect/>
          <a:stretch>
            <a:fillRect/>
          </a:stretch>
        </p:blipFill>
        <p:spPr bwMode="auto">
          <a:xfrm rot="6976308">
            <a:off x="6795664" y="1484555"/>
            <a:ext cx="1030380" cy="1457396"/>
          </a:xfrm>
          <a:prstGeom prst="rect">
            <a:avLst/>
          </a:prstGeom>
          <a:noFill/>
          <a:ln w="9525">
            <a:noFill/>
            <a:miter lim="800000"/>
            <a:headEnd/>
            <a:tailEnd/>
          </a:ln>
        </p:spPr>
      </p:pic>
      <p:pic>
        <p:nvPicPr>
          <p:cNvPr id="30" name="Image 10" descr="notesmusique.JPG"/>
          <p:cNvPicPr>
            <a:picLocks noChangeAspect="1"/>
          </p:cNvPicPr>
          <p:nvPr/>
        </p:nvPicPr>
        <p:blipFill>
          <a:blip r:embed="rId11">
            <a:clrChange>
              <a:clrFrom>
                <a:srgbClr val="FFFFFF"/>
              </a:clrFrom>
              <a:clrTo>
                <a:srgbClr val="FFFFFF">
                  <a:alpha val="0"/>
                </a:srgbClr>
              </a:clrTo>
            </a:clrChange>
          </a:blip>
          <a:srcRect/>
          <a:stretch>
            <a:fillRect/>
          </a:stretch>
        </p:blipFill>
        <p:spPr bwMode="auto">
          <a:xfrm>
            <a:off x="1322132" y="3582262"/>
            <a:ext cx="3607056" cy="1716813"/>
          </a:xfrm>
          <a:prstGeom prst="rect">
            <a:avLst/>
          </a:prstGeom>
          <a:noFill/>
          <a:ln w="9525">
            <a:noFill/>
            <a:miter lim="800000"/>
            <a:headEnd/>
            <a:tailEnd/>
          </a:ln>
        </p:spPr>
      </p:pic>
      <p:pic>
        <p:nvPicPr>
          <p:cNvPr id="31" name="Image 11" descr="bdd.jpg"/>
          <p:cNvPicPr>
            <a:picLocks noChangeAspect="1"/>
          </p:cNvPicPr>
          <p:nvPr/>
        </p:nvPicPr>
        <p:blipFill>
          <a:blip r:embed="rId12">
            <a:clrChange>
              <a:clrFrom>
                <a:srgbClr val="FCFCFC"/>
              </a:clrFrom>
              <a:clrTo>
                <a:srgbClr val="FCFCFC">
                  <a:alpha val="0"/>
                </a:srgbClr>
              </a:clrTo>
            </a:clrChange>
          </a:blip>
          <a:srcRect/>
          <a:stretch>
            <a:fillRect/>
          </a:stretch>
        </p:blipFill>
        <p:spPr bwMode="auto">
          <a:xfrm>
            <a:off x="464724" y="5063844"/>
            <a:ext cx="3178582" cy="1508405"/>
          </a:xfrm>
          <a:prstGeom prst="rect">
            <a:avLst/>
          </a:prstGeom>
          <a:noFill/>
          <a:ln w="9525">
            <a:noFill/>
            <a:miter lim="800000"/>
            <a:headEnd/>
            <a:tailEnd/>
          </a:ln>
        </p:spPr>
      </p:pic>
      <p:pic>
        <p:nvPicPr>
          <p:cNvPr id="33" name="Image 12" descr="cd_file_3911.gif"/>
          <p:cNvPicPr>
            <a:picLocks noChangeAspect="1"/>
          </p:cNvPicPr>
          <p:nvPr/>
        </p:nvPicPr>
        <p:blipFill>
          <a:blip r:embed="rId13"/>
          <a:srcRect/>
          <a:stretch>
            <a:fillRect/>
          </a:stretch>
        </p:blipFill>
        <p:spPr bwMode="auto">
          <a:xfrm>
            <a:off x="2893208" y="4974864"/>
            <a:ext cx="2035982" cy="1311656"/>
          </a:xfrm>
          <a:prstGeom prst="rect">
            <a:avLst/>
          </a:prstGeom>
          <a:noFill/>
          <a:ln w="9525">
            <a:noFill/>
            <a:miter lim="800000"/>
            <a:headEnd/>
            <a:tailEnd/>
          </a:ln>
        </p:spPr>
      </p:pic>
      <p:sp>
        <p:nvSpPr>
          <p:cNvPr id="41" name="ZoneTexte 39"/>
          <p:cNvSpPr txBox="1">
            <a:spLocks noChangeArrowheads="1"/>
          </p:cNvSpPr>
          <p:nvPr/>
        </p:nvSpPr>
        <p:spPr bwMode="auto">
          <a:xfrm>
            <a:off x="500034" y="5786454"/>
            <a:ext cx="4000528" cy="1077218"/>
          </a:xfrm>
          <a:prstGeom prst="rect">
            <a:avLst/>
          </a:prstGeom>
          <a:noFill/>
          <a:ln w="9525">
            <a:noFill/>
            <a:miter lim="800000"/>
            <a:headEnd/>
            <a:tailEnd/>
          </a:ln>
        </p:spPr>
        <p:txBody>
          <a:bodyPr wrap="square">
            <a:spAutoFit/>
          </a:bodyPr>
          <a:lstStyle/>
          <a:p>
            <a:r>
              <a:rPr lang="fr-FR" sz="1600" b="1" dirty="0" smtClean="0">
                <a:solidFill>
                  <a:prstClr val="black"/>
                </a:solidFill>
                <a:latin typeface="Trebuchet MS" pitchFamily="34" charset="0"/>
              </a:rPr>
              <a:t>Base de données :</a:t>
            </a:r>
          </a:p>
          <a:p>
            <a:r>
              <a:rPr lang="fr-FR" sz="1600" dirty="0" smtClean="0">
                <a:solidFill>
                  <a:srgbClr val="8064A2">
                    <a:lumMod val="75000"/>
                  </a:srgbClr>
                </a:solidFill>
                <a:latin typeface="Trebuchet MS" pitchFamily="34" charset="0"/>
              </a:rPr>
              <a:t>- musique</a:t>
            </a:r>
            <a:r>
              <a:rPr lang="fr-FR" sz="1600" dirty="0">
                <a:solidFill>
                  <a:srgbClr val="8064A2">
                    <a:lumMod val="75000"/>
                  </a:srgbClr>
                </a:solidFill>
                <a:latin typeface="Trebuchet MS" pitchFamily="34" charset="0"/>
              </a:rPr>
              <a:t>, </a:t>
            </a:r>
          </a:p>
          <a:p>
            <a:r>
              <a:rPr lang="fr-FR" sz="1600" dirty="0" smtClean="0">
                <a:solidFill>
                  <a:srgbClr val="8064A2">
                    <a:lumMod val="75000"/>
                  </a:srgbClr>
                </a:solidFill>
                <a:latin typeface="Trebuchet MS" pitchFamily="34" charset="0"/>
              </a:rPr>
              <a:t>- paroles </a:t>
            </a:r>
            <a:r>
              <a:rPr lang="fr-FR" sz="1600" dirty="0">
                <a:solidFill>
                  <a:srgbClr val="8064A2">
                    <a:lumMod val="75000"/>
                  </a:srgbClr>
                </a:solidFill>
                <a:latin typeface="Trebuchet MS" pitchFamily="34" charset="0"/>
              </a:rPr>
              <a:t>cadencées,</a:t>
            </a:r>
          </a:p>
          <a:p>
            <a:r>
              <a:rPr lang="fr-FR" sz="1600" dirty="0" smtClean="0">
                <a:solidFill>
                  <a:srgbClr val="8064A2">
                    <a:lumMod val="75000"/>
                  </a:srgbClr>
                </a:solidFill>
                <a:latin typeface="Trebuchet MS" pitchFamily="34" charset="0"/>
              </a:rPr>
              <a:t>- mouvement </a:t>
            </a:r>
            <a:r>
              <a:rPr lang="fr-FR" sz="1600" dirty="0">
                <a:solidFill>
                  <a:srgbClr val="8064A2">
                    <a:lumMod val="75000"/>
                  </a:srgbClr>
                </a:solidFill>
                <a:latin typeface="Trebuchet MS" pitchFamily="34" charset="0"/>
              </a:rPr>
              <a:t>et lumière des spots</a:t>
            </a:r>
          </a:p>
        </p:txBody>
      </p:sp>
      <p:sp>
        <p:nvSpPr>
          <p:cNvPr id="60" name="Pensées 59"/>
          <p:cNvSpPr/>
          <p:nvPr/>
        </p:nvSpPr>
        <p:spPr>
          <a:xfrm>
            <a:off x="500034" y="2857496"/>
            <a:ext cx="1857388" cy="857256"/>
          </a:xfrm>
          <a:prstGeom prst="cloudCallout">
            <a:avLst/>
          </a:prstGeom>
          <a:solidFill>
            <a:schemeClr val="accent5">
              <a:lumMod val="40000"/>
              <a:lumOff val="60000"/>
              <a:alpha val="50000"/>
            </a:schemeClr>
          </a:solidFill>
          <a:ln>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400" dirty="0" smtClean="0">
                <a:solidFill>
                  <a:srgbClr val="1F497D">
                    <a:lumMod val="75000"/>
                  </a:srgbClr>
                </a:solidFill>
              </a:rPr>
              <a:t>Lecture et écriture dans une BDD</a:t>
            </a:r>
            <a:endParaRPr lang="fr-FR" sz="1400" dirty="0">
              <a:solidFill>
                <a:srgbClr val="1F497D">
                  <a:lumMod val="75000"/>
                </a:srgbClr>
              </a:solidFill>
            </a:endParaRPr>
          </a:p>
        </p:txBody>
      </p:sp>
      <p:sp>
        <p:nvSpPr>
          <p:cNvPr id="61" name="Pensées 60"/>
          <p:cNvSpPr/>
          <p:nvPr/>
        </p:nvSpPr>
        <p:spPr>
          <a:xfrm>
            <a:off x="3500430" y="3286124"/>
            <a:ext cx="2714644" cy="785818"/>
          </a:xfrm>
          <a:prstGeom prst="cloudCallout">
            <a:avLst/>
          </a:prstGeom>
          <a:solidFill>
            <a:schemeClr val="accent5">
              <a:lumMod val="40000"/>
              <a:lumOff val="60000"/>
              <a:alpha val="50000"/>
            </a:schemeClr>
          </a:solidFill>
          <a:ln>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400" dirty="0" smtClean="0">
                <a:solidFill>
                  <a:srgbClr val="1F497D">
                    <a:lumMod val="75000"/>
                  </a:srgbClr>
                </a:solidFill>
              </a:rPr>
              <a:t>Lecture et écriture de trame pour l’afficheur</a:t>
            </a:r>
            <a:endParaRPr lang="fr-FR" sz="1400" dirty="0">
              <a:solidFill>
                <a:srgbClr val="1F497D">
                  <a:lumMod val="75000"/>
                </a:srgbClr>
              </a:solidFill>
            </a:endParaRPr>
          </a:p>
        </p:txBody>
      </p:sp>
      <p:sp>
        <p:nvSpPr>
          <p:cNvPr id="62" name="Pensées 61"/>
          <p:cNvSpPr/>
          <p:nvPr/>
        </p:nvSpPr>
        <p:spPr>
          <a:xfrm>
            <a:off x="6500826" y="3071810"/>
            <a:ext cx="2428892" cy="714380"/>
          </a:xfrm>
          <a:prstGeom prst="cloudCallout">
            <a:avLst/>
          </a:prstGeom>
          <a:solidFill>
            <a:schemeClr val="accent5">
              <a:lumMod val="40000"/>
              <a:lumOff val="60000"/>
              <a:alpha val="50000"/>
            </a:schemeClr>
          </a:solidFill>
          <a:ln>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400" dirty="0" smtClean="0">
                <a:solidFill>
                  <a:srgbClr val="1F497D">
                    <a:lumMod val="75000"/>
                  </a:srgbClr>
                </a:solidFill>
              </a:rPr>
              <a:t>Lecture et écriture de trame DMX</a:t>
            </a:r>
            <a:endParaRPr lang="fr-FR" sz="1400" dirty="0">
              <a:solidFill>
                <a:srgbClr val="1F497D">
                  <a:lumMod val="75000"/>
                </a:srgbClr>
              </a:solidFill>
            </a:endParaRPr>
          </a:p>
        </p:txBody>
      </p:sp>
      <p:sp>
        <p:nvSpPr>
          <p:cNvPr id="63" name="Pensées 62"/>
          <p:cNvSpPr/>
          <p:nvPr/>
        </p:nvSpPr>
        <p:spPr>
          <a:xfrm>
            <a:off x="7429488" y="4643446"/>
            <a:ext cx="1714512" cy="642942"/>
          </a:xfrm>
          <a:prstGeom prst="cloudCallout">
            <a:avLst/>
          </a:prstGeom>
          <a:solidFill>
            <a:schemeClr val="accent5">
              <a:lumMod val="40000"/>
              <a:lumOff val="60000"/>
              <a:alpha val="50000"/>
            </a:schemeClr>
          </a:solidFill>
          <a:ln>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400" dirty="0" smtClean="0">
                <a:solidFill>
                  <a:srgbClr val="1F497D">
                    <a:lumMod val="75000"/>
                  </a:srgbClr>
                </a:solidFill>
              </a:rPr>
              <a:t>Application </a:t>
            </a:r>
            <a:r>
              <a:rPr lang="fr-FR" sz="1400" dirty="0" err="1" smtClean="0">
                <a:solidFill>
                  <a:srgbClr val="1F497D">
                    <a:lumMod val="75000"/>
                  </a:srgbClr>
                </a:solidFill>
              </a:rPr>
              <a:t>Androïd</a:t>
            </a:r>
            <a:endParaRPr lang="fr-FR" sz="1400" dirty="0">
              <a:solidFill>
                <a:srgbClr val="1F497D">
                  <a:lumMod val="75000"/>
                </a:srgbClr>
              </a:solidFill>
            </a:endParaRPr>
          </a:p>
        </p:txBody>
      </p:sp>
    </p:spTree>
    <p:extLst>
      <p:ext uri="{BB962C8B-B14F-4D97-AF65-F5344CB8AC3E}">
        <p14:creationId xmlns:p14="http://schemas.microsoft.com/office/powerpoint/2010/main" val="21127205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843541"/>
            <a:ext cx="500034" cy="6113851"/>
          </a:xfrm>
          <a:prstGeom prst="rect">
            <a:avLst/>
          </a:prstGeom>
          <a:ln/>
          <a:scene3d>
            <a:camera prst="isometricOffAxis1Right"/>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vert="vert270" rtlCol="0" anchor="ctr"/>
          <a:lstStyle/>
          <a:p>
            <a:pPr algn="ctr"/>
            <a:r>
              <a:rPr lang="fr-FR" sz="2800" dirty="0"/>
              <a:t>IR – EC : Initiation à la POO</a:t>
            </a:r>
          </a:p>
        </p:txBody>
      </p:sp>
      <p:sp>
        <p:nvSpPr>
          <p:cNvPr id="18" name="Titre 1"/>
          <p:cNvSpPr txBox="1">
            <a:spLocks/>
          </p:cNvSpPr>
          <p:nvPr/>
        </p:nvSpPr>
        <p:spPr>
          <a:xfrm>
            <a:off x="590872" y="-24340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smtClean="0"/>
              <a:t>Eléments de constat</a:t>
            </a:r>
            <a:endParaRPr lang="fr-FR" sz="3200" dirty="0"/>
          </a:p>
        </p:txBody>
      </p:sp>
      <p:sp>
        <p:nvSpPr>
          <p:cNvPr id="20" name="ZoneTexte 19"/>
          <p:cNvSpPr txBox="1"/>
          <p:nvPr/>
        </p:nvSpPr>
        <p:spPr>
          <a:xfrm>
            <a:off x="961729" y="-27384"/>
            <a:ext cx="8182271" cy="58477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fr-FR" sz="2800" b="1" dirty="0" smtClean="0"/>
              <a:t>Séminaire national</a:t>
            </a:r>
            <a:r>
              <a:rPr lang="fr-FR" sz="2800" b="1" dirty="0"/>
              <a:t> </a:t>
            </a:r>
            <a:r>
              <a:rPr lang="fr-FR" sz="3200" b="1" dirty="0" smtClean="0"/>
              <a:t>BTS SYSTÈMES NUMÉRIQUES</a:t>
            </a:r>
          </a:p>
        </p:txBody>
      </p:sp>
      <p:pic>
        <p:nvPicPr>
          <p:cNvPr id="21"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68" y="-3864"/>
            <a:ext cx="817240" cy="758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ZoneTexte 21"/>
          <p:cNvSpPr txBox="1"/>
          <p:nvPr/>
        </p:nvSpPr>
        <p:spPr>
          <a:xfrm>
            <a:off x="1798553" y="980728"/>
            <a:ext cx="6261522" cy="400110"/>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r>
              <a:rPr lang="fr-FR" sz="2000" b="1" dirty="0" smtClean="0">
                <a:solidFill>
                  <a:schemeClr val="tx1"/>
                </a:solidFill>
              </a:rPr>
              <a:t>Eléments du référentiel d’activités professionnelles (RAP)</a:t>
            </a:r>
            <a:endParaRPr lang="fr-FR" sz="2000" b="1" dirty="0">
              <a:solidFill>
                <a:schemeClr val="tx1"/>
              </a:solidFill>
            </a:endParaRPr>
          </a:p>
        </p:txBody>
      </p:sp>
      <p:sp>
        <p:nvSpPr>
          <p:cNvPr id="27" name="Rectangle 26"/>
          <p:cNvSpPr/>
          <p:nvPr/>
        </p:nvSpPr>
        <p:spPr>
          <a:xfrm>
            <a:off x="4932040" y="2093636"/>
            <a:ext cx="3993787" cy="132343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fr-FR" sz="2000" dirty="0" smtClean="0"/>
              <a:t>A4 : Réaliser l’analyse fonctionnelle, comportementale et structurelle d’un produit dans une situation de réalisation.</a:t>
            </a:r>
            <a:endParaRPr lang="fr-FR" sz="2000" b="0" i="0" dirty="0">
              <a:effectLst/>
            </a:endParaRPr>
          </a:p>
        </p:txBody>
      </p:sp>
      <p:sp>
        <p:nvSpPr>
          <p:cNvPr id="29" name="ZoneTexte 28"/>
          <p:cNvSpPr txBox="1"/>
          <p:nvPr/>
        </p:nvSpPr>
        <p:spPr>
          <a:xfrm>
            <a:off x="711884" y="3501008"/>
            <a:ext cx="3993787" cy="1200329"/>
          </a:xfrm>
          <a:prstGeom prst="rect">
            <a:avLst/>
          </a:prstGeom>
          <a:noFill/>
        </p:spPr>
        <p:txBody>
          <a:bodyPr wrap="square" rtlCol="0">
            <a:spAutoFit/>
          </a:bodyPr>
          <a:lstStyle/>
          <a:p>
            <a:pPr marL="285750" indent="-285750">
              <a:buFont typeface="Wingdings" panose="05000000000000000000" pitchFamily="2" charset="2"/>
              <a:buChar char="Ø"/>
            </a:pPr>
            <a:r>
              <a:rPr lang="fr-FR" dirty="0" smtClean="0"/>
              <a:t>T7-1 : Réaliser la conception détaillée du matériel et/ou logiciel.</a:t>
            </a:r>
          </a:p>
          <a:p>
            <a:pPr marL="285750" indent="-285750">
              <a:buFont typeface="Wingdings" panose="05000000000000000000" pitchFamily="2" charset="2"/>
              <a:buChar char="Ø"/>
            </a:pPr>
            <a:r>
              <a:rPr lang="fr-FR" dirty="0" smtClean="0"/>
              <a:t>T7-2 : Réaliser un prototype logiciel et/ou matériel.</a:t>
            </a:r>
            <a:endParaRPr lang="fr-FR" dirty="0"/>
          </a:p>
        </p:txBody>
      </p:sp>
      <p:cxnSp>
        <p:nvCxnSpPr>
          <p:cNvPr id="32" name="Connecteur droit avec flèche 31"/>
          <p:cNvCxnSpPr/>
          <p:nvPr/>
        </p:nvCxnSpPr>
        <p:spPr>
          <a:xfrm flipH="1">
            <a:off x="3415184" y="1464089"/>
            <a:ext cx="940792" cy="524751"/>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44" name="Connecteur droit avec flèche 43"/>
          <p:cNvCxnSpPr/>
          <p:nvPr/>
        </p:nvCxnSpPr>
        <p:spPr>
          <a:xfrm>
            <a:off x="5220072" y="1464089"/>
            <a:ext cx="1008112" cy="524751"/>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45" name="Rectangle 44"/>
          <p:cNvSpPr/>
          <p:nvPr/>
        </p:nvSpPr>
        <p:spPr>
          <a:xfrm>
            <a:off x="711885" y="2093636"/>
            <a:ext cx="3993787" cy="70788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fr-FR" sz="2000" dirty="0" smtClean="0"/>
              <a:t>A7 : Réaliser ou mettre en œuvre et valider une solution.</a:t>
            </a:r>
            <a:endParaRPr lang="fr-FR" sz="2000" b="0" i="0" dirty="0">
              <a:effectLst/>
            </a:endParaRPr>
          </a:p>
        </p:txBody>
      </p:sp>
      <p:cxnSp>
        <p:nvCxnSpPr>
          <p:cNvPr id="47" name="Connecteur droit avec flèche 46"/>
          <p:cNvCxnSpPr/>
          <p:nvPr/>
        </p:nvCxnSpPr>
        <p:spPr>
          <a:xfrm>
            <a:off x="2659124" y="2924944"/>
            <a:ext cx="0" cy="464668"/>
          </a:xfrm>
          <a:prstGeom prst="straightConnector1">
            <a:avLst/>
          </a:prstGeom>
          <a:ln>
            <a:solidFill>
              <a:srgbClr val="9BBB59"/>
            </a:solidFill>
            <a:tailEnd type="arrow"/>
          </a:ln>
        </p:spPr>
        <p:style>
          <a:lnRef idx="3">
            <a:schemeClr val="accent3"/>
          </a:lnRef>
          <a:fillRef idx="0">
            <a:schemeClr val="accent3"/>
          </a:fillRef>
          <a:effectRef idx="2">
            <a:schemeClr val="accent3"/>
          </a:effectRef>
          <a:fontRef idx="minor">
            <a:schemeClr val="tx1"/>
          </a:fontRef>
        </p:style>
      </p:cxnSp>
      <p:sp>
        <p:nvSpPr>
          <p:cNvPr id="50" name="ZoneTexte 49"/>
          <p:cNvSpPr txBox="1"/>
          <p:nvPr/>
        </p:nvSpPr>
        <p:spPr>
          <a:xfrm>
            <a:off x="1579005" y="2972612"/>
            <a:ext cx="1080119" cy="369332"/>
          </a:xfrm>
          <a:prstGeom prst="rect">
            <a:avLst/>
          </a:prstGeom>
          <a:noFill/>
        </p:spPr>
        <p:txBody>
          <a:bodyPr wrap="square" rtlCol="0">
            <a:spAutoFit/>
          </a:bodyPr>
          <a:lstStyle/>
          <a:p>
            <a:r>
              <a:rPr lang="fr-FR" b="1" dirty="0" smtClean="0">
                <a:solidFill>
                  <a:srgbClr val="9BBB59"/>
                </a:solidFill>
              </a:rPr>
              <a:t>Tâche(s)</a:t>
            </a:r>
            <a:endParaRPr lang="fr-FR" b="1" dirty="0">
              <a:solidFill>
                <a:srgbClr val="9BBB59"/>
              </a:solidFill>
            </a:endParaRPr>
          </a:p>
        </p:txBody>
      </p:sp>
      <p:sp>
        <p:nvSpPr>
          <p:cNvPr id="51" name="ZoneTexte 50"/>
          <p:cNvSpPr txBox="1"/>
          <p:nvPr/>
        </p:nvSpPr>
        <p:spPr>
          <a:xfrm>
            <a:off x="4894262" y="4053516"/>
            <a:ext cx="3993787" cy="923330"/>
          </a:xfrm>
          <a:prstGeom prst="rect">
            <a:avLst/>
          </a:prstGeom>
          <a:noFill/>
        </p:spPr>
        <p:txBody>
          <a:bodyPr wrap="square" rtlCol="0">
            <a:spAutoFit/>
          </a:bodyPr>
          <a:lstStyle/>
          <a:p>
            <a:pPr marL="285750" indent="-285750">
              <a:buFont typeface="Wingdings" panose="05000000000000000000" pitchFamily="2" charset="2"/>
              <a:buChar char="Ø"/>
            </a:pPr>
            <a:r>
              <a:rPr lang="fr-FR" dirty="0" smtClean="0"/>
              <a:t>T4-2 : Traduire les éléments du cahier des charges sous la forme de modèles.</a:t>
            </a:r>
            <a:endParaRPr lang="fr-FR" dirty="0"/>
          </a:p>
        </p:txBody>
      </p:sp>
      <p:cxnSp>
        <p:nvCxnSpPr>
          <p:cNvPr id="52" name="Connecteur droit avec flèche 51"/>
          <p:cNvCxnSpPr/>
          <p:nvPr/>
        </p:nvCxnSpPr>
        <p:spPr>
          <a:xfrm>
            <a:off x="6844054" y="3532856"/>
            <a:ext cx="0" cy="464668"/>
          </a:xfrm>
          <a:prstGeom prst="straightConnector1">
            <a:avLst/>
          </a:prstGeom>
          <a:ln>
            <a:solidFill>
              <a:srgbClr val="9BBB59"/>
            </a:solidFill>
            <a:tailEnd type="arrow"/>
          </a:ln>
        </p:spPr>
        <p:style>
          <a:lnRef idx="3">
            <a:schemeClr val="accent3"/>
          </a:lnRef>
          <a:fillRef idx="0">
            <a:schemeClr val="accent3"/>
          </a:fillRef>
          <a:effectRef idx="2">
            <a:schemeClr val="accent3"/>
          </a:effectRef>
          <a:fontRef idx="minor">
            <a:schemeClr val="tx1"/>
          </a:fontRef>
        </p:style>
      </p:cxnSp>
      <p:sp>
        <p:nvSpPr>
          <p:cNvPr id="53" name="ZoneTexte 52"/>
          <p:cNvSpPr txBox="1"/>
          <p:nvPr/>
        </p:nvSpPr>
        <p:spPr>
          <a:xfrm>
            <a:off x="5761383" y="3572788"/>
            <a:ext cx="1080119" cy="369332"/>
          </a:xfrm>
          <a:prstGeom prst="rect">
            <a:avLst/>
          </a:prstGeom>
          <a:noFill/>
        </p:spPr>
        <p:txBody>
          <a:bodyPr wrap="square" rtlCol="0">
            <a:spAutoFit/>
          </a:bodyPr>
          <a:lstStyle/>
          <a:p>
            <a:r>
              <a:rPr lang="fr-FR" b="1" dirty="0" smtClean="0">
                <a:solidFill>
                  <a:srgbClr val="9BBB59"/>
                </a:solidFill>
              </a:rPr>
              <a:t>Tâche(s)</a:t>
            </a:r>
            <a:endParaRPr lang="fr-FR" b="1" dirty="0">
              <a:solidFill>
                <a:srgbClr val="9BBB59"/>
              </a:solidFill>
            </a:endParaRPr>
          </a:p>
        </p:txBody>
      </p:sp>
      <p:sp>
        <p:nvSpPr>
          <p:cNvPr id="54" name="ZoneTexte 53"/>
          <p:cNvSpPr txBox="1"/>
          <p:nvPr/>
        </p:nvSpPr>
        <p:spPr>
          <a:xfrm>
            <a:off x="3116415" y="5284123"/>
            <a:ext cx="3700308" cy="400110"/>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r>
              <a:rPr lang="fr-FR" sz="2000" b="1" dirty="0" smtClean="0">
                <a:solidFill>
                  <a:schemeClr val="tx1"/>
                </a:solidFill>
              </a:rPr>
              <a:t>Compétences visées par l’activité</a:t>
            </a:r>
            <a:endParaRPr lang="fr-FR" sz="2000" b="1" dirty="0">
              <a:solidFill>
                <a:schemeClr val="tx1"/>
              </a:solidFill>
            </a:endParaRPr>
          </a:p>
        </p:txBody>
      </p:sp>
      <p:cxnSp>
        <p:nvCxnSpPr>
          <p:cNvPr id="55" name="Connecteur droit avec flèche 54"/>
          <p:cNvCxnSpPr/>
          <p:nvPr/>
        </p:nvCxnSpPr>
        <p:spPr>
          <a:xfrm>
            <a:off x="3526796" y="4676910"/>
            <a:ext cx="829180" cy="480282"/>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56" name="Connecteur droit avec flèche 55"/>
          <p:cNvCxnSpPr/>
          <p:nvPr/>
        </p:nvCxnSpPr>
        <p:spPr>
          <a:xfrm flipH="1">
            <a:off x="5154984" y="4941168"/>
            <a:ext cx="425128" cy="216024"/>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57" name="Rectangle 56"/>
          <p:cNvSpPr/>
          <p:nvPr/>
        </p:nvSpPr>
        <p:spPr>
          <a:xfrm>
            <a:off x="3119843" y="5996237"/>
            <a:ext cx="590682" cy="40011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fr-FR" sz="2000" dirty="0" smtClean="0"/>
              <a:t>C31</a:t>
            </a:r>
            <a:endParaRPr lang="fr-FR" sz="2000" b="0" i="0" dirty="0">
              <a:effectLst/>
            </a:endParaRPr>
          </a:p>
        </p:txBody>
      </p:sp>
      <p:sp>
        <p:nvSpPr>
          <p:cNvPr id="58" name="Rectangle 57"/>
          <p:cNvSpPr/>
          <p:nvPr/>
        </p:nvSpPr>
        <p:spPr>
          <a:xfrm>
            <a:off x="4546914" y="5996237"/>
            <a:ext cx="590682" cy="40011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fr-FR" sz="2000" dirty="0" smtClean="0"/>
              <a:t>C33</a:t>
            </a:r>
            <a:endParaRPr lang="fr-FR" sz="2000" b="0" i="0" dirty="0">
              <a:effectLst/>
            </a:endParaRPr>
          </a:p>
        </p:txBody>
      </p:sp>
      <p:sp>
        <p:nvSpPr>
          <p:cNvPr id="60" name="Rectangle 59"/>
          <p:cNvSpPr/>
          <p:nvPr/>
        </p:nvSpPr>
        <p:spPr>
          <a:xfrm>
            <a:off x="6156983" y="5996237"/>
            <a:ext cx="590682" cy="40011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fr-FR" sz="2000" dirty="0" smtClean="0"/>
              <a:t>C43</a:t>
            </a:r>
            <a:endParaRPr lang="fr-FR" sz="2000" b="0" i="0" dirty="0">
              <a:effectLst/>
            </a:endParaRPr>
          </a:p>
        </p:txBody>
      </p:sp>
    </p:spTree>
    <p:extLst>
      <p:ext uri="{BB962C8B-B14F-4D97-AF65-F5344CB8AC3E}">
        <p14:creationId xmlns:p14="http://schemas.microsoft.com/office/powerpoint/2010/main" val="15957782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843541"/>
            <a:ext cx="500034" cy="6113851"/>
          </a:xfrm>
          <a:prstGeom prst="rect">
            <a:avLst/>
          </a:prstGeom>
          <a:ln/>
          <a:scene3d>
            <a:camera prst="isometricOffAxis1Right"/>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vert="vert270" rtlCol="0" anchor="ctr"/>
          <a:lstStyle/>
          <a:p>
            <a:pPr algn="ctr"/>
            <a:r>
              <a:rPr lang="fr-FR" sz="2800" dirty="0"/>
              <a:t>IR – EC : Initiation à la POO</a:t>
            </a:r>
          </a:p>
        </p:txBody>
      </p:sp>
      <p:sp>
        <p:nvSpPr>
          <p:cNvPr id="18" name="Titre 1"/>
          <p:cNvSpPr txBox="1">
            <a:spLocks/>
          </p:cNvSpPr>
          <p:nvPr/>
        </p:nvSpPr>
        <p:spPr>
          <a:xfrm>
            <a:off x="590872" y="-24340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smtClean="0"/>
              <a:t>Eléments de constat</a:t>
            </a:r>
            <a:endParaRPr lang="fr-FR" sz="3200" dirty="0"/>
          </a:p>
        </p:txBody>
      </p:sp>
      <p:sp>
        <p:nvSpPr>
          <p:cNvPr id="20" name="ZoneTexte 19"/>
          <p:cNvSpPr txBox="1"/>
          <p:nvPr/>
        </p:nvSpPr>
        <p:spPr>
          <a:xfrm>
            <a:off x="961729" y="-27384"/>
            <a:ext cx="8182271" cy="58477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fr-FR" sz="2800" b="1" dirty="0" smtClean="0"/>
              <a:t>Séminaire national</a:t>
            </a:r>
            <a:r>
              <a:rPr lang="fr-FR" sz="2800" b="1" dirty="0"/>
              <a:t> </a:t>
            </a:r>
            <a:r>
              <a:rPr lang="fr-FR" sz="3200" b="1" dirty="0" smtClean="0"/>
              <a:t>BTS SYSTÈMES NUMÉRIQUES</a:t>
            </a:r>
          </a:p>
        </p:txBody>
      </p:sp>
      <p:pic>
        <p:nvPicPr>
          <p:cNvPr id="21"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68" y="-3864"/>
            <a:ext cx="817240" cy="758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4" name="ZoneTexte 53"/>
          <p:cNvSpPr txBox="1"/>
          <p:nvPr/>
        </p:nvSpPr>
        <p:spPr>
          <a:xfrm>
            <a:off x="7164288" y="3392634"/>
            <a:ext cx="1584176" cy="1015663"/>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2000" b="1" dirty="0" smtClean="0">
                <a:solidFill>
                  <a:schemeClr val="tx1"/>
                </a:solidFill>
              </a:rPr>
              <a:t>Savoirs et savoir-faire visés</a:t>
            </a:r>
            <a:endParaRPr lang="fr-FR" sz="2000" b="1" dirty="0">
              <a:solidFill>
                <a:schemeClr val="tx1"/>
              </a:solidFill>
            </a:endParaRPr>
          </a:p>
        </p:txBody>
      </p:sp>
      <p:graphicFrame>
        <p:nvGraphicFramePr>
          <p:cNvPr id="2" name="Tableau 1"/>
          <p:cNvGraphicFramePr>
            <a:graphicFrameLocks noGrp="1"/>
          </p:cNvGraphicFramePr>
          <p:nvPr>
            <p:extLst>
              <p:ext uri="{D42A27DB-BD31-4B8C-83A1-F6EECF244321}">
                <p14:modId xmlns:p14="http://schemas.microsoft.com/office/powerpoint/2010/main" val="2366012243"/>
              </p:ext>
            </p:extLst>
          </p:nvPr>
        </p:nvGraphicFramePr>
        <p:xfrm>
          <a:off x="972817" y="908720"/>
          <a:ext cx="5928995" cy="1417320"/>
        </p:xfrm>
        <a:graphic>
          <a:graphicData uri="http://schemas.openxmlformats.org/drawingml/2006/table">
            <a:tbl>
              <a:tblPr>
                <a:tableStyleId>{5C22544A-7EE6-4342-B048-85BDC9FD1C3A}</a:tableStyleId>
              </a:tblPr>
              <a:tblGrid>
                <a:gridCol w="2859405"/>
                <a:gridCol w="3069590"/>
              </a:tblGrid>
              <a:tr h="178784">
                <a:tc gridSpan="2">
                  <a:txBody>
                    <a:bodyPr/>
                    <a:lstStyle/>
                    <a:p>
                      <a:pPr algn="ctr">
                        <a:spcBef>
                          <a:spcPts val="310"/>
                        </a:spcBef>
                        <a:spcAft>
                          <a:spcPts val="310"/>
                        </a:spcAft>
                      </a:pPr>
                      <a:r>
                        <a:rPr lang="fr-FR" sz="1000" dirty="0">
                          <a:effectLst/>
                        </a:rPr>
                        <a:t>compétence C3.1 : analyser un cahier des charges </a:t>
                      </a:r>
                      <a:br>
                        <a:rPr lang="fr-FR" sz="1000" dirty="0">
                          <a:effectLst/>
                        </a:rPr>
                      </a:br>
                      <a:r>
                        <a:rPr lang="fr-FR" sz="1000" dirty="0">
                          <a:effectLst/>
                        </a:rPr>
                        <a:t>(</a:t>
                      </a:r>
                      <a:r>
                        <a:rPr lang="fr-FR" sz="1000" b="1" dirty="0">
                          <a:solidFill>
                            <a:srgbClr val="9BBB59"/>
                          </a:solidFill>
                          <a:effectLst/>
                        </a:rPr>
                        <a:t>option EC</a:t>
                      </a:r>
                      <a:r>
                        <a:rPr lang="fr-FR" sz="1000" dirty="0">
                          <a:effectLst/>
                        </a:rPr>
                        <a:t>)</a:t>
                      </a:r>
                      <a:endParaRPr lang="fr-FR" sz="1000" b="1" dirty="0">
                        <a:effectLst/>
                        <a:latin typeface="Arial"/>
                        <a:ea typeface="Times New Roman"/>
                      </a:endParaRPr>
                    </a:p>
                  </a:txBody>
                  <a:tcPr marL="68580" marR="68580" marT="0" marB="0"/>
                </a:tc>
                <a:tc hMerge="1">
                  <a:txBody>
                    <a:bodyPr/>
                    <a:lstStyle/>
                    <a:p>
                      <a:endParaRPr lang="fr-FR"/>
                    </a:p>
                  </a:txBody>
                  <a:tcPr/>
                </a:tc>
              </a:tr>
              <a:tr h="0">
                <a:tc>
                  <a:txBody>
                    <a:bodyPr/>
                    <a:lstStyle/>
                    <a:p>
                      <a:pPr>
                        <a:spcBef>
                          <a:spcPts val="310"/>
                        </a:spcBef>
                        <a:spcAft>
                          <a:spcPts val="310"/>
                        </a:spcAft>
                      </a:pPr>
                      <a:r>
                        <a:rPr lang="fr-FR" sz="1000">
                          <a:effectLst/>
                        </a:rPr>
                        <a:t>Savoirs</a:t>
                      </a:r>
                      <a:endParaRPr lang="fr-FR" sz="1000" b="1">
                        <a:effectLst/>
                        <a:latin typeface="Arial"/>
                        <a:ea typeface="Times New Roman"/>
                      </a:endParaRPr>
                    </a:p>
                  </a:txBody>
                  <a:tcPr marL="68580" marR="68580" marT="0" marB="0" anchor="ctr"/>
                </a:tc>
                <a:tc>
                  <a:txBody>
                    <a:bodyPr/>
                    <a:lstStyle/>
                    <a:p>
                      <a:pPr>
                        <a:spcBef>
                          <a:spcPts val="310"/>
                        </a:spcBef>
                        <a:spcAft>
                          <a:spcPts val="310"/>
                        </a:spcAft>
                      </a:pPr>
                      <a:r>
                        <a:rPr lang="fr-FR" sz="1000">
                          <a:effectLst/>
                        </a:rPr>
                        <a:t>Savoir-faire</a:t>
                      </a:r>
                      <a:endParaRPr lang="fr-FR" sz="1000" b="1">
                        <a:effectLst/>
                        <a:latin typeface="Arial"/>
                        <a:ea typeface="Times New Roman"/>
                      </a:endParaRPr>
                    </a:p>
                  </a:txBody>
                  <a:tcPr marL="68580" marR="68580" marT="0" marB="0" anchor="ctr"/>
                </a:tc>
              </a:tr>
              <a:tr h="0">
                <a:tc>
                  <a:txBody>
                    <a:bodyPr/>
                    <a:lstStyle/>
                    <a:p>
                      <a:pPr>
                        <a:spcAft>
                          <a:spcPts val="0"/>
                        </a:spcAft>
                      </a:pPr>
                      <a:r>
                        <a:rPr lang="fr-FR" sz="900" dirty="0">
                          <a:effectLst/>
                        </a:rPr>
                        <a:t>S1.1. Techniques de communication.</a:t>
                      </a:r>
                    </a:p>
                    <a:p>
                      <a:pPr>
                        <a:spcAft>
                          <a:spcPts val="0"/>
                        </a:spcAft>
                      </a:pPr>
                      <a:r>
                        <a:rPr lang="fr-FR" sz="900" dirty="0">
                          <a:effectLst/>
                        </a:rPr>
                        <a:t>S1.3. Documents contractuels.</a:t>
                      </a:r>
                    </a:p>
                    <a:p>
                      <a:pPr>
                        <a:spcAft>
                          <a:spcPts val="0"/>
                        </a:spcAft>
                      </a:pPr>
                      <a:r>
                        <a:rPr lang="fr-FR" sz="900" b="1" dirty="0">
                          <a:solidFill>
                            <a:srgbClr val="9BBB59"/>
                          </a:solidFill>
                          <a:effectLst/>
                        </a:rPr>
                        <a:t>S3.2. Représentation </a:t>
                      </a:r>
                      <a:r>
                        <a:rPr lang="fr-FR" sz="900" b="1" dirty="0" err="1">
                          <a:solidFill>
                            <a:srgbClr val="9BBB59"/>
                          </a:solidFill>
                          <a:effectLst/>
                        </a:rPr>
                        <a:t>SysML</a:t>
                      </a:r>
                      <a:r>
                        <a:rPr lang="fr-FR" sz="900" b="1" dirty="0">
                          <a:solidFill>
                            <a:srgbClr val="9BBB59"/>
                          </a:solidFill>
                          <a:effectLst/>
                        </a:rPr>
                        <a:t>-UML.</a:t>
                      </a:r>
                    </a:p>
                    <a:p>
                      <a:pPr>
                        <a:spcAft>
                          <a:spcPts val="0"/>
                        </a:spcAft>
                      </a:pPr>
                      <a:r>
                        <a:rPr lang="fr-FR" sz="900" dirty="0">
                          <a:effectLst/>
                        </a:rPr>
                        <a:t>S3.3. Spécificités </a:t>
                      </a:r>
                      <a:r>
                        <a:rPr lang="fr-FR" sz="900" dirty="0" err="1">
                          <a:effectLst/>
                        </a:rPr>
                        <a:t>SysML</a:t>
                      </a:r>
                      <a:r>
                        <a:rPr lang="fr-FR" sz="900" dirty="0">
                          <a:effectLst/>
                        </a:rPr>
                        <a:t>.</a:t>
                      </a:r>
                      <a:endParaRPr lang="fr-FR" sz="900" dirty="0">
                        <a:effectLst/>
                        <a:latin typeface="Arial"/>
                        <a:ea typeface="Times New Roman"/>
                      </a:endParaRPr>
                    </a:p>
                  </a:txBody>
                  <a:tcPr marL="68580" marR="68580" marT="0" marB="0" anchor="ctr"/>
                </a:tc>
                <a:tc>
                  <a:txBody>
                    <a:bodyPr/>
                    <a:lstStyle/>
                    <a:p>
                      <a:pPr>
                        <a:spcAft>
                          <a:spcPts val="0"/>
                        </a:spcAft>
                      </a:pPr>
                      <a:r>
                        <a:rPr lang="fr-FR" sz="900" dirty="0">
                          <a:effectLst/>
                        </a:rPr>
                        <a:t>SF25. Participer aux revues de projet.</a:t>
                      </a:r>
                    </a:p>
                    <a:p>
                      <a:pPr>
                        <a:spcAft>
                          <a:spcPts val="0"/>
                        </a:spcAft>
                      </a:pPr>
                      <a:r>
                        <a:rPr lang="fr-FR" sz="900" b="1" dirty="0">
                          <a:solidFill>
                            <a:srgbClr val="9BBB59"/>
                          </a:solidFill>
                          <a:effectLst/>
                        </a:rPr>
                        <a:t>SF26. Participer à la construction d’un modèle </a:t>
                      </a:r>
                      <a:r>
                        <a:rPr lang="fr-FR" sz="900" b="1" dirty="0" err="1">
                          <a:solidFill>
                            <a:srgbClr val="9BBB59"/>
                          </a:solidFill>
                          <a:effectLst/>
                        </a:rPr>
                        <a:t>SysML</a:t>
                      </a:r>
                      <a:r>
                        <a:rPr lang="fr-FR" sz="900" b="1" dirty="0">
                          <a:solidFill>
                            <a:srgbClr val="9BBB59"/>
                          </a:solidFill>
                          <a:effectLst/>
                        </a:rPr>
                        <a:t> conforme aux spécifications du cahier des charges.</a:t>
                      </a:r>
                    </a:p>
                    <a:p>
                      <a:pPr>
                        <a:spcAft>
                          <a:spcPts val="0"/>
                        </a:spcAft>
                      </a:pPr>
                      <a:r>
                        <a:rPr lang="fr-FR" sz="900" dirty="0">
                          <a:effectLst/>
                        </a:rPr>
                        <a:t>SF27. Identifier les fonctions à réaliser, les performances attendues.</a:t>
                      </a:r>
                    </a:p>
                    <a:p>
                      <a:pPr>
                        <a:spcAft>
                          <a:spcPts val="0"/>
                        </a:spcAft>
                      </a:pPr>
                      <a:r>
                        <a:rPr lang="fr-FR" sz="900" dirty="0">
                          <a:effectLst/>
                        </a:rPr>
                        <a:t>SF28. Prendre connaissance des normes métiers à respecter dans la réalisation.</a:t>
                      </a:r>
                      <a:endParaRPr lang="fr-FR" sz="900" dirty="0">
                        <a:effectLst/>
                        <a:latin typeface="Arial"/>
                        <a:ea typeface="Times New Roman"/>
                      </a:endParaRPr>
                    </a:p>
                  </a:txBody>
                  <a:tcPr marL="68580" marR="68580" marT="0" marB="0" anchor="ctr"/>
                </a:tc>
              </a:tr>
            </a:tbl>
          </a:graphicData>
        </a:graphic>
      </p:graphicFrame>
      <p:graphicFrame>
        <p:nvGraphicFramePr>
          <p:cNvPr id="3" name="Tableau 2"/>
          <p:cNvGraphicFramePr>
            <a:graphicFrameLocks noGrp="1"/>
          </p:cNvGraphicFramePr>
          <p:nvPr>
            <p:extLst>
              <p:ext uri="{D42A27DB-BD31-4B8C-83A1-F6EECF244321}">
                <p14:modId xmlns:p14="http://schemas.microsoft.com/office/powerpoint/2010/main" val="2854013014"/>
              </p:ext>
            </p:extLst>
          </p:nvPr>
        </p:nvGraphicFramePr>
        <p:xfrm>
          <a:off x="961729" y="2492896"/>
          <a:ext cx="5928995" cy="1280160"/>
        </p:xfrm>
        <a:graphic>
          <a:graphicData uri="http://schemas.openxmlformats.org/drawingml/2006/table">
            <a:tbl>
              <a:tblPr>
                <a:tableStyleId>{5C22544A-7EE6-4342-B048-85BDC9FD1C3A}</a:tableStyleId>
              </a:tblPr>
              <a:tblGrid>
                <a:gridCol w="2859405"/>
                <a:gridCol w="3069590"/>
              </a:tblGrid>
              <a:tr h="0">
                <a:tc gridSpan="2">
                  <a:txBody>
                    <a:bodyPr/>
                    <a:lstStyle/>
                    <a:p>
                      <a:pPr algn="ctr">
                        <a:spcBef>
                          <a:spcPts val="310"/>
                        </a:spcBef>
                        <a:spcAft>
                          <a:spcPts val="310"/>
                        </a:spcAft>
                      </a:pPr>
                      <a:r>
                        <a:rPr lang="fr-FR" sz="1000" dirty="0">
                          <a:effectLst/>
                        </a:rPr>
                        <a:t>compétence C3.1 : analyser un cahier des charges </a:t>
                      </a:r>
                      <a:br>
                        <a:rPr lang="fr-FR" sz="1000" dirty="0">
                          <a:effectLst/>
                        </a:rPr>
                      </a:br>
                      <a:r>
                        <a:rPr lang="fr-FR" sz="1000" dirty="0">
                          <a:effectLst/>
                        </a:rPr>
                        <a:t>(</a:t>
                      </a:r>
                      <a:r>
                        <a:rPr lang="fr-FR" sz="1000" b="1" dirty="0">
                          <a:solidFill>
                            <a:srgbClr val="9BBB59"/>
                          </a:solidFill>
                          <a:effectLst/>
                        </a:rPr>
                        <a:t>option IR</a:t>
                      </a:r>
                      <a:r>
                        <a:rPr lang="fr-FR" sz="1000" dirty="0">
                          <a:effectLst/>
                        </a:rPr>
                        <a:t>)</a:t>
                      </a:r>
                      <a:endParaRPr lang="fr-FR" sz="1000" b="1" dirty="0">
                        <a:effectLst/>
                        <a:latin typeface="Arial"/>
                        <a:ea typeface="Times New Roman"/>
                      </a:endParaRPr>
                    </a:p>
                  </a:txBody>
                  <a:tcPr marL="68580" marR="68580" marT="0" marB="0"/>
                </a:tc>
                <a:tc hMerge="1">
                  <a:txBody>
                    <a:bodyPr/>
                    <a:lstStyle/>
                    <a:p>
                      <a:endParaRPr lang="fr-FR"/>
                    </a:p>
                  </a:txBody>
                  <a:tcPr/>
                </a:tc>
              </a:tr>
              <a:tr h="0">
                <a:tc>
                  <a:txBody>
                    <a:bodyPr/>
                    <a:lstStyle/>
                    <a:p>
                      <a:pPr>
                        <a:spcBef>
                          <a:spcPts val="310"/>
                        </a:spcBef>
                        <a:spcAft>
                          <a:spcPts val="310"/>
                        </a:spcAft>
                      </a:pPr>
                      <a:r>
                        <a:rPr lang="fr-FR" sz="1000">
                          <a:effectLst/>
                        </a:rPr>
                        <a:t>Savoirs</a:t>
                      </a:r>
                      <a:endParaRPr lang="fr-FR" sz="1000" b="1">
                        <a:effectLst/>
                        <a:latin typeface="Arial"/>
                        <a:ea typeface="Times New Roman"/>
                      </a:endParaRPr>
                    </a:p>
                  </a:txBody>
                  <a:tcPr marL="68580" marR="68580" marT="0" marB="0" anchor="ctr"/>
                </a:tc>
                <a:tc>
                  <a:txBody>
                    <a:bodyPr/>
                    <a:lstStyle/>
                    <a:p>
                      <a:pPr>
                        <a:spcBef>
                          <a:spcPts val="310"/>
                        </a:spcBef>
                        <a:spcAft>
                          <a:spcPts val="310"/>
                        </a:spcAft>
                      </a:pPr>
                      <a:r>
                        <a:rPr lang="fr-FR" sz="1000">
                          <a:effectLst/>
                        </a:rPr>
                        <a:t>Savoir-faire</a:t>
                      </a:r>
                      <a:endParaRPr lang="fr-FR" sz="1000" b="1">
                        <a:effectLst/>
                        <a:latin typeface="Arial"/>
                        <a:ea typeface="Times New Roman"/>
                      </a:endParaRPr>
                    </a:p>
                  </a:txBody>
                  <a:tcPr marL="68580" marR="68580" marT="0" marB="0" anchor="ctr"/>
                </a:tc>
              </a:tr>
              <a:tr h="0">
                <a:tc>
                  <a:txBody>
                    <a:bodyPr/>
                    <a:lstStyle/>
                    <a:p>
                      <a:pPr>
                        <a:spcAft>
                          <a:spcPts val="0"/>
                        </a:spcAft>
                      </a:pPr>
                      <a:r>
                        <a:rPr lang="fr-FR" sz="900" dirty="0">
                          <a:effectLst/>
                        </a:rPr>
                        <a:t>S1.1. Techniques de communication.</a:t>
                      </a:r>
                    </a:p>
                    <a:p>
                      <a:pPr>
                        <a:spcAft>
                          <a:spcPts val="0"/>
                        </a:spcAft>
                      </a:pPr>
                      <a:r>
                        <a:rPr lang="fr-FR" sz="900" b="1" dirty="0">
                          <a:solidFill>
                            <a:srgbClr val="9BBB59"/>
                          </a:solidFill>
                          <a:effectLst/>
                        </a:rPr>
                        <a:t>S3.1. Modélisation orientée objet.</a:t>
                      </a:r>
                    </a:p>
                    <a:p>
                      <a:pPr>
                        <a:spcAft>
                          <a:spcPts val="0"/>
                        </a:spcAft>
                      </a:pPr>
                      <a:r>
                        <a:rPr lang="fr-FR" sz="900" b="1" dirty="0">
                          <a:solidFill>
                            <a:srgbClr val="9BBB59"/>
                          </a:solidFill>
                          <a:effectLst/>
                        </a:rPr>
                        <a:t>S3.2. Représentation </a:t>
                      </a:r>
                      <a:r>
                        <a:rPr lang="fr-FR" sz="900" b="1" dirty="0" err="1">
                          <a:solidFill>
                            <a:srgbClr val="9BBB59"/>
                          </a:solidFill>
                          <a:effectLst/>
                        </a:rPr>
                        <a:t>SysML</a:t>
                      </a:r>
                      <a:r>
                        <a:rPr lang="fr-FR" sz="900" b="1" dirty="0">
                          <a:solidFill>
                            <a:srgbClr val="9BBB59"/>
                          </a:solidFill>
                          <a:effectLst/>
                        </a:rPr>
                        <a:t>/UML</a:t>
                      </a:r>
                      <a:r>
                        <a:rPr lang="fr-FR" sz="900" dirty="0">
                          <a:effectLst/>
                        </a:rPr>
                        <a:t>.</a:t>
                      </a:r>
                    </a:p>
                    <a:p>
                      <a:pPr>
                        <a:spcAft>
                          <a:spcPts val="0"/>
                        </a:spcAft>
                      </a:pPr>
                      <a:r>
                        <a:rPr lang="fr-FR" sz="900" dirty="0">
                          <a:effectLst/>
                        </a:rPr>
                        <a:t>S3.3. Spécificités </a:t>
                      </a:r>
                      <a:r>
                        <a:rPr lang="fr-FR" sz="900" dirty="0" err="1">
                          <a:effectLst/>
                        </a:rPr>
                        <a:t>SysML</a:t>
                      </a:r>
                      <a:r>
                        <a:rPr lang="fr-FR" sz="900" dirty="0">
                          <a:effectLst/>
                        </a:rPr>
                        <a:t>.</a:t>
                      </a:r>
                    </a:p>
                    <a:p>
                      <a:pPr>
                        <a:spcAft>
                          <a:spcPts val="0"/>
                        </a:spcAft>
                      </a:pPr>
                      <a:r>
                        <a:rPr lang="fr-FR" sz="900" dirty="0">
                          <a:effectLst/>
                        </a:rPr>
                        <a:t>S3.4. Spécificités UML.</a:t>
                      </a:r>
                    </a:p>
                    <a:p>
                      <a:pPr>
                        <a:spcAft>
                          <a:spcPts val="0"/>
                        </a:spcAft>
                      </a:pPr>
                      <a:r>
                        <a:rPr lang="fr-FR" sz="900" dirty="0">
                          <a:effectLst/>
                        </a:rPr>
                        <a:t>S4.7. Outils de génération de code.</a:t>
                      </a:r>
                      <a:endParaRPr lang="fr-FR" sz="900" dirty="0">
                        <a:effectLst/>
                        <a:latin typeface="Arial"/>
                        <a:ea typeface="Times New Roman"/>
                      </a:endParaRPr>
                    </a:p>
                  </a:txBody>
                  <a:tcPr marL="68580" marR="68580" marT="0" marB="0" anchor="ctr"/>
                </a:tc>
                <a:tc>
                  <a:txBody>
                    <a:bodyPr/>
                    <a:lstStyle/>
                    <a:p>
                      <a:pPr>
                        <a:spcAft>
                          <a:spcPts val="0"/>
                        </a:spcAft>
                      </a:pPr>
                      <a:r>
                        <a:rPr lang="fr-FR" sz="900" dirty="0">
                          <a:effectLst/>
                        </a:rPr>
                        <a:t>SF25. Participer aux revues de projet.</a:t>
                      </a:r>
                    </a:p>
                    <a:p>
                      <a:pPr>
                        <a:spcAft>
                          <a:spcPts val="0"/>
                        </a:spcAft>
                      </a:pPr>
                      <a:r>
                        <a:rPr lang="fr-FR" sz="900" b="1" dirty="0">
                          <a:solidFill>
                            <a:srgbClr val="9BBB59"/>
                          </a:solidFill>
                          <a:effectLst/>
                        </a:rPr>
                        <a:t>SF26. Produire un modèle </a:t>
                      </a:r>
                      <a:r>
                        <a:rPr lang="fr-FR" sz="900" b="1" dirty="0" err="1">
                          <a:solidFill>
                            <a:srgbClr val="9BBB59"/>
                          </a:solidFill>
                          <a:effectLst/>
                        </a:rPr>
                        <a:t>SysML</a:t>
                      </a:r>
                      <a:r>
                        <a:rPr lang="fr-FR" sz="900" b="1" dirty="0">
                          <a:solidFill>
                            <a:srgbClr val="9BBB59"/>
                          </a:solidFill>
                          <a:effectLst/>
                        </a:rPr>
                        <a:t>/UML conforme aux spécifications du cahier des charges.</a:t>
                      </a:r>
                      <a:endParaRPr lang="fr-FR" sz="900" b="1" dirty="0">
                        <a:solidFill>
                          <a:srgbClr val="9BBB59"/>
                        </a:solidFill>
                        <a:effectLst/>
                        <a:latin typeface="Arial"/>
                        <a:ea typeface="Times New Roman"/>
                      </a:endParaRPr>
                    </a:p>
                  </a:txBody>
                  <a:tcPr marL="68580" marR="68580" marT="0" marB="0" anchor="ctr"/>
                </a:tc>
              </a:tr>
            </a:tbl>
          </a:graphicData>
        </a:graphic>
      </p:graphicFrame>
      <p:graphicFrame>
        <p:nvGraphicFramePr>
          <p:cNvPr id="4" name="Tableau 3"/>
          <p:cNvGraphicFramePr>
            <a:graphicFrameLocks noGrp="1"/>
          </p:cNvGraphicFramePr>
          <p:nvPr>
            <p:extLst>
              <p:ext uri="{D42A27DB-BD31-4B8C-83A1-F6EECF244321}">
                <p14:modId xmlns:p14="http://schemas.microsoft.com/office/powerpoint/2010/main" val="1088953265"/>
              </p:ext>
            </p:extLst>
          </p:nvPr>
        </p:nvGraphicFramePr>
        <p:xfrm>
          <a:off x="961729" y="4077072"/>
          <a:ext cx="5928995" cy="1005840"/>
        </p:xfrm>
        <a:graphic>
          <a:graphicData uri="http://schemas.openxmlformats.org/drawingml/2006/table">
            <a:tbl>
              <a:tblPr>
                <a:tableStyleId>{5C22544A-7EE6-4342-B048-85BDC9FD1C3A}</a:tableStyleId>
              </a:tblPr>
              <a:tblGrid>
                <a:gridCol w="2859405"/>
                <a:gridCol w="3069590"/>
              </a:tblGrid>
              <a:tr h="0">
                <a:tc gridSpan="2">
                  <a:txBody>
                    <a:bodyPr/>
                    <a:lstStyle/>
                    <a:p>
                      <a:pPr algn="ctr">
                        <a:spcBef>
                          <a:spcPts val="310"/>
                        </a:spcBef>
                        <a:spcAft>
                          <a:spcPts val="310"/>
                        </a:spcAft>
                      </a:pPr>
                      <a:r>
                        <a:rPr lang="fr-FR" sz="1000" dirty="0">
                          <a:effectLst/>
                        </a:rPr>
                        <a:t>compétence C3.3 : définir l’architecture globale d’un prototype ou d’un système </a:t>
                      </a:r>
                      <a:br>
                        <a:rPr lang="fr-FR" sz="1000" dirty="0">
                          <a:effectLst/>
                        </a:rPr>
                      </a:br>
                      <a:r>
                        <a:rPr lang="fr-FR" sz="1000" dirty="0">
                          <a:effectLst/>
                        </a:rPr>
                        <a:t>(</a:t>
                      </a:r>
                      <a:r>
                        <a:rPr lang="fr-FR" sz="1000" b="1" dirty="0">
                          <a:solidFill>
                            <a:srgbClr val="9BBB59"/>
                          </a:solidFill>
                          <a:effectLst/>
                        </a:rPr>
                        <a:t>option EC</a:t>
                      </a:r>
                      <a:r>
                        <a:rPr lang="fr-FR" sz="1000" dirty="0">
                          <a:effectLst/>
                        </a:rPr>
                        <a:t>)</a:t>
                      </a:r>
                      <a:endParaRPr lang="fr-FR" sz="1000" b="1" dirty="0">
                        <a:effectLst/>
                        <a:latin typeface="Arial"/>
                        <a:ea typeface="Times New Roman"/>
                      </a:endParaRPr>
                    </a:p>
                  </a:txBody>
                  <a:tcPr marL="68580" marR="68580" marT="0" marB="0"/>
                </a:tc>
                <a:tc hMerge="1">
                  <a:txBody>
                    <a:bodyPr/>
                    <a:lstStyle/>
                    <a:p>
                      <a:endParaRPr lang="fr-FR"/>
                    </a:p>
                  </a:txBody>
                  <a:tcPr/>
                </a:tc>
              </a:tr>
              <a:tr h="0">
                <a:tc>
                  <a:txBody>
                    <a:bodyPr/>
                    <a:lstStyle/>
                    <a:p>
                      <a:pPr>
                        <a:spcBef>
                          <a:spcPts val="310"/>
                        </a:spcBef>
                        <a:spcAft>
                          <a:spcPts val="310"/>
                        </a:spcAft>
                      </a:pPr>
                      <a:r>
                        <a:rPr lang="fr-FR" sz="1000">
                          <a:effectLst/>
                        </a:rPr>
                        <a:t>Savoirs</a:t>
                      </a:r>
                      <a:endParaRPr lang="fr-FR" sz="1000" b="1">
                        <a:effectLst/>
                        <a:latin typeface="Arial"/>
                        <a:ea typeface="Times New Roman"/>
                      </a:endParaRPr>
                    </a:p>
                  </a:txBody>
                  <a:tcPr marL="68580" marR="68580" marT="0" marB="0" anchor="ctr"/>
                </a:tc>
                <a:tc>
                  <a:txBody>
                    <a:bodyPr/>
                    <a:lstStyle/>
                    <a:p>
                      <a:pPr>
                        <a:spcBef>
                          <a:spcPts val="310"/>
                        </a:spcBef>
                        <a:spcAft>
                          <a:spcPts val="310"/>
                        </a:spcAft>
                      </a:pPr>
                      <a:r>
                        <a:rPr lang="fr-FR" sz="1000">
                          <a:effectLst/>
                        </a:rPr>
                        <a:t>Savoir-faire</a:t>
                      </a:r>
                      <a:endParaRPr lang="fr-FR" sz="1000" b="1">
                        <a:effectLst/>
                        <a:latin typeface="Arial"/>
                        <a:ea typeface="Times New Roman"/>
                      </a:endParaRPr>
                    </a:p>
                  </a:txBody>
                  <a:tcPr marL="68580" marR="68580" marT="0" marB="0" anchor="ctr"/>
                </a:tc>
              </a:tr>
              <a:tr h="0">
                <a:tc>
                  <a:txBody>
                    <a:bodyPr/>
                    <a:lstStyle/>
                    <a:p>
                      <a:pPr>
                        <a:spcAft>
                          <a:spcPts val="0"/>
                        </a:spcAft>
                      </a:pPr>
                      <a:r>
                        <a:rPr lang="fr-FR" sz="900" dirty="0">
                          <a:effectLst/>
                        </a:rPr>
                        <a:t>S1.1. Techniques de communication.</a:t>
                      </a:r>
                    </a:p>
                    <a:p>
                      <a:pPr>
                        <a:spcAft>
                          <a:spcPts val="0"/>
                        </a:spcAft>
                      </a:pPr>
                      <a:r>
                        <a:rPr lang="fr-FR" sz="900" dirty="0">
                          <a:effectLst/>
                        </a:rPr>
                        <a:t>S1.2. Techniques de présentation.</a:t>
                      </a:r>
                    </a:p>
                    <a:p>
                      <a:pPr>
                        <a:spcAft>
                          <a:spcPts val="0"/>
                        </a:spcAft>
                      </a:pPr>
                      <a:r>
                        <a:rPr lang="fr-FR" sz="900" b="1" dirty="0">
                          <a:solidFill>
                            <a:srgbClr val="9BBB59"/>
                          </a:solidFill>
                          <a:effectLst/>
                        </a:rPr>
                        <a:t>S3.2. Représentation </a:t>
                      </a:r>
                      <a:r>
                        <a:rPr lang="fr-FR" sz="900" b="1" dirty="0" err="1">
                          <a:solidFill>
                            <a:srgbClr val="9BBB59"/>
                          </a:solidFill>
                          <a:effectLst/>
                        </a:rPr>
                        <a:t>SysML</a:t>
                      </a:r>
                      <a:r>
                        <a:rPr lang="fr-FR" sz="900" b="1" dirty="0">
                          <a:solidFill>
                            <a:srgbClr val="9BBB59"/>
                          </a:solidFill>
                          <a:effectLst/>
                        </a:rPr>
                        <a:t>/UML.</a:t>
                      </a:r>
                    </a:p>
                    <a:p>
                      <a:pPr>
                        <a:spcAft>
                          <a:spcPts val="0"/>
                        </a:spcAft>
                      </a:pPr>
                      <a:r>
                        <a:rPr lang="fr-FR" sz="900" dirty="0">
                          <a:effectLst/>
                        </a:rPr>
                        <a:t>S3.3. Spécificités </a:t>
                      </a:r>
                      <a:r>
                        <a:rPr lang="fr-FR" sz="900" dirty="0" err="1">
                          <a:effectLst/>
                        </a:rPr>
                        <a:t>SysML</a:t>
                      </a:r>
                      <a:r>
                        <a:rPr lang="fr-FR" sz="900" dirty="0">
                          <a:effectLst/>
                        </a:rPr>
                        <a:t>.</a:t>
                      </a:r>
                      <a:endParaRPr lang="fr-FR" sz="900" dirty="0">
                        <a:effectLst/>
                        <a:latin typeface="Arial"/>
                        <a:ea typeface="Times New Roman"/>
                      </a:endParaRPr>
                    </a:p>
                  </a:txBody>
                  <a:tcPr marL="68580" marR="68580" marT="0" marB="0" anchor="ctr"/>
                </a:tc>
                <a:tc>
                  <a:txBody>
                    <a:bodyPr/>
                    <a:lstStyle/>
                    <a:p>
                      <a:pPr>
                        <a:spcAft>
                          <a:spcPts val="0"/>
                        </a:spcAft>
                      </a:pPr>
                      <a:r>
                        <a:rPr lang="fr-FR" sz="900" b="1" dirty="0">
                          <a:solidFill>
                            <a:srgbClr val="9BBB59"/>
                          </a:solidFill>
                          <a:effectLst/>
                        </a:rPr>
                        <a:t>SF30. Participer à la construction d’un modèle </a:t>
                      </a:r>
                      <a:r>
                        <a:rPr lang="fr-FR" sz="900" b="1" dirty="0" err="1">
                          <a:solidFill>
                            <a:srgbClr val="9BBB59"/>
                          </a:solidFill>
                          <a:effectLst/>
                        </a:rPr>
                        <a:t>SysML</a:t>
                      </a:r>
                      <a:r>
                        <a:rPr lang="fr-FR" sz="900" b="1" dirty="0">
                          <a:solidFill>
                            <a:srgbClr val="9BBB59"/>
                          </a:solidFill>
                          <a:effectLst/>
                        </a:rPr>
                        <a:t> conforme aux spécifications du cahier des charges.</a:t>
                      </a:r>
                      <a:endParaRPr lang="fr-FR" sz="900" b="1" dirty="0">
                        <a:solidFill>
                          <a:srgbClr val="9BBB59"/>
                        </a:solidFill>
                        <a:effectLst/>
                        <a:latin typeface="Arial"/>
                        <a:ea typeface="Times New Roman"/>
                      </a:endParaRPr>
                    </a:p>
                  </a:txBody>
                  <a:tcPr marL="68580" marR="68580" marT="0" marB="0" anchor="ctr"/>
                </a:tc>
              </a:tr>
            </a:tbl>
          </a:graphicData>
        </a:graphic>
      </p:graphicFrame>
      <p:graphicFrame>
        <p:nvGraphicFramePr>
          <p:cNvPr id="5" name="Tableau 4"/>
          <p:cNvGraphicFramePr>
            <a:graphicFrameLocks noGrp="1"/>
          </p:cNvGraphicFramePr>
          <p:nvPr>
            <p:extLst>
              <p:ext uri="{D42A27DB-BD31-4B8C-83A1-F6EECF244321}">
                <p14:modId xmlns:p14="http://schemas.microsoft.com/office/powerpoint/2010/main" val="3367356626"/>
              </p:ext>
            </p:extLst>
          </p:nvPr>
        </p:nvGraphicFramePr>
        <p:xfrm>
          <a:off x="961729" y="5229200"/>
          <a:ext cx="5928995" cy="1280160"/>
        </p:xfrm>
        <a:graphic>
          <a:graphicData uri="http://schemas.openxmlformats.org/drawingml/2006/table">
            <a:tbl>
              <a:tblPr>
                <a:tableStyleId>{5C22544A-7EE6-4342-B048-85BDC9FD1C3A}</a:tableStyleId>
              </a:tblPr>
              <a:tblGrid>
                <a:gridCol w="2859405"/>
                <a:gridCol w="3069590"/>
              </a:tblGrid>
              <a:tr h="160655">
                <a:tc gridSpan="2">
                  <a:txBody>
                    <a:bodyPr/>
                    <a:lstStyle/>
                    <a:p>
                      <a:pPr algn="ctr">
                        <a:spcBef>
                          <a:spcPts val="310"/>
                        </a:spcBef>
                        <a:spcAft>
                          <a:spcPts val="310"/>
                        </a:spcAft>
                      </a:pPr>
                      <a:r>
                        <a:rPr lang="fr-FR" sz="1000" dirty="0">
                          <a:effectLst/>
                        </a:rPr>
                        <a:t>compétence C3.3 : définir l’architecture globale d’un prototype ou d’un système</a:t>
                      </a:r>
                      <a:br>
                        <a:rPr lang="fr-FR" sz="1000" dirty="0">
                          <a:effectLst/>
                        </a:rPr>
                      </a:br>
                      <a:r>
                        <a:rPr lang="fr-FR" sz="1000" dirty="0">
                          <a:effectLst/>
                        </a:rPr>
                        <a:t>(</a:t>
                      </a:r>
                      <a:r>
                        <a:rPr lang="fr-FR" sz="1000" b="1" dirty="0">
                          <a:solidFill>
                            <a:srgbClr val="9BBB59"/>
                          </a:solidFill>
                          <a:effectLst/>
                        </a:rPr>
                        <a:t>option IR</a:t>
                      </a:r>
                      <a:r>
                        <a:rPr lang="fr-FR" sz="1000" dirty="0">
                          <a:effectLst/>
                        </a:rPr>
                        <a:t>)</a:t>
                      </a:r>
                      <a:endParaRPr lang="fr-FR" sz="1000" b="1" dirty="0">
                        <a:effectLst/>
                        <a:latin typeface="Arial"/>
                        <a:ea typeface="Times New Roman"/>
                      </a:endParaRPr>
                    </a:p>
                  </a:txBody>
                  <a:tcPr marL="68580" marR="68580" marT="0" marB="0"/>
                </a:tc>
                <a:tc hMerge="1">
                  <a:txBody>
                    <a:bodyPr/>
                    <a:lstStyle/>
                    <a:p>
                      <a:endParaRPr lang="fr-FR"/>
                    </a:p>
                  </a:txBody>
                  <a:tcPr/>
                </a:tc>
              </a:tr>
              <a:tr h="0">
                <a:tc>
                  <a:txBody>
                    <a:bodyPr/>
                    <a:lstStyle/>
                    <a:p>
                      <a:pPr>
                        <a:spcBef>
                          <a:spcPts val="310"/>
                        </a:spcBef>
                        <a:spcAft>
                          <a:spcPts val="310"/>
                        </a:spcAft>
                      </a:pPr>
                      <a:r>
                        <a:rPr lang="fr-FR" sz="1000">
                          <a:effectLst/>
                        </a:rPr>
                        <a:t>Savoirs</a:t>
                      </a:r>
                      <a:endParaRPr lang="fr-FR" sz="1000" b="1">
                        <a:effectLst/>
                        <a:latin typeface="Arial"/>
                        <a:ea typeface="Times New Roman"/>
                      </a:endParaRPr>
                    </a:p>
                  </a:txBody>
                  <a:tcPr marL="68580" marR="68580" marT="0" marB="0" anchor="ctr"/>
                </a:tc>
                <a:tc>
                  <a:txBody>
                    <a:bodyPr/>
                    <a:lstStyle/>
                    <a:p>
                      <a:pPr>
                        <a:spcBef>
                          <a:spcPts val="310"/>
                        </a:spcBef>
                        <a:spcAft>
                          <a:spcPts val="310"/>
                        </a:spcAft>
                      </a:pPr>
                      <a:r>
                        <a:rPr lang="fr-FR" sz="1000">
                          <a:effectLst/>
                        </a:rPr>
                        <a:t>Savoir-faire</a:t>
                      </a:r>
                      <a:endParaRPr lang="fr-FR" sz="1000" b="1">
                        <a:effectLst/>
                        <a:latin typeface="Arial"/>
                        <a:ea typeface="Times New Roman"/>
                      </a:endParaRPr>
                    </a:p>
                  </a:txBody>
                  <a:tcPr marL="68580" marR="68580" marT="0" marB="0" anchor="ctr"/>
                </a:tc>
              </a:tr>
              <a:tr h="0">
                <a:tc>
                  <a:txBody>
                    <a:bodyPr/>
                    <a:lstStyle/>
                    <a:p>
                      <a:pPr>
                        <a:spcAft>
                          <a:spcPts val="0"/>
                        </a:spcAft>
                      </a:pPr>
                      <a:r>
                        <a:rPr lang="fr-FR" sz="900" b="1" dirty="0">
                          <a:solidFill>
                            <a:srgbClr val="9BBB59"/>
                          </a:solidFill>
                          <a:effectLst/>
                        </a:rPr>
                        <a:t>S3.1. Modélisation orientée objet.</a:t>
                      </a:r>
                    </a:p>
                    <a:p>
                      <a:pPr>
                        <a:spcAft>
                          <a:spcPts val="0"/>
                        </a:spcAft>
                      </a:pPr>
                      <a:r>
                        <a:rPr lang="fr-FR" sz="900" b="1" dirty="0">
                          <a:solidFill>
                            <a:srgbClr val="9BBB59"/>
                          </a:solidFill>
                          <a:effectLst/>
                        </a:rPr>
                        <a:t>S3.2. Représentation </a:t>
                      </a:r>
                      <a:r>
                        <a:rPr lang="fr-FR" sz="900" b="1" dirty="0" err="1">
                          <a:solidFill>
                            <a:srgbClr val="9BBB59"/>
                          </a:solidFill>
                          <a:effectLst/>
                        </a:rPr>
                        <a:t>SysML</a:t>
                      </a:r>
                      <a:r>
                        <a:rPr lang="fr-FR" sz="900" b="1" dirty="0">
                          <a:solidFill>
                            <a:srgbClr val="9BBB59"/>
                          </a:solidFill>
                          <a:effectLst/>
                        </a:rPr>
                        <a:t>-UML.</a:t>
                      </a:r>
                    </a:p>
                    <a:p>
                      <a:pPr>
                        <a:spcAft>
                          <a:spcPts val="0"/>
                        </a:spcAft>
                      </a:pPr>
                      <a:r>
                        <a:rPr lang="fr-FR" sz="900" dirty="0">
                          <a:effectLst/>
                        </a:rPr>
                        <a:t>S3.3. Spécificités </a:t>
                      </a:r>
                      <a:r>
                        <a:rPr lang="fr-FR" sz="900" dirty="0" err="1">
                          <a:effectLst/>
                        </a:rPr>
                        <a:t>SysML</a:t>
                      </a:r>
                      <a:r>
                        <a:rPr lang="fr-FR" sz="900" dirty="0">
                          <a:effectLst/>
                        </a:rPr>
                        <a:t>.</a:t>
                      </a:r>
                    </a:p>
                    <a:p>
                      <a:pPr>
                        <a:spcAft>
                          <a:spcPts val="0"/>
                        </a:spcAft>
                      </a:pPr>
                      <a:r>
                        <a:rPr lang="fr-FR" sz="900" dirty="0">
                          <a:effectLst/>
                        </a:rPr>
                        <a:t>S3.4. Spécificités UML.</a:t>
                      </a:r>
                    </a:p>
                    <a:p>
                      <a:pPr>
                        <a:spcAft>
                          <a:spcPts val="0"/>
                        </a:spcAft>
                      </a:pPr>
                      <a:r>
                        <a:rPr lang="fr-FR" sz="900" dirty="0">
                          <a:effectLst/>
                        </a:rPr>
                        <a:t>S4.7. Outils de génération de code.</a:t>
                      </a:r>
                    </a:p>
                    <a:p>
                      <a:pPr>
                        <a:spcAft>
                          <a:spcPts val="0"/>
                        </a:spcAft>
                      </a:pPr>
                      <a:r>
                        <a:rPr lang="fr-FR" sz="900" dirty="0">
                          <a:effectLst/>
                        </a:rPr>
                        <a:t>S5.6. Adaptation de l’énergie.</a:t>
                      </a:r>
                      <a:endParaRPr lang="fr-FR" sz="900" dirty="0">
                        <a:effectLst/>
                        <a:latin typeface="Arial"/>
                        <a:ea typeface="Times New Roman"/>
                      </a:endParaRPr>
                    </a:p>
                  </a:txBody>
                  <a:tcPr marL="68580" marR="68580" marT="0" marB="0" anchor="ctr"/>
                </a:tc>
                <a:tc>
                  <a:txBody>
                    <a:bodyPr/>
                    <a:lstStyle/>
                    <a:p>
                      <a:pPr>
                        <a:spcAft>
                          <a:spcPts val="0"/>
                        </a:spcAft>
                      </a:pPr>
                      <a:r>
                        <a:rPr lang="fr-FR" sz="900" b="1" dirty="0">
                          <a:solidFill>
                            <a:srgbClr val="9BBB59"/>
                          </a:solidFill>
                          <a:effectLst/>
                        </a:rPr>
                        <a:t>SF29. Produire un modèle UML/</a:t>
                      </a:r>
                      <a:r>
                        <a:rPr lang="fr-FR" sz="900" b="1" dirty="0" err="1">
                          <a:solidFill>
                            <a:srgbClr val="9BBB59"/>
                          </a:solidFill>
                          <a:effectLst/>
                        </a:rPr>
                        <a:t>SysML</a:t>
                      </a:r>
                      <a:r>
                        <a:rPr lang="fr-FR" sz="900" b="1" dirty="0">
                          <a:solidFill>
                            <a:srgbClr val="9BBB59"/>
                          </a:solidFill>
                          <a:effectLst/>
                        </a:rPr>
                        <a:t> conforme aux spécifications du cahier des charges</a:t>
                      </a:r>
                      <a:endParaRPr lang="fr-FR" sz="900" b="1" dirty="0">
                        <a:solidFill>
                          <a:srgbClr val="9BBB59"/>
                        </a:solidFill>
                        <a:effectLst/>
                        <a:latin typeface="Arial"/>
                        <a:ea typeface="Times New Roman"/>
                      </a:endParaRPr>
                    </a:p>
                  </a:txBody>
                  <a:tcPr marL="68580" marR="68580" marT="0" marB="0" anchor="ctr"/>
                </a:tc>
              </a:tr>
            </a:tbl>
          </a:graphicData>
        </a:graphic>
      </p:graphicFrame>
    </p:spTree>
    <p:extLst>
      <p:ext uri="{BB962C8B-B14F-4D97-AF65-F5344CB8AC3E}">
        <p14:creationId xmlns:p14="http://schemas.microsoft.com/office/powerpoint/2010/main" val="3368204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843541"/>
            <a:ext cx="500034" cy="6113851"/>
          </a:xfrm>
          <a:prstGeom prst="rect">
            <a:avLst/>
          </a:prstGeom>
          <a:ln/>
          <a:scene3d>
            <a:camera prst="isometricOffAxis1Right"/>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vert="vert270" rtlCol="0" anchor="ctr"/>
          <a:lstStyle/>
          <a:p>
            <a:pPr algn="ctr"/>
            <a:r>
              <a:rPr lang="fr-FR" sz="2800" dirty="0"/>
              <a:t>IR – EC : Initiation à la POO</a:t>
            </a:r>
          </a:p>
        </p:txBody>
      </p:sp>
      <p:sp>
        <p:nvSpPr>
          <p:cNvPr id="18" name="Titre 1"/>
          <p:cNvSpPr txBox="1">
            <a:spLocks/>
          </p:cNvSpPr>
          <p:nvPr/>
        </p:nvSpPr>
        <p:spPr>
          <a:xfrm>
            <a:off x="590872" y="-24340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smtClean="0"/>
              <a:t>Eléments de constat</a:t>
            </a:r>
            <a:endParaRPr lang="fr-FR" sz="3200" dirty="0"/>
          </a:p>
        </p:txBody>
      </p:sp>
      <p:sp>
        <p:nvSpPr>
          <p:cNvPr id="20" name="ZoneTexte 19"/>
          <p:cNvSpPr txBox="1"/>
          <p:nvPr/>
        </p:nvSpPr>
        <p:spPr>
          <a:xfrm>
            <a:off x="961729" y="-27384"/>
            <a:ext cx="8182271" cy="58477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fr-FR" sz="2800" b="1" dirty="0" smtClean="0"/>
              <a:t>Séminaire national</a:t>
            </a:r>
            <a:r>
              <a:rPr lang="fr-FR" sz="2800" b="1" dirty="0"/>
              <a:t> </a:t>
            </a:r>
            <a:r>
              <a:rPr lang="fr-FR" sz="3200" b="1" dirty="0" smtClean="0"/>
              <a:t>BTS SYSTÈMES NUMÉRIQUES</a:t>
            </a:r>
          </a:p>
        </p:txBody>
      </p:sp>
      <p:pic>
        <p:nvPicPr>
          <p:cNvPr id="21"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68" y="-3864"/>
            <a:ext cx="817240" cy="758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4" name="ZoneTexte 53"/>
          <p:cNvSpPr txBox="1"/>
          <p:nvPr/>
        </p:nvSpPr>
        <p:spPr>
          <a:xfrm>
            <a:off x="7164288" y="2132856"/>
            <a:ext cx="1584176" cy="1015663"/>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2000" b="1" dirty="0" smtClean="0">
                <a:solidFill>
                  <a:schemeClr val="tx1"/>
                </a:solidFill>
              </a:rPr>
              <a:t>Savoirs et savoir-faire visés</a:t>
            </a:r>
            <a:endParaRPr lang="fr-FR" sz="2000" b="1" dirty="0">
              <a:solidFill>
                <a:schemeClr val="tx1"/>
              </a:solidFill>
            </a:endParaRPr>
          </a:p>
        </p:txBody>
      </p:sp>
      <p:graphicFrame>
        <p:nvGraphicFramePr>
          <p:cNvPr id="6" name="Tableau 5"/>
          <p:cNvGraphicFramePr>
            <a:graphicFrameLocks noGrp="1"/>
          </p:cNvGraphicFramePr>
          <p:nvPr>
            <p:extLst>
              <p:ext uri="{D42A27DB-BD31-4B8C-83A1-F6EECF244321}">
                <p14:modId xmlns:p14="http://schemas.microsoft.com/office/powerpoint/2010/main" val="1423607500"/>
              </p:ext>
            </p:extLst>
          </p:nvPr>
        </p:nvGraphicFramePr>
        <p:xfrm>
          <a:off x="939157" y="980728"/>
          <a:ext cx="5928995" cy="1554480"/>
        </p:xfrm>
        <a:graphic>
          <a:graphicData uri="http://schemas.openxmlformats.org/drawingml/2006/table">
            <a:tbl>
              <a:tblPr>
                <a:tableStyleId>{5C22544A-7EE6-4342-B048-85BDC9FD1C3A}</a:tableStyleId>
              </a:tblPr>
              <a:tblGrid>
                <a:gridCol w="2859405"/>
                <a:gridCol w="3069590"/>
              </a:tblGrid>
              <a:tr h="0">
                <a:tc gridSpan="2">
                  <a:txBody>
                    <a:bodyPr/>
                    <a:lstStyle/>
                    <a:p>
                      <a:pPr algn="ctr">
                        <a:spcBef>
                          <a:spcPts val="310"/>
                        </a:spcBef>
                        <a:spcAft>
                          <a:spcPts val="310"/>
                        </a:spcAft>
                      </a:pPr>
                      <a:r>
                        <a:rPr lang="fr-FR" sz="1000" dirty="0">
                          <a:effectLst/>
                        </a:rPr>
                        <a:t>compétence C4.3 : adapter et/ou configurer une structure logicielle</a:t>
                      </a:r>
                      <a:br>
                        <a:rPr lang="fr-FR" sz="1000" dirty="0">
                          <a:effectLst/>
                        </a:rPr>
                      </a:br>
                      <a:r>
                        <a:rPr lang="fr-FR" sz="1000" dirty="0">
                          <a:effectLst/>
                        </a:rPr>
                        <a:t>(</a:t>
                      </a:r>
                      <a:r>
                        <a:rPr lang="fr-FR" sz="1000" b="1" dirty="0">
                          <a:solidFill>
                            <a:srgbClr val="9BBB59"/>
                          </a:solidFill>
                          <a:effectLst/>
                        </a:rPr>
                        <a:t>option EC</a:t>
                      </a:r>
                      <a:r>
                        <a:rPr lang="fr-FR" sz="1000" dirty="0">
                          <a:effectLst/>
                        </a:rPr>
                        <a:t>)</a:t>
                      </a:r>
                      <a:endParaRPr lang="fr-FR" sz="1000" b="1" dirty="0">
                        <a:effectLst/>
                        <a:latin typeface="Arial"/>
                        <a:ea typeface="Times New Roman"/>
                      </a:endParaRPr>
                    </a:p>
                  </a:txBody>
                  <a:tcPr marL="68580" marR="68580" marT="0" marB="0"/>
                </a:tc>
                <a:tc hMerge="1">
                  <a:txBody>
                    <a:bodyPr/>
                    <a:lstStyle/>
                    <a:p>
                      <a:endParaRPr lang="fr-FR"/>
                    </a:p>
                  </a:txBody>
                  <a:tcPr/>
                </a:tc>
              </a:tr>
              <a:tr h="0">
                <a:tc>
                  <a:txBody>
                    <a:bodyPr/>
                    <a:lstStyle/>
                    <a:p>
                      <a:pPr>
                        <a:spcBef>
                          <a:spcPts val="310"/>
                        </a:spcBef>
                        <a:spcAft>
                          <a:spcPts val="310"/>
                        </a:spcAft>
                      </a:pPr>
                      <a:r>
                        <a:rPr lang="fr-FR" sz="1000">
                          <a:effectLst/>
                        </a:rPr>
                        <a:t>Savoirs</a:t>
                      </a:r>
                      <a:endParaRPr lang="fr-FR" sz="1000" b="1">
                        <a:effectLst/>
                        <a:latin typeface="Arial"/>
                        <a:ea typeface="Times New Roman"/>
                      </a:endParaRPr>
                    </a:p>
                  </a:txBody>
                  <a:tcPr marL="68580" marR="68580" marT="0" marB="0" anchor="ctr"/>
                </a:tc>
                <a:tc>
                  <a:txBody>
                    <a:bodyPr/>
                    <a:lstStyle/>
                    <a:p>
                      <a:pPr>
                        <a:spcBef>
                          <a:spcPts val="310"/>
                        </a:spcBef>
                        <a:spcAft>
                          <a:spcPts val="310"/>
                        </a:spcAft>
                      </a:pPr>
                      <a:r>
                        <a:rPr lang="fr-FR" sz="1000">
                          <a:effectLst/>
                        </a:rPr>
                        <a:t>Savoir-faire</a:t>
                      </a:r>
                      <a:endParaRPr lang="fr-FR" sz="1000" b="1">
                        <a:effectLst/>
                        <a:latin typeface="Arial"/>
                        <a:ea typeface="Times New Roman"/>
                      </a:endParaRPr>
                    </a:p>
                  </a:txBody>
                  <a:tcPr marL="68580" marR="68580" marT="0" marB="0" anchor="ctr"/>
                </a:tc>
              </a:tr>
              <a:tr h="0">
                <a:tc>
                  <a:txBody>
                    <a:bodyPr/>
                    <a:lstStyle/>
                    <a:p>
                      <a:pPr>
                        <a:spcAft>
                          <a:spcPts val="0"/>
                        </a:spcAft>
                      </a:pPr>
                      <a:r>
                        <a:rPr lang="fr-FR" sz="900" dirty="0">
                          <a:effectLst/>
                        </a:rPr>
                        <a:t>S1.    Communication.</a:t>
                      </a:r>
                    </a:p>
                    <a:p>
                      <a:pPr>
                        <a:spcAft>
                          <a:spcPts val="0"/>
                        </a:spcAft>
                      </a:pPr>
                      <a:r>
                        <a:rPr lang="fr-FR" sz="900" dirty="0">
                          <a:effectLst/>
                        </a:rPr>
                        <a:t>S2.2. Documentation.</a:t>
                      </a:r>
                    </a:p>
                    <a:p>
                      <a:pPr>
                        <a:spcAft>
                          <a:spcPts val="0"/>
                        </a:spcAft>
                      </a:pPr>
                      <a:r>
                        <a:rPr lang="fr-FR" sz="900" b="1" dirty="0">
                          <a:solidFill>
                            <a:srgbClr val="9BBB59"/>
                          </a:solidFill>
                          <a:effectLst/>
                        </a:rPr>
                        <a:t>S3.1. Modélisation orientée objet.</a:t>
                      </a:r>
                    </a:p>
                    <a:p>
                      <a:pPr>
                        <a:spcAft>
                          <a:spcPts val="0"/>
                        </a:spcAft>
                      </a:pPr>
                      <a:r>
                        <a:rPr lang="fr-FR" sz="900" b="1" dirty="0">
                          <a:solidFill>
                            <a:srgbClr val="9BBB59"/>
                          </a:solidFill>
                          <a:effectLst/>
                        </a:rPr>
                        <a:t>S3.2. Représentation </a:t>
                      </a:r>
                      <a:r>
                        <a:rPr lang="fr-FR" sz="900" b="1" dirty="0" err="1">
                          <a:solidFill>
                            <a:srgbClr val="9BBB59"/>
                          </a:solidFill>
                          <a:effectLst/>
                        </a:rPr>
                        <a:t>SysML</a:t>
                      </a:r>
                      <a:r>
                        <a:rPr lang="fr-FR" sz="900" b="1" dirty="0">
                          <a:solidFill>
                            <a:srgbClr val="9BBB59"/>
                          </a:solidFill>
                          <a:effectLst/>
                        </a:rPr>
                        <a:t>/UML.</a:t>
                      </a:r>
                    </a:p>
                    <a:p>
                      <a:pPr>
                        <a:spcAft>
                          <a:spcPts val="0"/>
                        </a:spcAft>
                      </a:pPr>
                      <a:r>
                        <a:rPr lang="fr-FR" sz="900" dirty="0">
                          <a:effectLst/>
                        </a:rPr>
                        <a:t>S3.3. Spécificités </a:t>
                      </a:r>
                      <a:r>
                        <a:rPr lang="fr-FR" sz="900" dirty="0" err="1">
                          <a:effectLst/>
                        </a:rPr>
                        <a:t>SysML</a:t>
                      </a:r>
                      <a:r>
                        <a:rPr lang="fr-FR" sz="900" dirty="0">
                          <a:effectLst/>
                        </a:rPr>
                        <a:t>.</a:t>
                      </a:r>
                    </a:p>
                    <a:p>
                      <a:pPr>
                        <a:spcAft>
                          <a:spcPts val="0"/>
                        </a:spcAft>
                      </a:pPr>
                      <a:r>
                        <a:rPr lang="fr-FR" sz="900" b="1" dirty="0">
                          <a:solidFill>
                            <a:srgbClr val="9BBB59"/>
                          </a:solidFill>
                          <a:effectLst/>
                        </a:rPr>
                        <a:t>S4.    Développement logiciel.</a:t>
                      </a:r>
                    </a:p>
                    <a:p>
                      <a:pPr>
                        <a:spcAft>
                          <a:spcPts val="0"/>
                        </a:spcAft>
                      </a:pPr>
                      <a:r>
                        <a:rPr lang="fr-FR" sz="900" dirty="0">
                          <a:effectLst/>
                        </a:rPr>
                        <a:t>S6.1. Notions fondamentales sur les systèmes d’exploitation.</a:t>
                      </a:r>
                      <a:endParaRPr lang="fr-FR" sz="900" dirty="0">
                        <a:effectLst/>
                        <a:latin typeface="Arial"/>
                        <a:ea typeface="Times New Roman"/>
                      </a:endParaRPr>
                    </a:p>
                  </a:txBody>
                  <a:tcPr marL="68580" marR="68580" marT="0" marB="0" anchor="ctr"/>
                </a:tc>
                <a:tc>
                  <a:txBody>
                    <a:bodyPr/>
                    <a:lstStyle/>
                    <a:p>
                      <a:pPr>
                        <a:spcAft>
                          <a:spcPts val="0"/>
                        </a:spcAft>
                      </a:pPr>
                      <a:r>
                        <a:rPr lang="fr-FR" sz="900" b="1" dirty="0">
                          <a:solidFill>
                            <a:srgbClr val="9BBB59"/>
                          </a:solidFill>
                          <a:effectLst/>
                        </a:rPr>
                        <a:t>SF53. Délimiter la structure logicielle à modifier.</a:t>
                      </a:r>
                    </a:p>
                    <a:p>
                      <a:pPr>
                        <a:spcAft>
                          <a:spcPts val="0"/>
                        </a:spcAft>
                      </a:pPr>
                      <a:r>
                        <a:rPr lang="fr-FR" sz="900" b="1" dirty="0">
                          <a:solidFill>
                            <a:srgbClr val="9BBB59"/>
                          </a:solidFill>
                          <a:effectLst/>
                        </a:rPr>
                        <a:t>SF54. Analyser la structure logicielle.</a:t>
                      </a:r>
                    </a:p>
                    <a:p>
                      <a:pPr>
                        <a:spcAft>
                          <a:spcPts val="0"/>
                        </a:spcAft>
                      </a:pPr>
                      <a:r>
                        <a:rPr lang="fr-FR" sz="900" b="1" dirty="0">
                          <a:solidFill>
                            <a:srgbClr val="9BBB59"/>
                          </a:solidFill>
                          <a:effectLst/>
                        </a:rPr>
                        <a:t>SF55. Procéder aux modifications logicielles.</a:t>
                      </a:r>
                    </a:p>
                    <a:p>
                      <a:pPr>
                        <a:spcAft>
                          <a:spcPts val="0"/>
                        </a:spcAft>
                      </a:pPr>
                      <a:r>
                        <a:rPr lang="fr-FR" sz="900" b="1" dirty="0">
                          <a:solidFill>
                            <a:srgbClr val="9BBB59"/>
                          </a:solidFill>
                          <a:effectLst/>
                        </a:rPr>
                        <a:t>SF56. Tester ces modifications à l'aide des outils de développement.</a:t>
                      </a:r>
                      <a:endParaRPr lang="fr-FR" sz="900" b="1" dirty="0">
                        <a:solidFill>
                          <a:srgbClr val="9BBB59"/>
                        </a:solidFill>
                        <a:effectLst/>
                        <a:latin typeface="Arial"/>
                        <a:ea typeface="Times New Roman"/>
                      </a:endParaRPr>
                    </a:p>
                  </a:txBody>
                  <a:tcPr marL="68580" marR="68580" marT="0" marB="0" anchor="ctr"/>
                </a:tc>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2003322081"/>
              </p:ext>
            </p:extLst>
          </p:nvPr>
        </p:nvGraphicFramePr>
        <p:xfrm>
          <a:off x="966591" y="2683974"/>
          <a:ext cx="5928995" cy="1417320"/>
        </p:xfrm>
        <a:graphic>
          <a:graphicData uri="http://schemas.openxmlformats.org/drawingml/2006/table">
            <a:tbl>
              <a:tblPr>
                <a:tableStyleId>{5C22544A-7EE6-4342-B048-85BDC9FD1C3A}</a:tableStyleId>
              </a:tblPr>
              <a:tblGrid>
                <a:gridCol w="2859405"/>
                <a:gridCol w="3069590"/>
              </a:tblGrid>
              <a:tr h="160655">
                <a:tc gridSpan="2">
                  <a:txBody>
                    <a:bodyPr/>
                    <a:lstStyle/>
                    <a:p>
                      <a:pPr algn="ctr">
                        <a:spcBef>
                          <a:spcPts val="310"/>
                        </a:spcBef>
                        <a:spcAft>
                          <a:spcPts val="310"/>
                        </a:spcAft>
                      </a:pPr>
                      <a:r>
                        <a:rPr lang="fr-FR" sz="1000" dirty="0">
                          <a:effectLst/>
                        </a:rPr>
                        <a:t>compétence C4.3 : installer et configurer une chaîne de développement</a:t>
                      </a:r>
                      <a:br>
                        <a:rPr lang="fr-FR" sz="1000" dirty="0">
                          <a:effectLst/>
                        </a:rPr>
                      </a:br>
                      <a:r>
                        <a:rPr lang="fr-FR" sz="1000" dirty="0">
                          <a:effectLst/>
                        </a:rPr>
                        <a:t>(</a:t>
                      </a:r>
                      <a:r>
                        <a:rPr lang="fr-FR" sz="1000" b="1" dirty="0">
                          <a:solidFill>
                            <a:srgbClr val="9BBB59"/>
                          </a:solidFill>
                          <a:effectLst/>
                        </a:rPr>
                        <a:t>option IR</a:t>
                      </a:r>
                      <a:r>
                        <a:rPr lang="fr-FR" sz="1000" dirty="0">
                          <a:effectLst/>
                        </a:rPr>
                        <a:t>)</a:t>
                      </a:r>
                      <a:endParaRPr lang="fr-FR" sz="1000" b="1" dirty="0">
                        <a:effectLst/>
                        <a:latin typeface="Arial"/>
                        <a:ea typeface="Times New Roman"/>
                      </a:endParaRPr>
                    </a:p>
                  </a:txBody>
                  <a:tcPr marL="68580" marR="68580" marT="0" marB="0"/>
                </a:tc>
                <a:tc hMerge="1">
                  <a:txBody>
                    <a:bodyPr/>
                    <a:lstStyle/>
                    <a:p>
                      <a:endParaRPr lang="fr-FR"/>
                    </a:p>
                  </a:txBody>
                  <a:tcPr/>
                </a:tc>
              </a:tr>
              <a:tr h="0">
                <a:tc>
                  <a:txBody>
                    <a:bodyPr/>
                    <a:lstStyle/>
                    <a:p>
                      <a:pPr>
                        <a:spcBef>
                          <a:spcPts val="310"/>
                        </a:spcBef>
                        <a:spcAft>
                          <a:spcPts val="310"/>
                        </a:spcAft>
                      </a:pPr>
                      <a:r>
                        <a:rPr lang="fr-FR" sz="1000">
                          <a:effectLst/>
                        </a:rPr>
                        <a:t>Savoirs</a:t>
                      </a:r>
                      <a:endParaRPr lang="fr-FR" sz="1000" b="1">
                        <a:effectLst/>
                        <a:latin typeface="Arial"/>
                        <a:ea typeface="Times New Roman"/>
                      </a:endParaRPr>
                    </a:p>
                  </a:txBody>
                  <a:tcPr marL="68580" marR="68580" marT="0" marB="0" anchor="ctr"/>
                </a:tc>
                <a:tc>
                  <a:txBody>
                    <a:bodyPr/>
                    <a:lstStyle/>
                    <a:p>
                      <a:pPr>
                        <a:spcBef>
                          <a:spcPts val="310"/>
                        </a:spcBef>
                        <a:spcAft>
                          <a:spcPts val="310"/>
                        </a:spcAft>
                      </a:pPr>
                      <a:r>
                        <a:rPr lang="fr-FR" sz="1000">
                          <a:effectLst/>
                        </a:rPr>
                        <a:t>Savoir-faire</a:t>
                      </a:r>
                      <a:endParaRPr lang="fr-FR" sz="1000" b="1">
                        <a:effectLst/>
                        <a:latin typeface="Arial"/>
                        <a:ea typeface="Times New Roman"/>
                      </a:endParaRPr>
                    </a:p>
                  </a:txBody>
                  <a:tcPr marL="68580" marR="68580" marT="0" marB="0" anchor="ctr"/>
                </a:tc>
              </a:tr>
              <a:tr h="0">
                <a:tc>
                  <a:txBody>
                    <a:bodyPr/>
                    <a:lstStyle/>
                    <a:p>
                      <a:pPr>
                        <a:spcAft>
                          <a:spcPts val="0"/>
                        </a:spcAft>
                      </a:pPr>
                      <a:r>
                        <a:rPr lang="fr-FR" sz="900" b="1" dirty="0">
                          <a:solidFill>
                            <a:srgbClr val="9BBB59"/>
                          </a:solidFill>
                          <a:effectLst/>
                        </a:rPr>
                        <a:t>S4.6. Langages de programmation.</a:t>
                      </a:r>
                    </a:p>
                    <a:p>
                      <a:pPr>
                        <a:spcAft>
                          <a:spcPts val="0"/>
                        </a:spcAft>
                      </a:pPr>
                      <a:r>
                        <a:rPr lang="fr-FR" sz="900" dirty="0">
                          <a:effectLst/>
                        </a:rPr>
                        <a:t>S4.7. Outils de génération de code.</a:t>
                      </a:r>
                    </a:p>
                    <a:p>
                      <a:pPr>
                        <a:spcAft>
                          <a:spcPts val="0"/>
                        </a:spcAft>
                      </a:pPr>
                      <a:r>
                        <a:rPr lang="fr-FR" sz="900" b="0" dirty="0">
                          <a:solidFill>
                            <a:schemeClr val="tx1"/>
                          </a:solidFill>
                          <a:effectLst/>
                        </a:rPr>
                        <a:t>S6.1. Notions fondamentales.</a:t>
                      </a:r>
                    </a:p>
                    <a:p>
                      <a:pPr>
                        <a:spcAft>
                          <a:spcPts val="0"/>
                        </a:spcAft>
                      </a:pPr>
                      <a:r>
                        <a:rPr lang="fr-FR" sz="900" dirty="0">
                          <a:effectLst/>
                        </a:rPr>
                        <a:t>S6.2. Système d’exploitation </a:t>
                      </a:r>
                      <a:r>
                        <a:rPr lang="fr-FR" sz="900" dirty="0" err="1">
                          <a:effectLst/>
                        </a:rPr>
                        <a:t>multiTâches</a:t>
                      </a:r>
                      <a:r>
                        <a:rPr lang="fr-FR" sz="900" dirty="0">
                          <a:effectLst/>
                        </a:rPr>
                        <a:t> professionnelles.</a:t>
                      </a:r>
                    </a:p>
                    <a:p>
                      <a:pPr>
                        <a:spcAft>
                          <a:spcPts val="0"/>
                        </a:spcAft>
                      </a:pPr>
                      <a:r>
                        <a:rPr lang="en-US" sz="900" dirty="0">
                          <a:effectLst/>
                        </a:rPr>
                        <a:t>S6.3. </a:t>
                      </a:r>
                      <a:r>
                        <a:rPr lang="fr-FR" sz="900" dirty="0">
                          <a:effectLst/>
                        </a:rPr>
                        <a:t>Spécificités temps-réel.</a:t>
                      </a:r>
                    </a:p>
                    <a:p>
                      <a:pPr>
                        <a:spcAft>
                          <a:spcPts val="0"/>
                        </a:spcAft>
                      </a:pPr>
                      <a:r>
                        <a:rPr lang="fr-FR" sz="900" dirty="0">
                          <a:effectLst/>
                        </a:rPr>
                        <a:t>S6.4. Systèmes embarqués.</a:t>
                      </a:r>
                    </a:p>
                    <a:p>
                      <a:pPr>
                        <a:spcAft>
                          <a:spcPts val="0"/>
                        </a:spcAft>
                      </a:pPr>
                      <a:r>
                        <a:rPr lang="fr-FR" sz="900" dirty="0">
                          <a:effectLst/>
                        </a:rPr>
                        <a:t>S6.5. Machines virtuelles.</a:t>
                      </a:r>
                      <a:endParaRPr lang="fr-FR" sz="900" dirty="0">
                        <a:effectLst/>
                        <a:latin typeface="Arial"/>
                        <a:ea typeface="Times New Roman"/>
                      </a:endParaRPr>
                    </a:p>
                  </a:txBody>
                  <a:tcPr marL="68580" marR="68580" marT="0" marB="0" anchor="ctr"/>
                </a:tc>
                <a:tc>
                  <a:txBody>
                    <a:bodyPr/>
                    <a:lstStyle/>
                    <a:p>
                      <a:pPr>
                        <a:spcAft>
                          <a:spcPts val="0"/>
                        </a:spcAft>
                      </a:pPr>
                      <a:r>
                        <a:rPr lang="fr-FR" sz="900" dirty="0">
                          <a:effectLst/>
                        </a:rPr>
                        <a:t>SF38. Fournir un environnement de développement opérationnel.</a:t>
                      </a:r>
                      <a:endParaRPr lang="fr-FR" sz="900" dirty="0">
                        <a:effectLst/>
                        <a:latin typeface="Arial"/>
                        <a:ea typeface="Times New Roman"/>
                      </a:endParaRPr>
                    </a:p>
                  </a:txBody>
                  <a:tcPr marL="68580" marR="68580" marT="0" marB="0" anchor="ctr"/>
                </a:tc>
              </a:tr>
            </a:tbl>
          </a:graphicData>
        </a:graphic>
      </p:graphicFrame>
      <p:sp>
        <p:nvSpPr>
          <p:cNvPr id="14" name="Rectangle 13"/>
          <p:cNvSpPr/>
          <p:nvPr/>
        </p:nvSpPr>
        <p:spPr>
          <a:xfrm>
            <a:off x="1976011" y="5089510"/>
            <a:ext cx="3893367" cy="132343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fr-FR" sz="2000" dirty="0"/>
              <a:t>S3.1. Modélisation orientée objet</a:t>
            </a:r>
            <a:r>
              <a:rPr lang="fr-FR" sz="2000" dirty="0" smtClean="0"/>
              <a:t>.</a:t>
            </a:r>
          </a:p>
          <a:p>
            <a:r>
              <a:rPr lang="fr-FR" sz="2000" dirty="0"/>
              <a:t>S3.2. Représentation </a:t>
            </a:r>
            <a:r>
              <a:rPr lang="fr-FR" sz="2000" dirty="0" err="1"/>
              <a:t>SysML</a:t>
            </a:r>
            <a:r>
              <a:rPr lang="fr-FR" sz="2000" dirty="0"/>
              <a:t>/UML</a:t>
            </a:r>
            <a:r>
              <a:rPr lang="fr-FR" sz="2000" dirty="0" smtClean="0"/>
              <a:t>.</a:t>
            </a:r>
          </a:p>
          <a:p>
            <a:r>
              <a:rPr lang="fr-FR" sz="2000" dirty="0"/>
              <a:t>S4.    Développement logiciel.</a:t>
            </a:r>
          </a:p>
          <a:p>
            <a:r>
              <a:rPr lang="fr-FR" sz="2000" dirty="0"/>
              <a:t>S4.6. Langages de programmation</a:t>
            </a:r>
            <a:r>
              <a:rPr lang="fr-FR" sz="2000" dirty="0" smtClean="0"/>
              <a:t>.</a:t>
            </a:r>
            <a:endParaRPr lang="fr-FR" sz="2000" dirty="0"/>
          </a:p>
        </p:txBody>
      </p:sp>
      <p:sp>
        <p:nvSpPr>
          <p:cNvPr id="15" name="ZoneTexte 14"/>
          <p:cNvSpPr txBox="1"/>
          <p:nvPr/>
        </p:nvSpPr>
        <p:spPr>
          <a:xfrm>
            <a:off x="1976011" y="4437112"/>
            <a:ext cx="5414055" cy="40011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2000" b="1" dirty="0" smtClean="0">
                <a:solidFill>
                  <a:schemeClr val="tx1"/>
                </a:solidFill>
              </a:rPr>
              <a:t>Résumé des savoirs principaux visés par l’activité</a:t>
            </a:r>
            <a:endParaRPr lang="fr-FR" sz="2000" b="1" dirty="0">
              <a:solidFill>
                <a:schemeClr val="tx1"/>
              </a:solidFill>
            </a:endParaRPr>
          </a:p>
        </p:txBody>
      </p:sp>
      <p:sp>
        <p:nvSpPr>
          <p:cNvPr id="16" name="Rectangle 15"/>
          <p:cNvSpPr/>
          <p:nvPr/>
        </p:nvSpPr>
        <p:spPr>
          <a:xfrm>
            <a:off x="6379486" y="5089510"/>
            <a:ext cx="1010580" cy="40011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fr-FR" sz="2000" dirty="0" smtClean="0"/>
              <a:t>IR et EC</a:t>
            </a:r>
            <a:endParaRPr lang="fr-FR" sz="2000" dirty="0"/>
          </a:p>
        </p:txBody>
      </p:sp>
      <p:sp>
        <p:nvSpPr>
          <p:cNvPr id="17" name="Rectangle 16"/>
          <p:cNvSpPr/>
          <p:nvPr/>
        </p:nvSpPr>
        <p:spPr>
          <a:xfrm>
            <a:off x="6378370" y="5551174"/>
            <a:ext cx="1010580" cy="40011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fr-FR" sz="2000" dirty="0" smtClean="0"/>
              <a:t>EC</a:t>
            </a:r>
            <a:endParaRPr lang="fr-FR" sz="2000" dirty="0"/>
          </a:p>
        </p:txBody>
      </p:sp>
      <p:sp>
        <p:nvSpPr>
          <p:cNvPr id="19" name="Rectangle 18"/>
          <p:cNvSpPr/>
          <p:nvPr/>
        </p:nvSpPr>
        <p:spPr>
          <a:xfrm>
            <a:off x="6378370" y="6025614"/>
            <a:ext cx="1010580" cy="40011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fr-FR" sz="2000" dirty="0" smtClean="0"/>
              <a:t>IR</a:t>
            </a:r>
            <a:endParaRPr lang="fr-FR" sz="2000" dirty="0"/>
          </a:p>
        </p:txBody>
      </p:sp>
      <p:cxnSp>
        <p:nvCxnSpPr>
          <p:cNvPr id="9" name="Connecteur droit avec flèche 8"/>
          <p:cNvCxnSpPr>
            <a:stCxn id="16" idx="1"/>
          </p:cNvCxnSpPr>
          <p:nvPr/>
        </p:nvCxnSpPr>
        <p:spPr>
          <a:xfrm flipH="1">
            <a:off x="5870494" y="5289565"/>
            <a:ext cx="50899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a:stCxn id="16" idx="1"/>
          </p:cNvCxnSpPr>
          <p:nvPr/>
        </p:nvCxnSpPr>
        <p:spPr>
          <a:xfrm flipH="1">
            <a:off x="5870494" y="5289565"/>
            <a:ext cx="508992" cy="2616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a:stCxn id="17" idx="1"/>
          </p:cNvCxnSpPr>
          <p:nvPr/>
        </p:nvCxnSpPr>
        <p:spPr>
          <a:xfrm flipH="1">
            <a:off x="5869378" y="5751229"/>
            <a:ext cx="508992" cy="1260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a:stCxn id="19" idx="1"/>
          </p:cNvCxnSpPr>
          <p:nvPr/>
        </p:nvCxnSpPr>
        <p:spPr>
          <a:xfrm flipH="1">
            <a:off x="5869378" y="6225669"/>
            <a:ext cx="50899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85084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97386" y="557391"/>
            <a:ext cx="2446614" cy="1159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0" y="843541"/>
            <a:ext cx="500034" cy="6113851"/>
          </a:xfrm>
          <a:prstGeom prst="rect">
            <a:avLst/>
          </a:prstGeom>
          <a:ln/>
          <a:scene3d>
            <a:camera prst="isometricOffAxis1Right"/>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vert="vert270" rtlCol="0" anchor="ctr"/>
          <a:lstStyle/>
          <a:p>
            <a:pPr algn="ctr"/>
            <a:r>
              <a:rPr lang="fr-FR" sz="2800" dirty="0"/>
              <a:t>IR – EC : Initiation à la POO</a:t>
            </a:r>
          </a:p>
        </p:txBody>
      </p:sp>
      <p:sp>
        <p:nvSpPr>
          <p:cNvPr id="18" name="Titre 1"/>
          <p:cNvSpPr txBox="1">
            <a:spLocks/>
          </p:cNvSpPr>
          <p:nvPr/>
        </p:nvSpPr>
        <p:spPr>
          <a:xfrm>
            <a:off x="590872" y="-24340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smtClean="0"/>
              <a:t>Eléments de constat</a:t>
            </a:r>
            <a:endParaRPr lang="fr-FR" sz="3200" dirty="0"/>
          </a:p>
        </p:txBody>
      </p:sp>
      <p:sp>
        <p:nvSpPr>
          <p:cNvPr id="20" name="ZoneTexte 19"/>
          <p:cNvSpPr txBox="1"/>
          <p:nvPr/>
        </p:nvSpPr>
        <p:spPr>
          <a:xfrm>
            <a:off x="961729" y="-27384"/>
            <a:ext cx="8182271" cy="58477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fr-FR" sz="2800" b="1" dirty="0" smtClean="0"/>
              <a:t>Séminaire national</a:t>
            </a:r>
            <a:r>
              <a:rPr lang="fr-FR" sz="2800" b="1" dirty="0"/>
              <a:t> </a:t>
            </a:r>
            <a:r>
              <a:rPr lang="fr-FR" sz="3200" b="1" dirty="0" smtClean="0"/>
              <a:t>BTS SYSTÈMES NUMÉRIQUES</a:t>
            </a:r>
          </a:p>
        </p:txBody>
      </p:sp>
      <p:pic>
        <p:nvPicPr>
          <p:cNvPr id="21" name="Picture 2">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68" y="-3864"/>
            <a:ext cx="817240" cy="758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Tableau 1"/>
          <p:cNvGraphicFramePr>
            <a:graphicFrameLocks noGrp="1"/>
          </p:cNvGraphicFramePr>
          <p:nvPr>
            <p:extLst>
              <p:ext uri="{D42A27DB-BD31-4B8C-83A1-F6EECF244321}">
                <p14:modId xmlns:p14="http://schemas.microsoft.com/office/powerpoint/2010/main" val="2826208018"/>
              </p:ext>
            </p:extLst>
          </p:nvPr>
        </p:nvGraphicFramePr>
        <p:xfrm>
          <a:off x="925252" y="1650361"/>
          <a:ext cx="7560840" cy="4994732"/>
        </p:xfrm>
        <a:graphic>
          <a:graphicData uri="http://schemas.openxmlformats.org/drawingml/2006/table">
            <a:tbl>
              <a:tblPr>
                <a:tableStyleId>{5C22544A-7EE6-4342-B048-85BDC9FD1C3A}</a:tableStyleId>
              </a:tblPr>
              <a:tblGrid>
                <a:gridCol w="1669259"/>
                <a:gridCol w="4679062"/>
                <a:gridCol w="344049"/>
                <a:gridCol w="326223"/>
                <a:gridCol w="542247"/>
              </a:tblGrid>
              <a:tr h="0">
                <a:tc gridSpan="2">
                  <a:txBody>
                    <a:bodyPr/>
                    <a:lstStyle/>
                    <a:p>
                      <a:pPr>
                        <a:spcAft>
                          <a:spcPts val="0"/>
                        </a:spcAft>
                      </a:pPr>
                      <a:r>
                        <a:rPr lang="fr-FR" sz="1100" kern="50" dirty="0">
                          <a:effectLst/>
                        </a:rPr>
                        <a:t>S3. Modélisation</a:t>
                      </a:r>
                      <a:endParaRPr lang="fr-FR" sz="1050" kern="50" dirty="0">
                        <a:effectLst/>
                        <a:latin typeface="Arial"/>
                        <a:ea typeface="AR PL UMing HK"/>
                        <a:cs typeface="Lohit Hindi"/>
                      </a:endParaRPr>
                    </a:p>
                  </a:txBody>
                  <a:tcPr marL="34925" marR="34925" marT="34925" marB="34925"/>
                </a:tc>
                <a:tc hMerge="1">
                  <a:txBody>
                    <a:bodyPr/>
                    <a:lstStyle/>
                    <a:p>
                      <a:endParaRPr lang="fr-FR"/>
                    </a:p>
                  </a:txBody>
                  <a:tcPr/>
                </a:tc>
                <a:tc>
                  <a:txBody>
                    <a:bodyPr/>
                    <a:lstStyle/>
                    <a:p>
                      <a:pPr algn="ctr">
                        <a:spcAft>
                          <a:spcPts val="0"/>
                        </a:spcAft>
                      </a:pPr>
                      <a:r>
                        <a:rPr lang="fr-FR" sz="1000" kern="50">
                          <a:effectLst/>
                        </a:rPr>
                        <a:t>IR</a:t>
                      </a:r>
                      <a:endParaRPr lang="fr-FR" sz="1050" kern="50">
                        <a:effectLst/>
                        <a:latin typeface="Arial"/>
                        <a:ea typeface="AR PL UMing HK"/>
                        <a:cs typeface="Lohit Hindi"/>
                      </a:endParaRPr>
                    </a:p>
                  </a:txBody>
                  <a:tcPr marL="34925" marR="34925" marT="34925" marB="34925"/>
                </a:tc>
                <a:tc>
                  <a:txBody>
                    <a:bodyPr/>
                    <a:lstStyle/>
                    <a:p>
                      <a:pPr algn="ctr">
                        <a:spcAft>
                          <a:spcPts val="0"/>
                        </a:spcAft>
                      </a:pPr>
                      <a:r>
                        <a:rPr lang="fr-FR" sz="1000" kern="50" dirty="0">
                          <a:effectLst/>
                        </a:rPr>
                        <a:t>EC</a:t>
                      </a:r>
                      <a:endParaRPr lang="fr-FR" sz="1050" kern="50" dirty="0">
                        <a:effectLst/>
                        <a:latin typeface="Arial"/>
                        <a:ea typeface="AR PL UMing HK"/>
                        <a:cs typeface="Lohit Hindi"/>
                      </a:endParaRPr>
                    </a:p>
                  </a:txBody>
                  <a:tcPr marL="34925" marR="34925" marT="34925" marB="34925"/>
                </a:tc>
                <a:tc>
                  <a:txBody>
                    <a:bodyPr/>
                    <a:lstStyle/>
                    <a:p>
                      <a:pPr algn="ctr">
                        <a:spcAft>
                          <a:spcPts val="0"/>
                        </a:spcAft>
                      </a:pPr>
                      <a:r>
                        <a:rPr lang="fr-FR" sz="1050" kern="50" dirty="0" smtClean="0">
                          <a:solidFill>
                            <a:srgbClr val="FF0000"/>
                          </a:solidFill>
                          <a:effectLst/>
                          <a:latin typeface="Arial"/>
                          <a:ea typeface="AR PL UMing HK"/>
                          <a:cs typeface="Lohit Hindi"/>
                        </a:rPr>
                        <a:t>Fin</a:t>
                      </a:r>
                      <a:r>
                        <a:rPr lang="fr-FR" sz="1050" kern="50" baseline="0" dirty="0" smtClean="0">
                          <a:solidFill>
                            <a:srgbClr val="FF0000"/>
                          </a:solidFill>
                          <a:effectLst/>
                          <a:latin typeface="Arial"/>
                          <a:ea typeface="AR PL UMing HK"/>
                          <a:cs typeface="Lohit Hindi"/>
                        </a:rPr>
                        <a:t> activité</a:t>
                      </a:r>
                      <a:endParaRPr lang="fr-FR" sz="1050" kern="50" dirty="0">
                        <a:solidFill>
                          <a:srgbClr val="FF0000"/>
                        </a:solidFill>
                        <a:effectLst/>
                        <a:latin typeface="Arial"/>
                        <a:ea typeface="AR PL UMing HK"/>
                        <a:cs typeface="Lohit Hindi"/>
                      </a:endParaRPr>
                    </a:p>
                  </a:txBody>
                  <a:tcPr marL="34925" marR="34925" marT="34925" marB="34925"/>
                </a:tc>
              </a:tr>
              <a:tr h="0">
                <a:tc rowSpan="6">
                  <a:txBody>
                    <a:bodyPr/>
                    <a:lstStyle/>
                    <a:p>
                      <a:pPr>
                        <a:spcAft>
                          <a:spcPts val="0"/>
                        </a:spcAft>
                      </a:pPr>
                      <a:r>
                        <a:rPr lang="fr-FR" sz="1050" kern="50" dirty="0">
                          <a:effectLst/>
                        </a:rPr>
                        <a:t>S3.1.</a:t>
                      </a:r>
                    </a:p>
                    <a:p>
                      <a:pPr>
                        <a:spcAft>
                          <a:spcPts val="0"/>
                        </a:spcAft>
                      </a:pPr>
                      <a:r>
                        <a:rPr lang="fr-FR" sz="1050" kern="50" dirty="0">
                          <a:effectLst/>
                        </a:rPr>
                        <a:t> </a:t>
                      </a:r>
                    </a:p>
                    <a:p>
                      <a:pPr>
                        <a:spcAft>
                          <a:spcPts val="0"/>
                        </a:spcAft>
                      </a:pPr>
                      <a:r>
                        <a:rPr lang="fr-FR" sz="1050" kern="50" dirty="0">
                          <a:effectLst/>
                        </a:rPr>
                        <a:t>Modélisation orientée objet</a:t>
                      </a:r>
                      <a:endParaRPr lang="fr-FR" sz="1050" kern="50" dirty="0">
                        <a:effectLst/>
                        <a:latin typeface="Arial"/>
                        <a:ea typeface="AR PL UMing HK"/>
                        <a:cs typeface="Lohit Hindi"/>
                      </a:endParaRPr>
                    </a:p>
                  </a:txBody>
                  <a:tcPr marL="34925" marR="34925" marT="34925" marB="34925" anchor="ctr"/>
                </a:tc>
                <a:tc>
                  <a:txBody>
                    <a:bodyPr/>
                    <a:lstStyle/>
                    <a:p>
                      <a:pPr>
                        <a:spcAft>
                          <a:spcPts val="0"/>
                        </a:spcAft>
                      </a:pPr>
                      <a:r>
                        <a:rPr lang="fr-FR" sz="1050" b="1" kern="50" dirty="0">
                          <a:solidFill>
                            <a:srgbClr val="9BBB59"/>
                          </a:solidFill>
                          <a:effectLst/>
                        </a:rPr>
                        <a:t>Paradigme objet, concepts : abstraction de données, objets, classes, généralisation, spécialisation, …</a:t>
                      </a:r>
                      <a:endParaRPr lang="fr-FR" sz="1050" b="1" kern="50" dirty="0">
                        <a:solidFill>
                          <a:srgbClr val="9BBB59"/>
                        </a:solidFill>
                        <a:effectLst/>
                        <a:latin typeface="Arial"/>
                        <a:ea typeface="AR PL UMing HK"/>
                        <a:cs typeface="Lohit Hindi"/>
                      </a:endParaRPr>
                    </a:p>
                  </a:txBody>
                  <a:tcPr marL="34925" marR="34925" marT="34925" marB="34925" anchor="ctr"/>
                </a:tc>
                <a:tc>
                  <a:txBody>
                    <a:bodyPr/>
                    <a:lstStyle/>
                    <a:p>
                      <a:pPr algn="ctr">
                        <a:spcAft>
                          <a:spcPts val="0"/>
                        </a:spcAft>
                      </a:pPr>
                      <a:r>
                        <a:rPr lang="fr-FR" sz="1050" b="1" kern="50" dirty="0">
                          <a:solidFill>
                            <a:srgbClr val="9BBB59"/>
                          </a:solidFill>
                          <a:effectLst/>
                        </a:rPr>
                        <a:t>4</a:t>
                      </a:r>
                      <a:endParaRPr lang="fr-FR" sz="1050" b="1" kern="50" dirty="0">
                        <a:solidFill>
                          <a:srgbClr val="9BBB59"/>
                        </a:solidFill>
                        <a:effectLst/>
                        <a:latin typeface="Arial"/>
                        <a:ea typeface="AR PL UMing HK"/>
                        <a:cs typeface="Lohit Hindi"/>
                      </a:endParaRPr>
                    </a:p>
                  </a:txBody>
                  <a:tcPr marL="34925" marR="34925" marT="34925" marB="34925" anchor="ctr"/>
                </a:tc>
                <a:tc>
                  <a:txBody>
                    <a:bodyPr/>
                    <a:lstStyle/>
                    <a:p>
                      <a:pPr algn="ctr">
                        <a:spcAft>
                          <a:spcPts val="0"/>
                        </a:spcAft>
                      </a:pPr>
                      <a:r>
                        <a:rPr lang="fr-FR" sz="1050" b="1" kern="50" dirty="0">
                          <a:solidFill>
                            <a:srgbClr val="9BBB59"/>
                          </a:solidFill>
                          <a:effectLst/>
                        </a:rPr>
                        <a:t>2</a:t>
                      </a:r>
                      <a:endParaRPr lang="fr-FR" sz="1050" b="1" kern="50" dirty="0">
                        <a:solidFill>
                          <a:srgbClr val="9BBB59"/>
                        </a:solidFill>
                        <a:effectLst/>
                        <a:latin typeface="Arial"/>
                        <a:ea typeface="AR PL UMing HK"/>
                        <a:cs typeface="Lohit Hindi"/>
                      </a:endParaRPr>
                    </a:p>
                  </a:txBody>
                  <a:tcPr marL="34925" marR="34925" marT="34925" marB="34925" anchor="ctr"/>
                </a:tc>
                <a:tc>
                  <a:txBody>
                    <a:bodyPr/>
                    <a:lstStyle/>
                    <a:p>
                      <a:pPr algn="ctr">
                        <a:spcAft>
                          <a:spcPts val="0"/>
                        </a:spcAft>
                      </a:pPr>
                      <a:r>
                        <a:rPr lang="fr-FR" sz="1050" b="1" kern="50" dirty="0" smtClean="0">
                          <a:solidFill>
                            <a:srgbClr val="FF0000"/>
                          </a:solidFill>
                          <a:effectLst/>
                          <a:latin typeface="Arial"/>
                          <a:ea typeface="AR PL UMing HK"/>
                          <a:cs typeface="Lohit Hindi"/>
                        </a:rPr>
                        <a:t>2</a:t>
                      </a:r>
                      <a:endParaRPr lang="fr-FR" sz="1050" b="1" kern="50" dirty="0">
                        <a:solidFill>
                          <a:srgbClr val="FF0000"/>
                        </a:solidFill>
                        <a:effectLst/>
                        <a:latin typeface="Arial"/>
                        <a:ea typeface="AR PL UMing HK"/>
                        <a:cs typeface="Lohit Hindi"/>
                      </a:endParaRPr>
                    </a:p>
                  </a:txBody>
                  <a:tcPr marL="34925" marR="34925" marT="34925" marB="34925" anchor="ctr"/>
                </a:tc>
              </a:tr>
              <a:tr h="0">
                <a:tc vMerge="1">
                  <a:txBody>
                    <a:bodyPr/>
                    <a:lstStyle/>
                    <a:p>
                      <a:endParaRPr lang="fr-FR"/>
                    </a:p>
                  </a:txBody>
                  <a:tcPr/>
                </a:tc>
                <a:tc>
                  <a:txBody>
                    <a:bodyPr/>
                    <a:lstStyle/>
                    <a:p>
                      <a:pPr>
                        <a:spcAft>
                          <a:spcPts val="0"/>
                        </a:spcAft>
                      </a:pPr>
                      <a:r>
                        <a:rPr lang="fr-FR" sz="1050" kern="50" dirty="0">
                          <a:effectLst/>
                        </a:rPr>
                        <a:t>Caractérisation des objets : identité, état, comportement</a:t>
                      </a:r>
                      <a:endParaRPr lang="fr-FR" sz="1050" kern="50" dirty="0">
                        <a:effectLst/>
                        <a:latin typeface="Arial"/>
                        <a:ea typeface="AR PL UMing HK"/>
                        <a:cs typeface="Lohit Hindi"/>
                      </a:endParaRPr>
                    </a:p>
                  </a:txBody>
                  <a:tcPr marL="34925" marR="34925" marT="34925" marB="34925" anchor="ctr"/>
                </a:tc>
                <a:tc>
                  <a:txBody>
                    <a:bodyPr/>
                    <a:lstStyle/>
                    <a:p>
                      <a:pPr algn="ctr">
                        <a:spcAft>
                          <a:spcPts val="0"/>
                        </a:spcAft>
                      </a:pPr>
                      <a:r>
                        <a:rPr lang="fr-FR" sz="1050" kern="50" dirty="0">
                          <a:effectLst/>
                        </a:rPr>
                        <a:t>3</a:t>
                      </a:r>
                      <a:endParaRPr lang="fr-FR" sz="1050" kern="50" dirty="0">
                        <a:effectLst/>
                        <a:latin typeface="Arial"/>
                        <a:ea typeface="AR PL UMing HK"/>
                        <a:cs typeface="Lohit Hindi"/>
                      </a:endParaRPr>
                    </a:p>
                  </a:txBody>
                  <a:tcPr marL="34925" marR="34925" marT="34925" marB="34925" anchor="ctr"/>
                </a:tc>
                <a:tc>
                  <a:txBody>
                    <a:bodyPr/>
                    <a:lstStyle/>
                    <a:p>
                      <a:pPr algn="ctr">
                        <a:spcAft>
                          <a:spcPts val="0"/>
                        </a:spcAft>
                      </a:pPr>
                      <a:r>
                        <a:rPr lang="fr-FR" sz="1050" kern="50" dirty="0">
                          <a:effectLst/>
                        </a:rPr>
                        <a:t>2</a:t>
                      </a:r>
                      <a:endParaRPr lang="fr-FR" sz="1050" kern="50" dirty="0">
                        <a:effectLst/>
                        <a:latin typeface="Arial"/>
                        <a:ea typeface="AR PL UMing HK"/>
                        <a:cs typeface="Lohit Hindi"/>
                      </a:endParaRPr>
                    </a:p>
                  </a:txBody>
                  <a:tcPr marL="34925" marR="34925" marT="34925" marB="34925" anchor="ctr"/>
                </a:tc>
                <a:tc>
                  <a:txBody>
                    <a:bodyPr/>
                    <a:lstStyle/>
                    <a:p>
                      <a:pPr algn="ctr">
                        <a:spcAft>
                          <a:spcPts val="0"/>
                        </a:spcAft>
                      </a:pPr>
                      <a:endParaRPr lang="fr-FR" sz="1050" kern="50" dirty="0">
                        <a:solidFill>
                          <a:srgbClr val="FF0000"/>
                        </a:solidFill>
                        <a:effectLst/>
                        <a:latin typeface="Arial"/>
                        <a:ea typeface="AR PL UMing HK"/>
                        <a:cs typeface="Lohit Hindi"/>
                      </a:endParaRPr>
                    </a:p>
                  </a:txBody>
                  <a:tcPr marL="34925" marR="34925" marT="34925" marB="34925" anchor="ctr"/>
                </a:tc>
              </a:tr>
              <a:tr h="0">
                <a:tc vMerge="1">
                  <a:txBody>
                    <a:bodyPr/>
                    <a:lstStyle/>
                    <a:p>
                      <a:endParaRPr lang="fr-FR"/>
                    </a:p>
                  </a:txBody>
                  <a:tcPr/>
                </a:tc>
                <a:tc>
                  <a:txBody>
                    <a:bodyPr/>
                    <a:lstStyle/>
                    <a:p>
                      <a:pPr>
                        <a:spcAft>
                          <a:spcPts val="0"/>
                        </a:spcAft>
                      </a:pPr>
                      <a:r>
                        <a:rPr lang="fr-FR" sz="1050" b="1" kern="50" dirty="0">
                          <a:solidFill>
                            <a:srgbClr val="9BBB59"/>
                          </a:solidFill>
                          <a:effectLst/>
                        </a:rPr>
                        <a:t>Communication entre objets, catégories de messages : constructeurs, destructeurs, sélecteurs, modificateurs, </a:t>
                      </a:r>
                      <a:r>
                        <a:rPr lang="fr-FR" sz="1050" b="1" kern="50" dirty="0" err="1">
                          <a:solidFill>
                            <a:srgbClr val="9BBB59"/>
                          </a:solidFill>
                          <a:effectLst/>
                        </a:rPr>
                        <a:t>itérateurs</a:t>
                      </a:r>
                      <a:endParaRPr lang="fr-FR" sz="1050" b="1" kern="50" dirty="0">
                        <a:solidFill>
                          <a:srgbClr val="9BBB59"/>
                        </a:solidFill>
                        <a:effectLst/>
                        <a:latin typeface="Arial"/>
                        <a:ea typeface="AR PL UMing HK"/>
                        <a:cs typeface="Lohit Hindi"/>
                      </a:endParaRPr>
                    </a:p>
                  </a:txBody>
                  <a:tcPr marL="34925" marR="34925" marT="34925" marB="34925" anchor="ctr"/>
                </a:tc>
                <a:tc>
                  <a:txBody>
                    <a:bodyPr/>
                    <a:lstStyle/>
                    <a:p>
                      <a:pPr algn="ctr">
                        <a:spcAft>
                          <a:spcPts val="0"/>
                        </a:spcAft>
                      </a:pPr>
                      <a:r>
                        <a:rPr lang="fr-FR" sz="1050" b="1" kern="50" dirty="0">
                          <a:solidFill>
                            <a:srgbClr val="9BBB59"/>
                          </a:solidFill>
                          <a:effectLst/>
                        </a:rPr>
                        <a:t>3</a:t>
                      </a:r>
                      <a:endParaRPr lang="fr-FR" sz="1050" b="1" kern="50" dirty="0">
                        <a:solidFill>
                          <a:srgbClr val="9BBB59"/>
                        </a:solidFill>
                        <a:effectLst/>
                        <a:latin typeface="Arial"/>
                        <a:ea typeface="AR PL UMing HK"/>
                        <a:cs typeface="Lohit Hindi"/>
                      </a:endParaRPr>
                    </a:p>
                  </a:txBody>
                  <a:tcPr marL="34925" marR="34925" marT="34925" marB="34925" anchor="ctr"/>
                </a:tc>
                <a:tc>
                  <a:txBody>
                    <a:bodyPr/>
                    <a:lstStyle/>
                    <a:p>
                      <a:pPr algn="ctr">
                        <a:spcAft>
                          <a:spcPts val="0"/>
                        </a:spcAft>
                      </a:pPr>
                      <a:r>
                        <a:rPr lang="fr-FR" sz="1050" b="1" kern="50" dirty="0">
                          <a:solidFill>
                            <a:srgbClr val="9BBB59"/>
                          </a:solidFill>
                          <a:effectLst/>
                        </a:rPr>
                        <a:t>2</a:t>
                      </a:r>
                      <a:endParaRPr lang="fr-FR" sz="1050" b="1" kern="50" dirty="0">
                        <a:solidFill>
                          <a:srgbClr val="9BBB59"/>
                        </a:solidFill>
                        <a:effectLst/>
                        <a:latin typeface="Arial"/>
                        <a:ea typeface="AR PL UMing HK"/>
                        <a:cs typeface="Lohit Hindi"/>
                      </a:endParaRPr>
                    </a:p>
                  </a:txBody>
                  <a:tcPr marL="34925" marR="34925" marT="34925" marB="34925" anchor="ctr"/>
                </a:tc>
                <a:tc>
                  <a:txBody>
                    <a:bodyPr/>
                    <a:lstStyle/>
                    <a:p>
                      <a:pPr algn="ctr">
                        <a:spcAft>
                          <a:spcPts val="0"/>
                        </a:spcAft>
                      </a:pPr>
                      <a:r>
                        <a:rPr lang="fr-FR" sz="1050" b="1" kern="50" dirty="0" smtClean="0">
                          <a:solidFill>
                            <a:srgbClr val="FF0000"/>
                          </a:solidFill>
                          <a:effectLst/>
                          <a:latin typeface="Arial"/>
                          <a:ea typeface="AR PL UMing HK"/>
                          <a:cs typeface="Lohit Hindi"/>
                        </a:rPr>
                        <a:t>2</a:t>
                      </a:r>
                      <a:endParaRPr lang="fr-FR" sz="1050" b="1" kern="50" dirty="0">
                        <a:solidFill>
                          <a:srgbClr val="FF0000"/>
                        </a:solidFill>
                        <a:effectLst/>
                        <a:latin typeface="Arial"/>
                        <a:ea typeface="AR PL UMing HK"/>
                        <a:cs typeface="Lohit Hindi"/>
                      </a:endParaRPr>
                    </a:p>
                  </a:txBody>
                  <a:tcPr marL="34925" marR="34925" marT="34925" marB="34925" anchor="ctr"/>
                </a:tc>
              </a:tr>
              <a:tr h="0">
                <a:tc vMerge="1">
                  <a:txBody>
                    <a:bodyPr/>
                    <a:lstStyle/>
                    <a:p>
                      <a:endParaRPr lang="fr-FR"/>
                    </a:p>
                  </a:txBody>
                  <a:tcPr/>
                </a:tc>
                <a:tc>
                  <a:txBody>
                    <a:bodyPr/>
                    <a:lstStyle/>
                    <a:p>
                      <a:pPr>
                        <a:spcAft>
                          <a:spcPts val="0"/>
                        </a:spcAft>
                      </a:pPr>
                      <a:r>
                        <a:rPr lang="fr-FR" sz="1050" kern="50" dirty="0">
                          <a:effectLst/>
                        </a:rPr>
                        <a:t>Synchronisation des messages : synchrone, asynchrone, …</a:t>
                      </a:r>
                      <a:endParaRPr lang="fr-FR" sz="1050" kern="50" dirty="0">
                        <a:effectLst/>
                        <a:latin typeface="Arial"/>
                        <a:ea typeface="AR PL UMing HK"/>
                        <a:cs typeface="Lohit Hindi"/>
                      </a:endParaRPr>
                    </a:p>
                  </a:txBody>
                  <a:tcPr marL="34925" marR="34925" marT="34925" marB="34925" anchor="ctr"/>
                </a:tc>
                <a:tc>
                  <a:txBody>
                    <a:bodyPr/>
                    <a:lstStyle/>
                    <a:p>
                      <a:pPr algn="ctr">
                        <a:spcAft>
                          <a:spcPts val="0"/>
                        </a:spcAft>
                      </a:pPr>
                      <a:r>
                        <a:rPr lang="fr-FR" sz="1050" kern="50">
                          <a:effectLst/>
                        </a:rPr>
                        <a:t>3</a:t>
                      </a:r>
                      <a:endParaRPr lang="fr-FR" sz="1050" kern="50">
                        <a:effectLst/>
                        <a:latin typeface="Arial"/>
                        <a:ea typeface="AR PL UMing HK"/>
                        <a:cs typeface="Lohit Hindi"/>
                      </a:endParaRPr>
                    </a:p>
                  </a:txBody>
                  <a:tcPr marL="34925" marR="34925" marT="34925" marB="34925" anchor="ctr"/>
                </a:tc>
                <a:tc>
                  <a:txBody>
                    <a:bodyPr/>
                    <a:lstStyle/>
                    <a:p>
                      <a:pPr algn="ctr">
                        <a:spcAft>
                          <a:spcPts val="0"/>
                        </a:spcAft>
                      </a:pPr>
                      <a:r>
                        <a:rPr lang="fr-FR" sz="1050" kern="50">
                          <a:effectLst/>
                        </a:rPr>
                        <a:t>2</a:t>
                      </a:r>
                      <a:endParaRPr lang="fr-FR" sz="1050" kern="50">
                        <a:effectLst/>
                        <a:latin typeface="Arial"/>
                        <a:ea typeface="AR PL UMing HK"/>
                        <a:cs typeface="Lohit Hindi"/>
                      </a:endParaRPr>
                    </a:p>
                  </a:txBody>
                  <a:tcPr marL="34925" marR="34925" marT="34925" marB="34925" anchor="ctr"/>
                </a:tc>
                <a:tc>
                  <a:txBody>
                    <a:bodyPr/>
                    <a:lstStyle/>
                    <a:p>
                      <a:pPr algn="ctr">
                        <a:spcAft>
                          <a:spcPts val="0"/>
                        </a:spcAft>
                      </a:pPr>
                      <a:endParaRPr lang="fr-FR" sz="1050" kern="50" dirty="0">
                        <a:solidFill>
                          <a:srgbClr val="FF0000"/>
                        </a:solidFill>
                        <a:effectLst/>
                        <a:latin typeface="Arial"/>
                        <a:ea typeface="AR PL UMing HK"/>
                        <a:cs typeface="Lohit Hindi"/>
                      </a:endParaRPr>
                    </a:p>
                  </a:txBody>
                  <a:tcPr marL="34925" marR="34925" marT="34925" marB="34925" anchor="ctr"/>
                </a:tc>
              </a:tr>
              <a:tr h="0">
                <a:tc vMerge="1">
                  <a:txBody>
                    <a:bodyPr/>
                    <a:lstStyle/>
                    <a:p>
                      <a:endParaRPr lang="fr-FR"/>
                    </a:p>
                  </a:txBody>
                  <a:tcPr/>
                </a:tc>
                <a:tc>
                  <a:txBody>
                    <a:bodyPr/>
                    <a:lstStyle/>
                    <a:p>
                      <a:pPr>
                        <a:spcAft>
                          <a:spcPts val="0"/>
                        </a:spcAft>
                      </a:pPr>
                      <a:r>
                        <a:rPr lang="fr-FR" sz="1050" kern="50" dirty="0">
                          <a:effectLst/>
                        </a:rPr>
                        <a:t>Relations entre classes : association, agrégation, composition</a:t>
                      </a:r>
                      <a:endParaRPr lang="fr-FR" sz="1050" kern="50" dirty="0">
                        <a:effectLst/>
                        <a:latin typeface="Arial"/>
                        <a:ea typeface="AR PL UMing HK"/>
                        <a:cs typeface="Lohit Hindi"/>
                      </a:endParaRPr>
                    </a:p>
                  </a:txBody>
                  <a:tcPr marL="34925" marR="34925" marT="34925" marB="34925" anchor="ctr"/>
                </a:tc>
                <a:tc>
                  <a:txBody>
                    <a:bodyPr/>
                    <a:lstStyle/>
                    <a:p>
                      <a:pPr algn="ctr">
                        <a:spcAft>
                          <a:spcPts val="0"/>
                        </a:spcAft>
                      </a:pPr>
                      <a:r>
                        <a:rPr lang="fr-FR" sz="1050" kern="50">
                          <a:effectLst/>
                        </a:rPr>
                        <a:t>4</a:t>
                      </a:r>
                      <a:endParaRPr lang="fr-FR" sz="1050" kern="50">
                        <a:effectLst/>
                        <a:latin typeface="Arial"/>
                        <a:ea typeface="AR PL UMing HK"/>
                        <a:cs typeface="Lohit Hindi"/>
                      </a:endParaRPr>
                    </a:p>
                  </a:txBody>
                  <a:tcPr marL="34925" marR="34925" marT="34925" marB="34925" anchor="ctr"/>
                </a:tc>
                <a:tc>
                  <a:txBody>
                    <a:bodyPr/>
                    <a:lstStyle/>
                    <a:p>
                      <a:pPr algn="ctr">
                        <a:spcAft>
                          <a:spcPts val="0"/>
                        </a:spcAft>
                      </a:pPr>
                      <a:r>
                        <a:rPr lang="fr-FR" sz="1050" kern="50">
                          <a:effectLst/>
                        </a:rPr>
                        <a:t>2</a:t>
                      </a:r>
                      <a:endParaRPr lang="fr-FR" sz="1050" kern="50">
                        <a:effectLst/>
                        <a:latin typeface="Arial"/>
                        <a:ea typeface="AR PL UMing HK"/>
                        <a:cs typeface="Lohit Hindi"/>
                      </a:endParaRPr>
                    </a:p>
                  </a:txBody>
                  <a:tcPr marL="34925" marR="34925" marT="34925" marB="34925" anchor="ctr"/>
                </a:tc>
                <a:tc>
                  <a:txBody>
                    <a:bodyPr/>
                    <a:lstStyle/>
                    <a:p>
                      <a:pPr algn="ctr">
                        <a:spcAft>
                          <a:spcPts val="0"/>
                        </a:spcAft>
                      </a:pPr>
                      <a:endParaRPr lang="fr-FR" sz="1050" kern="50" dirty="0">
                        <a:solidFill>
                          <a:srgbClr val="FF0000"/>
                        </a:solidFill>
                        <a:effectLst/>
                        <a:latin typeface="Arial"/>
                        <a:ea typeface="AR PL UMing HK"/>
                        <a:cs typeface="Lohit Hindi"/>
                      </a:endParaRPr>
                    </a:p>
                  </a:txBody>
                  <a:tcPr marL="34925" marR="34925" marT="34925" marB="34925" anchor="ctr"/>
                </a:tc>
              </a:tr>
              <a:tr h="0">
                <a:tc vMerge="1">
                  <a:txBody>
                    <a:bodyPr/>
                    <a:lstStyle/>
                    <a:p>
                      <a:endParaRPr lang="fr-FR"/>
                    </a:p>
                  </a:txBody>
                  <a:tcPr/>
                </a:tc>
                <a:tc>
                  <a:txBody>
                    <a:bodyPr/>
                    <a:lstStyle/>
                    <a:p>
                      <a:pPr>
                        <a:spcAft>
                          <a:spcPts val="0"/>
                        </a:spcAft>
                      </a:pPr>
                      <a:r>
                        <a:rPr lang="fr-FR" sz="1050" b="1" kern="50" dirty="0">
                          <a:solidFill>
                            <a:srgbClr val="9BBB59"/>
                          </a:solidFill>
                          <a:effectLst/>
                        </a:rPr>
                        <a:t>Logiciels de modélisation </a:t>
                      </a:r>
                      <a:r>
                        <a:rPr lang="fr-FR" sz="1050" b="1" kern="50" dirty="0" err="1">
                          <a:solidFill>
                            <a:srgbClr val="9BBB59"/>
                          </a:solidFill>
                          <a:effectLst/>
                        </a:rPr>
                        <a:t>SysML</a:t>
                      </a:r>
                      <a:r>
                        <a:rPr lang="fr-FR" sz="1050" b="1" kern="50" dirty="0">
                          <a:solidFill>
                            <a:srgbClr val="9BBB59"/>
                          </a:solidFill>
                          <a:effectLst/>
                        </a:rPr>
                        <a:t>-UML </a:t>
                      </a:r>
                      <a:endParaRPr lang="fr-FR" sz="1050" b="1" kern="50" dirty="0">
                        <a:solidFill>
                          <a:srgbClr val="9BBB59"/>
                        </a:solidFill>
                        <a:effectLst/>
                        <a:latin typeface="Arial"/>
                        <a:ea typeface="AR PL UMing HK"/>
                        <a:cs typeface="Lohit Hindi"/>
                      </a:endParaRPr>
                    </a:p>
                  </a:txBody>
                  <a:tcPr marL="34925" marR="34925" marT="34925" marB="34925" anchor="ctr"/>
                </a:tc>
                <a:tc>
                  <a:txBody>
                    <a:bodyPr/>
                    <a:lstStyle/>
                    <a:p>
                      <a:pPr algn="ctr">
                        <a:spcAft>
                          <a:spcPts val="0"/>
                        </a:spcAft>
                      </a:pPr>
                      <a:r>
                        <a:rPr lang="fr-FR" sz="1050" b="1" kern="50" dirty="0">
                          <a:solidFill>
                            <a:srgbClr val="9BBB59"/>
                          </a:solidFill>
                          <a:effectLst/>
                        </a:rPr>
                        <a:t>3</a:t>
                      </a:r>
                      <a:endParaRPr lang="fr-FR" sz="1050" b="1" kern="50" dirty="0">
                        <a:solidFill>
                          <a:srgbClr val="9BBB59"/>
                        </a:solidFill>
                        <a:effectLst/>
                        <a:latin typeface="Arial"/>
                        <a:ea typeface="AR PL UMing HK"/>
                        <a:cs typeface="Lohit Hindi"/>
                      </a:endParaRPr>
                    </a:p>
                  </a:txBody>
                  <a:tcPr marL="34925" marR="34925" marT="34925" marB="34925" anchor="ctr"/>
                </a:tc>
                <a:tc>
                  <a:txBody>
                    <a:bodyPr/>
                    <a:lstStyle/>
                    <a:p>
                      <a:pPr algn="ctr">
                        <a:spcAft>
                          <a:spcPts val="0"/>
                        </a:spcAft>
                      </a:pPr>
                      <a:r>
                        <a:rPr lang="fr-FR" sz="1050" b="1" kern="50" dirty="0">
                          <a:solidFill>
                            <a:srgbClr val="9BBB59"/>
                          </a:solidFill>
                          <a:effectLst/>
                        </a:rPr>
                        <a:t>3</a:t>
                      </a:r>
                      <a:endParaRPr lang="fr-FR" sz="1050" b="1" kern="50" dirty="0">
                        <a:solidFill>
                          <a:srgbClr val="9BBB59"/>
                        </a:solidFill>
                        <a:effectLst/>
                        <a:latin typeface="Arial"/>
                        <a:ea typeface="AR PL UMing HK"/>
                        <a:cs typeface="Lohit Hindi"/>
                      </a:endParaRPr>
                    </a:p>
                  </a:txBody>
                  <a:tcPr marL="34925" marR="34925" marT="34925" marB="34925" anchor="ctr"/>
                </a:tc>
                <a:tc>
                  <a:txBody>
                    <a:bodyPr/>
                    <a:lstStyle/>
                    <a:p>
                      <a:pPr algn="ctr">
                        <a:spcAft>
                          <a:spcPts val="0"/>
                        </a:spcAft>
                      </a:pPr>
                      <a:r>
                        <a:rPr lang="fr-FR" sz="1050" b="1" kern="50" dirty="0" smtClean="0">
                          <a:solidFill>
                            <a:srgbClr val="FF0000"/>
                          </a:solidFill>
                          <a:effectLst/>
                          <a:latin typeface="Arial"/>
                          <a:ea typeface="AR PL UMing HK"/>
                          <a:cs typeface="Lohit Hindi"/>
                        </a:rPr>
                        <a:t>2</a:t>
                      </a:r>
                      <a:endParaRPr lang="fr-FR" sz="1050" b="1" kern="50" dirty="0">
                        <a:solidFill>
                          <a:srgbClr val="FF0000"/>
                        </a:solidFill>
                        <a:effectLst/>
                        <a:latin typeface="Arial"/>
                        <a:ea typeface="AR PL UMing HK"/>
                        <a:cs typeface="Lohit Hindi"/>
                      </a:endParaRPr>
                    </a:p>
                  </a:txBody>
                  <a:tcPr marL="34925" marR="34925" marT="34925" marB="34925" anchor="ctr"/>
                </a:tc>
              </a:tr>
              <a:tr h="0">
                <a:tc rowSpan="4">
                  <a:txBody>
                    <a:bodyPr/>
                    <a:lstStyle/>
                    <a:p>
                      <a:pPr>
                        <a:spcAft>
                          <a:spcPts val="0"/>
                        </a:spcAft>
                      </a:pPr>
                      <a:r>
                        <a:rPr lang="fr-FR" sz="1050" kern="50" dirty="0">
                          <a:effectLst/>
                        </a:rPr>
                        <a:t>S3.2.</a:t>
                      </a:r>
                    </a:p>
                    <a:p>
                      <a:pPr>
                        <a:spcAft>
                          <a:spcPts val="0"/>
                        </a:spcAft>
                      </a:pPr>
                      <a:r>
                        <a:rPr lang="fr-FR" sz="1050" kern="50" dirty="0">
                          <a:effectLst/>
                        </a:rPr>
                        <a:t> </a:t>
                      </a:r>
                    </a:p>
                    <a:p>
                      <a:pPr>
                        <a:spcAft>
                          <a:spcPts val="0"/>
                        </a:spcAft>
                      </a:pPr>
                      <a:r>
                        <a:rPr lang="fr-FR" sz="1050" kern="50" dirty="0">
                          <a:effectLst/>
                        </a:rPr>
                        <a:t>Représentation </a:t>
                      </a:r>
                      <a:r>
                        <a:rPr lang="fr-FR" sz="1050" kern="50" dirty="0" err="1">
                          <a:effectLst/>
                        </a:rPr>
                        <a:t>SysML</a:t>
                      </a:r>
                      <a:r>
                        <a:rPr lang="fr-FR" sz="1050" kern="50" dirty="0">
                          <a:effectLst/>
                        </a:rPr>
                        <a:t>/UML</a:t>
                      </a:r>
                      <a:endParaRPr lang="fr-FR" sz="1050" kern="50" dirty="0">
                        <a:effectLst/>
                        <a:latin typeface="Arial"/>
                        <a:ea typeface="AR PL UMing HK"/>
                        <a:cs typeface="Lohit Hindi"/>
                      </a:endParaRPr>
                    </a:p>
                  </a:txBody>
                  <a:tcPr marL="34925" marR="34925" marT="34925" marB="34925" anchor="ctr"/>
                </a:tc>
                <a:tc>
                  <a:txBody>
                    <a:bodyPr/>
                    <a:lstStyle/>
                    <a:p>
                      <a:pPr>
                        <a:spcAft>
                          <a:spcPts val="0"/>
                        </a:spcAft>
                      </a:pPr>
                      <a:r>
                        <a:rPr lang="fr-FR" sz="1050" kern="50" dirty="0">
                          <a:effectLst/>
                        </a:rPr>
                        <a:t>Démarche d’élaboration d’un modèle, formalisme</a:t>
                      </a:r>
                      <a:endParaRPr lang="fr-FR" sz="1050" kern="50" dirty="0">
                        <a:effectLst/>
                        <a:latin typeface="Arial"/>
                        <a:ea typeface="AR PL UMing HK"/>
                        <a:cs typeface="Lohit Hindi"/>
                      </a:endParaRPr>
                    </a:p>
                  </a:txBody>
                  <a:tcPr marL="34925" marR="34925" marT="34925" marB="34925" anchor="ctr"/>
                </a:tc>
                <a:tc>
                  <a:txBody>
                    <a:bodyPr/>
                    <a:lstStyle/>
                    <a:p>
                      <a:pPr algn="ctr">
                        <a:spcAft>
                          <a:spcPts val="0"/>
                        </a:spcAft>
                      </a:pPr>
                      <a:r>
                        <a:rPr lang="fr-FR" sz="1050" kern="50" dirty="0">
                          <a:effectLst/>
                        </a:rPr>
                        <a:t>2</a:t>
                      </a:r>
                      <a:endParaRPr lang="fr-FR" sz="1050" kern="50" dirty="0">
                        <a:effectLst/>
                        <a:latin typeface="Arial"/>
                        <a:ea typeface="AR PL UMing HK"/>
                        <a:cs typeface="Lohit Hindi"/>
                      </a:endParaRPr>
                    </a:p>
                  </a:txBody>
                  <a:tcPr marL="34925" marR="34925" marT="34925" marB="34925" anchor="ctr"/>
                </a:tc>
                <a:tc>
                  <a:txBody>
                    <a:bodyPr/>
                    <a:lstStyle/>
                    <a:p>
                      <a:pPr algn="ctr">
                        <a:spcAft>
                          <a:spcPts val="0"/>
                        </a:spcAft>
                      </a:pPr>
                      <a:r>
                        <a:rPr lang="fr-FR" sz="1050" kern="50">
                          <a:effectLst/>
                        </a:rPr>
                        <a:t>3</a:t>
                      </a:r>
                      <a:endParaRPr lang="fr-FR" sz="1050" kern="50">
                        <a:effectLst/>
                        <a:latin typeface="Arial"/>
                        <a:ea typeface="AR PL UMing HK"/>
                        <a:cs typeface="Lohit Hindi"/>
                      </a:endParaRPr>
                    </a:p>
                  </a:txBody>
                  <a:tcPr marL="34925" marR="34925" marT="34925" marB="34925" anchor="ctr"/>
                </a:tc>
                <a:tc>
                  <a:txBody>
                    <a:bodyPr/>
                    <a:lstStyle/>
                    <a:p>
                      <a:pPr algn="ctr">
                        <a:spcAft>
                          <a:spcPts val="0"/>
                        </a:spcAft>
                      </a:pPr>
                      <a:endParaRPr lang="fr-FR" sz="1050" kern="50" dirty="0">
                        <a:solidFill>
                          <a:srgbClr val="FF0000"/>
                        </a:solidFill>
                        <a:effectLst/>
                        <a:latin typeface="Arial"/>
                        <a:ea typeface="AR PL UMing HK"/>
                        <a:cs typeface="Lohit Hindi"/>
                      </a:endParaRPr>
                    </a:p>
                  </a:txBody>
                  <a:tcPr marL="34925" marR="34925" marT="34925" marB="34925" anchor="ctr"/>
                </a:tc>
              </a:tr>
              <a:tr h="0">
                <a:tc vMerge="1">
                  <a:txBody>
                    <a:bodyPr/>
                    <a:lstStyle/>
                    <a:p>
                      <a:endParaRPr lang="fr-FR"/>
                    </a:p>
                  </a:txBody>
                  <a:tcPr/>
                </a:tc>
                <a:tc>
                  <a:txBody>
                    <a:bodyPr/>
                    <a:lstStyle/>
                    <a:p>
                      <a:pPr>
                        <a:spcAft>
                          <a:spcPts val="0"/>
                        </a:spcAft>
                      </a:pPr>
                      <a:r>
                        <a:rPr lang="fr-FR" sz="1050" b="1" kern="50" dirty="0">
                          <a:solidFill>
                            <a:srgbClr val="9BBB59"/>
                          </a:solidFill>
                          <a:effectLst/>
                        </a:rPr>
                        <a:t>Liste des acteurs, cas d’utilisation</a:t>
                      </a:r>
                      <a:endParaRPr lang="fr-FR" sz="1050" b="1" kern="50" dirty="0">
                        <a:solidFill>
                          <a:srgbClr val="9BBB59"/>
                        </a:solidFill>
                        <a:effectLst/>
                        <a:latin typeface="Arial"/>
                        <a:ea typeface="AR PL UMing HK"/>
                        <a:cs typeface="Lohit Hindi"/>
                      </a:endParaRPr>
                    </a:p>
                  </a:txBody>
                  <a:tcPr marL="34925" marR="34925" marT="34925" marB="34925" anchor="ctr"/>
                </a:tc>
                <a:tc>
                  <a:txBody>
                    <a:bodyPr/>
                    <a:lstStyle/>
                    <a:p>
                      <a:pPr algn="ctr">
                        <a:spcAft>
                          <a:spcPts val="0"/>
                        </a:spcAft>
                      </a:pPr>
                      <a:r>
                        <a:rPr lang="fr-FR" sz="1050" b="1" kern="50" dirty="0">
                          <a:solidFill>
                            <a:srgbClr val="9BBB59"/>
                          </a:solidFill>
                          <a:effectLst/>
                        </a:rPr>
                        <a:t>3</a:t>
                      </a:r>
                      <a:endParaRPr lang="fr-FR" sz="1050" b="1" kern="50" dirty="0">
                        <a:solidFill>
                          <a:srgbClr val="9BBB59"/>
                        </a:solidFill>
                        <a:effectLst/>
                        <a:latin typeface="Arial"/>
                        <a:ea typeface="AR PL UMing HK"/>
                        <a:cs typeface="Lohit Hindi"/>
                      </a:endParaRPr>
                    </a:p>
                  </a:txBody>
                  <a:tcPr marL="34925" marR="34925" marT="34925" marB="34925" anchor="ctr"/>
                </a:tc>
                <a:tc>
                  <a:txBody>
                    <a:bodyPr/>
                    <a:lstStyle/>
                    <a:p>
                      <a:pPr algn="ctr">
                        <a:spcAft>
                          <a:spcPts val="0"/>
                        </a:spcAft>
                      </a:pPr>
                      <a:r>
                        <a:rPr lang="fr-FR" sz="1050" b="1" kern="50" dirty="0">
                          <a:solidFill>
                            <a:srgbClr val="9BBB59"/>
                          </a:solidFill>
                          <a:effectLst/>
                        </a:rPr>
                        <a:t>3</a:t>
                      </a:r>
                      <a:endParaRPr lang="fr-FR" sz="1050" b="1" kern="50" dirty="0">
                        <a:solidFill>
                          <a:srgbClr val="9BBB59"/>
                        </a:solidFill>
                        <a:effectLst/>
                        <a:latin typeface="Arial"/>
                        <a:ea typeface="AR PL UMing HK"/>
                        <a:cs typeface="Lohit Hindi"/>
                      </a:endParaRPr>
                    </a:p>
                  </a:txBody>
                  <a:tcPr marL="34925" marR="34925" marT="34925" marB="34925" anchor="ctr"/>
                </a:tc>
                <a:tc>
                  <a:txBody>
                    <a:bodyPr/>
                    <a:lstStyle/>
                    <a:p>
                      <a:pPr algn="ctr">
                        <a:spcAft>
                          <a:spcPts val="0"/>
                        </a:spcAft>
                      </a:pPr>
                      <a:r>
                        <a:rPr lang="fr-FR" sz="1050" b="1" kern="50" dirty="0" smtClean="0">
                          <a:solidFill>
                            <a:srgbClr val="FF0000"/>
                          </a:solidFill>
                          <a:effectLst/>
                          <a:latin typeface="Arial"/>
                          <a:ea typeface="AR PL UMing HK"/>
                          <a:cs typeface="Lohit Hindi"/>
                        </a:rPr>
                        <a:t>2</a:t>
                      </a:r>
                      <a:endParaRPr lang="fr-FR" sz="1050" b="1" kern="50" dirty="0">
                        <a:solidFill>
                          <a:srgbClr val="FF0000"/>
                        </a:solidFill>
                        <a:effectLst/>
                        <a:latin typeface="Arial"/>
                        <a:ea typeface="AR PL UMing HK"/>
                        <a:cs typeface="Lohit Hindi"/>
                      </a:endParaRPr>
                    </a:p>
                  </a:txBody>
                  <a:tcPr marL="34925" marR="34925" marT="34925" marB="34925" anchor="ctr"/>
                </a:tc>
              </a:tr>
              <a:tr h="0">
                <a:tc vMerge="1">
                  <a:txBody>
                    <a:bodyPr/>
                    <a:lstStyle/>
                    <a:p>
                      <a:endParaRPr lang="fr-FR"/>
                    </a:p>
                  </a:txBody>
                  <a:tcPr/>
                </a:tc>
                <a:tc>
                  <a:txBody>
                    <a:bodyPr/>
                    <a:lstStyle/>
                    <a:p>
                      <a:pPr>
                        <a:spcAft>
                          <a:spcPts val="0"/>
                        </a:spcAft>
                      </a:pPr>
                      <a:r>
                        <a:rPr lang="fr-FR" sz="1050" b="1" kern="50" dirty="0">
                          <a:solidFill>
                            <a:srgbClr val="9BBB59"/>
                          </a:solidFill>
                          <a:effectLst/>
                        </a:rPr>
                        <a:t>Diagrammes de séquences</a:t>
                      </a:r>
                      <a:endParaRPr lang="fr-FR" sz="1050" b="1" kern="50" dirty="0">
                        <a:solidFill>
                          <a:srgbClr val="9BBB59"/>
                        </a:solidFill>
                        <a:effectLst/>
                        <a:latin typeface="Arial"/>
                        <a:ea typeface="AR PL UMing HK"/>
                        <a:cs typeface="Lohit Hindi"/>
                      </a:endParaRPr>
                    </a:p>
                  </a:txBody>
                  <a:tcPr marL="34925" marR="34925" marT="34925" marB="34925" anchor="ctr"/>
                </a:tc>
                <a:tc>
                  <a:txBody>
                    <a:bodyPr/>
                    <a:lstStyle/>
                    <a:p>
                      <a:pPr algn="ctr">
                        <a:spcAft>
                          <a:spcPts val="0"/>
                        </a:spcAft>
                      </a:pPr>
                      <a:r>
                        <a:rPr lang="fr-FR" sz="1050" b="1" kern="50" dirty="0">
                          <a:solidFill>
                            <a:srgbClr val="9BBB59"/>
                          </a:solidFill>
                          <a:effectLst/>
                        </a:rPr>
                        <a:t>3</a:t>
                      </a:r>
                      <a:endParaRPr lang="fr-FR" sz="1050" b="1" kern="50" dirty="0">
                        <a:solidFill>
                          <a:srgbClr val="9BBB59"/>
                        </a:solidFill>
                        <a:effectLst/>
                        <a:latin typeface="Arial"/>
                        <a:ea typeface="AR PL UMing HK"/>
                        <a:cs typeface="Lohit Hindi"/>
                      </a:endParaRPr>
                    </a:p>
                  </a:txBody>
                  <a:tcPr marL="34925" marR="34925" marT="34925" marB="34925" anchor="ctr"/>
                </a:tc>
                <a:tc>
                  <a:txBody>
                    <a:bodyPr/>
                    <a:lstStyle/>
                    <a:p>
                      <a:pPr algn="ctr">
                        <a:spcAft>
                          <a:spcPts val="0"/>
                        </a:spcAft>
                      </a:pPr>
                      <a:r>
                        <a:rPr lang="fr-FR" sz="1050" b="1" kern="50" dirty="0">
                          <a:solidFill>
                            <a:srgbClr val="9BBB59"/>
                          </a:solidFill>
                          <a:effectLst/>
                        </a:rPr>
                        <a:t>3</a:t>
                      </a:r>
                      <a:endParaRPr lang="fr-FR" sz="1050" b="1" kern="50" dirty="0">
                        <a:solidFill>
                          <a:srgbClr val="9BBB59"/>
                        </a:solidFill>
                        <a:effectLst/>
                        <a:latin typeface="Arial"/>
                        <a:ea typeface="AR PL UMing HK"/>
                        <a:cs typeface="Lohit Hindi"/>
                      </a:endParaRPr>
                    </a:p>
                  </a:txBody>
                  <a:tcPr marL="34925" marR="34925" marT="34925" marB="34925" anchor="ctr"/>
                </a:tc>
                <a:tc>
                  <a:txBody>
                    <a:bodyPr/>
                    <a:lstStyle/>
                    <a:p>
                      <a:pPr algn="ctr">
                        <a:spcAft>
                          <a:spcPts val="0"/>
                        </a:spcAft>
                      </a:pPr>
                      <a:r>
                        <a:rPr lang="fr-FR" sz="1050" b="1" kern="50" dirty="0" smtClean="0">
                          <a:solidFill>
                            <a:srgbClr val="FF0000"/>
                          </a:solidFill>
                          <a:effectLst/>
                          <a:latin typeface="Arial"/>
                          <a:ea typeface="AR PL UMing HK"/>
                          <a:cs typeface="Lohit Hindi"/>
                        </a:rPr>
                        <a:t>2</a:t>
                      </a:r>
                      <a:endParaRPr lang="fr-FR" sz="1050" b="1" kern="50" dirty="0">
                        <a:solidFill>
                          <a:srgbClr val="FF0000"/>
                        </a:solidFill>
                        <a:effectLst/>
                        <a:latin typeface="Arial"/>
                        <a:ea typeface="AR PL UMing HK"/>
                        <a:cs typeface="Lohit Hindi"/>
                      </a:endParaRPr>
                    </a:p>
                  </a:txBody>
                  <a:tcPr marL="34925" marR="34925" marT="34925" marB="34925" anchor="ctr"/>
                </a:tc>
              </a:tr>
              <a:tr h="0">
                <a:tc vMerge="1">
                  <a:txBody>
                    <a:bodyPr/>
                    <a:lstStyle/>
                    <a:p>
                      <a:endParaRPr lang="fr-FR"/>
                    </a:p>
                  </a:txBody>
                  <a:tcPr/>
                </a:tc>
                <a:tc>
                  <a:txBody>
                    <a:bodyPr/>
                    <a:lstStyle/>
                    <a:p>
                      <a:pPr>
                        <a:spcAft>
                          <a:spcPts val="0"/>
                        </a:spcAft>
                      </a:pPr>
                      <a:r>
                        <a:rPr lang="fr-FR" sz="1050" kern="50" dirty="0">
                          <a:effectLst/>
                        </a:rPr>
                        <a:t>Diagrammes d’états-transitions</a:t>
                      </a:r>
                      <a:endParaRPr lang="fr-FR" sz="1050" kern="50" dirty="0">
                        <a:effectLst/>
                        <a:latin typeface="Arial"/>
                        <a:ea typeface="AR PL UMing HK"/>
                        <a:cs typeface="Lohit Hindi"/>
                      </a:endParaRPr>
                    </a:p>
                  </a:txBody>
                  <a:tcPr marL="34925" marR="34925" marT="34925" marB="34925" anchor="ctr"/>
                </a:tc>
                <a:tc>
                  <a:txBody>
                    <a:bodyPr/>
                    <a:lstStyle/>
                    <a:p>
                      <a:pPr algn="ctr">
                        <a:spcAft>
                          <a:spcPts val="0"/>
                        </a:spcAft>
                      </a:pPr>
                      <a:r>
                        <a:rPr lang="fr-FR" sz="1050" kern="50" dirty="0">
                          <a:effectLst/>
                        </a:rPr>
                        <a:t>2</a:t>
                      </a:r>
                      <a:endParaRPr lang="fr-FR" sz="1050" kern="50" dirty="0">
                        <a:effectLst/>
                        <a:latin typeface="Arial"/>
                        <a:ea typeface="AR PL UMing HK"/>
                        <a:cs typeface="Lohit Hindi"/>
                      </a:endParaRPr>
                    </a:p>
                  </a:txBody>
                  <a:tcPr marL="34925" marR="34925" marT="34925" marB="34925" anchor="ctr"/>
                </a:tc>
                <a:tc>
                  <a:txBody>
                    <a:bodyPr/>
                    <a:lstStyle/>
                    <a:p>
                      <a:pPr algn="ctr">
                        <a:spcAft>
                          <a:spcPts val="0"/>
                        </a:spcAft>
                      </a:pPr>
                      <a:r>
                        <a:rPr lang="fr-FR" sz="1050" kern="50" dirty="0">
                          <a:effectLst/>
                        </a:rPr>
                        <a:t>3</a:t>
                      </a:r>
                      <a:endParaRPr lang="fr-FR" sz="1050" kern="50" dirty="0">
                        <a:effectLst/>
                        <a:latin typeface="Arial"/>
                        <a:ea typeface="AR PL UMing HK"/>
                        <a:cs typeface="Lohit Hindi"/>
                      </a:endParaRPr>
                    </a:p>
                  </a:txBody>
                  <a:tcPr marL="34925" marR="34925" marT="34925" marB="34925" anchor="ctr"/>
                </a:tc>
                <a:tc>
                  <a:txBody>
                    <a:bodyPr/>
                    <a:lstStyle/>
                    <a:p>
                      <a:pPr algn="ctr">
                        <a:spcAft>
                          <a:spcPts val="0"/>
                        </a:spcAft>
                      </a:pPr>
                      <a:endParaRPr lang="fr-FR" sz="1050" kern="50" dirty="0">
                        <a:solidFill>
                          <a:srgbClr val="FF0000"/>
                        </a:solidFill>
                        <a:effectLst/>
                        <a:latin typeface="Arial"/>
                        <a:ea typeface="AR PL UMing HK"/>
                        <a:cs typeface="Lohit Hindi"/>
                      </a:endParaRPr>
                    </a:p>
                  </a:txBody>
                  <a:tcPr marL="34925" marR="34925" marT="34925" marB="34925" anchor="ctr"/>
                </a:tc>
              </a:tr>
              <a:tr h="0">
                <a:tc gridSpan="4">
                  <a:txBody>
                    <a:bodyPr/>
                    <a:lstStyle/>
                    <a:p>
                      <a:pPr algn="l">
                        <a:spcBef>
                          <a:spcPts val="200"/>
                        </a:spcBef>
                        <a:spcAft>
                          <a:spcPts val="200"/>
                        </a:spcAft>
                      </a:pPr>
                      <a:r>
                        <a:rPr lang="fr-FR" sz="1100" dirty="0">
                          <a:effectLst/>
                        </a:rPr>
                        <a:t>S4. Développement </a:t>
                      </a:r>
                      <a:r>
                        <a:rPr lang="fr-FR" sz="1100" dirty="0" smtClean="0">
                          <a:effectLst/>
                        </a:rPr>
                        <a:t>logiciel</a:t>
                      </a:r>
                    </a:p>
                  </a:txBody>
                  <a:tcPr marL="9921" marR="9921" marT="9921" marB="9921"/>
                </a:tc>
                <a:tc hMerge="1">
                  <a:txBody>
                    <a:bodyPr/>
                    <a:lstStyle/>
                    <a:p>
                      <a:endParaRPr lang="fr-FR"/>
                    </a:p>
                  </a:txBody>
                  <a:tcPr/>
                </a:tc>
                <a:tc hMerge="1">
                  <a:txBody>
                    <a:bodyPr/>
                    <a:lstStyle/>
                    <a:p>
                      <a:pPr algn="ctr">
                        <a:spcAft>
                          <a:spcPts val="0"/>
                        </a:spcAft>
                      </a:pPr>
                      <a:endParaRPr lang="fr-FR" sz="1050" kern="50">
                        <a:effectLst/>
                        <a:latin typeface="Arial"/>
                        <a:ea typeface="AR PL UMing HK"/>
                        <a:cs typeface="Lohit Hindi"/>
                      </a:endParaRPr>
                    </a:p>
                  </a:txBody>
                  <a:tcPr marL="9921" marR="9921" marT="9921" marB="9921"/>
                </a:tc>
                <a:tc hMerge="1">
                  <a:txBody>
                    <a:bodyPr/>
                    <a:lstStyle/>
                    <a:p>
                      <a:pPr algn="ctr">
                        <a:spcAft>
                          <a:spcPts val="0"/>
                        </a:spcAft>
                      </a:pPr>
                      <a:endParaRPr lang="fr-FR" sz="1050" kern="50" dirty="0">
                        <a:effectLst/>
                        <a:latin typeface="Arial"/>
                        <a:ea typeface="AR PL UMing HK"/>
                        <a:cs typeface="Lohit Hindi"/>
                      </a:endParaRPr>
                    </a:p>
                  </a:txBody>
                  <a:tcPr marL="9921" marR="9921" marT="9921" marB="9921"/>
                </a:tc>
                <a:tc>
                  <a:txBody>
                    <a:bodyPr/>
                    <a:lstStyle/>
                    <a:p>
                      <a:pPr algn="l">
                        <a:spcBef>
                          <a:spcPts val="200"/>
                        </a:spcBef>
                        <a:spcAft>
                          <a:spcPts val="200"/>
                        </a:spcAft>
                      </a:pPr>
                      <a:endParaRPr lang="fr-FR" sz="1100" dirty="0" smtClean="0">
                        <a:solidFill>
                          <a:srgbClr val="FF0000"/>
                        </a:solidFill>
                        <a:effectLst/>
                      </a:endParaRPr>
                    </a:p>
                  </a:txBody>
                  <a:tcPr marL="9921" marR="9921" marT="9921" marB="9921"/>
                </a:tc>
              </a:tr>
              <a:tr h="0">
                <a:tc rowSpan="10">
                  <a:txBody>
                    <a:bodyPr/>
                    <a:lstStyle/>
                    <a:p>
                      <a:pPr>
                        <a:spcAft>
                          <a:spcPts val="0"/>
                        </a:spcAft>
                      </a:pPr>
                      <a:r>
                        <a:rPr lang="fr-FR" sz="1050" kern="50" dirty="0">
                          <a:effectLst/>
                        </a:rPr>
                        <a:t>S4.6.</a:t>
                      </a:r>
                    </a:p>
                    <a:p>
                      <a:pPr>
                        <a:spcAft>
                          <a:spcPts val="0"/>
                        </a:spcAft>
                      </a:pPr>
                      <a:r>
                        <a:rPr lang="fr-FR" sz="1050" kern="50" dirty="0">
                          <a:effectLst/>
                        </a:rPr>
                        <a:t> </a:t>
                      </a:r>
                    </a:p>
                    <a:p>
                      <a:pPr>
                        <a:spcAft>
                          <a:spcPts val="0"/>
                        </a:spcAft>
                      </a:pPr>
                      <a:r>
                        <a:rPr lang="fr-FR" sz="1050" kern="50" dirty="0">
                          <a:effectLst/>
                        </a:rPr>
                        <a:t>Programmation orientée objet</a:t>
                      </a:r>
                    </a:p>
                    <a:p>
                      <a:pPr>
                        <a:spcAft>
                          <a:spcPts val="0"/>
                        </a:spcAft>
                      </a:pPr>
                      <a:r>
                        <a:rPr lang="fr-FR" sz="1050" kern="50" dirty="0">
                          <a:effectLst/>
                        </a:rPr>
                        <a:t> </a:t>
                      </a:r>
                    </a:p>
                    <a:p>
                      <a:pPr>
                        <a:spcAft>
                          <a:spcPts val="0"/>
                        </a:spcAft>
                      </a:pPr>
                      <a:r>
                        <a:rPr lang="fr-FR" sz="1050" kern="50" dirty="0">
                          <a:effectLst/>
                        </a:rPr>
                        <a:t>(Support : C++)</a:t>
                      </a:r>
                      <a:endParaRPr lang="fr-FR" sz="1050" kern="50" dirty="0">
                        <a:effectLst/>
                        <a:latin typeface="Arial"/>
                        <a:ea typeface="AR PL UMing HK"/>
                        <a:cs typeface="Lohit Hindi"/>
                      </a:endParaRPr>
                    </a:p>
                  </a:txBody>
                  <a:tcPr marL="9921" marR="9921" marT="9921" marB="9921" anchor="ctr"/>
                </a:tc>
                <a:tc>
                  <a:txBody>
                    <a:bodyPr/>
                    <a:lstStyle/>
                    <a:p>
                      <a:pPr>
                        <a:spcAft>
                          <a:spcPts val="0"/>
                        </a:spcAft>
                      </a:pPr>
                      <a:r>
                        <a:rPr lang="fr-FR" sz="1050" kern="50" dirty="0">
                          <a:effectLst/>
                        </a:rPr>
                        <a:t>Du C au C++ : références, entrées/sorties (</a:t>
                      </a:r>
                      <a:r>
                        <a:rPr lang="fr-FR" sz="1050" kern="50" dirty="0" err="1">
                          <a:effectLst/>
                        </a:rPr>
                        <a:t>iostream</a:t>
                      </a:r>
                      <a:r>
                        <a:rPr lang="fr-FR" sz="1050" kern="50" dirty="0">
                          <a:effectLst/>
                        </a:rPr>
                        <a:t>, </a:t>
                      </a:r>
                      <a:r>
                        <a:rPr lang="fr-FR" sz="1050" kern="50" dirty="0" err="1">
                          <a:effectLst/>
                        </a:rPr>
                        <a:t>fstream</a:t>
                      </a:r>
                      <a:r>
                        <a:rPr lang="fr-FR" sz="1050" kern="50" dirty="0">
                          <a:effectLst/>
                        </a:rPr>
                        <a:t>), polymorphisme, etc.</a:t>
                      </a:r>
                      <a:endParaRPr lang="fr-FR" sz="1050" kern="50" dirty="0">
                        <a:effectLst/>
                        <a:latin typeface="Arial"/>
                        <a:ea typeface="AR PL UMing HK"/>
                        <a:cs typeface="Lohit Hindi"/>
                      </a:endParaRPr>
                    </a:p>
                  </a:txBody>
                  <a:tcPr marL="9921" marR="9921" marT="9921" marB="9921" anchor="ctr"/>
                </a:tc>
                <a:tc>
                  <a:txBody>
                    <a:bodyPr/>
                    <a:lstStyle/>
                    <a:p>
                      <a:pPr algn="ctr">
                        <a:spcAft>
                          <a:spcPts val="0"/>
                        </a:spcAft>
                      </a:pPr>
                      <a:r>
                        <a:rPr lang="fr-FR" sz="1050" kern="50" dirty="0">
                          <a:effectLst/>
                        </a:rPr>
                        <a:t>3</a:t>
                      </a:r>
                      <a:endParaRPr lang="fr-FR" sz="1050" kern="50" dirty="0">
                        <a:effectLst/>
                        <a:latin typeface="Arial"/>
                        <a:ea typeface="AR PL UMing HK"/>
                        <a:cs typeface="Lohit Hindi"/>
                      </a:endParaRPr>
                    </a:p>
                  </a:txBody>
                  <a:tcPr marL="9921" marR="9921" marT="9921" marB="9921" anchor="ctr"/>
                </a:tc>
                <a:tc>
                  <a:txBody>
                    <a:bodyPr/>
                    <a:lstStyle/>
                    <a:p>
                      <a:pPr algn="ctr">
                        <a:spcAft>
                          <a:spcPts val="0"/>
                        </a:spcAft>
                      </a:pPr>
                      <a:r>
                        <a:rPr lang="fr-FR" sz="1050" kern="50" dirty="0">
                          <a:effectLst/>
                        </a:rPr>
                        <a:t>1</a:t>
                      </a:r>
                      <a:endParaRPr lang="fr-FR" sz="1050" kern="50" dirty="0">
                        <a:effectLst/>
                        <a:latin typeface="Arial"/>
                        <a:ea typeface="AR PL UMing HK"/>
                        <a:cs typeface="Lohit Hindi"/>
                      </a:endParaRPr>
                    </a:p>
                  </a:txBody>
                  <a:tcPr marL="9921" marR="9921" marT="9921" marB="9921" anchor="ctr"/>
                </a:tc>
                <a:tc>
                  <a:txBody>
                    <a:bodyPr/>
                    <a:lstStyle/>
                    <a:p>
                      <a:pPr algn="ctr">
                        <a:spcAft>
                          <a:spcPts val="0"/>
                        </a:spcAft>
                      </a:pPr>
                      <a:endParaRPr lang="fr-FR" sz="1050" kern="50" dirty="0">
                        <a:solidFill>
                          <a:srgbClr val="FF0000"/>
                        </a:solidFill>
                        <a:effectLst/>
                        <a:latin typeface="Arial"/>
                        <a:ea typeface="AR PL UMing HK"/>
                        <a:cs typeface="Lohit Hindi"/>
                      </a:endParaRPr>
                    </a:p>
                  </a:txBody>
                  <a:tcPr marL="9921" marR="9921" marT="9921" marB="9921" anchor="ctr"/>
                </a:tc>
              </a:tr>
              <a:tr h="0">
                <a:tc vMerge="1">
                  <a:txBody>
                    <a:bodyPr/>
                    <a:lstStyle/>
                    <a:p>
                      <a:endParaRPr lang="fr-FR"/>
                    </a:p>
                  </a:txBody>
                  <a:tcPr/>
                </a:tc>
                <a:tc>
                  <a:txBody>
                    <a:bodyPr/>
                    <a:lstStyle/>
                    <a:p>
                      <a:pPr>
                        <a:spcAft>
                          <a:spcPts val="0"/>
                        </a:spcAft>
                      </a:pPr>
                      <a:r>
                        <a:rPr lang="fr-FR" sz="1050" b="1" kern="50" dirty="0">
                          <a:solidFill>
                            <a:srgbClr val="9BBB59"/>
                          </a:solidFill>
                          <a:effectLst/>
                        </a:rPr>
                        <a:t>Définition de classes (encapsulation) et modèle canonique (dit de </a:t>
                      </a:r>
                      <a:r>
                        <a:rPr lang="fr-FR" sz="1050" b="1" kern="50" dirty="0" err="1">
                          <a:solidFill>
                            <a:srgbClr val="9BBB59"/>
                          </a:solidFill>
                          <a:effectLst/>
                        </a:rPr>
                        <a:t>Coplien</a:t>
                      </a:r>
                      <a:r>
                        <a:rPr lang="fr-FR" sz="1050" b="1" kern="50" dirty="0">
                          <a:solidFill>
                            <a:srgbClr val="9BBB59"/>
                          </a:solidFill>
                          <a:effectLst/>
                        </a:rPr>
                        <a:t>)</a:t>
                      </a:r>
                      <a:endParaRPr lang="fr-FR" sz="1050" b="1" kern="50" dirty="0">
                        <a:solidFill>
                          <a:srgbClr val="9BBB59"/>
                        </a:solidFill>
                        <a:effectLst/>
                        <a:latin typeface="Arial"/>
                        <a:ea typeface="AR PL UMing HK"/>
                        <a:cs typeface="Lohit Hindi"/>
                      </a:endParaRPr>
                    </a:p>
                  </a:txBody>
                  <a:tcPr marL="9921" marR="9921" marT="9921" marB="9921" anchor="ctr"/>
                </a:tc>
                <a:tc>
                  <a:txBody>
                    <a:bodyPr/>
                    <a:lstStyle/>
                    <a:p>
                      <a:pPr algn="ctr">
                        <a:spcAft>
                          <a:spcPts val="0"/>
                        </a:spcAft>
                      </a:pPr>
                      <a:r>
                        <a:rPr lang="fr-FR" sz="1050" b="1" kern="50">
                          <a:solidFill>
                            <a:srgbClr val="9BBB59"/>
                          </a:solidFill>
                          <a:effectLst/>
                        </a:rPr>
                        <a:t>3</a:t>
                      </a:r>
                      <a:endParaRPr lang="fr-FR" sz="1050" b="1" kern="50">
                        <a:solidFill>
                          <a:srgbClr val="9BBB59"/>
                        </a:solidFill>
                        <a:effectLst/>
                        <a:latin typeface="Arial"/>
                        <a:ea typeface="AR PL UMing HK"/>
                        <a:cs typeface="Lohit Hindi"/>
                      </a:endParaRPr>
                    </a:p>
                  </a:txBody>
                  <a:tcPr marL="9921" marR="9921" marT="9921" marB="9921" anchor="ctr"/>
                </a:tc>
                <a:tc>
                  <a:txBody>
                    <a:bodyPr/>
                    <a:lstStyle/>
                    <a:p>
                      <a:pPr algn="ctr">
                        <a:spcAft>
                          <a:spcPts val="0"/>
                        </a:spcAft>
                      </a:pPr>
                      <a:r>
                        <a:rPr lang="fr-FR" sz="1050" b="1" kern="50" dirty="0">
                          <a:solidFill>
                            <a:srgbClr val="9BBB59"/>
                          </a:solidFill>
                          <a:effectLst/>
                        </a:rPr>
                        <a:t>2</a:t>
                      </a:r>
                      <a:endParaRPr lang="fr-FR" sz="1050" b="1" kern="50" dirty="0">
                        <a:solidFill>
                          <a:srgbClr val="9BBB59"/>
                        </a:solidFill>
                        <a:effectLst/>
                        <a:latin typeface="Arial"/>
                        <a:ea typeface="AR PL UMing HK"/>
                        <a:cs typeface="Lohit Hindi"/>
                      </a:endParaRPr>
                    </a:p>
                  </a:txBody>
                  <a:tcPr marL="9921" marR="9921" marT="9921" marB="9921" anchor="ctr"/>
                </a:tc>
                <a:tc>
                  <a:txBody>
                    <a:bodyPr/>
                    <a:lstStyle/>
                    <a:p>
                      <a:pPr algn="ctr">
                        <a:spcAft>
                          <a:spcPts val="0"/>
                        </a:spcAft>
                      </a:pPr>
                      <a:r>
                        <a:rPr lang="fr-FR" sz="1050" b="1" kern="50" dirty="0" smtClean="0">
                          <a:solidFill>
                            <a:srgbClr val="FF0000"/>
                          </a:solidFill>
                          <a:effectLst/>
                          <a:latin typeface="Arial"/>
                          <a:ea typeface="AR PL UMing HK"/>
                          <a:cs typeface="Lohit Hindi"/>
                        </a:rPr>
                        <a:t>1</a:t>
                      </a:r>
                      <a:endParaRPr lang="fr-FR" sz="1050" b="1" kern="50" dirty="0">
                        <a:solidFill>
                          <a:srgbClr val="FF0000"/>
                        </a:solidFill>
                        <a:effectLst/>
                        <a:latin typeface="Arial"/>
                        <a:ea typeface="AR PL UMing HK"/>
                        <a:cs typeface="Lohit Hindi"/>
                      </a:endParaRPr>
                    </a:p>
                  </a:txBody>
                  <a:tcPr marL="9921" marR="9921" marT="9921" marB="9921" anchor="ctr"/>
                </a:tc>
              </a:tr>
              <a:tr h="0">
                <a:tc vMerge="1">
                  <a:txBody>
                    <a:bodyPr/>
                    <a:lstStyle/>
                    <a:p>
                      <a:endParaRPr lang="fr-FR"/>
                    </a:p>
                  </a:txBody>
                  <a:tcPr/>
                </a:tc>
                <a:tc>
                  <a:txBody>
                    <a:bodyPr/>
                    <a:lstStyle/>
                    <a:p>
                      <a:pPr>
                        <a:spcAft>
                          <a:spcPts val="0"/>
                        </a:spcAft>
                      </a:pPr>
                      <a:r>
                        <a:rPr lang="fr-FR" sz="1050" b="1" kern="50" dirty="0">
                          <a:solidFill>
                            <a:srgbClr val="9BBB59"/>
                          </a:solidFill>
                          <a:effectLst/>
                        </a:rPr>
                        <a:t>Instanciation d’objets (new, </a:t>
                      </a:r>
                      <a:r>
                        <a:rPr lang="fr-FR" sz="1050" b="1" kern="50" dirty="0" err="1">
                          <a:solidFill>
                            <a:srgbClr val="9BBB59"/>
                          </a:solidFill>
                          <a:effectLst/>
                        </a:rPr>
                        <a:t>delete</a:t>
                      </a:r>
                      <a:r>
                        <a:rPr lang="fr-FR" sz="1050" b="1" kern="50" dirty="0">
                          <a:solidFill>
                            <a:srgbClr val="9BBB59"/>
                          </a:solidFill>
                          <a:effectLst/>
                        </a:rPr>
                        <a:t>, etc.)</a:t>
                      </a:r>
                      <a:endParaRPr lang="fr-FR" sz="1050" b="1" kern="50" dirty="0">
                        <a:solidFill>
                          <a:srgbClr val="9BBB59"/>
                        </a:solidFill>
                        <a:effectLst/>
                        <a:latin typeface="Arial"/>
                        <a:ea typeface="AR PL UMing HK"/>
                        <a:cs typeface="Lohit Hindi"/>
                      </a:endParaRPr>
                    </a:p>
                  </a:txBody>
                  <a:tcPr marL="9921" marR="9921" marT="9921" marB="9921" anchor="ctr"/>
                </a:tc>
                <a:tc>
                  <a:txBody>
                    <a:bodyPr/>
                    <a:lstStyle/>
                    <a:p>
                      <a:pPr algn="ctr">
                        <a:spcAft>
                          <a:spcPts val="0"/>
                        </a:spcAft>
                      </a:pPr>
                      <a:r>
                        <a:rPr lang="fr-FR" sz="1050" b="1" kern="50" dirty="0">
                          <a:solidFill>
                            <a:srgbClr val="9BBB59"/>
                          </a:solidFill>
                          <a:effectLst/>
                        </a:rPr>
                        <a:t>4</a:t>
                      </a:r>
                      <a:endParaRPr lang="fr-FR" sz="1050" b="1" kern="50" dirty="0">
                        <a:solidFill>
                          <a:srgbClr val="9BBB59"/>
                        </a:solidFill>
                        <a:effectLst/>
                        <a:latin typeface="Arial"/>
                        <a:ea typeface="AR PL UMing HK"/>
                        <a:cs typeface="Lohit Hindi"/>
                      </a:endParaRPr>
                    </a:p>
                  </a:txBody>
                  <a:tcPr marL="9921" marR="9921" marT="9921" marB="9921" anchor="ctr"/>
                </a:tc>
                <a:tc>
                  <a:txBody>
                    <a:bodyPr/>
                    <a:lstStyle/>
                    <a:p>
                      <a:pPr algn="ctr">
                        <a:spcAft>
                          <a:spcPts val="0"/>
                        </a:spcAft>
                      </a:pPr>
                      <a:r>
                        <a:rPr lang="fr-FR" sz="1050" b="1" kern="50" dirty="0">
                          <a:solidFill>
                            <a:srgbClr val="9BBB59"/>
                          </a:solidFill>
                          <a:effectLst/>
                        </a:rPr>
                        <a:t>3</a:t>
                      </a:r>
                      <a:endParaRPr lang="fr-FR" sz="1050" b="1" kern="50" dirty="0">
                        <a:solidFill>
                          <a:srgbClr val="9BBB59"/>
                        </a:solidFill>
                        <a:effectLst/>
                        <a:latin typeface="Arial"/>
                        <a:ea typeface="AR PL UMing HK"/>
                        <a:cs typeface="Lohit Hindi"/>
                      </a:endParaRPr>
                    </a:p>
                  </a:txBody>
                  <a:tcPr marL="9921" marR="9921" marT="9921" marB="9921" anchor="ctr"/>
                </a:tc>
                <a:tc>
                  <a:txBody>
                    <a:bodyPr/>
                    <a:lstStyle/>
                    <a:p>
                      <a:pPr algn="ctr">
                        <a:spcAft>
                          <a:spcPts val="0"/>
                        </a:spcAft>
                      </a:pPr>
                      <a:r>
                        <a:rPr lang="fr-FR" sz="1050" b="1" kern="50" dirty="0" smtClean="0">
                          <a:solidFill>
                            <a:srgbClr val="FF0000"/>
                          </a:solidFill>
                          <a:effectLst/>
                          <a:latin typeface="Arial"/>
                          <a:ea typeface="AR PL UMing HK"/>
                          <a:cs typeface="Lohit Hindi"/>
                        </a:rPr>
                        <a:t>2</a:t>
                      </a:r>
                      <a:endParaRPr lang="fr-FR" sz="1050" b="1" kern="50" dirty="0">
                        <a:solidFill>
                          <a:srgbClr val="FF0000"/>
                        </a:solidFill>
                        <a:effectLst/>
                        <a:latin typeface="Arial"/>
                        <a:ea typeface="AR PL UMing HK"/>
                        <a:cs typeface="Lohit Hindi"/>
                      </a:endParaRPr>
                    </a:p>
                  </a:txBody>
                  <a:tcPr marL="9921" marR="9921" marT="9921" marB="9921" anchor="ctr"/>
                </a:tc>
              </a:tr>
              <a:tr h="0">
                <a:tc vMerge="1">
                  <a:txBody>
                    <a:bodyPr/>
                    <a:lstStyle/>
                    <a:p>
                      <a:endParaRPr lang="fr-FR"/>
                    </a:p>
                  </a:txBody>
                  <a:tcPr/>
                </a:tc>
                <a:tc>
                  <a:txBody>
                    <a:bodyPr/>
                    <a:lstStyle/>
                    <a:p>
                      <a:pPr>
                        <a:spcAft>
                          <a:spcPts val="0"/>
                        </a:spcAft>
                      </a:pPr>
                      <a:r>
                        <a:rPr lang="fr-FR" sz="1050" kern="50" dirty="0">
                          <a:effectLst/>
                        </a:rPr>
                        <a:t>Surcharges d’opérateurs (injection, etc.)</a:t>
                      </a:r>
                      <a:endParaRPr lang="fr-FR" sz="1050" kern="50" dirty="0">
                        <a:effectLst/>
                        <a:latin typeface="Arial"/>
                        <a:ea typeface="AR PL UMing HK"/>
                        <a:cs typeface="Lohit Hindi"/>
                      </a:endParaRPr>
                    </a:p>
                  </a:txBody>
                  <a:tcPr marL="9921" marR="9921" marT="9921" marB="9921" anchor="ctr"/>
                </a:tc>
                <a:tc>
                  <a:txBody>
                    <a:bodyPr/>
                    <a:lstStyle/>
                    <a:p>
                      <a:pPr algn="ctr">
                        <a:spcAft>
                          <a:spcPts val="0"/>
                        </a:spcAft>
                      </a:pPr>
                      <a:r>
                        <a:rPr lang="fr-FR" sz="1050" kern="50" dirty="0">
                          <a:effectLst/>
                        </a:rPr>
                        <a:t>2</a:t>
                      </a:r>
                      <a:endParaRPr lang="fr-FR" sz="1050" kern="50" dirty="0">
                        <a:effectLst/>
                        <a:latin typeface="Arial"/>
                        <a:ea typeface="AR PL UMing HK"/>
                        <a:cs typeface="Lohit Hindi"/>
                      </a:endParaRPr>
                    </a:p>
                  </a:txBody>
                  <a:tcPr marL="9921" marR="9921" marT="9921" marB="9921" anchor="ctr"/>
                </a:tc>
                <a:tc>
                  <a:txBody>
                    <a:bodyPr/>
                    <a:lstStyle/>
                    <a:p>
                      <a:pPr algn="ctr">
                        <a:spcAft>
                          <a:spcPts val="0"/>
                        </a:spcAft>
                      </a:pPr>
                      <a:r>
                        <a:rPr lang="fr-FR" sz="1050" kern="50" dirty="0">
                          <a:effectLst/>
                        </a:rPr>
                        <a:t> </a:t>
                      </a:r>
                      <a:endParaRPr lang="fr-FR" sz="1050" kern="50" dirty="0">
                        <a:effectLst/>
                        <a:latin typeface="Arial"/>
                        <a:ea typeface="AR PL UMing HK"/>
                        <a:cs typeface="Lohit Hindi"/>
                      </a:endParaRPr>
                    </a:p>
                  </a:txBody>
                  <a:tcPr marL="9921" marR="9921" marT="9921" marB="9921" anchor="ctr"/>
                </a:tc>
                <a:tc>
                  <a:txBody>
                    <a:bodyPr/>
                    <a:lstStyle/>
                    <a:p>
                      <a:pPr algn="ctr">
                        <a:spcAft>
                          <a:spcPts val="0"/>
                        </a:spcAft>
                      </a:pPr>
                      <a:endParaRPr lang="fr-FR" sz="1050" kern="50" dirty="0">
                        <a:solidFill>
                          <a:srgbClr val="FF0000"/>
                        </a:solidFill>
                        <a:effectLst/>
                        <a:latin typeface="Arial"/>
                        <a:ea typeface="AR PL UMing HK"/>
                        <a:cs typeface="Lohit Hindi"/>
                      </a:endParaRPr>
                    </a:p>
                  </a:txBody>
                  <a:tcPr marL="9921" marR="9921" marT="9921" marB="9921" anchor="ctr"/>
                </a:tc>
              </a:tr>
              <a:tr h="0">
                <a:tc vMerge="1">
                  <a:txBody>
                    <a:bodyPr/>
                    <a:lstStyle/>
                    <a:p>
                      <a:endParaRPr lang="fr-FR"/>
                    </a:p>
                  </a:txBody>
                  <a:tcPr/>
                </a:tc>
                <a:tc>
                  <a:txBody>
                    <a:bodyPr/>
                    <a:lstStyle/>
                    <a:p>
                      <a:pPr>
                        <a:spcAft>
                          <a:spcPts val="0"/>
                        </a:spcAft>
                      </a:pPr>
                      <a:r>
                        <a:rPr lang="fr-FR" sz="1050" kern="50">
                          <a:effectLst/>
                        </a:rPr>
                        <a:t>Mécanisme d’héritage</a:t>
                      </a:r>
                      <a:endParaRPr lang="fr-FR" sz="1050" kern="50">
                        <a:effectLst/>
                        <a:latin typeface="Arial"/>
                        <a:ea typeface="AR PL UMing HK"/>
                        <a:cs typeface="Lohit Hindi"/>
                      </a:endParaRPr>
                    </a:p>
                  </a:txBody>
                  <a:tcPr marL="9921" marR="9921" marT="9921" marB="9921" anchor="ctr"/>
                </a:tc>
                <a:tc>
                  <a:txBody>
                    <a:bodyPr/>
                    <a:lstStyle/>
                    <a:p>
                      <a:pPr algn="ctr">
                        <a:spcAft>
                          <a:spcPts val="0"/>
                        </a:spcAft>
                      </a:pPr>
                      <a:r>
                        <a:rPr lang="fr-FR" sz="1050" kern="50" dirty="0">
                          <a:effectLst/>
                        </a:rPr>
                        <a:t>4</a:t>
                      </a:r>
                      <a:endParaRPr lang="fr-FR" sz="1050" kern="50" dirty="0">
                        <a:effectLst/>
                        <a:latin typeface="Arial"/>
                        <a:ea typeface="AR PL UMing HK"/>
                        <a:cs typeface="Lohit Hindi"/>
                      </a:endParaRPr>
                    </a:p>
                  </a:txBody>
                  <a:tcPr marL="9921" marR="9921" marT="9921" marB="9921" anchor="ctr"/>
                </a:tc>
                <a:tc>
                  <a:txBody>
                    <a:bodyPr/>
                    <a:lstStyle/>
                    <a:p>
                      <a:pPr algn="ctr">
                        <a:spcAft>
                          <a:spcPts val="0"/>
                        </a:spcAft>
                      </a:pPr>
                      <a:r>
                        <a:rPr lang="fr-FR" sz="1050" kern="50" dirty="0">
                          <a:effectLst/>
                        </a:rPr>
                        <a:t>2</a:t>
                      </a:r>
                      <a:endParaRPr lang="fr-FR" sz="1050" kern="50" dirty="0">
                        <a:effectLst/>
                        <a:latin typeface="Arial"/>
                        <a:ea typeface="AR PL UMing HK"/>
                        <a:cs typeface="Lohit Hindi"/>
                      </a:endParaRPr>
                    </a:p>
                  </a:txBody>
                  <a:tcPr marL="9921" marR="9921" marT="9921" marB="9921" anchor="ctr"/>
                </a:tc>
                <a:tc>
                  <a:txBody>
                    <a:bodyPr/>
                    <a:lstStyle/>
                    <a:p>
                      <a:pPr algn="ctr">
                        <a:spcAft>
                          <a:spcPts val="0"/>
                        </a:spcAft>
                      </a:pPr>
                      <a:endParaRPr lang="fr-FR" sz="1050" kern="50" dirty="0">
                        <a:solidFill>
                          <a:srgbClr val="FF0000"/>
                        </a:solidFill>
                        <a:effectLst/>
                        <a:latin typeface="Arial"/>
                        <a:ea typeface="AR PL UMing HK"/>
                        <a:cs typeface="Lohit Hindi"/>
                      </a:endParaRPr>
                    </a:p>
                  </a:txBody>
                  <a:tcPr marL="9921" marR="9921" marT="9921" marB="9921" anchor="ctr"/>
                </a:tc>
              </a:tr>
              <a:tr h="0">
                <a:tc vMerge="1">
                  <a:txBody>
                    <a:bodyPr/>
                    <a:lstStyle/>
                    <a:p>
                      <a:endParaRPr lang="fr-FR"/>
                    </a:p>
                  </a:txBody>
                  <a:tcPr/>
                </a:tc>
                <a:tc>
                  <a:txBody>
                    <a:bodyPr/>
                    <a:lstStyle/>
                    <a:p>
                      <a:pPr>
                        <a:spcAft>
                          <a:spcPts val="0"/>
                        </a:spcAft>
                      </a:pPr>
                      <a:r>
                        <a:rPr lang="fr-FR" sz="1050" kern="50">
                          <a:effectLst/>
                        </a:rPr>
                        <a:t>Mécanismes d’agrégation et de composition</a:t>
                      </a:r>
                      <a:endParaRPr lang="fr-FR" sz="1050" kern="50">
                        <a:effectLst/>
                        <a:latin typeface="Arial"/>
                        <a:ea typeface="AR PL UMing HK"/>
                        <a:cs typeface="Lohit Hindi"/>
                      </a:endParaRPr>
                    </a:p>
                  </a:txBody>
                  <a:tcPr marL="9921" marR="9921" marT="9921" marB="9921" anchor="ctr"/>
                </a:tc>
                <a:tc>
                  <a:txBody>
                    <a:bodyPr/>
                    <a:lstStyle/>
                    <a:p>
                      <a:pPr algn="ctr">
                        <a:spcAft>
                          <a:spcPts val="0"/>
                        </a:spcAft>
                      </a:pPr>
                      <a:r>
                        <a:rPr lang="fr-FR" sz="1050" kern="50">
                          <a:effectLst/>
                        </a:rPr>
                        <a:t>4</a:t>
                      </a:r>
                      <a:endParaRPr lang="fr-FR" sz="1050" kern="50">
                        <a:effectLst/>
                        <a:latin typeface="Arial"/>
                        <a:ea typeface="AR PL UMing HK"/>
                        <a:cs typeface="Lohit Hindi"/>
                      </a:endParaRPr>
                    </a:p>
                  </a:txBody>
                  <a:tcPr marL="9921" marR="9921" marT="9921" marB="9921" anchor="ctr"/>
                </a:tc>
                <a:tc>
                  <a:txBody>
                    <a:bodyPr/>
                    <a:lstStyle/>
                    <a:p>
                      <a:pPr algn="ctr">
                        <a:spcAft>
                          <a:spcPts val="0"/>
                        </a:spcAft>
                      </a:pPr>
                      <a:r>
                        <a:rPr lang="fr-FR" sz="1050" kern="50" dirty="0">
                          <a:effectLst/>
                        </a:rPr>
                        <a:t>2</a:t>
                      </a:r>
                      <a:endParaRPr lang="fr-FR" sz="1050" kern="50" dirty="0">
                        <a:effectLst/>
                        <a:latin typeface="Arial"/>
                        <a:ea typeface="AR PL UMing HK"/>
                        <a:cs typeface="Lohit Hindi"/>
                      </a:endParaRPr>
                    </a:p>
                  </a:txBody>
                  <a:tcPr marL="9921" marR="9921" marT="9921" marB="9921" anchor="ctr"/>
                </a:tc>
                <a:tc>
                  <a:txBody>
                    <a:bodyPr/>
                    <a:lstStyle/>
                    <a:p>
                      <a:pPr algn="ctr">
                        <a:spcAft>
                          <a:spcPts val="0"/>
                        </a:spcAft>
                      </a:pPr>
                      <a:endParaRPr lang="fr-FR" sz="1050" kern="50" dirty="0">
                        <a:solidFill>
                          <a:srgbClr val="FF0000"/>
                        </a:solidFill>
                        <a:effectLst/>
                        <a:latin typeface="Arial"/>
                        <a:ea typeface="AR PL UMing HK"/>
                        <a:cs typeface="Lohit Hindi"/>
                      </a:endParaRPr>
                    </a:p>
                  </a:txBody>
                  <a:tcPr marL="9921" marR="9921" marT="9921" marB="9921" anchor="ctr"/>
                </a:tc>
              </a:tr>
              <a:tr h="0">
                <a:tc vMerge="1">
                  <a:txBody>
                    <a:bodyPr/>
                    <a:lstStyle/>
                    <a:p>
                      <a:endParaRPr lang="fr-FR"/>
                    </a:p>
                  </a:txBody>
                  <a:tcPr/>
                </a:tc>
                <a:tc>
                  <a:txBody>
                    <a:bodyPr/>
                    <a:lstStyle/>
                    <a:p>
                      <a:pPr>
                        <a:spcAft>
                          <a:spcPts val="0"/>
                        </a:spcAft>
                      </a:pPr>
                      <a:r>
                        <a:rPr lang="fr-FR" sz="1050" kern="50">
                          <a:effectLst/>
                        </a:rPr>
                        <a:t>Classes abstraites, virtualité</a:t>
                      </a:r>
                      <a:endParaRPr lang="fr-FR" sz="1050" kern="50">
                        <a:effectLst/>
                        <a:latin typeface="Arial"/>
                        <a:ea typeface="AR PL UMing HK"/>
                        <a:cs typeface="Lohit Hindi"/>
                      </a:endParaRPr>
                    </a:p>
                  </a:txBody>
                  <a:tcPr marL="9921" marR="9921" marT="9921" marB="9921" anchor="ctr"/>
                </a:tc>
                <a:tc>
                  <a:txBody>
                    <a:bodyPr/>
                    <a:lstStyle/>
                    <a:p>
                      <a:pPr algn="ctr">
                        <a:spcAft>
                          <a:spcPts val="0"/>
                        </a:spcAft>
                      </a:pPr>
                      <a:r>
                        <a:rPr lang="fr-FR" sz="1050" kern="50">
                          <a:effectLst/>
                        </a:rPr>
                        <a:t>3</a:t>
                      </a:r>
                      <a:endParaRPr lang="fr-FR" sz="1050" kern="50">
                        <a:effectLst/>
                        <a:latin typeface="Arial"/>
                        <a:ea typeface="AR PL UMing HK"/>
                        <a:cs typeface="Lohit Hindi"/>
                      </a:endParaRPr>
                    </a:p>
                  </a:txBody>
                  <a:tcPr marL="9921" marR="9921" marT="9921" marB="9921" anchor="ctr"/>
                </a:tc>
                <a:tc>
                  <a:txBody>
                    <a:bodyPr/>
                    <a:lstStyle/>
                    <a:p>
                      <a:pPr algn="ctr">
                        <a:spcAft>
                          <a:spcPts val="0"/>
                        </a:spcAft>
                      </a:pPr>
                      <a:r>
                        <a:rPr lang="fr-FR" sz="1050" kern="50" dirty="0">
                          <a:effectLst/>
                        </a:rPr>
                        <a:t> </a:t>
                      </a:r>
                      <a:endParaRPr lang="fr-FR" sz="1050" kern="50" dirty="0">
                        <a:effectLst/>
                        <a:latin typeface="Arial"/>
                        <a:ea typeface="AR PL UMing HK"/>
                        <a:cs typeface="Lohit Hindi"/>
                      </a:endParaRPr>
                    </a:p>
                  </a:txBody>
                  <a:tcPr marL="9921" marR="9921" marT="9921" marB="9921" anchor="ctr"/>
                </a:tc>
                <a:tc>
                  <a:txBody>
                    <a:bodyPr/>
                    <a:lstStyle/>
                    <a:p>
                      <a:pPr algn="ctr">
                        <a:spcAft>
                          <a:spcPts val="0"/>
                        </a:spcAft>
                      </a:pPr>
                      <a:endParaRPr lang="fr-FR" sz="1050" kern="50" dirty="0">
                        <a:solidFill>
                          <a:srgbClr val="FF0000"/>
                        </a:solidFill>
                        <a:effectLst/>
                        <a:latin typeface="Arial"/>
                        <a:ea typeface="AR PL UMing HK"/>
                        <a:cs typeface="Lohit Hindi"/>
                      </a:endParaRPr>
                    </a:p>
                  </a:txBody>
                  <a:tcPr marL="9921" marR="9921" marT="9921" marB="9921" anchor="ctr"/>
                </a:tc>
              </a:tr>
              <a:tr h="0">
                <a:tc vMerge="1">
                  <a:txBody>
                    <a:bodyPr/>
                    <a:lstStyle/>
                    <a:p>
                      <a:endParaRPr lang="fr-FR"/>
                    </a:p>
                  </a:txBody>
                  <a:tcPr/>
                </a:tc>
                <a:tc>
                  <a:txBody>
                    <a:bodyPr/>
                    <a:lstStyle/>
                    <a:p>
                      <a:pPr>
                        <a:spcAft>
                          <a:spcPts val="0"/>
                        </a:spcAft>
                      </a:pPr>
                      <a:r>
                        <a:rPr lang="fr-FR" sz="1050" kern="50">
                          <a:effectLst/>
                        </a:rPr>
                        <a:t>Programmation générique : structure de la STL, conteneurs et itérateurs</a:t>
                      </a:r>
                      <a:endParaRPr lang="fr-FR" sz="1050" kern="50">
                        <a:effectLst/>
                        <a:latin typeface="Arial"/>
                        <a:ea typeface="AR PL UMing HK"/>
                        <a:cs typeface="Lohit Hindi"/>
                      </a:endParaRPr>
                    </a:p>
                  </a:txBody>
                  <a:tcPr marL="9921" marR="9921" marT="9921" marB="9921" anchor="ctr"/>
                </a:tc>
                <a:tc>
                  <a:txBody>
                    <a:bodyPr/>
                    <a:lstStyle/>
                    <a:p>
                      <a:pPr algn="ctr">
                        <a:spcAft>
                          <a:spcPts val="0"/>
                        </a:spcAft>
                      </a:pPr>
                      <a:r>
                        <a:rPr lang="fr-FR" sz="1050" kern="50">
                          <a:effectLst/>
                        </a:rPr>
                        <a:t>2</a:t>
                      </a:r>
                      <a:endParaRPr lang="fr-FR" sz="1050" kern="50">
                        <a:effectLst/>
                        <a:latin typeface="Arial"/>
                        <a:ea typeface="AR PL UMing HK"/>
                        <a:cs typeface="Lohit Hindi"/>
                      </a:endParaRPr>
                    </a:p>
                  </a:txBody>
                  <a:tcPr marL="9921" marR="9921" marT="9921" marB="9921" anchor="ctr"/>
                </a:tc>
                <a:tc>
                  <a:txBody>
                    <a:bodyPr/>
                    <a:lstStyle/>
                    <a:p>
                      <a:pPr algn="ctr">
                        <a:spcAft>
                          <a:spcPts val="0"/>
                        </a:spcAft>
                      </a:pPr>
                      <a:r>
                        <a:rPr lang="fr-FR" sz="1050" kern="50" dirty="0">
                          <a:effectLst/>
                        </a:rPr>
                        <a:t> </a:t>
                      </a:r>
                      <a:endParaRPr lang="fr-FR" sz="1050" kern="50" dirty="0">
                        <a:effectLst/>
                        <a:latin typeface="Arial"/>
                        <a:ea typeface="AR PL UMing HK"/>
                        <a:cs typeface="Lohit Hindi"/>
                      </a:endParaRPr>
                    </a:p>
                  </a:txBody>
                  <a:tcPr marL="9921" marR="9921" marT="9921" marB="9921" anchor="ctr"/>
                </a:tc>
                <a:tc>
                  <a:txBody>
                    <a:bodyPr/>
                    <a:lstStyle/>
                    <a:p>
                      <a:pPr algn="ctr">
                        <a:spcAft>
                          <a:spcPts val="0"/>
                        </a:spcAft>
                      </a:pPr>
                      <a:endParaRPr lang="fr-FR" sz="1050" kern="50" dirty="0">
                        <a:solidFill>
                          <a:srgbClr val="FF0000"/>
                        </a:solidFill>
                        <a:effectLst/>
                        <a:latin typeface="Arial"/>
                        <a:ea typeface="AR PL UMing HK"/>
                        <a:cs typeface="Lohit Hindi"/>
                      </a:endParaRPr>
                    </a:p>
                  </a:txBody>
                  <a:tcPr marL="9921" marR="9921" marT="9921" marB="9921" anchor="ctr"/>
                </a:tc>
              </a:tr>
              <a:tr h="0">
                <a:tc vMerge="1">
                  <a:txBody>
                    <a:bodyPr/>
                    <a:lstStyle/>
                    <a:p>
                      <a:endParaRPr lang="fr-FR"/>
                    </a:p>
                  </a:txBody>
                  <a:tcPr/>
                </a:tc>
                <a:tc>
                  <a:txBody>
                    <a:bodyPr/>
                    <a:lstStyle/>
                    <a:p>
                      <a:pPr>
                        <a:spcAft>
                          <a:spcPts val="0"/>
                        </a:spcAft>
                      </a:pPr>
                      <a:r>
                        <a:rPr lang="fr-FR" sz="1050" kern="50">
                          <a:effectLst/>
                        </a:rPr>
                        <a:t>Programmation générique : classes paramétrées (template)</a:t>
                      </a:r>
                      <a:endParaRPr lang="fr-FR" sz="1050" kern="50">
                        <a:effectLst/>
                        <a:latin typeface="Arial"/>
                        <a:ea typeface="AR PL UMing HK"/>
                        <a:cs typeface="Lohit Hindi"/>
                      </a:endParaRPr>
                    </a:p>
                  </a:txBody>
                  <a:tcPr marL="9921" marR="9921" marT="9921" marB="9921" anchor="ctr"/>
                </a:tc>
                <a:tc>
                  <a:txBody>
                    <a:bodyPr/>
                    <a:lstStyle/>
                    <a:p>
                      <a:pPr algn="ctr">
                        <a:spcAft>
                          <a:spcPts val="0"/>
                        </a:spcAft>
                      </a:pPr>
                      <a:r>
                        <a:rPr lang="fr-FR" sz="1050" kern="50">
                          <a:effectLst/>
                        </a:rPr>
                        <a:t>2</a:t>
                      </a:r>
                      <a:endParaRPr lang="fr-FR" sz="1050" kern="50">
                        <a:effectLst/>
                        <a:latin typeface="Arial"/>
                        <a:ea typeface="AR PL UMing HK"/>
                        <a:cs typeface="Lohit Hindi"/>
                      </a:endParaRPr>
                    </a:p>
                  </a:txBody>
                  <a:tcPr marL="9921" marR="9921" marT="9921" marB="9921" anchor="ctr"/>
                </a:tc>
                <a:tc>
                  <a:txBody>
                    <a:bodyPr/>
                    <a:lstStyle/>
                    <a:p>
                      <a:pPr algn="ctr">
                        <a:spcAft>
                          <a:spcPts val="0"/>
                        </a:spcAft>
                      </a:pPr>
                      <a:r>
                        <a:rPr lang="fr-FR" sz="1050" kern="50" dirty="0">
                          <a:effectLst/>
                        </a:rPr>
                        <a:t> </a:t>
                      </a:r>
                      <a:endParaRPr lang="fr-FR" sz="1050" kern="50" dirty="0">
                        <a:effectLst/>
                        <a:latin typeface="Arial"/>
                        <a:ea typeface="AR PL UMing HK"/>
                        <a:cs typeface="Lohit Hindi"/>
                      </a:endParaRPr>
                    </a:p>
                  </a:txBody>
                  <a:tcPr marL="9921" marR="9921" marT="9921" marB="9921" anchor="ctr"/>
                </a:tc>
                <a:tc>
                  <a:txBody>
                    <a:bodyPr/>
                    <a:lstStyle/>
                    <a:p>
                      <a:pPr algn="ctr">
                        <a:spcAft>
                          <a:spcPts val="0"/>
                        </a:spcAft>
                      </a:pPr>
                      <a:endParaRPr lang="fr-FR" sz="1050" kern="50" dirty="0">
                        <a:solidFill>
                          <a:srgbClr val="FF0000"/>
                        </a:solidFill>
                        <a:effectLst/>
                        <a:latin typeface="Arial"/>
                        <a:ea typeface="AR PL UMing HK"/>
                        <a:cs typeface="Lohit Hindi"/>
                      </a:endParaRPr>
                    </a:p>
                  </a:txBody>
                  <a:tcPr marL="9921" marR="9921" marT="9921" marB="9921" anchor="ctr"/>
                </a:tc>
              </a:tr>
              <a:tr h="0">
                <a:tc vMerge="1">
                  <a:txBody>
                    <a:bodyPr/>
                    <a:lstStyle/>
                    <a:p>
                      <a:endParaRPr lang="fr-FR"/>
                    </a:p>
                  </a:txBody>
                  <a:tcPr/>
                </a:tc>
                <a:tc>
                  <a:txBody>
                    <a:bodyPr/>
                    <a:lstStyle/>
                    <a:p>
                      <a:pPr>
                        <a:spcAft>
                          <a:spcPts val="0"/>
                        </a:spcAft>
                      </a:pPr>
                      <a:r>
                        <a:rPr lang="fr-FR" sz="1050" kern="50">
                          <a:effectLst/>
                        </a:rPr>
                        <a:t>Programmation générique : patrons de développement (design patterns)</a:t>
                      </a:r>
                      <a:endParaRPr lang="fr-FR" sz="1050" kern="50">
                        <a:effectLst/>
                        <a:latin typeface="Arial"/>
                        <a:ea typeface="AR PL UMing HK"/>
                        <a:cs typeface="Lohit Hindi"/>
                      </a:endParaRPr>
                    </a:p>
                  </a:txBody>
                  <a:tcPr marL="9921" marR="9921" marT="9921" marB="9921" anchor="ctr"/>
                </a:tc>
                <a:tc>
                  <a:txBody>
                    <a:bodyPr/>
                    <a:lstStyle/>
                    <a:p>
                      <a:pPr algn="ctr">
                        <a:spcAft>
                          <a:spcPts val="0"/>
                        </a:spcAft>
                      </a:pPr>
                      <a:r>
                        <a:rPr lang="fr-FR" sz="1050" kern="50">
                          <a:effectLst/>
                        </a:rPr>
                        <a:t>1</a:t>
                      </a:r>
                      <a:endParaRPr lang="fr-FR" sz="1050" kern="50">
                        <a:effectLst/>
                        <a:latin typeface="Arial"/>
                        <a:ea typeface="AR PL UMing HK"/>
                        <a:cs typeface="Lohit Hindi"/>
                      </a:endParaRPr>
                    </a:p>
                  </a:txBody>
                  <a:tcPr marL="9921" marR="9921" marT="9921" marB="9921" anchor="ctr"/>
                </a:tc>
                <a:tc>
                  <a:txBody>
                    <a:bodyPr/>
                    <a:lstStyle/>
                    <a:p>
                      <a:pPr algn="ctr">
                        <a:spcAft>
                          <a:spcPts val="0"/>
                        </a:spcAft>
                      </a:pPr>
                      <a:r>
                        <a:rPr lang="fr-FR" sz="1050" kern="50" dirty="0">
                          <a:effectLst/>
                        </a:rPr>
                        <a:t> </a:t>
                      </a:r>
                      <a:endParaRPr lang="fr-FR" sz="1050" kern="50" dirty="0">
                        <a:effectLst/>
                        <a:latin typeface="Arial"/>
                        <a:ea typeface="AR PL UMing HK"/>
                        <a:cs typeface="Lohit Hindi"/>
                      </a:endParaRPr>
                    </a:p>
                  </a:txBody>
                  <a:tcPr marL="9921" marR="9921" marT="9921" marB="9921" anchor="ctr"/>
                </a:tc>
                <a:tc>
                  <a:txBody>
                    <a:bodyPr/>
                    <a:lstStyle/>
                    <a:p>
                      <a:pPr algn="ctr">
                        <a:spcAft>
                          <a:spcPts val="0"/>
                        </a:spcAft>
                      </a:pPr>
                      <a:endParaRPr lang="fr-FR" sz="1050" kern="50" dirty="0">
                        <a:solidFill>
                          <a:srgbClr val="FF0000"/>
                        </a:solidFill>
                        <a:effectLst/>
                        <a:latin typeface="Arial"/>
                        <a:ea typeface="AR PL UMing HK"/>
                        <a:cs typeface="Lohit Hindi"/>
                      </a:endParaRPr>
                    </a:p>
                  </a:txBody>
                  <a:tcPr marL="9921" marR="9921" marT="9921" marB="9921" anchor="ctr"/>
                </a:tc>
              </a:tr>
            </a:tbl>
          </a:graphicData>
        </a:graphic>
      </p:graphicFrame>
      <p:sp>
        <p:nvSpPr>
          <p:cNvPr id="23" name="ZoneTexte 22"/>
          <p:cNvSpPr txBox="1"/>
          <p:nvPr/>
        </p:nvSpPr>
        <p:spPr>
          <a:xfrm>
            <a:off x="1691680" y="843541"/>
            <a:ext cx="4330351" cy="40011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2000" b="1" dirty="0" smtClean="0">
                <a:solidFill>
                  <a:schemeClr val="tx1"/>
                </a:solidFill>
              </a:rPr>
              <a:t>Niveaux taxonomiques visés</a:t>
            </a:r>
            <a:endParaRPr lang="fr-FR" sz="2000" b="1" dirty="0">
              <a:solidFill>
                <a:schemeClr val="tx1"/>
              </a:solidFill>
            </a:endParaRPr>
          </a:p>
        </p:txBody>
      </p:sp>
      <p:pic>
        <p:nvPicPr>
          <p:cNvPr id="9" name="Picture 1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68344" y="2132856"/>
            <a:ext cx="1905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68344" y="2775430"/>
            <a:ext cx="1905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68344" y="5022700"/>
            <a:ext cx="1905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35316" y="2765904"/>
            <a:ext cx="190500"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68344" y="4211562"/>
            <a:ext cx="190500"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44841" y="4211561"/>
            <a:ext cx="190500"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68344" y="5194151"/>
            <a:ext cx="190500"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35316" y="5013176"/>
            <a:ext cx="190500"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67489" y="3501007"/>
            <a:ext cx="190500"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38400" y="3501008"/>
            <a:ext cx="190500"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1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44841" y="2132856"/>
            <a:ext cx="200025"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1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35316" y="5213201"/>
            <a:ext cx="200025"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1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18267" y="2132856"/>
            <a:ext cx="1905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1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25916" y="4005064"/>
            <a:ext cx="1905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1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25916" y="4221088"/>
            <a:ext cx="1905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1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25916" y="5194151"/>
            <a:ext cx="1905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1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27793" y="5022700"/>
            <a:ext cx="180975"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40078" y="3984501"/>
            <a:ext cx="190500"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68344" y="3983817"/>
            <a:ext cx="190500"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1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18267" y="2775428"/>
            <a:ext cx="1905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1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25916" y="3510532"/>
            <a:ext cx="1905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1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75413" y="5028973"/>
            <a:ext cx="1905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75413" y="4217835"/>
            <a:ext cx="190500"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51910" y="4217834"/>
            <a:ext cx="190500"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75413" y="5200424"/>
            <a:ext cx="190500"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42385" y="5019449"/>
            <a:ext cx="190500"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1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42385" y="5219474"/>
            <a:ext cx="200025"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1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32985" y="5200424"/>
            <a:ext cx="1905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1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34862" y="5028973"/>
            <a:ext cx="180975"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47147" y="3990774"/>
            <a:ext cx="190500"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75413" y="3990090"/>
            <a:ext cx="190500"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05320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843541"/>
            <a:ext cx="500034" cy="6113851"/>
          </a:xfrm>
          <a:prstGeom prst="rect">
            <a:avLst/>
          </a:prstGeom>
          <a:ln/>
          <a:scene3d>
            <a:camera prst="isometricOffAxis1Right"/>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vert="vert270" rtlCol="0" anchor="ctr"/>
          <a:lstStyle/>
          <a:p>
            <a:pPr algn="ctr"/>
            <a:r>
              <a:rPr lang="fr-FR" sz="2800" dirty="0"/>
              <a:t>IR – EC : Initiation à la POO</a:t>
            </a:r>
          </a:p>
        </p:txBody>
      </p:sp>
      <p:sp>
        <p:nvSpPr>
          <p:cNvPr id="18" name="Titre 1"/>
          <p:cNvSpPr txBox="1">
            <a:spLocks/>
          </p:cNvSpPr>
          <p:nvPr/>
        </p:nvSpPr>
        <p:spPr>
          <a:xfrm>
            <a:off x="590872" y="-24340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smtClean="0"/>
              <a:t>Eléments de constat</a:t>
            </a:r>
            <a:endParaRPr lang="fr-FR" sz="3200" dirty="0"/>
          </a:p>
        </p:txBody>
      </p:sp>
      <p:sp>
        <p:nvSpPr>
          <p:cNvPr id="20" name="ZoneTexte 19"/>
          <p:cNvSpPr txBox="1"/>
          <p:nvPr/>
        </p:nvSpPr>
        <p:spPr>
          <a:xfrm>
            <a:off x="961729" y="-27384"/>
            <a:ext cx="8182271" cy="58477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fr-FR" sz="2800" b="1" dirty="0" smtClean="0"/>
              <a:t>Séminaire national</a:t>
            </a:r>
            <a:r>
              <a:rPr lang="fr-FR" sz="2800" b="1" dirty="0"/>
              <a:t> </a:t>
            </a:r>
            <a:r>
              <a:rPr lang="fr-FR" sz="3200" b="1" dirty="0" smtClean="0"/>
              <a:t>BTS SYSTÈMES NUMÉRIQUES</a:t>
            </a:r>
          </a:p>
        </p:txBody>
      </p:sp>
      <p:pic>
        <p:nvPicPr>
          <p:cNvPr id="21"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68" y="-3864"/>
            <a:ext cx="817240" cy="758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ZoneTexte 22"/>
          <p:cNvSpPr txBox="1"/>
          <p:nvPr/>
        </p:nvSpPr>
        <p:spPr>
          <a:xfrm>
            <a:off x="2540495" y="843541"/>
            <a:ext cx="4330351" cy="40011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2000" b="1" dirty="0" smtClean="0">
                <a:solidFill>
                  <a:schemeClr val="tx1"/>
                </a:solidFill>
              </a:rPr>
              <a:t>Problématique des mini-projets</a:t>
            </a:r>
            <a:endParaRPr lang="fr-FR" sz="2000" b="1" dirty="0">
              <a:solidFill>
                <a:schemeClr val="tx1"/>
              </a:solidFill>
            </a:endParaRPr>
          </a:p>
        </p:txBody>
      </p:sp>
      <p:sp>
        <p:nvSpPr>
          <p:cNvPr id="8" name="Rectangle 7"/>
          <p:cNvSpPr/>
          <p:nvPr/>
        </p:nvSpPr>
        <p:spPr>
          <a:xfrm>
            <a:off x="759074" y="2777242"/>
            <a:ext cx="3844091" cy="70788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fr-FR" sz="2000" dirty="0" smtClean="0"/>
              <a:t>Cahier des charges du journal lumineux.</a:t>
            </a:r>
            <a:endParaRPr lang="fr-FR" sz="2000" b="0" i="0" dirty="0">
              <a:effectLst/>
            </a:endParaRPr>
          </a:p>
        </p:txBody>
      </p:sp>
      <p:sp>
        <p:nvSpPr>
          <p:cNvPr id="9" name="ZoneTexte 8"/>
          <p:cNvSpPr txBox="1"/>
          <p:nvPr/>
        </p:nvSpPr>
        <p:spPr>
          <a:xfrm>
            <a:off x="759074" y="3557260"/>
            <a:ext cx="3834715" cy="3139321"/>
          </a:xfrm>
          <a:prstGeom prst="rect">
            <a:avLst/>
          </a:prstGeom>
          <a:noFill/>
        </p:spPr>
        <p:txBody>
          <a:bodyPr wrap="square" rtlCol="0">
            <a:spAutoFit/>
          </a:bodyPr>
          <a:lstStyle/>
          <a:p>
            <a:r>
              <a:rPr lang="fr-FR" dirty="0"/>
              <a:t>Un responsable d'une agence d'assurance désire améliorer l'accueil de ses visiteurs. Il possède un afficheur à LED, mais les informations qu'il affiche ne sont pas dynamiques. Il désire que l'hôtesse d'accueil puisse ajouter, supprimer ou modifier aisément des messages sur l'afficheur. De plus, il souhaiterait afficher les conditions météorologiques actuelles ainsi que les prévisions.</a:t>
            </a:r>
            <a:endParaRPr lang="fr-FR" dirty="0">
              <a:effectLst/>
            </a:endParaRPr>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7447" y="1732510"/>
            <a:ext cx="3784554" cy="590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4944383" y="2777242"/>
            <a:ext cx="3844091" cy="70788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fr-FR" sz="2000" dirty="0" smtClean="0"/>
              <a:t>Cahier des charges de l’afficheur graphique automobile.</a:t>
            </a:r>
            <a:endParaRPr lang="fr-FR" sz="2000" b="0" i="0" dirty="0">
              <a:effectLst/>
            </a:endParaRPr>
          </a:p>
        </p:txBody>
      </p:sp>
      <p:sp>
        <p:nvSpPr>
          <p:cNvPr id="14" name="ZoneTexte 13"/>
          <p:cNvSpPr txBox="1"/>
          <p:nvPr/>
        </p:nvSpPr>
        <p:spPr>
          <a:xfrm>
            <a:off x="4944383" y="3557260"/>
            <a:ext cx="3834715" cy="3416320"/>
          </a:xfrm>
          <a:prstGeom prst="rect">
            <a:avLst/>
          </a:prstGeom>
          <a:noFill/>
        </p:spPr>
        <p:txBody>
          <a:bodyPr wrap="square" rtlCol="0">
            <a:spAutoFit/>
          </a:bodyPr>
          <a:lstStyle/>
          <a:p>
            <a:r>
              <a:rPr lang="fr-FR" dirty="0"/>
              <a:t>Le but de ce projet et de remplacer le compteur à aiguilles de la maquette </a:t>
            </a:r>
            <a:r>
              <a:rPr lang="fr-FR" dirty="0" err="1"/>
              <a:t>Exxotest</a:t>
            </a:r>
            <a:r>
              <a:rPr lang="fr-FR" dirty="0"/>
              <a:t> par un affichage graphique. Nous nous concentrerons ici uniquement sur la mise en œuvre de la passerelle, la partie affichage </a:t>
            </a:r>
            <a:r>
              <a:rPr lang="fr-FR" dirty="0" smtClean="0"/>
              <a:t>sera </a:t>
            </a:r>
            <a:r>
              <a:rPr lang="fr-FR" dirty="0"/>
              <a:t>fournie. </a:t>
            </a:r>
          </a:p>
          <a:p>
            <a:r>
              <a:rPr lang="fr-FR" dirty="0"/>
              <a:t>On se limitera à l’affichage des informations des </a:t>
            </a:r>
            <a:r>
              <a:rPr lang="fr-FR" dirty="0" smtClean="0"/>
              <a:t>feux, </a:t>
            </a:r>
            <a:r>
              <a:rPr lang="fr-FR" dirty="0"/>
              <a:t>des clignotants, du rapport de vitesse enclenché, de la vitesse du véhicule et du régime du moteur. </a:t>
            </a:r>
            <a:endParaRPr lang="fr-FR" dirty="0">
              <a:effectLst/>
            </a:endParaRPr>
          </a:p>
        </p:txBody>
      </p:sp>
      <p:sp>
        <p:nvSpPr>
          <p:cNvPr id="15" name="ZoneTexte 14"/>
          <p:cNvSpPr txBox="1"/>
          <p:nvPr/>
        </p:nvSpPr>
        <p:spPr>
          <a:xfrm>
            <a:off x="8105974" y="1844824"/>
            <a:ext cx="1038026" cy="600164"/>
          </a:xfrm>
          <a:prstGeom prst="rect">
            <a:avLst/>
          </a:prstGeom>
          <a:noFill/>
        </p:spPr>
        <p:txBody>
          <a:bodyPr wrap="square" rtlCol="0">
            <a:spAutoFit/>
          </a:bodyPr>
          <a:lstStyle/>
          <a:p>
            <a:r>
              <a:rPr lang="fr-FR" sz="1100" dirty="0" smtClean="0"/>
              <a:t>Ici celui du nouveau C4 Picasso 2013</a:t>
            </a:r>
            <a:endParaRPr lang="fr-FR" sz="1100" dirty="0"/>
          </a:p>
        </p:txBody>
      </p:sp>
      <p:pic>
        <p:nvPicPr>
          <p:cNvPr id="16" name="Image 15"/>
          <p:cNvPicPr>
            <a:picLocks noChangeAspect="1"/>
          </p:cNvPicPr>
          <p:nvPr/>
        </p:nvPicPr>
        <p:blipFill rotWithShape="1">
          <a:blip r:embed="rId5" cstate="print">
            <a:extLst>
              <a:ext uri="{28A0092B-C50C-407E-A947-70E740481C1C}">
                <a14:useLocalDpi xmlns:a14="http://schemas.microsoft.com/office/drawing/2010/main" val="0"/>
              </a:ext>
            </a:extLst>
          </a:blip>
          <a:srcRect l="16515" t="11768" r="15546" b="27496"/>
          <a:stretch/>
        </p:blipFill>
        <p:spPr>
          <a:xfrm>
            <a:off x="5270784" y="1370208"/>
            <a:ext cx="2835190" cy="1303536"/>
          </a:xfrm>
          <a:prstGeom prst="rect">
            <a:avLst/>
          </a:prstGeom>
        </p:spPr>
      </p:pic>
    </p:spTree>
    <p:extLst>
      <p:ext uri="{BB962C8B-B14F-4D97-AF65-F5344CB8AC3E}">
        <p14:creationId xmlns:p14="http://schemas.microsoft.com/office/powerpoint/2010/main" val="22702092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843541"/>
            <a:ext cx="500034" cy="6113851"/>
          </a:xfrm>
          <a:prstGeom prst="rect">
            <a:avLst/>
          </a:prstGeom>
          <a:ln/>
          <a:scene3d>
            <a:camera prst="isometricOffAxis1Right"/>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vert="vert270" rtlCol="0" anchor="ctr"/>
          <a:lstStyle/>
          <a:p>
            <a:pPr algn="ctr"/>
            <a:r>
              <a:rPr lang="fr-FR" sz="2800" dirty="0"/>
              <a:t>IR – EC : Initiation à la POO</a:t>
            </a:r>
          </a:p>
        </p:txBody>
      </p:sp>
      <p:sp>
        <p:nvSpPr>
          <p:cNvPr id="18" name="Titre 1"/>
          <p:cNvSpPr txBox="1">
            <a:spLocks/>
          </p:cNvSpPr>
          <p:nvPr/>
        </p:nvSpPr>
        <p:spPr>
          <a:xfrm>
            <a:off x="590872" y="-24340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smtClean="0"/>
              <a:t>Eléments de constat</a:t>
            </a:r>
            <a:endParaRPr lang="fr-FR" sz="3200" dirty="0"/>
          </a:p>
        </p:txBody>
      </p:sp>
      <p:sp>
        <p:nvSpPr>
          <p:cNvPr id="20" name="ZoneTexte 19"/>
          <p:cNvSpPr txBox="1"/>
          <p:nvPr/>
        </p:nvSpPr>
        <p:spPr>
          <a:xfrm>
            <a:off x="961729" y="-27384"/>
            <a:ext cx="8182271" cy="58477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fr-FR" sz="2800" b="1" dirty="0" smtClean="0"/>
              <a:t>Séminaire national</a:t>
            </a:r>
            <a:r>
              <a:rPr lang="fr-FR" sz="2800" b="1" dirty="0"/>
              <a:t> </a:t>
            </a:r>
            <a:r>
              <a:rPr lang="fr-FR" sz="3200" b="1" dirty="0" smtClean="0"/>
              <a:t>BTS SYSTÈMES NUMÉRIQUES</a:t>
            </a:r>
          </a:p>
        </p:txBody>
      </p:sp>
      <p:pic>
        <p:nvPicPr>
          <p:cNvPr id="21"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68" y="-3864"/>
            <a:ext cx="817240" cy="758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ZoneTexte 22"/>
          <p:cNvSpPr txBox="1"/>
          <p:nvPr/>
        </p:nvSpPr>
        <p:spPr>
          <a:xfrm>
            <a:off x="2540495" y="843541"/>
            <a:ext cx="4330351" cy="70788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2000" b="1" dirty="0" smtClean="0">
                <a:solidFill>
                  <a:schemeClr val="tx1"/>
                </a:solidFill>
              </a:rPr>
              <a:t>Support matériel de l’étude pour le journal lumineux</a:t>
            </a:r>
            <a:endParaRPr lang="fr-FR" sz="2000" b="1" dirty="0">
              <a:solidFill>
                <a:schemeClr val="tx1"/>
              </a:solidFill>
            </a:endParaRPr>
          </a:p>
        </p:txBody>
      </p:sp>
      <p:sp>
        <p:nvSpPr>
          <p:cNvPr id="9" name="ZoneTexte 8"/>
          <p:cNvSpPr txBox="1"/>
          <p:nvPr/>
        </p:nvSpPr>
        <p:spPr>
          <a:xfrm>
            <a:off x="758330" y="2636912"/>
            <a:ext cx="8278166" cy="3693319"/>
          </a:xfrm>
          <a:prstGeom prst="rect">
            <a:avLst/>
          </a:prstGeom>
          <a:noFill/>
        </p:spPr>
        <p:txBody>
          <a:bodyPr wrap="square" rtlCol="0">
            <a:spAutoFit/>
          </a:bodyPr>
          <a:lstStyle/>
          <a:p>
            <a:pPr marL="342900" indent="-342900">
              <a:buFont typeface="+mj-lt"/>
              <a:buAutoNum type="arabicPeriod"/>
            </a:pPr>
            <a:r>
              <a:rPr lang="fr-FR" dirty="0" smtClean="0"/>
              <a:t>Un </a:t>
            </a:r>
            <a:r>
              <a:rPr lang="fr-FR" dirty="0"/>
              <a:t>journal </a:t>
            </a:r>
            <a:r>
              <a:rPr lang="fr-FR" dirty="0" smtClean="0"/>
              <a:t>lumineux </a:t>
            </a:r>
            <a:r>
              <a:rPr lang="fr-FR" dirty="0"/>
              <a:t>disponible </a:t>
            </a:r>
            <a:r>
              <a:rPr lang="fr-FR" dirty="0" smtClean="0"/>
              <a:t>en deux modèles chez Conrad</a:t>
            </a:r>
            <a:r>
              <a:rPr lang="fr-FR" dirty="0"/>
              <a:t> :</a:t>
            </a:r>
          </a:p>
          <a:p>
            <a:pPr marL="742950" lvl="1" indent="-285750">
              <a:buFont typeface="Arial" panose="020B0604020202020204" pitchFamily="34" charset="0"/>
              <a:buChar char="•"/>
            </a:pPr>
            <a:r>
              <a:rPr lang="fr-FR" dirty="0" smtClean="0"/>
              <a:t>Monochrome à 139</a:t>
            </a:r>
            <a:r>
              <a:rPr lang="fr-FR" dirty="0"/>
              <a:t> </a:t>
            </a:r>
            <a:r>
              <a:rPr lang="fr-FR" dirty="0" smtClean="0"/>
              <a:t>€</a:t>
            </a:r>
            <a:endParaRPr lang="fr-FR" dirty="0"/>
          </a:p>
          <a:p>
            <a:pPr lvl="1"/>
            <a:r>
              <a:rPr lang="fr-FR" dirty="0" smtClean="0"/>
              <a:t>      http</a:t>
            </a:r>
            <a:r>
              <a:rPr lang="fr-FR" dirty="0"/>
              <a:t>://www.conrad.fr</a:t>
            </a:r>
            <a:r>
              <a:rPr lang="fr-FR" dirty="0" smtClean="0"/>
              <a:t>/ ce/</a:t>
            </a:r>
            <a:r>
              <a:rPr lang="fr-FR" dirty="0" err="1" smtClean="0"/>
              <a:t>fr</a:t>
            </a:r>
            <a:r>
              <a:rPr lang="fr-FR" dirty="0" smtClean="0"/>
              <a:t>/</a:t>
            </a:r>
            <a:r>
              <a:rPr lang="fr-FR" dirty="0" err="1" smtClean="0"/>
              <a:t>product</a:t>
            </a:r>
            <a:r>
              <a:rPr lang="fr-FR" dirty="0" smtClean="0"/>
              <a:t>/590998/Journal-lumineux-LED-rouge</a:t>
            </a:r>
            <a:endParaRPr lang="fr-FR" dirty="0"/>
          </a:p>
          <a:p>
            <a:pPr marL="742950" lvl="1" indent="-285750">
              <a:buFont typeface="Arial" panose="020B0604020202020204" pitchFamily="34" charset="0"/>
              <a:buChar char="•"/>
            </a:pPr>
            <a:r>
              <a:rPr lang="fr-FR" dirty="0" smtClean="0"/>
              <a:t>3 couleurs à 159 €</a:t>
            </a:r>
            <a:endParaRPr lang="fr-FR" dirty="0"/>
          </a:p>
          <a:p>
            <a:pPr lvl="1"/>
            <a:r>
              <a:rPr lang="fr-FR" dirty="0" smtClean="0"/>
              <a:t>      http</a:t>
            </a:r>
            <a:r>
              <a:rPr lang="fr-FR" dirty="0"/>
              <a:t>://www.conrad.fr/ce/fr/product/590996/Journal-lumineux-LED-3-couleurs</a:t>
            </a:r>
          </a:p>
          <a:p>
            <a:pPr marL="742950" lvl="1" indent="-285750">
              <a:buFont typeface="Arial" panose="020B0604020202020204" pitchFamily="34" charset="0"/>
              <a:buChar char="•"/>
            </a:pPr>
            <a:r>
              <a:rPr lang="fr-FR" dirty="0" smtClean="0"/>
              <a:t>Voici </a:t>
            </a:r>
            <a:r>
              <a:rPr lang="fr-FR" dirty="0"/>
              <a:t>quelques caractéristiques de ces afficheurs :</a:t>
            </a:r>
          </a:p>
          <a:p>
            <a:pPr lvl="1"/>
            <a:r>
              <a:rPr lang="fr-FR" dirty="0"/>
              <a:t> </a:t>
            </a:r>
            <a:r>
              <a:rPr lang="fr-FR" dirty="0" smtClean="0"/>
              <a:t>	Port </a:t>
            </a:r>
            <a:r>
              <a:rPr lang="fr-FR" dirty="0"/>
              <a:t>série virtuel sur USB.</a:t>
            </a:r>
          </a:p>
          <a:p>
            <a:pPr lvl="1"/>
            <a:r>
              <a:rPr lang="fr-FR" dirty="0"/>
              <a:t> </a:t>
            </a:r>
            <a:r>
              <a:rPr lang="fr-FR" dirty="0" smtClean="0"/>
              <a:t>	Logiciel </a:t>
            </a:r>
            <a:r>
              <a:rPr lang="fr-FR" dirty="0"/>
              <a:t>de pilotage fourni par le constructeur : New </a:t>
            </a:r>
            <a:r>
              <a:rPr lang="fr-FR" dirty="0" err="1"/>
              <a:t>Sign</a:t>
            </a:r>
            <a:endParaRPr lang="fr-FR" dirty="0"/>
          </a:p>
          <a:p>
            <a:pPr lvl="1"/>
            <a:r>
              <a:rPr lang="fr-FR" dirty="0"/>
              <a:t> </a:t>
            </a:r>
            <a:r>
              <a:rPr lang="fr-FR" dirty="0" smtClean="0"/>
              <a:t>	Protocole </a:t>
            </a:r>
            <a:r>
              <a:rPr lang="fr-FR" dirty="0"/>
              <a:t>de communication fourni par le constructeur dont voici un </a:t>
            </a:r>
            <a:r>
              <a:rPr lang="fr-FR" dirty="0" smtClean="0"/>
              <a:t>	exemple </a:t>
            </a:r>
            <a:r>
              <a:rPr lang="fr-FR" dirty="0"/>
              <a:t>de trame </a:t>
            </a:r>
            <a:r>
              <a:rPr lang="fr-FR" dirty="0" smtClean="0"/>
              <a:t>:  &lt;</a:t>
            </a:r>
            <a:r>
              <a:rPr lang="fr-FR" dirty="0"/>
              <a:t>ID01&gt;&lt;L1&gt;&lt;PA&gt;&lt;FE&gt;&lt;MA&gt;&lt;WC&gt;&lt;FE&gt;Hello36&lt;E&gt;</a:t>
            </a:r>
          </a:p>
          <a:p>
            <a:endParaRPr lang="fr-FR" dirty="0" smtClean="0"/>
          </a:p>
          <a:p>
            <a:pPr marL="342900" indent="-342900">
              <a:buFont typeface="+mj-lt"/>
              <a:buAutoNum type="arabicPeriod" startAt="2"/>
            </a:pPr>
            <a:r>
              <a:rPr lang="fr-FR" dirty="0" smtClean="0"/>
              <a:t>Un </a:t>
            </a:r>
            <a:r>
              <a:rPr lang="fr-FR" dirty="0"/>
              <a:t>poste Linux connecté au journal lumineux </a:t>
            </a:r>
            <a:r>
              <a:rPr lang="fr-FR" dirty="0" smtClean="0"/>
              <a:t>en </a:t>
            </a:r>
            <a:r>
              <a:rPr lang="fr-FR" dirty="0"/>
              <a:t>serveur </a:t>
            </a:r>
            <a:r>
              <a:rPr lang="fr-FR" dirty="0" smtClean="0"/>
              <a:t>SSH </a:t>
            </a:r>
            <a:r>
              <a:rPr lang="fr-FR" dirty="0" smtClean="0"/>
              <a:t>pour un accès </a:t>
            </a:r>
            <a:r>
              <a:rPr lang="fr-FR" dirty="0" smtClean="0"/>
              <a:t>de tous les postes au journal lumineux.</a:t>
            </a:r>
            <a:endParaRPr lang="fr-FR" dirty="0"/>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1800" y="1772816"/>
            <a:ext cx="3784554" cy="590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84781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843541"/>
            <a:ext cx="500034" cy="6113851"/>
          </a:xfrm>
          <a:prstGeom prst="rect">
            <a:avLst/>
          </a:prstGeom>
          <a:ln/>
          <a:scene3d>
            <a:camera prst="isometricOffAxis1Right"/>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vert="vert270" rtlCol="0" anchor="ctr"/>
          <a:lstStyle/>
          <a:p>
            <a:pPr algn="ctr"/>
            <a:r>
              <a:rPr lang="fr-FR" sz="2800" dirty="0"/>
              <a:t>IR – EC : Initiation à la POO</a:t>
            </a:r>
          </a:p>
        </p:txBody>
      </p:sp>
      <p:sp>
        <p:nvSpPr>
          <p:cNvPr id="18" name="Titre 1"/>
          <p:cNvSpPr txBox="1">
            <a:spLocks/>
          </p:cNvSpPr>
          <p:nvPr/>
        </p:nvSpPr>
        <p:spPr>
          <a:xfrm>
            <a:off x="590872" y="-24340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smtClean="0"/>
              <a:t>Eléments de constat</a:t>
            </a:r>
            <a:endParaRPr lang="fr-FR" sz="3200" dirty="0"/>
          </a:p>
        </p:txBody>
      </p:sp>
      <p:sp>
        <p:nvSpPr>
          <p:cNvPr id="20" name="ZoneTexte 19"/>
          <p:cNvSpPr txBox="1"/>
          <p:nvPr/>
        </p:nvSpPr>
        <p:spPr>
          <a:xfrm>
            <a:off x="961729" y="-27384"/>
            <a:ext cx="8182271" cy="58477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fr-FR" sz="2800" b="1" dirty="0" smtClean="0"/>
              <a:t>Séminaire national</a:t>
            </a:r>
            <a:r>
              <a:rPr lang="fr-FR" sz="2800" b="1" dirty="0"/>
              <a:t> </a:t>
            </a:r>
            <a:r>
              <a:rPr lang="fr-FR" sz="3200" b="1" dirty="0" smtClean="0"/>
              <a:t>BTS SYSTÈMES NUMÉRIQUES</a:t>
            </a:r>
          </a:p>
        </p:txBody>
      </p:sp>
      <p:pic>
        <p:nvPicPr>
          <p:cNvPr id="21"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68" y="-3864"/>
            <a:ext cx="817240" cy="758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ZoneTexte 22"/>
          <p:cNvSpPr txBox="1"/>
          <p:nvPr/>
        </p:nvSpPr>
        <p:spPr>
          <a:xfrm>
            <a:off x="2540495" y="843541"/>
            <a:ext cx="4330351" cy="70788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2000" b="1" dirty="0" smtClean="0">
                <a:solidFill>
                  <a:schemeClr val="tx1"/>
                </a:solidFill>
              </a:rPr>
              <a:t>Support matériel de l’étude pour l‘affichage graphique</a:t>
            </a:r>
            <a:endParaRPr lang="fr-FR" sz="2000" b="1" dirty="0">
              <a:solidFill>
                <a:schemeClr val="tx1"/>
              </a:solidFill>
            </a:endParaRPr>
          </a:p>
        </p:txBody>
      </p:sp>
      <p:pic>
        <p:nvPicPr>
          <p:cNvPr id="11" name="Picture 11" descr="de-113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990" y="1790251"/>
            <a:ext cx="4038600" cy="2990850"/>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4395422" y="4363012"/>
            <a:ext cx="1357858" cy="1072875"/>
          </a:xfrm>
          <a:prstGeom prst="rect">
            <a:avLst/>
          </a:prstGeom>
        </p:spPr>
      </p:pic>
      <p:pic>
        <p:nvPicPr>
          <p:cNvPr id="14" name="Imag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35296" y="1934267"/>
            <a:ext cx="2589321" cy="2024732"/>
          </a:xfrm>
          <a:prstGeom prst="rect">
            <a:avLst/>
          </a:prstGeom>
        </p:spPr>
      </p:pic>
      <p:sp>
        <p:nvSpPr>
          <p:cNvPr id="15" name="Forme libre 14"/>
          <p:cNvSpPr/>
          <p:nvPr/>
        </p:nvSpPr>
        <p:spPr>
          <a:xfrm>
            <a:off x="3997964" y="2539367"/>
            <a:ext cx="1210736" cy="2164179"/>
          </a:xfrm>
          <a:custGeom>
            <a:avLst/>
            <a:gdLst>
              <a:gd name="connsiteX0" fmla="*/ 764570 w 1327514"/>
              <a:gd name="connsiteY0" fmla="*/ 2109585 h 2115046"/>
              <a:gd name="connsiteX1" fmla="*/ 13132 w 1327514"/>
              <a:gd name="connsiteY1" fmla="*/ 1865142 h 2115046"/>
              <a:gd name="connsiteX2" fmla="*/ 1325885 w 1327514"/>
              <a:gd name="connsiteY2" fmla="*/ 489015 h 2115046"/>
              <a:gd name="connsiteX3" fmla="*/ 284736 w 1327514"/>
              <a:gd name="connsiteY3" fmla="*/ 36342 h 2115046"/>
              <a:gd name="connsiteX4" fmla="*/ 275683 w 1327514"/>
              <a:gd name="connsiteY4" fmla="*/ 27288 h 2115046"/>
              <a:gd name="connsiteX0" fmla="*/ 763527 w 1299351"/>
              <a:gd name="connsiteY0" fmla="*/ 2129171 h 2144262"/>
              <a:gd name="connsiteX1" fmla="*/ 12089 w 1299351"/>
              <a:gd name="connsiteY1" fmla="*/ 1884728 h 2144262"/>
              <a:gd name="connsiteX2" fmla="*/ 1297682 w 1299351"/>
              <a:gd name="connsiteY2" fmla="*/ 164570 h 2144262"/>
              <a:gd name="connsiteX3" fmla="*/ 283693 w 1299351"/>
              <a:gd name="connsiteY3" fmla="*/ 55928 h 2144262"/>
              <a:gd name="connsiteX4" fmla="*/ 274640 w 1299351"/>
              <a:gd name="connsiteY4" fmla="*/ 46874 h 2144262"/>
              <a:gd name="connsiteX0" fmla="*/ 763527 w 1304797"/>
              <a:gd name="connsiteY0" fmla="*/ 2142133 h 2157224"/>
              <a:gd name="connsiteX1" fmla="*/ 12089 w 1304797"/>
              <a:gd name="connsiteY1" fmla="*/ 1897690 h 2157224"/>
              <a:gd name="connsiteX2" fmla="*/ 1297682 w 1304797"/>
              <a:gd name="connsiteY2" fmla="*/ 177532 h 2157224"/>
              <a:gd name="connsiteX3" fmla="*/ 519083 w 1304797"/>
              <a:gd name="connsiteY3" fmla="*/ 41730 h 2157224"/>
              <a:gd name="connsiteX4" fmla="*/ 274640 w 1304797"/>
              <a:gd name="connsiteY4" fmla="*/ 59836 h 2157224"/>
              <a:gd name="connsiteX0" fmla="*/ 763527 w 1304968"/>
              <a:gd name="connsiteY0" fmla="*/ 2182517 h 2197608"/>
              <a:gd name="connsiteX1" fmla="*/ 12089 w 1304968"/>
              <a:gd name="connsiteY1" fmla="*/ 1938074 h 2197608"/>
              <a:gd name="connsiteX2" fmla="*/ 1297682 w 1304968"/>
              <a:gd name="connsiteY2" fmla="*/ 217916 h 2197608"/>
              <a:gd name="connsiteX3" fmla="*/ 519083 w 1304968"/>
              <a:gd name="connsiteY3" fmla="*/ 82114 h 2197608"/>
              <a:gd name="connsiteX4" fmla="*/ 274640 w 1304968"/>
              <a:gd name="connsiteY4" fmla="*/ 100220 h 2197608"/>
              <a:gd name="connsiteX0" fmla="*/ 675597 w 1214847"/>
              <a:gd name="connsiteY0" fmla="*/ 2163746 h 2164179"/>
              <a:gd name="connsiteX1" fmla="*/ 14693 w 1214847"/>
              <a:gd name="connsiteY1" fmla="*/ 1575272 h 2164179"/>
              <a:gd name="connsiteX2" fmla="*/ 1209752 w 1214847"/>
              <a:gd name="connsiteY2" fmla="*/ 199145 h 2164179"/>
              <a:gd name="connsiteX3" fmla="*/ 431153 w 1214847"/>
              <a:gd name="connsiteY3" fmla="*/ 63343 h 2164179"/>
              <a:gd name="connsiteX4" fmla="*/ 186710 w 1214847"/>
              <a:gd name="connsiteY4" fmla="*/ 81449 h 2164179"/>
              <a:gd name="connsiteX0" fmla="*/ 675597 w 1210736"/>
              <a:gd name="connsiteY0" fmla="*/ 2163746 h 2164179"/>
              <a:gd name="connsiteX1" fmla="*/ 14693 w 1210736"/>
              <a:gd name="connsiteY1" fmla="*/ 1575272 h 2164179"/>
              <a:gd name="connsiteX2" fmla="*/ 1209752 w 1210736"/>
              <a:gd name="connsiteY2" fmla="*/ 199145 h 2164179"/>
              <a:gd name="connsiteX3" fmla="*/ 431153 w 1210736"/>
              <a:gd name="connsiteY3" fmla="*/ 63343 h 2164179"/>
              <a:gd name="connsiteX4" fmla="*/ 186710 w 1210736"/>
              <a:gd name="connsiteY4" fmla="*/ 81449 h 2164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736" h="2164179">
                <a:moveTo>
                  <a:pt x="675597" y="2163746"/>
                </a:moveTo>
                <a:cubicBezTo>
                  <a:pt x="253102" y="2176572"/>
                  <a:pt x="-74333" y="1902705"/>
                  <a:pt x="14693" y="1575272"/>
                </a:cubicBezTo>
                <a:cubicBezTo>
                  <a:pt x="103719" y="1247839"/>
                  <a:pt x="1248984" y="451133"/>
                  <a:pt x="1209752" y="199145"/>
                </a:cubicBezTo>
                <a:cubicBezTo>
                  <a:pt x="1170520" y="-52843"/>
                  <a:pt x="619767" y="-25682"/>
                  <a:pt x="431153" y="63343"/>
                </a:cubicBezTo>
                <a:cubicBezTo>
                  <a:pt x="242539" y="152368"/>
                  <a:pt x="183692" y="82958"/>
                  <a:pt x="186710" y="81449"/>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orme libre 15"/>
          <p:cNvSpPr/>
          <p:nvPr/>
        </p:nvSpPr>
        <p:spPr>
          <a:xfrm>
            <a:off x="5714709" y="3707230"/>
            <a:ext cx="1433229" cy="798933"/>
          </a:xfrm>
          <a:custGeom>
            <a:avLst/>
            <a:gdLst>
              <a:gd name="connsiteX0" fmla="*/ 0 w 1434924"/>
              <a:gd name="connsiteY0" fmla="*/ 787651 h 855912"/>
              <a:gd name="connsiteX1" fmla="*/ 1376127 w 1434924"/>
              <a:gd name="connsiteY1" fmla="*/ 805758 h 855912"/>
              <a:gd name="connsiteX2" fmla="*/ 1140737 w 1434924"/>
              <a:gd name="connsiteY2" fmla="*/ 226337 h 855912"/>
              <a:gd name="connsiteX3" fmla="*/ 760491 w 1434924"/>
              <a:gd name="connsiteY3" fmla="*/ 0 h 855912"/>
              <a:gd name="connsiteX0" fmla="*/ 0 w 1451191"/>
              <a:gd name="connsiteY0" fmla="*/ 787651 h 796437"/>
              <a:gd name="connsiteX1" fmla="*/ 1394234 w 1451191"/>
              <a:gd name="connsiteY1" fmla="*/ 525101 h 796437"/>
              <a:gd name="connsiteX2" fmla="*/ 1140737 w 1451191"/>
              <a:gd name="connsiteY2" fmla="*/ 226337 h 796437"/>
              <a:gd name="connsiteX3" fmla="*/ 760491 w 1451191"/>
              <a:gd name="connsiteY3" fmla="*/ 0 h 796437"/>
              <a:gd name="connsiteX0" fmla="*/ 0 w 1437123"/>
              <a:gd name="connsiteY0" fmla="*/ 787651 h 800431"/>
              <a:gd name="connsiteX1" fmla="*/ 1394234 w 1437123"/>
              <a:gd name="connsiteY1" fmla="*/ 525101 h 800431"/>
              <a:gd name="connsiteX2" fmla="*/ 1140737 w 1437123"/>
              <a:gd name="connsiteY2" fmla="*/ 226337 h 800431"/>
              <a:gd name="connsiteX3" fmla="*/ 760491 w 1437123"/>
              <a:gd name="connsiteY3" fmla="*/ 0 h 800431"/>
              <a:gd name="connsiteX0" fmla="*/ 0 w 1425169"/>
              <a:gd name="connsiteY0" fmla="*/ 787651 h 796630"/>
              <a:gd name="connsiteX1" fmla="*/ 1394234 w 1425169"/>
              <a:gd name="connsiteY1" fmla="*/ 525101 h 796630"/>
              <a:gd name="connsiteX2" fmla="*/ 950614 w 1425169"/>
              <a:gd name="connsiteY2" fmla="*/ 190123 h 796630"/>
              <a:gd name="connsiteX3" fmla="*/ 760491 w 1425169"/>
              <a:gd name="connsiteY3" fmla="*/ 0 h 796630"/>
              <a:gd name="connsiteX0" fmla="*/ 0 w 1454452"/>
              <a:gd name="connsiteY0" fmla="*/ 787651 h 796437"/>
              <a:gd name="connsiteX1" fmla="*/ 1394234 w 1454452"/>
              <a:gd name="connsiteY1" fmla="*/ 525101 h 796437"/>
              <a:gd name="connsiteX2" fmla="*/ 1176951 w 1454452"/>
              <a:gd name="connsiteY2" fmla="*/ 226338 h 796437"/>
              <a:gd name="connsiteX3" fmla="*/ 950614 w 1454452"/>
              <a:gd name="connsiteY3" fmla="*/ 190123 h 796437"/>
              <a:gd name="connsiteX4" fmla="*/ 760491 w 1454452"/>
              <a:gd name="connsiteY4" fmla="*/ 0 h 796437"/>
              <a:gd name="connsiteX0" fmla="*/ 0 w 1433229"/>
              <a:gd name="connsiteY0" fmla="*/ 787651 h 798933"/>
              <a:gd name="connsiteX1" fmla="*/ 1394234 w 1433229"/>
              <a:gd name="connsiteY1" fmla="*/ 525101 h 798933"/>
              <a:gd name="connsiteX2" fmla="*/ 1176951 w 1433229"/>
              <a:gd name="connsiteY2" fmla="*/ 226338 h 798933"/>
              <a:gd name="connsiteX3" fmla="*/ 950614 w 1433229"/>
              <a:gd name="connsiteY3" fmla="*/ 190123 h 798933"/>
              <a:gd name="connsiteX4" fmla="*/ 760491 w 1433229"/>
              <a:gd name="connsiteY4" fmla="*/ 0 h 798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3229" h="798933">
                <a:moveTo>
                  <a:pt x="0" y="787651"/>
                </a:moveTo>
                <a:cubicBezTo>
                  <a:pt x="593002" y="843480"/>
                  <a:pt x="1252397" y="682027"/>
                  <a:pt x="1394234" y="525101"/>
                </a:cubicBezTo>
                <a:cubicBezTo>
                  <a:pt x="1536071" y="368175"/>
                  <a:pt x="1250888" y="282168"/>
                  <a:pt x="1176951" y="226338"/>
                </a:cubicBezTo>
                <a:cubicBezTo>
                  <a:pt x="1103014" y="170508"/>
                  <a:pt x="1020024" y="227846"/>
                  <a:pt x="950614" y="190123"/>
                </a:cubicBezTo>
                <a:cubicBezTo>
                  <a:pt x="881204" y="152400"/>
                  <a:pt x="760491" y="0"/>
                  <a:pt x="760491" y="0"/>
                </a:cubicBezTo>
              </a:path>
            </a:pathLst>
          </a:cu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5753280" y="3926738"/>
            <a:ext cx="2072299" cy="400110"/>
          </a:xfrm>
          <a:prstGeom prst="rect">
            <a:avLst/>
          </a:prstGeom>
          <a:noFill/>
        </p:spPr>
        <p:txBody>
          <a:bodyPr wrap="none" rtlCol="0">
            <a:spAutoFit/>
          </a:bodyPr>
          <a:lstStyle/>
          <a:p>
            <a:r>
              <a:rPr lang="fr-FR" sz="2000" b="1" dirty="0" smtClean="0">
                <a:solidFill>
                  <a:srgbClr val="0070C0"/>
                </a:solidFill>
              </a:rPr>
              <a:t>Ethernet ou  série</a:t>
            </a:r>
            <a:endParaRPr lang="fr-FR" sz="2000" b="1" dirty="0">
              <a:solidFill>
                <a:srgbClr val="0070C0"/>
              </a:solidFill>
            </a:endParaRPr>
          </a:p>
        </p:txBody>
      </p:sp>
      <p:sp>
        <p:nvSpPr>
          <p:cNvPr id="19" name="ZoneTexte 18"/>
          <p:cNvSpPr txBox="1"/>
          <p:nvPr/>
        </p:nvSpPr>
        <p:spPr>
          <a:xfrm>
            <a:off x="4603332" y="2078283"/>
            <a:ext cx="933269" cy="400110"/>
          </a:xfrm>
          <a:prstGeom prst="rect">
            <a:avLst/>
          </a:prstGeom>
          <a:noFill/>
        </p:spPr>
        <p:txBody>
          <a:bodyPr wrap="none" rtlCol="0">
            <a:spAutoFit/>
          </a:bodyPr>
          <a:lstStyle/>
          <a:p>
            <a:r>
              <a:rPr lang="fr-FR" sz="2000" b="1" dirty="0" smtClean="0">
                <a:solidFill>
                  <a:schemeClr val="accent5"/>
                </a:solidFill>
              </a:rPr>
              <a:t>CAN LS</a:t>
            </a:r>
            <a:endParaRPr lang="fr-FR" sz="2000" b="1" dirty="0">
              <a:solidFill>
                <a:schemeClr val="accent5"/>
              </a:solidFill>
            </a:endParaRPr>
          </a:p>
        </p:txBody>
      </p:sp>
      <p:cxnSp>
        <p:nvCxnSpPr>
          <p:cNvPr id="22" name="Connecteur droit avec flèche 21"/>
          <p:cNvCxnSpPr>
            <a:stCxn id="24" idx="1"/>
          </p:cNvCxnSpPr>
          <p:nvPr/>
        </p:nvCxnSpPr>
        <p:spPr>
          <a:xfrm flipH="1">
            <a:off x="5650191" y="4781101"/>
            <a:ext cx="639197"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4" name="ZoneTexte 23"/>
          <p:cNvSpPr txBox="1"/>
          <p:nvPr/>
        </p:nvSpPr>
        <p:spPr>
          <a:xfrm>
            <a:off x="6289388" y="4596435"/>
            <a:ext cx="2915599" cy="369332"/>
          </a:xfrm>
          <a:prstGeom prst="rect">
            <a:avLst/>
          </a:prstGeom>
          <a:noFill/>
        </p:spPr>
        <p:txBody>
          <a:bodyPr wrap="square" rtlCol="0">
            <a:spAutoFit/>
          </a:bodyPr>
          <a:lstStyle/>
          <a:p>
            <a:pPr algn="ctr"/>
            <a:r>
              <a:rPr lang="fr-FR" dirty="0"/>
              <a:t>Carte MBED </a:t>
            </a:r>
            <a:r>
              <a:rPr lang="fr-FR" dirty="0" smtClean="0"/>
              <a:t>LPC1768 (~60€) </a:t>
            </a:r>
            <a:endParaRPr lang="fr-FR" dirty="0"/>
          </a:p>
        </p:txBody>
      </p:sp>
      <p:cxnSp>
        <p:nvCxnSpPr>
          <p:cNvPr id="25" name="Connecteur droit avec flèche 24"/>
          <p:cNvCxnSpPr/>
          <p:nvPr/>
        </p:nvCxnSpPr>
        <p:spPr>
          <a:xfrm flipH="1" flipV="1">
            <a:off x="5765025" y="5213047"/>
            <a:ext cx="862645" cy="105596"/>
          </a:xfrm>
          <a:prstGeom prst="straightConnector1">
            <a:avLst/>
          </a:prstGeom>
          <a:ln>
            <a:solidFill>
              <a:srgbClr val="008000"/>
            </a:solidFill>
            <a:tailEnd type="arrow"/>
          </a:ln>
        </p:spPr>
        <p:style>
          <a:lnRef idx="1">
            <a:schemeClr val="dk1"/>
          </a:lnRef>
          <a:fillRef idx="0">
            <a:schemeClr val="dk1"/>
          </a:fillRef>
          <a:effectRef idx="0">
            <a:schemeClr val="dk1"/>
          </a:effectRef>
          <a:fontRef idx="minor">
            <a:schemeClr val="tx1"/>
          </a:fontRef>
        </p:style>
      </p:cxnSp>
      <p:sp>
        <p:nvSpPr>
          <p:cNvPr id="26" name="ZoneTexte 25"/>
          <p:cNvSpPr txBox="1"/>
          <p:nvPr/>
        </p:nvSpPr>
        <p:spPr>
          <a:xfrm>
            <a:off x="6149333" y="5099777"/>
            <a:ext cx="3131116" cy="646331"/>
          </a:xfrm>
          <a:prstGeom prst="rect">
            <a:avLst/>
          </a:prstGeom>
          <a:noFill/>
        </p:spPr>
        <p:txBody>
          <a:bodyPr wrap="square" rtlCol="0">
            <a:spAutoFit/>
          </a:bodyPr>
          <a:lstStyle/>
          <a:p>
            <a:pPr algn="ctr"/>
            <a:r>
              <a:rPr lang="fr-FR" dirty="0"/>
              <a:t>Carte </a:t>
            </a:r>
            <a:r>
              <a:rPr lang="fr-FR" dirty="0" smtClean="0"/>
              <a:t>support maison :</a:t>
            </a:r>
          </a:p>
          <a:p>
            <a:pPr algn="ctr"/>
            <a:r>
              <a:rPr lang="fr-FR" dirty="0" smtClean="0"/>
              <a:t>(Alim, driver CAN + prise RJ45)</a:t>
            </a:r>
            <a:endParaRPr lang="fr-FR" dirty="0"/>
          </a:p>
        </p:txBody>
      </p:sp>
      <p:sp>
        <p:nvSpPr>
          <p:cNvPr id="27" name="ZoneTexte 26"/>
          <p:cNvSpPr txBox="1"/>
          <p:nvPr/>
        </p:nvSpPr>
        <p:spPr>
          <a:xfrm>
            <a:off x="506990" y="4889881"/>
            <a:ext cx="3456384" cy="646331"/>
          </a:xfrm>
          <a:prstGeom prst="rect">
            <a:avLst/>
          </a:prstGeom>
          <a:noFill/>
        </p:spPr>
        <p:txBody>
          <a:bodyPr wrap="square" rtlCol="0">
            <a:spAutoFit/>
          </a:bodyPr>
          <a:lstStyle/>
          <a:p>
            <a:pPr algn="ctr"/>
            <a:r>
              <a:rPr lang="fr-FR" dirty="0" smtClean="0"/>
              <a:t>Maquette </a:t>
            </a:r>
            <a:r>
              <a:rPr lang="fr-FR" dirty="0" err="1" smtClean="0"/>
              <a:t>Exxotest</a:t>
            </a:r>
            <a:r>
              <a:rPr lang="fr-FR" dirty="0" smtClean="0"/>
              <a:t>  </a:t>
            </a:r>
            <a:r>
              <a:rPr lang="fr-FR" i="1" dirty="0" smtClean="0"/>
              <a:t>DE-1134-F877</a:t>
            </a:r>
          </a:p>
          <a:p>
            <a:pPr algn="ctr"/>
            <a:r>
              <a:rPr lang="fr-FR" i="1" dirty="0" smtClean="0"/>
              <a:t>(ou MT-CAN-LIN-BSI</a:t>
            </a:r>
            <a:r>
              <a:rPr lang="fr-FR" dirty="0" smtClean="0"/>
              <a:t>)</a:t>
            </a:r>
            <a:endParaRPr lang="fr-FR" dirty="0"/>
          </a:p>
        </p:txBody>
      </p:sp>
      <p:pic>
        <p:nvPicPr>
          <p:cNvPr id="614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07173" y="5435887"/>
            <a:ext cx="1136548" cy="1422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Image 2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35892">
            <a:off x="6966415" y="2139685"/>
            <a:ext cx="1832981" cy="1221062"/>
          </a:xfrm>
          <a:prstGeom prst="rect">
            <a:avLst/>
          </a:prstGeom>
          <a:ln w="3175"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9494169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1583</TotalTime>
  <Words>2023</Words>
  <Application>Microsoft Office PowerPoint</Application>
  <PresentationFormat>Affichage à l'écran (4:3)</PresentationFormat>
  <Paragraphs>399</Paragraphs>
  <Slides>20</Slides>
  <Notes>0</Notes>
  <HiddenSlides>0</HiddenSlides>
  <MMClips>0</MMClips>
  <ScaleCrop>false</ScaleCrop>
  <HeadingPairs>
    <vt:vector size="4" baseType="variant">
      <vt:variant>
        <vt:lpstr>Thème</vt:lpstr>
      </vt:variant>
      <vt:variant>
        <vt:i4>2</vt:i4>
      </vt:variant>
      <vt:variant>
        <vt:lpstr>Titres des diapositives</vt:lpstr>
      </vt:variant>
      <vt:variant>
        <vt:i4>20</vt:i4>
      </vt:variant>
    </vt:vector>
  </HeadingPairs>
  <TitlesOfParts>
    <vt:vector size="22" baseType="lpstr">
      <vt:lpstr>Thème Office</vt:lpstr>
      <vt:lpstr>1_Thème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Séminaire BTS SN JFL GG</dc:title>
  <dc:creator>utilisateur</dc:creator>
  <cp:lastModifiedBy>JF</cp:lastModifiedBy>
  <cp:revision>111</cp:revision>
  <cp:lastPrinted>2014-03-24T07:14:58Z</cp:lastPrinted>
  <dcterms:created xsi:type="dcterms:W3CDTF">2013-03-22T19:15:01Z</dcterms:created>
  <dcterms:modified xsi:type="dcterms:W3CDTF">2014-03-24T16:31:28Z</dcterms:modified>
</cp:coreProperties>
</file>