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0"/>
  </p:notesMasterIdLst>
  <p:sldIdLst>
    <p:sldId id="256" r:id="rId2"/>
    <p:sldId id="262" r:id="rId3"/>
    <p:sldId id="266" r:id="rId4"/>
    <p:sldId id="276" r:id="rId5"/>
    <p:sldId id="277" r:id="rId6"/>
    <p:sldId id="278" r:id="rId7"/>
    <p:sldId id="280" r:id="rId8"/>
    <p:sldId id="273" r:id="rId9"/>
    <p:sldId id="259" r:id="rId10"/>
    <p:sldId id="257" r:id="rId11"/>
    <p:sldId id="274" r:id="rId12"/>
    <p:sldId id="260" r:id="rId13"/>
    <p:sldId id="258" r:id="rId14"/>
    <p:sldId id="268" r:id="rId15"/>
    <p:sldId id="271" r:id="rId16"/>
    <p:sldId id="263" r:id="rId17"/>
    <p:sldId id="261" r:id="rId18"/>
    <p:sldId id="279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15" autoAdjust="0"/>
    <p:restoredTop sz="94660"/>
  </p:normalViewPr>
  <p:slideViewPr>
    <p:cSldViewPr>
      <p:cViewPr>
        <p:scale>
          <a:sx n="70" d="100"/>
          <a:sy n="70" d="100"/>
        </p:scale>
        <p:origin x="-148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802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201N_PhA\Downloads\Enquete%20impact%20r&#233;formes%20bac%20sur%20BTS%20SE%20&amp;%20IRIS-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201N_PhA\Downloads\Enquete%20impact%20r&#233;formes%20bac%20sur%20BTS%20SE%20&amp;%20IRIS-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9.9755255951953364E-2"/>
          <c:y val="7.082043196231648E-2"/>
          <c:w val="0.88987007979505561"/>
          <c:h val="0.84099046513504405"/>
        </c:manualLayout>
      </c:layout>
      <c:bar3DChart>
        <c:barDir val="col"/>
        <c:grouping val="clustered"/>
        <c:ser>
          <c:idx val="0"/>
          <c:order val="0"/>
          <c:tx>
            <c:v>Nb d'établissements dont l'effectif issu de bac Pro est :</c:v>
          </c:tx>
          <c:cat>
            <c:strRef>
              <c:f>'Analyse Gauss'!$N$16:$Q$16</c:f>
              <c:strCache>
                <c:ptCount val="4"/>
                <c:pt idx="0">
                  <c:v>0 -25 %</c:v>
                </c:pt>
                <c:pt idx="1">
                  <c:v>25 - 50 %</c:v>
                </c:pt>
                <c:pt idx="2">
                  <c:v>50 - 75 %</c:v>
                </c:pt>
                <c:pt idx="3">
                  <c:v>75 - 100 %</c:v>
                </c:pt>
              </c:strCache>
            </c:strRef>
          </c:cat>
          <c:val>
            <c:numRef>
              <c:f>'Analyse Gauss'!$N$14:$Q$14</c:f>
              <c:numCache>
                <c:formatCode>General</c:formatCode>
                <c:ptCount val="4"/>
                <c:pt idx="0">
                  <c:v>6</c:v>
                </c:pt>
                <c:pt idx="1">
                  <c:v>8</c:v>
                </c:pt>
                <c:pt idx="2">
                  <c:v>9</c:v>
                </c:pt>
                <c:pt idx="3">
                  <c:v>5</c:v>
                </c:pt>
              </c:numCache>
            </c:numRef>
          </c:val>
        </c:ser>
        <c:shape val="box"/>
        <c:axId val="77656448"/>
        <c:axId val="77657984"/>
        <c:axId val="0"/>
      </c:bar3DChart>
      <c:catAx>
        <c:axId val="77656448"/>
        <c:scaling>
          <c:orientation val="minMax"/>
        </c:scaling>
        <c:axPos val="b"/>
        <c:tickLblPos val="nextTo"/>
        <c:crossAx val="77657984"/>
        <c:crosses val="autoZero"/>
        <c:auto val="1"/>
        <c:lblAlgn val="ctr"/>
        <c:lblOffset val="100"/>
      </c:catAx>
      <c:valAx>
        <c:axId val="77657984"/>
        <c:scaling>
          <c:orientation val="minMax"/>
        </c:scaling>
        <c:axPos val="l"/>
        <c:majorGridlines/>
        <c:numFmt formatCode="General" sourceLinked="1"/>
        <c:tickLblPos val="nextTo"/>
        <c:crossAx val="77656448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v>Nb d'établissements dont l'effectif issu de bac Pro est :</c:v>
          </c:tx>
          <c:cat>
            <c:strRef>
              <c:f>'Analyse Gauss'!$N$16:$Q$16</c:f>
              <c:strCache>
                <c:ptCount val="4"/>
                <c:pt idx="0">
                  <c:v>0 -25 %</c:v>
                </c:pt>
                <c:pt idx="1">
                  <c:v>25 - 50 %</c:v>
                </c:pt>
                <c:pt idx="2">
                  <c:v>50 - 75 %</c:v>
                </c:pt>
                <c:pt idx="3">
                  <c:v>75 - 100 %</c:v>
                </c:pt>
              </c:strCache>
            </c:strRef>
          </c:cat>
          <c:val>
            <c:numRef>
              <c:f>'Analyse Gauss'!$N$72:$Q$72</c:f>
              <c:numCache>
                <c:formatCode>General</c:formatCode>
                <c:ptCount val="4"/>
                <c:pt idx="0">
                  <c:v>19</c:v>
                </c:pt>
                <c:pt idx="1">
                  <c:v>8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</c:ser>
        <c:shape val="box"/>
        <c:axId val="53826688"/>
        <c:axId val="53828224"/>
        <c:axId val="0"/>
      </c:bar3DChart>
      <c:catAx>
        <c:axId val="53826688"/>
        <c:scaling>
          <c:orientation val="minMax"/>
        </c:scaling>
        <c:axPos val="b"/>
        <c:tickLblPos val="nextTo"/>
        <c:crossAx val="53828224"/>
        <c:crosses val="autoZero"/>
        <c:auto val="1"/>
        <c:lblAlgn val="ctr"/>
        <c:lblOffset val="100"/>
      </c:catAx>
      <c:valAx>
        <c:axId val="53828224"/>
        <c:scaling>
          <c:orientation val="minMax"/>
        </c:scaling>
        <c:axPos val="l"/>
        <c:majorGridlines/>
        <c:numFmt formatCode="General" sourceLinked="1"/>
        <c:tickLblPos val="nextTo"/>
        <c:crossAx val="53826688"/>
        <c:crosses val="autoZero"/>
        <c:crossBetween val="between"/>
      </c:valAx>
    </c:plotArea>
    <c:plotVisOnly val="1"/>
    <c:dispBlanksAs val="gap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C35176-832A-4825-BB42-BA088E7CB98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78E3884-AB36-4975-A4E9-7F32DE874853}">
      <dgm:prSet phldrT="[Texte]" custT="1"/>
      <dgm:spPr/>
      <dgm:t>
        <a:bodyPr/>
        <a:lstStyle/>
        <a:p>
          <a:r>
            <a:rPr lang="fr-FR" sz="3200" dirty="0" smtClean="0"/>
            <a:t>Lundi au mercredi</a:t>
          </a:r>
          <a:endParaRPr lang="fr-FR" sz="3200" dirty="0"/>
        </a:p>
      </dgm:t>
    </dgm:pt>
    <dgm:pt modelId="{CAF31647-F686-4F0C-A817-085641181337}" type="parTrans" cxnId="{8DCE1A81-DD8B-491A-A948-C87C7F4480FD}">
      <dgm:prSet/>
      <dgm:spPr/>
      <dgm:t>
        <a:bodyPr/>
        <a:lstStyle/>
        <a:p>
          <a:endParaRPr lang="fr-FR"/>
        </a:p>
      </dgm:t>
    </dgm:pt>
    <dgm:pt modelId="{DD70EBFD-CB62-4AEE-B870-CC28CC9E9828}" type="sibTrans" cxnId="{8DCE1A81-DD8B-491A-A948-C87C7F4480FD}">
      <dgm:prSet/>
      <dgm:spPr/>
      <dgm:t>
        <a:bodyPr/>
        <a:lstStyle/>
        <a:p>
          <a:endParaRPr lang="fr-FR"/>
        </a:p>
      </dgm:t>
    </dgm:pt>
    <dgm:pt modelId="{24BCD780-84E5-4BDC-8C56-3DE494337D46}">
      <dgm:prSet phldrT="[Texte]"/>
      <dgm:spPr>
        <a:solidFill>
          <a:schemeClr val="accent2">
            <a:lumMod val="50000"/>
          </a:schemeClr>
        </a:solidFill>
      </dgm:spPr>
      <dgm:t>
        <a:bodyPr/>
        <a:lstStyle/>
        <a:p>
          <a:pPr algn="l"/>
          <a:r>
            <a:rPr lang="fr-FR" dirty="0" smtClean="0"/>
            <a:t>Jeudi </a:t>
          </a:r>
        </a:p>
        <a:p>
          <a:pPr algn="l"/>
          <a:r>
            <a:rPr lang="fr-FR" dirty="0" smtClean="0"/>
            <a:t>Matin : Oraux de présentation des travaux effectués</a:t>
          </a:r>
        </a:p>
        <a:p>
          <a:pPr algn="l"/>
          <a:r>
            <a:rPr lang="fr-FR" dirty="0" smtClean="0"/>
            <a:t>Après midi : Visite d’industriels partenaires</a:t>
          </a:r>
          <a:endParaRPr lang="fr-FR" dirty="0"/>
        </a:p>
      </dgm:t>
    </dgm:pt>
    <dgm:pt modelId="{89E9A285-743B-46F5-A76D-72057FBA6E1D}" type="parTrans" cxnId="{08F8231E-0E81-4FB0-B343-6B9FF52AF007}">
      <dgm:prSet/>
      <dgm:spPr/>
      <dgm:t>
        <a:bodyPr/>
        <a:lstStyle/>
        <a:p>
          <a:endParaRPr lang="fr-FR"/>
        </a:p>
      </dgm:t>
    </dgm:pt>
    <dgm:pt modelId="{A335C5F2-281D-4FA4-880A-8896C630BFE9}" type="sibTrans" cxnId="{08F8231E-0E81-4FB0-B343-6B9FF52AF007}">
      <dgm:prSet/>
      <dgm:spPr/>
      <dgm:t>
        <a:bodyPr/>
        <a:lstStyle/>
        <a:p>
          <a:endParaRPr lang="fr-FR"/>
        </a:p>
      </dgm:t>
    </dgm:pt>
    <dgm:pt modelId="{84FE2CD6-214C-451E-9B2B-D7C1EB071835}">
      <dgm:prSet phldrT="[Texte]"/>
      <dgm:spPr>
        <a:solidFill>
          <a:schemeClr val="accent3">
            <a:lumMod val="75000"/>
          </a:schemeClr>
        </a:solidFill>
      </dgm:spPr>
      <dgm:t>
        <a:bodyPr/>
        <a:lstStyle/>
        <a:p>
          <a:pPr algn="l"/>
          <a:r>
            <a:rPr lang="fr-FR" dirty="0" smtClean="0"/>
            <a:t>Vendredi matin</a:t>
          </a:r>
        </a:p>
        <a:p>
          <a:pPr algn="l"/>
          <a:r>
            <a:rPr lang="fr-FR" dirty="0" smtClean="0"/>
            <a:t>Synthèse de la semaine</a:t>
          </a:r>
          <a:endParaRPr lang="fr-FR" dirty="0"/>
        </a:p>
      </dgm:t>
    </dgm:pt>
    <dgm:pt modelId="{647211A7-2BDD-4675-AE73-111C526F237C}" type="parTrans" cxnId="{F482609A-2EF0-4DDA-848F-BF6F9145AB0D}">
      <dgm:prSet/>
      <dgm:spPr/>
      <dgm:t>
        <a:bodyPr/>
        <a:lstStyle/>
        <a:p>
          <a:endParaRPr lang="fr-FR"/>
        </a:p>
      </dgm:t>
    </dgm:pt>
    <dgm:pt modelId="{59463B8F-4DC6-4C70-9061-EC26E54128B6}" type="sibTrans" cxnId="{F482609A-2EF0-4DDA-848F-BF6F9145AB0D}">
      <dgm:prSet/>
      <dgm:spPr/>
      <dgm:t>
        <a:bodyPr/>
        <a:lstStyle/>
        <a:p>
          <a:endParaRPr lang="fr-FR"/>
        </a:p>
      </dgm:t>
    </dgm:pt>
    <dgm:pt modelId="{FB3EB441-6139-47AE-9E0B-A43E8EA1B8D6}">
      <dgm:prSet custT="1"/>
      <dgm:spPr/>
      <dgm:t>
        <a:bodyPr/>
        <a:lstStyle/>
        <a:p>
          <a:r>
            <a:rPr lang="fr-FR" sz="2800" dirty="0" smtClean="0"/>
            <a:t>Matin : Enseignements scientifiques</a:t>
          </a:r>
        </a:p>
      </dgm:t>
    </dgm:pt>
    <dgm:pt modelId="{8CB89089-7900-40D8-A7B3-143D8F35B737}" type="parTrans" cxnId="{060DC17B-F207-4336-AC03-236EFE46384B}">
      <dgm:prSet/>
      <dgm:spPr/>
      <dgm:t>
        <a:bodyPr/>
        <a:lstStyle/>
        <a:p>
          <a:endParaRPr lang="fr-FR"/>
        </a:p>
      </dgm:t>
    </dgm:pt>
    <dgm:pt modelId="{117F1ADE-C5DE-4291-A81A-93B0E9A6F5CF}" type="sibTrans" cxnId="{060DC17B-F207-4336-AC03-236EFE46384B}">
      <dgm:prSet/>
      <dgm:spPr/>
      <dgm:t>
        <a:bodyPr/>
        <a:lstStyle/>
        <a:p>
          <a:endParaRPr lang="fr-FR"/>
        </a:p>
      </dgm:t>
    </dgm:pt>
    <dgm:pt modelId="{CE30AED6-6B09-4CA8-8985-8CFE7DFF776A}">
      <dgm:prSet custT="1"/>
      <dgm:spPr/>
      <dgm:t>
        <a:bodyPr/>
        <a:lstStyle/>
        <a:p>
          <a:r>
            <a:rPr lang="fr-FR" sz="2800" dirty="0" smtClean="0"/>
            <a:t>Après midi : Informatique ou Electronique en lien avec les sciences physiques (PROJET CI-APRES)</a:t>
          </a:r>
        </a:p>
      </dgm:t>
    </dgm:pt>
    <dgm:pt modelId="{38571A12-124E-4A1F-8B38-06B6B29E30DD}" type="parTrans" cxnId="{C6831876-A0E6-4FAE-A4AB-7A19C12ADD59}">
      <dgm:prSet/>
      <dgm:spPr/>
      <dgm:t>
        <a:bodyPr/>
        <a:lstStyle/>
        <a:p>
          <a:endParaRPr lang="fr-FR"/>
        </a:p>
      </dgm:t>
    </dgm:pt>
    <dgm:pt modelId="{1F11D2DC-346A-4671-99A8-7A13284C3022}" type="sibTrans" cxnId="{C6831876-A0E6-4FAE-A4AB-7A19C12ADD59}">
      <dgm:prSet/>
      <dgm:spPr/>
      <dgm:t>
        <a:bodyPr/>
        <a:lstStyle/>
        <a:p>
          <a:endParaRPr lang="fr-FR"/>
        </a:p>
      </dgm:t>
    </dgm:pt>
    <dgm:pt modelId="{0347BC07-89FB-4DAB-AE10-2D0B66B866FE}" type="pres">
      <dgm:prSet presAssocID="{A3C35176-832A-4825-BB42-BA088E7CB98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957FA2B-88E8-4BD9-AD32-7D5F6884CE3E}" type="pres">
      <dgm:prSet presAssocID="{B78E3884-AB36-4975-A4E9-7F32DE874853}" presName="node" presStyleLbl="node1" presStyleIdx="0" presStyleCnt="3" custScaleX="21005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EEA4BC1-9831-46DF-B659-D433A60E6F60}" type="pres">
      <dgm:prSet presAssocID="{DD70EBFD-CB62-4AEE-B870-CC28CC9E9828}" presName="sibTrans" presStyleCnt="0"/>
      <dgm:spPr/>
    </dgm:pt>
    <dgm:pt modelId="{0857E879-B204-4BEC-8DB9-378EF7A0C3D9}" type="pres">
      <dgm:prSet presAssocID="{24BCD780-84E5-4BDC-8C56-3DE494337D4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7B2D50B-69C0-464D-B20E-AA428FD0F58B}" type="pres">
      <dgm:prSet presAssocID="{A335C5F2-281D-4FA4-880A-8896C630BFE9}" presName="sibTrans" presStyleCnt="0"/>
      <dgm:spPr/>
    </dgm:pt>
    <dgm:pt modelId="{57334330-E563-40A6-B4A5-C66D22219A22}" type="pres">
      <dgm:prSet presAssocID="{84FE2CD6-214C-451E-9B2B-D7C1EB07183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DD80435-A30A-4D10-A720-75E45F3937D5}" type="presOf" srcId="{A3C35176-832A-4825-BB42-BA088E7CB98B}" destId="{0347BC07-89FB-4DAB-AE10-2D0B66B866FE}" srcOrd="0" destOrd="0" presId="urn:microsoft.com/office/officeart/2005/8/layout/default"/>
    <dgm:cxn modelId="{C2A493A1-2D20-47D6-B1C3-A0D26490FC38}" type="presOf" srcId="{84FE2CD6-214C-451E-9B2B-D7C1EB071835}" destId="{57334330-E563-40A6-B4A5-C66D22219A22}" srcOrd="0" destOrd="0" presId="urn:microsoft.com/office/officeart/2005/8/layout/default"/>
    <dgm:cxn modelId="{8DCE1A81-DD8B-491A-A948-C87C7F4480FD}" srcId="{A3C35176-832A-4825-BB42-BA088E7CB98B}" destId="{B78E3884-AB36-4975-A4E9-7F32DE874853}" srcOrd="0" destOrd="0" parTransId="{CAF31647-F686-4F0C-A817-085641181337}" sibTransId="{DD70EBFD-CB62-4AEE-B870-CC28CC9E9828}"/>
    <dgm:cxn modelId="{08F8231E-0E81-4FB0-B343-6B9FF52AF007}" srcId="{A3C35176-832A-4825-BB42-BA088E7CB98B}" destId="{24BCD780-84E5-4BDC-8C56-3DE494337D46}" srcOrd="1" destOrd="0" parTransId="{89E9A285-743B-46F5-A76D-72057FBA6E1D}" sibTransId="{A335C5F2-281D-4FA4-880A-8896C630BFE9}"/>
    <dgm:cxn modelId="{D58CF695-89C5-4600-BD15-F9B45280E93A}" type="presOf" srcId="{24BCD780-84E5-4BDC-8C56-3DE494337D46}" destId="{0857E879-B204-4BEC-8DB9-378EF7A0C3D9}" srcOrd="0" destOrd="0" presId="urn:microsoft.com/office/officeart/2005/8/layout/default"/>
    <dgm:cxn modelId="{C8CA6A85-A87B-4E79-BD9E-BDDE73FE5491}" type="presOf" srcId="{CE30AED6-6B09-4CA8-8985-8CFE7DFF776A}" destId="{4957FA2B-88E8-4BD9-AD32-7D5F6884CE3E}" srcOrd="0" destOrd="2" presId="urn:microsoft.com/office/officeart/2005/8/layout/default"/>
    <dgm:cxn modelId="{20A78B38-A73B-4671-AC79-8C313C47F4C9}" type="presOf" srcId="{FB3EB441-6139-47AE-9E0B-A43E8EA1B8D6}" destId="{4957FA2B-88E8-4BD9-AD32-7D5F6884CE3E}" srcOrd="0" destOrd="1" presId="urn:microsoft.com/office/officeart/2005/8/layout/default"/>
    <dgm:cxn modelId="{F482609A-2EF0-4DDA-848F-BF6F9145AB0D}" srcId="{A3C35176-832A-4825-BB42-BA088E7CB98B}" destId="{84FE2CD6-214C-451E-9B2B-D7C1EB071835}" srcOrd="2" destOrd="0" parTransId="{647211A7-2BDD-4675-AE73-111C526F237C}" sibTransId="{59463B8F-4DC6-4C70-9061-EC26E54128B6}"/>
    <dgm:cxn modelId="{060DC17B-F207-4336-AC03-236EFE46384B}" srcId="{B78E3884-AB36-4975-A4E9-7F32DE874853}" destId="{FB3EB441-6139-47AE-9E0B-A43E8EA1B8D6}" srcOrd="0" destOrd="0" parTransId="{8CB89089-7900-40D8-A7B3-143D8F35B737}" sibTransId="{117F1ADE-C5DE-4291-A81A-93B0E9A6F5CF}"/>
    <dgm:cxn modelId="{918C56DB-592C-40B6-B201-BA67A51253BB}" type="presOf" srcId="{B78E3884-AB36-4975-A4E9-7F32DE874853}" destId="{4957FA2B-88E8-4BD9-AD32-7D5F6884CE3E}" srcOrd="0" destOrd="0" presId="urn:microsoft.com/office/officeart/2005/8/layout/default"/>
    <dgm:cxn modelId="{C6831876-A0E6-4FAE-A4AB-7A19C12ADD59}" srcId="{B78E3884-AB36-4975-A4E9-7F32DE874853}" destId="{CE30AED6-6B09-4CA8-8985-8CFE7DFF776A}" srcOrd="1" destOrd="0" parTransId="{38571A12-124E-4A1F-8B38-06B6B29E30DD}" sibTransId="{1F11D2DC-346A-4671-99A8-7A13284C3022}"/>
    <dgm:cxn modelId="{CA587A7B-8A1C-4F88-99E1-FCD32C0B261D}" type="presParOf" srcId="{0347BC07-89FB-4DAB-AE10-2D0B66B866FE}" destId="{4957FA2B-88E8-4BD9-AD32-7D5F6884CE3E}" srcOrd="0" destOrd="0" presId="urn:microsoft.com/office/officeart/2005/8/layout/default"/>
    <dgm:cxn modelId="{651807A9-1599-4F32-8B58-FD22559407F8}" type="presParOf" srcId="{0347BC07-89FB-4DAB-AE10-2D0B66B866FE}" destId="{BEEA4BC1-9831-46DF-B659-D433A60E6F60}" srcOrd="1" destOrd="0" presId="urn:microsoft.com/office/officeart/2005/8/layout/default"/>
    <dgm:cxn modelId="{8F274127-2C02-4824-B3C5-30D0E33DC5BE}" type="presParOf" srcId="{0347BC07-89FB-4DAB-AE10-2D0B66B866FE}" destId="{0857E879-B204-4BEC-8DB9-378EF7A0C3D9}" srcOrd="2" destOrd="0" presId="urn:microsoft.com/office/officeart/2005/8/layout/default"/>
    <dgm:cxn modelId="{F009F2A4-64D6-4135-A0CF-2E822CA5D8E0}" type="presParOf" srcId="{0347BC07-89FB-4DAB-AE10-2D0B66B866FE}" destId="{E7B2D50B-69C0-464D-B20E-AA428FD0F58B}" srcOrd="3" destOrd="0" presId="urn:microsoft.com/office/officeart/2005/8/layout/default"/>
    <dgm:cxn modelId="{6F8DAFC5-2FD6-484D-AE4B-6C66E54CB06F}" type="presParOf" srcId="{0347BC07-89FB-4DAB-AE10-2D0B66B866FE}" destId="{57334330-E563-40A6-B4A5-C66D22219A22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10EA22-FBE0-438F-BC83-008C520A7263}" type="doc">
      <dgm:prSet loTypeId="urn:microsoft.com/office/officeart/2005/8/layout/gear1" loCatId="relationship" qsTypeId="urn:microsoft.com/office/officeart/2005/8/quickstyle/simple1" qsCatId="simple" csTypeId="urn:microsoft.com/office/officeart/2005/8/colors/accent1_2" csCatId="accent1" phldr="1"/>
      <dgm:spPr/>
    </dgm:pt>
    <dgm:pt modelId="{BF4E54A6-9812-4699-B1E5-BAE8B10A3D07}">
      <dgm:prSet phldrT="[Texte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fr-FR" dirty="0" smtClean="0">
              <a:solidFill>
                <a:srgbClr val="FF0000"/>
              </a:solidFill>
            </a:rPr>
            <a:t>Réseau</a:t>
          </a:r>
          <a:endParaRPr lang="fr-FR" dirty="0">
            <a:solidFill>
              <a:srgbClr val="FF0000"/>
            </a:solidFill>
          </a:endParaRPr>
        </a:p>
      </dgm:t>
    </dgm:pt>
    <dgm:pt modelId="{FBB1AE7D-9B37-4ABF-BCE1-C402B42F4661}" type="parTrans" cxnId="{B1409389-8DAE-4A7B-B179-4A06C4E91D17}">
      <dgm:prSet/>
      <dgm:spPr/>
      <dgm:t>
        <a:bodyPr/>
        <a:lstStyle/>
        <a:p>
          <a:endParaRPr lang="fr-FR"/>
        </a:p>
      </dgm:t>
    </dgm:pt>
    <dgm:pt modelId="{60DDCE79-66DD-4B12-9CA7-22F3467322E1}" type="sibTrans" cxnId="{B1409389-8DAE-4A7B-B179-4A06C4E91D17}">
      <dgm:prSet/>
      <dgm:spPr/>
      <dgm:t>
        <a:bodyPr/>
        <a:lstStyle/>
        <a:p>
          <a:endParaRPr lang="fr-FR"/>
        </a:p>
      </dgm:t>
    </dgm:pt>
    <dgm:pt modelId="{BE88CBAB-EEEC-4FE2-A83B-CF94C27F0455}">
      <dgm:prSet phldrT="[Texte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fr-FR" dirty="0" smtClean="0">
              <a:solidFill>
                <a:srgbClr val="FF0000"/>
              </a:solidFill>
            </a:rPr>
            <a:t>électronique</a:t>
          </a:r>
          <a:endParaRPr lang="fr-FR" dirty="0">
            <a:solidFill>
              <a:srgbClr val="FF0000"/>
            </a:solidFill>
          </a:endParaRPr>
        </a:p>
      </dgm:t>
    </dgm:pt>
    <dgm:pt modelId="{3BFD0758-1D43-499A-BD1D-188DC0AA2CBD}" type="parTrans" cxnId="{F9DD2B21-18BF-4DE6-BA19-125DFB12706C}">
      <dgm:prSet/>
      <dgm:spPr/>
      <dgm:t>
        <a:bodyPr/>
        <a:lstStyle/>
        <a:p>
          <a:endParaRPr lang="fr-FR"/>
        </a:p>
      </dgm:t>
    </dgm:pt>
    <dgm:pt modelId="{7A13B27D-A939-4444-B4D3-E548DBAB040E}" type="sibTrans" cxnId="{F9DD2B21-18BF-4DE6-BA19-125DFB12706C}">
      <dgm:prSet/>
      <dgm:spPr/>
      <dgm:t>
        <a:bodyPr/>
        <a:lstStyle/>
        <a:p>
          <a:endParaRPr lang="fr-FR"/>
        </a:p>
      </dgm:t>
    </dgm:pt>
    <dgm:pt modelId="{A6D2DFCD-EF1D-495D-8FCF-D25A7F60E31D}">
      <dgm:prSet phldrT="[Texte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fr-FR" dirty="0" smtClean="0">
              <a:solidFill>
                <a:srgbClr val="FF0000"/>
              </a:solidFill>
            </a:rPr>
            <a:t>Développement logiciel</a:t>
          </a:r>
          <a:endParaRPr lang="fr-FR" dirty="0">
            <a:solidFill>
              <a:srgbClr val="FF0000"/>
            </a:solidFill>
          </a:endParaRPr>
        </a:p>
      </dgm:t>
    </dgm:pt>
    <dgm:pt modelId="{4350C1F8-7F94-4563-B904-4B0EA18C4EE8}" type="parTrans" cxnId="{48641806-A6D6-43DF-A18A-EF0211724978}">
      <dgm:prSet/>
      <dgm:spPr/>
      <dgm:t>
        <a:bodyPr/>
        <a:lstStyle/>
        <a:p>
          <a:endParaRPr lang="fr-FR"/>
        </a:p>
      </dgm:t>
    </dgm:pt>
    <dgm:pt modelId="{1726CDFC-FE2B-4AB4-89DA-CA469E56788E}" type="sibTrans" cxnId="{48641806-A6D6-43DF-A18A-EF0211724978}">
      <dgm:prSet/>
      <dgm:spPr/>
      <dgm:t>
        <a:bodyPr/>
        <a:lstStyle/>
        <a:p>
          <a:endParaRPr lang="fr-FR"/>
        </a:p>
      </dgm:t>
    </dgm:pt>
    <dgm:pt modelId="{0DED9925-6218-4635-A56E-286FAF1D82E6}" type="pres">
      <dgm:prSet presAssocID="{D910EA22-FBE0-438F-BC83-008C520A7263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95570917-532D-4630-9610-575C74796D1A}" type="pres">
      <dgm:prSet presAssocID="{BF4E54A6-9812-4699-B1E5-BAE8B10A3D07}" presName="gear1" presStyleLbl="node1" presStyleIdx="0" presStyleCnt="3" custScaleX="59248" custScaleY="59248" custLinFactNeighborX="-12177" custLinFactNeighborY="-2946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8A61BB-2E56-4FDA-84E1-44C90F7D5C23}" type="pres">
      <dgm:prSet presAssocID="{BF4E54A6-9812-4699-B1E5-BAE8B10A3D07}" presName="gear1srcNode" presStyleLbl="node1" presStyleIdx="0" presStyleCnt="3"/>
      <dgm:spPr/>
      <dgm:t>
        <a:bodyPr/>
        <a:lstStyle/>
        <a:p>
          <a:endParaRPr lang="fr-FR"/>
        </a:p>
      </dgm:t>
    </dgm:pt>
    <dgm:pt modelId="{86E5FF6E-E3DF-4192-B11D-C88EC0DEF847}" type="pres">
      <dgm:prSet presAssocID="{BF4E54A6-9812-4699-B1E5-BAE8B10A3D07}" presName="gear1dstNode" presStyleLbl="node1" presStyleIdx="0" presStyleCnt="3"/>
      <dgm:spPr/>
      <dgm:t>
        <a:bodyPr/>
        <a:lstStyle/>
        <a:p>
          <a:endParaRPr lang="fr-FR"/>
        </a:p>
      </dgm:t>
    </dgm:pt>
    <dgm:pt modelId="{04E2C2CE-464F-4CCE-B3D3-5EF48509628C}" type="pres">
      <dgm:prSet presAssocID="{BE88CBAB-EEEC-4FE2-A83B-CF94C27F0455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F93D028-BEB1-4568-85CF-DE3D87A8D436}" type="pres">
      <dgm:prSet presAssocID="{BE88CBAB-EEEC-4FE2-A83B-CF94C27F0455}" presName="gear2srcNode" presStyleLbl="node1" presStyleIdx="1" presStyleCnt="3"/>
      <dgm:spPr/>
      <dgm:t>
        <a:bodyPr/>
        <a:lstStyle/>
        <a:p>
          <a:endParaRPr lang="fr-FR"/>
        </a:p>
      </dgm:t>
    </dgm:pt>
    <dgm:pt modelId="{56FA381B-A5BD-4ABA-A968-CF8659C552DA}" type="pres">
      <dgm:prSet presAssocID="{BE88CBAB-EEEC-4FE2-A83B-CF94C27F0455}" presName="gear2dstNode" presStyleLbl="node1" presStyleIdx="1" presStyleCnt="3"/>
      <dgm:spPr/>
      <dgm:t>
        <a:bodyPr/>
        <a:lstStyle/>
        <a:p>
          <a:endParaRPr lang="fr-FR"/>
        </a:p>
      </dgm:t>
    </dgm:pt>
    <dgm:pt modelId="{E75DCA76-BE64-4601-80E1-65EA509B8E10}" type="pres">
      <dgm:prSet presAssocID="{A6D2DFCD-EF1D-495D-8FCF-D25A7F60E31D}" presName="gear3" presStyleLbl="node1" presStyleIdx="2" presStyleCnt="3"/>
      <dgm:spPr/>
      <dgm:t>
        <a:bodyPr/>
        <a:lstStyle/>
        <a:p>
          <a:endParaRPr lang="fr-FR"/>
        </a:p>
      </dgm:t>
    </dgm:pt>
    <dgm:pt modelId="{148E6461-56DF-400F-8961-611A3416F072}" type="pres">
      <dgm:prSet presAssocID="{A6D2DFCD-EF1D-495D-8FCF-D25A7F60E31D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36FE29-BA50-4433-93B6-7956787636AA}" type="pres">
      <dgm:prSet presAssocID="{A6D2DFCD-EF1D-495D-8FCF-D25A7F60E31D}" presName="gear3srcNode" presStyleLbl="node1" presStyleIdx="2" presStyleCnt="3"/>
      <dgm:spPr/>
      <dgm:t>
        <a:bodyPr/>
        <a:lstStyle/>
        <a:p>
          <a:endParaRPr lang="fr-FR"/>
        </a:p>
      </dgm:t>
    </dgm:pt>
    <dgm:pt modelId="{8C85C5CF-3505-4254-AFD8-E2E03CDA94A2}" type="pres">
      <dgm:prSet presAssocID="{A6D2DFCD-EF1D-495D-8FCF-D25A7F60E31D}" presName="gear3dstNode" presStyleLbl="node1" presStyleIdx="2" presStyleCnt="3"/>
      <dgm:spPr/>
      <dgm:t>
        <a:bodyPr/>
        <a:lstStyle/>
        <a:p>
          <a:endParaRPr lang="fr-FR"/>
        </a:p>
      </dgm:t>
    </dgm:pt>
    <dgm:pt modelId="{D821F6F7-EFAA-4697-A18D-6F4F2570F7B9}" type="pres">
      <dgm:prSet presAssocID="{60DDCE79-66DD-4B12-9CA7-22F3467322E1}" presName="connector1" presStyleLbl="sibTrans2D1" presStyleIdx="0" presStyleCnt="3" custScaleX="61470" custScaleY="61470" custLinFactNeighborX="-9513" custLinFactNeighborY="-23022"/>
      <dgm:spPr/>
      <dgm:t>
        <a:bodyPr/>
        <a:lstStyle/>
        <a:p>
          <a:endParaRPr lang="fr-FR"/>
        </a:p>
      </dgm:t>
    </dgm:pt>
    <dgm:pt modelId="{1DEF2562-6B38-4CCB-ADA2-F29F6E16B648}" type="pres">
      <dgm:prSet presAssocID="{7A13B27D-A939-4444-B4D3-E548DBAB040E}" presName="connector2" presStyleLbl="sibTrans2D1" presStyleIdx="1" presStyleCnt="3"/>
      <dgm:spPr/>
      <dgm:t>
        <a:bodyPr/>
        <a:lstStyle/>
        <a:p>
          <a:endParaRPr lang="fr-FR"/>
        </a:p>
      </dgm:t>
    </dgm:pt>
    <dgm:pt modelId="{C5C8ECA1-3E67-4F40-ADE9-45989DE597D1}" type="pres">
      <dgm:prSet presAssocID="{1726CDFC-FE2B-4AB4-89DA-CA469E56788E}" presName="connector3" presStyleLbl="sibTrans2D1" presStyleIdx="2" presStyleCnt="3"/>
      <dgm:spPr/>
      <dgm:t>
        <a:bodyPr/>
        <a:lstStyle/>
        <a:p>
          <a:endParaRPr lang="fr-FR"/>
        </a:p>
      </dgm:t>
    </dgm:pt>
  </dgm:ptLst>
  <dgm:cxnLst>
    <dgm:cxn modelId="{48641806-A6D6-43DF-A18A-EF0211724978}" srcId="{D910EA22-FBE0-438F-BC83-008C520A7263}" destId="{A6D2DFCD-EF1D-495D-8FCF-D25A7F60E31D}" srcOrd="2" destOrd="0" parTransId="{4350C1F8-7F94-4563-B904-4B0EA18C4EE8}" sibTransId="{1726CDFC-FE2B-4AB4-89DA-CA469E56788E}"/>
    <dgm:cxn modelId="{BDA4D18D-0489-4D54-8953-95688A4DF7F2}" type="presOf" srcId="{A6D2DFCD-EF1D-495D-8FCF-D25A7F60E31D}" destId="{E75DCA76-BE64-4601-80E1-65EA509B8E10}" srcOrd="0" destOrd="0" presId="urn:microsoft.com/office/officeart/2005/8/layout/gear1"/>
    <dgm:cxn modelId="{E9532C06-87C4-4694-ABD9-E41D511968FC}" type="presOf" srcId="{1726CDFC-FE2B-4AB4-89DA-CA469E56788E}" destId="{C5C8ECA1-3E67-4F40-ADE9-45989DE597D1}" srcOrd="0" destOrd="0" presId="urn:microsoft.com/office/officeart/2005/8/layout/gear1"/>
    <dgm:cxn modelId="{A03178CE-68C8-4F5E-9301-734FE50520D7}" type="presOf" srcId="{7A13B27D-A939-4444-B4D3-E548DBAB040E}" destId="{1DEF2562-6B38-4CCB-ADA2-F29F6E16B648}" srcOrd="0" destOrd="0" presId="urn:microsoft.com/office/officeart/2005/8/layout/gear1"/>
    <dgm:cxn modelId="{E630BF78-5166-4AA3-9284-AD8B5201EEDB}" type="presOf" srcId="{A6D2DFCD-EF1D-495D-8FCF-D25A7F60E31D}" destId="{8C85C5CF-3505-4254-AFD8-E2E03CDA94A2}" srcOrd="3" destOrd="0" presId="urn:microsoft.com/office/officeart/2005/8/layout/gear1"/>
    <dgm:cxn modelId="{B1409389-8DAE-4A7B-B179-4A06C4E91D17}" srcId="{D910EA22-FBE0-438F-BC83-008C520A7263}" destId="{BF4E54A6-9812-4699-B1E5-BAE8B10A3D07}" srcOrd="0" destOrd="0" parTransId="{FBB1AE7D-9B37-4ABF-BCE1-C402B42F4661}" sibTransId="{60DDCE79-66DD-4B12-9CA7-22F3467322E1}"/>
    <dgm:cxn modelId="{45D6E0F5-06A3-4470-9E0D-CCFBE9B62B35}" type="presOf" srcId="{BF4E54A6-9812-4699-B1E5-BAE8B10A3D07}" destId="{95570917-532D-4630-9610-575C74796D1A}" srcOrd="0" destOrd="0" presId="urn:microsoft.com/office/officeart/2005/8/layout/gear1"/>
    <dgm:cxn modelId="{91E5D281-9E81-4086-A868-523BEB7CFEAD}" type="presOf" srcId="{BF4E54A6-9812-4699-B1E5-BAE8B10A3D07}" destId="{86E5FF6E-E3DF-4192-B11D-C88EC0DEF847}" srcOrd="2" destOrd="0" presId="urn:microsoft.com/office/officeart/2005/8/layout/gear1"/>
    <dgm:cxn modelId="{F9DD2B21-18BF-4DE6-BA19-125DFB12706C}" srcId="{D910EA22-FBE0-438F-BC83-008C520A7263}" destId="{BE88CBAB-EEEC-4FE2-A83B-CF94C27F0455}" srcOrd="1" destOrd="0" parTransId="{3BFD0758-1D43-499A-BD1D-188DC0AA2CBD}" sibTransId="{7A13B27D-A939-4444-B4D3-E548DBAB040E}"/>
    <dgm:cxn modelId="{CD3085CD-2428-4AF5-9D50-218DC35E9235}" type="presOf" srcId="{BE88CBAB-EEEC-4FE2-A83B-CF94C27F0455}" destId="{4F93D028-BEB1-4568-85CF-DE3D87A8D436}" srcOrd="1" destOrd="0" presId="urn:microsoft.com/office/officeart/2005/8/layout/gear1"/>
    <dgm:cxn modelId="{8591B0FA-A411-4D29-8336-3BAA1510BBFB}" type="presOf" srcId="{D910EA22-FBE0-438F-BC83-008C520A7263}" destId="{0DED9925-6218-4635-A56E-286FAF1D82E6}" srcOrd="0" destOrd="0" presId="urn:microsoft.com/office/officeart/2005/8/layout/gear1"/>
    <dgm:cxn modelId="{02FA9214-2C96-4DC3-9AA2-786127FF0668}" type="presOf" srcId="{BF4E54A6-9812-4699-B1E5-BAE8B10A3D07}" destId="{A08A61BB-2E56-4FDA-84E1-44C90F7D5C23}" srcOrd="1" destOrd="0" presId="urn:microsoft.com/office/officeart/2005/8/layout/gear1"/>
    <dgm:cxn modelId="{7961FAF2-67E8-4AA2-ADE4-6A9C9C6C60AB}" type="presOf" srcId="{A6D2DFCD-EF1D-495D-8FCF-D25A7F60E31D}" destId="{8636FE29-BA50-4433-93B6-7956787636AA}" srcOrd="2" destOrd="0" presId="urn:microsoft.com/office/officeart/2005/8/layout/gear1"/>
    <dgm:cxn modelId="{821AB6AE-C220-4A61-9F31-31DEDCFB99BC}" type="presOf" srcId="{60DDCE79-66DD-4B12-9CA7-22F3467322E1}" destId="{D821F6F7-EFAA-4697-A18D-6F4F2570F7B9}" srcOrd="0" destOrd="0" presId="urn:microsoft.com/office/officeart/2005/8/layout/gear1"/>
    <dgm:cxn modelId="{C3FF9D13-F65A-453E-9984-EB602094188E}" type="presOf" srcId="{BE88CBAB-EEEC-4FE2-A83B-CF94C27F0455}" destId="{56FA381B-A5BD-4ABA-A968-CF8659C552DA}" srcOrd="2" destOrd="0" presId="urn:microsoft.com/office/officeart/2005/8/layout/gear1"/>
    <dgm:cxn modelId="{13F99A68-E37D-47EF-BE35-A99F0F656ADF}" type="presOf" srcId="{A6D2DFCD-EF1D-495D-8FCF-D25A7F60E31D}" destId="{148E6461-56DF-400F-8961-611A3416F072}" srcOrd="1" destOrd="0" presId="urn:microsoft.com/office/officeart/2005/8/layout/gear1"/>
    <dgm:cxn modelId="{D0302732-D98C-4B2C-94FF-C1EE5931F591}" type="presOf" srcId="{BE88CBAB-EEEC-4FE2-A83B-CF94C27F0455}" destId="{04E2C2CE-464F-4CCE-B3D3-5EF48509628C}" srcOrd="0" destOrd="0" presId="urn:microsoft.com/office/officeart/2005/8/layout/gear1"/>
    <dgm:cxn modelId="{40B9BEF1-9F5F-4797-959F-D453FC38C3B4}" type="presParOf" srcId="{0DED9925-6218-4635-A56E-286FAF1D82E6}" destId="{95570917-532D-4630-9610-575C74796D1A}" srcOrd="0" destOrd="0" presId="urn:microsoft.com/office/officeart/2005/8/layout/gear1"/>
    <dgm:cxn modelId="{99A1D91D-F572-4CBF-8940-DC4885992BC7}" type="presParOf" srcId="{0DED9925-6218-4635-A56E-286FAF1D82E6}" destId="{A08A61BB-2E56-4FDA-84E1-44C90F7D5C23}" srcOrd="1" destOrd="0" presId="urn:microsoft.com/office/officeart/2005/8/layout/gear1"/>
    <dgm:cxn modelId="{D6541472-414B-4715-B13A-3447D85B30BE}" type="presParOf" srcId="{0DED9925-6218-4635-A56E-286FAF1D82E6}" destId="{86E5FF6E-E3DF-4192-B11D-C88EC0DEF847}" srcOrd="2" destOrd="0" presId="urn:microsoft.com/office/officeart/2005/8/layout/gear1"/>
    <dgm:cxn modelId="{B4973E6A-E270-4DB3-A7DE-058CAA3E81A3}" type="presParOf" srcId="{0DED9925-6218-4635-A56E-286FAF1D82E6}" destId="{04E2C2CE-464F-4CCE-B3D3-5EF48509628C}" srcOrd="3" destOrd="0" presId="urn:microsoft.com/office/officeart/2005/8/layout/gear1"/>
    <dgm:cxn modelId="{C3D3308E-C393-4C1B-A6ED-C79876EECEF2}" type="presParOf" srcId="{0DED9925-6218-4635-A56E-286FAF1D82E6}" destId="{4F93D028-BEB1-4568-85CF-DE3D87A8D436}" srcOrd="4" destOrd="0" presId="urn:microsoft.com/office/officeart/2005/8/layout/gear1"/>
    <dgm:cxn modelId="{34ED5656-FE68-43F3-9636-8249F6DFA278}" type="presParOf" srcId="{0DED9925-6218-4635-A56E-286FAF1D82E6}" destId="{56FA381B-A5BD-4ABA-A968-CF8659C552DA}" srcOrd="5" destOrd="0" presId="urn:microsoft.com/office/officeart/2005/8/layout/gear1"/>
    <dgm:cxn modelId="{8EBB0B2C-7D96-4B9A-A37A-BEA5B3131520}" type="presParOf" srcId="{0DED9925-6218-4635-A56E-286FAF1D82E6}" destId="{E75DCA76-BE64-4601-80E1-65EA509B8E10}" srcOrd="6" destOrd="0" presId="urn:microsoft.com/office/officeart/2005/8/layout/gear1"/>
    <dgm:cxn modelId="{6F488566-E38E-46C4-A831-E03B36C928C4}" type="presParOf" srcId="{0DED9925-6218-4635-A56E-286FAF1D82E6}" destId="{148E6461-56DF-400F-8961-611A3416F072}" srcOrd="7" destOrd="0" presId="urn:microsoft.com/office/officeart/2005/8/layout/gear1"/>
    <dgm:cxn modelId="{9C575186-AEFA-41F2-9523-735C1E8F0F9B}" type="presParOf" srcId="{0DED9925-6218-4635-A56E-286FAF1D82E6}" destId="{8636FE29-BA50-4433-93B6-7956787636AA}" srcOrd="8" destOrd="0" presId="urn:microsoft.com/office/officeart/2005/8/layout/gear1"/>
    <dgm:cxn modelId="{3AFECCCA-9B88-4A87-B71D-726E71A8BDD4}" type="presParOf" srcId="{0DED9925-6218-4635-A56E-286FAF1D82E6}" destId="{8C85C5CF-3505-4254-AFD8-E2E03CDA94A2}" srcOrd="9" destOrd="0" presId="urn:microsoft.com/office/officeart/2005/8/layout/gear1"/>
    <dgm:cxn modelId="{BD172D16-C6F7-459A-B92D-32C598B09155}" type="presParOf" srcId="{0DED9925-6218-4635-A56E-286FAF1D82E6}" destId="{D821F6F7-EFAA-4697-A18D-6F4F2570F7B9}" srcOrd="10" destOrd="0" presId="urn:microsoft.com/office/officeart/2005/8/layout/gear1"/>
    <dgm:cxn modelId="{B234F5C0-086D-4999-9D12-AB69BA5DB4E4}" type="presParOf" srcId="{0DED9925-6218-4635-A56E-286FAF1D82E6}" destId="{1DEF2562-6B38-4CCB-ADA2-F29F6E16B648}" srcOrd="11" destOrd="0" presId="urn:microsoft.com/office/officeart/2005/8/layout/gear1"/>
    <dgm:cxn modelId="{3DBE02BF-AC8B-4CE2-ADD7-50C535447EA4}" type="presParOf" srcId="{0DED9925-6218-4635-A56E-286FAF1D82E6}" destId="{C5C8ECA1-3E67-4F40-ADE9-45989DE597D1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84603F-9B5D-4043-B6E2-B5B2A02BFD02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58F23AD-41EC-4CBB-9A80-BD647EA7D63F}">
      <dgm:prSet phldrT="[Texte]"/>
      <dgm:spPr/>
      <dgm:t>
        <a:bodyPr/>
        <a:lstStyle/>
        <a:p>
          <a:r>
            <a:rPr lang="fr-FR" dirty="0" smtClean="0"/>
            <a:t>Anglais</a:t>
          </a:r>
          <a:endParaRPr lang="fr-FR" dirty="0"/>
        </a:p>
      </dgm:t>
    </dgm:pt>
    <dgm:pt modelId="{F1D24E1D-E2ED-42A9-B76F-23737BEB5979}" type="parTrans" cxnId="{4418FA73-6517-4DA5-AA58-F55FEF749880}">
      <dgm:prSet/>
      <dgm:spPr/>
      <dgm:t>
        <a:bodyPr/>
        <a:lstStyle/>
        <a:p>
          <a:endParaRPr lang="fr-FR"/>
        </a:p>
      </dgm:t>
    </dgm:pt>
    <dgm:pt modelId="{23D3A04C-C363-4901-BEAF-75806C01C722}" type="sibTrans" cxnId="{4418FA73-6517-4DA5-AA58-F55FEF749880}">
      <dgm:prSet/>
      <dgm:spPr/>
      <dgm:t>
        <a:bodyPr/>
        <a:lstStyle/>
        <a:p>
          <a:endParaRPr lang="fr-FR"/>
        </a:p>
      </dgm:t>
    </dgm:pt>
    <dgm:pt modelId="{9FCDA5E4-C8E2-4356-8904-FA012C0250BF}">
      <dgm:prSet phldrT="[Texte]"/>
      <dgm:spPr/>
      <dgm:t>
        <a:bodyPr/>
        <a:lstStyle/>
        <a:p>
          <a:r>
            <a:rPr lang="fr-FR" dirty="0" smtClean="0"/>
            <a:t>Sciences</a:t>
          </a:r>
          <a:endParaRPr lang="fr-FR" dirty="0"/>
        </a:p>
      </dgm:t>
    </dgm:pt>
    <dgm:pt modelId="{0AE88B5F-0D47-4561-8ED7-5620142F4E6C}" type="parTrans" cxnId="{98277E2C-6D15-46C2-82B9-829883F64191}">
      <dgm:prSet/>
      <dgm:spPr/>
      <dgm:t>
        <a:bodyPr/>
        <a:lstStyle/>
        <a:p>
          <a:endParaRPr lang="fr-FR"/>
        </a:p>
      </dgm:t>
    </dgm:pt>
    <dgm:pt modelId="{A6C9872D-A4ED-4DE9-A081-7D0A1C03D032}" type="sibTrans" cxnId="{98277E2C-6D15-46C2-82B9-829883F64191}">
      <dgm:prSet/>
      <dgm:spPr/>
      <dgm:t>
        <a:bodyPr/>
        <a:lstStyle/>
        <a:p>
          <a:endParaRPr lang="fr-FR"/>
        </a:p>
      </dgm:t>
    </dgm:pt>
    <dgm:pt modelId="{482472B0-09DD-45AD-871C-9246C9C0CA2A}">
      <dgm:prSet phldrT="[Texte]"/>
      <dgm:spPr/>
      <dgm:t>
        <a:bodyPr/>
        <a:lstStyle/>
        <a:p>
          <a:r>
            <a:rPr lang="fr-FR" dirty="0" smtClean="0"/>
            <a:t>Expression française</a:t>
          </a:r>
          <a:endParaRPr lang="fr-FR" dirty="0"/>
        </a:p>
      </dgm:t>
    </dgm:pt>
    <dgm:pt modelId="{3A9947FD-08CE-4E71-BC26-66CAF3F468DF}" type="sibTrans" cxnId="{17ED13E7-DA5B-4168-8234-380EA8124084}">
      <dgm:prSet/>
      <dgm:spPr/>
      <dgm:t>
        <a:bodyPr/>
        <a:lstStyle/>
        <a:p>
          <a:endParaRPr lang="fr-FR"/>
        </a:p>
      </dgm:t>
    </dgm:pt>
    <dgm:pt modelId="{A8ED6C6F-39E6-4EE3-A27F-3C14940CAFB2}" type="parTrans" cxnId="{17ED13E7-DA5B-4168-8234-380EA8124084}">
      <dgm:prSet/>
      <dgm:spPr/>
      <dgm:t>
        <a:bodyPr/>
        <a:lstStyle/>
        <a:p>
          <a:endParaRPr lang="fr-FR"/>
        </a:p>
      </dgm:t>
    </dgm:pt>
    <dgm:pt modelId="{C3262B4D-4DCB-4009-8066-9945D70920AC}" type="pres">
      <dgm:prSet presAssocID="{EB84603F-9B5D-4043-B6E2-B5B2A02BFD02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88D82EA-F456-442A-88DF-2A93982974A3}" type="pres">
      <dgm:prSet presAssocID="{EB84603F-9B5D-4043-B6E2-B5B2A02BFD02}" presName="ellipse" presStyleLbl="trBgShp" presStyleIdx="0" presStyleCnt="1" custScaleX="51682" custScaleY="51682" custLinFactNeighborX="-50347" custLinFactNeighborY="-44253"/>
      <dgm:spPr/>
      <dgm:t>
        <a:bodyPr/>
        <a:lstStyle/>
        <a:p>
          <a:endParaRPr lang="fr-FR"/>
        </a:p>
      </dgm:t>
    </dgm:pt>
    <dgm:pt modelId="{2D082D7A-CE9D-479E-BCC6-1460DB9A3054}" type="pres">
      <dgm:prSet presAssocID="{EB84603F-9B5D-4043-B6E2-B5B2A02BFD02}" presName="arrow1" presStyleLbl="fgShp" presStyleIdx="0" presStyleCnt="1" custAng="16465783" custScaleX="41060" custScaleY="137987" custLinFactX="115642" custLinFactNeighborX="200000" custLinFactNeighborY="67653"/>
      <dgm:spPr/>
    </dgm:pt>
    <dgm:pt modelId="{193A4483-1F5E-4F50-9A07-6BD860BEF3B1}" type="pres">
      <dgm:prSet presAssocID="{EB84603F-9B5D-4043-B6E2-B5B2A02BFD02}" presName="rectangle" presStyleLbl="revTx" presStyleIdx="0" presStyleCnt="1" custScaleX="59690" custScaleY="59690" custLinFactNeighborX="60354" custLinFactNeighborY="2545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04BACF4-D0AA-4601-8001-04B9BC79B99E}" type="pres">
      <dgm:prSet presAssocID="{558F23AD-41EC-4CBB-9A80-BD647EA7D63F}" presName="item1" presStyleLbl="node1" presStyleIdx="0" presStyleCnt="2" custScaleX="51682" custScaleY="51682" custLinFactX="-36031" custLinFactY="-4800" custLinFactNeighborX="-100000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76C2D69-044A-41AA-82F6-FC7D0FFEB681}" type="pres">
      <dgm:prSet presAssocID="{482472B0-09DD-45AD-871C-9246C9C0CA2A}" presName="item2" presStyleLbl="node1" presStyleIdx="1" presStyleCnt="2" custScaleX="51682" custScaleY="51682" custLinFactX="-16763" custLinFactNeighborX="-100000" custLinFactNeighborY="-5592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40B6C6C-4268-4B9F-96DB-E05BD480ED36}" type="pres">
      <dgm:prSet presAssocID="{EB84603F-9B5D-4043-B6E2-B5B2A02BFD02}" presName="funnel" presStyleLbl="trAlignAcc1" presStyleIdx="0" presStyleCnt="1" custScaleX="51682" custScaleY="51682" custLinFactNeighborX="-46642" custLinFactNeighborY="-29292"/>
      <dgm:spPr/>
    </dgm:pt>
  </dgm:ptLst>
  <dgm:cxnLst>
    <dgm:cxn modelId="{98277E2C-6D15-46C2-82B9-829883F64191}" srcId="{EB84603F-9B5D-4043-B6E2-B5B2A02BFD02}" destId="{9FCDA5E4-C8E2-4356-8904-FA012C0250BF}" srcOrd="0" destOrd="0" parTransId="{0AE88B5F-0D47-4561-8ED7-5620142F4E6C}" sibTransId="{A6C9872D-A4ED-4DE9-A081-7D0A1C03D032}"/>
    <dgm:cxn modelId="{3EC1CEFE-38A7-4A10-84F9-4248F2E0F350}" type="presOf" srcId="{EB84603F-9B5D-4043-B6E2-B5B2A02BFD02}" destId="{C3262B4D-4DCB-4009-8066-9945D70920AC}" srcOrd="0" destOrd="0" presId="urn:microsoft.com/office/officeart/2005/8/layout/funnel1"/>
    <dgm:cxn modelId="{BA0BC080-A08E-4108-9841-C1CDB085192A}" type="presOf" srcId="{482472B0-09DD-45AD-871C-9246C9C0CA2A}" destId="{193A4483-1F5E-4F50-9A07-6BD860BEF3B1}" srcOrd="0" destOrd="0" presId="urn:microsoft.com/office/officeart/2005/8/layout/funnel1"/>
    <dgm:cxn modelId="{17ED13E7-DA5B-4168-8234-380EA8124084}" srcId="{EB84603F-9B5D-4043-B6E2-B5B2A02BFD02}" destId="{482472B0-09DD-45AD-871C-9246C9C0CA2A}" srcOrd="2" destOrd="0" parTransId="{A8ED6C6F-39E6-4EE3-A27F-3C14940CAFB2}" sibTransId="{3A9947FD-08CE-4E71-BC26-66CAF3F468DF}"/>
    <dgm:cxn modelId="{047C5F32-43D0-4974-8D7E-EB62DB183ED3}" type="presOf" srcId="{9FCDA5E4-C8E2-4356-8904-FA012C0250BF}" destId="{876C2D69-044A-41AA-82F6-FC7D0FFEB681}" srcOrd="0" destOrd="0" presId="urn:microsoft.com/office/officeart/2005/8/layout/funnel1"/>
    <dgm:cxn modelId="{A3D8AD7B-60CB-4FB0-A611-6110A87DEB75}" type="presOf" srcId="{558F23AD-41EC-4CBB-9A80-BD647EA7D63F}" destId="{D04BACF4-D0AA-4601-8001-04B9BC79B99E}" srcOrd="0" destOrd="0" presId="urn:microsoft.com/office/officeart/2005/8/layout/funnel1"/>
    <dgm:cxn modelId="{4418FA73-6517-4DA5-AA58-F55FEF749880}" srcId="{EB84603F-9B5D-4043-B6E2-B5B2A02BFD02}" destId="{558F23AD-41EC-4CBB-9A80-BD647EA7D63F}" srcOrd="1" destOrd="0" parTransId="{F1D24E1D-E2ED-42A9-B76F-23737BEB5979}" sibTransId="{23D3A04C-C363-4901-BEAF-75806C01C722}"/>
    <dgm:cxn modelId="{AFCA8A31-D93C-41BD-8A92-FF1DDE9155E6}" type="presParOf" srcId="{C3262B4D-4DCB-4009-8066-9945D70920AC}" destId="{C88D82EA-F456-442A-88DF-2A93982974A3}" srcOrd="0" destOrd="0" presId="urn:microsoft.com/office/officeart/2005/8/layout/funnel1"/>
    <dgm:cxn modelId="{66E2FE28-705F-47A9-9A24-5AB35A911E9C}" type="presParOf" srcId="{C3262B4D-4DCB-4009-8066-9945D70920AC}" destId="{2D082D7A-CE9D-479E-BCC6-1460DB9A3054}" srcOrd="1" destOrd="0" presId="urn:microsoft.com/office/officeart/2005/8/layout/funnel1"/>
    <dgm:cxn modelId="{7C64B036-18AA-41E6-8741-0F61066346E3}" type="presParOf" srcId="{C3262B4D-4DCB-4009-8066-9945D70920AC}" destId="{193A4483-1F5E-4F50-9A07-6BD860BEF3B1}" srcOrd="2" destOrd="0" presId="urn:microsoft.com/office/officeart/2005/8/layout/funnel1"/>
    <dgm:cxn modelId="{6961DAE6-F1FE-485F-B757-0ADA994748AD}" type="presParOf" srcId="{C3262B4D-4DCB-4009-8066-9945D70920AC}" destId="{D04BACF4-D0AA-4601-8001-04B9BC79B99E}" srcOrd="3" destOrd="0" presId="urn:microsoft.com/office/officeart/2005/8/layout/funnel1"/>
    <dgm:cxn modelId="{CAD111B9-09A0-422C-BB84-D50B328475BB}" type="presParOf" srcId="{C3262B4D-4DCB-4009-8066-9945D70920AC}" destId="{876C2D69-044A-41AA-82F6-FC7D0FFEB681}" srcOrd="4" destOrd="0" presId="urn:microsoft.com/office/officeart/2005/8/layout/funnel1"/>
    <dgm:cxn modelId="{630037D1-59FF-443E-ADE8-92463005F2AD}" type="presParOf" srcId="{C3262B4D-4DCB-4009-8066-9945D70920AC}" destId="{040B6C6C-4268-4B9F-96DB-E05BD480ED36}" srcOrd="5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xmlns="" relId="rId1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957FA2B-88E8-4BD9-AD32-7D5F6884CE3E}">
      <dsp:nvSpPr>
        <dsp:cNvPr id="0" name=""/>
        <dsp:cNvSpPr/>
      </dsp:nvSpPr>
      <dsp:spPr>
        <a:xfrm>
          <a:off x="272454" y="1246"/>
          <a:ext cx="8024043" cy="22920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 smtClean="0"/>
            <a:t>Lundi au mercredi</a:t>
          </a:r>
          <a:endParaRPr lang="fr-FR" sz="32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800" kern="1200" dirty="0" smtClean="0"/>
            <a:t>Matin : Enseignements scientifiques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800" kern="1200" dirty="0" smtClean="0"/>
            <a:t>Après midi : Informatique ou Electronique en lien avec les sciences physiques (PROJET CI-APRES)</a:t>
          </a:r>
        </a:p>
      </dsp:txBody>
      <dsp:txXfrm>
        <a:off x="272454" y="1246"/>
        <a:ext cx="8024043" cy="2292027"/>
      </dsp:txXfrm>
    </dsp:sp>
    <dsp:sp modelId="{0857E879-B204-4BEC-8DB9-378EF7A0C3D9}">
      <dsp:nvSpPr>
        <dsp:cNvPr id="0" name=""/>
        <dsp:cNvSpPr/>
      </dsp:nvSpPr>
      <dsp:spPr>
        <a:xfrm>
          <a:off x="273428" y="2675278"/>
          <a:ext cx="3820045" cy="2292027"/>
        </a:xfrm>
        <a:prstGeom prst="rect">
          <a:avLst/>
        </a:prstGeom>
        <a:solidFill>
          <a:schemeClr val="accent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smtClean="0"/>
            <a:t>Jeudi </a:t>
          </a:r>
        </a:p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smtClean="0"/>
            <a:t>Matin : Oraux de présentation des travaux effectués</a:t>
          </a:r>
        </a:p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smtClean="0"/>
            <a:t>Après midi : Visite d’industriels partenaires</a:t>
          </a:r>
          <a:endParaRPr lang="fr-FR" sz="2300" kern="1200" dirty="0"/>
        </a:p>
      </dsp:txBody>
      <dsp:txXfrm>
        <a:off x="273428" y="2675278"/>
        <a:ext cx="3820045" cy="2292027"/>
      </dsp:txXfrm>
    </dsp:sp>
    <dsp:sp modelId="{57334330-E563-40A6-B4A5-C66D22219A22}">
      <dsp:nvSpPr>
        <dsp:cNvPr id="0" name=""/>
        <dsp:cNvSpPr/>
      </dsp:nvSpPr>
      <dsp:spPr>
        <a:xfrm>
          <a:off x="4475478" y="2675278"/>
          <a:ext cx="3820045" cy="2292027"/>
        </a:xfrm>
        <a:prstGeom prst="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smtClean="0"/>
            <a:t>Vendredi matin</a:t>
          </a:r>
        </a:p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smtClean="0"/>
            <a:t>Synthèse de la semaine</a:t>
          </a:r>
          <a:endParaRPr lang="fr-FR" sz="2300" kern="1200" dirty="0"/>
        </a:p>
      </dsp:txBody>
      <dsp:txXfrm>
        <a:off x="4475478" y="2675278"/>
        <a:ext cx="3820045" cy="229202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570917-532D-4630-9610-575C74796D1A}">
      <dsp:nvSpPr>
        <dsp:cNvPr id="0" name=""/>
        <dsp:cNvSpPr/>
      </dsp:nvSpPr>
      <dsp:spPr>
        <a:xfrm>
          <a:off x="3043756" y="1602062"/>
          <a:ext cx="1242182" cy="1242182"/>
        </a:xfrm>
        <a:prstGeom prst="gear9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>
              <a:solidFill>
                <a:srgbClr val="FF0000"/>
              </a:solidFill>
            </a:rPr>
            <a:t>Réseau</a:t>
          </a:r>
          <a:endParaRPr lang="fr-FR" sz="900" kern="1200" dirty="0">
            <a:solidFill>
              <a:srgbClr val="FF0000"/>
            </a:solidFill>
          </a:endParaRPr>
        </a:p>
      </dsp:txBody>
      <dsp:txXfrm>
        <a:off x="3043756" y="1602062"/>
        <a:ext cx="1242182" cy="1242182"/>
      </dsp:txXfrm>
    </dsp:sp>
    <dsp:sp modelId="{04E2C2CE-464F-4CCE-B3D3-5EF48509628C}">
      <dsp:nvSpPr>
        <dsp:cNvPr id="0" name=""/>
        <dsp:cNvSpPr/>
      </dsp:nvSpPr>
      <dsp:spPr>
        <a:xfrm>
          <a:off x="1652028" y="1297128"/>
          <a:ext cx="1524786" cy="1524786"/>
        </a:xfrm>
        <a:prstGeom prst="gear6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>
              <a:solidFill>
                <a:srgbClr val="FF0000"/>
              </a:solidFill>
            </a:rPr>
            <a:t>électronique</a:t>
          </a:r>
          <a:endParaRPr lang="fr-FR" sz="900" kern="1200" dirty="0">
            <a:solidFill>
              <a:srgbClr val="FF0000"/>
            </a:solidFill>
          </a:endParaRPr>
        </a:p>
      </dsp:txBody>
      <dsp:txXfrm>
        <a:off x="1652028" y="1297128"/>
        <a:ext cx="1524786" cy="1524786"/>
      </dsp:txXfrm>
    </dsp:sp>
    <dsp:sp modelId="{E75DCA76-BE64-4601-80E1-65EA509B8E10}">
      <dsp:nvSpPr>
        <dsp:cNvPr id="0" name=""/>
        <dsp:cNvSpPr/>
      </dsp:nvSpPr>
      <dsp:spPr>
        <a:xfrm rot="20700000">
          <a:off x="2506064" y="245181"/>
          <a:ext cx="1493979" cy="1493979"/>
        </a:xfrm>
        <a:prstGeom prst="gear6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>
              <a:solidFill>
                <a:srgbClr val="FF0000"/>
              </a:solidFill>
            </a:rPr>
            <a:t>Développement logiciel</a:t>
          </a:r>
          <a:endParaRPr lang="fr-FR" sz="900" kern="1200" dirty="0">
            <a:solidFill>
              <a:srgbClr val="FF0000"/>
            </a:solidFill>
          </a:endParaRPr>
        </a:p>
      </dsp:txBody>
      <dsp:txXfrm>
        <a:off x="2833737" y="572854"/>
        <a:ext cx="838632" cy="838632"/>
      </dsp:txXfrm>
    </dsp:sp>
    <dsp:sp modelId="{D821F6F7-EFAA-4697-A18D-6F4F2570F7B9}">
      <dsp:nvSpPr>
        <dsp:cNvPr id="0" name=""/>
        <dsp:cNvSpPr/>
      </dsp:nvSpPr>
      <dsp:spPr>
        <a:xfrm>
          <a:off x="2968202" y="1377842"/>
          <a:ext cx="1649623" cy="1649623"/>
        </a:xfrm>
        <a:prstGeom prst="circularArrow">
          <a:avLst>
            <a:gd name="adj1" fmla="val 4687"/>
            <a:gd name="adj2" fmla="val 299029"/>
            <a:gd name="adj3" fmla="val 2506438"/>
            <a:gd name="adj4" fmla="val 15882392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EF2562-6B38-4CCB-ADA2-F29F6E16B648}">
      <dsp:nvSpPr>
        <dsp:cNvPr id="0" name=""/>
        <dsp:cNvSpPr/>
      </dsp:nvSpPr>
      <dsp:spPr>
        <a:xfrm>
          <a:off x="1381991" y="961391"/>
          <a:ext cx="1949820" cy="194982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C8ECA1-3E67-4F40-ADE9-45989DE597D1}">
      <dsp:nvSpPr>
        <dsp:cNvPr id="0" name=""/>
        <dsp:cNvSpPr/>
      </dsp:nvSpPr>
      <dsp:spPr>
        <a:xfrm>
          <a:off x="2160491" y="-80415"/>
          <a:ext cx="2102299" cy="2102299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8D82EA-F456-442A-88DF-2A93982974A3}">
      <dsp:nvSpPr>
        <dsp:cNvPr id="0" name=""/>
        <dsp:cNvSpPr/>
      </dsp:nvSpPr>
      <dsp:spPr>
        <a:xfrm>
          <a:off x="448249" y="0"/>
          <a:ext cx="2351779" cy="816742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082D7A-CE9D-479E-BCC6-1460DB9A3054}">
      <dsp:nvSpPr>
        <dsp:cNvPr id="0" name=""/>
        <dsp:cNvSpPr/>
      </dsp:nvSpPr>
      <dsp:spPr>
        <a:xfrm rot="16465783">
          <a:off x="6524747" y="4192339"/>
          <a:ext cx="362098" cy="778799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3A4483-1F5E-4F50-9A07-6BD860BEF3B1}">
      <dsp:nvSpPr>
        <dsp:cNvPr id="0" name=""/>
        <dsp:cNvSpPr/>
      </dsp:nvSpPr>
      <dsp:spPr>
        <a:xfrm>
          <a:off x="5213670" y="4851925"/>
          <a:ext cx="2526681" cy="631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Expression française</a:t>
          </a:r>
          <a:endParaRPr lang="fr-FR" sz="2100" kern="1200" dirty="0"/>
        </a:p>
      </dsp:txBody>
      <dsp:txXfrm>
        <a:off x="5213670" y="4851925"/>
        <a:ext cx="2526681" cy="631670"/>
      </dsp:txXfrm>
    </dsp:sp>
    <dsp:sp modelId="{D04BACF4-D0AA-4601-8001-04B9BC79B99E}">
      <dsp:nvSpPr>
        <dsp:cNvPr id="0" name=""/>
        <dsp:cNvSpPr/>
      </dsp:nvSpPr>
      <dsp:spPr>
        <a:xfrm>
          <a:off x="1518498" y="470328"/>
          <a:ext cx="820388" cy="8203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Anglais</a:t>
          </a:r>
          <a:endParaRPr lang="fr-FR" sz="1200" kern="1200" dirty="0"/>
        </a:p>
      </dsp:txBody>
      <dsp:txXfrm>
        <a:off x="1518498" y="470328"/>
        <a:ext cx="820388" cy="820388"/>
      </dsp:txXfrm>
    </dsp:sp>
    <dsp:sp modelId="{876C2D69-044A-41AA-82F6-FC7D0FFEB681}">
      <dsp:nvSpPr>
        <dsp:cNvPr id="0" name=""/>
        <dsp:cNvSpPr/>
      </dsp:nvSpPr>
      <dsp:spPr>
        <a:xfrm>
          <a:off x="688497" y="55337"/>
          <a:ext cx="820388" cy="8203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Sciences</a:t>
          </a:r>
          <a:endParaRPr lang="fr-FR" sz="1200" kern="1200" dirty="0"/>
        </a:p>
      </dsp:txBody>
      <dsp:txXfrm>
        <a:off x="688497" y="55337"/>
        <a:ext cx="820388" cy="820388"/>
      </dsp:txXfrm>
    </dsp:sp>
    <dsp:sp modelId="{040B6C6C-4268-4B9F-96DB-E05BD480ED36}">
      <dsp:nvSpPr>
        <dsp:cNvPr id="0" name=""/>
        <dsp:cNvSpPr/>
      </dsp:nvSpPr>
      <dsp:spPr>
        <a:xfrm>
          <a:off x="342647" y="0"/>
          <a:ext cx="2552319" cy="2041855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67CB42-4C84-4725-A8F7-7C8FB44C90DF}" type="datetimeFigureOut">
              <a:rPr lang="fr-FR" smtClean="0"/>
              <a:pPr/>
              <a:t>28/03/2014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3A605D-13AB-4B92-B7F4-E0202121EB2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A605D-13AB-4B92-B7F4-E0202121EB2C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1A730-9485-48B2-8DAD-6C7CBAEFC41E}" type="datetime1">
              <a:rPr lang="fr-FR" smtClean="0"/>
              <a:pPr/>
              <a:t>28/03/2014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26A1-C328-442D-8AAF-48F1666ECD1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 userDrawn="1"/>
        </p:nvSpPr>
        <p:spPr>
          <a:xfrm>
            <a:off x="6867569" y="260648"/>
            <a:ext cx="2168927" cy="646331"/>
          </a:xfrm>
          <a:prstGeom prst="rect">
            <a:avLst/>
          </a:prstGeom>
          <a:scene3d>
            <a:camera prst="isometricOffAxis2Left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fr-FR" b="1" dirty="0" smtClean="0"/>
              <a:t>Le 31 mars 2014</a:t>
            </a:r>
          </a:p>
          <a:p>
            <a:pPr algn="ctr"/>
            <a:r>
              <a:rPr lang="fr-FR" b="1" dirty="0">
                <a:solidFill>
                  <a:schemeClr val="tx1"/>
                </a:solidFill>
              </a:rPr>
              <a:t>Lycée Bergson - </a:t>
            </a:r>
            <a:r>
              <a:rPr lang="fr-FR" b="1" dirty="0" smtClean="0">
                <a:solidFill>
                  <a:schemeClr val="tx1"/>
                </a:solidFill>
              </a:rPr>
              <a:t>Paris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12" name="ZoneTexte 11"/>
          <p:cNvSpPr txBox="1"/>
          <p:nvPr userDrawn="1"/>
        </p:nvSpPr>
        <p:spPr>
          <a:xfrm>
            <a:off x="1475656" y="1412776"/>
            <a:ext cx="6624736" cy="107721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Séminaire national</a:t>
            </a:r>
          </a:p>
          <a:p>
            <a:pPr algn="ctr"/>
            <a:r>
              <a:rPr lang="fr-FR" sz="3600" b="1" dirty="0" smtClean="0"/>
              <a:t>BTS SYSTÈMES NUMÉRIQUES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18110" cy="122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24A3-748C-44BD-ADEB-A5ECFDC9127A}" type="datetime1">
              <a:rPr lang="fr-FR" smtClean="0"/>
              <a:pPr/>
              <a:t>28/03/2014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26A1-C328-442D-8AAF-48F1666ECD1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47282-1B06-49E7-BD86-849432DB2F0C}" type="datetime1">
              <a:rPr lang="fr-FR" smtClean="0"/>
              <a:pPr/>
              <a:t>28/03/2014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26A1-C328-442D-8AAF-48F1666ECD1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CCD93-C154-4C49-867C-2FCA81655F0C}" type="datetime1">
              <a:rPr lang="fr-FR" smtClean="0"/>
              <a:pPr/>
              <a:t>28/03/2014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/>
            </a:lvl1pPr>
          </a:lstStyle>
          <a:p>
            <a:fld id="{464226A1-C328-442D-8AAF-48F1666ECD10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ZoneTexte 7"/>
          <p:cNvSpPr txBox="1"/>
          <p:nvPr userDrawn="1"/>
        </p:nvSpPr>
        <p:spPr>
          <a:xfrm>
            <a:off x="961729" y="-27384"/>
            <a:ext cx="818227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Séminaire national</a:t>
            </a:r>
            <a:r>
              <a:rPr lang="fr-FR" sz="2800" b="1" dirty="0"/>
              <a:t> </a:t>
            </a:r>
            <a:r>
              <a:rPr lang="fr-FR" sz="3200" b="1" dirty="0" smtClean="0"/>
              <a:t>BTS SYSTÈMES NUMÉRIQUES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17" y="0"/>
            <a:ext cx="683567" cy="634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CE40-FF6F-457D-82A6-9128808E5736}" type="datetime1">
              <a:rPr lang="fr-FR" smtClean="0"/>
              <a:pPr/>
              <a:t>28/03/2014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26A1-C328-442D-8AAF-48F1666ECD1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3E34D-E5CB-4BAE-A341-CCE6AF628E25}" type="datetime1">
              <a:rPr lang="fr-FR" smtClean="0"/>
              <a:pPr/>
              <a:t>28/03/2014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26A1-C328-442D-8AAF-48F1666ECD1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7AB0-6903-472C-9719-42D0BCCC8162}" type="datetime1">
              <a:rPr lang="fr-FR" smtClean="0"/>
              <a:pPr/>
              <a:t>28/03/2014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26A1-C328-442D-8AAF-48F1666ECD1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958F1-CF3D-4309-8207-EF8D8A045D54}" type="datetime1">
              <a:rPr lang="fr-FR" smtClean="0"/>
              <a:pPr/>
              <a:t>28/03/2014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26A1-C328-442D-8AAF-48F1666ECD1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D66A-5938-415D-9A43-19A33622F274}" type="datetime1">
              <a:rPr lang="fr-FR" smtClean="0"/>
              <a:pPr/>
              <a:t>28/03/2014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26A1-C328-442D-8AAF-48F1666ECD10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683568" cy="634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/>
          <p:cNvSpPr txBox="1"/>
          <p:nvPr userDrawn="1"/>
        </p:nvSpPr>
        <p:spPr>
          <a:xfrm>
            <a:off x="961729" y="-27384"/>
            <a:ext cx="818227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Séminaire national</a:t>
            </a:r>
            <a:r>
              <a:rPr lang="fr-FR" sz="2800" b="1" dirty="0"/>
              <a:t> </a:t>
            </a:r>
            <a:r>
              <a:rPr lang="fr-FR" sz="3200" b="1" dirty="0" smtClean="0"/>
              <a:t>BTS SYSTÈMES NUMÉRIQUES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C65D5-163A-4EC5-B1D9-B5A75320F61D}" type="datetime1">
              <a:rPr lang="fr-FR" smtClean="0"/>
              <a:pPr/>
              <a:t>28/03/2014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26A1-C328-442D-8AAF-48F1666ECD1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4F55F-4B44-42BE-8409-39B42B9ABF4F}" type="datetime1">
              <a:rPr lang="fr-FR" smtClean="0"/>
              <a:pPr/>
              <a:t>28/03/2014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26A1-C328-442D-8AAF-48F1666ECD1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5218A-74B2-46B7-A40F-7AA0F360E270}" type="datetime1">
              <a:rPr lang="fr-FR" smtClean="0"/>
              <a:pPr/>
              <a:t>28/03/2014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226A1-C328-442D-8AAF-48F1666ECD1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15.png"/><Relationship Id="rId18" Type="http://schemas.microsoft.com/office/2007/relationships/diagramDrawing" Target="../diagrams/drawing3.xml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microsoft.com/office/2007/relationships/diagramDrawing" Target="../diagrams/drawing2.xml"/><Relationship Id="rId17" Type="http://schemas.openxmlformats.org/officeDocument/2006/relationships/diagramColors" Target="../diagrams/colors3.xml"/><Relationship Id="rId2" Type="http://schemas.openxmlformats.org/officeDocument/2006/relationships/image" Target="../media/image9.jpeg"/><Relationship Id="rId16" Type="http://schemas.openxmlformats.org/officeDocument/2006/relationships/diagramQuickStyle" Target="../diagrams/quickStyl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diagramColors" Target="../diagrams/colors2.xml"/><Relationship Id="rId5" Type="http://schemas.openxmlformats.org/officeDocument/2006/relationships/image" Target="../media/image12.png"/><Relationship Id="rId15" Type="http://schemas.openxmlformats.org/officeDocument/2006/relationships/diagramLayout" Target="../diagrams/layout3.xml"/><Relationship Id="rId10" Type="http://schemas.openxmlformats.org/officeDocument/2006/relationships/diagramQuickStyle" Target="../diagrams/quickStyle2.xml"/><Relationship Id="rId4" Type="http://schemas.openxmlformats.org/officeDocument/2006/relationships/image" Target="../media/image11.png"/><Relationship Id="rId9" Type="http://schemas.openxmlformats.org/officeDocument/2006/relationships/diagramLayout" Target="../diagrams/layout2.xml"/><Relationship Id="rId14" Type="http://schemas.openxmlformats.org/officeDocument/2006/relationships/diagramData" Target="../diagrams/data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 rot="21264908">
            <a:off x="510287" y="3456063"/>
            <a:ext cx="2605393" cy="19389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000" dirty="0" smtClean="0"/>
              <a:t>Présenté par : </a:t>
            </a:r>
          </a:p>
          <a:p>
            <a:r>
              <a:rPr lang="fr-FR" sz="2000" dirty="0" err="1" smtClean="0"/>
              <a:t>Giampiero</a:t>
            </a:r>
            <a:r>
              <a:rPr lang="fr-FR" sz="2000" dirty="0" smtClean="0"/>
              <a:t> D’AQUINO</a:t>
            </a:r>
          </a:p>
          <a:p>
            <a:r>
              <a:rPr lang="fr-FR" sz="2000" dirty="0" smtClean="0"/>
              <a:t>Philippe ANTOINE</a:t>
            </a:r>
          </a:p>
          <a:p>
            <a:r>
              <a:rPr lang="fr-FR" sz="2000" smtClean="0"/>
              <a:t>Avec dans l’équipe </a:t>
            </a:r>
            <a:r>
              <a:rPr lang="fr-FR" sz="2000" dirty="0" smtClean="0"/>
              <a:t>:</a:t>
            </a:r>
          </a:p>
          <a:p>
            <a:r>
              <a:rPr lang="fr-FR" sz="2000" dirty="0" smtClean="0"/>
              <a:t>Christian HORTOLLAND</a:t>
            </a:r>
          </a:p>
          <a:p>
            <a:r>
              <a:rPr lang="fr-FR" sz="2000" dirty="0" smtClean="0"/>
              <a:t>Claude DEFRANCE</a:t>
            </a:r>
            <a:endParaRPr lang="fr-FR" sz="2000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411760" y="2780928"/>
            <a:ext cx="6620272" cy="1470025"/>
          </a:xfrm>
        </p:spPr>
        <p:txBody>
          <a:bodyPr/>
          <a:lstStyle/>
          <a:p>
            <a:r>
              <a:rPr lang="fr-FR" dirty="0" smtClean="0"/>
              <a:t>Passerelle BAC PRO</a:t>
            </a:r>
            <a:br>
              <a:rPr lang="fr-FR" dirty="0" smtClean="0"/>
            </a:br>
            <a:r>
              <a:rPr lang="fr-FR" dirty="0" smtClean="0"/>
              <a:t>BTS IRIS/SE/SN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707704" y="4678288"/>
            <a:ext cx="6400800" cy="1415008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Expérimentation 2013/2014</a:t>
            </a:r>
          </a:p>
          <a:p>
            <a:r>
              <a:rPr lang="fr-FR" dirty="0" smtClean="0"/>
              <a:t>Académie AIX-MARSEILLE</a:t>
            </a:r>
          </a:p>
          <a:p>
            <a:r>
              <a:rPr lang="fr-FR" dirty="0" smtClean="0"/>
              <a:t>Lycée A. BENOIT – L’Isle/Sorgue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C71A9-593D-43E7-81E6-C3E00664A221}" type="datetime1">
              <a:rPr lang="fr-FR" smtClean="0"/>
              <a:pPr/>
              <a:t>28/03/2014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26A1-C328-442D-8AAF-48F1666ECD10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843541"/>
            <a:ext cx="500034" cy="6113851"/>
          </a:xfrm>
          <a:prstGeom prst="rect">
            <a:avLst/>
          </a:prstGeom>
          <a:ln/>
          <a:scene3d>
            <a:camera prst="isometricOffAxis1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dirty="0" smtClean="0"/>
              <a:t>Organiser une stratégie</a:t>
            </a:r>
            <a:endParaRPr lang="fr-FR" sz="2800" dirty="0"/>
          </a:p>
        </p:txBody>
      </p:sp>
      <p:sp>
        <p:nvSpPr>
          <p:cNvPr id="11" name="Forme libre 10"/>
          <p:cNvSpPr/>
          <p:nvPr/>
        </p:nvSpPr>
        <p:spPr>
          <a:xfrm>
            <a:off x="1538036" y="1508558"/>
            <a:ext cx="5085806" cy="4728754"/>
          </a:xfrm>
          <a:custGeom>
            <a:avLst/>
            <a:gdLst>
              <a:gd name="connsiteX0" fmla="*/ 4355 w 5085806"/>
              <a:gd name="connsiteY0" fmla="*/ 0 h 4728754"/>
              <a:gd name="connsiteX1" fmla="*/ 2629989 w 5085806"/>
              <a:gd name="connsiteY1" fmla="*/ 1005840 h 4728754"/>
              <a:gd name="connsiteX2" fmla="*/ 409303 w 5085806"/>
              <a:gd name="connsiteY2" fmla="*/ 2207623 h 4728754"/>
              <a:gd name="connsiteX3" fmla="*/ 5085806 w 5085806"/>
              <a:gd name="connsiteY3" fmla="*/ 4728754 h 4728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85806" h="4728754">
                <a:moveTo>
                  <a:pt x="4355" y="0"/>
                </a:moveTo>
                <a:cubicBezTo>
                  <a:pt x="1283426" y="318951"/>
                  <a:pt x="2562498" y="637903"/>
                  <a:pt x="2629989" y="1005840"/>
                </a:cubicBezTo>
                <a:cubicBezTo>
                  <a:pt x="2697480" y="1373777"/>
                  <a:pt x="0" y="1587137"/>
                  <a:pt x="409303" y="2207623"/>
                </a:cubicBezTo>
                <a:cubicBezTo>
                  <a:pt x="818606" y="2828109"/>
                  <a:pt x="4319452" y="4315097"/>
                  <a:pt x="5085806" y="4728754"/>
                </a:cubicBezTo>
              </a:path>
            </a:pathLst>
          </a:cu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orme libre 11"/>
          <p:cNvSpPr/>
          <p:nvPr/>
        </p:nvSpPr>
        <p:spPr>
          <a:xfrm>
            <a:off x="2091031" y="1495495"/>
            <a:ext cx="4545874" cy="3108960"/>
          </a:xfrm>
          <a:custGeom>
            <a:avLst/>
            <a:gdLst>
              <a:gd name="connsiteX0" fmla="*/ 0 w 4545874"/>
              <a:gd name="connsiteY0" fmla="*/ 0 h 3108960"/>
              <a:gd name="connsiteX1" fmla="*/ 2690948 w 4545874"/>
              <a:gd name="connsiteY1" fmla="*/ 836023 h 3108960"/>
              <a:gd name="connsiteX2" fmla="*/ 1188720 w 4545874"/>
              <a:gd name="connsiteY2" fmla="*/ 1907177 h 3108960"/>
              <a:gd name="connsiteX3" fmla="*/ 4545874 w 4545874"/>
              <a:gd name="connsiteY3" fmla="*/ 3108960 h 310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45874" h="3108960">
                <a:moveTo>
                  <a:pt x="0" y="0"/>
                </a:moveTo>
                <a:cubicBezTo>
                  <a:pt x="1246414" y="259080"/>
                  <a:pt x="2492828" y="518160"/>
                  <a:pt x="2690948" y="836023"/>
                </a:cubicBezTo>
                <a:cubicBezTo>
                  <a:pt x="2889068" y="1153886"/>
                  <a:pt x="879566" y="1528354"/>
                  <a:pt x="1188720" y="1907177"/>
                </a:cubicBezTo>
                <a:cubicBezTo>
                  <a:pt x="1497874" y="2286000"/>
                  <a:pt x="3021874" y="2697480"/>
                  <a:pt x="4545874" y="3108960"/>
                </a:cubicBezTo>
              </a:path>
            </a:pathLst>
          </a:cu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611560" y="1052736"/>
            <a:ext cx="4824536" cy="400110"/>
          </a:xfrm>
          <a:prstGeom prst="rect">
            <a:avLst/>
          </a:prstGeom>
          <a:effectLst>
            <a:innerShdw blurRad="63500" dist="50800">
              <a:prstClr val="black">
                <a:alpha val="50000"/>
              </a:prstClr>
            </a:innerShdw>
          </a:effectLst>
          <a:scene3d>
            <a:camera prst="isometricOffAxis2Left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000" b="1" dirty="0" smtClean="0"/>
              <a:t>Définir les lycées professionnels concernés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851920" y="2204864"/>
            <a:ext cx="2664296" cy="830997"/>
          </a:xfrm>
          <a:prstGeom prst="rect">
            <a:avLst/>
          </a:prstGeom>
          <a:effectLst>
            <a:innerShdw blurRad="63500" dist="50800">
              <a:prstClr val="black">
                <a:alpha val="50000"/>
              </a:prstClr>
            </a:innerShdw>
          </a:effectLst>
          <a:scene3d>
            <a:camera prst="isometricOffAxis2Left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400" b="1" dirty="0" smtClean="0"/>
              <a:t>Collaborer avec les enseignants de LP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83568" y="3284984"/>
            <a:ext cx="3744416" cy="954107"/>
          </a:xfrm>
          <a:prstGeom prst="rect">
            <a:avLst/>
          </a:prstGeom>
          <a:effectLst>
            <a:innerShdw blurRad="63500" dist="50800">
              <a:prstClr val="black">
                <a:alpha val="50000"/>
              </a:prstClr>
            </a:innerShdw>
          </a:effectLst>
          <a:scene3d>
            <a:camera prst="isometricOffAxis1Right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800" b="1" dirty="0" smtClean="0"/>
              <a:t>Visite des locaux, entretiens individuels</a:t>
            </a:r>
          </a:p>
        </p:txBody>
      </p:sp>
      <p:sp>
        <p:nvSpPr>
          <p:cNvPr id="16" name="Rectangle 15"/>
          <p:cNvSpPr/>
          <p:nvPr/>
        </p:nvSpPr>
        <p:spPr>
          <a:xfrm rot="21056453">
            <a:off x="3731935" y="4855260"/>
            <a:ext cx="3528392" cy="584775"/>
          </a:xfrm>
          <a:prstGeom prst="rect">
            <a:avLst/>
          </a:prstGeom>
          <a:effectLst>
            <a:innerShdw blurRad="63500" dist="50800">
              <a:prstClr val="black">
                <a:alpha val="50000"/>
              </a:prstClr>
            </a:innerShdw>
          </a:effectLst>
          <a:scene3d>
            <a:camera prst="perspectiveLeft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3200" b="1" dirty="0" smtClean="0"/>
              <a:t>Recruter, Préparer</a:t>
            </a:r>
          </a:p>
        </p:txBody>
      </p:sp>
      <p:sp>
        <p:nvSpPr>
          <p:cNvPr id="18" name="Ruban vers le haut 17"/>
          <p:cNvSpPr/>
          <p:nvPr/>
        </p:nvSpPr>
        <p:spPr>
          <a:xfrm rot="20711160">
            <a:off x="2338245" y="4133920"/>
            <a:ext cx="3888432" cy="493712"/>
          </a:xfrm>
          <a:prstGeom prst="ribbon2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/>
              <a:t>APB</a:t>
            </a:r>
            <a:endParaRPr lang="fr-FR" b="1" dirty="0"/>
          </a:p>
        </p:txBody>
      </p:sp>
      <p:sp>
        <p:nvSpPr>
          <p:cNvPr id="17" name="Rectangle 16"/>
          <p:cNvSpPr/>
          <p:nvPr/>
        </p:nvSpPr>
        <p:spPr>
          <a:xfrm>
            <a:off x="5508104" y="5517232"/>
            <a:ext cx="3528392" cy="707886"/>
          </a:xfrm>
          <a:prstGeom prst="rect">
            <a:avLst/>
          </a:prstGeom>
          <a:effectLst>
            <a:innerShdw blurRad="63500" dist="50800">
              <a:prstClr val="black">
                <a:alpha val="50000"/>
              </a:prstClr>
            </a:innerShdw>
          </a:effectLst>
          <a:scene3d>
            <a:camera prst="perspectiveLeft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4000" b="1" dirty="0" smtClean="0"/>
              <a:t>SUIVRE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CCD93-C154-4C49-867C-2FCA81655F0C}" type="datetime1">
              <a:rPr lang="fr-FR" smtClean="0"/>
              <a:pPr/>
              <a:t>28/03/2014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26A1-C328-442D-8AAF-48F1666ECD10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0" y="843541"/>
            <a:ext cx="500034" cy="6113851"/>
          </a:xfrm>
          <a:prstGeom prst="rect">
            <a:avLst/>
          </a:prstGeom>
          <a:ln/>
          <a:scene3d>
            <a:camera prst="isometricOffAxis1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dirty="0" smtClean="0"/>
              <a:t>Organiser une stratégie</a:t>
            </a:r>
            <a:endParaRPr lang="fr-FR" sz="2800" dirty="0"/>
          </a:p>
        </p:txBody>
      </p:sp>
      <p:sp>
        <p:nvSpPr>
          <p:cNvPr id="7" name="Rectangle 6"/>
          <p:cNvSpPr/>
          <p:nvPr/>
        </p:nvSpPr>
        <p:spPr>
          <a:xfrm>
            <a:off x="611560" y="2060848"/>
            <a:ext cx="4176464" cy="12241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/>
              <a:t>Terminale BAC PRO</a:t>
            </a:r>
            <a:endParaRPr lang="fr-FR" sz="2800" b="1" dirty="0"/>
          </a:p>
        </p:txBody>
      </p:sp>
      <p:sp>
        <p:nvSpPr>
          <p:cNvPr id="8" name="Rectangle 7"/>
          <p:cNvSpPr/>
          <p:nvPr/>
        </p:nvSpPr>
        <p:spPr>
          <a:xfrm>
            <a:off x="4788024" y="2060848"/>
            <a:ext cx="4248472" cy="122413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/>
              <a:t>1</a:t>
            </a:r>
            <a:r>
              <a:rPr lang="fr-FR" sz="2800" b="1" baseline="30000" dirty="0" smtClean="0"/>
              <a:t>ère</a:t>
            </a:r>
            <a:r>
              <a:rPr lang="fr-FR" sz="2800" b="1" dirty="0" smtClean="0"/>
              <a:t> année BTS</a:t>
            </a:r>
            <a:endParaRPr lang="fr-FR" sz="2800" b="1" dirty="0"/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611560" y="1844824"/>
            <a:ext cx="8424936" cy="0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835696" y="1323925"/>
            <a:ext cx="58215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fr-FR" sz="2800" dirty="0" smtClean="0">
                <a:sym typeface="Wingdings" pitchFamily="2" charset="2"/>
              </a:rPr>
              <a:t>Passerelle = adaptation de parcours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611560" y="3916213"/>
            <a:ext cx="8440131" cy="18158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800" dirty="0" smtClean="0"/>
              <a:t>Moyens horaires mobilisés :</a:t>
            </a:r>
          </a:p>
          <a:p>
            <a:pPr>
              <a:buFontTx/>
              <a:buChar char="-"/>
            </a:pPr>
            <a:r>
              <a:rPr lang="fr-FR" sz="2800" dirty="0" smtClean="0"/>
              <a:t> Une partie des 22 semaines de PFMP (1 ou 2 semaines)</a:t>
            </a:r>
          </a:p>
          <a:p>
            <a:pPr>
              <a:buFontTx/>
              <a:buChar char="-"/>
            </a:pPr>
            <a:r>
              <a:rPr lang="fr-FR" sz="2800" dirty="0" smtClean="0"/>
              <a:t> Accompagnement personnalisé (2h/</a:t>
            </a:r>
            <a:r>
              <a:rPr lang="fr-FR" sz="2800" dirty="0" err="1" smtClean="0"/>
              <a:t>sem</a:t>
            </a:r>
            <a:r>
              <a:rPr lang="fr-FR" sz="2800" dirty="0" smtClean="0"/>
              <a:t>) en BTS</a:t>
            </a:r>
          </a:p>
          <a:p>
            <a:pPr>
              <a:buFontTx/>
              <a:buChar char="-"/>
            </a:pPr>
            <a:r>
              <a:rPr lang="fr-FR" sz="2800" dirty="0" smtClean="0"/>
              <a:t> Accompagnement personnalisé (2h/</a:t>
            </a:r>
            <a:r>
              <a:rPr lang="fr-FR" sz="2800" dirty="0" err="1" smtClean="0"/>
              <a:t>sem</a:t>
            </a:r>
            <a:r>
              <a:rPr lang="fr-FR" sz="2800" dirty="0" smtClean="0"/>
              <a:t>) en BAC PRO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51917"/>
            <a:ext cx="8229600" cy="5001419"/>
          </a:xfrm>
        </p:spPr>
        <p:txBody>
          <a:bodyPr>
            <a:normAutofit/>
          </a:bodyPr>
          <a:lstStyle/>
          <a:p>
            <a:endParaRPr lang="fr-FR" dirty="0" smtClean="0"/>
          </a:p>
          <a:p>
            <a:pPr lvl="2">
              <a:buFont typeface="Wingdings" pitchFamily="2" charset="2"/>
              <a:buChar char="ü"/>
            </a:pPr>
            <a:r>
              <a:rPr lang="fr-FR" dirty="0" smtClean="0"/>
              <a:t>Entretiens individuels (motivation), positionnement</a:t>
            </a:r>
          </a:p>
          <a:p>
            <a:pPr lvl="2">
              <a:buFont typeface="Wingdings" pitchFamily="2" charset="2"/>
              <a:buChar char="ü"/>
            </a:pPr>
            <a:r>
              <a:rPr lang="fr-FR" dirty="0" smtClean="0"/>
              <a:t>Dossiers scolaires (compétences scientifiques et professionnelles)</a:t>
            </a:r>
          </a:p>
          <a:p>
            <a:pPr lvl="2">
              <a:buFont typeface="Wingdings" pitchFamily="2" charset="2"/>
              <a:buChar char="ü"/>
            </a:pPr>
            <a:r>
              <a:rPr lang="fr-FR" dirty="0" smtClean="0"/>
              <a:t>Lettre de motivation</a:t>
            </a:r>
          </a:p>
          <a:p>
            <a:pPr lvl="2">
              <a:buFont typeface="Wingdings" pitchFamily="2" charset="2"/>
              <a:buChar char="ü"/>
            </a:pPr>
            <a:r>
              <a:rPr lang="fr-FR" dirty="0" smtClean="0"/>
              <a:t>Accompagnement des enseignants des LP</a:t>
            </a:r>
          </a:p>
          <a:p>
            <a:pPr lvl="2"/>
            <a:endParaRPr lang="fr-FR" dirty="0" smtClean="0"/>
          </a:p>
          <a:p>
            <a:endParaRPr lang="fr-FR" dirty="0" smtClean="0"/>
          </a:p>
          <a:p>
            <a:pPr lvl="2">
              <a:buFont typeface="Wingdings" pitchFamily="2" charset="2"/>
              <a:buChar char="ü"/>
            </a:pPr>
            <a:r>
              <a:rPr lang="fr-FR" dirty="0" smtClean="0"/>
              <a:t>Invitations des élèves pour une formation</a:t>
            </a:r>
          </a:p>
          <a:p>
            <a:pPr lvl="3"/>
            <a:r>
              <a:rPr lang="fr-FR" b="1" dirty="0" smtClean="0">
                <a:solidFill>
                  <a:srgbClr val="FF0000"/>
                </a:solidFill>
              </a:rPr>
              <a:t>Croisement des référentiels</a:t>
            </a:r>
          </a:p>
          <a:p>
            <a:pPr lvl="3"/>
            <a:r>
              <a:rPr lang="fr-FR" dirty="0" smtClean="0"/>
              <a:t>Enseignements sous forme de projets.</a:t>
            </a:r>
            <a:endParaRPr lang="fr-FR" dirty="0"/>
          </a:p>
        </p:txBody>
      </p:sp>
      <p:sp>
        <p:nvSpPr>
          <p:cNvPr id="10" name="Flèche vers le bas 9"/>
          <p:cNvSpPr/>
          <p:nvPr/>
        </p:nvSpPr>
        <p:spPr>
          <a:xfrm>
            <a:off x="755576" y="1946448"/>
            <a:ext cx="576064" cy="2490663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64EC-D90F-43D4-A64D-C6C9FF25F409}" type="datetime1">
              <a:rPr lang="fr-FR" smtClean="0"/>
              <a:pPr/>
              <a:t>28/03/2014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26A1-C328-442D-8AAF-48F1666ECD10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843541"/>
            <a:ext cx="500034" cy="6113851"/>
          </a:xfrm>
          <a:prstGeom prst="rect">
            <a:avLst/>
          </a:prstGeom>
          <a:ln/>
          <a:scene3d>
            <a:camera prst="isometricOffAxis1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dirty="0" smtClean="0"/>
              <a:t>Recruter de manière différente</a:t>
            </a:r>
            <a:endParaRPr lang="fr-FR" sz="2800" dirty="0"/>
          </a:p>
        </p:txBody>
      </p:sp>
      <p:sp>
        <p:nvSpPr>
          <p:cNvPr id="8" name="Rectangle 7"/>
          <p:cNvSpPr/>
          <p:nvPr/>
        </p:nvSpPr>
        <p:spPr>
          <a:xfrm>
            <a:off x="899592" y="1412776"/>
            <a:ext cx="2088232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dirty="0" smtClean="0"/>
              <a:t>Paramètres</a:t>
            </a:r>
            <a:endParaRPr lang="fr-FR" sz="2400" b="0" i="0" dirty="0">
              <a:effectLst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99592" y="4551511"/>
            <a:ext cx="2232248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dirty="0" smtClean="0"/>
              <a:t>Résultats APB</a:t>
            </a:r>
            <a:endParaRPr lang="fr-FR" sz="2400" b="0" i="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5628-8706-4CAF-A277-63370C111F8E}" type="datetime1">
              <a:rPr lang="fr-FR" smtClean="0"/>
              <a:pPr/>
              <a:t>28/03/2014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26A1-C328-442D-8AAF-48F1666ECD10}" type="slidenum">
              <a:rPr lang="fr-FR" smtClean="0"/>
              <a:pPr/>
              <a:t>13</a:t>
            </a:fld>
            <a:endParaRPr lang="fr-FR"/>
          </a:p>
        </p:txBody>
      </p:sp>
      <p:graphicFrame>
        <p:nvGraphicFramePr>
          <p:cNvPr id="6" name="Diagramme 5"/>
          <p:cNvGraphicFramePr/>
          <p:nvPr/>
        </p:nvGraphicFramePr>
        <p:xfrm>
          <a:off x="395536" y="1412776"/>
          <a:ext cx="8568952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0" y="843541"/>
            <a:ext cx="500034" cy="6113851"/>
          </a:xfrm>
          <a:prstGeom prst="rect">
            <a:avLst/>
          </a:prstGeom>
          <a:ln/>
          <a:scene3d>
            <a:camera prst="isometricOffAxis1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dirty="0" smtClean="0"/>
              <a:t>Préparer les élèves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e 17"/>
          <p:cNvGrpSpPr/>
          <p:nvPr/>
        </p:nvGrpSpPr>
        <p:grpSpPr>
          <a:xfrm>
            <a:off x="755576" y="2132856"/>
            <a:ext cx="4464496" cy="3528392"/>
            <a:chOff x="35496" y="1844824"/>
            <a:chExt cx="6394311" cy="4666122"/>
          </a:xfrm>
        </p:grpSpPr>
        <p:pic>
          <p:nvPicPr>
            <p:cNvPr id="1030" name="Picture 6" descr="http://3.bp.blogspot.com/-gsOr77L8b40/TWW_0Z5fbhI/AAAAAAAAA7M/T_jkq4TWnag/s1600/Arduino+LM35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053543" y="1919231"/>
              <a:ext cx="2376264" cy="1135328"/>
            </a:xfrm>
            <a:prstGeom prst="rect">
              <a:avLst/>
            </a:prstGeom>
            <a:noFill/>
          </p:spPr>
        </p:pic>
        <p:grpSp>
          <p:nvGrpSpPr>
            <p:cNvPr id="12" name="Groupe 11"/>
            <p:cNvGrpSpPr/>
            <p:nvPr/>
          </p:nvGrpSpPr>
          <p:grpSpPr>
            <a:xfrm rot="1638189">
              <a:off x="2286112" y="2298628"/>
              <a:ext cx="1396920" cy="1110093"/>
              <a:chOff x="1849337" y="3194260"/>
              <a:chExt cx="1396920" cy="1110093"/>
            </a:xfrm>
          </p:grpSpPr>
          <p:pic>
            <p:nvPicPr>
              <p:cNvPr id="1031" name="Picture 7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849337" y="3764353"/>
                <a:ext cx="812308" cy="54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32" name="Picture 8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rot="17695298" flipH="1">
                <a:off x="2591849" y="3308668"/>
                <a:ext cx="768815" cy="54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033" name="Picture 9" descr="C:\Users\claude\AppData\Local\Microsoft\Windows\Temporary Internet Files\Content.IE5\PXA7PYJ0\MC900432646[1]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5496" y="1844824"/>
              <a:ext cx="2012106" cy="2012106"/>
            </a:xfrm>
            <a:prstGeom prst="rect">
              <a:avLst/>
            </a:prstGeom>
            <a:noFill/>
          </p:spPr>
        </p:pic>
        <p:pic>
          <p:nvPicPr>
            <p:cNvPr id="1036" name="Picture 1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08315" y="4212298"/>
              <a:ext cx="2931512" cy="19366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5" name="Picture 11" descr="http://www.blendedtechnologies.com/wp-content/uploads/2009/07/arduino_plot_screenshot.PN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432451" y="4284307"/>
              <a:ext cx="2347461" cy="2226639"/>
            </a:xfrm>
            <a:prstGeom prst="rect">
              <a:avLst/>
            </a:prstGeom>
            <a:noFill/>
          </p:spPr>
        </p:pic>
      </p:grpSp>
      <p:graphicFrame>
        <p:nvGraphicFramePr>
          <p:cNvPr id="20" name="Diagramme 19"/>
          <p:cNvGraphicFramePr/>
          <p:nvPr/>
        </p:nvGraphicFramePr>
        <p:xfrm>
          <a:off x="2555776" y="2636912"/>
          <a:ext cx="6048672" cy="3811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CCD93-C154-4C49-867C-2FCA81655F0C}" type="datetime1">
              <a:rPr lang="fr-FR" smtClean="0"/>
              <a:pPr/>
              <a:t>28/03/2014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26A1-C328-442D-8AAF-48F1666ECD10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1026" name="AutoShape 2" descr="data:image/jpeg;base64,/9j/4AAQSkZJRgABAQAAAQABAAD/2wCEAAkGBxQSEhUUEhQUFhQXGBoXFRgYFxgYGBscGhgZGBUcHBodICggHxolHRgWITEhJSksLy4uFyAzODMsNygtLisBCgoKDg0OGxAQGi4lICUsLiw1Mi8vLCwzMy4wLCwsNDQ2NDcsLCsyLDQ1LCwsLzcvLS8yLTAsLCwvLCwsLzQtLP/AABEIAJsBRQMBIgACEQEDEQH/xAAcAAEAAgMBAQEAAAAAAAAAAAAABQYDBAcBAgj/xABJEAACAQMCAwMIBggEBAUFAAABAgMABBESIQUGMRNBUQciMmFxgZGhFCNCUnKyFTNigpKiscEkQ1PRFmNzwjWDo9LwNGR0k8P/xAAZAQEAAwEBAAAAAAAAAAAAAAAAAQIDBAX/xAAtEQEAAgECAgkEAgMAAAAAAAAAAQIDESESMRNBUWFxgaGx8DPB0eEjkQQUIv/aAAwDAQACEQMRAD8A7jSlKBSlKBSlKBSlKBSlKBSlKBSlKBSvKZoPaVj7UZxkZ8MjNR/FuYLa2IFxNHGSMgM2CR0yB1xQSlKqd95RbGIhWkfU3ogRSZO4G2QMjJA9taHEfKfBDOlu1vddo+NGpY41OTgbtIO/1UF7pXN7rymuLn6L9FSOT70sx7Ppn0o0b/5tWC3514hLctCIFjjXOJlgmmRjtjSQw2IJI27u6g6fmvM1y/hl5xqZpVnEsajPYvFFCobc6ciTzsEYPQd/qz82PL3F5IpVuZnErD6pxc6FXbvVEP8AT40HUs17XOPJ/ZXtjdvaXVys6yRG4HnO5Q6wmNT7kH/t6V0egUpSgUpSgUpSgUpSgUpSg1eKXiwwySt6MaM59ign+1fnrjfM9zfN2kskiI26xK5VFB6L5uNXrJrrnlevux4TcnvcLF/+x1U/y5rh8FkoVRuDgZIJG/f86D5WMA5GQe4hmBHsIORU/wAH5xvbYjRO0i96TEyKfHc+cPaDUIbdu5s+0f7VjYsvVfVlTkb+3BoP0JyfzXDfw60IWRcCWMndGPT2gjcGlUDyO8I7QXcjDGWiTqfsqzb+vz6UHYKUpQKUpQKV5mmaD2lKUCojj/MdvZhTcSBNWdIwSTjGcAZOBkfEVL1z/n7g0V1xLhsdwgaJ1ulbJwCQiOi+3Kk/u0G5xLyk2sEQlMd00bEBWEWkNnpguVB23qO455UPo8UU30OYpLjRmSME5XWNkL4yPnVlg5LsljWP6OjRr6KSF5VHhgSFgMerpvUjb8HgjwEhiUDppRRj5UHPeNeUO8jWMxW8MwkGcwGWfTtnzhpUgnPs2615xTjfGTJGLde0jYZdktShG42+tbHTO/j3d9dQVAOgA9lfVBzC94Zxl7hDHPM1ttrV2hhk/awUXp8O/rtXknIl+90JTcfUbfUyXE8hxjBBwFHXzhueuK6hSg47zD5OTaNJxCO4KPEySIkaYUYZQVDE50nfI6bmpDj3LEHEONvHcB9K2sbDQxU5yw6j2n41cPKH/wCHXH4R+daibX/x6X/8OP8AMaCRuuQ7KbR28bz9mMJ2kjnG2D0Iz0HXwqSj5btRj/DxErspZQxHvbJqVpQYYbVE9BEX2KB/SsuK9pQeYpimaZoKrBk8alOBhLGIA9/nTzH/ALatdUO34vFDxq6EuV7SO2iVz6Grz2VCe5jq28cVfBQKUpQKUpQKUpQKUpQKUpQcu8vNz/hraH/VnBPsQE/1IrnFXXy4QyG6s3KkW6JJl/shyRsT0BwAR471SgaBWG4O6j1k+4D/AHK1mrUupMFj10pt7Tk4+QoO2+SGz0cOVyMGWSST3aiq/wAqg++vasvL9j2FtDENuzjRfeFAPzzXtBGHnK3JYRrPLpZkJihkdQynSw1407EHv7q+DzRKThLKf1F3hRT/ADlh/DVd5D2gmX7t3dL/AOux/vVkoMB43et0t7dPxTsx+Cxj+tY2uL9v8+3T8MDP82k/tW3Sgj2trpvSvph6kjhQfNCfnWOXgauCJJrp8j7VzKB8FYCpSlBi8m168tgnaMzPE8kLMxySYpGQZPecAb1aK5hy5xW4t7y/tYYY3HarcKZJCgAmTzgAFYka1bw61NcQ41eoAWe0iywRQFeRmY+iqksgyf7UF1qoc47X3Cm/+4kXH4reQZrRvp72NQ1zdmFCyrqjWAYLEBQwYP1JA2z1qO5gsXjls7h57iRYblWl1EsFUqyatCDAxqAJA6Gg6dSq/wD8WwH0FuJPwW82PiygV8NzJIfQs5z4F3iQfnLD4UFjpVWPGrxulvAn4p2Y/BYx/Wvhri+b/PgT8MDMfi0n9qC2UqnmC4J8+9n9YRYUHu8wsPjWNuDI36x7iT8dxMR/CGx8qDb8pcwHDLoBgG0DTuM51LjAPU57qrHL8pteJzSXsxKyQIYppdILegGjGkAZDBjgDo4qeh4LbqQwgi1DodIJ+JGc1vkUGRubrf7HbSfgt5m+enHzr4fmZj6FpcHwLGJB7wX1Dv8As5rylBjbjl43o20CfinLH4LH/esbXV83+bbp+GFmPxL/ANu6tilBptFct6V5KPEIkKj5oxHxrG3CFb9ZLcyfiuJcfBWA+VSFKCJvOXoHgkhCBBJuWHpahjQ+rqWUqpBJ7ql+SuMtcQFJtrmBuyuB+0OjgfddcMPaR3V5UHfhrW7jvY1ZkYCG7VQWPZ5JSXSNyYyd8b6WPgKC/wBK5NZeUfHFH7W5T6CS8UZC+YOzEZD6/WXYEnbZffHck89svEpBPLJJDdElMDUiObl4YSO8IUWPpt52TQdqpXgr2gUpSgUpSgUpSgj+PSpHbzSSBSqRu5DYx5qk759lcLseWoSkuFZWT6FbqEYr9bKQ87EA4J0nv8K655R3/wAC8f8ArvHBj1SSKr/ya65sl7otzMTjtLq8vPakEfYxEDw1aT76Cuvwp1t1nWZWVzcsquoB7G3OA+pepY4HQDzhV15I8m8jslxe9mIzpkWJSzEnAKam2wB4b5qG4pw4iGC1HUWlpajGMh7qUyXHv0Ih9xruqIAMDoNhQegUr2lBzvlTaXiC/dvZP5kRv71YahOCcNLcR4knavH9ZFKFQJuHiAzllPeh6eFWYcvR/aedv/NZfyaaDUJx12rBJexr6UiD2sKlk5fth1hVj+1l/wA2a3ILCJPQjjX8KqP6CgrQ4jGfRJb8CO/5Qa+1lkb0Ledvaqx/KRlPyq0gUxQczljki4vEzpo+kWzrgsGJMLqw6bdJKsV/YxzJolRXXIOGGcEdCPAjxG9aPPKab/hjjO7zxHp9qLV//OpaghuH8r20L61jJbOQZHeTBPhrJxUzSq4b24nup4IpY4RBozmPtGYOCQwywAGQRj1UFjpUH+gpW/WX10R4J2UY/lTV/NQcqQfbNxJn/UuJnHzbFBLy3SL6ToPawH9TWWq/f8m2jwyItvErMhAcKNQOPNIbqCDjfNZOSOJG4soXb9YF7OUHqHjOhwfeAfeKCcpSlApSlApSlApSvQKDysctwinDOqnwJA/rXNLjmm8mjuZ0MsRjLdhHGivGyjoZSykknf0SuMZqycN4bY9khuEieYqDK06jtGYjzt37snbG3hQWO61MpEUiq+RvjXgZ32yOozvWLjfEBbwSTEatCkhcgaj3KCe81zbmO4i4ddLPaGNY9HasudOvSQskaMThgUIYKMjKnfep7nt5ZLaO4hbtIBLFMAqDKgBiGzvkaipO2B8aDlnErwyq7tsXS4lAKkDMs6RbDuP1bDHip8axWKuJWiQnUs1vbRkbEHtS6kHubKk526mpHi0Pa9lIXjzdCNRHGVVoy1yXdezJyfSB1KMEk9M74IogGWYE4mne4zokRAY1mdFDMoVsZGCD9o+FB+iOQLySbh9vLK5d3TOojBI1HQTjv06asNVryc3ET8NtDCwZFhRPYVADA+sEEVZaBSlKBSlKBSlKCjeU690C3GcBDLO3shhYg/xslc/4jYMYLe13yba0tz46rqYy3Hv0RoasPlWJmuDCvUww24I7jdXIEm3/AE4gf3q1RKG4krk5jS5uJ8dwjs4FhUD98k++pGzZgXPFo+8G7nm9Wm2iFuvu1k49tdZrlnkrtGa6eV/SitIoz3fWTs1xNt4nKV1OoClKUFQjPZ8cYfZuLIH96CbH5ZvlVvqo804j4hw2X7zzQE+qSIuB8Y6tooPaUpQKUrygpflLXH0CT7l7EM5xgPmM/mqSqN8q0i/QhllDJPbuo6k6ZkzgdT31JZoFUTmria8O4gl050xTwGKRtDsA8bZT0fEORv4Gr3WnxXhcNzH2c6LImQdJ6ZHSg51d+V23HomRvwQqp+Mjt+WoqTyss7FYbe4lJ6apgDn8MMa5Hvrp9ryvZx+hawD9xT/X2VKRRKowqqo8AAB8qDjI5l4vMfq+HgDu1Rzuf/VkI+AFX/yb8PnhtG+lKElkmkkZAFAXUQNgpxg4zVrzXlApUZxLmC2t37OWZFkxnRuXwcgHSATjY1qNzMjKeyhu3ONsQOm56byBfX8KDbv+YbWBtEs8av8Ac1Zf+Eb/ACrXHNETfq4rqT8NvKo+LqoqG5We8hhCGyJk3Z5JJUBdmOSW3Zu/4DAxsKlxJxF/sWcXtaWb5ARj59/qoPRxi4b0LGX2yPEg/MT8q9j41IkiJdQiLtG0RusgdS2MhTsCCd+7G1efo27YfWXoXx7GBF+BcufjWCfk+OXHb3F3NpbUuqUJgjocRKgzQWJyB1OPbtUfd8ftYv1lzCntkX/etVeUrPq0Ic+MhaT8xNSNrw2GP9XFGn4UUH5Cg5La3LAdnEJpU7Rkl7KOQpNEGZkIkC4GcrnB6Mw8KtvL3Er+ESLFbSdkWBijlRX7MYAYB2mRsE5ODnG9XitWfiESHDyxqfAuufhnNBVL3ht/NOs/ZxrKEMZaSUEaSclVjRCoHTfJPX1GvrgnLN5Dbm3N1CIiXwBCWZVfOVUs+NIztttn2VaFvlPoiRvDTFIw+OnFZA0zejbyn8RRP6tn5UFNsPJnDGBquLlvORtjGm8e8eCE1DBydm7/AB3rBzHyxHZwxvFra2jYfSI3JlAi3BdAx2K6jkDAIJyDgVfksro/YiUeuRifgFx86+LvhzhD29xBGh2Pmdx2wS743zjpQU3yf8Ue3upNY/wV3Npt5CNP1qqAvmgABZFXY4AJUY679YzXLOXeFJPYzWnaF4o5ZIoZdSswCNmJgw83UpxjAA82rnyVxpriErNgXMDdlcAdNQAw4/ZdcMPbQWGlKUClKUCvM17WORwASe7eg5LfXHa8WBO6i7kkPT9XZ22PlKzVCWUTPHcuchmtIbfI7nvpzJMfaAwPur22LMlzPugFu0IY7aZ7658/r91GQ+zNbEE4jheXYK97NL/5dlB2ae7tBUkxMTpK8+S6IGK6mAx2t1Jj8MWmFMerzD8au9V3yecP7DhtpGfS7JWb8TjW3zarFUBSlKCreUCykeGCSFDI8F1DNpX0tIJWTAPU6Hbatv8ATsrfq7K5PgW7KMe/U+flU9XgoII3V+3o21ug/wCZcMT8EjI+dQvL3Hrq7gEjPHE2uRGVE1YMcjRnDOxBzpz6I61ZeJcwW1uwSaZEcjIQnLEeIUb1z7lDisaPLCVlUSXUzQM8TorhyZMAsBuQHIHqNBa2ikPpXEx9hVfyqKxtw5D6Wp/xu7f1PSqN5RrqS2ljZZpUSZZSwEhUa448xgH7IxnIHU1R7Xi0sFzCTPNIQ9vKGZn3R2CyowJxjp0HTvqdB3S3sYo90jRT4qoB+PWs9e1Vv0zdzMewW3jj7Z4A8hkd9SagSY10jBK7ef3jpUC0UqsX8d2nZ9teois+ljHCiAZUkEa2bvAG/dWbkjir3ELiVg7xTSQlxjzwh8xttt1IO1BYaV7UHJzVb5Kp2spBIzFDJIuR184DT86Cbr0VAfp+Vv1djdEeL9lGvzcnw7u+veG8ddro208HZSdn20eHDqyBtJBO3nAkbAd9BWORb9hxK/RiSHmYDJzuijSMfgBx+H1V0Q1yHiMyWXFJZrjUsL3Hn9egVCpGnfdTJ8MVZLrymcGRiI7d59IBLdmpG7Bdu1YMTuDsDQW5uKwA47WMt4BgzfAZNfa3mfRjmb2RP/VgBVNTywllf6LYSlFK6FYMpYHOs4RSq6cHqa0h5R+Kza+ztoo21J2S4D7b9p2h16h9kjC+NB0NVnb0bd/32Rf7k/KsycPuW6iBP3nc+8aV+RrmUM3MU6v55jZmUoVUqqAatQx2ZznK9TtivuPyf8VmUie7mJZw5YvoYEAjCkO2FIOSAnUCg6LJa4OJb2JD4IqKf52b+lRFxxrhkYzLfsy5K57Q6dS+kMxgDO/QVXLXyL5jMc0+VL9oRkvl8Yzq0oemfjUzZ+R+zRQrFmUEnT3ZPU4Ytv6/UKDRuOf+CxoJCkkiksqkoXyUxq9Jv2hufGta38rsQRTZ8Pd9QbzI8alKnA1qi4AOQep2q42fIfD4iAIxqPQFgCcb7Bce2pS44VZwRl5I4hGgyS41AAfizQcwuPKfxN1VYbWESMuWDZ1I2TgaS+W2A7h1r4uL7mG4AEbGMMgEh7MDDb6ihCbLjGM71drzyh2luo0xXGknChYDGD+EPpz7q1OKeUZ4kjcWbKspxE0s0ag7at9GoDYePeKCp3XI3F7oYmuZVQqodA/mkqMEkl87nJwBitg+RYysWnn64OAxxnAGdIRdyAO/rUrxPna/EEM6LaiKXBDRpNOFUgkFiezK+GdJ32qPvuYryWCKWG7lkLn62KGOJZIxg5wuCSQdsFh1FBIcocOazu7qyVy8MKwuuQdnlDs+CSTg4B3PU1ucbuhY3Md8CApxDdLkDVET5sgB6tGxz+FmqsTcszzRpNFHc/SpCpullklVXwunAcDAx3HT022rfHk+lkghxbW8Fyu8r5URyHBBBwGfG+emxoOr21wkih0YMrbqykEEeoistc55Agksr2exkljfMCXGFyMOSUYgYHpABjgAZ37zXRqBSleZoDVRubuKvcSiwtty20x7vEqf2RsW9oXvIqT5w5j7BRFD51xJgKBuVzsDj7xOyjvPsqGWMcMtuuq8n6k5bSBux9enPX7TsO7omYpXil004cFOmv5R39vh7y17qyEksXD7c/VxktNJ3l8YkY+sZwP2nA2C18ce4DBd3cVlHGFhhjMZ0ZXSrFWmAx6hEufFznpU1wu3/R9o88gzPJg4Jycn9XHnrnJJY77ljnAFZuQuHFY2nc5eY5BPUrnOo+t2LNt3FfCpwVmKzktzn56fd51eK1uK3Od58FpRQAANgNgK+q8Ar2odBSlKBSlKCguunjN2D/mW0Dj16WkRv6isfOkhSKKXDMYriF8KMkguFfA7zpZqz8eXRxqBv9WzlT3pLGw9pxn41t8ZX6ok/ZKP/A6t/agoPOl1Pf8AYC3s5R2UusmbQqspUqQAGJwcnOw6d9QrcmcQnXSUtol0hQfPkdVU5UKzZwBjuNd7ThqDurMtqo7qDl3DuCcVGe0v85AAAhj83Hhkdem5qL5n5Sntrae7W4meRD9IYEgIzAjWSgAX0R3jurtIjA7q0+OWAntpoT0kidD+8pFBy/hdvJHewRTPriuYDNEQqREMhUsAYwpIKsp61buHxQRvJHDoEme0lAbL5bbU+5OTp6nwqrgFrPgdwc6oWWB/34zCRt+0q/CslzMlxxOa2eVlVIEdRFIYjkMe0DsuCcAocE7Z9dBcWcLuSBjfc4rmfLXOUVkrWT4Z4p5UQlsLoLF4zlQxxjbp3ipVOBxXH/09tE0YJAnu2knDEHBMaMxyux84lRucbVr2fITwzSThbOcuQxjaJ4lGMbJhmUdMjK9SdxQaV55VlCao4mY6sadOMjSG1Als6cZ+z3V8cM4zc3fFYX7FligMymUgKNBGkkgjoToIGc/DNXfgH0d1KxwxxNG2mSLSmY2HTp3Ebg94INaNhD9PeWS4TNukrxQxEnS3ZsUeSQA4YlgwAOwC0FT8p9zbyuoWaBtSEMA6sVePDRnr93WPeK6ZwzkiyRFIjzkA+kQOngmBXx+jYdOnsotPTGhcfDFRLXacLmt+zUrbTydi8YJ0RsVJR0TBC5KkELgHVnGaCWuuI8Lt3KMYO0TZlC9o4PXcYJz0rGefbYIzRQ3MiICSUh0qANz5zlVHjuRVZ5H4Y15aXMOpBE00wyytrxJI5OMEY33HtqzcJ5F7FHQ3MrrIMSBlQhhp0Y84HA04G3roNa357lnR3t7NsKur62ZFOCCVIVNeQQDjB3qL4Xzvd3meye0h83UvmSS6vEAsUww2yCNs9Nqs3CuQ7O3z2SMurAbDsmoD0c6CuQN8A+NaPMvJkejtLSJUlQ6sKAdeNwd85cHcE9eh7sIaYq1tbS06Kfwrmy7uGbt7maIdNMSRalO+rUNGSvgUJ/vTly2ublyblbyaPBGtJ5QpYMcYCsoK47j3jpV84BxKC+h7OSNNajz48Y6HGpe/Gfep29updcrTQMZLKVge9SRqPqydn22w4z+1kVtFaTGnKWWSmTHaa2hz2/5Qu7OKW7CojQZmWTzVkOhtSgkMT6BKFejBjv43PygcdSfhjqEkzKbcNlGCjXPFq3YDuJwceFaXOHMcslhdW0sD9u8RVQoxncAnQd+mSCpYHHUV885To9lDoZWUzQDKkEDSdR6fhIxVLY7V5oi0Sl+FctC8tYHmmc4GpNKoCvVR5xBJOnY9x32qLvOEGzbTcRme0zsAWVQSdsDUFDZz5reae4g7VeuVE02duO8RJn+EZqRnhDgqwDKRgggEEesGsLU13idJVvj4p1idJRHB7CzkQPBFEV6egMgjuOdwRU0qAbAYHqql8Q5dmtXM1ixx9qLOdh3AHZ167EgjuNSHA+bopvMl+plzp0tspPTAJxhv2Ww3qNRXJ1W2lWuXfhvtKy4pivM16a1bOM8auHfjd48Ab6TbrE0OM4YRxhpom7gJFlIGT1UbdM9Y4LxRLqGOaI+Y65HiPFSO5gcgjxFUblSVSb64Owe7mJPqjIT/ALak/J4DqvCo0wNOGjTuVioM3vLHJHcSR1zQXWoLmnj62kedmkbPZp6/vHv0jbPtA76+uZePpaR5ODIc6EzucY3PgoyMn1jvIqp2SCJvpvEG1TuNUEPR8YwCU2wBqAAIwucnzjU7RHFPJvjpWtely7V9/wBdrc4RZfRUe+vSWnfdFONWW7sdNZwNuigY6ZrJy3w17mb6ZcgEf5S922cHH3FydOepJbHQ18cO4fLxCQXFyNMI/Vx74YdRjYEoe9vtbd1bHMnFTIws7Xdj5rkbAAdUBHQfebuGw3O2eOls99Z5R81cWXLbPbpL8uqPnZ1f21bwniV2I1ObePOph0I6MQfFj5i+oMfbeY1wMDYDYAVH8B4SttEEGCx3dsY1NjrjuGwAHcBUlW+S8TpEcoaVjTeet7SlKzWKUpQKUpQUnneA/TuGsraCzzQ68A41xagMHbfszUnfcvExSAzysdDYAEajODjYLWl5SfNitZu+G9t38Nmfsm92JDVuYZ2oMPD5dcSN95VPxArYqG4Pfxpbxh5EXSNJywG6kqe/xFZ/03D9lmf/AKcckn5VNBJUqO/SLnGi3mIPedCfJm1fKvBNck7RRIPFpGY/whB+ago94unhd2Dt2F8zD1BbxX/K3zqqc+cnlJZr2NnZZUdZF2UJqQKpznOCRv1xkHuqU4nbO1lx5WlbVHO8hVAAu8cUincFuoPf9mpHygX7rwqR411GRI1APhKyr8fOxQWHhcsZRUjwNChdH2lwMAEdenf31szTKgy7BR4kgVn4PaQzwoZI45AVBBKhu7uJ7q3RweCPdIYlbxCKD8cUFC4PKDxW5cDSrW8R32J0vINRB9Hbu9VffIsbPFI9s6OrTztgk6GzK/nKwBxnHXBFR/EpinGIw2eznhkt2Pgzeenvwh+NZvJJcC2tzDMQoilkiLYwoZW6N4ZGGBPXPxC4/R7n/QXPrlGn4hSf5aqnOcLRyWjTOu11FgLkIuo479yd8ZNdGe/iC6jLGF+8XXHxziub8/mK/idYZU+rBkRg3pSICUC+Iz1PTp30Ej5Hv1Nz/wBd/wA710GuaeQqcvZyO3VpCW9pLE/Oul0CvkrXkkqr6RA9pAqMueZbSM4a5hB8Nak/Ab0ELzTy8wf6VaZWdDqZVHp7bkDvbGxH2h696keWeYku1xsky+nGTv4Er4rnPs6GvhubYCfq1uJfwQS4/iYAfOqtx+J5ZBPb28ltKDku8sSavWArN52PHGeh2ORbXXaXTS9clYpk8p7O6e72S/lYC/o5snDGW3VGHpAm4j1YPUebq6VUOdeEpbpHIoZkMgBy2Ch0nQwfv6YGoHqN6z3vMTXoWC7eGKOOWN2YKxZmjbUFO+lMkAd4Oduoqz8QgS6iaFoJpUcb/Vsg23BDPpGQQCCD1A76tW9qMM2CaW0vDX4bzJPaIkdzAdAVQrbKcAADfJjY/vKR4VY7Xmm1cfrkQ/dlPZt7g2Mj1jIquyctySLiVJZFxgrcXjhNsdUTKnp4VHX/AC/bKNL3Npbj7qnWNv2GYL8ADU8WO3ONPBlpaOW63yc2WY2E6uemIw0p+CA1Bccnt7sZW1u2fGNaxiI49falQw9oPuquSwyQrosp5ph0At4ZBj2B1eMDYbhh7K3Uu5olBuLKSXbrK86D3/rI/wAtJwRaNpifT3RaYmNLQ+bTil7Zgk4MY6I7q5A6+iDqU92lSw9VfcXPFzIfOkjiH/Lh7U/zPke9aWXNZJIW2tLbfqoM5+CBDW3eXsMy/wCKvkC+AstAHvmV6xn/AB8tOWvvHzzZxWY+nbynf9+qscU4gkdoIrVrjUsvauWiwZNTlpdmHXLFhgYBA7quU/OVpa24jtfPZAAAQwCnxdmGWJJztksfbmqXxZbQNotu2YtsZXd1G/esSYCjv1Fe7ZTmp/gycOt0BlBuJOu8L6EP7PagDP7Z3Pq6VamPLzmPd20x9F/1n07o6/Psj1RvC5Lq5lMojMsx9FyAyp4H/TQjfAJPftnJNu4fywkeZ76QO3pNqb6sYHV2b0sesBR3DYVi/wCLppfMs7U47m9LH7q4Qe1nHsr7h5ZuLlg97KcDcIpBPux5qe0BifEYqf8AW31yz88Py5clpy34rbz1dUR4POI8flumMFkrY+1Jupx6jjzF9Z84/ZHfU9y9wJLVNvOkONb4xnHcBvheu3rzW7w+wSFQkaBV9XefEnqT6zvW1VrZNuGu0LRXrkr2lKzXKUpQKUpQKUpQVjylQ6uGXRHVIzIPbGQ4/pU9YTdpHG4+0it8QDXxxi27WCaP78br8VIqq8nc1WycOtDPcRRsIFDh3AYFBpfIJz1BoLcllGCSI0BO5IUAk+s4rOBUMnM0TgGJZZQdwVjYKR4hn0qR6wa+G45IfRtyPxyKPy6qCdrzNV1uJXTdOwT3PJ/daxlp29K4f9xUUfME/Ogrl4i9tx6FmwJYI3A2HpQSRsR4+itfP0U3XBlQghntExnqGEYIPt1Lmpg8MgWRppAGkYAM8rajhc6R53QDJ6DvrMOIw9A6t3YXLfJc0ETy/wAXmFtDNCiqskauVlaJIwWUatJ1h1Gc9x9VbkvMF04x2lnH64+2uG9yquP61ktrVB+os3PshWIfGTR8q3hb3GNoUQftygY9ygj50FR43wiWaOLstbPHcRzBjGIgSGAkLGR9Z8wsMaR3DapCLgbx3Fy67xzssmntZI8MECvkIMnOBuCKkrm4Cfrby0i9Q85vm439xrEt7bscCe8nOOkMD6D6w6Rhe/7/AH0GunLkerX2NoG+92HaP4/rJGJrafQgw1xpB7lMcXu8xQa+lg1HzeGzuO5rmdMfwtI7D+Gt23tLv/LgsYPD0pD78Kn9aCtcI4cLUyrYyvHFKwcpHbNMVbSFOl8EKDgHfO5O+Kkv0Zcy+m1+48Wmjtx39REVb4ipw8LunGJL0r/0YY0x73115/wvG28st1L4hriQKf3EKr8qCAk5bRd5Y7Rd+s8rzEfx/wC9eRzWqZAvIs9620AZvgoc+/FWeDlizQ5FtDnxKKzfxNk1JxwqowqgD1AD+lBTxIjjzIeJT7belbqfA5YxD3VljsZeqcNtk9c0qs3v0q2/7xq3YpigpvFeVZ7tQJXtosdDFCWcDOSupmAKnwI9dQnEeC8QtAAk001uvVY2KHw7syJ+4So66a6bimKmJbY89qxwzvHZPzbyc24ZxLhj7XEcmsbN27y3C59ZJYDv9ICrdwtrADNv9FA/5fZD+lbnEOB28+80MbkdGKjUPYw84e41BXPk+tH6dovsfV+cGmy38Fu2PX8LKbuMfbQD8Q/3qOveZ7SLZ7iPP3VOtv4VyflUEnk1th1knPq+q/tHUla8j2adYy/qd2I/hzj5U2OHBHO0z5afdAcU5qiuD2dvZLcN4yRhgPXoAJ/iK+2sXDOQnlftLnREOvZRKox6vN81faNROeoroNtaJGoWNFRR0VFCj4Das2mrccxyOmiv0q6d/OfnggIuTbNekPXr9ZIcnxPnb1uW/L9qhBW3gDePZrq/ixmpSvMVXity1c8xrOsvlVA2Gwr7pSoClKUClKUClKUClKUClKUCo3ifDkaGZVRAXRwSFAJJUjJOKkq+XoOe8iPNJw+1KQlgIlUszooJUaG7yeqnu7qnJYZlGZHtoh4s5b/21GcG4DDqeLEgiV30xiaYINTlm80Pjcsx6d9WO25ZtE85baHV4lAzfFsmgr7cQt9w3EA5HVbaMO38IErfD1V9ho29C34hP4atUSn2iRox8u+rfCgAwAAPAAAd/dWTNBVILOX/AC+HW6euaVS38itv763ktL47Ga1hXwjhZmHqyz6f5anq9oIH/h+RjmW9u3z1VWjiX3dmgcfxV6vKVr9uNpT/AM2SSX87Gp2lBpWnCoIv1cMSfhRV/oK3aUoFKUoFKUoFKUoFKUoFKUoFKUoFKUoFKUoFKUoFKUoFKUoFKUoFKUoFKUo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8" name="AutoShape 4" descr="data:image/jpeg;base64,/9j/4AAQSkZJRgABAQAAAQABAAD/2wCEAAkGBxQSEhUUEhQUFhQXGBoXFRgYFxgYGBscGhgZGBUcHBodICggHxolHRgWITEhJSksLy4uFyAzODMsNygtLisBCgoKDg0OGxAQGi4lICUsLiw1Mi8vLCwzMy4wLCwsNDQ2NDcsLCsyLDQ1LCwsLzcvLS8yLTAsLCwvLCwsLzQtLP/AABEIAJsBRQMBIgACEQEDEQH/xAAcAAEAAgMBAQEAAAAAAAAAAAAABQYDBAcBAgj/xABJEAACAQMCAwMIBggEBAUFAAABAgMABBESIQUGMRNBUQciMmFxgZGhFCNCUnKyFTNigpKiscEkQ1PRFmNzwjWDo9LwNGR0k8P/xAAZAQEAAwEBAAAAAAAAAAAAAAAAAQIDBAX/xAAtEQEAAgECAgkEAgMAAAAAAAAAAQIDESESMRNBUWFxgaGx8DPB0eEjkQQUIv/aAAwDAQACEQMRAD8A7jSlKBSlKBSlKBSlKBSlKBSlKBSlKBSvKZoPaVj7UZxkZ8MjNR/FuYLa2IFxNHGSMgM2CR0yB1xQSlKqd95RbGIhWkfU3ogRSZO4G2QMjJA9taHEfKfBDOlu1vddo+NGpY41OTgbtIO/1UF7pXN7rymuLn6L9FSOT70sx7Ppn0o0b/5tWC3514hLctCIFjjXOJlgmmRjtjSQw2IJI27u6g6fmvM1y/hl5xqZpVnEsajPYvFFCobc6ciTzsEYPQd/qz82PL3F5IpVuZnErD6pxc6FXbvVEP8AT40HUs17XOPJ/ZXtjdvaXVys6yRG4HnO5Q6wmNT7kH/t6V0egUpSgUpSgUpSgUpSgUpSg1eKXiwwySt6MaM59ign+1fnrjfM9zfN2kskiI26xK5VFB6L5uNXrJrrnlevux4TcnvcLF/+x1U/y5rh8FkoVRuDgZIJG/f86D5WMA5GQe4hmBHsIORU/wAH5xvbYjRO0i96TEyKfHc+cPaDUIbdu5s+0f7VjYsvVfVlTkb+3BoP0JyfzXDfw60IWRcCWMndGPT2gjcGlUDyO8I7QXcjDGWiTqfsqzb+vz6UHYKUpQKUpQKV5mmaD2lKUCojj/MdvZhTcSBNWdIwSTjGcAZOBkfEVL1z/n7g0V1xLhsdwgaJ1ulbJwCQiOi+3Kk/u0G5xLyk2sEQlMd00bEBWEWkNnpguVB23qO455UPo8UU30OYpLjRmSME5XWNkL4yPnVlg5LsljWP6OjRr6KSF5VHhgSFgMerpvUjb8HgjwEhiUDppRRj5UHPeNeUO8jWMxW8MwkGcwGWfTtnzhpUgnPs2615xTjfGTJGLde0jYZdktShG42+tbHTO/j3d9dQVAOgA9lfVBzC94Zxl7hDHPM1ttrV2hhk/awUXp8O/rtXknIl+90JTcfUbfUyXE8hxjBBwFHXzhueuK6hSg47zD5OTaNJxCO4KPEySIkaYUYZQVDE50nfI6bmpDj3LEHEONvHcB9K2sbDQxU5yw6j2n41cPKH/wCHXH4R+daibX/x6X/8OP8AMaCRuuQ7KbR28bz9mMJ2kjnG2D0Iz0HXwqSj5btRj/DxErspZQxHvbJqVpQYYbVE9BEX2KB/SsuK9pQeYpimaZoKrBk8alOBhLGIA9/nTzH/ALatdUO34vFDxq6EuV7SO2iVz6Grz2VCe5jq28cVfBQKUpQKUpQKUpQKUpQKUpQcu8vNz/hraH/VnBPsQE/1IrnFXXy4QyG6s3KkW6JJl/shyRsT0BwAR471SgaBWG4O6j1k+4D/AHK1mrUupMFj10pt7Tk4+QoO2+SGz0cOVyMGWSST3aiq/wAqg++vasvL9j2FtDENuzjRfeFAPzzXtBGHnK3JYRrPLpZkJihkdQynSw1407EHv7q+DzRKThLKf1F3hRT/ADlh/DVd5D2gmX7t3dL/AOux/vVkoMB43et0t7dPxTsx+Cxj+tY2uL9v8+3T8MDP82k/tW3Sgj2trpvSvph6kjhQfNCfnWOXgauCJJrp8j7VzKB8FYCpSlBi8m168tgnaMzPE8kLMxySYpGQZPecAb1aK5hy5xW4t7y/tYYY3HarcKZJCgAmTzgAFYka1bw61NcQ41eoAWe0iywRQFeRmY+iqksgyf7UF1qoc47X3Cm/+4kXH4reQZrRvp72NQ1zdmFCyrqjWAYLEBQwYP1JA2z1qO5gsXjls7h57iRYblWl1EsFUqyatCDAxqAJA6Gg6dSq/wD8WwH0FuJPwW82PiygV8NzJIfQs5z4F3iQfnLD4UFjpVWPGrxulvAn4p2Y/BYx/Wvhri+b/PgT8MDMfi0n9qC2UqnmC4J8+9n9YRYUHu8wsPjWNuDI36x7iT8dxMR/CGx8qDb8pcwHDLoBgG0DTuM51LjAPU57qrHL8pteJzSXsxKyQIYppdILegGjGkAZDBjgDo4qeh4LbqQwgi1DodIJ+JGc1vkUGRubrf7HbSfgt5m+enHzr4fmZj6FpcHwLGJB7wX1Dv8As5rylBjbjl43o20CfinLH4LH/esbXV83+bbp+GFmPxL/ANu6tilBptFct6V5KPEIkKj5oxHxrG3CFb9ZLcyfiuJcfBWA+VSFKCJvOXoHgkhCBBJuWHpahjQ+rqWUqpBJ7ql+SuMtcQFJtrmBuyuB+0OjgfddcMPaR3V5UHfhrW7jvY1ZkYCG7VQWPZ5JSXSNyYyd8b6WPgKC/wBK5NZeUfHFH7W5T6CS8UZC+YOzEZD6/WXYEnbZffHck89svEpBPLJJDdElMDUiObl4YSO8IUWPpt52TQdqpXgr2gUpSgUpSgUpSgj+PSpHbzSSBSqRu5DYx5qk759lcLseWoSkuFZWT6FbqEYr9bKQ87EA4J0nv8K655R3/wAC8f8ArvHBj1SSKr/ya65sl7otzMTjtLq8vPakEfYxEDw1aT76Cuvwp1t1nWZWVzcsquoB7G3OA+pepY4HQDzhV15I8m8jslxe9mIzpkWJSzEnAKam2wB4b5qG4pw4iGC1HUWlpajGMh7qUyXHv0Ih9xruqIAMDoNhQegUr2lBzvlTaXiC/dvZP5kRv71YahOCcNLcR4knavH9ZFKFQJuHiAzllPeh6eFWYcvR/aedv/NZfyaaDUJx12rBJexr6UiD2sKlk5fth1hVj+1l/wA2a3ILCJPQjjX8KqP6CgrQ4jGfRJb8CO/5Qa+1lkb0Ledvaqx/KRlPyq0gUxQczljki4vEzpo+kWzrgsGJMLqw6bdJKsV/YxzJolRXXIOGGcEdCPAjxG9aPPKab/hjjO7zxHp9qLV//OpaghuH8r20L61jJbOQZHeTBPhrJxUzSq4b24nup4IpY4RBozmPtGYOCQwywAGQRj1UFjpUH+gpW/WX10R4J2UY/lTV/NQcqQfbNxJn/UuJnHzbFBLy3SL6ToPawH9TWWq/f8m2jwyItvErMhAcKNQOPNIbqCDjfNZOSOJG4soXb9YF7OUHqHjOhwfeAfeKCcpSlApSlApSlApSvQKDysctwinDOqnwJA/rXNLjmm8mjuZ0MsRjLdhHGivGyjoZSykknf0SuMZqycN4bY9khuEieYqDK06jtGYjzt37snbG3hQWO61MpEUiq+RvjXgZ32yOozvWLjfEBbwSTEatCkhcgaj3KCe81zbmO4i4ddLPaGNY9HasudOvSQskaMThgUIYKMjKnfep7nt5ZLaO4hbtIBLFMAqDKgBiGzvkaipO2B8aDlnErwyq7tsXS4lAKkDMs6RbDuP1bDHip8axWKuJWiQnUs1vbRkbEHtS6kHubKk526mpHi0Pa9lIXjzdCNRHGVVoy1yXdezJyfSB1KMEk9M74IogGWYE4mne4zokRAY1mdFDMoVsZGCD9o+FB+iOQLySbh9vLK5d3TOojBI1HQTjv06asNVryc3ET8NtDCwZFhRPYVADA+sEEVZaBSlKBSlKBSlKCjeU690C3GcBDLO3shhYg/xslc/4jYMYLe13yba0tz46rqYy3Hv0RoasPlWJmuDCvUww24I7jdXIEm3/AE4gf3q1RKG4krk5jS5uJ8dwjs4FhUD98k++pGzZgXPFo+8G7nm9Wm2iFuvu1k49tdZrlnkrtGa6eV/SitIoz3fWTs1xNt4nKV1OoClKUFQjPZ8cYfZuLIH96CbH5ZvlVvqo804j4hw2X7zzQE+qSIuB8Y6tooPaUpQKUrygpflLXH0CT7l7EM5xgPmM/mqSqN8q0i/QhllDJPbuo6k6ZkzgdT31JZoFUTmria8O4gl050xTwGKRtDsA8bZT0fEORv4Gr3WnxXhcNzH2c6LImQdJ6ZHSg51d+V23HomRvwQqp+Mjt+WoqTyss7FYbe4lJ6apgDn8MMa5Hvrp9ryvZx+hawD9xT/X2VKRRKowqqo8AAB8qDjI5l4vMfq+HgDu1Rzuf/VkI+AFX/yb8PnhtG+lKElkmkkZAFAXUQNgpxg4zVrzXlApUZxLmC2t37OWZFkxnRuXwcgHSATjY1qNzMjKeyhu3ONsQOm56byBfX8KDbv+YbWBtEs8av8Ac1Zf+Eb/ACrXHNETfq4rqT8NvKo+LqoqG5We8hhCGyJk3Z5JJUBdmOSW3Zu/4DAxsKlxJxF/sWcXtaWb5ARj59/qoPRxi4b0LGX2yPEg/MT8q9j41IkiJdQiLtG0RusgdS2MhTsCCd+7G1efo27YfWXoXx7GBF+BcufjWCfk+OXHb3F3NpbUuqUJgjocRKgzQWJyB1OPbtUfd8ftYv1lzCntkX/etVeUrPq0Ic+MhaT8xNSNrw2GP9XFGn4UUH5Cg5La3LAdnEJpU7Rkl7KOQpNEGZkIkC4GcrnB6Mw8KtvL3Er+ESLFbSdkWBijlRX7MYAYB2mRsE5ODnG9XitWfiESHDyxqfAuufhnNBVL3ht/NOs/ZxrKEMZaSUEaSclVjRCoHTfJPX1GvrgnLN5Dbm3N1CIiXwBCWZVfOVUs+NIztttn2VaFvlPoiRvDTFIw+OnFZA0zejbyn8RRP6tn5UFNsPJnDGBquLlvORtjGm8e8eCE1DBydm7/AB3rBzHyxHZwxvFra2jYfSI3JlAi3BdAx2K6jkDAIJyDgVfksro/YiUeuRifgFx86+LvhzhD29xBGh2Pmdx2wS743zjpQU3yf8Ue3upNY/wV3Npt5CNP1qqAvmgABZFXY4AJUY679YzXLOXeFJPYzWnaF4o5ZIoZdSswCNmJgw83UpxjAA82rnyVxpriErNgXMDdlcAdNQAw4/ZdcMPbQWGlKUClKUCvM17WORwASe7eg5LfXHa8WBO6i7kkPT9XZ22PlKzVCWUTPHcuchmtIbfI7nvpzJMfaAwPur22LMlzPugFu0IY7aZ7658/r91GQ+zNbEE4jheXYK97NL/5dlB2ae7tBUkxMTpK8+S6IGK6mAx2t1Jj8MWmFMerzD8au9V3yecP7DhtpGfS7JWb8TjW3zarFUBSlKCreUCykeGCSFDI8F1DNpX0tIJWTAPU6Hbatv8ATsrfq7K5PgW7KMe/U+flU9XgoII3V+3o21ug/wCZcMT8EjI+dQvL3Hrq7gEjPHE2uRGVE1YMcjRnDOxBzpz6I61ZeJcwW1uwSaZEcjIQnLEeIUb1z7lDisaPLCVlUSXUzQM8TorhyZMAsBuQHIHqNBa2ikPpXEx9hVfyqKxtw5D6Wp/xu7f1PSqN5RrqS2ljZZpUSZZSwEhUa448xgH7IxnIHU1R7Xi0sFzCTPNIQ9vKGZn3R2CyowJxjp0HTvqdB3S3sYo90jRT4qoB+PWs9e1Vv0zdzMewW3jj7Z4A8hkd9SagSY10jBK7ef3jpUC0UqsX8d2nZ9teois+ljHCiAZUkEa2bvAG/dWbkjir3ELiVg7xTSQlxjzwh8xttt1IO1BYaV7UHJzVb5Kp2spBIzFDJIuR184DT86Cbr0VAfp+Vv1djdEeL9lGvzcnw7u+veG8ddro208HZSdn20eHDqyBtJBO3nAkbAd9BWORb9hxK/RiSHmYDJzuijSMfgBx+H1V0Q1yHiMyWXFJZrjUsL3Hn9egVCpGnfdTJ8MVZLrymcGRiI7d59IBLdmpG7Bdu1YMTuDsDQW5uKwA47WMt4BgzfAZNfa3mfRjmb2RP/VgBVNTywllf6LYSlFK6FYMpYHOs4RSq6cHqa0h5R+Kza+ztoo21J2S4D7b9p2h16h9kjC+NB0NVnb0bd/32Rf7k/KsycPuW6iBP3nc+8aV+RrmUM3MU6v55jZmUoVUqqAatQx2ZznK9TtivuPyf8VmUie7mJZw5YvoYEAjCkO2FIOSAnUCg6LJa4OJb2JD4IqKf52b+lRFxxrhkYzLfsy5K57Q6dS+kMxgDO/QVXLXyL5jMc0+VL9oRkvl8Yzq0oemfjUzZ+R+zRQrFmUEnT3ZPU4Ytv6/UKDRuOf+CxoJCkkiksqkoXyUxq9Jv2hufGta38rsQRTZ8Pd9QbzI8alKnA1qi4AOQep2q42fIfD4iAIxqPQFgCcb7Bce2pS44VZwRl5I4hGgyS41AAfizQcwuPKfxN1VYbWESMuWDZ1I2TgaS+W2A7h1r4uL7mG4AEbGMMgEh7MDDb6ihCbLjGM71drzyh2luo0xXGknChYDGD+EPpz7q1OKeUZ4kjcWbKspxE0s0ag7at9GoDYePeKCp3XI3F7oYmuZVQqodA/mkqMEkl87nJwBitg+RYysWnn64OAxxnAGdIRdyAO/rUrxPna/EEM6LaiKXBDRpNOFUgkFiezK+GdJ32qPvuYryWCKWG7lkLn62KGOJZIxg5wuCSQdsFh1FBIcocOazu7qyVy8MKwuuQdnlDs+CSTg4B3PU1ucbuhY3Md8CApxDdLkDVET5sgB6tGxz+FmqsTcszzRpNFHc/SpCpullklVXwunAcDAx3HT022rfHk+lkghxbW8Fyu8r5URyHBBBwGfG+emxoOr21wkih0YMrbqykEEeoistc55Agksr2exkljfMCXGFyMOSUYgYHpABjgAZ37zXRqBSleZoDVRubuKvcSiwtty20x7vEqf2RsW9oXvIqT5w5j7BRFD51xJgKBuVzsDj7xOyjvPsqGWMcMtuuq8n6k5bSBux9enPX7TsO7omYpXil004cFOmv5R39vh7y17qyEksXD7c/VxktNJ3l8YkY+sZwP2nA2C18ce4DBd3cVlHGFhhjMZ0ZXSrFWmAx6hEufFznpU1wu3/R9o88gzPJg4Jycn9XHnrnJJY77ljnAFZuQuHFY2nc5eY5BPUrnOo+t2LNt3FfCpwVmKzktzn56fd51eK1uK3Od58FpRQAANgNgK+q8Ar2odBSlKBSlKCguunjN2D/mW0Dj16WkRv6isfOkhSKKXDMYriF8KMkguFfA7zpZqz8eXRxqBv9WzlT3pLGw9pxn41t8ZX6ok/ZKP/A6t/agoPOl1Pf8AYC3s5R2UusmbQqspUqQAGJwcnOw6d9QrcmcQnXSUtol0hQfPkdVU5UKzZwBjuNd7ThqDurMtqo7qDl3DuCcVGe0v85AAAhj83Hhkdem5qL5n5Sntrae7W4meRD9IYEgIzAjWSgAX0R3jurtIjA7q0+OWAntpoT0kidD+8pFBy/hdvJHewRTPriuYDNEQqREMhUsAYwpIKsp61buHxQRvJHDoEme0lAbL5bbU+5OTp6nwqrgFrPgdwc6oWWB/34zCRt+0q/CslzMlxxOa2eVlVIEdRFIYjkMe0DsuCcAocE7Z9dBcWcLuSBjfc4rmfLXOUVkrWT4Z4p5UQlsLoLF4zlQxxjbp3ipVOBxXH/09tE0YJAnu2knDEHBMaMxyux84lRucbVr2fITwzSThbOcuQxjaJ4lGMbJhmUdMjK9SdxQaV55VlCao4mY6sadOMjSG1Als6cZ+z3V8cM4zc3fFYX7FligMymUgKNBGkkgjoToIGc/DNXfgH0d1KxwxxNG2mSLSmY2HTp3Ebg94INaNhD9PeWS4TNukrxQxEnS3ZsUeSQA4YlgwAOwC0FT8p9zbyuoWaBtSEMA6sVePDRnr93WPeK6ZwzkiyRFIjzkA+kQOngmBXx+jYdOnsotPTGhcfDFRLXacLmt+zUrbTydi8YJ0RsVJR0TBC5KkELgHVnGaCWuuI8Lt3KMYO0TZlC9o4PXcYJz0rGefbYIzRQ3MiICSUh0qANz5zlVHjuRVZ5H4Y15aXMOpBE00wyytrxJI5OMEY33HtqzcJ5F7FHQ3MrrIMSBlQhhp0Y84HA04G3roNa357lnR3t7NsKur62ZFOCCVIVNeQQDjB3qL4Xzvd3meye0h83UvmSS6vEAsUww2yCNs9Nqs3CuQ7O3z2SMurAbDsmoD0c6CuQN8A+NaPMvJkejtLSJUlQ6sKAdeNwd85cHcE9eh7sIaYq1tbS06Kfwrmy7uGbt7maIdNMSRalO+rUNGSvgUJ/vTly2ublyblbyaPBGtJ5QpYMcYCsoK47j3jpV84BxKC+h7OSNNajz48Y6HGpe/Gfep29updcrTQMZLKVge9SRqPqydn22w4z+1kVtFaTGnKWWSmTHaa2hz2/5Qu7OKW7CojQZmWTzVkOhtSgkMT6BKFejBjv43PygcdSfhjqEkzKbcNlGCjXPFq3YDuJwceFaXOHMcslhdW0sD9u8RVQoxncAnQd+mSCpYHHUV885To9lDoZWUzQDKkEDSdR6fhIxVLY7V5oi0Sl+FctC8tYHmmc4GpNKoCvVR5xBJOnY9x32qLvOEGzbTcRme0zsAWVQSdsDUFDZz5reae4g7VeuVE02duO8RJn+EZqRnhDgqwDKRgggEEesGsLU13idJVvj4p1idJRHB7CzkQPBFEV6egMgjuOdwRU0qAbAYHqql8Q5dmtXM1ixx9qLOdh3AHZ167EgjuNSHA+bopvMl+plzp0tspPTAJxhv2Ww3qNRXJ1W2lWuXfhvtKy4pivM16a1bOM8auHfjd48Ab6TbrE0OM4YRxhpom7gJFlIGT1UbdM9Y4LxRLqGOaI+Y65HiPFSO5gcgjxFUblSVSb64Owe7mJPqjIT/ALak/J4DqvCo0wNOGjTuVioM3vLHJHcSR1zQXWoLmnj62kedmkbPZp6/vHv0jbPtA76+uZePpaR5ODIc6EzucY3PgoyMn1jvIqp2SCJvpvEG1TuNUEPR8YwCU2wBqAAIwucnzjU7RHFPJvjpWtely7V9/wBdrc4RZfRUe+vSWnfdFONWW7sdNZwNuigY6ZrJy3w17mb6ZcgEf5S922cHH3FydOepJbHQ18cO4fLxCQXFyNMI/Vx74YdRjYEoe9vtbd1bHMnFTIws7Xdj5rkbAAdUBHQfebuGw3O2eOls99Z5R81cWXLbPbpL8uqPnZ1f21bwniV2I1ObePOph0I6MQfFj5i+oMfbeY1wMDYDYAVH8B4SttEEGCx3dsY1NjrjuGwAHcBUlW+S8TpEcoaVjTeet7SlKzWKUpQKUpQUnneA/TuGsraCzzQ68A41xagMHbfszUnfcvExSAzysdDYAEajODjYLWl5SfNitZu+G9t38Nmfsm92JDVuYZ2oMPD5dcSN95VPxArYqG4Pfxpbxh5EXSNJywG6kqe/xFZ/03D9lmf/AKcckn5VNBJUqO/SLnGi3mIPedCfJm1fKvBNck7RRIPFpGY/whB+ago94unhd2Dt2F8zD1BbxX/K3zqqc+cnlJZr2NnZZUdZF2UJqQKpznOCRv1xkHuqU4nbO1lx5WlbVHO8hVAAu8cUincFuoPf9mpHygX7rwqR411GRI1APhKyr8fOxQWHhcsZRUjwNChdH2lwMAEdenf31szTKgy7BR4kgVn4PaQzwoZI45AVBBKhu7uJ7q3RweCPdIYlbxCKD8cUFC4PKDxW5cDSrW8R32J0vINRB9Hbu9VffIsbPFI9s6OrTztgk6GzK/nKwBxnHXBFR/EpinGIw2eznhkt2Pgzeenvwh+NZvJJcC2tzDMQoilkiLYwoZW6N4ZGGBPXPxC4/R7n/QXPrlGn4hSf5aqnOcLRyWjTOu11FgLkIuo479yd8ZNdGe/iC6jLGF+8XXHxziub8/mK/idYZU+rBkRg3pSICUC+Iz1PTp30Ej5Hv1Nz/wBd/wA710GuaeQqcvZyO3VpCW9pLE/Oul0CvkrXkkqr6RA9pAqMueZbSM4a5hB8Nak/Ab0ELzTy8wf6VaZWdDqZVHp7bkDvbGxH2h696keWeYku1xsky+nGTv4Er4rnPs6GvhubYCfq1uJfwQS4/iYAfOqtx+J5ZBPb28ltKDku8sSavWArN52PHGeh2ORbXXaXTS9clYpk8p7O6e72S/lYC/o5snDGW3VGHpAm4j1YPUebq6VUOdeEpbpHIoZkMgBy2Ch0nQwfv6YGoHqN6z3vMTXoWC7eGKOOWN2YKxZmjbUFO+lMkAd4Oduoqz8QgS6iaFoJpUcb/Vsg23BDPpGQQCCD1A76tW9qMM2CaW0vDX4bzJPaIkdzAdAVQrbKcAADfJjY/vKR4VY7Xmm1cfrkQ/dlPZt7g2Mj1jIquyctySLiVJZFxgrcXjhNsdUTKnp4VHX/AC/bKNL3Npbj7qnWNv2GYL8ADU8WO3ONPBlpaOW63yc2WY2E6uemIw0p+CA1Bccnt7sZW1u2fGNaxiI49falQw9oPuquSwyQrosp5ph0At4ZBj2B1eMDYbhh7K3Uu5olBuLKSXbrK86D3/rI/wAtJwRaNpifT3RaYmNLQ+bTil7Zgk4MY6I7q5A6+iDqU92lSw9VfcXPFzIfOkjiH/Lh7U/zPke9aWXNZJIW2tLbfqoM5+CBDW3eXsMy/wCKvkC+AstAHvmV6xn/AB8tOWvvHzzZxWY+nbynf9+qscU4gkdoIrVrjUsvauWiwZNTlpdmHXLFhgYBA7quU/OVpa24jtfPZAAAQwCnxdmGWJJztksfbmqXxZbQNotu2YtsZXd1G/esSYCjv1Fe7ZTmp/gycOt0BlBuJOu8L6EP7PagDP7Z3Pq6VamPLzmPd20x9F/1n07o6/Psj1RvC5Lq5lMojMsx9FyAyp4H/TQjfAJPftnJNu4fywkeZ76QO3pNqb6sYHV2b0sesBR3DYVi/wCLppfMs7U47m9LH7q4Qe1nHsr7h5ZuLlg97KcDcIpBPux5qe0BifEYqf8AW31yz88Py5clpy34rbz1dUR4POI8flumMFkrY+1Jupx6jjzF9Z84/ZHfU9y9wJLVNvOkONb4xnHcBvheu3rzW7w+wSFQkaBV9XefEnqT6zvW1VrZNuGu0LRXrkr2lKzXKUpQKUpQKUpQVjylQ6uGXRHVIzIPbGQ4/pU9YTdpHG4+0it8QDXxxi27WCaP78br8VIqq8nc1WycOtDPcRRsIFDh3AYFBpfIJz1BoLcllGCSI0BO5IUAk+s4rOBUMnM0TgGJZZQdwVjYKR4hn0qR6wa+G45IfRtyPxyKPy6qCdrzNV1uJXTdOwT3PJ/daxlp29K4f9xUUfME/Ogrl4i9tx6FmwJYI3A2HpQSRsR4+itfP0U3XBlQghntExnqGEYIPt1Lmpg8MgWRppAGkYAM8rajhc6R53QDJ6DvrMOIw9A6t3YXLfJc0ETy/wAXmFtDNCiqskauVlaJIwWUatJ1h1Gc9x9VbkvMF04x2lnH64+2uG9yquP61ktrVB+os3PshWIfGTR8q3hb3GNoUQftygY9ygj50FR43wiWaOLstbPHcRzBjGIgSGAkLGR9Z8wsMaR3DapCLgbx3Fy67xzssmntZI8MECvkIMnOBuCKkrm4Cfrby0i9Q85vm439xrEt7bscCe8nOOkMD6D6w6Rhe/7/AH0GunLkerX2NoG+92HaP4/rJGJrafQgw1xpB7lMcXu8xQa+lg1HzeGzuO5rmdMfwtI7D+Gt23tLv/LgsYPD0pD78Kn9aCtcI4cLUyrYyvHFKwcpHbNMVbSFOl8EKDgHfO5O+Kkv0Zcy+m1+48Wmjtx39REVb4ipw8LunGJL0r/0YY0x73115/wvG28st1L4hriQKf3EKr8qCAk5bRd5Y7Rd+s8rzEfx/wC9eRzWqZAvIs9620AZvgoc+/FWeDlizQ5FtDnxKKzfxNk1JxwqowqgD1AD+lBTxIjjzIeJT7belbqfA5YxD3VljsZeqcNtk9c0qs3v0q2/7xq3YpigpvFeVZ7tQJXtosdDFCWcDOSupmAKnwI9dQnEeC8QtAAk001uvVY2KHw7syJ+4So66a6bimKmJbY89qxwzvHZPzbyc24ZxLhj7XEcmsbN27y3C59ZJYDv9ICrdwtrADNv9FA/5fZD+lbnEOB28+80MbkdGKjUPYw84e41BXPk+tH6dovsfV+cGmy38Fu2PX8LKbuMfbQD8Q/3qOveZ7SLZ7iPP3VOtv4VyflUEnk1th1knPq+q/tHUla8j2adYy/qd2I/hzj5U2OHBHO0z5afdAcU5qiuD2dvZLcN4yRhgPXoAJ/iK+2sXDOQnlftLnREOvZRKox6vN81faNROeoroNtaJGoWNFRR0VFCj4Das2mrccxyOmiv0q6d/OfnggIuTbNekPXr9ZIcnxPnb1uW/L9qhBW3gDePZrq/ixmpSvMVXity1c8xrOsvlVA2Gwr7pSoClKUClKUClKUClKUClKUCo3ifDkaGZVRAXRwSFAJJUjJOKkq+XoOe8iPNJw+1KQlgIlUszooJUaG7yeqnu7qnJYZlGZHtoh4s5b/21GcG4DDqeLEgiV30xiaYINTlm80Pjcsx6d9WO25ZtE85baHV4lAzfFsmgr7cQt9w3EA5HVbaMO38IErfD1V9ho29C34hP4atUSn2iRox8u+rfCgAwAAPAAAd/dWTNBVILOX/AC+HW6euaVS38itv763ktL47Ga1hXwjhZmHqyz6f5anq9oIH/h+RjmW9u3z1VWjiX3dmgcfxV6vKVr9uNpT/AM2SSX87Gp2lBpWnCoIv1cMSfhRV/oK3aUoFKUoFKUoFKUoFKUoFKUoFKUoFKUoFKUoFKUoFKUoFKUoFKUoFKUoFKUo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812360" y="3861048"/>
            <a:ext cx="12573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16"/>
          <p:cNvSpPr/>
          <p:nvPr/>
        </p:nvSpPr>
        <p:spPr>
          <a:xfrm>
            <a:off x="5436096" y="764704"/>
            <a:ext cx="356388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-342900" algn="ctr"/>
            <a:r>
              <a:rPr lang="fr-FR" sz="3200" dirty="0" smtClean="0"/>
              <a:t>Supervision d’une grandeur physique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195736" y="3429000"/>
            <a:ext cx="19933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Carte </a:t>
            </a:r>
            <a:r>
              <a:rPr lang="fr-FR" sz="2400" dirty="0" err="1" smtClean="0"/>
              <a:t>Arduino</a:t>
            </a:r>
            <a:r>
              <a:rPr lang="fr-FR" sz="2400" dirty="0" smtClean="0"/>
              <a:t> </a:t>
            </a:r>
            <a:endParaRPr lang="fr-FR" sz="2400" dirty="0"/>
          </a:p>
        </p:txBody>
      </p:sp>
      <p:sp>
        <p:nvSpPr>
          <p:cNvPr id="21" name="Rectangle 20"/>
          <p:cNvSpPr/>
          <p:nvPr/>
        </p:nvSpPr>
        <p:spPr>
          <a:xfrm>
            <a:off x="0" y="843541"/>
            <a:ext cx="500034" cy="6113851"/>
          </a:xfrm>
          <a:prstGeom prst="rect">
            <a:avLst/>
          </a:prstGeom>
          <a:ln/>
          <a:scene3d>
            <a:camera prst="isometricOffAxis1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dirty="0" smtClean="0"/>
              <a:t>Préparer les élèves</a:t>
            </a:r>
            <a:endParaRPr lang="fr-FR" sz="2800" dirty="0"/>
          </a:p>
        </p:txBody>
      </p:sp>
      <p:graphicFrame>
        <p:nvGraphicFramePr>
          <p:cNvPr id="16" name="Diagramme 15"/>
          <p:cNvGraphicFramePr/>
          <p:nvPr/>
        </p:nvGraphicFramePr>
        <p:xfrm>
          <a:off x="1403648" y="665312"/>
          <a:ext cx="7740352" cy="5644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 21" descr="1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1772816"/>
            <a:ext cx="2808312" cy="2106234"/>
          </a:xfrm>
          <a:prstGeom prst="rect">
            <a:avLst/>
          </a:prstGeom>
        </p:spPr>
      </p:pic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CCD93-C154-4C49-867C-2FCA81655F0C}" type="datetime1">
              <a:rPr lang="fr-FR" smtClean="0"/>
              <a:pPr/>
              <a:t>28/03/2014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26A1-C328-442D-8AAF-48F1666ECD10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0" y="843541"/>
            <a:ext cx="500034" cy="6113851"/>
          </a:xfrm>
          <a:prstGeom prst="rect">
            <a:avLst/>
          </a:prstGeom>
          <a:ln/>
          <a:scene3d>
            <a:camera prst="isometricOffAxis1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dirty="0" smtClean="0"/>
              <a:t>Préparer les élèves</a:t>
            </a:r>
            <a:endParaRPr lang="fr-FR" sz="2800" dirty="0"/>
          </a:p>
        </p:txBody>
      </p:sp>
      <p:sp>
        <p:nvSpPr>
          <p:cNvPr id="9" name="Rectangle 8"/>
          <p:cNvSpPr/>
          <p:nvPr/>
        </p:nvSpPr>
        <p:spPr>
          <a:xfrm>
            <a:off x="683568" y="661814"/>
            <a:ext cx="2952328" cy="100811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Projets (Épreuve E6.2) </a:t>
            </a:r>
          </a:p>
          <a:p>
            <a:pPr algn="ctr"/>
            <a:r>
              <a:rPr lang="fr-FR" dirty="0" smtClean="0"/>
              <a:t>A l'image du projet</a:t>
            </a:r>
            <a:br>
              <a:rPr lang="fr-FR" dirty="0" smtClean="0"/>
            </a:br>
            <a:r>
              <a:rPr lang="fr-FR" dirty="0" smtClean="0"/>
              <a:t> de fin de formation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5940152" y="661814"/>
            <a:ext cx="2952328" cy="100811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Système (Épreuve E5)</a:t>
            </a:r>
          </a:p>
          <a:p>
            <a:pPr algn="ctr"/>
            <a:r>
              <a:rPr lang="fr-FR" dirty="0" smtClean="0"/>
              <a:t>A l'image des CCF de formation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707904" y="776898"/>
            <a:ext cx="216023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b="1" dirty="0" smtClean="0"/>
              <a:t>Activités</a:t>
            </a:r>
            <a:br>
              <a:rPr lang="fr-FR" sz="2000" b="1" dirty="0" smtClean="0"/>
            </a:br>
            <a:r>
              <a:rPr lang="fr-FR" sz="2000" b="1" dirty="0" smtClean="0"/>
              <a:t>professionnelles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55576" y="1700808"/>
            <a:ext cx="28055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C3 - Élaborer une maquette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060848"/>
            <a:ext cx="2736304" cy="1819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/>
          <p:cNvSpPr/>
          <p:nvPr/>
        </p:nvSpPr>
        <p:spPr>
          <a:xfrm>
            <a:off x="683568" y="3861048"/>
            <a:ext cx="28803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/>
              <a:t>Élaboration d'un exemple</a:t>
            </a:r>
            <a:br>
              <a:rPr lang="fr-FR" b="1" dirty="0" smtClean="0"/>
            </a:br>
            <a:r>
              <a:rPr lang="fr-FR" b="1" dirty="0" smtClean="0"/>
              <a:t> de dossier par l'équipe.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39552" y="4437112"/>
            <a:ext cx="381642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- A1 : Expliciter un schéma fonctionnel</a:t>
            </a:r>
          </a:p>
          <a:p>
            <a:r>
              <a:rPr lang="fr-FR" dirty="0" smtClean="0"/>
              <a:t>- A2 : Analyser un schéma structurel</a:t>
            </a:r>
          </a:p>
          <a:p>
            <a:r>
              <a:rPr lang="fr-FR" dirty="0" smtClean="0"/>
              <a:t>- T2 : Établir des procédures de test sur une maquette</a:t>
            </a:r>
          </a:p>
          <a:p>
            <a:r>
              <a:rPr lang="fr-FR" dirty="0" smtClean="0"/>
              <a:t>- A3 : Expliciter une structure logicielle commentée</a:t>
            </a:r>
          </a:p>
          <a:p>
            <a:r>
              <a:rPr lang="fr-FR" dirty="0" smtClean="0"/>
              <a:t>- C2 : Adapter un Logiciel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652120" y="3861048"/>
            <a:ext cx="29048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/>
              <a:t>A partir des documentations</a:t>
            </a:r>
            <a:br>
              <a:rPr lang="fr-FR" b="1" dirty="0" smtClean="0"/>
            </a:br>
            <a:r>
              <a:rPr lang="fr-FR" b="1" dirty="0" smtClean="0"/>
              <a:t>des appareils.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148064" y="4437112"/>
            <a:ext cx="39604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- M1 : Installer et configurer un nouvel équipement ou produit</a:t>
            </a:r>
          </a:p>
          <a:p>
            <a:r>
              <a:rPr lang="fr-FR" dirty="0" smtClean="0"/>
              <a:t>- M2 : Valider le bon fonctionnement de l'équipement ou du produit</a:t>
            </a:r>
          </a:p>
          <a:p>
            <a:r>
              <a:rPr lang="fr-FR" dirty="0" smtClean="0"/>
              <a:t>- T1 : Effectuer des tests en conformité avec une procédure établie sur un</a:t>
            </a:r>
          </a:p>
          <a:p>
            <a:r>
              <a:rPr lang="fr-FR" dirty="0" smtClean="0"/>
              <a:t>équipement ou un produit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755576" y="764704"/>
            <a:ext cx="8280920" cy="5760640"/>
          </a:xfrm>
          <a:prstGeom prst="roundRect">
            <a:avLst/>
          </a:prstGeom>
          <a:solidFill>
            <a:schemeClr val="accent6">
              <a:alpha val="86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2267744" y="2276872"/>
            <a:ext cx="532859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5400" b="1" dirty="0" smtClean="0">
                <a:solidFill>
                  <a:schemeClr val="bg1"/>
                </a:solidFill>
              </a:rPr>
              <a:t>Élaboration </a:t>
            </a:r>
            <a:br>
              <a:rPr lang="fr-FR" sz="5400" b="1" dirty="0" smtClean="0">
                <a:solidFill>
                  <a:schemeClr val="bg1"/>
                </a:solidFill>
              </a:rPr>
            </a:br>
            <a:r>
              <a:rPr lang="fr-FR" sz="5400" b="1" dirty="0" smtClean="0">
                <a:solidFill>
                  <a:schemeClr val="bg1"/>
                </a:solidFill>
              </a:rPr>
              <a:t>d'un diaporama </a:t>
            </a:r>
          </a:p>
          <a:p>
            <a:pPr algn="ctr"/>
            <a:r>
              <a:rPr lang="fr-FR" sz="5400" b="1" dirty="0" smtClean="0">
                <a:solidFill>
                  <a:schemeClr val="bg1"/>
                </a:solidFill>
              </a:rPr>
              <a:t>de synthèse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Durant la première année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Aménagement des enseignements scientifiques</a:t>
            </a:r>
          </a:p>
          <a:p>
            <a:pPr lvl="2"/>
            <a:r>
              <a:rPr lang="fr-FR" sz="4000" dirty="0" smtClean="0"/>
              <a:t>Pré requis Maths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CCD93-C154-4C49-867C-2FCA81655F0C}" type="datetime1">
              <a:rPr lang="fr-FR" smtClean="0"/>
              <a:pPr/>
              <a:t>28/03/2014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26A1-C328-442D-8AAF-48F1666ECD10}" type="slidenum">
              <a:rPr lang="fr-FR" smtClean="0"/>
              <a:pPr/>
              <a:t>16</a:t>
            </a:fld>
            <a:endParaRPr lang="fr-FR"/>
          </a:p>
        </p:txBody>
      </p:sp>
      <p:pic>
        <p:nvPicPr>
          <p:cNvPr id="3074" name="Picture 2" descr="https://encrypted-tbn2.gstatic.com/images?q=tbn:ANd9GcRVoB0NOqNH05UWphehNPlPXANndw32RRI-4ZqjsHY6NRxZ13LhU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2204864"/>
            <a:ext cx="2143125" cy="2143125"/>
          </a:xfrm>
          <a:prstGeom prst="rect">
            <a:avLst/>
          </a:prstGeom>
          <a:noFill/>
        </p:spPr>
      </p:pic>
      <p:pic>
        <p:nvPicPr>
          <p:cNvPr id="3076" name="Picture 4" descr="https://encrypted-tbn1.gstatic.com/images?q=tbn:ANd9GcRpgThMC2ii_5bGCCLijEMzE30NH6Btx76YDVoauc1TWQ-Nwexg9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3717032"/>
            <a:ext cx="2466975" cy="1847851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>
            <a:off x="5580112" y="4941168"/>
            <a:ext cx="18854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 smtClean="0"/>
              <a:t>SOS SPC</a:t>
            </a:r>
            <a:endParaRPr lang="fr-FR" sz="4000" dirty="0"/>
          </a:p>
        </p:txBody>
      </p:sp>
      <p:sp>
        <p:nvSpPr>
          <p:cNvPr id="9" name="Rectangle 8"/>
          <p:cNvSpPr/>
          <p:nvPr/>
        </p:nvSpPr>
        <p:spPr>
          <a:xfrm>
            <a:off x="0" y="843541"/>
            <a:ext cx="500034" cy="6113851"/>
          </a:xfrm>
          <a:prstGeom prst="rect">
            <a:avLst/>
          </a:prstGeom>
          <a:ln/>
          <a:scene3d>
            <a:camera prst="isometricOffAxis1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dirty="0" smtClean="0"/>
              <a:t>Accompagner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Améliorer le dispositif…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Utilisation de l’AP pour les préparer (travail personnel, compétences scientifiques)</a:t>
            </a:r>
          </a:p>
          <a:p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Collaboration, communiquer</a:t>
            </a:r>
          </a:p>
          <a:p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Activités professionnelles</a:t>
            </a:r>
          </a:p>
          <a:p>
            <a:pPr lvl="1"/>
            <a:r>
              <a:rPr lang="fr-FR" dirty="0" smtClean="0"/>
              <a:t>Evaluations du CCF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CCD93-C154-4C49-867C-2FCA81655F0C}" type="datetime1">
              <a:rPr lang="fr-FR" smtClean="0"/>
              <a:pPr/>
              <a:t>28/03/2014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26A1-C328-442D-8AAF-48F1666ECD10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899592" y="1671191"/>
            <a:ext cx="5544616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400" dirty="0" smtClean="0"/>
              <a:t>Préparer les élèves à la poursuite d’études</a:t>
            </a:r>
          </a:p>
        </p:txBody>
      </p:sp>
      <p:sp>
        <p:nvSpPr>
          <p:cNvPr id="8" name="Rectangle 7"/>
          <p:cNvSpPr/>
          <p:nvPr/>
        </p:nvSpPr>
        <p:spPr>
          <a:xfrm>
            <a:off x="899592" y="3212976"/>
            <a:ext cx="6968008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400" dirty="0" smtClean="0"/>
              <a:t>Renforcer le recrutement avec les enseignants de LP</a:t>
            </a:r>
          </a:p>
        </p:txBody>
      </p:sp>
      <p:sp>
        <p:nvSpPr>
          <p:cNvPr id="9" name="Rectangle 8"/>
          <p:cNvSpPr/>
          <p:nvPr/>
        </p:nvSpPr>
        <p:spPr>
          <a:xfrm>
            <a:off x="899592" y="4293096"/>
            <a:ext cx="5807496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400" dirty="0" smtClean="0"/>
              <a:t>Valoriser les compétences professionnelles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843541"/>
            <a:ext cx="500034" cy="6113851"/>
          </a:xfrm>
          <a:prstGeom prst="rect">
            <a:avLst/>
          </a:prstGeom>
          <a:ln/>
          <a:scene3d>
            <a:camera prst="isometricOffAxis1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dirty="0" smtClean="0"/>
              <a:t>Améliorer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fr-FR" sz="8800" dirty="0" smtClean="0"/>
              <a:t>MERCI !</a:t>
            </a:r>
          </a:p>
          <a:p>
            <a:pPr algn="ctr">
              <a:buNone/>
            </a:pPr>
            <a:r>
              <a:rPr lang="fr-FR" sz="8800" dirty="0" smtClean="0"/>
              <a:t>FIN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CCD93-C154-4C49-867C-2FCA81655F0C}" type="datetime1">
              <a:rPr lang="fr-FR" smtClean="0"/>
              <a:pPr/>
              <a:t>28/03/2014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26A1-C328-442D-8AAF-48F1666ECD10}" type="slidenum">
              <a:rPr lang="fr-FR" smtClean="0"/>
              <a:pPr/>
              <a:t>18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67544" y="6376243"/>
            <a:ext cx="2133600" cy="365125"/>
          </a:xfrm>
        </p:spPr>
        <p:txBody>
          <a:bodyPr/>
          <a:lstStyle/>
          <a:p>
            <a:fld id="{85BCCD93-C154-4C49-867C-2FCA81655F0C}" type="datetime1">
              <a:rPr lang="fr-FR" smtClean="0"/>
              <a:pPr/>
              <a:t>28/03/2014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63544" y="6376243"/>
            <a:ext cx="2133600" cy="365125"/>
          </a:xfrm>
        </p:spPr>
        <p:txBody>
          <a:bodyPr/>
          <a:lstStyle/>
          <a:p>
            <a:fld id="{464226A1-C328-442D-8AAF-48F1666ECD10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6" name="Rectangle 5"/>
          <p:cNvSpPr/>
          <p:nvPr/>
        </p:nvSpPr>
        <p:spPr>
          <a:xfrm rot="5400000">
            <a:off x="4033951" y="-1573546"/>
            <a:ext cx="572043" cy="7992888"/>
          </a:xfrm>
          <a:prstGeom prst="rect">
            <a:avLst/>
          </a:prstGeom>
          <a:ln/>
          <a:scene3d>
            <a:camera prst="isometricOffAxis1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400" b="1" dirty="0" smtClean="0"/>
              <a:t>Cerner les difficultés des élèves de BAC PRO</a:t>
            </a:r>
            <a:endParaRPr lang="fr-FR" sz="2400" b="1" dirty="0"/>
          </a:p>
        </p:txBody>
      </p:sp>
      <p:sp>
        <p:nvSpPr>
          <p:cNvPr id="7" name="Rectangle 6"/>
          <p:cNvSpPr/>
          <p:nvPr/>
        </p:nvSpPr>
        <p:spPr>
          <a:xfrm rot="5400000">
            <a:off x="4218054" y="-953375"/>
            <a:ext cx="491869" cy="7992888"/>
          </a:xfrm>
          <a:prstGeom prst="rect">
            <a:avLst/>
          </a:prstGeom>
          <a:ln/>
          <a:scene3d>
            <a:camera prst="isometricOffAxis1Right"/>
            <a:lightRig rig="threePt" dir="t"/>
          </a:scene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400" b="1" dirty="0" smtClean="0"/>
              <a:t>Organiser une stratégie de recrutement</a:t>
            </a:r>
            <a:endParaRPr lang="fr-FR" sz="2400" b="1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347452" y="-374880"/>
            <a:ext cx="514515" cy="7986299"/>
          </a:xfrm>
          <a:prstGeom prst="rect">
            <a:avLst/>
          </a:prstGeom>
          <a:ln/>
          <a:scene3d>
            <a:camera prst="isometricOffAxis1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400" b="1" dirty="0" smtClean="0"/>
              <a:t>Recruter</a:t>
            </a:r>
            <a:endParaRPr lang="fr-FR" sz="2400" b="1" dirty="0"/>
          </a:p>
        </p:txBody>
      </p:sp>
      <p:sp>
        <p:nvSpPr>
          <p:cNvPr id="10" name="Rectangle 9"/>
          <p:cNvSpPr/>
          <p:nvPr/>
        </p:nvSpPr>
        <p:spPr>
          <a:xfrm rot="5400000">
            <a:off x="4491468" y="201184"/>
            <a:ext cx="514515" cy="7986299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</a:gradFill>
          <a:ln/>
          <a:scene3d>
            <a:camera prst="isometricOffAxis1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400" b="1" dirty="0" smtClean="0"/>
              <a:t>Préparer les élèves : la formation</a:t>
            </a:r>
            <a:endParaRPr lang="fr-FR" sz="2400" b="1" dirty="0"/>
          </a:p>
        </p:txBody>
      </p:sp>
      <p:sp>
        <p:nvSpPr>
          <p:cNvPr id="9" name="Rectangle 8"/>
          <p:cNvSpPr/>
          <p:nvPr/>
        </p:nvSpPr>
        <p:spPr>
          <a:xfrm rot="5400000">
            <a:off x="4650101" y="762630"/>
            <a:ext cx="491869" cy="7992888"/>
          </a:xfrm>
          <a:prstGeom prst="rect">
            <a:avLst/>
          </a:prstGeom>
          <a:ln/>
          <a:scene3d>
            <a:camera prst="isometricOffAxis1Right"/>
            <a:lightRig rig="threePt" dir="t"/>
          </a:scene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400" b="1" dirty="0" smtClean="0"/>
              <a:t>Accompagner les élèves durant la formation</a:t>
            </a:r>
            <a:endParaRPr lang="fr-FR" sz="2400" b="1" dirty="0"/>
          </a:p>
        </p:txBody>
      </p:sp>
      <p:sp>
        <p:nvSpPr>
          <p:cNvPr id="11" name="Rectangle 10"/>
          <p:cNvSpPr/>
          <p:nvPr/>
        </p:nvSpPr>
        <p:spPr>
          <a:xfrm rot="5400000">
            <a:off x="4754030" y="1450790"/>
            <a:ext cx="572043" cy="7992888"/>
          </a:xfrm>
          <a:prstGeom prst="rect">
            <a:avLst/>
          </a:prstGeom>
          <a:ln/>
          <a:scene3d>
            <a:camera prst="isometricOffAxis1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400" b="1" dirty="0" smtClean="0"/>
              <a:t>Améliorer le dispositif</a:t>
            </a:r>
            <a:endParaRPr lang="fr-FR" sz="2400" b="1" dirty="0"/>
          </a:p>
        </p:txBody>
      </p:sp>
      <p:sp>
        <p:nvSpPr>
          <p:cNvPr id="12" name="Rectangle 11"/>
          <p:cNvSpPr/>
          <p:nvPr/>
        </p:nvSpPr>
        <p:spPr>
          <a:xfrm rot="5400000">
            <a:off x="3915404" y="-2175079"/>
            <a:ext cx="514515" cy="7986299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</a:gradFill>
          <a:ln/>
          <a:scene3d>
            <a:camera prst="isometricOffAxis1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400" b="1" dirty="0" smtClean="0"/>
              <a:t>Enquête nationale</a:t>
            </a:r>
            <a:endParaRPr lang="fr-F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845840"/>
            <a:ext cx="8229600" cy="1143000"/>
          </a:xfrm>
        </p:spPr>
        <p:txBody>
          <a:bodyPr>
            <a:noAutofit/>
          </a:bodyPr>
          <a:lstStyle/>
          <a:p>
            <a:r>
              <a:rPr lang="fr-FR" sz="3200" dirty="0" smtClean="0">
                <a:solidFill>
                  <a:srgbClr val="000000"/>
                </a:solidFill>
                <a:latin typeface="Arial"/>
              </a:rPr>
              <a:t>Nb d'établissements dont l'effectif </a:t>
            </a:r>
            <a:br>
              <a:rPr lang="fr-FR" sz="3200" dirty="0" smtClean="0">
                <a:solidFill>
                  <a:srgbClr val="000000"/>
                </a:solidFill>
                <a:latin typeface="Arial"/>
              </a:rPr>
            </a:br>
            <a:r>
              <a:rPr lang="fr-FR" sz="3200" dirty="0" smtClean="0">
                <a:solidFill>
                  <a:srgbClr val="000000"/>
                </a:solidFill>
                <a:latin typeface="Arial"/>
              </a:rPr>
              <a:t>issu de Bac Pro est de:</a:t>
            </a:r>
            <a:br>
              <a:rPr lang="fr-FR" sz="3200" dirty="0" smtClean="0">
                <a:solidFill>
                  <a:srgbClr val="000000"/>
                </a:solidFill>
                <a:latin typeface="Arial"/>
              </a:rPr>
            </a:br>
            <a:endParaRPr lang="fr-FR" sz="32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CCD93-C154-4C49-867C-2FCA81655F0C}" type="datetime1">
              <a:rPr lang="fr-FR" smtClean="0"/>
              <a:pPr/>
              <a:t>28/03/2014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26A1-C328-442D-8AAF-48F1666ECD10}" type="slidenum">
              <a:rPr lang="fr-FR" smtClean="0"/>
              <a:pPr/>
              <a:t>3</a:t>
            </a:fld>
            <a:endParaRPr lang="fr-FR"/>
          </a:p>
        </p:txBody>
      </p:sp>
      <p:graphicFrame>
        <p:nvGraphicFramePr>
          <p:cNvPr id="6" name="Graphique 5"/>
          <p:cNvGraphicFramePr>
            <a:graphicFrameLocks/>
          </p:cNvGraphicFramePr>
          <p:nvPr/>
        </p:nvGraphicFramePr>
        <p:xfrm>
          <a:off x="504056" y="1844824"/>
          <a:ext cx="4139952" cy="33196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/>
        </p:nvGraphicFramePr>
        <p:xfrm>
          <a:off x="4788024" y="1916832"/>
          <a:ext cx="4104456" cy="3240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2411760" y="5229200"/>
            <a:ext cx="5245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SE</a:t>
            </a:r>
            <a:endParaRPr lang="fr-FR" sz="2800" dirty="0"/>
          </a:p>
        </p:txBody>
      </p:sp>
      <p:sp>
        <p:nvSpPr>
          <p:cNvPr id="9" name="ZoneTexte 8"/>
          <p:cNvSpPr txBox="1"/>
          <p:nvPr/>
        </p:nvSpPr>
        <p:spPr>
          <a:xfrm>
            <a:off x="6660232" y="5229200"/>
            <a:ext cx="7248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IRIS</a:t>
            </a:r>
            <a:endParaRPr lang="fr-FR" sz="2800" dirty="0"/>
          </a:p>
        </p:txBody>
      </p:sp>
      <p:sp>
        <p:nvSpPr>
          <p:cNvPr id="11" name="Rectangle 10"/>
          <p:cNvSpPr/>
          <p:nvPr/>
        </p:nvSpPr>
        <p:spPr>
          <a:xfrm>
            <a:off x="2339752" y="587727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 smtClean="0"/>
              <a:t>Enquête : Fabien JONQUIERE</a:t>
            </a:r>
          </a:p>
          <a:p>
            <a:r>
              <a:rPr lang="fr-FR" dirty="0" smtClean="0"/>
              <a:t>Animateur RNR STI –</a:t>
            </a:r>
            <a:r>
              <a:rPr lang="fr-FR" i="1" dirty="0" smtClean="0"/>
              <a:t> Energie et Informations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0" y="744149"/>
            <a:ext cx="500034" cy="6113851"/>
          </a:xfrm>
          <a:prstGeom prst="rect">
            <a:avLst/>
          </a:prstGeom>
          <a:ln/>
          <a:scene3d>
            <a:camera prst="isometricOffAxis1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dirty="0" smtClean="0"/>
              <a:t>Enquête Nationale</a:t>
            </a:r>
            <a:endParaRPr lang="fr-FR" sz="2800" dirty="0"/>
          </a:p>
        </p:txBody>
      </p:sp>
      <p:sp>
        <p:nvSpPr>
          <p:cNvPr id="12" name="ZoneTexte 11"/>
          <p:cNvSpPr txBox="1"/>
          <p:nvPr/>
        </p:nvSpPr>
        <p:spPr>
          <a:xfrm>
            <a:off x="2037170" y="4005064"/>
            <a:ext cx="4619213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fr-FR" sz="2000" dirty="0" smtClean="0"/>
              <a:t>Intégration BAC PRO supérieure en STS SE</a:t>
            </a: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Autofit/>
          </a:bodyPr>
          <a:lstStyle/>
          <a:p>
            <a:r>
              <a:rPr lang="fr-FR" sz="2800" dirty="0" smtClean="0"/>
              <a:t>Origine des étudiants :</a:t>
            </a:r>
            <a:endParaRPr lang="fr-FR" sz="28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CCD93-C154-4C49-867C-2FCA81655F0C}" type="datetime1">
              <a:rPr lang="fr-FR" smtClean="0"/>
              <a:pPr/>
              <a:t>28/03/2014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26A1-C328-442D-8AAF-48F1666ECD10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2175289" y="5229200"/>
            <a:ext cx="5245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SE</a:t>
            </a:r>
            <a:endParaRPr lang="fr-FR" sz="2800" dirty="0"/>
          </a:p>
        </p:txBody>
      </p:sp>
      <p:sp>
        <p:nvSpPr>
          <p:cNvPr id="9" name="ZoneTexte 8"/>
          <p:cNvSpPr txBox="1"/>
          <p:nvPr/>
        </p:nvSpPr>
        <p:spPr>
          <a:xfrm>
            <a:off x="6660232" y="5229200"/>
            <a:ext cx="7248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IRIS</a:t>
            </a:r>
            <a:endParaRPr lang="fr-FR" sz="2800" dirty="0"/>
          </a:p>
        </p:txBody>
      </p:sp>
      <p:sp>
        <p:nvSpPr>
          <p:cNvPr id="10" name="Rectangle 9"/>
          <p:cNvSpPr/>
          <p:nvPr/>
        </p:nvSpPr>
        <p:spPr>
          <a:xfrm>
            <a:off x="2339752" y="587727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 smtClean="0"/>
              <a:t>Enquête : Fabien JONQUIERE</a:t>
            </a:r>
          </a:p>
          <a:p>
            <a:r>
              <a:rPr lang="fr-FR" dirty="0" smtClean="0"/>
              <a:t>Animateur RNR STI –</a:t>
            </a:r>
            <a:r>
              <a:rPr lang="fr-FR" i="1" dirty="0" smtClean="0"/>
              <a:t> Energie et Informations</a:t>
            </a:r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7" y="1988840"/>
            <a:ext cx="3857570" cy="3240360"/>
          </a:xfrm>
          <a:prstGeom prst="rect">
            <a:avLst/>
          </a:prstGeom>
          <a:noFill/>
          <a:ln w="9525">
            <a:solidFill>
              <a:schemeClr val="accent1">
                <a:shade val="95000"/>
                <a:satMod val="105000"/>
              </a:schemeClr>
            </a:solidFill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988840"/>
            <a:ext cx="3888432" cy="3240360"/>
          </a:xfrm>
          <a:prstGeom prst="rect">
            <a:avLst/>
          </a:prstGeom>
          <a:noFill/>
          <a:ln w="9525">
            <a:solidFill>
              <a:schemeClr val="accent1">
                <a:shade val="95000"/>
                <a:satMod val="105000"/>
              </a:schemeClr>
            </a:solidFill>
            <a:miter lim="800000"/>
            <a:headEnd/>
            <a:tailEnd/>
          </a:ln>
        </p:spPr>
      </p:pic>
      <p:sp>
        <p:nvSpPr>
          <p:cNvPr id="13" name="ZoneTexte 12"/>
          <p:cNvSpPr txBox="1"/>
          <p:nvPr/>
        </p:nvSpPr>
        <p:spPr>
          <a:xfrm>
            <a:off x="4211960" y="4149080"/>
            <a:ext cx="184731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endParaRPr lang="fr-FR" sz="2000" dirty="0"/>
          </a:p>
        </p:txBody>
      </p:sp>
      <p:sp>
        <p:nvSpPr>
          <p:cNvPr id="14" name="Rectangle 13"/>
          <p:cNvSpPr/>
          <p:nvPr/>
        </p:nvSpPr>
        <p:spPr>
          <a:xfrm>
            <a:off x="0" y="836712"/>
            <a:ext cx="500034" cy="6113851"/>
          </a:xfrm>
          <a:prstGeom prst="rect">
            <a:avLst/>
          </a:prstGeom>
          <a:ln/>
          <a:scene3d>
            <a:camera prst="isometricOffAxis1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dirty="0" smtClean="0"/>
              <a:t>Enquête Nationale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CCD93-C154-4C49-867C-2FCA81655F0C}" type="datetime1">
              <a:rPr lang="fr-FR" smtClean="0"/>
              <a:pPr/>
              <a:t>28/03/2014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26A1-C328-442D-8AAF-48F1666ECD10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0" y="843541"/>
            <a:ext cx="500034" cy="6113851"/>
          </a:xfrm>
          <a:prstGeom prst="rect">
            <a:avLst/>
          </a:prstGeom>
          <a:ln/>
          <a:scene3d>
            <a:camera prst="isometricOffAxis1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dirty="0" smtClean="0"/>
              <a:t>Cerner les difficultés</a:t>
            </a:r>
            <a:endParaRPr lang="fr-FR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9920" y="980728"/>
            <a:ext cx="8344568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oneTexte 6"/>
          <p:cNvSpPr txBox="1"/>
          <p:nvPr/>
        </p:nvSpPr>
        <p:spPr>
          <a:xfrm>
            <a:off x="2232594" y="4509120"/>
            <a:ext cx="29325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/>
              <a:t>En IRIS1 et IRIS2</a:t>
            </a:r>
            <a:endParaRPr lang="fr-F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CCD93-C154-4C49-867C-2FCA81655F0C}" type="datetime1">
              <a:rPr lang="fr-FR" smtClean="0"/>
              <a:pPr/>
              <a:t>28/03/2014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26A1-C328-442D-8AAF-48F1666ECD10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0" y="843541"/>
            <a:ext cx="500034" cy="6113851"/>
          </a:xfrm>
          <a:prstGeom prst="rect">
            <a:avLst/>
          </a:prstGeom>
          <a:ln/>
          <a:scene3d>
            <a:camera prst="isometricOffAxis1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dirty="0" smtClean="0"/>
              <a:t>Cerner les difficultés</a:t>
            </a:r>
            <a:endParaRPr lang="fr-FR" sz="28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0769" y="1052736"/>
            <a:ext cx="8115301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5616970" y="1052736"/>
            <a:ext cx="34195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/>
              <a:t>Entre IRIS1 et IRIS2</a:t>
            </a:r>
            <a:endParaRPr lang="fr-FR" sz="3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CCD93-C154-4C49-867C-2FCA81655F0C}" type="datetime1">
              <a:rPr lang="fr-FR" smtClean="0"/>
              <a:pPr/>
              <a:t>28/03/2014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26A1-C328-442D-8AAF-48F1666ECD10}" type="slidenum">
              <a:rPr lang="fr-FR" smtClean="0"/>
              <a:pPr/>
              <a:t>7</a:t>
            </a:fld>
            <a:endParaRPr lang="fr-FR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8448" y="1052736"/>
            <a:ext cx="8216627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0" y="843541"/>
            <a:ext cx="500034" cy="6113851"/>
          </a:xfrm>
          <a:prstGeom prst="rect">
            <a:avLst/>
          </a:prstGeom>
          <a:ln/>
          <a:scene3d>
            <a:camera prst="isometricOffAxis1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dirty="0" smtClean="0"/>
              <a:t>Cerner les difficultés</a:t>
            </a:r>
            <a:endParaRPr lang="fr-FR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fr-FR" dirty="0" smtClean="0"/>
              <a:t>La situation mise en évidence par les données de l’enquête nationale : </a:t>
            </a:r>
          </a:p>
          <a:p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>
              <a:buNone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CCD93-C154-4C49-867C-2FCA81655F0C}" type="datetime1">
              <a:rPr lang="fr-FR" smtClean="0"/>
              <a:pPr/>
              <a:t>28/03/2014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26A1-C328-442D-8AAF-48F1666ECD10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1043608" y="4869160"/>
            <a:ext cx="5472608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400" dirty="0" smtClean="0"/>
              <a:t>Taux de démission en première année</a:t>
            </a:r>
            <a:endParaRPr lang="fr-FR" sz="2400" b="0" i="0" dirty="0"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43608" y="3284984"/>
            <a:ext cx="5472608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1"/>
            <a:r>
              <a:rPr lang="fr-FR" sz="2400" dirty="0" smtClean="0"/>
              <a:t>Davantage d’élèves issus de Bac Pro</a:t>
            </a:r>
          </a:p>
        </p:txBody>
      </p:sp>
      <p:sp>
        <p:nvSpPr>
          <p:cNvPr id="9" name="Rectangle 8"/>
          <p:cNvSpPr/>
          <p:nvPr/>
        </p:nvSpPr>
        <p:spPr>
          <a:xfrm>
            <a:off x="1043608" y="4077072"/>
            <a:ext cx="5472608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400" dirty="0" smtClean="0"/>
              <a:t>Obtention du diplôme plus difficile</a:t>
            </a:r>
            <a:endParaRPr lang="fr-FR" sz="2400" b="0" i="0" dirty="0">
              <a:effectLst/>
            </a:endParaRPr>
          </a:p>
        </p:txBody>
      </p:sp>
      <p:pic>
        <p:nvPicPr>
          <p:cNvPr id="10" name="Picture 2" descr="http://martouf.ch/utile/images/divers/2011_03_20_22_21_graph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484784"/>
            <a:ext cx="2304256" cy="1435655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0" y="843541"/>
            <a:ext cx="500034" cy="6113851"/>
          </a:xfrm>
          <a:prstGeom prst="rect">
            <a:avLst/>
          </a:prstGeom>
          <a:ln/>
          <a:scene3d>
            <a:camera prst="isometricOffAxis1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dirty="0" smtClean="0"/>
              <a:t>Cerner les difficultés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http://www.mathsbook.fr/icones/nombres_complex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192471">
            <a:off x="944147" y="2609458"/>
            <a:ext cx="2095500" cy="2095501"/>
          </a:xfrm>
          <a:prstGeom prst="rect">
            <a:avLst/>
          </a:prstGeom>
          <a:noFill/>
        </p:spPr>
      </p:pic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4684D-7B70-439A-A14B-E8608D2BBFF6}" type="datetime1">
              <a:rPr lang="fr-FR" smtClean="0"/>
              <a:pPr/>
              <a:t>28/03/2014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26A1-C328-442D-8AAF-48F1666ECD10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843541"/>
            <a:ext cx="500034" cy="6113851"/>
          </a:xfrm>
          <a:prstGeom prst="rect">
            <a:avLst/>
          </a:prstGeom>
          <a:ln/>
          <a:scene3d>
            <a:camera prst="isometricOffAxis1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dirty="0" smtClean="0"/>
              <a:t>Cerner les difficultés</a:t>
            </a:r>
            <a:endParaRPr lang="fr-FR" sz="2800" dirty="0"/>
          </a:p>
        </p:txBody>
      </p:sp>
      <p:sp>
        <p:nvSpPr>
          <p:cNvPr id="9" name="Rectangle 8"/>
          <p:cNvSpPr/>
          <p:nvPr/>
        </p:nvSpPr>
        <p:spPr>
          <a:xfrm>
            <a:off x="1043608" y="1916832"/>
            <a:ext cx="7416824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dirty="0" smtClean="0"/>
              <a:t>Aptitude à effectuer un travail personnel en autonomie</a:t>
            </a:r>
            <a:endParaRPr lang="fr-FR" sz="2400" b="0" i="0" dirty="0">
              <a:effectLst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419872" y="3140968"/>
            <a:ext cx="5328592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dirty="0" smtClean="0"/>
              <a:t>Pré-requis manquants en enseignement scientifique (nombres complexes, …)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71600" y="4653136"/>
            <a:ext cx="7848872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dirty="0" smtClean="0"/>
              <a:t>Compétences transversales : vocabulaire, rigueur, pugnacité.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538</Words>
  <Application>Microsoft Office PowerPoint</Application>
  <PresentationFormat>Affichage à l'écran (4:3)</PresentationFormat>
  <Paragraphs>167</Paragraphs>
  <Slides>18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Passerelle BAC PRO BTS IRIS/SE/SN</vt:lpstr>
      <vt:lpstr>Sommaire</vt:lpstr>
      <vt:lpstr>Nb d'établissements dont l'effectif  issu de Bac Pro est de: </vt:lpstr>
      <vt:lpstr>Origine des étudiants :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Durant la première année</vt:lpstr>
      <vt:lpstr>Améliorer le dispositif…</vt:lpstr>
      <vt:lpstr>Diapositive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Passerelle BAC PRO / BTS</dc:title>
  <dc:creator>Philippe ANTOINE</dc:creator>
  <cp:lastModifiedBy>Philippe ANTOINE</cp:lastModifiedBy>
  <cp:revision>109</cp:revision>
  <dcterms:created xsi:type="dcterms:W3CDTF">2013-12-13T13:28:24Z</dcterms:created>
  <dcterms:modified xsi:type="dcterms:W3CDTF">2014-03-28T13:42:15Z</dcterms:modified>
</cp:coreProperties>
</file>