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7" r:id="rId2"/>
    <p:sldId id="276" r:id="rId3"/>
    <p:sldId id="305" r:id="rId4"/>
    <p:sldId id="306" r:id="rId5"/>
    <p:sldId id="307" r:id="rId6"/>
    <p:sldId id="303" r:id="rId7"/>
    <p:sldId id="289" r:id="rId8"/>
    <p:sldId id="278" r:id="rId9"/>
    <p:sldId id="280" r:id="rId10"/>
    <p:sldId id="288" r:id="rId11"/>
    <p:sldId id="281" r:id="rId12"/>
    <p:sldId id="282" r:id="rId13"/>
    <p:sldId id="292" r:id="rId14"/>
    <p:sldId id="287" r:id="rId15"/>
    <p:sldId id="304" r:id="rId16"/>
    <p:sldId id="290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007" autoAdjust="0"/>
  </p:normalViewPr>
  <p:slideViewPr>
    <p:cSldViewPr>
      <p:cViewPr>
        <p:scale>
          <a:sx n="80" d="100"/>
          <a:sy n="80" d="100"/>
        </p:scale>
        <p:origin x="-1086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loud\dropbox%2013\Dropbox\S&#233;minaire%20BTS%20SN\13-Accueil%20des%20bac%20Pro\old\Extrait%20base%20de%20donn&#233;es%20CEREQ%20BTS%20SE%20et%20IR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loud\dropbox%2013\Dropbox\S&#233;minaire%20BTS%20SN\13-Accueil%20des%20bac%20Pro\13%20-Enquete%20impact%20r&#233;formes%20pour%20diaporam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loud\dropbox%2013\Dropbox\S&#233;minaire%20BTS%20SN\13-Accueil%20des%20bac%20Pro\13%20-Enquete%20impact%20r&#233;formes%20pour%20diaporam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abien\Desktop\TO%20DO\Seminaire%20SN\export%20RAP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v>Bac Pro</c:v>
          </c:tx>
          <c:marker>
            <c:symbol val="none"/>
          </c:marker>
          <c:cat>
            <c:numRef>
              <c:f>'Graphe bac Pro bac techno'!$E$6:$AD$6</c:f>
              <c:numCache>
                <c:formatCode>General</c:formatCode>
                <c:ptCount val="2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</c:numCache>
            </c:numRef>
          </c:cat>
          <c:val>
            <c:numRef>
              <c:f>'Graphe bac Pro bac techno'!$E$7:$AD$7</c:f>
              <c:numCache>
                <c:formatCode>#,##0</c:formatCode>
                <c:ptCount val="26"/>
                <c:pt idx="0" formatCode="General">
                  <c:v>458</c:v>
                </c:pt>
                <c:pt idx="1">
                  <c:v>1393</c:v>
                </c:pt>
                <c:pt idx="2">
                  <c:v>2662</c:v>
                </c:pt>
                <c:pt idx="3">
                  <c:v>3545</c:v>
                </c:pt>
                <c:pt idx="4">
                  <c:v>4285</c:v>
                </c:pt>
                <c:pt idx="5">
                  <c:v>5116</c:v>
                </c:pt>
                <c:pt idx="6">
                  <c:v>5858</c:v>
                </c:pt>
                <c:pt idx="7">
                  <c:v>6826</c:v>
                </c:pt>
                <c:pt idx="8">
                  <c:v>7085</c:v>
                </c:pt>
                <c:pt idx="9">
                  <c:v>7840</c:v>
                </c:pt>
                <c:pt idx="10">
                  <c:v>8036</c:v>
                </c:pt>
                <c:pt idx="11">
                  <c:v>8201</c:v>
                </c:pt>
                <c:pt idx="12">
                  <c:v>8251</c:v>
                </c:pt>
                <c:pt idx="13">
                  <c:v>8444</c:v>
                </c:pt>
                <c:pt idx="14">
                  <c:v>8464</c:v>
                </c:pt>
                <c:pt idx="15">
                  <c:v>8619</c:v>
                </c:pt>
                <c:pt idx="16">
                  <c:v>8379</c:v>
                </c:pt>
                <c:pt idx="17">
                  <c:v>8726</c:v>
                </c:pt>
                <c:pt idx="18">
                  <c:v>9069</c:v>
                </c:pt>
                <c:pt idx="19">
                  <c:v>9459</c:v>
                </c:pt>
                <c:pt idx="20">
                  <c:v>9715</c:v>
                </c:pt>
                <c:pt idx="21">
                  <c:v>10544</c:v>
                </c:pt>
                <c:pt idx="22">
                  <c:v>11346</c:v>
                </c:pt>
                <c:pt idx="23">
                  <c:v>11747</c:v>
                </c:pt>
                <c:pt idx="24">
                  <c:v>19460</c:v>
                </c:pt>
                <c:pt idx="25">
                  <c:v>27391</c:v>
                </c:pt>
              </c:numCache>
            </c:numRef>
          </c:val>
          <c:smooth val="0"/>
        </c:ser>
        <c:ser>
          <c:idx val="2"/>
          <c:order val="1"/>
          <c:tx>
            <c:v>Bac techno</c:v>
          </c:tx>
          <c:marker>
            <c:symbol val="none"/>
          </c:marker>
          <c:cat>
            <c:numRef>
              <c:f>'Graphe bac Pro bac techno'!$E$6:$AD$6</c:f>
              <c:numCache>
                <c:formatCode>General</c:formatCode>
                <c:ptCount val="26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</c:numCache>
            </c:numRef>
          </c:cat>
          <c:val>
            <c:numRef>
              <c:f>'Graphe bac Pro bac techno'!$E$8:$AD$8</c:f>
              <c:numCache>
                <c:formatCode>#,##0</c:formatCode>
                <c:ptCount val="26"/>
                <c:pt idx="0">
                  <c:v>18831</c:v>
                </c:pt>
                <c:pt idx="1">
                  <c:v>19867</c:v>
                </c:pt>
                <c:pt idx="2">
                  <c:v>20456</c:v>
                </c:pt>
                <c:pt idx="3">
                  <c:v>21820</c:v>
                </c:pt>
                <c:pt idx="4">
                  <c:v>22791</c:v>
                </c:pt>
                <c:pt idx="5">
                  <c:v>23819</c:v>
                </c:pt>
                <c:pt idx="6">
                  <c:v>25218</c:v>
                </c:pt>
                <c:pt idx="7">
                  <c:v>26093</c:v>
                </c:pt>
                <c:pt idx="8">
                  <c:v>27849</c:v>
                </c:pt>
                <c:pt idx="9">
                  <c:v>27487</c:v>
                </c:pt>
                <c:pt idx="10">
                  <c:v>24799</c:v>
                </c:pt>
                <c:pt idx="11">
                  <c:v>24632</c:v>
                </c:pt>
                <c:pt idx="12">
                  <c:v>24710</c:v>
                </c:pt>
                <c:pt idx="13">
                  <c:v>25370</c:v>
                </c:pt>
                <c:pt idx="14">
                  <c:v>24201</c:v>
                </c:pt>
                <c:pt idx="15">
                  <c:v>23845</c:v>
                </c:pt>
                <c:pt idx="16">
                  <c:v>24466</c:v>
                </c:pt>
                <c:pt idx="17">
                  <c:v>24708</c:v>
                </c:pt>
                <c:pt idx="18">
                  <c:v>23351</c:v>
                </c:pt>
                <c:pt idx="19">
                  <c:v>22805</c:v>
                </c:pt>
                <c:pt idx="20">
                  <c:v>21522</c:v>
                </c:pt>
                <c:pt idx="21">
                  <c:v>19779</c:v>
                </c:pt>
                <c:pt idx="22">
                  <c:v>18948</c:v>
                </c:pt>
                <c:pt idx="23">
                  <c:v>18304</c:v>
                </c:pt>
                <c:pt idx="24">
                  <c:v>17446</c:v>
                </c:pt>
                <c:pt idx="25">
                  <c:v>15945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851392"/>
        <c:axId val="89852928"/>
      </c:lineChart>
      <c:catAx>
        <c:axId val="8985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9852928"/>
        <c:crosses val="autoZero"/>
        <c:auto val="1"/>
        <c:lblAlgn val="ctr"/>
        <c:lblOffset val="100"/>
        <c:noMultiLvlLbl val="0"/>
      </c:catAx>
      <c:valAx>
        <c:axId val="89852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851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'BTS SE 2011-2013'!$D$61</c:f>
              <c:strCache>
                <c:ptCount val="1"/>
                <c:pt idx="0">
                  <c:v>STI</c:v>
                </c:pt>
              </c:strCache>
            </c:strRef>
          </c:tx>
          <c:invertIfNegative val="0"/>
          <c:cat>
            <c:numRef>
              <c:f>'BTS SE 2011-2013'!$E$59:$G$59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'BTS SE 2011-2013'!$E$61:$G$61</c:f>
              <c:numCache>
                <c:formatCode>General</c:formatCode>
                <c:ptCount val="3"/>
                <c:pt idx="0">
                  <c:v>368</c:v>
                </c:pt>
                <c:pt idx="1">
                  <c:v>331</c:v>
                </c:pt>
                <c:pt idx="2">
                  <c:v>244</c:v>
                </c:pt>
              </c:numCache>
            </c:numRef>
          </c:val>
        </c:ser>
        <c:ser>
          <c:idx val="1"/>
          <c:order val="1"/>
          <c:tx>
            <c:strRef>
              <c:f>'BTS SE 2011-2013'!$D$62</c:f>
              <c:strCache>
                <c:ptCount val="1"/>
                <c:pt idx="0">
                  <c:v>Bac Pro</c:v>
                </c:pt>
              </c:strCache>
            </c:strRef>
          </c:tx>
          <c:invertIfNegative val="0"/>
          <c:cat>
            <c:numRef>
              <c:f>'BTS SE 2011-2013'!$E$59:$G$59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'BTS SE 2011-2013'!$E$62:$G$62</c:f>
              <c:numCache>
                <c:formatCode>General</c:formatCode>
                <c:ptCount val="3"/>
                <c:pt idx="0">
                  <c:v>195</c:v>
                </c:pt>
                <c:pt idx="1">
                  <c:v>289</c:v>
                </c:pt>
                <c:pt idx="2">
                  <c:v>330</c:v>
                </c:pt>
              </c:numCache>
            </c:numRef>
          </c:val>
        </c:ser>
        <c:ser>
          <c:idx val="2"/>
          <c:order val="2"/>
          <c:tx>
            <c:strRef>
              <c:f>'BTS SE 2011-2013'!$D$63</c:f>
              <c:strCache>
                <c:ptCount val="1"/>
                <c:pt idx="0">
                  <c:v>Autres</c:v>
                </c:pt>
              </c:strCache>
            </c:strRef>
          </c:tx>
          <c:invertIfNegative val="0"/>
          <c:cat>
            <c:numRef>
              <c:f>'BTS SE 2011-2013'!$E$59:$G$59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'BTS SE 2011-2013'!$E$63:$G$63</c:f>
              <c:numCache>
                <c:formatCode>General</c:formatCode>
                <c:ptCount val="3"/>
                <c:pt idx="0">
                  <c:v>80</c:v>
                </c:pt>
                <c:pt idx="1">
                  <c:v>84</c:v>
                </c:pt>
                <c:pt idx="2">
                  <c:v>122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216320"/>
        <c:axId val="92218112"/>
        <c:axId val="0"/>
      </c:bar3DChart>
      <c:catAx>
        <c:axId val="9221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218112"/>
        <c:crosses val="autoZero"/>
        <c:auto val="1"/>
        <c:lblAlgn val="ctr"/>
        <c:lblOffset val="100"/>
        <c:noMultiLvlLbl val="0"/>
      </c:catAx>
      <c:valAx>
        <c:axId val="92218112"/>
        <c:scaling>
          <c:orientation val="minMax"/>
          <c:max val="5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2163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'BTS IRIS 2011-2013'!$D$62</c:f>
              <c:strCache>
                <c:ptCount val="1"/>
                <c:pt idx="0">
                  <c:v>STI</c:v>
                </c:pt>
              </c:strCache>
            </c:strRef>
          </c:tx>
          <c:invertIfNegative val="0"/>
          <c:cat>
            <c:numRef>
              <c:f>'BTS IRIS 2011-2013'!$E$60:$G$60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'BTS IRIS 2011-2013'!$E$62:$G$62</c:f>
              <c:numCache>
                <c:formatCode>General</c:formatCode>
                <c:ptCount val="3"/>
                <c:pt idx="0">
                  <c:v>516</c:v>
                </c:pt>
                <c:pt idx="1">
                  <c:v>425</c:v>
                </c:pt>
                <c:pt idx="2">
                  <c:v>451</c:v>
                </c:pt>
              </c:numCache>
            </c:numRef>
          </c:val>
        </c:ser>
        <c:ser>
          <c:idx val="1"/>
          <c:order val="1"/>
          <c:tx>
            <c:strRef>
              <c:f>'BTS IRIS 2011-2013'!$D$63</c:f>
              <c:strCache>
                <c:ptCount val="1"/>
                <c:pt idx="0">
                  <c:v>Bac Pro</c:v>
                </c:pt>
              </c:strCache>
            </c:strRef>
          </c:tx>
          <c:invertIfNegative val="0"/>
          <c:cat>
            <c:numRef>
              <c:f>'BTS IRIS 2011-2013'!$E$60:$G$60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'BTS IRIS 2011-2013'!$E$63:$G$63</c:f>
              <c:numCache>
                <c:formatCode>General</c:formatCode>
                <c:ptCount val="3"/>
                <c:pt idx="0">
                  <c:v>134</c:v>
                </c:pt>
                <c:pt idx="1">
                  <c:v>229</c:v>
                </c:pt>
                <c:pt idx="2">
                  <c:v>192</c:v>
                </c:pt>
              </c:numCache>
            </c:numRef>
          </c:val>
        </c:ser>
        <c:ser>
          <c:idx val="2"/>
          <c:order val="2"/>
          <c:tx>
            <c:strRef>
              <c:f>'BTS IRIS 2011-2013'!$D$64</c:f>
              <c:strCache>
                <c:ptCount val="1"/>
                <c:pt idx="0">
                  <c:v>Autres</c:v>
                </c:pt>
              </c:strCache>
            </c:strRef>
          </c:tx>
          <c:invertIfNegative val="0"/>
          <c:cat>
            <c:numRef>
              <c:f>'BTS IRIS 2011-2013'!$E$60:$G$60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'BTS IRIS 2011-2013'!$E$64:$G$64</c:f>
              <c:numCache>
                <c:formatCode>General</c:formatCode>
                <c:ptCount val="3"/>
                <c:pt idx="0">
                  <c:v>192</c:v>
                </c:pt>
                <c:pt idx="1">
                  <c:v>233</c:v>
                </c:pt>
                <c:pt idx="2">
                  <c:v>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260608"/>
        <c:axId val="92270592"/>
        <c:axId val="0"/>
      </c:bar3DChart>
      <c:catAx>
        <c:axId val="9226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270592"/>
        <c:crosses val="autoZero"/>
        <c:auto val="1"/>
        <c:lblAlgn val="ctr"/>
        <c:lblOffset val="100"/>
        <c:noMultiLvlLbl val="0"/>
      </c:catAx>
      <c:valAx>
        <c:axId val="92270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2606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Participation</c:v>
          </c:tx>
          <c:invertIfNegative val="0"/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cat>
            <c:strRef>
              <c:f>Feuil2!$B$5:$B$16</c:f>
              <c:strCache>
                <c:ptCount val="12"/>
                <c:pt idx="0">
                  <c:v>A1. Rechercher et/ou exploiter des documents ...</c:v>
                </c:pt>
                <c:pt idx="1">
                  <c:v>A2. Identifier le besoin  et établir un cahier des charges ...</c:v>
                </c:pt>
                <c:pt idx="2">
                  <c:v>A3. Analyser un cahier des charges et extraire les spécifications  ...</c:v>
                </c:pt>
                <c:pt idx="3">
                  <c:v>A4. Réaliser l'analyse fonctionnelle, comportementale et structurelle ...</c:v>
                </c:pt>
                <c:pt idx="4">
                  <c:v>A5. Proposer des solutions ...</c:v>
                </c:pt>
                <c:pt idx="5">
                  <c:v>A6. Etablir un plan d'organisation ...</c:v>
                </c:pt>
                <c:pt idx="6">
                  <c:v>A7. Réaliser ou mettre en oeuvre et valider une solution.</c:v>
                </c:pt>
                <c:pt idx="7">
                  <c:v>A8. Organiser et suivre le processus de maintenance ...</c:v>
                </c:pt>
                <c:pt idx="8">
                  <c:v>A9. Elaborer et/ou mettre en oeuvre le processus de réception ...</c:v>
                </c:pt>
                <c:pt idx="9">
                  <c:v>A10. Assurer la disponibilité du système ou des services ...</c:v>
                </c:pt>
                <c:pt idx="10">
                  <c:v>A11. Assurer le support client ...</c:v>
                </c:pt>
                <c:pt idx="11">
                  <c:v>A12. Encadrer une équipe.</c:v>
                </c:pt>
              </c:strCache>
            </c:strRef>
          </c:cat>
          <c:val>
            <c:numRef>
              <c:f>Feuil2!$C$5:$C$16</c:f>
              <c:numCache>
                <c:formatCode>General</c:formatCode>
                <c:ptCount val="12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v>Autonome</c:v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Feuil2!$B$5:$B$16</c:f>
              <c:strCache>
                <c:ptCount val="12"/>
                <c:pt idx="0">
                  <c:v>A1. Rechercher et/ou exploiter des documents ...</c:v>
                </c:pt>
                <c:pt idx="1">
                  <c:v>A2. Identifier le besoin  et établir un cahier des charges ...</c:v>
                </c:pt>
                <c:pt idx="2">
                  <c:v>A3. Analyser un cahier des charges et extraire les spécifications  ...</c:v>
                </c:pt>
                <c:pt idx="3">
                  <c:v>A4. Réaliser l'analyse fonctionnelle, comportementale et structurelle ...</c:v>
                </c:pt>
                <c:pt idx="4">
                  <c:v>A5. Proposer des solutions ...</c:v>
                </c:pt>
                <c:pt idx="5">
                  <c:v>A6. Etablir un plan d'organisation ...</c:v>
                </c:pt>
                <c:pt idx="6">
                  <c:v>A7. Réaliser ou mettre en oeuvre et valider une solution.</c:v>
                </c:pt>
                <c:pt idx="7">
                  <c:v>A8. Organiser et suivre le processus de maintenance ...</c:v>
                </c:pt>
                <c:pt idx="8">
                  <c:v>A9. Elaborer et/ou mettre en oeuvre le processus de réception ...</c:v>
                </c:pt>
                <c:pt idx="9">
                  <c:v>A10. Assurer la disponibilité du système ou des services ...</c:v>
                </c:pt>
                <c:pt idx="10">
                  <c:v>A11. Assurer le support client ...</c:v>
                </c:pt>
                <c:pt idx="11">
                  <c:v>A12. Encadrer une équipe.</c:v>
                </c:pt>
              </c:strCache>
            </c:strRef>
          </c:cat>
          <c:val>
            <c:numRef>
              <c:f>Feuil2!$D$5:$D$16</c:f>
              <c:numCache>
                <c:formatCode>General</c:formatCode>
                <c:ptCount val="12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126848"/>
        <c:axId val="94128384"/>
        <c:axId val="0"/>
      </c:bar3DChart>
      <c:catAx>
        <c:axId val="94126848"/>
        <c:scaling>
          <c:orientation val="minMax"/>
        </c:scaling>
        <c:delete val="0"/>
        <c:axPos val="b"/>
        <c:majorTickMark val="out"/>
        <c:minorTickMark val="none"/>
        <c:tickLblPos val="nextTo"/>
        <c:crossAx val="94128384"/>
        <c:crosses val="autoZero"/>
        <c:auto val="1"/>
        <c:lblAlgn val="ctr"/>
        <c:lblOffset val="100"/>
        <c:noMultiLvlLbl val="0"/>
      </c:catAx>
      <c:valAx>
        <c:axId val="94128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126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928DEA-C06E-4DD5-8DC6-2034D1DC1B7A}" type="doc">
      <dgm:prSet loTypeId="urn:microsoft.com/office/officeart/2005/8/layout/hProcess9" loCatId="process" qsTypeId="urn:microsoft.com/office/officeart/2005/8/quickstyle/simple3" qsCatId="simple" csTypeId="urn:microsoft.com/office/officeart/2005/8/colors/colorful1" csCatId="colorful" phldr="1"/>
      <dgm:spPr/>
    </dgm:pt>
    <dgm:pt modelId="{038DC8FE-8294-4A26-9C19-3A7846E5CE11}">
      <dgm:prSet phldrT="[Texte]"/>
      <dgm:spPr/>
      <dgm:t>
        <a:bodyPr/>
        <a:lstStyle/>
        <a:p>
          <a:r>
            <a:rPr lang="fr-FR" dirty="0" smtClean="0"/>
            <a:t>Semestre 1</a:t>
          </a:r>
          <a:endParaRPr lang="fr-FR" dirty="0"/>
        </a:p>
      </dgm:t>
    </dgm:pt>
    <dgm:pt modelId="{5D804F86-0483-4EF7-83ED-E353EAB9404A}" type="parTrans" cxnId="{10FFEEFB-BD95-46F9-AA44-6FF6DB8FB83B}">
      <dgm:prSet/>
      <dgm:spPr/>
      <dgm:t>
        <a:bodyPr/>
        <a:lstStyle/>
        <a:p>
          <a:endParaRPr lang="fr-FR"/>
        </a:p>
      </dgm:t>
    </dgm:pt>
    <dgm:pt modelId="{64930F3F-3ECA-43A2-B1A2-547AAF7CE057}" type="sibTrans" cxnId="{10FFEEFB-BD95-46F9-AA44-6FF6DB8FB83B}">
      <dgm:prSet/>
      <dgm:spPr/>
      <dgm:t>
        <a:bodyPr/>
        <a:lstStyle/>
        <a:p>
          <a:endParaRPr lang="fr-FR"/>
        </a:p>
      </dgm:t>
    </dgm:pt>
    <dgm:pt modelId="{B8594C72-A5F1-4ECD-A926-529F14FBDD16}">
      <dgm:prSet phldrT="[Texte]"/>
      <dgm:spPr/>
      <dgm:t>
        <a:bodyPr/>
        <a:lstStyle/>
        <a:p>
          <a:r>
            <a:rPr lang="fr-FR" dirty="0" smtClean="0"/>
            <a:t>Semestre 2</a:t>
          </a:r>
          <a:endParaRPr lang="fr-FR" dirty="0"/>
        </a:p>
      </dgm:t>
    </dgm:pt>
    <dgm:pt modelId="{993D35F2-329A-44AE-86C5-DC91B4605A4C}" type="parTrans" cxnId="{537D23BF-615D-42D9-917A-D06095D13B2E}">
      <dgm:prSet/>
      <dgm:spPr/>
      <dgm:t>
        <a:bodyPr/>
        <a:lstStyle/>
        <a:p>
          <a:endParaRPr lang="fr-FR"/>
        </a:p>
      </dgm:t>
    </dgm:pt>
    <dgm:pt modelId="{92B4F9E4-67E3-4F54-A002-E75B95B6FFD2}" type="sibTrans" cxnId="{537D23BF-615D-42D9-917A-D06095D13B2E}">
      <dgm:prSet/>
      <dgm:spPr/>
      <dgm:t>
        <a:bodyPr/>
        <a:lstStyle/>
        <a:p>
          <a:endParaRPr lang="fr-FR"/>
        </a:p>
      </dgm:t>
    </dgm:pt>
    <dgm:pt modelId="{4E3BBB7D-B03B-4809-8253-0FFA4146A0DD}">
      <dgm:prSet phldrT="[Texte]"/>
      <dgm:spPr/>
      <dgm:t>
        <a:bodyPr/>
        <a:lstStyle/>
        <a:p>
          <a:r>
            <a:rPr lang="fr-FR" dirty="0" smtClean="0"/>
            <a:t>Semestre 3</a:t>
          </a:r>
          <a:endParaRPr lang="fr-FR" dirty="0"/>
        </a:p>
      </dgm:t>
    </dgm:pt>
    <dgm:pt modelId="{C43E8315-2CA0-4346-BBF0-4BB8044C7DAA}" type="parTrans" cxnId="{96BF8599-7149-460B-B8A0-8339B55C6964}">
      <dgm:prSet/>
      <dgm:spPr/>
      <dgm:t>
        <a:bodyPr/>
        <a:lstStyle/>
        <a:p>
          <a:endParaRPr lang="fr-FR"/>
        </a:p>
      </dgm:t>
    </dgm:pt>
    <dgm:pt modelId="{BB4E3849-251A-4590-8883-DC3B4B096E72}" type="sibTrans" cxnId="{96BF8599-7149-460B-B8A0-8339B55C6964}">
      <dgm:prSet/>
      <dgm:spPr/>
      <dgm:t>
        <a:bodyPr/>
        <a:lstStyle/>
        <a:p>
          <a:endParaRPr lang="fr-FR"/>
        </a:p>
      </dgm:t>
    </dgm:pt>
    <dgm:pt modelId="{47D4E209-0186-46E9-8DD2-30726F072590}">
      <dgm:prSet phldrT="[Texte]"/>
      <dgm:spPr/>
      <dgm:t>
        <a:bodyPr/>
        <a:lstStyle/>
        <a:p>
          <a:r>
            <a:rPr lang="fr-FR" dirty="0" smtClean="0"/>
            <a:t>Semestre 4</a:t>
          </a:r>
          <a:endParaRPr lang="fr-FR" dirty="0"/>
        </a:p>
      </dgm:t>
    </dgm:pt>
    <dgm:pt modelId="{4AC2ADFF-75D1-478C-A111-5B42746B4A99}" type="parTrans" cxnId="{F264842A-204E-4A2B-A2BE-F637877E5607}">
      <dgm:prSet/>
      <dgm:spPr/>
      <dgm:t>
        <a:bodyPr/>
        <a:lstStyle/>
        <a:p>
          <a:endParaRPr lang="fr-FR"/>
        </a:p>
      </dgm:t>
    </dgm:pt>
    <dgm:pt modelId="{347EB894-D8B3-4EFA-86DF-59B7D410B25A}" type="sibTrans" cxnId="{F264842A-204E-4A2B-A2BE-F637877E5607}">
      <dgm:prSet/>
      <dgm:spPr/>
      <dgm:t>
        <a:bodyPr/>
        <a:lstStyle/>
        <a:p>
          <a:endParaRPr lang="fr-FR"/>
        </a:p>
      </dgm:t>
    </dgm:pt>
    <dgm:pt modelId="{09B39B10-520A-4D0B-91EC-4CA6F1AE5D32}" type="pres">
      <dgm:prSet presAssocID="{F7928DEA-C06E-4DD5-8DC6-2034D1DC1B7A}" presName="CompostProcess" presStyleCnt="0">
        <dgm:presLayoutVars>
          <dgm:dir/>
          <dgm:resizeHandles val="exact"/>
        </dgm:presLayoutVars>
      </dgm:prSet>
      <dgm:spPr/>
    </dgm:pt>
    <dgm:pt modelId="{AC000F9B-E864-494B-83FD-289813260E45}" type="pres">
      <dgm:prSet presAssocID="{F7928DEA-C06E-4DD5-8DC6-2034D1DC1B7A}" presName="arrow" presStyleLbl="bgShp" presStyleIdx="0" presStyleCnt="1" custLinFactY="49090" custLinFactNeighborX="-1331" custLinFactNeighborY="100000"/>
      <dgm:spPr/>
    </dgm:pt>
    <dgm:pt modelId="{6326D9AF-48C5-4DB3-9484-8831659F1D57}" type="pres">
      <dgm:prSet presAssocID="{F7928DEA-C06E-4DD5-8DC6-2034D1DC1B7A}" presName="linearProcess" presStyleCnt="0"/>
      <dgm:spPr/>
    </dgm:pt>
    <dgm:pt modelId="{83810235-EC3F-4EB7-AB52-DA10DEA0AA70}" type="pres">
      <dgm:prSet presAssocID="{038DC8FE-8294-4A26-9C19-3A7846E5CE11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DCB54D-1E3D-4414-913A-96D14C325958}" type="pres">
      <dgm:prSet presAssocID="{64930F3F-3ECA-43A2-B1A2-547AAF7CE057}" presName="sibTrans" presStyleCnt="0"/>
      <dgm:spPr/>
    </dgm:pt>
    <dgm:pt modelId="{5F5540D8-1C3C-4B76-94AB-C14895157697}" type="pres">
      <dgm:prSet presAssocID="{B8594C72-A5F1-4ECD-A926-529F14FBDD16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8089CD-5559-41AA-BAE6-FF1C83249F09}" type="pres">
      <dgm:prSet presAssocID="{92B4F9E4-67E3-4F54-A002-E75B95B6FFD2}" presName="sibTrans" presStyleCnt="0"/>
      <dgm:spPr/>
    </dgm:pt>
    <dgm:pt modelId="{DEC130B3-FEFD-4A2B-8891-07300E65B2AC}" type="pres">
      <dgm:prSet presAssocID="{4E3BBB7D-B03B-4809-8253-0FFA4146A0DD}" presName="textNode" presStyleLbl="node1" presStyleIdx="2" presStyleCnt="4" custLinFactNeighborY="158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A1250E-253C-4CE2-B6FD-D799BBA86AAB}" type="pres">
      <dgm:prSet presAssocID="{BB4E3849-251A-4590-8883-DC3B4B096E72}" presName="sibTrans" presStyleCnt="0"/>
      <dgm:spPr/>
    </dgm:pt>
    <dgm:pt modelId="{F4A78718-4728-4EB3-B138-88C7560B10EE}" type="pres">
      <dgm:prSet presAssocID="{47D4E209-0186-46E9-8DD2-30726F072590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8120EBE-4809-4B0F-A789-1486017CE8A0}" type="presOf" srcId="{F7928DEA-C06E-4DD5-8DC6-2034D1DC1B7A}" destId="{09B39B10-520A-4D0B-91EC-4CA6F1AE5D32}" srcOrd="0" destOrd="0" presId="urn:microsoft.com/office/officeart/2005/8/layout/hProcess9"/>
    <dgm:cxn modelId="{72AF08D0-7BBC-4462-95B4-F17D6328EF27}" type="presOf" srcId="{038DC8FE-8294-4A26-9C19-3A7846E5CE11}" destId="{83810235-EC3F-4EB7-AB52-DA10DEA0AA70}" srcOrd="0" destOrd="0" presId="urn:microsoft.com/office/officeart/2005/8/layout/hProcess9"/>
    <dgm:cxn modelId="{96BF8599-7149-460B-B8A0-8339B55C6964}" srcId="{F7928DEA-C06E-4DD5-8DC6-2034D1DC1B7A}" destId="{4E3BBB7D-B03B-4809-8253-0FFA4146A0DD}" srcOrd="2" destOrd="0" parTransId="{C43E8315-2CA0-4346-BBF0-4BB8044C7DAA}" sibTransId="{BB4E3849-251A-4590-8883-DC3B4B096E72}"/>
    <dgm:cxn modelId="{10FFEEFB-BD95-46F9-AA44-6FF6DB8FB83B}" srcId="{F7928DEA-C06E-4DD5-8DC6-2034D1DC1B7A}" destId="{038DC8FE-8294-4A26-9C19-3A7846E5CE11}" srcOrd="0" destOrd="0" parTransId="{5D804F86-0483-4EF7-83ED-E353EAB9404A}" sibTransId="{64930F3F-3ECA-43A2-B1A2-547AAF7CE057}"/>
    <dgm:cxn modelId="{F5D6B7F9-7903-4961-9D4E-9E977C989BEE}" type="presOf" srcId="{47D4E209-0186-46E9-8DD2-30726F072590}" destId="{F4A78718-4728-4EB3-B138-88C7560B10EE}" srcOrd="0" destOrd="0" presId="urn:microsoft.com/office/officeart/2005/8/layout/hProcess9"/>
    <dgm:cxn modelId="{537D23BF-615D-42D9-917A-D06095D13B2E}" srcId="{F7928DEA-C06E-4DD5-8DC6-2034D1DC1B7A}" destId="{B8594C72-A5F1-4ECD-A926-529F14FBDD16}" srcOrd="1" destOrd="0" parTransId="{993D35F2-329A-44AE-86C5-DC91B4605A4C}" sibTransId="{92B4F9E4-67E3-4F54-A002-E75B95B6FFD2}"/>
    <dgm:cxn modelId="{D5DBD3D3-A2A0-4C78-9B01-274ACEB0EDC6}" type="presOf" srcId="{B8594C72-A5F1-4ECD-A926-529F14FBDD16}" destId="{5F5540D8-1C3C-4B76-94AB-C14895157697}" srcOrd="0" destOrd="0" presId="urn:microsoft.com/office/officeart/2005/8/layout/hProcess9"/>
    <dgm:cxn modelId="{8B07842C-1BC5-4D7E-B244-10642B10A82E}" type="presOf" srcId="{4E3BBB7D-B03B-4809-8253-0FFA4146A0DD}" destId="{DEC130B3-FEFD-4A2B-8891-07300E65B2AC}" srcOrd="0" destOrd="0" presId="urn:microsoft.com/office/officeart/2005/8/layout/hProcess9"/>
    <dgm:cxn modelId="{F264842A-204E-4A2B-A2BE-F637877E5607}" srcId="{F7928DEA-C06E-4DD5-8DC6-2034D1DC1B7A}" destId="{47D4E209-0186-46E9-8DD2-30726F072590}" srcOrd="3" destOrd="0" parTransId="{4AC2ADFF-75D1-478C-A111-5B42746B4A99}" sibTransId="{347EB894-D8B3-4EFA-86DF-59B7D410B25A}"/>
    <dgm:cxn modelId="{5BB10F71-D89D-41A5-ABE7-31384F6F3CF7}" type="presParOf" srcId="{09B39B10-520A-4D0B-91EC-4CA6F1AE5D32}" destId="{AC000F9B-E864-494B-83FD-289813260E45}" srcOrd="0" destOrd="0" presId="urn:microsoft.com/office/officeart/2005/8/layout/hProcess9"/>
    <dgm:cxn modelId="{F69CD4D2-EC98-4B51-9A45-041D66B3668F}" type="presParOf" srcId="{09B39B10-520A-4D0B-91EC-4CA6F1AE5D32}" destId="{6326D9AF-48C5-4DB3-9484-8831659F1D57}" srcOrd="1" destOrd="0" presId="urn:microsoft.com/office/officeart/2005/8/layout/hProcess9"/>
    <dgm:cxn modelId="{2993E519-13B1-4603-833C-706472D93043}" type="presParOf" srcId="{6326D9AF-48C5-4DB3-9484-8831659F1D57}" destId="{83810235-EC3F-4EB7-AB52-DA10DEA0AA70}" srcOrd="0" destOrd="0" presId="urn:microsoft.com/office/officeart/2005/8/layout/hProcess9"/>
    <dgm:cxn modelId="{BA169A29-206D-4F88-8DB9-99341150123A}" type="presParOf" srcId="{6326D9AF-48C5-4DB3-9484-8831659F1D57}" destId="{9ADCB54D-1E3D-4414-913A-96D14C325958}" srcOrd="1" destOrd="0" presId="urn:microsoft.com/office/officeart/2005/8/layout/hProcess9"/>
    <dgm:cxn modelId="{002F17D6-06AA-417B-832A-9E654B833CE9}" type="presParOf" srcId="{6326D9AF-48C5-4DB3-9484-8831659F1D57}" destId="{5F5540D8-1C3C-4B76-94AB-C14895157697}" srcOrd="2" destOrd="0" presId="urn:microsoft.com/office/officeart/2005/8/layout/hProcess9"/>
    <dgm:cxn modelId="{3220601A-8596-4E85-AEDB-B8AA49AD089D}" type="presParOf" srcId="{6326D9AF-48C5-4DB3-9484-8831659F1D57}" destId="{958089CD-5559-41AA-BAE6-FF1C83249F09}" srcOrd="3" destOrd="0" presId="urn:microsoft.com/office/officeart/2005/8/layout/hProcess9"/>
    <dgm:cxn modelId="{3A71BCFF-A84F-42ED-8559-A996B029E174}" type="presParOf" srcId="{6326D9AF-48C5-4DB3-9484-8831659F1D57}" destId="{DEC130B3-FEFD-4A2B-8891-07300E65B2AC}" srcOrd="4" destOrd="0" presId="urn:microsoft.com/office/officeart/2005/8/layout/hProcess9"/>
    <dgm:cxn modelId="{2058E639-BD0C-4529-80E0-CDC754F5B873}" type="presParOf" srcId="{6326D9AF-48C5-4DB3-9484-8831659F1D57}" destId="{B5A1250E-253C-4CE2-B6FD-D799BBA86AAB}" srcOrd="5" destOrd="0" presId="urn:microsoft.com/office/officeart/2005/8/layout/hProcess9"/>
    <dgm:cxn modelId="{B7923A89-7350-4FD2-9588-4909B33035F8}" type="presParOf" srcId="{6326D9AF-48C5-4DB3-9484-8831659F1D57}" destId="{F4A78718-4728-4EB3-B138-88C7560B10E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BE8553-4534-4DE7-9837-BF8A8C3E4EF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122FD8C6-AE11-4516-B39C-19623FB707CD}">
      <dgm:prSet phldrT="[Texte]"/>
      <dgm:spPr/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Objectif</a:t>
          </a:r>
          <a:endParaRPr lang="fr-FR" b="1" dirty="0">
            <a:solidFill>
              <a:schemeClr val="tx1"/>
            </a:solidFill>
          </a:endParaRPr>
        </a:p>
      </dgm:t>
    </dgm:pt>
    <dgm:pt modelId="{2E0E163F-FA3D-4185-963C-3D2E64C1311D}" type="parTrans" cxnId="{9027461E-7103-4155-8BE0-EBB075667799}">
      <dgm:prSet/>
      <dgm:spPr/>
      <dgm:t>
        <a:bodyPr/>
        <a:lstStyle/>
        <a:p>
          <a:endParaRPr lang="fr-FR"/>
        </a:p>
      </dgm:t>
    </dgm:pt>
    <dgm:pt modelId="{435FBE65-F253-4A54-BFFC-F93D963C2C9F}" type="sibTrans" cxnId="{9027461E-7103-4155-8BE0-EBB075667799}">
      <dgm:prSet/>
      <dgm:spPr/>
      <dgm:t>
        <a:bodyPr/>
        <a:lstStyle/>
        <a:p>
          <a:endParaRPr lang="fr-FR"/>
        </a:p>
      </dgm:t>
    </dgm:pt>
    <dgm:pt modelId="{3515E4C0-A9AC-4BCB-BEE3-5AC218DC062C}">
      <dgm:prSet phldrT="[Texte]"/>
      <dgm:spPr/>
      <dgm:t>
        <a:bodyPr/>
        <a:lstStyle/>
        <a:p>
          <a:r>
            <a:rPr lang="fr-FR" dirty="0" smtClean="0"/>
            <a:t>Evaluer la capacité de l’étudiant à </a:t>
          </a:r>
          <a:r>
            <a:rPr lang="fr-FR" b="1" dirty="0" smtClean="0"/>
            <a:t>réaliser </a:t>
          </a:r>
          <a:r>
            <a:rPr lang="fr-FR" dirty="0" smtClean="0"/>
            <a:t>une installation</a:t>
          </a:r>
          <a:endParaRPr lang="fr-FR" dirty="0"/>
        </a:p>
      </dgm:t>
    </dgm:pt>
    <dgm:pt modelId="{021057A0-0905-49C2-B72F-77B4D88A8876}" type="parTrans" cxnId="{3982E626-5976-4A53-8001-8213230F352A}">
      <dgm:prSet/>
      <dgm:spPr/>
      <dgm:t>
        <a:bodyPr/>
        <a:lstStyle/>
        <a:p>
          <a:endParaRPr lang="fr-FR"/>
        </a:p>
      </dgm:t>
    </dgm:pt>
    <dgm:pt modelId="{1CEF72C7-8D77-4277-8501-BA2BDF646F6D}" type="sibTrans" cxnId="{3982E626-5976-4A53-8001-8213230F352A}">
      <dgm:prSet/>
      <dgm:spPr/>
      <dgm:t>
        <a:bodyPr/>
        <a:lstStyle/>
        <a:p>
          <a:endParaRPr lang="fr-FR"/>
        </a:p>
      </dgm:t>
    </dgm:pt>
    <dgm:pt modelId="{E4EB0249-2799-49EC-BD58-0781D661E310}">
      <dgm:prSet phldrT="[Texte]"/>
      <dgm:spPr/>
      <dgm:t>
        <a:bodyPr/>
        <a:lstStyle/>
        <a:p>
          <a:r>
            <a:rPr lang="fr-FR" dirty="0" smtClean="0"/>
            <a:t>Evaluation de l’ensemble des compétences du domaine C5, Installer</a:t>
          </a:r>
          <a:endParaRPr lang="fr-FR" dirty="0"/>
        </a:p>
      </dgm:t>
    </dgm:pt>
    <dgm:pt modelId="{D22B1FCB-2C55-4A61-B5D5-B7886F4954C5}" type="parTrans" cxnId="{CE793C3F-27EA-44CF-AF45-E5F955CA5EDD}">
      <dgm:prSet/>
      <dgm:spPr/>
      <dgm:t>
        <a:bodyPr/>
        <a:lstStyle/>
        <a:p>
          <a:endParaRPr lang="fr-FR"/>
        </a:p>
      </dgm:t>
    </dgm:pt>
    <dgm:pt modelId="{E95EA159-B486-4519-8BCC-0B9B9D4536CD}" type="sibTrans" cxnId="{CE793C3F-27EA-44CF-AF45-E5F955CA5EDD}">
      <dgm:prSet/>
      <dgm:spPr/>
      <dgm:t>
        <a:bodyPr/>
        <a:lstStyle/>
        <a:p>
          <a:endParaRPr lang="fr-FR"/>
        </a:p>
      </dgm:t>
    </dgm:pt>
    <dgm:pt modelId="{479B9E20-6EF9-4AF6-BB4B-92F9D4BC5C91}">
      <dgm:prSet phldrT="[Texte]"/>
      <dgm:spPr/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Modalités</a:t>
          </a:r>
          <a:endParaRPr lang="fr-FR" b="1" dirty="0">
            <a:solidFill>
              <a:schemeClr val="tx1"/>
            </a:solidFill>
          </a:endParaRPr>
        </a:p>
      </dgm:t>
    </dgm:pt>
    <dgm:pt modelId="{1C6F86AF-07C7-44EA-A8F4-DED67E58E5AD}" type="parTrans" cxnId="{C48F0EC0-E2CC-4B83-B9A1-7A7BD80F5D83}">
      <dgm:prSet/>
      <dgm:spPr/>
      <dgm:t>
        <a:bodyPr/>
        <a:lstStyle/>
        <a:p>
          <a:endParaRPr lang="fr-FR"/>
        </a:p>
      </dgm:t>
    </dgm:pt>
    <dgm:pt modelId="{8F7AF179-AB3A-4B59-94BD-B6E4ED947D01}" type="sibTrans" cxnId="{C48F0EC0-E2CC-4B83-B9A1-7A7BD80F5D83}">
      <dgm:prSet/>
      <dgm:spPr/>
      <dgm:t>
        <a:bodyPr/>
        <a:lstStyle/>
        <a:p>
          <a:endParaRPr lang="fr-FR"/>
        </a:p>
      </dgm:t>
    </dgm:pt>
    <dgm:pt modelId="{ACF785B8-510C-4FA9-B20F-DF5C2CB30665}">
      <dgm:prSet phldrT="[Texte]"/>
      <dgm:spPr/>
      <dgm:t>
        <a:bodyPr/>
        <a:lstStyle/>
        <a:p>
          <a:pPr algn="just"/>
          <a:r>
            <a:rPr lang="fr-FR" dirty="0" smtClean="0"/>
            <a:t>Situation d’intervention pour réaliser l’installation d’un système ou d’un service</a:t>
          </a:r>
          <a:endParaRPr lang="fr-FR" dirty="0"/>
        </a:p>
      </dgm:t>
    </dgm:pt>
    <dgm:pt modelId="{30933A24-E434-4885-85B1-3622D824B622}" type="parTrans" cxnId="{FE82DE55-AEE6-4B94-8E38-08CC9E5D5EF6}">
      <dgm:prSet/>
      <dgm:spPr/>
      <dgm:t>
        <a:bodyPr/>
        <a:lstStyle/>
        <a:p>
          <a:endParaRPr lang="fr-FR"/>
        </a:p>
      </dgm:t>
    </dgm:pt>
    <dgm:pt modelId="{003B107B-D39D-426A-ADFE-684A66FCDEAA}" type="sibTrans" cxnId="{FE82DE55-AEE6-4B94-8E38-08CC9E5D5EF6}">
      <dgm:prSet/>
      <dgm:spPr/>
      <dgm:t>
        <a:bodyPr/>
        <a:lstStyle/>
        <a:p>
          <a:endParaRPr lang="fr-FR"/>
        </a:p>
      </dgm:t>
    </dgm:pt>
    <dgm:pt modelId="{00D06D3E-1D0B-4D53-B8F5-F6A0E4E7AABA}">
      <dgm:prSet phldrT="[Texte]"/>
      <dgm:spPr/>
      <dgm:t>
        <a:bodyPr/>
        <a:lstStyle/>
        <a:p>
          <a:pPr algn="l"/>
          <a:r>
            <a:rPr lang="fr-FR" dirty="0" smtClean="0"/>
            <a:t>L’étudiant occupera deux rôles, celui de chef d'équipe et celui de technicien</a:t>
          </a:r>
          <a:endParaRPr lang="fr-FR" dirty="0"/>
        </a:p>
      </dgm:t>
    </dgm:pt>
    <dgm:pt modelId="{3AD6BF9C-B37F-4DA6-BF11-0C2915A7EB11}" type="parTrans" cxnId="{538DA872-7C58-4A9F-9875-4835178516AF}">
      <dgm:prSet/>
      <dgm:spPr/>
      <dgm:t>
        <a:bodyPr/>
        <a:lstStyle/>
        <a:p>
          <a:endParaRPr lang="fr-FR"/>
        </a:p>
      </dgm:t>
    </dgm:pt>
    <dgm:pt modelId="{A3F009D7-BECF-4977-9358-D24C313D641D}" type="sibTrans" cxnId="{538DA872-7C58-4A9F-9875-4835178516AF}">
      <dgm:prSet/>
      <dgm:spPr/>
      <dgm:t>
        <a:bodyPr/>
        <a:lstStyle/>
        <a:p>
          <a:endParaRPr lang="fr-FR"/>
        </a:p>
      </dgm:t>
    </dgm:pt>
    <dgm:pt modelId="{0041D0E3-E824-4836-BF36-868F64F0B806}">
      <dgm:prSet phldrT="[Texte]"/>
      <dgm:spPr/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Organisation</a:t>
          </a:r>
          <a:endParaRPr lang="fr-FR" b="1" dirty="0">
            <a:solidFill>
              <a:schemeClr val="tx1"/>
            </a:solidFill>
          </a:endParaRPr>
        </a:p>
      </dgm:t>
    </dgm:pt>
    <dgm:pt modelId="{9F5D9528-3D14-4782-9005-E533464E8DEA}" type="parTrans" cxnId="{FF4DEE6E-877C-4443-BE77-4FF7C8061469}">
      <dgm:prSet/>
      <dgm:spPr/>
      <dgm:t>
        <a:bodyPr/>
        <a:lstStyle/>
        <a:p>
          <a:endParaRPr lang="fr-FR"/>
        </a:p>
      </dgm:t>
    </dgm:pt>
    <dgm:pt modelId="{FC15BA6F-F3C8-42AC-93A7-64E282A1A9D0}" type="sibTrans" cxnId="{FF4DEE6E-877C-4443-BE77-4FF7C8061469}">
      <dgm:prSet/>
      <dgm:spPr/>
      <dgm:t>
        <a:bodyPr/>
        <a:lstStyle/>
        <a:p>
          <a:endParaRPr lang="fr-FR"/>
        </a:p>
      </dgm:t>
    </dgm:pt>
    <dgm:pt modelId="{614EA48B-99AA-489C-A046-43E04A52D67A}">
      <dgm:prSet phldrT="[Texte]"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</a:rPr>
            <a:t>Les étudiants agissent par équipes de 3 à 4 </a:t>
          </a:r>
          <a:endParaRPr lang="fr-FR" b="1" dirty="0">
            <a:solidFill>
              <a:srgbClr val="FF0000"/>
            </a:solidFill>
          </a:endParaRPr>
        </a:p>
      </dgm:t>
    </dgm:pt>
    <dgm:pt modelId="{18676E62-1062-4488-A62D-1E2F4F854263}" type="parTrans" cxnId="{CA853D85-5B27-4911-B3EB-43B07EA67F3F}">
      <dgm:prSet/>
      <dgm:spPr/>
      <dgm:t>
        <a:bodyPr/>
        <a:lstStyle/>
        <a:p>
          <a:endParaRPr lang="fr-FR"/>
        </a:p>
      </dgm:t>
    </dgm:pt>
    <dgm:pt modelId="{EE251D8C-F813-49B3-A4DD-432F5811CBB7}" type="sibTrans" cxnId="{CA853D85-5B27-4911-B3EB-43B07EA67F3F}">
      <dgm:prSet/>
      <dgm:spPr/>
      <dgm:t>
        <a:bodyPr/>
        <a:lstStyle/>
        <a:p>
          <a:endParaRPr lang="fr-FR"/>
        </a:p>
      </dgm:t>
    </dgm:pt>
    <dgm:pt modelId="{ACA5635D-3B8F-4536-A75F-A5A65CEEAD26}">
      <dgm:prSet phldrT="[Texte]"/>
      <dgm:spPr/>
      <dgm:t>
        <a:bodyPr/>
        <a:lstStyle/>
        <a:p>
          <a:r>
            <a:rPr lang="fr-FR" dirty="0" smtClean="0"/>
            <a:t>Les étudiants organisent l’intervention et mettent en œuvre les différentes structures matérielles et logicielles</a:t>
          </a:r>
          <a:endParaRPr lang="fr-FR" dirty="0"/>
        </a:p>
      </dgm:t>
    </dgm:pt>
    <dgm:pt modelId="{112F4BFE-5DE7-484E-A13D-072DDC1BC243}" type="parTrans" cxnId="{381A5029-1ED0-42C7-8882-AFD5D6777299}">
      <dgm:prSet/>
      <dgm:spPr/>
      <dgm:t>
        <a:bodyPr/>
        <a:lstStyle/>
        <a:p>
          <a:endParaRPr lang="fr-FR"/>
        </a:p>
      </dgm:t>
    </dgm:pt>
    <dgm:pt modelId="{07C731B3-AE1D-45D1-8137-8124A6076211}" type="sibTrans" cxnId="{381A5029-1ED0-42C7-8882-AFD5D6777299}">
      <dgm:prSet/>
      <dgm:spPr/>
      <dgm:t>
        <a:bodyPr/>
        <a:lstStyle/>
        <a:p>
          <a:endParaRPr lang="fr-FR"/>
        </a:p>
      </dgm:t>
    </dgm:pt>
    <dgm:pt modelId="{70236FC3-22AE-412B-838B-F86AA90A57E0}" type="pres">
      <dgm:prSet presAssocID="{EEBE8553-4534-4DE7-9837-BF8A8C3E4E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2521D1C-2D85-4F8C-BB3A-37EB8743BEF7}" type="pres">
      <dgm:prSet presAssocID="{122FD8C6-AE11-4516-B39C-19623FB707CD}" presName="composite" presStyleCnt="0"/>
      <dgm:spPr/>
    </dgm:pt>
    <dgm:pt modelId="{6D87FA6F-B980-47A4-86B7-4E97AD7BFCF6}" type="pres">
      <dgm:prSet presAssocID="{122FD8C6-AE11-4516-B39C-19623FB707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15491A-1824-4C4A-A54C-A2F0CF277951}" type="pres">
      <dgm:prSet presAssocID="{122FD8C6-AE11-4516-B39C-19623FB707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C7D8BC-5554-4F0E-9F08-9FE0F543F469}" type="pres">
      <dgm:prSet presAssocID="{435FBE65-F253-4A54-BFFC-F93D963C2C9F}" presName="sp" presStyleCnt="0"/>
      <dgm:spPr/>
    </dgm:pt>
    <dgm:pt modelId="{0C0AB706-AC46-4818-9E1F-464D69680D68}" type="pres">
      <dgm:prSet presAssocID="{479B9E20-6EF9-4AF6-BB4B-92F9D4BC5C91}" presName="composite" presStyleCnt="0"/>
      <dgm:spPr/>
    </dgm:pt>
    <dgm:pt modelId="{99544D59-1EE0-49FB-AD02-118A8840E19D}" type="pres">
      <dgm:prSet presAssocID="{479B9E20-6EF9-4AF6-BB4B-92F9D4BC5C9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56420F-9AA3-4ADF-B472-F1E2B969710B}" type="pres">
      <dgm:prSet presAssocID="{479B9E20-6EF9-4AF6-BB4B-92F9D4BC5C9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6B3D76-65DC-44A6-AB43-E73BD45D7A53}" type="pres">
      <dgm:prSet presAssocID="{8F7AF179-AB3A-4B59-94BD-B6E4ED947D01}" presName="sp" presStyleCnt="0"/>
      <dgm:spPr/>
    </dgm:pt>
    <dgm:pt modelId="{E3A038E5-6A76-49CC-A9AA-A7AC75DFF37E}" type="pres">
      <dgm:prSet presAssocID="{0041D0E3-E824-4836-BF36-868F64F0B806}" presName="composite" presStyleCnt="0"/>
      <dgm:spPr/>
    </dgm:pt>
    <dgm:pt modelId="{9E348E70-D7B7-48B1-B698-AB24972E6E73}" type="pres">
      <dgm:prSet presAssocID="{0041D0E3-E824-4836-BF36-868F64F0B80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486F3D-23C0-42B8-A703-84116B4920F6}" type="pres">
      <dgm:prSet presAssocID="{0041D0E3-E824-4836-BF36-868F64F0B80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555AC3A-04FF-49AF-A6DA-8FDD222EAD75}" type="presOf" srcId="{EEBE8553-4534-4DE7-9837-BF8A8C3E4EFA}" destId="{70236FC3-22AE-412B-838B-F86AA90A57E0}" srcOrd="0" destOrd="0" presId="urn:microsoft.com/office/officeart/2005/8/layout/chevron2"/>
    <dgm:cxn modelId="{3982E626-5976-4A53-8001-8213230F352A}" srcId="{122FD8C6-AE11-4516-B39C-19623FB707CD}" destId="{3515E4C0-A9AC-4BCB-BEE3-5AC218DC062C}" srcOrd="0" destOrd="0" parTransId="{021057A0-0905-49C2-B72F-77B4D88A8876}" sibTransId="{1CEF72C7-8D77-4277-8501-BA2BDF646F6D}"/>
    <dgm:cxn modelId="{E388FDCD-0D13-4BD5-AE42-68B9241E51F0}" type="presOf" srcId="{0041D0E3-E824-4836-BF36-868F64F0B806}" destId="{9E348E70-D7B7-48B1-B698-AB24972E6E73}" srcOrd="0" destOrd="0" presId="urn:microsoft.com/office/officeart/2005/8/layout/chevron2"/>
    <dgm:cxn modelId="{CE793C3F-27EA-44CF-AF45-E5F955CA5EDD}" srcId="{122FD8C6-AE11-4516-B39C-19623FB707CD}" destId="{E4EB0249-2799-49EC-BD58-0781D661E310}" srcOrd="1" destOrd="0" parTransId="{D22B1FCB-2C55-4A61-B5D5-B7886F4954C5}" sibTransId="{E95EA159-B486-4519-8BCC-0B9B9D4536CD}"/>
    <dgm:cxn modelId="{78BCC92C-BF31-4963-A81A-4FB7C7509631}" type="presOf" srcId="{3515E4C0-A9AC-4BCB-BEE3-5AC218DC062C}" destId="{5215491A-1824-4C4A-A54C-A2F0CF277951}" srcOrd="0" destOrd="0" presId="urn:microsoft.com/office/officeart/2005/8/layout/chevron2"/>
    <dgm:cxn modelId="{538DA872-7C58-4A9F-9875-4835178516AF}" srcId="{479B9E20-6EF9-4AF6-BB4B-92F9D4BC5C91}" destId="{00D06D3E-1D0B-4D53-B8F5-F6A0E4E7AABA}" srcOrd="1" destOrd="0" parTransId="{3AD6BF9C-B37F-4DA6-BF11-0C2915A7EB11}" sibTransId="{A3F009D7-BECF-4977-9358-D24C313D641D}"/>
    <dgm:cxn modelId="{12E431D4-E255-435E-AB00-2DB4B5031C8E}" type="presOf" srcId="{479B9E20-6EF9-4AF6-BB4B-92F9D4BC5C91}" destId="{99544D59-1EE0-49FB-AD02-118A8840E19D}" srcOrd="0" destOrd="0" presId="urn:microsoft.com/office/officeart/2005/8/layout/chevron2"/>
    <dgm:cxn modelId="{609FB09A-E24E-471A-A2A2-FD296A7E7C1A}" type="presOf" srcId="{ACF785B8-510C-4FA9-B20F-DF5C2CB30665}" destId="{CE56420F-9AA3-4ADF-B472-F1E2B969710B}" srcOrd="0" destOrd="0" presId="urn:microsoft.com/office/officeart/2005/8/layout/chevron2"/>
    <dgm:cxn modelId="{3C4D0F28-B539-4BAE-82CB-592452A5E0E3}" type="presOf" srcId="{614EA48B-99AA-489C-A046-43E04A52D67A}" destId="{21486F3D-23C0-42B8-A703-84116B4920F6}" srcOrd="0" destOrd="0" presId="urn:microsoft.com/office/officeart/2005/8/layout/chevron2"/>
    <dgm:cxn modelId="{9027461E-7103-4155-8BE0-EBB075667799}" srcId="{EEBE8553-4534-4DE7-9837-BF8A8C3E4EFA}" destId="{122FD8C6-AE11-4516-B39C-19623FB707CD}" srcOrd="0" destOrd="0" parTransId="{2E0E163F-FA3D-4185-963C-3D2E64C1311D}" sibTransId="{435FBE65-F253-4A54-BFFC-F93D963C2C9F}"/>
    <dgm:cxn modelId="{F5524BD3-6F52-4C78-8C26-2D6D3E9FAABE}" type="presOf" srcId="{122FD8C6-AE11-4516-B39C-19623FB707CD}" destId="{6D87FA6F-B980-47A4-86B7-4E97AD7BFCF6}" srcOrd="0" destOrd="0" presId="urn:microsoft.com/office/officeart/2005/8/layout/chevron2"/>
    <dgm:cxn modelId="{381A5029-1ED0-42C7-8882-AFD5D6777299}" srcId="{0041D0E3-E824-4836-BF36-868F64F0B806}" destId="{ACA5635D-3B8F-4536-A75F-A5A65CEEAD26}" srcOrd="1" destOrd="0" parTransId="{112F4BFE-5DE7-484E-A13D-072DDC1BC243}" sibTransId="{07C731B3-AE1D-45D1-8137-8124A6076211}"/>
    <dgm:cxn modelId="{69A1D81E-5F5D-40A9-907C-2F5592A57056}" type="presOf" srcId="{ACA5635D-3B8F-4536-A75F-A5A65CEEAD26}" destId="{21486F3D-23C0-42B8-A703-84116B4920F6}" srcOrd="0" destOrd="1" presId="urn:microsoft.com/office/officeart/2005/8/layout/chevron2"/>
    <dgm:cxn modelId="{EFE547E2-41B5-426B-9849-C51D2AA23CC2}" type="presOf" srcId="{00D06D3E-1D0B-4D53-B8F5-F6A0E4E7AABA}" destId="{CE56420F-9AA3-4ADF-B472-F1E2B969710B}" srcOrd="0" destOrd="1" presId="urn:microsoft.com/office/officeart/2005/8/layout/chevron2"/>
    <dgm:cxn modelId="{1EE7FD14-92D2-4247-BFDD-F776408C5FFF}" type="presOf" srcId="{E4EB0249-2799-49EC-BD58-0781D661E310}" destId="{5215491A-1824-4C4A-A54C-A2F0CF277951}" srcOrd="0" destOrd="1" presId="urn:microsoft.com/office/officeart/2005/8/layout/chevron2"/>
    <dgm:cxn modelId="{C48F0EC0-E2CC-4B83-B9A1-7A7BD80F5D83}" srcId="{EEBE8553-4534-4DE7-9837-BF8A8C3E4EFA}" destId="{479B9E20-6EF9-4AF6-BB4B-92F9D4BC5C91}" srcOrd="1" destOrd="0" parTransId="{1C6F86AF-07C7-44EA-A8F4-DED67E58E5AD}" sibTransId="{8F7AF179-AB3A-4B59-94BD-B6E4ED947D01}"/>
    <dgm:cxn modelId="{FF4DEE6E-877C-4443-BE77-4FF7C8061469}" srcId="{EEBE8553-4534-4DE7-9837-BF8A8C3E4EFA}" destId="{0041D0E3-E824-4836-BF36-868F64F0B806}" srcOrd="2" destOrd="0" parTransId="{9F5D9528-3D14-4782-9005-E533464E8DEA}" sibTransId="{FC15BA6F-F3C8-42AC-93A7-64E282A1A9D0}"/>
    <dgm:cxn modelId="{FE82DE55-AEE6-4B94-8E38-08CC9E5D5EF6}" srcId="{479B9E20-6EF9-4AF6-BB4B-92F9D4BC5C91}" destId="{ACF785B8-510C-4FA9-B20F-DF5C2CB30665}" srcOrd="0" destOrd="0" parTransId="{30933A24-E434-4885-85B1-3622D824B622}" sibTransId="{003B107B-D39D-426A-ADFE-684A66FCDEAA}"/>
    <dgm:cxn modelId="{CA853D85-5B27-4911-B3EB-43B07EA67F3F}" srcId="{0041D0E3-E824-4836-BF36-868F64F0B806}" destId="{614EA48B-99AA-489C-A046-43E04A52D67A}" srcOrd="0" destOrd="0" parTransId="{18676E62-1062-4488-A62D-1E2F4F854263}" sibTransId="{EE251D8C-F813-49B3-A4DD-432F5811CBB7}"/>
    <dgm:cxn modelId="{A0E5CFC5-03A7-4E37-8027-4D3F8CE19AC7}" type="presParOf" srcId="{70236FC3-22AE-412B-838B-F86AA90A57E0}" destId="{E2521D1C-2D85-4F8C-BB3A-37EB8743BEF7}" srcOrd="0" destOrd="0" presId="urn:microsoft.com/office/officeart/2005/8/layout/chevron2"/>
    <dgm:cxn modelId="{D3C1269B-CF41-4CA3-A5A8-A1C46A5141EE}" type="presParOf" srcId="{E2521D1C-2D85-4F8C-BB3A-37EB8743BEF7}" destId="{6D87FA6F-B980-47A4-86B7-4E97AD7BFCF6}" srcOrd="0" destOrd="0" presId="urn:microsoft.com/office/officeart/2005/8/layout/chevron2"/>
    <dgm:cxn modelId="{3F57DA48-93E3-47B0-97AF-FD40F1636F2E}" type="presParOf" srcId="{E2521D1C-2D85-4F8C-BB3A-37EB8743BEF7}" destId="{5215491A-1824-4C4A-A54C-A2F0CF277951}" srcOrd="1" destOrd="0" presId="urn:microsoft.com/office/officeart/2005/8/layout/chevron2"/>
    <dgm:cxn modelId="{997F5186-4B70-4BAD-A666-EF3D7815C452}" type="presParOf" srcId="{70236FC3-22AE-412B-838B-F86AA90A57E0}" destId="{DAC7D8BC-5554-4F0E-9F08-9FE0F543F469}" srcOrd="1" destOrd="0" presId="urn:microsoft.com/office/officeart/2005/8/layout/chevron2"/>
    <dgm:cxn modelId="{570CB90C-4704-4268-9C3C-7F24891F7BC8}" type="presParOf" srcId="{70236FC3-22AE-412B-838B-F86AA90A57E0}" destId="{0C0AB706-AC46-4818-9E1F-464D69680D68}" srcOrd="2" destOrd="0" presId="urn:microsoft.com/office/officeart/2005/8/layout/chevron2"/>
    <dgm:cxn modelId="{C00DA210-67C9-4F24-8A97-2B56FFEE5CB0}" type="presParOf" srcId="{0C0AB706-AC46-4818-9E1F-464D69680D68}" destId="{99544D59-1EE0-49FB-AD02-118A8840E19D}" srcOrd="0" destOrd="0" presId="urn:microsoft.com/office/officeart/2005/8/layout/chevron2"/>
    <dgm:cxn modelId="{62EDAEA7-3A01-4740-A006-824FF4988448}" type="presParOf" srcId="{0C0AB706-AC46-4818-9E1F-464D69680D68}" destId="{CE56420F-9AA3-4ADF-B472-F1E2B969710B}" srcOrd="1" destOrd="0" presId="urn:microsoft.com/office/officeart/2005/8/layout/chevron2"/>
    <dgm:cxn modelId="{08D1A519-F9F6-4D0C-8A3C-B1757BD54E3E}" type="presParOf" srcId="{70236FC3-22AE-412B-838B-F86AA90A57E0}" destId="{886B3D76-65DC-44A6-AB43-E73BD45D7A53}" srcOrd="3" destOrd="0" presId="urn:microsoft.com/office/officeart/2005/8/layout/chevron2"/>
    <dgm:cxn modelId="{352EB310-C7BA-46CB-BAA3-5E44E9D82A46}" type="presParOf" srcId="{70236FC3-22AE-412B-838B-F86AA90A57E0}" destId="{E3A038E5-6A76-49CC-A9AA-A7AC75DFF37E}" srcOrd="4" destOrd="0" presId="urn:microsoft.com/office/officeart/2005/8/layout/chevron2"/>
    <dgm:cxn modelId="{8CD0920C-65B2-4F9E-9FCA-A29D48AE113F}" type="presParOf" srcId="{E3A038E5-6A76-49CC-A9AA-A7AC75DFF37E}" destId="{9E348E70-D7B7-48B1-B698-AB24972E6E73}" srcOrd="0" destOrd="0" presId="urn:microsoft.com/office/officeart/2005/8/layout/chevron2"/>
    <dgm:cxn modelId="{C2206A9B-8D1F-4F16-A928-B8DBD23797C0}" type="presParOf" srcId="{E3A038E5-6A76-49CC-A9AA-A7AC75DFF37E}" destId="{21486F3D-23C0-42B8-A703-84116B4920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BE8553-4534-4DE7-9837-BF8A8C3E4EFA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122FD8C6-AE11-4516-B39C-19623FB707CD}">
      <dgm:prSet phldrT="[Texte]"/>
      <dgm:spPr/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Objectif</a:t>
          </a:r>
          <a:endParaRPr lang="fr-FR" b="1" dirty="0">
            <a:solidFill>
              <a:schemeClr val="tx1"/>
            </a:solidFill>
          </a:endParaRPr>
        </a:p>
      </dgm:t>
    </dgm:pt>
    <dgm:pt modelId="{2E0E163F-FA3D-4185-963C-3D2E64C1311D}" type="parTrans" cxnId="{9027461E-7103-4155-8BE0-EBB075667799}">
      <dgm:prSet/>
      <dgm:spPr/>
      <dgm:t>
        <a:bodyPr/>
        <a:lstStyle/>
        <a:p>
          <a:endParaRPr lang="fr-FR"/>
        </a:p>
      </dgm:t>
    </dgm:pt>
    <dgm:pt modelId="{435FBE65-F253-4A54-BFFC-F93D963C2C9F}" type="sibTrans" cxnId="{9027461E-7103-4155-8BE0-EBB075667799}">
      <dgm:prSet/>
      <dgm:spPr/>
      <dgm:t>
        <a:bodyPr/>
        <a:lstStyle/>
        <a:p>
          <a:endParaRPr lang="fr-FR"/>
        </a:p>
      </dgm:t>
    </dgm:pt>
    <dgm:pt modelId="{3515E4C0-A9AC-4BCB-BEE3-5AC218DC062C}">
      <dgm:prSet phldrT="[Texte]"/>
      <dgm:spPr/>
      <dgm:t>
        <a:bodyPr/>
        <a:lstStyle/>
        <a:p>
          <a:r>
            <a:rPr lang="fr-FR" dirty="0" smtClean="0"/>
            <a:t>Evaluer la capacité de l’étudiant à </a:t>
          </a:r>
          <a:r>
            <a:rPr lang="fr-FR" b="1" dirty="0" smtClean="0"/>
            <a:t>exploiter et maintenir </a:t>
          </a:r>
          <a:r>
            <a:rPr lang="fr-FR" dirty="0" smtClean="0"/>
            <a:t>une installation</a:t>
          </a:r>
          <a:endParaRPr lang="fr-FR" dirty="0"/>
        </a:p>
      </dgm:t>
    </dgm:pt>
    <dgm:pt modelId="{021057A0-0905-49C2-B72F-77B4D88A8876}" type="parTrans" cxnId="{3982E626-5976-4A53-8001-8213230F352A}">
      <dgm:prSet/>
      <dgm:spPr/>
      <dgm:t>
        <a:bodyPr/>
        <a:lstStyle/>
        <a:p>
          <a:endParaRPr lang="fr-FR"/>
        </a:p>
      </dgm:t>
    </dgm:pt>
    <dgm:pt modelId="{1CEF72C7-8D77-4277-8501-BA2BDF646F6D}" type="sibTrans" cxnId="{3982E626-5976-4A53-8001-8213230F352A}">
      <dgm:prSet/>
      <dgm:spPr/>
      <dgm:t>
        <a:bodyPr/>
        <a:lstStyle/>
        <a:p>
          <a:endParaRPr lang="fr-FR"/>
        </a:p>
      </dgm:t>
    </dgm:pt>
    <dgm:pt modelId="{E4EB0249-2799-49EC-BD58-0781D661E310}">
      <dgm:prSet phldrT="[Texte]"/>
      <dgm:spPr/>
      <dgm:t>
        <a:bodyPr/>
        <a:lstStyle/>
        <a:p>
          <a:r>
            <a:rPr lang="fr-FR" dirty="0" smtClean="0"/>
            <a:t>Evaluation de l’ensemble des compétences des domaines C6 et C7, Exploiter et Maintenir</a:t>
          </a:r>
          <a:endParaRPr lang="fr-FR" dirty="0"/>
        </a:p>
      </dgm:t>
    </dgm:pt>
    <dgm:pt modelId="{D22B1FCB-2C55-4A61-B5D5-B7886F4954C5}" type="parTrans" cxnId="{CE793C3F-27EA-44CF-AF45-E5F955CA5EDD}">
      <dgm:prSet/>
      <dgm:spPr/>
      <dgm:t>
        <a:bodyPr/>
        <a:lstStyle/>
        <a:p>
          <a:endParaRPr lang="fr-FR"/>
        </a:p>
      </dgm:t>
    </dgm:pt>
    <dgm:pt modelId="{E95EA159-B486-4519-8BCC-0B9B9D4536CD}" type="sibTrans" cxnId="{CE793C3F-27EA-44CF-AF45-E5F955CA5EDD}">
      <dgm:prSet/>
      <dgm:spPr/>
      <dgm:t>
        <a:bodyPr/>
        <a:lstStyle/>
        <a:p>
          <a:endParaRPr lang="fr-FR"/>
        </a:p>
      </dgm:t>
    </dgm:pt>
    <dgm:pt modelId="{479B9E20-6EF9-4AF6-BB4B-92F9D4BC5C91}">
      <dgm:prSet phldrT="[Texte]"/>
      <dgm:spPr/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Modalités</a:t>
          </a:r>
          <a:endParaRPr lang="fr-FR" b="1" dirty="0">
            <a:solidFill>
              <a:schemeClr val="tx1"/>
            </a:solidFill>
          </a:endParaRPr>
        </a:p>
      </dgm:t>
    </dgm:pt>
    <dgm:pt modelId="{1C6F86AF-07C7-44EA-A8F4-DED67E58E5AD}" type="parTrans" cxnId="{C48F0EC0-E2CC-4B83-B9A1-7A7BD80F5D83}">
      <dgm:prSet/>
      <dgm:spPr/>
      <dgm:t>
        <a:bodyPr/>
        <a:lstStyle/>
        <a:p>
          <a:endParaRPr lang="fr-FR"/>
        </a:p>
      </dgm:t>
    </dgm:pt>
    <dgm:pt modelId="{8F7AF179-AB3A-4B59-94BD-B6E4ED947D01}" type="sibTrans" cxnId="{C48F0EC0-E2CC-4B83-B9A1-7A7BD80F5D83}">
      <dgm:prSet/>
      <dgm:spPr/>
      <dgm:t>
        <a:bodyPr/>
        <a:lstStyle/>
        <a:p>
          <a:endParaRPr lang="fr-FR"/>
        </a:p>
      </dgm:t>
    </dgm:pt>
    <dgm:pt modelId="{ACF785B8-510C-4FA9-B20F-DF5C2CB30665}">
      <dgm:prSet phldrT="[Texte]"/>
      <dgm:spPr/>
      <dgm:t>
        <a:bodyPr/>
        <a:lstStyle/>
        <a:p>
          <a:pPr algn="just"/>
          <a:r>
            <a:rPr lang="fr-FR" dirty="0" smtClean="0"/>
            <a:t>Situation de surveillance et de dépannage d’une installation</a:t>
          </a:r>
          <a:endParaRPr lang="fr-FR" dirty="0"/>
        </a:p>
      </dgm:t>
    </dgm:pt>
    <dgm:pt modelId="{30933A24-E434-4885-85B1-3622D824B622}" type="parTrans" cxnId="{FE82DE55-AEE6-4B94-8E38-08CC9E5D5EF6}">
      <dgm:prSet/>
      <dgm:spPr/>
      <dgm:t>
        <a:bodyPr/>
        <a:lstStyle/>
        <a:p>
          <a:endParaRPr lang="fr-FR"/>
        </a:p>
      </dgm:t>
    </dgm:pt>
    <dgm:pt modelId="{003B107B-D39D-426A-ADFE-684A66FCDEAA}" type="sibTrans" cxnId="{FE82DE55-AEE6-4B94-8E38-08CC9E5D5EF6}">
      <dgm:prSet/>
      <dgm:spPr/>
      <dgm:t>
        <a:bodyPr/>
        <a:lstStyle/>
        <a:p>
          <a:endParaRPr lang="fr-FR"/>
        </a:p>
      </dgm:t>
    </dgm:pt>
    <dgm:pt modelId="{00D06D3E-1D0B-4D53-B8F5-F6A0E4E7AABA}">
      <dgm:prSet phldrT="[Texte]"/>
      <dgm:spPr/>
      <dgm:t>
        <a:bodyPr/>
        <a:lstStyle/>
        <a:p>
          <a:pPr algn="l"/>
          <a:r>
            <a:rPr lang="fr-FR" dirty="0" smtClean="0"/>
            <a:t>Proposer un scénario de dépannage et le mettre en œuvre</a:t>
          </a:r>
          <a:endParaRPr lang="fr-FR" dirty="0"/>
        </a:p>
      </dgm:t>
    </dgm:pt>
    <dgm:pt modelId="{3AD6BF9C-B37F-4DA6-BF11-0C2915A7EB11}" type="parTrans" cxnId="{538DA872-7C58-4A9F-9875-4835178516AF}">
      <dgm:prSet/>
      <dgm:spPr/>
      <dgm:t>
        <a:bodyPr/>
        <a:lstStyle/>
        <a:p>
          <a:endParaRPr lang="fr-FR"/>
        </a:p>
      </dgm:t>
    </dgm:pt>
    <dgm:pt modelId="{A3F009D7-BECF-4977-9358-D24C313D641D}" type="sibTrans" cxnId="{538DA872-7C58-4A9F-9875-4835178516AF}">
      <dgm:prSet/>
      <dgm:spPr/>
      <dgm:t>
        <a:bodyPr/>
        <a:lstStyle/>
        <a:p>
          <a:endParaRPr lang="fr-FR"/>
        </a:p>
      </dgm:t>
    </dgm:pt>
    <dgm:pt modelId="{0041D0E3-E824-4836-BF36-868F64F0B806}">
      <dgm:prSet phldrT="[Texte]"/>
      <dgm:spPr/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Organisation</a:t>
          </a:r>
          <a:endParaRPr lang="fr-FR" b="1" dirty="0">
            <a:solidFill>
              <a:schemeClr val="tx1"/>
            </a:solidFill>
          </a:endParaRPr>
        </a:p>
      </dgm:t>
    </dgm:pt>
    <dgm:pt modelId="{9F5D9528-3D14-4782-9005-E533464E8DEA}" type="parTrans" cxnId="{FF4DEE6E-877C-4443-BE77-4FF7C8061469}">
      <dgm:prSet/>
      <dgm:spPr/>
      <dgm:t>
        <a:bodyPr/>
        <a:lstStyle/>
        <a:p>
          <a:endParaRPr lang="fr-FR"/>
        </a:p>
      </dgm:t>
    </dgm:pt>
    <dgm:pt modelId="{FC15BA6F-F3C8-42AC-93A7-64E282A1A9D0}" type="sibTrans" cxnId="{FF4DEE6E-877C-4443-BE77-4FF7C8061469}">
      <dgm:prSet/>
      <dgm:spPr/>
      <dgm:t>
        <a:bodyPr/>
        <a:lstStyle/>
        <a:p>
          <a:endParaRPr lang="fr-FR"/>
        </a:p>
      </dgm:t>
    </dgm:pt>
    <dgm:pt modelId="{614EA48B-99AA-489C-A046-43E04A52D67A}">
      <dgm:prSet phldrT="[Texte]"/>
      <dgm:spPr/>
      <dgm:t>
        <a:bodyPr/>
        <a:lstStyle/>
        <a:p>
          <a:pPr algn="l"/>
          <a:r>
            <a:rPr lang="fr-FR" b="1" dirty="0" smtClean="0">
              <a:solidFill>
                <a:srgbClr val="FF0000"/>
              </a:solidFill>
            </a:rPr>
            <a:t>Les étudiants agissent individuellement</a:t>
          </a:r>
          <a:endParaRPr lang="fr-FR" b="1" dirty="0">
            <a:solidFill>
              <a:srgbClr val="FF0000"/>
            </a:solidFill>
          </a:endParaRPr>
        </a:p>
      </dgm:t>
    </dgm:pt>
    <dgm:pt modelId="{18676E62-1062-4488-A62D-1E2F4F854263}" type="parTrans" cxnId="{CA853D85-5B27-4911-B3EB-43B07EA67F3F}">
      <dgm:prSet/>
      <dgm:spPr/>
      <dgm:t>
        <a:bodyPr/>
        <a:lstStyle/>
        <a:p>
          <a:endParaRPr lang="fr-FR"/>
        </a:p>
      </dgm:t>
    </dgm:pt>
    <dgm:pt modelId="{EE251D8C-F813-49B3-A4DD-432F5811CBB7}" type="sibTrans" cxnId="{CA853D85-5B27-4911-B3EB-43B07EA67F3F}">
      <dgm:prSet/>
      <dgm:spPr/>
      <dgm:t>
        <a:bodyPr/>
        <a:lstStyle/>
        <a:p>
          <a:endParaRPr lang="fr-FR"/>
        </a:p>
      </dgm:t>
    </dgm:pt>
    <dgm:pt modelId="{ACA5635D-3B8F-4536-A75F-A5A65CEEAD26}">
      <dgm:prSet phldrT="[Texte]"/>
      <dgm:spPr/>
      <dgm:t>
        <a:bodyPr/>
        <a:lstStyle/>
        <a:p>
          <a:pPr algn="just"/>
          <a:r>
            <a:rPr lang="fr-FR" dirty="0" smtClean="0"/>
            <a:t>Sujets originaux issus d’études plus ou moins abordées durant la formation</a:t>
          </a:r>
          <a:endParaRPr lang="fr-FR" dirty="0"/>
        </a:p>
      </dgm:t>
    </dgm:pt>
    <dgm:pt modelId="{112F4BFE-5DE7-484E-A13D-072DDC1BC243}" type="parTrans" cxnId="{381A5029-1ED0-42C7-8882-AFD5D6777299}">
      <dgm:prSet/>
      <dgm:spPr/>
      <dgm:t>
        <a:bodyPr/>
        <a:lstStyle/>
        <a:p>
          <a:endParaRPr lang="fr-FR"/>
        </a:p>
      </dgm:t>
    </dgm:pt>
    <dgm:pt modelId="{07C731B3-AE1D-45D1-8137-8124A6076211}" type="sibTrans" cxnId="{381A5029-1ED0-42C7-8882-AFD5D6777299}">
      <dgm:prSet/>
      <dgm:spPr/>
      <dgm:t>
        <a:bodyPr/>
        <a:lstStyle/>
        <a:p>
          <a:endParaRPr lang="fr-FR"/>
        </a:p>
      </dgm:t>
    </dgm:pt>
    <dgm:pt modelId="{70236FC3-22AE-412B-838B-F86AA90A57E0}" type="pres">
      <dgm:prSet presAssocID="{EEBE8553-4534-4DE7-9837-BF8A8C3E4E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2521D1C-2D85-4F8C-BB3A-37EB8743BEF7}" type="pres">
      <dgm:prSet presAssocID="{122FD8C6-AE11-4516-B39C-19623FB707CD}" presName="composite" presStyleCnt="0"/>
      <dgm:spPr/>
    </dgm:pt>
    <dgm:pt modelId="{6D87FA6F-B980-47A4-86B7-4E97AD7BFCF6}" type="pres">
      <dgm:prSet presAssocID="{122FD8C6-AE11-4516-B39C-19623FB707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15491A-1824-4C4A-A54C-A2F0CF277951}" type="pres">
      <dgm:prSet presAssocID="{122FD8C6-AE11-4516-B39C-19623FB707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C7D8BC-5554-4F0E-9F08-9FE0F543F469}" type="pres">
      <dgm:prSet presAssocID="{435FBE65-F253-4A54-BFFC-F93D963C2C9F}" presName="sp" presStyleCnt="0"/>
      <dgm:spPr/>
    </dgm:pt>
    <dgm:pt modelId="{0C0AB706-AC46-4818-9E1F-464D69680D68}" type="pres">
      <dgm:prSet presAssocID="{479B9E20-6EF9-4AF6-BB4B-92F9D4BC5C91}" presName="composite" presStyleCnt="0"/>
      <dgm:spPr/>
    </dgm:pt>
    <dgm:pt modelId="{99544D59-1EE0-49FB-AD02-118A8840E19D}" type="pres">
      <dgm:prSet presAssocID="{479B9E20-6EF9-4AF6-BB4B-92F9D4BC5C9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56420F-9AA3-4ADF-B472-F1E2B969710B}" type="pres">
      <dgm:prSet presAssocID="{479B9E20-6EF9-4AF6-BB4B-92F9D4BC5C9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6B3D76-65DC-44A6-AB43-E73BD45D7A53}" type="pres">
      <dgm:prSet presAssocID="{8F7AF179-AB3A-4B59-94BD-B6E4ED947D01}" presName="sp" presStyleCnt="0"/>
      <dgm:spPr/>
    </dgm:pt>
    <dgm:pt modelId="{E3A038E5-6A76-49CC-A9AA-A7AC75DFF37E}" type="pres">
      <dgm:prSet presAssocID="{0041D0E3-E824-4836-BF36-868F64F0B806}" presName="composite" presStyleCnt="0"/>
      <dgm:spPr/>
    </dgm:pt>
    <dgm:pt modelId="{9E348E70-D7B7-48B1-B698-AB24972E6E73}" type="pres">
      <dgm:prSet presAssocID="{0041D0E3-E824-4836-BF36-868F64F0B80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486F3D-23C0-42B8-A703-84116B4920F6}" type="pres">
      <dgm:prSet presAssocID="{0041D0E3-E824-4836-BF36-868F64F0B80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A853D85-5B27-4911-B3EB-43B07EA67F3F}" srcId="{0041D0E3-E824-4836-BF36-868F64F0B806}" destId="{614EA48B-99AA-489C-A046-43E04A52D67A}" srcOrd="0" destOrd="0" parTransId="{18676E62-1062-4488-A62D-1E2F4F854263}" sibTransId="{EE251D8C-F813-49B3-A4DD-432F5811CBB7}"/>
    <dgm:cxn modelId="{0D09FCE7-E445-4C01-A6A4-F06CF663A097}" type="presOf" srcId="{479B9E20-6EF9-4AF6-BB4B-92F9D4BC5C91}" destId="{99544D59-1EE0-49FB-AD02-118A8840E19D}" srcOrd="0" destOrd="0" presId="urn:microsoft.com/office/officeart/2005/8/layout/chevron2"/>
    <dgm:cxn modelId="{FF4DEE6E-877C-4443-BE77-4FF7C8061469}" srcId="{EEBE8553-4534-4DE7-9837-BF8A8C3E4EFA}" destId="{0041D0E3-E824-4836-BF36-868F64F0B806}" srcOrd="2" destOrd="0" parTransId="{9F5D9528-3D14-4782-9005-E533464E8DEA}" sibTransId="{FC15BA6F-F3C8-42AC-93A7-64E282A1A9D0}"/>
    <dgm:cxn modelId="{381A5029-1ED0-42C7-8882-AFD5D6777299}" srcId="{0041D0E3-E824-4836-BF36-868F64F0B806}" destId="{ACA5635D-3B8F-4536-A75F-A5A65CEEAD26}" srcOrd="1" destOrd="0" parTransId="{112F4BFE-5DE7-484E-A13D-072DDC1BC243}" sibTransId="{07C731B3-AE1D-45D1-8137-8124A6076211}"/>
    <dgm:cxn modelId="{B9E19D2D-F50A-483B-81ED-03D6FD7EF57F}" type="presOf" srcId="{3515E4C0-A9AC-4BCB-BEE3-5AC218DC062C}" destId="{5215491A-1824-4C4A-A54C-A2F0CF277951}" srcOrd="0" destOrd="0" presId="urn:microsoft.com/office/officeart/2005/8/layout/chevron2"/>
    <dgm:cxn modelId="{9027461E-7103-4155-8BE0-EBB075667799}" srcId="{EEBE8553-4534-4DE7-9837-BF8A8C3E4EFA}" destId="{122FD8C6-AE11-4516-B39C-19623FB707CD}" srcOrd="0" destOrd="0" parTransId="{2E0E163F-FA3D-4185-963C-3D2E64C1311D}" sibTransId="{435FBE65-F253-4A54-BFFC-F93D963C2C9F}"/>
    <dgm:cxn modelId="{4E3FA21A-B2BF-4F13-AF5C-E9F0E4B80444}" type="presOf" srcId="{00D06D3E-1D0B-4D53-B8F5-F6A0E4E7AABA}" destId="{CE56420F-9AA3-4ADF-B472-F1E2B969710B}" srcOrd="0" destOrd="1" presId="urn:microsoft.com/office/officeart/2005/8/layout/chevron2"/>
    <dgm:cxn modelId="{B3ABA1B9-D88A-40FA-A71E-E860B0EFB2AC}" type="presOf" srcId="{0041D0E3-E824-4836-BF36-868F64F0B806}" destId="{9E348E70-D7B7-48B1-B698-AB24972E6E73}" srcOrd="0" destOrd="0" presId="urn:microsoft.com/office/officeart/2005/8/layout/chevron2"/>
    <dgm:cxn modelId="{7DC83442-4AA4-4C9C-87CA-F42248ADB5D9}" type="presOf" srcId="{E4EB0249-2799-49EC-BD58-0781D661E310}" destId="{5215491A-1824-4C4A-A54C-A2F0CF277951}" srcOrd="0" destOrd="1" presId="urn:microsoft.com/office/officeart/2005/8/layout/chevron2"/>
    <dgm:cxn modelId="{FE82DE55-AEE6-4B94-8E38-08CC9E5D5EF6}" srcId="{479B9E20-6EF9-4AF6-BB4B-92F9D4BC5C91}" destId="{ACF785B8-510C-4FA9-B20F-DF5C2CB30665}" srcOrd="0" destOrd="0" parTransId="{30933A24-E434-4885-85B1-3622D824B622}" sibTransId="{003B107B-D39D-426A-ADFE-684A66FCDEAA}"/>
    <dgm:cxn modelId="{538DA872-7C58-4A9F-9875-4835178516AF}" srcId="{479B9E20-6EF9-4AF6-BB4B-92F9D4BC5C91}" destId="{00D06D3E-1D0B-4D53-B8F5-F6A0E4E7AABA}" srcOrd="1" destOrd="0" parTransId="{3AD6BF9C-B37F-4DA6-BF11-0C2915A7EB11}" sibTransId="{A3F009D7-BECF-4977-9358-D24C313D641D}"/>
    <dgm:cxn modelId="{6755FEF2-A018-4CC6-8BB8-8808397417B3}" type="presOf" srcId="{EEBE8553-4534-4DE7-9837-BF8A8C3E4EFA}" destId="{70236FC3-22AE-412B-838B-F86AA90A57E0}" srcOrd="0" destOrd="0" presId="urn:microsoft.com/office/officeart/2005/8/layout/chevron2"/>
    <dgm:cxn modelId="{CE793C3F-27EA-44CF-AF45-E5F955CA5EDD}" srcId="{122FD8C6-AE11-4516-B39C-19623FB707CD}" destId="{E4EB0249-2799-49EC-BD58-0781D661E310}" srcOrd="1" destOrd="0" parTransId="{D22B1FCB-2C55-4A61-B5D5-B7886F4954C5}" sibTransId="{E95EA159-B486-4519-8BCC-0B9B9D4536CD}"/>
    <dgm:cxn modelId="{A3C1880E-8460-4B4D-9F32-4873DB555C94}" type="presOf" srcId="{122FD8C6-AE11-4516-B39C-19623FB707CD}" destId="{6D87FA6F-B980-47A4-86B7-4E97AD7BFCF6}" srcOrd="0" destOrd="0" presId="urn:microsoft.com/office/officeart/2005/8/layout/chevron2"/>
    <dgm:cxn modelId="{C48F0EC0-E2CC-4B83-B9A1-7A7BD80F5D83}" srcId="{EEBE8553-4534-4DE7-9837-BF8A8C3E4EFA}" destId="{479B9E20-6EF9-4AF6-BB4B-92F9D4BC5C91}" srcOrd="1" destOrd="0" parTransId="{1C6F86AF-07C7-44EA-A8F4-DED67E58E5AD}" sibTransId="{8F7AF179-AB3A-4B59-94BD-B6E4ED947D01}"/>
    <dgm:cxn modelId="{3982E626-5976-4A53-8001-8213230F352A}" srcId="{122FD8C6-AE11-4516-B39C-19623FB707CD}" destId="{3515E4C0-A9AC-4BCB-BEE3-5AC218DC062C}" srcOrd="0" destOrd="0" parTransId="{021057A0-0905-49C2-B72F-77B4D88A8876}" sibTransId="{1CEF72C7-8D77-4277-8501-BA2BDF646F6D}"/>
    <dgm:cxn modelId="{DAFA3161-7BDB-4980-A487-6A47CA3231A0}" type="presOf" srcId="{ACA5635D-3B8F-4536-A75F-A5A65CEEAD26}" destId="{21486F3D-23C0-42B8-A703-84116B4920F6}" srcOrd="0" destOrd="1" presId="urn:microsoft.com/office/officeart/2005/8/layout/chevron2"/>
    <dgm:cxn modelId="{82613CA4-22FC-478C-BB54-D6B02FB4A216}" type="presOf" srcId="{ACF785B8-510C-4FA9-B20F-DF5C2CB30665}" destId="{CE56420F-9AA3-4ADF-B472-F1E2B969710B}" srcOrd="0" destOrd="0" presId="urn:microsoft.com/office/officeart/2005/8/layout/chevron2"/>
    <dgm:cxn modelId="{AC37539E-E50B-4C1D-A561-B5F0B4C5FE5D}" type="presOf" srcId="{614EA48B-99AA-489C-A046-43E04A52D67A}" destId="{21486F3D-23C0-42B8-A703-84116B4920F6}" srcOrd="0" destOrd="0" presId="urn:microsoft.com/office/officeart/2005/8/layout/chevron2"/>
    <dgm:cxn modelId="{F9A89724-A582-4427-91EB-FFB3419B19F7}" type="presParOf" srcId="{70236FC3-22AE-412B-838B-F86AA90A57E0}" destId="{E2521D1C-2D85-4F8C-BB3A-37EB8743BEF7}" srcOrd="0" destOrd="0" presId="urn:microsoft.com/office/officeart/2005/8/layout/chevron2"/>
    <dgm:cxn modelId="{40D703C1-7C72-4944-A48F-9A54D40F784B}" type="presParOf" srcId="{E2521D1C-2D85-4F8C-BB3A-37EB8743BEF7}" destId="{6D87FA6F-B980-47A4-86B7-4E97AD7BFCF6}" srcOrd="0" destOrd="0" presId="urn:microsoft.com/office/officeart/2005/8/layout/chevron2"/>
    <dgm:cxn modelId="{DE9E2D52-D1B8-440E-8740-2B457FF246F4}" type="presParOf" srcId="{E2521D1C-2D85-4F8C-BB3A-37EB8743BEF7}" destId="{5215491A-1824-4C4A-A54C-A2F0CF277951}" srcOrd="1" destOrd="0" presId="urn:microsoft.com/office/officeart/2005/8/layout/chevron2"/>
    <dgm:cxn modelId="{41BB60E2-541E-4241-9E3F-2A96368334B1}" type="presParOf" srcId="{70236FC3-22AE-412B-838B-F86AA90A57E0}" destId="{DAC7D8BC-5554-4F0E-9F08-9FE0F543F469}" srcOrd="1" destOrd="0" presId="urn:microsoft.com/office/officeart/2005/8/layout/chevron2"/>
    <dgm:cxn modelId="{25E40E97-2A1E-491E-AE81-B488DD1F37F3}" type="presParOf" srcId="{70236FC3-22AE-412B-838B-F86AA90A57E0}" destId="{0C0AB706-AC46-4818-9E1F-464D69680D68}" srcOrd="2" destOrd="0" presId="urn:microsoft.com/office/officeart/2005/8/layout/chevron2"/>
    <dgm:cxn modelId="{7B737015-42E9-403E-A215-8D1D07F3CEA4}" type="presParOf" srcId="{0C0AB706-AC46-4818-9E1F-464D69680D68}" destId="{99544D59-1EE0-49FB-AD02-118A8840E19D}" srcOrd="0" destOrd="0" presId="urn:microsoft.com/office/officeart/2005/8/layout/chevron2"/>
    <dgm:cxn modelId="{D5D77AAF-3937-4601-87F7-EE353ECB5D8F}" type="presParOf" srcId="{0C0AB706-AC46-4818-9E1F-464D69680D68}" destId="{CE56420F-9AA3-4ADF-B472-F1E2B969710B}" srcOrd="1" destOrd="0" presId="urn:microsoft.com/office/officeart/2005/8/layout/chevron2"/>
    <dgm:cxn modelId="{631AEE55-9599-4AFD-8552-4C41CA3F3ACD}" type="presParOf" srcId="{70236FC3-22AE-412B-838B-F86AA90A57E0}" destId="{886B3D76-65DC-44A6-AB43-E73BD45D7A53}" srcOrd="3" destOrd="0" presId="urn:microsoft.com/office/officeart/2005/8/layout/chevron2"/>
    <dgm:cxn modelId="{A95ADAAA-52CA-443A-9547-4F7055A45ACA}" type="presParOf" srcId="{70236FC3-22AE-412B-838B-F86AA90A57E0}" destId="{E3A038E5-6A76-49CC-A9AA-A7AC75DFF37E}" srcOrd="4" destOrd="0" presId="urn:microsoft.com/office/officeart/2005/8/layout/chevron2"/>
    <dgm:cxn modelId="{B732C7DC-2A4F-4DB2-AC5B-8D27AD47483F}" type="presParOf" srcId="{E3A038E5-6A76-49CC-A9AA-A7AC75DFF37E}" destId="{9E348E70-D7B7-48B1-B698-AB24972E6E73}" srcOrd="0" destOrd="0" presId="urn:microsoft.com/office/officeart/2005/8/layout/chevron2"/>
    <dgm:cxn modelId="{E74EE147-5489-47F3-B22A-4B77C0E2B665}" type="presParOf" srcId="{E3A038E5-6A76-49CC-A9AA-A7AC75DFF37E}" destId="{21486F3D-23C0-42B8-A703-84116B4920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AE420B-ACDC-4598-B717-B59FE6F85EB8}" type="doc">
      <dgm:prSet loTypeId="urn:microsoft.com/office/officeart/2011/layout/Tab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9402DC43-3260-4120-9787-54C834821645}">
      <dgm:prSet phldrT="[Texte]" custT="1"/>
      <dgm:spPr/>
      <dgm:t>
        <a:bodyPr/>
        <a:lstStyle/>
        <a:p>
          <a:r>
            <a:rPr lang="fr-FR" sz="900" dirty="0" smtClean="0"/>
            <a:t>Revue de projet  N°1</a:t>
          </a:r>
          <a:endParaRPr lang="fr-FR" sz="900" dirty="0"/>
        </a:p>
      </dgm:t>
    </dgm:pt>
    <dgm:pt modelId="{E25B5473-2510-4D4A-8176-CECC717260F0}" type="parTrans" cxnId="{D1BA2FCA-9F8B-41EF-8315-B5F98C0FB709}">
      <dgm:prSet/>
      <dgm:spPr/>
      <dgm:t>
        <a:bodyPr/>
        <a:lstStyle/>
        <a:p>
          <a:endParaRPr lang="fr-FR" sz="700"/>
        </a:p>
      </dgm:t>
    </dgm:pt>
    <dgm:pt modelId="{CC7F1076-7490-4F1B-97F6-8B75F58CF336}" type="sibTrans" cxnId="{D1BA2FCA-9F8B-41EF-8315-B5F98C0FB709}">
      <dgm:prSet/>
      <dgm:spPr/>
      <dgm:t>
        <a:bodyPr/>
        <a:lstStyle/>
        <a:p>
          <a:endParaRPr lang="fr-FR" sz="700"/>
        </a:p>
      </dgm:t>
    </dgm:pt>
    <dgm:pt modelId="{16DB0BD3-1C08-4242-A848-B561B75A0EE6}">
      <dgm:prSet phldrT="[Texte]" custT="1"/>
      <dgm:spPr/>
      <dgm:t>
        <a:bodyPr/>
        <a:lstStyle/>
        <a:p>
          <a:r>
            <a:rPr lang="fr-FR" sz="1600" dirty="0" smtClean="0"/>
            <a:t>Note 1</a:t>
          </a:r>
          <a:endParaRPr lang="fr-FR" sz="1600" dirty="0"/>
        </a:p>
      </dgm:t>
    </dgm:pt>
    <dgm:pt modelId="{E44E7C51-DFBF-419D-978B-D28813BB31B0}" type="parTrans" cxnId="{65C58A1A-8BBB-4CFF-AED2-DC56BF726940}">
      <dgm:prSet/>
      <dgm:spPr/>
      <dgm:t>
        <a:bodyPr/>
        <a:lstStyle/>
        <a:p>
          <a:endParaRPr lang="fr-FR" sz="700"/>
        </a:p>
      </dgm:t>
    </dgm:pt>
    <dgm:pt modelId="{BDA29F31-0B78-47C0-9463-D2596DDC6403}" type="sibTrans" cxnId="{65C58A1A-8BBB-4CFF-AED2-DC56BF726940}">
      <dgm:prSet/>
      <dgm:spPr/>
      <dgm:t>
        <a:bodyPr/>
        <a:lstStyle/>
        <a:p>
          <a:endParaRPr lang="fr-FR" sz="700"/>
        </a:p>
      </dgm:t>
    </dgm:pt>
    <dgm:pt modelId="{6DA1FFAA-489E-49F3-A372-62E9003B63A1}">
      <dgm:prSet phldrT="[Texte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900" dirty="0" smtClean="0"/>
            <a:t>Revue de projet N°2</a:t>
          </a:r>
          <a:endParaRPr lang="fr-FR" sz="900" dirty="0"/>
        </a:p>
      </dgm:t>
    </dgm:pt>
    <dgm:pt modelId="{5D96B2F9-D3E0-4C70-9D4D-803EA720E2B2}" type="parTrans" cxnId="{056E3033-1EA2-4668-A35B-EFE37F202646}">
      <dgm:prSet/>
      <dgm:spPr/>
      <dgm:t>
        <a:bodyPr/>
        <a:lstStyle/>
        <a:p>
          <a:endParaRPr lang="fr-FR" sz="700"/>
        </a:p>
      </dgm:t>
    </dgm:pt>
    <dgm:pt modelId="{8B998D2A-6A6C-44A9-B644-0374A0325A60}" type="sibTrans" cxnId="{056E3033-1EA2-4668-A35B-EFE37F202646}">
      <dgm:prSet/>
      <dgm:spPr/>
      <dgm:t>
        <a:bodyPr/>
        <a:lstStyle/>
        <a:p>
          <a:endParaRPr lang="fr-FR" sz="700"/>
        </a:p>
      </dgm:t>
    </dgm:pt>
    <dgm:pt modelId="{98C80B62-C386-4966-BBC5-9785FC5EC77C}">
      <dgm:prSet phldrT="[Texte]" custT="1"/>
      <dgm:spPr/>
      <dgm:t>
        <a:bodyPr/>
        <a:lstStyle/>
        <a:p>
          <a:r>
            <a:rPr lang="fr-FR" sz="1600" dirty="0" smtClean="0"/>
            <a:t>Note 2</a:t>
          </a:r>
          <a:endParaRPr lang="fr-FR" sz="1600" dirty="0"/>
        </a:p>
      </dgm:t>
    </dgm:pt>
    <dgm:pt modelId="{AFF17E7D-0C4D-43F3-B293-9245C4907751}" type="parTrans" cxnId="{3F84E1A6-77A1-4FE8-B215-95865188F40A}">
      <dgm:prSet/>
      <dgm:spPr/>
      <dgm:t>
        <a:bodyPr/>
        <a:lstStyle/>
        <a:p>
          <a:endParaRPr lang="fr-FR" sz="700"/>
        </a:p>
      </dgm:t>
    </dgm:pt>
    <dgm:pt modelId="{ED85B428-BA9D-4E0C-96C9-A014F66B24F7}" type="sibTrans" cxnId="{3F84E1A6-77A1-4FE8-B215-95865188F40A}">
      <dgm:prSet/>
      <dgm:spPr/>
      <dgm:t>
        <a:bodyPr/>
        <a:lstStyle/>
        <a:p>
          <a:endParaRPr lang="fr-FR" sz="700"/>
        </a:p>
      </dgm:t>
    </dgm:pt>
    <dgm:pt modelId="{7F8C6165-43C7-4CA1-A8DD-3A09FE991765}">
      <dgm:prSet phldrT="[Texte]" custT="1"/>
      <dgm:spPr/>
      <dgm:t>
        <a:bodyPr/>
        <a:lstStyle/>
        <a:p>
          <a:r>
            <a:rPr lang="fr-FR" sz="1050" b="1" dirty="0" smtClean="0"/>
            <a:t>Soutenance</a:t>
          </a:r>
          <a:endParaRPr lang="fr-FR" sz="1050" b="1" dirty="0"/>
        </a:p>
      </dgm:t>
    </dgm:pt>
    <dgm:pt modelId="{12A93F75-B79C-42D3-A0EF-01DCA177F2BD}" type="parTrans" cxnId="{3D04E156-1900-42F4-B2BE-55E26D5C4F79}">
      <dgm:prSet/>
      <dgm:spPr/>
      <dgm:t>
        <a:bodyPr/>
        <a:lstStyle/>
        <a:p>
          <a:endParaRPr lang="fr-FR" sz="700"/>
        </a:p>
      </dgm:t>
    </dgm:pt>
    <dgm:pt modelId="{BD081D13-5774-4CDE-AD60-0E57D5BFB889}" type="sibTrans" cxnId="{3D04E156-1900-42F4-B2BE-55E26D5C4F79}">
      <dgm:prSet/>
      <dgm:spPr/>
      <dgm:t>
        <a:bodyPr/>
        <a:lstStyle/>
        <a:p>
          <a:endParaRPr lang="fr-FR" sz="700"/>
        </a:p>
      </dgm:t>
    </dgm:pt>
    <dgm:pt modelId="{42D39648-88AE-445B-8CCB-E36A43D0C430}">
      <dgm:prSet phldrT="[Texte]" custT="1"/>
      <dgm:spPr/>
      <dgm:t>
        <a:bodyPr/>
        <a:lstStyle/>
        <a:p>
          <a:r>
            <a:rPr lang="fr-FR" sz="1000" dirty="0" smtClean="0"/>
            <a:t> </a:t>
          </a:r>
          <a:r>
            <a:rPr lang="fr-FR" sz="1000" dirty="0" err="1" smtClean="0"/>
            <a:t>Coeff</a:t>
          </a:r>
          <a:r>
            <a:rPr lang="fr-FR" sz="1000" dirty="0" smtClean="0"/>
            <a:t> 3</a:t>
          </a:r>
          <a:endParaRPr lang="fr-FR" sz="1000" dirty="0"/>
        </a:p>
      </dgm:t>
    </dgm:pt>
    <dgm:pt modelId="{891452EC-5FA8-4BB6-BF32-A106C40C1680}" type="parTrans" cxnId="{77477CB1-3213-4B4D-A74C-BF1F69469CC6}">
      <dgm:prSet/>
      <dgm:spPr/>
      <dgm:t>
        <a:bodyPr/>
        <a:lstStyle/>
        <a:p>
          <a:endParaRPr lang="fr-FR" sz="700"/>
        </a:p>
      </dgm:t>
    </dgm:pt>
    <dgm:pt modelId="{7446CDAD-BAD0-433A-8BE8-D4FE489AE00E}" type="sibTrans" cxnId="{77477CB1-3213-4B4D-A74C-BF1F69469CC6}">
      <dgm:prSet/>
      <dgm:spPr/>
      <dgm:t>
        <a:bodyPr/>
        <a:lstStyle/>
        <a:p>
          <a:endParaRPr lang="fr-FR" sz="700"/>
        </a:p>
      </dgm:t>
    </dgm:pt>
    <dgm:pt modelId="{6448F9EA-7E76-44FB-BB8D-527B3400CA3F}">
      <dgm:prSet phldrT="[Texte]" custT="1"/>
      <dgm:spPr/>
      <dgm:t>
        <a:bodyPr/>
        <a:lstStyle/>
        <a:p>
          <a:endParaRPr lang="fr-FR" sz="1600" dirty="0"/>
        </a:p>
      </dgm:t>
    </dgm:pt>
    <dgm:pt modelId="{D23C6AB9-DECC-49D4-AFAD-C27970038F84}" type="parTrans" cxnId="{20CC36E3-EE7C-44C9-89DA-589FDD2792BF}">
      <dgm:prSet/>
      <dgm:spPr/>
      <dgm:t>
        <a:bodyPr/>
        <a:lstStyle/>
        <a:p>
          <a:endParaRPr lang="fr-FR" sz="700"/>
        </a:p>
      </dgm:t>
    </dgm:pt>
    <dgm:pt modelId="{E467327C-2F8A-4184-BC94-DAE255462C02}" type="sibTrans" cxnId="{20CC36E3-EE7C-44C9-89DA-589FDD2792BF}">
      <dgm:prSet/>
      <dgm:spPr/>
      <dgm:t>
        <a:bodyPr/>
        <a:lstStyle/>
        <a:p>
          <a:endParaRPr lang="fr-FR" sz="700"/>
        </a:p>
      </dgm:t>
    </dgm:pt>
    <dgm:pt modelId="{75C27CD6-28D6-49E5-85F9-4EC496EEE57E}">
      <dgm:prSet phldrT="[Texte]" custT="1"/>
      <dgm:spPr/>
      <dgm:t>
        <a:bodyPr/>
        <a:lstStyle/>
        <a:p>
          <a:r>
            <a:rPr lang="fr-FR" sz="1000" dirty="0" err="1" smtClean="0"/>
            <a:t>Coeff</a:t>
          </a:r>
          <a:r>
            <a:rPr lang="fr-FR" sz="1000" dirty="0" smtClean="0"/>
            <a:t> 3</a:t>
          </a:r>
          <a:endParaRPr lang="fr-FR" sz="1000" dirty="0"/>
        </a:p>
      </dgm:t>
    </dgm:pt>
    <dgm:pt modelId="{55C307D3-5396-4B99-856D-9650A8262447}" type="sibTrans" cxnId="{0EAE1C75-C205-41C8-9D34-99F9D7AC7B10}">
      <dgm:prSet/>
      <dgm:spPr/>
      <dgm:t>
        <a:bodyPr/>
        <a:lstStyle/>
        <a:p>
          <a:endParaRPr lang="fr-FR" sz="700"/>
        </a:p>
      </dgm:t>
    </dgm:pt>
    <dgm:pt modelId="{07C9C503-2FC3-4804-AFBF-0A28A1BB09C5}" type="parTrans" cxnId="{0EAE1C75-C205-41C8-9D34-99F9D7AC7B10}">
      <dgm:prSet/>
      <dgm:spPr/>
      <dgm:t>
        <a:bodyPr/>
        <a:lstStyle/>
        <a:p>
          <a:endParaRPr lang="fr-FR" sz="700"/>
        </a:p>
      </dgm:t>
    </dgm:pt>
    <dgm:pt modelId="{4A851ED0-B6E3-4B2B-97EE-5A66F5990817}">
      <dgm:prSet phldrT="[Texte]" phldr="1" custT="1"/>
      <dgm:spPr/>
      <dgm:t>
        <a:bodyPr/>
        <a:lstStyle/>
        <a:p>
          <a:endParaRPr lang="fr-FR" sz="1000" dirty="0"/>
        </a:p>
      </dgm:t>
    </dgm:pt>
    <dgm:pt modelId="{A40A5099-2B4C-4208-B24E-C6B0F1A0E058}" type="sibTrans" cxnId="{34560C45-FB7D-406F-A501-6DBD0DC750DE}">
      <dgm:prSet/>
      <dgm:spPr/>
      <dgm:t>
        <a:bodyPr/>
        <a:lstStyle/>
        <a:p>
          <a:endParaRPr lang="fr-FR" sz="700"/>
        </a:p>
      </dgm:t>
    </dgm:pt>
    <dgm:pt modelId="{EEAA78FE-9EBE-44BB-ABCF-E629C5AA2E3B}" type="parTrans" cxnId="{34560C45-FB7D-406F-A501-6DBD0DC750DE}">
      <dgm:prSet/>
      <dgm:spPr/>
      <dgm:t>
        <a:bodyPr/>
        <a:lstStyle/>
        <a:p>
          <a:endParaRPr lang="fr-FR" sz="700"/>
        </a:p>
      </dgm:t>
    </dgm:pt>
    <dgm:pt modelId="{0BC6AA87-C5DF-47D3-B0C4-950BB2D1E0EF}" type="pres">
      <dgm:prSet presAssocID="{1EAE420B-ACDC-4598-B717-B59FE6F85EB8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B516943D-CB1F-424F-8152-488062F884CA}" type="pres">
      <dgm:prSet presAssocID="{9402DC43-3260-4120-9787-54C834821645}" presName="composite" presStyleCnt="0"/>
      <dgm:spPr/>
    </dgm:pt>
    <dgm:pt modelId="{05AA6E46-6549-4BC5-82D7-77A54141A31A}" type="pres">
      <dgm:prSet presAssocID="{9402DC43-3260-4120-9787-54C834821645}" presName="FirstChild" presStyleLbl="revTx" presStyleIdx="0" presStyleCnt="6" custScaleX="40214" custScaleY="83553" custLinFactNeighborX="23502" custLinFactNeighborY="-215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F9CD6E-9C79-4BB6-A518-38768AC9721D}" type="pres">
      <dgm:prSet presAssocID="{9402DC43-3260-4120-9787-54C834821645}" presName="Parent" presStyleLbl="alignNode1" presStyleIdx="0" presStyleCnt="3" custScaleX="13931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4C43A8-7C40-4A58-8E44-F099D68179A0}" type="pres">
      <dgm:prSet presAssocID="{9402DC43-3260-4120-9787-54C834821645}" presName="Accent" presStyleLbl="parChTrans1D1" presStyleIdx="0" presStyleCnt="3"/>
      <dgm:spPr/>
    </dgm:pt>
    <dgm:pt modelId="{0DF70C83-2316-40E2-995C-A6DD5F0696EB}" type="pres">
      <dgm:prSet presAssocID="{9402DC43-3260-4120-9787-54C834821645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7EEBB3-C8E3-4101-9563-B69F59177313}" type="pres">
      <dgm:prSet presAssocID="{CC7F1076-7490-4F1B-97F6-8B75F58CF336}" presName="sibTrans" presStyleCnt="0"/>
      <dgm:spPr/>
    </dgm:pt>
    <dgm:pt modelId="{AD080E9A-0008-4AEB-AFDC-35B87A3A0C51}" type="pres">
      <dgm:prSet presAssocID="{6DA1FFAA-489E-49F3-A372-62E9003B63A1}" presName="composite" presStyleCnt="0"/>
      <dgm:spPr/>
    </dgm:pt>
    <dgm:pt modelId="{FE1FE8AB-6878-4BB1-9007-C7206A5D77C6}" type="pres">
      <dgm:prSet presAssocID="{6DA1FFAA-489E-49F3-A372-62E9003B63A1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FAEDC4-A2B4-4E6F-8EDA-48A1F0EE664C}" type="pres">
      <dgm:prSet presAssocID="{6DA1FFAA-489E-49F3-A372-62E9003B63A1}" presName="Parent" presStyleLbl="alignNode1" presStyleIdx="1" presStyleCnt="3" custScaleX="12222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9FAB93-E70B-4508-B456-96E72CB385F5}" type="pres">
      <dgm:prSet presAssocID="{6DA1FFAA-489E-49F3-A372-62E9003B63A1}" presName="Accent" presStyleLbl="parChTrans1D1" presStyleIdx="1" presStyleCnt="3"/>
      <dgm:spPr/>
    </dgm:pt>
    <dgm:pt modelId="{906CB92B-451E-4BCE-B5FF-68B5BE0CEFB9}" type="pres">
      <dgm:prSet presAssocID="{6DA1FFAA-489E-49F3-A372-62E9003B63A1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BDCB3D-B844-4A1C-8A09-0FB8C1590691}" type="pres">
      <dgm:prSet presAssocID="{8B998D2A-6A6C-44A9-B644-0374A0325A60}" presName="sibTrans" presStyleCnt="0"/>
      <dgm:spPr/>
    </dgm:pt>
    <dgm:pt modelId="{D1930023-9B5A-448D-8A57-D95AA7CEE100}" type="pres">
      <dgm:prSet presAssocID="{7F8C6165-43C7-4CA1-A8DD-3A09FE991765}" presName="composite" presStyleCnt="0"/>
      <dgm:spPr/>
    </dgm:pt>
    <dgm:pt modelId="{3EECBD4E-ED9B-4A62-ABF9-5DB579194BBB}" type="pres">
      <dgm:prSet presAssocID="{7F8C6165-43C7-4CA1-A8DD-3A09FE991765}" presName="FirstChild" presStyleLbl="revTx" presStyleIdx="4" presStyleCnt="6" custScaleX="29260" custLinFactY="-50498" custLinFactNeighborX="1774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790ED9-9655-419F-9983-50724B74FDDD}" type="pres">
      <dgm:prSet presAssocID="{7F8C6165-43C7-4CA1-A8DD-3A09FE991765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384D8F-F134-403F-96D0-A402875A68A2}" type="pres">
      <dgm:prSet presAssocID="{7F8C6165-43C7-4CA1-A8DD-3A09FE991765}" presName="Accent" presStyleLbl="parChTrans1D1" presStyleIdx="2" presStyleCnt="3"/>
      <dgm:spPr/>
    </dgm:pt>
    <dgm:pt modelId="{B75B9C12-7F9B-4A2C-93A2-88D04E1C239C}" type="pres">
      <dgm:prSet presAssocID="{7F8C6165-43C7-4CA1-A8DD-3A09FE991765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A481B94-AF0E-478E-9BD1-CA0B783DBFBD}" type="presOf" srcId="{9402DC43-3260-4120-9787-54C834821645}" destId="{65F9CD6E-9C79-4BB6-A518-38768AC9721D}" srcOrd="0" destOrd="0" presId="urn:microsoft.com/office/officeart/2011/layout/TabList"/>
    <dgm:cxn modelId="{3F84E1A6-77A1-4FE8-B215-95865188F40A}" srcId="{6DA1FFAA-489E-49F3-A372-62E9003B63A1}" destId="{98C80B62-C386-4966-BBC5-9785FC5EC77C}" srcOrd="1" destOrd="0" parTransId="{AFF17E7D-0C4D-43F3-B293-9245C4907751}" sibTransId="{ED85B428-BA9D-4E0C-96C9-A014F66B24F7}"/>
    <dgm:cxn modelId="{C92AC74C-760B-4E77-9525-F59BB19C9E18}" type="presOf" srcId="{7F8C6165-43C7-4CA1-A8DD-3A09FE991765}" destId="{89790ED9-9655-419F-9983-50724B74FDDD}" srcOrd="0" destOrd="0" presId="urn:microsoft.com/office/officeart/2011/layout/TabList"/>
    <dgm:cxn modelId="{97702402-27FA-4A64-825B-6AC74B1D4662}" type="presOf" srcId="{42D39648-88AE-445B-8CCB-E36A43D0C430}" destId="{3EECBD4E-ED9B-4A62-ABF9-5DB579194BBB}" srcOrd="0" destOrd="0" presId="urn:microsoft.com/office/officeart/2011/layout/TabList"/>
    <dgm:cxn modelId="{056E3033-1EA2-4668-A35B-EFE37F202646}" srcId="{1EAE420B-ACDC-4598-B717-B59FE6F85EB8}" destId="{6DA1FFAA-489E-49F3-A372-62E9003B63A1}" srcOrd="1" destOrd="0" parTransId="{5D96B2F9-D3E0-4C70-9D4D-803EA720E2B2}" sibTransId="{8B998D2A-6A6C-44A9-B644-0374A0325A60}"/>
    <dgm:cxn modelId="{6307F281-3147-4C55-859B-383F521063C7}" type="presOf" srcId="{16DB0BD3-1C08-4242-A848-B561B75A0EE6}" destId="{0DF70C83-2316-40E2-995C-A6DD5F0696EB}" srcOrd="0" destOrd="0" presId="urn:microsoft.com/office/officeart/2011/layout/TabList"/>
    <dgm:cxn modelId="{7920125F-BA82-43ED-AC54-F061ED7889D8}" type="presOf" srcId="{6448F9EA-7E76-44FB-BB8D-527B3400CA3F}" destId="{B75B9C12-7F9B-4A2C-93A2-88D04E1C239C}" srcOrd="0" destOrd="0" presId="urn:microsoft.com/office/officeart/2011/layout/TabList"/>
    <dgm:cxn modelId="{D1BA2FCA-9F8B-41EF-8315-B5F98C0FB709}" srcId="{1EAE420B-ACDC-4598-B717-B59FE6F85EB8}" destId="{9402DC43-3260-4120-9787-54C834821645}" srcOrd="0" destOrd="0" parTransId="{E25B5473-2510-4D4A-8176-CECC717260F0}" sibTransId="{CC7F1076-7490-4F1B-97F6-8B75F58CF336}"/>
    <dgm:cxn modelId="{7BE928D2-E011-492E-B51B-3702F930F811}" type="presOf" srcId="{98C80B62-C386-4966-BBC5-9785FC5EC77C}" destId="{906CB92B-451E-4BCE-B5FF-68B5BE0CEFB9}" srcOrd="0" destOrd="0" presId="urn:microsoft.com/office/officeart/2011/layout/TabList"/>
    <dgm:cxn modelId="{34560C45-FB7D-406F-A501-6DBD0DC750DE}" srcId="{6DA1FFAA-489E-49F3-A372-62E9003B63A1}" destId="{4A851ED0-B6E3-4B2B-97EE-5A66F5990817}" srcOrd="0" destOrd="0" parTransId="{EEAA78FE-9EBE-44BB-ABCF-E629C5AA2E3B}" sibTransId="{A40A5099-2B4C-4208-B24E-C6B0F1A0E058}"/>
    <dgm:cxn modelId="{3D04E156-1900-42F4-B2BE-55E26D5C4F79}" srcId="{1EAE420B-ACDC-4598-B717-B59FE6F85EB8}" destId="{7F8C6165-43C7-4CA1-A8DD-3A09FE991765}" srcOrd="2" destOrd="0" parTransId="{12A93F75-B79C-42D3-A0EF-01DCA177F2BD}" sibTransId="{BD081D13-5774-4CDE-AD60-0E57D5BFB889}"/>
    <dgm:cxn modelId="{BCDE8665-1C29-4D20-AB2B-1A00F620B148}" type="presOf" srcId="{75C27CD6-28D6-49E5-85F9-4EC496EEE57E}" destId="{05AA6E46-6549-4BC5-82D7-77A54141A31A}" srcOrd="0" destOrd="0" presId="urn:microsoft.com/office/officeart/2011/layout/TabList"/>
    <dgm:cxn modelId="{27B111B4-FF02-4F1E-ACAE-2FE15FFB3869}" type="presOf" srcId="{1EAE420B-ACDC-4598-B717-B59FE6F85EB8}" destId="{0BC6AA87-C5DF-47D3-B0C4-950BB2D1E0EF}" srcOrd="0" destOrd="0" presId="urn:microsoft.com/office/officeart/2011/layout/TabList"/>
    <dgm:cxn modelId="{331DB798-B188-4B40-963C-075C5D12616D}" type="presOf" srcId="{6DA1FFAA-489E-49F3-A372-62E9003B63A1}" destId="{B3FAEDC4-A2B4-4E6F-8EDA-48A1F0EE664C}" srcOrd="0" destOrd="0" presId="urn:microsoft.com/office/officeart/2011/layout/TabList"/>
    <dgm:cxn modelId="{AAF6ECA6-A076-4DE3-9C31-46A35D1DBDD2}" type="presOf" srcId="{4A851ED0-B6E3-4B2B-97EE-5A66F5990817}" destId="{FE1FE8AB-6878-4BB1-9007-C7206A5D77C6}" srcOrd="0" destOrd="0" presId="urn:microsoft.com/office/officeart/2011/layout/TabList"/>
    <dgm:cxn modelId="{20CC36E3-EE7C-44C9-89DA-589FDD2792BF}" srcId="{7F8C6165-43C7-4CA1-A8DD-3A09FE991765}" destId="{6448F9EA-7E76-44FB-BB8D-527B3400CA3F}" srcOrd="1" destOrd="0" parTransId="{D23C6AB9-DECC-49D4-AFAD-C27970038F84}" sibTransId="{E467327C-2F8A-4184-BC94-DAE255462C02}"/>
    <dgm:cxn modelId="{0EAE1C75-C205-41C8-9D34-99F9D7AC7B10}" srcId="{9402DC43-3260-4120-9787-54C834821645}" destId="{75C27CD6-28D6-49E5-85F9-4EC496EEE57E}" srcOrd="0" destOrd="0" parTransId="{07C9C503-2FC3-4804-AFBF-0A28A1BB09C5}" sibTransId="{55C307D3-5396-4B99-856D-9650A8262447}"/>
    <dgm:cxn modelId="{65C58A1A-8BBB-4CFF-AED2-DC56BF726940}" srcId="{9402DC43-3260-4120-9787-54C834821645}" destId="{16DB0BD3-1C08-4242-A848-B561B75A0EE6}" srcOrd="1" destOrd="0" parTransId="{E44E7C51-DFBF-419D-978B-D28813BB31B0}" sibTransId="{BDA29F31-0B78-47C0-9463-D2596DDC6403}"/>
    <dgm:cxn modelId="{77477CB1-3213-4B4D-A74C-BF1F69469CC6}" srcId="{7F8C6165-43C7-4CA1-A8DD-3A09FE991765}" destId="{42D39648-88AE-445B-8CCB-E36A43D0C430}" srcOrd="0" destOrd="0" parTransId="{891452EC-5FA8-4BB6-BF32-A106C40C1680}" sibTransId="{7446CDAD-BAD0-433A-8BE8-D4FE489AE00E}"/>
    <dgm:cxn modelId="{B1247326-C1A8-4173-BE33-CB34A7B163B5}" type="presParOf" srcId="{0BC6AA87-C5DF-47D3-B0C4-950BB2D1E0EF}" destId="{B516943D-CB1F-424F-8152-488062F884CA}" srcOrd="0" destOrd="0" presId="urn:microsoft.com/office/officeart/2011/layout/TabList"/>
    <dgm:cxn modelId="{CFF76CE3-9B52-4E71-99E8-110131325E46}" type="presParOf" srcId="{B516943D-CB1F-424F-8152-488062F884CA}" destId="{05AA6E46-6549-4BC5-82D7-77A54141A31A}" srcOrd="0" destOrd="0" presId="urn:microsoft.com/office/officeart/2011/layout/TabList"/>
    <dgm:cxn modelId="{97461642-580B-4FB9-88A0-B054AD3AA5FC}" type="presParOf" srcId="{B516943D-CB1F-424F-8152-488062F884CA}" destId="{65F9CD6E-9C79-4BB6-A518-38768AC9721D}" srcOrd="1" destOrd="0" presId="urn:microsoft.com/office/officeart/2011/layout/TabList"/>
    <dgm:cxn modelId="{7B8E16FE-B3AF-487D-A75C-8BF28CA0D092}" type="presParOf" srcId="{B516943D-CB1F-424F-8152-488062F884CA}" destId="{E74C43A8-7C40-4A58-8E44-F099D68179A0}" srcOrd="2" destOrd="0" presId="urn:microsoft.com/office/officeart/2011/layout/TabList"/>
    <dgm:cxn modelId="{D980580A-DDF2-4FD4-8867-61362381D364}" type="presParOf" srcId="{0BC6AA87-C5DF-47D3-B0C4-950BB2D1E0EF}" destId="{0DF70C83-2316-40E2-995C-A6DD5F0696EB}" srcOrd="1" destOrd="0" presId="urn:microsoft.com/office/officeart/2011/layout/TabList"/>
    <dgm:cxn modelId="{13023F26-5D24-4F91-9459-2399FF9CEC19}" type="presParOf" srcId="{0BC6AA87-C5DF-47D3-B0C4-950BB2D1E0EF}" destId="{487EEBB3-C8E3-4101-9563-B69F59177313}" srcOrd="2" destOrd="0" presId="urn:microsoft.com/office/officeart/2011/layout/TabList"/>
    <dgm:cxn modelId="{D8A3BB37-4D75-45EE-98AB-A263736A5386}" type="presParOf" srcId="{0BC6AA87-C5DF-47D3-B0C4-950BB2D1E0EF}" destId="{AD080E9A-0008-4AEB-AFDC-35B87A3A0C51}" srcOrd="3" destOrd="0" presId="urn:microsoft.com/office/officeart/2011/layout/TabList"/>
    <dgm:cxn modelId="{F7A99245-E9D6-44B5-B96E-35E697B35BD5}" type="presParOf" srcId="{AD080E9A-0008-4AEB-AFDC-35B87A3A0C51}" destId="{FE1FE8AB-6878-4BB1-9007-C7206A5D77C6}" srcOrd="0" destOrd="0" presId="urn:microsoft.com/office/officeart/2011/layout/TabList"/>
    <dgm:cxn modelId="{EE7E568C-C176-44BA-8362-482B8987867F}" type="presParOf" srcId="{AD080E9A-0008-4AEB-AFDC-35B87A3A0C51}" destId="{B3FAEDC4-A2B4-4E6F-8EDA-48A1F0EE664C}" srcOrd="1" destOrd="0" presId="urn:microsoft.com/office/officeart/2011/layout/TabList"/>
    <dgm:cxn modelId="{23031871-78B3-4F4F-8EA1-8F2CFC052CAC}" type="presParOf" srcId="{AD080E9A-0008-4AEB-AFDC-35B87A3A0C51}" destId="{699FAB93-E70B-4508-B456-96E72CB385F5}" srcOrd="2" destOrd="0" presId="urn:microsoft.com/office/officeart/2011/layout/TabList"/>
    <dgm:cxn modelId="{B62FA1BC-33EA-4177-BE31-E22A092A50B4}" type="presParOf" srcId="{0BC6AA87-C5DF-47D3-B0C4-950BB2D1E0EF}" destId="{906CB92B-451E-4BCE-B5FF-68B5BE0CEFB9}" srcOrd="4" destOrd="0" presId="urn:microsoft.com/office/officeart/2011/layout/TabList"/>
    <dgm:cxn modelId="{6C8DBB60-245F-4A78-96AB-9FB1FB1E7F87}" type="presParOf" srcId="{0BC6AA87-C5DF-47D3-B0C4-950BB2D1E0EF}" destId="{D8BDCB3D-B844-4A1C-8A09-0FB8C1590691}" srcOrd="5" destOrd="0" presId="urn:microsoft.com/office/officeart/2011/layout/TabList"/>
    <dgm:cxn modelId="{7028880F-4A85-48E1-97DC-8AEC791B4772}" type="presParOf" srcId="{0BC6AA87-C5DF-47D3-B0C4-950BB2D1E0EF}" destId="{D1930023-9B5A-448D-8A57-D95AA7CEE100}" srcOrd="6" destOrd="0" presId="urn:microsoft.com/office/officeart/2011/layout/TabList"/>
    <dgm:cxn modelId="{E0D9F78A-50F2-4966-A011-F758117F99F0}" type="presParOf" srcId="{D1930023-9B5A-448D-8A57-D95AA7CEE100}" destId="{3EECBD4E-ED9B-4A62-ABF9-5DB579194BBB}" srcOrd="0" destOrd="0" presId="urn:microsoft.com/office/officeart/2011/layout/TabList"/>
    <dgm:cxn modelId="{E094890B-FACC-4DFA-9250-F07E3ED6931A}" type="presParOf" srcId="{D1930023-9B5A-448D-8A57-D95AA7CEE100}" destId="{89790ED9-9655-419F-9983-50724B74FDDD}" srcOrd="1" destOrd="0" presId="urn:microsoft.com/office/officeart/2011/layout/TabList"/>
    <dgm:cxn modelId="{3DA15CDF-CB8E-42D1-8CD6-46073E3E6F95}" type="presParOf" srcId="{D1930023-9B5A-448D-8A57-D95AA7CEE100}" destId="{BE384D8F-F134-403F-96D0-A402875A68A2}" srcOrd="2" destOrd="0" presId="urn:microsoft.com/office/officeart/2011/layout/TabList"/>
    <dgm:cxn modelId="{39647182-2F58-4626-AD95-7E90A1BDF30D}" type="presParOf" srcId="{0BC6AA87-C5DF-47D3-B0C4-950BB2D1E0EF}" destId="{B75B9C12-7F9B-4A2C-93A2-88D04E1C239C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00F9B-E864-494B-83FD-289813260E45}">
      <dsp:nvSpPr>
        <dsp:cNvPr id="0" name=""/>
        <dsp:cNvSpPr/>
      </dsp:nvSpPr>
      <dsp:spPr>
        <a:xfrm>
          <a:off x="500228" y="0"/>
          <a:ext cx="6676368" cy="150482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3810235-EC3F-4EB7-AB52-DA10DEA0AA70}">
      <dsp:nvSpPr>
        <dsp:cNvPr id="0" name=""/>
        <dsp:cNvSpPr/>
      </dsp:nvSpPr>
      <dsp:spPr>
        <a:xfrm>
          <a:off x="1534" y="451447"/>
          <a:ext cx="1840191" cy="60193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Semestre 1</a:t>
          </a:r>
          <a:endParaRPr lang="fr-FR" sz="2500" kern="1200" dirty="0"/>
        </a:p>
      </dsp:txBody>
      <dsp:txXfrm>
        <a:off x="30918" y="480831"/>
        <a:ext cx="1781423" cy="543162"/>
      </dsp:txXfrm>
    </dsp:sp>
    <dsp:sp modelId="{5F5540D8-1C3C-4B76-94AB-C14895157697}">
      <dsp:nvSpPr>
        <dsp:cNvPr id="0" name=""/>
        <dsp:cNvSpPr/>
      </dsp:nvSpPr>
      <dsp:spPr>
        <a:xfrm>
          <a:off x="2005297" y="451447"/>
          <a:ext cx="1840191" cy="60193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Semestre 2</a:t>
          </a:r>
          <a:endParaRPr lang="fr-FR" sz="2500" kern="1200" dirty="0"/>
        </a:p>
      </dsp:txBody>
      <dsp:txXfrm>
        <a:off x="2034681" y="480831"/>
        <a:ext cx="1781423" cy="543162"/>
      </dsp:txXfrm>
    </dsp:sp>
    <dsp:sp modelId="{DEC130B3-FEFD-4A2B-8891-07300E65B2AC}">
      <dsp:nvSpPr>
        <dsp:cNvPr id="0" name=""/>
        <dsp:cNvSpPr/>
      </dsp:nvSpPr>
      <dsp:spPr>
        <a:xfrm>
          <a:off x="4009061" y="460994"/>
          <a:ext cx="1840191" cy="60193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Semestre 3</a:t>
          </a:r>
          <a:endParaRPr lang="fr-FR" sz="2500" kern="1200" dirty="0"/>
        </a:p>
      </dsp:txBody>
      <dsp:txXfrm>
        <a:off x="4038445" y="490378"/>
        <a:ext cx="1781423" cy="543162"/>
      </dsp:txXfrm>
    </dsp:sp>
    <dsp:sp modelId="{F4A78718-4728-4EB3-B138-88C7560B10EE}">
      <dsp:nvSpPr>
        <dsp:cNvPr id="0" name=""/>
        <dsp:cNvSpPr/>
      </dsp:nvSpPr>
      <dsp:spPr>
        <a:xfrm>
          <a:off x="6012825" y="451447"/>
          <a:ext cx="1840191" cy="6019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Semestre 4</a:t>
          </a:r>
          <a:endParaRPr lang="fr-FR" sz="2500" kern="1200" dirty="0"/>
        </a:p>
      </dsp:txBody>
      <dsp:txXfrm>
        <a:off x="6042209" y="480831"/>
        <a:ext cx="1781423" cy="5431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7FA6F-B980-47A4-86B7-4E97AD7BFCF6}">
      <dsp:nvSpPr>
        <dsp:cNvPr id="0" name=""/>
        <dsp:cNvSpPr/>
      </dsp:nvSpPr>
      <dsp:spPr>
        <a:xfrm rot="5400000">
          <a:off x="-242626" y="242691"/>
          <a:ext cx="1617507" cy="113225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tx1"/>
              </a:solidFill>
            </a:rPr>
            <a:t>Objectif</a:t>
          </a:r>
          <a:endParaRPr lang="fr-FR" sz="1600" b="1" kern="1200" dirty="0">
            <a:solidFill>
              <a:schemeClr val="tx1"/>
            </a:solidFill>
          </a:endParaRPr>
        </a:p>
      </dsp:txBody>
      <dsp:txXfrm rot="-5400000">
        <a:off x="1" y="566193"/>
        <a:ext cx="1132255" cy="485252"/>
      </dsp:txXfrm>
    </dsp:sp>
    <dsp:sp modelId="{5215491A-1824-4C4A-A54C-A2F0CF277951}">
      <dsp:nvSpPr>
        <dsp:cNvPr id="0" name=""/>
        <dsp:cNvSpPr/>
      </dsp:nvSpPr>
      <dsp:spPr>
        <a:xfrm rot="5400000">
          <a:off x="4227245" y="-3094924"/>
          <a:ext cx="1051380" cy="72413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Evaluer la capacité de l’étudiant à </a:t>
          </a:r>
          <a:r>
            <a:rPr lang="fr-FR" sz="1700" b="1" kern="1200" dirty="0" smtClean="0"/>
            <a:t>réaliser </a:t>
          </a:r>
          <a:r>
            <a:rPr lang="fr-FR" sz="1700" kern="1200" dirty="0" smtClean="0"/>
            <a:t>une installation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Evaluation de l’ensemble des compétences du domaine C5, Installer</a:t>
          </a:r>
          <a:endParaRPr lang="fr-FR" sz="1700" kern="1200" dirty="0"/>
        </a:p>
      </dsp:txBody>
      <dsp:txXfrm rot="-5400000">
        <a:off x="1132255" y="51390"/>
        <a:ext cx="7190036" cy="948732"/>
      </dsp:txXfrm>
    </dsp:sp>
    <dsp:sp modelId="{99544D59-1EE0-49FB-AD02-118A8840E19D}">
      <dsp:nvSpPr>
        <dsp:cNvPr id="0" name=""/>
        <dsp:cNvSpPr/>
      </dsp:nvSpPr>
      <dsp:spPr>
        <a:xfrm rot="5400000">
          <a:off x="-242626" y="1666120"/>
          <a:ext cx="1617507" cy="1132255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tx1"/>
              </a:solidFill>
            </a:rPr>
            <a:t>Modalités</a:t>
          </a:r>
          <a:endParaRPr lang="fr-FR" sz="1600" b="1" kern="1200" dirty="0">
            <a:solidFill>
              <a:schemeClr val="tx1"/>
            </a:solidFill>
          </a:endParaRPr>
        </a:p>
      </dsp:txBody>
      <dsp:txXfrm rot="-5400000">
        <a:off x="1" y="1989622"/>
        <a:ext cx="1132255" cy="485252"/>
      </dsp:txXfrm>
    </dsp:sp>
    <dsp:sp modelId="{CE56420F-9AA3-4ADF-B472-F1E2B969710B}">
      <dsp:nvSpPr>
        <dsp:cNvPr id="0" name=""/>
        <dsp:cNvSpPr/>
      </dsp:nvSpPr>
      <dsp:spPr>
        <a:xfrm rot="5400000">
          <a:off x="4227245" y="-1671496"/>
          <a:ext cx="1051380" cy="72413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Situation d’intervention pour réaliser l’installation d’un système ou d’un service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L’étudiant occupera deux rôles, celui de chef d'équipe et celui de technicien</a:t>
          </a:r>
          <a:endParaRPr lang="fr-FR" sz="1700" kern="1200" dirty="0"/>
        </a:p>
      </dsp:txBody>
      <dsp:txXfrm rot="-5400000">
        <a:off x="1132255" y="1474818"/>
        <a:ext cx="7190036" cy="948732"/>
      </dsp:txXfrm>
    </dsp:sp>
    <dsp:sp modelId="{9E348E70-D7B7-48B1-B698-AB24972E6E73}">
      <dsp:nvSpPr>
        <dsp:cNvPr id="0" name=""/>
        <dsp:cNvSpPr/>
      </dsp:nvSpPr>
      <dsp:spPr>
        <a:xfrm rot="5400000">
          <a:off x="-242626" y="3089548"/>
          <a:ext cx="1617507" cy="1132255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tx1"/>
              </a:solidFill>
            </a:rPr>
            <a:t>Organisation</a:t>
          </a:r>
          <a:endParaRPr lang="fr-FR" sz="1600" b="1" kern="1200" dirty="0">
            <a:solidFill>
              <a:schemeClr val="tx1"/>
            </a:solidFill>
          </a:endParaRPr>
        </a:p>
      </dsp:txBody>
      <dsp:txXfrm rot="-5400000">
        <a:off x="1" y="3413050"/>
        <a:ext cx="1132255" cy="485252"/>
      </dsp:txXfrm>
    </dsp:sp>
    <dsp:sp modelId="{21486F3D-23C0-42B8-A703-84116B4920F6}">
      <dsp:nvSpPr>
        <dsp:cNvPr id="0" name=""/>
        <dsp:cNvSpPr/>
      </dsp:nvSpPr>
      <dsp:spPr>
        <a:xfrm rot="5400000">
          <a:off x="4227245" y="-248067"/>
          <a:ext cx="1051380" cy="72413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b="1" kern="1200" dirty="0" smtClean="0">
              <a:solidFill>
                <a:srgbClr val="FF0000"/>
              </a:solidFill>
            </a:rPr>
            <a:t>Les étudiants agissent par équipes de 3 à 4 </a:t>
          </a:r>
          <a:endParaRPr lang="fr-FR" sz="1700" b="1" kern="1200" dirty="0">
            <a:solidFill>
              <a:srgbClr val="FF00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Les étudiants organisent l’intervention et mettent en œuvre les différentes structures matérielles et logicielles</a:t>
          </a:r>
          <a:endParaRPr lang="fr-FR" sz="1700" kern="1200" dirty="0"/>
        </a:p>
      </dsp:txBody>
      <dsp:txXfrm rot="-5400000">
        <a:off x="1132255" y="2898247"/>
        <a:ext cx="7190036" cy="9487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7FA6F-B980-47A4-86B7-4E97AD7BFCF6}">
      <dsp:nvSpPr>
        <dsp:cNvPr id="0" name=""/>
        <dsp:cNvSpPr/>
      </dsp:nvSpPr>
      <dsp:spPr>
        <a:xfrm rot="5400000">
          <a:off x="-242626" y="242691"/>
          <a:ext cx="1617507" cy="113225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tx1"/>
              </a:solidFill>
            </a:rPr>
            <a:t>Objectif</a:t>
          </a:r>
          <a:endParaRPr lang="fr-FR" sz="1600" b="1" kern="1200" dirty="0">
            <a:solidFill>
              <a:schemeClr val="tx1"/>
            </a:solidFill>
          </a:endParaRPr>
        </a:p>
      </dsp:txBody>
      <dsp:txXfrm rot="-5400000">
        <a:off x="1" y="566193"/>
        <a:ext cx="1132255" cy="485252"/>
      </dsp:txXfrm>
    </dsp:sp>
    <dsp:sp modelId="{5215491A-1824-4C4A-A54C-A2F0CF277951}">
      <dsp:nvSpPr>
        <dsp:cNvPr id="0" name=""/>
        <dsp:cNvSpPr/>
      </dsp:nvSpPr>
      <dsp:spPr>
        <a:xfrm rot="5400000">
          <a:off x="4227245" y="-3094924"/>
          <a:ext cx="1051380" cy="72413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Evaluer la capacité de l’étudiant à </a:t>
          </a:r>
          <a:r>
            <a:rPr lang="fr-FR" sz="1800" b="1" kern="1200" dirty="0" smtClean="0"/>
            <a:t>exploiter et maintenir </a:t>
          </a:r>
          <a:r>
            <a:rPr lang="fr-FR" sz="1800" kern="1200" dirty="0" smtClean="0"/>
            <a:t>une installation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Evaluation de l’ensemble des compétences des domaines C6 et C7, Exploiter et Maintenir</a:t>
          </a:r>
          <a:endParaRPr lang="fr-FR" sz="1800" kern="1200" dirty="0"/>
        </a:p>
      </dsp:txBody>
      <dsp:txXfrm rot="-5400000">
        <a:off x="1132255" y="51390"/>
        <a:ext cx="7190036" cy="948732"/>
      </dsp:txXfrm>
    </dsp:sp>
    <dsp:sp modelId="{99544D59-1EE0-49FB-AD02-118A8840E19D}">
      <dsp:nvSpPr>
        <dsp:cNvPr id="0" name=""/>
        <dsp:cNvSpPr/>
      </dsp:nvSpPr>
      <dsp:spPr>
        <a:xfrm rot="5400000">
          <a:off x="-242626" y="1666120"/>
          <a:ext cx="1617507" cy="1132255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tx1"/>
              </a:solidFill>
            </a:rPr>
            <a:t>Modalités</a:t>
          </a:r>
          <a:endParaRPr lang="fr-FR" sz="1600" b="1" kern="1200" dirty="0">
            <a:solidFill>
              <a:schemeClr val="tx1"/>
            </a:solidFill>
          </a:endParaRPr>
        </a:p>
      </dsp:txBody>
      <dsp:txXfrm rot="-5400000">
        <a:off x="1" y="1989622"/>
        <a:ext cx="1132255" cy="485252"/>
      </dsp:txXfrm>
    </dsp:sp>
    <dsp:sp modelId="{CE56420F-9AA3-4ADF-B472-F1E2B969710B}">
      <dsp:nvSpPr>
        <dsp:cNvPr id="0" name=""/>
        <dsp:cNvSpPr/>
      </dsp:nvSpPr>
      <dsp:spPr>
        <a:xfrm rot="5400000">
          <a:off x="4227245" y="-1671496"/>
          <a:ext cx="1051380" cy="72413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Situation de surveillance et de dépannage d’une installation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Proposer un scénario de dépannage et le mettre en œuvre</a:t>
          </a:r>
          <a:endParaRPr lang="fr-FR" sz="1800" kern="1200" dirty="0"/>
        </a:p>
      </dsp:txBody>
      <dsp:txXfrm rot="-5400000">
        <a:off x="1132255" y="1474818"/>
        <a:ext cx="7190036" cy="948732"/>
      </dsp:txXfrm>
    </dsp:sp>
    <dsp:sp modelId="{9E348E70-D7B7-48B1-B698-AB24972E6E73}">
      <dsp:nvSpPr>
        <dsp:cNvPr id="0" name=""/>
        <dsp:cNvSpPr/>
      </dsp:nvSpPr>
      <dsp:spPr>
        <a:xfrm rot="5400000">
          <a:off x="-242626" y="3089548"/>
          <a:ext cx="1617507" cy="1132255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tx1"/>
              </a:solidFill>
            </a:rPr>
            <a:t>Organisation</a:t>
          </a:r>
          <a:endParaRPr lang="fr-FR" sz="1600" b="1" kern="1200" dirty="0">
            <a:solidFill>
              <a:schemeClr val="tx1"/>
            </a:solidFill>
          </a:endParaRPr>
        </a:p>
      </dsp:txBody>
      <dsp:txXfrm rot="-5400000">
        <a:off x="1" y="3413050"/>
        <a:ext cx="1132255" cy="485252"/>
      </dsp:txXfrm>
    </dsp:sp>
    <dsp:sp modelId="{21486F3D-23C0-42B8-A703-84116B4920F6}">
      <dsp:nvSpPr>
        <dsp:cNvPr id="0" name=""/>
        <dsp:cNvSpPr/>
      </dsp:nvSpPr>
      <dsp:spPr>
        <a:xfrm rot="5400000">
          <a:off x="4227245" y="-248067"/>
          <a:ext cx="1051380" cy="72413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1" kern="1200" dirty="0" smtClean="0">
              <a:solidFill>
                <a:srgbClr val="FF0000"/>
              </a:solidFill>
            </a:rPr>
            <a:t>Les étudiants agissent individuellement</a:t>
          </a:r>
          <a:endParaRPr lang="fr-FR" sz="1800" b="1" kern="1200" dirty="0">
            <a:solidFill>
              <a:srgbClr val="FF0000"/>
            </a:solidFill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dirty="0" smtClean="0"/>
            <a:t>Sujets originaux issus d’études plus ou moins abordées durant la formation</a:t>
          </a:r>
          <a:endParaRPr lang="fr-FR" sz="1800" kern="1200" dirty="0"/>
        </a:p>
      </dsp:txBody>
      <dsp:txXfrm rot="-5400000">
        <a:off x="1132255" y="2898247"/>
        <a:ext cx="7190036" cy="9487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Liste d’onglets"/>
  <dgm:desc val="Permet de représenter des blocs d’informations non séquentiels ou groupés. Utilisation optimale avec des listes comportant de petites quantités de texte Niveau 1. Le premier Niveau 2 s’affiche en regard du texte Niveau 1 et le reste du texte Niveau 2 apparaît en dessous du texte Niveau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033EF-AEBE-4FAD-BB8C-EC962F6D6660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D6378-11E6-436A-8708-2EF8AD830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72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B7AE9-43F7-43A2-8578-FECB8B1E58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B883B-2D24-4061-A438-6E3D49A5A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783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 smtClean="0"/>
              <a:t>Idée :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Montrer la part de l’autonomie et du travail d’équipe dans les tâches du technicien supérieur</a:t>
            </a:r>
          </a:p>
          <a:p>
            <a:endParaRPr lang="fr-FR" sz="12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Les activités pédagogiques proposées doivent donc en tenir compte</a:t>
            </a:r>
          </a:p>
          <a:p>
            <a:pPr marL="171450" indent="-171450">
              <a:buFontTx/>
              <a:buChar char="-"/>
            </a:pP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Démarche inductive</a:t>
            </a:r>
          </a:p>
          <a:p>
            <a:pPr marL="171450" indent="-171450">
              <a:buFontTx/>
              <a:buChar char="-"/>
            </a:pP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Démarche de projet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B883B-2D24-4061-A438-6E3D49A5ADE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226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Ces activités sont légitimes tant pour une solution logicielle que matérielles,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 L’entrée par l’activité devient essentielle avec le nombre croissant d’élèves de Bac Pro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qui ont suivis une formation « compétences pro » et une expérience du milieu professionnel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B883B-2D24-4061-A438-6E3D49A5ADE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495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Graphe qui montre le degré d ’autonomie sur chaque activité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B883B-2D24-4061-A438-6E3D49A5ADE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672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Ces macro compétences sont  légitimes tant pour une solution logicielle que matérielles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B883B-2D24-4061-A438-6E3D49A5ADE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495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Idée :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Rassurer en montrant que les spécificités de chaque spécialité ont été prises en compte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B883B-2D24-4061-A438-6E3D49A5ADE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235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Idée :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Une adaptation aux métiers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B883B-2D24-4061-A438-6E3D49A5ADE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715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Idée :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Montrer qu’avec un référentiel commun, on peut exploiter les mêmes situations de formations, Elles seront un point d’entrée ou l’objectif à atteindre selon la spécialité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B883B-2D24-4061-A438-6E3D49A5ADE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23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B883B-2D24-4061-A438-6E3D49A5ADE2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24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47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49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8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49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13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84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39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89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4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3A9E-27BA-448E-9094-A5B21793F5C3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45D3E-E52C-4ECA-A225-74B8AC6083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64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17.jpeg"/><Relationship Id="rId3" Type="http://schemas.openxmlformats.org/officeDocument/2006/relationships/slide" Target="slide1.xml"/><Relationship Id="rId7" Type="http://schemas.openxmlformats.org/officeDocument/2006/relationships/image" Target="../media/image22.png"/><Relationship Id="rId12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.png"/><Relationship Id="rId7" Type="http://schemas.openxmlformats.org/officeDocument/2006/relationships/image" Target="../media/image3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30.png"/><Relationship Id="rId9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slide" Target="slide1.xml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1.png"/><Relationship Id="rId9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onisep.fr/content/search?SubTreeArray=164330&amp;formationRecherche=1&amp;zone_geo_F=1&amp;limit=10&amp;filters%5battr_niveau_enseignement_t%5d%5b%5d=8&amp;filters%5battr_domaines_t%5d%5b%5d=18&amp;SearchText=&amp;filters%5battr_type_formation_t%5d%5b%5d=20&amp;activeFacets%5battr_type_formation_t%5d=20" TargetMode="External"/><Relationship Id="rId4" Type="http://schemas.openxmlformats.org/officeDocument/2006/relationships/hyperlink" Target="http://www.onisep.fr/content/search?SubTreeArray=164330&amp;formationRecherche=1&amp;zone_geo_F=1&amp;limit=10&amp;filters%5battr_niveau_enseignement_t%5d%5b%5d=8&amp;filters%5battr_domaines_t%5d%5b%5d=18&amp;filters%5battr_type_formation_t%5d%5b%5d=11&amp;activeFacets%5battr_type_formation_t%5d=1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7.jpeg"/><Relationship Id="rId3" Type="http://schemas.openxmlformats.org/officeDocument/2006/relationships/slide" Target="slide1.xm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92" y="260648"/>
            <a:ext cx="1318110" cy="122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187624" y="1700808"/>
            <a:ext cx="6624736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</a:p>
          <a:p>
            <a:pPr algn="ctr"/>
            <a:r>
              <a:rPr lang="fr-FR" sz="3600" b="1" dirty="0" smtClean="0"/>
              <a:t>BTS SYSTÈMES NUMÉRIQUES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008154"/>
            <a:ext cx="2304256" cy="25090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140968"/>
            <a:ext cx="2520280" cy="23070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6044509" y="574368"/>
            <a:ext cx="2082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Lycée Bergson Paris</a:t>
            </a:r>
          </a:p>
          <a:p>
            <a:pPr algn="ctr"/>
            <a:r>
              <a:rPr lang="fr-FR" b="1" dirty="0" smtClean="0"/>
              <a:t>Le 31 mars 2014</a:t>
            </a:r>
            <a:endParaRPr lang="fr-FR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1163238" y="5661248"/>
            <a:ext cx="204061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Informatique</a:t>
            </a:r>
          </a:p>
          <a:p>
            <a:pPr algn="ctr"/>
            <a:r>
              <a:rPr lang="fr-FR" dirty="0"/>
              <a:t>e</a:t>
            </a:r>
            <a:r>
              <a:rPr lang="fr-FR" dirty="0" smtClean="0"/>
              <a:t>t Réseaux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917556" y="5733256"/>
            <a:ext cx="191793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/>
              <a:t>É</a:t>
            </a:r>
            <a:r>
              <a:rPr lang="fr-FR" dirty="0" smtClean="0"/>
              <a:t>lectronique</a:t>
            </a:r>
          </a:p>
          <a:p>
            <a:pPr algn="ctr"/>
            <a:r>
              <a:rPr lang="fr-FR" dirty="0" smtClean="0"/>
              <a:t>et Communication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43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courbée vers le haut 1"/>
          <p:cNvSpPr/>
          <p:nvPr/>
        </p:nvSpPr>
        <p:spPr>
          <a:xfrm>
            <a:off x="2987824" y="2924944"/>
            <a:ext cx="3960440" cy="1584176"/>
          </a:xfrm>
          <a:prstGeom prst="curvedUp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27584" y="909296"/>
            <a:ext cx="812254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  <a:r>
              <a:rPr lang="fr-FR" sz="2000" dirty="0" smtClean="0"/>
              <a:t>ompétences du technicien supérieur autour d’un système ou d’un service</a:t>
            </a:r>
            <a:endParaRPr lang="fr-FR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185045"/>
            <a:ext cx="19907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012" y="2905125"/>
            <a:ext cx="15621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323" y="2821168"/>
            <a:ext cx="16764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866182"/>
            <a:ext cx="14287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864" y="4675609"/>
            <a:ext cx="14573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610" y="4046587"/>
            <a:ext cx="14287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650" y="2637686"/>
            <a:ext cx="14287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96" y="5205377"/>
            <a:ext cx="1385140" cy="15082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984" y="5300959"/>
            <a:ext cx="1457200" cy="13338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028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403648" y="1289426"/>
            <a:ext cx="3248197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Des compétences spécifiques</a:t>
            </a:r>
            <a:endParaRPr lang="fr-FR" sz="2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043" y="1037591"/>
            <a:ext cx="2857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762" y="1604080"/>
            <a:ext cx="2286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942793" y="1073983"/>
            <a:ext cx="141256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Spécialité IR</a:t>
            </a:r>
          </a:p>
          <a:p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endParaRPr lang="fr-FR" sz="5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Spécialité EC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10746" y="989966"/>
            <a:ext cx="1844613" cy="4995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5510746" y="1527629"/>
            <a:ext cx="1844613" cy="4995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77589"/>
            <a:ext cx="8106348" cy="4275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70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58827"/>
            <a:ext cx="585787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099" y="4302025"/>
            <a:ext cx="285750" cy="352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718" y="5173736"/>
            <a:ext cx="228600" cy="352425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1033615" y="899592"/>
            <a:ext cx="2833533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Compétences spécifiques</a:t>
            </a:r>
            <a:endParaRPr lang="fr-FR" sz="20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72" y="1378853"/>
            <a:ext cx="31146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Connecteur droit avec flèche 3"/>
          <p:cNvCxnSpPr/>
          <p:nvPr/>
        </p:nvCxnSpPr>
        <p:spPr>
          <a:xfrm flipH="1" flipV="1">
            <a:off x="2699792" y="2845703"/>
            <a:ext cx="360040" cy="43928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171820"/>
            <a:ext cx="2736329" cy="977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Connecteur droit avec flèche 15"/>
          <p:cNvCxnSpPr>
            <a:endCxn id="5124" idx="1"/>
          </p:cNvCxnSpPr>
          <p:nvPr/>
        </p:nvCxnSpPr>
        <p:spPr>
          <a:xfrm flipV="1">
            <a:off x="4355976" y="3660450"/>
            <a:ext cx="1656184" cy="6415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3680284" y="1799658"/>
            <a:ext cx="1539788" cy="2058574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979" y="754476"/>
            <a:ext cx="2160240" cy="180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725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1907704" y="980728"/>
            <a:ext cx="576064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C</a:t>
            </a:r>
            <a:r>
              <a:rPr lang="fr-FR" sz="2000" dirty="0" smtClean="0"/>
              <a:t>ompétences communes</a:t>
            </a:r>
          </a:p>
          <a:p>
            <a:pPr algn="ctr"/>
            <a:r>
              <a:rPr lang="fr-FR" sz="2000" dirty="0"/>
              <a:t>S</a:t>
            </a:r>
            <a:r>
              <a:rPr lang="fr-FR" sz="2000" dirty="0" smtClean="0"/>
              <a:t>avoir  et savoir-faire spécifiques</a:t>
            </a:r>
            <a:endParaRPr lang="fr-FR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2111499"/>
            <a:ext cx="8748440" cy="33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689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54785" y="1099647"/>
            <a:ext cx="4744312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Savoirs : des niveaux taxonomiques adaptés</a:t>
            </a:r>
            <a:endParaRPr lang="fr-FR" sz="20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148969"/>
              </p:ext>
            </p:extLst>
          </p:nvPr>
        </p:nvGraphicFramePr>
        <p:xfrm>
          <a:off x="780114" y="2118390"/>
          <a:ext cx="7476674" cy="3712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8083"/>
                <a:gridCol w="4503167"/>
                <a:gridCol w="375464"/>
                <a:gridCol w="375464"/>
                <a:gridCol w="74496"/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effectLst/>
                        </a:rPr>
                        <a:t>S4. Développement logiciel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50" dirty="0">
                          <a:effectLst/>
                        </a:rPr>
                        <a:t>IR</a:t>
                      </a:r>
                      <a:endParaRPr lang="fr-FR" sz="1050" b="1" kern="50" dirty="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50" dirty="0">
                          <a:effectLst/>
                        </a:rPr>
                        <a:t>EC</a:t>
                      </a:r>
                      <a:endParaRPr lang="fr-FR" sz="1050" b="1" kern="50" dirty="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row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S4.7.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Langages de programmation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C++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fr-FR" sz="1050" kern="50" dirty="0">
                        <a:solidFill>
                          <a:srgbClr val="FF0000"/>
                        </a:solidFill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1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Utilisation d’un langage objet (Java, C#, C++, etc.)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fr-FR" sz="1050" kern="50" dirty="0">
                        <a:solidFill>
                          <a:srgbClr val="FF0000"/>
                        </a:solidFill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2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SQL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fr-FR" sz="1050" kern="50" dirty="0">
                        <a:solidFill>
                          <a:srgbClr val="FF0000"/>
                        </a:solidFill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2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Web statique : HTML / XML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fr-FR" sz="1050" kern="50" dirty="0">
                        <a:solidFill>
                          <a:srgbClr val="FF0000"/>
                        </a:solidFill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3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Web dynamique : PHP, JavaScript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2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2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Circuits programmables (graphique, descriptif, etc.)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 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3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Langages graphiques par flux de données (simulation et instrumentation virtuelle)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 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3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effectLst/>
                        </a:rPr>
                        <a:t>S5. Solutions constructives des systèmes d'information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50" dirty="0">
                          <a:effectLst/>
                        </a:rPr>
                        <a:t>IR</a:t>
                      </a:r>
                      <a:endParaRPr lang="fr-FR" sz="1050" b="1" kern="50" dirty="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50" dirty="0">
                          <a:effectLst/>
                        </a:rPr>
                        <a:t>EC</a:t>
                      </a:r>
                      <a:endParaRPr lang="fr-FR" sz="1050" b="1" kern="50" dirty="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effectLst/>
                        </a:rPr>
                        <a:t>S5.3.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effectLst/>
                        </a:rPr>
                        <a:t>Structures matérielles des E/S</a:t>
                      </a:r>
                      <a:endParaRPr lang="fr-FR" sz="1050" kern="50" dirty="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effectLst/>
                        </a:rPr>
                        <a:t>Détecteurs / capteurs industriels : position, vitesse, accélération, 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effectLst/>
                        </a:rPr>
                        <a:t>Capteurs et périphériques multimédia : écrans, caméras, micros, hauts parleurs…</a:t>
                      </a:r>
                      <a:endParaRPr lang="fr-FR" sz="1050" kern="50" dirty="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3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fr-FR" sz="1050" kern="50" dirty="0">
                        <a:solidFill>
                          <a:srgbClr val="FF0000"/>
                        </a:solidFill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Conditionnement et traitement du signal 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Amplification, Filtrage analogique et numérique, compression 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2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fr-FR" sz="1050" kern="50" dirty="0">
                        <a:solidFill>
                          <a:srgbClr val="FF0000"/>
                        </a:solidFill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Conversion de données : Échantillonnage, CAN/CNA, CODEC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2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fr-FR" sz="1050" kern="50" dirty="0">
                        <a:solidFill>
                          <a:srgbClr val="FF0000"/>
                        </a:solidFill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Adaptation de niveau et de puissance (BF et HF)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1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fr-FR" sz="1050" kern="50" dirty="0">
                        <a:solidFill>
                          <a:srgbClr val="FF0000"/>
                        </a:solidFill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Pré actionneurs industriels 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>
                          <a:effectLst/>
                        </a:rPr>
                        <a:t>2</a:t>
                      </a:r>
                      <a:endParaRPr lang="fr-FR" sz="1050" kern="5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50" kern="50" dirty="0">
                          <a:effectLst/>
                        </a:rPr>
                        <a:t>2</a:t>
                      </a:r>
                      <a:endParaRPr lang="fr-FR" sz="1050" kern="50" dirty="0">
                        <a:effectLst/>
                        <a:latin typeface="Arial"/>
                        <a:ea typeface="AR PL UMing HK"/>
                        <a:cs typeface="Lohit Hindi"/>
                      </a:endParaRPr>
                    </a:p>
                  </a:txBody>
                  <a:tcPr marL="34925" marR="34925" marT="34925" marB="34925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818" y="634775"/>
            <a:ext cx="2806654" cy="1329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420888"/>
            <a:ext cx="1905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52911"/>
            <a:ext cx="1905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52936"/>
            <a:ext cx="1905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084959"/>
            <a:ext cx="1905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661023"/>
            <a:ext cx="1905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892" y="3877047"/>
            <a:ext cx="1905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84959"/>
            <a:ext cx="1905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453111"/>
            <a:ext cx="1905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892" y="5389215"/>
            <a:ext cx="1905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192241"/>
            <a:ext cx="20002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472161"/>
            <a:ext cx="20002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7" y="4869160"/>
            <a:ext cx="20002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398740"/>
            <a:ext cx="180975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420888"/>
            <a:ext cx="180975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636912"/>
            <a:ext cx="1905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887985"/>
            <a:ext cx="1905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392041"/>
            <a:ext cx="1905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392041"/>
            <a:ext cx="1905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624289"/>
            <a:ext cx="1905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892" y="5624289"/>
            <a:ext cx="1905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69160"/>
            <a:ext cx="1905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192241"/>
            <a:ext cx="1905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754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269631" y="3091607"/>
            <a:ext cx="5028300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fr-FR" sz="4400" dirty="0" smtClean="0"/>
              <a:t>Modalités d’examens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9713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54476"/>
            <a:ext cx="7424386" cy="6106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82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2" name="Rectangle 1"/>
          <p:cNvSpPr/>
          <p:nvPr/>
        </p:nvSpPr>
        <p:spPr>
          <a:xfrm>
            <a:off x="2987824" y="899592"/>
            <a:ext cx="6084169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Épreuve E4 : Étude d'un système numérique et d'information</a:t>
            </a:r>
            <a:endParaRPr lang="fr-FR" dirty="0"/>
          </a:p>
          <a:p>
            <a:r>
              <a:rPr lang="en-GB" i="1" dirty="0"/>
              <a:t>Coefficient 5 - </a:t>
            </a:r>
            <a:r>
              <a:rPr lang="en-GB" i="1" dirty="0" err="1"/>
              <a:t>Unité</a:t>
            </a:r>
            <a:r>
              <a:rPr lang="en-GB" i="1" dirty="0"/>
              <a:t> </a:t>
            </a:r>
            <a:r>
              <a:rPr lang="en-GB" i="1" dirty="0" smtClean="0"/>
              <a:t>U4 – </a:t>
            </a:r>
            <a:r>
              <a:rPr lang="en-GB" i="1" dirty="0" err="1" smtClean="0"/>
              <a:t>Ecrit</a:t>
            </a:r>
            <a:r>
              <a:rPr lang="en-GB" i="1" dirty="0" smtClean="0"/>
              <a:t> 6h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62794"/>
              </p:ext>
            </p:extLst>
          </p:nvPr>
        </p:nvGraphicFramePr>
        <p:xfrm>
          <a:off x="961729" y="4293096"/>
          <a:ext cx="7632849" cy="195897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82012"/>
                <a:gridCol w="3270002"/>
                <a:gridCol w="604008"/>
                <a:gridCol w="3276827"/>
              </a:tblGrid>
              <a:tr h="252095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Electronique </a:t>
                      </a:r>
                      <a:r>
                        <a:rPr lang="en-GB" sz="1600" dirty="0">
                          <a:effectLst/>
                        </a:rPr>
                        <a:t>et communications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>
                          <a:effectLst/>
                        </a:rPr>
                        <a:t>Informatique</a:t>
                      </a:r>
                      <a:r>
                        <a:rPr lang="en-GB" sz="1600">
                          <a:effectLst/>
                        </a:rPr>
                        <a:t> et réseaux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446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C3.2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Analyser et compléter un dossier de spécifications techniques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C3.2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Analyser et compléter un dossier de spécifications techniques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2446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C3.4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Valider le choix d’une architecture matérielle/logicielle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C3.4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Valider le choix d’une architecture matérielle/logicielle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2446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C3.7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dirty="0">
                          <a:effectLst/>
                        </a:rPr>
                        <a:t>Contribuer à la modélisation de tout ou partie d’un produit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C3.7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Contribuer à la modélisation de tout ou partie d’un produit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24460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C7.2</a:t>
                      </a:r>
                      <a:endParaRPr lang="fr-FR" sz="16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dirty="0">
                          <a:effectLst/>
                        </a:rPr>
                        <a:t>Proposer des corrections ou des améliorations 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C7.2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 dirty="0">
                          <a:effectLst/>
                        </a:rPr>
                        <a:t>Proposer des corrections ou des améliorations</a:t>
                      </a:r>
                      <a:endParaRPr lang="fr-FR" sz="2400" kern="50" dirty="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03172" y="2499767"/>
            <a:ext cx="80173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Pour </a:t>
            </a:r>
            <a:r>
              <a:rPr lang="fr-FR" dirty="0"/>
              <a:t>les deux parties, il pourra être demandé aux candidats de commenter ou d'analyser des résultats de simulation ou d'expérimentation et/ou d'exploiter des données extraites de notices ou de documents scientifiques ou techniques.</a:t>
            </a:r>
          </a:p>
          <a:p>
            <a:r>
              <a:rPr lang="fr-FR" dirty="0"/>
              <a:t> </a:t>
            </a:r>
          </a:p>
          <a:p>
            <a:r>
              <a:rPr lang="fr-FR" u="sng" dirty="0" smtClean="0"/>
              <a:t>Compétences évaluées dans chaque spécialité</a:t>
            </a:r>
            <a:endParaRPr lang="fr-FR" u="sng" dirty="0"/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436673"/>
              </p:ext>
            </p:extLst>
          </p:nvPr>
        </p:nvGraphicFramePr>
        <p:xfrm>
          <a:off x="873347" y="1772816"/>
          <a:ext cx="7891488" cy="54864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72872"/>
                <a:gridCol w="1972872"/>
                <a:gridCol w="1972872"/>
                <a:gridCol w="197287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1ere partie 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Spécialité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4 heures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60 pts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2</a:t>
                      </a:r>
                      <a:r>
                        <a:rPr lang="fr-FR" sz="1800" b="1" baseline="30000" dirty="0">
                          <a:effectLst/>
                        </a:rPr>
                        <a:t>nde</a:t>
                      </a:r>
                      <a:r>
                        <a:rPr lang="fr-FR" sz="1800" b="1" dirty="0">
                          <a:effectLst/>
                        </a:rPr>
                        <a:t> partie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Sciences physiques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2 heures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40 pts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E4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45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899592"/>
            <a:ext cx="57961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/>
              <a:t>Épreuve E5 : Intervention sur système numérique </a:t>
            </a:r>
            <a:r>
              <a:rPr lang="fr-FR" b="1" dirty="0" smtClean="0"/>
              <a:t>et d'information   </a:t>
            </a:r>
            <a:r>
              <a:rPr lang="fr-FR" dirty="0" smtClean="0"/>
              <a:t>Coefficient </a:t>
            </a:r>
            <a:r>
              <a:rPr lang="fr-FR" dirty="0"/>
              <a:t>5 - Unité U5</a:t>
            </a:r>
          </a:p>
        </p:txBody>
      </p:sp>
      <p:sp>
        <p:nvSpPr>
          <p:cNvPr id="4" name="Rectangle 3"/>
          <p:cNvSpPr/>
          <p:nvPr/>
        </p:nvSpPr>
        <p:spPr>
          <a:xfrm>
            <a:off x="769289" y="1853818"/>
            <a:ext cx="80173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L’épreuve a pour objectif de valider l’acquisition des compétences terminales de l'enseignement de </a:t>
            </a:r>
            <a:r>
              <a:rPr lang="fr-FR" dirty="0" smtClean="0"/>
              <a:t>spécialité </a:t>
            </a:r>
            <a:r>
              <a:rPr lang="fr-FR" dirty="0"/>
              <a:t>et les capacités exigibles en sciences </a:t>
            </a:r>
            <a:r>
              <a:rPr lang="fr-FR" dirty="0" smtClean="0"/>
              <a:t>physiques,</a:t>
            </a:r>
          </a:p>
          <a:p>
            <a:endParaRPr lang="fr-FR" dirty="0"/>
          </a:p>
          <a:p>
            <a:r>
              <a:rPr lang="fr-FR" dirty="0"/>
              <a:t>L’évaluation se déroule en contrôle en cours de formation (CCF). 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Elle est organisée autour de </a:t>
            </a:r>
            <a:r>
              <a:rPr lang="fr-FR" dirty="0"/>
              <a:t>deux situations </a:t>
            </a:r>
            <a:r>
              <a:rPr lang="fr-FR" dirty="0" smtClean="0"/>
              <a:t>d’évaluations :  </a:t>
            </a:r>
          </a:p>
          <a:p>
            <a:endParaRPr lang="fr-FR" dirty="0"/>
          </a:p>
          <a:p>
            <a:endParaRPr lang="fr-FR" dirty="0"/>
          </a:p>
          <a:p>
            <a:pPr marL="342900" indent="-342900">
              <a:buFont typeface="+mj-lt"/>
              <a:buAutoNum type="arabicPeriod" startAt="2"/>
            </a:pPr>
            <a:endParaRPr lang="fr-FR" dirty="0"/>
          </a:p>
          <a:p>
            <a:endParaRPr lang="fr-FR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203487372"/>
              </p:ext>
            </p:extLst>
          </p:nvPr>
        </p:nvGraphicFramePr>
        <p:xfrm>
          <a:off x="893913" y="3356992"/>
          <a:ext cx="7854551" cy="1504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619672" y="5192032"/>
            <a:ext cx="3168352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P</a:t>
            </a:r>
            <a:r>
              <a:rPr lang="fr-FR" b="1" dirty="0" smtClean="0"/>
              <a:t>remière situation</a:t>
            </a:r>
            <a:endParaRPr lang="fr-FR" sz="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dirty="0" smtClean="0"/>
              <a:t>12 </a:t>
            </a:r>
            <a:r>
              <a:rPr lang="fr-FR" dirty="0"/>
              <a:t>heures par candidat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dirty="0" smtClean="0"/>
              <a:t>3 </a:t>
            </a:r>
            <a:r>
              <a:rPr lang="fr-FR" dirty="0"/>
              <a:t>à 4 </a:t>
            </a:r>
            <a:r>
              <a:rPr lang="fr-FR" dirty="0" smtClean="0"/>
              <a:t>séances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dirty="0" smtClean="0"/>
              <a:t>Évaluation par le professeur de spécialité.</a:t>
            </a:r>
            <a:endParaRPr lang="fr-FR" dirty="0"/>
          </a:p>
        </p:txBody>
      </p:sp>
      <p:sp>
        <p:nvSpPr>
          <p:cNvPr id="7" name="Flèche vers le bas 6"/>
          <p:cNvSpPr/>
          <p:nvPr/>
        </p:nvSpPr>
        <p:spPr>
          <a:xfrm>
            <a:off x="4176911" y="4404308"/>
            <a:ext cx="216024" cy="82489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580112" y="5325015"/>
            <a:ext cx="3312368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Seconde situation</a:t>
            </a:r>
            <a:endParaRPr lang="fr-FR" sz="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dirty="0" smtClean="0"/>
              <a:t>4 </a:t>
            </a:r>
            <a:r>
              <a:rPr lang="fr-FR" dirty="0"/>
              <a:t>heures par candidat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fr-FR" dirty="0" smtClean="0"/>
              <a:t>Évaluation par le professeur de spécialité et le professeur de SPC</a:t>
            </a:r>
            <a:endParaRPr lang="fr-FR" dirty="0"/>
          </a:p>
        </p:txBody>
      </p:sp>
      <p:sp>
        <p:nvSpPr>
          <p:cNvPr id="13" name="Flèche vers le bas 12"/>
          <p:cNvSpPr/>
          <p:nvPr/>
        </p:nvSpPr>
        <p:spPr>
          <a:xfrm>
            <a:off x="5724128" y="4509120"/>
            <a:ext cx="216024" cy="806388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738159">
            <a:off x="1578823" y="4677344"/>
            <a:ext cx="937501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Installer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 rot="21285782">
            <a:off x="6186136" y="4812283"/>
            <a:ext cx="2224968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Exploiter et maintenir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17" name="Rectangle 16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E5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31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899592"/>
            <a:ext cx="57961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/>
              <a:t>Épreuve E5 : Intervention sur système numérique </a:t>
            </a:r>
            <a:r>
              <a:rPr lang="fr-FR" b="1" dirty="0" smtClean="0"/>
              <a:t>et d'information   </a:t>
            </a:r>
            <a:r>
              <a:rPr lang="fr-FR" dirty="0" smtClean="0"/>
              <a:t>Coefficient </a:t>
            </a:r>
            <a:r>
              <a:rPr lang="fr-FR" dirty="0"/>
              <a:t>5 - Unité U5</a:t>
            </a:r>
          </a:p>
        </p:txBody>
      </p:sp>
      <p:sp>
        <p:nvSpPr>
          <p:cNvPr id="4" name="Rectangle 3"/>
          <p:cNvSpPr/>
          <p:nvPr/>
        </p:nvSpPr>
        <p:spPr>
          <a:xfrm>
            <a:off x="697022" y="1660738"/>
            <a:ext cx="80173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b="1" u="sng" dirty="0" smtClean="0"/>
              <a:t>Première situation d’évaluation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447968907"/>
              </p:ext>
            </p:extLst>
          </p:nvPr>
        </p:nvGraphicFramePr>
        <p:xfrm>
          <a:off x="590872" y="2204864"/>
          <a:ext cx="837361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12" name="Rectangle 11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E5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905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381565" y="1012666"/>
            <a:ext cx="7013759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fr-FR" sz="2400" dirty="0"/>
              <a:t>Pourquoi  la création d’un BTS </a:t>
            </a:r>
            <a:r>
              <a:rPr lang="fr-FR" sz="2400" dirty="0" smtClean="0"/>
              <a:t>Systèmes </a:t>
            </a:r>
            <a:r>
              <a:rPr lang="fr-FR" sz="2400" dirty="0"/>
              <a:t>N</a:t>
            </a:r>
            <a:r>
              <a:rPr lang="fr-FR" sz="2400" dirty="0" smtClean="0"/>
              <a:t>umériques</a:t>
            </a:r>
            <a:r>
              <a:rPr lang="fr-FR" sz="2400" dirty="0"/>
              <a:t> ?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62880" y="16288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1600" dirty="0"/>
          </a:p>
          <a:p>
            <a:pPr algn="just"/>
            <a:r>
              <a:rPr lang="fr-FR" dirty="0"/>
              <a:t>Ce changement dans l’offre de formation des BTS en informatique tient compte de l’évolution </a:t>
            </a:r>
            <a:r>
              <a:rPr lang="fr-FR" dirty="0" smtClean="0"/>
              <a:t>des </a:t>
            </a:r>
            <a:r>
              <a:rPr lang="fr-FR" dirty="0"/>
              <a:t>nouvelles </a:t>
            </a:r>
            <a:r>
              <a:rPr lang="fr-FR" dirty="0" smtClean="0"/>
              <a:t>technologies</a:t>
            </a:r>
            <a:r>
              <a:rPr lang="fr-FR" dirty="0"/>
              <a:t>, notamment du fort développement des objets interconnectés </a:t>
            </a:r>
            <a:r>
              <a:rPr lang="fr-FR" dirty="0" smtClean="0"/>
              <a:t>entre </a:t>
            </a:r>
            <a:r>
              <a:rPr lang="fr-FR" dirty="0"/>
              <a:t>eux. </a:t>
            </a:r>
            <a:endParaRPr lang="fr-FR" dirty="0" smtClean="0"/>
          </a:p>
          <a:p>
            <a:pPr algn="just"/>
            <a:r>
              <a:rPr lang="fr-FR" dirty="0" smtClean="0"/>
              <a:t>Prenez </a:t>
            </a:r>
            <a:r>
              <a:rPr lang="fr-FR" dirty="0"/>
              <a:t>par exemple </a:t>
            </a:r>
            <a:r>
              <a:rPr lang="fr-FR" dirty="0" smtClean="0"/>
              <a:t>l’informatique </a:t>
            </a:r>
            <a:r>
              <a:rPr lang="fr-FR" dirty="0"/>
              <a:t>embarquée dans nos voitures : ces objets sont le fruit du croisement </a:t>
            </a:r>
            <a:r>
              <a:rPr lang="fr-FR" dirty="0" smtClean="0"/>
              <a:t>entre </a:t>
            </a:r>
            <a:r>
              <a:rPr lang="fr-FR" dirty="0"/>
              <a:t>l’informatique</a:t>
            </a:r>
            <a:r>
              <a:rPr lang="fr-FR" dirty="0" smtClean="0"/>
              <a:t>, </a:t>
            </a:r>
            <a:r>
              <a:rPr lang="fr-FR" dirty="0"/>
              <a:t>l’électronique et l’électrotechnique. </a:t>
            </a:r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C’est </a:t>
            </a:r>
            <a:r>
              <a:rPr lang="fr-FR" dirty="0"/>
              <a:t>pourquoi le BTS </a:t>
            </a:r>
            <a:r>
              <a:rPr lang="fr-FR" dirty="0" smtClean="0"/>
              <a:t>Systèmes Numériques </a:t>
            </a:r>
            <a:r>
              <a:rPr lang="fr-FR" dirty="0"/>
              <a:t>(SN) propose un enseignement </a:t>
            </a:r>
            <a:r>
              <a:rPr lang="fr-FR" dirty="0" smtClean="0"/>
              <a:t>conséquent </a:t>
            </a:r>
            <a:r>
              <a:rPr lang="fr-FR" dirty="0"/>
              <a:t>en sciences physiques, notamment en électronique, </a:t>
            </a:r>
            <a:r>
              <a:rPr lang="fr-FR" dirty="0" smtClean="0"/>
              <a:t>discipline </a:t>
            </a:r>
            <a:r>
              <a:rPr lang="fr-FR" dirty="0"/>
              <a:t>qui n’est pas </a:t>
            </a:r>
            <a:r>
              <a:rPr lang="fr-FR" dirty="0" smtClean="0"/>
              <a:t>enseignée </a:t>
            </a:r>
            <a:r>
              <a:rPr lang="fr-FR" dirty="0"/>
              <a:t>en </a:t>
            </a:r>
            <a:r>
              <a:rPr lang="fr-FR" u="sng" dirty="0">
                <a:hlinkClick r:id="rId4"/>
              </a:rPr>
              <a:t>BTS </a:t>
            </a:r>
            <a:r>
              <a:rPr lang="fr-FR" u="sng" dirty="0" smtClean="0">
                <a:hlinkClick r:id="rId4"/>
              </a:rPr>
              <a:t>SIO</a:t>
            </a:r>
            <a:r>
              <a:rPr lang="fr-FR" u="sng" dirty="0"/>
              <a:t> </a:t>
            </a:r>
            <a:r>
              <a:rPr lang="fr-FR" dirty="0" smtClean="0"/>
              <a:t>(Services </a:t>
            </a:r>
            <a:r>
              <a:rPr lang="fr-FR" dirty="0"/>
              <a:t>I</a:t>
            </a:r>
            <a:r>
              <a:rPr lang="fr-FR" dirty="0" smtClean="0"/>
              <a:t>nformatiques </a:t>
            </a:r>
            <a:r>
              <a:rPr lang="fr-FR" dirty="0"/>
              <a:t>aux </a:t>
            </a:r>
            <a:r>
              <a:rPr lang="fr-FR" dirty="0" smtClean="0"/>
              <a:t>Organisations</a:t>
            </a:r>
            <a:r>
              <a:rPr lang="fr-FR" dirty="0"/>
              <a:t>) et dans la plupart des </a:t>
            </a:r>
            <a:r>
              <a:rPr lang="fr-FR" u="sng" dirty="0">
                <a:hlinkClick r:id="rId5"/>
              </a:rPr>
              <a:t>DUT du domaine de l’informatique</a:t>
            </a:r>
            <a:r>
              <a:rPr lang="fr-FR" dirty="0"/>
              <a:t>.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Avec </a:t>
            </a:r>
            <a:r>
              <a:rPr lang="fr-FR" dirty="0"/>
              <a:t>cette rénovation, tous les secteurs de l’informatique sont ainsi représentés : l’informatique de gestion </a:t>
            </a:r>
            <a:r>
              <a:rPr lang="fr-FR" dirty="0" smtClean="0"/>
              <a:t>et </a:t>
            </a:r>
            <a:r>
              <a:rPr lang="fr-FR" dirty="0"/>
              <a:t>de service à l’usager est couverte par le BTS SIO ; l’informatique scientifique, industrielle et embarquée </a:t>
            </a:r>
            <a:r>
              <a:rPr lang="fr-FR" dirty="0" smtClean="0"/>
              <a:t>(</a:t>
            </a:r>
            <a:r>
              <a:rPr lang="fr-FR" dirty="0"/>
              <a:t>contraintes du temps réel et de la mobilité) sont le fait du </a:t>
            </a:r>
            <a:r>
              <a:rPr lang="fr-FR"/>
              <a:t>nouveau </a:t>
            </a:r>
            <a:r>
              <a:rPr lang="fr-FR" smtClean="0"/>
              <a:t>BTS SN.</a:t>
            </a:r>
            <a:endParaRPr lang="fr-FR" dirty="0"/>
          </a:p>
          <a:p>
            <a:pPr algn="just"/>
            <a:r>
              <a:rPr lang="fr-FR" dirty="0"/>
              <a:t> </a:t>
            </a:r>
          </a:p>
          <a:p>
            <a:endParaRPr lang="fr-FR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98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899592"/>
            <a:ext cx="57961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/>
              <a:t>Épreuve E5 : Intervention sur système numérique </a:t>
            </a:r>
            <a:r>
              <a:rPr lang="fr-FR" b="1" dirty="0" smtClean="0"/>
              <a:t>et d'information   </a:t>
            </a:r>
            <a:r>
              <a:rPr lang="fr-FR" dirty="0" smtClean="0"/>
              <a:t>Coefficient </a:t>
            </a:r>
            <a:r>
              <a:rPr lang="fr-FR" dirty="0"/>
              <a:t>5 - Unité U5</a:t>
            </a:r>
          </a:p>
        </p:txBody>
      </p:sp>
      <p:sp>
        <p:nvSpPr>
          <p:cNvPr id="4" name="Rectangle 3"/>
          <p:cNvSpPr/>
          <p:nvPr/>
        </p:nvSpPr>
        <p:spPr>
          <a:xfrm>
            <a:off x="697022" y="1628800"/>
            <a:ext cx="80173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u="sng" dirty="0" smtClean="0"/>
              <a:t>Première situation d’évaluation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712111"/>
              </p:ext>
            </p:extLst>
          </p:nvPr>
        </p:nvGraphicFramePr>
        <p:xfrm>
          <a:off x="803172" y="2132856"/>
          <a:ext cx="8017300" cy="228854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95642"/>
                <a:gridCol w="3451893"/>
                <a:gridCol w="500197"/>
                <a:gridCol w="3469568"/>
              </a:tblGrid>
              <a:tr h="252095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effectLst/>
                        </a:rPr>
                        <a:t>Électronique</a:t>
                      </a:r>
                      <a:r>
                        <a:rPr lang="en-GB" sz="1600" dirty="0">
                          <a:effectLst/>
                        </a:rPr>
                        <a:t> et communications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kern="50">
                          <a:effectLst/>
                        </a:rPr>
                        <a:t>Informatique et réseaux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2095">
                <a:tc gridSpan="4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 dirty="0">
                          <a:effectLst/>
                        </a:rPr>
                        <a:t>Compétences évaluées lors de la première situation d'évaluation</a:t>
                      </a:r>
                      <a:endParaRPr lang="fr-FR" sz="2400" kern="50" dirty="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C5.1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dirty="0">
                          <a:effectLst/>
                        </a:rPr>
                        <a:t>Préparer la solution et le plan d’action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C5.1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Préparer la solution et le plan d’action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C5.2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Mettre en œuvre une solution matérielle/logicielle en situation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C5.2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Mettre en œuvre une solution matérielle/logicielle en situation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C5.3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dirty="0">
                          <a:effectLst/>
                        </a:rPr>
                        <a:t>Effectuer la recette d’un produit avec le client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C5.3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Effectuer la recette d’un produit avec le client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C5.4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Installer un système d’exploitation et/ou une bibliothèque logicielle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C5.5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 dirty="0">
                          <a:effectLst/>
                        </a:rPr>
                        <a:t>Installer un dispositif de correction et/ou mise à jour de logiciel</a:t>
                      </a:r>
                      <a:endParaRPr lang="fr-FR" sz="2400" kern="50" dirty="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27584" y="4725144"/>
            <a:ext cx="5243130" cy="18466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600" b="1" u="sng" dirty="0"/>
              <a:t>Supports utilisés pour l’épreuve</a:t>
            </a:r>
            <a:endParaRPr lang="fr-FR" sz="1600" u="sng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1400" dirty="0" smtClean="0"/>
              <a:t>télécommunications</a:t>
            </a:r>
            <a:r>
              <a:rPr lang="fr-FR" sz="1400" dirty="0"/>
              <a:t>, téléphonie et réseaux téléphoniques 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1400" dirty="0"/>
              <a:t>informatique, réseaux et infrastructures 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1400" dirty="0"/>
              <a:t>multimédia, son et image, radio et télédiffusion 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1400" dirty="0"/>
              <a:t>mobilité et systèmes embarqués 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1400" dirty="0"/>
              <a:t>électronique et informatique médicale 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r-FR" sz="1400" dirty="0"/>
              <a:t>mesure, instrumentation et microsystèmes 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err="1"/>
              <a:t>automatique</a:t>
            </a:r>
            <a:r>
              <a:rPr lang="en-GB" sz="1400" dirty="0"/>
              <a:t> et </a:t>
            </a:r>
            <a:r>
              <a:rPr lang="en-GB" sz="1400" dirty="0" err="1"/>
              <a:t>robotique</a:t>
            </a:r>
            <a:r>
              <a:rPr lang="en-GB" sz="1400" dirty="0"/>
              <a:t>.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12" name="Rectangle 11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E5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634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899592"/>
            <a:ext cx="57961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/>
              <a:t>Épreuve E5 : Intervention sur système numérique </a:t>
            </a:r>
            <a:r>
              <a:rPr lang="fr-FR" b="1" dirty="0" smtClean="0"/>
              <a:t>et d'information   </a:t>
            </a:r>
            <a:r>
              <a:rPr lang="fr-FR" dirty="0" smtClean="0"/>
              <a:t>Coefficient </a:t>
            </a:r>
            <a:r>
              <a:rPr lang="fr-FR" dirty="0"/>
              <a:t>5 - Unité U5</a:t>
            </a:r>
          </a:p>
        </p:txBody>
      </p:sp>
      <p:sp>
        <p:nvSpPr>
          <p:cNvPr id="4" name="Rectangle 3"/>
          <p:cNvSpPr/>
          <p:nvPr/>
        </p:nvSpPr>
        <p:spPr>
          <a:xfrm>
            <a:off x="697022" y="1660738"/>
            <a:ext cx="80173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b="1" u="sng" dirty="0" smtClean="0"/>
              <a:t>Seconde situation d’évaluation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83888677"/>
              </p:ext>
            </p:extLst>
          </p:nvPr>
        </p:nvGraphicFramePr>
        <p:xfrm>
          <a:off x="590872" y="2204864"/>
          <a:ext cx="837361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12" name="Rectangle 11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E5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276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899592"/>
            <a:ext cx="57961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/>
              <a:t>Épreuve E5 : Intervention sur système numérique </a:t>
            </a:r>
            <a:r>
              <a:rPr lang="fr-FR" b="1" dirty="0" smtClean="0"/>
              <a:t>et d'information   </a:t>
            </a:r>
            <a:r>
              <a:rPr lang="fr-FR" dirty="0" smtClean="0"/>
              <a:t>Coefficient </a:t>
            </a:r>
            <a:r>
              <a:rPr lang="fr-FR" dirty="0"/>
              <a:t>5 - Unité U5</a:t>
            </a:r>
          </a:p>
        </p:txBody>
      </p:sp>
      <p:sp>
        <p:nvSpPr>
          <p:cNvPr id="4" name="Rectangle 3"/>
          <p:cNvSpPr/>
          <p:nvPr/>
        </p:nvSpPr>
        <p:spPr>
          <a:xfrm>
            <a:off x="697022" y="1691516"/>
            <a:ext cx="80173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u="sng" dirty="0" smtClean="0"/>
              <a:t>Seconde situation d’évaluation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755576" y="4941168"/>
            <a:ext cx="5099114" cy="1200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600" b="1" u="sng" dirty="0"/>
              <a:t>Supports utilisés pour l’épreuve</a:t>
            </a:r>
            <a:endParaRPr lang="fr-FR" sz="1600" u="sng" dirty="0"/>
          </a:p>
          <a:p>
            <a:pPr marL="285750" lvl="0" indent="-285750">
              <a:buFont typeface="Arial"/>
              <a:buChar char="•"/>
            </a:pPr>
            <a:r>
              <a:rPr lang="fr-FR" sz="1400" dirty="0"/>
              <a:t>télécommunications, téléphonie et réseaux téléphoniques ;</a:t>
            </a:r>
          </a:p>
          <a:p>
            <a:pPr marL="285750" lvl="0" indent="-285750">
              <a:buFont typeface="Arial"/>
              <a:buChar char="•"/>
            </a:pPr>
            <a:r>
              <a:rPr lang="fr-FR" sz="1400" dirty="0"/>
              <a:t>informatique, réseaux et infrastructures ;</a:t>
            </a:r>
          </a:p>
          <a:p>
            <a:pPr marL="285750" lvl="0" indent="-285750">
              <a:buFont typeface="Arial"/>
              <a:buChar char="•"/>
            </a:pPr>
            <a:r>
              <a:rPr lang="fr-FR" sz="1400" dirty="0"/>
              <a:t>multimédia, son et image, radio et télédiffusion ;</a:t>
            </a:r>
          </a:p>
          <a:p>
            <a:pPr marL="285750" lvl="0" indent="-285750">
              <a:buFont typeface="Arial"/>
              <a:buChar char="•"/>
            </a:pPr>
            <a:r>
              <a:rPr lang="fr-FR" sz="1400" dirty="0"/>
              <a:t>mobilité et systèmes </a:t>
            </a:r>
            <a:r>
              <a:rPr lang="fr-FR" sz="1400" dirty="0" smtClean="0"/>
              <a:t>embarqués</a:t>
            </a:r>
            <a:r>
              <a:rPr lang="fr-FR" sz="1400" dirty="0"/>
              <a:t>.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878411"/>
              </p:ext>
            </p:extLst>
          </p:nvPr>
        </p:nvGraphicFramePr>
        <p:xfrm>
          <a:off x="803172" y="2204864"/>
          <a:ext cx="8017301" cy="236601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95642"/>
                <a:gridCol w="3451894"/>
                <a:gridCol w="500197"/>
                <a:gridCol w="3469568"/>
              </a:tblGrid>
              <a:tr h="252095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dirty="0">
                          <a:effectLst/>
                        </a:rPr>
                        <a:t>Électronique</a:t>
                      </a:r>
                      <a:r>
                        <a:rPr lang="en-GB" sz="1600" dirty="0">
                          <a:effectLst/>
                        </a:rPr>
                        <a:t> et communications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600" kern="50">
                          <a:effectLst/>
                        </a:rPr>
                        <a:t>Informatique et réseaux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2095">
                <a:tc gridSpan="4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Compétences évaluées lors de la seconde situation d'évaluation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C6.1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Superviser le fonctionnement d’un produit matériel/logiciel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C6.1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Superviser le fonctionnement d’un produit matériel/logiciel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C6.2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Analyser les comptes rendus d’exploitation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C6.2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Analyser les comptes rendus d’exploitation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C7.1</a:t>
                      </a:r>
                      <a:endParaRPr lang="fr-FR" sz="16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Diagnostiquer les causes d’un dysfonctionnement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C7.1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Diagnostiquer les causes d’un dysfonctionnement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C7.2</a:t>
                      </a:r>
                      <a:endParaRPr lang="fr-FR" sz="16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Proposer des corrections ou des améliorations 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C7.2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 dirty="0">
                          <a:effectLst/>
                        </a:rPr>
                        <a:t>Proposer des corrections ou des améliorations</a:t>
                      </a:r>
                      <a:endParaRPr lang="fr-FR" sz="2400" kern="50" dirty="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C7.3</a:t>
                      </a:r>
                      <a:endParaRPr lang="fr-FR" sz="16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>
                          <a:effectLst/>
                        </a:rPr>
                        <a:t>Dépanner une installation matérielle/logicielle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C7.3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400" kern="50">
                          <a:effectLst/>
                        </a:rPr>
                        <a:t>Dépanner une installation matérielle/logicielle</a:t>
                      </a:r>
                      <a:endParaRPr lang="fr-FR" sz="24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C7.4</a:t>
                      </a:r>
                      <a:endParaRPr lang="fr-FR" sz="16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Assurer la </a:t>
                      </a:r>
                      <a:r>
                        <a:rPr lang="fr-FR" sz="1400">
                          <a:effectLst/>
                        </a:rPr>
                        <a:t>traçabilité</a:t>
                      </a:r>
                      <a:endParaRPr lang="fr-FR" sz="20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C7.4</a:t>
                      </a:r>
                      <a:endParaRPr lang="fr-FR" sz="16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</a:rPr>
                        <a:t>Assurer la </a:t>
                      </a:r>
                      <a:r>
                        <a:rPr lang="en-GB" sz="1400" dirty="0" err="1">
                          <a:effectLst/>
                        </a:rPr>
                        <a:t>traçabilité</a:t>
                      </a:r>
                      <a:endParaRPr lang="fr-FR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12" name="Rectangle 11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E5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52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899592"/>
            <a:ext cx="57961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Épreuve E6 : Épreuve professionnelle de synthèse</a:t>
            </a:r>
            <a:endParaRPr lang="fr-FR" dirty="0"/>
          </a:p>
          <a:p>
            <a:r>
              <a:rPr lang="fr-FR" i="1" dirty="0"/>
              <a:t>Coefficient 8 - Unités U6.1 et U6.2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97022" y="1691516"/>
            <a:ext cx="80173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u="sng" dirty="0"/>
              <a:t>Unité U6.1 : Sous-épreuve soutenance de stage en entreprise</a:t>
            </a:r>
            <a:endParaRPr lang="fr-FR" sz="1400" u="sng" dirty="0"/>
          </a:p>
        </p:txBody>
      </p:sp>
      <p:sp>
        <p:nvSpPr>
          <p:cNvPr id="3" name="Rectangle 2"/>
          <p:cNvSpPr/>
          <p:nvPr/>
        </p:nvSpPr>
        <p:spPr>
          <a:xfrm>
            <a:off x="750096" y="2120076"/>
            <a:ext cx="814238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Durée : </a:t>
            </a:r>
            <a:r>
              <a:rPr lang="fr-FR" dirty="0" smtClean="0"/>
              <a:t>6 semaines en </a:t>
            </a:r>
            <a:r>
              <a:rPr lang="fr-FR" dirty="0"/>
              <a:t>milieu </a:t>
            </a:r>
            <a:r>
              <a:rPr lang="fr-FR" dirty="0" smtClean="0"/>
              <a:t>professionnel</a:t>
            </a:r>
          </a:p>
          <a:p>
            <a:endParaRPr lang="fr-FR" dirty="0"/>
          </a:p>
          <a:p>
            <a:r>
              <a:rPr lang="fr-FR" b="1" dirty="0"/>
              <a:t>Période :  </a:t>
            </a:r>
            <a:r>
              <a:rPr lang="fr-FR" b="1" dirty="0" smtClean="0"/>
              <a:t>fin de la première année</a:t>
            </a:r>
            <a:endParaRPr lang="fr-FR" b="1" dirty="0"/>
          </a:p>
          <a:p>
            <a:endParaRPr lang="fr-FR" dirty="0"/>
          </a:p>
          <a:p>
            <a:r>
              <a:rPr lang="fr-FR" b="1" dirty="0"/>
              <a:t>Évaluations </a:t>
            </a:r>
            <a:r>
              <a:rPr lang="fr-FR" b="1" dirty="0" smtClean="0"/>
              <a:t>pour </a:t>
            </a:r>
            <a:r>
              <a:rPr lang="fr-FR" b="1" dirty="0"/>
              <a:t>la voie </a:t>
            </a:r>
            <a:r>
              <a:rPr lang="fr-FR" b="1" dirty="0" smtClean="0"/>
              <a:t>scolaire :  </a:t>
            </a:r>
            <a:r>
              <a:rPr lang="fr-FR" dirty="0" smtClean="0"/>
              <a:t>Soutenance de 30 </a:t>
            </a:r>
            <a:r>
              <a:rPr lang="fr-FR" dirty="0"/>
              <a:t>minutes. </a:t>
            </a:r>
            <a:endParaRPr lang="fr-FR" dirty="0" smtClean="0"/>
          </a:p>
          <a:p>
            <a:endParaRPr lang="fr-FR" sz="900" dirty="0" smtClean="0"/>
          </a:p>
          <a:p>
            <a:r>
              <a:rPr lang="fr-FR" dirty="0" smtClean="0"/>
              <a:t>Le jury </a:t>
            </a:r>
            <a:r>
              <a:rPr lang="fr-FR" dirty="0"/>
              <a:t>est </a:t>
            </a:r>
            <a:r>
              <a:rPr lang="fr-FR" dirty="0" smtClean="0"/>
              <a:t>constitué </a:t>
            </a:r>
            <a:r>
              <a:rPr lang="fr-FR" b="1" dirty="0"/>
              <a:t>à</a:t>
            </a:r>
            <a:r>
              <a:rPr lang="fr-FR" b="1" dirty="0" smtClean="0"/>
              <a:t> </a:t>
            </a:r>
            <a:r>
              <a:rPr lang="fr-FR" b="1" dirty="0"/>
              <a:t>minima </a:t>
            </a:r>
            <a:r>
              <a:rPr lang="fr-FR" dirty="0"/>
              <a:t>de deux professeurs, un enseignant d’anglais et un enseignant d’économie et gestion. </a:t>
            </a:r>
            <a:endParaRPr lang="fr-FR" dirty="0" smtClean="0"/>
          </a:p>
          <a:p>
            <a:endParaRPr lang="fr-FR" sz="1050" dirty="0" smtClean="0"/>
          </a:p>
          <a:p>
            <a:r>
              <a:rPr lang="fr-FR" dirty="0"/>
              <a:t>L’épreuve a pour objectif de valider l’acquisition des compétences </a:t>
            </a:r>
            <a:r>
              <a:rPr lang="fr-FR" dirty="0" smtClean="0"/>
              <a:t>terminales</a:t>
            </a:r>
          </a:p>
          <a:p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859296"/>
              </p:ext>
            </p:extLst>
          </p:nvPr>
        </p:nvGraphicFramePr>
        <p:xfrm>
          <a:off x="947188" y="4797152"/>
          <a:ext cx="7441236" cy="176466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52843"/>
                <a:gridCol w="3203866"/>
                <a:gridCol w="464257"/>
                <a:gridCol w="3220270"/>
              </a:tblGrid>
              <a:tr h="252095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 err="1">
                          <a:effectLst/>
                        </a:rPr>
                        <a:t>Électronique</a:t>
                      </a:r>
                      <a:r>
                        <a:rPr lang="en-GB" sz="1100" dirty="0">
                          <a:effectLst/>
                        </a:rPr>
                        <a:t> et Communications</a:t>
                      </a:r>
                      <a:endParaRPr lang="fr-FR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Informatique et Réseaux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2095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effectLst/>
                        </a:rPr>
                        <a:t>C1.1</a:t>
                      </a:r>
                      <a:endParaRPr lang="fr-FR" sz="11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>
                          <a:effectLst/>
                        </a:rPr>
                        <a:t>Rechercher et structurer des informations techniques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050">
                          <a:effectLst/>
                        </a:rPr>
                        <a:t>C1.1</a:t>
                      </a:r>
                      <a:endParaRPr lang="fr-FR" sz="110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>
                          <a:effectLst/>
                        </a:rPr>
                        <a:t>Rechercher et structurer des informations techniques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C1.2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>
                          <a:effectLst/>
                        </a:rPr>
                        <a:t>Présenter des informations à des interlocuteurs identifiés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C1.2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 dirty="0">
                          <a:effectLst/>
                        </a:rPr>
                        <a:t>Présenter des informations à des interlocuteurs identifiés</a:t>
                      </a:r>
                      <a:endParaRPr lang="fr-FR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C1.3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Assister des utilisateurs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C1.3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Assister des utilisateurs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C1.4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>
                          <a:effectLst/>
                        </a:rPr>
                        <a:t>S’entretenir d’une problématique professionnelle</a:t>
                      </a:r>
                      <a:endParaRPr lang="fr-FR" sz="14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C1.4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>
                          <a:effectLst/>
                        </a:rPr>
                        <a:t>S’entretenir d’une problématique professionnelle</a:t>
                      </a:r>
                      <a:endParaRPr lang="fr-FR" sz="14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C1.5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>
                          <a:effectLst/>
                        </a:rPr>
                        <a:t>Analyser l’expression d’un besoin client</a:t>
                      </a:r>
                      <a:endParaRPr lang="fr-FR" sz="14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C1.5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>
                          <a:effectLst/>
                        </a:rPr>
                        <a:t>Analyser l’expression d’un besoin client</a:t>
                      </a:r>
                      <a:endParaRPr lang="fr-FR" sz="14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C1.6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 kern="50">
                          <a:effectLst/>
                        </a:rPr>
                        <a:t>Collecter des données commerciales</a:t>
                      </a:r>
                      <a:endParaRPr lang="fr-FR" sz="16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>
                          <a:effectLst/>
                        </a:rPr>
                        <a:t>C1.6</a:t>
                      </a:r>
                      <a:endParaRPr lang="fr-FR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 kern="50" dirty="0">
                          <a:effectLst/>
                        </a:rPr>
                        <a:t>Collecter des données commerciales</a:t>
                      </a:r>
                      <a:endParaRPr lang="fr-FR" sz="1600" kern="50" dirty="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12" name="Rectangle 11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E6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3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899592"/>
            <a:ext cx="57961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Épreuve E6 : Épreuve professionnelle de synthèse</a:t>
            </a:r>
            <a:endParaRPr lang="fr-FR" dirty="0"/>
          </a:p>
          <a:p>
            <a:r>
              <a:rPr lang="fr-FR" i="1" dirty="0"/>
              <a:t>Coefficient 8 - Unités U6.1 et U6.2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97022" y="1691516"/>
            <a:ext cx="80173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u="sng" dirty="0"/>
              <a:t>Unité U6.2 : Sous-épreuve Projet technique</a:t>
            </a:r>
            <a:endParaRPr lang="fr-FR" sz="1400" u="sng" dirty="0"/>
          </a:p>
        </p:txBody>
      </p:sp>
      <p:sp>
        <p:nvSpPr>
          <p:cNvPr id="3" name="Rectangle 2"/>
          <p:cNvSpPr/>
          <p:nvPr/>
        </p:nvSpPr>
        <p:spPr>
          <a:xfrm>
            <a:off x="750096" y="2228086"/>
            <a:ext cx="814238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Durée : </a:t>
            </a:r>
            <a:r>
              <a:rPr lang="fr-FR" dirty="0" smtClean="0"/>
              <a:t>170 (IR) &amp; 150(EC) heures de STI + 30 heures de SPC pour les deux options</a:t>
            </a:r>
          </a:p>
          <a:p>
            <a:endParaRPr lang="fr-FR" dirty="0"/>
          </a:p>
          <a:p>
            <a:r>
              <a:rPr lang="fr-FR" b="1" dirty="0"/>
              <a:t>Période :  </a:t>
            </a:r>
            <a:r>
              <a:rPr lang="fr-FR" b="1" dirty="0" smtClean="0"/>
              <a:t>début du mois de février</a:t>
            </a:r>
            <a:endParaRPr lang="fr-FR" b="1" dirty="0"/>
          </a:p>
          <a:p>
            <a:endParaRPr lang="fr-FR" dirty="0" smtClean="0"/>
          </a:p>
          <a:p>
            <a:r>
              <a:rPr lang="fr-FR" b="1" dirty="0" smtClean="0"/>
              <a:t>Objectifs :</a:t>
            </a:r>
            <a:endParaRPr lang="fr-FR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fr-FR" dirty="0" smtClean="0"/>
              <a:t>Résoudre </a:t>
            </a:r>
            <a:r>
              <a:rPr lang="fr-FR" dirty="0"/>
              <a:t>un problème </a:t>
            </a:r>
            <a:r>
              <a:rPr lang="fr-FR" dirty="0" smtClean="0"/>
              <a:t>technique</a:t>
            </a:r>
            <a:endParaRPr lang="fr-FR" dirty="0"/>
          </a:p>
          <a:p>
            <a:r>
              <a:rPr lang="fr-FR" sz="800" dirty="0"/>
              <a:t> </a:t>
            </a:r>
            <a:endParaRPr lang="fr-F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/>
              <a:t>démarche de projet :</a:t>
            </a:r>
            <a:r>
              <a:rPr lang="fr-FR" dirty="0" smtClean="0"/>
              <a:t> environnement </a:t>
            </a:r>
            <a:r>
              <a:rPr lang="fr-FR" dirty="0"/>
              <a:t>collaboratif, travail </a:t>
            </a:r>
            <a:r>
              <a:rPr lang="fr-FR" dirty="0" smtClean="0"/>
              <a:t>d'équipe ;</a:t>
            </a:r>
            <a:endParaRPr lang="fr-FR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/>
              <a:t>contexte spécifié : contraintes et moyens d’entreprise, contraintes réglementaires et normatives,  démarche qualité,  environnement</a:t>
            </a:r>
            <a:r>
              <a:rPr lang="fr-FR" dirty="0" smtClean="0"/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fr-FR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/>
              <a:t> </a:t>
            </a:r>
            <a:r>
              <a:rPr lang="fr-FR" dirty="0" smtClean="0"/>
              <a:t>Mobiliser </a:t>
            </a:r>
            <a:r>
              <a:rPr lang="fr-FR" dirty="0"/>
              <a:t>et </a:t>
            </a:r>
            <a:r>
              <a:rPr lang="fr-FR" dirty="0" smtClean="0"/>
              <a:t>acquérir </a:t>
            </a:r>
            <a:r>
              <a:rPr lang="fr-FR" dirty="0"/>
              <a:t>des connaissances scientifiques, programmatiques et techniques, notamment </a:t>
            </a:r>
            <a:r>
              <a:rPr lang="fr-FR" dirty="0" smtClean="0"/>
              <a:t>méthodologiques.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/>
              <a:t> </a:t>
            </a:r>
            <a:r>
              <a:rPr lang="fr-FR" dirty="0" smtClean="0"/>
              <a:t>Compléter la </a:t>
            </a:r>
            <a:r>
              <a:rPr lang="fr-FR" dirty="0"/>
              <a:t>formation </a:t>
            </a:r>
            <a:r>
              <a:rPr lang="fr-FR" dirty="0" smtClean="0"/>
              <a:t>des étudiants en </a:t>
            </a:r>
            <a:r>
              <a:rPr lang="fr-FR" dirty="0"/>
              <a:t>les confrontant à des contraintes qui dépassent le cadre purement scolaire, à travers les relations privilégiées qui doivent être construites avec un </a:t>
            </a: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donneur d’ordre extérieur à l’établissement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12" name="Rectangle 11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E6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83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899592"/>
            <a:ext cx="57961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Épreuve E6 : Épreuve professionnelle de synthèse</a:t>
            </a:r>
            <a:endParaRPr lang="fr-FR" dirty="0"/>
          </a:p>
          <a:p>
            <a:r>
              <a:rPr lang="fr-FR" i="1" dirty="0"/>
              <a:t>Coefficient 8 - Unités U6.1 et U6.2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03172" y="1691516"/>
            <a:ext cx="8017300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600" b="1" u="sng" dirty="0"/>
              <a:t>Unité U6.2 : Sous-épreuve Projet technique</a:t>
            </a:r>
            <a:endParaRPr lang="fr-FR" sz="1200" u="sng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497653"/>
              </p:ext>
            </p:extLst>
          </p:nvPr>
        </p:nvGraphicFramePr>
        <p:xfrm>
          <a:off x="803173" y="2098780"/>
          <a:ext cx="8017299" cy="471459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97145"/>
                <a:gridCol w="3451255"/>
                <a:gridCol w="499978"/>
                <a:gridCol w="3468921"/>
              </a:tblGrid>
              <a:tr h="202255">
                <a:tc gridSpan="2">
                  <a:txBody>
                    <a:bodyPr/>
                    <a:lstStyle/>
                    <a:p>
                      <a:pPr algn="ctr" fontAlgn="base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 dirty="0">
                          <a:effectLst/>
                        </a:rPr>
                        <a:t>Électronique et Communications</a:t>
                      </a:r>
                      <a:endParaRPr lang="fr-FR" sz="1100" b="1" dirty="0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50">
                          <a:effectLst/>
                        </a:rPr>
                        <a:t>Informatique et Réseaux</a:t>
                      </a:r>
                      <a:endParaRPr lang="fr-FR" sz="11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22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C2.1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Maintenir les informations</a:t>
                      </a:r>
                      <a:endParaRPr lang="fr-FR" sz="11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C2.1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Maintenir les informations</a:t>
                      </a:r>
                      <a:endParaRPr lang="fr-FR" sz="11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</a:tr>
              <a:tr h="2022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C2.2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Formaliser l’expression d’un besoin</a:t>
                      </a:r>
                      <a:endParaRPr lang="fr-FR" sz="11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C2.2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Formaliser l’expression d’un besoin</a:t>
                      </a:r>
                      <a:endParaRPr lang="fr-FR" sz="11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</a:tr>
              <a:tr h="22008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70735" algn="l"/>
                        </a:tabLst>
                      </a:pPr>
                      <a:r>
                        <a:rPr lang="en-GB" sz="1000">
                          <a:effectLst/>
                        </a:rPr>
                        <a:t>C2.3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70735" algn="l"/>
                        </a:tabLst>
                      </a:pPr>
                      <a:r>
                        <a:rPr lang="fr-FR" sz="1000">
                          <a:effectLst/>
                        </a:rPr>
                        <a:t>Organiser et/ou respecter la planification d'un projet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70735" algn="l"/>
                        </a:tabLst>
                      </a:pPr>
                      <a:r>
                        <a:rPr lang="en-GB" sz="1000">
                          <a:effectLst/>
                        </a:rPr>
                        <a:t>C2.3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70735" algn="l"/>
                        </a:tabLst>
                      </a:pPr>
                      <a:r>
                        <a:rPr lang="fr-FR" sz="1000">
                          <a:effectLst/>
                        </a:rPr>
                        <a:t>Organiser et/ou respecter la planification d'un projet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</a:tr>
              <a:tr h="26746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C2.4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70735" algn="l"/>
                        </a:tabLst>
                      </a:pPr>
                      <a:r>
                        <a:rPr lang="fr-FR" sz="1000">
                          <a:effectLst/>
                        </a:rPr>
                        <a:t>Assumer le rôle total ou partiel de chef de projet</a:t>
                      </a:r>
                      <a:endParaRPr lang="fr-FR" sz="11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C2.4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70735" algn="l"/>
                        </a:tabLst>
                      </a:pPr>
                      <a:r>
                        <a:rPr lang="fr-FR" sz="1000">
                          <a:effectLst/>
                        </a:rPr>
                        <a:t>Assumer le rôle total ou partiel de chef de projet</a:t>
                      </a:r>
                      <a:endParaRPr lang="fr-FR" sz="11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</a:tr>
              <a:tr h="20633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70735" algn="l"/>
                        </a:tabLst>
                      </a:pPr>
                      <a:r>
                        <a:rPr lang="en-GB" sz="1000">
                          <a:effectLst/>
                        </a:rPr>
                        <a:t>C2.5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Travailler en équipe</a:t>
                      </a:r>
                      <a:endParaRPr lang="fr-FR" sz="11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70735" algn="l"/>
                        </a:tabLst>
                      </a:pPr>
                      <a:r>
                        <a:rPr lang="en-GB" sz="1000">
                          <a:effectLst/>
                        </a:rPr>
                        <a:t>C2.5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Travailler en équipe</a:t>
                      </a:r>
                      <a:endParaRPr lang="fr-FR" sz="1100" b="1">
                        <a:solidFill>
                          <a:srgbClr val="0000FF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35175" marR="35175" marT="0" marB="0" anchor="ctr"/>
                </a:tc>
              </a:tr>
              <a:tr h="202255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C3.1</a:t>
                      </a:r>
                      <a:endParaRPr lang="fr-FR" sz="105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70735" algn="l"/>
                        </a:tabLst>
                      </a:pPr>
                      <a:r>
                        <a:rPr lang="fr-FR" sz="1000">
                          <a:effectLst/>
                        </a:rPr>
                        <a:t>Analyser un cahier des charges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C3.1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Analyser un cahier des charges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</a:tr>
              <a:tr h="22008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C3.3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Définir l’architecture globale d’un prototype ou d’un système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C3.3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Définir l’architecture globale d’un prototype ou d’un système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</a:tr>
              <a:tr h="330129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C3.5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Contribuer à la définition des éléments de recette au regard des contraintes du cahier des charges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C3.5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Contribuer à la définition des éléments de recette au regard des contraintes du cahier des charges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</a:tr>
              <a:tr h="30902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C3.6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Recenser les solutions existantes répondant au cahier des charges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C3.6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Recenser les solutions existantes répondant au cahier des charges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</a:tr>
              <a:tr h="336242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C3.8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Elaborer le dossier de définition de la solution technique retenue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 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</a:tr>
              <a:tr h="22008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C3.9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Valider une fonction du système à partir d’une maquette réelle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</a:tr>
              <a:tr h="30902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C3.10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Réaliser la conception détaillée d’un module matériel et/ou logiciel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</a:tr>
              <a:tr h="202255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C4.1</a:t>
                      </a:r>
                      <a:endParaRPr lang="fr-FR" sz="105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dirty="0">
                          <a:effectLst/>
                        </a:rPr>
                        <a:t>Câbler et/ou intégrer un matériel</a:t>
                      </a:r>
                      <a:endParaRPr lang="fr-FR" sz="11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C4.1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Câbler et/ou intégrer un matériel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</a:tr>
              <a:tr h="202255"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C4.2</a:t>
                      </a:r>
                      <a:endParaRPr lang="fr-FR" sz="1050" b="1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Adapter et/ou configurer un matériel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C4.2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Adapter et/ou configurer un matériel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</a:tr>
              <a:tr h="22008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C4.3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Adapter et/ou configurer une structure logicielle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C4.3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Installer et configurer une chaîne de développement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</a:tr>
              <a:tr h="20225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C4.4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Fabriquer un sous ensemble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C4.4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Développer un module logiciel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</a:tr>
              <a:tr h="22008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C4.5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Tester et valider un module logiciel et matériel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C4.5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Tester et valider un module logiciel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</a:tr>
              <a:tr h="22008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C4.6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>
                          <a:effectLst/>
                        </a:rPr>
                        <a:t>Produire les documents de fabrication d’un sous ensemble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C4.6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Intégrer un module logiciel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</a:tr>
              <a:tr h="22008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C4.7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 dirty="0">
                          <a:effectLst/>
                        </a:rPr>
                        <a:t>Documenter une réalisation matérielle/logicielle</a:t>
                      </a:r>
                      <a:endParaRPr lang="fr-FR" sz="1100" kern="50" dirty="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>
                          <a:effectLst/>
                        </a:rPr>
                        <a:t>C4.7</a:t>
                      </a:r>
                      <a:endParaRPr lang="fr-FR" sz="1100" kern="5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000" kern="50" dirty="0">
                          <a:effectLst/>
                        </a:rPr>
                        <a:t>Documenter une réalisation matérielle/logicielle</a:t>
                      </a:r>
                      <a:endParaRPr lang="fr-FR" sz="1100" kern="50" dirty="0">
                        <a:effectLst/>
                        <a:latin typeface="Times New Roman"/>
                        <a:ea typeface="Times New Roman"/>
                        <a:cs typeface="Lohit Hindi"/>
                      </a:endParaRPr>
                    </a:p>
                  </a:txBody>
                  <a:tcPr marL="35175" marR="35175" marT="0" marB="0" anchor="ctr"/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12" name="Rectangle 11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E6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555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899592"/>
            <a:ext cx="57961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Épreuve E6 : Épreuve professionnelle de synthèse</a:t>
            </a:r>
            <a:endParaRPr lang="fr-FR" dirty="0"/>
          </a:p>
          <a:p>
            <a:r>
              <a:rPr lang="fr-FR" i="1" dirty="0"/>
              <a:t>Coefficient 8 - Unités U6.1 et U6.2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97022" y="1691516"/>
            <a:ext cx="801730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b="1" u="sng" dirty="0"/>
              <a:t>Unité U6.2 : Sous-épreuve Projet technique</a:t>
            </a:r>
            <a:endParaRPr lang="fr-FR" sz="1400" u="sng" dirty="0"/>
          </a:p>
        </p:txBody>
      </p:sp>
      <p:sp>
        <p:nvSpPr>
          <p:cNvPr id="3" name="Rectangle 2"/>
          <p:cNvSpPr/>
          <p:nvPr/>
        </p:nvSpPr>
        <p:spPr>
          <a:xfrm>
            <a:off x="859397" y="2300679"/>
            <a:ext cx="81770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 err="1" smtClean="0"/>
              <a:t>Soutenance</a:t>
            </a:r>
            <a:r>
              <a:rPr lang="en-GB" dirty="0" smtClean="0"/>
              <a:t> :   1 </a:t>
            </a:r>
            <a:r>
              <a:rPr lang="en-GB" dirty="0" err="1" smtClean="0"/>
              <a:t>heure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u="sng" dirty="0" smtClean="0"/>
              <a:t>Jury</a:t>
            </a:r>
            <a:r>
              <a:rPr lang="en-GB" dirty="0" smtClean="0"/>
              <a:t> :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572000" y="2132856"/>
            <a:ext cx="2358531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Présentation : 20 mn</a:t>
            </a:r>
          </a:p>
          <a:p>
            <a:r>
              <a:rPr lang="fr-FR" dirty="0" smtClean="0"/>
              <a:t>Mise en œuvre : 20 mn</a:t>
            </a:r>
          </a:p>
          <a:p>
            <a:r>
              <a:rPr lang="fr-FR" dirty="0" smtClean="0"/>
              <a:t>Questions : 20 mn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3563888" y="2420888"/>
            <a:ext cx="648072" cy="25841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34462" y="3212976"/>
            <a:ext cx="499777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2 </a:t>
            </a:r>
            <a:r>
              <a:rPr lang="en-GB" dirty="0" err="1"/>
              <a:t>spécialistes</a:t>
            </a:r>
            <a:r>
              <a:rPr lang="en-GB" dirty="0"/>
              <a:t>  OU un  </a:t>
            </a:r>
            <a:r>
              <a:rPr lang="en-GB" dirty="0" err="1"/>
              <a:t>spécialiste</a:t>
            </a:r>
            <a:r>
              <a:rPr lang="en-GB" dirty="0"/>
              <a:t> et un </a:t>
            </a:r>
            <a:r>
              <a:rPr lang="en-GB" dirty="0" err="1"/>
              <a:t>industriel</a:t>
            </a:r>
            <a:r>
              <a:rPr lang="en-GB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un </a:t>
            </a:r>
            <a:r>
              <a:rPr lang="en-GB" dirty="0" err="1"/>
              <a:t>professeur</a:t>
            </a:r>
            <a:r>
              <a:rPr lang="en-GB" dirty="0"/>
              <a:t> de SPC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48264" y="3212976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En 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</a:rPr>
              <a:t>cas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 de 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</a:rPr>
              <a:t>désistement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 de 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</a:rPr>
              <a:t>l’industriel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, le jury sera 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</a:rPr>
              <a:t>réduit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 à 2 </a:t>
            </a:r>
            <a:r>
              <a:rPr lang="en-GB" sz="1400" dirty="0" err="1" smtClean="0">
                <a:solidFill>
                  <a:schemeClr val="bg1">
                    <a:lumMod val="50000"/>
                  </a:schemeClr>
                </a:solidFill>
              </a:rPr>
              <a:t>professeurs</a:t>
            </a: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04687" y="5054034"/>
            <a:ext cx="112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Notation</a:t>
            </a:r>
            <a:r>
              <a:rPr lang="fr-FR" dirty="0" smtClean="0"/>
              <a:t> :</a:t>
            </a:r>
            <a:r>
              <a:rPr lang="fr-FR" u="sng" dirty="0" smtClean="0"/>
              <a:t> </a:t>
            </a:r>
            <a:endParaRPr lang="fr-FR" u="sng" dirty="0"/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1008276186"/>
              </p:ext>
            </p:extLst>
          </p:nvPr>
        </p:nvGraphicFramePr>
        <p:xfrm>
          <a:off x="2123728" y="4401269"/>
          <a:ext cx="3312368" cy="2495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Rectangle 14"/>
          <p:cNvSpPr/>
          <p:nvPr/>
        </p:nvSpPr>
        <p:spPr>
          <a:xfrm>
            <a:off x="3526406" y="4653136"/>
            <a:ext cx="2053706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Moyenne</a:t>
            </a:r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3526406" y="4653136"/>
            <a:ext cx="0" cy="864096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3526406" y="5085184"/>
            <a:ext cx="706945" cy="0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233351" y="4915907"/>
            <a:ext cx="1266309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600" dirty="0"/>
              <a:t>Moyenne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233350" y="6165304"/>
            <a:ext cx="1254318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/>
              <a:t>Note jury</a:t>
            </a:r>
            <a:endParaRPr lang="fr-FR" sz="1600" dirty="0"/>
          </a:p>
        </p:txBody>
      </p:sp>
      <p:cxnSp>
        <p:nvCxnSpPr>
          <p:cNvPr id="24" name="Connecteur droit avec flèche 23"/>
          <p:cNvCxnSpPr/>
          <p:nvPr/>
        </p:nvCxnSpPr>
        <p:spPr>
          <a:xfrm flipV="1">
            <a:off x="5499660" y="5082535"/>
            <a:ext cx="385277" cy="2649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5514672" y="6334581"/>
            <a:ext cx="353472" cy="9976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5900283" y="4913258"/>
            <a:ext cx="975973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1600" dirty="0" smtClean="0"/>
              <a:t>Note / 60</a:t>
            </a:r>
            <a:endParaRPr lang="fr-FR" sz="1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900283" y="6175280"/>
            <a:ext cx="975973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1600" dirty="0" smtClean="0"/>
              <a:t>Note / 60</a:t>
            </a:r>
            <a:endParaRPr lang="fr-FR" sz="1600" dirty="0"/>
          </a:p>
        </p:txBody>
      </p:sp>
      <p:cxnSp>
        <p:nvCxnSpPr>
          <p:cNvPr id="28" name="Connecteur droit 27"/>
          <p:cNvCxnSpPr/>
          <p:nvPr/>
        </p:nvCxnSpPr>
        <p:spPr>
          <a:xfrm>
            <a:off x="7452320" y="5104021"/>
            <a:ext cx="0" cy="127730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6939880" y="5096979"/>
            <a:ext cx="512440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7891267" y="5538718"/>
            <a:ext cx="1080167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1600" dirty="0" smtClean="0"/>
              <a:t>Note / 120</a:t>
            </a:r>
            <a:endParaRPr lang="fr-FR" sz="1600" dirty="0"/>
          </a:p>
        </p:txBody>
      </p:sp>
      <p:cxnSp>
        <p:nvCxnSpPr>
          <p:cNvPr id="34" name="Connecteur droit avec flèche 33"/>
          <p:cNvCxnSpPr/>
          <p:nvPr/>
        </p:nvCxnSpPr>
        <p:spPr>
          <a:xfrm flipV="1">
            <a:off x="7452320" y="5730607"/>
            <a:ext cx="385277" cy="2649"/>
          </a:xfrm>
          <a:prstGeom prst="straightConnector1">
            <a:avLst/>
          </a:prstGeom>
          <a:ln w="28575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6939880" y="6381328"/>
            <a:ext cx="512440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728178" y="908720"/>
            <a:ext cx="128811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Modalités </a:t>
            </a:r>
          </a:p>
          <a:p>
            <a:r>
              <a:rPr lang="fr-FR" sz="2000" dirty="0" smtClean="0"/>
              <a:t>d’examens</a:t>
            </a:r>
            <a:endParaRPr lang="fr-FR" sz="2000" dirty="0"/>
          </a:p>
        </p:txBody>
      </p:sp>
      <p:sp>
        <p:nvSpPr>
          <p:cNvPr id="32" name="Rectangle 31"/>
          <p:cNvSpPr/>
          <p:nvPr/>
        </p:nvSpPr>
        <p:spPr>
          <a:xfrm>
            <a:off x="1979712" y="777478"/>
            <a:ext cx="95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E6</a:t>
            </a:r>
            <a:endParaRPr lang="fr-F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697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 rot="5400000">
            <a:off x="4139951" y="114960"/>
            <a:ext cx="1224138" cy="583264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Enquête nationale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BTS SN et BTS IRIS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91344" y="6455749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RNR STI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2014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Enquête </a:t>
            </a:r>
            <a:r>
              <a:rPr lang="fr-FR" sz="2800" dirty="0" smtClean="0">
                <a:solidFill>
                  <a:schemeClr val="tx1"/>
                </a:solidFill>
              </a:rPr>
              <a:t>nationale BTS </a:t>
            </a:r>
            <a:r>
              <a:rPr lang="fr-FR" sz="2800" dirty="0">
                <a:solidFill>
                  <a:schemeClr val="tx1"/>
                </a:solidFill>
              </a:rPr>
              <a:t>SN et BTS IRIS</a:t>
            </a:r>
          </a:p>
        </p:txBody>
      </p:sp>
    </p:spTree>
    <p:extLst>
      <p:ext uri="{BB962C8B-B14F-4D97-AF65-F5344CB8AC3E}">
        <p14:creationId xmlns:p14="http://schemas.microsoft.com/office/powerpoint/2010/main" val="260966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Enquête </a:t>
            </a:r>
            <a:r>
              <a:rPr lang="fr-FR" sz="2800" dirty="0" smtClean="0">
                <a:solidFill>
                  <a:schemeClr val="tx1"/>
                </a:solidFill>
              </a:rPr>
              <a:t>nationale BTS </a:t>
            </a:r>
            <a:r>
              <a:rPr lang="fr-FR" sz="2800" dirty="0">
                <a:solidFill>
                  <a:schemeClr val="tx1"/>
                </a:solidFill>
              </a:rPr>
              <a:t>SN et BTS IRIS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400389"/>
              </p:ext>
            </p:extLst>
          </p:nvPr>
        </p:nvGraphicFramePr>
        <p:xfrm>
          <a:off x="1403648" y="2420888"/>
          <a:ext cx="6534150" cy="324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359884" y="1196751"/>
            <a:ext cx="6691575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Evolution en BTS industriels des effectifs par origine 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1979712" y="5931573"/>
            <a:ext cx="4961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Source :  base de </a:t>
            </a:r>
            <a:r>
              <a:rPr lang="fr-FR" sz="1400" dirty="0"/>
              <a:t>données CEREQ </a:t>
            </a:r>
            <a:r>
              <a:rPr lang="fr-FR" sz="1400" dirty="0" smtClean="0"/>
              <a:t>- http</a:t>
            </a:r>
            <a:r>
              <a:rPr lang="fr-FR" sz="1400" dirty="0"/>
              <a:t>://mimosa.cereq.fr/reflet/</a:t>
            </a:r>
            <a:endParaRPr lang="fr-FR" sz="1400" dirty="0" smtClean="0"/>
          </a:p>
          <a:p>
            <a:pPr fontAlgn="ctr"/>
            <a:r>
              <a:rPr lang="fr-FR" sz="1400" dirty="0"/>
              <a:t>Regards sur les flux de l'enseignement technique et </a:t>
            </a:r>
            <a:r>
              <a:rPr lang="fr-FR" sz="1400" dirty="0" smtClean="0"/>
              <a:t>professionnel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26087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Enquête </a:t>
            </a:r>
            <a:r>
              <a:rPr lang="fr-FR" sz="2800" dirty="0" smtClean="0">
                <a:solidFill>
                  <a:schemeClr val="tx1"/>
                </a:solidFill>
              </a:rPr>
              <a:t>nationale BTS </a:t>
            </a:r>
            <a:r>
              <a:rPr lang="fr-FR" sz="2800" dirty="0">
                <a:solidFill>
                  <a:schemeClr val="tx1"/>
                </a:solidFill>
              </a:rPr>
              <a:t>SN et BTS IRIS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275856" y="915537"/>
            <a:ext cx="2849113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Origine des étudiants</a:t>
            </a:r>
            <a:endParaRPr lang="fr-FR" sz="2400" dirty="0"/>
          </a:p>
        </p:txBody>
      </p:sp>
      <p:cxnSp>
        <p:nvCxnSpPr>
          <p:cNvPr id="4" name="Connecteur droit 3"/>
          <p:cNvCxnSpPr/>
          <p:nvPr/>
        </p:nvCxnSpPr>
        <p:spPr>
          <a:xfrm flipH="1">
            <a:off x="4700412" y="1700808"/>
            <a:ext cx="5260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605579" y="1628800"/>
            <a:ext cx="18400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4800" b="1" cap="all" dirty="0">
                <a:ln/>
                <a:solidFill>
                  <a:srgbClr val="FFC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BTS SE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28580" y="1628800"/>
            <a:ext cx="22135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BTS IRIS</a:t>
            </a:r>
            <a:endParaRPr lang="fr-FR" sz="4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705147"/>
              </p:ext>
            </p:extLst>
          </p:nvPr>
        </p:nvGraphicFramePr>
        <p:xfrm>
          <a:off x="539552" y="2974013"/>
          <a:ext cx="4166120" cy="2527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0279658"/>
              </p:ext>
            </p:extLst>
          </p:nvPr>
        </p:nvGraphicFramePr>
        <p:xfrm>
          <a:off x="4788024" y="3013431"/>
          <a:ext cx="4187071" cy="2559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1004623" y="5934471"/>
            <a:ext cx="7402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Echantillon  : 37 établissements sur 15 </a:t>
            </a:r>
            <a:r>
              <a:rPr lang="fr-FR" dirty="0" smtClean="0"/>
              <a:t>académies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186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611177" y="3091607"/>
            <a:ext cx="6345199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/>
            <a:r>
              <a:rPr lang="fr-FR" sz="4400" dirty="0" smtClean="0"/>
              <a:t>Présentation du référentiel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14291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72" y="740010"/>
            <a:ext cx="3137178" cy="6187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749731" y="908720"/>
            <a:ext cx="132632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Référentiel</a:t>
            </a:r>
            <a:endParaRPr lang="fr-FR" sz="2000" dirty="0"/>
          </a:p>
        </p:txBody>
      </p:sp>
      <p:sp>
        <p:nvSpPr>
          <p:cNvPr id="2" name="Accolade fermante 1"/>
          <p:cNvSpPr/>
          <p:nvPr/>
        </p:nvSpPr>
        <p:spPr>
          <a:xfrm>
            <a:off x="3965755" y="1844824"/>
            <a:ext cx="318213" cy="1080120"/>
          </a:xfrm>
          <a:prstGeom prst="rightBrac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358809" y="2128210"/>
            <a:ext cx="3994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Référentiel des activités professionnelles</a:t>
            </a:r>
            <a:endParaRPr lang="fr-FR" dirty="0"/>
          </a:p>
        </p:txBody>
      </p:sp>
      <p:sp>
        <p:nvSpPr>
          <p:cNvPr id="13" name="Accolade fermante 12"/>
          <p:cNvSpPr/>
          <p:nvPr/>
        </p:nvSpPr>
        <p:spPr>
          <a:xfrm>
            <a:off x="3965755" y="3068960"/>
            <a:ext cx="318213" cy="3600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499992" y="4653136"/>
            <a:ext cx="2677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Référentiel de certification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160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lèche courbée vers le haut 1"/>
          <p:cNvSpPr/>
          <p:nvPr/>
        </p:nvSpPr>
        <p:spPr>
          <a:xfrm>
            <a:off x="1696839" y="1947862"/>
            <a:ext cx="6493532" cy="3384376"/>
          </a:xfrm>
          <a:prstGeom prst="curved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77381" y="909296"/>
            <a:ext cx="7621061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Activités d’un technicien supérieur autour d’un système ou d’un service</a:t>
            </a:r>
            <a:endParaRPr lang="fr-FR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246" y="1491578"/>
            <a:ext cx="23145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26860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290512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56992"/>
            <a:ext cx="29718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81078"/>
            <a:ext cx="2476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725144"/>
            <a:ext cx="29527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360" y="5332238"/>
            <a:ext cx="25431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22626"/>
            <a:ext cx="25146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348" y="3630538"/>
            <a:ext cx="29432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973" y="2939033"/>
            <a:ext cx="265747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496" y="2164854"/>
            <a:ext cx="2667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762" y="2139528"/>
            <a:ext cx="223837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96" y="5205377"/>
            <a:ext cx="1385140" cy="15082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984" y="5300959"/>
            <a:ext cx="1457200" cy="13338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6529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>
            <a:off x="-30121" y="754476"/>
            <a:ext cx="500034" cy="6103524"/>
          </a:xfrm>
          <a:prstGeom prst="rect">
            <a:avLst/>
          </a:prstGeom>
          <a:ln/>
          <a:scene3d>
            <a:camera prst="isometricOffAxis1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dirty="0"/>
              <a:t>Un référentiel commun IR – EC</a:t>
            </a:r>
          </a:p>
        </p:txBody>
      </p:sp>
      <p:pic>
        <p:nvPicPr>
          <p:cNvPr id="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329084"/>
              </p:ext>
            </p:extLst>
          </p:nvPr>
        </p:nvGraphicFramePr>
        <p:xfrm>
          <a:off x="585638" y="1980779"/>
          <a:ext cx="8553451" cy="4848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572" y="3675509"/>
            <a:ext cx="342900" cy="3905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672" y="4797152"/>
            <a:ext cx="304800" cy="4191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11" name="ZoneTexte 10"/>
          <p:cNvSpPr txBox="1"/>
          <p:nvPr/>
        </p:nvSpPr>
        <p:spPr>
          <a:xfrm>
            <a:off x="2711832" y="980728"/>
            <a:ext cx="3228320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Autonomie dans les activités </a:t>
            </a:r>
            <a:endParaRPr lang="fr-FR" sz="2000" dirty="0"/>
          </a:p>
        </p:txBody>
      </p:sp>
      <p:sp>
        <p:nvSpPr>
          <p:cNvPr id="2" name="ZoneTexte 1"/>
          <p:cNvSpPr txBox="1"/>
          <p:nvPr/>
        </p:nvSpPr>
        <p:spPr>
          <a:xfrm>
            <a:off x="926195" y="1897087"/>
            <a:ext cx="1331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Nombre de tâches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30480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1975</Words>
  <Application>Microsoft Office PowerPoint</Application>
  <PresentationFormat>Affichage à l'écran (4:3)</PresentationFormat>
  <Paragraphs>531</Paragraphs>
  <Slides>26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Réflexions pédagogiques autour des enseignements en baccalauréat professionnel</dc:title>
  <dc:creator>utilisateur</dc:creator>
  <cp:lastModifiedBy>RNR STI</cp:lastModifiedBy>
  <cp:revision>106</cp:revision>
  <cp:lastPrinted>2014-03-28T12:37:02Z</cp:lastPrinted>
  <dcterms:created xsi:type="dcterms:W3CDTF">2013-03-22T19:15:01Z</dcterms:created>
  <dcterms:modified xsi:type="dcterms:W3CDTF">2014-03-31T06:53:29Z</dcterms:modified>
</cp:coreProperties>
</file>