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6" r:id="rId4"/>
    <p:sldId id="277" r:id="rId5"/>
    <p:sldId id="278" r:id="rId6"/>
    <p:sldId id="279" r:id="rId7"/>
    <p:sldId id="280" r:id="rId8"/>
    <p:sldId id="281" r:id="rId9"/>
    <p:sldId id="282" r:id="rId10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NR STI" initials="RNR STI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4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47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49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49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1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8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3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89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4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3A9E-27BA-448E-9094-A5B21793F5C3}" type="datetimeFigureOut">
              <a:rPr lang="fr-FR" smtClean="0"/>
              <a:t>28/03/2014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45D3E-E52C-4ECA-A225-74B8AC6083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564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4" Type="http://schemas.openxmlformats.org/officeDocument/2006/relationships/image" Target="../media/image1.png"/><Relationship Id="rId5" Type="http://schemas.openxmlformats.org/officeDocument/2006/relationships/image" Target="../media/image5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8" Type="http://schemas.openxmlformats.org/officeDocument/2006/relationships/image" Target="../media/image6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12.jpeg"/><Relationship Id="rId5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2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92" y="260648"/>
            <a:ext cx="1318110" cy="122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7624" y="1700808"/>
            <a:ext cx="6624736" cy="10772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</a:p>
          <a:p>
            <a:pPr algn="ctr"/>
            <a:r>
              <a:rPr lang="fr-FR" sz="3600" b="1" dirty="0" smtClean="0"/>
              <a:t>BTS SYSTÈMES NUMÉRIQUES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08154"/>
            <a:ext cx="2304256" cy="25090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140968"/>
            <a:ext cx="2520280" cy="2307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6867569" y="260648"/>
            <a:ext cx="2168927" cy="646331"/>
          </a:xfrm>
          <a:prstGeom prst="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fr-FR" b="1" dirty="0" smtClean="0"/>
              <a:t>Le 31 mars 2014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Lycée Bergson - </a:t>
            </a:r>
            <a:r>
              <a:rPr lang="fr-FR" b="1" dirty="0" smtClean="0">
                <a:solidFill>
                  <a:schemeClr val="tx1"/>
                </a:solidFill>
              </a:rPr>
              <a:t>Paris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63238" y="5661248"/>
            <a:ext cx="204061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Informatique</a:t>
            </a:r>
          </a:p>
          <a:p>
            <a:pPr algn="ctr"/>
            <a:r>
              <a:rPr lang="fr-FR" dirty="0" smtClean="0"/>
              <a:t>&amp; Réseaux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917556" y="5733256"/>
            <a:ext cx="19179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dirty="0"/>
              <a:t>É</a:t>
            </a:r>
            <a:r>
              <a:rPr lang="fr-FR" dirty="0" smtClean="0"/>
              <a:t>lectronique</a:t>
            </a:r>
          </a:p>
          <a:p>
            <a:pPr algn="ctr"/>
            <a:r>
              <a:rPr lang="fr-FR" dirty="0" smtClean="0"/>
              <a:t>&amp; Communication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94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sp>
        <p:nvSpPr>
          <p:cNvPr id="9" name="Rectangle 8"/>
          <p:cNvSpPr/>
          <p:nvPr/>
        </p:nvSpPr>
        <p:spPr>
          <a:xfrm rot="5400000">
            <a:off x="3707904" y="-819471"/>
            <a:ext cx="1224138" cy="583264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Mathématiques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91344" y="6455749"/>
            <a:ext cx="14318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RNR STI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2014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11560" y="350100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itchFamily="34" charset="0"/>
                <a:cs typeface="Arial" pitchFamily="34" charset="0"/>
              </a:rPr>
              <a:t>Evaluation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des modules d’enseignement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73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La situation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34990"/>
              </p:ext>
            </p:extLst>
          </p:nvPr>
        </p:nvGraphicFramePr>
        <p:xfrm>
          <a:off x="1692275" y="692694"/>
          <a:ext cx="6120085" cy="5906541"/>
        </p:xfrm>
        <a:graphic>
          <a:graphicData uri="http://schemas.openxmlformats.org/drawingml/2006/table">
            <a:tbl>
              <a:tblPr/>
              <a:tblGrid>
                <a:gridCol w="3646008"/>
                <a:gridCol w="2474077"/>
              </a:tblGrid>
              <a:tr h="4870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Référentiel 26/09/2013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Aménagements/Commentaires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  <a:tr h="813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 modules issus de SE et IRIS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Noms obsolètes 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+ Nombreux mais  - d’ heures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Module Fourier à écrire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1936" marR="51936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Nombres complexes 1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Nombres complexes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Nombres complexes 2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215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Fonctions d’une variable réelle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Fonctions d’une variable réelle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Asymptotes obliques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DL</a:t>
                      </a: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/>
                      </a:r>
                      <a:b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</a:b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C</a:t>
                      </a: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ourbes paramétrées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31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Fonctions d’une variable réelle et modélisation du signal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3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différentiel et intégral 2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intégral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IPP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Séries de Fourier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Transformée de Fourier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TFD (à écrire)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Transformation en z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Transformation en z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Équations différentielles, à l’exception du TP 3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Équations différentielles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des probabilités 1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Probabilités 1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Probabilités 2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vectoriel, à l’exception du produit mixte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matriciel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Calcul matriciel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Fiabilité, à l’exception du paragraphe c) du TP 2 et du TP 3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 </a:t>
                      </a:r>
                      <a:endParaRPr kumimoji="0" lang="de-DE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Suites numériques</a:t>
                      </a:r>
                      <a:endParaRPr kumimoji="0" lang="de-DE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1936" marR="51936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7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Cas Général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e 10"/>
          <p:cNvGrpSpPr>
            <a:grpSpLocks/>
          </p:cNvGrpSpPr>
          <p:nvPr/>
        </p:nvGrpSpPr>
        <p:grpSpPr bwMode="auto">
          <a:xfrm>
            <a:off x="755650" y="1170235"/>
            <a:ext cx="6840538" cy="2332038"/>
            <a:chOff x="755576" y="548680"/>
            <a:chExt cx="6840760" cy="2331868"/>
          </a:xfrm>
        </p:grpSpPr>
        <p:cxnSp>
          <p:nvCxnSpPr>
            <p:cNvPr id="16" name="Connecteur droit avec flèche 15"/>
            <p:cNvCxnSpPr/>
            <p:nvPr/>
          </p:nvCxnSpPr>
          <p:spPr>
            <a:xfrm flipV="1">
              <a:off x="755576" y="2493226"/>
              <a:ext cx="6480385" cy="714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5"/>
            <p:cNvSpPr txBox="1">
              <a:spLocks noChangeArrowheads="1"/>
            </p:cNvSpPr>
            <p:nvPr/>
          </p:nvSpPr>
          <p:spPr bwMode="auto">
            <a:xfrm>
              <a:off x="7092280" y="2498812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t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 flipH="1" flipV="1">
              <a:off x="3492515" y="620113"/>
              <a:ext cx="71440" cy="22477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8"/>
            <p:cNvSpPr txBox="1">
              <a:spLocks noChangeArrowheads="1"/>
            </p:cNvSpPr>
            <p:nvPr/>
          </p:nvSpPr>
          <p:spPr bwMode="auto">
            <a:xfrm>
              <a:off x="3597374" y="54868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s(t)</a:t>
              </a:r>
              <a:endParaRPr lang="de-DE" i="1">
                <a:latin typeface="Calibri" pitchFamily="34" charset="0"/>
              </a:endParaRPr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847654" y="1697946"/>
              <a:ext cx="6181926" cy="1182602"/>
            </a:xfrm>
            <a:custGeom>
              <a:avLst/>
              <a:gdLst>
                <a:gd name="connsiteX0" fmla="*/ 0 w 6181725"/>
                <a:gd name="connsiteY0" fmla="*/ 740577 h 1182725"/>
                <a:gd name="connsiteX1" fmla="*/ 266700 w 6181725"/>
                <a:gd name="connsiteY1" fmla="*/ 673902 h 1182725"/>
                <a:gd name="connsiteX2" fmla="*/ 762000 w 6181725"/>
                <a:gd name="connsiteY2" fmla="*/ 835827 h 1182725"/>
                <a:gd name="connsiteX3" fmla="*/ 1200150 w 6181725"/>
                <a:gd name="connsiteY3" fmla="*/ 1169202 h 1182725"/>
                <a:gd name="connsiteX4" fmla="*/ 1476375 w 6181725"/>
                <a:gd name="connsiteY4" fmla="*/ 1093002 h 1182725"/>
                <a:gd name="connsiteX5" fmla="*/ 1914525 w 6181725"/>
                <a:gd name="connsiteY5" fmla="*/ 864402 h 1182725"/>
                <a:gd name="connsiteX6" fmla="*/ 2276475 w 6181725"/>
                <a:gd name="connsiteY6" fmla="*/ 673902 h 1182725"/>
                <a:gd name="connsiteX7" fmla="*/ 2514600 w 6181725"/>
                <a:gd name="connsiteY7" fmla="*/ 464352 h 1182725"/>
                <a:gd name="connsiteX8" fmla="*/ 2867025 w 6181725"/>
                <a:gd name="connsiteY8" fmla="*/ 7152 h 1182725"/>
                <a:gd name="connsiteX9" fmla="*/ 3295650 w 6181725"/>
                <a:gd name="connsiteY9" fmla="*/ 207177 h 1182725"/>
                <a:gd name="connsiteX10" fmla="*/ 3381375 w 6181725"/>
                <a:gd name="connsiteY10" fmla="*/ 502452 h 1182725"/>
                <a:gd name="connsiteX11" fmla="*/ 3486150 w 6181725"/>
                <a:gd name="connsiteY11" fmla="*/ 702477 h 1182725"/>
                <a:gd name="connsiteX12" fmla="*/ 3543300 w 6181725"/>
                <a:gd name="connsiteY12" fmla="*/ 712002 h 1182725"/>
                <a:gd name="connsiteX13" fmla="*/ 3943350 w 6181725"/>
                <a:gd name="connsiteY13" fmla="*/ 1026327 h 1182725"/>
                <a:gd name="connsiteX14" fmla="*/ 4229100 w 6181725"/>
                <a:gd name="connsiteY14" fmla="*/ 912027 h 1182725"/>
                <a:gd name="connsiteX15" fmla="*/ 4562475 w 6181725"/>
                <a:gd name="connsiteY15" fmla="*/ 816777 h 1182725"/>
                <a:gd name="connsiteX16" fmla="*/ 4857750 w 6181725"/>
                <a:gd name="connsiteY16" fmla="*/ 854877 h 1182725"/>
                <a:gd name="connsiteX17" fmla="*/ 5048250 w 6181725"/>
                <a:gd name="connsiteY17" fmla="*/ 940602 h 1182725"/>
                <a:gd name="connsiteX18" fmla="*/ 5276850 w 6181725"/>
                <a:gd name="connsiteY18" fmla="*/ 902502 h 1182725"/>
                <a:gd name="connsiteX19" fmla="*/ 5486400 w 6181725"/>
                <a:gd name="connsiteY19" fmla="*/ 797727 h 1182725"/>
                <a:gd name="connsiteX20" fmla="*/ 5657850 w 6181725"/>
                <a:gd name="connsiteY20" fmla="*/ 702477 h 1182725"/>
                <a:gd name="connsiteX21" fmla="*/ 5857875 w 6181725"/>
                <a:gd name="connsiteY21" fmla="*/ 702477 h 1182725"/>
                <a:gd name="connsiteX22" fmla="*/ 6010275 w 6181725"/>
                <a:gd name="connsiteY22" fmla="*/ 788202 h 1182725"/>
                <a:gd name="connsiteX23" fmla="*/ 6124575 w 6181725"/>
                <a:gd name="connsiteY23" fmla="*/ 873927 h 1182725"/>
                <a:gd name="connsiteX24" fmla="*/ 6181725 w 6181725"/>
                <a:gd name="connsiteY24" fmla="*/ 902502 h 118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81725" h="1182725">
                  <a:moveTo>
                    <a:pt x="0" y="740577"/>
                  </a:moveTo>
                  <a:cubicBezTo>
                    <a:pt x="69850" y="699302"/>
                    <a:pt x="139700" y="658027"/>
                    <a:pt x="266700" y="673902"/>
                  </a:cubicBezTo>
                  <a:cubicBezTo>
                    <a:pt x="393700" y="689777"/>
                    <a:pt x="606425" y="753277"/>
                    <a:pt x="762000" y="835827"/>
                  </a:cubicBezTo>
                  <a:cubicBezTo>
                    <a:pt x="917575" y="918377"/>
                    <a:pt x="1081088" y="1126340"/>
                    <a:pt x="1200150" y="1169202"/>
                  </a:cubicBezTo>
                  <a:cubicBezTo>
                    <a:pt x="1319213" y="1212065"/>
                    <a:pt x="1357313" y="1143802"/>
                    <a:pt x="1476375" y="1093002"/>
                  </a:cubicBezTo>
                  <a:cubicBezTo>
                    <a:pt x="1595437" y="1042202"/>
                    <a:pt x="1914525" y="864402"/>
                    <a:pt x="1914525" y="864402"/>
                  </a:cubicBezTo>
                  <a:cubicBezTo>
                    <a:pt x="2047875" y="794552"/>
                    <a:pt x="2176463" y="740577"/>
                    <a:pt x="2276475" y="673902"/>
                  </a:cubicBezTo>
                  <a:cubicBezTo>
                    <a:pt x="2376487" y="607227"/>
                    <a:pt x="2416175" y="575477"/>
                    <a:pt x="2514600" y="464352"/>
                  </a:cubicBezTo>
                  <a:cubicBezTo>
                    <a:pt x="2613025" y="353227"/>
                    <a:pt x="2736850" y="50014"/>
                    <a:pt x="2867025" y="7152"/>
                  </a:cubicBezTo>
                  <a:cubicBezTo>
                    <a:pt x="2997200" y="-35710"/>
                    <a:pt x="3209925" y="124627"/>
                    <a:pt x="3295650" y="207177"/>
                  </a:cubicBezTo>
                  <a:cubicBezTo>
                    <a:pt x="3381375" y="289727"/>
                    <a:pt x="3349625" y="419902"/>
                    <a:pt x="3381375" y="502452"/>
                  </a:cubicBezTo>
                  <a:cubicBezTo>
                    <a:pt x="3413125" y="585002"/>
                    <a:pt x="3459163" y="667552"/>
                    <a:pt x="3486150" y="702477"/>
                  </a:cubicBezTo>
                  <a:cubicBezTo>
                    <a:pt x="3513138" y="737402"/>
                    <a:pt x="3467100" y="658027"/>
                    <a:pt x="3543300" y="712002"/>
                  </a:cubicBezTo>
                  <a:cubicBezTo>
                    <a:pt x="3619500" y="765977"/>
                    <a:pt x="3829050" y="992990"/>
                    <a:pt x="3943350" y="1026327"/>
                  </a:cubicBezTo>
                  <a:cubicBezTo>
                    <a:pt x="4057650" y="1059665"/>
                    <a:pt x="4125913" y="946952"/>
                    <a:pt x="4229100" y="912027"/>
                  </a:cubicBezTo>
                  <a:cubicBezTo>
                    <a:pt x="4332287" y="877102"/>
                    <a:pt x="4457700" y="826302"/>
                    <a:pt x="4562475" y="816777"/>
                  </a:cubicBezTo>
                  <a:cubicBezTo>
                    <a:pt x="4667250" y="807252"/>
                    <a:pt x="4776788" y="834240"/>
                    <a:pt x="4857750" y="854877"/>
                  </a:cubicBezTo>
                  <a:cubicBezTo>
                    <a:pt x="4938712" y="875514"/>
                    <a:pt x="4978400" y="932665"/>
                    <a:pt x="5048250" y="940602"/>
                  </a:cubicBezTo>
                  <a:cubicBezTo>
                    <a:pt x="5118100" y="948539"/>
                    <a:pt x="5203825" y="926315"/>
                    <a:pt x="5276850" y="902502"/>
                  </a:cubicBezTo>
                  <a:cubicBezTo>
                    <a:pt x="5349875" y="878690"/>
                    <a:pt x="5422900" y="831064"/>
                    <a:pt x="5486400" y="797727"/>
                  </a:cubicBezTo>
                  <a:cubicBezTo>
                    <a:pt x="5549900" y="764390"/>
                    <a:pt x="5595938" y="718352"/>
                    <a:pt x="5657850" y="702477"/>
                  </a:cubicBezTo>
                  <a:cubicBezTo>
                    <a:pt x="5719763" y="686602"/>
                    <a:pt x="5799138" y="688189"/>
                    <a:pt x="5857875" y="702477"/>
                  </a:cubicBezTo>
                  <a:cubicBezTo>
                    <a:pt x="5916613" y="716764"/>
                    <a:pt x="5965825" y="759627"/>
                    <a:pt x="6010275" y="788202"/>
                  </a:cubicBezTo>
                  <a:cubicBezTo>
                    <a:pt x="6054725" y="816777"/>
                    <a:pt x="6096000" y="854877"/>
                    <a:pt x="6124575" y="873927"/>
                  </a:cubicBezTo>
                  <a:cubicBezTo>
                    <a:pt x="6153150" y="892977"/>
                    <a:pt x="6181725" y="902502"/>
                    <a:pt x="6181725" y="902502"/>
                  </a:cubicBezTo>
                </a:path>
              </a:pathLst>
            </a:cu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grpSp>
        <p:nvGrpSpPr>
          <p:cNvPr id="24" name="Groupe 20"/>
          <p:cNvGrpSpPr>
            <a:grpSpLocks/>
          </p:cNvGrpSpPr>
          <p:nvPr/>
        </p:nvGrpSpPr>
        <p:grpSpPr bwMode="auto">
          <a:xfrm>
            <a:off x="936625" y="4133999"/>
            <a:ext cx="6840538" cy="2319337"/>
            <a:chOff x="936154" y="3501008"/>
            <a:chExt cx="6840760" cy="2319464"/>
          </a:xfrm>
        </p:grpSpPr>
        <p:cxnSp>
          <p:nvCxnSpPr>
            <p:cNvPr id="25" name="Connecteur droit avec flèche 24"/>
            <p:cNvCxnSpPr/>
            <p:nvPr/>
          </p:nvCxnSpPr>
          <p:spPr>
            <a:xfrm flipV="1">
              <a:off x="936154" y="5445801"/>
              <a:ext cx="6480385" cy="714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ZoneTexte 14"/>
            <p:cNvSpPr txBox="1">
              <a:spLocks noChangeArrowheads="1"/>
            </p:cNvSpPr>
            <p:nvPr/>
          </p:nvSpPr>
          <p:spPr bwMode="auto">
            <a:xfrm>
              <a:off x="7272858" y="545114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f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 flipH="1" flipV="1">
              <a:off x="3673093" y="3572449"/>
              <a:ext cx="71440" cy="22480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16"/>
            <p:cNvSpPr txBox="1">
              <a:spLocks noChangeArrowheads="1"/>
            </p:cNvSpPr>
            <p:nvPr/>
          </p:nvSpPr>
          <p:spPr bwMode="auto">
            <a:xfrm>
              <a:off x="3777952" y="3501008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S(f)</a:t>
              </a:r>
              <a:endParaRPr lang="de-DE" i="1">
                <a:latin typeface="Calibri" pitchFamily="34" charset="0"/>
              </a:endParaRPr>
            </a:p>
          </p:txBody>
        </p:sp>
        <p:sp>
          <p:nvSpPr>
            <p:cNvPr id="29" name="Forme libre 28"/>
            <p:cNvSpPr/>
            <p:nvPr/>
          </p:nvSpPr>
          <p:spPr>
            <a:xfrm>
              <a:off x="2085541" y="4047138"/>
              <a:ext cx="3648193" cy="1468517"/>
            </a:xfrm>
            <a:custGeom>
              <a:avLst/>
              <a:gdLst>
                <a:gd name="connsiteX0" fmla="*/ 0 w 3647393"/>
                <a:gd name="connsiteY0" fmla="*/ 1468081 h 1468081"/>
                <a:gd name="connsiteX1" fmla="*/ 504825 w 3647393"/>
                <a:gd name="connsiteY1" fmla="*/ 1220431 h 1468081"/>
                <a:gd name="connsiteX2" fmla="*/ 952500 w 3647393"/>
                <a:gd name="connsiteY2" fmla="*/ 829906 h 1468081"/>
                <a:gd name="connsiteX3" fmla="*/ 1295400 w 3647393"/>
                <a:gd name="connsiteY3" fmla="*/ 344131 h 1468081"/>
                <a:gd name="connsiteX4" fmla="*/ 1562100 w 3647393"/>
                <a:gd name="connsiteY4" fmla="*/ 39331 h 1468081"/>
                <a:gd name="connsiteX5" fmla="*/ 1676400 w 3647393"/>
                <a:gd name="connsiteY5" fmla="*/ 29806 h 1468081"/>
                <a:gd name="connsiteX6" fmla="*/ 1905000 w 3647393"/>
                <a:gd name="connsiteY6" fmla="*/ 277456 h 1468081"/>
                <a:gd name="connsiteX7" fmla="*/ 2143125 w 3647393"/>
                <a:gd name="connsiteY7" fmla="*/ 648931 h 1468081"/>
                <a:gd name="connsiteX8" fmla="*/ 2590800 w 3647393"/>
                <a:gd name="connsiteY8" fmla="*/ 877531 h 1468081"/>
                <a:gd name="connsiteX9" fmla="*/ 3086100 w 3647393"/>
                <a:gd name="connsiteY9" fmla="*/ 1182331 h 1468081"/>
                <a:gd name="connsiteX10" fmla="*/ 3571875 w 3647393"/>
                <a:gd name="connsiteY10" fmla="*/ 1353781 h 1468081"/>
                <a:gd name="connsiteX11" fmla="*/ 3638550 w 3647393"/>
                <a:gd name="connsiteY11" fmla="*/ 1410931 h 1468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7393" h="1468081">
                  <a:moveTo>
                    <a:pt x="0" y="1468081"/>
                  </a:moveTo>
                  <a:cubicBezTo>
                    <a:pt x="173037" y="1397437"/>
                    <a:pt x="346075" y="1326794"/>
                    <a:pt x="504825" y="1220431"/>
                  </a:cubicBezTo>
                  <a:cubicBezTo>
                    <a:pt x="663575" y="1114068"/>
                    <a:pt x="820738" y="975956"/>
                    <a:pt x="952500" y="829906"/>
                  </a:cubicBezTo>
                  <a:cubicBezTo>
                    <a:pt x="1084263" y="683856"/>
                    <a:pt x="1193800" y="475893"/>
                    <a:pt x="1295400" y="344131"/>
                  </a:cubicBezTo>
                  <a:cubicBezTo>
                    <a:pt x="1397000" y="212368"/>
                    <a:pt x="1498600" y="91718"/>
                    <a:pt x="1562100" y="39331"/>
                  </a:cubicBezTo>
                  <a:cubicBezTo>
                    <a:pt x="1625600" y="-13056"/>
                    <a:pt x="1619250" y="-9882"/>
                    <a:pt x="1676400" y="29806"/>
                  </a:cubicBezTo>
                  <a:cubicBezTo>
                    <a:pt x="1733550" y="69493"/>
                    <a:pt x="1827213" y="174268"/>
                    <a:pt x="1905000" y="277456"/>
                  </a:cubicBezTo>
                  <a:cubicBezTo>
                    <a:pt x="1982788" y="380643"/>
                    <a:pt x="2028825" y="548918"/>
                    <a:pt x="2143125" y="648931"/>
                  </a:cubicBezTo>
                  <a:cubicBezTo>
                    <a:pt x="2257425" y="748943"/>
                    <a:pt x="2433638" y="788631"/>
                    <a:pt x="2590800" y="877531"/>
                  </a:cubicBezTo>
                  <a:cubicBezTo>
                    <a:pt x="2747963" y="966431"/>
                    <a:pt x="2922588" y="1102956"/>
                    <a:pt x="3086100" y="1182331"/>
                  </a:cubicBezTo>
                  <a:cubicBezTo>
                    <a:pt x="3249613" y="1261706"/>
                    <a:pt x="3479800" y="1315681"/>
                    <a:pt x="3571875" y="1353781"/>
                  </a:cubicBezTo>
                  <a:cubicBezTo>
                    <a:pt x="3663950" y="1391881"/>
                    <a:pt x="3651250" y="1401406"/>
                    <a:pt x="3638550" y="1410931"/>
                  </a:cubicBezTo>
                </a:path>
              </a:pathLst>
            </a:cu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30" name="Double flèche verticale 29"/>
          <p:cNvSpPr/>
          <p:nvPr/>
        </p:nvSpPr>
        <p:spPr>
          <a:xfrm>
            <a:off x="3575050" y="3656161"/>
            <a:ext cx="104775" cy="3603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31" name="Connecteur droit avec flèche 30"/>
          <p:cNvCxnSpPr>
            <a:stCxn id="29" idx="8"/>
          </p:cNvCxnSpPr>
          <p:nvPr/>
        </p:nvCxnSpPr>
        <p:spPr>
          <a:xfrm flipH="1" flipV="1">
            <a:off x="4643438" y="4926161"/>
            <a:ext cx="33337" cy="63182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17" descr="analyseurs-spectres-portables-13656-261556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3991124"/>
            <a:ext cx="2795588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289619"/>
              </p:ext>
            </p:extLst>
          </p:nvPr>
        </p:nvGraphicFramePr>
        <p:xfrm>
          <a:off x="1524000" y="2033736"/>
          <a:ext cx="60960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Graphique" r:id="rId6" imgW="6096130" imgH="4067088" progId="MSGraph.Chart.8">
                  <p:embed followColorScheme="full"/>
                </p:oleObj>
              </mc:Choice>
              <mc:Fallback>
                <p:oleObj name="Graphique" r:id="rId6" imgW="6096130" imgH="406708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33736"/>
                        <a:ext cx="60960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Forme libre 12"/>
          <p:cNvSpPr>
            <a:spLocks/>
          </p:cNvSpPr>
          <p:nvPr/>
        </p:nvSpPr>
        <p:spPr bwMode="auto">
          <a:xfrm>
            <a:off x="6804025" y="2694136"/>
            <a:ext cx="777875" cy="1587500"/>
          </a:xfrm>
          <a:custGeom>
            <a:avLst/>
            <a:gdLst>
              <a:gd name="T0" fmla="*/ 0 w 490"/>
              <a:gd name="T1" fmla="*/ 2147483647 h 990"/>
              <a:gd name="T2" fmla="*/ 2147483647 w 490"/>
              <a:gd name="T3" fmla="*/ 2147483647 h 990"/>
              <a:gd name="T4" fmla="*/ 2147483647 w 490"/>
              <a:gd name="T5" fmla="*/ 2147483647 h 990"/>
              <a:gd name="T6" fmla="*/ 2147483647 w 490"/>
              <a:gd name="T7" fmla="*/ 2147483647 h 990"/>
              <a:gd name="T8" fmla="*/ 2147483647 w 490"/>
              <a:gd name="T9" fmla="*/ 2147483647 h 990"/>
              <a:gd name="T10" fmla="*/ 2147483647 w 490"/>
              <a:gd name="T11" fmla="*/ 2147483647 h 990"/>
              <a:gd name="T12" fmla="*/ 2147483647 w 490"/>
              <a:gd name="T13" fmla="*/ 2147483647 h 990"/>
              <a:gd name="T14" fmla="*/ 2147483647 w 490"/>
              <a:gd name="T15" fmla="*/ 2147483647 h 990"/>
              <a:gd name="T16" fmla="*/ 2147483647 w 490"/>
              <a:gd name="T17" fmla="*/ 2147483647 h 990"/>
              <a:gd name="T18" fmla="*/ 2147483647 w 490"/>
              <a:gd name="T19" fmla="*/ 2147483647 h 990"/>
              <a:gd name="T20" fmla="*/ 2147483647 w 490"/>
              <a:gd name="T21" fmla="*/ 2147483647 h 990"/>
              <a:gd name="T22" fmla="*/ 2147483647 w 490"/>
              <a:gd name="T23" fmla="*/ 2147483647 h 990"/>
              <a:gd name="T24" fmla="*/ 2147483647 w 490"/>
              <a:gd name="T25" fmla="*/ 2147483647 h 990"/>
              <a:gd name="T26" fmla="*/ 2147483647 w 490"/>
              <a:gd name="T27" fmla="*/ 2147483647 h 990"/>
              <a:gd name="T28" fmla="*/ 2147483647 w 490"/>
              <a:gd name="T29" fmla="*/ 2147483647 h 9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90"/>
              <a:gd name="T46" fmla="*/ 0 h 990"/>
              <a:gd name="T47" fmla="*/ 490 w 490"/>
              <a:gd name="T48" fmla="*/ 990 h 99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90" h="990">
                <a:moveTo>
                  <a:pt x="0" y="0"/>
                </a:moveTo>
                <a:cubicBezTo>
                  <a:pt x="73" y="32"/>
                  <a:pt x="386" y="27"/>
                  <a:pt x="438" y="192"/>
                </a:cubicBezTo>
                <a:cubicBezTo>
                  <a:pt x="490" y="357"/>
                  <a:pt x="337" y="824"/>
                  <a:pt x="310" y="99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fr-FR"/>
          </a:p>
        </p:txBody>
      </p:sp>
      <p:pic>
        <p:nvPicPr>
          <p:cNvPr id="36" name="Picture 20" descr="micro-basiqu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59338" y="1067445"/>
            <a:ext cx="20510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5303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Cas d’un signal sinuso</a:t>
            </a:r>
            <a:r>
              <a:rPr lang="fr-FR" sz="2800" dirty="0" smtClean="0">
                <a:solidFill>
                  <a:schemeClr val="tx1"/>
                </a:solidFill>
              </a:rPr>
              <a:t>ïdal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Connecteur droit avec flèche 16"/>
          <p:cNvCxnSpPr/>
          <p:nvPr/>
        </p:nvCxnSpPr>
        <p:spPr>
          <a:xfrm flipV="1">
            <a:off x="755650" y="2493963"/>
            <a:ext cx="6480175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5"/>
          <p:cNvSpPr txBox="1">
            <a:spLocks noChangeArrowheads="1"/>
          </p:cNvSpPr>
          <p:nvPr/>
        </p:nvSpPr>
        <p:spPr bwMode="auto">
          <a:xfrm>
            <a:off x="7091363" y="2500313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t</a:t>
            </a:r>
            <a:endParaRPr lang="de-DE" i="1">
              <a:latin typeface="Calibri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 flipH="1" flipV="1">
            <a:off x="3492500" y="620713"/>
            <a:ext cx="71438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8"/>
          <p:cNvSpPr txBox="1">
            <a:spLocks noChangeArrowheads="1"/>
          </p:cNvSpPr>
          <p:nvPr/>
        </p:nvSpPr>
        <p:spPr bwMode="auto">
          <a:xfrm>
            <a:off x="3597275" y="549275"/>
            <a:ext cx="5078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s(t) = cos(</a:t>
            </a:r>
            <a:r>
              <a:rPr lang="el-GR" i="1">
                <a:latin typeface="Calibri" pitchFamily="34" charset="0"/>
              </a:rPr>
              <a:t>ω</a:t>
            </a:r>
            <a:r>
              <a:rPr lang="fr-FR" i="1">
                <a:latin typeface="Calibri" pitchFamily="34" charset="0"/>
              </a:rPr>
              <a:t>t+</a:t>
            </a:r>
            <a:r>
              <a:rPr lang="el-GR" i="1">
                <a:latin typeface="Calibri" pitchFamily="34" charset="0"/>
              </a:rPr>
              <a:t>φ</a:t>
            </a:r>
            <a:r>
              <a:rPr lang="fr-FR" i="1">
                <a:latin typeface="Calibri" pitchFamily="34" charset="0"/>
              </a:rPr>
              <a:t>)=1/2(exp(i (</a:t>
            </a:r>
            <a:r>
              <a:rPr lang="el-GR" i="1"/>
              <a:t>ω</a:t>
            </a:r>
            <a:r>
              <a:rPr lang="fr-FR" i="1"/>
              <a:t>t+</a:t>
            </a:r>
            <a:r>
              <a:rPr lang="el-GR" i="1"/>
              <a:t>φ</a:t>
            </a:r>
            <a:r>
              <a:rPr lang="fr-FR" i="1"/>
              <a:t>)</a:t>
            </a:r>
            <a:r>
              <a:rPr lang="fr-FR" i="1">
                <a:latin typeface="Calibri" pitchFamily="34" charset="0"/>
              </a:rPr>
              <a:t>) + exp(-i </a:t>
            </a:r>
            <a:r>
              <a:rPr lang="fr-FR" i="1"/>
              <a:t>(</a:t>
            </a:r>
            <a:r>
              <a:rPr lang="el-GR" i="1"/>
              <a:t>ω</a:t>
            </a:r>
            <a:r>
              <a:rPr lang="fr-FR" i="1"/>
              <a:t>t+</a:t>
            </a:r>
            <a:r>
              <a:rPr lang="el-GR" i="1"/>
              <a:t>φ</a:t>
            </a:r>
            <a:r>
              <a:rPr lang="fr-FR" i="1">
                <a:latin typeface="Calibri" pitchFamily="34" charset="0"/>
              </a:rPr>
              <a:t>)))</a:t>
            </a:r>
            <a:endParaRPr lang="el-GR" i="1">
              <a:latin typeface="Calibri" pitchFamily="34" charset="0"/>
            </a:endParaRPr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1187450" y="1978025"/>
            <a:ext cx="4968875" cy="887413"/>
          </a:xfrm>
          <a:custGeom>
            <a:avLst/>
            <a:gdLst>
              <a:gd name="T0" fmla="*/ 0 w 3130"/>
              <a:gd name="T1" fmla="*/ 551 h 559"/>
              <a:gd name="T2" fmla="*/ 91 w 3130"/>
              <a:gd name="T3" fmla="*/ 98 h 559"/>
              <a:gd name="T4" fmla="*/ 272 w 3130"/>
              <a:gd name="T5" fmla="*/ 551 h 559"/>
              <a:gd name="T6" fmla="*/ 363 w 3130"/>
              <a:gd name="T7" fmla="*/ 98 h 559"/>
              <a:gd name="T8" fmla="*/ 499 w 3130"/>
              <a:gd name="T9" fmla="*/ 551 h 559"/>
              <a:gd name="T10" fmla="*/ 635 w 3130"/>
              <a:gd name="T11" fmla="*/ 98 h 559"/>
              <a:gd name="T12" fmla="*/ 771 w 3130"/>
              <a:gd name="T13" fmla="*/ 551 h 559"/>
              <a:gd name="T14" fmla="*/ 862 w 3130"/>
              <a:gd name="T15" fmla="*/ 98 h 559"/>
              <a:gd name="T16" fmla="*/ 1043 w 3130"/>
              <a:gd name="T17" fmla="*/ 551 h 559"/>
              <a:gd name="T18" fmla="*/ 1134 w 3130"/>
              <a:gd name="T19" fmla="*/ 98 h 559"/>
              <a:gd name="T20" fmla="*/ 1270 w 3130"/>
              <a:gd name="T21" fmla="*/ 551 h 559"/>
              <a:gd name="T22" fmla="*/ 1406 w 3130"/>
              <a:gd name="T23" fmla="*/ 52 h 559"/>
              <a:gd name="T24" fmla="*/ 1497 w 3130"/>
              <a:gd name="T25" fmla="*/ 551 h 559"/>
              <a:gd name="T26" fmla="*/ 1633 w 3130"/>
              <a:gd name="T27" fmla="*/ 52 h 559"/>
              <a:gd name="T28" fmla="*/ 1769 w 3130"/>
              <a:gd name="T29" fmla="*/ 551 h 559"/>
              <a:gd name="T30" fmla="*/ 1905 w 3130"/>
              <a:gd name="T31" fmla="*/ 52 h 559"/>
              <a:gd name="T32" fmla="*/ 2041 w 3130"/>
              <a:gd name="T33" fmla="*/ 551 h 559"/>
              <a:gd name="T34" fmla="*/ 2177 w 3130"/>
              <a:gd name="T35" fmla="*/ 52 h 559"/>
              <a:gd name="T36" fmla="*/ 2313 w 3130"/>
              <a:gd name="T37" fmla="*/ 551 h 559"/>
              <a:gd name="T38" fmla="*/ 2404 w 3130"/>
              <a:gd name="T39" fmla="*/ 52 h 559"/>
              <a:gd name="T40" fmla="*/ 2540 w 3130"/>
              <a:gd name="T41" fmla="*/ 551 h 559"/>
              <a:gd name="T42" fmla="*/ 2631 w 3130"/>
              <a:gd name="T43" fmla="*/ 7 h 559"/>
              <a:gd name="T44" fmla="*/ 2812 w 3130"/>
              <a:gd name="T45" fmla="*/ 506 h 559"/>
              <a:gd name="T46" fmla="*/ 2903 w 3130"/>
              <a:gd name="T47" fmla="*/ 7 h 559"/>
              <a:gd name="T48" fmla="*/ 3039 w 3130"/>
              <a:gd name="T49" fmla="*/ 506 h 559"/>
              <a:gd name="T50" fmla="*/ 3130 w 3130"/>
              <a:gd name="T51" fmla="*/ 52 h 55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130"/>
              <a:gd name="T79" fmla="*/ 0 h 559"/>
              <a:gd name="T80" fmla="*/ 3130 w 3130"/>
              <a:gd name="T81" fmla="*/ 559 h 55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130" h="559">
                <a:moveTo>
                  <a:pt x="0" y="551"/>
                </a:moveTo>
                <a:cubicBezTo>
                  <a:pt x="23" y="324"/>
                  <a:pt x="46" y="98"/>
                  <a:pt x="91" y="98"/>
                </a:cubicBezTo>
                <a:cubicBezTo>
                  <a:pt x="136" y="98"/>
                  <a:pt x="227" y="551"/>
                  <a:pt x="272" y="551"/>
                </a:cubicBezTo>
                <a:cubicBezTo>
                  <a:pt x="317" y="551"/>
                  <a:pt x="325" y="98"/>
                  <a:pt x="363" y="98"/>
                </a:cubicBezTo>
                <a:cubicBezTo>
                  <a:pt x="401" y="98"/>
                  <a:pt x="454" y="551"/>
                  <a:pt x="499" y="551"/>
                </a:cubicBezTo>
                <a:cubicBezTo>
                  <a:pt x="544" y="551"/>
                  <a:pt x="590" y="98"/>
                  <a:pt x="635" y="98"/>
                </a:cubicBezTo>
                <a:cubicBezTo>
                  <a:pt x="680" y="98"/>
                  <a:pt x="733" y="551"/>
                  <a:pt x="771" y="551"/>
                </a:cubicBezTo>
                <a:cubicBezTo>
                  <a:pt x="809" y="551"/>
                  <a:pt x="817" y="98"/>
                  <a:pt x="862" y="98"/>
                </a:cubicBezTo>
                <a:cubicBezTo>
                  <a:pt x="907" y="98"/>
                  <a:pt x="998" y="551"/>
                  <a:pt x="1043" y="551"/>
                </a:cubicBezTo>
                <a:cubicBezTo>
                  <a:pt x="1088" y="551"/>
                  <a:pt x="1096" y="98"/>
                  <a:pt x="1134" y="98"/>
                </a:cubicBezTo>
                <a:cubicBezTo>
                  <a:pt x="1172" y="98"/>
                  <a:pt x="1225" y="559"/>
                  <a:pt x="1270" y="551"/>
                </a:cubicBezTo>
                <a:cubicBezTo>
                  <a:pt x="1315" y="543"/>
                  <a:pt x="1368" y="52"/>
                  <a:pt x="1406" y="52"/>
                </a:cubicBezTo>
                <a:cubicBezTo>
                  <a:pt x="1444" y="52"/>
                  <a:pt x="1459" y="551"/>
                  <a:pt x="1497" y="551"/>
                </a:cubicBezTo>
                <a:cubicBezTo>
                  <a:pt x="1535" y="551"/>
                  <a:pt x="1588" y="52"/>
                  <a:pt x="1633" y="52"/>
                </a:cubicBezTo>
                <a:cubicBezTo>
                  <a:pt x="1678" y="52"/>
                  <a:pt x="1724" y="551"/>
                  <a:pt x="1769" y="551"/>
                </a:cubicBezTo>
                <a:cubicBezTo>
                  <a:pt x="1814" y="551"/>
                  <a:pt x="1860" y="52"/>
                  <a:pt x="1905" y="52"/>
                </a:cubicBezTo>
                <a:cubicBezTo>
                  <a:pt x="1950" y="52"/>
                  <a:pt x="1996" y="551"/>
                  <a:pt x="2041" y="551"/>
                </a:cubicBezTo>
                <a:cubicBezTo>
                  <a:pt x="2086" y="551"/>
                  <a:pt x="2132" y="52"/>
                  <a:pt x="2177" y="52"/>
                </a:cubicBezTo>
                <a:cubicBezTo>
                  <a:pt x="2222" y="52"/>
                  <a:pt x="2275" y="551"/>
                  <a:pt x="2313" y="551"/>
                </a:cubicBezTo>
                <a:cubicBezTo>
                  <a:pt x="2351" y="551"/>
                  <a:pt x="2366" y="52"/>
                  <a:pt x="2404" y="52"/>
                </a:cubicBezTo>
                <a:cubicBezTo>
                  <a:pt x="2442" y="52"/>
                  <a:pt x="2502" y="558"/>
                  <a:pt x="2540" y="551"/>
                </a:cubicBezTo>
                <a:cubicBezTo>
                  <a:pt x="2578" y="544"/>
                  <a:pt x="2586" y="14"/>
                  <a:pt x="2631" y="7"/>
                </a:cubicBezTo>
                <a:cubicBezTo>
                  <a:pt x="2676" y="0"/>
                  <a:pt x="2767" y="506"/>
                  <a:pt x="2812" y="506"/>
                </a:cubicBezTo>
                <a:cubicBezTo>
                  <a:pt x="2857" y="506"/>
                  <a:pt x="2865" y="7"/>
                  <a:pt x="2903" y="7"/>
                </a:cubicBezTo>
                <a:cubicBezTo>
                  <a:pt x="2941" y="7"/>
                  <a:pt x="3001" y="499"/>
                  <a:pt x="3039" y="506"/>
                </a:cubicBezTo>
                <a:cubicBezTo>
                  <a:pt x="3077" y="513"/>
                  <a:pt x="3103" y="282"/>
                  <a:pt x="3130" y="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25" name="Groupe 18"/>
          <p:cNvGrpSpPr>
            <a:grpSpLocks/>
          </p:cNvGrpSpPr>
          <p:nvPr/>
        </p:nvGrpSpPr>
        <p:grpSpPr bwMode="auto">
          <a:xfrm>
            <a:off x="877888" y="3686175"/>
            <a:ext cx="6840537" cy="2320925"/>
            <a:chOff x="936154" y="3501008"/>
            <a:chExt cx="6840760" cy="2319464"/>
          </a:xfrm>
        </p:grpSpPr>
        <p:cxnSp>
          <p:nvCxnSpPr>
            <p:cNvPr id="26" name="Connecteur droit avec flèche 25"/>
            <p:cNvCxnSpPr/>
            <p:nvPr/>
          </p:nvCxnSpPr>
          <p:spPr>
            <a:xfrm flipV="1">
              <a:off x="936154" y="5444472"/>
              <a:ext cx="6480386" cy="729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0"/>
            <p:cNvSpPr txBox="1">
              <a:spLocks noChangeArrowheads="1"/>
            </p:cNvSpPr>
            <p:nvPr/>
          </p:nvSpPr>
          <p:spPr bwMode="auto">
            <a:xfrm>
              <a:off x="7272858" y="545114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f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H="1" flipV="1">
              <a:off x="3673093" y="3572401"/>
              <a:ext cx="71439" cy="22480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2"/>
            <p:cNvSpPr txBox="1">
              <a:spLocks noChangeArrowheads="1"/>
            </p:cNvSpPr>
            <p:nvPr/>
          </p:nvSpPr>
          <p:spPr bwMode="auto">
            <a:xfrm>
              <a:off x="3777952" y="3501008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S(f)</a:t>
              </a:r>
              <a:endParaRPr lang="de-DE" i="1">
                <a:latin typeface="Calibri" pitchFamily="34" charset="0"/>
              </a:endParaRPr>
            </a:p>
          </p:txBody>
        </p:sp>
      </p:grpSp>
      <p:sp>
        <p:nvSpPr>
          <p:cNvPr id="30" name="Line 21"/>
          <p:cNvSpPr>
            <a:spLocks noChangeShapeType="1"/>
          </p:cNvSpPr>
          <p:nvPr/>
        </p:nvSpPr>
        <p:spPr bwMode="auto">
          <a:xfrm flipV="1">
            <a:off x="4427538" y="48688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1" name="Line 22"/>
          <p:cNvSpPr>
            <a:spLocks noChangeShapeType="1"/>
          </p:cNvSpPr>
          <p:nvPr/>
        </p:nvSpPr>
        <p:spPr bwMode="auto">
          <a:xfrm flipV="1">
            <a:off x="2987675" y="48688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32" name="ZoneTexte 8"/>
          <p:cNvSpPr txBox="1">
            <a:spLocks noChangeArrowheads="1"/>
          </p:cNvSpPr>
          <p:nvPr/>
        </p:nvSpPr>
        <p:spPr bwMode="auto">
          <a:xfrm>
            <a:off x="3995738" y="5734050"/>
            <a:ext cx="2054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i="1"/>
              <a:t>ω</a:t>
            </a:r>
            <a:r>
              <a:rPr lang="fr-FR" i="1"/>
              <a:t>/2.</a:t>
            </a:r>
            <a:r>
              <a:rPr lang="el-GR" i="1">
                <a:cs typeface="Arial" charset="0"/>
              </a:rPr>
              <a:t>π</a:t>
            </a: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2555875" y="5734050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i="1"/>
              <a:t>-</a:t>
            </a:r>
            <a:r>
              <a:rPr lang="el-GR" i="1"/>
              <a:t>ω</a:t>
            </a:r>
            <a:r>
              <a:rPr lang="fr-FR" i="1"/>
              <a:t>/2.</a:t>
            </a:r>
            <a:r>
              <a:rPr lang="el-GR" i="1"/>
              <a:t>π</a:t>
            </a:r>
            <a:endParaRPr lang="fr-FR" i="1"/>
          </a:p>
        </p:txBody>
      </p:sp>
      <p:sp>
        <p:nvSpPr>
          <p:cNvPr id="34" name="AutoShape 25"/>
          <p:cNvSpPr>
            <a:spLocks noChangeArrowheads="1"/>
          </p:cNvSpPr>
          <p:nvPr/>
        </p:nvSpPr>
        <p:spPr bwMode="auto">
          <a:xfrm>
            <a:off x="3492500" y="3068638"/>
            <a:ext cx="215900" cy="431800"/>
          </a:xfrm>
          <a:prstGeom prst="upDown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46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Cas périodique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e 3"/>
          <p:cNvGrpSpPr>
            <a:grpSpLocks/>
          </p:cNvGrpSpPr>
          <p:nvPr/>
        </p:nvGrpSpPr>
        <p:grpSpPr bwMode="auto">
          <a:xfrm>
            <a:off x="755650" y="549275"/>
            <a:ext cx="6840538" cy="2319338"/>
            <a:chOff x="755576" y="548680"/>
            <a:chExt cx="6840760" cy="2319464"/>
          </a:xfrm>
        </p:grpSpPr>
        <p:cxnSp>
          <p:nvCxnSpPr>
            <p:cNvPr id="22" name="Connecteur droit avec flèche 21"/>
            <p:cNvCxnSpPr/>
            <p:nvPr/>
          </p:nvCxnSpPr>
          <p:spPr>
            <a:xfrm flipV="1">
              <a:off x="755576" y="2493474"/>
              <a:ext cx="6480385" cy="714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5"/>
            <p:cNvSpPr txBox="1">
              <a:spLocks noChangeArrowheads="1"/>
            </p:cNvSpPr>
            <p:nvPr/>
          </p:nvSpPr>
          <p:spPr bwMode="auto">
            <a:xfrm>
              <a:off x="7092280" y="2498812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t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 flipH="1" flipV="1">
              <a:off x="3492515" y="620122"/>
              <a:ext cx="71440" cy="224802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7"/>
            <p:cNvSpPr txBox="1">
              <a:spLocks noChangeArrowheads="1"/>
            </p:cNvSpPr>
            <p:nvPr/>
          </p:nvSpPr>
          <p:spPr bwMode="auto">
            <a:xfrm>
              <a:off x="3597374" y="54868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s(t)</a:t>
              </a:r>
              <a:endParaRPr lang="de-DE" i="1">
                <a:latin typeface="Calibri" pitchFamily="34" charset="0"/>
              </a:endParaRPr>
            </a:p>
          </p:txBody>
        </p:sp>
      </p:grpSp>
      <p:sp>
        <p:nvSpPr>
          <p:cNvPr id="26" name="ZoneTexte 9"/>
          <p:cNvSpPr txBox="1">
            <a:spLocks noChangeArrowheads="1"/>
          </p:cNvSpPr>
          <p:nvPr/>
        </p:nvSpPr>
        <p:spPr bwMode="auto">
          <a:xfrm>
            <a:off x="4751388" y="2565400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T</a:t>
            </a:r>
            <a:endParaRPr lang="de-DE" i="1">
              <a:latin typeface="Calibri" pitchFamily="34" charset="0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4932363" y="2492375"/>
            <a:ext cx="0" cy="73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orme libre 27"/>
          <p:cNvSpPr/>
          <p:nvPr/>
        </p:nvSpPr>
        <p:spPr>
          <a:xfrm>
            <a:off x="3543300" y="1700213"/>
            <a:ext cx="1409700" cy="1320800"/>
          </a:xfrm>
          <a:custGeom>
            <a:avLst/>
            <a:gdLst>
              <a:gd name="connsiteX0" fmla="*/ 0 w 1409700"/>
              <a:gd name="connsiteY0" fmla="*/ 662921 h 1320228"/>
              <a:gd name="connsiteX1" fmla="*/ 190500 w 1409700"/>
              <a:gd name="connsiteY1" fmla="*/ 520046 h 1320228"/>
              <a:gd name="connsiteX2" fmla="*/ 285750 w 1409700"/>
              <a:gd name="connsiteY2" fmla="*/ 243821 h 1320228"/>
              <a:gd name="connsiteX3" fmla="*/ 419100 w 1409700"/>
              <a:gd name="connsiteY3" fmla="*/ 5696 h 1320228"/>
              <a:gd name="connsiteX4" fmla="*/ 581025 w 1409700"/>
              <a:gd name="connsiteY4" fmla="*/ 491471 h 1320228"/>
              <a:gd name="connsiteX5" fmla="*/ 695325 w 1409700"/>
              <a:gd name="connsiteY5" fmla="*/ 967721 h 1320228"/>
              <a:gd name="connsiteX6" fmla="*/ 723900 w 1409700"/>
              <a:gd name="connsiteY6" fmla="*/ 1062971 h 1320228"/>
              <a:gd name="connsiteX7" fmla="*/ 962025 w 1409700"/>
              <a:gd name="connsiteY7" fmla="*/ 1320146 h 1320228"/>
              <a:gd name="connsiteX8" fmla="*/ 1123950 w 1409700"/>
              <a:gd name="connsiteY8" fmla="*/ 1034396 h 1320228"/>
              <a:gd name="connsiteX9" fmla="*/ 1266825 w 1409700"/>
              <a:gd name="connsiteY9" fmla="*/ 739121 h 1320228"/>
              <a:gd name="connsiteX10" fmla="*/ 1381125 w 1409700"/>
              <a:gd name="connsiteY10" fmla="*/ 577196 h 1320228"/>
              <a:gd name="connsiteX11" fmla="*/ 1381125 w 1409700"/>
              <a:gd name="connsiteY11" fmla="*/ 577196 h 1320228"/>
              <a:gd name="connsiteX12" fmla="*/ 1409700 w 1409700"/>
              <a:gd name="connsiteY12" fmla="*/ 567671 h 1320228"/>
              <a:gd name="connsiteX13" fmla="*/ 1409700 w 1409700"/>
              <a:gd name="connsiteY13" fmla="*/ 567671 h 1320228"/>
              <a:gd name="connsiteX14" fmla="*/ 1409700 w 1409700"/>
              <a:gd name="connsiteY14" fmla="*/ 567671 h 13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09700" h="1320228">
                <a:moveTo>
                  <a:pt x="0" y="662921"/>
                </a:moveTo>
                <a:cubicBezTo>
                  <a:pt x="71437" y="626408"/>
                  <a:pt x="142875" y="589896"/>
                  <a:pt x="190500" y="520046"/>
                </a:cubicBezTo>
                <a:cubicBezTo>
                  <a:pt x="238125" y="450196"/>
                  <a:pt x="247650" y="329546"/>
                  <a:pt x="285750" y="243821"/>
                </a:cubicBezTo>
                <a:cubicBezTo>
                  <a:pt x="323850" y="158096"/>
                  <a:pt x="369888" y="-35579"/>
                  <a:pt x="419100" y="5696"/>
                </a:cubicBezTo>
                <a:cubicBezTo>
                  <a:pt x="468312" y="46971"/>
                  <a:pt x="534988" y="331133"/>
                  <a:pt x="581025" y="491471"/>
                </a:cubicBezTo>
                <a:cubicBezTo>
                  <a:pt x="627063" y="651808"/>
                  <a:pt x="671513" y="872471"/>
                  <a:pt x="695325" y="967721"/>
                </a:cubicBezTo>
                <a:cubicBezTo>
                  <a:pt x="719138" y="1062971"/>
                  <a:pt x="679450" y="1004234"/>
                  <a:pt x="723900" y="1062971"/>
                </a:cubicBezTo>
                <a:cubicBezTo>
                  <a:pt x="768350" y="1121708"/>
                  <a:pt x="895350" y="1324909"/>
                  <a:pt x="962025" y="1320146"/>
                </a:cubicBezTo>
                <a:cubicBezTo>
                  <a:pt x="1028700" y="1315384"/>
                  <a:pt x="1073150" y="1131233"/>
                  <a:pt x="1123950" y="1034396"/>
                </a:cubicBezTo>
                <a:cubicBezTo>
                  <a:pt x="1174750" y="937559"/>
                  <a:pt x="1223963" y="815321"/>
                  <a:pt x="1266825" y="739121"/>
                </a:cubicBezTo>
                <a:cubicBezTo>
                  <a:pt x="1309688" y="662921"/>
                  <a:pt x="1381125" y="577196"/>
                  <a:pt x="1381125" y="577196"/>
                </a:cubicBezTo>
                <a:lnTo>
                  <a:pt x="1381125" y="577196"/>
                </a:lnTo>
                <a:lnTo>
                  <a:pt x="1409700" y="567671"/>
                </a:lnTo>
                <a:lnTo>
                  <a:pt x="1409700" y="567671"/>
                </a:lnTo>
                <a:lnTo>
                  <a:pt x="1409700" y="567671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9" name="Forme libre 28"/>
          <p:cNvSpPr/>
          <p:nvPr/>
        </p:nvSpPr>
        <p:spPr>
          <a:xfrm>
            <a:off x="4932363" y="1636713"/>
            <a:ext cx="1409700" cy="1320800"/>
          </a:xfrm>
          <a:custGeom>
            <a:avLst/>
            <a:gdLst>
              <a:gd name="connsiteX0" fmla="*/ 0 w 1409700"/>
              <a:gd name="connsiteY0" fmla="*/ 662921 h 1320228"/>
              <a:gd name="connsiteX1" fmla="*/ 190500 w 1409700"/>
              <a:gd name="connsiteY1" fmla="*/ 520046 h 1320228"/>
              <a:gd name="connsiteX2" fmla="*/ 285750 w 1409700"/>
              <a:gd name="connsiteY2" fmla="*/ 243821 h 1320228"/>
              <a:gd name="connsiteX3" fmla="*/ 419100 w 1409700"/>
              <a:gd name="connsiteY3" fmla="*/ 5696 h 1320228"/>
              <a:gd name="connsiteX4" fmla="*/ 581025 w 1409700"/>
              <a:gd name="connsiteY4" fmla="*/ 491471 h 1320228"/>
              <a:gd name="connsiteX5" fmla="*/ 695325 w 1409700"/>
              <a:gd name="connsiteY5" fmla="*/ 967721 h 1320228"/>
              <a:gd name="connsiteX6" fmla="*/ 723900 w 1409700"/>
              <a:gd name="connsiteY6" fmla="*/ 1062971 h 1320228"/>
              <a:gd name="connsiteX7" fmla="*/ 962025 w 1409700"/>
              <a:gd name="connsiteY7" fmla="*/ 1320146 h 1320228"/>
              <a:gd name="connsiteX8" fmla="*/ 1123950 w 1409700"/>
              <a:gd name="connsiteY8" fmla="*/ 1034396 h 1320228"/>
              <a:gd name="connsiteX9" fmla="*/ 1266825 w 1409700"/>
              <a:gd name="connsiteY9" fmla="*/ 739121 h 1320228"/>
              <a:gd name="connsiteX10" fmla="*/ 1381125 w 1409700"/>
              <a:gd name="connsiteY10" fmla="*/ 577196 h 1320228"/>
              <a:gd name="connsiteX11" fmla="*/ 1381125 w 1409700"/>
              <a:gd name="connsiteY11" fmla="*/ 577196 h 1320228"/>
              <a:gd name="connsiteX12" fmla="*/ 1409700 w 1409700"/>
              <a:gd name="connsiteY12" fmla="*/ 567671 h 1320228"/>
              <a:gd name="connsiteX13" fmla="*/ 1409700 w 1409700"/>
              <a:gd name="connsiteY13" fmla="*/ 567671 h 1320228"/>
              <a:gd name="connsiteX14" fmla="*/ 1409700 w 1409700"/>
              <a:gd name="connsiteY14" fmla="*/ 567671 h 13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09700" h="1320228">
                <a:moveTo>
                  <a:pt x="0" y="662921"/>
                </a:moveTo>
                <a:cubicBezTo>
                  <a:pt x="71437" y="626408"/>
                  <a:pt x="142875" y="589896"/>
                  <a:pt x="190500" y="520046"/>
                </a:cubicBezTo>
                <a:cubicBezTo>
                  <a:pt x="238125" y="450196"/>
                  <a:pt x="247650" y="329546"/>
                  <a:pt x="285750" y="243821"/>
                </a:cubicBezTo>
                <a:cubicBezTo>
                  <a:pt x="323850" y="158096"/>
                  <a:pt x="369888" y="-35579"/>
                  <a:pt x="419100" y="5696"/>
                </a:cubicBezTo>
                <a:cubicBezTo>
                  <a:pt x="468312" y="46971"/>
                  <a:pt x="534988" y="331133"/>
                  <a:pt x="581025" y="491471"/>
                </a:cubicBezTo>
                <a:cubicBezTo>
                  <a:pt x="627063" y="651808"/>
                  <a:pt x="671513" y="872471"/>
                  <a:pt x="695325" y="967721"/>
                </a:cubicBezTo>
                <a:cubicBezTo>
                  <a:pt x="719138" y="1062971"/>
                  <a:pt x="679450" y="1004234"/>
                  <a:pt x="723900" y="1062971"/>
                </a:cubicBezTo>
                <a:cubicBezTo>
                  <a:pt x="768350" y="1121708"/>
                  <a:pt x="895350" y="1324909"/>
                  <a:pt x="962025" y="1320146"/>
                </a:cubicBezTo>
                <a:cubicBezTo>
                  <a:pt x="1028700" y="1315384"/>
                  <a:pt x="1073150" y="1131233"/>
                  <a:pt x="1123950" y="1034396"/>
                </a:cubicBezTo>
                <a:cubicBezTo>
                  <a:pt x="1174750" y="937559"/>
                  <a:pt x="1223963" y="815321"/>
                  <a:pt x="1266825" y="739121"/>
                </a:cubicBezTo>
                <a:cubicBezTo>
                  <a:pt x="1309688" y="662921"/>
                  <a:pt x="1381125" y="577196"/>
                  <a:pt x="1381125" y="577196"/>
                </a:cubicBezTo>
                <a:lnTo>
                  <a:pt x="1381125" y="577196"/>
                </a:lnTo>
                <a:lnTo>
                  <a:pt x="1409700" y="567671"/>
                </a:lnTo>
                <a:lnTo>
                  <a:pt x="1409700" y="567671"/>
                </a:lnTo>
                <a:lnTo>
                  <a:pt x="1409700" y="567671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0" name="Forme libre 29"/>
          <p:cNvSpPr/>
          <p:nvPr/>
        </p:nvSpPr>
        <p:spPr>
          <a:xfrm>
            <a:off x="2133600" y="1700213"/>
            <a:ext cx="1409700" cy="1320800"/>
          </a:xfrm>
          <a:custGeom>
            <a:avLst/>
            <a:gdLst>
              <a:gd name="connsiteX0" fmla="*/ 0 w 1409700"/>
              <a:gd name="connsiteY0" fmla="*/ 662921 h 1320228"/>
              <a:gd name="connsiteX1" fmla="*/ 190500 w 1409700"/>
              <a:gd name="connsiteY1" fmla="*/ 520046 h 1320228"/>
              <a:gd name="connsiteX2" fmla="*/ 285750 w 1409700"/>
              <a:gd name="connsiteY2" fmla="*/ 243821 h 1320228"/>
              <a:gd name="connsiteX3" fmla="*/ 419100 w 1409700"/>
              <a:gd name="connsiteY3" fmla="*/ 5696 h 1320228"/>
              <a:gd name="connsiteX4" fmla="*/ 581025 w 1409700"/>
              <a:gd name="connsiteY4" fmla="*/ 491471 h 1320228"/>
              <a:gd name="connsiteX5" fmla="*/ 695325 w 1409700"/>
              <a:gd name="connsiteY5" fmla="*/ 967721 h 1320228"/>
              <a:gd name="connsiteX6" fmla="*/ 723900 w 1409700"/>
              <a:gd name="connsiteY6" fmla="*/ 1062971 h 1320228"/>
              <a:gd name="connsiteX7" fmla="*/ 962025 w 1409700"/>
              <a:gd name="connsiteY7" fmla="*/ 1320146 h 1320228"/>
              <a:gd name="connsiteX8" fmla="*/ 1123950 w 1409700"/>
              <a:gd name="connsiteY8" fmla="*/ 1034396 h 1320228"/>
              <a:gd name="connsiteX9" fmla="*/ 1266825 w 1409700"/>
              <a:gd name="connsiteY9" fmla="*/ 739121 h 1320228"/>
              <a:gd name="connsiteX10" fmla="*/ 1381125 w 1409700"/>
              <a:gd name="connsiteY10" fmla="*/ 577196 h 1320228"/>
              <a:gd name="connsiteX11" fmla="*/ 1381125 w 1409700"/>
              <a:gd name="connsiteY11" fmla="*/ 577196 h 1320228"/>
              <a:gd name="connsiteX12" fmla="*/ 1409700 w 1409700"/>
              <a:gd name="connsiteY12" fmla="*/ 567671 h 1320228"/>
              <a:gd name="connsiteX13" fmla="*/ 1409700 w 1409700"/>
              <a:gd name="connsiteY13" fmla="*/ 567671 h 1320228"/>
              <a:gd name="connsiteX14" fmla="*/ 1409700 w 1409700"/>
              <a:gd name="connsiteY14" fmla="*/ 567671 h 13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09700" h="1320228">
                <a:moveTo>
                  <a:pt x="0" y="662921"/>
                </a:moveTo>
                <a:cubicBezTo>
                  <a:pt x="71437" y="626408"/>
                  <a:pt x="142875" y="589896"/>
                  <a:pt x="190500" y="520046"/>
                </a:cubicBezTo>
                <a:cubicBezTo>
                  <a:pt x="238125" y="450196"/>
                  <a:pt x="247650" y="329546"/>
                  <a:pt x="285750" y="243821"/>
                </a:cubicBezTo>
                <a:cubicBezTo>
                  <a:pt x="323850" y="158096"/>
                  <a:pt x="369888" y="-35579"/>
                  <a:pt x="419100" y="5696"/>
                </a:cubicBezTo>
                <a:cubicBezTo>
                  <a:pt x="468312" y="46971"/>
                  <a:pt x="534988" y="331133"/>
                  <a:pt x="581025" y="491471"/>
                </a:cubicBezTo>
                <a:cubicBezTo>
                  <a:pt x="627063" y="651808"/>
                  <a:pt x="671513" y="872471"/>
                  <a:pt x="695325" y="967721"/>
                </a:cubicBezTo>
                <a:cubicBezTo>
                  <a:pt x="719138" y="1062971"/>
                  <a:pt x="679450" y="1004234"/>
                  <a:pt x="723900" y="1062971"/>
                </a:cubicBezTo>
                <a:cubicBezTo>
                  <a:pt x="768350" y="1121708"/>
                  <a:pt x="895350" y="1324909"/>
                  <a:pt x="962025" y="1320146"/>
                </a:cubicBezTo>
                <a:cubicBezTo>
                  <a:pt x="1028700" y="1315384"/>
                  <a:pt x="1073150" y="1131233"/>
                  <a:pt x="1123950" y="1034396"/>
                </a:cubicBezTo>
                <a:cubicBezTo>
                  <a:pt x="1174750" y="937559"/>
                  <a:pt x="1223963" y="815321"/>
                  <a:pt x="1266825" y="739121"/>
                </a:cubicBezTo>
                <a:cubicBezTo>
                  <a:pt x="1309688" y="662921"/>
                  <a:pt x="1381125" y="577196"/>
                  <a:pt x="1381125" y="577196"/>
                </a:cubicBezTo>
                <a:lnTo>
                  <a:pt x="1381125" y="577196"/>
                </a:lnTo>
                <a:lnTo>
                  <a:pt x="1409700" y="567671"/>
                </a:lnTo>
                <a:lnTo>
                  <a:pt x="1409700" y="567671"/>
                </a:lnTo>
                <a:lnTo>
                  <a:pt x="1409700" y="567671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1" name="Forme libre 30"/>
          <p:cNvSpPr/>
          <p:nvPr/>
        </p:nvSpPr>
        <p:spPr>
          <a:xfrm>
            <a:off x="6308725" y="1933575"/>
            <a:ext cx="647700" cy="285750"/>
          </a:xfrm>
          <a:custGeom>
            <a:avLst/>
            <a:gdLst>
              <a:gd name="connsiteX0" fmla="*/ 0 w 647700"/>
              <a:gd name="connsiteY0" fmla="*/ 285750 h 285750"/>
              <a:gd name="connsiteX1" fmla="*/ 495300 w 647700"/>
              <a:gd name="connsiteY1" fmla="*/ 161925 h 285750"/>
              <a:gd name="connsiteX2" fmla="*/ 647700 w 647700"/>
              <a:gd name="connsiteY2" fmla="*/ 0 h 285750"/>
              <a:gd name="connsiteX3" fmla="*/ 647700 w 647700"/>
              <a:gd name="connsiteY3" fmla="*/ 0 h 285750"/>
              <a:gd name="connsiteX4" fmla="*/ 647700 w 647700"/>
              <a:gd name="connsiteY4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" h="285750">
                <a:moveTo>
                  <a:pt x="0" y="285750"/>
                </a:moveTo>
                <a:cubicBezTo>
                  <a:pt x="193675" y="247650"/>
                  <a:pt x="387350" y="209550"/>
                  <a:pt x="495300" y="161925"/>
                </a:cubicBezTo>
                <a:cubicBezTo>
                  <a:pt x="603250" y="114300"/>
                  <a:pt x="647700" y="0"/>
                  <a:pt x="647700" y="0"/>
                </a:cubicBezTo>
                <a:lnTo>
                  <a:pt x="647700" y="0"/>
                </a:lnTo>
                <a:lnTo>
                  <a:pt x="647700" y="0"/>
                </a:lnTo>
              </a:path>
            </a:pathLst>
          </a:cu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2" name="Forme libre 31"/>
          <p:cNvSpPr/>
          <p:nvPr/>
        </p:nvSpPr>
        <p:spPr>
          <a:xfrm rot="10178616">
            <a:off x="1495425" y="2476500"/>
            <a:ext cx="647700" cy="327025"/>
          </a:xfrm>
          <a:custGeom>
            <a:avLst/>
            <a:gdLst>
              <a:gd name="connsiteX0" fmla="*/ 0 w 647700"/>
              <a:gd name="connsiteY0" fmla="*/ 285750 h 285750"/>
              <a:gd name="connsiteX1" fmla="*/ 495300 w 647700"/>
              <a:gd name="connsiteY1" fmla="*/ 161925 h 285750"/>
              <a:gd name="connsiteX2" fmla="*/ 647700 w 647700"/>
              <a:gd name="connsiteY2" fmla="*/ 0 h 285750"/>
              <a:gd name="connsiteX3" fmla="*/ 647700 w 647700"/>
              <a:gd name="connsiteY3" fmla="*/ 0 h 285750"/>
              <a:gd name="connsiteX4" fmla="*/ 647700 w 647700"/>
              <a:gd name="connsiteY4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7700" h="285750">
                <a:moveTo>
                  <a:pt x="0" y="285750"/>
                </a:moveTo>
                <a:cubicBezTo>
                  <a:pt x="193675" y="247650"/>
                  <a:pt x="387350" y="209550"/>
                  <a:pt x="495300" y="161925"/>
                </a:cubicBezTo>
                <a:cubicBezTo>
                  <a:pt x="603250" y="114300"/>
                  <a:pt x="647700" y="0"/>
                  <a:pt x="647700" y="0"/>
                </a:cubicBezTo>
                <a:lnTo>
                  <a:pt x="647700" y="0"/>
                </a:lnTo>
                <a:lnTo>
                  <a:pt x="647700" y="0"/>
                </a:lnTo>
              </a:path>
            </a:pathLst>
          </a:custGeom>
          <a:noFill/>
          <a:ln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3" name="Double flèche verticale 32"/>
          <p:cNvSpPr/>
          <p:nvPr/>
        </p:nvSpPr>
        <p:spPr>
          <a:xfrm>
            <a:off x="3544888" y="3230563"/>
            <a:ext cx="104775" cy="36036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34" name="Groupe 18"/>
          <p:cNvGrpSpPr>
            <a:grpSpLocks/>
          </p:cNvGrpSpPr>
          <p:nvPr/>
        </p:nvGrpSpPr>
        <p:grpSpPr bwMode="auto">
          <a:xfrm>
            <a:off x="877888" y="3686175"/>
            <a:ext cx="6840537" cy="2320925"/>
            <a:chOff x="936154" y="3501008"/>
            <a:chExt cx="6840760" cy="2319464"/>
          </a:xfrm>
        </p:grpSpPr>
        <p:cxnSp>
          <p:nvCxnSpPr>
            <p:cNvPr id="35" name="Connecteur droit avec flèche 34"/>
            <p:cNvCxnSpPr/>
            <p:nvPr/>
          </p:nvCxnSpPr>
          <p:spPr>
            <a:xfrm flipV="1">
              <a:off x="936154" y="5444472"/>
              <a:ext cx="6480386" cy="7297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ZoneTexte 20"/>
            <p:cNvSpPr txBox="1">
              <a:spLocks noChangeArrowheads="1"/>
            </p:cNvSpPr>
            <p:nvPr/>
          </p:nvSpPr>
          <p:spPr bwMode="auto">
            <a:xfrm>
              <a:off x="7272858" y="545114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f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37" name="Connecteur droit avec flèche 36"/>
            <p:cNvCxnSpPr/>
            <p:nvPr/>
          </p:nvCxnSpPr>
          <p:spPr>
            <a:xfrm flipH="1" flipV="1">
              <a:off x="3673093" y="3572401"/>
              <a:ext cx="71439" cy="22480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22"/>
            <p:cNvSpPr txBox="1">
              <a:spLocks noChangeArrowheads="1"/>
            </p:cNvSpPr>
            <p:nvPr/>
          </p:nvSpPr>
          <p:spPr bwMode="auto">
            <a:xfrm>
              <a:off x="3777952" y="3501008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S(f)</a:t>
              </a:r>
              <a:endParaRPr lang="de-DE" i="1">
                <a:latin typeface="Calibri" pitchFamily="34" charset="0"/>
              </a:endParaRPr>
            </a:p>
          </p:txBody>
        </p:sp>
      </p:grpSp>
      <p:cxnSp>
        <p:nvCxnSpPr>
          <p:cNvPr id="39" name="Connecteur droit avec flèche 38"/>
          <p:cNvCxnSpPr/>
          <p:nvPr/>
        </p:nvCxnSpPr>
        <p:spPr>
          <a:xfrm flipV="1">
            <a:off x="3671888" y="5233988"/>
            <a:ext cx="0" cy="433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 flipV="1">
            <a:off x="4518025" y="4868863"/>
            <a:ext cx="17463" cy="8207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5292725" y="5157788"/>
            <a:ext cx="17463" cy="498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H="1" flipV="1">
            <a:off x="2754313" y="4849813"/>
            <a:ext cx="17462" cy="8191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H="1" flipV="1">
            <a:off x="1797050" y="5233988"/>
            <a:ext cx="17463" cy="498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32"/>
          <p:cNvSpPr txBox="1">
            <a:spLocks noChangeArrowheads="1"/>
          </p:cNvSpPr>
          <p:nvPr/>
        </p:nvSpPr>
        <p:spPr bwMode="auto">
          <a:xfrm>
            <a:off x="4338638" y="5749925"/>
            <a:ext cx="614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1/T</a:t>
            </a:r>
            <a:endParaRPr lang="de-DE" i="1">
              <a:latin typeface="Calibri" pitchFamily="34" charset="0"/>
            </a:endParaRPr>
          </a:p>
        </p:txBody>
      </p:sp>
      <p:sp>
        <p:nvSpPr>
          <p:cNvPr id="45" name="ZoneTexte 33"/>
          <p:cNvSpPr txBox="1">
            <a:spLocks noChangeArrowheads="1"/>
          </p:cNvSpPr>
          <p:nvPr/>
        </p:nvSpPr>
        <p:spPr bwMode="auto">
          <a:xfrm>
            <a:off x="5080000" y="5719763"/>
            <a:ext cx="615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2/T</a:t>
            </a:r>
            <a:endParaRPr lang="de-DE" i="1">
              <a:latin typeface="Calibri" pitchFamily="34" charset="0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 flipV="1">
            <a:off x="6156325" y="5407025"/>
            <a:ext cx="17463" cy="2698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37"/>
          <p:cNvSpPr txBox="1">
            <a:spLocks noChangeArrowheads="1"/>
          </p:cNvSpPr>
          <p:nvPr/>
        </p:nvSpPr>
        <p:spPr bwMode="auto">
          <a:xfrm>
            <a:off x="5867400" y="5734050"/>
            <a:ext cx="614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3/T</a:t>
            </a:r>
            <a:endParaRPr lang="de-DE" i="1">
              <a:latin typeface="Calibri" pitchFamily="34" charset="0"/>
            </a:endParaRPr>
          </a:p>
        </p:txBody>
      </p:sp>
      <p:pic>
        <p:nvPicPr>
          <p:cNvPr id="49" name="Picture 31" descr="guitar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549275"/>
            <a:ext cx="2389187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ZoneTexte 32"/>
          <p:cNvSpPr txBox="1">
            <a:spLocks noChangeArrowheads="1"/>
          </p:cNvSpPr>
          <p:nvPr/>
        </p:nvSpPr>
        <p:spPr bwMode="auto">
          <a:xfrm>
            <a:off x="5724525" y="594995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quinte</a:t>
            </a:r>
            <a:endParaRPr lang="de-DE" i="1">
              <a:latin typeface="Calibri" pitchFamily="34" charset="0"/>
            </a:endParaRPr>
          </a:p>
        </p:txBody>
      </p:sp>
      <p:sp>
        <p:nvSpPr>
          <p:cNvPr id="51" name="ZoneTexte 32"/>
          <p:cNvSpPr txBox="1">
            <a:spLocks noChangeArrowheads="1"/>
          </p:cNvSpPr>
          <p:nvPr/>
        </p:nvSpPr>
        <p:spPr bwMode="auto">
          <a:xfrm>
            <a:off x="4859338" y="5942013"/>
            <a:ext cx="935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octave</a:t>
            </a:r>
            <a:endParaRPr lang="de-DE" i="1">
              <a:latin typeface="Calibri" pitchFamily="34" charset="0"/>
            </a:endParaRPr>
          </a:p>
        </p:txBody>
      </p:sp>
      <p:sp>
        <p:nvSpPr>
          <p:cNvPr id="52" name="Text Box 33"/>
          <p:cNvSpPr txBox="1">
            <a:spLocks noChangeArrowheads="1"/>
          </p:cNvSpPr>
          <p:nvPr/>
        </p:nvSpPr>
        <p:spPr bwMode="auto">
          <a:xfrm>
            <a:off x="4643438" y="4221163"/>
            <a:ext cx="30241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/>
              <a:t>2^(7/12) =1.498 </a:t>
            </a:r>
            <a:r>
              <a:rPr lang="fr-FR" sz="1200">
                <a:cs typeface="Arial" charset="0"/>
              </a:rPr>
              <a:t>~3/4</a:t>
            </a:r>
          </a:p>
          <a:p>
            <a:pPr>
              <a:spcBef>
                <a:spcPct val="50000"/>
              </a:spcBef>
            </a:pPr>
            <a:r>
              <a:rPr lang="fr-FR" sz="1200"/>
              <a:t>2^(3/12) = 1.189 ~5/4</a:t>
            </a:r>
          </a:p>
          <a:p>
            <a:pPr>
              <a:spcBef>
                <a:spcPct val="50000"/>
              </a:spcBef>
            </a:pPr>
            <a:r>
              <a:rPr lang="fr-FR" sz="1200"/>
              <a:t>2^(10/12) = 1.78 ~7/4</a:t>
            </a:r>
          </a:p>
        </p:txBody>
      </p:sp>
      <p:sp>
        <p:nvSpPr>
          <p:cNvPr id="53" name="Text Box 34"/>
          <p:cNvSpPr txBox="1">
            <a:spLocks noChangeArrowheads="1"/>
          </p:cNvSpPr>
          <p:nvPr/>
        </p:nvSpPr>
        <p:spPr bwMode="auto">
          <a:xfrm>
            <a:off x="683568" y="4149080"/>
            <a:ext cx="2519958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dirty="0"/>
              <a:t>Aspect fractal de l’harmonie </a:t>
            </a:r>
          </a:p>
          <a:p>
            <a:pPr>
              <a:spcBef>
                <a:spcPct val="50000"/>
              </a:spcBef>
            </a:pPr>
            <a:r>
              <a:rPr lang="fr-FR" sz="1400" dirty="0"/>
              <a:t>Résonnance par sympathie</a:t>
            </a:r>
          </a:p>
        </p:txBody>
      </p:sp>
      <p:sp>
        <p:nvSpPr>
          <p:cNvPr id="54" name="Rectangle 35"/>
          <p:cNvSpPr>
            <a:spLocks noChangeArrowheads="1"/>
          </p:cNvSpPr>
          <p:nvPr/>
        </p:nvSpPr>
        <p:spPr bwMode="auto">
          <a:xfrm>
            <a:off x="6804025" y="4221163"/>
            <a:ext cx="74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Vibrato</a:t>
            </a:r>
          </a:p>
        </p:txBody>
      </p:sp>
    </p:spTree>
    <p:extLst>
      <p:ext uri="{BB962C8B-B14F-4D97-AF65-F5344CB8AC3E}">
        <p14:creationId xmlns:p14="http://schemas.microsoft.com/office/powerpoint/2010/main" val="316736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Cas général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5" name="Groupe 12"/>
          <p:cNvGrpSpPr>
            <a:grpSpLocks/>
          </p:cNvGrpSpPr>
          <p:nvPr/>
        </p:nvGrpSpPr>
        <p:grpSpPr bwMode="auto">
          <a:xfrm>
            <a:off x="1619373" y="3918099"/>
            <a:ext cx="6840538" cy="2319337"/>
            <a:chOff x="936154" y="3501008"/>
            <a:chExt cx="6840760" cy="2319464"/>
          </a:xfrm>
        </p:grpSpPr>
        <p:cxnSp>
          <p:nvCxnSpPr>
            <p:cNvPr id="56" name="Connecteur droit avec flèche 55"/>
            <p:cNvCxnSpPr/>
            <p:nvPr/>
          </p:nvCxnSpPr>
          <p:spPr>
            <a:xfrm flipV="1">
              <a:off x="936154" y="5445801"/>
              <a:ext cx="6480385" cy="714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14"/>
            <p:cNvSpPr txBox="1">
              <a:spLocks noChangeArrowheads="1"/>
            </p:cNvSpPr>
            <p:nvPr/>
          </p:nvSpPr>
          <p:spPr bwMode="auto">
            <a:xfrm>
              <a:off x="7272858" y="545114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f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58" name="Connecteur droit avec flèche 57"/>
            <p:cNvCxnSpPr/>
            <p:nvPr/>
          </p:nvCxnSpPr>
          <p:spPr>
            <a:xfrm flipH="1" flipV="1">
              <a:off x="3673093" y="3572449"/>
              <a:ext cx="71440" cy="224802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16"/>
            <p:cNvSpPr txBox="1">
              <a:spLocks noChangeArrowheads="1"/>
            </p:cNvSpPr>
            <p:nvPr/>
          </p:nvSpPr>
          <p:spPr bwMode="auto">
            <a:xfrm>
              <a:off x="3777952" y="3501008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S(f)</a:t>
              </a:r>
              <a:endParaRPr lang="de-DE" i="1">
                <a:latin typeface="Calibri" pitchFamily="34" charset="0"/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>
              <a:off x="2085541" y="4047138"/>
              <a:ext cx="3648193" cy="1468517"/>
            </a:xfrm>
            <a:custGeom>
              <a:avLst/>
              <a:gdLst>
                <a:gd name="connsiteX0" fmla="*/ 0 w 3647393"/>
                <a:gd name="connsiteY0" fmla="*/ 1468081 h 1468081"/>
                <a:gd name="connsiteX1" fmla="*/ 504825 w 3647393"/>
                <a:gd name="connsiteY1" fmla="*/ 1220431 h 1468081"/>
                <a:gd name="connsiteX2" fmla="*/ 952500 w 3647393"/>
                <a:gd name="connsiteY2" fmla="*/ 829906 h 1468081"/>
                <a:gd name="connsiteX3" fmla="*/ 1295400 w 3647393"/>
                <a:gd name="connsiteY3" fmla="*/ 344131 h 1468081"/>
                <a:gd name="connsiteX4" fmla="*/ 1562100 w 3647393"/>
                <a:gd name="connsiteY4" fmla="*/ 39331 h 1468081"/>
                <a:gd name="connsiteX5" fmla="*/ 1676400 w 3647393"/>
                <a:gd name="connsiteY5" fmla="*/ 29806 h 1468081"/>
                <a:gd name="connsiteX6" fmla="*/ 1905000 w 3647393"/>
                <a:gd name="connsiteY6" fmla="*/ 277456 h 1468081"/>
                <a:gd name="connsiteX7" fmla="*/ 2143125 w 3647393"/>
                <a:gd name="connsiteY7" fmla="*/ 648931 h 1468081"/>
                <a:gd name="connsiteX8" fmla="*/ 2590800 w 3647393"/>
                <a:gd name="connsiteY8" fmla="*/ 877531 h 1468081"/>
                <a:gd name="connsiteX9" fmla="*/ 3086100 w 3647393"/>
                <a:gd name="connsiteY9" fmla="*/ 1182331 h 1468081"/>
                <a:gd name="connsiteX10" fmla="*/ 3571875 w 3647393"/>
                <a:gd name="connsiteY10" fmla="*/ 1353781 h 1468081"/>
                <a:gd name="connsiteX11" fmla="*/ 3638550 w 3647393"/>
                <a:gd name="connsiteY11" fmla="*/ 1410931 h 1468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47393" h="1468081">
                  <a:moveTo>
                    <a:pt x="0" y="1468081"/>
                  </a:moveTo>
                  <a:cubicBezTo>
                    <a:pt x="173037" y="1397437"/>
                    <a:pt x="346075" y="1326794"/>
                    <a:pt x="504825" y="1220431"/>
                  </a:cubicBezTo>
                  <a:cubicBezTo>
                    <a:pt x="663575" y="1114068"/>
                    <a:pt x="820738" y="975956"/>
                    <a:pt x="952500" y="829906"/>
                  </a:cubicBezTo>
                  <a:cubicBezTo>
                    <a:pt x="1084263" y="683856"/>
                    <a:pt x="1193800" y="475893"/>
                    <a:pt x="1295400" y="344131"/>
                  </a:cubicBezTo>
                  <a:cubicBezTo>
                    <a:pt x="1397000" y="212368"/>
                    <a:pt x="1498600" y="91718"/>
                    <a:pt x="1562100" y="39331"/>
                  </a:cubicBezTo>
                  <a:cubicBezTo>
                    <a:pt x="1625600" y="-13056"/>
                    <a:pt x="1619250" y="-9882"/>
                    <a:pt x="1676400" y="29806"/>
                  </a:cubicBezTo>
                  <a:cubicBezTo>
                    <a:pt x="1733550" y="69493"/>
                    <a:pt x="1827213" y="174268"/>
                    <a:pt x="1905000" y="277456"/>
                  </a:cubicBezTo>
                  <a:cubicBezTo>
                    <a:pt x="1982788" y="380643"/>
                    <a:pt x="2028825" y="548918"/>
                    <a:pt x="2143125" y="648931"/>
                  </a:cubicBezTo>
                  <a:cubicBezTo>
                    <a:pt x="2257425" y="748943"/>
                    <a:pt x="2433638" y="788631"/>
                    <a:pt x="2590800" y="877531"/>
                  </a:cubicBezTo>
                  <a:cubicBezTo>
                    <a:pt x="2747963" y="966431"/>
                    <a:pt x="2922588" y="1102956"/>
                    <a:pt x="3086100" y="1182331"/>
                  </a:cubicBezTo>
                  <a:cubicBezTo>
                    <a:pt x="3249613" y="1261706"/>
                    <a:pt x="3479800" y="1315681"/>
                    <a:pt x="3571875" y="1353781"/>
                  </a:cubicBezTo>
                  <a:cubicBezTo>
                    <a:pt x="3663950" y="1391881"/>
                    <a:pt x="3651250" y="1401406"/>
                    <a:pt x="3638550" y="1410931"/>
                  </a:cubicBezTo>
                </a:path>
              </a:pathLst>
            </a:cu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61" name="Double flèche verticale 60"/>
          <p:cNvSpPr/>
          <p:nvPr/>
        </p:nvSpPr>
        <p:spPr>
          <a:xfrm>
            <a:off x="4257798" y="3440261"/>
            <a:ext cx="104775" cy="3603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62" name="Connecteur droit avec flèche 61"/>
          <p:cNvCxnSpPr/>
          <p:nvPr/>
        </p:nvCxnSpPr>
        <p:spPr>
          <a:xfrm flipH="1" flipV="1">
            <a:off x="5326186" y="4710261"/>
            <a:ext cx="33337" cy="63182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e 3"/>
          <p:cNvGrpSpPr>
            <a:grpSpLocks/>
          </p:cNvGrpSpPr>
          <p:nvPr/>
        </p:nvGrpSpPr>
        <p:grpSpPr bwMode="auto">
          <a:xfrm>
            <a:off x="1438398" y="966936"/>
            <a:ext cx="6840538" cy="2332038"/>
            <a:chOff x="755576" y="548680"/>
            <a:chExt cx="6840760" cy="2331868"/>
          </a:xfrm>
        </p:grpSpPr>
        <p:cxnSp>
          <p:nvCxnSpPr>
            <p:cNvPr id="64" name="Connecteur droit avec flèche 63"/>
            <p:cNvCxnSpPr/>
            <p:nvPr/>
          </p:nvCxnSpPr>
          <p:spPr>
            <a:xfrm flipV="1">
              <a:off x="755576" y="2493226"/>
              <a:ext cx="6480385" cy="714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ZoneTexte 5"/>
            <p:cNvSpPr txBox="1">
              <a:spLocks noChangeArrowheads="1"/>
            </p:cNvSpPr>
            <p:nvPr/>
          </p:nvSpPr>
          <p:spPr bwMode="auto">
            <a:xfrm>
              <a:off x="7092280" y="2498812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t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66" name="Connecteur droit avec flèche 65"/>
            <p:cNvCxnSpPr/>
            <p:nvPr/>
          </p:nvCxnSpPr>
          <p:spPr>
            <a:xfrm flipH="1" flipV="1">
              <a:off x="3492515" y="620113"/>
              <a:ext cx="71440" cy="22477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ZoneTexte 7"/>
            <p:cNvSpPr txBox="1">
              <a:spLocks noChangeArrowheads="1"/>
            </p:cNvSpPr>
            <p:nvPr/>
          </p:nvSpPr>
          <p:spPr bwMode="auto">
            <a:xfrm>
              <a:off x="3597374" y="54868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s(t)</a:t>
              </a:r>
              <a:endParaRPr lang="de-DE" i="1">
                <a:latin typeface="Calibri" pitchFamily="34" charset="0"/>
              </a:endParaRPr>
            </a:p>
          </p:txBody>
        </p:sp>
        <p:sp>
          <p:nvSpPr>
            <p:cNvPr id="68" name="Forme libre 67"/>
            <p:cNvSpPr/>
            <p:nvPr/>
          </p:nvSpPr>
          <p:spPr>
            <a:xfrm>
              <a:off x="847654" y="1697946"/>
              <a:ext cx="6181926" cy="1182602"/>
            </a:xfrm>
            <a:custGeom>
              <a:avLst/>
              <a:gdLst>
                <a:gd name="connsiteX0" fmla="*/ 0 w 6181725"/>
                <a:gd name="connsiteY0" fmla="*/ 740577 h 1182725"/>
                <a:gd name="connsiteX1" fmla="*/ 266700 w 6181725"/>
                <a:gd name="connsiteY1" fmla="*/ 673902 h 1182725"/>
                <a:gd name="connsiteX2" fmla="*/ 762000 w 6181725"/>
                <a:gd name="connsiteY2" fmla="*/ 835827 h 1182725"/>
                <a:gd name="connsiteX3" fmla="*/ 1200150 w 6181725"/>
                <a:gd name="connsiteY3" fmla="*/ 1169202 h 1182725"/>
                <a:gd name="connsiteX4" fmla="*/ 1476375 w 6181725"/>
                <a:gd name="connsiteY4" fmla="*/ 1093002 h 1182725"/>
                <a:gd name="connsiteX5" fmla="*/ 1914525 w 6181725"/>
                <a:gd name="connsiteY5" fmla="*/ 864402 h 1182725"/>
                <a:gd name="connsiteX6" fmla="*/ 2276475 w 6181725"/>
                <a:gd name="connsiteY6" fmla="*/ 673902 h 1182725"/>
                <a:gd name="connsiteX7" fmla="*/ 2514600 w 6181725"/>
                <a:gd name="connsiteY7" fmla="*/ 464352 h 1182725"/>
                <a:gd name="connsiteX8" fmla="*/ 2867025 w 6181725"/>
                <a:gd name="connsiteY8" fmla="*/ 7152 h 1182725"/>
                <a:gd name="connsiteX9" fmla="*/ 3295650 w 6181725"/>
                <a:gd name="connsiteY9" fmla="*/ 207177 h 1182725"/>
                <a:gd name="connsiteX10" fmla="*/ 3381375 w 6181725"/>
                <a:gd name="connsiteY10" fmla="*/ 502452 h 1182725"/>
                <a:gd name="connsiteX11" fmla="*/ 3486150 w 6181725"/>
                <a:gd name="connsiteY11" fmla="*/ 702477 h 1182725"/>
                <a:gd name="connsiteX12" fmla="*/ 3543300 w 6181725"/>
                <a:gd name="connsiteY12" fmla="*/ 712002 h 1182725"/>
                <a:gd name="connsiteX13" fmla="*/ 3943350 w 6181725"/>
                <a:gd name="connsiteY13" fmla="*/ 1026327 h 1182725"/>
                <a:gd name="connsiteX14" fmla="*/ 4229100 w 6181725"/>
                <a:gd name="connsiteY14" fmla="*/ 912027 h 1182725"/>
                <a:gd name="connsiteX15" fmla="*/ 4562475 w 6181725"/>
                <a:gd name="connsiteY15" fmla="*/ 816777 h 1182725"/>
                <a:gd name="connsiteX16" fmla="*/ 4857750 w 6181725"/>
                <a:gd name="connsiteY16" fmla="*/ 854877 h 1182725"/>
                <a:gd name="connsiteX17" fmla="*/ 5048250 w 6181725"/>
                <a:gd name="connsiteY17" fmla="*/ 940602 h 1182725"/>
                <a:gd name="connsiteX18" fmla="*/ 5276850 w 6181725"/>
                <a:gd name="connsiteY18" fmla="*/ 902502 h 1182725"/>
                <a:gd name="connsiteX19" fmla="*/ 5486400 w 6181725"/>
                <a:gd name="connsiteY19" fmla="*/ 797727 h 1182725"/>
                <a:gd name="connsiteX20" fmla="*/ 5657850 w 6181725"/>
                <a:gd name="connsiteY20" fmla="*/ 702477 h 1182725"/>
                <a:gd name="connsiteX21" fmla="*/ 5857875 w 6181725"/>
                <a:gd name="connsiteY21" fmla="*/ 702477 h 1182725"/>
                <a:gd name="connsiteX22" fmla="*/ 6010275 w 6181725"/>
                <a:gd name="connsiteY22" fmla="*/ 788202 h 1182725"/>
                <a:gd name="connsiteX23" fmla="*/ 6124575 w 6181725"/>
                <a:gd name="connsiteY23" fmla="*/ 873927 h 1182725"/>
                <a:gd name="connsiteX24" fmla="*/ 6181725 w 6181725"/>
                <a:gd name="connsiteY24" fmla="*/ 902502 h 118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81725" h="1182725">
                  <a:moveTo>
                    <a:pt x="0" y="740577"/>
                  </a:moveTo>
                  <a:cubicBezTo>
                    <a:pt x="69850" y="699302"/>
                    <a:pt x="139700" y="658027"/>
                    <a:pt x="266700" y="673902"/>
                  </a:cubicBezTo>
                  <a:cubicBezTo>
                    <a:pt x="393700" y="689777"/>
                    <a:pt x="606425" y="753277"/>
                    <a:pt x="762000" y="835827"/>
                  </a:cubicBezTo>
                  <a:cubicBezTo>
                    <a:pt x="917575" y="918377"/>
                    <a:pt x="1081088" y="1126340"/>
                    <a:pt x="1200150" y="1169202"/>
                  </a:cubicBezTo>
                  <a:cubicBezTo>
                    <a:pt x="1319213" y="1212065"/>
                    <a:pt x="1357313" y="1143802"/>
                    <a:pt x="1476375" y="1093002"/>
                  </a:cubicBezTo>
                  <a:cubicBezTo>
                    <a:pt x="1595437" y="1042202"/>
                    <a:pt x="1914525" y="864402"/>
                    <a:pt x="1914525" y="864402"/>
                  </a:cubicBezTo>
                  <a:cubicBezTo>
                    <a:pt x="2047875" y="794552"/>
                    <a:pt x="2176463" y="740577"/>
                    <a:pt x="2276475" y="673902"/>
                  </a:cubicBezTo>
                  <a:cubicBezTo>
                    <a:pt x="2376487" y="607227"/>
                    <a:pt x="2416175" y="575477"/>
                    <a:pt x="2514600" y="464352"/>
                  </a:cubicBezTo>
                  <a:cubicBezTo>
                    <a:pt x="2613025" y="353227"/>
                    <a:pt x="2736850" y="50014"/>
                    <a:pt x="2867025" y="7152"/>
                  </a:cubicBezTo>
                  <a:cubicBezTo>
                    <a:pt x="2997200" y="-35710"/>
                    <a:pt x="3209925" y="124627"/>
                    <a:pt x="3295650" y="207177"/>
                  </a:cubicBezTo>
                  <a:cubicBezTo>
                    <a:pt x="3381375" y="289727"/>
                    <a:pt x="3349625" y="419902"/>
                    <a:pt x="3381375" y="502452"/>
                  </a:cubicBezTo>
                  <a:cubicBezTo>
                    <a:pt x="3413125" y="585002"/>
                    <a:pt x="3459163" y="667552"/>
                    <a:pt x="3486150" y="702477"/>
                  </a:cubicBezTo>
                  <a:cubicBezTo>
                    <a:pt x="3513138" y="737402"/>
                    <a:pt x="3467100" y="658027"/>
                    <a:pt x="3543300" y="712002"/>
                  </a:cubicBezTo>
                  <a:cubicBezTo>
                    <a:pt x="3619500" y="765977"/>
                    <a:pt x="3829050" y="992990"/>
                    <a:pt x="3943350" y="1026327"/>
                  </a:cubicBezTo>
                  <a:cubicBezTo>
                    <a:pt x="4057650" y="1059665"/>
                    <a:pt x="4125913" y="946952"/>
                    <a:pt x="4229100" y="912027"/>
                  </a:cubicBezTo>
                  <a:cubicBezTo>
                    <a:pt x="4332287" y="877102"/>
                    <a:pt x="4457700" y="826302"/>
                    <a:pt x="4562475" y="816777"/>
                  </a:cubicBezTo>
                  <a:cubicBezTo>
                    <a:pt x="4667250" y="807252"/>
                    <a:pt x="4776788" y="834240"/>
                    <a:pt x="4857750" y="854877"/>
                  </a:cubicBezTo>
                  <a:cubicBezTo>
                    <a:pt x="4938712" y="875514"/>
                    <a:pt x="4978400" y="932665"/>
                    <a:pt x="5048250" y="940602"/>
                  </a:cubicBezTo>
                  <a:cubicBezTo>
                    <a:pt x="5118100" y="948539"/>
                    <a:pt x="5203825" y="926315"/>
                    <a:pt x="5276850" y="902502"/>
                  </a:cubicBezTo>
                  <a:cubicBezTo>
                    <a:pt x="5349875" y="878690"/>
                    <a:pt x="5422900" y="831064"/>
                    <a:pt x="5486400" y="797727"/>
                  </a:cubicBezTo>
                  <a:cubicBezTo>
                    <a:pt x="5549900" y="764390"/>
                    <a:pt x="5595938" y="718352"/>
                    <a:pt x="5657850" y="702477"/>
                  </a:cubicBezTo>
                  <a:cubicBezTo>
                    <a:pt x="5719763" y="686602"/>
                    <a:pt x="5799138" y="688189"/>
                    <a:pt x="5857875" y="702477"/>
                  </a:cubicBezTo>
                  <a:cubicBezTo>
                    <a:pt x="5916613" y="716764"/>
                    <a:pt x="5965825" y="759627"/>
                    <a:pt x="6010275" y="788202"/>
                  </a:cubicBezTo>
                  <a:cubicBezTo>
                    <a:pt x="6054725" y="816777"/>
                    <a:pt x="6096000" y="854877"/>
                    <a:pt x="6124575" y="873927"/>
                  </a:cubicBezTo>
                  <a:cubicBezTo>
                    <a:pt x="6153150" y="892977"/>
                    <a:pt x="6181725" y="902502"/>
                    <a:pt x="6181725" y="902502"/>
                  </a:cubicBezTo>
                </a:path>
              </a:pathLst>
            </a:cu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69" name="Rectangle 68"/>
          <p:cNvSpPr/>
          <p:nvPr/>
        </p:nvSpPr>
        <p:spPr>
          <a:xfrm>
            <a:off x="6002461" y="5251599"/>
            <a:ext cx="188912" cy="27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bg1"/>
              </a:solidFill>
            </a:endParaRPr>
          </a:p>
        </p:txBody>
      </p:sp>
      <p:grpSp>
        <p:nvGrpSpPr>
          <p:cNvPr id="71" name="Groupe 96"/>
          <p:cNvGrpSpPr>
            <a:grpSpLocks/>
          </p:cNvGrpSpPr>
          <p:nvPr/>
        </p:nvGrpSpPr>
        <p:grpSpPr bwMode="auto">
          <a:xfrm>
            <a:off x="1473323" y="1335236"/>
            <a:ext cx="6637338" cy="5118100"/>
            <a:chOff x="790575" y="918012"/>
            <a:chExt cx="6637392" cy="5118402"/>
          </a:xfrm>
        </p:grpSpPr>
        <p:sp>
          <p:nvSpPr>
            <p:cNvPr id="72" name="ZoneTexte 97"/>
            <p:cNvSpPr txBox="1">
              <a:spLocks noChangeArrowheads="1"/>
            </p:cNvSpPr>
            <p:nvPr/>
          </p:nvSpPr>
          <p:spPr bwMode="auto">
            <a:xfrm>
              <a:off x="4409982" y="918012"/>
              <a:ext cx="7380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solidFill>
                    <a:srgbClr val="FF0000"/>
                  </a:solidFill>
                  <a:latin typeface="Calibri" pitchFamily="34" charset="0"/>
                </a:rPr>
                <a:t>Tobs</a:t>
              </a:r>
              <a:endParaRPr lang="de-DE" i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73" name="Forme libre 72"/>
            <p:cNvSpPr/>
            <p:nvPr/>
          </p:nvSpPr>
          <p:spPr>
            <a:xfrm>
              <a:off x="790575" y="1353013"/>
              <a:ext cx="6524678" cy="1209746"/>
            </a:xfrm>
            <a:custGeom>
              <a:avLst/>
              <a:gdLst>
                <a:gd name="connsiteX0" fmla="*/ 0 w 6524625"/>
                <a:gd name="connsiteY0" fmla="*/ 1209675 h 1209675"/>
                <a:gd name="connsiteX1" fmla="*/ 2781300 w 6524625"/>
                <a:gd name="connsiteY1" fmla="*/ 1171575 h 1209675"/>
                <a:gd name="connsiteX2" fmla="*/ 2733675 w 6524625"/>
                <a:gd name="connsiteY2" fmla="*/ 0 h 1209675"/>
                <a:gd name="connsiteX3" fmla="*/ 5219700 w 6524625"/>
                <a:gd name="connsiteY3" fmla="*/ 0 h 1209675"/>
                <a:gd name="connsiteX4" fmla="*/ 5257800 w 6524625"/>
                <a:gd name="connsiteY4" fmla="*/ 1143000 h 1209675"/>
                <a:gd name="connsiteX5" fmla="*/ 6524625 w 6524625"/>
                <a:gd name="connsiteY5" fmla="*/ 1152525 h 120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24625" h="1209675">
                  <a:moveTo>
                    <a:pt x="0" y="1209675"/>
                  </a:moveTo>
                  <a:lnTo>
                    <a:pt x="2781300" y="1171575"/>
                  </a:lnTo>
                  <a:lnTo>
                    <a:pt x="2733675" y="0"/>
                  </a:lnTo>
                  <a:lnTo>
                    <a:pt x="5219700" y="0"/>
                  </a:lnTo>
                  <a:lnTo>
                    <a:pt x="5257800" y="1143000"/>
                  </a:lnTo>
                  <a:lnTo>
                    <a:pt x="6524625" y="1152525"/>
                  </a:ln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cxnSp>
          <p:nvCxnSpPr>
            <p:cNvPr id="74" name="Connecteur droit avec flèche 73"/>
            <p:cNvCxnSpPr/>
            <p:nvPr/>
          </p:nvCxnSpPr>
          <p:spPr>
            <a:xfrm>
              <a:off x="3527447" y="1268871"/>
              <a:ext cx="2484458" cy="0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100"/>
            <p:cNvSpPr txBox="1">
              <a:spLocks noChangeArrowheads="1"/>
            </p:cNvSpPr>
            <p:nvPr/>
          </p:nvSpPr>
          <p:spPr bwMode="auto">
            <a:xfrm>
              <a:off x="6252517" y="1772721"/>
              <a:ext cx="11754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rgbClr val="FF0000"/>
                  </a:solidFill>
                  <a:latin typeface="Calibri" pitchFamily="34" charset="0"/>
                </a:rPr>
                <a:t>troncature</a:t>
              </a:r>
              <a:endParaRPr lang="de-DE" i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sp>
          <p:nvSpPr>
            <p:cNvPr id="76" name="Forme libre 75"/>
            <p:cNvSpPr/>
            <p:nvPr/>
          </p:nvSpPr>
          <p:spPr>
            <a:xfrm>
              <a:off x="3724299" y="4048747"/>
              <a:ext cx="3381403" cy="1457411"/>
            </a:xfrm>
            <a:custGeom>
              <a:avLst/>
              <a:gdLst>
                <a:gd name="connsiteX0" fmla="*/ 0 w 3381375"/>
                <a:gd name="connsiteY0" fmla="*/ 0 h 1457347"/>
                <a:gd name="connsiteX1" fmla="*/ 219075 w 3381375"/>
                <a:gd name="connsiteY1" fmla="*/ 133350 h 1457347"/>
                <a:gd name="connsiteX2" fmla="*/ 428625 w 3381375"/>
                <a:gd name="connsiteY2" fmla="*/ 485775 h 1457347"/>
                <a:gd name="connsiteX3" fmla="*/ 504825 w 3381375"/>
                <a:gd name="connsiteY3" fmla="*/ 714375 h 1457347"/>
                <a:gd name="connsiteX4" fmla="*/ 771525 w 3381375"/>
                <a:gd name="connsiteY4" fmla="*/ 838200 h 1457347"/>
                <a:gd name="connsiteX5" fmla="*/ 914400 w 3381375"/>
                <a:gd name="connsiteY5" fmla="*/ 304800 h 1457347"/>
                <a:gd name="connsiteX6" fmla="*/ 1066800 w 3381375"/>
                <a:gd name="connsiteY6" fmla="*/ 695325 h 1457347"/>
                <a:gd name="connsiteX7" fmla="*/ 1200150 w 3381375"/>
                <a:gd name="connsiteY7" fmla="*/ 1019175 h 1457347"/>
                <a:gd name="connsiteX8" fmla="*/ 1343025 w 3381375"/>
                <a:gd name="connsiteY8" fmla="*/ 1143000 h 1457347"/>
                <a:gd name="connsiteX9" fmla="*/ 1409700 w 3381375"/>
                <a:gd name="connsiteY9" fmla="*/ 1095375 h 1457347"/>
                <a:gd name="connsiteX10" fmla="*/ 1552575 w 3381375"/>
                <a:gd name="connsiteY10" fmla="*/ 1257300 h 1457347"/>
                <a:gd name="connsiteX11" fmla="*/ 1666875 w 3381375"/>
                <a:gd name="connsiteY11" fmla="*/ 1238250 h 1457347"/>
                <a:gd name="connsiteX12" fmla="*/ 1943100 w 3381375"/>
                <a:gd name="connsiteY12" fmla="*/ 1428750 h 1457347"/>
                <a:gd name="connsiteX13" fmla="*/ 2133600 w 3381375"/>
                <a:gd name="connsiteY13" fmla="*/ 1371600 h 1457347"/>
                <a:gd name="connsiteX14" fmla="*/ 2466975 w 3381375"/>
                <a:gd name="connsiteY14" fmla="*/ 1457325 h 1457347"/>
                <a:gd name="connsiteX15" fmla="*/ 2647950 w 3381375"/>
                <a:gd name="connsiteY15" fmla="*/ 1362075 h 1457347"/>
                <a:gd name="connsiteX16" fmla="*/ 2933700 w 3381375"/>
                <a:gd name="connsiteY16" fmla="*/ 1447800 h 1457347"/>
                <a:gd name="connsiteX17" fmla="*/ 3228975 w 3381375"/>
                <a:gd name="connsiteY17" fmla="*/ 1390650 h 1457347"/>
                <a:gd name="connsiteX18" fmla="*/ 3381375 w 3381375"/>
                <a:gd name="connsiteY18" fmla="*/ 1457325 h 1457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381375" h="1457347">
                  <a:moveTo>
                    <a:pt x="0" y="0"/>
                  </a:moveTo>
                  <a:cubicBezTo>
                    <a:pt x="73819" y="26194"/>
                    <a:pt x="147638" y="52388"/>
                    <a:pt x="219075" y="133350"/>
                  </a:cubicBezTo>
                  <a:cubicBezTo>
                    <a:pt x="290513" y="214313"/>
                    <a:pt x="381000" y="388938"/>
                    <a:pt x="428625" y="485775"/>
                  </a:cubicBezTo>
                  <a:cubicBezTo>
                    <a:pt x="476250" y="582612"/>
                    <a:pt x="447675" y="655638"/>
                    <a:pt x="504825" y="714375"/>
                  </a:cubicBezTo>
                  <a:cubicBezTo>
                    <a:pt x="561975" y="773112"/>
                    <a:pt x="703263" y="906462"/>
                    <a:pt x="771525" y="838200"/>
                  </a:cubicBezTo>
                  <a:cubicBezTo>
                    <a:pt x="839787" y="769938"/>
                    <a:pt x="865188" y="328613"/>
                    <a:pt x="914400" y="304800"/>
                  </a:cubicBezTo>
                  <a:cubicBezTo>
                    <a:pt x="963613" y="280988"/>
                    <a:pt x="1019175" y="576263"/>
                    <a:pt x="1066800" y="695325"/>
                  </a:cubicBezTo>
                  <a:cubicBezTo>
                    <a:pt x="1114425" y="814387"/>
                    <a:pt x="1154113" y="944563"/>
                    <a:pt x="1200150" y="1019175"/>
                  </a:cubicBezTo>
                  <a:cubicBezTo>
                    <a:pt x="1246187" y="1093787"/>
                    <a:pt x="1308100" y="1130300"/>
                    <a:pt x="1343025" y="1143000"/>
                  </a:cubicBezTo>
                  <a:cubicBezTo>
                    <a:pt x="1377950" y="1155700"/>
                    <a:pt x="1374775" y="1076325"/>
                    <a:pt x="1409700" y="1095375"/>
                  </a:cubicBezTo>
                  <a:cubicBezTo>
                    <a:pt x="1444625" y="1114425"/>
                    <a:pt x="1509713" y="1233488"/>
                    <a:pt x="1552575" y="1257300"/>
                  </a:cubicBezTo>
                  <a:cubicBezTo>
                    <a:pt x="1595438" y="1281113"/>
                    <a:pt x="1601788" y="1209675"/>
                    <a:pt x="1666875" y="1238250"/>
                  </a:cubicBezTo>
                  <a:cubicBezTo>
                    <a:pt x="1731962" y="1266825"/>
                    <a:pt x="1865313" y="1406525"/>
                    <a:pt x="1943100" y="1428750"/>
                  </a:cubicBezTo>
                  <a:cubicBezTo>
                    <a:pt x="2020887" y="1450975"/>
                    <a:pt x="2046288" y="1366838"/>
                    <a:pt x="2133600" y="1371600"/>
                  </a:cubicBezTo>
                  <a:cubicBezTo>
                    <a:pt x="2220912" y="1376362"/>
                    <a:pt x="2381250" y="1458913"/>
                    <a:pt x="2466975" y="1457325"/>
                  </a:cubicBezTo>
                  <a:cubicBezTo>
                    <a:pt x="2552700" y="1455738"/>
                    <a:pt x="2570163" y="1363662"/>
                    <a:pt x="2647950" y="1362075"/>
                  </a:cubicBezTo>
                  <a:cubicBezTo>
                    <a:pt x="2725737" y="1360488"/>
                    <a:pt x="2836862" y="1443037"/>
                    <a:pt x="2933700" y="1447800"/>
                  </a:cubicBezTo>
                  <a:cubicBezTo>
                    <a:pt x="3030538" y="1452563"/>
                    <a:pt x="3154363" y="1389063"/>
                    <a:pt x="3228975" y="1390650"/>
                  </a:cubicBezTo>
                  <a:cubicBezTo>
                    <a:pt x="3303587" y="1392237"/>
                    <a:pt x="3342481" y="1424781"/>
                    <a:pt x="3381375" y="1457325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solidFill>
                  <a:srgbClr val="FF0000"/>
                </a:solidFill>
              </a:endParaRPr>
            </a:p>
          </p:txBody>
        </p:sp>
        <p:sp>
          <p:nvSpPr>
            <p:cNvPr id="77" name="Forme libre 76"/>
            <p:cNvSpPr/>
            <p:nvPr/>
          </p:nvSpPr>
          <p:spPr>
            <a:xfrm>
              <a:off x="1081090" y="4039221"/>
              <a:ext cx="2628921" cy="1590769"/>
            </a:xfrm>
            <a:custGeom>
              <a:avLst/>
              <a:gdLst>
                <a:gd name="connsiteX0" fmla="*/ 2628900 w 2628900"/>
                <a:gd name="connsiteY0" fmla="*/ 0 h 1592054"/>
                <a:gd name="connsiteX1" fmla="*/ 2419350 w 2628900"/>
                <a:gd name="connsiteY1" fmla="*/ 180975 h 1592054"/>
                <a:gd name="connsiteX2" fmla="*/ 2333625 w 2628900"/>
                <a:gd name="connsiteY2" fmla="*/ 504825 h 1592054"/>
                <a:gd name="connsiteX3" fmla="*/ 2190750 w 2628900"/>
                <a:gd name="connsiteY3" fmla="*/ 704850 h 1592054"/>
                <a:gd name="connsiteX4" fmla="*/ 1885950 w 2628900"/>
                <a:gd name="connsiteY4" fmla="*/ 971550 h 1592054"/>
                <a:gd name="connsiteX5" fmla="*/ 1600200 w 2628900"/>
                <a:gd name="connsiteY5" fmla="*/ 1219200 h 1592054"/>
                <a:gd name="connsiteX6" fmla="*/ 1409700 w 2628900"/>
                <a:gd name="connsiteY6" fmla="*/ 1495425 h 1592054"/>
                <a:gd name="connsiteX7" fmla="*/ 1019175 w 2628900"/>
                <a:gd name="connsiteY7" fmla="*/ 1457325 h 1592054"/>
                <a:gd name="connsiteX8" fmla="*/ 866775 w 2628900"/>
                <a:gd name="connsiteY8" fmla="*/ 1571625 h 1592054"/>
                <a:gd name="connsiteX9" fmla="*/ 400050 w 2628900"/>
                <a:gd name="connsiteY9" fmla="*/ 1419225 h 1592054"/>
                <a:gd name="connsiteX10" fmla="*/ 133350 w 2628900"/>
                <a:gd name="connsiteY10" fmla="*/ 1590675 h 1592054"/>
                <a:gd name="connsiteX11" fmla="*/ 0 w 2628900"/>
                <a:gd name="connsiteY11" fmla="*/ 1485900 h 159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628900" h="1592054">
                  <a:moveTo>
                    <a:pt x="2628900" y="0"/>
                  </a:moveTo>
                  <a:cubicBezTo>
                    <a:pt x="2548731" y="48419"/>
                    <a:pt x="2468562" y="96838"/>
                    <a:pt x="2419350" y="180975"/>
                  </a:cubicBezTo>
                  <a:cubicBezTo>
                    <a:pt x="2370137" y="265113"/>
                    <a:pt x="2371725" y="417513"/>
                    <a:pt x="2333625" y="504825"/>
                  </a:cubicBezTo>
                  <a:cubicBezTo>
                    <a:pt x="2295525" y="592138"/>
                    <a:pt x="2265362" y="627063"/>
                    <a:pt x="2190750" y="704850"/>
                  </a:cubicBezTo>
                  <a:cubicBezTo>
                    <a:pt x="2116138" y="782637"/>
                    <a:pt x="1885950" y="971550"/>
                    <a:pt x="1885950" y="971550"/>
                  </a:cubicBezTo>
                  <a:cubicBezTo>
                    <a:pt x="1787525" y="1057275"/>
                    <a:pt x="1679575" y="1131888"/>
                    <a:pt x="1600200" y="1219200"/>
                  </a:cubicBezTo>
                  <a:cubicBezTo>
                    <a:pt x="1520825" y="1306512"/>
                    <a:pt x="1506537" y="1455738"/>
                    <a:pt x="1409700" y="1495425"/>
                  </a:cubicBezTo>
                  <a:cubicBezTo>
                    <a:pt x="1312863" y="1535112"/>
                    <a:pt x="1109662" y="1444625"/>
                    <a:pt x="1019175" y="1457325"/>
                  </a:cubicBezTo>
                  <a:cubicBezTo>
                    <a:pt x="928688" y="1470025"/>
                    <a:pt x="969962" y="1577975"/>
                    <a:pt x="866775" y="1571625"/>
                  </a:cubicBezTo>
                  <a:cubicBezTo>
                    <a:pt x="763587" y="1565275"/>
                    <a:pt x="522287" y="1416050"/>
                    <a:pt x="400050" y="1419225"/>
                  </a:cubicBezTo>
                  <a:cubicBezTo>
                    <a:pt x="277813" y="1422400"/>
                    <a:pt x="200025" y="1579563"/>
                    <a:pt x="133350" y="1590675"/>
                  </a:cubicBezTo>
                  <a:cubicBezTo>
                    <a:pt x="66675" y="1601788"/>
                    <a:pt x="33337" y="1543844"/>
                    <a:pt x="0" y="148590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8" name="ZoneTexte 103"/>
            <p:cNvSpPr txBox="1">
              <a:spLocks noChangeArrowheads="1"/>
            </p:cNvSpPr>
            <p:nvPr/>
          </p:nvSpPr>
          <p:spPr bwMode="auto">
            <a:xfrm>
              <a:off x="6106419" y="4931876"/>
              <a:ext cx="12966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rgbClr val="FF0000"/>
                  </a:solidFill>
                  <a:latin typeface="Calibri" pitchFamily="34" charset="0"/>
                </a:rPr>
                <a:t>ondulations</a:t>
              </a:r>
              <a:endParaRPr lang="de-DE" i="1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cxnSp>
          <p:nvCxnSpPr>
            <p:cNvPr id="79" name="Connecteur droit 78"/>
            <p:cNvCxnSpPr/>
            <p:nvPr/>
          </p:nvCxnSpPr>
          <p:spPr>
            <a:xfrm flipH="1">
              <a:off x="4514880" y="4809205"/>
              <a:ext cx="0" cy="852537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 flipH="1">
              <a:off x="4799046" y="4809205"/>
              <a:ext cx="1587" cy="852537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 106"/>
            <p:cNvSpPr>
              <a:spLocks noChangeArrowheads="1"/>
            </p:cNvSpPr>
            <p:nvPr/>
          </p:nvSpPr>
          <p:spPr bwMode="auto">
            <a:xfrm>
              <a:off x="4401164" y="5667082"/>
              <a:ext cx="81003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i="1">
                  <a:solidFill>
                    <a:srgbClr val="FF0000"/>
                  </a:solidFill>
                  <a:latin typeface="Calibri" pitchFamily="34" charset="0"/>
                </a:rPr>
                <a:t>2/Tobs</a:t>
              </a:r>
              <a:endParaRPr lang="de-DE" i="1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grpSp>
        <p:nvGrpSpPr>
          <p:cNvPr id="82" name="Groupe 139"/>
          <p:cNvGrpSpPr>
            <a:grpSpLocks/>
          </p:cNvGrpSpPr>
          <p:nvPr/>
        </p:nvGrpSpPr>
        <p:grpSpPr bwMode="auto">
          <a:xfrm>
            <a:off x="720848" y="2117874"/>
            <a:ext cx="8107363" cy="4330700"/>
            <a:chOff x="38100" y="1700808"/>
            <a:chExt cx="8107288" cy="4329772"/>
          </a:xfrm>
        </p:grpSpPr>
        <p:grpSp>
          <p:nvGrpSpPr>
            <p:cNvPr id="83" name="Groupe 140"/>
            <p:cNvGrpSpPr>
              <a:grpSpLocks/>
            </p:cNvGrpSpPr>
            <p:nvPr/>
          </p:nvGrpSpPr>
          <p:grpSpPr bwMode="auto">
            <a:xfrm>
              <a:off x="38100" y="1700808"/>
              <a:ext cx="8107288" cy="4329772"/>
              <a:chOff x="38100" y="1700808"/>
              <a:chExt cx="8107288" cy="4329772"/>
            </a:xfrm>
          </p:grpSpPr>
          <p:sp>
            <p:nvSpPr>
              <p:cNvPr id="85" name="Ellipse 84"/>
              <p:cNvSpPr/>
              <p:nvPr/>
            </p:nvSpPr>
            <p:spPr>
              <a:xfrm>
                <a:off x="6962711" y="2432488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86" name="Ellipse 85"/>
              <p:cNvSpPr/>
              <p:nvPr/>
            </p:nvSpPr>
            <p:spPr>
              <a:xfrm>
                <a:off x="6683314" y="2443599"/>
                <a:ext cx="142874" cy="13173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87" name="Ellipse 86"/>
              <p:cNvSpPr/>
              <p:nvPr/>
            </p:nvSpPr>
            <p:spPr>
              <a:xfrm>
                <a:off x="900105" y="2505498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88" name="Ellipse 87"/>
              <p:cNvSpPr/>
              <p:nvPr/>
            </p:nvSpPr>
            <p:spPr>
              <a:xfrm>
                <a:off x="1320788" y="2505498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89" name="Ellipse 88"/>
              <p:cNvSpPr/>
              <p:nvPr/>
            </p:nvSpPr>
            <p:spPr>
              <a:xfrm>
                <a:off x="1619235" y="2492800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0" name="Ellipse 89"/>
              <p:cNvSpPr/>
              <p:nvPr/>
            </p:nvSpPr>
            <p:spPr>
              <a:xfrm>
                <a:off x="1908158" y="2492800"/>
                <a:ext cx="142874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1" name="Ellipse 90"/>
              <p:cNvSpPr/>
              <p:nvPr/>
            </p:nvSpPr>
            <p:spPr>
              <a:xfrm>
                <a:off x="2266929" y="2492800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2" name="Ellipse 91"/>
              <p:cNvSpPr/>
              <p:nvPr/>
            </p:nvSpPr>
            <p:spPr>
              <a:xfrm>
                <a:off x="2627289" y="2492800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3" name="Ellipse 92"/>
              <p:cNvSpPr/>
              <p:nvPr/>
            </p:nvSpPr>
            <p:spPr>
              <a:xfrm>
                <a:off x="2987648" y="2476929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4" name="Ellipse 93"/>
              <p:cNvSpPr/>
              <p:nvPr/>
            </p:nvSpPr>
            <p:spPr>
              <a:xfrm>
                <a:off x="3348007" y="2432488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5" name="Ellipse 94"/>
              <p:cNvSpPr/>
              <p:nvPr/>
            </p:nvSpPr>
            <p:spPr>
              <a:xfrm>
                <a:off x="4144925" y="2061093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6" name="Ellipse 95"/>
              <p:cNvSpPr/>
              <p:nvPr/>
            </p:nvSpPr>
            <p:spPr>
              <a:xfrm>
                <a:off x="3938552" y="1764294"/>
                <a:ext cx="144461" cy="13173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7" name="Ellipse 96"/>
              <p:cNvSpPr/>
              <p:nvPr/>
            </p:nvSpPr>
            <p:spPr>
              <a:xfrm>
                <a:off x="3635342" y="1700808"/>
                <a:ext cx="144462" cy="13173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8" name="Ellipse 97"/>
              <p:cNvSpPr/>
              <p:nvPr/>
            </p:nvSpPr>
            <p:spPr>
              <a:xfrm>
                <a:off x="4427497" y="2442011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99" name="Ellipse 98"/>
              <p:cNvSpPr/>
              <p:nvPr/>
            </p:nvSpPr>
            <p:spPr>
              <a:xfrm>
                <a:off x="4787856" y="2649930"/>
                <a:ext cx="144462" cy="13173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00" name="Ellipse 99"/>
              <p:cNvSpPr/>
              <p:nvPr/>
            </p:nvSpPr>
            <p:spPr>
              <a:xfrm>
                <a:off x="5148216" y="2505498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01" name="Ellipse 100"/>
              <p:cNvSpPr/>
              <p:nvPr/>
            </p:nvSpPr>
            <p:spPr>
              <a:xfrm>
                <a:off x="5580012" y="2505498"/>
                <a:ext cx="144461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02" name="Ellipse 101"/>
              <p:cNvSpPr/>
              <p:nvPr/>
            </p:nvSpPr>
            <p:spPr>
              <a:xfrm>
                <a:off x="6011808" y="2576920"/>
                <a:ext cx="144461" cy="131734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 b="1" dirty="0"/>
              </a:p>
            </p:txBody>
          </p:sp>
          <p:sp>
            <p:nvSpPr>
              <p:cNvPr id="103" name="Ellipse 102"/>
              <p:cNvSpPr/>
              <p:nvPr/>
            </p:nvSpPr>
            <p:spPr>
              <a:xfrm>
                <a:off x="6372166" y="2432488"/>
                <a:ext cx="144462" cy="131735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cxnSp>
            <p:nvCxnSpPr>
              <p:cNvPr id="104" name="Connecteur droit 103"/>
              <p:cNvCxnSpPr/>
              <p:nvPr/>
            </p:nvCxnSpPr>
            <p:spPr>
              <a:xfrm flipH="1">
                <a:off x="4500522" y="2289644"/>
                <a:ext cx="0" cy="85071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Connecteur droit 104"/>
              <p:cNvCxnSpPr/>
              <p:nvPr/>
            </p:nvCxnSpPr>
            <p:spPr>
              <a:xfrm flipH="1">
                <a:off x="4864055" y="2289644"/>
                <a:ext cx="0" cy="850718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ZoneTexte 163"/>
              <p:cNvSpPr txBox="1">
                <a:spLocks noChangeArrowheads="1"/>
              </p:cNvSpPr>
              <p:nvPr/>
            </p:nvSpPr>
            <p:spPr bwMode="auto">
              <a:xfrm>
                <a:off x="4400857" y="2938081"/>
                <a:ext cx="738082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fr-FR" i="1">
                    <a:solidFill>
                      <a:srgbClr val="00B050"/>
                    </a:solidFill>
                    <a:latin typeface="Calibri" pitchFamily="34" charset="0"/>
                  </a:rPr>
                  <a:t>Tech</a:t>
                </a:r>
                <a:endParaRPr lang="de-DE" i="1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07" name="Forme libre 106"/>
              <p:cNvSpPr/>
              <p:nvPr/>
            </p:nvSpPr>
            <p:spPr>
              <a:xfrm>
                <a:off x="38100" y="3999015"/>
                <a:ext cx="2781274" cy="1430031"/>
              </a:xfrm>
              <a:custGeom>
                <a:avLst/>
                <a:gdLst>
                  <a:gd name="connsiteX0" fmla="*/ 0 w 2781300"/>
                  <a:gd name="connsiteY0" fmla="*/ 1334735 h 1430262"/>
                  <a:gd name="connsiteX1" fmla="*/ 409575 w 2781300"/>
                  <a:gd name="connsiteY1" fmla="*/ 982310 h 1430262"/>
                  <a:gd name="connsiteX2" fmla="*/ 571500 w 2781300"/>
                  <a:gd name="connsiteY2" fmla="*/ 572735 h 1430262"/>
                  <a:gd name="connsiteX3" fmla="*/ 819150 w 2781300"/>
                  <a:gd name="connsiteY3" fmla="*/ 20285 h 1430262"/>
                  <a:gd name="connsiteX4" fmla="*/ 1257300 w 2781300"/>
                  <a:gd name="connsiteY4" fmla="*/ 182210 h 1430262"/>
                  <a:gd name="connsiteX5" fmla="*/ 1419225 w 2781300"/>
                  <a:gd name="connsiteY5" fmla="*/ 772760 h 1430262"/>
                  <a:gd name="connsiteX6" fmla="*/ 1533525 w 2781300"/>
                  <a:gd name="connsiteY6" fmla="*/ 1010885 h 1430262"/>
                  <a:gd name="connsiteX7" fmla="*/ 1628775 w 2781300"/>
                  <a:gd name="connsiteY7" fmla="*/ 839435 h 1430262"/>
                  <a:gd name="connsiteX8" fmla="*/ 1838325 w 2781300"/>
                  <a:gd name="connsiteY8" fmla="*/ 420335 h 1430262"/>
                  <a:gd name="connsiteX9" fmla="*/ 1952625 w 2781300"/>
                  <a:gd name="connsiteY9" fmla="*/ 410810 h 1430262"/>
                  <a:gd name="connsiteX10" fmla="*/ 2009775 w 2781300"/>
                  <a:gd name="connsiteY10" fmla="*/ 706085 h 1430262"/>
                  <a:gd name="connsiteX11" fmla="*/ 2133600 w 2781300"/>
                  <a:gd name="connsiteY11" fmla="*/ 906110 h 1430262"/>
                  <a:gd name="connsiteX12" fmla="*/ 2181225 w 2781300"/>
                  <a:gd name="connsiteY12" fmla="*/ 1087085 h 1430262"/>
                  <a:gd name="connsiteX13" fmla="*/ 2343150 w 2781300"/>
                  <a:gd name="connsiteY13" fmla="*/ 1144235 h 1430262"/>
                  <a:gd name="connsiteX14" fmla="*/ 2486025 w 2781300"/>
                  <a:gd name="connsiteY14" fmla="*/ 1429985 h 1430262"/>
                  <a:gd name="connsiteX15" fmla="*/ 2781300 w 2781300"/>
                  <a:gd name="connsiteY15" fmla="*/ 1087085 h 143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781300" h="1430262">
                    <a:moveTo>
                      <a:pt x="0" y="1334735"/>
                    </a:moveTo>
                    <a:cubicBezTo>
                      <a:pt x="157162" y="1222022"/>
                      <a:pt x="314325" y="1109310"/>
                      <a:pt x="409575" y="982310"/>
                    </a:cubicBezTo>
                    <a:cubicBezTo>
                      <a:pt x="504825" y="855310"/>
                      <a:pt x="503237" y="733073"/>
                      <a:pt x="571500" y="572735"/>
                    </a:cubicBezTo>
                    <a:cubicBezTo>
                      <a:pt x="639763" y="412397"/>
                      <a:pt x="704850" y="85372"/>
                      <a:pt x="819150" y="20285"/>
                    </a:cubicBezTo>
                    <a:cubicBezTo>
                      <a:pt x="933450" y="-44802"/>
                      <a:pt x="1157287" y="56797"/>
                      <a:pt x="1257300" y="182210"/>
                    </a:cubicBezTo>
                    <a:cubicBezTo>
                      <a:pt x="1357313" y="307623"/>
                      <a:pt x="1373188" y="634648"/>
                      <a:pt x="1419225" y="772760"/>
                    </a:cubicBezTo>
                    <a:cubicBezTo>
                      <a:pt x="1465262" y="910872"/>
                      <a:pt x="1498600" y="999772"/>
                      <a:pt x="1533525" y="1010885"/>
                    </a:cubicBezTo>
                    <a:cubicBezTo>
                      <a:pt x="1568450" y="1021997"/>
                      <a:pt x="1577975" y="937860"/>
                      <a:pt x="1628775" y="839435"/>
                    </a:cubicBezTo>
                    <a:cubicBezTo>
                      <a:pt x="1679575" y="741010"/>
                      <a:pt x="1784350" y="491772"/>
                      <a:pt x="1838325" y="420335"/>
                    </a:cubicBezTo>
                    <a:cubicBezTo>
                      <a:pt x="1892300" y="348898"/>
                      <a:pt x="1924050" y="363185"/>
                      <a:pt x="1952625" y="410810"/>
                    </a:cubicBezTo>
                    <a:cubicBezTo>
                      <a:pt x="1981200" y="458435"/>
                      <a:pt x="1979612" y="623535"/>
                      <a:pt x="2009775" y="706085"/>
                    </a:cubicBezTo>
                    <a:cubicBezTo>
                      <a:pt x="2039938" y="788635"/>
                      <a:pt x="2105025" y="842610"/>
                      <a:pt x="2133600" y="906110"/>
                    </a:cubicBezTo>
                    <a:cubicBezTo>
                      <a:pt x="2162175" y="969610"/>
                      <a:pt x="2146300" y="1047398"/>
                      <a:pt x="2181225" y="1087085"/>
                    </a:cubicBezTo>
                    <a:cubicBezTo>
                      <a:pt x="2216150" y="1126772"/>
                      <a:pt x="2292350" y="1087085"/>
                      <a:pt x="2343150" y="1144235"/>
                    </a:cubicBezTo>
                    <a:cubicBezTo>
                      <a:pt x="2393950" y="1201385"/>
                      <a:pt x="2413000" y="1439510"/>
                      <a:pt x="2486025" y="1429985"/>
                    </a:cubicBezTo>
                    <a:cubicBezTo>
                      <a:pt x="2559050" y="1420460"/>
                      <a:pt x="2670175" y="1253772"/>
                      <a:pt x="2781300" y="1087085"/>
                    </a:cubicBezTo>
                  </a:path>
                </a:pathLst>
              </a:cu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08" name="Forme libre 107"/>
              <p:cNvSpPr/>
              <p:nvPr/>
            </p:nvSpPr>
            <p:spPr>
              <a:xfrm>
                <a:off x="2700313" y="3932355"/>
                <a:ext cx="2781274" cy="1431618"/>
              </a:xfrm>
              <a:custGeom>
                <a:avLst/>
                <a:gdLst>
                  <a:gd name="connsiteX0" fmla="*/ 0 w 2781300"/>
                  <a:gd name="connsiteY0" fmla="*/ 1334735 h 1430262"/>
                  <a:gd name="connsiteX1" fmla="*/ 409575 w 2781300"/>
                  <a:gd name="connsiteY1" fmla="*/ 982310 h 1430262"/>
                  <a:gd name="connsiteX2" fmla="*/ 571500 w 2781300"/>
                  <a:gd name="connsiteY2" fmla="*/ 572735 h 1430262"/>
                  <a:gd name="connsiteX3" fmla="*/ 819150 w 2781300"/>
                  <a:gd name="connsiteY3" fmla="*/ 20285 h 1430262"/>
                  <a:gd name="connsiteX4" fmla="*/ 1257300 w 2781300"/>
                  <a:gd name="connsiteY4" fmla="*/ 182210 h 1430262"/>
                  <a:gd name="connsiteX5" fmla="*/ 1419225 w 2781300"/>
                  <a:gd name="connsiteY5" fmla="*/ 772760 h 1430262"/>
                  <a:gd name="connsiteX6" fmla="*/ 1533525 w 2781300"/>
                  <a:gd name="connsiteY6" fmla="*/ 1010885 h 1430262"/>
                  <a:gd name="connsiteX7" fmla="*/ 1628775 w 2781300"/>
                  <a:gd name="connsiteY7" fmla="*/ 839435 h 1430262"/>
                  <a:gd name="connsiteX8" fmla="*/ 1838325 w 2781300"/>
                  <a:gd name="connsiteY8" fmla="*/ 420335 h 1430262"/>
                  <a:gd name="connsiteX9" fmla="*/ 1952625 w 2781300"/>
                  <a:gd name="connsiteY9" fmla="*/ 410810 h 1430262"/>
                  <a:gd name="connsiteX10" fmla="*/ 2009775 w 2781300"/>
                  <a:gd name="connsiteY10" fmla="*/ 706085 h 1430262"/>
                  <a:gd name="connsiteX11" fmla="*/ 2133600 w 2781300"/>
                  <a:gd name="connsiteY11" fmla="*/ 906110 h 1430262"/>
                  <a:gd name="connsiteX12" fmla="*/ 2181225 w 2781300"/>
                  <a:gd name="connsiteY12" fmla="*/ 1087085 h 1430262"/>
                  <a:gd name="connsiteX13" fmla="*/ 2343150 w 2781300"/>
                  <a:gd name="connsiteY13" fmla="*/ 1144235 h 1430262"/>
                  <a:gd name="connsiteX14" fmla="*/ 2486025 w 2781300"/>
                  <a:gd name="connsiteY14" fmla="*/ 1429985 h 1430262"/>
                  <a:gd name="connsiteX15" fmla="*/ 2781300 w 2781300"/>
                  <a:gd name="connsiteY15" fmla="*/ 1087085 h 143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781300" h="1430262">
                    <a:moveTo>
                      <a:pt x="0" y="1334735"/>
                    </a:moveTo>
                    <a:cubicBezTo>
                      <a:pt x="157162" y="1222022"/>
                      <a:pt x="314325" y="1109310"/>
                      <a:pt x="409575" y="982310"/>
                    </a:cubicBezTo>
                    <a:cubicBezTo>
                      <a:pt x="504825" y="855310"/>
                      <a:pt x="503237" y="733073"/>
                      <a:pt x="571500" y="572735"/>
                    </a:cubicBezTo>
                    <a:cubicBezTo>
                      <a:pt x="639763" y="412397"/>
                      <a:pt x="704850" y="85372"/>
                      <a:pt x="819150" y="20285"/>
                    </a:cubicBezTo>
                    <a:cubicBezTo>
                      <a:pt x="933450" y="-44802"/>
                      <a:pt x="1157287" y="56797"/>
                      <a:pt x="1257300" y="182210"/>
                    </a:cubicBezTo>
                    <a:cubicBezTo>
                      <a:pt x="1357313" y="307623"/>
                      <a:pt x="1373188" y="634648"/>
                      <a:pt x="1419225" y="772760"/>
                    </a:cubicBezTo>
                    <a:cubicBezTo>
                      <a:pt x="1465262" y="910872"/>
                      <a:pt x="1498600" y="999772"/>
                      <a:pt x="1533525" y="1010885"/>
                    </a:cubicBezTo>
                    <a:cubicBezTo>
                      <a:pt x="1568450" y="1021997"/>
                      <a:pt x="1577975" y="937860"/>
                      <a:pt x="1628775" y="839435"/>
                    </a:cubicBezTo>
                    <a:cubicBezTo>
                      <a:pt x="1679575" y="741010"/>
                      <a:pt x="1784350" y="491772"/>
                      <a:pt x="1838325" y="420335"/>
                    </a:cubicBezTo>
                    <a:cubicBezTo>
                      <a:pt x="1892300" y="348898"/>
                      <a:pt x="1924050" y="363185"/>
                      <a:pt x="1952625" y="410810"/>
                    </a:cubicBezTo>
                    <a:cubicBezTo>
                      <a:pt x="1981200" y="458435"/>
                      <a:pt x="1979612" y="623535"/>
                      <a:pt x="2009775" y="706085"/>
                    </a:cubicBezTo>
                    <a:cubicBezTo>
                      <a:pt x="2039938" y="788635"/>
                      <a:pt x="2105025" y="842610"/>
                      <a:pt x="2133600" y="906110"/>
                    </a:cubicBezTo>
                    <a:cubicBezTo>
                      <a:pt x="2162175" y="969610"/>
                      <a:pt x="2146300" y="1047398"/>
                      <a:pt x="2181225" y="1087085"/>
                    </a:cubicBezTo>
                    <a:cubicBezTo>
                      <a:pt x="2216150" y="1126772"/>
                      <a:pt x="2292350" y="1087085"/>
                      <a:pt x="2343150" y="1144235"/>
                    </a:cubicBezTo>
                    <a:cubicBezTo>
                      <a:pt x="2393950" y="1201385"/>
                      <a:pt x="2413000" y="1439510"/>
                      <a:pt x="2486025" y="1429985"/>
                    </a:cubicBezTo>
                    <a:cubicBezTo>
                      <a:pt x="2559050" y="1420460"/>
                      <a:pt x="2670175" y="1253772"/>
                      <a:pt x="2781300" y="1087085"/>
                    </a:cubicBezTo>
                  </a:path>
                </a:pathLst>
              </a:cu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09" name="Forme libre 108"/>
              <p:cNvSpPr/>
              <p:nvPr/>
            </p:nvSpPr>
            <p:spPr>
              <a:xfrm>
                <a:off x="5364114" y="3864106"/>
                <a:ext cx="2781274" cy="1430032"/>
              </a:xfrm>
              <a:custGeom>
                <a:avLst/>
                <a:gdLst>
                  <a:gd name="connsiteX0" fmla="*/ 0 w 2781300"/>
                  <a:gd name="connsiteY0" fmla="*/ 1334735 h 1430262"/>
                  <a:gd name="connsiteX1" fmla="*/ 409575 w 2781300"/>
                  <a:gd name="connsiteY1" fmla="*/ 982310 h 1430262"/>
                  <a:gd name="connsiteX2" fmla="*/ 571500 w 2781300"/>
                  <a:gd name="connsiteY2" fmla="*/ 572735 h 1430262"/>
                  <a:gd name="connsiteX3" fmla="*/ 819150 w 2781300"/>
                  <a:gd name="connsiteY3" fmla="*/ 20285 h 1430262"/>
                  <a:gd name="connsiteX4" fmla="*/ 1257300 w 2781300"/>
                  <a:gd name="connsiteY4" fmla="*/ 182210 h 1430262"/>
                  <a:gd name="connsiteX5" fmla="*/ 1419225 w 2781300"/>
                  <a:gd name="connsiteY5" fmla="*/ 772760 h 1430262"/>
                  <a:gd name="connsiteX6" fmla="*/ 1533525 w 2781300"/>
                  <a:gd name="connsiteY6" fmla="*/ 1010885 h 1430262"/>
                  <a:gd name="connsiteX7" fmla="*/ 1628775 w 2781300"/>
                  <a:gd name="connsiteY7" fmla="*/ 839435 h 1430262"/>
                  <a:gd name="connsiteX8" fmla="*/ 1838325 w 2781300"/>
                  <a:gd name="connsiteY8" fmla="*/ 420335 h 1430262"/>
                  <a:gd name="connsiteX9" fmla="*/ 1952625 w 2781300"/>
                  <a:gd name="connsiteY9" fmla="*/ 410810 h 1430262"/>
                  <a:gd name="connsiteX10" fmla="*/ 2009775 w 2781300"/>
                  <a:gd name="connsiteY10" fmla="*/ 706085 h 1430262"/>
                  <a:gd name="connsiteX11" fmla="*/ 2133600 w 2781300"/>
                  <a:gd name="connsiteY11" fmla="*/ 906110 h 1430262"/>
                  <a:gd name="connsiteX12" fmla="*/ 2181225 w 2781300"/>
                  <a:gd name="connsiteY12" fmla="*/ 1087085 h 1430262"/>
                  <a:gd name="connsiteX13" fmla="*/ 2343150 w 2781300"/>
                  <a:gd name="connsiteY13" fmla="*/ 1144235 h 1430262"/>
                  <a:gd name="connsiteX14" fmla="*/ 2486025 w 2781300"/>
                  <a:gd name="connsiteY14" fmla="*/ 1429985 h 1430262"/>
                  <a:gd name="connsiteX15" fmla="*/ 2781300 w 2781300"/>
                  <a:gd name="connsiteY15" fmla="*/ 1087085 h 1430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781300" h="1430262">
                    <a:moveTo>
                      <a:pt x="0" y="1334735"/>
                    </a:moveTo>
                    <a:cubicBezTo>
                      <a:pt x="157162" y="1222022"/>
                      <a:pt x="314325" y="1109310"/>
                      <a:pt x="409575" y="982310"/>
                    </a:cubicBezTo>
                    <a:cubicBezTo>
                      <a:pt x="504825" y="855310"/>
                      <a:pt x="503237" y="733073"/>
                      <a:pt x="571500" y="572735"/>
                    </a:cubicBezTo>
                    <a:cubicBezTo>
                      <a:pt x="639763" y="412397"/>
                      <a:pt x="704850" y="85372"/>
                      <a:pt x="819150" y="20285"/>
                    </a:cubicBezTo>
                    <a:cubicBezTo>
                      <a:pt x="933450" y="-44802"/>
                      <a:pt x="1157287" y="56797"/>
                      <a:pt x="1257300" y="182210"/>
                    </a:cubicBezTo>
                    <a:cubicBezTo>
                      <a:pt x="1357313" y="307623"/>
                      <a:pt x="1373188" y="634648"/>
                      <a:pt x="1419225" y="772760"/>
                    </a:cubicBezTo>
                    <a:cubicBezTo>
                      <a:pt x="1465262" y="910872"/>
                      <a:pt x="1498600" y="999772"/>
                      <a:pt x="1533525" y="1010885"/>
                    </a:cubicBezTo>
                    <a:cubicBezTo>
                      <a:pt x="1568450" y="1021997"/>
                      <a:pt x="1577975" y="937860"/>
                      <a:pt x="1628775" y="839435"/>
                    </a:cubicBezTo>
                    <a:cubicBezTo>
                      <a:pt x="1679575" y="741010"/>
                      <a:pt x="1784350" y="491772"/>
                      <a:pt x="1838325" y="420335"/>
                    </a:cubicBezTo>
                    <a:cubicBezTo>
                      <a:pt x="1892300" y="348898"/>
                      <a:pt x="1924050" y="363185"/>
                      <a:pt x="1952625" y="410810"/>
                    </a:cubicBezTo>
                    <a:cubicBezTo>
                      <a:pt x="1981200" y="458435"/>
                      <a:pt x="1979612" y="623535"/>
                      <a:pt x="2009775" y="706085"/>
                    </a:cubicBezTo>
                    <a:cubicBezTo>
                      <a:pt x="2039938" y="788635"/>
                      <a:pt x="2105025" y="842610"/>
                      <a:pt x="2133600" y="906110"/>
                    </a:cubicBezTo>
                    <a:cubicBezTo>
                      <a:pt x="2162175" y="969610"/>
                      <a:pt x="2146300" y="1047398"/>
                      <a:pt x="2181225" y="1087085"/>
                    </a:cubicBezTo>
                    <a:cubicBezTo>
                      <a:pt x="2216150" y="1126772"/>
                      <a:pt x="2292350" y="1087085"/>
                      <a:pt x="2343150" y="1144235"/>
                    </a:cubicBezTo>
                    <a:cubicBezTo>
                      <a:pt x="2393950" y="1201385"/>
                      <a:pt x="2413000" y="1439510"/>
                      <a:pt x="2486025" y="1429985"/>
                    </a:cubicBezTo>
                    <a:cubicBezTo>
                      <a:pt x="2559050" y="1420460"/>
                      <a:pt x="2670175" y="1253772"/>
                      <a:pt x="2781300" y="1087085"/>
                    </a:cubicBezTo>
                  </a:path>
                </a:pathLst>
              </a:cu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/>
              </a:p>
            </p:txBody>
          </p:sp>
          <p:sp>
            <p:nvSpPr>
              <p:cNvPr id="110" name="ZoneTexte 167"/>
              <p:cNvSpPr txBox="1">
                <a:spLocks noChangeArrowheads="1"/>
              </p:cNvSpPr>
              <p:nvPr/>
            </p:nvSpPr>
            <p:spPr bwMode="auto">
              <a:xfrm>
                <a:off x="1475903" y="1942033"/>
                <a:ext cx="1684435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i="1">
                    <a:solidFill>
                      <a:srgbClr val="00B050"/>
                    </a:solidFill>
                    <a:latin typeface="Calibri" pitchFamily="34" charset="0"/>
                  </a:rPr>
                  <a:t>échantillonnage</a:t>
                </a:r>
                <a:endParaRPr lang="de-DE" i="1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11" name="ZoneTexte 168"/>
              <p:cNvSpPr txBox="1">
                <a:spLocks noChangeArrowheads="1"/>
              </p:cNvSpPr>
              <p:nvPr/>
            </p:nvSpPr>
            <p:spPr bwMode="auto">
              <a:xfrm>
                <a:off x="805569" y="3638223"/>
                <a:ext cx="2816027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i="1">
                    <a:solidFill>
                      <a:srgbClr val="00B050"/>
                    </a:solidFill>
                    <a:latin typeface="Calibri" pitchFamily="34" charset="0"/>
                  </a:rPr>
                  <a:t>Périodisation, recouvrement</a:t>
                </a:r>
                <a:endParaRPr lang="de-DE" i="1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sp>
            <p:nvSpPr>
              <p:cNvPr id="112" name="Rectangle 169"/>
              <p:cNvSpPr>
                <a:spLocks noChangeArrowheads="1"/>
              </p:cNvSpPr>
              <p:nvPr/>
            </p:nvSpPr>
            <p:spPr bwMode="auto">
              <a:xfrm>
                <a:off x="5940152" y="5661248"/>
                <a:ext cx="809581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fr-FR" i="1">
                    <a:solidFill>
                      <a:srgbClr val="00B050"/>
                    </a:solidFill>
                    <a:latin typeface="Calibri" pitchFamily="34" charset="0"/>
                  </a:rPr>
                  <a:t>1/Tech</a:t>
                </a:r>
                <a:endParaRPr lang="de-DE" i="1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113" name="Connecteur droit 112"/>
              <p:cNvCxnSpPr/>
              <p:nvPr/>
            </p:nvCxnSpPr>
            <p:spPr>
              <a:xfrm>
                <a:off x="6318192" y="3870455"/>
                <a:ext cx="0" cy="1782381"/>
              </a:xfrm>
              <a:prstGeom prst="line">
                <a:avLst/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Connecteur droit avec flèche 83"/>
            <p:cNvCxnSpPr/>
            <p:nvPr/>
          </p:nvCxnSpPr>
          <p:spPr>
            <a:xfrm>
              <a:off x="4500522" y="2965774"/>
              <a:ext cx="398458" cy="0"/>
            </a:xfrm>
            <a:prstGeom prst="straightConnector1">
              <a:avLst/>
            </a:prstGeom>
            <a:ln>
              <a:solidFill>
                <a:srgbClr val="00B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oupe 171"/>
          <p:cNvGrpSpPr>
            <a:grpSpLocks/>
          </p:cNvGrpSpPr>
          <p:nvPr/>
        </p:nvGrpSpPr>
        <p:grpSpPr bwMode="auto">
          <a:xfrm>
            <a:off x="1901948" y="2114699"/>
            <a:ext cx="5105400" cy="3798887"/>
            <a:chOff x="1219200" y="1697823"/>
            <a:chExt cx="5105400" cy="3798102"/>
          </a:xfrm>
        </p:grpSpPr>
        <p:cxnSp>
          <p:nvCxnSpPr>
            <p:cNvPr id="115" name="Connecteur droit 114"/>
            <p:cNvCxnSpPr/>
            <p:nvPr/>
          </p:nvCxnSpPr>
          <p:spPr>
            <a:xfrm>
              <a:off x="3679825" y="1697823"/>
              <a:ext cx="350838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4067175" y="1850192"/>
              <a:ext cx="350838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4222750" y="2132708"/>
              <a:ext cx="349250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>
              <a:off x="4510088" y="2492996"/>
              <a:ext cx="349250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>
              <a:off x="4787900" y="2780274"/>
              <a:ext cx="349250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119"/>
            <p:cNvCxnSpPr/>
            <p:nvPr/>
          </p:nvCxnSpPr>
          <p:spPr>
            <a:xfrm>
              <a:off x="5230813" y="2564419"/>
              <a:ext cx="349250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120"/>
            <p:cNvCxnSpPr/>
            <p:nvPr/>
          </p:nvCxnSpPr>
          <p:spPr>
            <a:xfrm>
              <a:off x="5591175" y="2564419"/>
              <a:ext cx="349250" cy="0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orme libre 121"/>
            <p:cNvSpPr/>
            <p:nvPr/>
          </p:nvSpPr>
          <p:spPr>
            <a:xfrm>
              <a:off x="1219200" y="3959543"/>
              <a:ext cx="5105400" cy="1536382"/>
            </a:xfrm>
            <a:custGeom>
              <a:avLst/>
              <a:gdLst>
                <a:gd name="connsiteX0" fmla="*/ 0 w 5105400"/>
                <a:gd name="connsiteY0" fmla="*/ 1536705 h 1536705"/>
                <a:gd name="connsiteX1" fmla="*/ 466725 w 5105400"/>
                <a:gd name="connsiteY1" fmla="*/ 1203330 h 1536705"/>
                <a:gd name="connsiteX2" fmla="*/ 971550 w 5105400"/>
                <a:gd name="connsiteY2" fmla="*/ 1069980 h 1536705"/>
                <a:gd name="connsiteX3" fmla="*/ 1209675 w 5105400"/>
                <a:gd name="connsiteY3" fmla="*/ 1250955 h 1536705"/>
                <a:gd name="connsiteX4" fmla="*/ 1304925 w 5105400"/>
                <a:gd name="connsiteY4" fmla="*/ 1412880 h 1536705"/>
                <a:gd name="connsiteX5" fmla="*/ 1590675 w 5105400"/>
                <a:gd name="connsiteY5" fmla="*/ 1327155 h 1536705"/>
                <a:gd name="connsiteX6" fmla="*/ 1819275 w 5105400"/>
                <a:gd name="connsiteY6" fmla="*/ 1089030 h 1536705"/>
                <a:gd name="connsiteX7" fmla="*/ 2019300 w 5105400"/>
                <a:gd name="connsiteY7" fmla="*/ 660405 h 1536705"/>
                <a:gd name="connsiteX8" fmla="*/ 2152650 w 5105400"/>
                <a:gd name="connsiteY8" fmla="*/ 250830 h 1536705"/>
                <a:gd name="connsiteX9" fmla="*/ 2324100 w 5105400"/>
                <a:gd name="connsiteY9" fmla="*/ 41280 h 1536705"/>
                <a:gd name="connsiteX10" fmla="*/ 2552700 w 5105400"/>
                <a:gd name="connsiteY10" fmla="*/ 12705 h 1536705"/>
                <a:gd name="connsiteX11" fmla="*/ 2657475 w 5105400"/>
                <a:gd name="connsiteY11" fmla="*/ 193680 h 1536705"/>
                <a:gd name="connsiteX12" fmla="*/ 2781300 w 5105400"/>
                <a:gd name="connsiteY12" fmla="*/ 403230 h 1536705"/>
                <a:gd name="connsiteX13" fmla="*/ 2933700 w 5105400"/>
                <a:gd name="connsiteY13" fmla="*/ 755655 h 1536705"/>
                <a:gd name="connsiteX14" fmla="*/ 3019425 w 5105400"/>
                <a:gd name="connsiteY14" fmla="*/ 974730 h 1536705"/>
                <a:gd name="connsiteX15" fmla="*/ 3038475 w 5105400"/>
                <a:gd name="connsiteY15" fmla="*/ 927105 h 1536705"/>
                <a:gd name="connsiteX16" fmla="*/ 3171825 w 5105400"/>
                <a:gd name="connsiteY16" fmla="*/ 831855 h 1536705"/>
                <a:gd name="connsiteX17" fmla="*/ 3295650 w 5105400"/>
                <a:gd name="connsiteY17" fmla="*/ 555630 h 1536705"/>
                <a:gd name="connsiteX18" fmla="*/ 3381375 w 5105400"/>
                <a:gd name="connsiteY18" fmla="*/ 355605 h 1536705"/>
                <a:gd name="connsiteX19" fmla="*/ 3448050 w 5105400"/>
                <a:gd name="connsiteY19" fmla="*/ 555630 h 1536705"/>
                <a:gd name="connsiteX20" fmla="*/ 3486150 w 5105400"/>
                <a:gd name="connsiteY20" fmla="*/ 698505 h 1536705"/>
                <a:gd name="connsiteX21" fmla="*/ 3533775 w 5105400"/>
                <a:gd name="connsiteY21" fmla="*/ 889005 h 1536705"/>
                <a:gd name="connsiteX22" fmla="*/ 3619500 w 5105400"/>
                <a:gd name="connsiteY22" fmla="*/ 1098555 h 1536705"/>
                <a:gd name="connsiteX23" fmla="*/ 3686175 w 5105400"/>
                <a:gd name="connsiteY23" fmla="*/ 1127130 h 1536705"/>
                <a:gd name="connsiteX24" fmla="*/ 3800475 w 5105400"/>
                <a:gd name="connsiteY24" fmla="*/ 1165230 h 1536705"/>
                <a:gd name="connsiteX25" fmla="*/ 3857625 w 5105400"/>
                <a:gd name="connsiteY25" fmla="*/ 1298580 h 1536705"/>
                <a:gd name="connsiteX26" fmla="*/ 3886200 w 5105400"/>
                <a:gd name="connsiteY26" fmla="*/ 1336680 h 1536705"/>
                <a:gd name="connsiteX27" fmla="*/ 3962400 w 5105400"/>
                <a:gd name="connsiteY27" fmla="*/ 1422405 h 1536705"/>
                <a:gd name="connsiteX28" fmla="*/ 4143375 w 5105400"/>
                <a:gd name="connsiteY28" fmla="*/ 1298580 h 1536705"/>
                <a:gd name="connsiteX29" fmla="*/ 4410075 w 5105400"/>
                <a:gd name="connsiteY29" fmla="*/ 1098555 h 1536705"/>
                <a:gd name="connsiteX30" fmla="*/ 5105400 w 5105400"/>
                <a:gd name="connsiteY30" fmla="*/ 1498605 h 1536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5105400" h="1536705">
                  <a:moveTo>
                    <a:pt x="0" y="1536705"/>
                  </a:moveTo>
                  <a:cubicBezTo>
                    <a:pt x="152400" y="1408911"/>
                    <a:pt x="304800" y="1281117"/>
                    <a:pt x="466725" y="1203330"/>
                  </a:cubicBezTo>
                  <a:cubicBezTo>
                    <a:pt x="628650" y="1125543"/>
                    <a:pt x="847725" y="1062042"/>
                    <a:pt x="971550" y="1069980"/>
                  </a:cubicBezTo>
                  <a:cubicBezTo>
                    <a:pt x="1095375" y="1077917"/>
                    <a:pt x="1154113" y="1193805"/>
                    <a:pt x="1209675" y="1250955"/>
                  </a:cubicBezTo>
                  <a:cubicBezTo>
                    <a:pt x="1265237" y="1308105"/>
                    <a:pt x="1241425" y="1400180"/>
                    <a:pt x="1304925" y="1412880"/>
                  </a:cubicBezTo>
                  <a:cubicBezTo>
                    <a:pt x="1368425" y="1425580"/>
                    <a:pt x="1504950" y="1381130"/>
                    <a:pt x="1590675" y="1327155"/>
                  </a:cubicBezTo>
                  <a:cubicBezTo>
                    <a:pt x="1676400" y="1273180"/>
                    <a:pt x="1747838" y="1200155"/>
                    <a:pt x="1819275" y="1089030"/>
                  </a:cubicBezTo>
                  <a:cubicBezTo>
                    <a:pt x="1890712" y="977905"/>
                    <a:pt x="1963738" y="800105"/>
                    <a:pt x="2019300" y="660405"/>
                  </a:cubicBezTo>
                  <a:cubicBezTo>
                    <a:pt x="2074862" y="520705"/>
                    <a:pt x="2101850" y="354017"/>
                    <a:pt x="2152650" y="250830"/>
                  </a:cubicBezTo>
                  <a:cubicBezTo>
                    <a:pt x="2203450" y="147643"/>
                    <a:pt x="2257425" y="80967"/>
                    <a:pt x="2324100" y="41280"/>
                  </a:cubicBezTo>
                  <a:cubicBezTo>
                    <a:pt x="2390775" y="1593"/>
                    <a:pt x="2497138" y="-12695"/>
                    <a:pt x="2552700" y="12705"/>
                  </a:cubicBezTo>
                  <a:cubicBezTo>
                    <a:pt x="2608263" y="38105"/>
                    <a:pt x="2619375" y="128593"/>
                    <a:pt x="2657475" y="193680"/>
                  </a:cubicBezTo>
                  <a:cubicBezTo>
                    <a:pt x="2695575" y="258767"/>
                    <a:pt x="2735263" y="309567"/>
                    <a:pt x="2781300" y="403230"/>
                  </a:cubicBezTo>
                  <a:cubicBezTo>
                    <a:pt x="2827338" y="496892"/>
                    <a:pt x="2894013" y="660405"/>
                    <a:pt x="2933700" y="755655"/>
                  </a:cubicBezTo>
                  <a:cubicBezTo>
                    <a:pt x="2973387" y="850905"/>
                    <a:pt x="3001963" y="946155"/>
                    <a:pt x="3019425" y="974730"/>
                  </a:cubicBezTo>
                  <a:cubicBezTo>
                    <a:pt x="3036887" y="1003305"/>
                    <a:pt x="3013075" y="950917"/>
                    <a:pt x="3038475" y="927105"/>
                  </a:cubicBezTo>
                  <a:cubicBezTo>
                    <a:pt x="3063875" y="903292"/>
                    <a:pt x="3128963" y="893767"/>
                    <a:pt x="3171825" y="831855"/>
                  </a:cubicBezTo>
                  <a:cubicBezTo>
                    <a:pt x="3214688" y="769942"/>
                    <a:pt x="3260725" y="635005"/>
                    <a:pt x="3295650" y="555630"/>
                  </a:cubicBezTo>
                  <a:cubicBezTo>
                    <a:pt x="3330575" y="476255"/>
                    <a:pt x="3355975" y="355605"/>
                    <a:pt x="3381375" y="355605"/>
                  </a:cubicBezTo>
                  <a:cubicBezTo>
                    <a:pt x="3406775" y="355605"/>
                    <a:pt x="3430588" y="498480"/>
                    <a:pt x="3448050" y="555630"/>
                  </a:cubicBezTo>
                  <a:cubicBezTo>
                    <a:pt x="3465512" y="612780"/>
                    <a:pt x="3471863" y="642942"/>
                    <a:pt x="3486150" y="698505"/>
                  </a:cubicBezTo>
                  <a:cubicBezTo>
                    <a:pt x="3500438" y="754067"/>
                    <a:pt x="3511550" y="822330"/>
                    <a:pt x="3533775" y="889005"/>
                  </a:cubicBezTo>
                  <a:cubicBezTo>
                    <a:pt x="3556000" y="955680"/>
                    <a:pt x="3594100" y="1058867"/>
                    <a:pt x="3619500" y="1098555"/>
                  </a:cubicBezTo>
                  <a:cubicBezTo>
                    <a:pt x="3644900" y="1138242"/>
                    <a:pt x="3656013" y="1116018"/>
                    <a:pt x="3686175" y="1127130"/>
                  </a:cubicBezTo>
                  <a:cubicBezTo>
                    <a:pt x="3716337" y="1138242"/>
                    <a:pt x="3771900" y="1136655"/>
                    <a:pt x="3800475" y="1165230"/>
                  </a:cubicBezTo>
                  <a:cubicBezTo>
                    <a:pt x="3829050" y="1193805"/>
                    <a:pt x="3843338" y="1270005"/>
                    <a:pt x="3857625" y="1298580"/>
                  </a:cubicBezTo>
                  <a:cubicBezTo>
                    <a:pt x="3871912" y="1327155"/>
                    <a:pt x="3868738" y="1316043"/>
                    <a:pt x="3886200" y="1336680"/>
                  </a:cubicBezTo>
                  <a:cubicBezTo>
                    <a:pt x="3903662" y="1357317"/>
                    <a:pt x="3919538" y="1428755"/>
                    <a:pt x="3962400" y="1422405"/>
                  </a:cubicBezTo>
                  <a:cubicBezTo>
                    <a:pt x="4005262" y="1416055"/>
                    <a:pt x="4068763" y="1352555"/>
                    <a:pt x="4143375" y="1298580"/>
                  </a:cubicBezTo>
                  <a:cubicBezTo>
                    <a:pt x="4217987" y="1244605"/>
                    <a:pt x="4249738" y="1065217"/>
                    <a:pt x="4410075" y="1098555"/>
                  </a:cubicBezTo>
                  <a:cubicBezTo>
                    <a:pt x="4570413" y="1131892"/>
                    <a:pt x="4837906" y="1315248"/>
                    <a:pt x="5105400" y="1498605"/>
                  </a:cubicBezTo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65357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Ce que fait la TFD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rme libre 13"/>
          <p:cNvSpPr/>
          <p:nvPr/>
        </p:nvSpPr>
        <p:spPr>
          <a:xfrm>
            <a:off x="941511" y="4878574"/>
            <a:ext cx="2781300" cy="1430337"/>
          </a:xfrm>
          <a:custGeom>
            <a:avLst/>
            <a:gdLst>
              <a:gd name="connsiteX0" fmla="*/ 0 w 2781300"/>
              <a:gd name="connsiteY0" fmla="*/ 1334735 h 1430262"/>
              <a:gd name="connsiteX1" fmla="*/ 409575 w 2781300"/>
              <a:gd name="connsiteY1" fmla="*/ 982310 h 1430262"/>
              <a:gd name="connsiteX2" fmla="*/ 571500 w 2781300"/>
              <a:gd name="connsiteY2" fmla="*/ 572735 h 1430262"/>
              <a:gd name="connsiteX3" fmla="*/ 819150 w 2781300"/>
              <a:gd name="connsiteY3" fmla="*/ 20285 h 1430262"/>
              <a:gd name="connsiteX4" fmla="*/ 1257300 w 2781300"/>
              <a:gd name="connsiteY4" fmla="*/ 182210 h 1430262"/>
              <a:gd name="connsiteX5" fmla="*/ 1419225 w 2781300"/>
              <a:gd name="connsiteY5" fmla="*/ 772760 h 1430262"/>
              <a:gd name="connsiteX6" fmla="*/ 1533525 w 2781300"/>
              <a:gd name="connsiteY6" fmla="*/ 1010885 h 1430262"/>
              <a:gd name="connsiteX7" fmla="*/ 1628775 w 2781300"/>
              <a:gd name="connsiteY7" fmla="*/ 839435 h 1430262"/>
              <a:gd name="connsiteX8" fmla="*/ 1838325 w 2781300"/>
              <a:gd name="connsiteY8" fmla="*/ 420335 h 1430262"/>
              <a:gd name="connsiteX9" fmla="*/ 1952625 w 2781300"/>
              <a:gd name="connsiteY9" fmla="*/ 410810 h 1430262"/>
              <a:gd name="connsiteX10" fmla="*/ 2009775 w 2781300"/>
              <a:gd name="connsiteY10" fmla="*/ 706085 h 1430262"/>
              <a:gd name="connsiteX11" fmla="*/ 2133600 w 2781300"/>
              <a:gd name="connsiteY11" fmla="*/ 906110 h 1430262"/>
              <a:gd name="connsiteX12" fmla="*/ 2181225 w 2781300"/>
              <a:gd name="connsiteY12" fmla="*/ 1087085 h 1430262"/>
              <a:gd name="connsiteX13" fmla="*/ 2343150 w 2781300"/>
              <a:gd name="connsiteY13" fmla="*/ 1144235 h 1430262"/>
              <a:gd name="connsiteX14" fmla="*/ 2486025 w 2781300"/>
              <a:gd name="connsiteY14" fmla="*/ 1429985 h 1430262"/>
              <a:gd name="connsiteX15" fmla="*/ 2781300 w 2781300"/>
              <a:gd name="connsiteY15" fmla="*/ 1087085 h 14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81300" h="1430262">
                <a:moveTo>
                  <a:pt x="0" y="1334735"/>
                </a:moveTo>
                <a:cubicBezTo>
                  <a:pt x="157162" y="1222022"/>
                  <a:pt x="314325" y="1109310"/>
                  <a:pt x="409575" y="982310"/>
                </a:cubicBezTo>
                <a:cubicBezTo>
                  <a:pt x="504825" y="855310"/>
                  <a:pt x="503237" y="733073"/>
                  <a:pt x="571500" y="572735"/>
                </a:cubicBezTo>
                <a:cubicBezTo>
                  <a:pt x="639763" y="412397"/>
                  <a:pt x="704850" y="85372"/>
                  <a:pt x="819150" y="20285"/>
                </a:cubicBezTo>
                <a:cubicBezTo>
                  <a:pt x="933450" y="-44802"/>
                  <a:pt x="1157287" y="56797"/>
                  <a:pt x="1257300" y="182210"/>
                </a:cubicBezTo>
                <a:cubicBezTo>
                  <a:pt x="1357313" y="307623"/>
                  <a:pt x="1373188" y="634648"/>
                  <a:pt x="1419225" y="772760"/>
                </a:cubicBezTo>
                <a:cubicBezTo>
                  <a:pt x="1465262" y="910872"/>
                  <a:pt x="1498600" y="999772"/>
                  <a:pt x="1533525" y="1010885"/>
                </a:cubicBezTo>
                <a:cubicBezTo>
                  <a:pt x="1568450" y="1021997"/>
                  <a:pt x="1577975" y="937860"/>
                  <a:pt x="1628775" y="839435"/>
                </a:cubicBezTo>
                <a:cubicBezTo>
                  <a:pt x="1679575" y="741010"/>
                  <a:pt x="1784350" y="491772"/>
                  <a:pt x="1838325" y="420335"/>
                </a:cubicBezTo>
                <a:cubicBezTo>
                  <a:pt x="1892300" y="348898"/>
                  <a:pt x="1924050" y="363185"/>
                  <a:pt x="1952625" y="410810"/>
                </a:cubicBezTo>
                <a:cubicBezTo>
                  <a:pt x="1981200" y="458435"/>
                  <a:pt x="1979612" y="623535"/>
                  <a:pt x="2009775" y="706085"/>
                </a:cubicBezTo>
                <a:cubicBezTo>
                  <a:pt x="2039938" y="788635"/>
                  <a:pt x="2105025" y="842610"/>
                  <a:pt x="2133600" y="906110"/>
                </a:cubicBezTo>
                <a:cubicBezTo>
                  <a:pt x="2162175" y="969610"/>
                  <a:pt x="2146300" y="1047398"/>
                  <a:pt x="2181225" y="1087085"/>
                </a:cubicBezTo>
                <a:cubicBezTo>
                  <a:pt x="2216150" y="1126772"/>
                  <a:pt x="2292350" y="1087085"/>
                  <a:pt x="2343150" y="1144235"/>
                </a:cubicBezTo>
                <a:cubicBezTo>
                  <a:pt x="2393950" y="1201385"/>
                  <a:pt x="2413000" y="1439510"/>
                  <a:pt x="2486025" y="1429985"/>
                </a:cubicBezTo>
                <a:cubicBezTo>
                  <a:pt x="2559050" y="1420460"/>
                  <a:pt x="2670175" y="1253772"/>
                  <a:pt x="2781300" y="1087085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Forme libre 15"/>
          <p:cNvSpPr/>
          <p:nvPr/>
        </p:nvSpPr>
        <p:spPr>
          <a:xfrm>
            <a:off x="3603749" y="4813486"/>
            <a:ext cx="2781300" cy="1428750"/>
          </a:xfrm>
          <a:custGeom>
            <a:avLst/>
            <a:gdLst>
              <a:gd name="connsiteX0" fmla="*/ 0 w 2781300"/>
              <a:gd name="connsiteY0" fmla="*/ 1334735 h 1430262"/>
              <a:gd name="connsiteX1" fmla="*/ 409575 w 2781300"/>
              <a:gd name="connsiteY1" fmla="*/ 982310 h 1430262"/>
              <a:gd name="connsiteX2" fmla="*/ 571500 w 2781300"/>
              <a:gd name="connsiteY2" fmla="*/ 572735 h 1430262"/>
              <a:gd name="connsiteX3" fmla="*/ 819150 w 2781300"/>
              <a:gd name="connsiteY3" fmla="*/ 20285 h 1430262"/>
              <a:gd name="connsiteX4" fmla="*/ 1257300 w 2781300"/>
              <a:gd name="connsiteY4" fmla="*/ 182210 h 1430262"/>
              <a:gd name="connsiteX5" fmla="*/ 1419225 w 2781300"/>
              <a:gd name="connsiteY5" fmla="*/ 772760 h 1430262"/>
              <a:gd name="connsiteX6" fmla="*/ 1533525 w 2781300"/>
              <a:gd name="connsiteY6" fmla="*/ 1010885 h 1430262"/>
              <a:gd name="connsiteX7" fmla="*/ 1628775 w 2781300"/>
              <a:gd name="connsiteY7" fmla="*/ 839435 h 1430262"/>
              <a:gd name="connsiteX8" fmla="*/ 1838325 w 2781300"/>
              <a:gd name="connsiteY8" fmla="*/ 420335 h 1430262"/>
              <a:gd name="connsiteX9" fmla="*/ 1952625 w 2781300"/>
              <a:gd name="connsiteY9" fmla="*/ 410810 h 1430262"/>
              <a:gd name="connsiteX10" fmla="*/ 2009775 w 2781300"/>
              <a:gd name="connsiteY10" fmla="*/ 706085 h 1430262"/>
              <a:gd name="connsiteX11" fmla="*/ 2133600 w 2781300"/>
              <a:gd name="connsiteY11" fmla="*/ 906110 h 1430262"/>
              <a:gd name="connsiteX12" fmla="*/ 2181225 w 2781300"/>
              <a:gd name="connsiteY12" fmla="*/ 1087085 h 1430262"/>
              <a:gd name="connsiteX13" fmla="*/ 2343150 w 2781300"/>
              <a:gd name="connsiteY13" fmla="*/ 1144235 h 1430262"/>
              <a:gd name="connsiteX14" fmla="*/ 2486025 w 2781300"/>
              <a:gd name="connsiteY14" fmla="*/ 1429985 h 1430262"/>
              <a:gd name="connsiteX15" fmla="*/ 2781300 w 2781300"/>
              <a:gd name="connsiteY15" fmla="*/ 1087085 h 14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81300" h="1430262">
                <a:moveTo>
                  <a:pt x="0" y="1334735"/>
                </a:moveTo>
                <a:cubicBezTo>
                  <a:pt x="157162" y="1222022"/>
                  <a:pt x="314325" y="1109310"/>
                  <a:pt x="409575" y="982310"/>
                </a:cubicBezTo>
                <a:cubicBezTo>
                  <a:pt x="504825" y="855310"/>
                  <a:pt x="503237" y="733073"/>
                  <a:pt x="571500" y="572735"/>
                </a:cubicBezTo>
                <a:cubicBezTo>
                  <a:pt x="639763" y="412397"/>
                  <a:pt x="704850" y="85372"/>
                  <a:pt x="819150" y="20285"/>
                </a:cubicBezTo>
                <a:cubicBezTo>
                  <a:pt x="933450" y="-44802"/>
                  <a:pt x="1157287" y="56797"/>
                  <a:pt x="1257300" y="182210"/>
                </a:cubicBezTo>
                <a:cubicBezTo>
                  <a:pt x="1357313" y="307623"/>
                  <a:pt x="1373188" y="634648"/>
                  <a:pt x="1419225" y="772760"/>
                </a:cubicBezTo>
                <a:cubicBezTo>
                  <a:pt x="1465262" y="910872"/>
                  <a:pt x="1498600" y="999772"/>
                  <a:pt x="1533525" y="1010885"/>
                </a:cubicBezTo>
                <a:cubicBezTo>
                  <a:pt x="1568450" y="1021997"/>
                  <a:pt x="1577975" y="937860"/>
                  <a:pt x="1628775" y="839435"/>
                </a:cubicBezTo>
                <a:cubicBezTo>
                  <a:pt x="1679575" y="741010"/>
                  <a:pt x="1784350" y="491772"/>
                  <a:pt x="1838325" y="420335"/>
                </a:cubicBezTo>
                <a:cubicBezTo>
                  <a:pt x="1892300" y="348898"/>
                  <a:pt x="1924050" y="363185"/>
                  <a:pt x="1952625" y="410810"/>
                </a:cubicBezTo>
                <a:cubicBezTo>
                  <a:pt x="1981200" y="458435"/>
                  <a:pt x="1979612" y="623535"/>
                  <a:pt x="2009775" y="706085"/>
                </a:cubicBezTo>
                <a:cubicBezTo>
                  <a:pt x="2039938" y="788635"/>
                  <a:pt x="2105025" y="842610"/>
                  <a:pt x="2133600" y="906110"/>
                </a:cubicBezTo>
                <a:cubicBezTo>
                  <a:pt x="2162175" y="969610"/>
                  <a:pt x="2146300" y="1047398"/>
                  <a:pt x="2181225" y="1087085"/>
                </a:cubicBezTo>
                <a:cubicBezTo>
                  <a:pt x="2216150" y="1126772"/>
                  <a:pt x="2292350" y="1087085"/>
                  <a:pt x="2343150" y="1144235"/>
                </a:cubicBezTo>
                <a:cubicBezTo>
                  <a:pt x="2393950" y="1201385"/>
                  <a:pt x="2413000" y="1439510"/>
                  <a:pt x="2486025" y="1429985"/>
                </a:cubicBezTo>
                <a:cubicBezTo>
                  <a:pt x="2559050" y="1420460"/>
                  <a:pt x="2670175" y="1253772"/>
                  <a:pt x="2781300" y="1087085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Forme libre 16"/>
          <p:cNvSpPr/>
          <p:nvPr/>
        </p:nvSpPr>
        <p:spPr>
          <a:xfrm>
            <a:off x="6267574" y="4743636"/>
            <a:ext cx="2781300" cy="1430338"/>
          </a:xfrm>
          <a:custGeom>
            <a:avLst/>
            <a:gdLst>
              <a:gd name="connsiteX0" fmla="*/ 0 w 2781300"/>
              <a:gd name="connsiteY0" fmla="*/ 1334735 h 1430262"/>
              <a:gd name="connsiteX1" fmla="*/ 409575 w 2781300"/>
              <a:gd name="connsiteY1" fmla="*/ 982310 h 1430262"/>
              <a:gd name="connsiteX2" fmla="*/ 571500 w 2781300"/>
              <a:gd name="connsiteY2" fmla="*/ 572735 h 1430262"/>
              <a:gd name="connsiteX3" fmla="*/ 819150 w 2781300"/>
              <a:gd name="connsiteY3" fmla="*/ 20285 h 1430262"/>
              <a:gd name="connsiteX4" fmla="*/ 1257300 w 2781300"/>
              <a:gd name="connsiteY4" fmla="*/ 182210 h 1430262"/>
              <a:gd name="connsiteX5" fmla="*/ 1419225 w 2781300"/>
              <a:gd name="connsiteY5" fmla="*/ 772760 h 1430262"/>
              <a:gd name="connsiteX6" fmla="*/ 1533525 w 2781300"/>
              <a:gd name="connsiteY6" fmla="*/ 1010885 h 1430262"/>
              <a:gd name="connsiteX7" fmla="*/ 1628775 w 2781300"/>
              <a:gd name="connsiteY7" fmla="*/ 839435 h 1430262"/>
              <a:gd name="connsiteX8" fmla="*/ 1838325 w 2781300"/>
              <a:gd name="connsiteY8" fmla="*/ 420335 h 1430262"/>
              <a:gd name="connsiteX9" fmla="*/ 1952625 w 2781300"/>
              <a:gd name="connsiteY9" fmla="*/ 410810 h 1430262"/>
              <a:gd name="connsiteX10" fmla="*/ 2009775 w 2781300"/>
              <a:gd name="connsiteY10" fmla="*/ 706085 h 1430262"/>
              <a:gd name="connsiteX11" fmla="*/ 2133600 w 2781300"/>
              <a:gd name="connsiteY11" fmla="*/ 906110 h 1430262"/>
              <a:gd name="connsiteX12" fmla="*/ 2181225 w 2781300"/>
              <a:gd name="connsiteY12" fmla="*/ 1087085 h 1430262"/>
              <a:gd name="connsiteX13" fmla="*/ 2343150 w 2781300"/>
              <a:gd name="connsiteY13" fmla="*/ 1144235 h 1430262"/>
              <a:gd name="connsiteX14" fmla="*/ 2486025 w 2781300"/>
              <a:gd name="connsiteY14" fmla="*/ 1429985 h 1430262"/>
              <a:gd name="connsiteX15" fmla="*/ 2781300 w 2781300"/>
              <a:gd name="connsiteY15" fmla="*/ 1087085 h 14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781300" h="1430262">
                <a:moveTo>
                  <a:pt x="0" y="1334735"/>
                </a:moveTo>
                <a:cubicBezTo>
                  <a:pt x="157162" y="1222022"/>
                  <a:pt x="314325" y="1109310"/>
                  <a:pt x="409575" y="982310"/>
                </a:cubicBezTo>
                <a:cubicBezTo>
                  <a:pt x="504825" y="855310"/>
                  <a:pt x="503237" y="733073"/>
                  <a:pt x="571500" y="572735"/>
                </a:cubicBezTo>
                <a:cubicBezTo>
                  <a:pt x="639763" y="412397"/>
                  <a:pt x="704850" y="85372"/>
                  <a:pt x="819150" y="20285"/>
                </a:cubicBezTo>
                <a:cubicBezTo>
                  <a:pt x="933450" y="-44802"/>
                  <a:pt x="1157287" y="56797"/>
                  <a:pt x="1257300" y="182210"/>
                </a:cubicBezTo>
                <a:cubicBezTo>
                  <a:pt x="1357313" y="307623"/>
                  <a:pt x="1373188" y="634648"/>
                  <a:pt x="1419225" y="772760"/>
                </a:cubicBezTo>
                <a:cubicBezTo>
                  <a:pt x="1465262" y="910872"/>
                  <a:pt x="1498600" y="999772"/>
                  <a:pt x="1533525" y="1010885"/>
                </a:cubicBezTo>
                <a:cubicBezTo>
                  <a:pt x="1568450" y="1021997"/>
                  <a:pt x="1577975" y="937860"/>
                  <a:pt x="1628775" y="839435"/>
                </a:cubicBezTo>
                <a:cubicBezTo>
                  <a:pt x="1679575" y="741010"/>
                  <a:pt x="1784350" y="491772"/>
                  <a:pt x="1838325" y="420335"/>
                </a:cubicBezTo>
                <a:cubicBezTo>
                  <a:pt x="1892300" y="348898"/>
                  <a:pt x="1924050" y="363185"/>
                  <a:pt x="1952625" y="410810"/>
                </a:cubicBezTo>
                <a:cubicBezTo>
                  <a:pt x="1981200" y="458435"/>
                  <a:pt x="1979612" y="623535"/>
                  <a:pt x="2009775" y="706085"/>
                </a:cubicBezTo>
                <a:cubicBezTo>
                  <a:pt x="2039938" y="788635"/>
                  <a:pt x="2105025" y="842610"/>
                  <a:pt x="2133600" y="906110"/>
                </a:cubicBezTo>
                <a:cubicBezTo>
                  <a:pt x="2162175" y="969610"/>
                  <a:pt x="2146300" y="1047398"/>
                  <a:pt x="2181225" y="1087085"/>
                </a:cubicBezTo>
                <a:cubicBezTo>
                  <a:pt x="2216150" y="1126772"/>
                  <a:pt x="2292350" y="1087085"/>
                  <a:pt x="2343150" y="1144235"/>
                </a:cubicBezTo>
                <a:cubicBezTo>
                  <a:pt x="2393950" y="1201385"/>
                  <a:pt x="2413000" y="1439510"/>
                  <a:pt x="2486025" y="1429985"/>
                </a:cubicBezTo>
                <a:cubicBezTo>
                  <a:pt x="2559050" y="1420460"/>
                  <a:pt x="2670175" y="1253772"/>
                  <a:pt x="2781300" y="1087085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22" name="Connecteur droit avec flèche 21"/>
          <p:cNvCxnSpPr/>
          <p:nvPr/>
        </p:nvCxnSpPr>
        <p:spPr>
          <a:xfrm flipV="1">
            <a:off x="1840036" y="6324786"/>
            <a:ext cx="64801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14"/>
          <p:cNvSpPr txBox="1">
            <a:spLocks noChangeArrowheads="1"/>
          </p:cNvSpPr>
          <p:nvPr/>
        </p:nvSpPr>
        <p:spPr bwMode="auto">
          <a:xfrm>
            <a:off x="8175749" y="633113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latin typeface="Calibri" pitchFamily="34" charset="0"/>
              </a:rPr>
              <a:t>f</a:t>
            </a:r>
            <a:endParaRPr lang="de-DE" i="1">
              <a:latin typeface="Calibri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 flipH="1" flipV="1">
            <a:off x="4575299" y="4453124"/>
            <a:ext cx="73025" cy="2246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e 18"/>
          <p:cNvGrpSpPr>
            <a:grpSpLocks/>
          </p:cNvGrpSpPr>
          <p:nvPr/>
        </p:nvGrpSpPr>
        <p:grpSpPr bwMode="auto">
          <a:xfrm>
            <a:off x="1659061" y="1428936"/>
            <a:ext cx="6840538" cy="2332038"/>
            <a:chOff x="755576" y="548680"/>
            <a:chExt cx="6840760" cy="2331868"/>
          </a:xfrm>
        </p:grpSpPr>
        <p:cxnSp>
          <p:nvCxnSpPr>
            <p:cNvPr id="28" name="Connecteur droit avec flèche 27"/>
            <p:cNvCxnSpPr/>
            <p:nvPr/>
          </p:nvCxnSpPr>
          <p:spPr>
            <a:xfrm flipV="1">
              <a:off x="755576" y="2493226"/>
              <a:ext cx="6480385" cy="714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0"/>
            <p:cNvSpPr txBox="1">
              <a:spLocks noChangeArrowheads="1"/>
            </p:cNvSpPr>
            <p:nvPr/>
          </p:nvSpPr>
          <p:spPr bwMode="auto">
            <a:xfrm>
              <a:off x="7092280" y="2498812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t</a:t>
              </a:r>
              <a:endParaRPr lang="de-DE" i="1">
                <a:latin typeface="Calibri" pitchFamily="34" charset="0"/>
              </a:endParaRPr>
            </a:p>
          </p:txBody>
        </p:sp>
        <p:cxnSp>
          <p:nvCxnSpPr>
            <p:cNvPr id="30" name="Connecteur droit avec flèche 29"/>
            <p:cNvCxnSpPr/>
            <p:nvPr/>
          </p:nvCxnSpPr>
          <p:spPr>
            <a:xfrm flipH="1" flipV="1">
              <a:off x="3492515" y="620113"/>
              <a:ext cx="71440" cy="22477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ZoneTexte 22"/>
            <p:cNvSpPr txBox="1">
              <a:spLocks noChangeArrowheads="1"/>
            </p:cNvSpPr>
            <p:nvPr/>
          </p:nvSpPr>
          <p:spPr bwMode="auto">
            <a:xfrm>
              <a:off x="3597374" y="548680"/>
              <a:ext cx="5040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i="1">
                  <a:latin typeface="Calibri" pitchFamily="34" charset="0"/>
                </a:rPr>
                <a:t>s(t)</a:t>
              </a:r>
              <a:endParaRPr lang="de-DE" i="1">
                <a:latin typeface="Calibri" pitchFamily="34" charset="0"/>
              </a:endParaRPr>
            </a:p>
          </p:txBody>
        </p:sp>
        <p:sp>
          <p:nvSpPr>
            <p:cNvPr id="32" name="Forme libre 31"/>
            <p:cNvSpPr/>
            <p:nvPr/>
          </p:nvSpPr>
          <p:spPr>
            <a:xfrm>
              <a:off x="847654" y="1697946"/>
              <a:ext cx="6181926" cy="1182602"/>
            </a:xfrm>
            <a:custGeom>
              <a:avLst/>
              <a:gdLst>
                <a:gd name="connsiteX0" fmla="*/ 0 w 6181725"/>
                <a:gd name="connsiteY0" fmla="*/ 740577 h 1182725"/>
                <a:gd name="connsiteX1" fmla="*/ 266700 w 6181725"/>
                <a:gd name="connsiteY1" fmla="*/ 673902 h 1182725"/>
                <a:gd name="connsiteX2" fmla="*/ 762000 w 6181725"/>
                <a:gd name="connsiteY2" fmla="*/ 835827 h 1182725"/>
                <a:gd name="connsiteX3" fmla="*/ 1200150 w 6181725"/>
                <a:gd name="connsiteY3" fmla="*/ 1169202 h 1182725"/>
                <a:gd name="connsiteX4" fmla="*/ 1476375 w 6181725"/>
                <a:gd name="connsiteY4" fmla="*/ 1093002 h 1182725"/>
                <a:gd name="connsiteX5" fmla="*/ 1914525 w 6181725"/>
                <a:gd name="connsiteY5" fmla="*/ 864402 h 1182725"/>
                <a:gd name="connsiteX6" fmla="*/ 2276475 w 6181725"/>
                <a:gd name="connsiteY6" fmla="*/ 673902 h 1182725"/>
                <a:gd name="connsiteX7" fmla="*/ 2514600 w 6181725"/>
                <a:gd name="connsiteY7" fmla="*/ 464352 h 1182725"/>
                <a:gd name="connsiteX8" fmla="*/ 2867025 w 6181725"/>
                <a:gd name="connsiteY8" fmla="*/ 7152 h 1182725"/>
                <a:gd name="connsiteX9" fmla="*/ 3295650 w 6181725"/>
                <a:gd name="connsiteY9" fmla="*/ 207177 h 1182725"/>
                <a:gd name="connsiteX10" fmla="*/ 3381375 w 6181725"/>
                <a:gd name="connsiteY10" fmla="*/ 502452 h 1182725"/>
                <a:gd name="connsiteX11" fmla="*/ 3486150 w 6181725"/>
                <a:gd name="connsiteY11" fmla="*/ 702477 h 1182725"/>
                <a:gd name="connsiteX12" fmla="*/ 3543300 w 6181725"/>
                <a:gd name="connsiteY12" fmla="*/ 712002 h 1182725"/>
                <a:gd name="connsiteX13" fmla="*/ 3943350 w 6181725"/>
                <a:gd name="connsiteY13" fmla="*/ 1026327 h 1182725"/>
                <a:gd name="connsiteX14" fmla="*/ 4229100 w 6181725"/>
                <a:gd name="connsiteY14" fmla="*/ 912027 h 1182725"/>
                <a:gd name="connsiteX15" fmla="*/ 4562475 w 6181725"/>
                <a:gd name="connsiteY15" fmla="*/ 816777 h 1182725"/>
                <a:gd name="connsiteX16" fmla="*/ 4857750 w 6181725"/>
                <a:gd name="connsiteY16" fmla="*/ 854877 h 1182725"/>
                <a:gd name="connsiteX17" fmla="*/ 5048250 w 6181725"/>
                <a:gd name="connsiteY17" fmla="*/ 940602 h 1182725"/>
                <a:gd name="connsiteX18" fmla="*/ 5276850 w 6181725"/>
                <a:gd name="connsiteY18" fmla="*/ 902502 h 1182725"/>
                <a:gd name="connsiteX19" fmla="*/ 5486400 w 6181725"/>
                <a:gd name="connsiteY19" fmla="*/ 797727 h 1182725"/>
                <a:gd name="connsiteX20" fmla="*/ 5657850 w 6181725"/>
                <a:gd name="connsiteY20" fmla="*/ 702477 h 1182725"/>
                <a:gd name="connsiteX21" fmla="*/ 5857875 w 6181725"/>
                <a:gd name="connsiteY21" fmla="*/ 702477 h 1182725"/>
                <a:gd name="connsiteX22" fmla="*/ 6010275 w 6181725"/>
                <a:gd name="connsiteY22" fmla="*/ 788202 h 1182725"/>
                <a:gd name="connsiteX23" fmla="*/ 6124575 w 6181725"/>
                <a:gd name="connsiteY23" fmla="*/ 873927 h 1182725"/>
                <a:gd name="connsiteX24" fmla="*/ 6181725 w 6181725"/>
                <a:gd name="connsiteY24" fmla="*/ 902502 h 1182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181725" h="1182725">
                  <a:moveTo>
                    <a:pt x="0" y="740577"/>
                  </a:moveTo>
                  <a:cubicBezTo>
                    <a:pt x="69850" y="699302"/>
                    <a:pt x="139700" y="658027"/>
                    <a:pt x="266700" y="673902"/>
                  </a:cubicBezTo>
                  <a:cubicBezTo>
                    <a:pt x="393700" y="689777"/>
                    <a:pt x="606425" y="753277"/>
                    <a:pt x="762000" y="835827"/>
                  </a:cubicBezTo>
                  <a:cubicBezTo>
                    <a:pt x="917575" y="918377"/>
                    <a:pt x="1081088" y="1126340"/>
                    <a:pt x="1200150" y="1169202"/>
                  </a:cubicBezTo>
                  <a:cubicBezTo>
                    <a:pt x="1319213" y="1212065"/>
                    <a:pt x="1357313" y="1143802"/>
                    <a:pt x="1476375" y="1093002"/>
                  </a:cubicBezTo>
                  <a:cubicBezTo>
                    <a:pt x="1595437" y="1042202"/>
                    <a:pt x="1914525" y="864402"/>
                    <a:pt x="1914525" y="864402"/>
                  </a:cubicBezTo>
                  <a:cubicBezTo>
                    <a:pt x="2047875" y="794552"/>
                    <a:pt x="2176463" y="740577"/>
                    <a:pt x="2276475" y="673902"/>
                  </a:cubicBezTo>
                  <a:cubicBezTo>
                    <a:pt x="2376487" y="607227"/>
                    <a:pt x="2416175" y="575477"/>
                    <a:pt x="2514600" y="464352"/>
                  </a:cubicBezTo>
                  <a:cubicBezTo>
                    <a:pt x="2613025" y="353227"/>
                    <a:pt x="2736850" y="50014"/>
                    <a:pt x="2867025" y="7152"/>
                  </a:cubicBezTo>
                  <a:cubicBezTo>
                    <a:pt x="2997200" y="-35710"/>
                    <a:pt x="3209925" y="124627"/>
                    <a:pt x="3295650" y="207177"/>
                  </a:cubicBezTo>
                  <a:cubicBezTo>
                    <a:pt x="3381375" y="289727"/>
                    <a:pt x="3349625" y="419902"/>
                    <a:pt x="3381375" y="502452"/>
                  </a:cubicBezTo>
                  <a:cubicBezTo>
                    <a:pt x="3413125" y="585002"/>
                    <a:pt x="3459163" y="667552"/>
                    <a:pt x="3486150" y="702477"/>
                  </a:cubicBezTo>
                  <a:cubicBezTo>
                    <a:pt x="3513138" y="737402"/>
                    <a:pt x="3467100" y="658027"/>
                    <a:pt x="3543300" y="712002"/>
                  </a:cubicBezTo>
                  <a:cubicBezTo>
                    <a:pt x="3619500" y="765977"/>
                    <a:pt x="3829050" y="992990"/>
                    <a:pt x="3943350" y="1026327"/>
                  </a:cubicBezTo>
                  <a:cubicBezTo>
                    <a:pt x="4057650" y="1059665"/>
                    <a:pt x="4125913" y="946952"/>
                    <a:pt x="4229100" y="912027"/>
                  </a:cubicBezTo>
                  <a:cubicBezTo>
                    <a:pt x="4332287" y="877102"/>
                    <a:pt x="4457700" y="826302"/>
                    <a:pt x="4562475" y="816777"/>
                  </a:cubicBezTo>
                  <a:cubicBezTo>
                    <a:pt x="4667250" y="807252"/>
                    <a:pt x="4776788" y="834240"/>
                    <a:pt x="4857750" y="854877"/>
                  </a:cubicBezTo>
                  <a:cubicBezTo>
                    <a:pt x="4938712" y="875514"/>
                    <a:pt x="4978400" y="932665"/>
                    <a:pt x="5048250" y="940602"/>
                  </a:cubicBezTo>
                  <a:cubicBezTo>
                    <a:pt x="5118100" y="948539"/>
                    <a:pt x="5203825" y="926315"/>
                    <a:pt x="5276850" y="902502"/>
                  </a:cubicBezTo>
                  <a:cubicBezTo>
                    <a:pt x="5349875" y="878690"/>
                    <a:pt x="5422900" y="831064"/>
                    <a:pt x="5486400" y="797727"/>
                  </a:cubicBezTo>
                  <a:cubicBezTo>
                    <a:pt x="5549900" y="764390"/>
                    <a:pt x="5595938" y="718352"/>
                    <a:pt x="5657850" y="702477"/>
                  </a:cubicBezTo>
                  <a:cubicBezTo>
                    <a:pt x="5719763" y="686602"/>
                    <a:pt x="5799138" y="688189"/>
                    <a:pt x="5857875" y="702477"/>
                  </a:cubicBezTo>
                  <a:cubicBezTo>
                    <a:pt x="5916613" y="716764"/>
                    <a:pt x="5965825" y="759627"/>
                    <a:pt x="6010275" y="788202"/>
                  </a:cubicBezTo>
                  <a:cubicBezTo>
                    <a:pt x="6054725" y="816777"/>
                    <a:pt x="6096000" y="854877"/>
                    <a:pt x="6124575" y="873927"/>
                  </a:cubicBezTo>
                  <a:cubicBezTo>
                    <a:pt x="6153150" y="892977"/>
                    <a:pt x="6181725" y="902502"/>
                    <a:pt x="6181725" y="902502"/>
                  </a:cubicBezTo>
                </a:path>
              </a:pathLst>
            </a:cu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33" name="Ellipse 32"/>
          <p:cNvSpPr/>
          <p:nvPr/>
        </p:nvSpPr>
        <p:spPr>
          <a:xfrm>
            <a:off x="4429249" y="2687824"/>
            <a:ext cx="142875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4700711" y="2576699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4935661" y="2711636"/>
            <a:ext cx="144463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5080124" y="3037074"/>
            <a:ext cx="144462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7" name="Ellipse 36"/>
          <p:cNvSpPr/>
          <p:nvPr/>
        </p:nvSpPr>
        <p:spPr>
          <a:xfrm>
            <a:off x="5330949" y="3276786"/>
            <a:ext cx="144462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5627811" y="3497449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9" name="Ellipse 38"/>
          <p:cNvSpPr/>
          <p:nvPr/>
        </p:nvSpPr>
        <p:spPr>
          <a:xfrm>
            <a:off x="5907211" y="3372036"/>
            <a:ext cx="144463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6240586" y="3313299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1" name="Double flèche verticale 40"/>
          <p:cNvSpPr/>
          <p:nvPr/>
        </p:nvSpPr>
        <p:spPr>
          <a:xfrm>
            <a:off x="4478461" y="3902261"/>
            <a:ext cx="104775" cy="3603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6627936" y="3368861"/>
            <a:ext cx="144463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4511799" y="4746811"/>
            <a:ext cx="144462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4754686" y="4897624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4899149" y="5321486"/>
            <a:ext cx="144462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5188074" y="5545324"/>
            <a:ext cx="142875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5546849" y="5400861"/>
            <a:ext cx="144462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8" name="Ellipse 47"/>
          <p:cNvSpPr/>
          <p:nvPr/>
        </p:nvSpPr>
        <p:spPr>
          <a:xfrm>
            <a:off x="5835774" y="5832661"/>
            <a:ext cx="144462" cy="13176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9" name="Ellipse 48"/>
          <p:cNvSpPr/>
          <p:nvPr/>
        </p:nvSpPr>
        <p:spPr>
          <a:xfrm>
            <a:off x="6196136" y="5977124"/>
            <a:ext cx="142875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6554911" y="5761224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" name="Ellipse 50"/>
          <p:cNvSpPr/>
          <p:nvPr/>
        </p:nvSpPr>
        <p:spPr>
          <a:xfrm>
            <a:off x="6770811" y="5316724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2" name="Ellipse 51"/>
          <p:cNvSpPr/>
          <p:nvPr/>
        </p:nvSpPr>
        <p:spPr>
          <a:xfrm>
            <a:off x="6915274" y="4884924"/>
            <a:ext cx="144462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3" name="Ellipse 52"/>
          <p:cNvSpPr/>
          <p:nvPr/>
        </p:nvSpPr>
        <p:spPr>
          <a:xfrm>
            <a:off x="6986711" y="3430774"/>
            <a:ext cx="144463" cy="13176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4" name="ZoneTexte 46"/>
          <p:cNvSpPr txBox="1">
            <a:spLocks noChangeArrowheads="1"/>
          </p:cNvSpPr>
          <p:nvPr/>
        </p:nvSpPr>
        <p:spPr bwMode="auto">
          <a:xfrm>
            <a:off x="4873749" y="3914961"/>
            <a:ext cx="700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i="1">
                <a:solidFill>
                  <a:srgbClr val="00B050"/>
                </a:solidFill>
                <a:latin typeface="Calibri" pitchFamily="34" charset="0"/>
              </a:rPr>
              <a:t>TFD</a:t>
            </a:r>
            <a:endParaRPr lang="de-DE" i="1">
              <a:solidFill>
                <a:srgbClr val="00B050"/>
              </a:solidFill>
              <a:latin typeface="Calibri" pitchFamily="34" charset="0"/>
            </a:endParaRPr>
          </a:p>
        </p:txBody>
      </p:sp>
      <p:grpSp>
        <p:nvGrpSpPr>
          <p:cNvPr id="60" name="Grouper 59"/>
          <p:cNvGrpSpPr/>
          <p:nvPr/>
        </p:nvGrpSpPr>
        <p:grpSpPr>
          <a:xfrm>
            <a:off x="683568" y="787492"/>
            <a:ext cx="3096344" cy="3361588"/>
            <a:chOff x="0" y="67412"/>
            <a:chExt cx="3348737" cy="3184624"/>
          </a:xfrm>
        </p:grpSpPr>
        <p:sp>
          <p:nvSpPr>
            <p:cNvPr id="61" name="ZoneTexte 60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07504" y="739798"/>
              <a:ext cx="1933414" cy="871457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>
                  <a:noFill/>
                  <a:latin typeface="+mn-lt"/>
                </a:rPr>
                <a:t> </a:t>
              </a:r>
            </a:p>
          </p:txBody>
        </p:sp>
        <p:sp>
          <p:nvSpPr>
            <p:cNvPr id="62" name="ZoneTexte 6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57325" y="2537353"/>
              <a:ext cx="1833772" cy="714683"/>
            </a:xfrm>
            <a:prstGeom prst="rect">
              <a:avLst/>
            </a:prstGeom>
            <a:blipFill rotWithShape="1">
              <a:blip r:embed="rId5"/>
              <a:stretch>
                <a:fillRect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>
                  <a:noFill/>
                  <a:latin typeface="+mn-lt"/>
                </a:rPr>
                <a:t> </a:t>
              </a:r>
            </a:p>
          </p:txBody>
        </p:sp>
        <p:sp>
          <p:nvSpPr>
            <p:cNvPr id="63" name="ZoneTexte 6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107504" y="1549431"/>
              <a:ext cx="2079159" cy="871457"/>
            </a:xfrm>
            <a:prstGeom prst="rect">
              <a:avLst/>
            </a:prstGeom>
            <a:blipFill rotWithShape="1">
              <a:blip r:embed="rId6"/>
              <a:stretch>
                <a:fillRect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>
                  <a:noFill/>
                  <a:latin typeface="+mn-lt"/>
                </a:rPr>
                <a:t> </a:t>
              </a:r>
            </a:p>
          </p:txBody>
        </p:sp>
        <p:sp>
          <p:nvSpPr>
            <p:cNvPr id="64" name="ZoneTexte 63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0" y="67412"/>
              <a:ext cx="3348737" cy="502382"/>
            </a:xfrm>
            <a:prstGeom prst="rect">
              <a:avLst/>
            </a:prstGeom>
            <a:blipFill rotWithShape="1">
              <a:blip r:embed="rId7"/>
              <a:stretch>
                <a:fillRect/>
              </a:stretch>
            </a:blipFill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>
                  <a:noFill/>
                  <a:latin typeface="+mn-lt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8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9518" y="764704"/>
            <a:ext cx="500034" cy="6113851"/>
          </a:xfrm>
          <a:prstGeom prst="rect">
            <a:avLst/>
          </a:prstGeom>
          <a:ln/>
          <a:scene3d>
            <a:camera prst="isometricOffAxis1Right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Applications de la TFD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590872" y="-2434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smtClean="0"/>
              <a:t>Eléments de constat</a:t>
            </a:r>
            <a:endParaRPr lang="fr-FR" sz="3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61729" y="-27384"/>
            <a:ext cx="8182271" cy="58477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Séminaire national</a:t>
            </a:r>
            <a:r>
              <a:rPr lang="fr-FR" sz="2800" b="1" dirty="0"/>
              <a:t> </a:t>
            </a:r>
            <a:r>
              <a:rPr lang="fr-FR" sz="3200" b="1" dirty="0" smtClean="0"/>
              <a:t>BTS SYSTÈMES NUMÉRIQUES</a:t>
            </a:r>
          </a:p>
        </p:txBody>
      </p:sp>
      <p:pic>
        <p:nvPicPr>
          <p:cNvPr id="21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68" y="-3864"/>
            <a:ext cx="817240" cy="7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oneTexte 6"/>
          <p:cNvSpPr txBox="1">
            <a:spLocks noChangeArrowheads="1"/>
          </p:cNvSpPr>
          <p:nvPr/>
        </p:nvSpPr>
        <p:spPr bwMode="auto">
          <a:xfrm>
            <a:off x="2267744" y="908472"/>
            <a:ext cx="5399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- Calcul et tracé d’un spectre (Analyseur de Spectre)</a:t>
            </a:r>
            <a:endParaRPr lang="de-DE">
              <a:latin typeface="Calibri" pitchFamily="34" charset="0"/>
            </a:endParaRPr>
          </a:p>
        </p:txBody>
      </p:sp>
      <p:grpSp>
        <p:nvGrpSpPr>
          <p:cNvPr id="17" name="Groupe 1"/>
          <p:cNvGrpSpPr>
            <a:grpSpLocks/>
          </p:cNvGrpSpPr>
          <p:nvPr/>
        </p:nvGrpSpPr>
        <p:grpSpPr bwMode="auto">
          <a:xfrm>
            <a:off x="2280444" y="1340272"/>
            <a:ext cx="5688012" cy="1200150"/>
            <a:chOff x="467544" y="1929606"/>
            <a:chExt cx="5688632" cy="1200329"/>
          </a:xfrm>
        </p:grpSpPr>
        <p:sp>
          <p:nvSpPr>
            <p:cNvPr id="22" name="ZoneTexte 7"/>
            <p:cNvSpPr txBox="1">
              <a:spLocks noChangeArrowheads="1"/>
            </p:cNvSpPr>
            <p:nvPr/>
          </p:nvSpPr>
          <p:spPr bwMode="auto">
            <a:xfrm>
              <a:off x="467544" y="1929606"/>
              <a:ext cx="5688632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fr-FR">
                  <a:latin typeface="Calibri" pitchFamily="34" charset="0"/>
                </a:rPr>
                <a:t>Filtrage numérique</a:t>
              </a:r>
            </a:p>
            <a:p>
              <a:pPr marL="742950" lvl="1" indent="-285750">
                <a:buFontTx/>
                <a:buChar char="-"/>
              </a:pPr>
              <a:r>
                <a:rPr lang="fr-FR">
                  <a:latin typeface="Calibri" pitchFamily="34" charset="0"/>
                </a:rPr>
                <a:t>Filtrer = convoluer  ( notation : *)</a:t>
              </a:r>
            </a:p>
            <a:p>
              <a:pPr marL="742950" lvl="1" indent="-285750">
                <a:buFontTx/>
                <a:buChar char="-"/>
              </a:pPr>
              <a:r>
                <a:rPr lang="fr-FR" i="1">
                  <a:latin typeface="Calibri" pitchFamily="34" charset="0"/>
                </a:rPr>
                <a:t>TFD</a:t>
              </a:r>
              <a:r>
                <a:rPr lang="fr-FR">
                  <a:latin typeface="Calibri" pitchFamily="34" charset="0"/>
                </a:rPr>
                <a:t>(*) = x. </a:t>
              </a:r>
              <a:r>
                <a:rPr lang="fr-FR" i="1">
                  <a:latin typeface="Calibri" pitchFamily="34" charset="0"/>
                </a:rPr>
                <a:t>TFD</a:t>
              </a:r>
              <a:r>
                <a:rPr lang="fr-FR">
                  <a:latin typeface="Calibri" pitchFamily="34" charset="0"/>
                </a:rPr>
                <a:t>         Passage à la </a:t>
              </a:r>
              <a:r>
                <a:rPr lang="fr-FR" i="1">
                  <a:latin typeface="Calibri" pitchFamily="34" charset="0"/>
                </a:rPr>
                <a:t>TFD</a:t>
              </a:r>
              <a:r>
                <a:rPr lang="fr-FR" baseline="30000">
                  <a:latin typeface="Calibri" pitchFamily="34" charset="0"/>
                </a:rPr>
                <a:t>-1</a:t>
              </a:r>
              <a:r>
                <a:rPr lang="fr-FR">
                  <a:latin typeface="Calibri" pitchFamily="34" charset="0"/>
                </a:rPr>
                <a:t> </a:t>
              </a:r>
            </a:p>
            <a:p>
              <a:pPr marL="742950" lvl="1" indent="-285750">
                <a:buFontTx/>
                <a:buChar char="-"/>
              </a:pPr>
              <a:r>
                <a:rPr lang="fr-FR">
                  <a:latin typeface="Calibri" pitchFamily="34" charset="0"/>
                </a:rPr>
                <a:t>Sauf … que * = *        Overlap and Save</a:t>
              </a:r>
              <a:endParaRPr lang="de-DE">
                <a:latin typeface="Calibri" pitchFamily="34" charset="0"/>
              </a:endParaRPr>
            </a:p>
          </p:txBody>
        </p:sp>
        <p:sp>
          <p:nvSpPr>
            <p:cNvPr id="25" name="Flèche droite 8"/>
            <p:cNvSpPr/>
            <p:nvPr/>
          </p:nvSpPr>
          <p:spPr>
            <a:xfrm>
              <a:off x="2844290" y="2610746"/>
              <a:ext cx="215924" cy="7303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2699812" y="2818739"/>
              <a:ext cx="144478" cy="14448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27" name="Flèche droite 10"/>
            <p:cNvSpPr/>
            <p:nvPr/>
          </p:nvSpPr>
          <p:spPr>
            <a:xfrm>
              <a:off x="2949076" y="2855257"/>
              <a:ext cx="215924" cy="7144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28" name="ZoneTexte 11"/>
          <p:cNvSpPr txBox="1">
            <a:spLocks noChangeArrowheads="1"/>
          </p:cNvSpPr>
          <p:nvPr/>
        </p:nvSpPr>
        <p:spPr bwMode="auto">
          <a:xfrm>
            <a:off x="4371181" y="2996035"/>
            <a:ext cx="4105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Bibliographie :</a:t>
            </a:r>
            <a:endParaRPr lang="de-DE">
              <a:latin typeface="Calibri" pitchFamily="34" charset="0"/>
            </a:endParaRPr>
          </a:p>
        </p:txBody>
      </p:sp>
      <p:pic>
        <p:nvPicPr>
          <p:cNvPr id="29" name="Picture 2" descr="http://enseignements.telecom-paristech.fr/Files/Signaux_et_images_sous_Matla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7744" y="4004097"/>
            <a:ext cx="17335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http://static.eyrolles.com/img/2/7/2/9/8/7/5/0/9782729875053_h43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37881" y="4077122"/>
            <a:ext cx="2062163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993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446</Words>
  <Application>Microsoft Macintosh PowerPoint</Application>
  <PresentationFormat>Présentation à l'écran (4:3)</PresentationFormat>
  <Paragraphs>119</Paragraphs>
  <Slides>9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Thème Office</vt:lpstr>
      <vt:lpstr>Graphique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Réflexions pédagogiques autour des enseignements en baccalauréat professionnel</dc:title>
  <dc:creator>utilisateur</dc:creator>
  <cp:lastModifiedBy>BERGMANN</cp:lastModifiedBy>
  <cp:revision>89</cp:revision>
  <cp:lastPrinted>2014-03-24T14:05:30Z</cp:lastPrinted>
  <dcterms:created xsi:type="dcterms:W3CDTF">2013-03-22T19:15:01Z</dcterms:created>
  <dcterms:modified xsi:type="dcterms:W3CDTF">2014-03-28T11:54:26Z</dcterms:modified>
</cp:coreProperties>
</file>