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35" r:id="rId2"/>
    <p:sldId id="436" r:id="rId3"/>
    <p:sldId id="459" r:id="rId4"/>
    <p:sldId id="463" r:id="rId5"/>
    <p:sldId id="458" r:id="rId6"/>
    <p:sldId id="454" r:id="rId7"/>
    <p:sldId id="455" r:id="rId8"/>
    <p:sldId id="460" r:id="rId9"/>
    <p:sldId id="461" r:id="rId10"/>
    <p:sldId id="462" r:id="rId11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Arial" charset="0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Arial" charset="0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Arial" charset="0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Arial" charset="0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DCF5D5"/>
    <a:srgbClr val="ECF10F"/>
    <a:srgbClr val="FF0000"/>
    <a:srgbClr val="FFFFCC"/>
    <a:srgbClr val="FFFFFF"/>
    <a:srgbClr val="0099FF"/>
    <a:srgbClr val="5808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Style moyen 1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93D81CF-94F2-401A-BA57-92F5A7B2D0C5}" styleName="Style moye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80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492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dirty="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dirty="0">
                <a:latin typeface="Comic Sans MS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F03C45E-02E5-4D87-92D2-E41C2922D6D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22181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A470335-5AFF-48DD-8A34-B14B12B5ABC2}" type="datetimeFigureOut">
              <a:rPr lang="fr-FR"/>
              <a:pPr>
                <a:defRPr/>
              </a:pPr>
              <a:t>10/02/2014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53975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FE676BE-9623-4D91-8F8B-38E27B50CBC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79449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6" name="Espace réservé des commentaires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fr-FR" smtClean="0"/>
          </a:p>
        </p:txBody>
      </p:sp>
      <p:sp>
        <p:nvSpPr>
          <p:cNvPr id="6147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B42659C-E077-4300-89AD-18F1807DB473}" type="slidenum">
              <a:rPr lang="fr-FR" smtClean="0"/>
              <a:pPr/>
              <a:t>1</a:t>
            </a:fld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E676BE-9623-4D91-8F8B-38E27B50CBC1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7265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emf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9"/>
          <p:cNvSpPr>
            <a:spLocks noChangeArrowheads="1"/>
          </p:cNvSpPr>
          <p:nvPr/>
        </p:nvSpPr>
        <p:spPr bwMode="auto">
          <a:xfrm>
            <a:off x="5819775" y="260350"/>
            <a:ext cx="3070225" cy="61277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defRPr/>
            </a:pPr>
            <a:endParaRPr lang="fr-FR" altLang="fr-FR">
              <a:ea typeface="+mn-ea"/>
              <a:cs typeface="+mn-cs"/>
            </a:endParaRPr>
          </a:p>
        </p:txBody>
      </p:sp>
      <p:sp>
        <p:nvSpPr>
          <p:cNvPr id="2" name="Rectangle 23"/>
          <p:cNvSpPr>
            <a:spLocks noChangeArrowheads="1"/>
          </p:cNvSpPr>
          <p:nvPr/>
        </p:nvSpPr>
        <p:spPr bwMode="auto">
          <a:xfrm>
            <a:off x="8547100" y="6508750"/>
            <a:ext cx="544513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17602DF1-4239-4F11-9F0D-457D651EC525}" type="slidenum">
              <a:rPr lang="fr-FR" sz="1000" b="1">
                <a:solidFill>
                  <a:srgbClr val="0066FF"/>
                </a:solidFill>
                <a:cs typeface="+mn-cs"/>
              </a:rPr>
              <a:pPr algn="r">
                <a:defRPr/>
              </a:pPr>
              <a:t>‹N°›</a:t>
            </a:fld>
            <a:endParaRPr lang="fr-FR" sz="1000" b="1">
              <a:solidFill>
                <a:srgbClr val="0066FF"/>
              </a:solidFill>
              <a:cs typeface="+mn-cs"/>
            </a:endParaRPr>
          </a:p>
        </p:txBody>
      </p:sp>
      <p:pic>
        <p:nvPicPr>
          <p:cNvPr id="1028" name="Picture 6" descr="logo_189829_19528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83300"/>
            <a:ext cx="827088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Zone de texte 2"/>
          <p:cNvSpPr txBox="1">
            <a:spLocks noChangeArrowheads="1"/>
          </p:cNvSpPr>
          <p:nvPr userDrawn="1"/>
        </p:nvSpPr>
        <p:spPr bwMode="auto">
          <a:xfrm>
            <a:off x="900113" y="6313488"/>
            <a:ext cx="3863975" cy="4603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lnSpc>
                <a:spcPct val="115000"/>
              </a:lnSpc>
              <a:defRPr/>
            </a:pPr>
            <a:r>
              <a:rPr lang="fr-FR" sz="1200" b="1" dirty="0">
                <a:solidFill>
                  <a:srgbClr val="000099"/>
                </a:solidFill>
                <a:latin typeface="Cambria" pitchFamily="18" charset="0"/>
                <a:ea typeface="Calibri" pitchFamily="34" charset="0"/>
                <a:cs typeface="+mn-cs"/>
              </a:rPr>
              <a:t>Rénovation des diplômes  de  la filière maintenance des véhicules</a:t>
            </a:r>
          </a:p>
          <a:p>
            <a:pPr algn="ctr">
              <a:lnSpc>
                <a:spcPct val="115000"/>
              </a:lnSpc>
              <a:defRPr/>
            </a:pPr>
            <a:r>
              <a:rPr lang="fr-FR" sz="1000" b="1" dirty="0">
                <a:solidFill>
                  <a:srgbClr val="000099"/>
                </a:solidFill>
                <a:ea typeface="Calibri" pitchFamily="34" charset="0"/>
                <a:cs typeface="+mn-cs"/>
              </a:rPr>
              <a:t>Séminaire national du 5-6 février 2014 - LYON</a:t>
            </a:r>
            <a:endParaRPr lang="fr-FR" sz="1000" dirty="0">
              <a:latin typeface="Calibri" pitchFamily="34" charset="0"/>
              <a:ea typeface="Calibri" pitchFamily="34" charset="0"/>
              <a:cs typeface="+mn-cs"/>
            </a:endParaRPr>
          </a:p>
        </p:txBody>
      </p:sp>
      <p:pic>
        <p:nvPicPr>
          <p:cNvPr id="1030" name="Picture 15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6350" y="6264275"/>
            <a:ext cx="998538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1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08775" y="6257925"/>
            <a:ext cx="9017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7" descr="https://encrypted-tbn0.gstatic.com/images?q=tbn:ANd9GcS1-swaCn5iPT2lD9-gFfEHwkU_SVbwykVY9SokX7nF4IV1c4A1-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03875" y="6245225"/>
            <a:ext cx="11049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3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79950" y="6257925"/>
            <a:ext cx="92392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ZoneTexte 14"/>
          <p:cNvSpPr txBox="1">
            <a:spLocks noChangeArrowheads="1"/>
          </p:cNvSpPr>
          <p:nvPr userDrawn="1"/>
        </p:nvSpPr>
        <p:spPr bwMode="auto">
          <a:xfrm>
            <a:off x="-1588" y="0"/>
            <a:ext cx="41120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fr-FR" altLang="fr-FR" sz="1600" b="1" dirty="0" smtClean="0">
                <a:solidFill>
                  <a:srgbClr val="000099"/>
                </a:solidFill>
                <a:latin typeface="Arial" charset="0"/>
              </a:rPr>
              <a:t>Réalisation</a:t>
            </a:r>
            <a:r>
              <a:rPr lang="fr-FR" altLang="fr-FR" sz="1600" b="1" baseline="0" dirty="0" smtClean="0">
                <a:solidFill>
                  <a:srgbClr val="000099"/>
                </a:solidFill>
                <a:latin typeface="Arial" charset="0"/>
              </a:rPr>
              <a:t> d'interventions sur véhicule</a:t>
            </a:r>
            <a:r>
              <a:rPr lang="fr-FR" altLang="fr-FR" sz="1600" b="1" dirty="0" smtClean="0">
                <a:solidFill>
                  <a:srgbClr val="000099"/>
                </a:solidFill>
                <a:latin typeface="Arial" charset="0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5220072" y="1196752"/>
            <a:ext cx="3456384" cy="4968552"/>
          </a:xfrm>
          <a:prstGeom prst="ellipse">
            <a:avLst/>
          </a:prstGeom>
          <a:solidFill>
            <a:srgbClr val="3FD9BC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3" name="Ellipse 2"/>
          <p:cNvSpPr/>
          <p:nvPr/>
        </p:nvSpPr>
        <p:spPr>
          <a:xfrm>
            <a:off x="395536" y="1268760"/>
            <a:ext cx="3240360" cy="4680520"/>
          </a:xfrm>
          <a:prstGeom prst="ellipse">
            <a:avLst/>
          </a:prstGeom>
          <a:solidFill>
            <a:srgbClr val="3FD9BC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8604250" y="5589588"/>
            <a:ext cx="288925" cy="287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3275856" y="1772816"/>
            <a:ext cx="2232248" cy="3528392"/>
          </a:xfrm>
          <a:prstGeom prst="ellipse">
            <a:avLst/>
          </a:prstGeom>
          <a:solidFill>
            <a:srgbClr val="FFFF66"/>
          </a:solidFill>
          <a:ln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 prstMaterial="matte"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dirty="0">
                <a:solidFill>
                  <a:schemeClr val="tx1"/>
                </a:solidFill>
              </a:rPr>
              <a:t>A1. Maintenance</a:t>
            </a:r>
          </a:p>
          <a:p>
            <a:pPr algn="ctr">
              <a:defRPr/>
            </a:pPr>
            <a:r>
              <a:rPr lang="fr-FR" sz="1600" dirty="0">
                <a:solidFill>
                  <a:schemeClr val="tx1"/>
                </a:solidFill>
              </a:rPr>
              <a:t>Périodique</a:t>
            </a:r>
          </a:p>
          <a:p>
            <a:pPr algn="ctr">
              <a:defRPr/>
            </a:pPr>
            <a:endParaRPr lang="fr-FR" sz="16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fr-FR" sz="1600" dirty="0">
                <a:solidFill>
                  <a:schemeClr val="tx1"/>
                </a:solidFill>
              </a:rPr>
              <a:t>A3. Maintenance</a:t>
            </a:r>
          </a:p>
          <a:p>
            <a:pPr algn="ctr">
              <a:defRPr/>
            </a:pPr>
            <a:r>
              <a:rPr lang="fr-FR" sz="1600" dirty="0">
                <a:solidFill>
                  <a:schemeClr val="tx1"/>
                </a:solidFill>
              </a:rPr>
              <a:t>Corrective</a:t>
            </a:r>
          </a:p>
          <a:p>
            <a:pPr algn="ctr">
              <a:defRPr/>
            </a:pPr>
            <a:endParaRPr lang="fr-FR" sz="16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fr-FR" sz="1600" dirty="0">
                <a:solidFill>
                  <a:schemeClr val="tx1"/>
                </a:solidFill>
              </a:rPr>
              <a:t>A4. Réception </a:t>
            </a:r>
          </a:p>
          <a:p>
            <a:pPr algn="ctr">
              <a:defRPr/>
            </a:pPr>
            <a:r>
              <a:rPr lang="fr-FR" sz="1600" dirty="0">
                <a:solidFill>
                  <a:schemeClr val="tx1"/>
                </a:solidFill>
              </a:rPr>
              <a:t>Restitution du</a:t>
            </a:r>
          </a:p>
          <a:p>
            <a:pPr algn="ctr">
              <a:defRPr/>
            </a:pPr>
            <a:r>
              <a:rPr lang="fr-FR" sz="1600" dirty="0">
                <a:solidFill>
                  <a:schemeClr val="tx1"/>
                </a:solidFill>
              </a:rPr>
              <a:t>véhicule</a:t>
            </a:r>
          </a:p>
        </p:txBody>
      </p:sp>
      <p:sp>
        <p:nvSpPr>
          <p:cNvPr id="9" name="Ellipse 8"/>
          <p:cNvSpPr/>
          <p:nvPr/>
        </p:nvSpPr>
        <p:spPr>
          <a:xfrm>
            <a:off x="904092" y="2196589"/>
            <a:ext cx="2376264" cy="720080"/>
          </a:xfrm>
          <a:prstGeom prst="ellipse">
            <a:avLst/>
          </a:prstGeom>
          <a:solidFill>
            <a:schemeClr val="bg1"/>
          </a:solidFill>
          <a:ln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050" dirty="0">
                <a:solidFill>
                  <a:schemeClr val="tx1"/>
                </a:solidFill>
              </a:rPr>
              <a:t>C3.1 Remettre en conformité les systèmes, les sous-ensembles, les éléments</a:t>
            </a:r>
          </a:p>
        </p:txBody>
      </p:sp>
      <p:sp>
        <p:nvSpPr>
          <p:cNvPr id="10" name="Ellipse 9"/>
          <p:cNvSpPr/>
          <p:nvPr/>
        </p:nvSpPr>
        <p:spPr>
          <a:xfrm>
            <a:off x="5760132" y="1897088"/>
            <a:ext cx="2376264" cy="504056"/>
          </a:xfrm>
          <a:prstGeom prst="ellipse">
            <a:avLst/>
          </a:prstGeom>
          <a:solidFill>
            <a:schemeClr val="bg1"/>
          </a:solidFill>
          <a:ln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900" dirty="0">
                <a:solidFill>
                  <a:schemeClr val="tx1"/>
                </a:solidFill>
              </a:rPr>
              <a:t>T1.1 Effectuer les contrôles définis par la procédure</a:t>
            </a:r>
          </a:p>
        </p:txBody>
      </p:sp>
      <p:sp>
        <p:nvSpPr>
          <p:cNvPr id="11" name="Ellipse 10"/>
          <p:cNvSpPr/>
          <p:nvPr/>
        </p:nvSpPr>
        <p:spPr>
          <a:xfrm>
            <a:off x="5580112" y="2464441"/>
            <a:ext cx="2736304" cy="792088"/>
          </a:xfrm>
          <a:prstGeom prst="ellipse">
            <a:avLst/>
          </a:prstGeom>
          <a:solidFill>
            <a:schemeClr val="bg1"/>
          </a:solidFill>
          <a:ln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900" dirty="0">
                <a:solidFill>
                  <a:schemeClr val="tx1"/>
                </a:solidFill>
              </a:rPr>
              <a:t>T1.2 Remplacer les sous-ensembles, les éléments, les</a:t>
            </a:r>
          </a:p>
          <a:p>
            <a:pPr algn="ctr">
              <a:defRPr/>
            </a:pPr>
            <a:r>
              <a:rPr lang="fr-FR" sz="900" dirty="0">
                <a:solidFill>
                  <a:schemeClr val="tx1"/>
                </a:solidFill>
              </a:rPr>
              <a:t>produits. Ajuster les niveaux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1372144" y="1700808"/>
            <a:ext cx="1440160" cy="276999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1200" dirty="0">
                <a:cs typeface="+mn-cs"/>
              </a:rPr>
              <a:t>Compétences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6156176" y="1556792"/>
            <a:ext cx="1584176" cy="276999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1200" dirty="0">
                <a:cs typeface="+mn-cs"/>
              </a:rPr>
              <a:t>Tâches associées</a:t>
            </a:r>
          </a:p>
        </p:txBody>
      </p:sp>
      <p:sp>
        <p:nvSpPr>
          <p:cNvPr id="16" name="Ellipse 15"/>
          <p:cNvSpPr/>
          <p:nvPr/>
        </p:nvSpPr>
        <p:spPr>
          <a:xfrm>
            <a:off x="1120116" y="3135451"/>
            <a:ext cx="1944216" cy="648072"/>
          </a:xfrm>
          <a:prstGeom prst="ellipse">
            <a:avLst/>
          </a:prstGeom>
          <a:solidFill>
            <a:schemeClr val="bg1"/>
          </a:solidFill>
          <a:ln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100" dirty="0">
                <a:solidFill>
                  <a:schemeClr val="tx1"/>
                </a:solidFill>
              </a:rPr>
              <a:t>C3.4 Régler, paramétrer un système</a:t>
            </a:r>
          </a:p>
        </p:txBody>
      </p:sp>
      <p:sp>
        <p:nvSpPr>
          <p:cNvPr id="5149" name="Rectangle 19"/>
          <p:cNvSpPr>
            <a:spLocks noChangeArrowheads="1"/>
          </p:cNvSpPr>
          <p:nvPr/>
        </p:nvSpPr>
        <p:spPr bwMode="auto">
          <a:xfrm>
            <a:off x="539750" y="908050"/>
            <a:ext cx="26372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altLang="fr-FR" dirty="0"/>
              <a:t>On </a:t>
            </a:r>
            <a:r>
              <a:rPr lang="fr-FR" altLang="fr-FR" dirty="0" smtClean="0"/>
              <a:t>travaille </a:t>
            </a:r>
            <a:r>
              <a:rPr lang="fr-FR" altLang="fr-FR" dirty="0"/>
              <a:t>des compétences</a:t>
            </a:r>
            <a:endParaRPr lang="fr-FR" dirty="0"/>
          </a:p>
        </p:txBody>
      </p:sp>
      <p:sp>
        <p:nvSpPr>
          <p:cNvPr id="5150" name="Rectangle 20"/>
          <p:cNvSpPr>
            <a:spLocks noChangeArrowheads="1"/>
          </p:cNvSpPr>
          <p:nvPr/>
        </p:nvSpPr>
        <p:spPr bwMode="auto">
          <a:xfrm>
            <a:off x="3280356" y="908050"/>
            <a:ext cx="194316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altLang="fr-FR" dirty="0" smtClean="0"/>
              <a:t>En prenant appui sur </a:t>
            </a:r>
          </a:p>
          <a:p>
            <a:pPr algn="ctr"/>
            <a:r>
              <a:rPr lang="fr-FR" altLang="fr-FR" dirty="0" smtClean="0"/>
              <a:t>une activité</a:t>
            </a:r>
            <a:endParaRPr lang="fr-FR" dirty="0"/>
          </a:p>
        </p:txBody>
      </p:sp>
      <p:sp>
        <p:nvSpPr>
          <p:cNvPr id="5151" name="Rectangle 21"/>
          <p:cNvSpPr>
            <a:spLocks noChangeArrowheads="1"/>
          </p:cNvSpPr>
          <p:nvPr/>
        </p:nvSpPr>
        <p:spPr bwMode="auto">
          <a:xfrm>
            <a:off x="5270722" y="908050"/>
            <a:ext cx="34813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altLang="fr-FR" dirty="0"/>
              <a:t>Qui met en œuvre des tâches associées</a:t>
            </a:r>
            <a:endParaRPr lang="fr-FR" dirty="0"/>
          </a:p>
        </p:txBody>
      </p:sp>
      <p:sp>
        <p:nvSpPr>
          <p:cNvPr id="5152" name="ZoneTexte 12"/>
          <p:cNvSpPr txBox="1">
            <a:spLocks noChangeArrowheads="1"/>
          </p:cNvSpPr>
          <p:nvPr/>
        </p:nvSpPr>
        <p:spPr bwMode="auto">
          <a:xfrm>
            <a:off x="328362" y="451436"/>
            <a:ext cx="20875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altLang="fr-FR" sz="2000" dirty="0" smtClean="0">
                <a:solidFill>
                  <a:srgbClr val="000099"/>
                </a:solidFill>
                <a:latin typeface="+mn-lt"/>
              </a:rPr>
              <a:t>Contexte</a:t>
            </a:r>
            <a:endParaRPr lang="fr-FR" altLang="fr-FR" sz="2000" dirty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1192124" y="4002305"/>
            <a:ext cx="1800200" cy="648072"/>
          </a:xfrm>
          <a:prstGeom prst="ellipse">
            <a:avLst/>
          </a:prstGeom>
          <a:solidFill>
            <a:schemeClr val="bg1"/>
          </a:solidFill>
          <a:ln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100" dirty="0">
                <a:solidFill>
                  <a:schemeClr val="tx1"/>
                </a:solidFill>
              </a:rPr>
              <a:t>C3.5 Préparer le véhicule</a:t>
            </a:r>
          </a:p>
        </p:txBody>
      </p:sp>
      <p:sp>
        <p:nvSpPr>
          <p:cNvPr id="24" name="Ellipse 23"/>
          <p:cNvSpPr/>
          <p:nvPr/>
        </p:nvSpPr>
        <p:spPr>
          <a:xfrm>
            <a:off x="1264132" y="4869160"/>
            <a:ext cx="1656184" cy="648072"/>
          </a:xfrm>
          <a:prstGeom prst="ellipse">
            <a:avLst/>
          </a:prstGeom>
          <a:solidFill>
            <a:schemeClr val="bg1"/>
          </a:solidFill>
          <a:ln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100" dirty="0">
                <a:solidFill>
                  <a:schemeClr val="tx1"/>
                </a:solidFill>
              </a:rPr>
              <a:t>C3.6 Gérer le poste de travail</a:t>
            </a:r>
          </a:p>
        </p:txBody>
      </p:sp>
      <p:sp>
        <p:nvSpPr>
          <p:cNvPr id="25" name="Ellipse 24"/>
          <p:cNvSpPr/>
          <p:nvPr/>
        </p:nvSpPr>
        <p:spPr>
          <a:xfrm>
            <a:off x="5760132" y="3319826"/>
            <a:ext cx="2376264" cy="576064"/>
          </a:xfrm>
          <a:prstGeom prst="ellipse">
            <a:avLst/>
          </a:prstGeom>
          <a:solidFill>
            <a:schemeClr val="bg1"/>
          </a:solidFill>
          <a:ln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900" dirty="0">
                <a:solidFill>
                  <a:schemeClr val="tx1"/>
                </a:solidFill>
              </a:rPr>
              <a:t>T1.3 Effectuer la mise à jour des indicateurs de</a:t>
            </a:r>
          </a:p>
          <a:p>
            <a:pPr algn="ctr">
              <a:defRPr/>
            </a:pPr>
            <a:r>
              <a:rPr lang="fr-FR" sz="900" dirty="0">
                <a:solidFill>
                  <a:schemeClr val="tx1"/>
                </a:solidFill>
              </a:rPr>
              <a:t>maintenance</a:t>
            </a:r>
          </a:p>
        </p:txBody>
      </p:sp>
      <p:sp>
        <p:nvSpPr>
          <p:cNvPr id="26" name="Ellipse 25"/>
          <p:cNvSpPr/>
          <p:nvPr/>
        </p:nvSpPr>
        <p:spPr>
          <a:xfrm>
            <a:off x="5760132" y="3959187"/>
            <a:ext cx="2376264" cy="576064"/>
          </a:xfrm>
          <a:prstGeom prst="ellipse">
            <a:avLst/>
          </a:prstGeom>
          <a:solidFill>
            <a:schemeClr val="bg1"/>
          </a:solidFill>
          <a:ln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900" dirty="0">
                <a:solidFill>
                  <a:schemeClr val="tx1"/>
                </a:solidFill>
              </a:rPr>
              <a:t>T3.1 Remplacer, réparer les sous- ensembles, les</a:t>
            </a:r>
          </a:p>
          <a:p>
            <a:pPr algn="ctr">
              <a:defRPr/>
            </a:pPr>
            <a:r>
              <a:rPr lang="fr-FR" sz="900" dirty="0">
                <a:solidFill>
                  <a:schemeClr val="tx1"/>
                </a:solidFill>
              </a:rPr>
              <a:t>éléments</a:t>
            </a:r>
          </a:p>
        </p:txBody>
      </p:sp>
      <p:sp>
        <p:nvSpPr>
          <p:cNvPr id="27" name="Ellipse 26"/>
          <p:cNvSpPr/>
          <p:nvPr/>
        </p:nvSpPr>
        <p:spPr>
          <a:xfrm>
            <a:off x="5760132" y="4598548"/>
            <a:ext cx="2376264" cy="360040"/>
          </a:xfrm>
          <a:prstGeom prst="ellipse">
            <a:avLst/>
          </a:prstGeom>
          <a:solidFill>
            <a:schemeClr val="bg1"/>
          </a:solidFill>
          <a:ln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900" dirty="0">
                <a:solidFill>
                  <a:schemeClr val="tx1"/>
                </a:solidFill>
              </a:rPr>
              <a:t>T3.2 Régler, paramétrer</a:t>
            </a:r>
          </a:p>
        </p:txBody>
      </p:sp>
      <p:sp>
        <p:nvSpPr>
          <p:cNvPr id="29" name="Ellipse 28"/>
          <p:cNvSpPr/>
          <p:nvPr/>
        </p:nvSpPr>
        <p:spPr>
          <a:xfrm>
            <a:off x="5760132" y="5021885"/>
            <a:ext cx="2376264" cy="360040"/>
          </a:xfrm>
          <a:prstGeom prst="ellipse">
            <a:avLst/>
          </a:prstGeom>
          <a:solidFill>
            <a:schemeClr val="bg1"/>
          </a:solidFill>
          <a:ln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900" dirty="0">
                <a:solidFill>
                  <a:schemeClr val="tx1"/>
                </a:solidFill>
              </a:rPr>
              <a:t>T4.1 Prendre en charge le véhicule</a:t>
            </a:r>
          </a:p>
        </p:txBody>
      </p:sp>
      <p:sp>
        <p:nvSpPr>
          <p:cNvPr id="30" name="Ellipse 29"/>
          <p:cNvSpPr/>
          <p:nvPr/>
        </p:nvSpPr>
        <p:spPr>
          <a:xfrm>
            <a:off x="6120172" y="5445224"/>
            <a:ext cx="1656184" cy="504056"/>
          </a:xfrm>
          <a:prstGeom prst="ellipse">
            <a:avLst/>
          </a:prstGeom>
          <a:solidFill>
            <a:schemeClr val="bg1"/>
          </a:solidFill>
          <a:ln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900" dirty="0">
                <a:solidFill>
                  <a:schemeClr val="tx1"/>
                </a:solidFill>
              </a:rPr>
              <a:t>T4.2 Restituer le véhicule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t="37598"/>
          <a:stretch>
            <a:fillRect/>
          </a:stretch>
        </p:blipFill>
        <p:spPr bwMode="auto">
          <a:xfrm>
            <a:off x="1691680" y="1124744"/>
            <a:ext cx="5616624" cy="4834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17"/>
          <p:cNvSpPr txBox="1">
            <a:spLocks noChangeArrowheads="1"/>
          </p:cNvSpPr>
          <p:nvPr/>
        </p:nvSpPr>
        <p:spPr bwMode="auto">
          <a:xfrm>
            <a:off x="1835696" y="188913"/>
            <a:ext cx="4968676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000" dirty="0" smtClean="0">
                <a:solidFill>
                  <a:srgbClr val="000099"/>
                </a:solidFill>
              </a:rPr>
              <a:t>Réalisation </a:t>
            </a:r>
            <a:r>
              <a:rPr lang="fr-FR" sz="2000" dirty="0">
                <a:solidFill>
                  <a:srgbClr val="000099"/>
                </a:solidFill>
              </a:rPr>
              <a:t>d’interventions sur véhicule </a:t>
            </a:r>
          </a:p>
        </p:txBody>
      </p:sp>
    </p:spTree>
    <p:extLst>
      <p:ext uri="{BB962C8B-B14F-4D97-AF65-F5344CB8AC3E}">
        <p14:creationId xmlns:p14="http://schemas.microsoft.com/office/powerpoint/2010/main" val="315250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708400" y="1125538"/>
            <a:ext cx="2808288" cy="45354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250825" y="1125538"/>
            <a:ext cx="2808288" cy="45354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pic>
        <p:nvPicPr>
          <p:cNvPr id="7171" name="Picture 32" descr="exemples de liass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813" y="2565400"/>
            <a:ext cx="13081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18" descr="RTD RENAULT TRUCKS PREMIUM DXI 11 EURO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831626">
            <a:off x="1000125" y="2667000"/>
            <a:ext cx="963613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ZoneTexte 9"/>
          <p:cNvSpPr txBox="1">
            <a:spLocks noChangeArrowheads="1"/>
          </p:cNvSpPr>
          <p:nvPr/>
        </p:nvSpPr>
        <p:spPr bwMode="auto">
          <a:xfrm>
            <a:off x="468313" y="482496"/>
            <a:ext cx="20891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dirty="0">
                <a:solidFill>
                  <a:srgbClr val="000099"/>
                </a:solidFill>
                <a:latin typeface="+mn-lt"/>
              </a:rPr>
              <a:t>Mise en œuvre</a:t>
            </a:r>
          </a:p>
        </p:txBody>
      </p:sp>
      <p:pic>
        <p:nvPicPr>
          <p:cNvPr id="7174" name="Picture 20" descr="https://encrypted-tbn1.gstatic.com/images?q=tbn:ANd9GcRFQ1B-5zD3AB4zDwsC7c0EjLFSori9NwFVml0z56DQE6y3pVq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4517908">
            <a:off x="383382" y="2832893"/>
            <a:ext cx="95885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5" name="ZoneTexte 16"/>
          <p:cNvSpPr txBox="1">
            <a:spLocks noChangeArrowheads="1"/>
          </p:cNvSpPr>
          <p:nvPr/>
        </p:nvSpPr>
        <p:spPr bwMode="auto">
          <a:xfrm>
            <a:off x="1547813" y="1700213"/>
            <a:ext cx="1439862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100"/>
              <a:t>Véhicule avec une maintenance périodique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1187624" y="1196752"/>
            <a:ext cx="936104" cy="307777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 contourW="12700">
            <a:bevelT w="165100" prst="coolSlant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fr-FR" dirty="0">
                <a:cs typeface="+mn-cs"/>
              </a:rPr>
              <a:t>Données</a:t>
            </a:r>
            <a:endParaRPr lang="fr-FR" sz="2000" dirty="0">
              <a:cs typeface="+mn-cs"/>
            </a:endParaRPr>
          </a:p>
        </p:txBody>
      </p:sp>
      <p:sp>
        <p:nvSpPr>
          <p:cNvPr id="7179" name="ZoneTexte 18"/>
          <p:cNvSpPr txBox="1">
            <a:spLocks noChangeArrowheads="1"/>
          </p:cNvSpPr>
          <p:nvPr/>
        </p:nvSpPr>
        <p:spPr bwMode="auto">
          <a:xfrm>
            <a:off x="468313" y="3716338"/>
            <a:ext cx="2590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100"/>
              <a:t>OR, documents techniques, procédure etc.</a:t>
            </a:r>
          </a:p>
        </p:txBody>
      </p:sp>
      <p:sp>
        <p:nvSpPr>
          <p:cNvPr id="7180" name="ZoneTexte 19"/>
          <p:cNvSpPr txBox="1">
            <a:spLocks noChangeArrowheads="1"/>
          </p:cNvSpPr>
          <p:nvPr/>
        </p:nvSpPr>
        <p:spPr bwMode="auto">
          <a:xfrm>
            <a:off x="900113" y="5229225"/>
            <a:ext cx="1439862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100"/>
              <a:t>Outillage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4283968" y="1556792"/>
            <a:ext cx="1656184" cy="646331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 contourW="12700">
            <a:bevelT w="165100" prst="coolSlant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1200" dirty="0">
                <a:cs typeface="+mn-cs"/>
              </a:rPr>
              <a:t>Effectuer une maintenance périodique</a:t>
            </a:r>
            <a:endParaRPr lang="fr-FR" sz="1800" dirty="0">
              <a:cs typeface="+mn-cs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4283968" y="3960180"/>
            <a:ext cx="1656184" cy="461665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 contourW="12700">
            <a:bevelT w="165100" prst="coolSlant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1200" dirty="0">
                <a:cs typeface="+mn-cs"/>
              </a:rPr>
              <a:t>Remplacer les éléments</a:t>
            </a:r>
          </a:p>
        </p:txBody>
      </p:sp>
      <p:sp>
        <p:nvSpPr>
          <p:cNvPr id="23" name="Flèche droite 22"/>
          <p:cNvSpPr/>
          <p:nvPr/>
        </p:nvSpPr>
        <p:spPr>
          <a:xfrm>
            <a:off x="3132138" y="3213100"/>
            <a:ext cx="503237" cy="36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4" name="Flèche droite 23"/>
          <p:cNvSpPr/>
          <p:nvPr/>
        </p:nvSpPr>
        <p:spPr>
          <a:xfrm>
            <a:off x="6588125" y="3213100"/>
            <a:ext cx="504825" cy="36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5" name="Carré corné 24"/>
          <p:cNvSpPr/>
          <p:nvPr/>
        </p:nvSpPr>
        <p:spPr>
          <a:xfrm>
            <a:off x="7164388" y="1196975"/>
            <a:ext cx="1871662" cy="4392613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6" name="ZoneTexte 25"/>
          <p:cNvSpPr txBox="1"/>
          <p:nvPr/>
        </p:nvSpPr>
        <p:spPr>
          <a:xfrm>
            <a:off x="7380312" y="2848522"/>
            <a:ext cx="1584176" cy="461665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 contourW="12700">
            <a:bevelT w="165100" prst="coolSlant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1200" dirty="0">
                <a:cs typeface="+mn-cs"/>
              </a:rPr>
              <a:t>Les contrôles sont effectués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7380312" y="3474062"/>
            <a:ext cx="1584176" cy="461665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 contourW="12700">
            <a:bevelT w="165100" prst="coolSlant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1200" dirty="0">
                <a:cs typeface="+mn-cs"/>
              </a:rPr>
              <a:t>Les éléments sont remplacés</a:t>
            </a:r>
            <a:endParaRPr lang="fr-FR" sz="1800" dirty="0">
              <a:cs typeface="+mn-cs"/>
            </a:endParaRPr>
          </a:p>
        </p:txBody>
      </p:sp>
      <p:pic>
        <p:nvPicPr>
          <p:cNvPr id="7196" name="Picture 2" descr="https://encrypted-tbn1.gstatic.com/images?q=tbn:ANd9GcRJmMW_cxt3SpwY3ku1pXM0Nf7q8Ha7JLimMPlu7wYdlLk_9grbUQ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8888" y="4149725"/>
            <a:ext cx="72707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97" name="Picture 4" descr="http://images.forum-auto.com/mesimages/320997/IMGP0319.jpg"/>
          <p:cNvPicPr>
            <a:picLocks noChangeAspect="1" noChangeArrowheads="1"/>
          </p:cNvPicPr>
          <p:nvPr/>
        </p:nvPicPr>
        <p:blipFill>
          <a:blip r:embed="rId6" cstate="print"/>
          <a:srcRect l="15434" t="17281" r="19362" b="19720"/>
          <a:stretch>
            <a:fillRect/>
          </a:stretch>
        </p:blipFill>
        <p:spPr bwMode="auto">
          <a:xfrm rot="-622491">
            <a:off x="611188" y="1700213"/>
            <a:ext cx="936625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98" name="Picture 6" descr="http://t0.gstatic.com/images?q=tbn:ANd9GcS7SJSS2LSp076mEbnGcaqP74b_YWh7UyFXqZaT2XXj05Fj7F4n5ODphJcI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48150" y="2433638"/>
            <a:ext cx="1728788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00" name="Picture 10" descr="http://www.gretalr.com/sites/default/files/images/domaines/meca_0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75100" y="4652963"/>
            <a:ext cx="22733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01" name="Picture 12" descr="http://i2.cdscdn.com/pdt2/0/2/8/1/700x700/lne504028/rw/recuperateur-d-huile-lne-50l.jpg"/>
          <p:cNvPicPr>
            <a:picLocks noChangeAspect="1" noChangeArrowheads="1"/>
          </p:cNvPicPr>
          <p:nvPr/>
        </p:nvPicPr>
        <p:blipFill>
          <a:blip r:embed="rId9" cstate="print"/>
          <a:srcRect l="30598" r="32681"/>
          <a:stretch>
            <a:fillRect/>
          </a:stretch>
        </p:blipFill>
        <p:spPr bwMode="auto">
          <a:xfrm>
            <a:off x="2124075" y="4110038"/>
            <a:ext cx="503238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ZoneTexte 32"/>
          <p:cNvSpPr txBox="1"/>
          <p:nvPr/>
        </p:nvSpPr>
        <p:spPr>
          <a:xfrm>
            <a:off x="7380312" y="1412776"/>
            <a:ext cx="1584176" cy="461665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 contourW="12700">
            <a:bevelT w="165100" prst="coolSlant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1200" dirty="0">
                <a:cs typeface="+mn-cs"/>
              </a:rPr>
              <a:t>Le véhicule est pris en charge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7380312" y="4725144"/>
            <a:ext cx="1584176" cy="461665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 contourW="12700">
            <a:bevelT w="165100" prst="coolSlant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1200" dirty="0">
                <a:cs typeface="+mn-cs"/>
              </a:rPr>
              <a:t>Le véhicule est restitué</a:t>
            </a:r>
            <a:endParaRPr lang="fr-FR" sz="1800" dirty="0">
              <a:cs typeface="+mn-cs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7380312" y="4099602"/>
            <a:ext cx="1584176" cy="461665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 contourW="12700">
            <a:bevelT w="165100" prst="coolSlant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1200" dirty="0">
                <a:cs typeface="+mn-cs"/>
              </a:rPr>
              <a:t>Les éléments sont réglés</a:t>
            </a:r>
            <a:endParaRPr lang="fr-FR" sz="1800" dirty="0">
              <a:cs typeface="+mn-cs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7380312" y="2038316"/>
            <a:ext cx="1584176" cy="646331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 contourW="12700">
            <a:bevelT w="165100" prst="coolSlant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1200" dirty="0">
                <a:cs typeface="+mn-cs"/>
              </a:rPr>
              <a:t>Les indicateurs de maintenance sont remis à jour</a:t>
            </a:r>
            <a:endParaRPr lang="fr-FR" sz="18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052736"/>
            <a:ext cx="5229790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lèche droite 5"/>
          <p:cNvSpPr/>
          <p:nvPr/>
        </p:nvSpPr>
        <p:spPr>
          <a:xfrm rot="16200000">
            <a:off x="935596" y="3320988"/>
            <a:ext cx="1296144" cy="360040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droite 6"/>
          <p:cNvSpPr/>
          <p:nvPr/>
        </p:nvSpPr>
        <p:spPr>
          <a:xfrm rot="16200000">
            <a:off x="2195736" y="4221088"/>
            <a:ext cx="1944216" cy="360040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 droite 7"/>
          <p:cNvSpPr/>
          <p:nvPr/>
        </p:nvSpPr>
        <p:spPr>
          <a:xfrm rot="16200000">
            <a:off x="3203848" y="3645024"/>
            <a:ext cx="792088" cy="360040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3027065" y="5229200"/>
            <a:ext cx="1728192" cy="954107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Observation experte réalisée par l’enseignant de spécialité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395536" y="3861048"/>
            <a:ext cx="2304256" cy="954107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Négociation des tâches professionnelles par l’enseignant de la spécialité et du tuteur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3491878" y="4041911"/>
            <a:ext cx="3096346" cy="954107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Entretien-bilan en présence du tuteur et de l’enseignant de spécialité. </a:t>
            </a:r>
          </a:p>
          <a:p>
            <a:pPr algn="ctr"/>
            <a:r>
              <a:rPr lang="fr-FR" dirty="0" smtClean="0"/>
              <a:t>Bilan de compétences</a:t>
            </a:r>
          </a:p>
        </p:txBody>
      </p:sp>
      <p:pic>
        <p:nvPicPr>
          <p:cNvPr id="15" name="Picture 2" descr="http://www.equipment-center.com/pictos/Newsletter/20091201/renault-truck-strasbourg-breve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388923">
            <a:off x="6325108" y="2050684"/>
            <a:ext cx="24765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ZoneTexte 4"/>
          <p:cNvSpPr txBox="1">
            <a:spLocks noChangeArrowheads="1"/>
          </p:cNvSpPr>
          <p:nvPr/>
        </p:nvSpPr>
        <p:spPr bwMode="auto">
          <a:xfrm>
            <a:off x="656986" y="583394"/>
            <a:ext cx="2994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 dirty="0" smtClean="0">
                <a:solidFill>
                  <a:srgbClr val="000099"/>
                </a:solidFill>
                <a:latin typeface="+mn-lt"/>
              </a:rPr>
              <a:t>Conditions de réalisation</a:t>
            </a:r>
            <a:endParaRPr lang="fr-FR" sz="2000" dirty="0">
              <a:solidFill>
                <a:srgbClr val="000099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ZoneTexte 4"/>
          <p:cNvSpPr txBox="1">
            <a:spLocks noChangeArrowheads="1"/>
          </p:cNvSpPr>
          <p:nvPr/>
        </p:nvSpPr>
        <p:spPr bwMode="auto">
          <a:xfrm>
            <a:off x="656986" y="785129"/>
            <a:ext cx="2994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 dirty="0" smtClean="0">
                <a:solidFill>
                  <a:srgbClr val="000099"/>
                </a:solidFill>
                <a:latin typeface="+mn-lt"/>
              </a:rPr>
              <a:t>Conditions de réalisation</a:t>
            </a:r>
            <a:endParaRPr lang="fr-FR" sz="2000" dirty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15" name="Rectangle 14"/>
          <p:cNvSpPr/>
          <p:nvPr/>
        </p:nvSpPr>
        <p:spPr>
          <a:xfrm rot="944864">
            <a:off x="6562725" y="2401888"/>
            <a:ext cx="1131888" cy="496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632198" y="1937470"/>
            <a:ext cx="4875906" cy="3139321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marL="342900" indent="-342900"/>
            <a:r>
              <a:rPr lang="fr-FR" sz="1800" dirty="0" smtClean="0"/>
              <a:t>Organisation de la situation d’évaluation en </a:t>
            </a:r>
            <a:r>
              <a:rPr lang="fr-FR" sz="1800" dirty="0"/>
              <a:t>entreprise :</a:t>
            </a:r>
          </a:p>
          <a:p>
            <a:pPr marL="342900" indent="-342900"/>
            <a:endParaRPr lang="fr-FR" sz="1800" dirty="0"/>
          </a:p>
          <a:p>
            <a:pPr marL="342900" indent="-342900">
              <a:buFont typeface="Arial" charset="0"/>
              <a:buChar char="•"/>
            </a:pPr>
            <a:r>
              <a:rPr lang="fr-FR" sz="1800" dirty="0"/>
              <a:t>Préparation </a:t>
            </a:r>
            <a:r>
              <a:rPr lang="fr-FR" sz="1800" dirty="0" smtClean="0"/>
              <a:t>avec </a:t>
            </a:r>
            <a:r>
              <a:rPr lang="fr-FR" sz="1800" dirty="0"/>
              <a:t>le tuteur : modalités, réalisation, calendrier</a:t>
            </a:r>
          </a:p>
          <a:p>
            <a:pPr marL="342900" indent="-342900">
              <a:buFont typeface="Arial" charset="0"/>
              <a:buChar char="•"/>
            </a:pPr>
            <a:endParaRPr lang="fr-FR" sz="1800" dirty="0"/>
          </a:p>
          <a:p>
            <a:pPr marL="342900" indent="-342900">
              <a:buFont typeface="Arial" charset="0"/>
              <a:buChar char="•"/>
            </a:pPr>
            <a:r>
              <a:rPr lang="fr-FR" sz="1800" dirty="0"/>
              <a:t>Prise de rendez-vous pour l’évaluation</a:t>
            </a:r>
          </a:p>
          <a:p>
            <a:pPr marL="342900" indent="-342900">
              <a:buFont typeface="Arial" charset="0"/>
              <a:buChar char="•"/>
            </a:pPr>
            <a:endParaRPr lang="fr-FR" sz="1800" dirty="0"/>
          </a:p>
          <a:p>
            <a:pPr marL="342900" indent="-342900">
              <a:buFont typeface="Arial" charset="0"/>
              <a:buChar char="•"/>
            </a:pPr>
            <a:r>
              <a:rPr lang="fr-FR" sz="1800" dirty="0"/>
              <a:t>Co-évaluation </a:t>
            </a:r>
            <a:r>
              <a:rPr lang="fr-FR" sz="1800" dirty="0" smtClean="0"/>
              <a:t> ( tuteur ou </a:t>
            </a:r>
            <a:r>
              <a:rPr lang="fr-FR" sz="1800" dirty="0"/>
              <a:t>maître d’apprentissage, </a:t>
            </a:r>
            <a:r>
              <a:rPr lang="fr-FR" sz="1800" dirty="0" smtClean="0"/>
              <a:t>l’enseignant </a:t>
            </a:r>
            <a:r>
              <a:rPr lang="fr-FR" sz="1800" dirty="0"/>
              <a:t>de </a:t>
            </a:r>
            <a:r>
              <a:rPr lang="fr-FR" sz="1800" dirty="0" smtClean="0"/>
              <a:t>spécialité) </a:t>
            </a:r>
            <a:endParaRPr lang="fr-FR" sz="1800" dirty="0"/>
          </a:p>
        </p:txBody>
      </p:sp>
      <p:sp>
        <p:nvSpPr>
          <p:cNvPr id="17" name="Rectangle 16"/>
          <p:cNvSpPr/>
          <p:nvPr/>
        </p:nvSpPr>
        <p:spPr>
          <a:xfrm rot="829520">
            <a:off x="7812088" y="2924175"/>
            <a:ext cx="576262" cy="4333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8199" name="Picture 2" descr="http://www.equipment-center.com/pictos/Newsletter/20091201/renault-truck-strasbourg-breve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88923">
            <a:off x="6084888" y="1773238"/>
            <a:ext cx="24765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4" descr="http://challenge-one.com/sites/challenge-one.com/files/styles/media_gallery_large/public/plan_archi_concession_lamothe_magnac.jpg"/>
          <p:cNvPicPr>
            <a:picLocks noChangeAspect="1" noChangeArrowheads="1"/>
          </p:cNvPicPr>
          <p:nvPr/>
        </p:nvPicPr>
        <p:blipFill>
          <a:blip r:embed="rId3" cstate="print"/>
          <a:srcRect t="26489" b="20529"/>
          <a:stretch>
            <a:fillRect/>
          </a:stretch>
        </p:blipFill>
        <p:spPr bwMode="auto">
          <a:xfrm>
            <a:off x="5724525" y="4076700"/>
            <a:ext cx="3157538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401888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8" name="Picture 6" descr="http://www.chapelier.fr/sites/default/files/slideshow/reparat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2492896"/>
            <a:ext cx="2869727" cy="1844825"/>
          </a:xfrm>
          <a:prstGeom prst="rect">
            <a:avLst/>
          </a:prstGeom>
          <a:noFill/>
        </p:spPr>
      </p:pic>
      <p:sp>
        <p:nvSpPr>
          <p:cNvPr id="9218" name="ZoneTexte 4"/>
          <p:cNvSpPr txBox="1">
            <a:spLocks noChangeArrowheads="1"/>
          </p:cNvSpPr>
          <p:nvPr/>
        </p:nvSpPr>
        <p:spPr bwMode="auto">
          <a:xfrm>
            <a:off x="539589" y="512569"/>
            <a:ext cx="38163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dirty="0">
                <a:solidFill>
                  <a:srgbClr val="000099"/>
                </a:solidFill>
                <a:latin typeface="+mn-lt"/>
              </a:rPr>
              <a:t>Déroulement de l’intervention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95536" y="1124744"/>
            <a:ext cx="4104456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marL="342900" indent="-342900" algn="ctr">
              <a:defRPr/>
            </a:pPr>
            <a:r>
              <a:rPr lang="fr-FR" sz="1800" dirty="0" smtClean="0">
                <a:ea typeface="ＭＳ Ｐゴシック"/>
                <a:cs typeface="ＭＳ Ｐゴシック"/>
              </a:rPr>
              <a:t>Organisation du poste de travail</a:t>
            </a:r>
            <a:endParaRPr lang="fr-FR" sz="1800" dirty="0">
              <a:ea typeface="ＭＳ Ｐゴシック"/>
              <a:cs typeface="ＭＳ Ｐゴシック"/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2231740" y="1521543"/>
            <a:ext cx="432048" cy="288032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395536" y="1837042"/>
            <a:ext cx="4104456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marL="342900" indent="-342900" algn="ctr">
              <a:defRPr/>
            </a:pPr>
            <a:r>
              <a:rPr lang="fr-FR" sz="1800" dirty="0" smtClean="0">
                <a:ea typeface="ＭＳ Ｐゴシック"/>
                <a:cs typeface="ＭＳ Ｐゴシック"/>
              </a:rPr>
              <a:t>Préparation du véhicule pour l’intervention</a:t>
            </a:r>
            <a:endParaRPr lang="fr-FR" sz="1800" dirty="0">
              <a:ea typeface="ＭＳ Ｐゴシック"/>
              <a:cs typeface="ＭＳ Ｐゴシック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95536" y="2826339"/>
            <a:ext cx="4104456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marL="342900" indent="-342900" algn="ctr">
              <a:defRPr/>
            </a:pPr>
            <a:r>
              <a:rPr lang="fr-FR" sz="1800" dirty="0" smtClean="0">
                <a:ea typeface="ＭＳ Ｐゴシック"/>
                <a:cs typeface="ＭＳ Ｐゴシック"/>
              </a:rPr>
              <a:t>Remplacement des éléments, des fluides</a:t>
            </a:r>
            <a:endParaRPr lang="fr-FR" sz="1800" dirty="0">
              <a:ea typeface="ＭＳ Ｐゴシック"/>
              <a:cs typeface="ＭＳ Ｐゴシック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95536" y="3815636"/>
            <a:ext cx="4104456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marL="342900" indent="-342900" algn="ctr">
              <a:defRPr/>
            </a:pPr>
            <a:r>
              <a:rPr lang="fr-FR" sz="1800" dirty="0" smtClean="0">
                <a:ea typeface="ＭＳ Ｐゴシック"/>
                <a:cs typeface="ＭＳ Ｐゴシック"/>
              </a:rPr>
              <a:t>Paramétrage des systèmes</a:t>
            </a:r>
            <a:endParaRPr lang="fr-FR" sz="1800" dirty="0">
              <a:ea typeface="ＭＳ Ｐゴシック"/>
              <a:cs typeface="ＭＳ Ｐゴシック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95536" y="4527934"/>
            <a:ext cx="4104456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marL="342900" indent="-342900" algn="ctr">
              <a:defRPr/>
            </a:pPr>
            <a:r>
              <a:rPr lang="fr-FR" sz="1800" dirty="0" smtClean="0">
                <a:ea typeface="ＭＳ Ｐゴシック"/>
                <a:cs typeface="ＭＳ Ｐゴシック"/>
              </a:rPr>
              <a:t>Préparation du véhicule pour la restitution</a:t>
            </a:r>
            <a:endParaRPr lang="fr-FR" sz="1800" dirty="0">
              <a:ea typeface="ＭＳ Ｐゴシック"/>
              <a:cs typeface="ＭＳ Ｐゴシック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95536" y="5517232"/>
            <a:ext cx="4104456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marL="342900" indent="-342900" algn="ctr">
              <a:defRPr/>
            </a:pPr>
            <a:r>
              <a:rPr lang="fr-FR" sz="1800" dirty="0" smtClean="0">
                <a:ea typeface="ＭＳ Ｐゴシック"/>
                <a:cs typeface="ＭＳ Ｐゴシック"/>
              </a:rPr>
              <a:t>Maintien en état du poste de travail</a:t>
            </a:r>
            <a:endParaRPr lang="fr-FR" sz="1800" dirty="0">
              <a:ea typeface="ＭＳ Ｐゴシック"/>
              <a:cs typeface="ＭＳ Ｐゴシック"/>
            </a:endParaRPr>
          </a:p>
        </p:txBody>
      </p:sp>
      <p:sp>
        <p:nvSpPr>
          <p:cNvPr id="19" name="Flèche vers le bas 18"/>
          <p:cNvSpPr/>
          <p:nvPr/>
        </p:nvSpPr>
        <p:spPr>
          <a:xfrm>
            <a:off x="2231740" y="2510840"/>
            <a:ext cx="432048" cy="288032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0" name="Flèche vers le bas 19"/>
          <p:cNvSpPr/>
          <p:nvPr/>
        </p:nvSpPr>
        <p:spPr>
          <a:xfrm>
            <a:off x="2231740" y="3500137"/>
            <a:ext cx="432048" cy="288032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1" name="Flèche vers le bas 20"/>
          <p:cNvSpPr/>
          <p:nvPr/>
        </p:nvSpPr>
        <p:spPr>
          <a:xfrm>
            <a:off x="2231740" y="4212435"/>
            <a:ext cx="432048" cy="288032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2" name="Flèche vers le bas 21"/>
          <p:cNvSpPr/>
          <p:nvPr/>
        </p:nvSpPr>
        <p:spPr>
          <a:xfrm>
            <a:off x="2231740" y="5201732"/>
            <a:ext cx="432048" cy="288032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8194" name="Picture 2" descr="http://www.saint-gabriel.fr/unite_pedagogique/lycee-des-metiers/les-formations/bac-pro-maintenance/1vi.jpg/image_min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96433">
            <a:off x="5833149" y="4518806"/>
            <a:ext cx="1905000" cy="1428750"/>
          </a:xfrm>
          <a:prstGeom prst="rect">
            <a:avLst/>
          </a:prstGeom>
          <a:noFill/>
        </p:spPr>
      </p:pic>
      <p:pic>
        <p:nvPicPr>
          <p:cNvPr id="8196" name="Picture 4" descr="http://www.daf.com/SiteCollectionImages/Products/PACCAR-Parts/TRP/PACCAR-Parts-TRP-Truck-Trailer-Workshop-2009001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809702">
            <a:off x="6156176" y="836712"/>
            <a:ext cx="19050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ZoneTexte 4"/>
          <p:cNvSpPr txBox="1">
            <a:spLocks noChangeArrowheads="1"/>
          </p:cNvSpPr>
          <p:nvPr/>
        </p:nvSpPr>
        <p:spPr bwMode="auto">
          <a:xfrm>
            <a:off x="539750" y="692150"/>
            <a:ext cx="242245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 dirty="0" smtClean="0">
                <a:solidFill>
                  <a:srgbClr val="000099"/>
                </a:solidFill>
                <a:latin typeface="+mn-lt"/>
              </a:rPr>
              <a:t>Documents de suivi</a:t>
            </a:r>
            <a:endParaRPr lang="fr-FR" sz="2000" dirty="0">
              <a:solidFill>
                <a:srgbClr val="000099"/>
              </a:solidFill>
              <a:latin typeface="+mn-lt"/>
            </a:endParaRPr>
          </a:p>
        </p:txBody>
      </p:sp>
      <p:pic>
        <p:nvPicPr>
          <p:cNvPr id="1024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125538"/>
            <a:ext cx="2952750" cy="274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4663" y="620713"/>
            <a:ext cx="4103761" cy="527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ZoneTexte 9"/>
          <p:cNvSpPr txBox="1">
            <a:spLocks noChangeArrowheads="1"/>
          </p:cNvSpPr>
          <p:nvPr/>
        </p:nvSpPr>
        <p:spPr bwMode="auto">
          <a:xfrm>
            <a:off x="250825" y="4221163"/>
            <a:ext cx="388912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altLang="fr-FR" sz="1800" dirty="0"/>
              <a:t>Bilan de </a:t>
            </a:r>
            <a:r>
              <a:rPr lang="fr-FR" altLang="fr-FR" sz="1800" dirty="0" smtClean="0"/>
              <a:t>compétences complété </a:t>
            </a:r>
            <a:r>
              <a:rPr lang="fr-FR" altLang="fr-FR" sz="1800" dirty="0"/>
              <a:t>en fonction de la </a:t>
            </a:r>
            <a:r>
              <a:rPr lang="fr-FR" altLang="fr-FR" sz="1800" dirty="0" smtClean="0"/>
              <a:t>progression </a:t>
            </a:r>
            <a:r>
              <a:rPr lang="fr-FR" altLang="fr-FR" sz="1800" dirty="0"/>
              <a:t>du candidat lors de ses PFMP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725" y="1196975"/>
            <a:ext cx="3570288" cy="487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6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1844675"/>
            <a:ext cx="55626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4"/>
          <p:cNvSpPr txBox="1">
            <a:spLocks noChangeArrowheads="1"/>
          </p:cNvSpPr>
          <p:nvPr/>
        </p:nvSpPr>
        <p:spPr bwMode="auto">
          <a:xfrm>
            <a:off x="539750" y="692150"/>
            <a:ext cx="242245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 dirty="0" smtClean="0">
                <a:solidFill>
                  <a:srgbClr val="000099"/>
                </a:solidFill>
                <a:latin typeface="+mn-lt"/>
              </a:rPr>
              <a:t>Documents de suivi</a:t>
            </a:r>
            <a:endParaRPr lang="fr-FR" sz="2000" dirty="0">
              <a:solidFill>
                <a:srgbClr val="000099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ZoneTexte 4"/>
          <p:cNvSpPr txBox="1">
            <a:spLocks noChangeArrowheads="1"/>
          </p:cNvSpPr>
          <p:nvPr/>
        </p:nvSpPr>
        <p:spPr bwMode="auto">
          <a:xfrm>
            <a:off x="539750" y="692150"/>
            <a:ext cx="49552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 b="1" dirty="0" smtClean="0"/>
              <a:t>FICHE NATIONALE  </a:t>
            </a:r>
            <a:r>
              <a:rPr lang="fr-FR" sz="2000" b="1" dirty="0"/>
              <a:t>D’EVALUATION</a:t>
            </a:r>
            <a:endParaRPr lang="fr-FR" sz="2000" dirty="0"/>
          </a:p>
        </p:txBody>
      </p:sp>
      <p:sp>
        <p:nvSpPr>
          <p:cNvPr id="12291" name="ZoneTexte 6"/>
          <p:cNvSpPr txBox="1">
            <a:spLocks noChangeArrowheads="1"/>
          </p:cNvSpPr>
          <p:nvPr/>
        </p:nvSpPr>
        <p:spPr bwMode="auto">
          <a:xfrm>
            <a:off x="395288" y="1268413"/>
            <a:ext cx="8286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altLang="fr-FR" sz="1800" dirty="0" smtClean="0"/>
              <a:t>fiche </a:t>
            </a:r>
            <a:r>
              <a:rPr lang="fr-FR" altLang="fr-FR" sz="1800" dirty="0"/>
              <a:t>complétée en fonction de la situation d’évaluation proposée</a:t>
            </a:r>
          </a:p>
        </p:txBody>
      </p:sp>
      <p:sp>
        <p:nvSpPr>
          <p:cNvPr id="6" name="ZoneTexte 17"/>
          <p:cNvSpPr txBox="1">
            <a:spLocks noChangeArrowheads="1"/>
          </p:cNvSpPr>
          <p:nvPr/>
        </p:nvSpPr>
        <p:spPr bwMode="auto">
          <a:xfrm>
            <a:off x="179388" y="188913"/>
            <a:ext cx="8424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dirty="0" smtClean="0">
                <a:solidFill>
                  <a:srgbClr val="000099"/>
                </a:solidFill>
              </a:rPr>
              <a:t>Analyse préparatoire d’une réalisation </a:t>
            </a:r>
            <a:r>
              <a:rPr lang="fr-FR" sz="2000" dirty="0">
                <a:solidFill>
                  <a:srgbClr val="000099"/>
                </a:solidFill>
              </a:rPr>
              <a:t>d’interventions sur véhicule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b="54907"/>
          <a:stretch>
            <a:fillRect/>
          </a:stretch>
        </p:blipFill>
        <p:spPr bwMode="auto">
          <a:xfrm>
            <a:off x="827584" y="1772816"/>
            <a:ext cx="7528380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170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t="44626"/>
          <a:stretch>
            <a:fillRect/>
          </a:stretch>
        </p:blipFill>
        <p:spPr bwMode="auto">
          <a:xfrm>
            <a:off x="1187624" y="908720"/>
            <a:ext cx="6743700" cy="451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oneTexte 17"/>
          <p:cNvSpPr txBox="1">
            <a:spLocks noChangeArrowheads="1"/>
          </p:cNvSpPr>
          <p:nvPr/>
        </p:nvSpPr>
        <p:spPr bwMode="auto">
          <a:xfrm>
            <a:off x="1835696" y="188913"/>
            <a:ext cx="4968676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000" dirty="0" smtClean="0">
                <a:solidFill>
                  <a:srgbClr val="000099"/>
                </a:solidFill>
              </a:rPr>
              <a:t>Réalisation </a:t>
            </a:r>
            <a:r>
              <a:rPr lang="fr-FR" sz="2000" dirty="0">
                <a:solidFill>
                  <a:srgbClr val="000099"/>
                </a:solidFill>
              </a:rPr>
              <a:t>d’interventions sur véhicule </a:t>
            </a:r>
          </a:p>
        </p:txBody>
      </p:sp>
    </p:spTree>
    <p:extLst>
      <p:ext uri="{BB962C8B-B14F-4D97-AF65-F5344CB8AC3E}">
        <p14:creationId xmlns:p14="http://schemas.microsoft.com/office/powerpoint/2010/main" val="17972836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4928</TotalTime>
  <Words>332</Words>
  <Application>Microsoft Office PowerPoint</Application>
  <PresentationFormat>Affichage à l'écran (4:3)</PresentationFormat>
  <Paragraphs>73</Paragraphs>
  <Slides>10</Slides>
  <Notes>2</Notes>
  <HiddenSlides>2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Modèle par défaut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PSA PEUGEOT CITROEN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rénovation des diplômes de la filière automobile déc 2013</dc:title>
  <dc:creator>A.MAKOUDI</dc:creator>
  <cp:lastModifiedBy>M. Arnaud Makoudi</cp:lastModifiedBy>
  <cp:revision>199</cp:revision>
  <dcterms:created xsi:type="dcterms:W3CDTF">2008-07-17T08:18:45Z</dcterms:created>
  <dcterms:modified xsi:type="dcterms:W3CDTF">2014-02-10T17:20:21Z</dcterms:modified>
</cp:coreProperties>
</file>