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37" r:id="rId2"/>
    <p:sldId id="444" r:id="rId3"/>
    <p:sldId id="439" r:id="rId4"/>
    <p:sldId id="445" r:id="rId5"/>
    <p:sldId id="446" r:id="rId6"/>
    <p:sldId id="440" r:id="rId7"/>
    <p:sldId id="447" r:id="rId8"/>
    <p:sldId id="448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9CCFF"/>
    <a:srgbClr val="DCF5D5"/>
    <a:srgbClr val="FF0000"/>
    <a:srgbClr val="000099"/>
    <a:srgbClr val="BBE0E3"/>
    <a:srgbClr val="FFFFCC"/>
    <a:srgbClr val="0099FF"/>
    <a:srgbClr val="58084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45" autoAdjust="0"/>
  </p:normalViewPr>
  <p:slideViewPr>
    <p:cSldViewPr>
      <p:cViewPr>
        <p:scale>
          <a:sx n="90" d="100"/>
          <a:sy n="90" d="100"/>
        </p:scale>
        <p:origin x="-1524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72F10C6-0CA4-4092-A540-25407F3ACF4D}" type="datetimeFigureOut">
              <a:rPr lang="fr-FR"/>
              <a:pPr>
                <a:defRPr/>
              </a:pPr>
              <a:t>14/02/2014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0C39A9-6CE6-4F62-B964-D40AFB6361E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48333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B53F8D-9922-4D99-B9ED-0F65ACD6CC64}" type="datetimeFigureOut">
              <a:rPr lang="fr-FR"/>
              <a:pPr>
                <a:defRPr/>
              </a:pPr>
              <a:t>14/02/2014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53975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77F4993-ED98-4C62-BCC7-7BCAD3A532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944174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5819775" y="260350"/>
            <a:ext cx="3070225" cy="61277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endParaRPr lang="fr-FR" altLang="fr-FR">
              <a:ea typeface="+mn-ea"/>
            </a:endParaRP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8547100" y="6508750"/>
            <a:ext cx="544513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5A02216E-119F-494A-8ABA-DDE49C04E4AB}" type="slidenum">
              <a:rPr lang="fr-FR" sz="1000" b="1">
                <a:solidFill>
                  <a:srgbClr val="0066FF"/>
                </a:solidFill>
              </a:rPr>
              <a:pPr algn="r">
                <a:defRPr/>
              </a:pPr>
              <a:t>‹N°›</a:t>
            </a:fld>
            <a:endParaRPr lang="fr-FR" sz="1000" b="1">
              <a:solidFill>
                <a:srgbClr val="0066FF"/>
              </a:solidFill>
            </a:endParaRPr>
          </a:p>
        </p:txBody>
      </p:sp>
      <p:sp>
        <p:nvSpPr>
          <p:cNvPr id="1032" name="Zone de texte 2"/>
          <p:cNvSpPr txBox="1">
            <a:spLocks noChangeArrowheads="1"/>
          </p:cNvSpPr>
          <p:nvPr userDrawn="1"/>
        </p:nvSpPr>
        <p:spPr bwMode="auto">
          <a:xfrm>
            <a:off x="1000100" y="6072206"/>
            <a:ext cx="3721100" cy="571504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115000"/>
              </a:lnSpc>
              <a:defRPr/>
            </a:pPr>
            <a:r>
              <a:rPr lang="fr-FR" sz="1200" b="1" dirty="0" smtClean="0">
                <a:solidFill>
                  <a:srgbClr val="000099"/>
                </a:solidFill>
                <a:latin typeface="Cambria" pitchFamily="18" charset="0"/>
                <a:ea typeface="Calibri" pitchFamily="34" charset="0"/>
              </a:rPr>
              <a:t>Rénovation des diplômes  de  la filière Maintenance</a:t>
            </a:r>
            <a:r>
              <a:rPr lang="fr-FR" sz="1200" b="1" baseline="0" dirty="0" smtClean="0">
                <a:solidFill>
                  <a:srgbClr val="000099"/>
                </a:solidFill>
                <a:latin typeface="Cambria" pitchFamily="18" charset="0"/>
                <a:ea typeface="Calibri" pitchFamily="34" charset="0"/>
              </a:rPr>
              <a:t> des véhicules</a:t>
            </a:r>
            <a:endParaRPr lang="fr-FR" sz="1200" b="1" dirty="0" smtClean="0">
              <a:solidFill>
                <a:srgbClr val="000099"/>
              </a:solidFill>
              <a:latin typeface="Cambria" pitchFamily="18" charset="0"/>
              <a:ea typeface="Calibri" pitchFamily="34" charset="0"/>
            </a:endParaRPr>
          </a:p>
          <a:p>
            <a:pPr algn="ctr" eaLnBrk="1" hangingPunct="1">
              <a:lnSpc>
                <a:spcPct val="115000"/>
              </a:lnSpc>
              <a:defRPr/>
            </a:pPr>
            <a:r>
              <a:rPr lang="fr-FR" sz="1000" b="1" dirty="0" smtClean="0">
                <a:solidFill>
                  <a:srgbClr val="000099"/>
                </a:solidFill>
                <a:ea typeface="Calibri" pitchFamily="34" charset="0"/>
              </a:rPr>
              <a:t>Séminaire national du 5-6 février 2014 - LYON</a:t>
            </a:r>
            <a:endParaRPr lang="fr-FR" sz="1000" dirty="0" smtClean="0">
              <a:latin typeface="Calibri" pitchFamily="34" charset="0"/>
              <a:ea typeface="Calibri" pitchFamily="34" charset="0"/>
            </a:endParaRPr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6350" y="6264275"/>
            <a:ext cx="998538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8775" y="6257925"/>
            <a:ext cx="9017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https://encrypted-tbn0.gstatic.com/images?q=tbn:ANd9GcS1-swaCn5iPT2lD9-gFfEHwkU_SVbwykVY9SokX7nF4IV1c4A1-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03875" y="6245225"/>
            <a:ext cx="1104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9950" y="6257925"/>
            <a:ext cx="9239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ZoneTexte 14"/>
          <p:cNvSpPr txBox="1">
            <a:spLocks noChangeArrowheads="1"/>
          </p:cNvSpPr>
          <p:nvPr userDrawn="1"/>
        </p:nvSpPr>
        <p:spPr bwMode="auto">
          <a:xfrm>
            <a:off x="-1588" y="0"/>
            <a:ext cx="7356476" cy="3381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fr-FR" sz="1600" b="1" dirty="0" smtClean="0">
                <a:solidFill>
                  <a:srgbClr val="000099"/>
                </a:solidFill>
                <a:latin typeface="Arial" pitchFamily="34" charset="0"/>
              </a:rPr>
              <a:t>Outils de suivi des</a:t>
            </a:r>
            <a:r>
              <a:rPr lang="fr-FR" sz="1600" b="1" baseline="0" dirty="0" smtClean="0">
                <a:solidFill>
                  <a:srgbClr val="000099"/>
                </a:solidFill>
                <a:latin typeface="Arial" pitchFamily="34" charset="0"/>
              </a:rPr>
              <a:t> parcours</a:t>
            </a:r>
            <a:endParaRPr lang="fr-FR" sz="1600" b="1" dirty="0" smtClean="0">
              <a:solidFill>
                <a:srgbClr val="000099"/>
              </a:solidFill>
              <a:latin typeface="Arial" pitchFamily="34" charset="0"/>
            </a:endParaRPr>
          </a:p>
        </p:txBody>
      </p:sp>
      <p:pic>
        <p:nvPicPr>
          <p:cNvPr id="11" name="Picture 6" descr="logo_189829_195280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6083300"/>
            <a:ext cx="82708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 bwMode="auto">
          <a:xfrm>
            <a:off x="49213" y="334963"/>
            <a:ext cx="8950325" cy="7905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dirty="0" smtClean="0">
                <a:solidFill>
                  <a:schemeClr val="tx1"/>
                </a:solidFill>
                <a:cs typeface="Arial" charset="0"/>
              </a:rPr>
              <a:t>ODESI </a:t>
            </a:r>
            <a:endParaRPr lang="fr-FR" sz="2800" dirty="0" smtClean="0"/>
          </a:p>
        </p:txBody>
      </p:sp>
      <p:sp>
        <p:nvSpPr>
          <p:cNvPr id="4" name="Bouton d'action : Précédent 3">
            <a:hlinkClick r:id="" action="ppaction://hlinkshowjump?jump=previousslide" highlightClick="1"/>
          </p:cNvPr>
          <p:cNvSpPr/>
          <p:nvPr/>
        </p:nvSpPr>
        <p:spPr>
          <a:xfrm>
            <a:off x="7956550" y="115888"/>
            <a:ext cx="287338" cy="2889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Bouton d’action : Suivant 4">
            <a:hlinkClick r:id="" action="ppaction://hlinkshowjump?jump=nextslide" highlightClick="1"/>
          </p:cNvPr>
          <p:cNvSpPr/>
          <p:nvPr/>
        </p:nvSpPr>
        <p:spPr>
          <a:xfrm>
            <a:off x="8316913" y="115888"/>
            <a:ext cx="287337" cy="2889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Bouton d'action : Accueil 5">
            <a:hlinkClick r:id="" action="ppaction://hlinkshowjump?jump=firstslide" highlightClick="1"/>
          </p:cNvPr>
          <p:cNvSpPr/>
          <p:nvPr/>
        </p:nvSpPr>
        <p:spPr>
          <a:xfrm>
            <a:off x="8675688" y="115888"/>
            <a:ext cx="287337" cy="2889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054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396875"/>
            <a:ext cx="649288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975" y="320675"/>
            <a:ext cx="10414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126960" bIns="0" anchor="ctr">
            <a:spAutoFit/>
          </a:bodyPr>
          <a:lstStyle/>
          <a:p>
            <a:endParaRPr lang="fr-FR"/>
          </a:p>
        </p:txBody>
      </p:sp>
      <p:sp>
        <p:nvSpPr>
          <p:cNvPr id="2057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126960" bIns="0" anchor="ctr">
            <a:spAutoFit/>
          </a:bodyPr>
          <a:lstStyle/>
          <a:p>
            <a:endParaRPr lang="fr-FR"/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285750" y="928670"/>
            <a:ext cx="8715375" cy="5298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tIns="126960" bIns="0" anchor="ctr">
            <a:spAutoFit/>
          </a:bodyPr>
          <a:lstStyle/>
          <a:p>
            <a:pPr eaLnBrk="0" hangingPunct="0">
              <a:defRPr/>
            </a:pPr>
            <a:r>
              <a:rPr lang="fr-FR" b="1" dirty="0">
                <a:solidFill>
                  <a:srgbClr val="4F81BD"/>
                </a:solidFill>
                <a:latin typeface="+mn-lt"/>
                <a:cs typeface="Times New Roman" pitchFamily="18" charset="0"/>
              </a:rPr>
              <a:t>O</a:t>
            </a:r>
            <a:r>
              <a:rPr lang="fr-FR" b="1" dirty="0" bmk="">
                <a:solidFill>
                  <a:srgbClr val="4F81BD"/>
                </a:solidFill>
                <a:latin typeface="+mn-lt"/>
                <a:cs typeface="Times New Roman" pitchFamily="18" charset="0"/>
              </a:rPr>
              <a:t>bjectifs </a:t>
            </a:r>
            <a:r>
              <a:rPr lang="fr-FR" b="1" dirty="0" smtClean="0" bmk="">
                <a:solidFill>
                  <a:srgbClr val="4F81BD"/>
                </a:solidFill>
                <a:latin typeface="+mn-lt"/>
                <a:cs typeface="Times New Roman" pitchFamily="18" charset="0"/>
              </a:rPr>
              <a:t>principaux:</a:t>
            </a:r>
            <a:endParaRPr lang="fr-FR" b="1" dirty="0" bmk="">
              <a:solidFill>
                <a:srgbClr val="4F81BD"/>
              </a:solidFill>
              <a:latin typeface="+mn-lt"/>
              <a:cs typeface="Times New Roman" pitchFamily="18" charset="0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 bmk="">
                <a:latin typeface="+mn-lt"/>
                <a:cs typeface="Wingdings" pitchFamily="2" charset="2"/>
              </a:rPr>
              <a:t>Etablir une </a:t>
            </a:r>
            <a:r>
              <a:rPr lang="fr-FR" b="1" dirty="0" bmk="">
                <a:latin typeface="+mn-lt"/>
                <a:cs typeface="Wingdings" pitchFamily="2" charset="2"/>
              </a:rPr>
              <a:t>progression </a:t>
            </a:r>
            <a:r>
              <a:rPr lang="fr-FR" dirty="0" bmk="">
                <a:latin typeface="+mn-lt"/>
                <a:cs typeface="Times New Roman" pitchFamily="18" charset="0"/>
              </a:rPr>
              <a:t>définie par </a:t>
            </a:r>
            <a:r>
              <a:rPr lang="fr-FR" b="1" dirty="0" bmk="">
                <a:latin typeface="+mn-lt"/>
                <a:cs typeface="Times New Roman" pitchFamily="18" charset="0"/>
              </a:rPr>
              <a:t>l’équipe pédagogique</a:t>
            </a:r>
            <a:r>
              <a:rPr lang="fr-FR" dirty="0" bmk="">
                <a:latin typeface="+mn-lt"/>
                <a:cs typeface="Times New Roman" pitchFamily="18" charset="0"/>
              </a:rPr>
              <a:t>.</a:t>
            </a: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 bmk="">
                <a:latin typeface="+mn-lt"/>
                <a:cs typeface="Times New Roman" pitchFamily="18" charset="0"/>
              </a:rPr>
              <a:t>Mettre en œuvre un </a:t>
            </a:r>
            <a:r>
              <a:rPr lang="fr-FR" b="1" dirty="0" bmk="">
                <a:latin typeface="+mn-lt"/>
                <a:cs typeface="Times New Roman" pitchFamily="18" charset="0"/>
              </a:rPr>
              <a:t>suivi individualisé </a:t>
            </a:r>
            <a:r>
              <a:rPr lang="fr-FR" dirty="0" bmk="">
                <a:latin typeface="+mn-lt"/>
                <a:cs typeface="Times New Roman" pitchFamily="18" charset="0"/>
              </a:rPr>
              <a:t>du niveau d’acquisition de l’élève au regard des compétences</a:t>
            </a:r>
            <a:r>
              <a:rPr lang="fr-FR" dirty="0" smtClean="0" bmk="">
                <a:latin typeface="+mn-lt"/>
                <a:cs typeface="Times New Roman" pitchFamily="18" charset="0"/>
              </a:rPr>
              <a:t>.</a:t>
            </a:r>
          </a:p>
          <a:p>
            <a:pPr eaLnBrk="0" hangingPunct="0">
              <a:buFont typeface="Arial" pitchFamily="34" charset="0"/>
              <a:buChar char="•"/>
              <a:defRPr/>
            </a:pPr>
            <a:endParaRPr lang="fr-FR" dirty="0" bmk="">
              <a:latin typeface="+mn-lt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fr-FR" b="1" dirty="0" bmk="">
                <a:solidFill>
                  <a:srgbClr val="4F81BD"/>
                </a:solidFill>
                <a:latin typeface="+mn-lt"/>
                <a:cs typeface="Times New Roman" pitchFamily="18" charset="0"/>
              </a:rPr>
              <a:t>Intérêt de l’élève:</a:t>
            </a: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Se situer dans son </a:t>
            </a:r>
            <a:r>
              <a:rPr lang="fr-FR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parcours de formation </a:t>
            </a:r>
            <a:r>
              <a:rPr lang="fr-FR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et par rapport aux </a:t>
            </a:r>
            <a:r>
              <a:rPr lang="fr-FR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objectifs </a:t>
            </a:r>
            <a:r>
              <a:rPr lang="fr-FR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de formation et de certification à atteindre.</a:t>
            </a:r>
            <a:endParaRPr lang="fr-FR" dirty="0">
              <a:latin typeface="+mn-lt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Avoir une vision en temps réel de son </a:t>
            </a:r>
            <a:r>
              <a:rPr lang="fr-FR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niveau de réussite</a:t>
            </a:r>
          </a:p>
          <a:p>
            <a:pPr eaLnBrk="0" hangingPunct="0">
              <a:defRPr/>
            </a:pPr>
            <a:endParaRPr lang="fr-FR" b="1" dirty="0" bmk="">
              <a:solidFill>
                <a:srgbClr val="4F81BD"/>
              </a:solidFill>
              <a:latin typeface="+mn-lt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fr-FR" b="1" dirty="0" bmk="">
                <a:solidFill>
                  <a:srgbClr val="4F81BD"/>
                </a:solidFill>
                <a:latin typeface="+mn-lt"/>
                <a:cs typeface="Times New Roman" pitchFamily="18" charset="0"/>
              </a:rPr>
              <a:t>Intérêt du </a:t>
            </a:r>
            <a:r>
              <a:rPr lang="fr-FR" b="1" dirty="0" smtClean="0" bmk="">
                <a:solidFill>
                  <a:srgbClr val="4F81BD"/>
                </a:solidFill>
                <a:latin typeface="+mn-lt"/>
                <a:cs typeface="Times New Roman" pitchFamily="18" charset="0"/>
              </a:rPr>
              <a:t>professeur:</a:t>
            </a:r>
            <a:endParaRPr lang="fr-FR" b="1" dirty="0" bmk="">
              <a:solidFill>
                <a:srgbClr val="4F81BD"/>
              </a:solidFill>
              <a:latin typeface="+mn-lt"/>
              <a:cs typeface="Times New Roman" pitchFamily="18" charset="0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 bmk="">
                <a:solidFill>
                  <a:srgbClr val="000000"/>
                </a:solidFill>
                <a:latin typeface="+mn-lt"/>
                <a:cs typeface="Times New Roman" pitchFamily="18" charset="0"/>
              </a:rPr>
              <a:t>Retrouver </a:t>
            </a:r>
            <a:r>
              <a:rPr lang="fr-FR" b="1" dirty="0" bmk="">
                <a:solidFill>
                  <a:srgbClr val="000000"/>
                </a:solidFill>
                <a:latin typeface="+mn-lt"/>
                <a:cs typeface="Times New Roman" pitchFamily="18" charset="0"/>
              </a:rPr>
              <a:t>l’ensemble du référentiel</a:t>
            </a:r>
            <a:endParaRPr lang="fr-FR" b="1" dirty="0" bmk="">
              <a:latin typeface="+mn-lt"/>
              <a:cs typeface="Times New Roman" pitchFamily="18" charset="0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 bmk="">
                <a:solidFill>
                  <a:srgbClr val="000000"/>
                </a:solidFill>
                <a:latin typeface="+mn-lt"/>
                <a:cs typeface="Times New Roman" pitchFamily="18" charset="0"/>
              </a:rPr>
              <a:t>Créer son </a:t>
            </a:r>
            <a:r>
              <a:rPr lang="fr-FR" b="1" dirty="0" smtClean="0" bmk="">
                <a:solidFill>
                  <a:srgbClr val="000000"/>
                </a:solidFill>
                <a:latin typeface="+mn-lt"/>
                <a:cs typeface="Times New Roman" pitchFamily="18" charset="0"/>
              </a:rPr>
              <a:t>parcours pédagogique </a:t>
            </a:r>
            <a:r>
              <a:rPr lang="fr-FR" b="1" smtClean="0" bmk="">
                <a:solidFill>
                  <a:srgbClr val="000000"/>
                </a:solidFill>
                <a:latin typeface="+mn-lt"/>
                <a:cs typeface="Times New Roman" pitchFamily="18" charset="0"/>
              </a:rPr>
              <a:t>global </a:t>
            </a:r>
            <a:r>
              <a:rPr lang="fr-FR" smtClean="0" bmk="">
                <a:solidFill>
                  <a:srgbClr val="000000"/>
                </a:solidFill>
                <a:latin typeface="+mn-lt"/>
                <a:cs typeface="Times New Roman" pitchFamily="18" charset="0"/>
              </a:rPr>
              <a:t>structuré </a:t>
            </a:r>
            <a:r>
              <a:rPr lang="fr-FR" dirty="0" bmk="">
                <a:solidFill>
                  <a:srgbClr val="000000"/>
                </a:solidFill>
                <a:latin typeface="+mn-lt"/>
                <a:cs typeface="Times New Roman" pitchFamily="18" charset="0"/>
              </a:rPr>
              <a:t>en séquences pédagogiques</a:t>
            </a:r>
            <a:endParaRPr lang="fr-FR" dirty="0" bmk="">
              <a:latin typeface="+mn-lt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 bmk="">
                <a:solidFill>
                  <a:srgbClr val="000000"/>
                </a:solidFill>
                <a:latin typeface="+mn-lt"/>
                <a:cs typeface="Times New Roman" pitchFamily="18" charset="0"/>
              </a:rPr>
              <a:t>Saisir le déroulement de chaque séquence en détaillant les activités pédagogiques</a:t>
            </a:r>
            <a:endParaRPr lang="fr-FR" dirty="0" bmk="">
              <a:latin typeface="+mn-lt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 bmk="">
                <a:latin typeface="+mn-lt"/>
                <a:cs typeface="Times New Roman" pitchFamily="18" charset="0"/>
              </a:rPr>
              <a:t>Vérifier la </a:t>
            </a:r>
            <a:r>
              <a:rPr lang="fr-FR" b="1" dirty="0" bmk="">
                <a:latin typeface="+mn-lt"/>
                <a:cs typeface="Times New Roman" pitchFamily="18" charset="0"/>
              </a:rPr>
              <a:t>couverture</a:t>
            </a:r>
            <a:r>
              <a:rPr lang="fr-FR" dirty="0" bmk="">
                <a:latin typeface="+mn-lt"/>
                <a:cs typeface="Times New Roman" pitchFamily="18" charset="0"/>
              </a:rPr>
              <a:t> du référentiel</a:t>
            </a:r>
            <a:endParaRPr lang="fr-FR" dirty="0" bmk="">
              <a:latin typeface="+mn-lt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 bmk="">
                <a:latin typeface="+mn-lt"/>
                <a:cs typeface="Times New Roman" pitchFamily="18" charset="0"/>
              </a:rPr>
              <a:t>Assurer un </a:t>
            </a:r>
            <a:r>
              <a:rPr lang="fr-FR" b="1" dirty="0" bmk="">
                <a:latin typeface="+mn-lt"/>
                <a:cs typeface="Times New Roman" pitchFamily="18" charset="0"/>
              </a:rPr>
              <a:t>suivi individualisé </a:t>
            </a:r>
            <a:r>
              <a:rPr lang="fr-FR" dirty="0" bmk="">
                <a:latin typeface="+mn-lt"/>
                <a:cs typeface="Times New Roman" pitchFamily="18" charset="0"/>
              </a:rPr>
              <a:t>de l’élève</a:t>
            </a:r>
            <a:endParaRPr lang="fr-FR" dirty="0" bmk="">
              <a:latin typeface="+mn-lt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 bmk="">
                <a:latin typeface="+mn-lt"/>
                <a:cs typeface="Times New Roman" pitchFamily="18" charset="0"/>
              </a:rPr>
              <a:t>Avoir une vision globale du </a:t>
            </a:r>
            <a:r>
              <a:rPr lang="fr-FR" b="1" dirty="0" bmk="">
                <a:latin typeface="+mn-lt"/>
                <a:cs typeface="Times New Roman" pitchFamily="18" charset="0"/>
              </a:rPr>
              <a:t>niveau de réussite d’une classe</a:t>
            </a:r>
            <a:r>
              <a:rPr lang="fr-FR" dirty="0" bmk="">
                <a:latin typeface="+mn-lt"/>
                <a:cs typeface="Times New Roman" pitchFamily="18" charset="0"/>
              </a:rPr>
              <a:t> par phase d’apprentissage</a:t>
            </a:r>
            <a:endParaRPr lang="fr-FR" dirty="0" bmk="">
              <a:latin typeface="+mn-lt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b="1" dirty="0" bmk="">
                <a:latin typeface="+mn-lt"/>
                <a:cs typeface="Times New Roman" pitchFamily="18" charset="0"/>
              </a:rPr>
              <a:t>Positionner l’élève </a:t>
            </a:r>
            <a:r>
              <a:rPr lang="fr-FR" dirty="0" bmk="">
                <a:latin typeface="+mn-lt"/>
                <a:cs typeface="Times New Roman" pitchFamily="18" charset="0"/>
              </a:rPr>
              <a:t>au regard des </a:t>
            </a:r>
            <a:r>
              <a:rPr lang="fr-FR" dirty="0" smtClean="0" bmk="">
                <a:latin typeface="+mn-lt"/>
                <a:cs typeface="Times New Roman" pitchFamily="18" charset="0"/>
              </a:rPr>
              <a:t>épreuves </a:t>
            </a:r>
            <a:r>
              <a:rPr lang="fr-FR" dirty="0" bmk="">
                <a:latin typeface="+mn-lt"/>
                <a:cs typeface="Times New Roman" pitchFamily="18" charset="0"/>
              </a:rPr>
              <a:t>de certification (</a:t>
            </a:r>
            <a:r>
              <a:rPr lang="fr-FR" dirty="0" bmk="">
                <a:solidFill>
                  <a:srgbClr val="FF0000"/>
                </a:solidFill>
                <a:latin typeface="+mn-lt"/>
                <a:cs typeface="Times New Roman" pitchFamily="18" charset="0"/>
              </a:rPr>
              <a:t>Bac Pro </a:t>
            </a:r>
            <a:r>
              <a:rPr lang="fr-FR" dirty="0" bmk="">
                <a:latin typeface="+mn-lt"/>
                <a:cs typeface="Times New Roman" pitchFamily="18" charset="0"/>
              </a:rPr>
              <a:t>MV, </a:t>
            </a:r>
            <a:r>
              <a:rPr lang="fr-FR" dirty="0" bmk="">
                <a:solidFill>
                  <a:srgbClr val="FF0000"/>
                </a:solidFill>
                <a:latin typeface="+mn-lt"/>
                <a:cs typeface="Times New Roman" pitchFamily="18" charset="0"/>
              </a:rPr>
              <a:t>CAP </a:t>
            </a:r>
            <a:r>
              <a:rPr lang="fr-FR" dirty="0" bmk="">
                <a:latin typeface="+mn-lt"/>
                <a:cs typeface="Times New Roman" pitchFamily="18" charset="0"/>
              </a:rPr>
              <a:t>MV)</a:t>
            </a:r>
            <a:endParaRPr lang="fr-FR" dirty="0" bmk="">
              <a:latin typeface="+mn-lt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 bmk="">
                <a:latin typeface="+mn-lt"/>
                <a:cs typeface="Times New Roman" pitchFamily="18" charset="0"/>
              </a:rPr>
              <a:t>Faciliter la synergie entre enseignants </a:t>
            </a:r>
            <a:endParaRPr lang="fr-FR" dirty="0" smtClean="0" bmk="">
              <a:latin typeface="+mn-lt"/>
              <a:cs typeface="Times New Roman" pitchFamily="18" charset="0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 smtClean="0" bmk="">
                <a:latin typeface="+mn-lt"/>
                <a:cs typeface="Times New Roman" pitchFamily="18" charset="0"/>
              </a:rPr>
              <a:t>Structurer son </a:t>
            </a:r>
            <a:r>
              <a:rPr lang="fr-FR" b="1" dirty="0" smtClean="0" bmk="">
                <a:latin typeface="+mn-lt"/>
                <a:cs typeface="Times New Roman" pitchFamily="18" charset="0"/>
              </a:rPr>
              <a:t>ENT</a:t>
            </a:r>
            <a:endParaRPr lang="fr-FR" b="1" dirty="0" bmk="">
              <a:latin typeface="+mn-lt"/>
              <a:cs typeface="Times New Roman" pitchFamily="18" charset="0"/>
            </a:endParaRPr>
          </a:p>
          <a:p>
            <a:pPr eaLnBrk="0" hangingPunct="0">
              <a:defRPr/>
            </a:pPr>
            <a:endParaRPr lang="fr-FR" b="1" dirty="0" smtClean="0" bmk="">
              <a:solidFill>
                <a:srgbClr val="4F81BD"/>
              </a:solidFill>
              <a:latin typeface="+mj-lt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fr-FR" b="1" dirty="0" smtClean="0" bmk="">
                <a:solidFill>
                  <a:srgbClr val="4F81BD"/>
                </a:solidFill>
                <a:latin typeface="+mj-lt"/>
                <a:cs typeface="Times New Roman" pitchFamily="18" charset="0"/>
              </a:rPr>
              <a:t>Téléchargement:</a:t>
            </a:r>
            <a:endParaRPr lang="fr-FR" b="1" dirty="0" bmk="">
              <a:solidFill>
                <a:srgbClr val="4F81BD"/>
              </a:solidFill>
              <a:latin typeface="+mj-lt"/>
              <a:cs typeface="Times New Roman" pitchFamily="18" charset="0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Sur moteur de recherche: </a:t>
            </a:r>
            <a:r>
              <a:rPr lang="fr-FR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ODESI+FORUM</a:t>
            </a:r>
            <a:endParaRPr lang="fr-FR" b="1" dirty="0">
              <a:solidFill>
                <a:srgbClr val="000000"/>
              </a:solidFill>
              <a:latin typeface="+mj-lt"/>
              <a:cs typeface="Times New Roman" pitchFamily="18" charset="0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http://lp-aubry.ac-grenoble.fr/mei/index.php</a:t>
            </a:r>
          </a:p>
          <a:p>
            <a:pPr eaLnBrk="0" hangingPunct="0">
              <a:buFont typeface="Arial" pitchFamily="34" charset="0"/>
              <a:buChar char="•"/>
              <a:defRPr/>
            </a:pPr>
            <a:endParaRPr lang="fr-FR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0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/>
          <p:cNvPicPr>
            <a:picLocks noChangeAspect="1" noChangeArrowheads="1"/>
          </p:cNvPicPr>
          <p:nvPr/>
        </p:nvPicPr>
        <p:blipFill>
          <a:blip r:embed="rId2" cstate="print"/>
          <a:srcRect b="21407"/>
          <a:stretch>
            <a:fillRect/>
          </a:stretch>
        </p:blipFill>
        <p:spPr bwMode="auto">
          <a:xfrm>
            <a:off x="131763" y="1125538"/>
            <a:ext cx="8836025" cy="4173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3075" name="Titre 1"/>
          <p:cNvSpPr>
            <a:spLocks noGrp="1"/>
          </p:cNvSpPr>
          <p:nvPr>
            <p:ph type="title"/>
          </p:nvPr>
        </p:nvSpPr>
        <p:spPr bwMode="auto">
          <a:xfrm>
            <a:off x="49213" y="334963"/>
            <a:ext cx="8950325" cy="7905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mtClean="0">
                <a:solidFill>
                  <a:schemeClr val="tx1"/>
                </a:solidFill>
                <a:cs typeface="Arial" charset="0"/>
              </a:rPr>
              <a:t>ODESI </a:t>
            </a:r>
            <a:endParaRPr lang="fr-FR" sz="2800" smtClean="0"/>
          </a:p>
        </p:txBody>
      </p:sp>
      <p:sp>
        <p:nvSpPr>
          <p:cNvPr id="4" name="Bouton d'action : Précédent 3">
            <a:hlinkClick r:id="" action="ppaction://hlinkshowjump?jump=previousslide" highlightClick="1"/>
          </p:cNvPr>
          <p:cNvSpPr/>
          <p:nvPr/>
        </p:nvSpPr>
        <p:spPr>
          <a:xfrm>
            <a:off x="7956550" y="115888"/>
            <a:ext cx="287338" cy="2889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Bouton d’action : Suivant 4">
            <a:hlinkClick r:id="" action="ppaction://hlinkshowjump?jump=nextslide" highlightClick="1"/>
          </p:cNvPr>
          <p:cNvSpPr/>
          <p:nvPr/>
        </p:nvSpPr>
        <p:spPr>
          <a:xfrm>
            <a:off x="8316913" y="115888"/>
            <a:ext cx="287337" cy="2889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Bouton d'action : Accueil 5">
            <a:hlinkClick r:id="" action="ppaction://hlinkshowjump?jump=firstslide" highlightClick="1"/>
          </p:cNvPr>
          <p:cNvSpPr/>
          <p:nvPr/>
        </p:nvSpPr>
        <p:spPr>
          <a:xfrm>
            <a:off x="8675688" y="115888"/>
            <a:ext cx="287337" cy="2889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079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96875"/>
            <a:ext cx="649288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975" y="320675"/>
            <a:ext cx="10414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126960" bIns="0" anchor="ctr">
            <a:spAutoFit/>
          </a:bodyPr>
          <a:lstStyle/>
          <a:p>
            <a:endParaRPr lang="fr-FR"/>
          </a:p>
        </p:txBody>
      </p:sp>
      <p:grpSp>
        <p:nvGrpSpPr>
          <p:cNvPr id="2" name="Groupe 20"/>
          <p:cNvGrpSpPr>
            <a:grpSpLocks/>
          </p:cNvGrpSpPr>
          <p:nvPr/>
        </p:nvGrpSpPr>
        <p:grpSpPr bwMode="auto">
          <a:xfrm>
            <a:off x="468313" y="2781300"/>
            <a:ext cx="6048375" cy="1163638"/>
            <a:chOff x="467544" y="2780928"/>
            <a:chExt cx="6048672" cy="1164642"/>
          </a:xfrm>
        </p:grpSpPr>
        <p:sp>
          <p:nvSpPr>
            <p:cNvPr id="26" name="Rectangle 25"/>
            <p:cNvSpPr/>
            <p:nvPr/>
          </p:nvSpPr>
          <p:spPr>
            <a:xfrm>
              <a:off x="467544" y="2780928"/>
              <a:ext cx="6048672" cy="1164642"/>
            </a:xfrm>
            <a:prstGeom prst="rect">
              <a:avLst/>
            </a:prstGeom>
            <a:solidFill>
              <a:srgbClr val="00B0F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0" name="Rectangle 25"/>
            <p:cNvSpPr>
              <a:spLocks noChangeArrowheads="1"/>
            </p:cNvSpPr>
            <p:nvPr/>
          </p:nvSpPr>
          <p:spPr bwMode="auto">
            <a:xfrm>
              <a:off x="2785395" y="2857190"/>
              <a:ext cx="3311688" cy="522738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 lvl="1" algn="ctr" eaLnBrk="0" hangingPunct="0">
                <a:defRPr/>
              </a:pPr>
              <a:r>
                <a:rPr lang="fr-FR" dirty="0">
                  <a:latin typeface="+mn-lt"/>
                  <a:cs typeface="Times New Roman" pitchFamily="18" charset="0"/>
                </a:rPr>
                <a:t>Etablir </a:t>
              </a:r>
              <a:r>
                <a:rPr lang="fr-FR" dirty="0" smtClean="0">
                  <a:latin typeface="+mn-lt"/>
                  <a:cs typeface="Times New Roman" pitchFamily="18" charset="0"/>
                </a:rPr>
                <a:t>un </a:t>
              </a:r>
              <a:r>
                <a:rPr lang="fr-FR" b="1" dirty="0" smtClean="0">
                  <a:latin typeface="+mn-lt"/>
                  <a:cs typeface="Times New Roman" pitchFamily="18" charset="0"/>
                </a:rPr>
                <a:t>parcours </a:t>
              </a:r>
              <a:r>
                <a:rPr lang="fr-FR" b="1" dirty="0">
                  <a:latin typeface="+mn-lt"/>
                  <a:cs typeface="Times New Roman" pitchFamily="18" charset="0"/>
                </a:rPr>
                <a:t>pédagogique </a:t>
              </a:r>
              <a:r>
                <a:rPr lang="fr-FR" b="1" dirty="0" smtClean="0">
                  <a:latin typeface="+mn-lt"/>
                  <a:cs typeface="Times New Roman" pitchFamily="18" charset="0"/>
                </a:rPr>
                <a:t>global</a:t>
              </a:r>
              <a:r>
                <a:rPr lang="fr-FR" dirty="0" smtClean="0">
                  <a:latin typeface="+mn-lt"/>
                  <a:cs typeface="Times New Roman" pitchFamily="18" charset="0"/>
                </a:rPr>
                <a:t> </a:t>
              </a:r>
              <a:endParaRPr lang="fr-FR" dirty="0">
                <a:latin typeface="+mn-lt"/>
              </a:endParaRPr>
            </a:p>
          </p:txBody>
        </p:sp>
      </p:grpSp>
      <p:grpSp>
        <p:nvGrpSpPr>
          <p:cNvPr id="3" name="Groupe 21"/>
          <p:cNvGrpSpPr>
            <a:grpSpLocks/>
          </p:cNvGrpSpPr>
          <p:nvPr/>
        </p:nvGrpSpPr>
        <p:grpSpPr bwMode="auto">
          <a:xfrm>
            <a:off x="468313" y="4097338"/>
            <a:ext cx="3273398" cy="1708150"/>
            <a:chOff x="467544" y="4097970"/>
            <a:chExt cx="3274731" cy="1707294"/>
          </a:xfrm>
        </p:grpSpPr>
        <p:sp>
          <p:nvSpPr>
            <p:cNvPr id="28" name="Rectangle 27"/>
            <p:cNvSpPr/>
            <p:nvPr/>
          </p:nvSpPr>
          <p:spPr>
            <a:xfrm>
              <a:off x="467544" y="4097970"/>
              <a:ext cx="3168352" cy="1707294"/>
            </a:xfrm>
            <a:prstGeom prst="rect">
              <a:avLst/>
            </a:prstGeom>
            <a:solidFill>
              <a:srgbClr val="00B05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785146" y="5191225"/>
              <a:ext cx="2957129" cy="52361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r>
                <a:rPr lang="fr-FR" dirty="0">
                  <a:latin typeface="+mn-lt"/>
                </a:rPr>
                <a:t>Saisir </a:t>
              </a:r>
              <a:r>
                <a:rPr lang="fr-FR" b="1" dirty="0">
                  <a:latin typeface="+mn-lt"/>
                </a:rPr>
                <a:t>le déroulement et le contenu des séquences</a:t>
              </a:r>
            </a:p>
          </p:txBody>
        </p:sp>
      </p:grpSp>
      <p:grpSp>
        <p:nvGrpSpPr>
          <p:cNvPr id="7" name="Groupe 23"/>
          <p:cNvGrpSpPr>
            <a:grpSpLocks/>
          </p:cNvGrpSpPr>
          <p:nvPr/>
        </p:nvGrpSpPr>
        <p:grpSpPr bwMode="auto">
          <a:xfrm>
            <a:off x="6300788" y="2997200"/>
            <a:ext cx="2517775" cy="936625"/>
            <a:chOff x="6300192" y="2996952"/>
            <a:chExt cx="2519164" cy="936104"/>
          </a:xfrm>
        </p:grpSpPr>
        <p:sp>
          <p:nvSpPr>
            <p:cNvPr id="20" name="Rectangle 19"/>
            <p:cNvSpPr/>
            <p:nvPr/>
          </p:nvSpPr>
          <p:spPr>
            <a:xfrm>
              <a:off x="6587688" y="3050897"/>
              <a:ext cx="2231668" cy="882159"/>
            </a:xfrm>
            <a:prstGeom prst="rect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6300192" y="2996952"/>
              <a:ext cx="2231667" cy="523584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 lvl="1" eaLnBrk="0" hangingPunct="0">
                <a:defRPr/>
              </a:pPr>
              <a:r>
                <a:rPr lang="fr-FR" dirty="0">
                  <a:latin typeface="+mn-lt"/>
                  <a:cs typeface="Times New Roman" pitchFamily="18" charset="0"/>
                </a:rPr>
                <a:t>Mettre en œuvre </a:t>
              </a:r>
              <a:r>
                <a:rPr lang="fr-FR" b="1" dirty="0">
                  <a:latin typeface="+mn-lt"/>
                  <a:cs typeface="Times New Roman" pitchFamily="18" charset="0"/>
                </a:rPr>
                <a:t>un suivi individualisé</a:t>
              </a:r>
              <a:endParaRPr lang="fr-FR" dirty="0">
                <a:latin typeface="+mn-lt"/>
              </a:endParaRPr>
            </a:p>
          </p:txBody>
        </p:sp>
      </p:grpSp>
      <p:grpSp>
        <p:nvGrpSpPr>
          <p:cNvPr id="8" name="Groupe 22"/>
          <p:cNvGrpSpPr>
            <a:grpSpLocks/>
          </p:cNvGrpSpPr>
          <p:nvPr/>
        </p:nvGrpSpPr>
        <p:grpSpPr bwMode="auto">
          <a:xfrm>
            <a:off x="4427538" y="4097338"/>
            <a:ext cx="4391025" cy="987425"/>
            <a:chOff x="4427984" y="4097970"/>
            <a:chExt cx="4391372" cy="987214"/>
          </a:xfrm>
        </p:grpSpPr>
        <p:sp>
          <p:nvSpPr>
            <p:cNvPr id="29" name="Rectangle 28"/>
            <p:cNvSpPr/>
            <p:nvPr/>
          </p:nvSpPr>
          <p:spPr>
            <a:xfrm>
              <a:off x="4427984" y="4097970"/>
              <a:ext cx="4391372" cy="987214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5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3" name="Rectangle 25"/>
            <p:cNvSpPr>
              <a:spLocks noChangeArrowheads="1"/>
            </p:cNvSpPr>
            <p:nvPr/>
          </p:nvSpPr>
          <p:spPr bwMode="auto">
            <a:xfrm>
              <a:off x="5220209" y="4509044"/>
              <a:ext cx="2592593" cy="52376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 lvl="1" eaLnBrk="0" hangingPunct="0">
                <a:defRPr/>
              </a:pPr>
              <a:r>
                <a:rPr lang="fr-FR" dirty="0">
                  <a:latin typeface="+mn-lt"/>
                  <a:cs typeface="Times New Roman" pitchFamily="18" charset="0"/>
                </a:rPr>
                <a:t>Vérifier </a:t>
              </a:r>
              <a:r>
                <a:rPr lang="fr-FR" b="1" dirty="0">
                  <a:latin typeface="+mn-lt"/>
                  <a:cs typeface="Times New Roman" pitchFamily="18" charset="0"/>
                </a:rPr>
                <a:t>la couverture du référentiel</a:t>
              </a:r>
              <a:endParaRPr lang="fr-FR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142984"/>
            <a:ext cx="8858280" cy="4101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8" name="Titre 1"/>
          <p:cNvSpPr>
            <a:spLocks noGrp="1"/>
          </p:cNvSpPr>
          <p:nvPr>
            <p:ph type="title"/>
          </p:nvPr>
        </p:nvSpPr>
        <p:spPr bwMode="auto">
          <a:xfrm>
            <a:off x="49213" y="334963"/>
            <a:ext cx="8950325" cy="573087"/>
          </a:xfr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defRPr/>
            </a:pPr>
            <a:r>
              <a:rPr lang="fr-FR" sz="2400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Etablir un parcours pédagogique global</a:t>
            </a:r>
          </a:p>
        </p:txBody>
      </p:sp>
      <p:sp>
        <p:nvSpPr>
          <p:cNvPr id="4" name="Bouton d'action : Précédent 3">
            <a:hlinkClick r:id="" action="ppaction://hlinkshowjump?jump=previousslide" highlightClick="1"/>
          </p:cNvPr>
          <p:cNvSpPr/>
          <p:nvPr/>
        </p:nvSpPr>
        <p:spPr>
          <a:xfrm>
            <a:off x="7956550" y="115888"/>
            <a:ext cx="287338" cy="2889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Bouton d’action : Suivant 4">
            <a:hlinkClick r:id="" action="ppaction://hlinkshowjump?jump=nextslide" highlightClick="1"/>
          </p:cNvPr>
          <p:cNvSpPr/>
          <p:nvPr/>
        </p:nvSpPr>
        <p:spPr>
          <a:xfrm>
            <a:off x="8316913" y="115888"/>
            <a:ext cx="287337" cy="2889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Bouton d'action : Accueil 5">
            <a:hlinkClick r:id="" action="ppaction://hlinkshowjump?jump=firstslide" highlightClick="1"/>
          </p:cNvPr>
          <p:cNvSpPr/>
          <p:nvPr/>
        </p:nvSpPr>
        <p:spPr>
          <a:xfrm>
            <a:off x="8675688" y="115888"/>
            <a:ext cx="287337" cy="2889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1928794" y="5226050"/>
            <a:ext cx="7051679" cy="1015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anchor="ctr">
            <a:spAutoFit/>
          </a:bodyPr>
          <a:lstStyle/>
          <a:p>
            <a:pPr marL="342900" indent="-342900" eaLnBrk="0" hangingPunct="0">
              <a:defRPr/>
            </a:pPr>
            <a:r>
              <a:rPr lang="fr-FR" sz="2000" dirty="0" smtClean="0">
                <a:latin typeface="+mn-lt"/>
                <a:cs typeface="Times New Roman" pitchFamily="18" charset="0"/>
              </a:rPr>
              <a:t>Visualisation du parcours de l’élève structuré en </a:t>
            </a:r>
            <a:r>
              <a:rPr lang="fr-FR" sz="2000" b="1" dirty="0" smtClean="0">
                <a:latin typeface="+mn-lt"/>
                <a:cs typeface="Times New Roman" pitchFamily="18" charset="0"/>
              </a:rPr>
              <a:t>séquences</a:t>
            </a:r>
          </a:p>
          <a:p>
            <a:pPr marL="342900" indent="-342900" eaLnBrk="0" hangingPunct="0">
              <a:defRPr/>
            </a:pPr>
            <a:r>
              <a:rPr lang="fr-FR" sz="2000" b="1" dirty="0" smtClean="0">
                <a:latin typeface="+mn-lt"/>
                <a:cs typeface="Times New Roman" pitchFamily="18" charset="0"/>
              </a:rPr>
              <a:t>pédagogiques </a:t>
            </a:r>
            <a:r>
              <a:rPr lang="fr-FR" sz="2000" dirty="0" smtClean="0">
                <a:latin typeface="+mn-lt"/>
                <a:cs typeface="Times New Roman" pitchFamily="18" charset="0"/>
              </a:rPr>
              <a:t>en fonction </a:t>
            </a:r>
            <a:r>
              <a:rPr lang="fr-FR" sz="2000" b="1" dirty="0" smtClean="0">
                <a:latin typeface="+mn-lt"/>
                <a:cs typeface="Times New Roman" pitchFamily="18" charset="0"/>
              </a:rPr>
              <a:t>des contraintes calendaires</a:t>
            </a:r>
            <a:endParaRPr lang="fr-FR" sz="2000" dirty="0">
              <a:latin typeface="+mn-lt"/>
              <a:cs typeface="Times New Roman" pitchFamily="18" charset="0"/>
            </a:endParaRP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endParaRPr lang="fr-FR" sz="2000" dirty="0">
              <a:latin typeface="+mn-lt"/>
              <a:cs typeface="Times New Roman" pitchFamily="18" charset="0"/>
            </a:endParaRPr>
          </a:p>
        </p:txBody>
      </p:sp>
      <p:sp>
        <p:nvSpPr>
          <p:cNvPr id="3" name="Forme libre 2"/>
          <p:cNvSpPr/>
          <p:nvPr/>
        </p:nvSpPr>
        <p:spPr bwMode="auto">
          <a:xfrm>
            <a:off x="909611" y="1928802"/>
            <a:ext cx="8064500" cy="2928958"/>
          </a:xfrm>
          <a:custGeom>
            <a:avLst/>
            <a:gdLst>
              <a:gd name="connsiteX0" fmla="*/ 0 w 8064500"/>
              <a:gd name="connsiteY0" fmla="*/ 38169 h 1443081"/>
              <a:gd name="connsiteX1" fmla="*/ 1320800 w 8064500"/>
              <a:gd name="connsiteY1" fmla="*/ 25469 h 1443081"/>
              <a:gd name="connsiteX2" fmla="*/ 1701800 w 8064500"/>
              <a:gd name="connsiteY2" fmla="*/ 330269 h 1443081"/>
              <a:gd name="connsiteX3" fmla="*/ 2933700 w 8064500"/>
              <a:gd name="connsiteY3" fmla="*/ 330269 h 1443081"/>
              <a:gd name="connsiteX4" fmla="*/ 3276600 w 8064500"/>
              <a:gd name="connsiteY4" fmla="*/ 622369 h 1443081"/>
              <a:gd name="connsiteX5" fmla="*/ 3810000 w 8064500"/>
              <a:gd name="connsiteY5" fmla="*/ 596969 h 1443081"/>
              <a:gd name="connsiteX6" fmla="*/ 4178300 w 8064500"/>
              <a:gd name="connsiteY6" fmla="*/ 889069 h 1443081"/>
              <a:gd name="connsiteX7" fmla="*/ 4711700 w 8064500"/>
              <a:gd name="connsiteY7" fmla="*/ 876369 h 1443081"/>
              <a:gd name="connsiteX8" fmla="*/ 5054600 w 8064500"/>
              <a:gd name="connsiteY8" fmla="*/ 1155769 h 1443081"/>
              <a:gd name="connsiteX9" fmla="*/ 6121400 w 8064500"/>
              <a:gd name="connsiteY9" fmla="*/ 1155769 h 1443081"/>
              <a:gd name="connsiteX10" fmla="*/ 6477000 w 8064500"/>
              <a:gd name="connsiteY10" fmla="*/ 1435169 h 1443081"/>
              <a:gd name="connsiteX11" fmla="*/ 8064500 w 8064500"/>
              <a:gd name="connsiteY11" fmla="*/ 1435169 h 1443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064500" h="1443081">
                <a:moveTo>
                  <a:pt x="0" y="38169"/>
                </a:moveTo>
                <a:cubicBezTo>
                  <a:pt x="518583" y="7477"/>
                  <a:pt x="1037167" y="-23214"/>
                  <a:pt x="1320800" y="25469"/>
                </a:cubicBezTo>
                <a:cubicBezTo>
                  <a:pt x="1604433" y="74152"/>
                  <a:pt x="1432983" y="279469"/>
                  <a:pt x="1701800" y="330269"/>
                </a:cubicBezTo>
                <a:cubicBezTo>
                  <a:pt x="1970617" y="381069"/>
                  <a:pt x="2671233" y="281586"/>
                  <a:pt x="2933700" y="330269"/>
                </a:cubicBezTo>
                <a:cubicBezTo>
                  <a:pt x="3196167" y="378952"/>
                  <a:pt x="3130550" y="577919"/>
                  <a:pt x="3276600" y="622369"/>
                </a:cubicBezTo>
                <a:cubicBezTo>
                  <a:pt x="3422650" y="666819"/>
                  <a:pt x="3659717" y="552519"/>
                  <a:pt x="3810000" y="596969"/>
                </a:cubicBezTo>
                <a:cubicBezTo>
                  <a:pt x="3960283" y="641419"/>
                  <a:pt x="4028017" y="842502"/>
                  <a:pt x="4178300" y="889069"/>
                </a:cubicBezTo>
                <a:cubicBezTo>
                  <a:pt x="4328583" y="935636"/>
                  <a:pt x="4565650" y="831919"/>
                  <a:pt x="4711700" y="876369"/>
                </a:cubicBezTo>
                <a:cubicBezTo>
                  <a:pt x="4857750" y="920819"/>
                  <a:pt x="4819650" y="1109202"/>
                  <a:pt x="5054600" y="1155769"/>
                </a:cubicBezTo>
                <a:cubicBezTo>
                  <a:pt x="5289550" y="1202336"/>
                  <a:pt x="5884333" y="1109202"/>
                  <a:pt x="6121400" y="1155769"/>
                </a:cubicBezTo>
                <a:cubicBezTo>
                  <a:pt x="6358467" y="1202336"/>
                  <a:pt x="6153150" y="1388602"/>
                  <a:pt x="6477000" y="1435169"/>
                </a:cubicBezTo>
                <a:cubicBezTo>
                  <a:pt x="6800850" y="1481736"/>
                  <a:pt x="7876117" y="1301819"/>
                  <a:pt x="8064500" y="1435169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grpSp>
        <p:nvGrpSpPr>
          <p:cNvPr id="32" name="Groupe 31"/>
          <p:cNvGrpSpPr/>
          <p:nvPr/>
        </p:nvGrpSpPr>
        <p:grpSpPr>
          <a:xfrm>
            <a:off x="133350" y="1346200"/>
            <a:ext cx="3933825" cy="4741863"/>
            <a:chOff x="133350" y="1346200"/>
            <a:chExt cx="3933825" cy="4741863"/>
          </a:xfrm>
        </p:grpSpPr>
        <p:grpSp>
          <p:nvGrpSpPr>
            <p:cNvPr id="7" name="Groupe 22"/>
            <p:cNvGrpSpPr>
              <a:grpSpLocks/>
            </p:cNvGrpSpPr>
            <p:nvPr/>
          </p:nvGrpSpPr>
          <p:grpSpPr bwMode="auto">
            <a:xfrm>
              <a:off x="133350" y="1346200"/>
              <a:ext cx="3933825" cy="4741863"/>
              <a:chOff x="133524" y="1346323"/>
              <a:chExt cx="3934420" cy="4741418"/>
            </a:xfrm>
          </p:grpSpPr>
          <p:pic>
            <p:nvPicPr>
              <p:cNvPr id="4109" name="Picture 6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31956" t="26456" r="55919" b="29201"/>
              <a:stretch>
                <a:fillRect/>
              </a:stretch>
            </p:blipFill>
            <p:spPr bwMode="auto">
              <a:xfrm>
                <a:off x="133524" y="3861048"/>
                <a:ext cx="1656184" cy="2226693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9" name="Rectangle 8"/>
              <p:cNvSpPr/>
              <p:nvPr/>
            </p:nvSpPr>
            <p:spPr>
              <a:xfrm>
                <a:off x="2988281" y="1346323"/>
                <a:ext cx="1079663" cy="136829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cxnSp>
            <p:nvCxnSpPr>
              <p:cNvPr id="16" name="Connecteur droit avec flèche 15"/>
              <p:cNvCxnSpPr/>
              <p:nvPr/>
            </p:nvCxnSpPr>
            <p:spPr>
              <a:xfrm flipH="1">
                <a:off x="1789537" y="2714620"/>
                <a:ext cx="1198743" cy="114606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" name="Rectangle 1"/>
            <p:cNvSpPr/>
            <p:nvPr/>
          </p:nvSpPr>
          <p:spPr>
            <a:xfrm>
              <a:off x="468313" y="5445125"/>
              <a:ext cx="1008062" cy="36036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200" dirty="0">
                  <a:solidFill>
                    <a:schemeClr val="tx1"/>
                  </a:solidFill>
                </a:rPr>
                <a:t>Séquence1</a:t>
              </a:r>
            </a:p>
          </p:txBody>
        </p:sp>
      </p:grpSp>
      <p:sp>
        <p:nvSpPr>
          <p:cNvPr id="30" name="Forme libre 29"/>
          <p:cNvSpPr/>
          <p:nvPr/>
        </p:nvSpPr>
        <p:spPr>
          <a:xfrm>
            <a:off x="903767" y="2172586"/>
            <a:ext cx="8102010" cy="3021418"/>
          </a:xfrm>
          <a:custGeom>
            <a:avLst/>
            <a:gdLst>
              <a:gd name="connsiteX0" fmla="*/ 0 w 8102010"/>
              <a:gd name="connsiteY0" fmla="*/ 1219200 h 3021418"/>
              <a:gd name="connsiteX1" fmla="*/ 1265275 w 8102010"/>
              <a:gd name="connsiteY1" fmla="*/ 1219200 h 3021418"/>
              <a:gd name="connsiteX2" fmla="*/ 1637414 w 8102010"/>
              <a:gd name="connsiteY2" fmla="*/ 1495647 h 3021418"/>
              <a:gd name="connsiteX3" fmla="*/ 2062717 w 8102010"/>
              <a:gd name="connsiteY3" fmla="*/ 1772093 h 3021418"/>
              <a:gd name="connsiteX4" fmla="*/ 2402959 w 8102010"/>
              <a:gd name="connsiteY4" fmla="*/ 1793358 h 3021418"/>
              <a:gd name="connsiteX5" fmla="*/ 2828261 w 8102010"/>
              <a:gd name="connsiteY5" fmla="*/ 1782726 h 3021418"/>
              <a:gd name="connsiteX6" fmla="*/ 2934586 w 8102010"/>
              <a:gd name="connsiteY6" fmla="*/ 1761461 h 3021418"/>
              <a:gd name="connsiteX7" fmla="*/ 3019647 w 8102010"/>
              <a:gd name="connsiteY7" fmla="*/ 1421219 h 3021418"/>
              <a:gd name="connsiteX8" fmla="*/ 3019647 w 8102010"/>
              <a:gd name="connsiteY8" fmla="*/ 474921 h 3021418"/>
              <a:gd name="connsiteX9" fmla="*/ 3211033 w 8102010"/>
              <a:gd name="connsiteY9" fmla="*/ 102781 h 3021418"/>
              <a:gd name="connsiteX10" fmla="*/ 3583173 w 8102010"/>
              <a:gd name="connsiteY10" fmla="*/ 81516 h 3021418"/>
              <a:gd name="connsiteX11" fmla="*/ 3859619 w 8102010"/>
              <a:gd name="connsiteY11" fmla="*/ 92149 h 3021418"/>
              <a:gd name="connsiteX12" fmla="*/ 4104168 w 8102010"/>
              <a:gd name="connsiteY12" fmla="*/ 634409 h 3021418"/>
              <a:gd name="connsiteX13" fmla="*/ 4369982 w 8102010"/>
              <a:gd name="connsiteY13" fmla="*/ 634409 h 3021418"/>
              <a:gd name="connsiteX14" fmla="*/ 4699591 w 8102010"/>
              <a:gd name="connsiteY14" fmla="*/ 645042 h 3021418"/>
              <a:gd name="connsiteX15" fmla="*/ 4827182 w 8102010"/>
              <a:gd name="connsiteY15" fmla="*/ 921488 h 3021418"/>
              <a:gd name="connsiteX16" fmla="*/ 4890977 w 8102010"/>
              <a:gd name="connsiteY16" fmla="*/ 2505740 h 3021418"/>
              <a:gd name="connsiteX17" fmla="*/ 5071731 w 8102010"/>
              <a:gd name="connsiteY17" fmla="*/ 2952307 h 3021418"/>
              <a:gd name="connsiteX18" fmla="*/ 5901070 w 8102010"/>
              <a:gd name="connsiteY18" fmla="*/ 2920409 h 3021418"/>
              <a:gd name="connsiteX19" fmla="*/ 6198782 w 8102010"/>
              <a:gd name="connsiteY19" fmla="*/ 2845981 h 3021418"/>
              <a:gd name="connsiteX20" fmla="*/ 6347638 w 8102010"/>
              <a:gd name="connsiteY20" fmla="*/ 2452577 h 3021418"/>
              <a:gd name="connsiteX21" fmla="*/ 7155712 w 8102010"/>
              <a:gd name="connsiteY21" fmla="*/ 2324986 h 3021418"/>
              <a:gd name="connsiteX22" fmla="*/ 8102010 w 8102010"/>
              <a:gd name="connsiteY22" fmla="*/ 2356884 h 302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8102010" h="3021418">
                <a:moveTo>
                  <a:pt x="0" y="1219200"/>
                </a:moveTo>
                <a:cubicBezTo>
                  <a:pt x="496186" y="1196163"/>
                  <a:pt x="992373" y="1173126"/>
                  <a:pt x="1265275" y="1219200"/>
                </a:cubicBezTo>
                <a:cubicBezTo>
                  <a:pt x="1538177" y="1265275"/>
                  <a:pt x="1504507" y="1403498"/>
                  <a:pt x="1637414" y="1495647"/>
                </a:cubicBezTo>
                <a:cubicBezTo>
                  <a:pt x="1770321" y="1587796"/>
                  <a:pt x="1935126" y="1722475"/>
                  <a:pt x="2062717" y="1772093"/>
                </a:cubicBezTo>
                <a:cubicBezTo>
                  <a:pt x="2190308" y="1821711"/>
                  <a:pt x="2275368" y="1791586"/>
                  <a:pt x="2402959" y="1793358"/>
                </a:cubicBezTo>
                <a:cubicBezTo>
                  <a:pt x="2530550" y="1795130"/>
                  <a:pt x="2739657" y="1788042"/>
                  <a:pt x="2828261" y="1782726"/>
                </a:cubicBezTo>
                <a:cubicBezTo>
                  <a:pt x="2916865" y="1777410"/>
                  <a:pt x="2902688" y="1821712"/>
                  <a:pt x="2934586" y="1761461"/>
                </a:cubicBezTo>
                <a:cubicBezTo>
                  <a:pt x="2966484" y="1701210"/>
                  <a:pt x="3005470" y="1635642"/>
                  <a:pt x="3019647" y="1421219"/>
                </a:cubicBezTo>
                <a:cubicBezTo>
                  <a:pt x="3033824" y="1206796"/>
                  <a:pt x="2987749" y="694661"/>
                  <a:pt x="3019647" y="474921"/>
                </a:cubicBezTo>
                <a:cubicBezTo>
                  <a:pt x="3051545" y="255181"/>
                  <a:pt x="3117112" y="168349"/>
                  <a:pt x="3211033" y="102781"/>
                </a:cubicBezTo>
                <a:cubicBezTo>
                  <a:pt x="3304954" y="37213"/>
                  <a:pt x="3475075" y="83288"/>
                  <a:pt x="3583173" y="81516"/>
                </a:cubicBezTo>
                <a:cubicBezTo>
                  <a:pt x="3691271" y="79744"/>
                  <a:pt x="3772786" y="0"/>
                  <a:pt x="3859619" y="92149"/>
                </a:cubicBezTo>
                <a:cubicBezTo>
                  <a:pt x="3946452" y="184298"/>
                  <a:pt x="4019108" y="544032"/>
                  <a:pt x="4104168" y="634409"/>
                </a:cubicBezTo>
                <a:cubicBezTo>
                  <a:pt x="4189228" y="724786"/>
                  <a:pt x="4270745" y="632637"/>
                  <a:pt x="4369982" y="634409"/>
                </a:cubicBezTo>
                <a:cubicBezTo>
                  <a:pt x="4469219" y="636181"/>
                  <a:pt x="4623391" y="597196"/>
                  <a:pt x="4699591" y="645042"/>
                </a:cubicBezTo>
                <a:cubicBezTo>
                  <a:pt x="4775791" y="692889"/>
                  <a:pt x="4795284" y="611372"/>
                  <a:pt x="4827182" y="921488"/>
                </a:cubicBezTo>
                <a:cubicBezTo>
                  <a:pt x="4859080" y="1231604"/>
                  <a:pt x="4850219" y="2167270"/>
                  <a:pt x="4890977" y="2505740"/>
                </a:cubicBezTo>
                <a:cubicBezTo>
                  <a:pt x="4931735" y="2844210"/>
                  <a:pt x="4903382" y="2883196"/>
                  <a:pt x="5071731" y="2952307"/>
                </a:cubicBezTo>
                <a:cubicBezTo>
                  <a:pt x="5240080" y="3021418"/>
                  <a:pt x="5713228" y="2938130"/>
                  <a:pt x="5901070" y="2920409"/>
                </a:cubicBezTo>
                <a:cubicBezTo>
                  <a:pt x="6088912" y="2902688"/>
                  <a:pt x="6124354" y="2923953"/>
                  <a:pt x="6198782" y="2845981"/>
                </a:cubicBezTo>
                <a:cubicBezTo>
                  <a:pt x="6273210" y="2768009"/>
                  <a:pt x="6188150" y="2539409"/>
                  <a:pt x="6347638" y="2452577"/>
                </a:cubicBezTo>
                <a:cubicBezTo>
                  <a:pt x="6507126" y="2365745"/>
                  <a:pt x="6863317" y="2340935"/>
                  <a:pt x="7155712" y="2324986"/>
                </a:cubicBezTo>
                <a:cubicBezTo>
                  <a:pt x="7448107" y="2309037"/>
                  <a:pt x="7891131" y="2362200"/>
                  <a:pt x="8102010" y="2356884"/>
                </a:cubicBezTo>
              </a:path>
            </a:pathLst>
          </a:cu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6858016" y="2214554"/>
            <a:ext cx="2000264" cy="5847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fr-FR" sz="16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Parcours groupe </a:t>
            </a:r>
            <a:r>
              <a:rPr lang="fr-FR" sz="16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A</a:t>
            </a:r>
          </a:p>
          <a:p>
            <a:pPr eaLnBrk="0" hangingPunct="0">
              <a:defRPr/>
            </a:pPr>
            <a:r>
              <a:rPr lang="fr-FR" sz="1600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Parcours groupe B</a:t>
            </a:r>
            <a:endParaRPr lang="fr-FR" sz="1600" dirty="0">
              <a:solidFill>
                <a:srgbClr val="002060"/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000108"/>
            <a:ext cx="3429024" cy="35224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124" name="Titre 1"/>
          <p:cNvSpPr>
            <a:spLocks noGrp="1"/>
          </p:cNvSpPr>
          <p:nvPr>
            <p:ph type="title"/>
          </p:nvPr>
        </p:nvSpPr>
        <p:spPr bwMode="auto">
          <a:xfrm>
            <a:off x="49213" y="334963"/>
            <a:ext cx="8950325" cy="573087"/>
          </a:xfr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2400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Saisir le déroulement et le contenu des séquences</a:t>
            </a:r>
          </a:p>
        </p:txBody>
      </p:sp>
      <p:sp>
        <p:nvSpPr>
          <p:cNvPr id="4" name="Bouton d'action : Précédent 3">
            <a:hlinkClick r:id="" action="ppaction://hlinkshowjump?jump=previousslide" highlightClick="1"/>
          </p:cNvPr>
          <p:cNvSpPr/>
          <p:nvPr/>
        </p:nvSpPr>
        <p:spPr>
          <a:xfrm>
            <a:off x="7956550" y="115888"/>
            <a:ext cx="287338" cy="2889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Bouton d’action : Suivant 4">
            <a:hlinkClick r:id="" action="ppaction://hlinkshowjump?jump=nextslide" highlightClick="1"/>
          </p:cNvPr>
          <p:cNvSpPr/>
          <p:nvPr/>
        </p:nvSpPr>
        <p:spPr>
          <a:xfrm>
            <a:off x="8316913" y="115888"/>
            <a:ext cx="287337" cy="2889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Bouton d'action : Accueil 5">
            <a:hlinkClick r:id="" action="ppaction://hlinkshowjump?jump=firstslide" highlightClick="1"/>
          </p:cNvPr>
          <p:cNvSpPr/>
          <p:nvPr/>
        </p:nvSpPr>
        <p:spPr>
          <a:xfrm>
            <a:off x="8675688" y="115888"/>
            <a:ext cx="287337" cy="2889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5137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33629">
            <a:off x="596583" y="2599628"/>
            <a:ext cx="3118737" cy="25149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1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3" y="2500304"/>
            <a:ext cx="3118737" cy="25149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2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22005">
            <a:off x="1678139" y="2714618"/>
            <a:ext cx="3118737" cy="25149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3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280916">
            <a:off x="2015230" y="2979581"/>
            <a:ext cx="3118737" cy="25149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0" name="ZoneTexte 29"/>
          <p:cNvSpPr txBox="1"/>
          <p:nvPr/>
        </p:nvSpPr>
        <p:spPr>
          <a:xfrm>
            <a:off x="4500562" y="857232"/>
            <a:ext cx="428628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latin typeface="+mj-lt"/>
              </a:rPr>
              <a:t>La saisie des activités:</a:t>
            </a:r>
          </a:p>
          <a:p>
            <a:pPr>
              <a:buFont typeface="Arial" pitchFamily="34" charset="0"/>
              <a:buChar char="•"/>
            </a:pPr>
            <a:r>
              <a:rPr lang="fr-FR" sz="1600" dirty="0" smtClean="0">
                <a:latin typeface="+mj-lt"/>
              </a:rPr>
              <a:t>Objectif des cours, TP, synthèses, projets…</a:t>
            </a:r>
          </a:p>
          <a:p>
            <a:pPr>
              <a:buFont typeface="Arial" pitchFamily="34" charset="0"/>
              <a:buChar char="•"/>
            </a:pPr>
            <a:r>
              <a:rPr lang="fr-FR" sz="1600" dirty="0" smtClean="0">
                <a:latin typeface="+mj-lt"/>
              </a:rPr>
              <a:t>Compétences visées</a:t>
            </a:r>
          </a:p>
          <a:p>
            <a:pPr>
              <a:buFont typeface="Arial" pitchFamily="34" charset="0"/>
              <a:buChar char="•"/>
            </a:pPr>
            <a:r>
              <a:rPr lang="fr-FR" sz="1600" dirty="0" smtClean="0">
                <a:latin typeface="+mj-lt"/>
              </a:rPr>
              <a:t>Pondération et phase d’apprentissage</a:t>
            </a:r>
          </a:p>
          <a:p>
            <a:pPr>
              <a:buFont typeface="Arial" pitchFamily="34" charset="0"/>
              <a:buChar char="•"/>
            </a:pPr>
            <a:r>
              <a:rPr lang="fr-FR" sz="1600" dirty="0" smtClean="0">
                <a:latin typeface="+mj-lt"/>
              </a:rPr>
              <a:t>Enseignants concernés</a:t>
            </a:r>
          </a:p>
          <a:p>
            <a:pPr>
              <a:buFont typeface="Arial" pitchFamily="34" charset="0"/>
              <a:buChar char="•"/>
            </a:pPr>
            <a:r>
              <a:rPr lang="fr-FR" sz="1600" dirty="0" smtClean="0">
                <a:latin typeface="+mj-lt"/>
              </a:rPr>
              <a:t>Support de formation</a:t>
            </a:r>
          </a:p>
          <a:p>
            <a:pPr>
              <a:buFont typeface="Arial" pitchFamily="34" charset="0"/>
              <a:buChar char="•"/>
            </a:pPr>
            <a:r>
              <a:rPr lang="fr-FR" sz="1600" dirty="0" smtClean="0">
                <a:latin typeface="+mj-lt"/>
              </a:rPr>
              <a:t>…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5286380" y="4714884"/>
            <a:ext cx="30718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+mj-lt"/>
              </a:rPr>
              <a:t>Les ressources sont centralisées sur l’ENT de l’établissement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214910" y="3000372"/>
            <a:ext cx="39290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latin typeface="+mj-lt"/>
              </a:rPr>
              <a:t>L’évaluation des </a:t>
            </a:r>
            <a:r>
              <a:rPr lang="fr-FR" sz="2000" dirty="0">
                <a:latin typeface="+mj-lt"/>
              </a:rPr>
              <a:t>élèves au regard des compétences et des phases d’apprentissage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itre 1"/>
          <p:cNvSpPr>
            <a:spLocks noGrp="1"/>
          </p:cNvSpPr>
          <p:nvPr>
            <p:ph type="title"/>
          </p:nvPr>
        </p:nvSpPr>
        <p:spPr bwMode="auto">
          <a:xfrm>
            <a:off x="49213" y="334963"/>
            <a:ext cx="8950325" cy="573087"/>
          </a:xfr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>
              <a:defRPr/>
            </a:pPr>
            <a:r>
              <a:rPr lang="fr-FR" sz="2400" kern="1200" dirty="0" smtClean="0">
                <a:solidFill>
                  <a:schemeClr val="tx1"/>
                </a:solidFill>
              </a:rPr>
              <a:t>Vérifier la couverture du référentiel</a:t>
            </a:r>
            <a:endParaRPr lang="fr-FR" sz="2400" kern="1200" dirty="0">
              <a:solidFill>
                <a:schemeClr val="tx1"/>
              </a:solidFill>
            </a:endParaRPr>
          </a:p>
        </p:txBody>
      </p:sp>
      <p:sp>
        <p:nvSpPr>
          <p:cNvPr id="4" name="Bouton d'action : Précédent 3">
            <a:hlinkClick r:id="" action="ppaction://hlinkshowjump?jump=previousslide" highlightClick="1"/>
          </p:cNvPr>
          <p:cNvSpPr/>
          <p:nvPr/>
        </p:nvSpPr>
        <p:spPr>
          <a:xfrm>
            <a:off x="7956550" y="115888"/>
            <a:ext cx="287338" cy="2889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Bouton d’action : Suivant 4">
            <a:hlinkClick r:id="" action="ppaction://hlinkshowjump?jump=nextslide" highlightClick="1"/>
          </p:cNvPr>
          <p:cNvSpPr/>
          <p:nvPr/>
        </p:nvSpPr>
        <p:spPr>
          <a:xfrm>
            <a:off x="8316913" y="115888"/>
            <a:ext cx="287337" cy="2889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Bouton d'action : Accueil 5">
            <a:hlinkClick r:id="" action="ppaction://hlinkshowjump?jump=firstslide" highlightClick="1"/>
          </p:cNvPr>
          <p:cNvSpPr/>
          <p:nvPr/>
        </p:nvSpPr>
        <p:spPr>
          <a:xfrm>
            <a:off x="8675688" y="115888"/>
            <a:ext cx="287337" cy="2889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1285852" y="4500570"/>
            <a:ext cx="65008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+mj-lt"/>
              </a:rPr>
              <a:t>La vérification de la couverture (RAP, Compétences, Savoirs):</a:t>
            </a:r>
          </a:p>
          <a:p>
            <a:pPr>
              <a:buFont typeface="Arial" pitchFamily="34" charset="0"/>
              <a:buChar char="•"/>
            </a:pPr>
            <a:r>
              <a:rPr lang="fr-FR" sz="1200" dirty="0" smtClean="0">
                <a:latin typeface="+mj-lt"/>
              </a:rPr>
              <a:t>Sur le parcours des 3 ans</a:t>
            </a:r>
          </a:p>
          <a:p>
            <a:pPr>
              <a:buFont typeface="Arial" pitchFamily="34" charset="0"/>
              <a:buChar char="•"/>
            </a:pPr>
            <a:r>
              <a:rPr lang="fr-FR" sz="1200" dirty="0" smtClean="0">
                <a:latin typeface="+mj-lt"/>
              </a:rPr>
              <a:t>À l’instant T pour une classe</a:t>
            </a:r>
          </a:p>
          <a:p>
            <a:pPr>
              <a:buFont typeface="Arial" pitchFamily="34" charset="0"/>
              <a:buChar char="•"/>
            </a:pPr>
            <a:r>
              <a:rPr lang="fr-FR" sz="1200" dirty="0" smtClean="0">
                <a:latin typeface="+mj-lt"/>
              </a:rPr>
              <a:t>À l’instant T pour un élève</a:t>
            </a:r>
            <a:endParaRPr lang="fr-FR" sz="1200" dirty="0">
              <a:latin typeface="+mj-lt"/>
            </a:endParaRPr>
          </a:p>
        </p:txBody>
      </p:sp>
      <p:grpSp>
        <p:nvGrpSpPr>
          <p:cNvPr id="17" name="Groupe 16"/>
          <p:cNvGrpSpPr/>
          <p:nvPr/>
        </p:nvGrpSpPr>
        <p:grpSpPr>
          <a:xfrm>
            <a:off x="714348" y="1071546"/>
            <a:ext cx="7100902" cy="3328475"/>
            <a:chOff x="642910" y="1071546"/>
            <a:chExt cx="7100902" cy="3328475"/>
          </a:xfrm>
        </p:grpSpPr>
        <p:pic>
          <p:nvPicPr>
            <p:cNvPr id="1331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r="89130"/>
            <a:stretch>
              <a:fillRect/>
            </a:stretch>
          </p:blipFill>
          <p:spPr bwMode="auto">
            <a:xfrm>
              <a:off x="642910" y="1071546"/>
              <a:ext cx="857256" cy="3328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19928"/>
            <a:stretch>
              <a:fillRect/>
            </a:stretch>
          </p:blipFill>
          <p:spPr bwMode="auto">
            <a:xfrm>
              <a:off x="1428728" y="1071546"/>
              <a:ext cx="6315084" cy="3328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 bwMode="auto">
          <a:xfrm>
            <a:off x="49213" y="334963"/>
            <a:ext cx="8950325" cy="573087"/>
          </a:xfr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defRPr/>
            </a:pPr>
            <a:r>
              <a:rPr lang="fr-FR" sz="2400" kern="1200" smtClean="0">
                <a:solidFill>
                  <a:schemeClr val="tx1"/>
                </a:solidFill>
              </a:rPr>
              <a:t>Mettre en œuvre un suivi individualisé</a:t>
            </a:r>
          </a:p>
        </p:txBody>
      </p:sp>
      <p:sp>
        <p:nvSpPr>
          <p:cNvPr id="4" name="Bouton d'action : Précédent 3">
            <a:hlinkClick r:id="" action="ppaction://hlinkshowjump?jump=previousslide" highlightClick="1"/>
          </p:cNvPr>
          <p:cNvSpPr/>
          <p:nvPr/>
        </p:nvSpPr>
        <p:spPr>
          <a:xfrm>
            <a:off x="7956550" y="115888"/>
            <a:ext cx="287338" cy="2889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Bouton d’action : Suivant 4">
            <a:hlinkClick r:id="" action="ppaction://hlinkshowjump?jump=nextslide" highlightClick="1"/>
          </p:cNvPr>
          <p:cNvSpPr/>
          <p:nvPr/>
        </p:nvSpPr>
        <p:spPr>
          <a:xfrm>
            <a:off x="8316913" y="115888"/>
            <a:ext cx="287337" cy="2889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Bouton d'action : Accueil 5">
            <a:hlinkClick r:id="" action="ppaction://hlinkshowjump?jump=firstslide" highlightClick="1"/>
          </p:cNvPr>
          <p:cNvSpPr/>
          <p:nvPr/>
        </p:nvSpPr>
        <p:spPr>
          <a:xfrm>
            <a:off x="8675688" y="115888"/>
            <a:ext cx="287337" cy="2889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grpSp>
        <p:nvGrpSpPr>
          <p:cNvPr id="19" name="Groupe 18"/>
          <p:cNvGrpSpPr/>
          <p:nvPr/>
        </p:nvGrpSpPr>
        <p:grpSpPr>
          <a:xfrm>
            <a:off x="4714876" y="1071546"/>
            <a:ext cx="4730560" cy="5166690"/>
            <a:chOff x="4714876" y="1071546"/>
            <a:chExt cx="4730560" cy="5166690"/>
          </a:xfrm>
        </p:grpSpPr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 t="11558"/>
            <a:stretch>
              <a:fillRect/>
            </a:stretch>
          </p:blipFill>
          <p:spPr bwMode="auto">
            <a:xfrm>
              <a:off x="5000628" y="4500570"/>
              <a:ext cx="1876035" cy="16398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2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14876" y="1071546"/>
              <a:ext cx="4224345" cy="2870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53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358082" y="4000504"/>
              <a:ext cx="1441461" cy="2138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Rectangle 8"/>
            <p:cNvSpPr/>
            <p:nvPr/>
          </p:nvSpPr>
          <p:spPr>
            <a:xfrm rot="19792860">
              <a:off x="6574733" y="3995598"/>
              <a:ext cx="774571" cy="523220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fr-FR" b="1" dirty="0">
                  <a:ln w="11430"/>
                  <a:solidFill>
                    <a:srgbClr val="00206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</a:rPr>
                <a:t>Suivi </a:t>
              </a:r>
            </a:p>
            <a:p>
              <a:pPr algn="ctr">
                <a:defRPr/>
              </a:pPr>
              <a:r>
                <a:rPr lang="fr-FR" b="1" dirty="0">
                  <a:ln w="11430"/>
                  <a:solidFill>
                    <a:srgbClr val="00206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</a:rPr>
                <a:t>ELEVE</a:t>
              </a: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5643570" y="2857496"/>
              <a:ext cx="2857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rgbClr val="002060"/>
                  </a:solidFill>
                  <a:latin typeface="+mj-lt"/>
                </a:rPr>
                <a:t>Au regard de toutes les phases d’apprentissage</a:t>
              </a:r>
              <a:endParaRPr lang="fr-FR" b="1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15" name="ZoneTexte 14"/>
            <p:cNvSpPr txBox="1"/>
            <p:nvPr/>
          </p:nvSpPr>
          <p:spPr>
            <a:xfrm rot="19506811">
              <a:off x="7159420" y="4964426"/>
              <a:ext cx="22860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rgbClr val="002060"/>
                  </a:solidFill>
                  <a:latin typeface="+mj-lt"/>
                </a:rPr>
                <a:t>Au regard des épreuves</a:t>
              </a:r>
            </a:p>
            <a:p>
              <a:r>
                <a:rPr lang="fr-FR" b="1" dirty="0" smtClean="0">
                  <a:solidFill>
                    <a:srgbClr val="002060"/>
                  </a:solidFill>
                  <a:latin typeface="+mj-lt"/>
                </a:rPr>
                <a:t>(CAP et BP)</a:t>
              </a:r>
              <a:endParaRPr lang="fr-FR" b="1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4929190" y="5715016"/>
              <a:ext cx="24288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rgbClr val="002060"/>
                  </a:solidFill>
                  <a:latin typeface="+mj-lt"/>
                </a:rPr>
                <a:t>Au regard du taux de réussite et de réalisation</a:t>
              </a:r>
              <a:endParaRPr lang="fr-FR" b="1" dirty="0">
                <a:solidFill>
                  <a:srgbClr val="002060"/>
                </a:solidFill>
                <a:latin typeface="+mj-lt"/>
              </a:endParaRPr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67520" y="1000108"/>
            <a:ext cx="4604284" cy="5002229"/>
            <a:chOff x="67520" y="1000108"/>
            <a:chExt cx="4604284" cy="5002229"/>
          </a:xfrm>
        </p:grpSpPr>
        <p:pic>
          <p:nvPicPr>
            <p:cNvPr id="6150" name="Picture 1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14282" y="1000108"/>
              <a:ext cx="4457522" cy="5002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ZoneTexte 12"/>
            <p:cNvSpPr txBox="1"/>
            <p:nvPr/>
          </p:nvSpPr>
          <p:spPr>
            <a:xfrm>
              <a:off x="857224" y="2214554"/>
              <a:ext cx="37147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rgbClr val="002060"/>
                  </a:solidFill>
                  <a:latin typeface="+mj-lt"/>
                </a:rPr>
                <a:t>Vision globale par phase d’apprentissage</a:t>
              </a:r>
              <a:endParaRPr lang="fr-FR" b="1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 rot="20116982">
              <a:off x="67520" y="1881616"/>
              <a:ext cx="914033" cy="523220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fr-FR" b="1" dirty="0">
                  <a:ln w="11430"/>
                  <a:solidFill>
                    <a:srgbClr val="00206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</a:rPr>
                <a:t>Suivi </a:t>
              </a:r>
            </a:p>
            <a:p>
              <a:pPr algn="ctr">
                <a:defRPr/>
              </a:pPr>
              <a:r>
                <a:rPr lang="fr-FR" b="1" dirty="0" smtClean="0">
                  <a:ln w="11430"/>
                  <a:solidFill>
                    <a:srgbClr val="00206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</a:rPr>
                <a:t>CLASSE</a:t>
              </a:r>
              <a:endParaRPr lang="fr-FR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6493" y="1748730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effectLst>
                  <a:glow rad="45504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Fixer le CAP de votre stratégie pédagogique</a:t>
            </a:r>
            <a:endParaRPr lang="fr-FR" dirty="0">
              <a:latin typeface="+mn-lt"/>
            </a:endParaRPr>
          </a:p>
          <a:p>
            <a:pPr algn="ctr"/>
            <a:r>
              <a:rPr lang="fr-FR" b="1" dirty="0">
                <a:effectLst>
                  <a:glow rad="45504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CAP (Choix des Activité Professionnelles)</a:t>
            </a:r>
            <a:endParaRPr lang="fr-FR" dirty="0">
              <a:latin typeface="+mn-lt"/>
            </a:endParaRPr>
          </a:p>
          <a:p>
            <a:r>
              <a:rPr lang="fr-FR" b="1" dirty="0">
                <a:effectLst>
                  <a:glow rad="45504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 </a:t>
            </a:r>
            <a:endParaRPr lang="fr-FR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fr-FR" dirty="0">
                <a:latin typeface="+mn-lt"/>
              </a:rPr>
              <a:t>L’outil Fixer le CAP de votre stratégie est un utilitaire pédagogique développé dans </a:t>
            </a:r>
            <a:r>
              <a:rPr lang="fr-FR" dirty="0" smtClean="0">
                <a:latin typeface="+mn-lt"/>
              </a:rPr>
              <a:t>l'académie de Dijon à </a:t>
            </a:r>
            <a:r>
              <a:rPr lang="fr-FR" dirty="0">
                <a:latin typeface="+mn-lt"/>
              </a:rPr>
              <a:t>partir des référentiels pour :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+mn-lt"/>
              </a:rPr>
              <a:t>-simplifier la gestion des parcours individuels des apprenants (élèves, apprentis, auditeurs de la formation continue)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+mn-lt"/>
              </a:rPr>
              <a:t>-faciliter le travail d’équipe en termes de positionnements nécessaires des apprenants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+mn-lt"/>
              </a:rPr>
              <a:t>-permettre une visualisation optimisée des parcours de chacun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+mn-lt"/>
              </a:rPr>
              <a:t>-permettre une personnalisation plus réactive des parcours par simplification des procédures de suivi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+mn-lt"/>
              </a:rPr>
              <a:t>-permettre un travail collaboratif renforcé des équipes inter et extra </a:t>
            </a:r>
            <a:r>
              <a:rPr lang="fr-FR" dirty="0" smtClean="0">
                <a:latin typeface="+mn-lt"/>
              </a:rPr>
              <a:t>établissements.</a:t>
            </a:r>
          </a:p>
          <a:p>
            <a:pPr algn="ctr">
              <a:lnSpc>
                <a:spcPct val="150000"/>
              </a:lnSpc>
            </a:pPr>
            <a:r>
              <a:rPr lang="fr-FR" b="1" dirty="0" smtClean="0">
                <a:latin typeface="+mn-lt"/>
              </a:rPr>
              <a:t>Vous pouvez retrouver l'application et les tutoriels sur educauto.org</a:t>
            </a:r>
            <a:endParaRPr lang="fr-FR" b="1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548680"/>
            <a:ext cx="12573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9531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650" y="830263"/>
            <a:ext cx="7632700" cy="519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2981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5228</TotalTime>
  <Words>344</Words>
  <Application>Microsoft Office PowerPoint</Application>
  <PresentationFormat>Affichage à l'écran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Modèle par défaut</vt:lpstr>
      <vt:lpstr>ODESI </vt:lpstr>
      <vt:lpstr>ODESI </vt:lpstr>
      <vt:lpstr>Etablir un parcours pédagogique global</vt:lpstr>
      <vt:lpstr>Saisir le déroulement et le contenu des séquences</vt:lpstr>
      <vt:lpstr>Vérifier la couverture du référentiel</vt:lpstr>
      <vt:lpstr>Mettre en œuvre un suivi individualisé</vt:lpstr>
      <vt:lpstr>Diapositive 7</vt:lpstr>
      <vt:lpstr>Diapositive 8</vt:lpstr>
    </vt:vector>
  </TitlesOfParts>
  <Company>PSA PEUGEOT CITROEN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rénovation des diplômes de la filière automobile déc 2013</dc:title>
  <dc:creator>L.BOUET</dc:creator>
  <cp:lastModifiedBy>pyoung</cp:lastModifiedBy>
  <cp:revision>232</cp:revision>
  <dcterms:created xsi:type="dcterms:W3CDTF">2008-07-17T08:18:45Z</dcterms:created>
  <dcterms:modified xsi:type="dcterms:W3CDTF">2014-02-14T17:16:41Z</dcterms:modified>
</cp:coreProperties>
</file>