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6" r:id="rId2"/>
    <p:sldId id="444" r:id="rId3"/>
    <p:sldId id="445" r:id="rId4"/>
    <p:sldId id="436" r:id="rId5"/>
    <p:sldId id="437" r:id="rId6"/>
    <p:sldId id="439" r:id="rId7"/>
    <p:sldId id="438" r:id="rId8"/>
    <p:sldId id="440" r:id="rId9"/>
    <p:sldId id="441" r:id="rId10"/>
    <p:sldId id="447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B045C"/>
    <a:srgbClr val="FFFFCC"/>
    <a:srgbClr val="FFFFFF"/>
    <a:srgbClr val="DCF5D5"/>
    <a:srgbClr val="0099FF"/>
    <a:srgbClr val="FF0000"/>
    <a:srgbClr val="580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857" autoAdjust="0"/>
  </p:normalViewPr>
  <p:slideViewPr>
    <p:cSldViewPr>
      <p:cViewPr>
        <p:scale>
          <a:sx n="75" d="100"/>
          <a:sy n="75" d="100"/>
        </p:scale>
        <p:origin x="-93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C8A1D2-BAED-4AC9-9895-92D7F8576DAB}" type="datetimeFigureOut">
              <a:rPr lang="fr-FR"/>
              <a:pPr/>
              <a:t>11/02/2014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6ACBF8-583D-4E9C-95AB-51C933A73E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699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F991AE-99F6-4C4F-BDD1-5A2E976B6EED}" type="datetimeFigureOut">
              <a:rPr lang="fr-FR"/>
              <a:pPr/>
              <a:t>11/02/2014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53975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5D4DBA-64FD-4F49-AA85-2E9D28F9A10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243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>
                <a:ea typeface="ＭＳ Ｐゴシック"/>
                <a:cs typeface="ＭＳ Ｐゴシック"/>
              </a:rPr>
              <a:t>Le titulaire du bac pro</a:t>
            </a:r>
            <a:r>
              <a:rPr lang="fr-FR" altLang="fr-FR" baseline="0" dirty="0" smtClean="0">
                <a:ea typeface="ＭＳ Ｐゴシック"/>
                <a:cs typeface="ＭＳ Ｐゴシック"/>
              </a:rPr>
              <a:t> est un </a:t>
            </a:r>
            <a:r>
              <a:rPr lang="fr-FR" altLang="fr-FR" dirty="0" smtClean="0">
                <a:ea typeface="ＭＳ Ｐゴシック"/>
                <a:cs typeface="ＭＳ Ｐゴシック"/>
              </a:rPr>
              <a:t>technicien capable de prendre en charge des opérations de maintenances nouvelles, délicates nécessitant de</a:t>
            </a:r>
            <a:r>
              <a:rPr lang="fr-FR" altLang="fr-FR" baseline="0" dirty="0" smtClean="0">
                <a:ea typeface="ＭＳ Ｐゴシック"/>
                <a:cs typeface="ＭＳ Ｐゴシック"/>
              </a:rPr>
              <a:t> la rigueur et de l’anticipation.</a:t>
            </a:r>
            <a:endParaRPr lang="fr-FR" altLang="fr-FR" dirty="0" smtClean="0">
              <a:ea typeface="ＭＳ Ｐゴシック"/>
              <a:cs typeface="ＭＳ Ｐゴシック"/>
            </a:endParaRP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/>
                <a:cs typeface="ＭＳ Ｐゴシック"/>
              </a:defRPr>
            </a:lvl9pPr>
          </a:lstStyle>
          <a:p>
            <a:fld id="{F7ECBD86-C6D9-49F7-B274-432E6AC9381F}" type="slidenum">
              <a:rPr lang="fr-FR" altLang="fr-FR" smtClean="0">
                <a:latin typeface="Comic Sans MS" pitchFamily="66" charset="0"/>
              </a:rPr>
              <a:pPr/>
              <a:t>1</a:t>
            </a:fld>
            <a:endParaRPr lang="fr-FR" altLang="fr-FR" smtClean="0"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format</a:t>
            </a:r>
            <a:r>
              <a:rPr lang="fr-FR" baseline="0" dirty="0" smtClean="0"/>
              <a:t> des ressources est au choix des enseignants et aussi selon les équipements du plateau technique.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4DBA-64FD-4F49-AA85-2E9D28F9A10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9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traçabilité de</a:t>
            </a:r>
            <a:r>
              <a:rPr lang="fr-FR" baseline="0" dirty="0" smtClean="0"/>
              <a:t> ce travail de préparation est primordiale (rapport, Ordre de Réparation, Bon de Commande,…).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4DBA-64FD-4F49-AA85-2E9D28F9A10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586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problématique de maintenance doit</a:t>
            </a:r>
            <a:r>
              <a:rPr lang="fr-FR" baseline="0" dirty="0" smtClean="0"/>
              <a:t> être une situation concrète que le technicien sera amené à rencontrer dans sa vie professionnelle.</a:t>
            </a:r>
          </a:p>
          <a:p>
            <a:r>
              <a:rPr lang="fr-FR" baseline="0" dirty="0" smtClean="0"/>
              <a:t>Il peut être opportun de choisir des thématiques permettant d’aborder des technologies nouvelles, soumises à des règlementations (VE, hybride, climatisation, système antipollution,…) même si le support n’est pas présent sur le plateau technique.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4DBA-64FD-4F49-AA85-2E9D28F9A10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83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futur</a:t>
            </a:r>
            <a:r>
              <a:rPr lang="fr-FR" baseline="0" dirty="0" smtClean="0"/>
              <a:t> technicien doit être habitué à collecter et décoder des données « en ligne ».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4DBA-64FD-4F49-AA85-2E9D28F9A10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68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L’apprenant consigne ses</a:t>
            </a:r>
            <a:r>
              <a:rPr lang="fr-FR" baseline="0" dirty="0" smtClean="0"/>
              <a:t> réponses dans le dossier travail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4DBA-64FD-4F49-AA85-2E9D28F9A10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871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Conclusion :</a:t>
            </a:r>
          </a:p>
          <a:p>
            <a:r>
              <a:rPr lang="fr-FR" dirty="0" smtClean="0"/>
              <a:t>Tout</a:t>
            </a:r>
            <a:r>
              <a:rPr lang="fr-FR" baseline="0" dirty="0" smtClean="0"/>
              <a:t> ou partie des</a:t>
            </a:r>
            <a:r>
              <a:rPr lang="fr-FR" dirty="0" smtClean="0"/>
              <a:t> compétences mises en œuvre et travaillées par le biais de ces situations d’apprentissage seront validées et certifiées lors de l’épreuve E2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4DBA-64FD-4F49-AA85-2E9D28F9A10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2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19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5819775" y="260350"/>
            <a:ext cx="30702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endParaRPr lang="fr-FR" altLang="fr-FR">
              <a:ea typeface="+mn-ea"/>
            </a:endParaRPr>
          </a:p>
        </p:txBody>
      </p:sp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8547100" y="6508750"/>
            <a:ext cx="544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8B0CE599-353C-4968-B541-6ECEFEC479D6}" type="slidenum">
              <a:rPr lang="fr-FR" sz="1000" b="1">
                <a:solidFill>
                  <a:srgbClr val="0066FF"/>
                </a:solidFill>
              </a:rPr>
              <a:pPr algn="r"/>
              <a:t>‹N°›</a:t>
            </a:fld>
            <a:endParaRPr lang="fr-FR" sz="1000" b="1">
              <a:solidFill>
                <a:srgbClr val="0066FF"/>
              </a:solidFill>
            </a:endParaRPr>
          </a:p>
        </p:txBody>
      </p:sp>
      <p:pic>
        <p:nvPicPr>
          <p:cNvPr id="1028" name="Picture 6" descr="logo_189829_195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8270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Zone de texte 2"/>
          <p:cNvSpPr txBox="1">
            <a:spLocks noChangeArrowheads="1"/>
          </p:cNvSpPr>
          <p:nvPr userDrawn="1"/>
        </p:nvSpPr>
        <p:spPr bwMode="auto">
          <a:xfrm>
            <a:off x="827088" y="6313488"/>
            <a:ext cx="393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fr-FR" sz="1200" b="1" dirty="0">
                <a:solidFill>
                  <a:srgbClr val="000099"/>
                </a:solidFill>
                <a:latin typeface="Cambria" pitchFamily="18" charset="0"/>
                <a:ea typeface="Calibri" pitchFamily="34" charset="0"/>
              </a:rPr>
              <a:t>Rénovation des diplômes  de  la </a:t>
            </a:r>
            <a:r>
              <a:rPr lang="fr-FR" sz="1200" b="1" dirty="0" smtClean="0">
                <a:solidFill>
                  <a:srgbClr val="000099"/>
                </a:solidFill>
                <a:latin typeface="Cambria" pitchFamily="18" charset="0"/>
                <a:ea typeface="Calibri" pitchFamily="34" charset="0"/>
              </a:rPr>
              <a:t>filière Maintenance des</a:t>
            </a:r>
            <a:r>
              <a:rPr lang="fr-FR" sz="1200" b="1" baseline="0" dirty="0" smtClean="0">
                <a:solidFill>
                  <a:srgbClr val="000099"/>
                </a:solidFill>
                <a:latin typeface="Cambria" pitchFamily="18" charset="0"/>
                <a:ea typeface="Calibri" pitchFamily="34" charset="0"/>
              </a:rPr>
              <a:t> véhicules</a:t>
            </a:r>
            <a:endParaRPr lang="fr-FR" sz="1200" b="1" dirty="0">
              <a:solidFill>
                <a:srgbClr val="000099"/>
              </a:solidFill>
              <a:latin typeface="Cambria" pitchFamily="18" charset="0"/>
              <a:ea typeface="Calibri" pitchFamily="34" charset="0"/>
            </a:endParaRPr>
          </a:p>
          <a:p>
            <a:pPr algn="ctr" eaLnBrk="1" hangingPunct="1">
              <a:lnSpc>
                <a:spcPct val="115000"/>
              </a:lnSpc>
            </a:pPr>
            <a:r>
              <a:rPr lang="fr-FR" sz="1000" b="1" dirty="0">
                <a:solidFill>
                  <a:srgbClr val="000099"/>
                </a:solidFill>
                <a:ea typeface="Calibri" pitchFamily="34" charset="0"/>
              </a:rPr>
              <a:t>Séminaire national du 5-6 février 2014 - LYON</a:t>
            </a:r>
            <a:endParaRPr lang="fr-FR" sz="1000" dirty="0">
              <a:latin typeface="Calibri" pitchFamily="34" charset="0"/>
              <a:ea typeface="Calibri" pitchFamily="34" charset="0"/>
            </a:endParaRPr>
          </a:p>
        </p:txBody>
      </p:sp>
      <p:pic>
        <p:nvPicPr>
          <p:cNvPr id="1033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6264275"/>
            <a:ext cx="998538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31" name="Pictu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6257925"/>
            <a:ext cx="901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ttps://encrypted-tbn0.gstatic.com/images?q=tbn:ANd9GcS1-swaCn5iPT2lD9-gFfEHwkU_SVbwykVY9SokX7nF4IV1c4A1-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6245225"/>
            <a:ext cx="1104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6257925"/>
            <a:ext cx="9239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ZoneTexte 14"/>
          <p:cNvSpPr txBox="1">
            <a:spLocks noChangeArrowheads="1"/>
          </p:cNvSpPr>
          <p:nvPr userDrawn="1"/>
        </p:nvSpPr>
        <p:spPr bwMode="auto">
          <a:xfrm>
            <a:off x="-1588" y="0"/>
            <a:ext cx="50635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1200" dirty="0" smtClean="0">
                <a:solidFill>
                  <a:srgbClr val="000099"/>
                </a:solidFill>
                <a:latin typeface="Arial" pitchFamily="34" charset="0"/>
                <a:ea typeface="ＭＳ Ｐゴシック" charset="-128"/>
                <a:cs typeface="+mn-cs"/>
              </a:rPr>
              <a:t>ANALYSE PRÉPARATOIRE À UNE INTERVENTION</a:t>
            </a:r>
          </a:p>
          <a:p>
            <a:pPr eaLnBrk="1" hangingPunct="1"/>
            <a:endParaRPr lang="fr-FR" sz="1600" b="1" dirty="0">
              <a:solidFill>
                <a:srgbClr val="000099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m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3143240" y="1412776"/>
            <a:ext cx="2357454" cy="4373678"/>
          </a:xfrm>
          <a:prstGeom prst="ellipse">
            <a:avLst/>
          </a:prstGeom>
          <a:solidFill>
            <a:srgbClr val="FFFF66"/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matt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A4  Réception – Restitution du véhicule</a:t>
            </a:r>
          </a:p>
          <a:p>
            <a:pPr algn="ctr">
              <a:defRPr/>
            </a:pPr>
            <a:endParaRPr lang="fr-FR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schemeClr val="tx1"/>
                </a:solidFill>
              </a:rPr>
              <a:t>A5  Organisation de la maintenance</a:t>
            </a:r>
          </a:p>
        </p:txBody>
      </p:sp>
      <p:sp>
        <p:nvSpPr>
          <p:cNvPr id="2" name="Ellipse 1"/>
          <p:cNvSpPr/>
          <p:nvPr/>
        </p:nvSpPr>
        <p:spPr>
          <a:xfrm>
            <a:off x="5344138" y="1500174"/>
            <a:ext cx="3313508" cy="4286280"/>
          </a:xfrm>
          <a:prstGeom prst="ellipse">
            <a:avLst/>
          </a:prstGeom>
          <a:solidFill>
            <a:srgbClr val="3FD9B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357158" y="1571612"/>
            <a:ext cx="2952328" cy="4104456"/>
          </a:xfrm>
          <a:prstGeom prst="ellipse">
            <a:avLst/>
          </a:prstGeom>
          <a:solidFill>
            <a:srgbClr val="3FD9B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604250" y="5589588"/>
            <a:ext cx="288925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11560" y="2643182"/>
            <a:ext cx="2531680" cy="720080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>
                <a:solidFill>
                  <a:schemeClr val="tx1"/>
                </a:solidFill>
              </a:rPr>
              <a:t>C1.1 : Collecter les données nécessaires à son intervention</a:t>
            </a:r>
          </a:p>
        </p:txBody>
      </p:sp>
      <p:sp>
        <p:nvSpPr>
          <p:cNvPr id="10" name="Ellipse 9"/>
          <p:cNvSpPr/>
          <p:nvPr/>
        </p:nvSpPr>
        <p:spPr>
          <a:xfrm>
            <a:off x="5761857" y="2139126"/>
            <a:ext cx="2500330" cy="864096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>
                <a:solidFill>
                  <a:schemeClr val="tx1"/>
                </a:solidFill>
              </a:rPr>
              <a:t>T </a:t>
            </a:r>
            <a:r>
              <a:rPr lang="fr-FR" sz="1300" dirty="0" smtClean="0">
                <a:solidFill>
                  <a:schemeClr val="tx1"/>
                </a:solidFill>
              </a:rPr>
              <a:t>4.1 </a:t>
            </a:r>
            <a:r>
              <a:rPr lang="fr-FR" sz="1200" b="1" dirty="0">
                <a:solidFill>
                  <a:schemeClr val="tx1"/>
                </a:solidFill>
              </a:rPr>
              <a:t>Prendre en charge le véhicule</a:t>
            </a:r>
            <a:endParaRPr lang="fr-FR" sz="1300" b="1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618981" y="3075230"/>
            <a:ext cx="2786082" cy="129500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1300" dirty="0">
                <a:solidFill>
                  <a:schemeClr val="tx1"/>
                </a:solidFill>
              </a:rPr>
              <a:t>T </a:t>
            </a:r>
            <a:r>
              <a:rPr lang="fr-FR" sz="1300" dirty="0" smtClean="0">
                <a:solidFill>
                  <a:schemeClr val="tx1"/>
                </a:solidFill>
              </a:rPr>
              <a:t>5.1 </a:t>
            </a:r>
            <a:r>
              <a:rPr lang="fr-FR" sz="1300" b="1" dirty="0">
                <a:solidFill>
                  <a:schemeClr val="tx1"/>
                </a:solidFill>
              </a:rPr>
              <a:t>Approvisionner les sous-ensembles,  les éléments, les produits, équipements et outillages</a:t>
            </a:r>
          </a:p>
        </p:txBody>
      </p:sp>
      <p:sp>
        <p:nvSpPr>
          <p:cNvPr id="12" name="Ellipse 11"/>
          <p:cNvSpPr/>
          <p:nvPr/>
        </p:nvSpPr>
        <p:spPr>
          <a:xfrm>
            <a:off x="5786446" y="4507980"/>
            <a:ext cx="2643206" cy="108160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1300" dirty="0">
                <a:solidFill>
                  <a:schemeClr val="tx1"/>
                </a:solidFill>
              </a:rPr>
              <a:t>T </a:t>
            </a:r>
            <a:r>
              <a:rPr lang="fr-FR" sz="1300" dirty="0" smtClean="0">
                <a:solidFill>
                  <a:schemeClr val="tx1"/>
                </a:solidFill>
              </a:rPr>
              <a:t>5.2 </a:t>
            </a:r>
            <a:r>
              <a:rPr lang="fr-FR" sz="1300" b="1" dirty="0">
                <a:solidFill>
                  <a:schemeClr val="tx1"/>
                </a:solidFill>
              </a:rPr>
              <a:t>Ouvrir*, compléter l'Ordre de Réparation. Préparer une estimation*, un devis*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38384" y="1500174"/>
            <a:ext cx="1440160" cy="3385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ea typeface="ＭＳ Ｐゴシック" charset="-128"/>
                <a:cs typeface="+mn-cs"/>
              </a:rPr>
              <a:t>Compétences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208804" y="1500174"/>
            <a:ext cx="1584176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ea typeface="ＭＳ Ｐゴシック" charset="-128"/>
                <a:cs typeface="+mn-cs"/>
              </a:rPr>
              <a:t>Tâches associées</a:t>
            </a:r>
          </a:p>
        </p:txBody>
      </p:sp>
      <p:sp>
        <p:nvSpPr>
          <p:cNvPr id="16" name="Ellipse 15"/>
          <p:cNvSpPr/>
          <p:nvPr/>
        </p:nvSpPr>
        <p:spPr>
          <a:xfrm>
            <a:off x="714348" y="3857628"/>
            <a:ext cx="2088232" cy="792088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300" dirty="0">
                <a:solidFill>
                  <a:schemeClr val="tx1"/>
                </a:solidFill>
              </a:rPr>
              <a:t>C </a:t>
            </a:r>
            <a:r>
              <a:rPr lang="fr-FR" sz="1300" dirty="0" smtClean="0">
                <a:solidFill>
                  <a:schemeClr val="tx1"/>
                </a:solidFill>
              </a:rPr>
              <a:t>2.1 : </a:t>
            </a:r>
            <a:r>
              <a:rPr lang="fr-FR" sz="1300" dirty="0">
                <a:solidFill>
                  <a:schemeClr val="tx1"/>
                </a:solidFill>
              </a:rPr>
              <a:t>Préparer son intervention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529879" y="1369297"/>
            <a:ext cx="1584176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contourW="12700"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 smtClean="0">
                <a:ea typeface="ＭＳ Ｐゴシック" charset="-128"/>
                <a:cs typeface="+mn-cs"/>
              </a:rPr>
              <a:t>Activités</a:t>
            </a:r>
            <a:endParaRPr lang="fr-FR" sz="2000" dirty="0">
              <a:ea typeface="ＭＳ Ｐゴシック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1" y="332656"/>
            <a:ext cx="8713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  <a:latin typeface="+mn-lt"/>
              </a:rPr>
              <a:t>OBJECTIFS PEDAGOGIQUES : Développer la </a:t>
            </a:r>
            <a:r>
              <a:rPr lang="fr-FR" sz="1800" dirty="0">
                <a:solidFill>
                  <a:srgbClr val="000000"/>
                </a:solidFill>
                <a:latin typeface="+mn-lt"/>
              </a:rPr>
              <a:t>capacité d’un </a:t>
            </a:r>
            <a:r>
              <a:rPr lang="fr-FR" sz="1800" dirty="0" smtClean="0">
                <a:solidFill>
                  <a:srgbClr val="000000"/>
                </a:solidFill>
                <a:latin typeface="+mn-lt"/>
              </a:rPr>
              <a:t>apprenant  à </a:t>
            </a:r>
            <a:r>
              <a:rPr lang="fr-FR" sz="1800" dirty="0">
                <a:solidFill>
                  <a:srgbClr val="000000"/>
                </a:solidFill>
                <a:latin typeface="+mn-lt"/>
              </a:rPr>
              <a:t>préparer une intervention de </a:t>
            </a:r>
            <a:r>
              <a:rPr lang="fr-FR" sz="1800" dirty="0" smtClean="0">
                <a:solidFill>
                  <a:srgbClr val="000000"/>
                </a:solidFill>
                <a:latin typeface="+mn-lt"/>
              </a:rPr>
              <a:t>maintenance sur un système de haute technicité, soumis à une réglementation.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03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328707" cy="4644454"/>
          </a:xfrm>
        </p:spPr>
      </p:pic>
      <p:sp>
        <p:nvSpPr>
          <p:cNvPr id="6" name="Rectangle 5"/>
          <p:cNvSpPr/>
          <p:nvPr/>
        </p:nvSpPr>
        <p:spPr>
          <a:xfrm>
            <a:off x="3275856" y="1844824"/>
            <a:ext cx="345638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Les compétences </a:t>
            </a:r>
            <a:r>
              <a:rPr lang="fr-FR" sz="1600" b="1" dirty="0" smtClean="0"/>
              <a:t>mises </a:t>
            </a:r>
            <a:r>
              <a:rPr lang="fr-FR" sz="1600" b="1" dirty="0"/>
              <a:t>en œuvre et travaillées par le biais de ces situations d’apprentissage </a:t>
            </a:r>
            <a:r>
              <a:rPr lang="fr-FR" sz="1600" b="1" dirty="0" smtClean="0"/>
              <a:t>pourront être évaluées à l’aide de la fiche nationale d’évaluation relative à l’épreuve E2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0643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20">
            <a:off x="5170857" y="3388360"/>
            <a:ext cx="3302954" cy="2596805"/>
          </a:xfrm>
          <a:prstGeom prst="rect">
            <a:avLst/>
          </a:prstGeom>
        </p:spPr>
      </p:pic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111">
            <a:off x="515625" y="3849690"/>
            <a:ext cx="3159024" cy="2135331"/>
          </a:xfrm>
          <a:prstGeom prst="rect">
            <a:avLst/>
          </a:prstGeom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2200">
            <a:off x="6287237" y="490348"/>
            <a:ext cx="2049413" cy="27873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305" y="1065175"/>
            <a:ext cx="299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99"/>
                </a:solidFill>
                <a:latin typeface="+mn-lt"/>
              </a:rPr>
              <a:t>Conditions de réalisation</a:t>
            </a:r>
            <a:endParaRPr lang="fr-FR" sz="2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38353" y="1628800"/>
            <a:ext cx="6052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800" dirty="0" smtClean="0">
                <a:latin typeface="+mn-lt"/>
              </a:rPr>
              <a:t>Des ressources </a:t>
            </a:r>
            <a:r>
              <a:rPr lang="fr-FR" dirty="0" smtClean="0">
                <a:latin typeface="+mn-lt"/>
              </a:rPr>
              <a:t>(formats papier, numérique …)</a:t>
            </a:r>
            <a:r>
              <a:rPr lang="fr-FR" sz="1800" dirty="0" smtClean="0">
                <a:latin typeface="+mn-lt"/>
              </a:rPr>
              <a:t>  permettant 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fr-FR" sz="1800" dirty="0" smtClean="0">
                <a:latin typeface="+mn-lt"/>
              </a:rPr>
              <a:t>D’identifier le véhicule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fr-FR" sz="1800" dirty="0" smtClean="0">
                <a:latin typeface="+mn-lt"/>
              </a:rPr>
              <a:t>De collecter les données techniques, réglementaires et les pièces nécessaires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fr-FR" sz="1800" dirty="0" smtClean="0">
                <a:latin typeface="+mn-lt"/>
              </a:rPr>
              <a:t>D’identifier les étapes de l’intervention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fr-FR" sz="1800" dirty="0" smtClean="0">
                <a:latin typeface="+mn-lt"/>
              </a:rPr>
              <a:t>De choisir son poste de travail</a:t>
            </a:r>
          </a:p>
          <a:p>
            <a:pPr marL="355600" indent="-177800">
              <a:buFont typeface="Arial" pitchFamily="34" charset="0"/>
              <a:buChar char="•"/>
            </a:pPr>
            <a:endParaRPr lang="fr-FR" sz="1800" dirty="0"/>
          </a:p>
        </p:txBody>
      </p:sp>
      <p:sp>
        <p:nvSpPr>
          <p:cNvPr id="8" name="Rectangle 7"/>
          <p:cNvSpPr/>
          <p:nvPr/>
        </p:nvSpPr>
        <p:spPr>
          <a:xfrm>
            <a:off x="436226" y="500592"/>
            <a:ext cx="6944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+mn-lt"/>
              </a:rPr>
              <a:t>EXEMPLE DE SITUATION D’APPRENTISSAGE :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8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828">
            <a:off x="4976477" y="1643613"/>
            <a:ext cx="2785969" cy="391933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99592" y="1340768"/>
            <a:ext cx="299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99"/>
                </a:solidFill>
                <a:latin typeface="+mn-lt"/>
              </a:rPr>
              <a:t>Conditions de réalisation</a:t>
            </a:r>
            <a:endParaRPr lang="fr-FR" sz="2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9808" y="2132856"/>
            <a:ext cx="4854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sz="1800" dirty="0" smtClean="0">
                <a:latin typeface="+mn-lt"/>
              </a:rPr>
              <a:t>Un dossier sujet permettant 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fr-FR" sz="1800" dirty="0" smtClean="0">
                <a:latin typeface="+mn-lt"/>
              </a:rPr>
              <a:t>De présenter la problématique </a:t>
            </a:r>
            <a:r>
              <a:rPr lang="fr-FR" sz="1800" dirty="0">
                <a:latin typeface="+mn-lt"/>
              </a:rPr>
              <a:t>de </a:t>
            </a:r>
            <a:r>
              <a:rPr lang="fr-FR" sz="1800" dirty="0" smtClean="0">
                <a:latin typeface="+mn-lt"/>
              </a:rPr>
              <a:t>maintenance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fr-FR" sz="1800" dirty="0" smtClean="0">
                <a:latin typeface="+mn-lt"/>
              </a:rPr>
              <a:t>De guider l’élève dans la préparation de l’intervention de maintenance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fr-FR" sz="1800" dirty="0" smtClean="0">
                <a:latin typeface="+mn-lt"/>
              </a:rPr>
              <a:t>De recueillir ses réponses</a:t>
            </a:r>
            <a:endParaRPr lang="fr-FR" sz="18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138" y="534900"/>
            <a:ext cx="7280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+mn-lt"/>
              </a:rPr>
              <a:t>EXEMPLE DE SITUATION D’APPRENTISSAGE :</a:t>
            </a:r>
            <a:endParaRPr lang="fr-F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8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2918" y="476672"/>
            <a:ext cx="8229600" cy="706090"/>
          </a:xfrm>
          <a:prstGeom prst="rect">
            <a:avLst/>
          </a:prstGeom>
        </p:spPr>
        <p:txBody>
          <a:bodyPr/>
          <a:lstStyle/>
          <a:p>
            <a:r>
              <a:rPr lang="fr-FR" sz="2400" dirty="0" smtClean="0"/>
              <a:t>EXEMPLE DE PROBLÉMATIQUE DE MAINTENANCE </a:t>
            </a:r>
            <a:endParaRPr lang="fr-FR" sz="2400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91325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90066"/>
          </a:xfrm>
        </p:spPr>
        <p:txBody>
          <a:bodyPr/>
          <a:lstStyle/>
          <a:p>
            <a:r>
              <a:rPr lang="fr-FR" sz="2400" dirty="0" smtClean="0"/>
              <a:t>EXEMPLE DE DOSSIER RESSOURCES</a:t>
            </a:r>
            <a:endParaRPr lang="fr-FR" sz="2400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2388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524375" cy="51339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88840"/>
            <a:ext cx="4857750" cy="42100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5076057" y="606376"/>
            <a:ext cx="363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+mn-lt"/>
              </a:rPr>
              <a:t>Documentation constructeur disponible « en ligne »</a:t>
            </a:r>
            <a:endParaRPr lang="fr-F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2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200800" cy="54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" y="2492896"/>
            <a:ext cx="6305550" cy="3543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59" y="332656"/>
            <a:ext cx="5832648" cy="37538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251520" y="764704"/>
            <a:ext cx="290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atin typeface="+mn-lt"/>
              </a:rPr>
              <a:t>Documentation constructeur disponible « en ligne »</a:t>
            </a:r>
            <a:endParaRPr lang="fr-FR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2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12602"/>
            <a:ext cx="8229600" cy="490066"/>
          </a:xfrm>
        </p:spPr>
        <p:txBody>
          <a:bodyPr/>
          <a:lstStyle/>
          <a:p>
            <a:r>
              <a:rPr lang="fr-FR" sz="2400" dirty="0" smtClean="0"/>
              <a:t>EXEMPLE DE DOSSIER TRAVAIL</a:t>
            </a:r>
            <a:endParaRPr lang="fr-FR" sz="2400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6480720" cy="2115882"/>
          </a:xfrm>
          <a:prstGeom prst="rect">
            <a:avLst/>
          </a:prstGeom>
          <a:ln>
            <a:solidFill>
              <a:srgbClr val="1B045C"/>
            </a:solidFill>
          </a:ln>
        </p:spPr>
      </p:pic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000073"/>
            <a:ext cx="5605802" cy="4164310"/>
          </a:xfrm>
          <a:prstGeom prst="rect">
            <a:avLst/>
          </a:prstGeom>
          <a:ln>
            <a:solidFill>
              <a:srgbClr val="1B045C"/>
            </a:solidFill>
          </a:ln>
        </p:spPr>
      </p:pic>
    </p:spTree>
    <p:extLst>
      <p:ext uri="{BB962C8B-B14F-4D97-AF65-F5344CB8AC3E}">
        <p14:creationId xmlns:p14="http://schemas.microsoft.com/office/powerpoint/2010/main" val="138814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4990</TotalTime>
  <Words>401</Words>
  <Application>Microsoft Office PowerPoint</Application>
  <PresentationFormat>Affichage à l'écran (4:3)</PresentationFormat>
  <Paragraphs>47</Paragraphs>
  <Slides>10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Modèle par défaut</vt:lpstr>
      <vt:lpstr>Présentation PowerPoint</vt:lpstr>
      <vt:lpstr>Présentation PowerPoint</vt:lpstr>
      <vt:lpstr>Présentation PowerPoint</vt:lpstr>
      <vt:lpstr>EXEMPLE DE PROBLÉMATIQUE DE MAINTENANCE </vt:lpstr>
      <vt:lpstr>EXEMPLE DE DOSSIER RESSOURCES</vt:lpstr>
      <vt:lpstr>Présentation PowerPoint</vt:lpstr>
      <vt:lpstr>Présentation PowerPoint</vt:lpstr>
      <vt:lpstr>Présentation PowerPoint</vt:lpstr>
      <vt:lpstr>EXEMPLE DE DOSSIER TRAVAIL</vt:lpstr>
      <vt:lpstr>Présentation PowerPoint</vt:lpstr>
    </vt:vector>
  </TitlesOfParts>
  <Company>PSA PEUGEOT CITROEN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des diplômes de la filière automobile déc 2013</dc:title>
  <dc:creator>L.MAR</dc:creator>
  <cp:lastModifiedBy>M. Arnaud Makoudi</cp:lastModifiedBy>
  <cp:revision>181</cp:revision>
  <dcterms:created xsi:type="dcterms:W3CDTF">2008-07-17T08:18:45Z</dcterms:created>
  <dcterms:modified xsi:type="dcterms:W3CDTF">2014-02-11T20:59:16Z</dcterms:modified>
</cp:coreProperties>
</file>